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rts/chart2.xml" ContentType="application/vnd.openxmlformats-officedocument.drawingml.chart+xml"/>
  <Override PartName="/ppt/theme/themeOverride1.xml" ContentType="application/vnd.openxmlformats-officedocument.themeOverr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theme/themeOverride2.xml" ContentType="application/vnd.openxmlformats-officedocument.themeOverride+xml"/>
  <Override PartName="/ppt/charts/chart5.xml" ContentType="application/vnd.openxmlformats-officedocument.drawingml.chart+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982" r:id="rId2"/>
    <p:sldMasterId id="2147483995" r:id="rId3"/>
  </p:sldMasterIdLst>
  <p:notesMasterIdLst>
    <p:notesMasterId r:id="rId47"/>
  </p:notesMasterIdLst>
  <p:handoutMasterIdLst>
    <p:handoutMasterId r:id="rId48"/>
  </p:handoutMasterIdLst>
  <p:sldIdLst>
    <p:sldId id="485" r:id="rId4"/>
    <p:sldId id="527" r:id="rId5"/>
    <p:sldId id="489" r:id="rId6"/>
    <p:sldId id="490" r:id="rId7"/>
    <p:sldId id="511" r:id="rId8"/>
    <p:sldId id="496" r:id="rId9"/>
    <p:sldId id="528" r:id="rId10"/>
    <p:sldId id="529" r:id="rId11"/>
    <p:sldId id="514" r:id="rId12"/>
    <p:sldId id="515" r:id="rId13"/>
    <p:sldId id="516" r:id="rId14"/>
    <p:sldId id="517" r:id="rId15"/>
    <p:sldId id="518" r:id="rId16"/>
    <p:sldId id="519" r:id="rId17"/>
    <p:sldId id="520" r:id="rId18"/>
    <p:sldId id="521" r:id="rId19"/>
    <p:sldId id="522" r:id="rId20"/>
    <p:sldId id="530" r:id="rId21"/>
    <p:sldId id="526" r:id="rId22"/>
    <p:sldId id="487" r:id="rId23"/>
    <p:sldId id="532" r:id="rId24"/>
    <p:sldId id="533" r:id="rId25"/>
    <p:sldId id="499" r:id="rId26"/>
    <p:sldId id="498" r:id="rId27"/>
    <p:sldId id="536" r:id="rId28"/>
    <p:sldId id="539" r:id="rId29"/>
    <p:sldId id="540" r:id="rId30"/>
    <p:sldId id="501" r:id="rId31"/>
    <p:sldId id="502" r:id="rId32"/>
    <p:sldId id="541" r:id="rId33"/>
    <p:sldId id="503" r:id="rId34"/>
    <p:sldId id="504" r:id="rId35"/>
    <p:sldId id="506" r:id="rId36"/>
    <p:sldId id="507" r:id="rId37"/>
    <p:sldId id="508" r:id="rId38"/>
    <p:sldId id="531" r:id="rId39"/>
    <p:sldId id="497" r:id="rId40"/>
    <p:sldId id="523" r:id="rId41"/>
    <p:sldId id="524" r:id="rId42"/>
    <p:sldId id="525" r:id="rId43"/>
    <p:sldId id="537" r:id="rId44"/>
    <p:sldId id="500" r:id="rId45"/>
    <p:sldId id="538" r:id="rId46"/>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66"/>
    <a:srgbClr val="EAEAEA"/>
    <a:srgbClr val="CCFFCC"/>
    <a:srgbClr val="FFCC99"/>
    <a:srgbClr val="FFFF00"/>
    <a:srgbClr val="FFFFCC"/>
    <a:srgbClr val="FF3300"/>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22753" autoAdjust="0"/>
    <p:restoredTop sz="69496" autoAdjust="0"/>
  </p:normalViewPr>
  <p:slideViewPr>
    <p:cSldViewPr snapToGrid="0">
      <p:cViewPr varScale="1">
        <p:scale>
          <a:sx n="58" d="100"/>
          <a:sy n="58" d="100"/>
        </p:scale>
        <p:origin x="-739" y="-7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135" d="100"/>
          <a:sy n="135" d="100"/>
        </p:scale>
        <p:origin x="-4560" y="-9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handoutMaster" Target="handoutMasters/handoutMaster1.xml"/><Relationship Id="rId8" Type="http://schemas.openxmlformats.org/officeDocument/2006/relationships/slide" Target="slides/slide5.xml"/><Relationship Id="rId51"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mjv617\SkyDrive\3MyTeach\454\1_454-2013-Winter\Capstone_PartII_Student_Result.xlsx" TargetMode="External"/></Relationships>
</file>

<file path=ppt/charts/_rels/chart2.xml.rels><?xml version="1.0" encoding="UTF-8" standalone="yes"?>
<Relationships xmlns="http://schemas.openxmlformats.org/package/2006/relationships"><Relationship Id="rId2" Type="http://schemas.openxmlformats.org/officeDocument/2006/relationships/oleObject" Target="file:///C:\Users\mjv617\SkyDrive\3MyTeach\454\1_454-2013-Winter\Capstone_PartII_Student_Result.xlsx" TargetMode="External"/><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1" Type="http://schemas.openxmlformats.org/officeDocument/2006/relationships/oleObject" Target="file:///C:\Users\mjv617\SkyDrive\3MyTeach\454\1_454-2013-Winter\Capstone_PartI_Student_Result.xlsx" TargetMode="External"/></Relationships>
</file>

<file path=ppt/charts/_rels/chart4.xml.rels><?xml version="1.0" encoding="UTF-8" standalone="yes"?>
<Relationships xmlns="http://schemas.openxmlformats.org/package/2006/relationships"><Relationship Id="rId2" Type="http://schemas.openxmlformats.org/officeDocument/2006/relationships/oleObject" Target="Macintosh%20HD:Users:gadallon:Dropbox:Teaching:OPNS%20454%20Spring%202012:Capstone%20Case%20computations.xlsx" TargetMode="External"/><Relationship Id="rId1" Type="http://schemas.openxmlformats.org/officeDocument/2006/relationships/themeOverride" Target="../theme/themeOverride2.xml"/></Relationships>
</file>

<file path=ppt/charts/_rels/chart5.xml.rels><?xml version="1.0" encoding="UTF-8" standalone="yes"?>
<Relationships xmlns="http://schemas.openxmlformats.org/package/2006/relationships"><Relationship Id="rId2" Type="http://schemas.openxmlformats.org/officeDocument/2006/relationships/oleObject" Target="Macintosh%20HD:Users:gadallon:Dropbox:Teaching:OPNS%20454%20Spring%202012:Capstone%20Case%20computations.xlsx" TargetMode="External"/><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800" b="1" i="0" u="none" strike="noStrike" baseline="0">
                <a:solidFill>
                  <a:srgbClr val="000000"/>
                </a:solidFill>
                <a:latin typeface="Calibri"/>
                <a:ea typeface="Calibri"/>
                <a:cs typeface="Calibri"/>
              </a:defRPr>
            </a:pPr>
            <a:r>
              <a:rPr lang="en-US"/>
              <a:t>Integrative Case Stage II: E (NPV)</a:t>
            </a:r>
          </a:p>
        </c:rich>
      </c:tx>
      <c:overlay val="0"/>
    </c:title>
    <c:autoTitleDeleted val="0"/>
    <c:plotArea>
      <c:layout/>
      <c:barChart>
        <c:barDir val="bar"/>
        <c:grouping val="clustered"/>
        <c:varyColors val="0"/>
        <c:ser>
          <c:idx val="0"/>
          <c:order val="0"/>
          <c:tx>
            <c:v>E (NPV)</c:v>
          </c:tx>
          <c:invertIfNegative val="0"/>
          <c:dLbls>
            <c:numFmt formatCode="#,##0.000" sourceLinked="0"/>
            <c:txPr>
              <a:bodyPr/>
              <a:lstStyle/>
              <a:p>
                <a:pPr>
                  <a:defRPr sz="1000" b="0" i="0" u="none" strike="noStrike" baseline="0">
                    <a:solidFill>
                      <a:srgbClr val="000000"/>
                    </a:solidFill>
                    <a:latin typeface="Calibri"/>
                    <a:ea typeface="Calibri"/>
                    <a:cs typeface="Calibri"/>
                  </a:defRPr>
                </a:pPr>
                <a:endParaRPr lang="en-US"/>
              </a:p>
            </c:txPr>
            <c:showLegendKey val="0"/>
            <c:showVal val="1"/>
            <c:showCatName val="0"/>
            <c:showSerName val="0"/>
            <c:showPercent val="0"/>
            <c:showBubbleSize val="0"/>
            <c:showLeaderLines val="0"/>
          </c:dLbls>
          <c:cat>
            <c:strRef>
              <c:f>'Student Performance'!$J$2:$J$16</c:f>
              <c:strCache>
                <c:ptCount val="15"/>
                <c:pt idx="0">
                  <c:v>11 (Aditya, Amanda, Hannah, Justin, Melissa)</c:v>
                </c:pt>
                <c:pt idx="1">
                  <c:v>22 (Dong Won, Harry, Jihoon)</c:v>
                </c:pt>
                <c:pt idx="2">
                  <c:v>27 (Dorian, Jose, Melina, Rafael, Ricardo)</c:v>
                </c:pt>
                <c:pt idx="3">
                  <c:v>25 (Betsy, Charlie, Guy, Michael, Rahul)</c:v>
                </c:pt>
                <c:pt idx="4">
                  <c:v>14(Aaron, Erik, Piero, Santiago)</c:v>
                </c:pt>
                <c:pt idx="5">
                  <c:v>13 (Dave, Florian, Kartik, Lars, Sid)</c:v>
                </c:pt>
                <c:pt idx="6">
                  <c:v>28 (KC, Jitendra, Tao)</c:v>
                </c:pt>
                <c:pt idx="7">
                  <c:v>24 (Christos, Hiro, Patrick, Shu)</c:v>
                </c:pt>
                <c:pt idx="8">
                  <c:v>16 (Katheron, Mauricio, Michelle, Rach)</c:v>
                </c:pt>
                <c:pt idx="9">
                  <c:v>23 (Koh, Laurie, Matt, Richard, Bob)</c:v>
                </c:pt>
                <c:pt idx="10">
                  <c:v>15 (Erich, Joao, Saurabh, Spencer, Susan)</c:v>
                </c:pt>
                <c:pt idx="11">
                  <c:v>17 (Adam, Adan, Harsh, Robert)</c:v>
                </c:pt>
                <c:pt idx="12">
                  <c:v>26 (Adam, Brett, Dan, Heath, Nikki)</c:v>
                </c:pt>
                <c:pt idx="13">
                  <c:v>12 (David, Elodie, Aaron, Hayes, Talon)</c:v>
                </c:pt>
                <c:pt idx="14">
                  <c:v>21 (Hendrik, Jackie, Joe, Nathan)</c:v>
                </c:pt>
              </c:strCache>
            </c:strRef>
          </c:cat>
          <c:val>
            <c:numRef>
              <c:f>'Student Performance'!$K$2:$K$16</c:f>
              <c:numCache>
                <c:formatCode>"$"#,##0</c:formatCode>
                <c:ptCount val="15"/>
                <c:pt idx="0">
                  <c:v>12020000</c:v>
                </c:pt>
                <c:pt idx="1">
                  <c:v>12074000</c:v>
                </c:pt>
                <c:pt idx="2">
                  <c:v>12575600</c:v>
                </c:pt>
                <c:pt idx="3">
                  <c:v>12579400</c:v>
                </c:pt>
                <c:pt idx="4">
                  <c:v>12620000</c:v>
                </c:pt>
                <c:pt idx="5">
                  <c:v>12633100</c:v>
                </c:pt>
                <c:pt idx="6">
                  <c:v>12723400</c:v>
                </c:pt>
                <c:pt idx="7">
                  <c:v>12832200</c:v>
                </c:pt>
                <c:pt idx="8">
                  <c:v>12916300</c:v>
                </c:pt>
                <c:pt idx="9">
                  <c:v>13044200</c:v>
                </c:pt>
                <c:pt idx="10">
                  <c:v>13157900</c:v>
                </c:pt>
                <c:pt idx="11">
                  <c:v>13183400</c:v>
                </c:pt>
                <c:pt idx="12">
                  <c:v>13184700</c:v>
                </c:pt>
                <c:pt idx="13">
                  <c:v>13272800</c:v>
                </c:pt>
                <c:pt idx="14">
                  <c:v>13415100</c:v>
                </c:pt>
              </c:numCache>
            </c:numRef>
          </c:val>
        </c:ser>
        <c:dLbls>
          <c:showLegendKey val="0"/>
          <c:showVal val="0"/>
          <c:showCatName val="0"/>
          <c:showSerName val="0"/>
          <c:showPercent val="0"/>
          <c:showBubbleSize val="0"/>
        </c:dLbls>
        <c:gapWidth val="150"/>
        <c:axId val="89314816"/>
        <c:axId val="89316352"/>
      </c:barChart>
      <c:catAx>
        <c:axId val="89314816"/>
        <c:scaling>
          <c:orientation val="minMax"/>
        </c:scaling>
        <c:delete val="0"/>
        <c:axPos val="l"/>
        <c:numFmt formatCode="General" sourceLinked="1"/>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89316352"/>
        <c:crosses val="autoZero"/>
        <c:auto val="1"/>
        <c:lblAlgn val="ctr"/>
        <c:lblOffset val="100"/>
        <c:noMultiLvlLbl val="0"/>
      </c:catAx>
      <c:valAx>
        <c:axId val="89316352"/>
        <c:scaling>
          <c:orientation val="minMax"/>
          <c:max val="13500000"/>
          <c:min val="11000000"/>
        </c:scaling>
        <c:delete val="0"/>
        <c:axPos val="b"/>
        <c:majorGridlines/>
        <c:numFmt formatCode="#,##0.0" sourceLinked="0"/>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89314816"/>
        <c:crosses val="autoZero"/>
        <c:crossBetween val="between"/>
        <c:dispUnits>
          <c:builtInUnit val="millions"/>
          <c:dispUnitsLbl>
            <c:txPr>
              <a:bodyPr rot="0" vert="horz"/>
              <a:lstStyle/>
              <a:p>
                <a:pPr algn="ctr">
                  <a:defRPr sz="1000" b="0" i="0" u="none" strike="noStrike" baseline="0">
                    <a:solidFill>
                      <a:srgbClr val="000000"/>
                    </a:solidFill>
                    <a:latin typeface="Calibri"/>
                    <a:ea typeface="Calibri"/>
                    <a:cs typeface="Calibri"/>
                  </a:defRPr>
                </a:pPr>
                <a:endParaRPr lang="en-US"/>
              </a:p>
            </c:txPr>
          </c:dispUnitsLbl>
        </c:dispUnits>
      </c:valAx>
    </c:plotArea>
    <c:plotVisOnly val="1"/>
    <c:dispBlanksAs val="gap"/>
    <c:showDLblsOverMax val="0"/>
  </c:chart>
  <c:txPr>
    <a:bodyPr/>
    <a:lstStyle/>
    <a:p>
      <a:pPr>
        <a:defRPr sz="1000" b="0" i="0" u="none" strike="noStrike" baseline="0">
          <a:solidFill>
            <a:srgbClr val="000000"/>
          </a:solidFill>
          <a:latin typeface="Calibri"/>
          <a:ea typeface="Calibri"/>
          <a:cs typeface="Calibri"/>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title>
      <c:tx>
        <c:rich>
          <a:bodyPr/>
          <a:lstStyle/>
          <a:p>
            <a:pPr>
              <a:defRPr/>
            </a:pPr>
            <a:r>
              <a:rPr lang="en-US"/>
              <a:t>Final Results:</a:t>
            </a:r>
            <a:r>
              <a:rPr lang="en-US" baseline="0"/>
              <a:t> Total E(NPV)</a:t>
            </a:r>
            <a:endParaRPr lang="en-US"/>
          </a:p>
        </c:rich>
      </c:tx>
      <c:overlay val="0"/>
    </c:title>
    <c:autoTitleDeleted val="0"/>
    <c:plotArea>
      <c:layout/>
      <c:barChart>
        <c:barDir val="bar"/>
        <c:grouping val="clustered"/>
        <c:varyColors val="0"/>
        <c:ser>
          <c:idx val="0"/>
          <c:order val="0"/>
          <c:tx>
            <c:v>Total E(NPV)</c:v>
          </c:tx>
          <c:invertIfNegative val="0"/>
          <c:dLbls>
            <c:numFmt formatCode="#,##0.000" sourceLinked="0"/>
            <c:showLegendKey val="0"/>
            <c:showVal val="1"/>
            <c:showCatName val="0"/>
            <c:showSerName val="0"/>
            <c:showPercent val="0"/>
            <c:showBubbleSize val="0"/>
            <c:showLeaderLines val="0"/>
          </c:dLbls>
          <c:cat>
            <c:strRef>
              <c:f>'Student Performance'!$P$2:$P$16</c:f>
              <c:strCache>
                <c:ptCount val="15"/>
                <c:pt idx="0">
                  <c:v>11 (Aditya, Amanda, Hannah, Justin, Melissa)</c:v>
                </c:pt>
                <c:pt idx="1">
                  <c:v>22 (Dong Won, Harry, Jihoon)</c:v>
                </c:pt>
                <c:pt idx="2">
                  <c:v>13 (Dave, Florian, Kartik, Lars, Sid)</c:v>
                </c:pt>
                <c:pt idx="3">
                  <c:v>16 (Katheron, Mauricio, Michelle, Rach)</c:v>
                </c:pt>
                <c:pt idx="4">
                  <c:v>24 (Christos, Hiro, Patrick, Shu)</c:v>
                </c:pt>
                <c:pt idx="5">
                  <c:v>14(Aaron, Erik, Piero, Santiago)</c:v>
                </c:pt>
                <c:pt idx="6">
                  <c:v>28 (KC, Jitendra, Tao)</c:v>
                </c:pt>
                <c:pt idx="7">
                  <c:v>25 (Betsy, Charlie, Guy, Michael, Rahul)</c:v>
                </c:pt>
                <c:pt idx="8">
                  <c:v>27 (Dorian, Jose, Melina, Rafael, Ricardo)</c:v>
                </c:pt>
                <c:pt idx="9">
                  <c:v>23 (Koh, Laurie, Matt, Richard, Bob)</c:v>
                </c:pt>
                <c:pt idx="10">
                  <c:v>15 (Erich, Joao, Saurabh, Spencer, Susan)</c:v>
                </c:pt>
                <c:pt idx="11">
                  <c:v>26 (Adam, Brett, Dan, Heath, Nikki)</c:v>
                </c:pt>
                <c:pt idx="12">
                  <c:v>17 (Adam, Adan, Harsh, Robert)</c:v>
                </c:pt>
                <c:pt idx="13">
                  <c:v>12 (David, Elodie, Aaron, Hayes, Talon)</c:v>
                </c:pt>
                <c:pt idx="14">
                  <c:v>21 (Hendrik, Jackie, Joe, Nathan)</c:v>
                </c:pt>
              </c:strCache>
            </c:strRef>
          </c:cat>
          <c:val>
            <c:numRef>
              <c:f>'Student Performance'!$Q$2:$Q$16</c:f>
              <c:numCache>
                <c:formatCode>General</c:formatCode>
                <c:ptCount val="15"/>
                <c:pt idx="0">
                  <c:v>25568800</c:v>
                </c:pt>
                <c:pt idx="1">
                  <c:v>25806400</c:v>
                </c:pt>
                <c:pt idx="2">
                  <c:v>25889100</c:v>
                </c:pt>
                <c:pt idx="3">
                  <c:v>26389500</c:v>
                </c:pt>
                <c:pt idx="4">
                  <c:v>26530600</c:v>
                </c:pt>
                <c:pt idx="5">
                  <c:v>26534400</c:v>
                </c:pt>
                <c:pt idx="6">
                  <c:v>26587800</c:v>
                </c:pt>
                <c:pt idx="7">
                  <c:v>26715000</c:v>
                </c:pt>
                <c:pt idx="8">
                  <c:v>26720800</c:v>
                </c:pt>
                <c:pt idx="9">
                  <c:v>27070200</c:v>
                </c:pt>
                <c:pt idx="10">
                  <c:v>27304700</c:v>
                </c:pt>
                <c:pt idx="11">
                  <c:v>27330700</c:v>
                </c:pt>
                <c:pt idx="12">
                  <c:v>27333000</c:v>
                </c:pt>
                <c:pt idx="13">
                  <c:v>27353600</c:v>
                </c:pt>
                <c:pt idx="14">
                  <c:v>27570300</c:v>
                </c:pt>
              </c:numCache>
            </c:numRef>
          </c:val>
        </c:ser>
        <c:dLbls>
          <c:showLegendKey val="0"/>
          <c:showVal val="0"/>
          <c:showCatName val="0"/>
          <c:showSerName val="0"/>
          <c:showPercent val="0"/>
          <c:showBubbleSize val="0"/>
        </c:dLbls>
        <c:gapWidth val="150"/>
        <c:axId val="89754240"/>
        <c:axId val="93004160"/>
      </c:barChart>
      <c:catAx>
        <c:axId val="89754240"/>
        <c:scaling>
          <c:orientation val="minMax"/>
        </c:scaling>
        <c:delete val="0"/>
        <c:axPos val="l"/>
        <c:numFmt formatCode="General" sourceLinked="1"/>
        <c:majorTickMark val="out"/>
        <c:minorTickMark val="none"/>
        <c:tickLblPos val="nextTo"/>
        <c:txPr>
          <a:bodyPr rot="0" vert="horz"/>
          <a:lstStyle/>
          <a:p>
            <a:pPr>
              <a:defRPr/>
            </a:pPr>
            <a:endParaRPr lang="en-US"/>
          </a:p>
        </c:txPr>
        <c:crossAx val="93004160"/>
        <c:crosses val="autoZero"/>
        <c:auto val="1"/>
        <c:lblAlgn val="ctr"/>
        <c:lblOffset val="100"/>
        <c:noMultiLvlLbl val="0"/>
      </c:catAx>
      <c:valAx>
        <c:axId val="93004160"/>
        <c:scaling>
          <c:orientation val="minMax"/>
          <c:max val="27600000.000000004"/>
          <c:min val="25000000"/>
        </c:scaling>
        <c:delete val="0"/>
        <c:axPos val="b"/>
        <c:majorGridlines/>
        <c:numFmt formatCode="#,##0.0" sourceLinked="0"/>
        <c:majorTickMark val="out"/>
        <c:minorTickMark val="none"/>
        <c:tickLblPos val="nextTo"/>
        <c:txPr>
          <a:bodyPr rot="0" vert="horz"/>
          <a:lstStyle/>
          <a:p>
            <a:pPr>
              <a:defRPr/>
            </a:pPr>
            <a:endParaRPr lang="en-US"/>
          </a:p>
        </c:txPr>
        <c:crossAx val="89754240"/>
        <c:crosses val="autoZero"/>
        <c:crossBetween val="between"/>
        <c:dispUnits>
          <c:builtInUnit val="millions"/>
          <c:dispUnitsLbl>
            <c:txPr>
              <a:bodyPr rot="0" vert="horz"/>
              <a:lstStyle/>
              <a:p>
                <a:pPr>
                  <a:defRPr/>
                </a:pPr>
                <a:endParaRPr lang="en-US"/>
              </a:p>
            </c:txPr>
          </c:dispUnitsLbl>
        </c:dispUnits>
      </c:valAx>
    </c:plotArea>
    <c:plotVisOnly val="1"/>
    <c:dispBlanksAs val="gap"/>
    <c:showDLblsOverMax val="0"/>
  </c:chart>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800" b="1" i="0" u="none" strike="noStrike" baseline="0">
                <a:solidFill>
                  <a:srgbClr val="000000"/>
                </a:solidFill>
                <a:latin typeface="Calibri"/>
                <a:ea typeface="Calibri"/>
                <a:cs typeface="Calibri"/>
              </a:defRPr>
            </a:pPr>
            <a:r>
              <a:rPr lang="en-US"/>
              <a:t>Integrative Case I: E (NPV)</a:t>
            </a:r>
          </a:p>
        </c:rich>
      </c:tx>
      <c:overlay val="0"/>
    </c:title>
    <c:autoTitleDeleted val="0"/>
    <c:plotArea>
      <c:layout/>
      <c:barChart>
        <c:barDir val="bar"/>
        <c:grouping val="clustered"/>
        <c:varyColors val="0"/>
        <c:ser>
          <c:idx val="0"/>
          <c:order val="0"/>
          <c:tx>
            <c:v>E (NPV)</c:v>
          </c:tx>
          <c:invertIfNegative val="0"/>
          <c:dLbls>
            <c:numFmt formatCode="#,##0.000" sourceLinked="0"/>
            <c:txPr>
              <a:bodyPr/>
              <a:lstStyle/>
              <a:p>
                <a:pPr>
                  <a:defRPr sz="1000" b="0" i="0" u="none" strike="noStrike" baseline="0">
                    <a:solidFill>
                      <a:srgbClr val="000000"/>
                    </a:solidFill>
                    <a:latin typeface="Calibri"/>
                    <a:ea typeface="Calibri"/>
                    <a:cs typeface="Calibri"/>
                  </a:defRPr>
                </a:pPr>
                <a:endParaRPr lang="en-US"/>
              </a:p>
            </c:txPr>
            <c:showLegendKey val="0"/>
            <c:showVal val="1"/>
            <c:showCatName val="0"/>
            <c:showSerName val="0"/>
            <c:showPercent val="0"/>
            <c:showBubbleSize val="0"/>
            <c:showLeaderLines val="0"/>
          </c:dLbls>
          <c:cat>
            <c:strRef>
              <c:f>'Student Performance'!$N$2:$N$16</c:f>
              <c:strCache>
                <c:ptCount val="15"/>
                <c:pt idx="0">
                  <c:v>13 (Dave, Florian, Kartik, Lars, Sid)</c:v>
                </c:pt>
                <c:pt idx="1">
                  <c:v>16 (Katheron, Mauricio, Michelle, Rach)</c:v>
                </c:pt>
                <c:pt idx="2">
                  <c:v>11 (Aditya, Amanda, Hannah, Justin, Melissa)</c:v>
                </c:pt>
                <c:pt idx="3">
                  <c:v>24 (Christos, Hiro, Patrick, Shu)</c:v>
                </c:pt>
                <c:pt idx="4">
                  <c:v>22 (Dong Won, Harry, Jihoon)</c:v>
                </c:pt>
                <c:pt idx="5">
                  <c:v>28 (KC, Jitendra, Tao)</c:v>
                </c:pt>
                <c:pt idx="6">
                  <c:v>14(Aaron, Erik, Piero, Santiago)</c:v>
                </c:pt>
                <c:pt idx="7">
                  <c:v>23 (Koh, Laurie, Matt, Richard, Bob)</c:v>
                </c:pt>
                <c:pt idx="8">
                  <c:v>12 (David, Elodie, Aaron, Hayes, Talon)</c:v>
                </c:pt>
                <c:pt idx="9">
                  <c:v>25 (Betsy, Charlie, Guy, Michael, Rahul)</c:v>
                </c:pt>
                <c:pt idx="10">
                  <c:v>27 (Dorian, Jose, Melina, Rafael, Ricardo)</c:v>
                </c:pt>
                <c:pt idx="11">
                  <c:v>26 (Adam, Brett, Dan, Heath, Nikki)</c:v>
                </c:pt>
                <c:pt idx="12">
                  <c:v>15 (Erich, Joao, Saurabh, Spencer, Susan)</c:v>
                </c:pt>
                <c:pt idx="13">
                  <c:v>17 (Adam, Adan, Harsh, Robert)</c:v>
                </c:pt>
                <c:pt idx="14">
                  <c:v>21 (Hendrik, Jackie, Joe, Nathan)</c:v>
                </c:pt>
              </c:strCache>
            </c:strRef>
          </c:cat>
          <c:val>
            <c:numRef>
              <c:f>'Student Performance'!$O$2:$O$16</c:f>
              <c:numCache>
                <c:formatCode>_("$"* #,##0_);_("$"* \(#,##0\);_("$"* "-"??_);_(@_)</c:formatCode>
                <c:ptCount val="15"/>
                <c:pt idx="0">
                  <c:v>13256000</c:v>
                </c:pt>
                <c:pt idx="1">
                  <c:v>13473200</c:v>
                </c:pt>
                <c:pt idx="2">
                  <c:v>13548800</c:v>
                </c:pt>
                <c:pt idx="3">
                  <c:v>13698400</c:v>
                </c:pt>
                <c:pt idx="4">
                  <c:v>13732400</c:v>
                </c:pt>
                <c:pt idx="5">
                  <c:v>13864400</c:v>
                </c:pt>
                <c:pt idx="6">
                  <c:v>13914400</c:v>
                </c:pt>
                <c:pt idx="7">
                  <c:v>14026000</c:v>
                </c:pt>
                <c:pt idx="8">
                  <c:v>14080800</c:v>
                </c:pt>
                <c:pt idx="9">
                  <c:v>14135600</c:v>
                </c:pt>
                <c:pt idx="10">
                  <c:v>14145200</c:v>
                </c:pt>
                <c:pt idx="11">
                  <c:v>14146000</c:v>
                </c:pt>
                <c:pt idx="12">
                  <c:v>14146800</c:v>
                </c:pt>
                <c:pt idx="13">
                  <c:v>14149600</c:v>
                </c:pt>
                <c:pt idx="14">
                  <c:v>14155200</c:v>
                </c:pt>
              </c:numCache>
            </c:numRef>
          </c:val>
        </c:ser>
        <c:dLbls>
          <c:showLegendKey val="0"/>
          <c:showVal val="0"/>
          <c:showCatName val="0"/>
          <c:showSerName val="0"/>
          <c:showPercent val="0"/>
          <c:showBubbleSize val="0"/>
        </c:dLbls>
        <c:gapWidth val="150"/>
        <c:axId val="93046272"/>
        <c:axId val="93047808"/>
      </c:barChart>
      <c:catAx>
        <c:axId val="93046272"/>
        <c:scaling>
          <c:orientation val="minMax"/>
        </c:scaling>
        <c:delete val="0"/>
        <c:axPos val="l"/>
        <c:numFmt formatCode="General" sourceLinked="1"/>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93047808"/>
        <c:crosses val="autoZero"/>
        <c:auto val="1"/>
        <c:lblAlgn val="ctr"/>
        <c:lblOffset val="100"/>
        <c:noMultiLvlLbl val="0"/>
      </c:catAx>
      <c:valAx>
        <c:axId val="93047808"/>
        <c:scaling>
          <c:orientation val="minMax"/>
          <c:max val="14200000"/>
          <c:min val="12800000"/>
        </c:scaling>
        <c:delete val="0"/>
        <c:axPos val="b"/>
        <c:majorGridlines/>
        <c:numFmt formatCode="#,##0.0" sourceLinked="0"/>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93046272"/>
        <c:crosses val="autoZero"/>
        <c:crossBetween val="between"/>
        <c:dispUnits>
          <c:builtInUnit val="millions"/>
          <c:dispUnitsLbl>
            <c:txPr>
              <a:bodyPr rot="0" vert="horz"/>
              <a:lstStyle/>
              <a:p>
                <a:pPr algn="ctr">
                  <a:defRPr sz="1000" b="0" i="0" u="none" strike="noStrike" baseline="0">
                    <a:solidFill>
                      <a:srgbClr val="000000"/>
                    </a:solidFill>
                    <a:latin typeface="Calibri"/>
                    <a:ea typeface="Calibri"/>
                    <a:cs typeface="Calibri"/>
                  </a:defRPr>
                </a:pPr>
                <a:endParaRPr lang="en-US"/>
              </a:p>
            </c:txPr>
          </c:dispUnitsLbl>
        </c:dispUnits>
      </c:valAx>
    </c:plotArea>
    <c:plotVisOnly val="1"/>
    <c:dispBlanksAs val="gap"/>
    <c:showDLblsOverMax val="0"/>
  </c:chart>
  <c:txPr>
    <a:bodyPr/>
    <a:lstStyle/>
    <a:p>
      <a:pPr>
        <a:defRPr sz="1000" b="0" i="0" u="none" strike="noStrike" baseline="0">
          <a:solidFill>
            <a:srgbClr val="000000"/>
          </a:solidFill>
          <a:latin typeface="Calibri"/>
          <a:ea typeface="Calibri"/>
          <a:cs typeface="Calibri"/>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6"/>
    </mc:Choice>
    <mc:Fallback>
      <c:style val="16"/>
    </mc:Fallback>
  </mc:AlternateContent>
  <c:clrMapOvr bg1="lt1" tx1="dk1" bg2="lt2" tx2="dk2" accent1="accent1" accent2="accent2" accent3="accent3" accent4="accent4" accent5="accent5" accent6="accent6" hlink="hlink" folHlink="folHlink"/>
  <c:chart>
    <c:title>
      <c:tx>
        <c:rich>
          <a:bodyPr/>
          <a:lstStyle/>
          <a:p>
            <a:pPr>
              <a:defRPr/>
            </a:pPr>
            <a:r>
              <a:rPr lang="en-US"/>
              <a:t>Stage 2 PV </a:t>
            </a:r>
          </a:p>
        </c:rich>
      </c:tx>
      <c:overlay val="0"/>
    </c:title>
    <c:autoTitleDeleted val="0"/>
    <c:plotArea>
      <c:layout/>
      <c:barChart>
        <c:barDir val="bar"/>
        <c:grouping val="stacked"/>
        <c:varyColors val="0"/>
        <c:ser>
          <c:idx val="0"/>
          <c:order val="0"/>
          <c:tx>
            <c:strRef>
              <c:f>'Second stage'!$B$1</c:f>
              <c:strCache>
                <c:ptCount val="1"/>
                <c:pt idx="0">
                  <c:v>Stage 2 PV (without fixed costs)</c:v>
                </c:pt>
              </c:strCache>
            </c:strRef>
          </c:tx>
          <c:invertIfNegative val="0"/>
          <c:cat>
            <c:strRef>
              <c:f>'Second stage'!$A$2:$A$18</c:f>
              <c:strCache>
                <c:ptCount val="17"/>
                <c:pt idx="0">
                  <c:v>Hong</c:v>
                </c:pt>
                <c:pt idx="1">
                  <c:v>Wolfe</c:v>
                </c:pt>
                <c:pt idx="2">
                  <c:v>Tsai</c:v>
                </c:pt>
                <c:pt idx="3">
                  <c:v>Zakarian</c:v>
                </c:pt>
                <c:pt idx="4">
                  <c:v>Schmidt</c:v>
                </c:pt>
                <c:pt idx="5">
                  <c:v>Weinberger</c:v>
                </c:pt>
                <c:pt idx="6">
                  <c:v>Schelpfeffer</c:v>
                </c:pt>
                <c:pt idx="7">
                  <c:v>Iyer</c:v>
                </c:pt>
                <c:pt idx="8">
                  <c:v>Lu</c:v>
                </c:pt>
                <c:pt idx="9">
                  <c:v>Berkley</c:v>
                </c:pt>
                <c:pt idx="10">
                  <c:v>French</c:v>
                </c:pt>
                <c:pt idx="11">
                  <c:v>Faria</c:v>
                </c:pt>
                <c:pt idx="12">
                  <c:v>Chatterjee</c:v>
                </c:pt>
                <c:pt idx="13">
                  <c:v>Hlinka</c:v>
                </c:pt>
                <c:pt idx="14">
                  <c:v>Chen</c:v>
                </c:pt>
                <c:pt idx="15">
                  <c:v>Grossmann</c:v>
                </c:pt>
                <c:pt idx="16">
                  <c:v>Chenault</c:v>
                </c:pt>
              </c:strCache>
            </c:strRef>
          </c:cat>
          <c:val>
            <c:numRef>
              <c:f>'Second stage'!$B$2:$B$18</c:f>
              <c:numCache>
                <c:formatCode>_("$"* #,##0_);_("$"* \(#,##0\);_("$"* "-"??_);_(@_)</c:formatCode>
                <c:ptCount val="17"/>
                <c:pt idx="0">
                  <c:v>13214999.999999993</c:v>
                </c:pt>
                <c:pt idx="1">
                  <c:v>13092000</c:v>
                </c:pt>
                <c:pt idx="2">
                  <c:v>13040000</c:v>
                </c:pt>
                <c:pt idx="3">
                  <c:v>13035999.999999993</c:v>
                </c:pt>
                <c:pt idx="4">
                  <c:v>12975999.999999993</c:v>
                </c:pt>
                <c:pt idx="5">
                  <c:v>12962852.492238002</c:v>
                </c:pt>
                <c:pt idx="6">
                  <c:v>12875834.775880009</c:v>
                </c:pt>
                <c:pt idx="7">
                  <c:v>12871000</c:v>
                </c:pt>
                <c:pt idx="8">
                  <c:v>12788000</c:v>
                </c:pt>
                <c:pt idx="9">
                  <c:v>12682000</c:v>
                </c:pt>
                <c:pt idx="10">
                  <c:v>12566000</c:v>
                </c:pt>
                <c:pt idx="11">
                  <c:v>12196999.999999993</c:v>
                </c:pt>
                <c:pt idx="12">
                  <c:v>12193999.999999993</c:v>
                </c:pt>
                <c:pt idx="13">
                  <c:v>11826000.000000002</c:v>
                </c:pt>
                <c:pt idx="14">
                  <c:v>11466000</c:v>
                </c:pt>
                <c:pt idx="15">
                  <c:v>11341000.000000002</c:v>
                </c:pt>
                <c:pt idx="16">
                  <c:v>11244000</c:v>
                </c:pt>
              </c:numCache>
            </c:numRef>
          </c:val>
        </c:ser>
        <c:dLbls>
          <c:showLegendKey val="0"/>
          <c:showVal val="0"/>
          <c:showCatName val="0"/>
          <c:showSerName val="0"/>
          <c:showPercent val="0"/>
          <c:showBubbleSize val="0"/>
        </c:dLbls>
        <c:gapWidth val="75"/>
        <c:overlap val="100"/>
        <c:axId val="92780800"/>
        <c:axId val="92786688"/>
      </c:barChart>
      <c:catAx>
        <c:axId val="92780800"/>
        <c:scaling>
          <c:orientation val="minMax"/>
        </c:scaling>
        <c:delete val="0"/>
        <c:axPos val="l"/>
        <c:majorTickMark val="none"/>
        <c:minorTickMark val="none"/>
        <c:tickLblPos val="nextTo"/>
        <c:crossAx val="92786688"/>
        <c:crosses val="autoZero"/>
        <c:auto val="1"/>
        <c:lblAlgn val="ctr"/>
        <c:lblOffset val="100"/>
        <c:noMultiLvlLbl val="0"/>
      </c:catAx>
      <c:valAx>
        <c:axId val="92786688"/>
        <c:scaling>
          <c:orientation val="minMax"/>
        </c:scaling>
        <c:delete val="0"/>
        <c:axPos val="b"/>
        <c:majorGridlines/>
        <c:numFmt formatCode="_(&quot;$&quot;* #,##0_);_(&quot;$&quot;* \(#,##0\);_(&quot;$&quot;* &quot;-&quot;??_);_(@_)" sourceLinked="1"/>
        <c:majorTickMark val="none"/>
        <c:minorTickMark val="none"/>
        <c:tickLblPos val="nextTo"/>
        <c:crossAx val="92780800"/>
        <c:crosses val="autoZero"/>
        <c:crossBetween val="between"/>
      </c:valAx>
    </c:plotArea>
    <c:plotVisOnly val="1"/>
    <c:dispBlanksAs val="gap"/>
    <c:showDLblsOverMax val="0"/>
  </c:chart>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view3D>
      <c:rotX val="15"/>
      <c:rotY val="20"/>
      <c:rAngAx val="1"/>
    </c:view3D>
    <c:floor>
      <c:thickness val="0"/>
    </c:floor>
    <c:sideWall>
      <c:thickness val="0"/>
    </c:sideWall>
    <c:backWall>
      <c:thickness val="0"/>
    </c:backWall>
    <c:plotArea>
      <c:layout/>
      <c:bar3DChart>
        <c:barDir val="bar"/>
        <c:grouping val="stacked"/>
        <c:varyColors val="0"/>
        <c:ser>
          <c:idx val="0"/>
          <c:order val="0"/>
          <c:tx>
            <c:strRef>
              <c:f>'Second stage'!$B$37</c:f>
              <c:strCache>
                <c:ptCount val="1"/>
                <c:pt idx="0">
                  <c:v>Total</c:v>
                </c:pt>
              </c:strCache>
            </c:strRef>
          </c:tx>
          <c:invertIfNegative val="0"/>
          <c:cat>
            <c:strRef>
              <c:f>'Second stage'!$A$38:$A$54</c:f>
              <c:strCache>
                <c:ptCount val="17"/>
                <c:pt idx="0">
                  <c:v>Zakarian</c:v>
                </c:pt>
                <c:pt idx="1">
                  <c:v>Hong</c:v>
                </c:pt>
                <c:pt idx="2">
                  <c:v>Wolfe</c:v>
                </c:pt>
                <c:pt idx="3">
                  <c:v>Weinberger</c:v>
                </c:pt>
                <c:pt idx="4">
                  <c:v>Tsai</c:v>
                </c:pt>
                <c:pt idx="5">
                  <c:v>Schmidt</c:v>
                </c:pt>
                <c:pt idx="6">
                  <c:v>Schelpfeffer</c:v>
                </c:pt>
                <c:pt idx="7">
                  <c:v>Lu</c:v>
                </c:pt>
                <c:pt idx="8">
                  <c:v>French</c:v>
                </c:pt>
                <c:pt idx="9">
                  <c:v>Chatterjee</c:v>
                </c:pt>
                <c:pt idx="10">
                  <c:v>Iyer</c:v>
                </c:pt>
                <c:pt idx="11">
                  <c:v>Faria</c:v>
                </c:pt>
                <c:pt idx="12">
                  <c:v>Hlinka</c:v>
                </c:pt>
                <c:pt idx="13">
                  <c:v>Chen</c:v>
                </c:pt>
                <c:pt idx="14">
                  <c:v>Grossmann</c:v>
                </c:pt>
                <c:pt idx="15">
                  <c:v>Chenault</c:v>
                </c:pt>
                <c:pt idx="16">
                  <c:v>Berkley</c:v>
                </c:pt>
              </c:strCache>
            </c:strRef>
          </c:cat>
          <c:val>
            <c:numRef>
              <c:f>'Second stage'!$B$38:$B$54</c:f>
              <c:numCache>
                <c:formatCode>_("$"* #,##0_);_("$"* \(#,##0\);_("$"* "-"??_);_(@_)</c:formatCode>
                <c:ptCount val="17"/>
                <c:pt idx="0">
                  <c:v>27147970.000000004</c:v>
                </c:pt>
                <c:pt idx="1">
                  <c:v>27002180</c:v>
                </c:pt>
                <c:pt idx="2">
                  <c:v>26894465.649997797</c:v>
                </c:pt>
                <c:pt idx="3">
                  <c:v>26856948.358451501</c:v>
                </c:pt>
                <c:pt idx="4">
                  <c:v>26794099.999563996</c:v>
                </c:pt>
                <c:pt idx="5">
                  <c:v>26560499.999999996</c:v>
                </c:pt>
                <c:pt idx="6">
                  <c:v>26490314.775879979</c:v>
                </c:pt>
                <c:pt idx="7">
                  <c:v>26414830</c:v>
                </c:pt>
                <c:pt idx="8">
                  <c:v>26408280</c:v>
                </c:pt>
                <c:pt idx="9">
                  <c:v>25872180</c:v>
                </c:pt>
                <c:pt idx="10">
                  <c:v>25827700</c:v>
                </c:pt>
                <c:pt idx="11">
                  <c:v>25691840.000000004</c:v>
                </c:pt>
                <c:pt idx="12">
                  <c:v>25530665</c:v>
                </c:pt>
                <c:pt idx="13">
                  <c:v>25166869.999999996</c:v>
                </c:pt>
                <c:pt idx="14">
                  <c:v>25045220</c:v>
                </c:pt>
                <c:pt idx="15">
                  <c:v>24798679.999999993</c:v>
                </c:pt>
                <c:pt idx="16">
                  <c:v>21074290.000000004</c:v>
                </c:pt>
              </c:numCache>
            </c:numRef>
          </c:val>
        </c:ser>
        <c:dLbls>
          <c:showLegendKey val="0"/>
          <c:showVal val="1"/>
          <c:showCatName val="0"/>
          <c:showSerName val="0"/>
          <c:showPercent val="0"/>
          <c:showBubbleSize val="0"/>
        </c:dLbls>
        <c:gapWidth val="75"/>
        <c:shape val="box"/>
        <c:axId val="92832896"/>
        <c:axId val="92834432"/>
        <c:axId val="0"/>
      </c:bar3DChart>
      <c:catAx>
        <c:axId val="92832896"/>
        <c:scaling>
          <c:orientation val="minMax"/>
        </c:scaling>
        <c:delete val="0"/>
        <c:axPos val="l"/>
        <c:majorTickMark val="none"/>
        <c:minorTickMark val="none"/>
        <c:tickLblPos val="nextTo"/>
        <c:crossAx val="92834432"/>
        <c:crosses val="autoZero"/>
        <c:auto val="1"/>
        <c:lblAlgn val="ctr"/>
        <c:lblOffset val="100"/>
        <c:noMultiLvlLbl val="0"/>
      </c:catAx>
      <c:valAx>
        <c:axId val="92834432"/>
        <c:scaling>
          <c:orientation val="minMax"/>
        </c:scaling>
        <c:delete val="0"/>
        <c:axPos val="b"/>
        <c:numFmt formatCode="_(&quot;$&quot;* #,##0_);_(&quot;$&quot;* \(#,##0\);_(&quot;$&quot;* &quot;-&quot;??_);_(@_)" sourceLinked="1"/>
        <c:majorTickMark val="none"/>
        <c:minorTickMark val="none"/>
        <c:tickLblPos val="nextTo"/>
        <c:crossAx val="92832896"/>
        <c:crosses val="autoZero"/>
        <c:crossBetween val="between"/>
      </c:valAx>
    </c:plotArea>
    <c:legend>
      <c:legendPos val="b"/>
      <c:overlay val="0"/>
    </c:legend>
    <c:plotVisOnly val="1"/>
    <c:dispBlanksAs val="gap"/>
    <c:showDLblsOverMax val="0"/>
  </c:chart>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C2282F39-AD31-48A8-91AA-32D6A8A19F90}" type="presOf" srcId="{AA2FB89F-C470-B44E-AC59-C9FA0E2D15F2}" destId="{106543B8-F3ED-2744-81A5-AD42C44AB69E}" srcOrd="0" destOrd="0" presId="urn:microsoft.com/office/officeart/2005/8/layout/pyramid4"/>
    <dgm:cxn modelId="{B0003D08-6D56-FC4E-A69F-E4880617DC24}" srcId="{678488E9-F429-764A-BCB8-15B61500D7A9}" destId="{80187C9A-FEFD-434B-8FAC-5F0A0D851023}" srcOrd="0" destOrd="0" parTransId="{367B4CB5-31D2-6A41-B72B-D298F5E2E83C}" sibTransId="{6A29435D-C77C-234D-AC7F-2FDBD12BE20F}"/>
    <dgm:cxn modelId="{11860F49-7E2B-AA40-B773-9B4E5BA12053}" srcId="{678488E9-F429-764A-BCB8-15B61500D7A9}" destId="{9EAE6792-C656-3F46-9BE5-78EA6FA6DB4C}" srcOrd="2" destOrd="0" parTransId="{357E2991-F51D-3C43-95E9-4D5825747537}" sibTransId="{DAB4B04B-0B48-0241-88E7-226B51648E3D}"/>
    <dgm:cxn modelId="{46EE25B4-C424-4CCD-9810-21FDF6E0B904}" type="presOf" srcId="{9EAE6792-C656-3F46-9BE5-78EA6FA6DB4C}" destId="{BAD5D478-11BA-D045-A5CB-CADEDE07340F}" srcOrd="0" destOrd="0" presId="urn:microsoft.com/office/officeart/2005/8/layout/pyramid4"/>
    <dgm:cxn modelId="{7BDDE3EE-86E9-4225-A602-1C77676FEC22}" type="presOf" srcId="{678488E9-F429-764A-BCB8-15B61500D7A9}" destId="{8E50B0F8-BD19-1343-8DD1-7758ED02554B}"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C3F5CE2B-FC9B-4E77-AC6F-9484CCC232F1}" type="presOf" srcId="{A2133739-58CC-5D45-88D0-0B85518225FD}" destId="{D89831E2-8F66-044A-8A21-10BA8F9799CB}" srcOrd="0" destOrd="0" presId="urn:microsoft.com/office/officeart/2005/8/layout/pyramid4"/>
    <dgm:cxn modelId="{C40AAEAE-9E99-4AD3-8819-7A0355A81290}" type="presOf" srcId="{80187C9A-FEFD-434B-8FAC-5F0A0D851023}" destId="{8CB75068-601B-7B46-AE0F-1D9DC79E16E0}" srcOrd="0" destOrd="0" presId="urn:microsoft.com/office/officeart/2005/8/layout/pyramid4"/>
    <dgm:cxn modelId="{891AADAA-9585-B14D-BBB8-A94E536E0160}" srcId="{678488E9-F429-764A-BCB8-15B61500D7A9}" destId="{A2133739-58CC-5D45-88D0-0B85518225FD}" srcOrd="1" destOrd="0" parTransId="{AE3E917B-4ED9-8E4A-8A54-C2A8CDAC1B0D}" sibTransId="{11B90C9F-1DA2-0D46-B643-CC9D6EF3B37E}"/>
    <dgm:cxn modelId="{791C4B3A-E999-46F5-9CEE-5DCAFFDC56DA}" type="presParOf" srcId="{8E50B0F8-BD19-1343-8DD1-7758ED02554B}" destId="{8CB75068-601B-7B46-AE0F-1D9DC79E16E0}" srcOrd="0" destOrd="0" presId="urn:microsoft.com/office/officeart/2005/8/layout/pyramid4"/>
    <dgm:cxn modelId="{0A5DFC53-5937-41DE-9406-C078CACEEE82}" type="presParOf" srcId="{8E50B0F8-BD19-1343-8DD1-7758ED02554B}" destId="{D89831E2-8F66-044A-8A21-10BA8F9799CB}" srcOrd="1" destOrd="0" presId="urn:microsoft.com/office/officeart/2005/8/layout/pyramid4"/>
    <dgm:cxn modelId="{FB736595-50EB-4595-8877-290283BA5135}" type="presParOf" srcId="{8E50B0F8-BD19-1343-8DD1-7758ED02554B}" destId="{BAD5D478-11BA-D045-A5CB-CADEDE07340F}" srcOrd="2" destOrd="0" presId="urn:microsoft.com/office/officeart/2005/8/layout/pyramid4"/>
    <dgm:cxn modelId="{8AD99621-B2DA-4AF0-87F0-375D6582263F}"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D3DE44FA-10E7-F046-86D1-CADEC74FA151}" srcId="{B21C862C-BCF1-F544-BD07-29CD2C2ABB4C}" destId="{D407CFE4-E8FB-E245-AFDB-410BA6680B55}" srcOrd="3" destOrd="0" parTransId="{63A5B640-28A9-4245-A4B1-847B36561837}" sibTransId="{9E24F64D-6F4B-104E-AFE9-474A52F929E9}"/>
    <dgm:cxn modelId="{0418C5A4-598E-440E-B708-AC29AFF1F904}" type="presOf" srcId="{BE52F91F-FC70-D84E-8B56-57DD33F1959A}" destId="{FB9B2694-C9DD-5F41-AEF5-FE06D207342C}"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2A6C0BC5-A7AE-4B99-BDC4-33B1BF0642B1}" type="presOf" srcId="{E5FC7AF9-8C95-6A4C-A8DE-6C8A4D1F9430}" destId="{8C6BBD0A-341D-F448-AE4B-11C0CE9949B8}" srcOrd="0" destOrd="0" presId="urn:microsoft.com/office/officeart/2005/8/layout/equation1"/>
    <dgm:cxn modelId="{D743C96A-5ED1-4E40-B27E-B0B9F243826F}" type="presOf" srcId="{C17C9D10-EE76-7640-A94C-D94C87A3F6C3}" destId="{A9C6362F-FD2C-A44B-8412-4E042722523A}"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039A8BDD-5780-4E07-A8CB-07348362E472}" type="presOf" srcId="{F32F0913-A3AF-1446-B5C2-B320E756F7AD}" destId="{43B7E150-48FC-BF4A-9779-A59569998339}" srcOrd="0" destOrd="0" presId="urn:microsoft.com/office/officeart/2005/8/layout/equation1"/>
    <dgm:cxn modelId="{994BA298-A34A-4CFA-824A-E9E7753EEA3E}" type="presOf" srcId="{76B5C694-B853-0246-BCA0-5E7F2433D535}" destId="{0472C170-12DA-B143-AD1C-711D1168B5FF}" srcOrd="0" destOrd="0" presId="urn:microsoft.com/office/officeart/2005/8/layout/equation1"/>
    <dgm:cxn modelId="{5C1B1DC7-1DA2-4043-9680-68FDC298D1EF}" type="presOf" srcId="{183C4D7A-51E5-9D4A-8722-B033BB650077}" destId="{A2D8B243-9861-CB4C-9DC9-4D3970B797C1}" srcOrd="0" destOrd="0" presId="urn:microsoft.com/office/officeart/2005/8/layout/equation1"/>
    <dgm:cxn modelId="{8C160C62-E31F-47B3-B133-EBC0E28DC3E5}" type="presOf" srcId="{D407CFE4-E8FB-E245-AFDB-410BA6680B55}" destId="{8550BC7D-E478-6C47-BCD8-EB8C32D6A82C}" srcOrd="0" destOrd="0" presId="urn:microsoft.com/office/officeart/2005/8/layout/equation1"/>
    <dgm:cxn modelId="{C3B068C5-8DBA-4FE2-9FDD-12D2EFD4D38A}" type="presOf" srcId="{B21C862C-BCF1-F544-BD07-29CD2C2ABB4C}" destId="{53655511-3EA9-E24B-ADA6-7E53EB5D5B44}"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1264B522-AE85-4C29-B3B3-283C9F007E51}" type="presParOf" srcId="{53655511-3EA9-E24B-ADA6-7E53EB5D5B44}" destId="{0472C170-12DA-B143-AD1C-711D1168B5FF}" srcOrd="0" destOrd="0" presId="urn:microsoft.com/office/officeart/2005/8/layout/equation1"/>
    <dgm:cxn modelId="{B6CB2FC3-36CA-485C-9921-C65866DE90AE}" type="presParOf" srcId="{53655511-3EA9-E24B-ADA6-7E53EB5D5B44}" destId="{0A08B234-ABF7-DB43-A58C-B3C0794EAE49}" srcOrd="1" destOrd="0" presId="urn:microsoft.com/office/officeart/2005/8/layout/equation1"/>
    <dgm:cxn modelId="{7FFA2579-2082-487C-B220-A288FA0D949F}" type="presParOf" srcId="{53655511-3EA9-E24B-ADA6-7E53EB5D5B44}" destId="{A2D8B243-9861-CB4C-9DC9-4D3970B797C1}" srcOrd="2" destOrd="0" presId="urn:microsoft.com/office/officeart/2005/8/layout/equation1"/>
    <dgm:cxn modelId="{96269CAF-F0F7-48D0-B5D7-727F893FE9CE}" type="presParOf" srcId="{53655511-3EA9-E24B-ADA6-7E53EB5D5B44}" destId="{EDB500EE-8294-3F4B-8417-8BE8023C1D35}" srcOrd="3" destOrd="0" presId="urn:microsoft.com/office/officeart/2005/8/layout/equation1"/>
    <dgm:cxn modelId="{B3858FDB-347D-4F80-A832-E2C7B9A5CC99}" type="presParOf" srcId="{53655511-3EA9-E24B-ADA6-7E53EB5D5B44}" destId="{A9C6362F-FD2C-A44B-8412-4E042722523A}" srcOrd="4" destOrd="0" presId="urn:microsoft.com/office/officeart/2005/8/layout/equation1"/>
    <dgm:cxn modelId="{11F69FD0-6B79-4E16-B065-4431EEB12B26}" type="presParOf" srcId="{53655511-3EA9-E24B-ADA6-7E53EB5D5B44}" destId="{1D85500E-2E82-6A4A-91EE-9AF48FEC6C45}" srcOrd="5" destOrd="0" presId="urn:microsoft.com/office/officeart/2005/8/layout/equation1"/>
    <dgm:cxn modelId="{B103D074-69D0-46F8-8EB6-5EA79F38A93E}" type="presParOf" srcId="{53655511-3EA9-E24B-ADA6-7E53EB5D5B44}" destId="{43B7E150-48FC-BF4A-9779-A59569998339}" srcOrd="6" destOrd="0" presId="urn:microsoft.com/office/officeart/2005/8/layout/equation1"/>
    <dgm:cxn modelId="{9421A92E-B59A-409F-BEBD-210EAE7DC3C1}" type="presParOf" srcId="{53655511-3EA9-E24B-ADA6-7E53EB5D5B44}" destId="{88E048A8-2DA0-7B47-9D5D-4C623211681A}" srcOrd="7" destOrd="0" presId="urn:microsoft.com/office/officeart/2005/8/layout/equation1"/>
    <dgm:cxn modelId="{7AD670F8-49A1-4F38-AFD3-5E6687C44323}" type="presParOf" srcId="{53655511-3EA9-E24B-ADA6-7E53EB5D5B44}" destId="{8C6BBD0A-341D-F448-AE4B-11C0CE9949B8}" srcOrd="8" destOrd="0" presId="urn:microsoft.com/office/officeart/2005/8/layout/equation1"/>
    <dgm:cxn modelId="{5CA36CB3-B395-469E-ACA6-EDD998B20DA2}" type="presParOf" srcId="{53655511-3EA9-E24B-ADA6-7E53EB5D5B44}" destId="{73DEAC19-71FE-434C-B8AB-5F6FDE04D5DA}" srcOrd="9" destOrd="0" presId="urn:microsoft.com/office/officeart/2005/8/layout/equation1"/>
    <dgm:cxn modelId="{72F86506-5AB2-43B7-A603-76C1B93180E2}" type="presParOf" srcId="{53655511-3EA9-E24B-ADA6-7E53EB5D5B44}" destId="{FB9B2694-C9DD-5F41-AEF5-FE06D207342C}" srcOrd="10" destOrd="0" presId="urn:microsoft.com/office/officeart/2005/8/layout/equation1"/>
    <dgm:cxn modelId="{DA31CA80-7A67-4220-B53C-FD4DA1DCCDD0}" type="presParOf" srcId="{53655511-3EA9-E24B-ADA6-7E53EB5D5B44}" destId="{ABE3BCDB-6BFB-044A-9A25-2B53D8273D94}" srcOrd="11" destOrd="0" presId="urn:microsoft.com/office/officeart/2005/8/layout/equation1"/>
    <dgm:cxn modelId="{41E4F7ED-6DB6-41FF-AAC4-BF7E78636C37}"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B75068-601B-7B46-AE0F-1D9DC79E16E0}">
      <dsp:nvSpPr>
        <dsp:cNvPr id="0" name=""/>
        <dsp:cNvSpPr/>
      </dsp:nvSpPr>
      <dsp:spPr>
        <a:xfrm>
          <a:off x="2190922" y="0"/>
          <a:ext cx="4278561" cy="2628900"/>
        </a:xfrm>
        <a:prstGeom prst="triangle">
          <a:avLst/>
        </a:prstGeom>
        <a:gradFill rotWithShape="0">
          <a:gsLst>
            <a:gs pos="0">
              <a:schemeClr val="accent1">
                <a:shade val="50000"/>
                <a:hueOff val="0"/>
                <a:satOff val="0"/>
                <a:lumOff val="0"/>
                <a:alphaOff val="0"/>
                <a:tint val="100000"/>
                <a:shade val="100000"/>
                <a:satMod val="130000"/>
              </a:schemeClr>
            </a:gs>
            <a:gs pos="100000">
              <a:schemeClr val="accent1">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260562" y="1314450"/>
        <a:ext cx="2139281" cy="1314450"/>
      </dsp:txXfrm>
    </dsp:sp>
    <dsp:sp modelId="{D89831E2-8F66-044A-8A21-10BA8F9799CB}">
      <dsp:nvSpPr>
        <dsp:cNvPr id="0" name=""/>
        <dsp:cNvSpPr/>
      </dsp:nvSpPr>
      <dsp:spPr>
        <a:xfrm>
          <a:off x="117640" y="2628900"/>
          <a:ext cx="4225772" cy="2628900"/>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174083" y="3943350"/>
        <a:ext cx="2112886" cy="1314450"/>
      </dsp:txXfrm>
    </dsp:sp>
    <dsp:sp modelId="{BAD5D478-11BA-D045-A5CB-CADEDE07340F}">
      <dsp:nvSpPr>
        <dsp:cNvPr id="0" name=""/>
        <dsp:cNvSpPr/>
      </dsp:nvSpPr>
      <dsp:spPr>
        <a:xfrm rot="10800000">
          <a:off x="2190922" y="2628900"/>
          <a:ext cx="4278561" cy="2628900"/>
        </a:xfrm>
        <a:prstGeom prst="triangle">
          <a:avLst/>
        </a:prstGeom>
        <a:gradFill rotWithShape="0">
          <a:gsLst>
            <a:gs pos="0">
              <a:schemeClr val="accent1">
                <a:shade val="50000"/>
                <a:hueOff val="361437"/>
                <a:satOff val="-7560"/>
                <a:lumOff val="42063"/>
                <a:alphaOff val="0"/>
                <a:tint val="100000"/>
                <a:shade val="100000"/>
                <a:satMod val="130000"/>
              </a:schemeClr>
            </a:gs>
            <a:gs pos="100000">
              <a:schemeClr val="accent1">
                <a:shade val="50000"/>
                <a:hueOff val="361437"/>
                <a:satOff val="-7560"/>
                <a:lumOff val="4206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10800000">
        <a:off x="3260562" y="2628900"/>
        <a:ext cx="2139281" cy="1314450"/>
      </dsp:txXfrm>
    </dsp:sp>
    <dsp:sp modelId="{106543B8-F3ED-2744-81A5-AD42C44AB69E}">
      <dsp:nvSpPr>
        <dsp:cNvPr id="0" name=""/>
        <dsp:cNvSpPr/>
      </dsp:nvSpPr>
      <dsp:spPr>
        <a:xfrm>
          <a:off x="4343413" y="2628900"/>
          <a:ext cx="4278561" cy="2628900"/>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5413053" y="3943350"/>
        <a:ext cx="2139281" cy="131445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1" y="2"/>
            <a:ext cx="5460141" cy="307421"/>
          </a:xfrm>
          <a:prstGeom prst="rect">
            <a:avLst/>
          </a:prstGeom>
          <a:noFill/>
          <a:ln w="9525">
            <a:noFill/>
            <a:miter lim="800000"/>
            <a:headEnd/>
            <a:tailEnd/>
          </a:ln>
          <a:effectLst/>
        </p:spPr>
        <p:txBody>
          <a:bodyPr vert="horz" wrap="square" lIns="94000" tIns="47002" rIns="94000" bIns="47002" numCol="1" anchor="t" anchorCtr="0" compatLnSpc="1">
            <a:prstTxWarp prst="textNoShape">
              <a:avLst/>
            </a:prstTxWarp>
          </a:bodyPr>
          <a:lstStyle>
            <a:lvl1pPr defTabSz="940390" eaLnBrk="0" hangingPunct="0">
              <a:defRPr sz="900"/>
            </a:lvl1pPr>
          </a:lstStyle>
          <a:p>
            <a:pPr>
              <a:defRPr/>
            </a:pPr>
            <a:r>
              <a:rPr lang="en-US" dirty="0" smtClean="0"/>
              <a:t>OPNS454: Course Summary</a:t>
            </a:r>
            <a:endParaRPr lang="en-US" dirty="0"/>
          </a:p>
        </p:txBody>
      </p:sp>
      <p:sp>
        <p:nvSpPr>
          <p:cNvPr id="28675" name="Rectangle 3"/>
          <p:cNvSpPr>
            <a:spLocks noGrp="1" noChangeArrowheads="1"/>
          </p:cNvSpPr>
          <p:nvPr>
            <p:ph type="dt" sz="quarter" idx="1"/>
          </p:nvPr>
        </p:nvSpPr>
        <p:spPr bwMode="auto">
          <a:xfrm>
            <a:off x="5654874" y="2"/>
            <a:ext cx="1355526" cy="307421"/>
          </a:xfrm>
          <a:prstGeom prst="rect">
            <a:avLst/>
          </a:prstGeom>
          <a:noFill/>
          <a:ln w="9525">
            <a:noFill/>
            <a:miter lim="800000"/>
            <a:headEnd/>
            <a:tailEnd/>
          </a:ln>
          <a:effectLst/>
        </p:spPr>
        <p:txBody>
          <a:bodyPr vert="horz" wrap="square" lIns="94000" tIns="47002" rIns="94000" bIns="47002" numCol="1" anchor="t" anchorCtr="0" compatLnSpc="1">
            <a:prstTxWarp prst="textNoShape">
              <a:avLst/>
            </a:prstTxWarp>
          </a:bodyPr>
          <a:lstStyle>
            <a:lvl1pPr algn="r" defTabSz="940390" eaLnBrk="0" hangingPunct="0">
              <a:defRPr sz="900"/>
            </a:lvl1pPr>
          </a:lstStyle>
          <a:p>
            <a:pPr>
              <a:defRPr/>
            </a:pPr>
            <a:fld id="{E3A421C3-7B69-4F37-9459-2E2A6E372506}" type="datetime1">
              <a:rPr lang="en-US"/>
              <a:pPr>
                <a:defRPr/>
              </a:pPr>
              <a:t>3/12/2013</a:t>
            </a:fld>
            <a:endParaRPr lang="en-US"/>
          </a:p>
        </p:txBody>
      </p:sp>
      <p:sp>
        <p:nvSpPr>
          <p:cNvPr id="28676" name="Rectangle 4"/>
          <p:cNvSpPr>
            <a:spLocks noGrp="1" noChangeArrowheads="1"/>
          </p:cNvSpPr>
          <p:nvPr>
            <p:ph type="ftr" sz="quarter" idx="2"/>
          </p:nvPr>
        </p:nvSpPr>
        <p:spPr bwMode="auto">
          <a:xfrm>
            <a:off x="2" y="8972074"/>
            <a:ext cx="5743112" cy="319717"/>
          </a:xfrm>
          <a:prstGeom prst="rect">
            <a:avLst/>
          </a:prstGeom>
          <a:noFill/>
          <a:ln w="9525">
            <a:noFill/>
            <a:miter lim="800000"/>
            <a:headEnd/>
            <a:tailEnd/>
          </a:ln>
          <a:effectLst/>
        </p:spPr>
        <p:txBody>
          <a:bodyPr vert="horz" wrap="square" lIns="94000" tIns="47002" rIns="94000" bIns="47002" numCol="1" anchor="b" anchorCtr="0" compatLnSpc="1">
            <a:prstTxWarp prst="textNoShape">
              <a:avLst/>
            </a:prstTxWarp>
          </a:bodyPr>
          <a:lstStyle>
            <a:lvl1pPr defTabSz="940390" eaLnBrk="0" hangingPunct="0">
              <a:defRPr sz="900"/>
            </a:lvl1pPr>
          </a:lstStyle>
          <a:p>
            <a:pPr>
              <a:defRPr/>
            </a:pPr>
            <a:r>
              <a:rPr lang="en-US"/>
              <a:t>OPNS454   © Van Mieghem</a:t>
            </a:r>
          </a:p>
        </p:txBody>
      </p:sp>
    </p:spTree>
    <p:extLst>
      <p:ext uri="{BB962C8B-B14F-4D97-AF65-F5344CB8AC3E}">
        <p14:creationId xmlns:p14="http://schemas.microsoft.com/office/powerpoint/2010/main" val="141767435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3038145" cy="227491"/>
          </a:xfrm>
          <a:prstGeom prst="rect">
            <a:avLst/>
          </a:prstGeom>
          <a:noFill/>
          <a:ln w="9525">
            <a:noFill/>
            <a:miter lim="800000"/>
            <a:headEnd/>
            <a:tailEnd/>
          </a:ln>
          <a:effectLst/>
        </p:spPr>
        <p:txBody>
          <a:bodyPr vert="horz" wrap="square" lIns="94000" tIns="47002" rIns="94000" bIns="47002" numCol="1" anchor="t" anchorCtr="0" compatLnSpc="1">
            <a:prstTxWarp prst="textNoShape">
              <a:avLst/>
            </a:prstTxWarp>
          </a:bodyPr>
          <a:lstStyle>
            <a:lvl1pPr defTabSz="940390" eaLnBrk="0" hangingPunct="0">
              <a:defRPr sz="800"/>
            </a:lvl1pPr>
          </a:lstStyle>
          <a:p>
            <a:pPr>
              <a:defRPr/>
            </a:pPr>
            <a:r>
              <a:rPr lang="en-US"/>
              <a:t>OPNS454 Week 9: Improvement and Innovation</a:t>
            </a:r>
          </a:p>
        </p:txBody>
      </p:sp>
      <p:sp>
        <p:nvSpPr>
          <p:cNvPr id="4099" name="Rectangle 3"/>
          <p:cNvSpPr>
            <a:spLocks noGrp="1" noChangeArrowheads="1"/>
          </p:cNvSpPr>
          <p:nvPr>
            <p:ph type="dt" idx="1"/>
          </p:nvPr>
        </p:nvSpPr>
        <p:spPr bwMode="auto">
          <a:xfrm>
            <a:off x="3972259" y="0"/>
            <a:ext cx="3038144" cy="227491"/>
          </a:xfrm>
          <a:prstGeom prst="rect">
            <a:avLst/>
          </a:prstGeom>
          <a:noFill/>
          <a:ln w="9525">
            <a:noFill/>
            <a:miter lim="800000"/>
            <a:headEnd/>
            <a:tailEnd/>
          </a:ln>
          <a:effectLst/>
        </p:spPr>
        <p:txBody>
          <a:bodyPr vert="horz" wrap="square" lIns="94000" tIns="47002" rIns="94000" bIns="47002" numCol="1" anchor="t" anchorCtr="0" compatLnSpc="1">
            <a:prstTxWarp prst="textNoShape">
              <a:avLst/>
            </a:prstTxWarp>
          </a:bodyPr>
          <a:lstStyle>
            <a:lvl1pPr algn="r" defTabSz="940390" eaLnBrk="0" hangingPunct="0">
              <a:defRPr sz="800"/>
            </a:lvl1pPr>
          </a:lstStyle>
          <a:p>
            <a:pPr>
              <a:defRPr/>
            </a:pPr>
            <a:fld id="{1F3C02A6-BD56-4C6B-96C6-37CC5F8E55F1}" type="datetime1">
              <a:rPr lang="en-US"/>
              <a:pPr>
                <a:defRPr/>
              </a:pPr>
              <a:t>3/12/2013</a:t>
            </a:fld>
            <a:endParaRPr lang="en-US"/>
          </a:p>
        </p:txBody>
      </p:sp>
      <p:sp>
        <p:nvSpPr>
          <p:cNvPr id="34820" name="Rectangle 4"/>
          <p:cNvSpPr>
            <a:spLocks noGrp="1" noRot="1" noChangeAspect="1" noChangeArrowheads="1" noTextEdit="1"/>
          </p:cNvSpPr>
          <p:nvPr>
            <p:ph type="sldImg" idx="2"/>
          </p:nvPr>
        </p:nvSpPr>
        <p:spPr bwMode="auto">
          <a:xfrm>
            <a:off x="293688" y="319088"/>
            <a:ext cx="4648200" cy="3486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51025" y="3895020"/>
            <a:ext cx="6508353" cy="5080126"/>
          </a:xfrm>
          <a:prstGeom prst="rect">
            <a:avLst/>
          </a:prstGeom>
          <a:noFill/>
          <a:ln w="9525">
            <a:noFill/>
            <a:miter lim="800000"/>
            <a:headEnd/>
            <a:tailEnd/>
          </a:ln>
          <a:effectLst/>
        </p:spPr>
        <p:txBody>
          <a:bodyPr vert="horz" wrap="square" lIns="94000" tIns="47002" rIns="94000" bIns="4700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1" y="9050465"/>
            <a:ext cx="3038145" cy="245937"/>
          </a:xfrm>
          <a:prstGeom prst="rect">
            <a:avLst/>
          </a:prstGeom>
          <a:noFill/>
          <a:ln w="9525">
            <a:noFill/>
            <a:miter lim="800000"/>
            <a:headEnd/>
            <a:tailEnd/>
          </a:ln>
          <a:effectLst/>
        </p:spPr>
        <p:txBody>
          <a:bodyPr vert="horz" wrap="square" lIns="94000" tIns="47002" rIns="94000" bIns="47002" numCol="1" anchor="b" anchorCtr="0" compatLnSpc="1">
            <a:prstTxWarp prst="textNoShape">
              <a:avLst/>
            </a:prstTxWarp>
          </a:bodyPr>
          <a:lstStyle>
            <a:lvl1pPr defTabSz="940390" eaLnBrk="0" hangingPunct="0">
              <a:defRPr sz="800"/>
            </a:lvl1pPr>
          </a:lstStyle>
          <a:p>
            <a:pPr>
              <a:defRPr/>
            </a:pPr>
            <a:r>
              <a:rPr lang="en-US"/>
              <a:t>OPNS454   © Van Mieghem</a:t>
            </a:r>
          </a:p>
        </p:txBody>
      </p:sp>
      <p:sp>
        <p:nvSpPr>
          <p:cNvPr id="4103" name="Rectangle 7"/>
          <p:cNvSpPr>
            <a:spLocks noGrp="1" noChangeArrowheads="1"/>
          </p:cNvSpPr>
          <p:nvPr>
            <p:ph type="sldNum" sz="quarter" idx="5"/>
          </p:nvPr>
        </p:nvSpPr>
        <p:spPr bwMode="auto">
          <a:xfrm>
            <a:off x="3972259" y="9050465"/>
            <a:ext cx="3038144" cy="245937"/>
          </a:xfrm>
          <a:prstGeom prst="rect">
            <a:avLst/>
          </a:prstGeom>
          <a:noFill/>
          <a:ln w="9525">
            <a:noFill/>
            <a:miter lim="800000"/>
            <a:headEnd/>
            <a:tailEnd/>
          </a:ln>
          <a:effectLst/>
        </p:spPr>
        <p:txBody>
          <a:bodyPr vert="horz" wrap="square" lIns="94000" tIns="47002" rIns="94000" bIns="47002" numCol="1" anchor="b" anchorCtr="0" compatLnSpc="1">
            <a:prstTxWarp prst="textNoShape">
              <a:avLst/>
            </a:prstTxWarp>
          </a:bodyPr>
          <a:lstStyle>
            <a:lvl1pPr algn="r" defTabSz="940390" eaLnBrk="0" hangingPunct="0">
              <a:defRPr sz="800"/>
            </a:lvl1pPr>
          </a:lstStyle>
          <a:p>
            <a:pPr>
              <a:defRPr/>
            </a:pPr>
            <a:fld id="{5B8AE1A4-7F09-45E4-A651-E4D9F1245998}" type="slidenum">
              <a:rPr lang="en-US"/>
              <a:pPr>
                <a:defRPr/>
              </a:pPr>
              <a:t>‹#›</a:t>
            </a:fld>
            <a:endParaRPr lang="en-US"/>
          </a:p>
        </p:txBody>
      </p:sp>
    </p:spTree>
    <p:extLst>
      <p:ext uri="{BB962C8B-B14F-4D97-AF65-F5344CB8AC3E}">
        <p14:creationId xmlns:p14="http://schemas.microsoft.com/office/powerpoint/2010/main" val="2660117022"/>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hdr" sz="quarter"/>
          </p:nvPr>
        </p:nvSpPr>
        <p:spPr>
          <a:noFill/>
        </p:spPr>
        <p:txBody>
          <a:bodyPr/>
          <a:lstStyle/>
          <a:p>
            <a:pPr defTabSz="945186"/>
            <a:r>
              <a:rPr lang="en-US" dirty="0" smtClean="0"/>
              <a:t>OPNS454 Week 9: Improvement and Innovation</a:t>
            </a:r>
          </a:p>
        </p:txBody>
      </p:sp>
      <p:sp>
        <p:nvSpPr>
          <p:cNvPr id="62467" name="Rectangle 6"/>
          <p:cNvSpPr>
            <a:spLocks noGrp="1" noChangeArrowheads="1"/>
          </p:cNvSpPr>
          <p:nvPr>
            <p:ph type="ftr" sz="quarter" idx="4"/>
          </p:nvPr>
        </p:nvSpPr>
        <p:spPr>
          <a:noFill/>
        </p:spPr>
        <p:txBody>
          <a:bodyPr/>
          <a:lstStyle/>
          <a:p>
            <a:pPr defTabSz="945186"/>
            <a:r>
              <a:rPr lang="en-US" dirty="0" smtClean="0"/>
              <a:t>© Van Mieghem</a:t>
            </a:r>
          </a:p>
        </p:txBody>
      </p:sp>
      <p:sp>
        <p:nvSpPr>
          <p:cNvPr id="62468" name="Rectangle 7"/>
          <p:cNvSpPr>
            <a:spLocks noGrp="1" noChangeArrowheads="1"/>
          </p:cNvSpPr>
          <p:nvPr>
            <p:ph type="sldNum" sz="quarter" idx="5"/>
          </p:nvPr>
        </p:nvSpPr>
        <p:spPr>
          <a:noFill/>
        </p:spPr>
        <p:txBody>
          <a:bodyPr/>
          <a:lstStyle/>
          <a:p>
            <a:pPr defTabSz="945186"/>
            <a:fld id="{BA247DE2-1E85-496E-809F-823AAD4A4A66}" type="slidenum">
              <a:rPr lang="en-US" smtClean="0"/>
              <a:pPr defTabSz="945186"/>
              <a:t>1</a:t>
            </a:fld>
            <a:endParaRPr lang="en-US" dirty="0" smtClean="0"/>
          </a:p>
        </p:txBody>
      </p:sp>
      <p:sp>
        <p:nvSpPr>
          <p:cNvPr id="29701" name="Notes Placeholder 8"/>
          <p:cNvSpPr>
            <a:spLocks noGrp="1"/>
          </p:cNvSpPr>
          <p:nvPr>
            <p:ph type="body" idx="1"/>
          </p:nvPr>
        </p:nvSpPr>
        <p:spPr>
          <a:ln/>
        </p:spPr>
        <p:txBody>
          <a:bodyPr/>
          <a:lstStyle/>
          <a:p>
            <a:pPr>
              <a:defRPr/>
            </a:pPr>
            <a:r>
              <a:rPr lang="en-US" smtClean="0"/>
              <a:t>2013 Mar 12 </a:t>
            </a:r>
            <a:r>
              <a:rPr lang="en-US" dirty="0" smtClean="0"/>
              <a:t>time plan (for 1.5hr day class):</a:t>
            </a:r>
          </a:p>
          <a:p>
            <a:pPr marL="222300" indent="-222300">
              <a:defRPr/>
            </a:pPr>
            <a:endParaRPr lang="en-US" dirty="0" smtClean="0"/>
          </a:p>
          <a:p>
            <a:pPr>
              <a:defRPr/>
            </a:pPr>
            <a:endParaRPr lang="en-US" dirty="0" smtClean="0"/>
          </a:p>
          <a:p>
            <a:pPr>
              <a:defRPr/>
            </a:pPr>
            <a:endParaRPr lang="en-US" dirty="0" smtClean="0"/>
          </a:p>
          <a:p>
            <a:pPr>
              <a:defRPr/>
            </a:pPr>
            <a:endParaRPr lang="en-US" dirty="0" smtClean="0"/>
          </a:p>
        </p:txBody>
      </p:sp>
      <p:sp>
        <p:nvSpPr>
          <p:cNvPr id="62470" name="Slide Image Placeholder 11"/>
          <p:cNvSpPr>
            <a:spLocks noGrp="1" noRot="1" noChangeAspect="1" noTextEdit="1"/>
          </p:cNvSpPr>
          <p:nvPr>
            <p:ph type="sldImg"/>
          </p:nvPr>
        </p:nvSpPr>
        <p:spPr>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a:noFill/>
        </p:spPr>
        <p:txBody>
          <a:bodyPr/>
          <a:lstStyle/>
          <a:p>
            <a:pPr defTabSz="930241"/>
            <a:r>
              <a:rPr lang="en-US" dirty="0" smtClean="0"/>
              <a:t>OPNS454 Week10: Course Summary</a:t>
            </a:r>
          </a:p>
        </p:txBody>
      </p:sp>
      <p:sp>
        <p:nvSpPr>
          <p:cNvPr id="40963" name="Rectangle 3"/>
          <p:cNvSpPr>
            <a:spLocks noGrp="1" noChangeArrowheads="1"/>
          </p:cNvSpPr>
          <p:nvPr>
            <p:ph type="dt" sz="quarter" idx="1"/>
          </p:nvPr>
        </p:nvSpPr>
        <p:spPr>
          <a:noFill/>
        </p:spPr>
        <p:txBody>
          <a:bodyPr/>
          <a:lstStyle/>
          <a:p>
            <a:pPr defTabSz="930241"/>
            <a:fld id="{FC245095-D2F0-44CF-A6DE-AC7E4ADC935E}" type="datetime1">
              <a:rPr lang="en-US" smtClean="0"/>
              <a:pPr defTabSz="930241"/>
              <a:t>3/12/2013</a:t>
            </a:fld>
            <a:endParaRPr lang="en-US" dirty="0" smtClean="0"/>
          </a:p>
        </p:txBody>
      </p:sp>
      <p:sp>
        <p:nvSpPr>
          <p:cNvPr id="40964" name="Rectangle 6"/>
          <p:cNvSpPr>
            <a:spLocks noGrp="1" noChangeArrowheads="1"/>
          </p:cNvSpPr>
          <p:nvPr>
            <p:ph type="ftr" sz="quarter" idx="4"/>
          </p:nvPr>
        </p:nvSpPr>
        <p:spPr>
          <a:noFill/>
        </p:spPr>
        <p:txBody>
          <a:bodyPr/>
          <a:lstStyle/>
          <a:p>
            <a:pPr defTabSz="930241"/>
            <a:r>
              <a:rPr lang="en-US" dirty="0" smtClean="0"/>
              <a:t>© Van Mieghem</a:t>
            </a:r>
          </a:p>
        </p:txBody>
      </p:sp>
      <p:sp>
        <p:nvSpPr>
          <p:cNvPr id="40965" name="Rectangle 2"/>
          <p:cNvSpPr>
            <a:spLocks noGrp="1" noRot="1" noChangeAspect="1" noChangeArrowheads="1" noTextEdit="1"/>
          </p:cNvSpPr>
          <p:nvPr>
            <p:ph type="sldImg"/>
          </p:nvPr>
        </p:nvSpPr>
        <p:spPr>
          <a:ln/>
        </p:spPr>
      </p:sp>
      <p:sp>
        <p:nvSpPr>
          <p:cNvPr id="4096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a:noFill/>
        </p:spPr>
        <p:txBody>
          <a:bodyPr/>
          <a:lstStyle/>
          <a:p>
            <a:pPr defTabSz="930241"/>
            <a:r>
              <a:rPr lang="en-US" dirty="0" smtClean="0"/>
              <a:t>OPNS454 Week10: Course Summary</a:t>
            </a:r>
          </a:p>
        </p:txBody>
      </p:sp>
      <p:sp>
        <p:nvSpPr>
          <p:cNvPr id="41987" name="Rectangle 3"/>
          <p:cNvSpPr>
            <a:spLocks noGrp="1" noChangeArrowheads="1"/>
          </p:cNvSpPr>
          <p:nvPr>
            <p:ph type="dt" sz="quarter" idx="1"/>
          </p:nvPr>
        </p:nvSpPr>
        <p:spPr>
          <a:noFill/>
        </p:spPr>
        <p:txBody>
          <a:bodyPr/>
          <a:lstStyle/>
          <a:p>
            <a:pPr defTabSz="930241"/>
            <a:fld id="{9A774F6E-C86E-4BD7-A3D3-D8EAB7D72420}" type="datetime1">
              <a:rPr lang="en-US" smtClean="0"/>
              <a:pPr defTabSz="930241"/>
              <a:t>3/12/2013</a:t>
            </a:fld>
            <a:endParaRPr lang="en-US" dirty="0" smtClean="0"/>
          </a:p>
        </p:txBody>
      </p:sp>
      <p:sp>
        <p:nvSpPr>
          <p:cNvPr id="41988" name="Rectangle 6"/>
          <p:cNvSpPr>
            <a:spLocks noGrp="1" noChangeArrowheads="1"/>
          </p:cNvSpPr>
          <p:nvPr>
            <p:ph type="ftr" sz="quarter" idx="4"/>
          </p:nvPr>
        </p:nvSpPr>
        <p:spPr>
          <a:noFill/>
        </p:spPr>
        <p:txBody>
          <a:bodyPr/>
          <a:lstStyle/>
          <a:p>
            <a:pPr defTabSz="930241"/>
            <a:r>
              <a:rPr lang="en-US" dirty="0" smtClean="0"/>
              <a:t>© Van Mieghem</a:t>
            </a:r>
          </a:p>
        </p:txBody>
      </p:sp>
      <p:sp>
        <p:nvSpPr>
          <p:cNvPr id="41989" name="Rectangle 2"/>
          <p:cNvSpPr>
            <a:spLocks noGrp="1" noRot="1" noChangeAspect="1" noChangeArrowheads="1" noTextEdit="1"/>
          </p:cNvSpPr>
          <p:nvPr>
            <p:ph type="sldImg"/>
          </p:nvPr>
        </p:nvSpPr>
        <p:spPr>
          <a:ln/>
        </p:spPr>
      </p:sp>
      <p:sp>
        <p:nvSpPr>
          <p:cNvPr id="4199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hdr" sz="quarter"/>
          </p:nvPr>
        </p:nvSpPr>
        <p:spPr>
          <a:noFill/>
        </p:spPr>
        <p:txBody>
          <a:bodyPr/>
          <a:lstStyle/>
          <a:p>
            <a:pPr defTabSz="930241"/>
            <a:r>
              <a:rPr lang="en-US" dirty="0" smtClean="0"/>
              <a:t>OPNS454 Week10: Course Summary</a:t>
            </a:r>
          </a:p>
        </p:txBody>
      </p:sp>
      <p:sp>
        <p:nvSpPr>
          <p:cNvPr id="43011" name="Rectangle 3"/>
          <p:cNvSpPr>
            <a:spLocks noGrp="1" noChangeArrowheads="1"/>
          </p:cNvSpPr>
          <p:nvPr>
            <p:ph type="dt" sz="quarter" idx="1"/>
          </p:nvPr>
        </p:nvSpPr>
        <p:spPr>
          <a:noFill/>
        </p:spPr>
        <p:txBody>
          <a:bodyPr/>
          <a:lstStyle/>
          <a:p>
            <a:pPr defTabSz="930241"/>
            <a:fld id="{D48A5AF5-E747-4FEB-A515-76846311ECDA}" type="datetime1">
              <a:rPr lang="en-US" smtClean="0"/>
              <a:pPr defTabSz="930241"/>
              <a:t>3/12/2013</a:t>
            </a:fld>
            <a:endParaRPr lang="en-US" dirty="0" smtClean="0"/>
          </a:p>
        </p:txBody>
      </p:sp>
      <p:sp>
        <p:nvSpPr>
          <p:cNvPr id="43012" name="Rectangle 6"/>
          <p:cNvSpPr>
            <a:spLocks noGrp="1" noChangeArrowheads="1"/>
          </p:cNvSpPr>
          <p:nvPr>
            <p:ph type="ftr" sz="quarter" idx="4"/>
          </p:nvPr>
        </p:nvSpPr>
        <p:spPr>
          <a:noFill/>
        </p:spPr>
        <p:txBody>
          <a:bodyPr/>
          <a:lstStyle/>
          <a:p>
            <a:pPr defTabSz="930241"/>
            <a:r>
              <a:rPr lang="en-US" dirty="0" smtClean="0"/>
              <a:t>© Van Mieghem</a:t>
            </a:r>
          </a:p>
        </p:txBody>
      </p:sp>
      <p:sp>
        <p:nvSpPr>
          <p:cNvPr id="43013" name="Rectangle 2"/>
          <p:cNvSpPr>
            <a:spLocks noGrp="1" noRot="1" noChangeAspect="1" noChangeArrowheads="1" noTextEdit="1"/>
          </p:cNvSpPr>
          <p:nvPr>
            <p:ph type="sldImg"/>
          </p:nvPr>
        </p:nvSpPr>
        <p:spPr>
          <a:ln/>
        </p:spPr>
      </p:sp>
      <p:sp>
        <p:nvSpPr>
          <p:cNvPr id="4301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hdr" sz="quarter"/>
          </p:nvPr>
        </p:nvSpPr>
        <p:spPr>
          <a:noFill/>
        </p:spPr>
        <p:txBody>
          <a:bodyPr/>
          <a:lstStyle/>
          <a:p>
            <a:pPr defTabSz="930241"/>
            <a:r>
              <a:rPr lang="en-US" dirty="0" smtClean="0"/>
              <a:t>OPNS454 Week10: Course Summary</a:t>
            </a:r>
          </a:p>
        </p:txBody>
      </p:sp>
      <p:sp>
        <p:nvSpPr>
          <p:cNvPr id="44035" name="Rectangle 3"/>
          <p:cNvSpPr>
            <a:spLocks noGrp="1" noChangeArrowheads="1"/>
          </p:cNvSpPr>
          <p:nvPr>
            <p:ph type="dt" sz="quarter" idx="1"/>
          </p:nvPr>
        </p:nvSpPr>
        <p:spPr>
          <a:noFill/>
        </p:spPr>
        <p:txBody>
          <a:bodyPr/>
          <a:lstStyle/>
          <a:p>
            <a:pPr defTabSz="930241"/>
            <a:fld id="{DFA66356-FFF4-4B2F-BFEB-0FF1B018FEB2}" type="datetime1">
              <a:rPr lang="en-US" smtClean="0"/>
              <a:pPr defTabSz="930241"/>
              <a:t>3/12/2013</a:t>
            </a:fld>
            <a:endParaRPr lang="en-US" dirty="0" smtClean="0"/>
          </a:p>
        </p:txBody>
      </p:sp>
      <p:sp>
        <p:nvSpPr>
          <p:cNvPr id="44036" name="Rectangle 6"/>
          <p:cNvSpPr>
            <a:spLocks noGrp="1" noChangeArrowheads="1"/>
          </p:cNvSpPr>
          <p:nvPr>
            <p:ph type="ftr" sz="quarter" idx="4"/>
          </p:nvPr>
        </p:nvSpPr>
        <p:spPr>
          <a:noFill/>
        </p:spPr>
        <p:txBody>
          <a:bodyPr/>
          <a:lstStyle/>
          <a:p>
            <a:pPr defTabSz="930241"/>
            <a:r>
              <a:rPr lang="en-US" dirty="0" smtClean="0"/>
              <a:t>© Van Mieghem</a:t>
            </a:r>
          </a:p>
        </p:txBody>
      </p:sp>
      <p:sp>
        <p:nvSpPr>
          <p:cNvPr id="44037" name="Rectangle 2"/>
          <p:cNvSpPr>
            <a:spLocks noGrp="1" noRot="1" noChangeAspect="1" noChangeArrowheads="1" noTextEdit="1"/>
          </p:cNvSpPr>
          <p:nvPr>
            <p:ph type="sldImg"/>
          </p:nvPr>
        </p:nvSpPr>
        <p:spPr>
          <a:ln/>
        </p:spPr>
      </p:sp>
      <p:sp>
        <p:nvSpPr>
          <p:cNvPr id="44038" name="Rectangle 3"/>
          <p:cNvSpPr>
            <a:spLocks noGrp="1" noChangeArrowheads="1"/>
          </p:cNvSpPr>
          <p:nvPr>
            <p:ph type="body" idx="1"/>
          </p:nvPr>
        </p:nvSpPr>
        <p:spPr>
          <a:noFill/>
          <a:ln/>
        </p:spPr>
        <p:txBody>
          <a:bodyPr/>
          <a:lstStyle/>
          <a:p>
            <a:endParaRPr lang="en-US" smtClean="0"/>
          </a:p>
          <a:p>
            <a:r>
              <a:rPr lang="en-US" smtClean="0"/>
              <a:t>Role and focus of a given network location</a:t>
            </a:r>
          </a:p>
          <a:p>
            <a:pPr lvl="1"/>
            <a:r>
              <a:rPr lang="en-US" smtClean="0"/>
              <a:t>Is a location focused on producing a given product line (product-focused network), or on a given processing step in the value chain (functionally-focused network)?</a:t>
            </a:r>
          </a:p>
          <a:p>
            <a:pPr lvl="2">
              <a:buFontTx/>
              <a:buChar char="•"/>
            </a:pPr>
            <a:r>
              <a:rPr lang="en-US" smtClean="0"/>
              <a:t>Are underwriters dedicated to an area or pooled into one functional unit (Manzana)?</a:t>
            </a:r>
          </a:p>
          <a:p>
            <a:pPr lvl="2">
              <a:buFontTx/>
              <a:buChar char="•"/>
            </a:pPr>
            <a:r>
              <a:rPr lang="en-US" smtClean="0"/>
              <a:t>Different strategies that define where is fulfillment is done (Peapod)</a:t>
            </a:r>
          </a:p>
          <a:p>
            <a:pPr lvl="1"/>
            <a:r>
              <a:rPr lang="en-US" smtClean="0"/>
              <a:t>What is the breadth of products allocated to a network location? </a:t>
            </a:r>
          </a:p>
          <a:p>
            <a:pPr lvl="2">
              <a:buFontTx/>
              <a:buChar char="•"/>
            </a:pPr>
            <a:r>
              <a:rPr lang="en-US" smtClean="0"/>
              <a:t>Allocating products to facilities (Lilly, ITT) can lead to specialized/localized plants vs. standardized/global plants</a:t>
            </a:r>
          </a:p>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a:noFill/>
        </p:spPr>
        <p:txBody>
          <a:bodyPr/>
          <a:lstStyle/>
          <a:p>
            <a:pPr defTabSz="930241"/>
            <a:r>
              <a:rPr lang="en-US" dirty="0" smtClean="0"/>
              <a:t>OPNS454 Week10: Course Summary</a:t>
            </a:r>
          </a:p>
        </p:txBody>
      </p:sp>
      <p:sp>
        <p:nvSpPr>
          <p:cNvPr id="45059" name="Rectangle 3"/>
          <p:cNvSpPr>
            <a:spLocks noGrp="1" noChangeArrowheads="1"/>
          </p:cNvSpPr>
          <p:nvPr>
            <p:ph type="dt" sz="quarter" idx="1"/>
          </p:nvPr>
        </p:nvSpPr>
        <p:spPr>
          <a:noFill/>
        </p:spPr>
        <p:txBody>
          <a:bodyPr/>
          <a:lstStyle/>
          <a:p>
            <a:pPr defTabSz="930241"/>
            <a:fld id="{27FAF6CB-97FD-4700-8DEC-245BEEC6C988}" type="datetime1">
              <a:rPr lang="en-US" smtClean="0"/>
              <a:pPr defTabSz="930241"/>
              <a:t>3/12/2013</a:t>
            </a:fld>
            <a:endParaRPr lang="en-US" dirty="0" smtClean="0"/>
          </a:p>
        </p:txBody>
      </p:sp>
      <p:sp>
        <p:nvSpPr>
          <p:cNvPr id="45060" name="Rectangle 6"/>
          <p:cNvSpPr>
            <a:spLocks noGrp="1" noChangeArrowheads="1"/>
          </p:cNvSpPr>
          <p:nvPr>
            <p:ph type="ftr" sz="quarter" idx="4"/>
          </p:nvPr>
        </p:nvSpPr>
        <p:spPr>
          <a:noFill/>
        </p:spPr>
        <p:txBody>
          <a:bodyPr/>
          <a:lstStyle/>
          <a:p>
            <a:pPr defTabSz="930241"/>
            <a:r>
              <a:rPr lang="en-US" dirty="0" smtClean="0"/>
              <a:t>© Van Mieghem</a:t>
            </a:r>
          </a:p>
        </p:txBody>
      </p:sp>
      <p:sp>
        <p:nvSpPr>
          <p:cNvPr id="45061" name="Rectangle 2"/>
          <p:cNvSpPr>
            <a:spLocks noGrp="1" noRot="1" noChangeAspect="1" noChangeArrowheads="1" noTextEdit="1"/>
          </p:cNvSpPr>
          <p:nvPr>
            <p:ph type="sldImg"/>
          </p:nvPr>
        </p:nvSpPr>
        <p:spPr>
          <a:ln/>
        </p:spPr>
      </p:sp>
      <p:sp>
        <p:nvSpPr>
          <p:cNvPr id="4506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30241"/>
            <a:r>
              <a:rPr lang="en-US" dirty="0" smtClean="0"/>
              <a:t>OPNS454 Week10: Course Summary</a:t>
            </a:r>
          </a:p>
        </p:txBody>
      </p:sp>
      <p:sp>
        <p:nvSpPr>
          <p:cNvPr id="46083" name="Rectangle 3"/>
          <p:cNvSpPr>
            <a:spLocks noGrp="1" noChangeArrowheads="1"/>
          </p:cNvSpPr>
          <p:nvPr>
            <p:ph type="dt" sz="quarter" idx="1"/>
          </p:nvPr>
        </p:nvSpPr>
        <p:spPr>
          <a:noFill/>
        </p:spPr>
        <p:txBody>
          <a:bodyPr/>
          <a:lstStyle/>
          <a:p>
            <a:pPr defTabSz="930241"/>
            <a:fld id="{1E413643-397B-4766-8544-1130FB32E050}" type="datetime1">
              <a:rPr lang="en-US" smtClean="0"/>
              <a:pPr defTabSz="930241"/>
              <a:t>3/12/2013</a:t>
            </a:fld>
            <a:endParaRPr lang="en-US" dirty="0" smtClean="0"/>
          </a:p>
        </p:txBody>
      </p:sp>
      <p:sp>
        <p:nvSpPr>
          <p:cNvPr id="46084" name="Rectangle 6"/>
          <p:cNvSpPr>
            <a:spLocks noGrp="1" noChangeArrowheads="1"/>
          </p:cNvSpPr>
          <p:nvPr>
            <p:ph type="ftr" sz="quarter" idx="4"/>
          </p:nvPr>
        </p:nvSpPr>
        <p:spPr>
          <a:noFill/>
        </p:spPr>
        <p:txBody>
          <a:bodyPr/>
          <a:lstStyle/>
          <a:p>
            <a:pPr defTabSz="930241"/>
            <a:r>
              <a:rPr lang="en-US" dirty="0" smtClean="0"/>
              <a:t>© Van Mieghem</a:t>
            </a:r>
          </a:p>
        </p:txBody>
      </p:sp>
      <p:sp>
        <p:nvSpPr>
          <p:cNvPr id="46085" name="Rectangle 2"/>
          <p:cNvSpPr>
            <a:spLocks noGrp="1" noRot="1" noChangeAspect="1" noChangeArrowheads="1" noTextEdit="1"/>
          </p:cNvSpPr>
          <p:nvPr>
            <p:ph type="sldImg"/>
          </p:nvPr>
        </p:nvSpPr>
        <p:spPr>
          <a:ln/>
        </p:spPr>
      </p:sp>
      <p:sp>
        <p:nvSpPr>
          <p:cNvPr id="4608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hdr" sz="quarter"/>
          </p:nvPr>
        </p:nvSpPr>
        <p:spPr>
          <a:noFill/>
        </p:spPr>
        <p:txBody>
          <a:bodyPr/>
          <a:lstStyle/>
          <a:p>
            <a:pPr defTabSz="940951"/>
            <a:r>
              <a:rPr lang="en-US" dirty="0" smtClean="0"/>
              <a:t>OPNS454 Week10: Course Summary</a:t>
            </a:r>
          </a:p>
        </p:txBody>
      </p:sp>
      <p:sp>
        <p:nvSpPr>
          <p:cNvPr id="47107" name="Rectangle 3"/>
          <p:cNvSpPr>
            <a:spLocks noGrp="1" noChangeArrowheads="1"/>
          </p:cNvSpPr>
          <p:nvPr>
            <p:ph type="dt" sz="quarter" idx="1"/>
          </p:nvPr>
        </p:nvSpPr>
        <p:spPr>
          <a:noFill/>
        </p:spPr>
        <p:txBody>
          <a:bodyPr/>
          <a:lstStyle/>
          <a:p>
            <a:pPr defTabSz="940951"/>
            <a:fld id="{821CC8CA-7E3C-4CC6-8BB2-21751E33E5F8}" type="datetime1">
              <a:rPr lang="en-US" smtClean="0"/>
              <a:pPr defTabSz="940951"/>
              <a:t>3/12/2013</a:t>
            </a:fld>
            <a:endParaRPr lang="en-US" dirty="0" smtClean="0"/>
          </a:p>
        </p:txBody>
      </p:sp>
      <p:sp>
        <p:nvSpPr>
          <p:cNvPr id="47108" name="Rectangle 6"/>
          <p:cNvSpPr>
            <a:spLocks noGrp="1" noChangeArrowheads="1"/>
          </p:cNvSpPr>
          <p:nvPr>
            <p:ph type="ftr" sz="quarter" idx="4"/>
          </p:nvPr>
        </p:nvSpPr>
        <p:spPr>
          <a:noFill/>
        </p:spPr>
        <p:txBody>
          <a:bodyPr/>
          <a:lstStyle/>
          <a:p>
            <a:pPr defTabSz="940951"/>
            <a:r>
              <a:rPr lang="en-US" dirty="0" smtClean="0"/>
              <a:t>© Van Mieghem</a:t>
            </a:r>
          </a:p>
        </p:txBody>
      </p:sp>
      <p:sp>
        <p:nvSpPr>
          <p:cNvPr id="47109" name="Rectangle 7"/>
          <p:cNvSpPr>
            <a:spLocks noGrp="1" noChangeArrowheads="1"/>
          </p:cNvSpPr>
          <p:nvPr>
            <p:ph type="sldNum" sz="quarter" idx="5"/>
          </p:nvPr>
        </p:nvSpPr>
        <p:spPr>
          <a:noFill/>
        </p:spPr>
        <p:txBody>
          <a:bodyPr/>
          <a:lstStyle/>
          <a:p>
            <a:pPr defTabSz="940951"/>
            <a:fld id="{DE6E227A-51DD-4E24-9274-1F26F381FA25}" type="slidenum">
              <a:rPr lang="en-US" smtClean="0"/>
              <a:pPr defTabSz="940951"/>
              <a:t>17</a:t>
            </a:fld>
            <a:endParaRPr lang="en-US" dirty="0" smtClean="0"/>
          </a:p>
        </p:txBody>
      </p:sp>
      <p:sp>
        <p:nvSpPr>
          <p:cNvPr id="47110" name="Rectangle 2"/>
          <p:cNvSpPr>
            <a:spLocks noGrp="1" noRot="1" noChangeAspect="1" noChangeArrowheads="1" noTextEdit="1"/>
          </p:cNvSpPr>
          <p:nvPr>
            <p:ph type="sldImg"/>
          </p:nvPr>
        </p:nvSpPr>
        <p:spPr>
          <a:xfrm>
            <a:off x="1182688" y="696913"/>
            <a:ext cx="4646612" cy="3486150"/>
          </a:xfrm>
          <a:ln/>
        </p:spPr>
      </p:sp>
      <p:sp>
        <p:nvSpPr>
          <p:cNvPr id="47111" name="Rectangle 3"/>
          <p:cNvSpPr>
            <a:spLocks noGrp="1" noChangeArrowheads="1"/>
          </p:cNvSpPr>
          <p:nvPr>
            <p:ph type="body" idx="1"/>
          </p:nvPr>
        </p:nvSpPr>
        <p:spPr>
          <a:xfrm>
            <a:off x="701346" y="3916541"/>
            <a:ext cx="5607711" cy="4781928"/>
          </a:xfrm>
          <a:noFill/>
          <a:ln/>
        </p:spPr>
        <p:txBody>
          <a:bodyPr/>
          <a:lstStyle/>
          <a:p>
            <a:r>
              <a:rPr lang="en-US" smtClean="0"/>
              <a:t>Recognizing the distinction between outsourcing and offshoring, we consider the various rationale for each operational strategy in turn.  Pros and cons for outsourcing lie on a different vector from pros and cons for offshoring.</a:t>
            </a:r>
          </a:p>
          <a:p>
            <a:endParaRPr lang="en-US" smtClean="0"/>
          </a:p>
          <a:p>
            <a:r>
              <a:rPr lang="en-US" i="1" smtClean="0"/>
              <a:t>Question: what does the principle of strategic fit tells us?</a:t>
            </a:r>
          </a:p>
          <a:p>
            <a:r>
              <a:rPr lang="en-US" i="1" smtClean="0"/>
              <a:t>	</a:t>
            </a:r>
            <a:r>
              <a:rPr lang="en-US" smtClean="0"/>
              <a:t>Offshoring decision: mostly driven by cost (offshore) and time (local) factors</a:t>
            </a:r>
          </a:p>
          <a:p>
            <a:r>
              <a:rPr lang="en-US" smtClean="0"/>
              <a:t>	Outsourcing decision: mostly driven by variety (outsource if possible) and quality (insource) factors</a:t>
            </a:r>
            <a:endParaRPr lang="en-US" i="1" smtClean="0"/>
          </a:p>
          <a:p>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endParaRPr lang="en-US" smtClean="0"/>
          </a:p>
        </p:txBody>
      </p:sp>
      <p:sp>
        <p:nvSpPr>
          <p:cNvPr id="51204" name="Header Placeholder 3"/>
          <p:cNvSpPr>
            <a:spLocks noGrp="1"/>
          </p:cNvSpPr>
          <p:nvPr>
            <p:ph type="hdr" sz="quarter"/>
          </p:nvPr>
        </p:nvSpPr>
        <p:spPr>
          <a:noFill/>
        </p:spPr>
        <p:txBody>
          <a:bodyPr/>
          <a:lstStyle/>
          <a:p>
            <a:pPr defTabSz="928711"/>
            <a:r>
              <a:rPr lang="en-US" dirty="0" smtClean="0"/>
              <a:t>OPNS454 Week10: Course Summary</a:t>
            </a:r>
          </a:p>
        </p:txBody>
      </p:sp>
      <p:sp>
        <p:nvSpPr>
          <p:cNvPr id="51205" name="Date Placeholder 4"/>
          <p:cNvSpPr>
            <a:spLocks noGrp="1"/>
          </p:cNvSpPr>
          <p:nvPr>
            <p:ph type="dt" sz="quarter" idx="1"/>
          </p:nvPr>
        </p:nvSpPr>
        <p:spPr>
          <a:noFill/>
        </p:spPr>
        <p:txBody>
          <a:bodyPr/>
          <a:lstStyle/>
          <a:p>
            <a:pPr defTabSz="928711"/>
            <a:fld id="{01F8D00B-E116-4078-B265-E3FF408C87DF}" type="datetime1">
              <a:rPr lang="en-US" smtClean="0"/>
              <a:pPr defTabSz="928711"/>
              <a:t>3/12/2013</a:t>
            </a:fld>
            <a:endParaRPr lang="en-US" dirty="0" smtClean="0"/>
          </a:p>
        </p:txBody>
      </p:sp>
      <p:sp>
        <p:nvSpPr>
          <p:cNvPr id="51206" name="Footer Placeholder 5"/>
          <p:cNvSpPr>
            <a:spLocks noGrp="1"/>
          </p:cNvSpPr>
          <p:nvPr>
            <p:ph type="ftr" sz="quarter" idx="4"/>
          </p:nvPr>
        </p:nvSpPr>
        <p:spPr>
          <a:noFill/>
        </p:spPr>
        <p:txBody>
          <a:bodyPr/>
          <a:lstStyle/>
          <a:p>
            <a:pPr defTabSz="928711"/>
            <a:r>
              <a:rPr lang="en-US" dirty="0" smtClean="0"/>
              <a:t>OPNS454   © Van Mieghem</a:t>
            </a:r>
          </a:p>
        </p:txBody>
      </p:sp>
      <p:sp>
        <p:nvSpPr>
          <p:cNvPr id="51207" name="Slide Number Placeholder 6"/>
          <p:cNvSpPr>
            <a:spLocks noGrp="1"/>
          </p:cNvSpPr>
          <p:nvPr>
            <p:ph type="sldNum" sz="quarter" idx="5"/>
          </p:nvPr>
        </p:nvSpPr>
        <p:spPr>
          <a:noFill/>
        </p:spPr>
        <p:txBody>
          <a:bodyPr/>
          <a:lstStyle/>
          <a:p>
            <a:pPr defTabSz="928711"/>
            <a:fld id="{BFBAAAED-C45C-4A94-8DD8-6C307A091197}" type="slidenum">
              <a:rPr lang="en-US" smtClean="0"/>
              <a:pPr defTabSz="928711"/>
              <a:t>19</a:t>
            </a:fld>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dirty="0" smtClean="0"/>
              <a:t>Example: Sharp: C = low cost and reasonably timely, A = new plant, P = new 8 x 40” panels, moving 17 outside suppliers and service providers inside to work as “one virtual company”, hyper JIT. (how set up terms? Suppliers built and pay own facility, rent land from Sharp, but can sell to outside).  Should glass supplier Corning also move?</a:t>
            </a:r>
          </a:p>
          <a:p>
            <a:r>
              <a:rPr lang="en-US" dirty="0" smtClean="0"/>
              <a:t>We have viewed ops as resources applied to processes. Obviously the choice of resources and processes gives ops certain competencies: they affect what the organization can and cannot do. We will summarize the competencies by 4 dimensions &amp; prioritize them: order winners vs. qualifiers.</a:t>
            </a:r>
          </a:p>
          <a:p>
            <a:pPr lvl="1">
              <a:buFontTx/>
              <a:buChar char="–"/>
            </a:pPr>
            <a:r>
              <a:rPr lang="en-US" dirty="0" smtClean="0"/>
              <a:t>What are our distinctive </a:t>
            </a:r>
            <a:r>
              <a:rPr lang="en-US" i="1" dirty="0" smtClean="0"/>
              <a:t>capabilities </a:t>
            </a:r>
            <a:r>
              <a:rPr lang="en-US" dirty="0" smtClean="0"/>
              <a:t>or </a:t>
            </a:r>
            <a:r>
              <a:rPr lang="en-US" i="1" dirty="0" smtClean="0"/>
              <a:t>competences</a:t>
            </a:r>
            <a:r>
              <a:rPr lang="en-US" dirty="0" smtClean="0"/>
              <a:t>?</a:t>
            </a:r>
          </a:p>
          <a:p>
            <a:pPr lvl="2">
              <a:buFontTx/>
              <a:buChar char="–"/>
            </a:pPr>
            <a:r>
              <a:rPr lang="en-US" sz="900" dirty="0" smtClean="0"/>
              <a:t>“The combinations of resources and processes that underpin sustainable competitive advantage for a specific firm competing in a specific market.”</a:t>
            </a:r>
          </a:p>
          <a:p>
            <a:pPr lvl="2">
              <a:buFontTx/>
              <a:buChar char="–"/>
            </a:pPr>
            <a:r>
              <a:rPr lang="en-US" sz="900" dirty="0" smtClean="0"/>
              <a:t>“Abilities that customers value but that competitors cannot replicate.”</a:t>
            </a:r>
            <a:endParaRPr lang="en-US" sz="900" i="1" dirty="0" smtClean="0">
              <a:solidFill>
                <a:srgbClr val="FF3300"/>
              </a:solidFill>
            </a:endParaRPr>
          </a:p>
          <a:p>
            <a:pPr lvl="1"/>
            <a:r>
              <a:rPr lang="en-US" i="1" dirty="0" smtClean="0">
                <a:solidFill>
                  <a:srgbClr val="FF3300"/>
                </a:solidFill>
              </a:rPr>
              <a:t>Are competencies fully determined by resources and processes?</a:t>
            </a:r>
            <a:r>
              <a:rPr lang="en-US" i="1" dirty="0" smtClean="0"/>
              <a:t> </a:t>
            </a:r>
            <a:r>
              <a:rPr lang="en-US" dirty="0" smtClean="0"/>
              <a:t>Values = standards by which employees set priorities. When they are set automatically (by process) they constitute the culture, which allows decentralized aligned decision making.</a:t>
            </a:r>
          </a:p>
          <a:p>
            <a:r>
              <a:rPr lang="en-US" dirty="0" smtClean="0"/>
              <a:t>Value = 3 P’s = profit, people, planet</a:t>
            </a:r>
          </a:p>
          <a:p>
            <a:r>
              <a:rPr lang="en-US" dirty="0" smtClean="0"/>
              <a:t>Consider profit: We thus have a clear metric for evaluation and improvement of OS: NPV</a:t>
            </a:r>
          </a:p>
          <a:p>
            <a:pPr lvl="1"/>
            <a:r>
              <a:rPr lang="en-US" dirty="0" smtClean="0"/>
              <a:t>We always want to make sure our recommendations are financially sound.  After all, </a:t>
            </a:r>
            <a:r>
              <a:rPr lang="en-US" i="1" dirty="0" smtClean="0"/>
              <a:t>why are we in business?</a:t>
            </a:r>
          </a:p>
          <a:p>
            <a:pPr lvl="1"/>
            <a:r>
              <a:rPr lang="en-US" dirty="0" smtClean="0"/>
              <a:t>Performance metrics: many, including survival, growth, profits, shareholder value and others.  Our metric will be profit flows, that is the complete current and future stream of profits.  From this, most other financial metrics can be deduced.  </a:t>
            </a:r>
          </a:p>
          <a:p>
            <a:r>
              <a:rPr lang="en-US" dirty="0" smtClean="0">
                <a:solidFill>
                  <a:srgbClr val="FF3300"/>
                </a:solidFill>
              </a:rPr>
              <a:t>The main advantages for NPV of cash flows are</a:t>
            </a:r>
            <a:r>
              <a:rPr lang="en-US" dirty="0" smtClean="0"/>
              <a:t>: </a:t>
            </a:r>
          </a:p>
          <a:p>
            <a:pPr lvl="1">
              <a:buFontTx/>
              <a:buAutoNum type="arabicPeriod"/>
            </a:pPr>
            <a:r>
              <a:rPr lang="en-US" dirty="0" smtClean="0"/>
              <a:t>In-line with financial theory</a:t>
            </a:r>
          </a:p>
          <a:p>
            <a:pPr lvl="1">
              <a:buFontTx/>
              <a:buAutoNum type="arabicPeriod"/>
            </a:pPr>
            <a:r>
              <a:rPr lang="en-US" dirty="0" smtClean="0"/>
              <a:t>Cash flows are harder to manipulate than a single measure; </a:t>
            </a:r>
          </a:p>
          <a:p>
            <a:pPr lvl="1">
              <a:buFontTx/>
              <a:buAutoNum type="arabicPeriod"/>
            </a:pPr>
            <a:r>
              <a:rPr lang="en-US" dirty="0" smtClean="0"/>
              <a:t>they recognize the longer term and temporal character of many decisions, yours as well as your competitors’ </a:t>
            </a:r>
          </a:p>
          <a:p>
            <a:pPr lvl="1">
              <a:buFontTx/>
              <a:buAutoNum type="arabicPeriod"/>
            </a:pPr>
            <a:r>
              <a:rPr lang="en-US" dirty="0" smtClean="0"/>
              <a:t>they allow us to incorporate risk attitudes and uncertainty.</a:t>
            </a:r>
          </a:p>
          <a:p>
            <a:r>
              <a:rPr lang="en-US" dirty="0" smtClean="0">
                <a:solidFill>
                  <a:srgbClr val="FF3300"/>
                </a:solidFill>
              </a:rPr>
              <a:t>But be cognizant that not everything is properly expressed in money!  Always consider people + planet!</a:t>
            </a:r>
            <a:endParaRPr lang="en-US" dirty="0" smtClean="0"/>
          </a:p>
          <a:p>
            <a:pPr lvl="1"/>
            <a:endParaRPr lang="en-US" dirty="0" smtClean="0"/>
          </a:p>
          <a:p>
            <a:r>
              <a:rPr lang="en-US" dirty="0" smtClean="0"/>
              <a:t>Maximizing NPV gives us a quantitative tool, but it only works well for determining correct parameter choice + choice between alternatives.</a:t>
            </a:r>
          </a:p>
          <a:p>
            <a:pPr lvl="1"/>
            <a:r>
              <a:rPr lang="en-US" dirty="0" smtClean="0"/>
              <a:t>The next slide details the typical components of the resource and process view that you can work on; abstractly, these are the “parameters” you could optimize over</a:t>
            </a:r>
          </a:p>
          <a:p>
            <a:pPr lvl="1"/>
            <a:r>
              <a:rPr lang="en-US" dirty="0" smtClean="0"/>
              <a:t>To come up with the alternatives, we use qualitative judgment and experience.</a:t>
            </a:r>
          </a:p>
          <a:p>
            <a:pPr lvl="2"/>
            <a:r>
              <a:rPr lang="en-US" sz="900" dirty="0" smtClean="0"/>
              <a:t>A qualitative tool to help us: alignment and 3 questions framework.</a:t>
            </a:r>
          </a:p>
          <a:p>
            <a:endParaRPr lang="en-US" dirty="0" smtClean="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3/12/2013</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solidFill>
                  <a:prstClr val="black"/>
                </a:solidFill>
              </a:rPr>
              <a:pPr>
                <a:defRPr/>
              </a:pPr>
              <a:t>20</a:t>
            </a:fld>
            <a:endParaRPr 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a:noFill/>
        </p:spPr>
        <p:txBody>
          <a:bodyPr/>
          <a:lstStyle/>
          <a:p>
            <a:pPr defTabSz="930356"/>
            <a:r>
              <a:rPr lang="en-US" dirty="0" smtClean="0">
                <a:solidFill>
                  <a:prstClr val="black"/>
                </a:solidFill>
              </a:rPr>
              <a:t>OPNS454 Week 9: Improvement and Innovation</a:t>
            </a:r>
          </a:p>
        </p:txBody>
      </p:sp>
      <p:sp>
        <p:nvSpPr>
          <p:cNvPr id="57347" name="Rectangle 3"/>
          <p:cNvSpPr>
            <a:spLocks noGrp="1" noChangeArrowheads="1"/>
          </p:cNvSpPr>
          <p:nvPr>
            <p:ph type="dt" sz="quarter" idx="1"/>
          </p:nvPr>
        </p:nvSpPr>
        <p:spPr>
          <a:noFill/>
        </p:spPr>
        <p:txBody>
          <a:bodyPr/>
          <a:lstStyle/>
          <a:p>
            <a:pPr defTabSz="930356"/>
            <a:fld id="{13B36B73-1EC2-49A9-B8BF-D805B55FD111}" type="datetime1">
              <a:rPr lang="en-US" smtClean="0">
                <a:solidFill>
                  <a:prstClr val="black"/>
                </a:solidFill>
              </a:rPr>
              <a:pPr defTabSz="930356"/>
              <a:t>3/12/2013</a:t>
            </a:fld>
            <a:endParaRPr lang="en-US" dirty="0" smtClean="0">
              <a:solidFill>
                <a:prstClr val="black"/>
              </a:solidFill>
            </a:endParaRPr>
          </a:p>
        </p:txBody>
      </p:sp>
      <p:sp>
        <p:nvSpPr>
          <p:cNvPr id="57348" name="Rectangle 6"/>
          <p:cNvSpPr>
            <a:spLocks noGrp="1" noChangeArrowheads="1"/>
          </p:cNvSpPr>
          <p:nvPr>
            <p:ph type="ftr" sz="quarter" idx="4"/>
          </p:nvPr>
        </p:nvSpPr>
        <p:spPr>
          <a:noFill/>
        </p:spPr>
        <p:txBody>
          <a:bodyPr/>
          <a:lstStyle/>
          <a:p>
            <a:pPr defTabSz="930356"/>
            <a:r>
              <a:rPr lang="en-US" dirty="0" smtClean="0">
                <a:solidFill>
                  <a:prstClr val="black"/>
                </a:solidFill>
              </a:rPr>
              <a:t>OPNS454   © Van Mieghem</a:t>
            </a:r>
          </a:p>
        </p:txBody>
      </p:sp>
      <p:sp>
        <p:nvSpPr>
          <p:cNvPr id="57349" name="Rectangle 7"/>
          <p:cNvSpPr>
            <a:spLocks noGrp="1" noChangeArrowheads="1"/>
          </p:cNvSpPr>
          <p:nvPr>
            <p:ph type="sldNum" sz="quarter" idx="5"/>
          </p:nvPr>
        </p:nvSpPr>
        <p:spPr>
          <a:noFill/>
        </p:spPr>
        <p:txBody>
          <a:bodyPr/>
          <a:lstStyle/>
          <a:p>
            <a:pPr defTabSz="930356"/>
            <a:fld id="{7EF71687-8B3A-482C-AA42-ED8FBDCF16DE}" type="slidenum">
              <a:rPr lang="en-US" smtClean="0">
                <a:solidFill>
                  <a:prstClr val="black"/>
                </a:solidFill>
              </a:rPr>
              <a:pPr defTabSz="930356"/>
              <a:t>21</a:t>
            </a:fld>
            <a:endParaRPr lang="en-US" dirty="0" smtClean="0">
              <a:solidFill>
                <a:prstClr val="black"/>
              </a:solidFill>
            </a:endParaRPr>
          </a:p>
        </p:txBody>
      </p:sp>
      <p:sp>
        <p:nvSpPr>
          <p:cNvPr id="57350" name="Rectangle 2"/>
          <p:cNvSpPr>
            <a:spLocks noGrp="1" noRot="1" noChangeAspect="1" noChangeArrowheads="1" noTextEdit="1"/>
          </p:cNvSpPr>
          <p:nvPr>
            <p:ph type="sldImg"/>
          </p:nvPr>
        </p:nvSpPr>
        <p:spPr>
          <a:ln/>
        </p:spPr>
      </p:sp>
      <p:sp>
        <p:nvSpPr>
          <p:cNvPr id="5735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3491" name="Rectangle 3"/>
          <p:cNvSpPr>
            <a:spLocks noGrp="1" noChangeArrowheads="1"/>
          </p:cNvSpPr>
          <p:nvPr>
            <p:ph type="dt" sz="quarter" idx="1"/>
          </p:nvPr>
        </p:nvSpPr>
        <p:spPr/>
        <p:txBody>
          <a:bodyPr/>
          <a:lstStyle/>
          <a:p>
            <a:pPr>
              <a:defRPr/>
            </a:pPr>
            <a:fld id="{06D0E045-3836-40FE-8A1B-ADD2BBBE4C9A}" type="datetime1">
              <a:rPr lang="en-US" smtClean="0"/>
              <a:pPr>
                <a:defRPr/>
              </a:pPr>
              <a:t>3/12/2013</a:t>
            </a:fld>
            <a:endParaRPr lang="en-US" smtClean="0"/>
          </a:p>
        </p:txBody>
      </p:sp>
      <p:sp>
        <p:nvSpPr>
          <p:cNvPr id="63492" name="Rectangle 6"/>
          <p:cNvSpPr>
            <a:spLocks noGrp="1" noChangeArrowheads="1"/>
          </p:cNvSpPr>
          <p:nvPr>
            <p:ph type="ftr" sz="quarter" idx="4"/>
          </p:nvPr>
        </p:nvSpPr>
        <p:spPr/>
        <p:txBody>
          <a:bodyPr/>
          <a:lstStyle/>
          <a:p>
            <a:pPr>
              <a:defRPr/>
            </a:pPr>
            <a:r>
              <a:rPr lang="en-US" smtClean="0"/>
              <a:t>© Van Mieghem</a:t>
            </a:r>
          </a:p>
        </p:txBody>
      </p:sp>
      <p:sp>
        <p:nvSpPr>
          <p:cNvPr id="63493" name="Rectangle 7"/>
          <p:cNvSpPr>
            <a:spLocks noGrp="1" noChangeArrowheads="1"/>
          </p:cNvSpPr>
          <p:nvPr>
            <p:ph type="sldNum" sz="quarter" idx="5"/>
          </p:nvPr>
        </p:nvSpPr>
        <p:spPr/>
        <p:txBody>
          <a:bodyPr/>
          <a:lstStyle/>
          <a:p>
            <a:pPr>
              <a:defRPr/>
            </a:pPr>
            <a:fld id="{AAADB25C-0930-4D73-A330-6C6837D4A242}" type="slidenum">
              <a:rPr lang="en-US" smtClean="0"/>
              <a:pPr>
                <a:defRPr/>
              </a:pPr>
              <a:t>2</a:t>
            </a:fld>
            <a:endParaRPr lang="en-US" smtClean="0"/>
          </a:p>
        </p:txBody>
      </p:sp>
      <p:sp>
        <p:nvSpPr>
          <p:cNvPr id="61446" name="Rectangle 4"/>
          <p:cNvSpPr>
            <a:spLocks noGrp="1" noRot="1" noChangeAspect="1" noChangeArrowheads="1" noTextEdit="1"/>
          </p:cNvSpPr>
          <p:nvPr>
            <p:ph type="sldImg"/>
          </p:nvPr>
        </p:nvSpPr>
        <p:spPr>
          <a:ln/>
        </p:spPr>
      </p:sp>
      <p:sp>
        <p:nvSpPr>
          <p:cNvPr id="61447" name="Rectangle 5"/>
          <p:cNvSpPr>
            <a:spLocks noGrp="1" noChangeArrowheads="1"/>
          </p:cNvSpPr>
          <p:nvPr>
            <p:ph type="body" idx="1"/>
          </p:nvPr>
        </p:nvSpPr>
        <p:spPr>
          <a:noFill/>
          <a:ln/>
        </p:spPr>
        <p:txBody>
          <a:bodyPr/>
          <a:lstStyle/>
          <a:p>
            <a:r>
              <a:rPr lang="en-US" dirty="0" smtClean="0"/>
              <a:t>Goals: today we’ll discuss the key elements of OS; next class we’ll do the second part.</a:t>
            </a:r>
          </a:p>
          <a:p>
            <a:r>
              <a:rPr lang="en-US" dirty="0" smtClean="0"/>
              <a:t>It is important to set expectations on </a:t>
            </a:r>
            <a:r>
              <a:rPr lang="en-US" i="1" dirty="0" smtClean="0"/>
              <a:t>how </a:t>
            </a:r>
            <a:r>
              <a:rPr lang="en-US" dirty="0" smtClean="0"/>
              <a:t>we will do this:</a:t>
            </a:r>
          </a:p>
          <a:p>
            <a:r>
              <a:rPr lang="en-US" dirty="0" smtClean="0"/>
              <a:t>Approach #1: </a:t>
            </a:r>
            <a:r>
              <a:rPr lang="en-US" i="1" dirty="0" smtClean="0"/>
              <a:t>emphasize the connecting of strategy and operations: “what can I learn from operations to guide strategy and, vice versa, how does strategy guide the configuration of the operational system?”</a:t>
            </a:r>
          </a:p>
          <a:p>
            <a:pPr lvl="1"/>
            <a:r>
              <a:rPr lang="en-US" dirty="0" smtClean="0"/>
              <a:t>For each case, ask what the strategic questions are and ask how operations impact that answer. </a:t>
            </a:r>
          </a:p>
          <a:p>
            <a:r>
              <a:rPr lang="en-US" dirty="0" smtClean="0"/>
              <a:t>Approach #2: integrate and provide a balanced view of the firm by applying known tools to more complex settings:</a:t>
            </a:r>
          </a:p>
          <a:p>
            <a:pPr lvl="1"/>
            <a:r>
              <a:rPr lang="en-US" dirty="0" smtClean="0"/>
              <a:t>Will use stuff you know: capacity, inventory, queuing; cost accounting; finance (NPV); economics &amp; competitive analysis. MIX of QUANT and QUAL!</a:t>
            </a:r>
          </a:p>
          <a:p>
            <a:pPr lvl="1"/>
            <a:r>
              <a:rPr lang="en-US" dirty="0" smtClean="0">
                <a:solidFill>
                  <a:srgbClr val="FF3300"/>
                </a:solidFill>
              </a:rPr>
              <a:t>This will force you to “assimilate what you (thought you) know, but had not yet internalized”</a:t>
            </a:r>
          </a:p>
          <a:p>
            <a:pPr lvl="1"/>
            <a:r>
              <a:rPr lang="en-US" dirty="0" err="1" smtClean="0">
                <a:solidFill>
                  <a:srgbClr val="FF3300"/>
                </a:solidFill>
              </a:rPr>
              <a:t>Appyling</a:t>
            </a:r>
            <a:r>
              <a:rPr lang="en-US" dirty="0" smtClean="0">
                <a:solidFill>
                  <a:srgbClr val="FF3300"/>
                </a:solidFill>
              </a:rPr>
              <a:t> frameworks/theory using models &amp; tools is difficult: it requires</a:t>
            </a:r>
          </a:p>
          <a:p>
            <a:pPr lvl="3"/>
            <a:r>
              <a:rPr lang="en-US" dirty="0" smtClean="0">
                <a:solidFill>
                  <a:srgbClr val="FF3300"/>
                </a:solidFill>
              </a:rPr>
              <a:t>1. Judgment, 2. Approximations and assumptions</a:t>
            </a:r>
          </a:p>
          <a:p>
            <a:pPr lvl="3"/>
            <a:r>
              <a:rPr lang="en-US" dirty="0" smtClean="0">
                <a:solidFill>
                  <a:srgbClr val="FF3300"/>
                </a:solidFill>
              </a:rPr>
              <a:t>Sensitivity of results to these assumptions</a:t>
            </a:r>
          </a:p>
          <a:p>
            <a:pPr lvl="2"/>
            <a:r>
              <a:rPr lang="en-US" dirty="0" smtClean="0">
                <a:solidFill>
                  <a:srgbClr val="FF3300"/>
                </a:solidFill>
              </a:rPr>
              <a:t>Who has taken fin decisions? This class is similar in that it applies theory from core courses to applications; whereas they focus on finance, we focus on ops.</a:t>
            </a:r>
          </a:p>
          <a:p>
            <a:r>
              <a:rPr lang="en-US" dirty="0" smtClean="0"/>
              <a:t>One can add (from Galvin’s book):</a:t>
            </a:r>
          </a:p>
          <a:p>
            <a:pPr lvl="1"/>
            <a:r>
              <a:rPr lang="en-US" dirty="0" smtClean="0"/>
              <a:t>- perspective: we consider decisions involving operations in a broader context that includes marketing and competitive concerns, and evaluate them against financial and strategic imperatives. G: Students are exposed to a wide range of competitive environments; each requires the integration of business and operations strategies and the focus of manufacturing on a narrow set of goals.</a:t>
            </a:r>
          </a:p>
          <a:p>
            <a:pPr lvl="1"/>
            <a:r>
              <a:rPr lang="en-US" dirty="0" smtClean="0"/>
              <a:t>- tools: Galvin: To assist in the above process—and, also, to ensure effective implementation—a number of tools are provided.  Two classes:</a:t>
            </a:r>
          </a:p>
          <a:p>
            <a:pPr lvl="2"/>
            <a:r>
              <a:rPr lang="en-US" dirty="0" smtClean="0"/>
              <a:t>1. Largely technical tools, of interest primarily to ops specialists: e.g., SPC and measurement of total factor productivity</a:t>
            </a:r>
          </a:p>
          <a:p>
            <a:pPr lvl="2"/>
            <a:r>
              <a:rPr lang="en-US" dirty="0" smtClean="0"/>
              <a:t>2. Conceptual and strategic tools to assist general managers planning to compete through superior ops: e.g., focused factories and the four stages of mfg.</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hdr" sz="quarter"/>
          </p:nvPr>
        </p:nvSpPr>
        <p:spPr>
          <a:noFill/>
        </p:spPr>
        <p:txBody>
          <a:bodyPr/>
          <a:lstStyle/>
          <a:p>
            <a:pPr defTabSz="930356"/>
            <a:r>
              <a:rPr lang="en-US" dirty="0" smtClean="0">
                <a:solidFill>
                  <a:prstClr val="black"/>
                </a:solidFill>
              </a:rPr>
              <a:t>OPNS454 Week 9: Improvement and Innovation</a:t>
            </a:r>
          </a:p>
        </p:txBody>
      </p:sp>
      <p:sp>
        <p:nvSpPr>
          <p:cNvPr id="61443" name="Rectangle 3"/>
          <p:cNvSpPr>
            <a:spLocks noGrp="1" noChangeArrowheads="1"/>
          </p:cNvSpPr>
          <p:nvPr>
            <p:ph type="dt" sz="quarter" idx="1"/>
          </p:nvPr>
        </p:nvSpPr>
        <p:spPr>
          <a:noFill/>
        </p:spPr>
        <p:txBody>
          <a:bodyPr/>
          <a:lstStyle/>
          <a:p>
            <a:pPr defTabSz="930356"/>
            <a:fld id="{277E5CCE-5B77-474B-9FAE-9B183C7F7AAC}" type="datetime1">
              <a:rPr lang="en-US" smtClean="0">
                <a:solidFill>
                  <a:prstClr val="black"/>
                </a:solidFill>
              </a:rPr>
              <a:pPr defTabSz="930356"/>
              <a:t>3/12/2013</a:t>
            </a:fld>
            <a:endParaRPr lang="en-US" dirty="0" smtClean="0">
              <a:solidFill>
                <a:prstClr val="black"/>
              </a:solidFill>
            </a:endParaRPr>
          </a:p>
        </p:txBody>
      </p:sp>
      <p:sp>
        <p:nvSpPr>
          <p:cNvPr id="61444" name="Rectangle 6"/>
          <p:cNvSpPr>
            <a:spLocks noGrp="1" noChangeArrowheads="1"/>
          </p:cNvSpPr>
          <p:nvPr>
            <p:ph type="ftr" sz="quarter" idx="4"/>
          </p:nvPr>
        </p:nvSpPr>
        <p:spPr>
          <a:noFill/>
        </p:spPr>
        <p:txBody>
          <a:bodyPr/>
          <a:lstStyle/>
          <a:p>
            <a:pPr defTabSz="930356"/>
            <a:r>
              <a:rPr lang="en-US" dirty="0" smtClean="0">
                <a:solidFill>
                  <a:prstClr val="black"/>
                </a:solidFill>
              </a:rPr>
              <a:t>OPNS454   © Van Mieghem</a:t>
            </a:r>
          </a:p>
        </p:txBody>
      </p:sp>
      <p:sp>
        <p:nvSpPr>
          <p:cNvPr id="61445" name="Rectangle 7"/>
          <p:cNvSpPr>
            <a:spLocks noGrp="1" noChangeArrowheads="1"/>
          </p:cNvSpPr>
          <p:nvPr>
            <p:ph type="sldNum" sz="quarter" idx="5"/>
          </p:nvPr>
        </p:nvSpPr>
        <p:spPr>
          <a:noFill/>
        </p:spPr>
        <p:txBody>
          <a:bodyPr/>
          <a:lstStyle/>
          <a:p>
            <a:pPr defTabSz="930356"/>
            <a:fld id="{D9C49497-51B4-497D-B05B-7FF0D28981F4}" type="slidenum">
              <a:rPr lang="en-US" smtClean="0">
                <a:solidFill>
                  <a:prstClr val="black"/>
                </a:solidFill>
              </a:rPr>
              <a:pPr defTabSz="930356"/>
              <a:t>22</a:t>
            </a:fld>
            <a:endParaRPr lang="en-US" dirty="0" smtClean="0">
              <a:solidFill>
                <a:prstClr val="black"/>
              </a:solidFill>
            </a:endParaRPr>
          </a:p>
        </p:txBody>
      </p:sp>
      <p:sp>
        <p:nvSpPr>
          <p:cNvPr id="61446" name="Rectangle 2"/>
          <p:cNvSpPr>
            <a:spLocks noGrp="1" noRot="1" noChangeAspect="1" noChangeArrowheads="1" noTextEdit="1"/>
          </p:cNvSpPr>
          <p:nvPr>
            <p:ph type="sldImg"/>
          </p:nvPr>
        </p:nvSpPr>
        <p:spPr>
          <a:ln/>
        </p:spPr>
      </p:sp>
      <p:sp>
        <p:nvSpPr>
          <p:cNvPr id="6144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First discuss a little the nature of the chose</a:t>
            </a:r>
            <a:r>
              <a:rPr lang="en-US" baseline="0" dirty="0" smtClean="0"/>
              <a:t>n network configurations:</a:t>
            </a:r>
          </a:p>
          <a:p>
            <a:pPr marL="218258" indent="-218258">
              <a:buAutoNum type="arabicPeriod"/>
            </a:pPr>
            <a:r>
              <a:rPr lang="en-US" baseline="0" dirty="0" smtClean="0"/>
              <a:t>Component strategy: 7 teams </a:t>
            </a:r>
            <a:r>
              <a:rPr lang="en-US" baseline="0" dirty="0" err="1" smtClean="0"/>
              <a:t>insourced</a:t>
            </a:r>
            <a:r>
              <a:rPr lang="en-US" baseline="0" dirty="0" smtClean="0"/>
              <a:t>; 8 outsourced. (none dual-sourced)</a:t>
            </a:r>
          </a:p>
          <a:p>
            <a:pPr marL="218258" indent="-218258">
              <a:buAutoNum type="arabicPeriod"/>
            </a:pPr>
            <a:r>
              <a:rPr lang="en-US" baseline="0" dirty="0" smtClean="0"/>
              <a:t>Assembly strategy: Every team invested in at least two plants: about 1/3 in two plants; 1/3 in three; and the rest in more.</a:t>
            </a:r>
          </a:p>
          <a:p>
            <a:pPr marL="654774" lvl="1" indent="-218258">
              <a:buAutoNum type="arabicPeriod"/>
            </a:pPr>
            <a:r>
              <a:rPr lang="en-US" baseline="0" dirty="0" smtClean="0"/>
              <a:t>11 out of 15 teams invested in India.</a:t>
            </a:r>
            <a:endParaRPr lang="en-US" dirty="0" smtClean="0"/>
          </a:p>
          <a:p>
            <a:endParaRPr lang="en-US" dirty="0" smtClean="0"/>
          </a:p>
          <a:p>
            <a:endParaRPr lang="en-US" dirty="0" smtClean="0"/>
          </a:p>
          <a:p>
            <a:r>
              <a:rPr lang="en-US" dirty="0" smtClean="0"/>
              <a:t>Note:</a:t>
            </a:r>
          </a:p>
          <a:p>
            <a:pPr marL="218258" indent="-218258">
              <a:buAutoNum type="arabicPeriod"/>
            </a:pPr>
            <a:r>
              <a:rPr lang="en-US" dirty="0" smtClean="0"/>
              <a:t>The winner for this sample is</a:t>
            </a:r>
            <a:r>
              <a:rPr lang="en-US" baseline="0" dirty="0" smtClean="0"/>
              <a:t> group 23.  </a:t>
            </a:r>
            <a:r>
              <a:rPr lang="en-US" i="1" baseline="0" dirty="0" smtClean="0"/>
              <a:t>Ask what their network was (China (475)  -&gt; U,B,C. India (145)  -&gt; I,R) and why.</a:t>
            </a:r>
          </a:p>
          <a:p>
            <a:pPr marL="218258" indent="-218258">
              <a:buAutoNum type="arabicPeriod"/>
            </a:pPr>
            <a:r>
              <a:rPr lang="en-US" i="1" baseline="0" dirty="0" smtClean="0"/>
              <a:t>Also ask group 2.  I know that group 3 is chaining.</a:t>
            </a:r>
            <a:endParaRPr lang="en-US" dirty="0" smtClean="0"/>
          </a:p>
          <a:p>
            <a:pPr marL="218258" indent="-218258">
              <a:buAutoNum type="arabicPeriod"/>
            </a:pPr>
            <a:r>
              <a:rPr lang="en-US" dirty="0" smtClean="0"/>
              <a:t>Only two groups either</a:t>
            </a:r>
            <a:r>
              <a:rPr lang="en-US" baseline="0" dirty="0" smtClean="0"/>
              <a:t> did optimal allocations (i.e., using an LP) for their given capacity portfolio, or calculate profits correctly. All other groups were 2 to 6% off.  </a:t>
            </a:r>
            <a:r>
              <a:rPr lang="en-US" i="1" baseline="0" dirty="0" smtClean="0"/>
              <a:t>Why?</a:t>
            </a:r>
          </a:p>
          <a:p>
            <a:pPr lvl="1"/>
            <a:r>
              <a:rPr lang="en-US" dirty="0" smtClean="0"/>
              <a:t>Potential reason for the difference: the allocation rule (which may not be the optimal one). I looked at their ways of allocating production, there are basically 3 strategies: </a:t>
            </a:r>
          </a:p>
          <a:p>
            <a:pPr lvl="1"/>
            <a:r>
              <a:rPr lang="en-US" dirty="0" smtClean="0"/>
              <a:t>(1) Based on the capacity cost in each plant, assign priority to the one with the lower cost</a:t>
            </a:r>
          </a:p>
          <a:p>
            <a:pPr lvl="1"/>
            <a:r>
              <a:rPr lang="en-US" dirty="0" smtClean="0"/>
              <a:t>(2) Based on the margin contribution to the revenue in each quarter, assign priority to the one with the largest contribution</a:t>
            </a:r>
          </a:p>
          <a:p>
            <a:pPr lvl="1"/>
            <a:r>
              <a:rPr lang="en-US" dirty="0" smtClean="0"/>
              <a:t>(3) Based on nothing.. which means for example, U.S. serves U,B,R. Then the priority will be U,B,R with no reason.</a:t>
            </a:r>
          </a:p>
          <a:p>
            <a:pPr marL="654774" lvl="1" indent="-218258">
              <a:buAutoNum type="arabicPeriod"/>
            </a:pPr>
            <a:endParaRPr lang="en-US" baseline="0" dirty="0" smtClean="0"/>
          </a:p>
          <a:p>
            <a:pPr marL="218258" indent="-218258">
              <a:buAutoNum type="arabicPeriod"/>
            </a:pPr>
            <a:r>
              <a:rPr lang="en-US" baseline="0" dirty="0" smtClean="0"/>
              <a:t>This is for the given demand sample.  So this raises the question: which networks got lucky, which didn’t?  </a:t>
            </a:r>
          </a:p>
          <a:p>
            <a:pPr marL="654774" lvl="1" indent="-218258">
              <a:buAutoNum type="arabicPeriod"/>
            </a:pPr>
            <a:r>
              <a:rPr lang="en-US" baseline="0" dirty="0" smtClean="0"/>
              <a:t>It turns out groups 23 and 24 got very lucky.  22 got unlucky.  The rest was pretty representative.</a:t>
            </a:r>
          </a:p>
          <a:p>
            <a:pPr marL="654774" lvl="1" indent="-218258">
              <a:buAutoNum type="arabicPeriod"/>
            </a:pPr>
            <a:r>
              <a:rPr lang="en-US" baseline="0" dirty="0" smtClean="0"/>
              <a:t>Remember: to make decisions when you are facing uncertainty, you always run the risk ex-post that you got a “bad” or “good” sample.  You don’t want to base decisions focusing on either one; rather, you want to take a robust approach.  A risk-neutral firm should maximize E(NPV) &gt; next slide.</a:t>
            </a:r>
            <a:endParaRPr lang="en-US" dirty="0"/>
          </a:p>
        </p:txBody>
      </p:sp>
      <p:sp>
        <p:nvSpPr>
          <p:cNvPr id="4" name="Header Placeholder 3"/>
          <p:cNvSpPr>
            <a:spLocks noGrp="1"/>
          </p:cNvSpPr>
          <p:nvPr>
            <p:ph type="hdr" sz="quarter" idx="10"/>
          </p:nvPr>
        </p:nvSpPr>
        <p:spPr/>
        <p:txBody>
          <a:bodyPr/>
          <a:lstStyle/>
          <a:p>
            <a:pPr>
              <a:defRPr/>
            </a:pPr>
            <a:r>
              <a:rPr lang="en-US" smtClean="0"/>
              <a:t>OPNS454 Week 9: Improvement and Innovation</a:t>
            </a:r>
            <a:endParaRPr lang="en-US"/>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3/12/2013</a:t>
            </a:fld>
            <a:endParaRPr lang="en-US"/>
          </a:p>
        </p:txBody>
      </p:sp>
      <p:sp>
        <p:nvSpPr>
          <p:cNvPr id="6" name="Footer Placeholder 5"/>
          <p:cNvSpPr>
            <a:spLocks noGrp="1"/>
          </p:cNvSpPr>
          <p:nvPr>
            <p:ph type="ftr" sz="quarter" idx="12"/>
          </p:nvPr>
        </p:nvSpPr>
        <p:spPr/>
        <p:txBody>
          <a:bodyPr/>
          <a:lstStyle/>
          <a:p>
            <a:pPr>
              <a:defRPr/>
            </a:pPr>
            <a:r>
              <a:rPr lang="en-US" smtClean="0"/>
              <a:t>OPNS454   © Van Mieghem</a:t>
            </a:r>
            <a:endParaRPr lang="en-US"/>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25</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Again: I always start by stripping difficulty (uncertainty) from the problem.  </a:t>
            </a:r>
          </a:p>
          <a:p>
            <a:endParaRPr lang="en-US" dirty="0" smtClean="0"/>
          </a:p>
          <a:p>
            <a:r>
              <a:rPr lang="en-US" dirty="0" smtClean="0"/>
              <a:t>Note: we have set</a:t>
            </a:r>
            <a:r>
              <a:rPr lang="en-US" baseline="0" dirty="0" smtClean="0"/>
              <a:t> fixed assembly cost = 0 (effectively assuming that this is the same network configuration we had in stage 1)</a:t>
            </a:r>
            <a:endParaRPr lang="en-US" dirty="0" smtClean="0"/>
          </a:p>
          <a:p>
            <a:endParaRPr lang="en-US" dirty="0" smtClean="0"/>
          </a:p>
          <a:p>
            <a:r>
              <a:rPr lang="en-US" dirty="0" smtClean="0"/>
              <a:t>This clearly shows that:</a:t>
            </a:r>
          </a:p>
          <a:p>
            <a:pPr marL="228600" indent="-228600">
              <a:buAutoNum type="alphaUcPeriod"/>
            </a:pPr>
            <a:r>
              <a:rPr lang="en-US" dirty="0" smtClean="0"/>
              <a:t>1) dedicated assembly and 2) outsourcing seems like a good starting</a:t>
            </a:r>
            <a:r>
              <a:rPr lang="en-US" baseline="0" dirty="0" smtClean="0"/>
              <a:t> point.</a:t>
            </a:r>
          </a:p>
          <a:p>
            <a:pPr marL="228600" indent="-228600">
              <a:buAutoNum type="alphaUcPeriod"/>
            </a:pPr>
            <a:r>
              <a:rPr lang="en-US" baseline="0" dirty="0" smtClean="0"/>
              <a:t>Recall that these deterministic NPVs must be upper bounds to the stochastic ones.</a:t>
            </a:r>
          </a:p>
          <a:p>
            <a:pPr marL="228600" indent="-228600">
              <a:buNone/>
            </a:pPr>
            <a:endParaRPr lang="en-US" baseline="0" dirty="0" smtClean="0"/>
          </a:p>
          <a:p>
            <a:pPr marL="228600" indent="-228600">
              <a:buNone/>
            </a:pPr>
            <a:r>
              <a:rPr lang="en-US" baseline="0" dirty="0" smtClean="0"/>
              <a:t>I expect the large </a:t>
            </a:r>
            <a:r>
              <a:rPr lang="en-US" baseline="0" dirty="0" err="1" smtClean="0"/>
              <a:t>determniistic</a:t>
            </a:r>
            <a:r>
              <a:rPr lang="en-US" baseline="0" dirty="0" smtClean="0"/>
              <a:t> difference (0.45M) to sustain in the stochastic case (as indeed it will).</a:t>
            </a:r>
          </a:p>
          <a:p>
            <a:endParaRPr lang="en-US" dirty="0"/>
          </a:p>
        </p:txBody>
      </p:sp>
      <p:sp>
        <p:nvSpPr>
          <p:cNvPr id="4" name="Header Placeholder 3"/>
          <p:cNvSpPr>
            <a:spLocks noGrp="1"/>
          </p:cNvSpPr>
          <p:nvPr>
            <p:ph type="hdr" sz="quarter" idx="10"/>
          </p:nvPr>
        </p:nvSpPr>
        <p:spPr/>
        <p:txBody>
          <a:bodyPr/>
          <a:lstStyle/>
          <a:p>
            <a:pPr>
              <a:defRPr/>
            </a:pPr>
            <a:r>
              <a:rPr lang="en-US" smtClean="0"/>
              <a:t>OPNS454 Week 9: Improvement and Innovation</a:t>
            </a:r>
            <a:endParaRPr lang="en-US"/>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3/12/2013</a:t>
            </a:fld>
            <a:endParaRPr lang="en-US"/>
          </a:p>
        </p:txBody>
      </p:sp>
      <p:sp>
        <p:nvSpPr>
          <p:cNvPr id="6" name="Footer Placeholder 5"/>
          <p:cNvSpPr>
            <a:spLocks noGrp="1"/>
          </p:cNvSpPr>
          <p:nvPr>
            <p:ph type="ftr" sz="quarter" idx="12"/>
          </p:nvPr>
        </p:nvSpPr>
        <p:spPr/>
        <p:txBody>
          <a:bodyPr/>
          <a:lstStyle/>
          <a:p>
            <a:pPr>
              <a:defRPr/>
            </a:pPr>
            <a:r>
              <a:rPr lang="en-US" smtClean="0"/>
              <a:t>OPNS454   © Van Mieghem</a:t>
            </a:r>
            <a:endParaRPr lang="en-US"/>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26</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the expected mismatch cost</a:t>
            </a:r>
            <a:r>
              <a:rPr lang="en-US" baseline="0" dirty="0" smtClean="0"/>
              <a:t> is about $2M (a little less than 20%).</a:t>
            </a:r>
          </a:p>
          <a:p>
            <a:endParaRPr lang="en-US" baseline="0" dirty="0" smtClean="0"/>
          </a:p>
          <a:p>
            <a:r>
              <a:rPr lang="en-US" baseline="0" dirty="0" smtClean="0"/>
              <a:t>One approximation is to estimate K for each assembly plant with a simple newsvendor [with increasing demands]</a:t>
            </a:r>
          </a:p>
          <a:p>
            <a:r>
              <a:rPr lang="en-US" baseline="0" dirty="0" smtClean="0"/>
              <a:t>And</a:t>
            </a:r>
          </a:p>
          <a:p>
            <a:r>
              <a:rPr lang="en-US" baseline="0" dirty="0" smtClean="0"/>
              <a:t>Then, separately, a single dimensional newsboy for china component supplying the pooled 5 markets.</a:t>
            </a:r>
          </a:p>
          <a:p>
            <a:endParaRPr lang="en-US" baseline="0" dirty="0" smtClean="0"/>
          </a:p>
          <a:p>
            <a:r>
              <a:rPr lang="en-US" baseline="0" dirty="0" smtClean="0"/>
              <a:t>Those capacities should be upper bounds of the optimal network capacities.  </a:t>
            </a:r>
            <a:endParaRPr lang="en-US" dirty="0"/>
          </a:p>
        </p:txBody>
      </p:sp>
      <p:sp>
        <p:nvSpPr>
          <p:cNvPr id="4" name="Header Placeholder 3"/>
          <p:cNvSpPr>
            <a:spLocks noGrp="1"/>
          </p:cNvSpPr>
          <p:nvPr>
            <p:ph type="hdr" sz="quarter" idx="10"/>
          </p:nvPr>
        </p:nvSpPr>
        <p:spPr/>
        <p:txBody>
          <a:bodyPr/>
          <a:lstStyle/>
          <a:p>
            <a:pPr>
              <a:defRPr/>
            </a:pPr>
            <a:r>
              <a:rPr lang="en-US" smtClean="0"/>
              <a:t>OPNS454 Week 9: Improvement and Innovation</a:t>
            </a:r>
            <a:endParaRPr lang="en-US"/>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3/12/2013</a:t>
            </a:fld>
            <a:endParaRPr lang="en-US"/>
          </a:p>
        </p:txBody>
      </p:sp>
      <p:sp>
        <p:nvSpPr>
          <p:cNvPr id="6" name="Footer Placeholder 5"/>
          <p:cNvSpPr>
            <a:spLocks noGrp="1"/>
          </p:cNvSpPr>
          <p:nvPr>
            <p:ph type="ftr" sz="quarter" idx="12"/>
          </p:nvPr>
        </p:nvSpPr>
        <p:spPr/>
        <p:txBody>
          <a:bodyPr/>
          <a:lstStyle/>
          <a:p>
            <a:pPr>
              <a:defRPr/>
            </a:pPr>
            <a:r>
              <a:rPr lang="en-US" smtClean="0"/>
              <a:t>OPNS454   © Van Mieghem</a:t>
            </a:r>
            <a:endParaRPr lang="en-US"/>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28</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stochastically better to outsource</a:t>
            </a:r>
            <a:r>
              <a:rPr lang="en-US" baseline="0" dirty="0" smtClean="0"/>
              <a:t> with dedicated assembly network.</a:t>
            </a:r>
          </a:p>
          <a:p>
            <a:endParaRPr lang="en-US" baseline="0" dirty="0" smtClean="0"/>
          </a:p>
          <a:p>
            <a:r>
              <a:rPr lang="en-US" baseline="0" dirty="0" smtClean="0"/>
              <a:t>EXPLAIN how to model:</a:t>
            </a:r>
          </a:p>
          <a:p>
            <a:pPr marL="228600" indent="-228600">
              <a:buAutoNum type="arabicPeriod"/>
            </a:pPr>
            <a:r>
              <a:rPr lang="en-US" baseline="0" dirty="0" smtClean="0"/>
              <a:t>the yield (cannot separate it out with expected yield; must be in the ex-post allocation problem)</a:t>
            </a:r>
          </a:p>
          <a:p>
            <a:pPr marL="228600" indent="-228600">
              <a:buAutoNum type="arabicPeriod"/>
            </a:pPr>
            <a:r>
              <a:rPr lang="en-US" baseline="0" dirty="0" smtClean="0"/>
              <a:t> AND the impact of relationship costs [this can be separated out: just subtract the expected cost = 5 x $10k].</a:t>
            </a:r>
          </a:p>
          <a:p>
            <a:pPr marL="228600" indent="-228600">
              <a:buAutoNum type="arabicPeriod"/>
            </a:pPr>
            <a:endParaRPr lang="en-US" baseline="0" dirty="0" smtClean="0"/>
          </a:p>
          <a:p>
            <a:pPr marL="228600" indent="-228600">
              <a:buAutoNum type="arabicPeriod"/>
            </a:pPr>
            <a:endParaRPr lang="en-US" baseline="0" dirty="0" smtClean="0"/>
          </a:p>
          <a:p>
            <a:pPr marL="228600" indent="-228600">
              <a:buNone/>
            </a:pPr>
            <a:r>
              <a:rPr lang="en-US" baseline="0" dirty="0" smtClean="0"/>
              <a:t>NEXT STEP: do perturbation analysis on these two </a:t>
            </a:r>
            <a:r>
              <a:rPr lang="en-US" baseline="0" dirty="0" err="1" smtClean="0"/>
              <a:t>boudnary</a:t>
            </a:r>
            <a:r>
              <a:rPr lang="en-US" baseline="0" dirty="0" smtClean="0"/>
              <a:t> networks.  I will do 3, all with chaining.</a:t>
            </a:r>
            <a:endParaRPr lang="en-US" dirty="0"/>
          </a:p>
        </p:txBody>
      </p:sp>
      <p:sp>
        <p:nvSpPr>
          <p:cNvPr id="4" name="Header Placeholder 3"/>
          <p:cNvSpPr>
            <a:spLocks noGrp="1"/>
          </p:cNvSpPr>
          <p:nvPr>
            <p:ph type="hdr" sz="quarter" idx="10"/>
          </p:nvPr>
        </p:nvSpPr>
        <p:spPr/>
        <p:txBody>
          <a:bodyPr/>
          <a:lstStyle/>
          <a:p>
            <a:pPr>
              <a:defRPr/>
            </a:pPr>
            <a:r>
              <a:rPr lang="en-US" smtClean="0"/>
              <a:t>OPNS454 Week 9: Improvement and Innovation</a:t>
            </a:r>
            <a:endParaRPr lang="en-US"/>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3/12/2013</a:t>
            </a:fld>
            <a:endParaRPr lang="en-US"/>
          </a:p>
        </p:txBody>
      </p:sp>
      <p:sp>
        <p:nvSpPr>
          <p:cNvPr id="6" name="Footer Placeholder 5"/>
          <p:cNvSpPr>
            <a:spLocks noGrp="1"/>
          </p:cNvSpPr>
          <p:nvPr>
            <p:ph type="ftr" sz="quarter" idx="12"/>
          </p:nvPr>
        </p:nvSpPr>
        <p:spPr/>
        <p:txBody>
          <a:bodyPr/>
          <a:lstStyle/>
          <a:p>
            <a:pPr>
              <a:defRPr/>
            </a:pPr>
            <a:r>
              <a:rPr lang="en-US" smtClean="0"/>
              <a:t>OPNS454   © Van Mieghem</a:t>
            </a:r>
            <a:endParaRPr lang="en-US"/>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29</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Given that we found that chaining did well in stage</a:t>
            </a:r>
            <a:r>
              <a:rPr lang="en-US" baseline="0" dirty="0" smtClean="0"/>
              <a:t> 1, let’s try it here.</a:t>
            </a:r>
            <a:endParaRPr lang="en-US" dirty="0"/>
          </a:p>
        </p:txBody>
      </p:sp>
      <p:sp>
        <p:nvSpPr>
          <p:cNvPr id="4" name="Header Placeholder 3"/>
          <p:cNvSpPr>
            <a:spLocks noGrp="1"/>
          </p:cNvSpPr>
          <p:nvPr>
            <p:ph type="hdr" sz="quarter" idx="10"/>
          </p:nvPr>
        </p:nvSpPr>
        <p:spPr/>
        <p:txBody>
          <a:bodyPr/>
          <a:lstStyle/>
          <a:p>
            <a:pPr>
              <a:defRPr/>
            </a:pPr>
            <a:r>
              <a:rPr lang="en-US" smtClean="0"/>
              <a:t>OPNS454 Week 9: Improvement and Innovation</a:t>
            </a:r>
            <a:endParaRPr lang="en-US"/>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3/12/2013</a:t>
            </a:fld>
            <a:endParaRPr lang="en-US"/>
          </a:p>
        </p:txBody>
      </p:sp>
      <p:sp>
        <p:nvSpPr>
          <p:cNvPr id="6" name="Footer Placeholder 5"/>
          <p:cNvSpPr>
            <a:spLocks noGrp="1"/>
          </p:cNvSpPr>
          <p:nvPr>
            <p:ph type="ftr" sz="quarter" idx="12"/>
          </p:nvPr>
        </p:nvSpPr>
        <p:spPr/>
        <p:txBody>
          <a:bodyPr/>
          <a:lstStyle/>
          <a:p>
            <a:pPr>
              <a:defRPr/>
            </a:pPr>
            <a:r>
              <a:rPr lang="en-US" smtClean="0"/>
              <a:t>OPNS454   © Van Mieghem</a:t>
            </a:r>
            <a:endParaRPr lang="en-US"/>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30</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Again, sourcing dominates.</a:t>
            </a:r>
          </a:p>
          <a:p>
            <a:endParaRPr lang="en-US" dirty="0" smtClean="0"/>
          </a:p>
          <a:p>
            <a:r>
              <a:rPr lang="en-US" dirty="0" smtClean="0"/>
              <a:t>But</a:t>
            </a:r>
            <a:r>
              <a:rPr lang="en-US" baseline="0" dirty="0" smtClean="0"/>
              <a:t> next is the ultimate we found so far.</a:t>
            </a:r>
            <a:endParaRPr lang="en-US" dirty="0"/>
          </a:p>
        </p:txBody>
      </p:sp>
      <p:sp>
        <p:nvSpPr>
          <p:cNvPr id="4" name="Header Placeholder 3"/>
          <p:cNvSpPr>
            <a:spLocks noGrp="1"/>
          </p:cNvSpPr>
          <p:nvPr>
            <p:ph type="hdr" sz="quarter" idx="10"/>
          </p:nvPr>
        </p:nvSpPr>
        <p:spPr/>
        <p:txBody>
          <a:bodyPr/>
          <a:lstStyle/>
          <a:p>
            <a:pPr>
              <a:defRPr/>
            </a:pPr>
            <a:r>
              <a:rPr lang="en-US" smtClean="0"/>
              <a:t>OPNS454 Week 9: Improvement and Innovation</a:t>
            </a:r>
            <a:endParaRPr lang="en-US"/>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3/12/2013</a:t>
            </a:fld>
            <a:endParaRPr lang="en-US"/>
          </a:p>
        </p:txBody>
      </p:sp>
      <p:sp>
        <p:nvSpPr>
          <p:cNvPr id="6" name="Footer Placeholder 5"/>
          <p:cNvSpPr>
            <a:spLocks noGrp="1"/>
          </p:cNvSpPr>
          <p:nvPr>
            <p:ph type="ftr" sz="quarter" idx="12"/>
          </p:nvPr>
        </p:nvSpPr>
        <p:spPr/>
        <p:txBody>
          <a:bodyPr/>
          <a:lstStyle/>
          <a:p>
            <a:pPr>
              <a:defRPr/>
            </a:pPr>
            <a:r>
              <a:rPr lang="en-US" smtClean="0"/>
              <a:t>OPNS454   © Van Mieghem</a:t>
            </a:r>
            <a:endParaRPr lang="en-US"/>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31</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Just show this as a first example of the high</a:t>
            </a:r>
            <a:r>
              <a:rPr lang="en-US" baseline="0" dirty="0" smtClean="0"/>
              <a:t> level idea of a ROIC tree, built from publicly available data (typical for larger firms).</a:t>
            </a:r>
          </a:p>
          <a:p>
            <a:endParaRPr lang="en-US" baseline="0" dirty="0" smtClean="0"/>
          </a:p>
          <a:p>
            <a:r>
              <a:rPr lang="en-US" baseline="0" dirty="0" smtClean="0"/>
              <a:t>KEY = while the first few layers are generic, at a certain point you MUST become firm-specific and use the drivers/terminology of the industry (especially if you want to benchmark)</a:t>
            </a:r>
          </a:p>
          <a:p>
            <a:endParaRPr lang="en-US" baseline="0" dirty="0" smtClean="0"/>
          </a:p>
          <a:p>
            <a:r>
              <a:rPr lang="en-US" baseline="0" dirty="0" smtClean="0"/>
              <a:t>USE: to illustrate usefulness of ROIC tree method, follow three steps:</a:t>
            </a:r>
          </a:p>
          <a:p>
            <a:pPr marL="218258" indent="-218258">
              <a:buAutoNum type="arabicPeriod"/>
            </a:pPr>
            <a:r>
              <a:rPr lang="en-US" baseline="0" dirty="0" smtClean="0"/>
              <a:t>Identify firms in an industry that have demonstrated and sustained superior financial performance &gt; for US airline industry it is Southwest.</a:t>
            </a:r>
          </a:p>
          <a:p>
            <a:pPr marL="218258" indent="-218258">
              <a:buAutoNum type="arabicPeriod"/>
            </a:pPr>
            <a:r>
              <a:rPr lang="en-US" baseline="0" dirty="0" smtClean="0"/>
              <a:t>Build a ROIC tree for an airline.  Below are some useful bits of airline vocabulary.</a:t>
            </a:r>
          </a:p>
          <a:p>
            <a:pPr marL="218258" indent="-218258">
              <a:buAutoNum type="arabicPeriod"/>
            </a:pPr>
            <a:r>
              <a:rPr lang="en-US" baseline="0" dirty="0" smtClean="0"/>
              <a:t>Explore why the financially high-performing firm is doing better than its peers.</a:t>
            </a:r>
          </a:p>
          <a:p>
            <a:endParaRPr lang="en-US" baseline="0" dirty="0" smtClean="0"/>
          </a:p>
          <a:p>
            <a:r>
              <a:rPr lang="en-US" baseline="0" dirty="0" smtClean="0"/>
              <a:t>RPM = Revenue Passenger Mile = transporting a paying passenger for for one mile.</a:t>
            </a:r>
          </a:p>
          <a:p>
            <a:r>
              <a:rPr lang="en-US" baseline="0" dirty="0" smtClean="0"/>
              <a:t>	Example: Philly to Boston with 200 passengers = 447 mi x 200 paying customers = 89,400 RPMs.</a:t>
            </a:r>
          </a:p>
          <a:p>
            <a:endParaRPr lang="en-US" baseline="0" dirty="0" smtClean="0"/>
          </a:p>
          <a:p>
            <a:r>
              <a:rPr lang="en-US" baseline="0" dirty="0" smtClean="0"/>
              <a:t>ASM = available seat miles = one seat flying for one mile.</a:t>
            </a:r>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3/12/2013</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36</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p:spPr>
        <p:txBody>
          <a:bodyPr/>
          <a:lstStyle/>
          <a:p>
            <a:endParaRPr lang="en-US" smtClean="0"/>
          </a:p>
        </p:txBody>
      </p:sp>
      <p:sp>
        <p:nvSpPr>
          <p:cNvPr id="32772" name="Header Placeholder 3"/>
          <p:cNvSpPr>
            <a:spLocks noGrp="1"/>
          </p:cNvSpPr>
          <p:nvPr>
            <p:ph type="hdr" sz="quarter"/>
          </p:nvPr>
        </p:nvSpPr>
        <p:spPr>
          <a:noFill/>
        </p:spPr>
        <p:txBody>
          <a:bodyPr/>
          <a:lstStyle/>
          <a:p>
            <a:pPr defTabSz="939008"/>
            <a:r>
              <a:rPr lang="en-US" dirty="0" smtClean="0"/>
              <a:t>OPNS454 Week10: Course Summary</a:t>
            </a:r>
          </a:p>
        </p:txBody>
      </p:sp>
      <p:sp>
        <p:nvSpPr>
          <p:cNvPr id="32773" name="Date Placeholder 4"/>
          <p:cNvSpPr>
            <a:spLocks noGrp="1"/>
          </p:cNvSpPr>
          <p:nvPr>
            <p:ph type="dt" sz="quarter" idx="1"/>
          </p:nvPr>
        </p:nvSpPr>
        <p:spPr>
          <a:noFill/>
        </p:spPr>
        <p:txBody>
          <a:bodyPr/>
          <a:lstStyle/>
          <a:p>
            <a:pPr defTabSz="939008"/>
            <a:fld id="{1563861B-A7ED-4383-817F-68550EDE1C98}" type="datetime1">
              <a:rPr lang="en-US" smtClean="0"/>
              <a:pPr defTabSz="939008"/>
              <a:t>3/12/2013</a:t>
            </a:fld>
            <a:endParaRPr lang="en-US" dirty="0" smtClean="0"/>
          </a:p>
        </p:txBody>
      </p:sp>
      <p:sp>
        <p:nvSpPr>
          <p:cNvPr id="32774" name="Footer Placeholder 5"/>
          <p:cNvSpPr>
            <a:spLocks noGrp="1"/>
          </p:cNvSpPr>
          <p:nvPr>
            <p:ph type="ftr" sz="quarter" idx="4"/>
          </p:nvPr>
        </p:nvSpPr>
        <p:spPr>
          <a:noFill/>
        </p:spPr>
        <p:txBody>
          <a:bodyPr/>
          <a:lstStyle/>
          <a:p>
            <a:pPr defTabSz="939008"/>
            <a:r>
              <a:rPr lang="en-US" dirty="0" smtClean="0"/>
              <a:t>© Van Mieghem</a:t>
            </a:r>
          </a:p>
        </p:txBody>
      </p:sp>
      <p:sp>
        <p:nvSpPr>
          <p:cNvPr id="32775" name="Slide Number Placeholder 6"/>
          <p:cNvSpPr>
            <a:spLocks noGrp="1"/>
          </p:cNvSpPr>
          <p:nvPr>
            <p:ph type="sldNum" sz="quarter" idx="5"/>
          </p:nvPr>
        </p:nvSpPr>
        <p:spPr>
          <a:noFill/>
        </p:spPr>
        <p:txBody>
          <a:bodyPr/>
          <a:lstStyle/>
          <a:p>
            <a:pPr defTabSz="939008"/>
            <a:fld id="{10BC8D57-B5CA-4C22-877F-9FB2CCEC40CF}" type="slidenum">
              <a:rPr lang="en-US" smtClean="0"/>
              <a:pPr defTabSz="939008"/>
              <a:t>37</a:t>
            </a:fld>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p:spPr>
        <p:txBody>
          <a:bodyPr/>
          <a:lstStyle/>
          <a:p>
            <a:endParaRPr lang="en-US" smtClean="0"/>
          </a:p>
        </p:txBody>
      </p:sp>
      <p:sp>
        <p:nvSpPr>
          <p:cNvPr id="48132" name="Header Placeholder 3"/>
          <p:cNvSpPr>
            <a:spLocks noGrp="1"/>
          </p:cNvSpPr>
          <p:nvPr>
            <p:ph type="hdr" sz="quarter"/>
          </p:nvPr>
        </p:nvSpPr>
        <p:spPr>
          <a:noFill/>
        </p:spPr>
        <p:txBody>
          <a:bodyPr/>
          <a:lstStyle/>
          <a:p>
            <a:pPr defTabSz="930241"/>
            <a:r>
              <a:rPr lang="en-US" dirty="0" smtClean="0"/>
              <a:t>OPNS454 Week10: Course Summary</a:t>
            </a:r>
          </a:p>
        </p:txBody>
      </p:sp>
      <p:sp>
        <p:nvSpPr>
          <p:cNvPr id="48133" name="Date Placeholder 4"/>
          <p:cNvSpPr>
            <a:spLocks noGrp="1"/>
          </p:cNvSpPr>
          <p:nvPr>
            <p:ph type="dt" sz="quarter" idx="1"/>
          </p:nvPr>
        </p:nvSpPr>
        <p:spPr>
          <a:noFill/>
        </p:spPr>
        <p:txBody>
          <a:bodyPr/>
          <a:lstStyle/>
          <a:p>
            <a:pPr defTabSz="930241"/>
            <a:fld id="{24E48F87-D2AB-4ACC-A4E7-90DEE68F1ECB}" type="datetime1">
              <a:rPr lang="en-US" smtClean="0"/>
              <a:pPr defTabSz="930241"/>
              <a:t>3/12/2013</a:t>
            </a:fld>
            <a:endParaRPr lang="en-US" dirty="0" smtClean="0"/>
          </a:p>
        </p:txBody>
      </p:sp>
      <p:sp>
        <p:nvSpPr>
          <p:cNvPr id="48134" name="Footer Placeholder 5"/>
          <p:cNvSpPr>
            <a:spLocks noGrp="1"/>
          </p:cNvSpPr>
          <p:nvPr>
            <p:ph type="ftr" sz="quarter" idx="4"/>
          </p:nvPr>
        </p:nvSpPr>
        <p:spPr>
          <a:noFill/>
        </p:spPr>
        <p:txBody>
          <a:bodyPr/>
          <a:lstStyle/>
          <a:p>
            <a:pPr defTabSz="930241"/>
            <a:r>
              <a:rPr lang="en-US" dirty="0" smtClean="0"/>
              <a:t>© Van Mieghem</a:t>
            </a:r>
          </a:p>
        </p:txBody>
      </p:sp>
      <p:sp>
        <p:nvSpPr>
          <p:cNvPr id="48135" name="Slide Number Placeholder 6"/>
          <p:cNvSpPr>
            <a:spLocks noGrp="1"/>
          </p:cNvSpPr>
          <p:nvPr>
            <p:ph type="sldNum" sz="quarter" idx="5"/>
          </p:nvPr>
        </p:nvSpPr>
        <p:spPr>
          <a:noFill/>
        </p:spPr>
        <p:txBody>
          <a:bodyPr/>
          <a:lstStyle/>
          <a:p>
            <a:pPr defTabSz="930241"/>
            <a:fld id="{33C98398-2A1E-4EF2-BC36-5BBBDE1894E0}" type="slidenum">
              <a:rPr lang="en-US" smtClean="0"/>
              <a:pPr defTabSz="930241"/>
              <a:t>38</a:t>
            </a:fld>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008" eaLnBrk="0" hangingPunct="0">
              <a:defRPr sz="2300">
                <a:solidFill>
                  <a:schemeClr val="tx1"/>
                </a:solidFill>
                <a:latin typeface="Times New Roman" charset="0"/>
                <a:ea typeface="ＭＳ Ｐゴシック" charset="0"/>
                <a:cs typeface="ＭＳ Ｐゴシック" charset="0"/>
              </a:defRPr>
            </a:lvl1pPr>
            <a:lvl2pPr marL="722790" indent="-277996" defTabSz="939008" eaLnBrk="0" hangingPunct="0">
              <a:defRPr sz="2300">
                <a:solidFill>
                  <a:schemeClr val="tx1"/>
                </a:solidFill>
                <a:latin typeface="Times New Roman" charset="0"/>
                <a:ea typeface="ＭＳ Ｐゴシック" charset="0"/>
              </a:defRPr>
            </a:lvl2pPr>
            <a:lvl3pPr marL="1111984" indent="-222397" defTabSz="939008" eaLnBrk="0" hangingPunct="0">
              <a:defRPr sz="2300">
                <a:solidFill>
                  <a:schemeClr val="tx1"/>
                </a:solidFill>
                <a:latin typeface="Times New Roman" charset="0"/>
                <a:ea typeface="ＭＳ Ｐゴシック" charset="0"/>
              </a:defRPr>
            </a:lvl3pPr>
            <a:lvl4pPr marL="1556778" indent="-222397" defTabSz="939008" eaLnBrk="0" hangingPunct="0">
              <a:defRPr sz="2300">
                <a:solidFill>
                  <a:schemeClr val="tx1"/>
                </a:solidFill>
                <a:latin typeface="Times New Roman" charset="0"/>
                <a:ea typeface="ＭＳ Ｐゴシック" charset="0"/>
              </a:defRPr>
            </a:lvl4pPr>
            <a:lvl5pPr marL="2001570" indent="-222397" defTabSz="939008" eaLnBrk="0" hangingPunct="0">
              <a:defRPr sz="2300">
                <a:solidFill>
                  <a:schemeClr val="tx1"/>
                </a:solidFill>
                <a:latin typeface="Times New Roman" charset="0"/>
                <a:ea typeface="ＭＳ Ｐゴシック" charset="0"/>
              </a:defRPr>
            </a:lvl5pPr>
            <a:lvl6pPr marL="2446364" indent="-222397" defTabSz="939008" eaLnBrk="0" fontAlgn="base" hangingPunct="0">
              <a:spcBef>
                <a:spcPct val="0"/>
              </a:spcBef>
              <a:spcAft>
                <a:spcPct val="0"/>
              </a:spcAft>
              <a:defRPr sz="2300">
                <a:solidFill>
                  <a:schemeClr val="tx1"/>
                </a:solidFill>
                <a:latin typeface="Times New Roman" charset="0"/>
                <a:ea typeface="ＭＳ Ｐゴシック" charset="0"/>
              </a:defRPr>
            </a:lvl6pPr>
            <a:lvl7pPr marL="2891157" indent="-222397" defTabSz="939008" eaLnBrk="0" fontAlgn="base" hangingPunct="0">
              <a:spcBef>
                <a:spcPct val="0"/>
              </a:spcBef>
              <a:spcAft>
                <a:spcPct val="0"/>
              </a:spcAft>
              <a:defRPr sz="2300">
                <a:solidFill>
                  <a:schemeClr val="tx1"/>
                </a:solidFill>
                <a:latin typeface="Times New Roman" charset="0"/>
                <a:ea typeface="ＭＳ Ｐゴシック" charset="0"/>
              </a:defRPr>
            </a:lvl7pPr>
            <a:lvl8pPr marL="3335951" indent="-222397" defTabSz="939008" eaLnBrk="0" fontAlgn="base" hangingPunct="0">
              <a:spcBef>
                <a:spcPct val="0"/>
              </a:spcBef>
              <a:spcAft>
                <a:spcPct val="0"/>
              </a:spcAft>
              <a:defRPr sz="2300">
                <a:solidFill>
                  <a:schemeClr val="tx1"/>
                </a:solidFill>
                <a:latin typeface="Times New Roman" charset="0"/>
                <a:ea typeface="ＭＳ Ｐゴシック" charset="0"/>
              </a:defRPr>
            </a:lvl8pPr>
            <a:lvl9pPr marL="3780744" indent="-222397" defTabSz="939008" eaLnBrk="0" fontAlgn="base" hangingPunct="0">
              <a:spcBef>
                <a:spcPct val="0"/>
              </a:spcBef>
              <a:spcAft>
                <a:spcPct val="0"/>
              </a:spcAft>
              <a:defRPr sz="2300">
                <a:solidFill>
                  <a:schemeClr val="tx1"/>
                </a:solidFill>
                <a:latin typeface="Times New Roman" charset="0"/>
                <a:ea typeface="ＭＳ Ｐゴシック" charset="0"/>
              </a:defRPr>
            </a:lvl9pPr>
          </a:lstStyle>
          <a:p>
            <a:r>
              <a:rPr lang="en-US" sz="1000" dirty="0">
                <a:solidFill>
                  <a:prstClr val="black"/>
                </a:solidFill>
              </a:rPr>
              <a:t>OPNS454 Week10: Course Summary</a:t>
            </a:r>
          </a:p>
        </p:txBody>
      </p:sp>
      <p:sp>
        <p:nvSpPr>
          <p:cNvPr id="10242"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008" eaLnBrk="0" hangingPunct="0">
              <a:defRPr sz="2300">
                <a:solidFill>
                  <a:schemeClr val="tx1"/>
                </a:solidFill>
                <a:latin typeface="Times New Roman" charset="0"/>
                <a:ea typeface="ＭＳ Ｐゴシック" charset="0"/>
                <a:cs typeface="ＭＳ Ｐゴシック" charset="0"/>
              </a:defRPr>
            </a:lvl1pPr>
            <a:lvl2pPr marL="722790" indent="-277996" defTabSz="939008" eaLnBrk="0" hangingPunct="0">
              <a:defRPr sz="2300">
                <a:solidFill>
                  <a:schemeClr val="tx1"/>
                </a:solidFill>
                <a:latin typeface="Times New Roman" charset="0"/>
                <a:ea typeface="ＭＳ Ｐゴシック" charset="0"/>
              </a:defRPr>
            </a:lvl2pPr>
            <a:lvl3pPr marL="1111984" indent="-222397" defTabSz="939008" eaLnBrk="0" hangingPunct="0">
              <a:defRPr sz="2300">
                <a:solidFill>
                  <a:schemeClr val="tx1"/>
                </a:solidFill>
                <a:latin typeface="Times New Roman" charset="0"/>
                <a:ea typeface="ＭＳ Ｐゴシック" charset="0"/>
              </a:defRPr>
            </a:lvl3pPr>
            <a:lvl4pPr marL="1556778" indent="-222397" defTabSz="939008" eaLnBrk="0" hangingPunct="0">
              <a:defRPr sz="2300">
                <a:solidFill>
                  <a:schemeClr val="tx1"/>
                </a:solidFill>
                <a:latin typeface="Times New Roman" charset="0"/>
                <a:ea typeface="ＭＳ Ｐゴシック" charset="0"/>
              </a:defRPr>
            </a:lvl4pPr>
            <a:lvl5pPr marL="2001570" indent="-222397" defTabSz="939008" eaLnBrk="0" hangingPunct="0">
              <a:defRPr sz="2300">
                <a:solidFill>
                  <a:schemeClr val="tx1"/>
                </a:solidFill>
                <a:latin typeface="Times New Roman" charset="0"/>
                <a:ea typeface="ＭＳ Ｐゴシック" charset="0"/>
              </a:defRPr>
            </a:lvl5pPr>
            <a:lvl6pPr marL="2446364" indent="-222397" defTabSz="939008" eaLnBrk="0" fontAlgn="base" hangingPunct="0">
              <a:spcBef>
                <a:spcPct val="0"/>
              </a:spcBef>
              <a:spcAft>
                <a:spcPct val="0"/>
              </a:spcAft>
              <a:defRPr sz="2300">
                <a:solidFill>
                  <a:schemeClr val="tx1"/>
                </a:solidFill>
                <a:latin typeface="Times New Roman" charset="0"/>
                <a:ea typeface="ＭＳ Ｐゴシック" charset="0"/>
              </a:defRPr>
            </a:lvl6pPr>
            <a:lvl7pPr marL="2891157" indent="-222397" defTabSz="939008" eaLnBrk="0" fontAlgn="base" hangingPunct="0">
              <a:spcBef>
                <a:spcPct val="0"/>
              </a:spcBef>
              <a:spcAft>
                <a:spcPct val="0"/>
              </a:spcAft>
              <a:defRPr sz="2300">
                <a:solidFill>
                  <a:schemeClr val="tx1"/>
                </a:solidFill>
                <a:latin typeface="Times New Roman" charset="0"/>
                <a:ea typeface="ＭＳ Ｐゴシック" charset="0"/>
              </a:defRPr>
            </a:lvl7pPr>
            <a:lvl8pPr marL="3335951" indent="-222397" defTabSz="939008" eaLnBrk="0" fontAlgn="base" hangingPunct="0">
              <a:spcBef>
                <a:spcPct val="0"/>
              </a:spcBef>
              <a:spcAft>
                <a:spcPct val="0"/>
              </a:spcAft>
              <a:defRPr sz="2300">
                <a:solidFill>
                  <a:schemeClr val="tx1"/>
                </a:solidFill>
                <a:latin typeface="Times New Roman" charset="0"/>
                <a:ea typeface="ＭＳ Ｐゴシック" charset="0"/>
              </a:defRPr>
            </a:lvl8pPr>
            <a:lvl9pPr marL="3780744" indent="-222397" defTabSz="939008" eaLnBrk="0" fontAlgn="base" hangingPunct="0">
              <a:spcBef>
                <a:spcPct val="0"/>
              </a:spcBef>
              <a:spcAft>
                <a:spcPct val="0"/>
              </a:spcAft>
              <a:defRPr sz="2300">
                <a:solidFill>
                  <a:schemeClr val="tx1"/>
                </a:solidFill>
                <a:latin typeface="Times New Roman" charset="0"/>
                <a:ea typeface="ＭＳ Ｐゴシック" charset="0"/>
              </a:defRPr>
            </a:lvl9pPr>
          </a:lstStyle>
          <a:p>
            <a:fld id="{A4D5736D-F090-1D48-8DE5-51FA57EFD1B5}" type="datetime1">
              <a:rPr lang="en-US" sz="1000">
                <a:solidFill>
                  <a:prstClr val="black"/>
                </a:solidFill>
              </a:rPr>
              <a:pPr/>
              <a:t>3/12/2013</a:t>
            </a:fld>
            <a:endParaRPr lang="en-US" sz="1000" dirty="0">
              <a:solidFill>
                <a:prstClr val="black"/>
              </a:solidFill>
            </a:endParaRPr>
          </a:p>
        </p:txBody>
      </p:sp>
      <p:sp>
        <p:nvSpPr>
          <p:cNvPr id="10243"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008" eaLnBrk="0" hangingPunct="0">
              <a:defRPr sz="2300">
                <a:solidFill>
                  <a:schemeClr val="tx1"/>
                </a:solidFill>
                <a:latin typeface="Times New Roman" charset="0"/>
                <a:ea typeface="ＭＳ Ｐゴシック" charset="0"/>
                <a:cs typeface="ＭＳ Ｐゴシック" charset="0"/>
              </a:defRPr>
            </a:lvl1pPr>
            <a:lvl2pPr marL="722790" indent="-277996" defTabSz="939008" eaLnBrk="0" hangingPunct="0">
              <a:defRPr sz="2300">
                <a:solidFill>
                  <a:schemeClr val="tx1"/>
                </a:solidFill>
                <a:latin typeface="Times New Roman" charset="0"/>
                <a:ea typeface="ＭＳ Ｐゴシック" charset="0"/>
              </a:defRPr>
            </a:lvl2pPr>
            <a:lvl3pPr marL="1111984" indent="-222397" defTabSz="939008" eaLnBrk="0" hangingPunct="0">
              <a:defRPr sz="2300">
                <a:solidFill>
                  <a:schemeClr val="tx1"/>
                </a:solidFill>
                <a:latin typeface="Times New Roman" charset="0"/>
                <a:ea typeface="ＭＳ Ｐゴシック" charset="0"/>
              </a:defRPr>
            </a:lvl3pPr>
            <a:lvl4pPr marL="1556778" indent="-222397" defTabSz="939008" eaLnBrk="0" hangingPunct="0">
              <a:defRPr sz="2300">
                <a:solidFill>
                  <a:schemeClr val="tx1"/>
                </a:solidFill>
                <a:latin typeface="Times New Roman" charset="0"/>
                <a:ea typeface="ＭＳ Ｐゴシック" charset="0"/>
              </a:defRPr>
            </a:lvl4pPr>
            <a:lvl5pPr marL="2001570" indent="-222397" defTabSz="939008" eaLnBrk="0" hangingPunct="0">
              <a:defRPr sz="2300">
                <a:solidFill>
                  <a:schemeClr val="tx1"/>
                </a:solidFill>
                <a:latin typeface="Times New Roman" charset="0"/>
                <a:ea typeface="ＭＳ Ｐゴシック" charset="0"/>
              </a:defRPr>
            </a:lvl5pPr>
            <a:lvl6pPr marL="2446364" indent="-222397" defTabSz="939008" eaLnBrk="0" fontAlgn="base" hangingPunct="0">
              <a:spcBef>
                <a:spcPct val="0"/>
              </a:spcBef>
              <a:spcAft>
                <a:spcPct val="0"/>
              </a:spcAft>
              <a:defRPr sz="2300">
                <a:solidFill>
                  <a:schemeClr val="tx1"/>
                </a:solidFill>
                <a:latin typeface="Times New Roman" charset="0"/>
                <a:ea typeface="ＭＳ Ｐゴシック" charset="0"/>
              </a:defRPr>
            </a:lvl6pPr>
            <a:lvl7pPr marL="2891157" indent="-222397" defTabSz="939008" eaLnBrk="0" fontAlgn="base" hangingPunct="0">
              <a:spcBef>
                <a:spcPct val="0"/>
              </a:spcBef>
              <a:spcAft>
                <a:spcPct val="0"/>
              </a:spcAft>
              <a:defRPr sz="2300">
                <a:solidFill>
                  <a:schemeClr val="tx1"/>
                </a:solidFill>
                <a:latin typeface="Times New Roman" charset="0"/>
                <a:ea typeface="ＭＳ Ｐゴシック" charset="0"/>
              </a:defRPr>
            </a:lvl7pPr>
            <a:lvl8pPr marL="3335951" indent="-222397" defTabSz="939008" eaLnBrk="0" fontAlgn="base" hangingPunct="0">
              <a:spcBef>
                <a:spcPct val="0"/>
              </a:spcBef>
              <a:spcAft>
                <a:spcPct val="0"/>
              </a:spcAft>
              <a:defRPr sz="2300">
                <a:solidFill>
                  <a:schemeClr val="tx1"/>
                </a:solidFill>
                <a:latin typeface="Times New Roman" charset="0"/>
                <a:ea typeface="ＭＳ Ｐゴシック" charset="0"/>
              </a:defRPr>
            </a:lvl8pPr>
            <a:lvl9pPr marL="3780744" indent="-222397" defTabSz="939008" eaLnBrk="0" fontAlgn="base" hangingPunct="0">
              <a:spcBef>
                <a:spcPct val="0"/>
              </a:spcBef>
              <a:spcAft>
                <a:spcPct val="0"/>
              </a:spcAft>
              <a:defRPr sz="2300">
                <a:solidFill>
                  <a:schemeClr val="tx1"/>
                </a:solidFill>
                <a:latin typeface="Times New Roman" charset="0"/>
                <a:ea typeface="ＭＳ Ｐゴシック" charset="0"/>
              </a:defRPr>
            </a:lvl9pPr>
          </a:lstStyle>
          <a:p>
            <a:r>
              <a:rPr lang="en-US" sz="1000" dirty="0">
                <a:solidFill>
                  <a:prstClr val="black"/>
                </a:solidFill>
              </a:rPr>
              <a:t>© Van Mieghem</a:t>
            </a:r>
          </a:p>
        </p:txBody>
      </p:sp>
      <p:sp>
        <p:nvSpPr>
          <p:cNvPr id="10244" name="Rectangle 2"/>
          <p:cNvSpPr>
            <a:spLocks noGrp="1" noRot="1" noChangeAspect="1" noChangeArrowheads="1" noTextEdit="1"/>
          </p:cNvSpPr>
          <p:nvPr>
            <p:ph type="sldImg"/>
          </p:nvPr>
        </p:nvSpPr>
        <p:spPr>
          <a:ln/>
        </p:spPr>
      </p:sp>
      <p:sp>
        <p:nvSpPr>
          <p:cNvPr id="10245" name="Rectangle 3"/>
          <p:cNvSpPr>
            <a:spLocks noGrp="1" noChangeArrowheads="1"/>
          </p:cNvSpPr>
          <p:nvPr>
            <p:ph type="body" idx="1"/>
          </p:nvPr>
        </p:nvSpPr>
        <p:spPr>
          <a:xfrm>
            <a:off x="311878" y="3962655"/>
            <a:ext cx="6698522" cy="508934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02320" indent="-202320"/>
            <a:r>
              <a:rPr lang="en-US" dirty="0">
                <a:latin typeface="Times New Roman" charset="0"/>
                <a:ea typeface="ＭＳ Ｐゴシック" charset="0"/>
                <a:cs typeface="ＭＳ Ｐゴシック" charset="0"/>
              </a:rPr>
              <a:t>In a sense, the entire course was about two key questions.  [Talk through this course summary as if it</a:t>
            </a:r>
            <a:r>
              <a:rPr lang="ja-JP" altLang="en-US">
                <a:latin typeface="Times New Roman" charset="0"/>
                <a:ea typeface="ＭＳ Ｐゴシック" charset="0"/>
                <a:cs typeface="ＭＳ Ｐゴシック" charset="0"/>
              </a:rPr>
              <a:t>’</a:t>
            </a:r>
            <a:r>
              <a:rPr lang="en-US" altLang="ja-JP" dirty="0">
                <a:latin typeface="Times New Roman" charset="0"/>
                <a:ea typeface="ＭＳ Ｐゴシック" charset="0"/>
                <a:cs typeface="ＭＳ Ｐゴシック" charset="0"/>
              </a:rPr>
              <a:t>s the first time the students are hearing this.]</a:t>
            </a:r>
          </a:p>
          <a:p>
            <a:pPr marL="202320" indent="-202320"/>
            <a:endParaRPr lang="en-US" dirty="0">
              <a:latin typeface="Times New Roman" charset="0"/>
              <a:ea typeface="ＭＳ Ｐゴシック" charset="0"/>
              <a:cs typeface="ＭＳ Ｐゴシック" charset="0"/>
            </a:endParaRPr>
          </a:p>
          <a:p>
            <a:pPr marL="202320" indent="-202320"/>
            <a:r>
              <a:rPr lang="en-US" dirty="0">
                <a:latin typeface="Times New Roman" charset="0"/>
                <a:ea typeface="ＭＳ Ｐゴシック" charset="0"/>
                <a:cs typeface="ＭＳ Ｐゴシック" charset="0"/>
              </a:rPr>
              <a:t>To answer question 1, we must address the key elements in OS and know how to evaluate their collective impact.</a:t>
            </a:r>
          </a:p>
          <a:p>
            <a:pPr marL="647113" lvl="1" indent="-202320">
              <a:buFontTx/>
              <a:buChar char="•"/>
            </a:pPr>
            <a:r>
              <a:rPr lang="en-US" dirty="0">
                <a:latin typeface="Times New Roman" charset="0"/>
                <a:ea typeface="ＭＳ Ｐゴシック" charset="0"/>
              </a:rPr>
              <a:t>Use the framework</a:t>
            </a:r>
          </a:p>
          <a:p>
            <a:pPr marL="647113" lvl="1" indent="-202320">
              <a:buFontTx/>
              <a:buChar char="•"/>
            </a:pPr>
            <a:r>
              <a:rPr lang="en-US" dirty="0">
                <a:latin typeface="Times New Roman" charset="0"/>
                <a:ea typeface="ＭＳ Ｐゴシック" charset="0"/>
              </a:rPr>
              <a:t>Evaluate qualitatively and financially</a:t>
            </a:r>
          </a:p>
          <a:p>
            <a:pPr marL="202320" indent="-202320"/>
            <a:r>
              <a:rPr lang="en-US" dirty="0">
                <a:latin typeface="Times New Roman" charset="0"/>
                <a:ea typeface="ＭＳ Ｐゴシック" charset="0"/>
                <a:cs typeface="ＭＳ Ｐゴシック" charset="0"/>
              </a:rPr>
              <a:t>To answer question 2, we must know the drivers of each element and configure/optimize the operational system consistent with our competitive strategy.</a:t>
            </a:r>
          </a:p>
          <a:p>
            <a:pPr marL="647113" lvl="1" indent="-202320">
              <a:buFontTx/>
              <a:buChar char="•"/>
            </a:pPr>
            <a:r>
              <a:rPr lang="en-US" dirty="0">
                <a:latin typeface="Times New Roman" charset="0"/>
                <a:ea typeface="ＭＳ Ｐゴシック" charset="0"/>
              </a:rPr>
              <a:t>Understand the trade-offs among different drivers and of the operational system</a:t>
            </a:r>
          </a:p>
          <a:p>
            <a:pPr marL="647113" lvl="1" indent="-202320">
              <a:buFontTx/>
              <a:buChar char="•"/>
            </a:pPr>
            <a:r>
              <a:rPr lang="en-US" dirty="0">
                <a:latin typeface="Times New Roman" charset="0"/>
                <a:ea typeface="ＭＳ Ｐゴシック" charset="0"/>
              </a:rPr>
              <a:t>Tailor the operational system to the competitive strategy (= optimize)</a:t>
            </a:r>
          </a:p>
          <a:p>
            <a:pPr marL="647113" lvl="1" indent="-202320">
              <a:buFontTx/>
              <a:buChar char="•"/>
            </a:pPr>
            <a:endParaRPr lang="en-US" dirty="0">
              <a:latin typeface="Times New Roman" charset="0"/>
              <a:ea typeface="ＭＳ Ｐゴシック" charset="0"/>
            </a:endParaRPr>
          </a:p>
          <a:p>
            <a:pPr marL="202320" indent="-202320"/>
            <a:r>
              <a:rPr lang="en-US" dirty="0">
                <a:latin typeface="Times New Roman" charset="0"/>
                <a:ea typeface="ＭＳ Ｐゴシック" charset="0"/>
                <a:cs typeface="ＭＳ Ｐゴシック" charset="0"/>
              </a:rPr>
              <a:t>The course has three parts:</a:t>
            </a:r>
          </a:p>
          <a:p>
            <a:pPr marL="202320" indent="-202320"/>
            <a:r>
              <a:rPr lang="en-US" dirty="0">
                <a:latin typeface="Times New Roman" charset="0"/>
                <a:ea typeface="ＭＳ Ｐゴシック" charset="0"/>
                <a:cs typeface="ＭＳ Ｐゴシック" charset="0"/>
              </a:rPr>
              <a:t>Part I introduces the framework + evaluates whether operations makes CA sustainable.</a:t>
            </a:r>
          </a:p>
          <a:p>
            <a:pPr marL="202320" indent="-202320"/>
            <a:r>
              <a:rPr lang="en-US" dirty="0">
                <a:latin typeface="Times New Roman" charset="0"/>
                <a:ea typeface="ＭＳ Ｐゴシック" charset="0"/>
                <a:cs typeface="ＭＳ Ｐゴシック" charset="0"/>
              </a:rPr>
              <a:t>Parts II and III investigate each element in the framework in detail to:</a:t>
            </a:r>
          </a:p>
          <a:p>
            <a:pPr marL="647113" lvl="1" indent="-202320">
              <a:buFontTx/>
              <a:buAutoNum type="arabicPeriod"/>
            </a:pPr>
            <a:r>
              <a:rPr lang="en-US" dirty="0">
                <a:latin typeface="Times New Roman" charset="0"/>
                <a:ea typeface="ＭＳ Ｐゴシック" charset="0"/>
              </a:rPr>
              <a:t>establish its drivers and the trade-offs</a:t>
            </a:r>
          </a:p>
          <a:p>
            <a:pPr marL="647113" lvl="1" indent="-202320">
              <a:buFontTx/>
              <a:buAutoNum type="arabicPeriod"/>
            </a:pPr>
            <a:r>
              <a:rPr lang="en-US" dirty="0">
                <a:latin typeface="Times New Roman" charset="0"/>
                <a:ea typeface="ＭＳ Ｐゴシック" charset="0"/>
              </a:rPr>
              <a:t>Tailor and optimize the operations strategy</a:t>
            </a:r>
          </a:p>
          <a:p>
            <a:pPr marL="202320" indent="-202320"/>
            <a:r>
              <a:rPr lang="en-US" dirty="0">
                <a:latin typeface="Times New Roman" charset="0"/>
                <a:ea typeface="ＭＳ Ｐゴシック" charset="0"/>
                <a:cs typeface="ＭＳ Ｐゴシック" charset="0"/>
              </a:rPr>
              <a:t>Part II focuses on the assets while Part III focuses on the activities.</a:t>
            </a:r>
          </a:p>
          <a:p>
            <a:pPr marL="202320" indent="-202320"/>
            <a:endParaRPr lang="en-US" dirty="0">
              <a:latin typeface="Times New Roman" charset="0"/>
              <a:ea typeface="ＭＳ Ｐゴシック" charset="0"/>
              <a:cs typeface="ＭＳ Ｐゴシック" charset="0"/>
            </a:endParaRPr>
          </a:p>
          <a:p>
            <a:pPr marL="202320" indent="-202320"/>
            <a:endParaRPr lang="en-US" dirty="0">
              <a:latin typeface="Times New Roman" charset="0"/>
              <a:ea typeface="ＭＳ Ｐゴシック" charset="0"/>
              <a:cs typeface="ＭＳ Ｐゴシック" charset="0"/>
            </a:endParaRPr>
          </a:p>
          <a:p>
            <a:pPr marL="202320" indent="-202320">
              <a:buFontTx/>
              <a:buAutoNum type="arabicPeriod"/>
            </a:pPr>
            <a:endParaRPr lang="en-US" dirty="0">
              <a:latin typeface="Times New Roman" charset="0"/>
              <a:ea typeface="ＭＳ Ｐゴシック" charset="0"/>
              <a:cs typeface="ＭＳ Ｐゴシック"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p:spPr>
        <p:txBody>
          <a:bodyPr/>
          <a:lstStyle/>
          <a:p>
            <a:endParaRPr lang="en-US" smtClean="0"/>
          </a:p>
        </p:txBody>
      </p:sp>
      <p:sp>
        <p:nvSpPr>
          <p:cNvPr id="49156" name="Header Placeholder 3"/>
          <p:cNvSpPr>
            <a:spLocks noGrp="1"/>
          </p:cNvSpPr>
          <p:nvPr>
            <p:ph type="hdr" sz="quarter"/>
          </p:nvPr>
        </p:nvSpPr>
        <p:spPr>
          <a:noFill/>
        </p:spPr>
        <p:txBody>
          <a:bodyPr/>
          <a:lstStyle/>
          <a:p>
            <a:pPr defTabSz="930241"/>
            <a:r>
              <a:rPr lang="en-US" dirty="0" smtClean="0"/>
              <a:t>OPNS454 Week10: Course Summary</a:t>
            </a:r>
          </a:p>
        </p:txBody>
      </p:sp>
      <p:sp>
        <p:nvSpPr>
          <p:cNvPr id="49157" name="Date Placeholder 4"/>
          <p:cNvSpPr>
            <a:spLocks noGrp="1"/>
          </p:cNvSpPr>
          <p:nvPr>
            <p:ph type="dt" sz="quarter" idx="1"/>
          </p:nvPr>
        </p:nvSpPr>
        <p:spPr>
          <a:noFill/>
        </p:spPr>
        <p:txBody>
          <a:bodyPr/>
          <a:lstStyle/>
          <a:p>
            <a:pPr defTabSz="930241"/>
            <a:fld id="{04B198A4-0334-4441-BFA1-B47791F67FF3}" type="datetime1">
              <a:rPr lang="en-US" smtClean="0"/>
              <a:pPr defTabSz="930241"/>
              <a:t>3/12/2013</a:t>
            </a:fld>
            <a:endParaRPr lang="en-US" dirty="0" smtClean="0"/>
          </a:p>
        </p:txBody>
      </p:sp>
      <p:sp>
        <p:nvSpPr>
          <p:cNvPr id="49158" name="Footer Placeholder 5"/>
          <p:cNvSpPr>
            <a:spLocks noGrp="1"/>
          </p:cNvSpPr>
          <p:nvPr>
            <p:ph type="ftr" sz="quarter" idx="4"/>
          </p:nvPr>
        </p:nvSpPr>
        <p:spPr>
          <a:noFill/>
        </p:spPr>
        <p:txBody>
          <a:bodyPr/>
          <a:lstStyle/>
          <a:p>
            <a:pPr defTabSz="930241"/>
            <a:r>
              <a:rPr lang="en-US" dirty="0" smtClean="0"/>
              <a:t>© Van Mieghem</a:t>
            </a:r>
          </a:p>
        </p:txBody>
      </p:sp>
      <p:sp>
        <p:nvSpPr>
          <p:cNvPr id="49159" name="Slide Number Placeholder 6"/>
          <p:cNvSpPr>
            <a:spLocks noGrp="1"/>
          </p:cNvSpPr>
          <p:nvPr>
            <p:ph type="sldNum" sz="quarter" idx="5"/>
          </p:nvPr>
        </p:nvSpPr>
        <p:spPr>
          <a:noFill/>
        </p:spPr>
        <p:txBody>
          <a:bodyPr/>
          <a:lstStyle/>
          <a:p>
            <a:pPr defTabSz="930241"/>
            <a:fld id="{E6BD02E4-2680-464E-B5E1-73354D2D6733}" type="slidenum">
              <a:rPr lang="en-US" smtClean="0"/>
              <a:pPr defTabSz="930241"/>
              <a:t>39</a:t>
            </a:fld>
            <a:endParaRPr lang="en-US"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a:noFill/>
        </p:spPr>
        <p:txBody>
          <a:bodyPr/>
          <a:lstStyle/>
          <a:p>
            <a:pPr defTabSz="930241"/>
            <a:r>
              <a:rPr lang="en-US" dirty="0" smtClean="0"/>
              <a:t>OPNS454 Week10: Course Summary</a:t>
            </a:r>
          </a:p>
        </p:txBody>
      </p:sp>
      <p:sp>
        <p:nvSpPr>
          <p:cNvPr id="50179" name="Rectangle 3"/>
          <p:cNvSpPr>
            <a:spLocks noGrp="1" noChangeArrowheads="1"/>
          </p:cNvSpPr>
          <p:nvPr>
            <p:ph type="dt" sz="quarter" idx="1"/>
          </p:nvPr>
        </p:nvSpPr>
        <p:spPr>
          <a:noFill/>
        </p:spPr>
        <p:txBody>
          <a:bodyPr/>
          <a:lstStyle/>
          <a:p>
            <a:pPr defTabSz="930241"/>
            <a:fld id="{371AA9EF-8A46-4A35-8219-E00CCBF76470}" type="datetime1">
              <a:rPr lang="en-US" smtClean="0"/>
              <a:pPr defTabSz="930241"/>
              <a:t>3/12/2013</a:t>
            </a:fld>
            <a:endParaRPr lang="en-US" dirty="0" smtClean="0"/>
          </a:p>
        </p:txBody>
      </p:sp>
      <p:sp>
        <p:nvSpPr>
          <p:cNvPr id="50180" name="Rectangle 6"/>
          <p:cNvSpPr>
            <a:spLocks noGrp="1" noChangeArrowheads="1"/>
          </p:cNvSpPr>
          <p:nvPr>
            <p:ph type="ftr" sz="quarter" idx="4"/>
          </p:nvPr>
        </p:nvSpPr>
        <p:spPr>
          <a:noFill/>
        </p:spPr>
        <p:txBody>
          <a:bodyPr/>
          <a:lstStyle/>
          <a:p>
            <a:pPr defTabSz="930241"/>
            <a:r>
              <a:rPr lang="en-US" dirty="0" smtClean="0"/>
              <a:t>© Van Mieghem</a:t>
            </a:r>
          </a:p>
        </p:txBody>
      </p:sp>
      <p:sp>
        <p:nvSpPr>
          <p:cNvPr id="50181" name="Rectangle 2"/>
          <p:cNvSpPr>
            <a:spLocks noGrp="1" noRot="1" noChangeAspect="1" noChangeArrowheads="1" noTextEdit="1"/>
          </p:cNvSpPr>
          <p:nvPr>
            <p:ph type="sldImg"/>
          </p:nvPr>
        </p:nvSpPr>
        <p:spPr>
          <a:ln/>
        </p:spPr>
      </p:sp>
      <p:sp>
        <p:nvSpPr>
          <p:cNvPr id="50182" name="Rectangle 3"/>
          <p:cNvSpPr>
            <a:spLocks noGrp="1" noChangeArrowheads="1"/>
          </p:cNvSpPr>
          <p:nvPr>
            <p:ph type="body" idx="1"/>
          </p:nvPr>
        </p:nvSpPr>
        <p:spPr>
          <a:noFill/>
          <a:ln/>
        </p:spPr>
        <p:txBody>
          <a:bodyPr/>
          <a:lstStyle/>
          <a:p>
            <a:pPr marL="200430" indent="-200430"/>
            <a:r>
              <a:rPr lang="en-US" dirty="0" smtClean="0"/>
              <a:t>Analytical tools that we stressed:</a:t>
            </a:r>
          </a:p>
          <a:p>
            <a:pPr marL="200430" indent="-200430">
              <a:buFontTx/>
              <a:buAutoNum type="arabicPeriod"/>
            </a:pPr>
            <a:r>
              <a:rPr lang="en-US" dirty="0" smtClean="0"/>
              <a:t>Overbooking</a:t>
            </a:r>
          </a:p>
          <a:p>
            <a:pPr marL="200430" indent="-200430">
              <a:buFontTx/>
              <a:buAutoNum type="arabicPeriod"/>
            </a:pPr>
            <a:r>
              <a:rPr lang="en-US" dirty="0" smtClean="0"/>
              <a:t>Capacity segmentation: booking limits (for discount fares) and protection levels (for regular fare)</a:t>
            </a:r>
          </a:p>
          <a:p>
            <a:pPr marL="200430" indent="-200430">
              <a:buFontTx/>
              <a:buAutoNum type="arabicPeriod"/>
            </a:pPr>
            <a:r>
              <a:rPr lang="en-US" dirty="0" smtClean="0"/>
              <a:t>CRM:</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“Good</a:t>
            </a:r>
            <a:r>
              <a:rPr lang="en-US" baseline="0" dirty="0" smtClean="0"/>
              <a:t> cut for A is above $140”</a:t>
            </a:r>
            <a:endParaRPr lang="en-US" dirty="0" smtClean="0"/>
          </a:p>
          <a:p>
            <a:endParaRPr lang="en-US" dirty="0" smtClean="0"/>
          </a:p>
          <a:p>
            <a:r>
              <a:rPr lang="en-US" dirty="0" smtClean="0"/>
              <a:t>Now remember: the game isn’t over yet – your</a:t>
            </a:r>
            <a:r>
              <a:rPr lang="en-US" baseline="0" dirty="0" smtClean="0"/>
              <a:t> chosen configuration in this stage will impact your performance in the next (sourcing) stage of the integrative case.</a:t>
            </a:r>
          </a:p>
          <a:p>
            <a:r>
              <a:rPr lang="en-US" baseline="0" dirty="0" smtClean="0"/>
              <a:t>And, </a:t>
            </a:r>
            <a:r>
              <a:rPr lang="en-US" i="1" baseline="0" dirty="0" smtClean="0"/>
              <a:t>anything, </a:t>
            </a:r>
            <a:r>
              <a:rPr lang="en-US" i="0" baseline="0" dirty="0" smtClean="0"/>
              <a:t>can happen!</a:t>
            </a:r>
          </a:p>
          <a:p>
            <a:endParaRPr lang="en-US" i="0" baseline="0" dirty="0" smtClean="0"/>
          </a:p>
          <a:p>
            <a:r>
              <a:rPr lang="en-US" i="0" baseline="0" dirty="0" smtClean="0"/>
              <a:t>We don’t just evaluate the numbers, but also the logic.</a:t>
            </a:r>
          </a:p>
          <a:p>
            <a:r>
              <a:rPr lang="en-US" i="0" baseline="0" dirty="0" smtClean="0"/>
              <a:t>Part of good logic is to set some good boundary, reference configurations; from which you then proceed to improve.  Let’s discuss some of those…</a:t>
            </a:r>
            <a:endParaRPr lang="en-US" dirty="0"/>
          </a:p>
        </p:txBody>
      </p:sp>
      <p:sp>
        <p:nvSpPr>
          <p:cNvPr id="4" name="Header Placeholder 3"/>
          <p:cNvSpPr>
            <a:spLocks noGrp="1"/>
          </p:cNvSpPr>
          <p:nvPr>
            <p:ph type="hdr" sz="quarter" idx="10"/>
          </p:nvPr>
        </p:nvSpPr>
        <p:spPr/>
        <p:txBody>
          <a:bodyPr/>
          <a:lstStyle/>
          <a:p>
            <a:pPr>
              <a:defRPr/>
            </a:pPr>
            <a:r>
              <a:rPr lang="en-US" smtClean="0"/>
              <a:t>OPNS454 Week 9: Improvement and Innovation</a:t>
            </a:r>
            <a:endParaRPr lang="en-US"/>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3/12/2013</a:t>
            </a:fld>
            <a:endParaRPr lang="en-US"/>
          </a:p>
        </p:txBody>
      </p:sp>
      <p:sp>
        <p:nvSpPr>
          <p:cNvPr id="6" name="Footer Placeholder 5"/>
          <p:cNvSpPr>
            <a:spLocks noGrp="1"/>
          </p:cNvSpPr>
          <p:nvPr>
            <p:ph type="ftr" sz="quarter" idx="12"/>
          </p:nvPr>
        </p:nvSpPr>
        <p:spPr/>
        <p:txBody>
          <a:bodyPr/>
          <a:lstStyle/>
          <a:p>
            <a:pPr>
              <a:defRPr/>
            </a:pPr>
            <a:r>
              <a:rPr lang="en-US" smtClean="0"/>
              <a:t>OPNS454   © Van Mieghem</a:t>
            </a:r>
            <a:endParaRPr lang="en-US"/>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41</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008" eaLnBrk="0" hangingPunct="0">
              <a:defRPr sz="2300">
                <a:solidFill>
                  <a:schemeClr val="tx1"/>
                </a:solidFill>
                <a:latin typeface="Times New Roman" charset="0"/>
                <a:ea typeface="ＭＳ Ｐゴシック" charset="0"/>
                <a:cs typeface="ＭＳ Ｐゴシック" charset="0"/>
              </a:defRPr>
            </a:lvl1pPr>
            <a:lvl2pPr marL="722790" indent="-277996" defTabSz="939008" eaLnBrk="0" hangingPunct="0">
              <a:defRPr sz="2300">
                <a:solidFill>
                  <a:schemeClr val="tx1"/>
                </a:solidFill>
                <a:latin typeface="Times New Roman" charset="0"/>
                <a:ea typeface="ＭＳ Ｐゴシック" charset="0"/>
              </a:defRPr>
            </a:lvl2pPr>
            <a:lvl3pPr marL="1111984" indent="-222397" defTabSz="939008" eaLnBrk="0" hangingPunct="0">
              <a:defRPr sz="2300">
                <a:solidFill>
                  <a:schemeClr val="tx1"/>
                </a:solidFill>
                <a:latin typeface="Times New Roman" charset="0"/>
                <a:ea typeface="ＭＳ Ｐゴシック" charset="0"/>
              </a:defRPr>
            </a:lvl3pPr>
            <a:lvl4pPr marL="1556778" indent="-222397" defTabSz="939008" eaLnBrk="0" hangingPunct="0">
              <a:defRPr sz="2300">
                <a:solidFill>
                  <a:schemeClr val="tx1"/>
                </a:solidFill>
                <a:latin typeface="Times New Roman" charset="0"/>
                <a:ea typeface="ＭＳ Ｐゴシック" charset="0"/>
              </a:defRPr>
            </a:lvl4pPr>
            <a:lvl5pPr marL="2001570" indent="-222397" defTabSz="939008" eaLnBrk="0" hangingPunct="0">
              <a:defRPr sz="2300">
                <a:solidFill>
                  <a:schemeClr val="tx1"/>
                </a:solidFill>
                <a:latin typeface="Times New Roman" charset="0"/>
                <a:ea typeface="ＭＳ Ｐゴシック" charset="0"/>
              </a:defRPr>
            </a:lvl5pPr>
            <a:lvl6pPr marL="2446364" indent="-222397" defTabSz="939008" eaLnBrk="0" fontAlgn="base" hangingPunct="0">
              <a:spcBef>
                <a:spcPct val="0"/>
              </a:spcBef>
              <a:spcAft>
                <a:spcPct val="0"/>
              </a:spcAft>
              <a:defRPr sz="2300">
                <a:solidFill>
                  <a:schemeClr val="tx1"/>
                </a:solidFill>
                <a:latin typeface="Times New Roman" charset="0"/>
                <a:ea typeface="ＭＳ Ｐゴシック" charset="0"/>
              </a:defRPr>
            </a:lvl6pPr>
            <a:lvl7pPr marL="2891157" indent="-222397" defTabSz="939008" eaLnBrk="0" fontAlgn="base" hangingPunct="0">
              <a:spcBef>
                <a:spcPct val="0"/>
              </a:spcBef>
              <a:spcAft>
                <a:spcPct val="0"/>
              </a:spcAft>
              <a:defRPr sz="2300">
                <a:solidFill>
                  <a:schemeClr val="tx1"/>
                </a:solidFill>
                <a:latin typeface="Times New Roman" charset="0"/>
                <a:ea typeface="ＭＳ Ｐゴシック" charset="0"/>
              </a:defRPr>
            </a:lvl7pPr>
            <a:lvl8pPr marL="3335951" indent="-222397" defTabSz="939008" eaLnBrk="0" fontAlgn="base" hangingPunct="0">
              <a:spcBef>
                <a:spcPct val="0"/>
              </a:spcBef>
              <a:spcAft>
                <a:spcPct val="0"/>
              </a:spcAft>
              <a:defRPr sz="2300">
                <a:solidFill>
                  <a:schemeClr val="tx1"/>
                </a:solidFill>
                <a:latin typeface="Times New Roman" charset="0"/>
                <a:ea typeface="ＭＳ Ｐゴシック" charset="0"/>
              </a:defRPr>
            </a:lvl8pPr>
            <a:lvl9pPr marL="3780744" indent="-222397" defTabSz="939008" eaLnBrk="0" fontAlgn="base" hangingPunct="0">
              <a:spcBef>
                <a:spcPct val="0"/>
              </a:spcBef>
              <a:spcAft>
                <a:spcPct val="0"/>
              </a:spcAft>
              <a:defRPr sz="2300">
                <a:solidFill>
                  <a:schemeClr val="tx1"/>
                </a:solidFill>
                <a:latin typeface="Times New Roman" charset="0"/>
                <a:ea typeface="ＭＳ Ｐゴシック" charset="0"/>
              </a:defRPr>
            </a:lvl9pPr>
          </a:lstStyle>
          <a:p>
            <a:r>
              <a:rPr lang="en-US" sz="1000" dirty="0">
                <a:solidFill>
                  <a:prstClr val="black"/>
                </a:solidFill>
              </a:rPr>
              <a:t>OPNS454 Week10: Course Summary</a:t>
            </a:r>
          </a:p>
        </p:txBody>
      </p:sp>
      <p:sp>
        <p:nvSpPr>
          <p:cNvPr id="12290"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008" eaLnBrk="0" hangingPunct="0">
              <a:defRPr sz="2300">
                <a:solidFill>
                  <a:schemeClr val="tx1"/>
                </a:solidFill>
                <a:latin typeface="Times New Roman" charset="0"/>
                <a:ea typeface="ＭＳ Ｐゴシック" charset="0"/>
                <a:cs typeface="ＭＳ Ｐゴシック" charset="0"/>
              </a:defRPr>
            </a:lvl1pPr>
            <a:lvl2pPr marL="722790" indent="-277996" defTabSz="939008" eaLnBrk="0" hangingPunct="0">
              <a:defRPr sz="2300">
                <a:solidFill>
                  <a:schemeClr val="tx1"/>
                </a:solidFill>
                <a:latin typeface="Times New Roman" charset="0"/>
                <a:ea typeface="ＭＳ Ｐゴシック" charset="0"/>
              </a:defRPr>
            </a:lvl2pPr>
            <a:lvl3pPr marL="1111984" indent="-222397" defTabSz="939008" eaLnBrk="0" hangingPunct="0">
              <a:defRPr sz="2300">
                <a:solidFill>
                  <a:schemeClr val="tx1"/>
                </a:solidFill>
                <a:latin typeface="Times New Roman" charset="0"/>
                <a:ea typeface="ＭＳ Ｐゴシック" charset="0"/>
              </a:defRPr>
            </a:lvl3pPr>
            <a:lvl4pPr marL="1556778" indent="-222397" defTabSz="939008" eaLnBrk="0" hangingPunct="0">
              <a:defRPr sz="2300">
                <a:solidFill>
                  <a:schemeClr val="tx1"/>
                </a:solidFill>
                <a:latin typeface="Times New Roman" charset="0"/>
                <a:ea typeface="ＭＳ Ｐゴシック" charset="0"/>
              </a:defRPr>
            </a:lvl4pPr>
            <a:lvl5pPr marL="2001570" indent="-222397" defTabSz="939008" eaLnBrk="0" hangingPunct="0">
              <a:defRPr sz="2300">
                <a:solidFill>
                  <a:schemeClr val="tx1"/>
                </a:solidFill>
                <a:latin typeface="Times New Roman" charset="0"/>
                <a:ea typeface="ＭＳ Ｐゴシック" charset="0"/>
              </a:defRPr>
            </a:lvl5pPr>
            <a:lvl6pPr marL="2446364" indent="-222397" defTabSz="939008" eaLnBrk="0" fontAlgn="base" hangingPunct="0">
              <a:spcBef>
                <a:spcPct val="0"/>
              </a:spcBef>
              <a:spcAft>
                <a:spcPct val="0"/>
              </a:spcAft>
              <a:defRPr sz="2300">
                <a:solidFill>
                  <a:schemeClr val="tx1"/>
                </a:solidFill>
                <a:latin typeface="Times New Roman" charset="0"/>
                <a:ea typeface="ＭＳ Ｐゴシック" charset="0"/>
              </a:defRPr>
            </a:lvl6pPr>
            <a:lvl7pPr marL="2891157" indent="-222397" defTabSz="939008" eaLnBrk="0" fontAlgn="base" hangingPunct="0">
              <a:spcBef>
                <a:spcPct val="0"/>
              </a:spcBef>
              <a:spcAft>
                <a:spcPct val="0"/>
              </a:spcAft>
              <a:defRPr sz="2300">
                <a:solidFill>
                  <a:schemeClr val="tx1"/>
                </a:solidFill>
                <a:latin typeface="Times New Roman" charset="0"/>
                <a:ea typeface="ＭＳ Ｐゴシック" charset="0"/>
              </a:defRPr>
            </a:lvl7pPr>
            <a:lvl8pPr marL="3335951" indent="-222397" defTabSz="939008" eaLnBrk="0" fontAlgn="base" hangingPunct="0">
              <a:spcBef>
                <a:spcPct val="0"/>
              </a:spcBef>
              <a:spcAft>
                <a:spcPct val="0"/>
              </a:spcAft>
              <a:defRPr sz="2300">
                <a:solidFill>
                  <a:schemeClr val="tx1"/>
                </a:solidFill>
                <a:latin typeface="Times New Roman" charset="0"/>
                <a:ea typeface="ＭＳ Ｐゴシック" charset="0"/>
              </a:defRPr>
            </a:lvl8pPr>
            <a:lvl9pPr marL="3780744" indent="-222397" defTabSz="939008" eaLnBrk="0" fontAlgn="base" hangingPunct="0">
              <a:spcBef>
                <a:spcPct val="0"/>
              </a:spcBef>
              <a:spcAft>
                <a:spcPct val="0"/>
              </a:spcAft>
              <a:defRPr sz="2300">
                <a:solidFill>
                  <a:schemeClr val="tx1"/>
                </a:solidFill>
                <a:latin typeface="Times New Roman" charset="0"/>
                <a:ea typeface="ＭＳ Ｐゴシック" charset="0"/>
              </a:defRPr>
            </a:lvl9pPr>
          </a:lstStyle>
          <a:p>
            <a:fld id="{D873399E-34E8-514A-9C36-0B90B84261F9}" type="datetime1">
              <a:rPr lang="en-US" sz="1000">
                <a:solidFill>
                  <a:prstClr val="black"/>
                </a:solidFill>
              </a:rPr>
              <a:pPr/>
              <a:t>3/12/2013</a:t>
            </a:fld>
            <a:endParaRPr lang="en-US" sz="1000" dirty="0">
              <a:solidFill>
                <a:prstClr val="black"/>
              </a:solidFill>
            </a:endParaRPr>
          </a:p>
        </p:txBody>
      </p:sp>
      <p:sp>
        <p:nvSpPr>
          <p:cNvPr id="12291"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008" eaLnBrk="0" hangingPunct="0">
              <a:defRPr sz="2300">
                <a:solidFill>
                  <a:schemeClr val="tx1"/>
                </a:solidFill>
                <a:latin typeface="Times New Roman" charset="0"/>
                <a:ea typeface="ＭＳ Ｐゴシック" charset="0"/>
                <a:cs typeface="ＭＳ Ｐゴシック" charset="0"/>
              </a:defRPr>
            </a:lvl1pPr>
            <a:lvl2pPr marL="722790" indent="-277996" defTabSz="939008" eaLnBrk="0" hangingPunct="0">
              <a:defRPr sz="2300">
                <a:solidFill>
                  <a:schemeClr val="tx1"/>
                </a:solidFill>
                <a:latin typeface="Times New Roman" charset="0"/>
                <a:ea typeface="ＭＳ Ｐゴシック" charset="0"/>
              </a:defRPr>
            </a:lvl2pPr>
            <a:lvl3pPr marL="1111984" indent="-222397" defTabSz="939008" eaLnBrk="0" hangingPunct="0">
              <a:defRPr sz="2300">
                <a:solidFill>
                  <a:schemeClr val="tx1"/>
                </a:solidFill>
                <a:latin typeface="Times New Roman" charset="0"/>
                <a:ea typeface="ＭＳ Ｐゴシック" charset="0"/>
              </a:defRPr>
            </a:lvl3pPr>
            <a:lvl4pPr marL="1556778" indent="-222397" defTabSz="939008" eaLnBrk="0" hangingPunct="0">
              <a:defRPr sz="2300">
                <a:solidFill>
                  <a:schemeClr val="tx1"/>
                </a:solidFill>
                <a:latin typeface="Times New Roman" charset="0"/>
                <a:ea typeface="ＭＳ Ｐゴシック" charset="0"/>
              </a:defRPr>
            </a:lvl4pPr>
            <a:lvl5pPr marL="2001570" indent="-222397" defTabSz="939008" eaLnBrk="0" hangingPunct="0">
              <a:defRPr sz="2300">
                <a:solidFill>
                  <a:schemeClr val="tx1"/>
                </a:solidFill>
                <a:latin typeface="Times New Roman" charset="0"/>
                <a:ea typeface="ＭＳ Ｐゴシック" charset="0"/>
              </a:defRPr>
            </a:lvl5pPr>
            <a:lvl6pPr marL="2446364" indent="-222397" defTabSz="939008" eaLnBrk="0" fontAlgn="base" hangingPunct="0">
              <a:spcBef>
                <a:spcPct val="0"/>
              </a:spcBef>
              <a:spcAft>
                <a:spcPct val="0"/>
              </a:spcAft>
              <a:defRPr sz="2300">
                <a:solidFill>
                  <a:schemeClr val="tx1"/>
                </a:solidFill>
                <a:latin typeface="Times New Roman" charset="0"/>
                <a:ea typeface="ＭＳ Ｐゴシック" charset="0"/>
              </a:defRPr>
            </a:lvl6pPr>
            <a:lvl7pPr marL="2891157" indent="-222397" defTabSz="939008" eaLnBrk="0" fontAlgn="base" hangingPunct="0">
              <a:spcBef>
                <a:spcPct val="0"/>
              </a:spcBef>
              <a:spcAft>
                <a:spcPct val="0"/>
              </a:spcAft>
              <a:defRPr sz="2300">
                <a:solidFill>
                  <a:schemeClr val="tx1"/>
                </a:solidFill>
                <a:latin typeface="Times New Roman" charset="0"/>
                <a:ea typeface="ＭＳ Ｐゴシック" charset="0"/>
              </a:defRPr>
            </a:lvl7pPr>
            <a:lvl8pPr marL="3335951" indent="-222397" defTabSz="939008" eaLnBrk="0" fontAlgn="base" hangingPunct="0">
              <a:spcBef>
                <a:spcPct val="0"/>
              </a:spcBef>
              <a:spcAft>
                <a:spcPct val="0"/>
              </a:spcAft>
              <a:defRPr sz="2300">
                <a:solidFill>
                  <a:schemeClr val="tx1"/>
                </a:solidFill>
                <a:latin typeface="Times New Roman" charset="0"/>
                <a:ea typeface="ＭＳ Ｐゴシック" charset="0"/>
              </a:defRPr>
            </a:lvl8pPr>
            <a:lvl9pPr marL="3780744" indent="-222397" defTabSz="939008" eaLnBrk="0" fontAlgn="base" hangingPunct="0">
              <a:spcBef>
                <a:spcPct val="0"/>
              </a:spcBef>
              <a:spcAft>
                <a:spcPct val="0"/>
              </a:spcAft>
              <a:defRPr sz="2300">
                <a:solidFill>
                  <a:schemeClr val="tx1"/>
                </a:solidFill>
                <a:latin typeface="Times New Roman" charset="0"/>
                <a:ea typeface="ＭＳ Ｐゴシック" charset="0"/>
              </a:defRPr>
            </a:lvl9pPr>
          </a:lstStyle>
          <a:p>
            <a:r>
              <a:rPr lang="en-US" sz="1000" dirty="0">
                <a:solidFill>
                  <a:prstClr val="black"/>
                </a:solidFill>
              </a:rPr>
              <a:t>© Van Mieghem</a:t>
            </a:r>
          </a:p>
        </p:txBody>
      </p:sp>
      <p:sp>
        <p:nvSpPr>
          <p:cNvPr id="12292" name="Rectangle 2"/>
          <p:cNvSpPr>
            <a:spLocks noGrp="1" noRot="1" noChangeAspect="1" noChangeArrowheads="1" noTextEdit="1"/>
          </p:cNvSpPr>
          <p:nvPr>
            <p:ph type="sldImg"/>
          </p:nvPr>
        </p:nvSpPr>
        <p:spPr>
          <a:ln/>
        </p:spPr>
      </p:sp>
      <p:sp>
        <p:nvSpPr>
          <p:cNvPr id="12293" name="Rectangle 3"/>
          <p:cNvSpPr>
            <a:spLocks noGrp="1" noChangeArrowheads="1"/>
          </p:cNvSpPr>
          <p:nvPr>
            <p:ph type="body" idx="1"/>
          </p:nvPr>
        </p:nvSpPr>
        <p:spPr>
          <a:xfrm>
            <a:off x="311878" y="3962655"/>
            <a:ext cx="6698522" cy="508934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02320" indent="-202320"/>
            <a:endParaRPr lang="en-US" dirty="0">
              <a:latin typeface="Times New Roman" charset="0"/>
              <a:ea typeface="ＭＳ Ｐゴシック" charset="0"/>
              <a:cs typeface="ＭＳ Ｐゴシック" charset="0"/>
            </a:endParaRPr>
          </a:p>
          <a:p>
            <a:pPr marL="202320" indent="-202320"/>
            <a:endParaRPr lang="en-US" dirty="0">
              <a:latin typeface="Times New Roman" charset="0"/>
              <a:ea typeface="ＭＳ Ｐゴシック" charset="0"/>
              <a:cs typeface="ＭＳ Ｐゴシック" charset="0"/>
            </a:endParaRPr>
          </a:p>
          <a:p>
            <a:pPr marL="202320" indent="-202320">
              <a:buFontTx/>
              <a:buAutoNum type="arabicPeriod"/>
            </a:pPr>
            <a:endParaRPr lang="en-US" dirty="0">
              <a:latin typeface="Times New Roman" charset="0"/>
              <a:ea typeface="ＭＳ Ｐゴシック" charset="0"/>
              <a:cs typeface="ＭＳ Ｐゴシック"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a:noFill/>
        </p:spPr>
        <p:txBody>
          <a:bodyPr/>
          <a:lstStyle/>
          <a:p>
            <a:pPr defTabSz="930241"/>
            <a:r>
              <a:rPr lang="en-US" dirty="0" smtClean="0"/>
              <a:t>OPNS454 Week10: Course Summary</a:t>
            </a:r>
          </a:p>
        </p:txBody>
      </p:sp>
      <p:sp>
        <p:nvSpPr>
          <p:cNvPr id="35843" name="Rectangle 3"/>
          <p:cNvSpPr>
            <a:spLocks noGrp="1" noChangeArrowheads="1"/>
          </p:cNvSpPr>
          <p:nvPr>
            <p:ph type="dt" sz="quarter" idx="1"/>
          </p:nvPr>
        </p:nvSpPr>
        <p:spPr>
          <a:noFill/>
        </p:spPr>
        <p:txBody>
          <a:bodyPr/>
          <a:lstStyle/>
          <a:p>
            <a:pPr defTabSz="930241"/>
            <a:fld id="{4B4F2A86-B2E1-48A0-9735-DADFC8AE8A22}" type="datetime1">
              <a:rPr lang="en-US" smtClean="0"/>
              <a:pPr defTabSz="930241"/>
              <a:t>3/12/2013</a:t>
            </a:fld>
            <a:endParaRPr lang="en-US" dirty="0" smtClean="0"/>
          </a:p>
        </p:txBody>
      </p:sp>
      <p:sp>
        <p:nvSpPr>
          <p:cNvPr id="35844" name="Rectangle 6"/>
          <p:cNvSpPr>
            <a:spLocks noGrp="1" noChangeArrowheads="1"/>
          </p:cNvSpPr>
          <p:nvPr>
            <p:ph type="ftr" sz="quarter" idx="4"/>
          </p:nvPr>
        </p:nvSpPr>
        <p:spPr>
          <a:noFill/>
        </p:spPr>
        <p:txBody>
          <a:bodyPr/>
          <a:lstStyle/>
          <a:p>
            <a:pPr defTabSz="930241"/>
            <a:r>
              <a:rPr lang="en-US" dirty="0" smtClean="0"/>
              <a:t>© Van Mieghem</a:t>
            </a:r>
          </a:p>
        </p:txBody>
      </p:sp>
      <p:sp>
        <p:nvSpPr>
          <p:cNvPr id="35845" name="Rectangle 2"/>
          <p:cNvSpPr>
            <a:spLocks noGrp="1" noRot="1" noChangeAspect="1" noChangeArrowheads="1" noTextEdit="1"/>
          </p:cNvSpPr>
          <p:nvPr>
            <p:ph type="sldImg"/>
          </p:nvPr>
        </p:nvSpPr>
        <p:spPr>
          <a:xfrm>
            <a:off x="1462088" y="360363"/>
            <a:ext cx="4086225" cy="3065462"/>
          </a:xfrm>
          <a:ln/>
        </p:spPr>
      </p:sp>
      <p:sp>
        <p:nvSpPr>
          <p:cNvPr id="35846" name="Rectangle 3"/>
          <p:cNvSpPr>
            <a:spLocks noGrp="1" noChangeArrowheads="1"/>
          </p:cNvSpPr>
          <p:nvPr>
            <p:ph type="body" idx="1"/>
          </p:nvPr>
        </p:nvSpPr>
        <p:spPr>
          <a:xfrm>
            <a:off x="279930" y="3452335"/>
            <a:ext cx="6450543" cy="5476699"/>
          </a:xfrm>
          <a:noFill/>
          <a:ln/>
        </p:spPr>
        <p:txBody>
          <a:bodyPr/>
          <a:lstStyle/>
          <a:p>
            <a:pPr marL="218791" indent="-218791">
              <a:lnSpc>
                <a:spcPct val="80000"/>
              </a:lnSpc>
            </a:pPr>
            <a:r>
              <a:rPr lang="en-US" sz="900" dirty="0" smtClean="0"/>
              <a:t>Part I of the book gave the overview and the foundation of the course.  It introduces the framework, each driver of which we studied in detail in later classes.  The framework is at the same time the foundation as well as the synthesis of the course. </a:t>
            </a:r>
          </a:p>
          <a:p>
            <a:pPr marL="218791" indent="-218791">
              <a:lnSpc>
                <a:spcPct val="80000"/>
              </a:lnSpc>
            </a:pPr>
            <a:r>
              <a:rPr lang="en-US" sz="900" dirty="0" smtClean="0"/>
              <a:t> </a:t>
            </a:r>
          </a:p>
          <a:p>
            <a:pPr marL="218791" indent="-218791">
              <a:lnSpc>
                <a:spcPct val="80000"/>
              </a:lnSpc>
            </a:pPr>
            <a:r>
              <a:rPr lang="en-US" sz="900" dirty="0" smtClean="0"/>
              <a:t>It is important that we know the rationale behind the foundation so let me review it.  Operations strategy connects two concepts: ops and </a:t>
            </a:r>
            <a:r>
              <a:rPr lang="en-US" sz="900" dirty="0" err="1" smtClean="0"/>
              <a:t>strat</a:t>
            </a:r>
            <a:r>
              <a:rPr lang="en-US" sz="900" dirty="0" smtClean="0"/>
              <a:t>.  To make that connection, it’s crucial to have a holistic, comprehensive model of operations that also connects well to strategy.</a:t>
            </a:r>
          </a:p>
          <a:p>
            <a:pPr marL="218791" indent="-218791">
              <a:lnSpc>
                <a:spcPct val="80000"/>
              </a:lnSpc>
            </a:pPr>
            <a:endParaRPr lang="en-US" sz="900" dirty="0" smtClean="0"/>
          </a:p>
          <a:p>
            <a:pPr marL="218791" indent="-218791">
              <a:lnSpc>
                <a:spcPct val="80000"/>
              </a:lnSpc>
            </a:pPr>
            <a:r>
              <a:rPr lang="en-US" sz="900" dirty="0" smtClean="0"/>
              <a:t>Our model of operations was built on three views:</a:t>
            </a:r>
          </a:p>
          <a:p>
            <a:pPr marL="218791" indent="-218791">
              <a:lnSpc>
                <a:spcPct val="80000"/>
              </a:lnSpc>
              <a:buFontTx/>
              <a:buAutoNum type="arabicPeriod"/>
            </a:pPr>
            <a:r>
              <a:rPr lang="en-US" sz="900" dirty="0" smtClean="0"/>
              <a:t>Resource view: operations as a collection of resources. Focus on assets (including network structure)—think of the relationship to the balance sheet. This view describes “what we have” or should have.  It ties to financial perspective and investments.</a:t>
            </a:r>
          </a:p>
          <a:p>
            <a:pPr marL="218791" indent="-218791">
              <a:lnSpc>
                <a:spcPct val="80000"/>
              </a:lnSpc>
              <a:buFontTx/>
              <a:buAutoNum type="arabicPeriod"/>
            </a:pPr>
            <a:r>
              <a:rPr lang="en-US" sz="900" dirty="0" smtClean="0"/>
              <a:t>Process view: operations as a collection of processes. Focus on activities (execution). This view describes “how we utilize what we have.” It describes how we manage inputs, outputs—which relates to the income statement (sales and purchasing)—and our internal ops (“tech”) and views toward the future (improvement/innovation).</a:t>
            </a:r>
          </a:p>
          <a:p>
            <a:pPr marL="218791" indent="-218791">
              <a:lnSpc>
                <a:spcPct val="80000"/>
              </a:lnSpc>
              <a:buFontTx/>
              <a:buAutoNum type="arabicPeriod"/>
            </a:pPr>
            <a:r>
              <a:rPr lang="en-US" sz="900" dirty="0" smtClean="0"/>
              <a:t>Competency view: operations characterized through competencies to meet customer needs.  This view relates to the market: which needs can we serve well?</a:t>
            </a:r>
          </a:p>
          <a:p>
            <a:pPr marL="659431" lvl="1" indent="-218791">
              <a:lnSpc>
                <a:spcPct val="80000"/>
              </a:lnSpc>
              <a:buFontTx/>
              <a:buChar char="•"/>
            </a:pPr>
            <a:r>
              <a:rPr lang="en-US" sz="900" dirty="0" smtClean="0"/>
              <a:t>We have viewed ops as resources applied to processes. Obviously the choice of resources and processes gives ops certain competencies: they affect what the organization can and cannot do. We will summarize the competencies by 4 dimensions &amp; prioritize them: order winners vs. qualifiers.</a:t>
            </a:r>
          </a:p>
          <a:p>
            <a:pPr marL="659431" lvl="1" indent="-218791">
              <a:lnSpc>
                <a:spcPct val="80000"/>
              </a:lnSpc>
              <a:buFontTx/>
              <a:buChar char="–"/>
            </a:pPr>
            <a:r>
              <a:rPr lang="en-US" sz="900" i="1" dirty="0" smtClean="0">
                <a:solidFill>
                  <a:srgbClr val="FF3300"/>
                </a:solidFill>
              </a:rPr>
              <a:t>Are competencies fully determined by resources and processes?</a:t>
            </a:r>
            <a:r>
              <a:rPr lang="en-US" sz="900" i="1" dirty="0" smtClean="0"/>
              <a:t> </a:t>
            </a:r>
            <a:r>
              <a:rPr lang="en-US" sz="900" dirty="0" smtClean="0"/>
              <a:t>Values = standards by which employees set priorities. When they are set automatically (by process) they constitute the culture, which allows decentralized aligned decision making</a:t>
            </a:r>
          </a:p>
          <a:p>
            <a:pPr marL="218791" indent="-218791">
              <a:lnSpc>
                <a:spcPct val="80000"/>
              </a:lnSpc>
              <a:buFontTx/>
              <a:buAutoNum type="arabicPeriod"/>
            </a:pPr>
            <a:endParaRPr lang="en-US" sz="900" dirty="0" smtClean="0"/>
          </a:p>
          <a:p>
            <a:pPr marL="218791" indent="-218791">
              <a:lnSpc>
                <a:spcPct val="80000"/>
              </a:lnSpc>
            </a:pPr>
            <a:r>
              <a:rPr lang="en-US" sz="900" dirty="0" smtClean="0"/>
              <a:t>Definition of ops </a:t>
            </a:r>
            <a:r>
              <a:rPr lang="en-US" sz="900" dirty="0" err="1" smtClean="0"/>
              <a:t>strat</a:t>
            </a:r>
            <a:r>
              <a:rPr lang="en-US" sz="900" dirty="0" smtClean="0"/>
              <a:t>: develop resources &amp; configure processes </a:t>
            </a:r>
            <a:r>
              <a:rPr lang="en-US" sz="900" dirty="0" err="1" smtClean="0"/>
              <a:t>s.t</a:t>
            </a:r>
            <a:r>
              <a:rPr lang="en-US" sz="900" dirty="0" smtClean="0"/>
              <a:t>. resulting competencies max NPV</a:t>
            </a:r>
          </a:p>
          <a:p>
            <a:pPr marL="218791" indent="-218791">
              <a:lnSpc>
                <a:spcPct val="80000"/>
              </a:lnSpc>
            </a:pPr>
            <a:endParaRPr lang="en-US" sz="900" dirty="0" smtClean="0"/>
          </a:p>
          <a:p>
            <a:pPr marL="218791" indent="-218791">
              <a:lnSpc>
                <a:spcPct val="80000"/>
              </a:lnSpc>
            </a:pPr>
            <a:r>
              <a:rPr lang="en-US" sz="900" dirty="0" smtClean="0"/>
              <a:t>Principle 1: value maximization: We thus have a clear metric for evaluation and improvement of OS: NPV</a:t>
            </a:r>
          </a:p>
          <a:p>
            <a:pPr marL="659431" lvl="1" indent="-218791">
              <a:lnSpc>
                <a:spcPct val="80000"/>
              </a:lnSpc>
            </a:pPr>
            <a:r>
              <a:rPr lang="en-US" sz="900" dirty="0" smtClean="0"/>
              <a:t>We always want to make sure our recommendations are financially sound.  After all, </a:t>
            </a:r>
            <a:r>
              <a:rPr lang="en-US" sz="900" i="1" dirty="0" smtClean="0"/>
              <a:t>why are we in business?</a:t>
            </a:r>
          </a:p>
          <a:p>
            <a:pPr marL="659431" lvl="1" indent="-218791">
              <a:lnSpc>
                <a:spcPct val="80000"/>
              </a:lnSpc>
            </a:pPr>
            <a:r>
              <a:rPr lang="en-US" sz="900" dirty="0" smtClean="0"/>
              <a:t>Performance metrics: many, including survival, growth, profits, shareholder value and others.  Our metric will be profit flows, that is the complete current and future stream of profits.  From this, most other financial metrics can be deduced.  </a:t>
            </a:r>
          </a:p>
          <a:p>
            <a:pPr marL="659431" lvl="1" indent="-218791">
              <a:lnSpc>
                <a:spcPct val="80000"/>
              </a:lnSpc>
            </a:pPr>
            <a:r>
              <a:rPr lang="en-US" sz="900" dirty="0" smtClean="0"/>
              <a:t>The main reasons for NPV of cash flows are: </a:t>
            </a:r>
          </a:p>
          <a:p>
            <a:pPr marL="1100071" lvl="2" indent="-218791">
              <a:lnSpc>
                <a:spcPct val="80000"/>
              </a:lnSpc>
            </a:pPr>
            <a:r>
              <a:rPr lang="en-US" sz="900" dirty="0" smtClean="0"/>
              <a:t>In-line with financial theory</a:t>
            </a:r>
          </a:p>
          <a:p>
            <a:pPr marL="1100071" lvl="2" indent="-218791">
              <a:lnSpc>
                <a:spcPct val="80000"/>
              </a:lnSpc>
            </a:pPr>
            <a:r>
              <a:rPr lang="en-US" sz="900" dirty="0" smtClean="0"/>
              <a:t>Cash flows are harder to manipulate than a single measure; </a:t>
            </a:r>
          </a:p>
          <a:p>
            <a:pPr marL="1100071" lvl="2" indent="-218791">
              <a:lnSpc>
                <a:spcPct val="80000"/>
              </a:lnSpc>
            </a:pPr>
            <a:r>
              <a:rPr lang="en-US" sz="900" dirty="0" smtClean="0"/>
              <a:t>they recognize the longer term and temporal character of many decisions; </a:t>
            </a:r>
          </a:p>
          <a:p>
            <a:pPr marL="1100071" lvl="2" indent="-218791">
              <a:lnSpc>
                <a:spcPct val="80000"/>
              </a:lnSpc>
            </a:pPr>
            <a:r>
              <a:rPr lang="en-US" sz="900" dirty="0" smtClean="0"/>
              <a:t>they allow us to incorporate risk attitudes and uncertainty.</a:t>
            </a:r>
          </a:p>
          <a:p>
            <a:pPr marL="218791" indent="-218791">
              <a:lnSpc>
                <a:spcPct val="80000"/>
              </a:lnSpc>
            </a:pPr>
            <a:r>
              <a:rPr lang="en-US" sz="900" dirty="0" smtClean="0"/>
              <a:t>Maximizing NPV gives us a quantitative tool, but it only works well for determining correct parameter choice + choice between alternatives. To come up with the alternatives, we use qualitative judgment and experience.  Key here is the Principle of Alignment.</a:t>
            </a:r>
          </a:p>
          <a:p>
            <a:pPr marL="218791" indent="-218791">
              <a:lnSpc>
                <a:spcPct val="80000"/>
              </a:lnSpc>
            </a:pPr>
            <a:r>
              <a:rPr lang="en-US" sz="900" dirty="0" smtClean="0"/>
              <a:t>Principle 2: it makes sense that the competencies match what our strategy needs.  Always ask yourself: “why should customers choose me?  In other words: which customer needs am I strategically seeking to serve and excel at?”  Then make sure your operational system is configured accordingly.</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nSpc>
                <a:spcPct val="90000"/>
              </a:lnSpc>
              <a:defRPr/>
            </a:pPr>
            <a:r>
              <a:rPr lang="en-US" dirty="0" smtClean="0"/>
              <a:t>I found this graphical representation useful to remind me to cover all the key decisions in OS.</a:t>
            </a:r>
          </a:p>
          <a:p>
            <a:pPr lvl="1">
              <a:lnSpc>
                <a:spcPct val="90000"/>
              </a:lnSpc>
              <a:defRPr/>
            </a:pPr>
            <a:r>
              <a:rPr lang="en-US" dirty="0" smtClean="0"/>
              <a:t>Can continue Sharp example or </a:t>
            </a:r>
            <a:r>
              <a:rPr lang="en-US" i="1" dirty="0" smtClean="0"/>
              <a:t>better: </a:t>
            </a:r>
            <a:r>
              <a:rPr lang="en-US" dirty="0" smtClean="0"/>
              <a:t>introduce the four project as examples.</a:t>
            </a:r>
          </a:p>
          <a:p>
            <a:pPr>
              <a:lnSpc>
                <a:spcPct val="90000"/>
              </a:lnSpc>
              <a:defRPr/>
            </a:pPr>
            <a:r>
              <a:rPr lang="en-US" dirty="0" smtClean="0"/>
              <a:t>We will clarify what each box means and what question to answer for each box using Min-case 1.</a:t>
            </a:r>
          </a:p>
          <a:p>
            <a:pPr lvl="1">
              <a:lnSpc>
                <a:spcPct val="90000"/>
              </a:lnSpc>
              <a:defRPr/>
            </a:pPr>
            <a:r>
              <a:rPr lang="en-US" dirty="0" smtClean="0"/>
              <a:t>This will be a high-level first application of the framework; the textbook applies it to Zara and we’ll have a service banking example later.</a:t>
            </a:r>
          </a:p>
          <a:p>
            <a:pPr lvl="1">
              <a:lnSpc>
                <a:spcPct val="90000"/>
              </a:lnSpc>
              <a:defRPr/>
            </a:pPr>
            <a:r>
              <a:rPr lang="en-US" dirty="0" smtClean="0"/>
              <a:t>The course is structured to cover pretty much one box per week in detail.</a:t>
            </a:r>
          </a:p>
          <a:p>
            <a:pPr lvl="1">
              <a:lnSpc>
                <a:spcPct val="90000"/>
              </a:lnSpc>
              <a:defRPr/>
            </a:pPr>
            <a:endParaRPr lang="en-US" dirty="0" smtClean="0"/>
          </a:p>
          <a:p>
            <a:pPr>
              <a:lnSpc>
                <a:spcPct val="90000"/>
              </a:lnSpc>
              <a:defRPr/>
            </a:pPr>
            <a:r>
              <a:rPr lang="en-US" dirty="0" smtClean="0"/>
              <a:t>Fillers: if I have time leftover: Discuss examples of companies that use one (or some) drivers as key to their OS:</a:t>
            </a:r>
          </a:p>
          <a:p>
            <a:pPr lvl="1">
              <a:lnSpc>
                <a:spcPct val="90000"/>
              </a:lnSpc>
              <a:defRPr/>
            </a:pPr>
            <a:r>
              <a:rPr lang="en-US" dirty="0" smtClean="0"/>
              <a:t>Ford: to survive, the company must drastically shrink its size (bring assets and balance sheet in line with reduced sales). </a:t>
            </a:r>
          </a:p>
          <a:p>
            <a:pPr lvl="2">
              <a:lnSpc>
                <a:spcPct val="90000"/>
              </a:lnSpc>
              <a:defRPr/>
            </a:pPr>
            <a:r>
              <a:rPr lang="en-US" dirty="0" smtClean="0"/>
              <a:t>Main question is what is the right overall capacity, when, where, and which plants to close. I think their main mistake was timing: too slow in cutting capacity</a:t>
            </a:r>
          </a:p>
          <a:p>
            <a:pPr lvl="1">
              <a:lnSpc>
                <a:spcPct val="90000"/>
              </a:lnSpc>
              <a:defRPr/>
            </a:pPr>
            <a:r>
              <a:rPr lang="en-US" dirty="0" smtClean="0"/>
              <a:t>Why did Cerberus buy Chrysler? What is it that they know about running a car company that Daimler does not know?</a:t>
            </a:r>
          </a:p>
          <a:p>
            <a:pPr lvl="2">
              <a:lnSpc>
                <a:spcPct val="90000"/>
              </a:lnSpc>
              <a:defRPr/>
            </a:pPr>
            <a:r>
              <a:rPr lang="en-US" dirty="0" smtClean="0"/>
              <a:t>Is it the assets or the processes?</a:t>
            </a:r>
          </a:p>
          <a:p>
            <a:pPr lvl="2">
              <a:lnSpc>
                <a:spcPct val="90000"/>
              </a:lnSpc>
              <a:defRPr/>
            </a:pPr>
            <a:r>
              <a:rPr lang="en-US" dirty="0" smtClean="0"/>
              <a:t>Could be that two years from now the private equity company sells it to a Chinese company to give them directly an infrastructure in the US (assets) and a distribution and marketing &amp; sales processes</a:t>
            </a:r>
          </a:p>
          <a:p>
            <a:pPr lvl="1">
              <a:lnSpc>
                <a:spcPct val="90000"/>
              </a:lnSpc>
              <a:defRPr/>
            </a:pPr>
            <a:r>
              <a:rPr lang="en-US" dirty="0" smtClean="0"/>
              <a:t>Google: what does ops </a:t>
            </a:r>
            <a:r>
              <a:rPr lang="en-US" dirty="0" err="1" smtClean="0"/>
              <a:t>strat</a:t>
            </a:r>
            <a:r>
              <a:rPr lang="en-US" dirty="0" smtClean="0"/>
              <a:t> mean for them?</a:t>
            </a:r>
          </a:p>
          <a:p>
            <a:pPr lvl="2">
              <a:lnSpc>
                <a:spcPct val="90000"/>
              </a:lnSpc>
              <a:defRPr/>
            </a:pPr>
            <a:r>
              <a:rPr lang="en-US" dirty="0" smtClean="0"/>
              <a:t>What are their main assets? (servers, people, algorithms/software, advertising partners/customers) </a:t>
            </a:r>
          </a:p>
          <a:p>
            <a:pPr lvl="2">
              <a:lnSpc>
                <a:spcPct val="90000"/>
              </a:lnSpc>
              <a:defRPr/>
            </a:pPr>
            <a:r>
              <a:rPr lang="en-US" dirty="0" smtClean="0"/>
              <a:t>What kind of tech: 4 types: product, process, transportation and coordination (ICT (information and coordination tech).</a:t>
            </a:r>
          </a:p>
          <a:p>
            <a:pPr lvl="2">
              <a:lnSpc>
                <a:spcPct val="90000"/>
              </a:lnSpc>
              <a:defRPr/>
            </a:pPr>
            <a:r>
              <a:rPr lang="en-US" dirty="0" smtClean="0"/>
              <a:t>Perhaps key ops </a:t>
            </a:r>
            <a:r>
              <a:rPr lang="en-US" dirty="0" err="1" smtClean="0"/>
              <a:t>strat</a:t>
            </a:r>
            <a:r>
              <a:rPr lang="en-US" dirty="0" smtClean="0"/>
              <a:t> is to help answer comp </a:t>
            </a:r>
            <a:r>
              <a:rPr lang="en-US" dirty="0" err="1" smtClean="0"/>
              <a:t>strat</a:t>
            </a:r>
            <a:r>
              <a:rPr lang="en-US" dirty="0" smtClean="0"/>
              <a:t> questions: what kind of businesses should we enter? Do we have the assets and processes to develop and market open source office software (compete against Microsoft)  How does ops help? (compete through web-hosted </a:t>
            </a:r>
            <a:r>
              <a:rPr lang="en-US" dirty="0" err="1" smtClean="0"/>
              <a:t>software;better</a:t>
            </a:r>
            <a:r>
              <a:rPr lang="en-US" dirty="0" smtClean="0"/>
              <a:t> web presence, capability)</a:t>
            </a:r>
          </a:p>
          <a:p>
            <a:pPr>
              <a:lnSpc>
                <a:spcPct val="90000"/>
              </a:lnSpc>
              <a:defRPr/>
            </a:pPr>
            <a:endParaRPr lang="en-US" dirty="0" smtClean="0"/>
          </a:p>
          <a:p>
            <a:pPr>
              <a:lnSpc>
                <a:spcPct val="90000"/>
              </a:lnSpc>
              <a:defRPr/>
            </a:pPr>
            <a:r>
              <a:rPr lang="en-US" dirty="0" smtClean="0"/>
              <a:t>How would you apply this framework to study SCM? Which drivers are most important in SCM?</a:t>
            </a:r>
          </a:p>
          <a:p>
            <a:pPr lvl="1">
              <a:lnSpc>
                <a:spcPct val="90000"/>
              </a:lnSpc>
              <a:defRPr/>
            </a:pPr>
            <a:r>
              <a:rPr lang="en-US" dirty="0" smtClean="0"/>
              <a:t>Resource = mostly inventory of the right amount, time, type and the right location</a:t>
            </a:r>
          </a:p>
          <a:p>
            <a:pPr lvl="1">
              <a:lnSpc>
                <a:spcPct val="90000"/>
              </a:lnSpc>
              <a:defRPr/>
            </a:pPr>
            <a:r>
              <a:rPr lang="en-US" dirty="0" smtClean="0"/>
              <a:t>Processes = mostly coordination (information) of supply by transportation technologies to match demand</a:t>
            </a:r>
          </a:p>
          <a:p>
            <a:pPr>
              <a:defRPr/>
            </a:pPr>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idx="11"/>
          </p:nvPr>
        </p:nvSpPr>
        <p:spPr/>
        <p:txBody>
          <a:bodyPr/>
          <a:lstStyle/>
          <a:p>
            <a:pPr>
              <a:defRPr/>
            </a:pPr>
            <a:fld id="{577F2C5D-8CAA-4F71-8536-926EBD83E312}" type="datetime1">
              <a:rPr lang="en-US" smtClean="0">
                <a:solidFill>
                  <a:prstClr val="black"/>
                </a:solidFill>
              </a:rPr>
              <a:pPr>
                <a:defRPr/>
              </a:pPr>
              <a:t>3/12/2013</a:t>
            </a:fld>
            <a:endParaRPr lang="en-US">
              <a:solidFill>
                <a:prstClr val="black"/>
              </a:solidFill>
            </a:endParaRPr>
          </a:p>
        </p:txBody>
      </p:sp>
      <p:sp>
        <p:nvSpPr>
          <p:cNvPr id="6" name="Footer Placeholder 5"/>
          <p:cNvSpPr>
            <a:spLocks noGrp="1"/>
          </p:cNvSpPr>
          <p:nvPr>
            <p:ph type="ftr" sz="quarter" idx="12"/>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solidFill>
                  <a:prstClr val="black"/>
                </a:solidFill>
              </a:rPr>
              <a:pPr>
                <a:defRPr/>
              </a:pPr>
              <a:t>6</a:t>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hdr" sz="quarter"/>
          </p:nvPr>
        </p:nvSpPr>
        <p:spPr>
          <a:noFill/>
        </p:spPr>
        <p:txBody>
          <a:bodyPr/>
          <a:lstStyle/>
          <a:p>
            <a:pPr defTabSz="930241"/>
            <a:r>
              <a:rPr lang="en-US" dirty="0" smtClean="0">
                <a:ea typeface="MS PGothic" pitchFamily="34" charset="-128"/>
              </a:rPr>
              <a:t>OPNS454 Week10: Course Summary</a:t>
            </a:r>
          </a:p>
        </p:txBody>
      </p:sp>
      <p:sp>
        <p:nvSpPr>
          <p:cNvPr id="19458" name="Rectangle 3"/>
          <p:cNvSpPr>
            <a:spLocks noGrp="1" noChangeArrowheads="1"/>
          </p:cNvSpPr>
          <p:nvPr>
            <p:ph type="dt" sz="quarter" idx="1"/>
          </p:nvPr>
        </p:nvSpPr>
        <p:spPr>
          <a:noFill/>
        </p:spPr>
        <p:txBody>
          <a:bodyPr/>
          <a:lstStyle/>
          <a:p>
            <a:fld id="{38AD67DE-70B0-4A1F-85FD-8982C7DA2B4E}" type="datetime1">
              <a:rPr lang="en-US"/>
              <a:pPr/>
              <a:t>3/12/2013</a:t>
            </a:fld>
            <a:endParaRPr lang="en-US"/>
          </a:p>
        </p:txBody>
      </p:sp>
      <p:sp>
        <p:nvSpPr>
          <p:cNvPr id="19459" name="Rectangle 6"/>
          <p:cNvSpPr>
            <a:spLocks noGrp="1" noChangeArrowheads="1"/>
          </p:cNvSpPr>
          <p:nvPr>
            <p:ph type="ftr" sz="quarter" idx="4"/>
          </p:nvPr>
        </p:nvSpPr>
        <p:spPr>
          <a:noFill/>
        </p:spPr>
        <p:txBody>
          <a:bodyPr/>
          <a:lstStyle/>
          <a:p>
            <a:r>
              <a:rPr lang="en-US"/>
              <a:t>© Van Mieghem</a:t>
            </a: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noFill/>
          <a:ln/>
        </p:spPr>
        <p:txBody>
          <a:bodyPr/>
          <a:lstStyle/>
          <a:p>
            <a:pPr marL="200430" indent="-200430"/>
            <a:r>
              <a:rPr lang="en-US" dirty="0" smtClean="0"/>
              <a:t>To address the sustainability question, we must come back to the essence of strategy = making choices.</a:t>
            </a:r>
          </a:p>
          <a:p>
            <a:pPr marL="200430" indent="-200430"/>
            <a:r>
              <a:rPr lang="en-US" dirty="0" smtClean="0"/>
              <a:t>The culprit are the existence of trade-offs that stem from limitations in the operating system.</a:t>
            </a:r>
          </a:p>
          <a:p>
            <a:pPr marL="200430" indent="-200430"/>
            <a:endParaRPr lang="en-US" dirty="0" smtClean="0"/>
          </a:p>
          <a:p>
            <a:pPr marL="200430" indent="-200430"/>
            <a:r>
              <a:rPr lang="en-US" dirty="0" smtClean="0"/>
              <a:t>So, it is exactly by shaping trade-offs that OS affects competitive advantage.</a:t>
            </a:r>
          </a:p>
          <a:p>
            <a:pPr marL="200430" indent="-200430"/>
            <a:r>
              <a:rPr lang="en-US" dirty="0" smtClean="0"/>
              <a:t>&gt; The conceptual picture is as follows…. Draw tradeoff curves for ACC/ DJC; and look at yellow dot.</a:t>
            </a:r>
          </a:p>
          <a:p>
            <a:pPr marL="200430" indent="-200430"/>
            <a:endParaRPr lang="en-US" dirty="0" smtClean="0"/>
          </a:p>
          <a:p>
            <a:pPr marL="200430" indent="-200430"/>
            <a:r>
              <a:rPr lang="en-US" dirty="0" smtClean="0"/>
              <a:t>Much of OS can be thought of as trying to get to or move the frontier. The biggest concept here is focus.</a:t>
            </a:r>
          </a:p>
          <a:p>
            <a:pPr marL="200430" indent="-200430"/>
            <a:r>
              <a:rPr lang="en-US" dirty="0" smtClean="0"/>
              <a:t>You either will find yourself in one of two situations:</a:t>
            </a:r>
          </a:p>
          <a:p>
            <a:pPr marL="200430" indent="-200430">
              <a:buFontTx/>
              <a:buAutoNum type="arabicPeriod"/>
            </a:pPr>
            <a:r>
              <a:rPr lang="en-US" dirty="0" smtClean="0"/>
              <a:t>You are competing on one value proposition for all your customers (</a:t>
            </a:r>
            <a:r>
              <a:rPr lang="en-US" dirty="0" err="1" smtClean="0"/>
              <a:t>Shouldice</a:t>
            </a:r>
            <a:r>
              <a:rPr lang="en-US" dirty="0" smtClean="0"/>
              <a:t>): have 1 focused process</a:t>
            </a:r>
          </a:p>
          <a:p>
            <a:pPr marL="200430" indent="-200430">
              <a:buFontTx/>
              <a:buAutoNum type="arabicPeriod"/>
            </a:pPr>
            <a:r>
              <a:rPr lang="en-US" dirty="0" smtClean="0"/>
              <a:t>You have multiple customer segments. Then the key is to find the right balance between sharing some processes and having some others focused.</a:t>
            </a:r>
          </a:p>
          <a:p>
            <a:pPr marL="641071" lvl="1" indent="-200430">
              <a:buFontTx/>
              <a:buChar char="•"/>
            </a:pPr>
            <a:r>
              <a:rPr lang="en-US" dirty="0" smtClean="0"/>
              <a:t>Example: Timbuk2: two processes (long </a:t>
            </a:r>
            <a:r>
              <a:rPr lang="en-US" dirty="0" err="1" smtClean="0"/>
              <a:t>leadtime</a:t>
            </a:r>
            <a:r>
              <a:rPr lang="en-US" dirty="0" smtClean="0"/>
              <a:t> + cheap (standard), short </a:t>
            </a:r>
            <a:r>
              <a:rPr lang="en-US" dirty="0" err="1" smtClean="0"/>
              <a:t>leadtime</a:t>
            </a:r>
            <a:r>
              <a:rPr lang="en-US" dirty="0" smtClean="0"/>
              <a:t> + expensive) and one of which is shared. This is similar to a mix between a specialized and flexible asset.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a:noFill/>
        </p:spPr>
        <p:txBody>
          <a:bodyPr/>
          <a:lstStyle/>
          <a:p>
            <a:pPr defTabSz="930241"/>
            <a:r>
              <a:rPr lang="en-US" dirty="0" smtClean="0"/>
              <a:t>OPNS454 Week10: Course Summary</a:t>
            </a:r>
          </a:p>
        </p:txBody>
      </p:sp>
      <p:sp>
        <p:nvSpPr>
          <p:cNvPr id="38915" name="Rectangle 3"/>
          <p:cNvSpPr>
            <a:spLocks noGrp="1" noChangeArrowheads="1"/>
          </p:cNvSpPr>
          <p:nvPr>
            <p:ph type="dt" sz="quarter" idx="1"/>
          </p:nvPr>
        </p:nvSpPr>
        <p:spPr>
          <a:noFill/>
        </p:spPr>
        <p:txBody>
          <a:bodyPr/>
          <a:lstStyle/>
          <a:p>
            <a:pPr defTabSz="930241"/>
            <a:fld id="{1D4FC663-EB48-465A-B2CE-8FCB1D311171}" type="datetime1">
              <a:rPr lang="en-US" smtClean="0"/>
              <a:pPr defTabSz="930241"/>
              <a:t>3/12/2013</a:t>
            </a:fld>
            <a:endParaRPr lang="en-US" dirty="0" smtClean="0"/>
          </a:p>
        </p:txBody>
      </p:sp>
      <p:sp>
        <p:nvSpPr>
          <p:cNvPr id="38916" name="Rectangle 6"/>
          <p:cNvSpPr>
            <a:spLocks noGrp="1" noChangeArrowheads="1"/>
          </p:cNvSpPr>
          <p:nvPr>
            <p:ph type="ftr" sz="quarter" idx="4"/>
          </p:nvPr>
        </p:nvSpPr>
        <p:spPr>
          <a:noFill/>
        </p:spPr>
        <p:txBody>
          <a:bodyPr/>
          <a:lstStyle/>
          <a:p>
            <a:pPr defTabSz="930241"/>
            <a:r>
              <a:rPr lang="en-US" dirty="0" smtClean="0"/>
              <a:t>© Van Mieghem</a:t>
            </a:r>
          </a:p>
        </p:txBody>
      </p:sp>
      <p:sp>
        <p:nvSpPr>
          <p:cNvPr id="38917" name="Rectangle 2"/>
          <p:cNvSpPr>
            <a:spLocks noGrp="1" noRot="1" noChangeAspect="1" noChangeArrowheads="1" noTextEdit="1"/>
          </p:cNvSpPr>
          <p:nvPr>
            <p:ph type="sldImg"/>
          </p:nvPr>
        </p:nvSpPr>
        <p:spPr>
          <a:ln/>
        </p:spPr>
      </p:sp>
      <p:sp>
        <p:nvSpPr>
          <p:cNvPr id="38918" name="Rectangle 3"/>
          <p:cNvSpPr>
            <a:spLocks noGrp="1" noChangeArrowheads="1"/>
          </p:cNvSpPr>
          <p:nvPr>
            <p:ph type="body" idx="1"/>
          </p:nvPr>
        </p:nvSpPr>
        <p:spPr>
          <a:noFill/>
          <a:ln/>
        </p:spPr>
        <p:txBody>
          <a:bodyPr/>
          <a:lstStyle/>
          <a:p>
            <a:r>
              <a:rPr lang="en-US" dirty="0" smtClean="0"/>
              <a:t>Concepts:</a:t>
            </a:r>
          </a:p>
          <a:p>
            <a:pPr lvl="1">
              <a:buFontTx/>
              <a:buChar char="•"/>
            </a:pPr>
            <a:r>
              <a:rPr lang="en-US" dirty="0" smtClean="0"/>
              <a:t>Productivity: what is it, how estimate it?</a:t>
            </a:r>
          </a:p>
          <a:p>
            <a:pPr lvl="1">
              <a:buFontTx/>
              <a:buChar char="•"/>
            </a:pPr>
            <a:r>
              <a:rPr lang="en-US" dirty="0" smtClean="0"/>
              <a:t>Operations-based competitive preemption = prioritized operational improvement to eliminate </a:t>
            </a:r>
            <a:r>
              <a:rPr lang="en-US" dirty="0" smtClean="0">
                <a:latin typeface="Symbol" pitchFamily="18" charset="2"/>
              </a:rPr>
              <a:t>D</a:t>
            </a:r>
            <a:r>
              <a:rPr lang="en-US" i="1" dirty="0" smtClean="0"/>
              <a:t>C</a:t>
            </a:r>
            <a:r>
              <a:rPr lang="en-US" baseline="-25000" dirty="0" smtClean="0"/>
              <a:t>OE</a:t>
            </a:r>
            <a:r>
              <a:rPr lang="en-US" dirty="0" smtClean="0"/>
              <a:t>, improve </a:t>
            </a:r>
            <a:r>
              <a:rPr lang="en-US" dirty="0" smtClean="0">
                <a:latin typeface="Symbol" pitchFamily="18" charset="2"/>
              </a:rPr>
              <a:t>D</a:t>
            </a:r>
            <a:r>
              <a:rPr lang="en-US" i="1" dirty="0" smtClean="0"/>
              <a:t>V</a:t>
            </a:r>
            <a:r>
              <a:rPr lang="en-US" dirty="0" smtClean="0"/>
              <a:t> &amp; thwart rival</a:t>
            </a:r>
          </a:p>
          <a:p>
            <a:endParaRPr lang="en-US" dirty="0" smtClean="0"/>
          </a:p>
          <a:p>
            <a:r>
              <a:rPr lang="en-US" dirty="0" smtClean="0"/>
              <a:t>Analytic techniques: in red</a:t>
            </a:r>
          </a:p>
          <a:p>
            <a:r>
              <a:rPr lang="en-US" dirty="0" smtClean="0">
                <a:solidFill>
                  <a:srgbClr val="FF0000"/>
                </a:solidFill>
              </a:rPr>
              <a:t>Valuation</a:t>
            </a:r>
            <a:r>
              <a:rPr lang="en-US" dirty="0" smtClean="0"/>
              <a:t> of </a:t>
            </a:r>
            <a:r>
              <a:rPr lang="en-US" dirty="0" smtClean="0">
                <a:latin typeface="Symbol" pitchFamily="18" charset="2"/>
              </a:rPr>
              <a:t>D</a:t>
            </a:r>
            <a:r>
              <a:rPr lang="en-US" i="1" dirty="0" smtClean="0"/>
              <a:t>C</a:t>
            </a:r>
            <a:r>
              <a:rPr lang="en-US" dirty="0" smtClean="0"/>
              <a:t> components in unit economics ($/order, $/thou units)</a:t>
            </a:r>
          </a:p>
          <a:p>
            <a:pPr lvl="1"/>
            <a:r>
              <a:rPr lang="en-US" dirty="0" smtClean="0"/>
              <a:t>by volume, OE, and strategy (</a:t>
            </a:r>
            <a:r>
              <a:rPr lang="en-US" i="1" dirty="0" smtClean="0"/>
              <a:t>ACC </a:t>
            </a:r>
            <a:r>
              <a:rPr lang="en-US" i="1" dirty="0" err="1" smtClean="0"/>
              <a:t>vs</a:t>
            </a:r>
            <a:r>
              <a:rPr lang="en-US" i="1" dirty="0" smtClean="0"/>
              <a:t> DJC</a:t>
            </a:r>
            <a:r>
              <a:rPr lang="en-US" dirty="0" smtClean="0"/>
              <a:t>): </a:t>
            </a:r>
          </a:p>
          <a:p>
            <a:pPr lvl="2"/>
            <a:r>
              <a:rPr lang="en-US" dirty="0" smtClean="0"/>
              <a:t>Frontier and trade-off curves in competitive product space: role of </a:t>
            </a:r>
            <a:r>
              <a:rPr lang="en-US" dirty="0" smtClean="0">
                <a:latin typeface="Symbol" pitchFamily="18" charset="2"/>
              </a:rPr>
              <a:t>D</a:t>
            </a:r>
            <a:r>
              <a:rPr lang="en-US" i="1" dirty="0" smtClean="0"/>
              <a:t>C</a:t>
            </a:r>
            <a:r>
              <a:rPr lang="en-US" baseline="-25000" dirty="0" smtClean="0"/>
              <a:t>OE</a:t>
            </a:r>
            <a:endParaRPr lang="en-US" dirty="0" smtClean="0"/>
          </a:p>
          <a:p>
            <a:pPr lvl="2"/>
            <a:r>
              <a:rPr lang="en-US" dirty="0" smtClean="0"/>
              <a:t>Design strategic response: prioritized operational improvement to eliminate </a:t>
            </a:r>
            <a:r>
              <a:rPr lang="en-US" dirty="0" smtClean="0">
                <a:latin typeface="Symbol" pitchFamily="18" charset="2"/>
              </a:rPr>
              <a:t>D</a:t>
            </a:r>
            <a:r>
              <a:rPr lang="en-US" i="1" dirty="0" smtClean="0"/>
              <a:t>C</a:t>
            </a:r>
            <a:r>
              <a:rPr lang="en-US" baseline="-25000" dirty="0" smtClean="0"/>
              <a:t>OE</a:t>
            </a:r>
            <a:r>
              <a:rPr lang="en-US" dirty="0" smtClean="0"/>
              <a:t>, improve </a:t>
            </a:r>
            <a:r>
              <a:rPr lang="en-US" dirty="0" smtClean="0">
                <a:latin typeface="Symbol" pitchFamily="18" charset="2"/>
              </a:rPr>
              <a:t>D</a:t>
            </a:r>
            <a:r>
              <a:rPr lang="en-US" i="1" dirty="0" smtClean="0"/>
              <a:t>V</a:t>
            </a:r>
            <a:r>
              <a:rPr lang="en-US" dirty="0" smtClean="0"/>
              <a:t> &amp; thwart rival</a:t>
            </a:r>
          </a:p>
          <a:p>
            <a:pPr lvl="1"/>
            <a:r>
              <a:rPr lang="en-US" dirty="0" smtClean="0"/>
              <a:t>by activity in the supply chain (</a:t>
            </a:r>
            <a:r>
              <a:rPr lang="en-US" i="1" dirty="0" smtClean="0"/>
              <a:t>Peapod</a:t>
            </a:r>
            <a:r>
              <a:rPr lang="en-US" dirty="0" smtClean="0"/>
              <a:t>)</a:t>
            </a:r>
          </a:p>
          <a:p>
            <a:pPr lvl="2"/>
            <a:r>
              <a:rPr lang="en-US" dirty="0" smtClean="0"/>
              <a:t>Only value </a:t>
            </a:r>
            <a:r>
              <a:rPr lang="en-US" i="1" dirty="0" smtClean="0"/>
              <a:t>differential </a:t>
            </a:r>
            <a:r>
              <a:rPr lang="en-US" dirty="0" smtClean="0"/>
              <a:t>process flows</a:t>
            </a:r>
          </a:p>
          <a:p>
            <a:pPr lvl="2"/>
            <a:r>
              <a:rPr lang="en-US" dirty="0" smtClean="0"/>
              <a:t>Estimate productivity numbers by benchmarking (with </a:t>
            </a:r>
            <a:r>
              <a:rPr lang="en-US" i="1" dirty="0" err="1" smtClean="0"/>
              <a:t>Webvan</a:t>
            </a:r>
            <a:r>
              <a:rPr lang="en-US" dirty="0" smtClean="0"/>
              <a:t>)</a:t>
            </a:r>
          </a:p>
          <a:p>
            <a:endParaRPr lang="en-US" dirty="0" smtClean="0"/>
          </a:p>
          <a:p>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a:noFill/>
        </p:spPr>
        <p:txBody>
          <a:bodyPr/>
          <a:lstStyle/>
          <a:p>
            <a:pPr defTabSz="930241"/>
            <a:r>
              <a:rPr lang="en-US" dirty="0" smtClean="0"/>
              <a:t>OPNS454 Week10: Course Summary</a:t>
            </a:r>
          </a:p>
        </p:txBody>
      </p:sp>
      <p:sp>
        <p:nvSpPr>
          <p:cNvPr id="39939" name="Rectangle 3"/>
          <p:cNvSpPr>
            <a:spLocks noGrp="1" noChangeArrowheads="1"/>
          </p:cNvSpPr>
          <p:nvPr>
            <p:ph type="dt" sz="quarter" idx="1"/>
          </p:nvPr>
        </p:nvSpPr>
        <p:spPr>
          <a:noFill/>
        </p:spPr>
        <p:txBody>
          <a:bodyPr/>
          <a:lstStyle/>
          <a:p>
            <a:pPr defTabSz="930241"/>
            <a:fld id="{CD44DDD7-0F67-4FED-91FA-8E8F97DA4681}" type="datetime1">
              <a:rPr lang="en-US" smtClean="0"/>
              <a:pPr defTabSz="930241"/>
              <a:t>3/12/2013</a:t>
            </a:fld>
            <a:endParaRPr lang="en-US" dirty="0" smtClean="0"/>
          </a:p>
        </p:txBody>
      </p:sp>
      <p:sp>
        <p:nvSpPr>
          <p:cNvPr id="39940" name="Rectangle 6"/>
          <p:cNvSpPr>
            <a:spLocks noGrp="1" noChangeArrowheads="1"/>
          </p:cNvSpPr>
          <p:nvPr>
            <p:ph type="ftr" sz="quarter" idx="4"/>
          </p:nvPr>
        </p:nvSpPr>
        <p:spPr>
          <a:noFill/>
        </p:spPr>
        <p:txBody>
          <a:bodyPr/>
          <a:lstStyle/>
          <a:p>
            <a:pPr defTabSz="930241"/>
            <a:r>
              <a:rPr lang="en-US" dirty="0" smtClean="0"/>
              <a:t>© Van Mieghem</a:t>
            </a:r>
          </a:p>
        </p:txBody>
      </p:sp>
      <p:sp>
        <p:nvSpPr>
          <p:cNvPr id="39941" name="Rectangle 2"/>
          <p:cNvSpPr>
            <a:spLocks noGrp="1" noRot="1" noChangeAspect="1" noChangeArrowheads="1" noTextEdit="1"/>
          </p:cNvSpPr>
          <p:nvPr>
            <p:ph type="sldImg"/>
          </p:nvPr>
        </p:nvSpPr>
        <p:spPr>
          <a:ln/>
        </p:spPr>
      </p:sp>
      <p:sp>
        <p:nvSpPr>
          <p:cNvPr id="3994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5" name="Rectangle 9"/>
          <p:cNvSpPr>
            <a:spLocks noChangeArrowheads="1"/>
          </p:cNvSpPr>
          <p:nvPr userDrawn="1"/>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43293E56-D745-440A-9355-DF2B0AC1BB3C}"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6" name="Rectangle 10"/>
          <p:cNvSpPr>
            <a:spLocks noChangeArrowheads="1"/>
          </p:cNvSpPr>
          <p:nvPr userDrawn="1"/>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7" name="Rectangle 11"/>
          <p:cNvSpPr>
            <a:spLocks noChangeArrowheads="1"/>
          </p:cNvSpPr>
          <p:nvPr userDrawn="1"/>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372742"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72743"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595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595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6613" y="1114425"/>
            <a:ext cx="4038600" cy="5453063"/>
          </a:xfrm>
        </p:spPr>
        <p:txBody>
          <a:bodyPr/>
          <a:lstStyle/>
          <a:p>
            <a:pPr lvl="0"/>
            <a:endParaRPr lang="en-US" noProof="0" smtClean="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5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and Content over Tex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5613" y="11144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338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itle 4"/>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a:p>
        </p:txBody>
      </p:sp>
      <p:sp>
        <p:nvSpPr>
          <p:cNvPr id="4" name="Date Placeholder 3"/>
          <p:cNvSpPr>
            <a:spLocks noGrp="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5" name="Slide Number Placeholder 4"/>
          <p:cNvSpPr>
            <a:spLocks noGrp="1"/>
          </p:cNvSpPr>
          <p:nvPr>
            <p:ph type="sldNum" sz="quarter" idx="11"/>
          </p:nvPr>
        </p:nvSpPr>
        <p:spPr>
          <a:xfrm>
            <a:off x="6921500" y="6572250"/>
            <a:ext cx="2133600" cy="234950"/>
          </a:xfrm>
          <a:prstGeom prst="rect">
            <a:avLst/>
          </a:prstGeom>
        </p:spPr>
        <p:txBody>
          <a:bodyPr/>
          <a:lstStyle>
            <a:lvl1pPr>
              <a:defRPr/>
            </a:lvl1pPr>
          </a:lstStyle>
          <a:p>
            <a:pPr>
              <a:defRPr/>
            </a:pPr>
            <a:fld id="{9E350160-6AA3-4D2C-B7B2-A0BEC35750D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3/12/2013</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3/12/2013</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3/12/2013</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3/12/2013</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3/12/2013</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3/12/2013</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3/12/2013</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3/12/2013</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3/12/2013</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3/12/2013</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3/12/2013</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endParaRPr>
          </a:p>
        </p:txBody>
      </p:sp>
      <p:sp>
        <p:nvSpPr>
          <p:cNvPr id="5" name="Rectangle 9"/>
          <p:cNvSpPr>
            <a:spLocks noChangeArrowheads="1"/>
          </p:cNvSpPr>
          <p:nvPr userDrawn="1"/>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pitchFamily="34" charset="0"/>
              </a:rPr>
              <a:t>Slide </a:t>
            </a:r>
            <a:fld id="{43293E56-D745-440A-9355-DF2B0AC1BB3C}" type="slidenum">
              <a:rPr lang="en-US" sz="800">
                <a:solidFill>
                  <a:srgbClr val="3333CC"/>
                </a:solidFill>
                <a:latin typeface="Arial" pitchFamily="34" charset="0"/>
              </a:rPr>
              <a:pPr eaLnBrk="0" hangingPunct="0">
                <a:defRPr/>
              </a:pPr>
              <a:t>‹#›</a:t>
            </a:fld>
            <a:endParaRPr lang="en-US" sz="800">
              <a:solidFill>
                <a:srgbClr val="3333CC"/>
              </a:solidFill>
              <a:latin typeface="Arial" pitchFamily="34" charset="0"/>
            </a:endParaRPr>
          </a:p>
        </p:txBody>
      </p:sp>
      <p:sp>
        <p:nvSpPr>
          <p:cNvPr id="6" name="Rectangle 10"/>
          <p:cNvSpPr>
            <a:spLocks noChangeArrowheads="1"/>
          </p:cNvSpPr>
          <p:nvPr userDrawn="1"/>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pitchFamily="34" charset="0"/>
              </a:rPr>
              <a:t>OPNS454: Operations Strategy</a:t>
            </a:r>
          </a:p>
        </p:txBody>
      </p:sp>
      <p:sp>
        <p:nvSpPr>
          <p:cNvPr id="7" name="Rectangle 11"/>
          <p:cNvSpPr>
            <a:spLocks noChangeArrowheads="1"/>
          </p:cNvSpPr>
          <p:nvPr userDrawn="1"/>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pitchFamily="34" charset="0"/>
                <a:cs typeface="Arial" pitchFamily="34" charset="0"/>
              </a:rPr>
              <a:t>© Van Mieghem</a:t>
            </a:r>
          </a:p>
        </p:txBody>
      </p:sp>
      <p:sp>
        <p:nvSpPr>
          <p:cNvPr id="372742"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72743"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595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595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6613" y="1114425"/>
            <a:ext cx="4038600" cy="5453063"/>
          </a:xfrm>
        </p:spPr>
        <p:txBody>
          <a:bodyPr/>
          <a:lstStyle/>
          <a:p>
            <a:pPr lvl="0"/>
            <a:endParaRPr lang="en-US" noProof="0" smtClean="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5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and Content over Tex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5613" y="11144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338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itle 4"/>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theme" Target="../theme/theme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slideLayout" Target="../slideLayouts/slideLayout43.xml"/><Relationship Id="rId18" Type="http://schemas.openxmlformats.org/officeDocument/2006/relationships/slideLayout" Target="../slideLayouts/slideLayout4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17" Type="http://schemas.openxmlformats.org/officeDocument/2006/relationships/slideLayout" Target="../slideLayouts/slideLayout47.xml"/><Relationship Id="rId2" Type="http://schemas.openxmlformats.org/officeDocument/2006/relationships/slideLayout" Target="../slideLayouts/slideLayout32.xml"/><Relationship Id="rId16" Type="http://schemas.openxmlformats.org/officeDocument/2006/relationships/slideLayout" Target="../slideLayouts/slideLayout46.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5" Type="http://schemas.openxmlformats.org/officeDocument/2006/relationships/slideLayout" Target="../slideLayouts/slideLayout45.xml"/><Relationship Id="rId10" Type="http://schemas.openxmlformats.org/officeDocument/2006/relationships/slideLayout" Target="../slideLayouts/slideLayout40.xml"/><Relationship Id="rId19" Type="http://schemas.openxmlformats.org/officeDocument/2006/relationships/theme" Target="../theme/theme3.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71714" name="Line 2"/>
          <p:cNvSpPr>
            <a:spLocks noChangeShapeType="1"/>
          </p:cNvSpPr>
          <p:nvPr/>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71715" name="Rectangle 3"/>
          <p:cNvSpPr>
            <a:spLocks noChangeArrowheads="1"/>
          </p:cNvSpPr>
          <p:nvPr/>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7EE6F149-268C-4C65-B9D7-23C7949CE424}"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371716" name="Rectangle 4"/>
          <p:cNvSpPr>
            <a:spLocks noChangeArrowheads="1"/>
          </p:cNvSpPr>
          <p:nvPr/>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371717" name="Rectangle 5"/>
          <p:cNvSpPr>
            <a:spLocks noChangeArrowheads="1"/>
          </p:cNvSpPr>
          <p:nvPr/>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1030"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031" name="Rectangle 8"/>
          <p:cNvSpPr>
            <a:spLocks noGrp="1" noChangeArrowheads="1"/>
          </p:cNvSpPr>
          <p:nvPr>
            <p:ph type="body" idx="1"/>
          </p:nvPr>
        </p:nvSpPr>
        <p:spPr bwMode="auto">
          <a:xfrm>
            <a:off x="455613" y="1114425"/>
            <a:ext cx="8229600" cy="5453063"/>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981" r:id="rId1"/>
    <p:sldLayoutId id="2147483964" r:id="rId2"/>
    <p:sldLayoutId id="2147483965" r:id="rId3"/>
    <p:sldLayoutId id="2147483966" r:id="rId4"/>
    <p:sldLayoutId id="2147483967" r:id="rId5"/>
    <p:sldLayoutId id="2147483968" r:id="rId6"/>
    <p:sldLayoutId id="2147483969" r:id="rId7"/>
    <p:sldLayoutId id="2147483970" r:id="rId8"/>
    <p:sldLayoutId id="2147483971" r:id="rId9"/>
    <p:sldLayoutId id="2147483972" r:id="rId10"/>
    <p:sldLayoutId id="2147483973" r:id="rId11"/>
    <p:sldLayoutId id="2147483974" r:id="rId12"/>
    <p:sldLayoutId id="2147483975" r:id="rId13"/>
    <p:sldLayoutId id="2147483976" r:id="rId14"/>
    <p:sldLayoutId id="2147483977" r:id="rId15"/>
    <p:sldLayoutId id="2147483978" r:id="rId16"/>
    <p:sldLayoutId id="2147483979" r:id="rId17"/>
    <p:sldLayoutId id="2147483980" r:id="rId18"/>
    <p:sldLayoutId id="2147483994" r:id="rId19"/>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a:cs typeface="Arial" pitchFamily="34" charset="0"/>
              </a:rPr>
              <a:pPr/>
              <a:t>3/12/2013</a:t>
            </a:fld>
            <a:endParaRPr lang="en-US">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a:cs typeface="Arial" pitchFamily="34" charset="0"/>
              </a:rPr>
              <a:pPr/>
              <a:t>‹#›</a:t>
            </a:fld>
            <a:endParaRPr lang="en-US">
              <a:cs typeface="Arial" pitchFamily="34" charset="0"/>
            </a:endParaRPr>
          </a:p>
        </p:txBody>
      </p:sp>
    </p:spTree>
  </p:cSld>
  <p:clrMap bg1="lt1" tx1="dk1" bg2="lt2" tx2="dk2" accent1="accent1" accent2="accent2" accent3="accent3" accent4="accent4" accent5="accent5" accent6="accent6" hlink="hlink" folHlink="folHlink"/>
  <p:sldLayoutIdLst>
    <p:sldLayoutId id="2147483983" r:id="rId1"/>
    <p:sldLayoutId id="2147483984" r:id="rId2"/>
    <p:sldLayoutId id="2147483985" r:id="rId3"/>
    <p:sldLayoutId id="2147483986" r:id="rId4"/>
    <p:sldLayoutId id="2147483987" r:id="rId5"/>
    <p:sldLayoutId id="2147483988" r:id="rId6"/>
    <p:sldLayoutId id="2147483989" r:id="rId7"/>
    <p:sldLayoutId id="2147483990" r:id="rId8"/>
    <p:sldLayoutId id="2147483991" r:id="rId9"/>
    <p:sldLayoutId id="2147483992" r:id="rId10"/>
    <p:sldLayoutId id="2147483993"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71714" name="Line 2"/>
          <p:cNvSpPr>
            <a:spLocks noChangeShapeType="1"/>
          </p:cNvSpPr>
          <p:nvPr/>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endParaRPr>
          </a:p>
        </p:txBody>
      </p:sp>
      <p:sp>
        <p:nvSpPr>
          <p:cNvPr id="371715" name="Rectangle 3"/>
          <p:cNvSpPr>
            <a:spLocks noChangeArrowheads="1"/>
          </p:cNvSpPr>
          <p:nvPr/>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pitchFamily="34" charset="0"/>
              </a:rPr>
              <a:t>Slide </a:t>
            </a:r>
            <a:fld id="{7EE6F149-268C-4C65-B9D7-23C7949CE424}" type="slidenum">
              <a:rPr lang="en-US" sz="800">
                <a:solidFill>
                  <a:srgbClr val="3333CC"/>
                </a:solidFill>
                <a:latin typeface="Arial" pitchFamily="34" charset="0"/>
              </a:rPr>
              <a:pPr eaLnBrk="0" hangingPunct="0">
                <a:defRPr/>
              </a:pPr>
              <a:t>‹#›</a:t>
            </a:fld>
            <a:endParaRPr lang="en-US" sz="800">
              <a:solidFill>
                <a:srgbClr val="3333CC"/>
              </a:solidFill>
              <a:latin typeface="Arial" pitchFamily="34" charset="0"/>
            </a:endParaRPr>
          </a:p>
        </p:txBody>
      </p:sp>
      <p:sp>
        <p:nvSpPr>
          <p:cNvPr id="371716" name="Rectangle 4"/>
          <p:cNvSpPr>
            <a:spLocks noChangeArrowheads="1"/>
          </p:cNvSpPr>
          <p:nvPr/>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pitchFamily="34" charset="0"/>
              </a:rPr>
              <a:t>OPNS454: Operations Strategy</a:t>
            </a:r>
          </a:p>
        </p:txBody>
      </p:sp>
      <p:sp>
        <p:nvSpPr>
          <p:cNvPr id="371717" name="Rectangle 5"/>
          <p:cNvSpPr>
            <a:spLocks noChangeArrowheads="1"/>
          </p:cNvSpPr>
          <p:nvPr/>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pitchFamily="34" charset="0"/>
                <a:cs typeface="Arial" pitchFamily="34" charset="0"/>
              </a:rPr>
              <a:t>© Van Mieghem</a:t>
            </a:r>
          </a:p>
        </p:txBody>
      </p:sp>
      <p:sp>
        <p:nvSpPr>
          <p:cNvPr id="1030"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031" name="Rectangle 8"/>
          <p:cNvSpPr>
            <a:spLocks noGrp="1" noChangeArrowheads="1"/>
          </p:cNvSpPr>
          <p:nvPr>
            <p:ph type="body" idx="1"/>
          </p:nvPr>
        </p:nvSpPr>
        <p:spPr bwMode="auto">
          <a:xfrm>
            <a:off x="455613" y="1114425"/>
            <a:ext cx="8229600" cy="5453063"/>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996" r:id="rId1"/>
    <p:sldLayoutId id="2147483997" r:id="rId2"/>
    <p:sldLayoutId id="2147483998" r:id="rId3"/>
    <p:sldLayoutId id="2147483999" r:id="rId4"/>
    <p:sldLayoutId id="2147484000" r:id="rId5"/>
    <p:sldLayoutId id="2147484001" r:id="rId6"/>
    <p:sldLayoutId id="2147484002" r:id="rId7"/>
    <p:sldLayoutId id="2147484003" r:id="rId8"/>
    <p:sldLayoutId id="2147484004" r:id="rId9"/>
    <p:sldLayoutId id="2147484005" r:id="rId10"/>
    <p:sldLayoutId id="2147484006" r:id="rId11"/>
    <p:sldLayoutId id="2147484007" r:id="rId12"/>
    <p:sldLayoutId id="2147484008" r:id="rId13"/>
    <p:sldLayoutId id="2147484009" r:id="rId14"/>
    <p:sldLayoutId id="2147484010" r:id="rId15"/>
    <p:sldLayoutId id="2147484011" r:id="rId16"/>
    <p:sldLayoutId id="2147484012" r:id="rId17"/>
    <p:sldLayoutId id="2147484013" r:id="rId18"/>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8.xml"/><Relationship Id="rId1" Type="http://schemas.openxmlformats.org/officeDocument/2006/relationships/slideLayout" Target="../slideLayouts/slideLayout2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6.emf"/></Relationships>
</file>

<file path=ppt/slides/_rels/slide2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9699"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9700"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9701"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9702" name="Rectangle 6"/>
          <p:cNvSpPr>
            <a:spLocks noChangeArrowheads="1"/>
          </p:cNvSpPr>
          <p:nvPr/>
        </p:nvSpPr>
        <p:spPr bwMode="auto">
          <a:xfrm>
            <a:off x="0" y="0"/>
            <a:ext cx="9144000" cy="1477970"/>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a:t>
            </a:r>
            <a:r>
              <a:rPr lang="en-US" sz="3600" dirty="0" smtClean="0">
                <a:solidFill>
                  <a:schemeClr val="bg1"/>
                </a:solidFill>
                <a:latin typeface="Garamond" pitchFamily="18" charset="0"/>
              </a:rPr>
              <a:t>Strategy</a:t>
            </a:r>
            <a:endParaRPr lang="en-US" sz="3600" dirty="0">
              <a:solidFill>
                <a:schemeClr val="bg1"/>
              </a:solidFill>
              <a:latin typeface="Garamond" pitchFamily="18" charset="0"/>
            </a:endParaRPr>
          </a:p>
          <a:p>
            <a:pPr algn="ctr" eaLnBrk="0" hangingPunct="0">
              <a:spcBef>
                <a:spcPct val="50000"/>
              </a:spcBef>
            </a:pPr>
            <a:r>
              <a:rPr lang="en-US" sz="3600" dirty="0" smtClean="0">
                <a:solidFill>
                  <a:srgbClr val="FF3300"/>
                </a:solidFill>
                <a:latin typeface="Garamond" pitchFamily="18" charset="0"/>
              </a:rPr>
              <a:t>Course Summary</a:t>
            </a:r>
            <a:endParaRPr lang="en-US" sz="3600" b="1" dirty="0">
              <a:solidFill>
                <a:srgbClr val="FF3300"/>
              </a:solidFill>
              <a:latin typeface="Garamond" pitchFamily="18" charset="0"/>
            </a:endParaRPr>
          </a:p>
        </p:txBody>
      </p:sp>
      <p:sp>
        <p:nvSpPr>
          <p:cNvPr id="8" name="Content Placeholder 7"/>
          <p:cNvSpPr>
            <a:spLocks noGrp="1"/>
          </p:cNvSpPr>
          <p:nvPr>
            <p:ph idx="1"/>
          </p:nvPr>
        </p:nvSpPr>
        <p:spPr/>
        <p:txBody>
          <a:bodyPr/>
          <a:lstStyle/>
          <a:p>
            <a:endParaRPr lang="en-US"/>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smtClean="0"/>
              <a:t>Course Summary:</a:t>
            </a:r>
            <a:br>
              <a:rPr lang="en-US" smtClean="0"/>
            </a:br>
            <a:r>
              <a:rPr lang="en-US" smtClean="0"/>
              <a:t>	Part II: The Resource View</a:t>
            </a:r>
          </a:p>
        </p:txBody>
      </p:sp>
      <p:sp>
        <p:nvSpPr>
          <p:cNvPr id="11267" name="Rectangle 3"/>
          <p:cNvSpPr>
            <a:spLocks noGrp="1" noChangeArrowheads="1"/>
          </p:cNvSpPr>
          <p:nvPr>
            <p:ph type="body" idx="4294967295"/>
          </p:nvPr>
        </p:nvSpPr>
        <p:spPr>
          <a:xfrm>
            <a:off x="0" y="1600200"/>
            <a:ext cx="8229600" cy="4525963"/>
          </a:xfrm>
        </p:spPr>
        <p:txBody>
          <a:bodyPr/>
          <a:lstStyle/>
          <a:p>
            <a:pPr marL="381000" indent="-381000" eaLnBrk="1" hangingPunct="1">
              <a:buFont typeface="Wingdings" pitchFamily="2" charset="2"/>
              <a:buNone/>
            </a:pPr>
            <a:r>
              <a:rPr lang="en-US" smtClean="0"/>
              <a:t>Key questions:</a:t>
            </a:r>
          </a:p>
          <a:p>
            <a:pPr marL="381000" indent="-381000" eaLnBrk="1" hangingPunct="1">
              <a:buFont typeface="Wingdings" pitchFamily="2" charset="2"/>
              <a:buNone/>
            </a:pPr>
            <a:endParaRPr lang="en-US" smtClean="0"/>
          </a:p>
          <a:p>
            <a:pPr marL="381000" indent="-381000" eaLnBrk="1" hangingPunct="1">
              <a:buClr>
                <a:srgbClr val="FF0000"/>
              </a:buClr>
              <a:buFont typeface="Wingdings" pitchFamily="2" charset="2"/>
              <a:buChar char="Ø"/>
            </a:pPr>
            <a:r>
              <a:rPr lang="en-US" smtClean="0"/>
              <a:t>How tailor our bundle of real assets to our competitive strategy?</a:t>
            </a:r>
          </a:p>
          <a:p>
            <a:pPr marL="381000" indent="-381000" eaLnBrk="1" hangingPunct="1">
              <a:buFont typeface="Wingdings" pitchFamily="2" charset="2"/>
              <a:buAutoNum type="arabicPeriod"/>
            </a:pPr>
            <a:endParaRPr lang="en-US" smtClean="0"/>
          </a:p>
          <a:p>
            <a:pPr marL="381000" indent="-381000" eaLnBrk="1" hangingPunct="1">
              <a:buFont typeface="Wingdings" pitchFamily="2" charset="2"/>
              <a:buAutoNum type="arabicPeriod"/>
            </a:pPr>
            <a:endParaRPr lang="en-US" smtClean="0"/>
          </a:p>
        </p:txBody>
      </p:sp>
      <p:grpSp>
        <p:nvGrpSpPr>
          <p:cNvPr id="2" name="Group 4"/>
          <p:cNvGrpSpPr>
            <a:grpSpLocks/>
          </p:cNvGrpSpPr>
          <p:nvPr/>
        </p:nvGrpSpPr>
        <p:grpSpPr bwMode="auto">
          <a:xfrm>
            <a:off x="285750" y="3041571"/>
            <a:ext cx="8562975" cy="2422046"/>
            <a:chOff x="605" y="712"/>
            <a:chExt cx="4462" cy="1064"/>
          </a:xfrm>
        </p:grpSpPr>
        <p:sp>
          <p:nvSpPr>
            <p:cNvPr id="11269" name="Text Box 5"/>
            <p:cNvSpPr txBox="1">
              <a:spLocks noChangeArrowheads="1"/>
            </p:cNvSpPr>
            <p:nvPr/>
          </p:nvSpPr>
          <p:spPr bwMode="auto">
            <a:xfrm>
              <a:off x="2093" y="712"/>
              <a:ext cx="1425" cy="165"/>
            </a:xfrm>
            <a:prstGeom prst="rect">
              <a:avLst/>
            </a:prstGeom>
            <a:solidFill>
              <a:srgbClr val="66CCFF"/>
            </a:solidFill>
            <a:ln w="9525" algn="ctr">
              <a:solidFill>
                <a:schemeClr val="bg1"/>
              </a:solidFill>
              <a:miter lim="800000"/>
              <a:headEnd/>
              <a:tailEnd/>
            </a:ln>
          </p:spPr>
          <p:txBody>
            <a:bodyPr wrap="none">
              <a:spAutoFit/>
            </a:bodyPr>
            <a:lstStyle/>
            <a:p>
              <a:r>
                <a:rPr lang="en-US" sz="1800"/>
                <a:t>Resource Portfolio Strategy</a:t>
              </a:r>
            </a:p>
          </p:txBody>
        </p:sp>
        <p:sp>
          <p:nvSpPr>
            <p:cNvPr id="11270" name="Text Box 6"/>
            <p:cNvSpPr txBox="1">
              <a:spLocks noChangeArrowheads="1"/>
            </p:cNvSpPr>
            <p:nvPr/>
          </p:nvSpPr>
          <p:spPr bwMode="auto">
            <a:xfrm>
              <a:off x="605" y="1344"/>
              <a:ext cx="1008" cy="432"/>
            </a:xfrm>
            <a:prstGeom prst="rect">
              <a:avLst/>
            </a:prstGeom>
            <a:solidFill>
              <a:srgbClr val="66CCFF"/>
            </a:solidFill>
            <a:ln w="9525" algn="ctr">
              <a:solidFill>
                <a:schemeClr val="bg1"/>
              </a:solidFill>
              <a:miter lim="800000"/>
              <a:headEnd/>
              <a:tailEnd/>
            </a:ln>
          </p:spPr>
          <p:txBody>
            <a:bodyPr/>
            <a:lstStyle/>
            <a:p>
              <a:pPr algn="ctr"/>
              <a:r>
                <a:rPr lang="en-US" sz="1800"/>
                <a:t>Sizing</a:t>
              </a:r>
            </a:p>
            <a:p>
              <a:pPr algn="ctr"/>
              <a:r>
                <a:rPr lang="en-US" sz="1400"/>
                <a:t>How much capacity should we invest in?</a:t>
              </a:r>
            </a:p>
          </p:txBody>
        </p:sp>
        <p:sp>
          <p:nvSpPr>
            <p:cNvPr id="11271" name="Text Box 7"/>
            <p:cNvSpPr txBox="1">
              <a:spLocks noChangeArrowheads="1"/>
            </p:cNvSpPr>
            <p:nvPr/>
          </p:nvSpPr>
          <p:spPr bwMode="auto">
            <a:xfrm>
              <a:off x="2907" y="1344"/>
              <a:ext cx="1008" cy="432"/>
            </a:xfrm>
            <a:prstGeom prst="rect">
              <a:avLst/>
            </a:prstGeom>
            <a:solidFill>
              <a:srgbClr val="66CCFF"/>
            </a:solidFill>
            <a:ln w="9525" algn="ctr">
              <a:solidFill>
                <a:schemeClr val="bg1"/>
              </a:solidFill>
              <a:miter lim="800000"/>
              <a:headEnd/>
              <a:tailEnd/>
            </a:ln>
          </p:spPr>
          <p:txBody>
            <a:bodyPr/>
            <a:lstStyle/>
            <a:p>
              <a:pPr algn="ctr"/>
              <a:r>
                <a:rPr lang="en-US" sz="1800"/>
                <a:t>Type</a:t>
              </a:r>
            </a:p>
            <a:p>
              <a:pPr algn="ctr"/>
              <a:r>
                <a:rPr lang="en-US" sz="1400"/>
                <a:t>What type of capacity should it be?</a:t>
              </a:r>
              <a:endParaRPr lang="en-US" sz="900"/>
            </a:p>
          </p:txBody>
        </p:sp>
        <p:sp>
          <p:nvSpPr>
            <p:cNvPr id="11272" name="Text Box 8"/>
            <p:cNvSpPr txBox="1">
              <a:spLocks noChangeArrowheads="1"/>
            </p:cNvSpPr>
            <p:nvPr/>
          </p:nvSpPr>
          <p:spPr bwMode="auto">
            <a:xfrm>
              <a:off x="1756" y="1344"/>
              <a:ext cx="1008" cy="432"/>
            </a:xfrm>
            <a:prstGeom prst="rect">
              <a:avLst/>
            </a:prstGeom>
            <a:solidFill>
              <a:srgbClr val="66CCFF"/>
            </a:solidFill>
            <a:ln w="9525" algn="ctr">
              <a:solidFill>
                <a:schemeClr val="bg1"/>
              </a:solidFill>
              <a:miter lim="800000"/>
              <a:headEnd/>
              <a:tailEnd/>
            </a:ln>
          </p:spPr>
          <p:txBody>
            <a:bodyPr/>
            <a:lstStyle/>
            <a:p>
              <a:pPr algn="ctr"/>
              <a:r>
                <a:rPr lang="en-US" sz="1800"/>
                <a:t>Timing</a:t>
              </a:r>
            </a:p>
            <a:p>
              <a:pPr algn="ctr"/>
              <a:r>
                <a:rPr lang="en-US" sz="1400"/>
                <a:t>When should capacity be implemented?</a:t>
              </a:r>
            </a:p>
          </p:txBody>
        </p:sp>
        <p:cxnSp>
          <p:nvCxnSpPr>
            <p:cNvPr id="11273" name="AutoShape 9"/>
            <p:cNvCxnSpPr>
              <a:cxnSpLocks noChangeShapeType="1"/>
              <a:stCxn id="11269" idx="2"/>
              <a:endCxn id="11270" idx="0"/>
            </p:cNvCxnSpPr>
            <p:nvPr/>
          </p:nvCxnSpPr>
          <p:spPr bwMode="auto">
            <a:xfrm flipH="1">
              <a:off x="1109" y="877"/>
              <a:ext cx="1696" cy="467"/>
            </a:xfrm>
            <a:prstGeom prst="straightConnector1">
              <a:avLst/>
            </a:prstGeom>
            <a:noFill/>
            <a:ln w="9525">
              <a:solidFill>
                <a:schemeClr val="tx1"/>
              </a:solidFill>
              <a:prstDash val="dash"/>
              <a:round/>
              <a:headEnd/>
              <a:tailEnd type="triangle" w="med" len="med"/>
            </a:ln>
          </p:spPr>
        </p:cxnSp>
        <p:cxnSp>
          <p:nvCxnSpPr>
            <p:cNvPr id="11274" name="AutoShape 10"/>
            <p:cNvCxnSpPr>
              <a:cxnSpLocks noChangeShapeType="1"/>
              <a:stCxn id="11269" idx="2"/>
              <a:endCxn id="11271" idx="0"/>
            </p:cNvCxnSpPr>
            <p:nvPr/>
          </p:nvCxnSpPr>
          <p:spPr bwMode="auto">
            <a:xfrm>
              <a:off x="2805" y="877"/>
              <a:ext cx="606" cy="467"/>
            </a:xfrm>
            <a:prstGeom prst="straightConnector1">
              <a:avLst/>
            </a:prstGeom>
            <a:noFill/>
            <a:ln w="9525">
              <a:solidFill>
                <a:schemeClr val="tx1"/>
              </a:solidFill>
              <a:prstDash val="dash"/>
              <a:round/>
              <a:headEnd/>
              <a:tailEnd type="triangle" w="med" len="med"/>
            </a:ln>
          </p:spPr>
        </p:cxnSp>
        <p:cxnSp>
          <p:nvCxnSpPr>
            <p:cNvPr id="11275" name="AutoShape 11"/>
            <p:cNvCxnSpPr>
              <a:cxnSpLocks noChangeShapeType="1"/>
              <a:stCxn id="11269" idx="2"/>
              <a:endCxn id="11272" idx="0"/>
            </p:cNvCxnSpPr>
            <p:nvPr/>
          </p:nvCxnSpPr>
          <p:spPr bwMode="auto">
            <a:xfrm flipH="1">
              <a:off x="2260" y="877"/>
              <a:ext cx="545" cy="467"/>
            </a:xfrm>
            <a:prstGeom prst="straightConnector1">
              <a:avLst/>
            </a:prstGeom>
            <a:noFill/>
            <a:ln w="9525">
              <a:solidFill>
                <a:schemeClr val="tx1"/>
              </a:solidFill>
              <a:prstDash val="dash"/>
              <a:round/>
              <a:headEnd/>
              <a:tailEnd type="triangle" w="med" len="med"/>
            </a:ln>
          </p:spPr>
        </p:cxnSp>
        <p:sp>
          <p:nvSpPr>
            <p:cNvPr id="11276" name="Text Box 12"/>
            <p:cNvSpPr txBox="1">
              <a:spLocks noChangeArrowheads="1"/>
            </p:cNvSpPr>
            <p:nvPr/>
          </p:nvSpPr>
          <p:spPr bwMode="auto">
            <a:xfrm>
              <a:off x="4059" y="1344"/>
              <a:ext cx="1008" cy="432"/>
            </a:xfrm>
            <a:prstGeom prst="rect">
              <a:avLst/>
            </a:prstGeom>
            <a:solidFill>
              <a:srgbClr val="66CCFF"/>
            </a:solidFill>
            <a:ln w="9525" algn="ctr">
              <a:solidFill>
                <a:schemeClr val="bg1"/>
              </a:solidFill>
              <a:miter lim="800000"/>
              <a:headEnd/>
              <a:tailEnd/>
            </a:ln>
          </p:spPr>
          <p:txBody>
            <a:bodyPr/>
            <a:lstStyle/>
            <a:p>
              <a:pPr algn="ctr"/>
              <a:r>
                <a:rPr lang="en-US" sz="1800"/>
                <a:t>Location</a:t>
              </a:r>
            </a:p>
            <a:p>
              <a:pPr algn="ctr"/>
              <a:r>
                <a:rPr lang="en-US" sz="1400"/>
                <a:t>Where should we locate the capacity?</a:t>
              </a:r>
              <a:endParaRPr lang="en-US" sz="900"/>
            </a:p>
          </p:txBody>
        </p:sp>
        <p:cxnSp>
          <p:nvCxnSpPr>
            <p:cNvPr id="11277" name="AutoShape 13"/>
            <p:cNvCxnSpPr>
              <a:cxnSpLocks noChangeShapeType="1"/>
              <a:stCxn id="11269" idx="2"/>
              <a:endCxn id="11276" idx="0"/>
            </p:cNvCxnSpPr>
            <p:nvPr/>
          </p:nvCxnSpPr>
          <p:spPr bwMode="auto">
            <a:xfrm>
              <a:off x="2805" y="877"/>
              <a:ext cx="1758" cy="467"/>
            </a:xfrm>
            <a:prstGeom prst="straightConnector1">
              <a:avLst/>
            </a:prstGeom>
            <a:noFill/>
            <a:ln w="12700">
              <a:solidFill>
                <a:schemeClr val="tx1"/>
              </a:solidFill>
              <a:prstDash val="dash"/>
              <a:round/>
              <a:headEnd type="none" w="sm" len="sm"/>
              <a:tailEnd type="triangle" w="sm" len="sm"/>
            </a:ln>
          </p:spPr>
        </p:cxn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mtClean="0"/>
              <a:t>II. The Resource View: Tailoring Real Assets </a:t>
            </a:r>
            <a:br>
              <a:rPr lang="en-US" smtClean="0"/>
            </a:br>
            <a:r>
              <a:rPr lang="en-US" smtClean="0"/>
              <a:t>	1. Sizing</a:t>
            </a:r>
          </a:p>
        </p:txBody>
      </p:sp>
      <p:sp>
        <p:nvSpPr>
          <p:cNvPr id="276483" name="Rectangle 3"/>
          <p:cNvSpPr>
            <a:spLocks noGrp="1" noChangeArrowheads="1"/>
          </p:cNvSpPr>
          <p:nvPr>
            <p:ph type="body" idx="4294967295"/>
          </p:nvPr>
        </p:nvSpPr>
        <p:spPr>
          <a:xfrm>
            <a:off x="152400" y="1066800"/>
            <a:ext cx="8991600" cy="5562600"/>
          </a:xfrm>
        </p:spPr>
        <p:txBody>
          <a:bodyPr/>
          <a:lstStyle/>
          <a:p>
            <a:pPr eaLnBrk="1" hangingPunct="1">
              <a:lnSpc>
                <a:spcPct val="90000"/>
              </a:lnSpc>
            </a:pPr>
            <a:r>
              <a:rPr lang="en-US" smtClean="0"/>
              <a:t>Principle 5: Capacity is a real option and volatility degrades its value</a:t>
            </a:r>
          </a:p>
          <a:p>
            <a:pPr lvl="1" eaLnBrk="1" hangingPunct="1">
              <a:lnSpc>
                <a:spcPct val="90000"/>
              </a:lnSpc>
            </a:pPr>
            <a:r>
              <a:rPr lang="en-US" smtClean="0"/>
              <a:t>Must forecast and value expected shortfall</a:t>
            </a:r>
          </a:p>
          <a:p>
            <a:pPr lvl="1" eaLnBrk="1" hangingPunct="1">
              <a:lnSpc>
                <a:spcPct val="90000"/>
              </a:lnSpc>
            </a:pPr>
            <a:r>
              <a:rPr lang="en-US" smtClean="0"/>
              <a:t>Any analysis based only on expected values overvalues</a:t>
            </a:r>
          </a:p>
          <a:p>
            <a:pPr lvl="1" eaLnBrk="1" hangingPunct="1">
              <a:lnSpc>
                <a:spcPct val="90000"/>
              </a:lnSpc>
            </a:pPr>
            <a:r>
              <a:rPr lang="en-US" smtClean="0"/>
              <a:t>Need countermeasures</a:t>
            </a:r>
          </a:p>
          <a:p>
            <a:pPr eaLnBrk="1" hangingPunct="1">
              <a:lnSpc>
                <a:spcPct val="90000"/>
              </a:lnSpc>
            </a:pPr>
            <a:endParaRPr lang="en-US" smtClean="0"/>
          </a:p>
          <a:p>
            <a:pPr eaLnBrk="1" hangingPunct="1">
              <a:lnSpc>
                <a:spcPct val="90000"/>
              </a:lnSpc>
            </a:pPr>
            <a:endParaRPr lang="en-US" smtClean="0"/>
          </a:p>
          <a:p>
            <a:pPr eaLnBrk="1" hangingPunct="1">
              <a:lnSpc>
                <a:spcPct val="90000"/>
              </a:lnSpc>
            </a:pPr>
            <a:r>
              <a:rPr lang="en-US" smtClean="0"/>
              <a:t>Principle 6: At a minimum, each forecast must specify expected value (mean) and volatility (standard deviation) by time bucket.</a:t>
            </a:r>
          </a:p>
          <a:p>
            <a:pPr lvl="1" eaLnBrk="1" hangingPunct="1">
              <a:lnSpc>
                <a:spcPct val="90000"/>
              </a:lnSpc>
            </a:pPr>
            <a:r>
              <a:rPr lang="en-US" smtClean="0"/>
              <a:t>Track and analyze data, including forecasting errors</a:t>
            </a:r>
          </a:p>
          <a:p>
            <a:pPr lvl="1" eaLnBrk="1" hangingPunct="1">
              <a:lnSpc>
                <a:spcPct val="90000"/>
              </a:lnSpc>
            </a:pPr>
            <a:r>
              <a:rPr lang="en-US" smtClean="0"/>
              <a:t>Improve forecasting accuracy (postponement, L</a:t>
            </a:r>
            <a:r>
              <a:rPr lang="en-US" smtClean="0">
                <a:sym typeface="Symbol" pitchFamily="18" charset="2"/>
              </a:rPr>
              <a:t></a:t>
            </a:r>
            <a:r>
              <a:rPr lang="en-US" smtClean="0"/>
              <a:t>, adaptable capacity) </a:t>
            </a:r>
          </a:p>
          <a:p>
            <a:pPr lvl="1" eaLnBrk="1" hangingPunct="1">
              <a:lnSpc>
                <a:spcPct val="90000"/>
              </a:lnSpc>
            </a:pPr>
            <a:r>
              <a:rPr lang="en-US" smtClean="0"/>
              <a:t>Distinguish between the planning and other functions of forecasting</a:t>
            </a:r>
          </a:p>
          <a:p>
            <a:pPr eaLnBrk="1" hangingPunct="1">
              <a:lnSpc>
                <a:spcPct val="90000"/>
              </a:lnSpc>
            </a:pPr>
            <a:endParaRPr lang="en-US" smtClean="0"/>
          </a:p>
          <a:p>
            <a:pPr eaLnBrk="1" hangingPunct="1">
              <a:lnSpc>
                <a:spcPct val="90000"/>
              </a:lnSpc>
            </a:pPr>
            <a:r>
              <a:rPr lang="en-US" smtClean="0"/>
              <a:t>Capacity Sizing:</a:t>
            </a:r>
          </a:p>
          <a:p>
            <a:pPr lvl="1" eaLnBrk="1" hangingPunct="1">
              <a:lnSpc>
                <a:spcPct val="90000"/>
              </a:lnSpc>
            </a:pPr>
            <a:r>
              <a:rPr lang="en-US" smtClean="0"/>
              <a:t>Capacity strategy is a major corporate decision touching many stakeholders and issues: core competencies, fit with strategy, location strategies, competitive entry deterrent</a:t>
            </a:r>
          </a:p>
          <a:p>
            <a:pPr lvl="1" eaLnBrk="1" hangingPunct="1">
              <a:lnSpc>
                <a:spcPct val="90000"/>
              </a:lnSpc>
            </a:pPr>
            <a:r>
              <a:rPr lang="en-US" smtClean="0">
                <a:solidFill>
                  <a:srgbClr val="FF0000"/>
                </a:solidFill>
              </a:rPr>
              <a:t>Optimal sizing and valuation</a:t>
            </a:r>
            <a:r>
              <a:rPr lang="en-US" smtClean="0"/>
              <a:t>:</a:t>
            </a:r>
          </a:p>
          <a:p>
            <a:pPr lvl="2" eaLnBrk="1" hangingPunct="1">
              <a:lnSpc>
                <a:spcPct val="90000"/>
              </a:lnSpc>
            </a:pPr>
            <a:r>
              <a:rPr lang="en-US" smtClean="0"/>
              <a:t>Stationary demand: use newsvendor model</a:t>
            </a:r>
          </a:p>
          <a:p>
            <a:pPr lvl="2" eaLnBrk="1" hangingPunct="1">
              <a:lnSpc>
                <a:spcPct val="90000"/>
              </a:lnSpc>
            </a:pPr>
            <a:r>
              <a:rPr lang="en-US" smtClean="0"/>
              <a:t>Dynamic demand: use DCF analysis and scenarios (simulation) to capture risk</a:t>
            </a:r>
          </a:p>
        </p:txBody>
      </p:sp>
      <p:grpSp>
        <p:nvGrpSpPr>
          <p:cNvPr id="2" name="Group 11"/>
          <p:cNvGrpSpPr>
            <a:grpSpLocks/>
          </p:cNvGrpSpPr>
          <p:nvPr/>
        </p:nvGrpSpPr>
        <p:grpSpPr bwMode="auto">
          <a:xfrm>
            <a:off x="5791200" y="1371600"/>
            <a:ext cx="3319463" cy="1508125"/>
            <a:chOff x="3168" y="886"/>
            <a:chExt cx="2697" cy="1483"/>
          </a:xfrm>
        </p:grpSpPr>
        <p:sp>
          <p:nvSpPr>
            <p:cNvPr id="12293" name="AutoShape 4"/>
            <p:cNvSpPr>
              <a:spLocks noChangeArrowheads="1"/>
            </p:cNvSpPr>
            <p:nvPr/>
          </p:nvSpPr>
          <p:spPr bwMode="auto">
            <a:xfrm>
              <a:off x="3774" y="1168"/>
              <a:ext cx="1420" cy="692"/>
            </a:xfrm>
            <a:prstGeom prst="triangle">
              <a:avLst>
                <a:gd name="adj" fmla="val 50000"/>
              </a:avLst>
            </a:prstGeom>
            <a:solidFill>
              <a:srgbClr val="CCECFF"/>
            </a:solidFill>
            <a:ln w="12700">
              <a:solidFill>
                <a:schemeClr val="tx1"/>
              </a:solidFill>
              <a:miter lim="800000"/>
              <a:headEnd type="none" w="sm" len="sm"/>
              <a:tailEnd type="none" w="sm" len="sm"/>
            </a:ln>
          </p:spPr>
          <p:txBody>
            <a:bodyPr wrap="none" anchor="ctr"/>
            <a:lstStyle/>
            <a:p>
              <a:endParaRPr lang="en-US"/>
            </a:p>
          </p:txBody>
        </p:sp>
        <p:sp>
          <p:nvSpPr>
            <p:cNvPr id="12294" name="Text Box 5"/>
            <p:cNvSpPr txBox="1">
              <a:spLocks noChangeArrowheads="1"/>
            </p:cNvSpPr>
            <p:nvPr/>
          </p:nvSpPr>
          <p:spPr bwMode="auto">
            <a:xfrm>
              <a:off x="4037" y="886"/>
              <a:ext cx="1016" cy="270"/>
            </a:xfrm>
            <a:prstGeom prst="rect">
              <a:avLst/>
            </a:prstGeom>
            <a:noFill/>
            <a:ln w="12700">
              <a:noFill/>
              <a:miter lim="800000"/>
              <a:headEnd type="none" w="sm" len="sm"/>
              <a:tailEnd type="none" w="sm" len="sm"/>
            </a:ln>
          </p:spPr>
          <p:txBody>
            <a:bodyPr wrap="none">
              <a:spAutoFit/>
            </a:bodyPr>
            <a:lstStyle/>
            <a:p>
              <a:pPr eaLnBrk="0" hangingPunct="0"/>
              <a:r>
                <a:rPr lang="en-US" sz="1200" i="1" dirty="0">
                  <a:latin typeface="Arial" pitchFamily="34" charset="0"/>
                </a:rPr>
                <a:t>Safety Capacity</a:t>
              </a:r>
            </a:p>
          </p:txBody>
        </p:sp>
        <p:sp>
          <p:nvSpPr>
            <p:cNvPr id="12295" name="Text Box 6"/>
            <p:cNvSpPr txBox="1">
              <a:spLocks noChangeArrowheads="1"/>
            </p:cNvSpPr>
            <p:nvPr/>
          </p:nvSpPr>
          <p:spPr bwMode="auto">
            <a:xfrm>
              <a:off x="3194" y="1896"/>
              <a:ext cx="1310" cy="270"/>
            </a:xfrm>
            <a:prstGeom prst="rect">
              <a:avLst/>
            </a:prstGeom>
            <a:noFill/>
            <a:ln w="12700">
              <a:noFill/>
              <a:miter lim="800000"/>
              <a:headEnd type="none" w="sm" len="sm"/>
              <a:tailEnd type="none" w="sm" len="sm"/>
            </a:ln>
          </p:spPr>
          <p:txBody>
            <a:bodyPr wrap="none">
              <a:spAutoFit/>
            </a:bodyPr>
            <a:lstStyle/>
            <a:p>
              <a:pPr eaLnBrk="0" hangingPunct="0"/>
              <a:r>
                <a:rPr lang="en-US" sz="1200">
                  <a:latin typeface="Arial" pitchFamily="34" charset="0"/>
                </a:rPr>
                <a:t>Make customers wait</a:t>
              </a:r>
            </a:p>
          </p:txBody>
        </p:sp>
        <p:sp>
          <p:nvSpPr>
            <p:cNvPr id="12296" name="Text Box 7"/>
            <p:cNvSpPr txBox="1">
              <a:spLocks noChangeArrowheads="1"/>
            </p:cNvSpPr>
            <p:nvPr/>
          </p:nvSpPr>
          <p:spPr bwMode="auto">
            <a:xfrm>
              <a:off x="4651" y="1896"/>
              <a:ext cx="1214" cy="270"/>
            </a:xfrm>
            <a:prstGeom prst="rect">
              <a:avLst/>
            </a:prstGeom>
            <a:noFill/>
            <a:ln w="12700">
              <a:noFill/>
              <a:miter lim="800000"/>
              <a:headEnd type="none" w="sm" len="sm"/>
              <a:tailEnd type="none" w="sm" len="sm"/>
            </a:ln>
          </p:spPr>
          <p:txBody>
            <a:bodyPr wrap="none">
              <a:spAutoFit/>
            </a:bodyPr>
            <a:lstStyle/>
            <a:p>
              <a:pPr eaLnBrk="0" hangingPunct="0"/>
              <a:r>
                <a:rPr lang="en-US" sz="1200">
                  <a:latin typeface="Arial" pitchFamily="34" charset="0"/>
                </a:rPr>
                <a:t>Make products wait</a:t>
              </a:r>
            </a:p>
          </p:txBody>
        </p:sp>
        <p:sp>
          <p:nvSpPr>
            <p:cNvPr id="12297" name="Text Box 8"/>
            <p:cNvSpPr txBox="1">
              <a:spLocks noChangeArrowheads="1"/>
            </p:cNvSpPr>
            <p:nvPr/>
          </p:nvSpPr>
          <p:spPr bwMode="auto">
            <a:xfrm>
              <a:off x="3168" y="2099"/>
              <a:ext cx="1366" cy="270"/>
            </a:xfrm>
            <a:prstGeom prst="rect">
              <a:avLst/>
            </a:prstGeom>
            <a:noFill/>
            <a:ln w="12700">
              <a:noFill/>
              <a:miter lim="800000"/>
              <a:headEnd type="none" w="sm" len="sm"/>
              <a:tailEnd type="none" w="sm" len="sm"/>
            </a:ln>
          </p:spPr>
          <p:txBody>
            <a:bodyPr wrap="none">
              <a:spAutoFit/>
            </a:bodyPr>
            <a:lstStyle/>
            <a:p>
              <a:pPr eaLnBrk="0" hangingPunct="0"/>
              <a:r>
                <a:rPr lang="en-US" sz="1200" i="1">
                  <a:latin typeface="Arial" pitchFamily="34" charset="0"/>
                </a:rPr>
                <a:t>Safety Time (Backlog)</a:t>
              </a:r>
            </a:p>
          </p:txBody>
        </p:sp>
        <p:sp>
          <p:nvSpPr>
            <p:cNvPr id="12298" name="Text Box 9"/>
            <p:cNvSpPr txBox="1">
              <a:spLocks noChangeArrowheads="1"/>
            </p:cNvSpPr>
            <p:nvPr/>
          </p:nvSpPr>
          <p:spPr bwMode="auto">
            <a:xfrm>
              <a:off x="4731" y="2099"/>
              <a:ext cx="1044" cy="270"/>
            </a:xfrm>
            <a:prstGeom prst="rect">
              <a:avLst/>
            </a:prstGeom>
            <a:noFill/>
            <a:ln w="12700">
              <a:noFill/>
              <a:miter lim="800000"/>
              <a:headEnd type="none" w="sm" len="sm"/>
              <a:tailEnd type="none" w="sm" len="sm"/>
            </a:ln>
          </p:spPr>
          <p:txBody>
            <a:bodyPr wrap="none">
              <a:spAutoFit/>
            </a:bodyPr>
            <a:lstStyle/>
            <a:p>
              <a:pPr eaLnBrk="0" hangingPunct="0"/>
              <a:r>
                <a:rPr lang="en-US" sz="1200" i="1">
                  <a:latin typeface="Arial" pitchFamily="34" charset="0"/>
                </a:rPr>
                <a:t>Safety Inventory</a:t>
              </a:r>
            </a:p>
          </p:txBody>
        </p:sp>
        <p:sp>
          <p:nvSpPr>
            <p:cNvPr id="12299" name="Text Box 10"/>
            <p:cNvSpPr txBox="1">
              <a:spLocks noChangeArrowheads="1"/>
            </p:cNvSpPr>
            <p:nvPr/>
          </p:nvSpPr>
          <p:spPr bwMode="auto">
            <a:xfrm>
              <a:off x="3921" y="1033"/>
              <a:ext cx="1282" cy="270"/>
            </a:xfrm>
            <a:prstGeom prst="rect">
              <a:avLst/>
            </a:prstGeom>
            <a:noFill/>
            <a:ln w="12700">
              <a:noFill/>
              <a:miter lim="800000"/>
              <a:headEnd type="none" w="sm" len="sm"/>
              <a:tailEnd type="none" w="sm" len="sm"/>
            </a:ln>
          </p:spPr>
          <p:txBody>
            <a:bodyPr wrap="none">
              <a:spAutoFit/>
            </a:bodyPr>
            <a:lstStyle/>
            <a:p>
              <a:pPr eaLnBrk="0" hangingPunct="0"/>
              <a:r>
                <a:rPr lang="en-US" sz="1200">
                  <a:latin typeface="Arial" pitchFamily="34" charset="0"/>
                </a:rPr>
                <a:t>Make resources wait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6483">
                                            <p:txEl>
                                              <p:pRg st="0" end="0"/>
                                            </p:txEl>
                                          </p:spTgt>
                                        </p:tgtEl>
                                        <p:attrNameLst>
                                          <p:attrName>style.visibility</p:attrName>
                                        </p:attrNameLst>
                                      </p:cBhvr>
                                      <p:to>
                                        <p:strVal val="visible"/>
                                      </p:to>
                                    </p:set>
                                    <p:animEffect transition="in" filter="blinds(horizontal)">
                                      <p:cBhvr>
                                        <p:cTn id="7" dur="500"/>
                                        <p:tgtEl>
                                          <p:spTgt spid="27648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76483">
                                            <p:txEl>
                                              <p:pRg st="1" end="1"/>
                                            </p:txEl>
                                          </p:spTgt>
                                        </p:tgtEl>
                                        <p:attrNameLst>
                                          <p:attrName>style.visibility</p:attrName>
                                        </p:attrNameLst>
                                      </p:cBhvr>
                                      <p:to>
                                        <p:strVal val="visible"/>
                                      </p:to>
                                    </p:set>
                                    <p:animEffect transition="in" filter="blinds(horizontal)">
                                      <p:cBhvr>
                                        <p:cTn id="10" dur="500"/>
                                        <p:tgtEl>
                                          <p:spTgt spid="276483">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76483">
                                            <p:txEl>
                                              <p:pRg st="2" end="2"/>
                                            </p:txEl>
                                          </p:spTgt>
                                        </p:tgtEl>
                                        <p:attrNameLst>
                                          <p:attrName>style.visibility</p:attrName>
                                        </p:attrNameLst>
                                      </p:cBhvr>
                                      <p:to>
                                        <p:strVal val="visible"/>
                                      </p:to>
                                    </p:set>
                                    <p:animEffect transition="in" filter="blinds(horizontal)">
                                      <p:cBhvr>
                                        <p:cTn id="13" dur="500"/>
                                        <p:tgtEl>
                                          <p:spTgt spid="276483">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76483">
                                            <p:txEl>
                                              <p:pRg st="3" end="3"/>
                                            </p:txEl>
                                          </p:spTgt>
                                        </p:tgtEl>
                                        <p:attrNameLst>
                                          <p:attrName>style.visibility</p:attrName>
                                        </p:attrNameLst>
                                      </p:cBhvr>
                                      <p:to>
                                        <p:strVal val="visible"/>
                                      </p:to>
                                    </p:set>
                                    <p:animEffect transition="in" filter="blinds(horizontal)">
                                      <p:cBhvr>
                                        <p:cTn id="16" dur="500"/>
                                        <p:tgtEl>
                                          <p:spTgt spid="27648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linds(horizontal)">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276483">
                                            <p:txEl>
                                              <p:pRg st="6" end="6"/>
                                            </p:txEl>
                                          </p:spTgt>
                                        </p:tgtEl>
                                        <p:attrNameLst>
                                          <p:attrName>style.visibility</p:attrName>
                                        </p:attrNameLst>
                                      </p:cBhvr>
                                      <p:to>
                                        <p:strVal val="visible"/>
                                      </p:to>
                                    </p:set>
                                    <p:animEffect transition="in" filter="blinds(horizontal)">
                                      <p:cBhvr>
                                        <p:cTn id="26" dur="500"/>
                                        <p:tgtEl>
                                          <p:spTgt spid="276483">
                                            <p:txEl>
                                              <p:pRg st="6" end="6"/>
                                            </p:txEl>
                                          </p:spTgt>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276483">
                                            <p:txEl>
                                              <p:pRg st="7" end="7"/>
                                            </p:txEl>
                                          </p:spTgt>
                                        </p:tgtEl>
                                        <p:attrNameLst>
                                          <p:attrName>style.visibility</p:attrName>
                                        </p:attrNameLst>
                                      </p:cBhvr>
                                      <p:to>
                                        <p:strVal val="visible"/>
                                      </p:to>
                                    </p:set>
                                    <p:animEffect transition="in" filter="blinds(horizontal)">
                                      <p:cBhvr>
                                        <p:cTn id="29" dur="500"/>
                                        <p:tgtEl>
                                          <p:spTgt spid="276483">
                                            <p:txEl>
                                              <p:pRg st="7" end="7"/>
                                            </p:txEl>
                                          </p:spTgt>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276483">
                                            <p:txEl>
                                              <p:pRg st="8" end="8"/>
                                            </p:txEl>
                                          </p:spTgt>
                                        </p:tgtEl>
                                        <p:attrNameLst>
                                          <p:attrName>style.visibility</p:attrName>
                                        </p:attrNameLst>
                                      </p:cBhvr>
                                      <p:to>
                                        <p:strVal val="visible"/>
                                      </p:to>
                                    </p:set>
                                    <p:animEffect transition="in" filter="blinds(horizontal)">
                                      <p:cBhvr>
                                        <p:cTn id="32" dur="500"/>
                                        <p:tgtEl>
                                          <p:spTgt spid="276483">
                                            <p:txEl>
                                              <p:pRg st="8" end="8"/>
                                            </p:txEl>
                                          </p:spTgt>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276483">
                                            <p:txEl>
                                              <p:pRg st="9" end="9"/>
                                            </p:txEl>
                                          </p:spTgt>
                                        </p:tgtEl>
                                        <p:attrNameLst>
                                          <p:attrName>style.visibility</p:attrName>
                                        </p:attrNameLst>
                                      </p:cBhvr>
                                      <p:to>
                                        <p:strVal val="visible"/>
                                      </p:to>
                                    </p:set>
                                    <p:animEffect transition="in" filter="blinds(horizontal)">
                                      <p:cBhvr>
                                        <p:cTn id="35" dur="500"/>
                                        <p:tgtEl>
                                          <p:spTgt spid="276483">
                                            <p:txEl>
                                              <p:pRg st="9" end="9"/>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276483">
                                            <p:txEl>
                                              <p:pRg st="11" end="11"/>
                                            </p:txEl>
                                          </p:spTgt>
                                        </p:tgtEl>
                                        <p:attrNameLst>
                                          <p:attrName>style.visibility</p:attrName>
                                        </p:attrNameLst>
                                      </p:cBhvr>
                                      <p:to>
                                        <p:strVal val="visible"/>
                                      </p:to>
                                    </p:set>
                                    <p:animEffect transition="in" filter="blinds(horizontal)">
                                      <p:cBhvr>
                                        <p:cTn id="40" dur="500"/>
                                        <p:tgtEl>
                                          <p:spTgt spid="276483">
                                            <p:txEl>
                                              <p:pRg st="11" end="11"/>
                                            </p:txEl>
                                          </p:spTgt>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276483">
                                            <p:txEl>
                                              <p:pRg st="12" end="12"/>
                                            </p:txEl>
                                          </p:spTgt>
                                        </p:tgtEl>
                                        <p:attrNameLst>
                                          <p:attrName>style.visibility</p:attrName>
                                        </p:attrNameLst>
                                      </p:cBhvr>
                                      <p:to>
                                        <p:strVal val="visible"/>
                                      </p:to>
                                    </p:set>
                                    <p:animEffect transition="in" filter="blinds(horizontal)">
                                      <p:cBhvr>
                                        <p:cTn id="43" dur="500"/>
                                        <p:tgtEl>
                                          <p:spTgt spid="276483">
                                            <p:txEl>
                                              <p:pRg st="12" end="12"/>
                                            </p:txEl>
                                          </p:spTgt>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276483">
                                            <p:txEl>
                                              <p:pRg st="13" end="13"/>
                                            </p:txEl>
                                          </p:spTgt>
                                        </p:tgtEl>
                                        <p:attrNameLst>
                                          <p:attrName>style.visibility</p:attrName>
                                        </p:attrNameLst>
                                      </p:cBhvr>
                                      <p:to>
                                        <p:strVal val="visible"/>
                                      </p:to>
                                    </p:set>
                                    <p:animEffect transition="in" filter="blinds(horizontal)">
                                      <p:cBhvr>
                                        <p:cTn id="46" dur="500"/>
                                        <p:tgtEl>
                                          <p:spTgt spid="276483">
                                            <p:txEl>
                                              <p:pRg st="13" end="13"/>
                                            </p:txEl>
                                          </p:spTgt>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276483">
                                            <p:txEl>
                                              <p:pRg st="14" end="14"/>
                                            </p:txEl>
                                          </p:spTgt>
                                        </p:tgtEl>
                                        <p:attrNameLst>
                                          <p:attrName>style.visibility</p:attrName>
                                        </p:attrNameLst>
                                      </p:cBhvr>
                                      <p:to>
                                        <p:strVal val="visible"/>
                                      </p:to>
                                    </p:set>
                                    <p:animEffect transition="in" filter="blinds(horizontal)">
                                      <p:cBhvr>
                                        <p:cTn id="49" dur="500"/>
                                        <p:tgtEl>
                                          <p:spTgt spid="276483">
                                            <p:txEl>
                                              <p:pRg st="14" end="14"/>
                                            </p:txEl>
                                          </p:spTgt>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276483">
                                            <p:txEl>
                                              <p:pRg st="15" end="15"/>
                                            </p:txEl>
                                          </p:spTgt>
                                        </p:tgtEl>
                                        <p:attrNameLst>
                                          <p:attrName>style.visibility</p:attrName>
                                        </p:attrNameLst>
                                      </p:cBhvr>
                                      <p:to>
                                        <p:strVal val="visible"/>
                                      </p:to>
                                    </p:set>
                                    <p:animEffect transition="in" filter="blinds(horizontal)">
                                      <p:cBhvr>
                                        <p:cTn id="52" dur="500"/>
                                        <p:tgtEl>
                                          <p:spTgt spid="276483">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48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smtClean="0"/>
              <a:t>II. The Resource View: Tailoring Real Assets </a:t>
            </a:r>
            <a:br>
              <a:rPr lang="en-US" smtClean="0"/>
            </a:br>
            <a:r>
              <a:rPr lang="en-US" smtClean="0"/>
              <a:t>	2. Timing and Adjustment</a:t>
            </a:r>
          </a:p>
        </p:txBody>
      </p:sp>
      <p:sp>
        <p:nvSpPr>
          <p:cNvPr id="13315" name="Rectangle 3"/>
          <p:cNvSpPr>
            <a:spLocks noGrp="1" noChangeArrowheads="1"/>
          </p:cNvSpPr>
          <p:nvPr>
            <p:ph type="body" idx="4294967295"/>
          </p:nvPr>
        </p:nvSpPr>
        <p:spPr>
          <a:xfrm>
            <a:off x="152400" y="1066800"/>
            <a:ext cx="8991600" cy="5562600"/>
          </a:xfrm>
        </p:spPr>
        <p:txBody>
          <a:bodyPr/>
          <a:lstStyle/>
          <a:p>
            <a:pPr eaLnBrk="1" hangingPunct="1"/>
            <a:r>
              <a:rPr lang="en-US" dirty="0" smtClean="0"/>
              <a:t>5 generic timing strategies </a:t>
            </a:r>
          </a:p>
          <a:p>
            <a:pPr lvl="1" eaLnBrk="1" hangingPunct="1"/>
            <a:r>
              <a:rPr lang="en-US" dirty="0" smtClean="0"/>
              <a:t>Lead, lag, hybrid</a:t>
            </a:r>
          </a:p>
          <a:p>
            <a:pPr eaLnBrk="1" hangingPunct="1"/>
            <a:r>
              <a:rPr lang="en-US" dirty="0" smtClean="0"/>
              <a:t>Timing drivers: demand growth forecasts, discount rate, scale economies, underage opportunity cost of lost sales, cost of capacity, cost of inventory holding</a:t>
            </a:r>
            <a:endParaRPr lang="en-US" dirty="0" smtClean="0">
              <a:solidFill>
                <a:srgbClr val="FF0000"/>
              </a:solidFill>
            </a:endParaRPr>
          </a:p>
          <a:p>
            <a:pPr eaLnBrk="1" hangingPunct="1"/>
            <a:r>
              <a:rPr lang="en-US" dirty="0" smtClean="0"/>
              <a:t>Different options to adjust capacity</a:t>
            </a:r>
          </a:p>
          <a:p>
            <a:pPr lvl="1" eaLnBrk="1" hangingPunct="1"/>
            <a:r>
              <a:rPr lang="en-US" dirty="0" smtClean="0"/>
              <a:t>New facility; expand existing facility</a:t>
            </a:r>
          </a:p>
          <a:p>
            <a:pPr lvl="1" eaLnBrk="1" hangingPunct="1"/>
            <a:r>
              <a:rPr lang="en-US" dirty="0" smtClean="0"/>
              <a:t>Outsourcing and subcontracting</a:t>
            </a:r>
          </a:p>
          <a:p>
            <a:pPr lvl="1" eaLnBrk="1" hangingPunct="1"/>
            <a:r>
              <a:rPr lang="en-US" dirty="0" smtClean="0"/>
              <a:t>Process improvements and restructuring</a:t>
            </a:r>
          </a:p>
          <a:p>
            <a:pPr lvl="1" eaLnBrk="1" hangingPunct="1"/>
            <a:r>
              <a:rPr lang="en-US" dirty="0" smtClean="0"/>
              <a:t>Adding shifts and days</a:t>
            </a:r>
          </a:p>
          <a:p>
            <a:pPr lvl="1" eaLnBrk="1" hangingPunct="1"/>
            <a:r>
              <a:rPr lang="en-US" dirty="0" smtClean="0"/>
              <a:t>Tactical adjustments: overtime, inventory buildup, temp work</a:t>
            </a:r>
          </a:p>
          <a:p>
            <a:pPr eaLnBrk="1" hangingPunct="1"/>
            <a:r>
              <a:rPr lang="en-US" dirty="0" smtClean="0"/>
              <a:t>Timing and Adjustment:</a:t>
            </a:r>
          </a:p>
          <a:p>
            <a:pPr lvl="1" eaLnBrk="1" hangingPunct="1"/>
            <a:r>
              <a:rPr lang="en-US" dirty="0" smtClean="0"/>
              <a:t>Guidelines to reduce frictions: streamline project mgt, modularize, adaptable capacity</a:t>
            </a:r>
          </a:p>
          <a:p>
            <a:pPr lvl="1" eaLnBrk="1" hangingPunct="1"/>
            <a:r>
              <a:rPr lang="en-US" dirty="0" smtClean="0">
                <a:solidFill>
                  <a:srgbClr val="FF0000"/>
                </a:solidFill>
              </a:rPr>
              <a:t>Optimal timing and valuation</a:t>
            </a:r>
            <a:r>
              <a:rPr lang="en-US" dirty="0" smtClean="0"/>
              <a:t>:</a:t>
            </a:r>
          </a:p>
          <a:p>
            <a:pPr lvl="2" eaLnBrk="1" hangingPunct="1"/>
            <a:r>
              <a:rPr lang="en-US" dirty="0" smtClean="0"/>
              <a:t>Strategic: real options (waiting/expansion option); DCF analysis (Harley)</a:t>
            </a:r>
          </a:p>
          <a:p>
            <a:pPr lvl="2" eaLnBrk="1" hangingPunct="1"/>
            <a:r>
              <a:rPr lang="en-US" dirty="0" smtClean="0"/>
              <a:t>Tactical: aggregate planning (linear program)</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smtClean="0"/>
              <a:t>II. The Resource View: Tailoring Real Assets </a:t>
            </a:r>
            <a:br>
              <a:rPr lang="en-US" smtClean="0"/>
            </a:br>
            <a:r>
              <a:rPr lang="en-US" smtClean="0"/>
              <a:t>	3. Types and Flexibility</a:t>
            </a:r>
          </a:p>
        </p:txBody>
      </p:sp>
      <p:sp>
        <p:nvSpPr>
          <p:cNvPr id="14339" name="Rectangle 3"/>
          <p:cNvSpPr>
            <a:spLocks noGrp="1" noChangeArrowheads="1"/>
          </p:cNvSpPr>
          <p:nvPr>
            <p:ph type="body" idx="4294967295"/>
          </p:nvPr>
        </p:nvSpPr>
        <p:spPr>
          <a:xfrm>
            <a:off x="152400" y="1066800"/>
            <a:ext cx="8991600" cy="5562600"/>
          </a:xfrm>
        </p:spPr>
        <p:txBody>
          <a:bodyPr/>
          <a:lstStyle/>
          <a:p>
            <a:pPr eaLnBrk="1" hangingPunct="1"/>
            <a:r>
              <a:rPr lang="en-US" smtClean="0"/>
              <a:t>Detail the requirements of different asset types</a:t>
            </a:r>
          </a:p>
          <a:p>
            <a:pPr eaLnBrk="1" hangingPunct="1"/>
            <a:r>
              <a:rPr lang="en-US" smtClean="0"/>
              <a:t>Benefits (scope, agility, robustness) and challenges of flexibility</a:t>
            </a:r>
          </a:p>
          <a:p>
            <a:pPr eaLnBrk="1" hangingPunct="1"/>
            <a:r>
              <a:rPr lang="en-US" smtClean="0"/>
              <a:t>Value drivers of flexibility (economies of scope)</a:t>
            </a:r>
          </a:p>
          <a:p>
            <a:pPr lvl="1" eaLnBrk="1" hangingPunct="1"/>
            <a:r>
              <a:rPr lang="en-US" smtClean="0"/>
              <a:t>Scale economies</a:t>
            </a:r>
          </a:p>
          <a:p>
            <a:pPr lvl="1" eaLnBrk="1" hangingPunct="1"/>
            <a:r>
              <a:rPr lang="en-US" smtClean="0"/>
              <a:t>Risk pooling</a:t>
            </a:r>
          </a:p>
          <a:p>
            <a:pPr lvl="1" eaLnBrk="1" hangingPunct="1"/>
            <a:r>
              <a:rPr lang="en-US" smtClean="0"/>
              <a:t>Allocation flexibility and information updating (real options)</a:t>
            </a:r>
          </a:p>
          <a:p>
            <a:pPr eaLnBrk="1" hangingPunct="1"/>
            <a:r>
              <a:rPr lang="en-US" smtClean="0"/>
              <a:t>Principle 7: A little flexibility goes a long way.</a:t>
            </a:r>
          </a:p>
          <a:p>
            <a:pPr lvl="1" eaLnBrk="1" hangingPunct="1">
              <a:buClr>
                <a:srgbClr val="FF0000"/>
              </a:buClr>
              <a:buFont typeface="Wingdings" pitchFamily="2" charset="2"/>
              <a:buChar char="Ø"/>
            </a:pPr>
            <a:r>
              <a:rPr lang="en-US" smtClean="0"/>
              <a:t>Tailored flexibility: tailored mix, tailored chained network</a:t>
            </a:r>
          </a:p>
          <a:p>
            <a:pPr eaLnBrk="1" hangingPunct="1"/>
            <a:r>
              <a:rPr lang="en-US" smtClean="0"/>
              <a:t>Flexibility:</a:t>
            </a:r>
          </a:p>
          <a:p>
            <a:pPr lvl="1" eaLnBrk="1" hangingPunct="1"/>
            <a:r>
              <a:rPr lang="en-US" smtClean="0"/>
              <a:t>Guidelines to reduce frictions: changeover time reduction, adaptable capacity</a:t>
            </a:r>
          </a:p>
          <a:p>
            <a:pPr lvl="1" eaLnBrk="1" hangingPunct="1"/>
            <a:r>
              <a:rPr lang="en-US" smtClean="0">
                <a:solidFill>
                  <a:srgbClr val="FF0000"/>
                </a:solidFill>
              </a:rPr>
              <a:t>Optimal flexibility and valuation</a:t>
            </a:r>
            <a:r>
              <a:rPr lang="en-US" smtClean="0"/>
              <a:t>:</a:t>
            </a:r>
          </a:p>
          <a:p>
            <a:pPr lvl="2" eaLnBrk="1" hangingPunct="1"/>
            <a:r>
              <a:rPr lang="en-US" smtClean="0"/>
              <a:t>Product volume threshold rule</a:t>
            </a:r>
          </a:p>
          <a:p>
            <a:pPr lvl="2" eaLnBrk="1" hangingPunct="1"/>
            <a:r>
              <a:rPr lang="en-US" smtClean="0"/>
              <a:t>Real options (wait &amp; switch option)</a:t>
            </a:r>
          </a:p>
          <a:p>
            <a:pPr lvl="2" eaLnBrk="1" hangingPunct="1"/>
            <a:r>
              <a:rPr lang="en-US" smtClean="0"/>
              <a:t>Newsvendor network</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smtClean="0"/>
              <a:t>II. The Resource View: Tailoring Real Assets </a:t>
            </a:r>
            <a:br>
              <a:rPr lang="en-US" smtClean="0"/>
            </a:br>
            <a:r>
              <a:rPr lang="en-US" smtClean="0"/>
              <a:t>	4. Location, Globalization and Offshoring</a:t>
            </a:r>
          </a:p>
        </p:txBody>
      </p:sp>
      <p:sp>
        <p:nvSpPr>
          <p:cNvPr id="321539" name="Rectangle 3"/>
          <p:cNvSpPr>
            <a:spLocks noGrp="1" noChangeArrowheads="1"/>
          </p:cNvSpPr>
          <p:nvPr>
            <p:ph type="body" idx="4294967295"/>
          </p:nvPr>
        </p:nvSpPr>
        <p:spPr>
          <a:xfrm>
            <a:off x="0" y="990600"/>
            <a:ext cx="9144000" cy="5638800"/>
          </a:xfrm>
        </p:spPr>
        <p:txBody>
          <a:bodyPr/>
          <a:lstStyle/>
          <a:p>
            <a:pPr eaLnBrk="1" hangingPunct="1">
              <a:defRPr/>
            </a:pPr>
            <a:r>
              <a:rPr lang="en-US" dirty="0" smtClean="0"/>
              <a:t>Integrate location decisions with operations strategy and globalization</a:t>
            </a:r>
          </a:p>
          <a:p>
            <a:pPr lvl="1" eaLnBrk="1" hangingPunct="1">
              <a:defRPr/>
            </a:pPr>
            <a:r>
              <a:rPr lang="en-US" dirty="0" smtClean="0"/>
              <a:t>Location factors (Market, Supply, Technology, Macro and Non-market) can be used to identify value sources from globalization</a:t>
            </a:r>
          </a:p>
          <a:p>
            <a:pPr eaLnBrk="1" hangingPunct="1">
              <a:defRPr/>
            </a:pPr>
            <a:r>
              <a:rPr lang="en-US" dirty="0" smtClean="0"/>
              <a:t>Four types of location analyses: </a:t>
            </a:r>
          </a:p>
          <a:p>
            <a:pPr marL="800100" lvl="1" indent="-342900" eaLnBrk="1" hangingPunct="1">
              <a:buFont typeface="+mj-lt"/>
              <a:buAutoNum type="arabicPeriod"/>
              <a:defRPr/>
            </a:pPr>
            <a:r>
              <a:rPr lang="en-US" dirty="0" smtClean="0"/>
              <a:t>Geographical or spatial analysis</a:t>
            </a:r>
          </a:p>
          <a:p>
            <a:pPr marL="1200150" lvl="2" indent="-342900" eaLnBrk="1" hangingPunct="1">
              <a:defRPr/>
            </a:pPr>
            <a:r>
              <a:rPr lang="en-US" dirty="0" smtClean="0">
                <a:solidFill>
                  <a:srgbClr val="FF0000"/>
                </a:solidFill>
              </a:rPr>
              <a:t>Total landed cost (TLC)</a:t>
            </a:r>
          </a:p>
          <a:p>
            <a:pPr marL="800100" lvl="1" indent="-342900" eaLnBrk="1" hangingPunct="1">
              <a:buFont typeface="+mj-lt"/>
              <a:buAutoNum type="arabicPeriod"/>
              <a:defRPr/>
            </a:pPr>
            <a:r>
              <a:rPr lang="en-US" dirty="0" smtClean="0"/>
              <a:t>Network analysis</a:t>
            </a:r>
          </a:p>
          <a:p>
            <a:pPr lvl="2" eaLnBrk="1" hangingPunct="1">
              <a:defRPr/>
            </a:pPr>
            <a:r>
              <a:rPr lang="en-US" dirty="0" smtClean="0"/>
              <a:t>Location and Sizing interact: should a network be centralized or distributed?</a:t>
            </a:r>
          </a:p>
          <a:p>
            <a:pPr lvl="2" eaLnBrk="1" hangingPunct="1">
              <a:defRPr/>
            </a:pPr>
            <a:r>
              <a:rPr lang="en-US" dirty="0" smtClean="0"/>
              <a:t>Location and Timing interact: establish myopic optimal location or anticipate future expansions</a:t>
            </a:r>
          </a:p>
          <a:p>
            <a:pPr marL="800100" lvl="1" indent="-342900" eaLnBrk="1" hangingPunct="1">
              <a:buFont typeface="+mj-lt"/>
              <a:buAutoNum type="arabicPeriod"/>
              <a:defRPr/>
            </a:pPr>
            <a:r>
              <a:rPr lang="en-US" dirty="0" smtClean="0"/>
              <a:t>Competitive analysis</a:t>
            </a:r>
          </a:p>
          <a:p>
            <a:pPr marL="800100" lvl="1" indent="-342900" eaLnBrk="1" hangingPunct="1">
              <a:buFont typeface="+mj-lt"/>
              <a:buAutoNum type="arabicPeriod"/>
              <a:defRPr/>
            </a:pPr>
            <a:r>
              <a:rPr lang="en-US" dirty="0" smtClean="0"/>
              <a:t>Facility role or strategic focus analysis</a:t>
            </a:r>
          </a:p>
          <a:p>
            <a:pPr lvl="2" eaLnBrk="1" hangingPunct="1">
              <a:defRPr/>
            </a:pPr>
            <a:r>
              <a:rPr lang="en-US" dirty="0" smtClean="0"/>
              <a:t>Specialized/localized plants or standardized/global plants? (ITT)</a:t>
            </a:r>
          </a:p>
          <a:p>
            <a:pPr lvl="2" eaLnBrk="1" hangingPunct="1">
              <a:defRPr/>
            </a:pPr>
            <a:r>
              <a:rPr lang="en-US" dirty="0" smtClean="0"/>
              <a:t>Integral network or separate locations? (connections increase operational flexibility + hedging)</a:t>
            </a:r>
          </a:p>
          <a:p>
            <a:pPr lvl="2" eaLnBrk="1" hangingPunct="1">
              <a:defRPr/>
            </a:pPr>
            <a:r>
              <a:rPr lang="en-US" dirty="0" smtClean="0"/>
              <a:t>Offshore or onshore? (strategic role matrix)</a:t>
            </a:r>
          </a:p>
          <a:p>
            <a:pPr eaLnBrk="1" hangingPunct="1">
              <a:defRPr/>
            </a:pPr>
            <a:r>
              <a:rPr lang="en-US" dirty="0" smtClean="0"/>
              <a:t>Applications</a:t>
            </a:r>
          </a:p>
          <a:p>
            <a:pPr lvl="1" eaLnBrk="1" hangingPunct="1">
              <a:defRPr/>
            </a:pPr>
            <a:r>
              <a:rPr lang="en-US" dirty="0" smtClean="0"/>
              <a:t>Mexico – China</a:t>
            </a:r>
          </a:p>
          <a:p>
            <a:pPr lvl="1" eaLnBrk="1" hangingPunct="1">
              <a:defRPr/>
            </a:pPr>
            <a:r>
              <a:rPr lang="en-US" dirty="0" smtClean="0"/>
              <a:t>Location and </a:t>
            </a:r>
            <a:r>
              <a:rPr lang="en-US" dirty="0" smtClean="0">
                <a:solidFill>
                  <a:srgbClr val="FF3300"/>
                </a:solidFill>
              </a:rPr>
              <a:t>Value of Integration: </a:t>
            </a:r>
            <a:r>
              <a:rPr lang="en-US" dirty="0" smtClean="0"/>
              <a:t>Newsvendor network (Seagate)</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smtClean="0"/>
              <a:t>Course Summary:</a:t>
            </a:r>
            <a:br>
              <a:rPr lang="en-US" smtClean="0"/>
            </a:br>
            <a:r>
              <a:rPr lang="en-US" smtClean="0"/>
              <a:t>	Part III: The Process View</a:t>
            </a:r>
          </a:p>
        </p:txBody>
      </p:sp>
      <p:sp>
        <p:nvSpPr>
          <p:cNvPr id="16387" name="Rectangle 3"/>
          <p:cNvSpPr>
            <a:spLocks noGrp="1" noChangeArrowheads="1"/>
          </p:cNvSpPr>
          <p:nvPr>
            <p:ph type="body" idx="4294967295"/>
          </p:nvPr>
        </p:nvSpPr>
        <p:spPr>
          <a:xfrm>
            <a:off x="0" y="1600200"/>
            <a:ext cx="8229600" cy="4525963"/>
          </a:xfrm>
        </p:spPr>
        <p:txBody>
          <a:bodyPr/>
          <a:lstStyle/>
          <a:p>
            <a:pPr marL="381000" indent="-381000" eaLnBrk="1" hangingPunct="1">
              <a:buFont typeface="Wingdings" pitchFamily="2" charset="2"/>
              <a:buNone/>
            </a:pPr>
            <a:r>
              <a:rPr lang="en-US" smtClean="0"/>
              <a:t>Key questions:</a:t>
            </a:r>
          </a:p>
          <a:p>
            <a:pPr marL="381000" indent="-381000" eaLnBrk="1" hangingPunct="1">
              <a:buFont typeface="Wingdings" pitchFamily="2" charset="2"/>
              <a:buNone/>
            </a:pPr>
            <a:endParaRPr lang="en-US" smtClean="0"/>
          </a:p>
          <a:p>
            <a:pPr marL="381000" indent="-381000" eaLnBrk="1" hangingPunct="1">
              <a:buClr>
                <a:srgbClr val="FF0000"/>
              </a:buClr>
              <a:buFont typeface="Wingdings" pitchFamily="2" charset="2"/>
              <a:buChar char="Ø"/>
            </a:pPr>
            <a:r>
              <a:rPr lang="en-US" smtClean="0"/>
              <a:t>How tailor our activity networks to our competitive strategy?</a:t>
            </a:r>
          </a:p>
          <a:p>
            <a:pPr marL="381000" indent="-381000" eaLnBrk="1" hangingPunct="1">
              <a:buFont typeface="Wingdings" pitchFamily="2" charset="2"/>
              <a:buAutoNum type="arabicPeriod"/>
            </a:pPr>
            <a:endParaRPr lang="en-US" smtClean="0"/>
          </a:p>
          <a:p>
            <a:pPr marL="381000" indent="-381000" eaLnBrk="1" hangingPunct="1">
              <a:buFont typeface="Wingdings" pitchFamily="2" charset="2"/>
              <a:buAutoNum type="arabicPeriod"/>
            </a:pPr>
            <a:endParaRPr lang="en-US" smtClean="0"/>
          </a:p>
        </p:txBody>
      </p:sp>
      <p:sp>
        <p:nvSpPr>
          <p:cNvPr id="14" name="Rectangle 14"/>
          <p:cNvSpPr>
            <a:spLocks noChangeArrowheads="1"/>
          </p:cNvSpPr>
          <p:nvPr/>
        </p:nvSpPr>
        <p:spPr bwMode="auto">
          <a:xfrm>
            <a:off x="3003550" y="2819400"/>
            <a:ext cx="3168650" cy="365125"/>
          </a:xfrm>
          <a:prstGeom prst="rect">
            <a:avLst/>
          </a:prstGeom>
          <a:solidFill>
            <a:srgbClr val="CCECFF"/>
          </a:solidFill>
          <a:ln w="9525">
            <a:solidFill>
              <a:schemeClr val="bg1"/>
            </a:solidFill>
            <a:miter lim="800000"/>
            <a:headEnd type="none" w="sm" len="sm"/>
            <a:tailEnd type="none" w="sm" len="sm"/>
          </a:ln>
        </p:spPr>
        <p:txBody>
          <a:bodyPr wrap="none" anchor="ctr"/>
          <a:lstStyle/>
          <a:p>
            <a:pPr algn="ctr" eaLnBrk="0" hangingPunct="0"/>
            <a:r>
              <a:rPr lang="en-US" sz="2000">
                <a:solidFill>
                  <a:srgbClr val="000000"/>
                </a:solidFill>
              </a:rPr>
              <a:t>Processing Network Strategy</a:t>
            </a:r>
            <a:endParaRPr lang="en-US" sz="1600">
              <a:solidFill>
                <a:srgbClr val="000000"/>
              </a:solidFill>
            </a:endParaRPr>
          </a:p>
        </p:txBody>
      </p:sp>
      <p:cxnSp>
        <p:nvCxnSpPr>
          <p:cNvPr id="15" name="AutoShape 15"/>
          <p:cNvCxnSpPr>
            <a:cxnSpLocks noChangeShapeType="1"/>
            <a:stCxn id="14" idx="2"/>
            <a:endCxn id="20" idx="0"/>
          </p:cNvCxnSpPr>
          <p:nvPr/>
        </p:nvCxnSpPr>
        <p:spPr bwMode="auto">
          <a:xfrm flipH="1">
            <a:off x="4367213" y="3184525"/>
            <a:ext cx="220662" cy="473075"/>
          </a:xfrm>
          <a:prstGeom prst="straightConnector1">
            <a:avLst/>
          </a:prstGeom>
          <a:noFill/>
          <a:ln w="25400">
            <a:solidFill>
              <a:srgbClr val="000000"/>
            </a:solidFill>
            <a:round/>
            <a:headEnd type="none" w="sm" len="sm"/>
            <a:tailEnd type="none" w="sm" len="sm"/>
          </a:ln>
          <a:effectLst>
            <a:outerShdw dist="20000" dir="5400000" rotWithShape="0">
              <a:srgbClr val="808080">
                <a:alpha val="37999"/>
              </a:srgbClr>
            </a:outerShdw>
          </a:effectLst>
        </p:spPr>
      </p:cxnSp>
      <p:cxnSp>
        <p:nvCxnSpPr>
          <p:cNvPr id="16" name="AutoShape 16"/>
          <p:cNvCxnSpPr>
            <a:cxnSpLocks noChangeShapeType="1"/>
            <a:stCxn id="14" idx="2"/>
            <a:endCxn id="19" idx="0"/>
          </p:cNvCxnSpPr>
          <p:nvPr/>
        </p:nvCxnSpPr>
        <p:spPr bwMode="auto">
          <a:xfrm flipH="1">
            <a:off x="1624013" y="3184525"/>
            <a:ext cx="2963862" cy="466725"/>
          </a:xfrm>
          <a:prstGeom prst="straightConnector1">
            <a:avLst/>
          </a:prstGeom>
          <a:noFill/>
          <a:ln w="25400">
            <a:solidFill>
              <a:srgbClr val="000000"/>
            </a:solidFill>
            <a:round/>
            <a:headEnd type="none" w="sm" len="sm"/>
            <a:tailEnd type="none" w="sm" len="sm"/>
          </a:ln>
          <a:effectLst>
            <a:outerShdw dist="20000" dir="5400000" rotWithShape="0">
              <a:srgbClr val="808080">
                <a:alpha val="37999"/>
              </a:srgbClr>
            </a:outerShdw>
          </a:effectLst>
        </p:spPr>
      </p:cxnSp>
      <p:cxnSp>
        <p:nvCxnSpPr>
          <p:cNvPr id="17" name="AutoShape 18"/>
          <p:cNvCxnSpPr>
            <a:cxnSpLocks noChangeShapeType="1"/>
            <a:stCxn id="14" idx="2"/>
            <a:endCxn id="21" idx="0"/>
          </p:cNvCxnSpPr>
          <p:nvPr/>
        </p:nvCxnSpPr>
        <p:spPr bwMode="auto">
          <a:xfrm>
            <a:off x="4587875" y="3184525"/>
            <a:ext cx="2979738" cy="473075"/>
          </a:xfrm>
          <a:prstGeom prst="straightConnector1">
            <a:avLst/>
          </a:prstGeom>
          <a:noFill/>
          <a:ln w="25400">
            <a:solidFill>
              <a:srgbClr val="000000"/>
            </a:solidFill>
            <a:round/>
            <a:headEnd type="none" w="sm" len="sm"/>
            <a:tailEnd type="none" w="sm" len="sm"/>
          </a:ln>
          <a:effectLst>
            <a:outerShdw dist="20000" dir="5400000" rotWithShape="0">
              <a:srgbClr val="808080">
                <a:alpha val="37999"/>
              </a:srgbClr>
            </a:outerShdw>
          </a:effectLst>
        </p:spPr>
      </p:cxnSp>
      <p:sp>
        <p:nvSpPr>
          <p:cNvPr id="18" name="Rectangle 19"/>
          <p:cNvSpPr>
            <a:spLocks noChangeArrowheads="1"/>
          </p:cNvSpPr>
          <p:nvPr/>
        </p:nvSpPr>
        <p:spPr bwMode="auto">
          <a:xfrm>
            <a:off x="1066800" y="5181600"/>
            <a:ext cx="7543800" cy="457200"/>
          </a:xfrm>
          <a:prstGeom prst="rect">
            <a:avLst/>
          </a:prstGeom>
          <a:solidFill>
            <a:srgbClr val="CCFF66"/>
          </a:solidFill>
          <a:ln w="12700">
            <a:solidFill>
              <a:schemeClr val="bg1"/>
            </a:solidFill>
            <a:miter lim="800000"/>
            <a:headEnd type="none" w="sm" len="sm"/>
            <a:tailEnd type="none" w="sm" len="sm"/>
          </a:ln>
        </p:spPr>
        <p:txBody>
          <a:bodyPr wrap="none" anchor="ctr"/>
          <a:lstStyle/>
          <a:p>
            <a:pPr algn="ctr" eaLnBrk="0" hangingPunct="0"/>
            <a:r>
              <a:rPr lang="en-US" sz="1600">
                <a:solidFill>
                  <a:srgbClr val="000000"/>
                </a:solidFill>
              </a:rPr>
              <a:t>Improvement</a:t>
            </a:r>
          </a:p>
          <a:p>
            <a:pPr algn="ctr" eaLnBrk="0" hangingPunct="0"/>
            <a:r>
              <a:rPr lang="en-US" sz="1600">
                <a:solidFill>
                  <a:srgbClr val="000000"/>
                </a:solidFill>
              </a:rPr>
              <a:t>Innovation</a:t>
            </a:r>
          </a:p>
        </p:txBody>
      </p:sp>
      <p:sp>
        <p:nvSpPr>
          <p:cNvPr id="19" name="Rectangle 20"/>
          <p:cNvSpPr>
            <a:spLocks noChangeArrowheads="1"/>
          </p:cNvSpPr>
          <p:nvPr/>
        </p:nvSpPr>
        <p:spPr bwMode="auto">
          <a:xfrm>
            <a:off x="1143000" y="3651250"/>
            <a:ext cx="960438" cy="457200"/>
          </a:xfrm>
          <a:prstGeom prst="rect">
            <a:avLst/>
          </a:prstGeom>
          <a:solidFill>
            <a:srgbClr val="CCFF66"/>
          </a:solidFill>
          <a:ln w="12700">
            <a:solidFill>
              <a:schemeClr val="bg1"/>
            </a:solidFill>
            <a:miter lim="800000"/>
            <a:headEnd type="none" w="sm" len="sm"/>
            <a:tailEnd type="none" w="sm" len="sm"/>
          </a:ln>
        </p:spPr>
        <p:txBody>
          <a:bodyPr wrap="none" anchor="ctr"/>
          <a:lstStyle/>
          <a:p>
            <a:pPr algn="ctr" eaLnBrk="0" hangingPunct="0"/>
            <a:r>
              <a:rPr lang="en-US" sz="1600">
                <a:solidFill>
                  <a:srgbClr val="000000"/>
                </a:solidFill>
              </a:rPr>
              <a:t>Sourcing</a:t>
            </a:r>
          </a:p>
        </p:txBody>
      </p:sp>
      <p:sp>
        <p:nvSpPr>
          <p:cNvPr id="20" name="Rectangle 21"/>
          <p:cNvSpPr>
            <a:spLocks noChangeArrowheads="1"/>
          </p:cNvSpPr>
          <p:nvPr/>
        </p:nvSpPr>
        <p:spPr bwMode="auto">
          <a:xfrm>
            <a:off x="3886200" y="3657600"/>
            <a:ext cx="960438" cy="457200"/>
          </a:xfrm>
          <a:prstGeom prst="rect">
            <a:avLst/>
          </a:prstGeom>
          <a:solidFill>
            <a:srgbClr val="CCFF66"/>
          </a:solidFill>
          <a:ln w="12700">
            <a:solidFill>
              <a:schemeClr val="bg1"/>
            </a:solidFill>
            <a:miter lim="800000"/>
            <a:headEnd type="none" w="sm" len="sm"/>
            <a:tailEnd type="none" w="sm" len="sm"/>
          </a:ln>
        </p:spPr>
        <p:txBody>
          <a:bodyPr wrap="none" anchor="ctr"/>
          <a:lstStyle/>
          <a:p>
            <a:pPr algn="ctr" eaLnBrk="0" hangingPunct="0"/>
            <a:r>
              <a:rPr lang="en-US" sz="1600">
                <a:solidFill>
                  <a:srgbClr val="000000"/>
                </a:solidFill>
              </a:rPr>
              <a:t>Technology</a:t>
            </a:r>
          </a:p>
        </p:txBody>
      </p:sp>
      <p:sp>
        <p:nvSpPr>
          <p:cNvPr id="21" name="Rectangle 22"/>
          <p:cNvSpPr>
            <a:spLocks noChangeArrowheads="1"/>
          </p:cNvSpPr>
          <p:nvPr/>
        </p:nvSpPr>
        <p:spPr bwMode="auto">
          <a:xfrm>
            <a:off x="7086600" y="3657600"/>
            <a:ext cx="960438" cy="457200"/>
          </a:xfrm>
          <a:prstGeom prst="rect">
            <a:avLst/>
          </a:prstGeom>
          <a:solidFill>
            <a:srgbClr val="CCFF66"/>
          </a:solidFill>
          <a:ln w="12700">
            <a:solidFill>
              <a:schemeClr val="bg1"/>
            </a:solidFill>
            <a:miter lim="800000"/>
            <a:headEnd type="none" w="sm" len="sm"/>
            <a:tailEnd type="none" w="sm" len="sm"/>
          </a:ln>
        </p:spPr>
        <p:txBody>
          <a:bodyPr wrap="none" anchor="ctr"/>
          <a:lstStyle/>
          <a:p>
            <a:pPr algn="ctr" eaLnBrk="0" hangingPunct="0"/>
            <a:r>
              <a:rPr lang="en-US" sz="1600">
                <a:solidFill>
                  <a:srgbClr val="000000"/>
                </a:solidFill>
              </a:rPr>
              <a:t>Demand</a:t>
            </a:r>
          </a:p>
        </p:txBody>
      </p:sp>
      <p:sp>
        <p:nvSpPr>
          <p:cNvPr id="22" name="Rectangle 25"/>
          <p:cNvSpPr>
            <a:spLocks noChangeArrowheads="1"/>
          </p:cNvSpPr>
          <p:nvPr/>
        </p:nvSpPr>
        <p:spPr bwMode="auto">
          <a:xfrm>
            <a:off x="1066800" y="4648200"/>
            <a:ext cx="7543800" cy="304800"/>
          </a:xfrm>
          <a:prstGeom prst="rect">
            <a:avLst/>
          </a:prstGeom>
          <a:solidFill>
            <a:srgbClr val="CCFF66"/>
          </a:solidFill>
          <a:ln w="12700">
            <a:solidFill>
              <a:schemeClr val="bg1"/>
            </a:solidFill>
            <a:miter lim="800000"/>
            <a:headEnd type="none" w="sm" len="sm"/>
            <a:tailEnd type="none" w="sm" len="sm"/>
          </a:ln>
        </p:spPr>
        <p:txBody>
          <a:bodyPr wrap="none" anchor="ctr"/>
          <a:lstStyle/>
          <a:p>
            <a:pPr algn="ctr" eaLnBrk="0" hangingPunct="0"/>
            <a:r>
              <a:rPr lang="en-US" sz="1600">
                <a:solidFill>
                  <a:srgbClr val="000000"/>
                </a:solidFill>
              </a:rPr>
              <a:t>Risk Management and Operational Hedging</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smtClean="0"/>
              <a:t>III. The Process View: Tailoring Activity Networks </a:t>
            </a:r>
            <a:br>
              <a:rPr lang="en-US" smtClean="0"/>
            </a:br>
            <a:r>
              <a:rPr lang="en-US" smtClean="0"/>
              <a:t>	1. Sourcing</a:t>
            </a:r>
          </a:p>
        </p:txBody>
      </p:sp>
      <p:sp>
        <p:nvSpPr>
          <p:cNvPr id="17411" name="Rectangle 4"/>
          <p:cNvSpPr>
            <a:spLocks noChangeArrowheads="1"/>
          </p:cNvSpPr>
          <p:nvPr/>
        </p:nvSpPr>
        <p:spPr bwMode="auto">
          <a:xfrm>
            <a:off x="152400" y="1066800"/>
            <a:ext cx="8686800" cy="5562600"/>
          </a:xfrm>
          <a:prstGeom prst="rect">
            <a:avLst/>
          </a:prstGeom>
          <a:noFill/>
          <a:ln w="9525">
            <a:noFill/>
            <a:miter lim="800000"/>
            <a:headEnd/>
            <a:tailEnd/>
          </a:ln>
        </p:spPr>
        <p:txBody>
          <a:bodyPr lIns="92075" tIns="46038" rIns="92075" bIns="46038"/>
          <a:lstStyle/>
          <a:p>
            <a:pPr marL="381000" indent="-381000">
              <a:spcBef>
                <a:spcPct val="20000"/>
              </a:spcBef>
              <a:buSzPct val="90000"/>
              <a:buFont typeface="Wingdings" pitchFamily="2" charset="2"/>
              <a:buChar char="§"/>
            </a:pPr>
            <a:r>
              <a:rPr lang="en-US" sz="1800" dirty="0"/>
              <a:t>Strategic sourcing = deciding on appropriate supply relationships for each activity</a:t>
            </a:r>
            <a:endParaRPr lang="en-US" sz="2000" dirty="0"/>
          </a:p>
          <a:p>
            <a:pPr marL="800100" lvl="1" indent="-342900">
              <a:spcBef>
                <a:spcPct val="20000"/>
              </a:spcBef>
              <a:buSzPct val="85000"/>
              <a:buFont typeface="Wingdings" pitchFamily="2" charset="2"/>
              <a:buAutoNum type="arabicPeriod"/>
            </a:pPr>
            <a:r>
              <a:rPr lang="en-US" sz="1800" dirty="0"/>
              <a:t>Outsource or not? (Make-or-buy) D</a:t>
            </a:r>
            <a:r>
              <a:rPr lang="en-US" sz="1600" dirty="0"/>
              <a:t>rawing the boundaries of our organization (network)</a:t>
            </a:r>
          </a:p>
          <a:p>
            <a:pPr marL="800100" lvl="1" indent="-342900">
              <a:spcBef>
                <a:spcPct val="20000"/>
              </a:spcBef>
              <a:buSzPct val="85000"/>
              <a:buFont typeface="Wingdings" pitchFamily="2" charset="2"/>
              <a:buAutoNum type="arabicPeriod"/>
            </a:pPr>
            <a:r>
              <a:rPr lang="en-US" sz="1800" dirty="0"/>
              <a:t>SRM. Defining, contracting and managing supplier relationships</a:t>
            </a:r>
          </a:p>
          <a:p>
            <a:pPr marL="381000" indent="-381000">
              <a:spcBef>
                <a:spcPct val="20000"/>
              </a:spcBef>
              <a:buSzPct val="90000"/>
              <a:buFont typeface="Wingdings" pitchFamily="2" charset="2"/>
              <a:buChar char="§"/>
            </a:pPr>
            <a:r>
              <a:rPr lang="en-US" sz="1800" dirty="0"/>
              <a:t>Outsourcing framework: successful sourcing is multi-functional and analytic</a:t>
            </a:r>
          </a:p>
          <a:p>
            <a:pPr marL="1219200" lvl="2" indent="-304800">
              <a:spcBef>
                <a:spcPct val="20000"/>
              </a:spcBef>
              <a:buSzPct val="50000"/>
              <a:buFont typeface="Wingdings" pitchFamily="2" charset="2"/>
              <a:buChar char="q"/>
            </a:pPr>
            <a:r>
              <a:rPr lang="en-US" sz="1400" dirty="0"/>
              <a:t>Is outsourcing feasible or necessary?</a:t>
            </a:r>
          </a:p>
          <a:p>
            <a:pPr marL="1219200" lvl="2" indent="-304800">
              <a:spcBef>
                <a:spcPct val="20000"/>
              </a:spcBef>
              <a:buSzPct val="50000"/>
              <a:buFont typeface="Wingdings" pitchFamily="2" charset="2"/>
              <a:buChar char="q"/>
            </a:pPr>
            <a:r>
              <a:rPr lang="en-US" sz="1400" dirty="0"/>
              <a:t>Strategic and risk considerations (“</a:t>
            </a:r>
            <a:r>
              <a:rPr lang="en-US" sz="1400" dirty="0">
                <a:solidFill>
                  <a:srgbClr val="FF0000"/>
                </a:solidFill>
              </a:rPr>
              <a:t>core competency matrix</a:t>
            </a:r>
            <a:r>
              <a:rPr lang="en-US" sz="1400" dirty="0"/>
              <a:t>” in </a:t>
            </a:r>
            <a:r>
              <a:rPr lang="en-US" sz="1400" i="1" dirty="0"/>
              <a:t>Harley</a:t>
            </a:r>
            <a:r>
              <a:rPr lang="en-US" sz="1400" dirty="0"/>
              <a:t>)</a:t>
            </a:r>
          </a:p>
          <a:p>
            <a:pPr marL="1219200" lvl="2" indent="-304800">
              <a:spcBef>
                <a:spcPct val="20000"/>
              </a:spcBef>
              <a:buSzPct val="50000"/>
              <a:buFont typeface="Wingdings" pitchFamily="2" charset="2"/>
              <a:buChar char="q"/>
            </a:pPr>
            <a:r>
              <a:rPr lang="en-US" sz="1400" dirty="0"/>
              <a:t>Economic evaluation: our </a:t>
            </a:r>
            <a:r>
              <a:rPr lang="en-US" sz="1400" dirty="0">
                <a:solidFill>
                  <a:srgbClr val="FF0000"/>
                </a:solidFill>
              </a:rPr>
              <a:t>TCO</a:t>
            </a:r>
            <a:r>
              <a:rPr lang="en-US" sz="1400" dirty="0"/>
              <a:t> (+ our suppliers’)</a:t>
            </a:r>
          </a:p>
          <a:p>
            <a:pPr marL="1219200" lvl="2" indent="-304800">
              <a:spcBef>
                <a:spcPct val="20000"/>
              </a:spcBef>
              <a:buSzPct val="50000"/>
              <a:buFont typeface="Wingdings" pitchFamily="2" charset="2"/>
              <a:buChar char="q"/>
            </a:pPr>
            <a:r>
              <a:rPr lang="en-US" sz="1400" dirty="0"/>
              <a:t>Capabilities to manage relationships and risk</a:t>
            </a:r>
          </a:p>
          <a:p>
            <a:pPr marL="381000" indent="-381000">
              <a:spcBef>
                <a:spcPct val="20000"/>
              </a:spcBef>
              <a:buSzPct val="90000"/>
              <a:buFont typeface="Wingdings" pitchFamily="2" charset="2"/>
              <a:buChar char="§"/>
            </a:pPr>
            <a:r>
              <a:rPr lang="en-US" sz="1800" dirty="0"/>
              <a:t>Tailored sourcing portfolios</a:t>
            </a:r>
          </a:p>
          <a:p>
            <a:pPr marL="800100" lvl="1" indent="-342900">
              <a:spcBef>
                <a:spcPct val="20000"/>
              </a:spcBef>
              <a:buSzPct val="85000"/>
              <a:buFontTx/>
              <a:buChar char="–"/>
            </a:pPr>
            <a:r>
              <a:rPr lang="en-US" sz="1600" dirty="0"/>
              <a:t>There is a spectrum of relationships: VI </a:t>
            </a:r>
            <a:r>
              <a:rPr lang="en-US" sz="1600" dirty="0">
                <a:cs typeface="Times New Roman" pitchFamily="18" charset="0"/>
              </a:rPr>
              <a:t>↔ partnerships </a:t>
            </a:r>
            <a:r>
              <a:rPr lang="en-US" sz="1600" dirty="0"/>
              <a:t> </a:t>
            </a:r>
            <a:r>
              <a:rPr lang="en-US" sz="1600" dirty="0">
                <a:cs typeface="Times New Roman" pitchFamily="18" charset="0"/>
              </a:rPr>
              <a:t>↔ market supply</a:t>
            </a:r>
            <a:endParaRPr lang="en-US" sz="1600" dirty="0"/>
          </a:p>
          <a:p>
            <a:pPr marL="800100" lvl="1" indent="-342900">
              <a:spcBef>
                <a:spcPct val="20000"/>
              </a:spcBef>
              <a:buSzPct val="85000"/>
              <a:buFontTx/>
              <a:buChar char="–"/>
            </a:pPr>
            <a:r>
              <a:rPr lang="en-US" sz="1600" dirty="0"/>
              <a:t>Single, dual or multi-sourcing</a:t>
            </a:r>
          </a:p>
          <a:p>
            <a:pPr marL="800100" lvl="1" indent="-342900">
              <a:spcBef>
                <a:spcPct val="20000"/>
              </a:spcBef>
              <a:buSzPct val="85000"/>
              <a:buFontTx/>
              <a:buChar char="–"/>
            </a:pPr>
            <a:r>
              <a:rPr lang="en-US" sz="1600" dirty="0"/>
              <a:t>Tailored portfolios along volume/volatility, product/customization, quality, innovation </a:t>
            </a:r>
          </a:p>
          <a:p>
            <a:pPr marL="381000" indent="-381000">
              <a:spcBef>
                <a:spcPct val="20000"/>
              </a:spcBef>
              <a:buSzPct val="90000"/>
              <a:buFont typeface="Wingdings" pitchFamily="2" charset="2"/>
              <a:buChar char="§"/>
            </a:pPr>
            <a:r>
              <a:rPr lang="en-US" sz="1800" dirty="0"/>
              <a:t>Structured Contracts to Improve network coordination:</a:t>
            </a:r>
          </a:p>
          <a:p>
            <a:pPr marL="800100" lvl="1" indent="-342900">
              <a:spcBef>
                <a:spcPct val="20000"/>
              </a:spcBef>
              <a:buSzPct val="85000"/>
              <a:buFontTx/>
              <a:buChar char="–"/>
            </a:pPr>
            <a:r>
              <a:rPr lang="en-US" sz="1600" dirty="0"/>
              <a:t>Parameters to negotiate: degree of integration, type of activities, decision rights, “rents”</a:t>
            </a:r>
          </a:p>
          <a:p>
            <a:pPr marL="800100" lvl="1" indent="-342900">
              <a:spcBef>
                <a:spcPct val="20000"/>
              </a:spcBef>
              <a:buSzPct val="85000"/>
              <a:buFontTx/>
              <a:buChar char="–"/>
            </a:pPr>
            <a:r>
              <a:rPr lang="en-US" sz="1600" dirty="0"/>
              <a:t>Should attempt to set terms that balance cooperation and competition</a:t>
            </a:r>
          </a:p>
          <a:p>
            <a:pPr marL="800100" lvl="1" indent="-342900">
              <a:spcBef>
                <a:spcPct val="20000"/>
              </a:spcBef>
              <a:buSzPct val="85000"/>
              <a:buFont typeface="Arial" pitchFamily="34" charset="0"/>
              <a:buChar char="•"/>
            </a:pPr>
            <a:r>
              <a:rPr lang="en-US" sz="1600" dirty="0" smtClean="0"/>
              <a:t>Relationship </a:t>
            </a:r>
            <a:r>
              <a:rPr lang="en-US" sz="1600" dirty="0"/>
              <a:t>between contracting, product design complexity, and industry disintegration</a:t>
            </a:r>
          </a:p>
          <a:p>
            <a:pPr marL="381000" indent="-381000">
              <a:spcBef>
                <a:spcPct val="20000"/>
              </a:spcBef>
              <a:buSzPct val="90000"/>
              <a:buFont typeface="Wingdings" pitchFamily="2" charset="2"/>
              <a:buChar char="§"/>
            </a:pPr>
            <a:r>
              <a:rPr lang="en-US" sz="1800" dirty="0"/>
              <a:t>Managing the supplier relationship: necessary component is performance tracking</a:t>
            </a:r>
          </a:p>
          <a:p>
            <a:pPr marL="1219200" lvl="2" indent="-304800">
              <a:spcBef>
                <a:spcPct val="20000"/>
              </a:spcBef>
              <a:buSzPct val="50000"/>
              <a:buFont typeface="Wingdings" pitchFamily="2" charset="2"/>
              <a:buChar char="q"/>
            </a:pPr>
            <a:r>
              <a:rPr lang="en-US" sz="1400" dirty="0">
                <a:solidFill>
                  <a:srgbClr val="FF0000"/>
                </a:solidFill>
              </a:rPr>
              <a:t>Tool</a:t>
            </a:r>
            <a:r>
              <a:rPr lang="en-US" sz="1400" dirty="0"/>
              <a:t>: track Total Cost of Ownership (TCO) and supplier scorecard</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smtClean="0"/>
              <a:t>General Rationale for Outsourcing and Offshoring</a:t>
            </a:r>
          </a:p>
        </p:txBody>
      </p:sp>
      <p:sp>
        <p:nvSpPr>
          <p:cNvPr id="18435" name="Oval 3"/>
          <p:cNvSpPr>
            <a:spLocks noChangeAspect="1" noChangeArrowheads="1"/>
          </p:cNvSpPr>
          <p:nvPr/>
        </p:nvSpPr>
        <p:spPr bwMode="auto">
          <a:xfrm>
            <a:off x="282575" y="1763713"/>
            <a:ext cx="2468563" cy="1773237"/>
          </a:xfrm>
          <a:prstGeom prst="ellipse">
            <a:avLst/>
          </a:prstGeom>
          <a:solidFill>
            <a:srgbClr val="CCFF66">
              <a:alpha val="50195"/>
            </a:srgbClr>
          </a:solidFill>
          <a:ln w="9525">
            <a:solidFill>
              <a:schemeClr val="tx1"/>
            </a:solidFill>
            <a:round/>
            <a:headEnd/>
            <a:tailEnd/>
          </a:ln>
        </p:spPr>
        <p:txBody>
          <a:bodyPr wrap="none" anchor="ctr"/>
          <a:lstStyle/>
          <a:p>
            <a:pPr algn="ctr"/>
            <a:r>
              <a:rPr lang="en-US" dirty="0"/>
              <a:t>Outsource</a:t>
            </a:r>
          </a:p>
        </p:txBody>
      </p:sp>
      <p:sp>
        <p:nvSpPr>
          <p:cNvPr id="18436" name="Oval 4"/>
          <p:cNvSpPr>
            <a:spLocks noChangeAspect="1" noChangeArrowheads="1"/>
          </p:cNvSpPr>
          <p:nvPr/>
        </p:nvSpPr>
        <p:spPr bwMode="auto">
          <a:xfrm>
            <a:off x="282575" y="3013075"/>
            <a:ext cx="2468563" cy="1773238"/>
          </a:xfrm>
          <a:prstGeom prst="ellipse">
            <a:avLst/>
          </a:prstGeom>
          <a:solidFill>
            <a:schemeClr val="hlink">
              <a:alpha val="50195"/>
            </a:schemeClr>
          </a:solidFill>
          <a:ln w="9525">
            <a:solidFill>
              <a:schemeClr val="tx1"/>
            </a:solidFill>
            <a:round/>
            <a:headEnd/>
            <a:tailEnd/>
          </a:ln>
        </p:spPr>
        <p:txBody>
          <a:bodyPr wrap="none" anchor="ctr"/>
          <a:lstStyle/>
          <a:p>
            <a:pPr algn="ctr"/>
            <a:r>
              <a:rPr lang="en-US"/>
              <a:t>Offshore</a:t>
            </a:r>
          </a:p>
        </p:txBody>
      </p:sp>
      <p:sp>
        <p:nvSpPr>
          <p:cNvPr id="18437" name="Line 6"/>
          <p:cNvSpPr>
            <a:spLocks noChangeShapeType="1"/>
          </p:cNvSpPr>
          <p:nvPr/>
        </p:nvSpPr>
        <p:spPr bwMode="auto">
          <a:xfrm flipH="1">
            <a:off x="2425700" y="990600"/>
            <a:ext cx="698500" cy="696913"/>
          </a:xfrm>
          <a:prstGeom prst="line">
            <a:avLst/>
          </a:prstGeom>
          <a:noFill/>
          <a:ln w="9525">
            <a:solidFill>
              <a:schemeClr val="tx1"/>
            </a:solidFill>
            <a:round/>
            <a:headEnd/>
            <a:tailEnd/>
          </a:ln>
        </p:spPr>
        <p:txBody>
          <a:bodyPr/>
          <a:lstStyle/>
          <a:p>
            <a:endParaRPr lang="en-US"/>
          </a:p>
        </p:txBody>
      </p:sp>
      <p:sp>
        <p:nvSpPr>
          <p:cNvPr id="18438" name="Line 8"/>
          <p:cNvSpPr>
            <a:spLocks noChangeShapeType="1"/>
          </p:cNvSpPr>
          <p:nvPr/>
        </p:nvSpPr>
        <p:spPr bwMode="auto">
          <a:xfrm flipH="1">
            <a:off x="2717800" y="4240213"/>
            <a:ext cx="533400" cy="254000"/>
          </a:xfrm>
          <a:prstGeom prst="line">
            <a:avLst/>
          </a:prstGeom>
          <a:noFill/>
          <a:ln w="9525">
            <a:solidFill>
              <a:schemeClr val="tx1"/>
            </a:solidFill>
            <a:round/>
            <a:headEnd/>
            <a:tailEnd/>
          </a:ln>
        </p:spPr>
        <p:txBody>
          <a:bodyPr/>
          <a:lstStyle/>
          <a:p>
            <a:endParaRPr lang="en-US"/>
          </a:p>
        </p:txBody>
      </p:sp>
      <p:sp>
        <p:nvSpPr>
          <p:cNvPr id="18439" name="Text Box 9"/>
          <p:cNvSpPr txBox="1">
            <a:spLocks noChangeArrowheads="1"/>
          </p:cNvSpPr>
          <p:nvPr/>
        </p:nvSpPr>
        <p:spPr bwMode="auto">
          <a:xfrm>
            <a:off x="3416300" y="1058863"/>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a:solidFill>
                  <a:schemeClr val="bg1"/>
                </a:solidFill>
                <a:latin typeface="Arial" pitchFamily="34" charset="0"/>
              </a:rPr>
              <a:t>Pro</a:t>
            </a:r>
          </a:p>
        </p:txBody>
      </p:sp>
      <p:sp>
        <p:nvSpPr>
          <p:cNvPr id="18440" name="Text Box 10"/>
          <p:cNvSpPr txBox="1">
            <a:spLocks noChangeArrowheads="1"/>
          </p:cNvSpPr>
          <p:nvPr/>
        </p:nvSpPr>
        <p:spPr bwMode="auto">
          <a:xfrm>
            <a:off x="6477000" y="1054100"/>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a:solidFill>
                  <a:schemeClr val="bg1"/>
                </a:solidFill>
                <a:latin typeface="Arial" pitchFamily="34" charset="0"/>
              </a:rPr>
              <a:t>Con</a:t>
            </a:r>
          </a:p>
        </p:txBody>
      </p:sp>
      <p:sp>
        <p:nvSpPr>
          <p:cNvPr id="18441" name="Text Box 11"/>
          <p:cNvSpPr txBox="1">
            <a:spLocks noChangeArrowheads="1"/>
          </p:cNvSpPr>
          <p:nvPr/>
        </p:nvSpPr>
        <p:spPr bwMode="auto">
          <a:xfrm>
            <a:off x="3416300" y="4262438"/>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a:solidFill>
                  <a:schemeClr val="bg1"/>
                </a:solidFill>
                <a:latin typeface="Arial" pitchFamily="34" charset="0"/>
              </a:rPr>
              <a:t>Pro</a:t>
            </a:r>
          </a:p>
        </p:txBody>
      </p:sp>
      <p:sp>
        <p:nvSpPr>
          <p:cNvPr id="18442" name="Text Box 12"/>
          <p:cNvSpPr txBox="1">
            <a:spLocks noChangeArrowheads="1"/>
          </p:cNvSpPr>
          <p:nvPr/>
        </p:nvSpPr>
        <p:spPr bwMode="auto">
          <a:xfrm>
            <a:off x="6477000" y="4257675"/>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a:solidFill>
                  <a:schemeClr val="bg1"/>
                </a:solidFill>
                <a:latin typeface="Arial" pitchFamily="34" charset="0"/>
              </a:rPr>
              <a:t>Con</a:t>
            </a:r>
          </a:p>
        </p:txBody>
      </p:sp>
      <p:sp>
        <p:nvSpPr>
          <p:cNvPr id="17" name="Text Box 7"/>
          <p:cNvSpPr txBox="1">
            <a:spLocks noChangeArrowheads="1"/>
          </p:cNvSpPr>
          <p:nvPr/>
        </p:nvSpPr>
        <p:spPr bwMode="auto">
          <a:xfrm>
            <a:off x="2740025" y="4589463"/>
            <a:ext cx="3736975" cy="1905000"/>
          </a:xfrm>
          <a:prstGeom prst="rect">
            <a:avLst/>
          </a:prstGeom>
          <a:noFill/>
          <a:ln w="9525">
            <a:noFill/>
            <a:miter lim="800000"/>
            <a:headEnd/>
            <a:tailEnd/>
          </a:ln>
        </p:spPr>
        <p:txBody>
          <a:bodyPr/>
          <a:lstStyle/>
          <a:p>
            <a:pPr marL="174625" indent="-174625">
              <a:spcBef>
                <a:spcPct val="20000"/>
              </a:spcBef>
              <a:buFontTx/>
              <a:buChar char="•"/>
            </a:pPr>
            <a:r>
              <a:rPr lang="en-US" sz="1400">
                <a:latin typeface="Arial" pitchFamily="34" charset="0"/>
                <a:cs typeface="Arial" pitchFamily="34" charset="0"/>
              </a:rPr>
              <a:t>Cost reductions</a:t>
            </a:r>
          </a:p>
          <a:p>
            <a:pPr marL="174625" indent="-174625">
              <a:spcBef>
                <a:spcPct val="20000"/>
              </a:spcBef>
              <a:buFontTx/>
              <a:buChar char="•"/>
            </a:pPr>
            <a:r>
              <a:rPr lang="en-US" sz="1400">
                <a:latin typeface="Arial" pitchFamily="34" charset="0"/>
                <a:cs typeface="Arial" pitchFamily="34" charset="0"/>
              </a:rPr>
              <a:t>Proximity to local or new markets</a:t>
            </a:r>
          </a:p>
          <a:p>
            <a:pPr marL="174625" indent="-174625">
              <a:spcBef>
                <a:spcPct val="20000"/>
              </a:spcBef>
              <a:buFontTx/>
              <a:buChar char="•"/>
            </a:pPr>
            <a:r>
              <a:rPr lang="en-US" sz="1400">
                <a:latin typeface="Arial" pitchFamily="34" charset="0"/>
                <a:cs typeface="Arial" pitchFamily="34" charset="0"/>
              </a:rPr>
              <a:t>Domestic labor market constraints</a:t>
            </a:r>
          </a:p>
          <a:p>
            <a:pPr marL="174625" indent="-174625">
              <a:spcBef>
                <a:spcPct val="20000"/>
              </a:spcBef>
              <a:buFontTx/>
              <a:buChar char="•"/>
            </a:pPr>
            <a:r>
              <a:rPr lang="en-US" sz="1400">
                <a:latin typeface="Arial" pitchFamily="34" charset="0"/>
                <a:cs typeface="Arial" pitchFamily="34" charset="0"/>
              </a:rPr>
              <a:t>Operational hedge</a:t>
            </a:r>
          </a:p>
          <a:p>
            <a:pPr marL="174625" indent="-174625">
              <a:spcBef>
                <a:spcPct val="20000"/>
              </a:spcBef>
              <a:buFontTx/>
              <a:buChar char="•"/>
            </a:pPr>
            <a:r>
              <a:rPr lang="en-US" sz="1400">
                <a:latin typeface="Arial" pitchFamily="34" charset="0"/>
                <a:cs typeface="Arial" pitchFamily="34" charset="0"/>
              </a:rPr>
              <a:t>Foreign trade barriers</a:t>
            </a:r>
          </a:p>
        </p:txBody>
      </p:sp>
      <p:sp>
        <p:nvSpPr>
          <p:cNvPr id="18" name="Text Box 8"/>
          <p:cNvSpPr txBox="1">
            <a:spLocks noChangeArrowheads="1"/>
          </p:cNvSpPr>
          <p:nvPr/>
        </p:nvSpPr>
        <p:spPr bwMode="auto">
          <a:xfrm>
            <a:off x="5722112" y="4589463"/>
            <a:ext cx="3656012" cy="1905000"/>
          </a:xfrm>
          <a:prstGeom prst="rect">
            <a:avLst/>
          </a:prstGeom>
          <a:noFill/>
          <a:ln w="9525">
            <a:noFill/>
            <a:miter lim="800000"/>
            <a:headEnd/>
            <a:tailEnd/>
          </a:ln>
        </p:spPr>
        <p:txBody>
          <a:bodyPr/>
          <a:lstStyle/>
          <a:p>
            <a:pPr marL="174625" indent="-174625">
              <a:spcBef>
                <a:spcPct val="20000"/>
              </a:spcBef>
              <a:buFontTx/>
              <a:buChar char="•"/>
            </a:pPr>
            <a:r>
              <a:rPr lang="en-US" sz="1400" dirty="0">
                <a:latin typeface="Arial" pitchFamily="34" charset="0"/>
                <a:cs typeface="Arial" pitchFamily="34" charset="0"/>
              </a:rPr>
              <a:t>Transportation costs</a:t>
            </a:r>
          </a:p>
          <a:p>
            <a:pPr marL="174625" indent="-174625">
              <a:spcBef>
                <a:spcPct val="20000"/>
              </a:spcBef>
              <a:buFontTx/>
              <a:buChar char="•"/>
            </a:pPr>
            <a:r>
              <a:rPr lang="en-US" sz="1400" dirty="0">
                <a:latin typeface="Arial" pitchFamily="34" charset="0"/>
                <a:cs typeface="Arial" pitchFamily="34" charset="0"/>
              </a:rPr>
              <a:t>Lead times</a:t>
            </a:r>
          </a:p>
          <a:p>
            <a:pPr marL="174625" indent="-174625">
              <a:spcBef>
                <a:spcPct val="20000"/>
              </a:spcBef>
              <a:buFontTx/>
              <a:buChar char="•"/>
            </a:pPr>
            <a:r>
              <a:rPr lang="en-US" sz="1400" dirty="0">
                <a:latin typeface="Arial" pitchFamily="34" charset="0"/>
                <a:cs typeface="Arial" pitchFamily="34" charset="0"/>
              </a:rPr>
              <a:t>Risks</a:t>
            </a:r>
          </a:p>
          <a:p>
            <a:pPr marL="631825" lvl="1" indent="-174625">
              <a:spcBef>
                <a:spcPct val="20000"/>
              </a:spcBef>
              <a:buFontTx/>
              <a:buChar char="•"/>
            </a:pPr>
            <a:r>
              <a:rPr lang="en-US" sz="1400" dirty="0">
                <a:latin typeface="Arial" pitchFamily="34" charset="0"/>
                <a:cs typeface="Arial" pitchFamily="34" charset="0"/>
              </a:rPr>
              <a:t>Quality, including health, environmental and CSR</a:t>
            </a:r>
          </a:p>
          <a:p>
            <a:pPr marL="631825" lvl="1" indent="-174625">
              <a:spcBef>
                <a:spcPct val="20000"/>
              </a:spcBef>
              <a:buFontTx/>
              <a:buChar char="•"/>
            </a:pPr>
            <a:r>
              <a:rPr lang="en-US" sz="1400" dirty="0">
                <a:latin typeface="Arial" pitchFamily="34" charset="0"/>
                <a:cs typeface="Arial" pitchFamily="34" charset="0"/>
              </a:rPr>
              <a:t>Currency, IP, political, competitive</a:t>
            </a:r>
          </a:p>
          <a:p>
            <a:pPr marL="174625" indent="-174625">
              <a:spcBef>
                <a:spcPct val="20000"/>
              </a:spcBef>
              <a:buFontTx/>
              <a:buChar char="•"/>
            </a:pPr>
            <a:r>
              <a:rPr lang="en-US" sz="1400" dirty="0">
                <a:latin typeface="Arial" pitchFamily="34" charset="0"/>
                <a:cs typeface="Arial" pitchFamily="34" charset="0"/>
              </a:rPr>
              <a:t>Domestic trade barriers</a:t>
            </a:r>
          </a:p>
          <a:p>
            <a:pPr marL="174625" indent="-174625">
              <a:spcBef>
                <a:spcPct val="20000"/>
              </a:spcBef>
              <a:buFontTx/>
              <a:buChar char="•"/>
            </a:pPr>
            <a:r>
              <a:rPr lang="en-US" sz="1400" dirty="0">
                <a:latin typeface="Arial" pitchFamily="34" charset="0"/>
                <a:cs typeface="Arial" pitchFamily="34" charset="0"/>
              </a:rPr>
              <a:t>Global operations’ complexity and social implications </a:t>
            </a:r>
          </a:p>
        </p:txBody>
      </p:sp>
      <p:sp>
        <p:nvSpPr>
          <p:cNvPr id="19" name="Text Box 5"/>
          <p:cNvSpPr txBox="1">
            <a:spLocks noChangeArrowheads="1"/>
          </p:cNvSpPr>
          <p:nvPr/>
        </p:nvSpPr>
        <p:spPr bwMode="auto">
          <a:xfrm>
            <a:off x="2751138" y="1433513"/>
            <a:ext cx="3773487" cy="2362200"/>
          </a:xfrm>
          <a:prstGeom prst="rect">
            <a:avLst/>
          </a:prstGeom>
          <a:noFill/>
          <a:ln w="9525">
            <a:noFill/>
            <a:miter lim="800000"/>
            <a:headEnd/>
            <a:tailEnd/>
          </a:ln>
        </p:spPr>
        <p:txBody>
          <a:bodyPr/>
          <a:lstStyle/>
          <a:p>
            <a:pPr marL="174625" indent="-174625">
              <a:spcBef>
                <a:spcPct val="20000"/>
              </a:spcBef>
              <a:buFontTx/>
              <a:buChar char="•"/>
            </a:pPr>
            <a:r>
              <a:rPr lang="en-US" sz="1400">
                <a:latin typeface="Arial" pitchFamily="34" charset="0"/>
              </a:rPr>
              <a:t>Operational and strategic focus</a:t>
            </a:r>
          </a:p>
          <a:p>
            <a:pPr marL="174625" indent="-174625">
              <a:spcBef>
                <a:spcPct val="20000"/>
              </a:spcBef>
              <a:buFontTx/>
              <a:buChar char="•"/>
            </a:pPr>
            <a:r>
              <a:rPr lang="en-US" sz="1400">
                <a:latin typeface="Arial" pitchFamily="34" charset="0"/>
              </a:rPr>
              <a:t>Cost and risk pooling efficiencies:</a:t>
            </a:r>
          </a:p>
          <a:p>
            <a:pPr marL="463550" lvl="1">
              <a:spcBef>
                <a:spcPct val="20000"/>
              </a:spcBef>
              <a:buFontTx/>
              <a:buChar char="•"/>
            </a:pPr>
            <a:r>
              <a:rPr lang="en-US" sz="1400">
                <a:latin typeface="Arial" pitchFamily="34" charset="0"/>
              </a:rPr>
              <a:t>Scale economies</a:t>
            </a:r>
          </a:p>
          <a:p>
            <a:pPr marL="463550" lvl="1">
              <a:spcBef>
                <a:spcPct val="20000"/>
              </a:spcBef>
              <a:buFontTx/>
              <a:buChar char="•"/>
            </a:pPr>
            <a:r>
              <a:rPr lang="en-US" sz="1400">
                <a:latin typeface="Arial" pitchFamily="34" charset="0"/>
              </a:rPr>
              <a:t>Risk pooling</a:t>
            </a:r>
          </a:p>
          <a:p>
            <a:pPr marL="174625" indent="-174625">
              <a:spcBef>
                <a:spcPct val="20000"/>
              </a:spcBef>
              <a:buFontTx/>
              <a:buChar char="•"/>
            </a:pPr>
            <a:r>
              <a:rPr lang="en-US" sz="1400">
                <a:latin typeface="Arial" pitchFamily="34" charset="0"/>
              </a:rPr>
              <a:t>Operational and financial flexibility</a:t>
            </a:r>
          </a:p>
          <a:p>
            <a:pPr marL="174625" indent="-174625">
              <a:spcBef>
                <a:spcPct val="20000"/>
              </a:spcBef>
              <a:buFontTx/>
              <a:buChar char="•"/>
            </a:pPr>
            <a:r>
              <a:rPr lang="en-US" sz="1400">
                <a:latin typeface="Arial" pitchFamily="34" charset="0"/>
              </a:rPr>
              <a:t>Access to technology/innovation</a:t>
            </a:r>
          </a:p>
          <a:p>
            <a:pPr marL="174625" indent="-174625">
              <a:spcBef>
                <a:spcPct val="20000"/>
              </a:spcBef>
              <a:buFontTx/>
              <a:buChar char="•"/>
            </a:pPr>
            <a:r>
              <a:rPr lang="en-US" sz="1400">
                <a:latin typeface="Arial" pitchFamily="34" charset="0"/>
              </a:rPr>
              <a:t>Market competition/discipline</a:t>
            </a:r>
          </a:p>
        </p:txBody>
      </p:sp>
      <p:sp>
        <p:nvSpPr>
          <p:cNvPr id="20" name="Text Box 6"/>
          <p:cNvSpPr txBox="1">
            <a:spLocks noChangeArrowheads="1"/>
          </p:cNvSpPr>
          <p:nvPr/>
        </p:nvSpPr>
        <p:spPr bwMode="auto">
          <a:xfrm>
            <a:off x="5886450" y="1433513"/>
            <a:ext cx="3449638" cy="2357437"/>
          </a:xfrm>
          <a:prstGeom prst="rect">
            <a:avLst/>
          </a:prstGeom>
          <a:noFill/>
          <a:ln w="9525">
            <a:noFill/>
            <a:miter lim="800000"/>
            <a:headEnd/>
            <a:tailEnd/>
          </a:ln>
        </p:spPr>
        <p:txBody>
          <a:bodyPr/>
          <a:lstStyle/>
          <a:p>
            <a:pPr marL="174625" indent="-174625">
              <a:spcBef>
                <a:spcPct val="20000"/>
              </a:spcBef>
              <a:buFontTx/>
              <a:buChar char="•"/>
            </a:pPr>
            <a:r>
              <a:rPr lang="en-US" sz="1400">
                <a:latin typeface="Arial" pitchFamily="34" charset="0"/>
              </a:rPr>
              <a:t>Strategic risks: </a:t>
            </a:r>
          </a:p>
          <a:p>
            <a:pPr marL="463550" lvl="1">
              <a:spcBef>
                <a:spcPct val="20000"/>
              </a:spcBef>
              <a:buFontTx/>
              <a:buChar char="•"/>
            </a:pPr>
            <a:r>
              <a:rPr lang="en-US" sz="1400">
                <a:latin typeface="Arial" pitchFamily="34" charset="0"/>
              </a:rPr>
              <a:t> Dependence/Loss of control </a:t>
            </a:r>
          </a:p>
          <a:p>
            <a:pPr marL="463550" lvl="1">
              <a:spcBef>
                <a:spcPct val="20000"/>
              </a:spcBef>
              <a:buFontTx/>
              <a:buChar char="•"/>
            </a:pPr>
            <a:r>
              <a:rPr lang="en-US" sz="1400">
                <a:latin typeface="Arial" pitchFamily="34" charset="0"/>
              </a:rPr>
              <a:t> Leakage of proprietary skills/ information; </a:t>
            </a:r>
          </a:p>
          <a:p>
            <a:pPr marL="174625" indent="-174625">
              <a:spcBef>
                <a:spcPct val="20000"/>
              </a:spcBef>
              <a:buFontTx/>
              <a:buChar char="•"/>
            </a:pPr>
            <a:r>
              <a:rPr lang="en-US" sz="1400">
                <a:latin typeface="Arial" pitchFamily="34" charset="0"/>
              </a:rPr>
              <a:t>Incentive problems (hold up, dual marginalization)</a:t>
            </a:r>
          </a:p>
          <a:p>
            <a:pPr marL="174625" indent="-174625">
              <a:spcBef>
                <a:spcPct val="20000"/>
              </a:spcBef>
              <a:buFontTx/>
              <a:buChar char="•"/>
            </a:pPr>
            <a:r>
              <a:rPr lang="en-US" sz="1400">
                <a:latin typeface="Arial" pitchFamily="34" charset="0"/>
              </a:rPr>
              <a:t>Transaction costs</a:t>
            </a:r>
          </a:p>
          <a:p>
            <a:pPr marL="174625" indent="-174625">
              <a:spcBef>
                <a:spcPct val="20000"/>
              </a:spcBef>
              <a:buFontTx/>
              <a:buChar char="•"/>
            </a:pPr>
            <a:r>
              <a:rPr lang="en-US" sz="1400">
                <a:latin typeface="Arial" pitchFamily="34" charset="0"/>
              </a:rPr>
              <a:t>No “learning by doing/owning”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ssolv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dissolv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dissolv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dissolve">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p:txBody>
          <a:bodyPr/>
          <a:lstStyle/>
          <a:p>
            <a:r>
              <a:rPr lang="en-US" smtClean="0"/>
              <a:t>Sourcing and Modularity</a:t>
            </a:r>
          </a:p>
        </p:txBody>
      </p:sp>
      <p:pic>
        <p:nvPicPr>
          <p:cNvPr id="38914" name="Picture 3" descr="Screen Shot 2012-05-27 at 2.23.32 PM.png"/>
          <p:cNvPicPr>
            <a:picLocks noChangeAspect="1"/>
          </p:cNvPicPr>
          <p:nvPr/>
        </p:nvPicPr>
        <p:blipFill>
          <a:blip r:embed="rId2" cstate="print"/>
          <a:srcRect/>
          <a:stretch>
            <a:fillRect/>
          </a:stretch>
        </p:blipFill>
        <p:spPr bwMode="auto">
          <a:xfrm>
            <a:off x="968375" y="1066800"/>
            <a:ext cx="8153400" cy="5619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sz="2400" dirty="0" smtClean="0"/>
              <a:t>IV. Improvement and Innovation Mgt</a:t>
            </a:r>
          </a:p>
        </p:txBody>
      </p:sp>
      <p:sp>
        <p:nvSpPr>
          <p:cNvPr id="22531" name="TextBox 4"/>
          <p:cNvSpPr txBox="1">
            <a:spLocks noChangeArrowheads="1"/>
          </p:cNvSpPr>
          <p:nvPr/>
        </p:nvSpPr>
        <p:spPr bwMode="auto">
          <a:xfrm>
            <a:off x="2224088" y="1009650"/>
            <a:ext cx="4133850" cy="646113"/>
          </a:xfrm>
          <a:prstGeom prst="rect">
            <a:avLst/>
          </a:prstGeom>
          <a:noFill/>
          <a:ln w="9525">
            <a:noFill/>
            <a:miter lim="800000"/>
            <a:headEnd/>
            <a:tailEnd/>
          </a:ln>
        </p:spPr>
        <p:txBody>
          <a:bodyPr wrap="none"/>
          <a:lstStyle/>
          <a:p>
            <a:pPr algn="ctr"/>
            <a:r>
              <a:rPr lang="en-US" sz="1800" dirty="0"/>
              <a:t>Main topic = prepare for the future = build</a:t>
            </a:r>
          </a:p>
          <a:p>
            <a:pPr algn="ctr"/>
            <a:r>
              <a:rPr lang="en-US" sz="1800" dirty="0"/>
              <a:t>capabilities for improvement &amp; innovation</a:t>
            </a:r>
          </a:p>
        </p:txBody>
      </p:sp>
      <p:sp>
        <p:nvSpPr>
          <p:cNvPr id="22532" name="TextBox 5"/>
          <p:cNvSpPr txBox="1">
            <a:spLocks noChangeArrowheads="1"/>
          </p:cNvSpPr>
          <p:nvPr/>
        </p:nvSpPr>
        <p:spPr bwMode="auto">
          <a:xfrm>
            <a:off x="3781425" y="1847850"/>
            <a:ext cx="1019175" cy="369888"/>
          </a:xfrm>
          <a:prstGeom prst="rect">
            <a:avLst/>
          </a:prstGeom>
          <a:noFill/>
          <a:ln w="9525">
            <a:noFill/>
            <a:miter lim="800000"/>
            <a:headEnd/>
            <a:tailEnd/>
          </a:ln>
        </p:spPr>
        <p:txBody>
          <a:bodyPr wrap="none">
            <a:spAutoFit/>
          </a:bodyPr>
          <a:lstStyle/>
          <a:p>
            <a:pPr algn="ctr"/>
            <a:r>
              <a:rPr lang="en-US" sz="1800"/>
              <a:t>Learning</a:t>
            </a:r>
          </a:p>
        </p:txBody>
      </p:sp>
      <p:sp>
        <p:nvSpPr>
          <p:cNvPr id="22533" name="TextBox 6"/>
          <p:cNvSpPr txBox="1">
            <a:spLocks noChangeArrowheads="1"/>
          </p:cNvSpPr>
          <p:nvPr/>
        </p:nvSpPr>
        <p:spPr bwMode="auto">
          <a:xfrm>
            <a:off x="765175" y="2362200"/>
            <a:ext cx="2354263" cy="646113"/>
          </a:xfrm>
          <a:prstGeom prst="rect">
            <a:avLst/>
          </a:prstGeom>
          <a:noFill/>
          <a:ln w="9525">
            <a:noFill/>
            <a:miter lim="800000"/>
            <a:headEnd/>
            <a:tailEnd/>
          </a:ln>
        </p:spPr>
        <p:txBody>
          <a:bodyPr wrap="none"/>
          <a:lstStyle/>
          <a:p>
            <a:pPr algn="ctr"/>
            <a:r>
              <a:rPr lang="en-US" sz="1800"/>
              <a:t>By doing</a:t>
            </a:r>
          </a:p>
          <a:p>
            <a:pPr algn="ctr"/>
            <a:r>
              <a:rPr lang="en-US" sz="1800"/>
              <a:t>= process improvement</a:t>
            </a:r>
          </a:p>
        </p:txBody>
      </p:sp>
      <p:sp>
        <p:nvSpPr>
          <p:cNvPr id="22534" name="TextBox 7"/>
          <p:cNvSpPr txBox="1">
            <a:spLocks noChangeArrowheads="1"/>
          </p:cNvSpPr>
          <p:nvPr/>
        </p:nvSpPr>
        <p:spPr bwMode="auto">
          <a:xfrm>
            <a:off x="4960938" y="2317750"/>
            <a:ext cx="3122612" cy="646113"/>
          </a:xfrm>
          <a:prstGeom prst="rect">
            <a:avLst/>
          </a:prstGeom>
          <a:noFill/>
          <a:ln w="9525">
            <a:noFill/>
            <a:miter lim="800000"/>
            <a:headEnd/>
            <a:tailEnd/>
          </a:ln>
        </p:spPr>
        <p:txBody>
          <a:bodyPr wrap="none"/>
          <a:lstStyle/>
          <a:p>
            <a:pPr algn="ctr"/>
            <a:r>
              <a:rPr lang="en-US" sz="1800"/>
              <a:t>Before doing</a:t>
            </a:r>
          </a:p>
          <a:p>
            <a:pPr algn="ctr"/>
            <a:r>
              <a:rPr lang="en-US" sz="1800"/>
              <a:t>= product or process innovation</a:t>
            </a:r>
          </a:p>
        </p:txBody>
      </p:sp>
      <p:sp>
        <p:nvSpPr>
          <p:cNvPr id="22535" name="TextBox 8"/>
          <p:cNvSpPr txBox="1">
            <a:spLocks noChangeArrowheads="1"/>
          </p:cNvSpPr>
          <p:nvPr/>
        </p:nvSpPr>
        <p:spPr bwMode="auto">
          <a:xfrm>
            <a:off x="5086350" y="3371850"/>
            <a:ext cx="2871788" cy="635000"/>
          </a:xfrm>
          <a:prstGeom prst="rect">
            <a:avLst/>
          </a:prstGeom>
          <a:noFill/>
          <a:ln w="9525">
            <a:noFill/>
            <a:miter lim="800000"/>
            <a:headEnd/>
            <a:tailEnd/>
          </a:ln>
        </p:spPr>
        <p:txBody>
          <a:bodyPr wrap="none"/>
          <a:lstStyle/>
          <a:p>
            <a:pPr algn="ctr"/>
            <a:r>
              <a:rPr lang="en-US" sz="1800" dirty="0"/>
              <a:t>Design strategies</a:t>
            </a:r>
          </a:p>
          <a:p>
            <a:pPr algn="ctr"/>
            <a:r>
              <a:rPr lang="en-US" sz="1800" dirty="0"/>
              <a:t>Plan, Iterate, or Select strategies</a:t>
            </a:r>
          </a:p>
        </p:txBody>
      </p:sp>
      <p:sp>
        <p:nvSpPr>
          <p:cNvPr id="22536" name="TextBox 9"/>
          <p:cNvSpPr txBox="1">
            <a:spLocks noChangeArrowheads="1"/>
          </p:cNvSpPr>
          <p:nvPr/>
        </p:nvSpPr>
        <p:spPr bwMode="auto">
          <a:xfrm>
            <a:off x="550863" y="3348038"/>
            <a:ext cx="2781300" cy="682625"/>
          </a:xfrm>
          <a:prstGeom prst="rect">
            <a:avLst/>
          </a:prstGeom>
          <a:noFill/>
          <a:ln w="9525">
            <a:noFill/>
            <a:miter lim="800000"/>
            <a:headEnd/>
            <a:tailEnd/>
          </a:ln>
        </p:spPr>
        <p:txBody>
          <a:bodyPr/>
          <a:lstStyle/>
          <a:p>
            <a:pPr algn="ctr"/>
            <a:r>
              <a:rPr lang="en-US" sz="1800">
                <a:solidFill>
                  <a:srgbClr val="FF0000"/>
                </a:solidFill>
              </a:rPr>
              <a:t>Learning curve</a:t>
            </a:r>
          </a:p>
          <a:p>
            <a:pPr algn="ctr"/>
            <a:r>
              <a:rPr lang="en-US" sz="1800"/>
              <a:t>kaizen &amp; standardized work</a:t>
            </a:r>
          </a:p>
          <a:p>
            <a:pPr algn="ctr"/>
            <a:endParaRPr lang="en-US" sz="1800"/>
          </a:p>
        </p:txBody>
      </p:sp>
      <p:sp>
        <p:nvSpPr>
          <p:cNvPr id="22537" name="TextBox 10"/>
          <p:cNvSpPr txBox="1">
            <a:spLocks noChangeArrowheads="1"/>
          </p:cNvSpPr>
          <p:nvPr/>
        </p:nvSpPr>
        <p:spPr bwMode="auto">
          <a:xfrm>
            <a:off x="550863" y="4346575"/>
            <a:ext cx="2781300" cy="463550"/>
          </a:xfrm>
          <a:prstGeom prst="rect">
            <a:avLst/>
          </a:prstGeom>
          <a:noFill/>
          <a:ln w="9525">
            <a:noFill/>
            <a:miter lim="800000"/>
            <a:headEnd/>
            <a:tailEnd/>
          </a:ln>
        </p:spPr>
        <p:txBody>
          <a:bodyPr/>
          <a:lstStyle/>
          <a:p>
            <a:pPr algn="ctr"/>
            <a:r>
              <a:rPr lang="en-US" sz="1800"/>
              <a:t>Cost ↓</a:t>
            </a:r>
          </a:p>
          <a:p>
            <a:pPr algn="ctr"/>
            <a:endParaRPr lang="en-US" sz="1800"/>
          </a:p>
        </p:txBody>
      </p:sp>
      <p:sp>
        <p:nvSpPr>
          <p:cNvPr id="22538" name="TextBox 11"/>
          <p:cNvSpPr txBox="1">
            <a:spLocks noChangeArrowheads="1"/>
          </p:cNvSpPr>
          <p:nvPr/>
        </p:nvSpPr>
        <p:spPr bwMode="auto">
          <a:xfrm>
            <a:off x="5130800" y="4346575"/>
            <a:ext cx="2781300" cy="463550"/>
          </a:xfrm>
          <a:prstGeom prst="rect">
            <a:avLst/>
          </a:prstGeom>
          <a:noFill/>
          <a:ln w="9525">
            <a:noFill/>
            <a:miter lim="800000"/>
            <a:headEnd/>
            <a:tailEnd/>
          </a:ln>
        </p:spPr>
        <p:txBody>
          <a:bodyPr/>
          <a:lstStyle/>
          <a:p>
            <a:pPr algn="ctr"/>
            <a:r>
              <a:rPr lang="en-US" sz="1800"/>
              <a:t>Functionality ↑</a:t>
            </a:r>
          </a:p>
          <a:p>
            <a:pPr algn="ctr"/>
            <a:endParaRPr lang="en-US" sz="1800"/>
          </a:p>
        </p:txBody>
      </p:sp>
      <p:sp>
        <p:nvSpPr>
          <p:cNvPr id="22539" name="Right Brace 12"/>
          <p:cNvSpPr>
            <a:spLocks/>
          </p:cNvSpPr>
          <p:nvPr/>
        </p:nvSpPr>
        <p:spPr bwMode="auto">
          <a:xfrm rot="5400000">
            <a:off x="4058444" y="2605882"/>
            <a:ext cx="338137" cy="4921250"/>
          </a:xfrm>
          <a:prstGeom prst="rightBrace">
            <a:avLst>
              <a:gd name="adj1" fmla="val 8355"/>
              <a:gd name="adj2" fmla="val 50000"/>
            </a:avLst>
          </a:prstGeom>
          <a:noFill/>
          <a:ln w="12700" algn="ctr">
            <a:solidFill>
              <a:srgbClr val="FF0000"/>
            </a:solidFill>
            <a:round/>
            <a:headEnd/>
            <a:tailEnd/>
          </a:ln>
        </p:spPr>
        <p:txBody>
          <a:bodyPr wrap="none">
            <a:spAutoFit/>
          </a:bodyPr>
          <a:lstStyle/>
          <a:p>
            <a:endParaRPr lang="en-US"/>
          </a:p>
        </p:txBody>
      </p:sp>
      <p:sp>
        <p:nvSpPr>
          <p:cNvPr id="22540" name="TextBox 13"/>
          <p:cNvSpPr txBox="1">
            <a:spLocks noChangeArrowheads="1"/>
          </p:cNvSpPr>
          <p:nvPr/>
        </p:nvSpPr>
        <p:spPr bwMode="auto">
          <a:xfrm>
            <a:off x="1766888" y="5273675"/>
            <a:ext cx="5048250" cy="646113"/>
          </a:xfrm>
          <a:prstGeom prst="rect">
            <a:avLst/>
          </a:prstGeom>
          <a:noFill/>
          <a:ln w="9525">
            <a:noFill/>
            <a:miter lim="800000"/>
            <a:headEnd/>
            <a:tailEnd/>
          </a:ln>
        </p:spPr>
        <p:txBody>
          <a:bodyPr wrap="none">
            <a:spAutoFit/>
          </a:bodyPr>
          <a:lstStyle/>
          <a:p>
            <a:pPr algn="ctr"/>
            <a:r>
              <a:rPr lang="en-US" sz="1800"/>
              <a:t>Interplay between these two learning modes </a:t>
            </a:r>
            <a:r>
              <a:rPr lang="en-US" sz="1800" i="1"/>
              <a:t>predicts</a:t>
            </a:r>
          </a:p>
          <a:p>
            <a:pPr algn="ctr"/>
            <a:r>
              <a:rPr lang="en-US" sz="1800"/>
              <a:t>innovation dynamics</a:t>
            </a:r>
          </a:p>
        </p:txBody>
      </p:sp>
      <p:cxnSp>
        <p:nvCxnSpPr>
          <p:cNvPr id="22541" name="Straight Arrow Connector 17"/>
          <p:cNvCxnSpPr>
            <a:cxnSpLocks noChangeShapeType="1"/>
            <a:stCxn id="22531" idx="2"/>
            <a:endCxn id="22532" idx="0"/>
          </p:cNvCxnSpPr>
          <p:nvPr/>
        </p:nvCxnSpPr>
        <p:spPr bwMode="auto">
          <a:xfrm rot="5400000">
            <a:off x="4195763" y="1751013"/>
            <a:ext cx="192087" cy="1587"/>
          </a:xfrm>
          <a:prstGeom prst="straightConnector1">
            <a:avLst/>
          </a:prstGeom>
          <a:noFill/>
          <a:ln w="9525" algn="ctr">
            <a:solidFill>
              <a:srgbClr val="0070C0"/>
            </a:solidFill>
            <a:round/>
            <a:headEnd/>
            <a:tailEnd type="arrow" w="med" len="med"/>
          </a:ln>
        </p:spPr>
      </p:cxnSp>
      <p:cxnSp>
        <p:nvCxnSpPr>
          <p:cNvPr id="22542" name="Straight Arrow Connector 20"/>
          <p:cNvCxnSpPr>
            <a:cxnSpLocks noChangeShapeType="1"/>
            <a:stCxn id="22532" idx="1"/>
            <a:endCxn id="22533" idx="0"/>
          </p:cNvCxnSpPr>
          <p:nvPr/>
        </p:nvCxnSpPr>
        <p:spPr bwMode="auto">
          <a:xfrm rot="10800000" flipV="1">
            <a:off x="1943100" y="2033588"/>
            <a:ext cx="1838325" cy="328612"/>
          </a:xfrm>
          <a:prstGeom prst="straightConnector1">
            <a:avLst/>
          </a:prstGeom>
          <a:noFill/>
          <a:ln w="9525" algn="ctr">
            <a:solidFill>
              <a:srgbClr val="0070C0"/>
            </a:solidFill>
            <a:round/>
            <a:headEnd/>
            <a:tailEnd type="arrow" w="med" len="med"/>
          </a:ln>
        </p:spPr>
      </p:cxnSp>
      <p:cxnSp>
        <p:nvCxnSpPr>
          <p:cNvPr id="22543" name="Straight Arrow Connector 23"/>
          <p:cNvCxnSpPr>
            <a:cxnSpLocks noChangeShapeType="1"/>
            <a:stCxn id="22532" idx="3"/>
            <a:endCxn id="22534" idx="0"/>
          </p:cNvCxnSpPr>
          <p:nvPr/>
        </p:nvCxnSpPr>
        <p:spPr bwMode="auto">
          <a:xfrm>
            <a:off x="4800600" y="2033588"/>
            <a:ext cx="1722438" cy="284162"/>
          </a:xfrm>
          <a:prstGeom prst="straightConnector1">
            <a:avLst/>
          </a:prstGeom>
          <a:noFill/>
          <a:ln w="9525" algn="ctr">
            <a:solidFill>
              <a:srgbClr val="0070C0"/>
            </a:solidFill>
            <a:round/>
            <a:headEnd/>
            <a:tailEnd type="arrow" w="med" len="med"/>
          </a:ln>
        </p:spPr>
      </p:cxnSp>
      <p:cxnSp>
        <p:nvCxnSpPr>
          <p:cNvPr id="22544" name="Straight Arrow Connector 26"/>
          <p:cNvCxnSpPr>
            <a:cxnSpLocks noChangeShapeType="1"/>
            <a:stCxn id="22533" idx="2"/>
            <a:endCxn id="22536" idx="0"/>
          </p:cNvCxnSpPr>
          <p:nvPr/>
        </p:nvCxnSpPr>
        <p:spPr bwMode="auto">
          <a:xfrm rot="5400000">
            <a:off x="1772444" y="3177382"/>
            <a:ext cx="339725" cy="1587"/>
          </a:xfrm>
          <a:prstGeom prst="straightConnector1">
            <a:avLst/>
          </a:prstGeom>
          <a:noFill/>
          <a:ln w="9525" algn="ctr">
            <a:solidFill>
              <a:srgbClr val="0070C0"/>
            </a:solidFill>
            <a:round/>
            <a:headEnd/>
            <a:tailEnd type="arrow" w="med" len="med"/>
          </a:ln>
        </p:spPr>
      </p:cxnSp>
      <p:cxnSp>
        <p:nvCxnSpPr>
          <p:cNvPr id="22545" name="Straight Arrow Connector 29"/>
          <p:cNvCxnSpPr>
            <a:cxnSpLocks noChangeShapeType="1"/>
            <a:stCxn id="22534" idx="2"/>
            <a:endCxn id="22535" idx="0"/>
          </p:cNvCxnSpPr>
          <p:nvPr/>
        </p:nvCxnSpPr>
        <p:spPr bwMode="auto">
          <a:xfrm rot="5400000">
            <a:off x="6318250" y="3167063"/>
            <a:ext cx="407987" cy="1588"/>
          </a:xfrm>
          <a:prstGeom prst="straightConnector1">
            <a:avLst/>
          </a:prstGeom>
          <a:noFill/>
          <a:ln w="9525" algn="ctr">
            <a:solidFill>
              <a:srgbClr val="0070C0"/>
            </a:solidFill>
            <a:round/>
            <a:headEnd/>
            <a:tailEnd type="arrow" w="med" len="med"/>
          </a:ln>
        </p:spPr>
      </p:cxnSp>
      <p:cxnSp>
        <p:nvCxnSpPr>
          <p:cNvPr id="22546" name="Straight Arrow Connector 32"/>
          <p:cNvCxnSpPr>
            <a:cxnSpLocks noChangeShapeType="1"/>
            <a:endCxn id="22537" idx="0"/>
          </p:cNvCxnSpPr>
          <p:nvPr/>
        </p:nvCxnSpPr>
        <p:spPr bwMode="auto">
          <a:xfrm rot="16200000" flipH="1">
            <a:off x="1812925" y="4217988"/>
            <a:ext cx="250825" cy="6350"/>
          </a:xfrm>
          <a:prstGeom prst="straightConnector1">
            <a:avLst/>
          </a:prstGeom>
          <a:noFill/>
          <a:ln w="9525" algn="ctr">
            <a:solidFill>
              <a:srgbClr val="0070C0"/>
            </a:solidFill>
            <a:round/>
            <a:headEnd/>
            <a:tailEnd type="arrow" w="med" len="med"/>
          </a:ln>
        </p:spPr>
      </p:cxnSp>
      <p:cxnSp>
        <p:nvCxnSpPr>
          <p:cNvPr id="22547" name="Straight Arrow Connector 37"/>
          <p:cNvCxnSpPr>
            <a:cxnSpLocks noChangeShapeType="1"/>
            <a:stCxn id="22535" idx="2"/>
            <a:endCxn id="22538" idx="0"/>
          </p:cNvCxnSpPr>
          <p:nvPr/>
        </p:nvCxnSpPr>
        <p:spPr bwMode="auto">
          <a:xfrm rot="5400000">
            <a:off x="6351587" y="4176713"/>
            <a:ext cx="339725" cy="0"/>
          </a:xfrm>
          <a:prstGeom prst="straightConnector1">
            <a:avLst/>
          </a:prstGeom>
          <a:noFill/>
          <a:ln w="9525" algn="ctr">
            <a:solidFill>
              <a:srgbClr val="0070C0"/>
            </a:solidFill>
            <a:round/>
            <a:headEnd/>
            <a:tailEnd type="arrow" w="med" len="med"/>
          </a:ln>
        </p:spPr>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smtClean="0"/>
              <a:t>Goals &amp; Approach of this course</a:t>
            </a:r>
          </a:p>
        </p:txBody>
      </p:sp>
      <p:sp>
        <p:nvSpPr>
          <p:cNvPr id="141315" name="Rectangle 3"/>
          <p:cNvSpPr>
            <a:spLocks noGrp="1" noChangeArrowheads="1"/>
          </p:cNvSpPr>
          <p:nvPr>
            <p:ph idx="1"/>
          </p:nvPr>
        </p:nvSpPr>
        <p:spPr>
          <a:xfrm>
            <a:off x="354013" y="1098550"/>
            <a:ext cx="8574087" cy="5302250"/>
          </a:xfrm>
        </p:spPr>
        <p:txBody>
          <a:bodyPr/>
          <a:lstStyle/>
          <a:p>
            <a:pPr marL="457200" indent="-457200" eaLnBrk="1" hangingPunct="1"/>
            <a:r>
              <a:rPr lang="en-US" dirty="0" smtClean="0"/>
              <a:t>Goal: by the end of this course you will be able to:</a:t>
            </a:r>
          </a:p>
          <a:p>
            <a:pPr marL="838200" lvl="1" indent="-381000" eaLnBrk="1" hangingPunct="1">
              <a:buFontTx/>
              <a:buAutoNum type="arabicPeriod"/>
            </a:pPr>
            <a:r>
              <a:rPr lang="en-US" dirty="0" smtClean="0">
                <a:solidFill>
                  <a:srgbClr val="FF3300"/>
                </a:solidFill>
              </a:rPr>
              <a:t>Formulate an operations strategy</a:t>
            </a:r>
          </a:p>
          <a:p>
            <a:pPr marL="1257300" lvl="2" indent="-342900" eaLnBrk="1" hangingPunct="1"/>
            <a:r>
              <a:rPr lang="en-US" dirty="0" smtClean="0"/>
              <a:t>Understand the key elements and decisions</a:t>
            </a:r>
          </a:p>
          <a:p>
            <a:pPr marL="838200" lvl="1" indent="-381000" eaLnBrk="1" hangingPunct="1">
              <a:buFontTx/>
              <a:buAutoNum type="arabicPeriod"/>
            </a:pPr>
            <a:r>
              <a:rPr lang="en-US" dirty="0" smtClean="0">
                <a:solidFill>
                  <a:srgbClr val="FF3300"/>
                </a:solidFill>
              </a:rPr>
              <a:t>Analyze, Value and Optimize an operations strategy</a:t>
            </a:r>
          </a:p>
          <a:p>
            <a:pPr marL="1257300" lvl="2" indent="-342900" eaLnBrk="1" hangingPunct="1"/>
            <a:r>
              <a:rPr lang="en-US" dirty="0" smtClean="0"/>
              <a:t>Analyze key drivers/decisions for each element in an ops strategy</a:t>
            </a:r>
          </a:p>
          <a:p>
            <a:pPr marL="1257300" lvl="2" indent="-342900" eaLnBrk="1" hangingPunct="1"/>
            <a:r>
              <a:rPr lang="en-US" dirty="0" smtClean="0"/>
              <a:t>Evaluate them qualitatively and financially</a:t>
            </a:r>
          </a:p>
          <a:p>
            <a:pPr marL="1257300" lvl="2" indent="-342900" eaLnBrk="1" hangingPunct="1"/>
            <a:r>
              <a:rPr lang="en-US" dirty="0" smtClean="0"/>
              <a:t>Develop recommendations and implementation plans</a:t>
            </a:r>
          </a:p>
          <a:p>
            <a:pPr marL="457200" indent="-457200" eaLnBrk="1" hangingPunct="1"/>
            <a:endParaRPr lang="en-US" dirty="0" smtClean="0"/>
          </a:p>
          <a:p>
            <a:pPr marL="457200" indent="-457200" eaLnBrk="1" hangingPunct="1"/>
            <a:r>
              <a:rPr lang="en-US" dirty="0" smtClean="0"/>
              <a:t>Approach:	</a:t>
            </a:r>
            <a:endParaRPr lang="en-US" dirty="0" smtClean="0">
              <a:solidFill>
                <a:srgbClr val="FF3300"/>
              </a:solidFill>
            </a:endParaRPr>
          </a:p>
          <a:p>
            <a:pPr marL="838200" lvl="1" indent="-381000" eaLnBrk="1" hangingPunct="1">
              <a:buFontTx/>
              <a:buAutoNum type="arabicPeriod"/>
            </a:pPr>
            <a:r>
              <a:rPr lang="en-US" dirty="0" smtClean="0">
                <a:solidFill>
                  <a:srgbClr val="FF3300"/>
                </a:solidFill>
              </a:rPr>
              <a:t>Strategic decisions grounded in operational reality</a:t>
            </a:r>
          </a:p>
          <a:p>
            <a:pPr marL="1257300" lvl="2" indent="-342900" eaLnBrk="1" hangingPunct="1"/>
            <a:r>
              <a:rPr lang="en-US" dirty="0" smtClean="0"/>
              <a:t>Each session and case will have strategic level questions</a:t>
            </a:r>
          </a:p>
          <a:p>
            <a:pPr marL="1257300" lvl="2" indent="-342900" eaLnBrk="1" hangingPunct="1"/>
            <a:r>
              <a:rPr lang="en-US" dirty="0" smtClean="0"/>
              <a:t>We will use detailed operational analysis to guide strategic decisions so they are grounded in reality</a:t>
            </a:r>
          </a:p>
          <a:p>
            <a:pPr marL="838200" lvl="1" indent="-381000" eaLnBrk="1" hangingPunct="1">
              <a:buFontTx/>
              <a:buAutoNum type="arabicPeriod"/>
            </a:pPr>
            <a:r>
              <a:rPr lang="en-US" dirty="0" smtClean="0">
                <a:solidFill>
                  <a:srgbClr val="FF3300"/>
                </a:solidFill>
              </a:rPr>
              <a:t>Combine qualitative and quantitative tools </a:t>
            </a:r>
            <a:r>
              <a:rPr lang="en-US" dirty="0" smtClean="0"/>
              <a:t> </a:t>
            </a:r>
          </a:p>
          <a:p>
            <a:pPr marL="1257300" lvl="2" indent="-342900" eaLnBrk="1" hangingPunct="1"/>
            <a:r>
              <a:rPr lang="en-US" dirty="0" smtClean="0"/>
              <a:t>Each session will focus on a key decision in operations strategy; each case will ask for a qualitative </a:t>
            </a:r>
            <a:r>
              <a:rPr lang="en-US" i="1" dirty="0" smtClean="0"/>
              <a:t>and </a:t>
            </a:r>
            <a:r>
              <a:rPr lang="en-US" dirty="0" smtClean="0"/>
              <a:t>quantitative analysis. The approach is as important as the decision.</a:t>
            </a:r>
          </a:p>
          <a:p>
            <a:pPr marL="1257300" lvl="2" indent="-342900" eaLnBrk="1" hangingPunct="1"/>
            <a:r>
              <a:rPr lang="en-US" dirty="0" smtClean="0"/>
              <a:t>We will draw on concepts from operations as well as the basics from finance for overall </a:t>
            </a:r>
            <a:r>
              <a:rPr lang="en-US" i="1" dirty="0" smtClean="0"/>
              <a:t>evaluation </a:t>
            </a:r>
            <a:r>
              <a:rPr lang="en-US" dirty="0" smtClean="0"/>
              <a:t>(NPV, risk) and strategy</a:t>
            </a:r>
          </a:p>
        </p:txBody>
      </p:sp>
      <p:sp>
        <p:nvSpPr>
          <p:cNvPr id="22532" name="AutoShape 4"/>
          <p:cNvSpPr>
            <a:spLocks noChangeArrowheads="1"/>
          </p:cNvSpPr>
          <p:nvPr/>
        </p:nvSpPr>
        <p:spPr bwMode="auto">
          <a:xfrm>
            <a:off x="7588250" y="1466850"/>
            <a:ext cx="1317625" cy="484188"/>
          </a:xfrm>
          <a:prstGeom prst="wedgeRoundRectCallout">
            <a:avLst>
              <a:gd name="adj1" fmla="val -126625"/>
              <a:gd name="adj2" fmla="val 36231"/>
              <a:gd name="adj3" fmla="val 16667"/>
            </a:avLst>
          </a:prstGeom>
          <a:solidFill>
            <a:srgbClr val="CCFFCC"/>
          </a:solidFill>
          <a:ln w="9525">
            <a:solidFill>
              <a:schemeClr val="tx1"/>
            </a:solidFill>
            <a:miter lim="800000"/>
            <a:headEnd/>
            <a:tailEnd/>
          </a:ln>
        </p:spPr>
        <p:txBody>
          <a:bodyPr anchor="ctr"/>
          <a:lstStyle/>
          <a:p>
            <a:pPr algn="ctr" eaLnBrk="0" hangingPunct="0"/>
            <a:r>
              <a:rPr lang="en-US" sz="1800">
                <a:latin typeface="Times New Roman" pitchFamily="18" charset="0"/>
              </a:rPr>
              <a:t>descriptive</a:t>
            </a:r>
          </a:p>
        </p:txBody>
      </p:sp>
      <p:sp>
        <p:nvSpPr>
          <p:cNvPr id="22533" name="AutoShape 5"/>
          <p:cNvSpPr>
            <a:spLocks noChangeArrowheads="1"/>
          </p:cNvSpPr>
          <p:nvPr/>
        </p:nvSpPr>
        <p:spPr bwMode="auto">
          <a:xfrm>
            <a:off x="7588250" y="2139950"/>
            <a:ext cx="1317625" cy="484188"/>
          </a:xfrm>
          <a:prstGeom prst="wedgeRoundRectCallout">
            <a:avLst>
              <a:gd name="adj1" fmla="val -129278"/>
              <a:gd name="adj2" fmla="val -8361"/>
              <a:gd name="adj3" fmla="val 16667"/>
            </a:avLst>
          </a:prstGeom>
          <a:solidFill>
            <a:srgbClr val="CCFFCC"/>
          </a:solidFill>
          <a:ln w="9525">
            <a:solidFill>
              <a:schemeClr val="tx1"/>
            </a:solidFill>
            <a:miter lim="800000"/>
            <a:headEnd/>
            <a:tailEnd/>
          </a:ln>
        </p:spPr>
        <p:txBody>
          <a:bodyPr anchor="ctr"/>
          <a:lstStyle/>
          <a:p>
            <a:pPr algn="ctr" eaLnBrk="0" hangingPunct="0"/>
            <a:r>
              <a:rPr lang="en-US" sz="1800">
                <a:latin typeface="Times New Roman" pitchFamily="18" charset="0"/>
              </a:rPr>
              <a:t>analytic</a:t>
            </a:r>
          </a:p>
        </p:txBody>
      </p:sp>
      <p:sp>
        <p:nvSpPr>
          <p:cNvPr id="22534" name="AutoShape 6"/>
          <p:cNvSpPr>
            <a:spLocks noChangeArrowheads="1"/>
          </p:cNvSpPr>
          <p:nvPr/>
        </p:nvSpPr>
        <p:spPr bwMode="auto">
          <a:xfrm>
            <a:off x="7588250" y="3190875"/>
            <a:ext cx="1516063" cy="484188"/>
          </a:xfrm>
          <a:prstGeom prst="wedgeRoundRectCallout">
            <a:avLst>
              <a:gd name="adj1" fmla="val -117435"/>
              <a:gd name="adj2" fmla="val -62458"/>
              <a:gd name="adj3" fmla="val 16667"/>
            </a:avLst>
          </a:prstGeom>
          <a:solidFill>
            <a:srgbClr val="CCFFCC"/>
          </a:solidFill>
          <a:ln w="9525">
            <a:solidFill>
              <a:schemeClr val="tx1"/>
            </a:solidFill>
            <a:miter lim="800000"/>
            <a:headEnd/>
            <a:tailEnd/>
          </a:ln>
        </p:spPr>
        <p:txBody>
          <a:bodyPr anchor="ctr"/>
          <a:lstStyle/>
          <a:p>
            <a:pPr algn="ctr" eaLnBrk="0" hangingPunct="0"/>
            <a:r>
              <a:rPr lang="en-US" sz="1800">
                <a:latin typeface="Times New Roman" pitchFamily="18" charset="0"/>
              </a:rPr>
              <a:t>insight &amp; action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1315">
                                            <p:txEl>
                                              <p:pRg st="0" end="0"/>
                                            </p:txEl>
                                          </p:spTgt>
                                        </p:tgtEl>
                                        <p:attrNameLst>
                                          <p:attrName>style.visibility</p:attrName>
                                        </p:attrNameLst>
                                      </p:cBhvr>
                                      <p:to>
                                        <p:strVal val="visible"/>
                                      </p:to>
                                    </p:set>
                                    <p:anim calcmode="lin" valueType="num">
                                      <p:cBhvr additive="base">
                                        <p:cTn id="7" dur="500" fill="hold"/>
                                        <p:tgtEl>
                                          <p:spTgt spid="1413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131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1315">
                                            <p:txEl>
                                              <p:pRg st="1" end="1"/>
                                            </p:txEl>
                                          </p:spTgt>
                                        </p:tgtEl>
                                        <p:attrNameLst>
                                          <p:attrName>style.visibility</p:attrName>
                                        </p:attrNameLst>
                                      </p:cBhvr>
                                      <p:to>
                                        <p:strVal val="visible"/>
                                      </p:to>
                                    </p:set>
                                    <p:anim calcmode="lin" valueType="num">
                                      <p:cBhvr additive="base">
                                        <p:cTn id="11" dur="500" fill="hold"/>
                                        <p:tgtEl>
                                          <p:spTgt spid="14131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41315">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41315">
                                            <p:txEl>
                                              <p:pRg st="2" end="2"/>
                                            </p:txEl>
                                          </p:spTgt>
                                        </p:tgtEl>
                                        <p:attrNameLst>
                                          <p:attrName>style.visibility</p:attrName>
                                        </p:attrNameLst>
                                      </p:cBhvr>
                                      <p:to>
                                        <p:strVal val="visible"/>
                                      </p:to>
                                    </p:set>
                                    <p:anim calcmode="lin" valueType="num">
                                      <p:cBhvr additive="base">
                                        <p:cTn id="15" dur="500" fill="hold"/>
                                        <p:tgtEl>
                                          <p:spTgt spid="141315">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413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253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1315">
                                            <p:txEl>
                                              <p:pRg st="3" end="3"/>
                                            </p:txEl>
                                          </p:spTgt>
                                        </p:tgtEl>
                                        <p:attrNameLst>
                                          <p:attrName>style.visibility</p:attrName>
                                        </p:attrNameLst>
                                      </p:cBhvr>
                                      <p:to>
                                        <p:strVal val="visible"/>
                                      </p:to>
                                    </p:set>
                                    <p:anim calcmode="lin" valueType="num">
                                      <p:cBhvr additive="base">
                                        <p:cTn id="25" dur="500" fill="hold"/>
                                        <p:tgtEl>
                                          <p:spTgt spid="14131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41315">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41315">
                                            <p:txEl>
                                              <p:pRg st="4" end="4"/>
                                            </p:txEl>
                                          </p:spTgt>
                                        </p:tgtEl>
                                        <p:attrNameLst>
                                          <p:attrName>style.visibility</p:attrName>
                                        </p:attrNameLst>
                                      </p:cBhvr>
                                      <p:to>
                                        <p:strVal val="visible"/>
                                      </p:to>
                                    </p:set>
                                    <p:anim calcmode="lin" valueType="num">
                                      <p:cBhvr additive="base">
                                        <p:cTn id="29" dur="500" fill="hold"/>
                                        <p:tgtEl>
                                          <p:spTgt spid="141315">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41315">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41315">
                                            <p:txEl>
                                              <p:pRg st="5" end="5"/>
                                            </p:txEl>
                                          </p:spTgt>
                                        </p:tgtEl>
                                        <p:attrNameLst>
                                          <p:attrName>style.visibility</p:attrName>
                                        </p:attrNameLst>
                                      </p:cBhvr>
                                      <p:to>
                                        <p:strVal val="visible"/>
                                      </p:to>
                                    </p:set>
                                    <p:anim calcmode="lin" valueType="num">
                                      <p:cBhvr additive="base">
                                        <p:cTn id="33" dur="500" fill="hold"/>
                                        <p:tgtEl>
                                          <p:spTgt spid="141315">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41315">
                                            <p:txEl>
                                              <p:pRg st="5" end="5"/>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41315">
                                            <p:txEl>
                                              <p:pRg st="6" end="6"/>
                                            </p:txEl>
                                          </p:spTgt>
                                        </p:tgtEl>
                                        <p:attrNameLst>
                                          <p:attrName>style.visibility</p:attrName>
                                        </p:attrNameLst>
                                      </p:cBhvr>
                                      <p:to>
                                        <p:strVal val="visible"/>
                                      </p:to>
                                    </p:set>
                                    <p:anim calcmode="lin" valueType="num">
                                      <p:cBhvr additive="base">
                                        <p:cTn id="37" dur="500" fill="hold"/>
                                        <p:tgtEl>
                                          <p:spTgt spid="141315">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4131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53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253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41315">
                                            <p:txEl>
                                              <p:pRg st="8" end="8"/>
                                            </p:txEl>
                                          </p:spTgt>
                                        </p:tgtEl>
                                        <p:attrNameLst>
                                          <p:attrName>style.visibility</p:attrName>
                                        </p:attrNameLst>
                                      </p:cBhvr>
                                      <p:to>
                                        <p:strVal val="visible"/>
                                      </p:to>
                                    </p:set>
                                    <p:anim calcmode="lin" valueType="num">
                                      <p:cBhvr additive="base">
                                        <p:cTn id="49" dur="500" fill="hold"/>
                                        <p:tgtEl>
                                          <p:spTgt spid="141315">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41315">
                                            <p:txEl>
                                              <p:pRg st="8" end="8"/>
                                            </p:txEl>
                                          </p:spTgt>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41315">
                                            <p:txEl>
                                              <p:pRg st="9" end="9"/>
                                            </p:txEl>
                                          </p:spTgt>
                                        </p:tgtEl>
                                        <p:attrNameLst>
                                          <p:attrName>style.visibility</p:attrName>
                                        </p:attrNameLst>
                                      </p:cBhvr>
                                      <p:to>
                                        <p:strVal val="visible"/>
                                      </p:to>
                                    </p:set>
                                    <p:anim calcmode="lin" valueType="num">
                                      <p:cBhvr additive="base">
                                        <p:cTn id="53" dur="500" fill="hold"/>
                                        <p:tgtEl>
                                          <p:spTgt spid="141315">
                                            <p:txEl>
                                              <p:pRg st="9" end="9"/>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141315">
                                            <p:txEl>
                                              <p:pRg st="9" end="9"/>
                                            </p:txEl>
                                          </p:spTgt>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41315">
                                            <p:txEl>
                                              <p:pRg st="10" end="10"/>
                                            </p:txEl>
                                          </p:spTgt>
                                        </p:tgtEl>
                                        <p:attrNameLst>
                                          <p:attrName>style.visibility</p:attrName>
                                        </p:attrNameLst>
                                      </p:cBhvr>
                                      <p:to>
                                        <p:strVal val="visible"/>
                                      </p:to>
                                    </p:set>
                                    <p:anim calcmode="lin" valueType="num">
                                      <p:cBhvr additive="base">
                                        <p:cTn id="57" dur="500" fill="hold"/>
                                        <p:tgtEl>
                                          <p:spTgt spid="141315">
                                            <p:txEl>
                                              <p:pRg st="10" end="1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141315">
                                            <p:txEl>
                                              <p:pRg st="10" end="10"/>
                                            </p:txEl>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41315">
                                            <p:txEl>
                                              <p:pRg st="11" end="11"/>
                                            </p:txEl>
                                          </p:spTgt>
                                        </p:tgtEl>
                                        <p:attrNameLst>
                                          <p:attrName>style.visibility</p:attrName>
                                        </p:attrNameLst>
                                      </p:cBhvr>
                                      <p:to>
                                        <p:strVal val="visible"/>
                                      </p:to>
                                    </p:set>
                                    <p:anim calcmode="lin" valueType="num">
                                      <p:cBhvr additive="base">
                                        <p:cTn id="61" dur="500" fill="hold"/>
                                        <p:tgtEl>
                                          <p:spTgt spid="141315">
                                            <p:txEl>
                                              <p:pRg st="11" end="11"/>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41315">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41315">
                                            <p:txEl>
                                              <p:pRg st="12" end="12"/>
                                            </p:txEl>
                                          </p:spTgt>
                                        </p:tgtEl>
                                        <p:attrNameLst>
                                          <p:attrName>style.visibility</p:attrName>
                                        </p:attrNameLst>
                                      </p:cBhvr>
                                      <p:to>
                                        <p:strVal val="visible"/>
                                      </p:to>
                                    </p:set>
                                    <p:anim calcmode="lin" valueType="num">
                                      <p:cBhvr additive="base">
                                        <p:cTn id="67" dur="500" fill="hold"/>
                                        <p:tgtEl>
                                          <p:spTgt spid="141315">
                                            <p:txEl>
                                              <p:pRg st="12" end="12"/>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141315">
                                            <p:txEl>
                                              <p:pRg st="12" end="12"/>
                                            </p:txEl>
                                          </p:spTgt>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41315">
                                            <p:txEl>
                                              <p:pRg st="13" end="13"/>
                                            </p:txEl>
                                          </p:spTgt>
                                        </p:tgtEl>
                                        <p:attrNameLst>
                                          <p:attrName>style.visibility</p:attrName>
                                        </p:attrNameLst>
                                      </p:cBhvr>
                                      <p:to>
                                        <p:strVal val="visible"/>
                                      </p:to>
                                    </p:set>
                                    <p:anim calcmode="lin" valueType="num">
                                      <p:cBhvr additive="base">
                                        <p:cTn id="71" dur="500" fill="hold"/>
                                        <p:tgtEl>
                                          <p:spTgt spid="141315">
                                            <p:txEl>
                                              <p:pRg st="13" end="13"/>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141315">
                                            <p:txEl>
                                              <p:pRg st="13" end="13"/>
                                            </p:txEl>
                                          </p:spTgt>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141315">
                                            <p:txEl>
                                              <p:pRg st="14" end="14"/>
                                            </p:txEl>
                                          </p:spTgt>
                                        </p:tgtEl>
                                        <p:attrNameLst>
                                          <p:attrName>style.visibility</p:attrName>
                                        </p:attrNameLst>
                                      </p:cBhvr>
                                      <p:to>
                                        <p:strVal val="visible"/>
                                      </p:to>
                                    </p:set>
                                    <p:anim calcmode="lin" valueType="num">
                                      <p:cBhvr additive="base">
                                        <p:cTn id="75" dur="500" fill="hold"/>
                                        <p:tgtEl>
                                          <p:spTgt spid="141315">
                                            <p:txEl>
                                              <p:pRg st="14" end="14"/>
                                            </p:txEl>
                                          </p:spTgt>
                                        </p:tgtEl>
                                        <p:attrNameLst>
                                          <p:attrName>ppt_x</p:attrName>
                                        </p:attrNameLst>
                                      </p:cBhvr>
                                      <p:tavLst>
                                        <p:tav tm="0">
                                          <p:val>
                                            <p:strVal val="#ppt_x"/>
                                          </p:val>
                                        </p:tav>
                                        <p:tav tm="100000">
                                          <p:val>
                                            <p:strVal val="#ppt_x"/>
                                          </p:val>
                                        </p:tav>
                                      </p:tavLst>
                                    </p:anim>
                                    <p:anim calcmode="lin" valueType="num">
                                      <p:cBhvr additive="base">
                                        <p:cTn id="76" dur="500" fill="hold"/>
                                        <p:tgtEl>
                                          <p:spTgt spid="141315">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5" grpId="0" build="p"/>
      <p:bldP spid="22532" grpId="0" animBg="1"/>
      <p:bldP spid="22533" grpId="0" animBg="1"/>
      <p:bldP spid="2253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rPr>
              <a:t>Operations strategy</a:t>
            </a:r>
            <a:br>
              <a:rPr lang="en-US" sz="2800" dirty="0" smtClean="0">
                <a:solidFill>
                  <a:schemeClr val="bg1"/>
                </a:solidFill>
              </a:rPr>
            </a:br>
            <a:r>
              <a:rPr lang="en-US" sz="2800" dirty="0" smtClean="0">
                <a:solidFill>
                  <a:schemeClr val="bg1"/>
                </a:solidFill>
              </a:rPr>
              <a:t>	&amp; Principle of value maximization</a:t>
            </a:r>
          </a:p>
        </p:txBody>
      </p:sp>
      <p:graphicFrame>
        <p:nvGraphicFramePr>
          <p:cNvPr id="4"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Double Bracket 4"/>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endParaRPr>
          </a:p>
        </p:txBody>
      </p:sp>
      <p:sp>
        <p:nvSpPr>
          <p:cNvPr id="7" name="Rectangle 6"/>
          <p:cNvSpPr/>
          <p:nvPr/>
        </p:nvSpPr>
        <p:spPr>
          <a:xfrm>
            <a:off x="755472" y="1364716"/>
            <a:ext cx="1001604" cy="3632983"/>
          </a:xfrm>
          <a:prstGeom prst="rect">
            <a:avLst/>
          </a:prstGeom>
          <a:noFill/>
        </p:spPr>
        <p:txBody>
          <a:bodyPr vert="wordArtVert" wrap="none" anchor="ctr"/>
          <a:lstStyle/>
          <a:p>
            <a:pPr algn="ct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t>
            </a: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alue</a:t>
            </a:r>
          </a:p>
        </p:txBody>
      </p:sp>
      <p:sp>
        <p:nvSpPr>
          <p:cNvPr id="10" name="Rectangle 9"/>
          <p:cNvSpPr/>
          <p:nvPr/>
        </p:nvSpPr>
        <p:spPr>
          <a:xfrm>
            <a:off x="5070389" y="1335190"/>
            <a:ext cx="1302980" cy="4154983"/>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ssets</a:t>
            </a:r>
          </a:p>
        </p:txBody>
      </p:sp>
      <p:sp>
        <p:nvSpPr>
          <p:cNvPr id="11" name="Rectangle 10"/>
          <p:cNvSpPr/>
          <p:nvPr/>
        </p:nvSpPr>
        <p:spPr>
          <a:xfrm>
            <a:off x="7433739" y="1353078"/>
            <a:ext cx="1177065" cy="4647426"/>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rocess</a:t>
            </a:r>
          </a:p>
        </p:txBody>
      </p:sp>
      <p:sp>
        <p:nvSpPr>
          <p:cNvPr id="12" name="Rectangle 11"/>
          <p:cNvSpPr/>
          <p:nvPr/>
        </p:nvSpPr>
        <p:spPr>
          <a:xfrm>
            <a:off x="2817360" y="1188182"/>
            <a:ext cx="1001604" cy="5130035"/>
          </a:xfrm>
          <a:prstGeom prst="rect">
            <a:avLst/>
          </a:prstGeom>
          <a:noFill/>
        </p:spPr>
        <p:txBody>
          <a:bodyPr vert="wordArtVert" anchor="ctr"/>
          <a:lstStyle/>
          <a:p>
            <a:pPr algn="ct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a:t>
            </a: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ompete</a:t>
            </a:r>
          </a:p>
        </p:txBody>
      </p:sp>
      <p:sp>
        <p:nvSpPr>
          <p:cNvPr id="14" name="Rectangle 13"/>
          <p:cNvSpPr/>
          <p:nvPr/>
        </p:nvSpPr>
        <p:spPr>
          <a:xfrm>
            <a:off x="3359411" y="5581037"/>
            <a:ext cx="1047082" cy="584775"/>
          </a:xfrm>
          <a:prstGeom prst="rect">
            <a:avLst/>
          </a:prstGeom>
        </p:spPr>
        <p:txBody>
          <a:bodyPr wrap="none">
            <a:spAutoFit/>
          </a:bodyPr>
          <a:lstStyle/>
          <a:p>
            <a:pPr defTabSz="457200" fontAlgn="auto">
              <a:spcBef>
                <a:spcPts val="0"/>
              </a:spcBef>
              <a:spcAft>
                <a:spcPts val="0"/>
              </a:spcAft>
              <a:defRPr/>
            </a:pPr>
            <a:r>
              <a:rPr lang="en-US" sz="3200" b="1" dirty="0" err="1">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ncies</a:t>
            </a:r>
            <a:endParaRPr lang="en-US" sz="3200" dirty="0">
              <a:solidFill>
                <a:prstClr val="black"/>
              </a:solidFill>
              <a:latin typeface="Calibri"/>
              <a:cs typeface="Arial" pitchFamily="34" charset="0"/>
            </a:endParaRPr>
          </a:p>
        </p:txBody>
      </p:sp>
      <p:sp>
        <p:nvSpPr>
          <p:cNvPr id="15" name="TextBox 14"/>
          <p:cNvSpPr txBox="1">
            <a:spLocks noChangeArrowheads="1"/>
          </p:cNvSpPr>
          <p:nvPr/>
        </p:nvSpPr>
        <p:spPr bwMode="auto">
          <a:xfrm>
            <a:off x="344554" y="4979496"/>
            <a:ext cx="1809150" cy="1200329"/>
          </a:xfrm>
          <a:prstGeom prst="rect">
            <a:avLst/>
          </a:prstGeom>
          <a:noFill/>
          <a:ln w="9525">
            <a:noFill/>
            <a:miter lim="800000"/>
            <a:headEnd/>
            <a:tailEnd/>
          </a:ln>
        </p:spPr>
        <p:txBody>
          <a:bodyPr wrap="none">
            <a:spAutoFit/>
          </a:bodyPr>
          <a:lstStyle/>
          <a:p>
            <a:pPr algn="ctr"/>
            <a:r>
              <a:rPr lang="en-US" dirty="0">
                <a:solidFill>
                  <a:srgbClr val="FF0000"/>
                </a:solidFill>
                <a:latin typeface="Optima" charset="0"/>
              </a:rPr>
              <a:t>Alignment</a:t>
            </a:r>
          </a:p>
          <a:p>
            <a:pPr algn="ctr"/>
            <a:r>
              <a:rPr lang="en-US" dirty="0">
                <a:solidFill>
                  <a:srgbClr val="FF0000"/>
                </a:solidFill>
                <a:latin typeface="Optima" charset="0"/>
              </a:rPr>
              <a:t>ROIC Trees</a:t>
            </a:r>
          </a:p>
          <a:p>
            <a:pPr algn="ctr"/>
            <a:endParaRPr lang="en-US" dirty="0">
              <a:solidFill>
                <a:srgbClr val="FF0000"/>
              </a:solidFill>
              <a:latin typeface="Optima" charset="0"/>
            </a:endParaRPr>
          </a:p>
        </p:txBody>
      </p:sp>
      <p:sp>
        <p:nvSpPr>
          <p:cNvPr id="16" name="Rectangle 15"/>
          <p:cNvSpPr>
            <a:spLocks noChangeArrowheads="1"/>
          </p:cNvSpPr>
          <p:nvPr/>
        </p:nvSpPr>
        <p:spPr bwMode="auto">
          <a:xfrm>
            <a:off x="1441164" y="6009856"/>
            <a:ext cx="4572000" cy="830263"/>
          </a:xfrm>
          <a:prstGeom prst="rect">
            <a:avLst/>
          </a:prstGeom>
          <a:noFill/>
          <a:ln w="9525">
            <a:noFill/>
            <a:miter lim="800000"/>
            <a:headEnd/>
            <a:tailEnd/>
          </a:ln>
        </p:spPr>
        <p:txBody>
          <a:bodyPr>
            <a:spAutoFit/>
          </a:bodyPr>
          <a:lstStyle/>
          <a:p>
            <a:r>
              <a:rPr lang="en-US" dirty="0">
                <a:solidFill>
                  <a:srgbClr val="FF0000"/>
                </a:solidFill>
                <a:latin typeface="Optima" charset="0"/>
              </a:rPr>
              <a:t>Competitive benchmarking:</a:t>
            </a:r>
          </a:p>
          <a:p>
            <a:r>
              <a:rPr lang="en-US" dirty="0">
                <a:solidFill>
                  <a:srgbClr val="FF0000"/>
                </a:solidFill>
                <a:latin typeface="Optima" charset="0"/>
              </a:rPr>
              <a:t>Tradeoff curves</a:t>
            </a:r>
          </a:p>
        </p:txBody>
      </p:sp>
      <p:sp>
        <p:nvSpPr>
          <p:cNvPr id="17" name="Rectangle 16"/>
          <p:cNvSpPr>
            <a:spLocks noChangeArrowheads="1"/>
          </p:cNvSpPr>
          <p:nvPr/>
        </p:nvSpPr>
        <p:spPr bwMode="auto">
          <a:xfrm>
            <a:off x="3230234" y="4267204"/>
            <a:ext cx="2438400" cy="1200150"/>
          </a:xfrm>
          <a:prstGeom prst="rect">
            <a:avLst/>
          </a:prstGeom>
          <a:noFill/>
          <a:ln w="9525">
            <a:noFill/>
            <a:miter lim="800000"/>
            <a:headEnd/>
            <a:tailEnd/>
          </a:ln>
        </p:spPr>
        <p:txBody>
          <a:bodyPr>
            <a:spAutoFit/>
          </a:bodyPr>
          <a:lstStyle/>
          <a:p>
            <a:pPr algn="r"/>
            <a:r>
              <a:rPr lang="en-US" dirty="0">
                <a:solidFill>
                  <a:srgbClr val="FF0000"/>
                </a:solidFill>
                <a:latin typeface="Optima" charset="0"/>
              </a:rPr>
              <a:t>Newsvendor networks</a:t>
            </a:r>
          </a:p>
          <a:p>
            <a:pPr algn="r"/>
            <a:r>
              <a:rPr lang="en-US" dirty="0">
                <a:solidFill>
                  <a:srgbClr val="FF0000"/>
                </a:solidFill>
                <a:latin typeface="Optima" charset="0"/>
              </a:rPr>
              <a:t>TLC</a:t>
            </a:r>
          </a:p>
        </p:txBody>
      </p:sp>
      <p:sp>
        <p:nvSpPr>
          <p:cNvPr id="18" name="Rectangle 17"/>
          <p:cNvSpPr>
            <a:spLocks noChangeArrowheads="1"/>
          </p:cNvSpPr>
          <p:nvPr/>
        </p:nvSpPr>
        <p:spPr bwMode="auto">
          <a:xfrm>
            <a:off x="6563140" y="5559276"/>
            <a:ext cx="2362200" cy="1200329"/>
          </a:xfrm>
          <a:prstGeom prst="rect">
            <a:avLst/>
          </a:prstGeom>
          <a:noFill/>
          <a:ln w="9525">
            <a:noFill/>
            <a:miter lim="800000"/>
            <a:headEnd/>
            <a:tailEnd/>
          </a:ln>
        </p:spPr>
        <p:txBody>
          <a:bodyPr>
            <a:spAutoFit/>
          </a:bodyPr>
          <a:lstStyle/>
          <a:p>
            <a:r>
              <a:rPr lang="en-US" dirty="0">
                <a:solidFill>
                  <a:srgbClr val="FF0000"/>
                </a:solidFill>
                <a:latin typeface="Optima" charset="0"/>
              </a:rPr>
              <a:t>Sourcing</a:t>
            </a:r>
          </a:p>
          <a:p>
            <a:r>
              <a:rPr lang="en-US" dirty="0" smtClean="0">
                <a:solidFill>
                  <a:srgbClr val="FF0000"/>
                </a:solidFill>
                <a:latin typeface="Optima" charset="0"/>
              </a:rPr>
              <a:t>Standardization</a:t>
            </a:r>
          </a:p>
          <a:p>
            <a:r>
              <a:rPr lang="en-US" dirty="0" smtClean="0">
                <a:solidFill>
                  <a:srgbClr val="FF0000"/>
                </a:solidFill>
                <a:latin typeface="Optima" charset="0"/>
              </a:rPr>
              <a:t>Learning</a:t>
            </a:r>
            <a:endParaRPr lang="en-US" dirty="0">
              <a:solidFill>
                <a:srgbClr val="FF0000"/>
              </a:solidFill>
              <a:latin typeface="Optima"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smtClean="0">
                <a:latin typeface="Arial Black" pitchFamily="34" charset="0"/>
              </a:rPr>
              <a:t>The Learning Curve</a:t>
            </a:r>
            <a:r>
              <a:rPr lang="en-US" smtClean="0"/>
              <a:t> </a:t>
            </a:r>
            <a:br>
              <a:rPr lang="en-US" smtClean="0"/>
            </a:br>
            <a:r>
              <a:rPr lang="en-US" smtClean="0"/>
              <a:t>	The difference with Economies of Scale</a:t>
            </a:r>
          </a:p>
        </p:txBody>
      </p:sp>
      <p:sp>
        <p:nvSpPr>
          <p:cNvPr id="24579" name="Rectangle 3"/>
          <p:cNvSpPr>
            <a:spLocks noGrp="1" noChangeArrowheads="1"/>
          </p:cNvSpPr>
          <p:nvPr>
            <p:ph type="body" idx="1"/>
          </p:nvPr>
        </p:nvSpPr>
        <p:spPr/>
        <p:txBody>
          <a:bodyPr/>
          <a:lstStyle/>
          <a:p>
            <a:pPr eaLnBrk="1" hangingPunct="1">
              <a:lnSpc>
                <a:spcPct val="90000"/>
              </a:lnSpc>
            </a:pPr>
            <a:r>
              <a:rPr lang="en-US" smtClean="0"/>
              <a:t>Economies of scale = average cost per unit (</a:t>
            </a:r>
            <a:r>
              <a:rPr lang="en-US" i="1" smtClean="0"/>
              <a:t>AC</a:t>
            </a:r>
            <a:r>
              <a:rPr lang="en-US" smtClean="0"/>
              <a:t>) decreases in volume per period or throughput </a:t>
            </a:r>
            <a:r>
              <a:rPr lang="en-US" i="1" smtClean="0"/>
              <a:t>R</a:t>
            </a:r>
            <a:r>
              <a:rPr lang="en-US" smtClean="0"/>
              <a:t>.</a:t>
            </a:r>
          </a:p>
          <a:p>
            <a:pPr lvl="1" eaLnBrk="1" hangingPunct="1">
              <a:lnSpc>
                <a:spcPct val="90000"/>
              </a:lnSpc>
            </a:pPr>
            <a:r>
              <a:rPr lang="en-US" smtClean="0"/>
              <a:t>Due to:</a:t>
            </a:r>
          </a:p>
          <a:p>
            <a:pPr eaLnBrk="1" hangingPunct="1">
              <a:lnSpc>
                <a:spcPct val="90000"/>
              </a:lnSpc>
            </a:pPr>
            <a:r>
              <a:rPr lang="en-US" smtClean="0"/>
              <a:t>Learning curve = required inputs &amp; resources per unit decrease in cumulative volume </a:t>
            </a:r>
            <a:r>
              <a:rPr lang="en-US" i="1" smtClean="0"/>
              <a:t>Q</a:t>
            </a:r>
            <a:r>
              <a:rPr lang="en-US" smtClean="0"/>
              <a:t>, leading to a decrease in marginal cost</a:t>
            </a:r>
          </a:p>
          <a:p>
            <a:pPr eaLnBrk="1" hangingPunct="1">
              <a:lnSpc>
                <a:spcPct val="90000"/>
              </a:lnSpc>
            </a:pPr>
            <a:r>
              <a:rPr lang="en-US" smtClean="0"/>
              <a:t>Example: if throughput </a:t>
            </a:r>
            <a:r>
              <a:rPr lang="en-US" i="1" smtClean="0"/>
              <a:t>R</a:t>
            </a:r>
            <a:r>
              <a:rPr lang="en-US" baseline="-25000" smtClean="0"/>
              <a:t>Jan</a:t>
            </a:r>
            <a:r>
              <a:rPr lang="en-US" smtClean="0"/>
              <a:t> = 100 &lt; </a:t>
            </a:r>
            <a:r>
              <a:rPr lang="en-US" i="1" smtClean="0"/>
              <a:t>R</a:t>
            </a:r>
            <a:r>
              <a:rPr lang="en-US" baseline="-25000" smtClean="0"/>
              <a:t>Mar</a:t>
            </a:r>
            <a:r>
              <a:rPr lang="en-US" smtClean="0"/>
              <a:t> = 250 &lt; </a:t>
            </a:r>
            <a:r>
              <a:rPr lang="en-US" i="1" smtClean="0"/>
              <a:t>R</a:t>
            </a:r>
            <a:r>
              <a:rPr lang="en-US" baseline="-25000" smtClean="0"/>
              <a:t>Feb</a:t>
            </a:r>
            <a:r>
              <a:rPr lang="en-US" smtClean="0"/>
              <a:t>= 300, how would MC and AC evolve?</a:t>
            </a:r>
          </a:p>
        </p:txBody>
      </p:sp>
      <p:sp>
        <p:nvSpPr>
          <p:cNvPr id="24580" name="Rectangle 62"/>
          <p:cNvSpPr>
            <a:spLocks noChangeArrowheads="1"/>
          </p:cNvSpPr>
          <p:nvPr/>
        </p:nvSpPr>
        <p:spPr bwMode="auto">
          <a:xfrm>
            <a:off x="895350" y="3324225"/>
            <a:ext cx="7253288" cy="3071813"/>
          </a:xfrm>
          <a:prstGeom prst="rect">
            <a:avLst/>
          </a:prstGeom>
          <a:solidFill>
            <a:srgbClr val="EAEAEA"/>
          </a:solidFill>
          <a:ln w="9525" algn="ctr">
            <a:noFill/>
            <a:miter lim="800000"/>
            <a:headEnd/>
            <a:tailEnd/>
          </a:ln>
        </p:spPr>
        <p:txBody>
          <a:bodyPr anchor="ctr">
            <a:spAutoFit/>
          </a:bodyPr>
          <a:lstStyle/>
          <a:p>
            <a:endParaRPr lang="en-US">
              <a:solidFill>
                <a:srgbClr val="000000"/>
              </a:solidFill>
            </a:endParaRPr>
          </a:p>
        </p:txBody>
      </p:sp>
      <p:sp>
        <p:nvSpPr>
          <p:cNvPr id="24581" name="Rectangle 63"/>
          <p:cNvSpPr>
            <a:spLocks noChangeArrowheads="1"/>
          </p:cNvSpPr>
          <p:nvPr/>
        </p:nvSpPr>
        <p:spPr bwMode="auto">
          <a:xfrm>
            <a:off x="5086350" y="3481388"/>
            <a:ext cx="2781300" cy="2476500"/>
          </a:xfrm>
          <a:prstGeom prst="rect">
            <a:avLst/>
          </a:prstGeom>
          <a:solidFill>
            <a:srgbClr val="CCECFF"/>
          </a:solidFill>
          <a:ln w="9525" algn="ctr">
            <a:solidFill>
              <a:schemeClr val="tx1"/>
            </a:solidFill>
            <a:miter lim="800000"/>
            <a:headEnd/>
            <a:tailEnd/>
          </a:ln>
        </p:spPr>
        <p:txBody>
          <a:bodyPr anchor="ctr">
            <a:spAutoFit/>
          </a:bodyPr>
          <a:lstStyle/>
          <a:p>
            <a:endParaRPr lang="en-US">
              <a:solidFill>
                <a:srgbClr val="000000"/>
              </a:solidFill>
            </a:endParaRPr>
          </a:p>
        </p:txBody>
      </p:sp>
      <p:sp>
        <p:nvSpPr>
          <p:cNvPr id="24582" name="Rectangle 64"/>
          <p:cNvSpPr>
            <a:spLocks noChangeArrowheads="1"/>
          </p:cNvSpPr>
          <p:nvPr/>
        </p:nvSpPr>
        <p:spPr bwMode="auto">
          <a:xfrm>
            <a:off x="1362075" y="3481388"/>
            <a:ext cx="2781300" cy="2476500"/>
          </a:xfrm>
          <a:prstGeom prst="rect">
            <a:avLst/>
          </a:prstGeom>
          <a:solidFill>
            <a:srgbClr val="CCECFF"/>
          </a:solidFill>
          <a:ln w="9525" algn="ctr">
            <a:solidFill>
              <a:schemeClr val="tx1"/>
            </a:solidFill>
            <a:miter lim="800000"/>
            <a:headEnd/>
            <a:tailEnd/>
          </a:ln>
        </p:spPr>
        <p:txBody>
          <a:bodyPr anchor="ctr">
            <a:spAutoFit/>
          </a:bodyPr>
          <a:lstStyle/>
          <a:p>
            <a:endParaRPr lang="en-US">
              <a:solidFill>
                <a:srgbClr val="000000"/>
              </a:solidFill>
            </a:endParaRPr>
          </a:p>
        </p:txBody>
      </p:sp>
      <p:sp>
        <p:nvSpPr>
          <p:cNvPr id="24583" name="Text Box 65"/>
          <p:cNvSpPr txBox="1">
            <a:spLocks noChangeArrowheads="1"/>
          </p:cNvSpPr>
          <p:nvPr/>
        </p:nvSpPr>
        <p:spPr bwMode="auto">
          <a:xfrm>
            <a:off x="896938" y="3403600"/>
            <a:ext cx="461962" cy="304800"/>
          </a:xfrm>
          <a:prstGeom prst="rect">
            <a:avLst/>
          </a:prstGeom>
          <a:noFill/>
          <a:ln w="9525" algn="ctr">
            <a:noFill/>
            <a:prstDash val="dash"/>
            <a:miter lim="800000"/>
            <a:headEnd/>
            <a:tailEnd/>
          </a:ln>
        </p:spPr>
        <p:txBody>
          <a:bodyPr wrap="none">
            <a:spAutoFit/>
          </a:bodyPr>
          <a:lstStyle/>
          <a:p>
            <a:r>
              <a:rPr lang="en-US" sz="1400">
                <a:solidFill>
                  <a:srgbClr val="000000"/>
                </a:solidFill>
              </a:rPr>
              <a:t>MC</a:t>
            </a:r>
          </a:p>
        </p:txBody>
      </p:sp>
      <p:sp>
        <p:nvSpPr>
          <p:cNvPr id="24584" name="Freeform 66"/>
          <p:cNvSpPr>
            <a:spLocks/>
          </p:cNvSpPr>
          <p:nvPr/>
        </p:nvSpPr>
        <p:spPr bwMode="auto">
          <a:xfrm>
            <a:off x="1365250" y="3859213"/>
            <a:ext cx="2773363" cy="1374775"/>
          </a:xfrm>
          <a:custGeom>
            <a:avLst/>
            <a:gdLst>
              <a:gd name="T0" fmla="*/ 0 w 1747"/>
              <a:gd name="T1" fmla="*/ 0 h 866"/>
              <a:gd name="T2" fmla="*/ 2147483647 w 1747"/>
              <a:gd name="T3" fmla="*/ 2147483647 h 866"/>
              <a:gd name="T4" fmla="*/ 2147483647 w 1747"/>
              <a:gd name="T5" fmla="*/ 2147483647 h 866"/>
              <a:gd name="T6" fmla="*/ 2147483647 w 1747"/>
              <a:gd name="T7" fmla="*/ 2147483647 h 866"/>
              <a:gd name="T8" fmla="*/ 2147483647 w 1747"/>
              <a:gd name="T9" fmla="*/ 2147483647 h 866"/>
              <a:gd name="T10" fmla="*/ 0 60000 65536"/>
              <a:gd name="T11" fmla="*/ 0 60000 65536"/>
              <a:gd name="T12" fmla="*/ 0 60000 65536"/>
              <a:gd name="T13" fmla="*/ 0 60000 65536"/>
              <a:gd name="T14" fmla="*/ 0 60000 65536"/>
              <a:gd name="T15" fmla="*/ 0 w 1747"/>
              <a:gd name="T16" fmla="*/ 0 h 866"/>
              <a:gd name="T17" fmla="*/ 1747 w 1747"/>
              <a:gd name="T18" fmla="*/ 866 h 866"/>
            </a:gdLst>
            <a:ahLst/>
            <a:cxnLst>
              <a:cxn ang="T10">
                <a:pos x="T0" y="T1"/>
              </a:cxn>
              <a:cxn ang="T11">
                <a:pos x="T2" y="T3"/>
              </a:cxn>
              <a:cxn ang="T12">
                <a:pos x="T4" y="T5"/>
              </a:cxn>
              <a:cxn ang="T13">
                <a:pos x="T6" y="T7"/>
              </a:cxn>
              <a:cxn ang="T14">
                <a:pos x="T8" y="T9"/>
              </a:cxn>
            </a:cxnLst>
            <a:rect l="T15" t="T16" r="T17" b="T18"/>
            <a:pathLst>
              <a:path w="1747" h="866">
                <a:moveTo>
                  <a:pt x="0" y="0"/>
                </a:moveTo>
                <a:cubicBezTo>
                  <a:pt x="35" y="54"/>
                  <a:pt x="89" y="214"/>
                  <a:pt x="212" y="326"/>
                </a:cubicBezTo>
                <a:cubicBezTo>
                  <a:pt x="335" y="438"/>
                  <a:pt x="533" y="589"/>
                  <a:pt x="739" y="673"/>
                </a:cubicBezTo>
                <a:cubicBezTo>
                  <a:pt x="945" y="757"/>
                  <a:pt x="1211" y="796"/>
                  <a:pt x="1451" y="831"/>
                </a:cubicBezTo>
                <a:cubicBezTo>
                  <a:pt x="1691" y="866"/>
                  <a:pt x="1685" y="854"/>
                  <a:pt x="1747" y="860"/>
                </a:cubicBezTo>
              </a:path>
            </a:pathLst>
          </a:custGeom>
          <a:noFill/>
          <a:ln w="28575">
            <a:solidFill>
              <a:schemeClr val="accent2"/>
            </a:solidFill>
            <a:round/>
            <a:headEnd/>
            <a:tailEnd/>
          </a:ln>
        </p:spPr>
        <p:txBody>
          <a:bodyPr wrap="none">
            <a:spAutoFit/>
          </a:bodyPr>
          <a:lstStyle/>
          <a:p>
            <a:endParaRPr lang="en-US">
              <a:solidFill>
                <a:srgbClr val="000000"/>
              </a:solidFill>
            </a:endParaRPr>
          </a:p>
        </p:txBody>
      </p:sp>
      <p:sp>
        <p:nvSpPr>
          <p:cNvPr id="24585" name="Line 68"/>
          <p:cNvSpPr>
            <a:spLocks noChangeShapeType="1"/>
          </p:cNvSpPr>
          <p:nvPr/>
        </p:nvSpPr>
        <p:spPr bwMode="auto">
          <a:xfrm flipV="1">
            <a:off x="1684338" y="4349750"/>
            <a:ext cx="0" cy="1612900"/>
          </a:xfrm>
          <a:prstGeom prst="line">
            <a:avLst/>
          </a:prstGeom>
          <a:noFill/>
          <a:ln w="9525">
            <a:solidFill>
              <a:schemeClr val="tx1"/>
            </a:solidFill>
            <a:prstDash val="dash"/>
            <a:round/>
            <a:headEnd/>
            <a:tailEnd/>
          </a:ln>
        </p:spPr>
        <p:txBody>
          <a:bodyPr wrap="none">
            <a:spAutoFit/>
          </a:bodyPr>
          <a:lstStyle/>
          <a:p>
            <a:endParaRPr lang="en-US">
              <a:solidFill>
                <a:srgbClr val="000000"/>
              </a:solidFill>
            </a:endParaRPr>
          </a:p>
        </p:txBody>
      </p:sp>
      <p:sp>
        <p:nvSpPr>
          <p:cNvPr id="24586" name="Line 69"/>
          <p:cNvSpPr>
            <a:spLocks noChangeShapeType="1"/>
          </p:cNvSpPr>
          <p:nvPr/>
        </p:nvSpPr>
        <p:spPr bwMode="auto">
          <a:xfrm flipV="1">
            <a:off x="2563813" y="4935538"/>
            <a:ext cx="0" cy="1027112"/>
          </a:xfrm>
          <a:prstGeom prst="line">
            <a:avLst/>
          </a:prstGeom>
          <a:noFill/>
          <a:ln w="9525">
            <a:solidFill>
              <a:schemeClr val="tx1"/>
            </a:solidFill>
            <a:prstDash val="dash"/>
            <a:round/>
            <a:headEnd/>
            <a:tailEnd/>
          </a:ln>
        </p:spPr>
        <p:txBody>
          <a:bodyPr>
            <a:spAutoFit/>
          </a:bodyPr>
          <a:lstStyle/>
          <a:p>
            <a:endParaRPr lang="en-US">
              <a:solidFill>
                <a:srgbClr val="000000"/>
              </a:solidFill>
            </a:endParaRPr>
          </a:p>
        </p:txBody>
      </p:sp>
      <p:sp>
        <p:nvSpPr>
          <p:cNvPr id="24587" name="Line 72"/>
          <p:cNvSpPr>
            <a:spLocks noChangeShapeType="1"/>
          </p:cNvSpPr>
          <p:nvPr/>
        </p:nvSpPr>
        <p:spPr bwMode="auto">
          <a:xfrm flipV="1">
            <a:off x="3176588" y="5081588"/>
            <a:ext cx="0" cy="881062"/>
          </a:xfrm>
          <a:prstGeom prst="line">
            <a:avLst/>
          </a:prstGeom>
          <a:noFill/>
          <a:ln w="9525">
            <a:solidFill>
              <a:schemeClr val="tx1"/>
            </a:solidFill>
            <a:prstDash val="dash"/>
            <a:round/>
            <a:headEnd/>
            <a:tailEnd/>
          </a:ln>
        </p:spPr>
        <p:txBody>
          <a:bodyPr>
            <a:spAutoFit/>
          </a:bodyPr>
          <a:lstStyle/>
          <a:p>
            <a:endParaRPr lang="en-US">
              <a:solidFill>
                <a:srgbClr val="000000"/>
              </a:solidFill>
            </a:endParaRPr>
          </a:p>
        </p:txBody>
      </p:sp>
      <p:sp>
        <p:nvSpPr>
          <p:cNvPr id="24588" name="Text Box 73"/>
          <p:cNvSpPr txBox="1">
            <a:spLocks noChangeArrowheads="1"/>
          </p:cNvSpPr>
          <p:nvPr/>
        </p:nvSpPr>
        <p:spPr bwMode="auto">
          <a:xfrm>
            <a:off x="4621213" y="3403600"/>
            <a:ext cx="431800" cy="304800"/>
          </a:xfrm>
          <a:prstGeom prst="rect">
            <a:avLst/>
          </a:prstGeom>
          <a:noFill/>
          <a:ln w="9525" algn="ctr">
            <a:noFill/>
            <a:prstDash val="dash"/>
            <a:miter lim="800000"/>
            <a:headEnd/>
            <a:tailEnd/>
          </a:ln>
        </p:spPr>
        <p:txBody>
          <a:bodyPr wrap="none">
            <a:spAutoFit/>
          </a:bodyPr>
          <a:lstStyle/>
          <a:p>
            <a:r>
              <a:rPr lang="en-US" sz="1400">
                <a:solidFill>
                  <a:srgbClr val="000000"/>
                </a:solidFill>
              </a:rPr>
              <a:t>AC</a:t>
            </a:r>
          </a:p>
        </p:txBody>
      </p:sp>
      <p:sp>
        <p:nvSpPr>
          <p:cNvPr id="24589" name="Text Box 74"/>
          <p:cNvSpPr txBox="1">
            <a:spLocks noChangeArrowheads="1"/>
          </p:cNvSpPr>
          <p:nvPr/>
        </p:nvSpPr>
        <p:spPr bwMode="auto">
          <a:xfrm>
            <a:off x="6604000" y="5961063"/>
            <a:ext cx="1390650" cy="274637"/>
          </a:xfrm>
          <a:prstGeom prst="rect">
            <a:avLst/>
          </a:prstGeom>
          <a:noFill/>
          <a:ln w="9525" algn="ctr">
            <a:noFill/>
            <a:prstDash val="dash"/>
            <a:miter lim="800000"/>
            <a:headEnd/>
            <a:tailEnd/>
          </a:ln>
        </p:spPr>
        <p:txBody>
          <a:bodyPr wrap="none">
            <a:spAutoFit/>
          </a:bodyPr>
          <a:lstStyle/>
          <a:p>
            <a:r>
              <a:rPr lang="en-US" sz="1200" b="1">
                <a:solidFill>
                  <a:srgbClr val="000000"/>
                </a:solidFill>
              </a:rPr>
              <a:t>Units per period</a:t>
            </a:r>
            <a:r>
              <a:rPr lang="en-US" sz="1200" b="1" i="1">
                <a:solidFill>
                  <a:srgbClr val="000000"/>
                </a:solidFill>
              </a:rPr>
              <a:t> R</a:t>
            </a:r>
          </a:p>
        </p:txBody>
      </p:sp>
      <p:sp>
        <p:nvSpPr>
          <p:cNvPr id="24590" name="Freeform 76"/>
          <p:cNvSpPr>
            <a:spLocks/>
          </p:cNvSpPr>
          <p:nvPr/>
        </p:nvSpPr>
        <p:spPr bwMode="auto">
          <a:xfrm>
            <a:off x="5202238" y="3513138"/>
            <a:ext cx="2665412" cy="1773237"/>
          </a:xfrm>
          <a:custGeom>
            <a:avLst/>
            <a:gdLst>
              <a:gd name="T0" fmla="*/ 0 w 1679"/>
              <a:gd name="T1" fmla="*/ 0 h 1117"/>
              <a:gd name="T2" fmla="*/ 2147483647 w 1679"/>
              <a:gd name="T3" fmla="*/ 2147483647 h 1117"/>
              <a:gd name="T4" fmla="*/ 2147483647 w 1679"/>
              <a:gd name="T5" fmla="*/ 2147483647 h 1117"/>
              <a:gd name="T6" fmla="*/ 2147483647 w 1679"/>
              <a:gd name="T7" fmla="*/ 2147483647 h 1117"/>
              <a:gd name="T8" fmla="*/ 0 60000 65536"/>
              <a:gd name="T9" fmla="*/ 0 60000 65536"/>
              <a:gd name="T10" fmla="*/ 0 60000 65536"/>
              <a:gd name="T11" fmla="*/ 0 60000 65536"/>
              <a:gd name="T12" fmla="*/ 0 w 1679"/>
              <a:gd name="T13" fmla="*/ 0 h 1117"/>
              <a:gd name="T14" fmla="*/ 1679 w 1679"/>
              <a:gd name="T15" fmla="*/ 1117 h 1117"/>
            </a:gdLst>
            <a:ahLst/>
            <a:cxnLst>
              <a:cxn ang="T8">
                <a:pos x="T0" y="T1"/>
              </a:cxn>
              <a:cxn ang="T9">
                <a:pos x="T2" y="T3"/>
              </a:cxn>
              <a:cxn ang="T10">
                <a:pos x="T4" y="T5"/>
              </a:cxn>
              <a:cxn ang="T11">
                <a:pos x="T6" y="T7"/>
              </a:cxn>
            </a:cxnLst>
            <a:rect l="T12" t="T13" r="T14" b="T15"/>
            <a:pathLst>
              <a:path w="1679" h="1117">
                <a:moveTo>
                  <a:pt x="0" y="0"/>
                </a:moveTo>
                <a:cubicBezTo>
                  <a:pt x="13" y="142"/>
                  <a:pt x="83" y="344"/>
                  <a:pt x="218" y="495"/>
                </a:cubicBezTo>
                <a:cubicBezTo>
                  <a:pt x="367" y="643"/>
                  <a:pt x="502" y="787"/>
                  <a:pt x="753" y="899"/>
                </a:cubicBezTo>
                <a:cubicBezTo>
                  <a:pt x="1004" y="1010"/>
                  <a:pt x="1525" y="1081"/>
                  <a:pt x="1679" y="1117"/>
                </a:cubicBezTo>
              </a:path>
            </a:pathLst>
          </a:custGeom>
          <a:noFill/>
          <a:ln w="9525">
            <a:solidFill>
              <a:schemeClr val="tx1"/>
            </a:solidFill>
            <a:round/>
            <a:headEnd/>
            <a:tailEnd/>
          </a:ln>
        </p:spPr>
        <p:txBody>
          <a:bodyPr>
            <a:spAutoFit/>
          </a:bodyPr>
          <a:lstStyle/>
          <a:p>
            <a:endParaRPr lang="en-US">
              <a:solidFill>
                <a:srgbClr val="000000"/>
              </a:solidFill>
            </a:endParaRPr>
          </a:p>
        </p:txBody>
      </p:sp>
      <p:sp>
        <p:nvSpPr>
          <p:cNvPr id="24591" name="Line 78"/>
          <p:cNvSpPr>
            <a:spLocks noChangeShapeType="1"/>
          </p:cNvSpPr>
          <p:nvPr/>
        </p:nvSpPr>
        <p:spPr bwMode="auto">
          <a:xfrm flipV="1">
            <a:off x="5453063" y="4195763"/>
            <a:ext cx="0" cy="1766887"/>
          </a:xfrm>
          <a:prstGeom prst="line">
            <a:avLst/>
          </a:prstGeom>
          <a:noFill/>
          <a:ln w="9525">
            <a:solidFill>
              <a:schemeClr val="tx1"/>
            </a:solidFill>
            <a:prstDash val="dash"/>
            <a:round/>
            <a:headEnd/>
            <a:tailEnd/>
          </a:ln>
        </p:spPr>
        <p:txBody>
          <a:bodyPr>
            <a:spAutoFit/>
          </a:bodyPr>
          <a:lstStyle/>
          <a:p>
            <a:endParaRPr lang="en-US">
              <a:solidFill>
                <a:srgbClr val="000000"/>
              </a:solidFill>
            </a:endParaRPr>
          </a:p>
        </p:txBody>
      </p:sp>
      <p:sp>
        <p:nvSpPr>
          <p:cNvPr id="24592" name="Line 79"/>
          <p:cNvSpPr>
            <a:spLocks noChangeShapeType="1"/>
          </p:cNvSpPr>
          <p:nvPr/>
        </p:nvSpPr>
        <p:spPr bwMode="auto">
          <a:xfrm flipV="1">
            <a:off x="6030913" y="4778375"/>
            <a:ext cx="0" cy="1184275"/>
          </a:xfrm>
          <a:prstGeom prst="line">
            <a:avLst/>
          </a:prstGeom>
          <a:noFill/>
          <a:ln w="9525">
            <a:solidFill>
              <a:schemeClr val="tx1"/>
            </a:solidFill>
            <a:prstDash val="dash"/>
            <a:round/>
            <a:headEnd/>
            <a:tailEnd/>
          </a:ln>
        </p:spPr>
        <p:txBody>
          <a:bodyPr>
            <a:spAutoFit/>
          </a:bodyPr>
          <a:lstStyle/>
          <a:p>
            <a:endParaRPr lang="en-US">
              <a:solidFill>
                <a:srgbClr val="000000"/>
              </a:solidFill>
            </a:endParaRPr>
          </a:p>
        </p:txBody>
      </p:sp>
      <p:sp>
        <p:nvSpPr>
          <p:cNvPr id="24593" name="Line 81"/>
          <p:cNvSpPr>
            <a:spLocks noChangeShapeType="1"/>
          </p:cNvSpPr>
          <p:nvPr/>
        </p:nvSpPr>
        <p:spPr bwMode="auto">
          <a:xfrm flipV="1">
            <a:off x="6327775" y="4879975"/>
            <a:ext cx="0" cy="1082675"/>
          </a:xfrm>
          <a:prstGeom prst="line">
            <a:avLst/>
          </a:prstGeom>
          <a:noFill/>
          <a:ln w="9525">
            <a:solidFill>
              <a:schemeClr val="tx1"/>
            </a:solidFill>
            <a:prstDash val="dash"/>
            <a:round/>
            <a:headEnd/>
            <a:tailEnd/>
          </a:ln>
        </p:spPr>
        <p:txBody>
          <a:bodyPr>
            <a:spAutoFit/>
          </a:bodyPr>
          <a:lstStyle/>
          <a:p>
            <a:endParaRPr lang="en-US">
              <a:solidFill>
                <a:srgbClr val="000000"/>
              </a:solidFill>
            </a:endParaRPr>
          </a:p>
        </p:txBody>
      </p:sp>
      <p:sp>
        <p:nvSpPr>
          <p:cNvPr id="24594" name="Freeform 83"/>
          <p:cNvSpPr>
            <a:spLocks/>
          </p:cNvSpPr>
          <p:nvPr/>
        </p:nvSpPr>
        <p:spPr bwMode="auto">
          <a:xfrm>
            <a:off x="5461000" y="4200525"/>
            <a:ext cx="434975" cy="428625"/>
          </a:xfrm>
          <a:custGeom>
            <a:avLst/>
            <a:gdLst>
              <a:gd name="T0" fmla="*/ 0 w 225"/>
              <a:gd name="T1" fmla="*/ 0 h 270"/>
              <a:gd name="T2" fmla="*/ 2147483647 w 225"/>
              <a:gd name="T3" fmla="*/ 2147483647 h 270"/>
              <a:gd name="T4" fmla="*/ 2147483647 w 225"/>
              <a:gd name="T5" fmla="*/ 2147483647 h 270"/>
              <a:gd name="T6" fmla="*/ 0 60000 65536"/>
              <a:gd name="T7" fmla="*/ 0 60000 65536"/>
              <a:gd name="T8" fmla="*/ 0 60000 65536"/>
              <a:gd name="T9" fmla="*/ 0 w 225"/>
              <a:gd name="T10" fmla="*/ 0 h 270"/>
              <a:gd name="T11" fmla="*/ 225 w 225"/>
              <a:gd name="T12" fmla="*/ 270 h 270"/>
            </a:gdLst>
            <a:ahLst/>
            <a:cxnLst>
              <a:cxn ang="T6">
                <a:pos x="T0" y="T1"/>
              </a:cxn>
              <a:cxn ang="T7">
                <a:pos x="T2" y="T3"/>
              </a:cxn>
              <a:cxn ang="T8">
                <a:pos x="T4" y="T5"/>
              </a:cxn>
            </a:cxnLst>
            <a:rect l="T9" t="T10" r="T11" b="T12"/>
            <a:pathLst>
              <a:path w="225" h="270">
                <a:moveTo>
                  <a:pt x="0" y="0"/>
                </a:moveTo>
                <a:cubicBezTo>
                  <a:pt x="81" y="114"/>
                  <a:pt x="55" y="88"/>
                  <a:pt x="111" y="150"/>
                </a:cubicBezTo>
                <a:cubicBezTo>
                  <a:pt x="167" y="212"/>
                  <a:pt x="189" y="236"/>
                  <a:pt x="225" y="270"/>
                </a:cubicBezTo>
              </a:path>
            </a:pathLst>
          </a:custGeom>
          <a:noFill/>
          <a:ln w="57150">
            <a:solidFill>
              <a:schemeClr val="accent2"/>
            </a:solidFill>
            <a:round/>
            <a:headEnd/>
            <a:tailEnd type="triangle" w="med" len="med"/>
          </a:ln>
        </p:spPr>
        <p:txBody>
          <a:bodyPr wrap="none">
            <a:spAutoFit/>
          </a:bodyPr>
          <a:lstStyle/>
          <a:p>
            <a:endParaRPr lang="en-US">
              <a:solidFill>
                <a:srgbClr val="000000"/>
              </a:solidFill>
            </a:endParaRPr>
          </a:p>
        </p:txBody>
      </p:sp>
      <p:sp>
        <p:nvSpPr>
          <p:cNvPr id="24595" name="Line 84"/>
          <p:cNvSpPr>
            <a:spLocks noChangeShapeType="1"/>
          </p:cNvSpPr>
          <p:nvPr/>
        </p:nvSpPr>
        <p:spPr bwMode="auto">
          <a:xfrm>
            <a:off x="6734175" y="5051425"/>
            <a:ext cx="0" cy="798513"/>
          </a:xfrm>
          <a:prstGeom prst="line">
            <a:avLst/>
          </a:prstGeom>
          <a:noFill/>
          <a:ln w="57150">
            <a:solidFill>
              <a:schemeClr val="accent2"/>
            </a:solidFill>
            <a:round/>
            <a:headEnd/>
            <a:tailEnd type="triangle" w="med" len="med"/>
          </a:ln>
        </p:spPr>
        <p:txBody>
          <a:bodyPr>
            <a:spAutoFit/>
          </a:bodyPr>
          <a:lstStyle/>
          <a:p>
            <a:endParaRPr lang="en-US">
              <a:solidFill>
                <a:srgbClr val="000000"/>
              </a:solidFill>
            </a:endParaRPr>
          </a:p>
        </p:txBody>
      </p:sp>
      <p:sp>
        <p:nvSpPr>
          <p:cNvPr id="24596" name="AutoShape 85"/>
          <p:cNvSpPr>
            <a:spLocks noChangeArrowheads="1"/>
          </p:cNvSpPr>
          <p:nvPr/>
        </p:nvSpPr>
        <p:spPr bwMode="auto">
          <a:xfrm>
            <a:off x="6823075" y="4664075"/>
            <a:ext cx="876300" cy="330200"/>
          </a:xfrm>
          <a:prstGeom prst="wedgeRoundRectCallout">
            <a:avLst>
              <a:gd name="adj1" fmla="val -53259"/>
              <a:gd name="adj2" fmla="val 130287"/>
              <a:gd name="adj3" fmla="val 16667"/>
            </a:avLst>
          </a:prstGeom>
          <a:solidFill>
            <a:srgbClr val="EAEAEA"/>
          </a:solidFill>
          <a:ln w="9525" algn="ctr">
            <a:solidFill>
              <a:schemeClr val="tx1"/>
            </a:solidFill>
            <a:miter lim="800000"/>
            <a:headEnd/>
            <a:tailEnd/>
          </a:ln>
        </p:spPr>
        <p:txBody>
          <a:bodyPr/>
          <a:lstStyle/>
          <a:p>
            <a:pPr algn="ctr"/>
            <a:endParaRPr lang="en-US" sz="1200" b="1">
              <a:solidFill>
                <a:srgbClr val="3333CC"/>
              </a:solidFill>
            </a:endParaRPr>
          </a:p>
        </p:txBody>
      </p:sp>
      <p:sp>
        <p:nvSpPr>
          <p:cNvPr id="24597" name="AutoShape 86"/>
          <p:cNvSpPr>
            <a:spLocks noChangeArrowheads="1"/>
          </p:cNvSpPr>
          <p:nvPr/>
        </p:nvSpPr>
        <p:spPr bwMode="auto">
          <a:xfrm>
            <a:off x="5735638" y="3740150"/>
            <a:ext cx="1311275" cy="458788"/>
          </a:xfrm>
          <a:prstGeom prst="wedgeRoundRectCallout">
            <a:avLst>
              <a:gd name="adj1" fmla="val -42616"/>
              <a:gd name="adj2" fmla="val 88060"/>
              <a:gd name="adj3" fmla="val 16667"/>
            </a:avLst>
          </a:prstGeom>
          <a:solidFill>
            <a:srgbClr val="EAEAEA"/>
          </a:solidFill>
          <a:ln w="9525" algn="ctr">
            <a:solidFill>
              <a:schemeClr val="tx1"/>
            </a:solidFill>
            <a:miter lim="800000"/>
            <a:headEnd/>
            <a:tailEnd/>
          </a:ln>
        </p:spPr>
        <p:txBody>
          <a:bodyPr/>
          <a:lstStyle/>
          <a:p>
            <a:pPr algn="ctr"/>
            <a:endParaRPr lang="en-US" sz="1200" b="1">
              <a:solidFill>
                <a:srgbClr val="3333CC"/>
              </a:solidFill>
            </a:endParaRPr>
          </a:p>
        </p:txBody>
      </p:sp>
      <p:sp>
        <p:nvSpPr>
          <p:cNvPr id="24598" name="Freeform 87"/>
          <p:cNvSpPr>
            <a:spLocks/>
          </p:cNvSpPr>
          <p:nvPr/>
        </p:nvSpPr>
        <p:spPr bwMode="auto">
          <a:xfrm>
            <a:off x="5202238" y="3862388"/>
            <a:ext cx="2665412" cy="1762125"/>
          </a:xfrm>
          <a:custGeom>
            <a:avLst/>
            <a:gdLst>
              <a:gd name="T0" fmla="*/ 0 w 1679"/>
              <a:gd name="T1" fmla="*/ 0 h 1110"/>
              <a:gd name="T2" fmla="*/ 2147483647 w 1679"/>
              <a:gd name="T3" fmla="*/ 2147483647 h 1110"/>
              <a:gd name="T4" fmla="*/ 2147483647 w 1679"/>
              <a:gd name="T5" fmla="*/ 2147483647 h 1110"/>
              <a:gd name="T6" fmla="*/ 2147483647 w 1679"/>
              <a:gd name="T7" fmla="*/ 2147483647 h 1110"/>
              <a:gd name="T8" fmla="*/ 2147483647 w 1679"/>
              <a:gd name="T9" fmla="*/ 2147483647 h 1110"/>
              <a:gd name="T10" fmla="*/ 0 60000 65536"/>
              <a:gd name="T11" fmla="*/ 0 60000 65536"/>
              <a:gd name="T12" fmla="*/ 0 60000 65536"/>
              <a:gd name="T13" fmla="*/ 0 60000 65536"/>
              <a:gd name="T14" fmla="*/ 0 60000 65536"/>
              <a:gd name="T15" fmla="*/ 0 w 1679"/>
              <a:gd name="T16" fmla="*/ 0 h 1110"/>
              <a:gd name="T17" fmla="*/ 1679 w 1679"/>
              <a:gd name="T18" fmla="*/ 1110 h 1110"/>
            </a:gdLst>
            <a:ahLst/>
            <a:cxnLst>
              <a:cxn ang="T10">
                <a:pos x="T0" y="T1"/>
              </a:cxn>
              <a:cxn ang="T11">
                <a:pos x="T2" y="T3"/>
              </a:cxn>
              <a:cxn ang="T12">
                <a:pos x="T4" y="T5"/>
              </a:cxn>
              <a:cxn ang="T13">
                <a:pos x="T6" y="T7"/>
              </a:cxn>
              <a:cxn ang="T14">
                <a:pos x="T8" y="T9"/>
              </a:cxn>
            </a:cxnLst>
            <a:rect l="T15" t="T16" r="T17" b="T18"/>
            <a:pathLst>
              <a:path w="1679" h="1110">
                <a:moveTo>
                  <a:pt x="0" y="0"/>
                </a:moveTo>
                <a:cubicBezTo>
                  <a:pt x="13" y="142"/>
                  <a:pt x="83" y="344"/>
                  <a:pt x="218" y="495"/>
                </a:cubicBezTo>
                <a:cubicBezTo>
                  <a:pt x="367" y="643"/>
                  <a:pt x="502" y="787"/>
                  <a:pt x="753" y="899"/>
                </a:cubicBezTo>
                <a:cubicBezTo>
                  <a:pt x="1004" y="1010"/>
                  <a:pt x="1262" y="1053"/>
                  <a:pt x="1433" y="1077"/>
                </a:cubicBezTo>
                <a:cubicBezTo>
                  <a:pt x="1604" y="1101"/>
                  <a:pt x="1387" y="1074"/>
                  <a:pt x="1679" y="1110"/>
                </a:cubicBezTo>
              </a:path>
            </a:pathLst>
          </a:custGeom>
          <a:noFill/>
          <a:ln w="9525">
            <a:solidFill>
              <a:schemeClr val="tx1"/>
            </a:solidFill>
            <a:round/>
            <a:headEnd/>
            <a:tailEnd/>
          </a:ln>
        </p:spPr>
        <p:txBody>
          <a:bodyPr>
            <a:spAutoFit/>
          </a:bodyPr>
          <a:lstStyle/>
          <a:p>
            <a:endParaRPr lang="en-US">
              <a:solidFill>
                <a:srgbClr val="000000"/>
              </a:solidFill>
            </a:endParaRPr>
          </a:p>
        </p:txBody>
      </p:sp>
      <p:sp>
        <p:nvSpPr>
          <p:cNvPr id="24599" name="Freeform 88"/>
          <p:cNvSpPr>
            <a:spLocks/>
          </p:cNvSpPr>
          <p:nvPr/>
        </p:nvSpPr>
        <p:spPr bwMode="auto">
          <a:xfrm>
            <a:off x="5202238" y="4170363"/>
            <a:ext cx="2690812" cy="1633537"/>
          </a:xfrm>
          <a:custGeom>
            <a:avLst/>
            <a:gdLst>
              <a:gd name="T0" fmla="*/ 0 w 1695"/>
              <a:gd name="T1" fmla="*/ 0 h 1029"/>
              <a:gd name="T2" fmla="*/ 2147483647 w 1695"/>
              <a:gd name="T3" fmla="*/ 2147483647 h 1029"/>
              <a:gd name="T4" fmla="*/ 2147483647 w 1695"/>
              <a:gd name="T5" fmla="*/ 2147483647 h 1029"/>
              <a:gd name="T6" fmla="*/ 2147483647 w 1695"/>
              <a:gd name="T7" fmla="*/ 2147483647 h 1029"/>
              <a:gd name="T8" fmla="*/ 2147483647 w 1695"/>
              <a:gd name="T9" fmla="*/ 2147483647 h 1029"/>
              <a:gd name="T10" fmla="*/ 0 60000 65536"/>
              <a:gd name="T11" fmla="*/ 0 60000 65536"/>
              <a:gd name="T12" fmla="*/ 0 60000 65536"/>
              <a:gd name="T13" fmla="*/ 0 60000 65536"/>
              <a:gd name="T14" fmla="*/ 0 60000 65536"/>
              <a:gd name="T15" fmla="*/ 0 w 1695"/>
              <a:gd name="T16" fmla="*/ 0 h 1029"/>
              <a:gd name="T17" fmla="*/ 1695 w 1695"/>
              <a:gd name="T18" fmla="*/ 1029 h 1029"/>
            </a:gdLst>
            <a:ahLst/>
            <a:cxnLst>
              <a:cxn ang="T10">
                <a:pos x="T0" y="T1"/>
              </a:cxn>
              <a:cxn ang="T11">
                <a:pos x="T2" y="T3"/>
              </a:cxn>
              <a:cxn ang="T12">
                <a:pos x="T4" y="T5"/>
              </a:cxn>
              <a:cxn ang="T13">
                <a:pos x="T6" y="T7"/>
              </a:cxn>
              <a:cxn ang="T14">
                <a:pos x="T8" y="T9"/>
              </a:cxn>
            </a:cxnLst>
            <a:rect l="T15" t="T16" r="T17" b="T18"/>
            <a:pathLst>
              <a:path w="1695" h="1029">
                <a:moveTo>
                  <a:pt x="0" y="0"/>
                </a:moveTo>
                <a:cubicBezTo>
                  <a:pt x="13" y="128"/>
                  <a:pt x="83" y="310"/>
                  <a:pt x="218" y="447"/>
                </a:cubicBezTo>
                <a:cubicBezTo>
                  <a:pt x="367" y="580"/>
                  <a:pt x="503" y="710"/>
                  <a:pt x="753" y="810"/>
                </a:cubicBezTo>
                <a:cubicBezTo>
                  <a:pt x="1004" y="910"/>
                  <a:pt x="1111" y="946"/>
                  <a:pt x="1403" y="988"/>
                </a:cubicBezTo>
                <a:cubicBezTo>
                  <a:pt x="1695" y="1029"/>
                  <a:pt x="1502" y="1000"/>
                  <a:pt x="1682" y="1024"/>
                </a:cubicBezTo>
              </a:path>
            </a:pathLst>
          </a:custGeom>
          <a:noFill/>
          <a:ln w="9525">
            <a:solidFill>
              <a:schemeClr val="tx1"/>
            </a:solidFill>
            <a:round/>
            <a:headEnd/>
            <a:tailEnd/>
          </a:ln>
        </p:spPr>
        <p:txBody>
          <a:bodyPr>
            <a:spAutoFit/>
          </a:bodyPr>
          <a:lstStyle/>
          <a:p>
            <a:endParaRPr lang="en-US">
              <a:solidFill>
                <a:srgbClr val="000000"/>
              </a:solidFill>
            </a:endParaRPr>
          </a:p>
        </p:txBody>
      </p:sp>
      <p:sp>
        <p:nvSpPr>
          <p:cNvPr id="24600" name="Text Box 89"/>
          <p:cNvSpPr txBox="1">
            <a:spLocks noChangeArrowheads="1"/>
          </p:cNvSpPr>
          <p:nvPr/>
        </p:nvSpPr>
        <p:spPr bwMode="auto">
          <a:xfrm>
            <a:off x="5424488" y="3965575"/>
            <a:ext cx="247650" cy="244475"/>
          </a:xfrm>
          <a:prstGeom prst="rect">
            <a:avLst/>
          </a:prstGeom>
          <a:noFill/>
          <a:ln w="9525" algn="ctr">
            <a:noFill/>
            <a:prstDash val="dash"/>
            <a:miter lim="800000"/>
            <a:headEnd/>
            <a:tailEnd/>
          </a:ln>
        </p:spPr>
        <p:txBody>
          <a:bodyPr wrap="none">
            <a:spAutoFit/>
          </a:bodyPr>
          <a:lstStyle/>
          <a:p>
            <a:r>
              <a:rPr lang="en-US" sz="1000">
                <a:solidFill>
                  <a:srgbClr val="000000"/>
                </a:solidFill>
              </a:rPr>
              <a:t>1</a:t>
            </a:r>
          </a:p>
        </p:txBody>
      </p:sp>
      <p:sp>
        <p:nvSpPr>
          <p:cNvPr id="24601" name="Text Box 90"/>
          <p:cNvSpPr txBox="1">
            <a:spLocks noChangeArrowheads="1"/>
          </p:cNvSpPr>
          <p:nvPr/>
        </p:nvSpPr>
        <p:spPr bwMode="auto">
          <a:xfrm>
            <a:off x="5975350" y="4498975"/>
            <a:ext cx="246063" cy="244475"/>
          </a:xfrm>
          <a:prstGeom prst="rect">
            <a:avLst/>
          </a:prstGeom>
          <a:noFill/>
          <a:ln w="9525" algn="ctr">
            <a:noFill/>
            <a:prstDash val="dash"/>
            <a:miter lim="800000"/>
            <a:headEnd/>
            <a:tailEnd/>
          </a:ln>
        </p:spPr>
        <p:txBody>
          <a:bodyPr wrap="none">
            <a:spAutoFit/>
          </a:bodyPr>
          <a:lstStyle/>
          <a:p>
            <a:r>
              <a:rPr lang="en-US" sz="1000">
                <a:solidFill>
                  <a:srgbClr val="000000"/>
                </a:solidFill>
              </a:rPr>
              <a:t>3</a:t>
            </a:r>
          </a:p>
        </p:txBody>
      </p:sp>
      <p:sp>
        <p:nvSpPr>
          <p:cNvPr id="24602" name="Text Box 91"/>
          <p:cNvSpPr txBox="1">
            <a:spLocks noChangeArrowheads="1"/>
          </p:cNvSpPr>
          <p:nvPr/>
        </p:nvSpPr>
        <p:spPr bwMode="auto">
          <a:xfrm>
            <a:off x="6288088" y="4679950"/>
            <a:ext cx="247650" cy="244475"/>
          </a:xfrm>
          <a:prstGeom prst="rect">
            <a:avLst/>
          </a:prstGeom>
          <a:noFill/>
          <a:ln w="9525" algn="ctr">
            <a:noFill/>
            <a:prstDash val="dash"/>
            <a:miter lim="800000"/>
            <a:headEnd/>
            <a:tailEnd/>
          </a:ln>
        </p:spPr>
        <p:txBody>
          <a:bodyPr wrap="none">
            <a:spAutoFit/>
          </a:bodyPr>
          <a:lstStyle/>
          <a:p>
            <a:r>
              <a:rPr lang="en-US" sz="1000">
                <a:solidFill>
                  <a:srgbClr val="000000"/>
                </a:solidFill>
              </a:rPr>
              <a:t>2</a:t>
            </a:r>
          </a:p>
        </p:txBody>
      </p:sp>
      <p:sp>
        <p:nvSpPr>
          <p:cNvPr id="24603" name="Text Box 92"/>
          <p:cNvSpPr txBox="1">
            <a:spLocks noChangeArrowheads="1"/>
          </p:cNvSpPr>
          <p:nvPr/>
        </p:nvSpPr>
        <p:spPr bwMode="auto">
          <a:xfrm>
            <a:off x="6307138" y="5070475"/>
            <a:ext cx="290512" cy="244475"/>
          </a:xfrm>
          <a:prstGeom prst="rect">
            <a:avLst/>
          </a:prstGeom>
          <a:noFill/>
          <a:ln w="9525" algn="ctr">
            <a:noFill/>
            <a:prstDash val="dash"/>
            <a:miter lim="800000"/>
            <a:headEnd/>
            <a:tailEnd/>
          </a:ln>
        </p:spPr>
        <p:txBody>
          <a:bodyPr wrap="none">
            <a:spAutoFit/>
          </a:bodyPr>
          <a:lstStyle/>
          <a:p>
            <a:r>
              <a:rPr lang="en-US" sz="1000">
                <a:solidFill>
                  <a:srgbClr val="000000"/>
                </a:solidFill>
              </a:rPr>
              <a:t>2’</a:t>
            </a:r>
          </a:p>
        </p:txBody>
      </p:sp>
      <p:sp>
        <p:nvSpPr>
          <p:cNvPr id="24604" name="Text Box 93"/>
          <p:cNvSpPr txBox="1">
            <a:spLocks noChangeArrowheads="1"/>
          </p:cNvSpPr>
          <p:nvPr/>
        </p:nvSpPr>
        <p:spPr bwMode="auto">
          <a:xfrm>
            <a:off x="6005513" y="5118100"/>
            <a:ext cx="290512" cy="244475"/>
          </a:xfrm>
          <a:prstGeom prst="rect">
            <a:avLst/>
          </a:prstGeom>
          <a:noFill/>
          <a:ln w="9525" algn="ctr">
            <a:noFill/>
            <a:prstDash val="dash"/>
            <a:miter lim="800000"/>
            <a:headEnd/>
            <a:tailEnd/>
          </a:ln>
        </p:spPr>
        <p:txBody>
          <a:bodyPr wrap="none">
            <a:spAutoFit/>
          </a:bodyPr>
          <a:lstStyle/>
          <a:p>
            <a:r>
              <a:rPr lang="en-US" sz="1000">
                <a:solidFill>
                  <a:srgbClr val="000000"/>
                </a:solidFill>
              </a:rPr>
              <a:t>3’</a:t>
            </a:r>
          </a:p>
        </p:txBody>
      </p:sp>
      <p:sp>
        <p:nvSpPr>
          <p:cNvPr id="24605" name="Text Box 94"/>
          <p:cNvSpPr txBox="1">
            <a:spLocks noChangeArrowheads="1"/>
          </p:cNvSpPr>
          <p:nvPr/>
        </p:nvSpPr>
        <p:spPr bwMode="auto">
          <a:xfrm>
            <a:off x="1674813" y="4151313"/>
            <a:ext cx="260350" cy="274637"/>
          </a:xfrm>
          <a:prstGeom prst="rect">
            <a:avLst/>
          </a:prstGeom>
          <a:noFill/>
          <a:ln w="9525" algn="ctr">
            <a:noFill/>
            <a:prstDash val="dash"/>
            <a:miter lim="800000"/>
            <a:headEnd/>
            <a:tailEnd/>
          </a:ln>
        </p:spPr>
        <p:txBody>
          <a:bodyPr wrap="none">
            <a:spAutoFit/>
          </a:bodyPr>
          <a:lstStyle/>
          <a:p>
            <a:r>
              <a:rPr lang="en-US" sz="1200" i="1">
                <a:solidFill>
                  <a:srgbClr val="000000"/>
                </a:solidFill>
              </a:rPr>
              <a:t>a</a:t>
            </a:r>
          </a:p>
        </p:txBody>
      </p:sp>
      <p:sp>
        <p:nvSpPr>
          <p:cNvPr id="24606" name="Text Box 95"/>
          <p:cNvSpPr txBox="1">
            <a:spLocks noChangeArrowheads="1"/>
          </p:cNvSpPr>
          <p:nvPr/>
        </p:nvSpPr>
        <p:spPr bwMode="auto">
          <a:xfrm>
            <a:off x="2532063" y="4722813"/>
            <a:ext cx="260350" cy="274637"/>
          </a:xfrm>
          <a:prstGeom prst="rect">
            <a:avLst/>
          </a:prstGeom>
          <a:noFill/>
          <a:ln w="9525" algn="ctr">
            <a:noFill/>
            <a:prstDash val="dash"/>
            <a:miter lim="800000"/>
            <a:headEnd/>
            <a:tailEnd/>
          </a:ln>
        </p:spPr>
        <p:txBody>
          <a:bodyPr wrap="none">
            <a:spAutoFit/>
          </a:bodyPr>
          <a:lstStyle/>
          <a:p>
            <a:r>
              <a:rPr lang="en-US" sz="1200" i="1">
                <a:solidFill>
                  <a:srgbClr val="000000"/>
                </a:solidFill>
              </a:rPr>
              <a:t>b</a:t>
            </a:r>
          </a:p>
        </p:txBody>
      </p:sp>
      <p:sp>
        <p:nvSpPr>
          <p:cNvPr id="24607" name="Text Box 96"/>
          <p:cNvSpPr txBox="1">
            <a:spLocks noChangeArrowheads="1"/>
          </p:cNvSpPr>
          <p:nvPr/>
        </p:nvSpPr>
        <p:spPr bwMode="auto">
          <a:xfrm>
            <a:off x="3179763" y="4875213"/>
            <a:ext cx="252412" cy="274637"/>
          </a:xfrm>
          <a:prstGeom prst="rect">
            <a:avLst/>
          </a:prstGeom>
          <a:noFill/>
          <a:ln w="9525" algn="ctr">
            <a:noFill/>
            <a:prstDash val="dash"/>
            <a:miter lim="800000"/>
            <a:headEnd/>
            <a:tailEnd/>
          </a:ln>
        </p:spPr>
        <p:txBody>
          <a:bodyPr wrap="none">
            <a:spAutoFit/>
          </a:bodyPr>
          <a:lstStyle/>
          <a:p>
            <a:r>
              <a:rPr lang="en-US" sz="1200" i="1">
                <a:solidFill>
                  <a:srgbClr val="000000"/>
                </a:solidFill>
              </a:rPr>
              <a:t>c</a:t>
            </a:r>
          </a:p>
        </p:txBody>
      </p:sp>
      <p:sp>
        <p:nvSpPr>
          <p:cNvPr id="24608" name="Oval 97"/>
          <p:cNvSpPr>
            <a:spLocks noChangeArrowheads="1"/>
          </p:cNvSpPr>
          <p:nvPr/>
        </p:nvSpPr>
        <p:spPr bwMode="auto">
          <a:xfrm>
            <a:off x="1646238" y="4318000"/>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solidFill>
                <a:srgbClr val="000000"/>
              </a:solidFill>
            </a:endParaRPr>
          </a:p>
        </p:txBody>
      </p:sp>
      <p:sp>
        <p:nvSpPr>
          <p:cNvPr id="24609" name="Oval 98"/>
          <p:cNvSpPr>
            <a:spLocks noChangeArrowheads="1"/>
          </p:cNvSpPr>
          <p:nvPr/>
        </p:nvSpPr>
        <p:spPr bwMode="auto">
          <a:xfrm>
            <a:off x="2522538" y="4889500"/>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solidFill>
                <a:srgbClr val="000000"/>
              </a:solidFill>
            </a:endParaRPr>
          </a:p>
        </p:txBody>
      </p:sp>
      <p:sp>
        <p:nvSpPr>
          <p:cNvPr id="24610" name="Oval 99"/>
          <p:cNvSpPr>
            <a:spLocks noChangeArrowheads="1"/>
          </p:cNvSpPr>
          <p:nvPr/>
        </p:nvSpPr>
        <p:spPr bwMode="auto">
          <a:xfrm>
            <a:off x="3136900" y="5056188"/>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solidFill>
                <a:srgbClr val="000000"/>
              </a:solidFill>
            </a:endParaRPr>
          </a:p>
        </p:txBody>
      </p:sp>
      <p:sp>
        <p:nvSpPr>
          <p:cNvPr id="24611" name="Text Box 100"/>
          <p:cNvSpPr txBox="1">
            <a:spLocks noChangeArrowheads="1"/>
          </p:cNvSpPr>
          <p:nvPr/>
        </p:nvSpPr>
        <p:spPr bwMode="auto">
          <a:xfrm>
            <a:off x="3854450" y="5918200"/>
            <a:ext cx="984250" cy="457200"/>
          </a:xfrm>
          <a:prstGeom prst="rect">
            <a:avLst/>
          </a:prstGeom>
          <a:noFill/>
          <a:ln w="9525" algn="ctr">
            <a:noFill/>
            <a:prstDash val="dash"/>
            <a:miter lim="800000"/>
            <a:headEnd/>
            <a:tailEnd/>
          </a:ln>
        </p:spPr>
        <p:txBody>
          <a:bodyPr wrap="none">
            <a:spAutoFit/>
          </a:bodyPr>
          <a:lstStyle/>
          <a:p>
            <a:r>
              <a:rPr lang="en-US" sz="1200" b="1">
                <a:solidFill>
                  <a:srgbClr val="000000"/>
                </a:solidFill>
              </a:rPr>
              <a:t>Cumulative </a:t>
            </a:r>
          </a:p>
          <a:p>
            <a:r>
              <a:rPr lang="en-US" sz="1200" b="1">
                <a:solidFill>
                  <a:srgbClr val="000000"/>
                </a:solidFill>
              </a:rPr>
              <a:t>units</a:t>
            </a:r>
            <a:r>
              <a:rPr lang="en-US" sz="1200" b="1" i="1">
                <a:solidFill>
                  <a:srgbClr val="000000"/>
                </a:solidFill>
              </a:rPr>
              <a:t> Q</a:t>
            </a:r>
          </a:p>
        </p:txBody>
      </p:sp>
      <p:sp>
        <p:nvSpPr>
          <p:cNvPr id="24612" name="Text Box 101"/>
          <p:cNvSpPr txBox="1">
            <a:spLocks noChangeArrowheads="1"/>
          </p:cNvSpPr>
          <p:nvPr/>
        </p:nvSpPr>
        <p:spPr bwMode="auto">
          <a:xfrm>
            <a:off x="1084263" y="5824538"/>
            <a:ext cx="241300" cy="228600"/>
          </a:xfrm>
          <a:prstGeom prst="rect">
            <a:avLst/>
          </a:prstGeom>
          <a:noFill/>
          <a:ln w="9525" algn="ctr">
            <a:noFill/>
            <a:miter lim="800000"/>
            <a:headEnd/>
            <a:tailEnd/>
          </a:ln>
        </p:spPr>
        <p:txBody>
          <a:bodyPr wrap="none">
            <a:spAutoFit/>
          </a:bodyPr>
          <a:lstStyle/>
          <a:p>
            <a:pPr algn="ctr"/>
            <a:r>
              <a:rPr lang="en-US" sz="900">
                <a:solidFill>
                  <a:srgbClr val="000000"/>
                </a:solidFill>
                <a:latin typeface="Symbol" pitchFamily="18" charset="2"/>
              </a:rPr>
              <a:t>0</a:t>
            </a:r>
          </a:p>
        </p:txBody>
      </p:sp>
      <p:sp>
        <p:nvSpPr>
          <p:cNvPr id="24613" name="Text Box 102"/>
          <p:cNvSpPr txBox="1">
            <a:spLocks noChangeArrowheads="1"/>
          </p:cNvSpPr>
          <p:nvPr/>
        </p:nvSpPr>
        <p:spPr bwMode="auto">
          <a:xfrm>
            <a:off x="4822825" y="5824538"/>
            <a:ext cx="241300" cy="228600"/>
          </a:xfrm>
          <a:prstGeom prst="rect">
            <a:avLst/>
          </a:prstGeom>
          <a:noFill/>
          <a:ln w="9525" algn="ctr">
            <a:noFill/>
            <a:miter lim="800000"/>
            <a:headEnd/>
            <a:tailEnd/>
          </a:ln>
        </p:spPr>
        <p:txBody>
          <a:bodyPr wrap="none">
            <a:spAutoFit/>
          </a:bodyPr>
          <a:lstStyle/>
          <a:p>
            <a:pPr algn="ctr"/>
            <a:r>
              <a:rPr lang="en-US" sz="900">
                <a:solidFill>
                  <a:srgbClr val="000000"/>
                </a:solidFill>
                <a:latin typeface="Symbol" pitchFamily="18" charset="2"/>
              </a:rPr>
              <a:t>0</a:t>
            </a:r>
          </a:p>
        </p:txBody>
      </p:sp>
      <p:sp>
        <p:nvSpPr>
          <p:cNvPr id="24614" name="Text Box 103"/>
          <p:cNvSpPr txBox="1">
            <a:spLocks noChangeArrowheads="1"/>
          </p:cNvSpPr>
          <p:nvPr/>
        </p:nvSpPr>
        <p:spPr bwMode="auto">
          <a:xfrm>
            <a:off x="4965700" y="5967413"/>
            <a:ext cx="241300" cy="228600"/>
          </a:xfrm>
          <a:prstGeom prst="rect">
            <a:avLst/>
          </a:prstGeom>
          <a:noFill/>
          <a:ln w="9525" algn="ctr">
            <a:noFill/>
            <a:miter lim="800000"/>
            <a:headEnd/>
            <a:tailEnd/>
          </a:ln>
        </p:spPr>
        <p:txBody>
          <a:bodyPr wrap="none">
            <a:spAutoFit/>
          </a:bodyPr>
          <a:lstStyle/>
          <a:p>
            <a:pPr algn="ctr"/>
            <a:r>
              <a:rPr lang="en-US" sz="900">
                <a:solidFill>
                  <a:srgbClr val="000000"/>
                </a:solidFill>
                <a:latin typeface="Symbol" pitchFamily="18" charset="2"/>
              </a:rPr>
              <a:t>0</a:t>
            </a:r>
          </a:p>
        </p:txBody>
      </p:sp>
      <p:sp>
        <p:nvSpPr>
          <p:cNvPr id="24615" name="Text Box 104"/>
          <p:cNvSpPr txBox="1">
            <a:spLocks noChangeArrowheads="1"/>
          </p:cNvSpPr>
          <p:nvPr/>
        </p:nvSpPr>
        <p:spPr bwMode="auto">
          <a:xfrm>
            <a:off x="1246188" y="5967413"/>
            <a:ext cx="241300" cy="228600"/>
          </a:xfrm>
          <a:prstGeom prst="rect">
            <a:avLst/>
          </a:prstGeom>
          <a:noFill/>
          <a:ln w="9525" algn="ctr">
            <a:noFill/>
            <a:miter lim="800000"/>
            <a:headEnd/>
            <a:tailEnd/>
          </a:ln>
        </p:spPr>
        <p:txBody>
          <a:bodyPr wrap="none">
            <a:spAutoFit/>
          </a:bodyPr>
          <a:lstStyle/>
          <a:p>
            <a:pPr algn="ctr"/>
            <a:r>
              <a:rPr lang="en-US" sz="900">
                <a:solidFill>
                  <a:srgbClr val="000000"/>
                </a:solidFill>
                <a:latin typeface="Symbol" pitchFamily="18" charset="2"/>
              </a:rPr>
              <a:t>0</a:t>
            </a:r>
          </a:p>
        </p:txBody>
      </p:sp>
      <p:sp>
        <p:nvSpPr>
          <p:cNvPr id="24616" name="Oval 105"/>
          <p:cNvSpPr>
            <a:spLocks noChangeArrowheads="1"/>
          </p:cNvSpPr>
          <p:nvPr/>
        </p:nvSpPr>
        <p:spPr bwMode="auto">
          <a:xfrm>
            <a:off x="5413375" y="4151313"/>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solidFill>
                <a:srgbClr val="000000"/>
              </a:solidFill>
            </a:endParaRPr>
          </a:p>
        </p:txBody>
      </p:sp>
      <p:sp>
        <p:nvSpPr>
          <p:cNvPr id="24617" name="Oval 106"/>
          <p:cNvSpPr>
            <a:spLocks noChangeArrowheads="1"/>
          </p:cNvSpPr>
          <p:nvPr/>
        </p:nvSpPr>
        <p:spPr bwMode="auto">
          <a:xfrm>
            <a:off x="5989638" y="4689475"/>
            <a:ext cx="88900" cy="88900"/>
          </a:xfrm>
          <a:prstGeom prst="ellipse">
            <a:avLst/>
          </a:prstGeom>
          <a:solidFill>
            <a:srgbClr val="C0C0C0"/>
          </a:solidFill>
          <a:ln w="9525" algn="ctr">
            <a:solidFill>
              <a:schemeClr val="tx1"/>
            </a:solidFill>
            <a:round/>
            <a:headEnd/>
            <a:tailEnd/>
          </a:ln>
        </p:spPr>
        <p:txBody>
          <a:bodyPr wrap="none" anchor="ctr">
            <a:spAutoFit/>
          </a:bodyPr>
          <a:lstStyle/>
          <a:p>
            <a:endParaRPr lang="en-US">
              <a:solidFill>
                <a:srgbClr val="000000"/>
              </a:solidFill>
            </a:endParaRPr>
          </a:p>
        </p:txBody>
      </p:sp>
      <p:sp>
        <p:nvSpPr>
          <p:cNvPr id="24618" name="Oval 107"/>
          <p:cNvSpPr>
            <a:spLocks noChangeArrowheads="1"/>
          </p:cNvSpPr>
          <p:nvPr/>
        </p:nvSpPr>
        <p:spPr bwMode="auto">
          <a:xfrm>
            <a:off x="6284913" y="4860925"/>
            <a:ext cx="88900" cy="88900"/>
          </a:xfrm>
          <a:prstGeom prst="ellipse">
            <a:avLst/>
          </a:prstGeom>
          <a:solidFill>
            <a:srgbClr val="C0C0C0"/>
          </a:solidFill>
          <a:ln w="9525" algn="ctr">
            <a:solidFill>
              <a:schemeClr val="tx1"/>
            </a:solidFill>
            <a:round/>
            <a:headEnd/>
            <a:tailEnd/>
          </a:ln>
        </p:spPr>
        <p:txBody>
          <a:bodyPr wrap="none" anchor="ctr">
            <a:spAutoFit/>
          </a:bodyPr>
          <a:lstStyle/>
          <a:p>
            <a:endParaRPr lang="en-US">
              <a:solidFill>
                <a:srgbClr val="000000"/>
              </a:solidFill>
            </a:endParaRPr>
          </a:p>
        </p:txBody>
      </p:sp>
      <p:sp>
        <p:nvSpPr>
          <p:cNvPr id="24619" name="Oval 108"/>
          <p:cNvSpPr>
            <a:spLocks noChangeArrowheads="1"/>
          </p:cNvSpPr>
          <p:nvPr/>
        </p:nvSpPr>
        <p:spPr bwMode="auto">
          <a:xfrm>
            <a:off x="5989638" y="5227638"/>
            <a:ext cx="88900" cy="88900"/>
          </a:xfrm>
          <a:prstGeom prst="ellipse">
            <a:avLst/>
          </a:prstGeom>
          <a:solidFill>
            <a:schemeClr val="bg1"/>
          </a:solidFill>
          <a:ln w="9525" algn="ctr">
            <a:solidFill>
              <a:schemeClr val="tx1"/>
            </a:solidFill>
            <a:round/>
            <a:headEnd/>
            <a:tailEnd/>
          </a:ln>
        </p:spPr>
        <p:txBody>
          <a:bodyPr wrap="none" anchor="ctr">
            <a:spAutoFit/>
          </a:bodyPr>
          <a:lstStyle/>
          <a:p>
            <a:endParaRPr lang="en-US">
              <a:solidFill>
                <a:srgbClr val="000000"/>
              </a:solidFill>
            </a:endParaRPr>
          </a:p>
        </p:txBody>
      </p:sp>
      <p:sp>
        <p:nvSpPr>
          <p:cNvPr id="24620" name="Oval 109"/>
          <p:cNvSpPr>
            <a:spLocks noChangeArrowheads="1"/>
          </p:cNvSpPr>
          <p:nvPr/>
        </p:nvSpPr>
        <p:spPr bwMode="auto">
          <a:xfrm>
            <a:off x="6280150" y="5208588"/>
            <a:ext cx="88900" cy="88900"/>
          </a:xfrm>
          <a:prstGeom prst="ellipse">
            <a:avLst/>
          </a:prstGeom>
          <a:solidFill>
            <a:schemeClr val="bg1"/>
          </a:solidFill>
          <a:ln w="9525" algn="ctr">
            <a:solidFill>
              <a:schemeClr val="tx1"/>
            </a:solidFill>
            <a:round/>
            <a:headEnd/>
            <a:tailEnd/>
          </a:ln>
        </p:spPr>
        <p:txBody>
          <a:bodyPr wrap="none" anchor="ctr">
            <a:spAutoFit/>
          </a:bodyPr>
          <a:lstStyle/>
          <a:p>
            <a:endParaRPr lang="en-US">
              <a:solidFill>
                <a:srgbClr val="000000"/>
              </a:solidFill>
            </a:endParaRPr>
          </a:p>
        </p:txBody>
      </p:sp>
      <p:sp>
        <p:nvSpPr>
          <p:cNvPr id="24621" name="AutoShape 110"/>
          <p:cNvSpPr>
            <a:spLocks noChangeArrowheads="1"/>
          </p:cNvSpPr>
          <p:nvPr/>
        </p:nvSpPr>
        <p:spPr bwMode="auto">
          <a:xfrm>
            <a:off x="2133600" y="3933825"/>
            <a:ext cx="1311275" cy="458788"/>
          </a:xfrm>
          <a:prstGeom prst="wedgeRoundRectCallout">
            <a:avLst>
              <a:gd name="adj1" fmla="val -42616"/>
              <a:gd name="adj2" fmla="val 88060"/>
              <a:gd name="adj3" fmla="val 16667"/>
            </a:avLst>
          </a:prstGeom>
          <a:solidFill>
            <a:srgbClr val="EAEAEA"/>
          </a:solidFill>
          <a:ln w="9525" algn="ctr">
            <a:solidFill>
              <a:schemeClr val="tx1"/>
            </a:solidFill>
            <a:miter lim="800000"/>
            <a:headEnd/>
            <a:tailEnd/>
          </a:ln>
        </p:spPr>
        <p:txBody>
          <a:bodyPr/>
          <a:lstStyle/>
          <a:p>
            <a:pPr algn="ctr"/>
            <a:endParaRPr lang="en-US" sz="1200" b="1">
              <a:solidFill>
                <a:srgbClr val="3333CC"/>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smtClean="0">
                <a:latin typeface="Arial Black" pitchFamily="34" charset="0"/>
              </a:rPr>
              <a:t>The Learning Curve </a:t>
            </a:r>
            <a:br>
              <a:rPr lang="en-US" smtClean="0">
                <a:latin typeface="Arial Black" pitchFamily="34" charset="0"/>
              </a:rPr>
            </a:br>
            <a:r>
              <a:rPr lang="en-US" smtClean="0"/>
              <a:t>	Summary</a:t>
            </a:r>
          </a:p>
        </p:txBody>
      </p:sp>
      <p:sp>
        <p:nvSpPr>
          <p:cNvPr id="28675" name="Rectangle 3"/>
          <p:cNvSpPr>
            <a:spLocks noGrp="1" noChangeArrowheads="1"/>
          </p:cNvSpPr>
          <p:nvPr>
            <p:ph type="body" idx="1"/>
          </p:nvPr>
        </p:nvSpPr>
        <p:spPr/>
        <p:txBody>
          <a:bodyPr/>
          <a:lstStyle/>
          <a:p>
            <a:pPr eaLnBrk="1" hangingPunct="1"/>
            <a:r>
              <a:rPr lang="en-US" smtClean="0"/>
              <a:t>Learning is, in a certain sense, “predictable”</a:t>
            </a:r>
          </a:p>
          <a:p>
            <a:pPr lvl="1" eaLnBrk="1" hangingPunct="1"/>
            <a:r>
              <a:rPr lang="en-US" smtClean="0"/>
              <a:t>Which means that we can extrapolate into the future with reasonable accuracy</a:t>
            </a:r>
          </a:p>
          <a:p>
            <a:pPr eaLnBrk="1" hangingPunct="1"/>
            <a:r>
              <a:rPr lang="en-US" smtClean="0"/>
              <a:t>The learning curve represents “learning by doing” and depends on </a:t>
            </a:r>
            <a:r>
              <a:rPr lang="en-US" i="1" smtClean="0"/>
              <a:t>cumulative volume</a:t>
            </a:r>
          </a:p>
          <a:p>
            <a:pPr lvl="1" eaLnBrk="1" hangingPunct="1"/>
            <a:r>
              <a:rPr lang="en-US" smtClean="0"/>
              <a:t>We learn more each time we process a unit and learning cumulates</a:t>
            </a:r>
          </a:p>
          <a:p>
            <a:pPr lvl="2" eaLnBrk="1" hangingPunct="1"/>
            <a:r>
              <a:rPr lang="en-US" smtClean="0"/>
              <a:t>Graph is Log (cost) vs. Log (cumulative volume)</a:t>
            </a:r>
          </a:p>
          <a:p>
            <a:pPr lvl="2" eaLnBrk="1" hangingPunct="1"/>
            <a:r>
              <a:rPr lang="en-US" smtClean="0"/>
              <a:t>“Each doubling of cumulative volume decreases cost by </a:t>
            </a:r>
            <a:r>
              <a:rPr lang="en-US" i="1" smtClean="0"/>
              <a:t>L </a:t>
            </a:r>
            <a:r>
              <a:rPr lang="en-US" smtClean="0"/>
              <a:t>%”</a:t>
            </a:r>
          </a:p>
          <a:p>
            <a:pPr lvl="1" eaLnBrk="1" hangingPunct="1"/>
            <a:r>
              <a:rPr lang="en-US" smtClean="0"/>
              <a:t>If sales growth is constant in time, the learning can be exponentially fast, meaning that cost decline rate is constant in </a:t>
            </a:r>
            <a:r>
              <a:rPr lang="en-US" i="1" smtClean="0"/>
              <a:t>time</a:t>
            </a:r>
          </a:p>
          <a:p>
            <a:pPr lvl="2" eaLnBrk="1" hangingPunct="1"/>
            <a:r>
              <a:rPr lang="en-US" smtClean="0"/>
              <a:t>Graph is Log(complexity) vs. time</a:t>
            </a:r>
          </a:p>
          <a:p>
            <a:pPr lvl="2" eaLnBrk="1" hangingPunct="1"/>
            <a:r>
              <a:rPr lang="en-US" smtClean="0"/>
              <a:t>“Each year, the densitity increases by </a:t>
            </a:r>
            <a:r>
              <a:rPr lang="en-US" i="1" smtClean="0"/>
              <a:t>B </a:t>
            </a:r>
            <a:r>
              <a:rPr lang="en-US" smtClean="0"/>
              <a:t>%” </a:t>
            </a:r>
          </a:p>
          <a:p>
            <a:pPr eaLnBrk="1" hangingPunct="1"/>
            <a:r>
              <a:rPr lang="en-US" smtClean="0"/>
              <a:t>Learning differs from economies of scale and from conventional productivity growth</a:t>
            </a:r>
          </a:p>
          <a:p>
            <a:pPr eaLnBrk="1" hangingPunct="1"/>
            <a:r>
              <a:rPr lang="en-US" smtClean="0"/>
              <a:t>Learning models are useful:</a:t>
            </a:r>
          </a:p>
          <a:p>
            <a:pPr lvl="1" eaLnBrk="1" hangingPunct="1"/>
            <a:r>
              <a:rPr lang="en-US" smtClean="0"/>
              <a:t>Planning &amp; Budgeting of capacity</a:t>
            </a:r>
          </a:p>
          <a:p>
            <a:pPr lvl="1" eaLnBrk="1" hangingPunct="1"/>
            <a:r>
              <a:rPr lang="en-US" smtClean="0"/>
              <a:t>To check whether implementation of new processes “is on track” or not</a:t>
            </a:r>
          </a:p>
          <a:p>
            <a:pPr eaLnBrk="1" hangingPunct="1"/>
            <a:endParaRPr lang="en-US"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ea typeface="ＭＳ Ｐゴシック" pitchFamily="-107" charset="-128"/>
              </a:rPr>
              <a:t>Integrative Case:</a:t>
            </a:r>
            <a:br>
              <a:rPr lang="en-US" dirty="0" smtClean="0">
                <a:ea typeface="ＭＳ Ｐゴシック" pitchFamily="-107" charset="-128"/>
              </a:rPr>
            </a:br>
            <a:r>
              <a:rPr lang="en-US" dirty="0" smtClean="0">
                <a:ea typeface="ＭＳ Ｐゴシック" pitchFamily="-107" charset="-128"/>
              </a:rPr>
              <a:t>Stage II</a:t>
            </a:r>
            <a:endParaRPr lang="en-US" dirty="0">
              <a:ea typeface="ＭＳ Ｐゴシック" pitchFamily="-107" charset="-128"/>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r"/>
            <a:r>
              <a:rPr lang="en-US" dirty="0" smtClean="0"/>
              <a:t>New Global Footprints</a:t>
            </a:r>
            <a:endParaRPr lang="en-US" dirty="0"/>
          </a:p>
        </p:txBody>
      </p:sp>
      <p:pic>
        <p:nvPicPr>
          <p:cNvPr id="172034" name="Picture 2" descr="https://operations-extranet.mckinsey.com/dynimg/1024_1024_0_0/m1V3eWMmOvBkp2BO6UDL9lmqJdauIPKna-vSFUhQuZkkd_iukFe7r9Jcp7kgt2gHyqagq7uppTqNXlX17hQtmmWVn2U.jpg"/>
          <p:cNvPicPr>
            <a:picLocks noChangeAspect="1" noChangeArrowheads="1"/>
          </p:cNvPicPr>
          <p:nvPr/>
        </p:nvPicPr>
        <p:blipFill>
          <a:blip r:embed="rId2" cstate="print"/>
          <a:srcRect t="8889" r="1667" b="6667"/>
          <a:stretch>
            <a:fillRect/>
          </a:stretch>
        </p:blipFill>
        <p:spPr bwMode="auto">
          <a:xfrm>
            <a:off x="0" y="0"/>
            <a:ext cx="5394960" cy="3474642"/>
          </a:xfrm>
          <a:prstGeom prst="rect">
            <a:avLst/>
          </a:prstGeom>
          <a:noFill/>
        </p:spPr>
      </p:pic>
      <p:pic>
        <p:nvPicPr>
          <p:cNvPr id="172036" name="Picture 4" descr="https://operations-extranet.mckinsey.com/dynimg/1024_1024_0_0/m1V3eWMmOvBkp2BO6UDL9lmqJdauIPKna-vSFUhQuZkkd_iukFe7r9Jcp7kgt2gHyqagq7uppTqNXlX17hQtmmWVn2Y.jpg"/>
          <p:cNvPicPr>
            <a:picLocks noChangeAspect="1" noChangeArrowheads="1"/>
          </p:cNvPicPr>
          <p:nvPr/>
        </p:nvPicPr>
        <p:blipFill>
          <a:blip r:embed="rId3" cstate="print"/>
          <a:srcRect l="5000" t="13333" r="6667" b="8889"/>
          <a:stretch>
            <a:fillRect/>
          </a:stretch>
        </p:blipFill>
        <p:spPr bwMode="auto">
          <a:xfrm>
            <a:off x="4297713" y="3657663"/>
            <a:ext cx="4846287" cy="3200337"/>
          </a:xfrm>
          <a:prstGeom prst="rect">
            <a:avLst/>
          </a:prstGeom>
          <a:noFill/>
        </p:spPr>
      </p:pic>
      <p:sp>
        <p:nvSpPr>
          <p:cNvPr id="7" name="TextBox 6"/>
          <p:cNvSpPr txBox="1"/>
          <p:nvPr/>
        </p:nvSpPr>
        <p:spPr>
          <a:xfrm>
            <a:off x="92765" y="6142383"/>
            <a:ext cx="3316934" cy="523220"/>
          </a:xfrm>
          <a:prstGeom prst="rect">
            <a:avLst/>
          </a:prstGeom>
          <a:noFill/>
        </p:spPr>
        <p:txBody>
          <a:bodyPr wrap="none" rtlCol="0">
            <a:spAutoFit/>
          </a:bodyPr>
          <a:lstStyle/>
          <a:p>
            <a:r>
              <a:rPr lang="en-US" sz="1400" dirty="0" smtClean="0"/>
              <a:t>Source: January 2012, Operations Extranet,</a:t>
            </a:r>
          </a:p>
          <a:p>
            <a:r>
              <a:rPr lang="en-US" sz="1400" dirty="0" smtClean="0"/>
              <a:t>McKinsey &amp; Company</a:t>
            </a:r>
            <a:endParaRPr lang="en-US" sz="14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And the current situation is …</a:t>
            </a:r>
            <a:endParaRPr lang="en-US" dirty="0"/>
          </a:p>
        </p:txBody>
      </p:sp>
      <p:graphicFrame>
        <p:nvGraphicFramePr>
          <p:cNvPr id="6" name="Chart 5"/>
          <p:cNvGraphicFramePr>
            <a:graphicFrameLocks/>
          </p:cNvGraphicFramePr>
          <p:nvPr/>
        </p:nvGraphicFramePr>
        <p:xfrm>
          <a:off x="0" y="1013792"/>
          <a:ext cx="9144000" cy="5406887"/>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Network Optimization: </a:t>
            </a:r>
            <a:r>
              <a:rPr lang="en-US" i="1" dirty="0" smtClean="0"/>
              <a:t>deterministic</a:t>
            </a:r>
            <a:r>
              <a:rPr lang="en-US" dirty="0" smtClean="0"/>
              <a:t/>
            </a:r>
            <a:br>
              <a:rPr lang="en-US" dirty="0" smtClean="0"/>
            </a:br>
            <a:r>
              <a:rPr lang="en-US" dirty="0" smtClean="0"/>
              <a:t>	In-source &gt; Dedicated Assembly</a:t>
            </a:r>
            <a:endParaRPr lang="en-US" b="1" dirty="0"/>
          </a:p>
        </p:txBody>
      </p:sp>
      <p:pic>
        <p:nvPicPr>
          <p:cNvPr id="1026" name="Picture 2"/>
          <p:cNvPicPr>
            <a:picLocks noChangeAspect="1" noChangeArrowheads="1"/>
          </p:cNvPicPr>
          <p:nvPr/>
        </p:nvPicPr>
        <p:blipFill>
          <a:blip r:embed="rId3" cstate="print"/>
          <a:srcRect/>
          <a:stretch>
            <a:fillRect/>
          </a:stretch>
        </p:blipFill>
        <p:spPr bwMode="auto">
          <a:xfrm>
            <a:off x="690220" y="1152436"/>
            <a:ext cx="7734300" cy="1162050"/>
          </a:xfrm>
          <a:prstGeom prst="rect">
            <a:avLst/>
          </a:prstGeom>
          <a:noFill/>
          <a:ln w="9525">
            <a:noFill/>
            <a:miter lim="800000"/>
            <a:headEnd/>
            <a:tailEnd/>
          </a:ln>
          <a:effectLst/>
        </p:spPr>
      </p:pic>
      <p:pic>
        <p:nvPicPr>
          <p:cNvPr id="1027" name="Picture 3"/>
          <p:cNvPicPr>
            <a:picLocks noChangeAspect="1" noChangeArrowheads="1"/>
          </p:cNvPicPr>
          <p:nvPr/>
        </p:nvPicPr>
        <p:blipFill>
          <a:blip r:embed="rId4" cstate="print"/>
          <a:srcRect/>
          <a:stretch>
            <a:fillRect/>
          </a:stretch>
        </p:blipFill>
        <p:spPr bwMode="auto">
          <a:xfrm>
            <a:off x="704850" y="2760233"/>
            <a:ext cx="7734300" cy="3067050"/>
          </a:xfrm>
          <a:prstGeom prst="rect">
            <a:avLst/>
          </a:prstGeom>
          <a:noFill/>
          <a:ln w="9525">
            <a:noFill/>
            <a:miter lim="800000"/>
            <a:headEnd/>
            <a:tailEnd/>
          </a:ln>
          <a:effec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Network Optimization: </a:t>
            </a:r>
            <a:r>
              <a:rPr lang="en-US" i="1" dirty="0" smtClean="0"/>
              <a:t>deterministic</a:t>
            </a:r>
            <a:r>
              <a:rPr lang="en-US" dirty="0" smtClean="0"/>
              <a:t/>
            </a:r>
            <a:br>
              <a:rPr lang="en-US" dirty="0" smtClean="0"/>
            </a:br>
            <a:r>
              <a:rPr lang="en-US" dirty="0" smtClean="0"/>
              <a:t>	 Outsource &gt; Dedicated Assembly</a:t>
            </a:r>
            <a:endParaRPr lang="en-US" b="1" dirty="0"/>
          </a:p>
        </p:txBody>
      </p:sp>
      <p:pic>
        <p:nvPicPr>
          <p:cNvPr id="2049" name="Picture 1"/>
          <p:cNvPicPr>
            <a:picLocks noChangeAspect="1" noChangeArrowheads="1"/>
          </p:cNvPicPr>
          <p:nvPr/>
        </p:nvPicPr>
        <p:blipFill>
          <a:blip r:embed="rId2" cstate="print"/>
          <a:srcRect/>
          <a:stretch>
            <a:fillRect/>
          </a:stretch>
        </p:blipFill>
        <p:spPr bwMode="auto">
          <a:xfrm>
            <a:off x="704850" y="1225633"/>
            <a:ext cx="7734300" cy="1162050"/>
          </a:xfrm>
          <a:prstGeom prst="rect">
            <a:avLst/>
          </a:prstGeom>
          <a:noFill/>
          <a:ln w="9525">
            <a:noFill/>
            <a:miter lim="800000"/>
            <a:headEnd/>
            <a:tailEnd/>
          </a:ln>
          <a:effectLst/>
        </p:spPr>
      </p:pic>
      <p:pic>
        <p:nvPicPr>
          <p:cNvPr id="2050" name="Picture 2"/>
          <p:cNvPicPr>
            <a:picLocks noChangeAspect="1" noChangeArrowheads="1"/>
          </p:cNvPicPr>
          <p:nvPr/>
        </p:nvPicPr>
        <p:blipFill>
          <a:blip r:embed="rId3" cstate="print"/>
          <a:srcRect/>
          <a:stretch>
            <a:fillRect/>
          </a:stretch>
        </p:blipFill>
        <p:spPr bwMode="auto">
          <a:xfrm>
            <a:off x="704850" y="2804123"/>
            <a:ext cx="7734300" cy="3067050"/>
          </a:xfrm>
          <a:prstGeom prst="rect">
            <a:avLst/>
          </a:prstGeom>
          <a:noFill/>
          <a:ln w="9525">
            <a:noFill/>
            <a:miter lim="800000"/>
            <a:headEnd/>
            <a:tailEnd/>
          </a:ln>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Title 1"/>
          <p:cNvSpPr>
            <a:spLocks noGrp="1"/>
          </p:cNvSpPr>
          <p:nvPr>
            <p:ph type="title"/>
          </p:nvPr>
        </p:nvSpPr>
        <p:spPr/>
        <p:txBody>
          <a:bodyPr/>
          <a:lstStyle/>
          <a:p>
            <a:r>
              <a:rPr lang="en-US" dirty="0" smtClean="0"/>
              <a:t>Global Network Optimization:</a:t>
            </a:r>
            <a:br>
              <a:rPr lang="en-US" dirty="0" smtClean="0"/>
            </a:br>
            <a:r>
              <a:rPr lang="en-US" dirty="0" smtClean="0"/>
              <a:t>	 In-source + Dedicated Assembly</a:t>
            </a:r>
          </a:p>
        </p:txBody>
      </p:sp>
      <p:grpSp>
        <p:nvGrpSpPr>
          <p:cNvPr id="2" name="Group 32"/>
          <p:cNvGrpSpPr>
            <a:grpSpLocks/>
          </p:cNvGrpSpPr>
          <p:nvPr/>
        </p:nvGrpSpPr>
        <p:grpSpPr bwMode="auto">
          <a:xfrm>
            <a:off x="4114800" y="1219200"/>
            <a:ext cx="3925888" cy="4271963"/>
            <a:chOff x="296333" y="1214736"/>
            <a:chExt cx="6601180" cy="4885730"/>
          </a:xfrm>
        </p:grpSpPr>
        <p:sp>
          <p:nvSpPr>
            <p:cNvPr id="3" name="Rectangle 2"/>
            <p:cNvSpPr>
              <a:spLocks noChangeArrowheads="1"/>
            </p:cNvSpPr>
            <p:nvPr/>
          </p:nvSpPr>
          <p:spPr bwMode="auto">
            <a:xfrm>
              <a:off x="296333" y="1312777"/>
              <a:ext cx="832822" cy="775254"/>
            </a:xfrm>
            <a:prstGeom prst="rect">
              <a:avLst/>
            </a:prstGeom>
            <a:gradFill rotWithShape="1">
              <a:gsLst>
                <a:gs pos="0">
                  <a:srgbClr val="1717E1"/>
                </a:gs>
                <a:gs pos="20000">
                  <a:srgbClr val="1B1BDC"/>
                </a:gs>
                <a:gs pos="100000">
                  <a:srgbClr val="1212A8"/>
                </a:gs>
              </a:gsLst>
              <a:lin ang="5400000"/>
            </a:gradFill>
            <a:ln w="9525">
              <a:solidFill>
                <a:srgbClr val="2E2ECB"/>
              </a:solidFill>
              <a:miter lim="800000"/>
              <a:headEnd/>
              <a:tailEnd/>
            </a:ln>
            <a:effectLst>
              <a:outerShdw dist="23000" dir="5400000" rotWithShape="0">
                <a:srgbClr val="808080">
                  <a:alpha val="34999"/>
                </a:srgbClr>
              </a:outerShdw>
            </a:effectLst>
          </p:spPr>
          <p:txBody>
            <a:bodyPr>
              <a:spAutoFit/>
            </a:bodyPr>
            <a:lstStyle/>
            <a:p>
              <a:pPr>
                <a:defRPr/>
              </a:pPr>
              <a:endParaRPr lang="en-US" b="1" dirty="0">
                <a:ea typeface="+mn-ea"/>
              </a:endParaRPr>
            </a:p>
          </p:txBody>
        </p:sp>
        <p:sp>
          <p:nvSpPr>
            <p:cNvPr id="7" name="Rectangle 6"/>
            <p:cNvSpPr>
              <a:spLocks noChangeArrowheads="1"/>
            </p:cNvSpPr>
            <p:nvPr/>
          </p:nvSpPr>
          <p:spPr bwMode="auto">
            <a:xfrm>
              <a:off x="307010" y="2226015"/>
              <a:ext cx="832822" cy="777069"/>
            </a:xfrm>
            <a:prstGeom prst="rect">
              <a:avLst/>
            </a:prstGeom>
            <a:gradFill rotWithShape="1">
              <a:gsLst>
                <a:gs pos="0">
                  <a:srgbClr val="1717E1"/>
                </a:gs>
                <a:gs pos="20000">
                  <a:srgbClr val="1B1BDC"/>
                </a:gs>
                <a:gs pos="100000">
                  <a:srgbClr val="1212A8"/>
                </a:gs>
              </a:gsLst>
              <a:lin ang="5400000"/>
            </a:gradFill>
            <a:ln w="9525">
              <a:solidFill>
                <a:srgbClr val="2E2ECB"/>
              </a:solidFill>
              <a:miter lim="800000"/>
              <a:headEnd/>
              <a:tailEnd/>
            </a:ln>
            <a:effectLst>
              <a:outerShdw dist="23000" dir="5400000" rotWithShape="0">
                <a:srgbClr val="808080">
                  <a:alpha val="34999"/>
                </a:srgbClr>
              </a:outerShdw>
            </a:effectLst>
          </p:spPr>
          <p:txBody>
            <a:bodyPr>
              <a:spAutoFit/>
            </a:bodyPr>
            <a:lstStyle/>
            <a:p>
              <a:pPr>
                <a:defRPr/>
              </a:pPr>
              <a:endParaRPr lang="en-US" b="1">
                <a:ea typeface="+mn-ea"/>
              </a:endParaRPr>
            </a:p>
          </p:txBody>
        </p:sp>
        <p:sp>
          <p:nvSpPr>
            <p:cNvPr id="8" name="Rectangle 7"/>
            <p:cNvSpPr>
              <a:spLocks noChangeArrowheads="1"/>
            </p:cNvSpPr>
            <p:nvPr/>
          </p:nvSpPr>
          <p:spPr bwMode="auto">
            <a:xfrm>
              <a:off x="323026" y="3186457"/>
              <a:ext cx="830153" cy="775254"/>
            </a:xfrm>
            <a:prstGeom prst="rect">
              <a:avLst/>
            </a:prstGeom>
            <a:gradFill rotWithShape="1">
              <a:gsLst>
                <a:gs pos="0">
                  <a:srgbClr val="1717E1"/>
                </a:gs>
                <a:gs pos="20000">
                  <a:srgbClr val="1B1BDC"/>
                </a:gs>
                <a:gs pos="100000">
                  <a:srgbClr val="1212A8"/>
                </a:gs>
              </a:gsLst>
              <a:lin ang="5400000"/>
            </a:gradFill>
            <a:ln w="9525">
              <a:solidFill>
                <a:srgbClr val="2E2ECB"/>
              </a:solidFill>
              <a:miter lim="800000"/>
              <a:headEnd/>
              <a:tailEnd/>
            </a:ln>
            <a:effectLst>
              <a:outerShdw dist="23000" dir="5400000" rotWithShape="0">
                <a:srgbClr val="808080">
                  <a:alpha val="34999"/>
                </a:srgbClr>
              </a:outerShdw>
            </a:effectLst>
          </p:spPr>
          <p:txBody>
            <a:bodyPr>
              <a:spAutoFit/>
            </a:bodyPr>
            <a:lstStyle/>
            <a:p>
              <a:pPr>
                <a:defRPr/>
              </a:pPr>
              <a:endParaRPr lang="en-US" b="1">
                <a:ea typeface="+mn-ea"/>
              </a:endParaRPr>
            </a:p>
          </p:txBody>
        </p:sp>
        <p:sp>
          <p:nvSpPr>
            <p:cNvPr id="9" name="Rectangle 8"/>
            <p:cNvSpPr>
              <a:spLocks noChangeArrowheads="1"/>
            </p:cNvSpPr>
            <p:nvPr/>
          </p:nvSpPr>
          <p:spPr bwMode="auto">
            <a:xfrm>
              <a:off x="325696" y="4134191"/>
              <a:ext cx="830151" cy="777069"/>
            </a:xfrm>
            <a:prstGeom prst="rect">
              <a:avLst/>
            </a:prstGeom>
            <a:gradFill rotWithShape="1">
              <a:gsLst>
                <a:gs pos="0">
                  <a:srgbClr val="1717E1"/>
                </a:gs>
                <a:gs pos="20000">
                  <a:srgbClr val="1B1BDC"/>
                </a:gs>
                <a:gs pos="100000">
                  <a:srgbClr val="1212A8"/>
                </a:gs>
              </a:gsLst>
              <a:lin ang="5400000"/>
            </a:gradFill>
            <a:ln w="9525">
              <a:solidFill>
                <a:srgbClr val="2E2ECB"/>
              </a:solidFill>
              <a:miter lim="800000"/>
              <a:headEnd/>
              <a:tailEnd/>
            </a:ln>
            <a:effectLst>
              <a:outerShdw dist="23000" dir="5400000" rotWithShape="0">
                <a:srgbClr val="808080">
                  <a:alpha val="34999"/>
                </a:srgbClr>
              </a:outerShdw>
            </a:effectLst>
          </p:spPr>
          <p:txBody>
            <a:bodyPr>
              <a:spAutoFit/>
            </a:bodyPr>
            <a:lstStyle/>
            <a:p>
              <a:pPr>
                <a:defRPr/>
              </a:pPr>
              <a:endParaRPr lang="en-US" b="1">
                <a:ea typeface="+mn-ea"/>
              </a:endParaRPr>
            </a:p>
          </p:txBody>
        </p:sp>
        <p:sp>
          <p:nvSpPr>
            <p:cNvPr id="10" name="Rectangle 9"/>
            <p:cNvSpPr>
              <a:spLocks noChangeArrowheads="1"/>
            </p:cNvSpPr>
            <p:nvPr/>
          </p:nvSpPr>
          <p:spPr bwMode="auto">
            <a:xfrm>
              <a:off x="339042" y="5080109"/>
              <a:ext cx="832822" cy="775253"/>
            </a:xfrm>
            <a:prstGeom prst="rect">
              <a:avLst/>
            </a:prstGeom>
            <a:gradFill rotWithShape="1">
              <a:gsLst>
                <a:gs pos="0">
                  <a:srgbClr val="1717E1"/>
                </a:gs>
                <a:gs pos="20000">
                  <a:srgbClr val="1B1BDC"/>
                </a:gs>
                <a:gs pos="100000">
                  <a:srgbClr val="1212A8"/>
                </a:gs>
              </a:gsLst>
              <a:lin ang="5400000"/>
            </a:gradFill>
            <a:ln w="9525">
              <a:solidFill>
                <a:srgbClr val="2E2ECB"/>
              </a:solidFill>
              <a:miter lim="800000"/>
              <a:headEnd/>
              <a:tailEnd/>
            </a:ln>
            <a:effectLst>
              <a:outerShdw dist="23000" dir="5400000" rotWithShape="0">
                <a:srgbClr val="808080">
                  <a:alpha val="34999"/>
                </a:srgbClr>
              </a:outerShdw>
            </a:effectLst>
          </p:spPr>
          <p:txBody>
            <a:bodyPr>
              <a:spAutoFit/>
            </a:bodyPr>
            <a:lstStyle/>
            <a:p>
              <a:pPr>
                <a:defRPr/>
              </a:pPr>
              <a:endParaRPr lang="en-US" b="1">
                <a:ea typeface="+mn-ea"/>
              </a:endParaRPr>
            </a:p>
          </p:txBody>
        </p:sp>
        <p:sp>
          <p:nvSpPr>
            <p:cNvPr id="11" name="Rectangle 10"/>
            <p:cNvSpPr/>
            <p:nvPr/>
          </p:nvSpPr>
          <p:spPr>
            <a:xfrm>
              <a:off x="377285" y="1217558"/>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U</a:t>
              </a:r>
            </a:p>
          </p:txBody>
        </p:sp>
        <p:sp>
          <p:nvSpPr>
            <p:cNvPr id="12" name="Rectangle 11"/>
            <p:cNvSpPr/>
            <p:nvPr/>
          </p:nvSpPr>
          <p:spPr>
            <a:xfrm>
              <a:off x="374462" y="2188402"/>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B</a:t>
              </a:r>
            </a:p>
          </p:txBody>
        </p:sp>
        <p:sp>
          <p:nvSpPr>
            <p:cNvPr id="13" name="Rectangle 12"/>
            <p:cNvSpPr/>
            <p:nvPr/>
          </p:nvSpPr>
          <p:spPr>
            <a:xfrm>
              <a:off x="445018" y="3105625"/>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R</a:t>
              </a:r>
            </a:p>
          </p:txBody>
        </p:sp>
        <p:sp>
          <p:nvSpPr>
            <p:cNvPr id="14" name="Rectangle 13"/>
            <p:cNvSpPr/>
            <p:nvPr/>
          </p:nvSpPr>
          <p:spPr>
            <a:xfrm>
              <a:off x="529685" y="4093403"/>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I</a:t>
              </a:r>
            </a:p>
          </p:txBody>
        </p:sp>
        <p:sp>
          <p:nvSpPr>
            <p:cNvPr id="15" name="Rectangle 14"/>
            <p:cNvSpPr/>
            <p:nvPr/>
          </p:nvSpPr>
          <p:spPr>
            <a:xfrm>
              <a:off x="501463" y="5010625"/>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C</a:t>
              </a:r>
            </a:p>
          </p:txBody>
        </p:sp>
        <p:sp>
          <p:nvSpPr>
            <p:cNvPr id="115733" name="Oval 15"/>
            <p:cNvSpPr>
              <a:spLocks noChangeArrowheads="1"/>
            </p:cNvSpPr>
            <p:nvPr/>
          </p:nvSpPr>
          <p:spPr bwMode="auto">
            <a:xfrm>
              <a:off x="5997222" y="1241778"/>
              <a:ext cx="846667" cy="860777"/>
            </a:xfrm>
            <a:prstGeom prst="ellipse">
              <a:avLst/>
            </a:prstGeom>
            <a:solidFill>
              <a:schemeClr val="accent1"/>
            </a:solidFill>
            <a:ln w="9525">
              <a:solidFill>
                <a:schemeClr val="tx1"/>
              </a:solidFill>
              <a:prstDash val="dash"/>
              <a:round/>
              <a:headEnd/>
              <a:tailEnd/>
            </a:ln>
          </p:spPr>
          <p:txBody>
            <a:bodyPr wrap="none">
              <a:spAutoFit/>
            </a:bodyPr>
            <a:lstStyle/>
            <a:p>
              <a:endParaRPr lang="en-US" b="1"/>
            </a:p>
          </p:txBody>
        </p:sp>
        <p:sp>
          <p:nvSpPr>
            <p:cNvPr id="17" name="Rectangle 16"/>
            <p:cNvSpPr/>
            <p:nvPr/>
          </p:nvSpPr>
          <p:spPr>
            <a:xfrm>
              <a:off x="6117686" y="1214736"/>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U</a:t>
              </a:r>
            </a:p>
          </p:txBody>
        </p:sp>
        <p:sp>
          <p:nvSpPr>
            <p:cNvPr id="115735" name="Oval 17"/>
            <p:cNvSpPr>
              <a:spLocks noChangeArrowheads="1"/>
            </p:cNvSpPr>
            <p:nvPr/>
          </p:nvSpPr>
          <p:spPr bwMode="auto">
            <a:xfrm>
              <a:off x="6050845" y="2240844"/>
              <a:ext cx="846667" cy="860777"/>
            </a:xfrm>
            <a:prstGeom prst="ellipse">
              <a:avLst/>
            </a:prstGeom>
            <a:solidFill>
              <a:schemeClr val="accent1"/>
            </a:solidFill>
            <a:ln w="9525">
              <a:solidFill>
                <a:schemeClr val="tx1"/>
              </a:solidFill>
              <a:prstDash val="dash"/>
              <a:round/>
              <a:headEnd/>
              <a:tailEnd/>
            </a:ln>
          </p:spPr>
          <p:txBody>
            <a:bodyPr wrap="none">
              <a:spAutoFit/>
            </a:bodyPr>
            <a:lstStyle/>
            <a:p>
              <a:endParaRPr lang="en-US" b="1"/>
            </a:p>
          </p:txBody>
        </p:sp>
        <p:sp>
          <p:nvSpPr>
            <p:cNvPr id="19" name="Rectangle 18"/>
            <p:cNvSpPr/>
            <p:nvPr/>
          </p:nvSpPr>
          <p:spPr>
            <a:xfrm>
              <a:off x="6213642" y="2115024"/>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B</a:t>
              </a:r>
            </a:p>
          </p:txBody>
        </p:sp>
        <p:sp>
          <p:nvSpPr>
            <p:cNvPr id="115737" name="Oval 19"/>
            <p:cNvSpPr>
              <a:spLocks noChangeArrowheads="1"/>
            </p:cNvSpPr>
            <p:nvPr/>
          </p:nvSpPr>
          <p:spPr bwMode="auto">
            <a:xfrm>
              <a:off x="5994401" y="3214513"/>
              <a:ext cx="846667" cy="860777"/>
            </a:xfrm>
            <a:prstGeom prst="ellipse">
              <a:avLst/>
            </a:prstGeom>
            <a:solidFill>
              <a:schemeClr val="accent1"/>
            </a:solidFill>
            <a:ln w="9525">
              <a:solidFill>
                <a:schemeClr val="tx1"/>
              </a:solidFill>
              <a:prstDash val="dash"/>
              <a:round/>
              <a:headEnd/>
              <a:tailEnd/>
            </a:ln>
          </p:spPr>
          <p:txBody>
            <a:bodyPr wrap="none">
              <a:spAutoFit/>
            </a:bodyPr>
            <a:lstStyle/>
            <a:p>
              <a:endParaRPr lang="en-US" b="1"/>
            </a:p>
          </p:txBody>
        </p:sp>
        <p:sp>
          <p:nvSpPr>
            <p:cNvPr id="21" name="Rectangle 20"/>
            <p:cNvSpPr/>
            <p:nvPr/>
          </p:nvSpPr>
          <p:spPr>
            <a:xfrm>
              <a:off x="6128976" y="3204403"/>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R</a:t>
              </a:r>
            </a:p>
          </p:txBody>
        </p:sp>
        <p:sp>
          <p:nvSpPr>
            <p:cNvPr id="115739" name="Oval 21"/>
            <p:cNvSpPr>
              <a:spLocks noChangeArrowheads="1"/>
            </p:cNvSpPr>
            <p:nvPr/>
          </p:nvSpPr>
          <p:spPr bwMode="auto">
            <a:xfrm>
              <a:off x="6050846" y="4174067"/>
              <a:ext cx="846667" cy="860777"/>
            </a:xfrm>
            <a:prstGeom prst="ellipse">
              <a:avLst/>
            </a:prstGeom>
            <a:solidFill>
              <a:schemeClr val="accent1"/>
            </a:solidFill>
            <a:ln w="9525">
              <a:solidFill>
                <a:schemeClr val="tx1"/>
              </a:solidFill>
              <a:prstDash val="dash"/>
              <a:round/>
              <a:headEnd/>
              <a:tailEnd/>
            </a:ln>
          </p:spPr>
          <p:txBody>
            <a:bodyPr wrap="none">
              <a:spAutoFit/>
            </a:bodyPr>
            <a:lstStyle/>
            <a:p>
              <a:endParaRPr lang="en-US" b="1"/>
            </a:p>
          </p:txBody>
        </p:sp>
        <p:sp>
          <p:nvSpPr>
            <p:cNvPr id="23" name="Rectangle 22"/>
            <p:cNvSpPr/>
            <p:nvPr/>
          </p:nvSpPr>
          <p:spPr>
            <a:xfrm>
              <a:off x="6241864" y="4147025"/>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I</a:t>
              </a:r>
            </a:p>
          </p:txBody>
        </p:sp>
        <p:sp>
          <p:nvSpPr>
            <p:cNvPr id="115741" name="Oval 23"/>
            <p:cNvSpPr>
              <a:spLocks noChangeArrowheads="1"/>
            </p:cNvSpPr>
            <p:nvPr/>
          </p:nvSpPr>
          <p:spPr bwMode="auto">
            <a:xfrm>
              <a:off x="6050845" y="5190068"/>
              <a:ext cx="846667" cy="860777"/>
            </a:xfrm>
            <a:prstGeom prst="ellipse">
              <a:avLst/>
            </a:prstGeom>
            <a:solidFill>
              <a:schemeClr val="accent1"/>
            </a:solidFill>
            <a:ln w="9525">
              <a:solidFill>
                <a:schemeClr val="tx1"/>
              </a:solidFill>
              <a:prstDash val="dash"/>
              <a:round/>
              <a:headEnd/>
              <a:tailEnd/>
            </a:ln>
          </p:spPr>
          <p:txBody>
            <a:bodyPr wrap="none">
              <a:spAutoFit/>
            </a:bodyPr>
            <a:lstStyle/>
            <a:p>
              <a:endParaRPr lang="en-US" b="1"/>
            </a:p>
          </p:txBody>
        </p:sp>
        <p:sp>
          <p:nvSpPr>
            <p:cNvPr id="25" name="Rectangle 24"/>
            <p:cNvSpPr/>
            <p:nvPr/>
          </p:nvSpPr>
          <p:spPr>
            <a:xfrm>
              <a:off x="6199531" y="5177136"/>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C</a:t>
              </a:r>
            </a:p>
          </p:txBody>
        </p:sp>
        <p:cxnSp>
          <p:nvCxnSpPr>
            <p:cNvPr id="27" name="Straight Arrow Connector 26"/>
            <p:cNvCxnSpPr>
              <a:cxnSpLocks noChangeShapeType="1"/>
            </p:cNvCxnSpPr>
            <p:nvPr/>
          </p:nvCxnSpPr>
          <p:spPr bwMode="auto">
            <a:xfrm>
              <a:off x="1326683" y="1650476"/>
              <a:ext cx="4401677" cy="14525"/>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28" name="Straight Arrow Connector 27"/>
            <p:cNvCxnSpPr>
              <a:cxnSpLocks noChangeShapeType="1"/>
            </p:cNvCxnSpPr>
            <p:nvPr/>
          </p:nvCxnSpPr>
          <p:spPr bwMode="auto">
            <a:xfrm>
              <a:off x="1324014" y="3665771"/>
              <a:ext cx="4401675" cy="14525"/>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29" name="Straight Arrow Connector 28"/>
            <p:cNvCxnSpPr>
              <a:cxnSpLocks noChangeShapeType="1"/>
            </p:cNvCxnSpPr>
            <p:nvPr/>
          </p:nvCxnSpPr>
          <p:spPr bwMode="auto">
            <a:xfrm>
              <a:off x="1321344" y="2676280"/>
              <a:ext cx="4401677" cy="12708"/>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0" name="Straight Arrow Connector 29"/>
            <p:cNvCxnSpPr>
              <a:cxnSpLocks noChangeShapeType="1"/>
            </p:cNvCxnSpPr>
            <p:nvPr/>
          </p:nvCxnSpPr>
          <p:spPr bwMode="auto">
            <a:xfrm>
              <a:off x="1321344" y="4510017"/>
              <a:ext cx="4401677" cy="14525"/>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1" name="Straight Arrow Connector 30"/>
            <p:cNvCxnSpPr>
              <a:cxnSpLocks noChangeShapeType="1"/>
            </p:cNvCxnSpPr>
            <p:nvPr/>
          </p:nvCxnSpPr>
          <p:spPr bwMode="auto">
            <a:xfrm>
              <a:off x="1307999" y="5356078"/>
              <a:ext cx="4401675" cy="14525"/>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grpSp>
      <p:sp>
        <p:nvSpPr>
          <p:cNvPr id="34" name="Rectangle 33"/>
          <p:cNvSpPr>
            <a:spLocks noChangeArrowheads="1"/>
          </p:cNvSpPr>
          <p:nvPr/>
        </p:nvSpPr>
        <p:spPr bwMode="auto">
          <a:xfrm>
            <a:off x="1295400" y="2971800"/>
            <a:ext cx="831850" cy="776288"/>
          </a:xfrm>
          <a:prstGeom prst="rect">
            <a:avLst/>
          </a:prstGeom>
          <a:gradFill rotWithShape="1">
            <a:gsLst>
              <a:gs pos="0">
                <a:srgbClr val="1717E1"/>
              </a:gs>
              <a:gs pos="20000">
                <a:srgbClr val="1B1BDC"/>
              </a:gs>
              <a:gs pos="100000">
                <a:srgbClr val="1212A8"/>
              </a:gs>
            </a:gsLst>
            <a:lin ang="5400000"/>
          </a:gradFill>
          <a:ln w="9525">
            <a:solidFill>
              <a:srgbClr val="2E2ECB"/>
            </a:solidFill>
            <a:miter lim="800000"/>
            <a:headEnd/>
            <a:tailEnd/>
          </a:ln>
          <a:effectLst>
            <a:outerShdw dist="23000" dir="5400000" rotWithShape="0">
              <a:srgbClr val="808080">
                <a:alpha val="34999"/>
              </a:srgbClr>
            </a:outerShdw>
          </a:effectLst>
        </p:spPr>
        <p:txBody>
          <a:bodyPr>
            <a:spAutoFit/>
          </a:bodyPr>
          <a:lstStyle/>
          <a:p>
            <a:pPr>
              <a:defRPr/>
            </a:pPr>
            <a:endParaRPr lang="en-US" b="1" dirty="0">
              <a:ea typeface="+mn-ea"/>
            </a:endParaRPr>
          </a:p>
        </p:txBody>
      </p:sp>
      <p:sp>
        <p:nvSpPr>
          <p:cNvPr id="35" name="Rectangle 34"/>
          <p:cNvSpPr/>
          <p:nvPr/>
        </p:nvSpPr>
        <p:spPr>
          <a:xfrm>
            <a:off x="1524000" y="2971800"/>
            <a:ext cx="279141"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C</a:t>
            </a:r>
          </a:p>
        </p:txBody>
      </p:sp>
      <p:cxnSp>
        <p:nvCxnSpPr>
          <p:cNvPr id="36" name="Straight Arrow Connector 35"/>
          <p:cNvCxnSpPr>
            <a:cxnSpLocks noChangeShapeType="1"/>
            <a:endCxn id="3" idx="1"/>
          </p:cNvCxnSpPr>
          <p:nvPr/>
        </p:nvCxnSpPr>
        <p:spPr bwMode="auto">
          <a:xfrm flipV="1">
            <a:off x="2209800" y="1643063"/>
            <a:ext cx="1905000" cy="1633537"/>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9" name="Straight Arrow Connector 38"/>
          <p:cNvCxnSpPr>
            <a:cxnSpLocks noChangeShapeType="1"/>
            <a:endCxn id="7" idx="1"/>
          </p:cNvCxnSpPr>
          <p:nvPr/>
        </p:nvCxnSpPr>
        <p:spPr bwMode="auto">
          <a:xfrm flipV="1">
            <a:off x="2362200" y="2443163"/>
            <a:ext cx="1758950" cy="985837"/>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40" name="Straight Arrow Connector 39"/>
          <p:cNvCxnSpPr>
            <a:cxnSpLocks noChangeShapeType="1"/>
          </p:cNvCxnSpPr>
          <p:nvPr/>
        </p:nvCxnSpPr>
        <p:spPr bwMode="auto">
          <a:xfrm flipV="1">
            <a:off x="2514600" y="3429000"/>
            <a:ext cx="1524000" cy="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41" name="Straight Arrow Connector 40"/>
          <p:cNvCxnSpPr>
            <a:cxnSpLocks noChangeShapeType="1"/>
          </p:cNvCxnSpPr>
          <p:nvPr/>
        </p:nvCxnSpPr>
        <p:spPr bwMode="auto">
          <a:xfrm>
            <a:off x="2362200" y="3505200"/>
            <a:ext cx="1676400" cy="76200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42" name="Straight Arrow Connector 41"/>
          <p:cNvCxnSpPr>
            <a:cxnSpLocks noChangeShapeType="1"/>
          </p:cNvCxnSpPr>
          <p:nvPr/>
        </p:nvCxnSpPr>
        <p:spPr bwMode="auto">
          <a:xfrm>
            <a:off x="2209800" y="3505200"/>
            <a:ext cx="1828800" cy="152400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sp>
        <p:nvSpPr>
          <p:cNvPr id="115722" name="TextBox 50"/>
          <p:cNvSpPr txBox="1">
            <a:spLocks noChangeArrowheads="1"/>
          </p:cNvSpPr>
          <p:nvPr/>
        </p:nvSpPr>
        <p:spPr bwMode="auto">
          <a:xfrm>
            <a:off x="304800" y="5562600"/>
            <a:ext cx="7772400" cy="830263"/>
          </a:xfrm>
          <a:prstGeom prst="rect">
            <a:avLst/>
          </a:prstGeom>
          <a:noFill/>
          <a:ln w="9525">
            <a:noFill/>
            <a:miter lim="800000"/>
            <a:headEnd/>
            <a:tailEnd/>
          </a:ln>
        </p:spPr>
        <p:txBody>
          <a:bodyPr>
            <a:spAutoFit/>
          </a:bodyPr>
          <a:lstStyle/>
          <a:p>
            <a:r>
              <a:rPr lang="en-US"/>
              <a:t>Simple Newsvendor for each market, and simple newsvendor for the component plant in China (… an approximation).</a:t>
            </a:r>
          </a:p>
        </p:txBody>
      </p:sp>
      <p:sp>
        <p:nvSpPr>
          <p:cNvPr id="37" name="TextBox 36"/>
          <p:cNvSpPr txBox="1"/>
          <p:nvPr/>
        </p:nvSpPr>
        <p:spPr>
          <a:xfrm>
            <a:off x="358449" y="4945079"/>
            <a:ext cx="3366627" cy="461665"/>
          </a:xfrm>
          <a:prstGeom prst="rect">
            <a:avLst/>
          </a:prstGeom>
          <a:noFill/>
        </p:spPr>
        <p:txBody>
          <a:bodyPr wrap="none" rtlCol="0">
            <a:spAutoFit/>
          </a:bodyPr>
          <a:lstStyle/>
          <a:p>
            <a:r>
              <a:rPr lang="en-US" b="1" dirty="0" smtClean="0"/>
              <a:t>E</a:t>
            </a:r>
            <a:r>
              <a:rPr lang="en-US" dirty="0" smtClean="0"/>
              <a:t>(NPV)= $12.78 ± .05 M</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Title 1"/>
          <p:cNvSpPr>
            <a:spLocks noGrp="1"/>
          </p:cNvSpPr>
          <p:nvPr>
            <p:ph type="title"/>
          </p:nvPr>
        </p:nvSpPr>
        <p:spPr/>
        <p:txBody>
          <a:bodyPr/>
          <a:lstStyle/>
          <a:p>
            <a:r>
              <a:rPr lang="en-US" dirty="0" smtClean="0"/>
              <a:t>Global Network Optimization:</a:t>
            </a:r>
            <a:br>
              <a:rPr lang="en-US" dirty="0" smtClean="0"/>
            </a:br>
            <a:r>
              <a:rPr lang="en-US" dirty="0" smtClean="0"/>
              <a:t>	 Outsource + Dedicated Assembly</a:t>
            </a:r>
          </a:p>
        </p:txBody>
      </p:sp>
      <p:grpSp>
        <p:nvGrpSpPr>
          <p:cNvPr id="2" name="Group 32"/>
          <p:cNvGrpSpPr>
            <a:grpSpLocks/>
          </p:cNvGrpSpPr>
          <p:nvPr/>
        </p:nvGrpSpPr>
        <p:grpSpPr bwMode="auto">
          <a:xfrm>
            <a:off x="4114800" y="1219200"/>
            <a:ext cx="3925888" cy="4271963"/>
            <a:chOff x="296333" y="1214736"/>
            <a:chExt cx="6601180" cy="4885730"/>
          </a:xfrm>
        </p:grpSpPr>
        <p:sp>
          <p:nvSpPr>
            <p:cNvPr id="3" name="Rectangle 2"/>
            <p:cNvSpPr>
              <a:spLocks noChangeArrowheads="1"/>
            </p:cNvSpPr>
            <p:nvPr/>
          </p:nvSpPr>
          <p:spPr bwMode="auto">
            <a:xfrm>
              <a:off x="296333" y="1312777"/>
              <a:ext cx="832822" cy="775254"/>
            </a:xfrm>
            <a:prstGeom prst="rect">
              <a:avLst/>
            </a:prstGeom>
            <a:gradFill rotWithShape="1">
              <a:gsLst>
                <a:gs pos="0">
                  <a:srgbClr val="1717E1"/>
                </a:gs>
                <a:gs pos="20000">
                  <a:srgbClr val="1B1BDC"/>
                </a:gs>
                <a:gs pos="100000">
                  <a:srgbClr val="1212A8"/>
                </a:gs>
              </a:gsLst>
              <a:lin ang="5400000"/>
            </a:gradFill>
            <a:ln w="9525">
              <a:solidFill>
                <a:srgbClr val="2E2ECB"/>
              </a:solidFill>
              <a:miter lim="800000"/>
              <a:headEnd/>
              <a:tailEnd/>
            </a:ln>
            <a:effectLst>
              <a:outerShdw dist="23000" dir="5400000" rotWithShape="0">
                <a:srgbClr val="808080">
                  <a:alpha val="34999"/>
                </a:srgbClr>
              </a:outerShdw>
            </a:effectLst>
          </p:spPr>
          <p:txBody>
            <a:bodyPr>
              <a:spAutoFit/>
            </a:bodyPr>
            <a:lstStyle/>
            <a:p>
              <a:pPr>
                <a:defRPr/>
              </a:pPr>
              <a:endParaRPr lang="en-US" b="1" dirty="0">
                <a:ea typeface="+mn-ea"/>
              </a:endParaRPr>
            </a:p>
          </p:txBody>
        </p:sp>
        <p:sp>
          <p:nvSpPr>
            <p:cNvPr id="7" name="Rectangle 6"/>
            <p:cNvSpPr>
              <a:spLocks noChangeArrowheads="1"/>
            </p:cNvSpPr>
            <p:nvPr/>
          </p:nvSpPr>
          <p:spPr bwMode="auto">
            <a:xfrm>
              <a:off x="307010" y="2226015"/>
              <a:ext cx="832822" cy="777069"/>
            </a:xfrm>
            <a:prstGeom prst="rect">
              <a:avLst/>
            </a:prstGeom>
            <a:gradFill rotWithShape="1">
              <a:gsLst>
                <a:gs pos="0">
                  <a:srgbClr val="1717E1"/>
                </a:gs>
                <a:gs pos="20000">
                  <a:srgbClr val="1B1BDC"/>
                </a:gs>
                <a:gs pos="100000">
                  <a:srgbClr val="1212A8"/>
                </a:gs>
              </a:gsLst>
              <a:lin ang="5400000"/>
            </a:gradFill>
            <a:ln w="9525">
              <a:solidFill>
                <a:srgbClr val="2E2ECB"/>
              </a:solidFill>
              <a:miter lim="800000"/>
              <a:headEnd/>
              <a:tailEnd/>
            </a:ln>
            <a:effectLst>
              <a:outerShdw dist="23000" dir="5400000" rotWithShape="0">
                <a:srgbClr val="808080">
                  <a:alpha val="34999"/>
                </a:srgbClr>
              </a:outerShdw>
            </a:effectLst>
          </p:spPr>
          <p:txBody>
            <a:bodyPr>
              <a:spAutoFit/>
            </a:bodyPr>
            <a:lstStyle/>
            <a:p>
              <a:pPr>
                <a:defRPr/>
              </a:pPr>
              <a:endParaRPr lang="en-US" b="1">
                <a:ea typeface="+mn-ea"/>
              </a:endParaRPr>
            </a:p>
          </p:txBody>
        </p:sp>
        <p:sp>
          <p:nvSpPr>
            <p:cNvPr id="8" name="Rectangle 7"/>
            <p:cNvSpPr>
              <a:spLocks noChangeArrowheads="1"/>
            </p:cNvSpPr>
            <p:nvPr/>
          </p:nvSpPr>
          <p:spPr bwMode="auto">
            <a:xfrm>
              <a:off x="323026" y="3186457"/>
              <a:ext cx="830153" cy="775254"/>
            </a:xfrm>
            <a:prstGeom prst="rect">
              <a:avLst/>
            </a:prstGeom>
            <a:gradFill rotWithShape="1">
              <a:gsLst>
                <a:gs pos="0">
                  <a:srgbClr val="1717E1"/>
                </a:gs>
                <a:gs pos="20000">
                  <a:srgbClr val="1B1BDC"/>
                </a:gs>
                <a:gs pos="100000">
                  <a:srgbClr val="1212A8"/>
                </a:gs>
              </a:gsLst>
              <a:lin ang="5400000"/>
            </a:gradFill>
            <a:ln w="9525">
              <a:solidFill>
                <a:srgbClr val="2E2ECB"/>
              </a:solidFill>
              <a:miter lim="800000"/>
              <a:headEnd/>
              <a:tailEnd/>
            </a:ln>
            <a:effectLst>
              <a:outerShdw dist="23000" dir="5400000" rotWithShape="0">
                <a:srgbClr val="808080">
                  <a:alpha val="34999"/>
                </a:srgbClr>
              </a:outerShdw>
            </a:effectLst>
          </p:spPr>
          <p:txBody>
            <a:bodyPr>
              <a:spAutoFit/>
            </a:bodyPr>
            <a:lstStyle/>
            <a:p>
              <a:pPr>
                <a:defRPr/>
              </a:pPr>
              <a:endParaRPr lang="en-US" b="1">
                <a:ea typeface="+mn-ea"/>
              </a:endParaRPr>
            </a:p>
          </p:txBody>
        </p:sp>
        <p:sp>
          <p:nvSpPr>
            <p:cNvPr id="9" name="Rectangle 8"/>
            <p:cNvSpPr>
              <a:spLocks noChangeArrowheads="1"/>
            </p:cNvSpPr>
            <p:nvPr/>
          </p:nvSpPr>
          <p:spPr bwMode="auto">
            <a:xfrm>
              <a:off x="325696" y="4134191"/>
              <a:ext cx="830151" cy="777069"/>
            </a:xfrm>
            <a:prstGeom prst="rect">
              <a:avLst/>
            </a:prstGeom>
            <a:gradFill rotWithShape="1">
              <a:gsLst>
                <a:gs pos="0">
                  <a:srgbClr val="1717E1"/>
                </a:gs>
                <a:gs pos="20000">
                  <a:srgbClr val="1B1BDC"/>
                </a:gs>
                <a:gs pos="100000">
                  <a:srgbClr val="1212A8"/>
                </a:gs>
              </a:gsLst>
              <a:lin ang="5400000"/>
            </a:gradFill>
            <a:ln w="9525">
              <a:solidFill>
                <a:srgbClr val="2E2ECB"/>
              </a:solidFill>
              <a:miter lim="800000"/>
              <a:headEnd/>
              <a:tailEnd/>
            </a:ln>
            <a:effectLst>
              <a:outerShdw dist="23000" dir="5400000" rotWithShape="0">
                <a:srgbClr val="808080">
                  <a:alpha val="34999"/>
                </a:srgbClr>
              </a:outerShdw>
            </a:effectLst>
          </p:spPr>
          <p:txBody>
            <a:bodyPr>
              <a:spAutoFit/>
            </a:bodyPr>
            <a:lstStyle/>
            <a:p>
              <a:pPr>
                <a:defRPr/>
              </a:pPr>
              <a:endParaRPr lang="en-US" b="1">
                <a:ea typeface="+mn-ea"/>
              </a:endParaRPr>
            </a:p>
          </p:txBody>
        </p:sp>
        <p:sp>
          <p:nvSpPr>
            <p:cNvPr id="10" name="Rectangle 9"/>
            <p:cNvSpPr>
              <a:spLocks noChangeArrowheads="1"/>
            </p:cNvSpPr>
            <p:nvPr/>
          </p:nvSpPr>
          <p:spPr bwMode="auto">
            <a:xfrm>
              <a:off x="339042" y="5080109"/>
              <a:ext cx="832822" cy="775253"/>
            </a:xfrm>
            <a:prstGeom prst="rect">
              <a:avLst/>
            </a:prstGeom>
            <a:gradFill rotWithShape="1">
              <a:gsLst>
                <a:gs pos="0">
                  <a:srgbClr val="1717E1"/>
                </a:gs>
                <a:gs pos="20000">
                  <a:srgbClr val="1B1BDC"/>
                </a:gs>
                <a:gs pos="100000">
                  <a:srgbClr val="1212A8"/>
                </a:gs>
              </a:gsLst>
              <a:lin ang="5400000"/>
            </a:gradFill>
            <a:ln w="9525">
              <a:solidFill>
                <a:srgbClr val="2E2ECB"/>
              </a:solidFill>
              <a:miter lim="800000"/>
              <a:headEnd/>
              <a:tailEnd/>
            </a:ln>
            <a:effectLst>
              <a:outerShdw dist="23000" dir="5400000" rotWithShape="0">
                <a:srgbClr val="808080">
                  <a:alpha val="34999"/>
                </a:srgbClr>
              </a:outerShdw>
            </a:effectLst>
          </p:spPr>
          <p:txBody>
            <a:bodyPr>
              <a:spAutoFit/>
            </a:bodyPr>
            <a:lstStyle/>
            <a:p>
              <a:pPr>
                <a:defRPr/>
              </a:pPr>
              <a:endParaRPr lang="en-US" b="1">
                <a:ea typeface="+mn-ea"/>
              </a:endParaRPr>
            </a:p>
          </p:txBody>
        </p:sp>
        <p:sp>
          <p:nvSpPr>
            <p:cNvPr id="11" name="Rectangle 10"/>
            <p:cNvSpPr/>
            <p:nvPr/>
          </p:nvSpPr>
          <p:spPr>
            <a:xfrm>
              <a:off x="377285" y="1217558"/>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U</a:t>
              </a:r>
            </a:p>
          </p:txBody>
        </p:sp>
        <p:sp>
          <p:nvSpPr>
            <p:cNvPr id="12" name="Rectangle 11"/>
            <p:cNvSpPr/>
            <p:nvPr/>
          </p:nvSpPr>
          <p:spPr>
            <a:xfrm>
              <a:off x="374462" y="2188402"/>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B</a:t>
              </a:r>
            </a:p>
          </p:txBody>
        </p:sp>
        <p:sp>
          <p:nvSpPr>
            <p:cNvPr id="13" name="Rectangle 12"/>
            <p:cNvSpPr/>
            <p:nvPr/>
          </p:nvSpPr>
          <p:spPr>
            <a:xfrm>
              <a:off x="445018" y="3105625"/>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R</a:t>
              </a:r>
            </a:p>
          </p:txBody>
        </p:sp>
        <p:sp>
          <p:nvSpPr>
            <p:cNvPr id="14" name="Rectangle 13"/>
            <p:cNvSpPr/>
            <p:nvPr/>
          </p:nvSpPr>
          <p:spPr>
            <a:xfrm>
              <a:off x="529685" y="4093403"/>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I</a:t>
              </a:r>
            </a:p>
          </p:txBody>
        </p:sp>
        <p:sp>
          <p:nvSpPr>
            <p:cNvPr id="15" name="Rectangle 14"/>
            <p:cNvSpPr/>
            <p:nvPr/>
          </p:nvSpPr>
          <p:spPr>
            <a:xfrm>
              <a:off x="501463" y="5010625"/>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C</a:t>
              </a:r>
            </a:p>
          </p:txBody>
        </p:sp>
        <p:sp>
          <p:nvSpPr>
            <p:cNvPr id="116759" name="Oval 15"/>
            <p:cNvSpPr>
              <a:spLocks noChangeArrowheads="1"/>
            </p:cNvSpPr>
            <p:nvPr/>
          </p:nvSpPr>
          <p:spPr bwMode="auto">
            <a:xfrm>
              <a:off x="5997222" y="1241778"/>
              <a:ext cx="846667" cy="860777"/>
            </a:xfrm>
            <a:prstGeom prst="ellipse">
              <a:avLst/>
            </a:prstGeom>
            <a:solidFill>
              <a:schemeClr val="accent1"/>
            </a:solidFill>
            <a:ln w="9525">
              <a:solidFill>
                <a:schemeClr val="tx1"/>
              </a:solidFill>
              <a:prstDash val="dash"/>
              <a:round/>
              <a:headEnd/>
              <a:tailEnd/>
            </a:ln>
          </p:spPr>
          <p:txBody>
            <a:bodyPr wrap="none">
              <a:spAutoFit/>
            </a:bodyPr>
            <a:lstStyle/>
            <a:p>
              <a:endParaRPr lang="en-US" b="1"/>
            </a:p>
          </p:txBody>
        </p:sp>
        <p:sp>
          <p:nvSpPr>
            <p:cNvPr id="17" name="Rectangle 16"/>
            <p:cNvSpPr/>
            <p:nvPr/>
          </p:nvSpPr>
          <p:spPr>
            <a:xfrm>
              <a:off x="6117686" y="1214736"/>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U</a:t>
              </a:r>
            </a:p>
          </p:txBody>
        </p:sp>
        <p:sp>
          <p:nvSpPr>
            <p:cNvPr id="116761" name="Oval 17"/>
            <p:cNvSpPr>
              <a:spLocks noChangeArrowheads="1"/>
            </p:cNvSpPr>
            <p:nvPr/>
          </p:nvSpPr>
          <p:spPr bwMode="auto">
            <a:xfrm>
              <a:off x="6050845" y="2240844"/>
              <a:ext cx="846667" cy="860777"/>
            </a:xfrm>
            <a:prstGeom prst="ellipse">
              <a:avLst/>
            </a:prstGeom>
            <a:solidFill>
              <a:schemeClr val="accent1"/>
            </a:solidFill>
            <a:ln w="9525">
              <a:solidFill>
                <a:schemeClr val="tx1"/>
              </a:solidFill>
              <a:prstDash val="dash"/>
              <a:round/>
              <a:headEnd/>
              <a:tailEnd/>
            </a:ln>
          </p:spPr>
          <p:txBody>
            <a:bodyPr wrap="none">
              <a:spAutoFit/>
            </a:bodyPr>
            <a:lstStyle/>
            <a:p>
              <a:endParaRPr lang="en-US" b="1"/>
            </a:p>
          </p:txBody>
        </p:sp>
        <p:sp>
          <p:nvSpPr>
            <p:cNvPr id="19" name="Rectangle 18"/>
            <p:cNvSpPr/>
            <p:nvPr/>
          </p:nvSpPr>
          <p:spPr>
            <a:xfrm>
              <a:off x="6213642" y="2115024"/>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B</a:t>
              </a:r>
            </a:p>
          </p:txBody>
        </p:sp>
        <p:sp>
          <p:nvSpPr>
            <p:cNvPr id="116763" name="Oval 19"/>
            <p:cNvSpPr>
              <a:spLocks noChangeArrowheads="1"/>
            </p:cNvSpPr>
            <p:nvPr/>
          </p:nvSpPr>
          <p:spPr bwMode="auto">
            <a:xfrm>
              <a:off x="5994401" y="3214513"/>
              <a:ext cx="846667" cy="860777"/>
            </a:xfrm>
            <a:prstGeom prst="ellipse">
              <a:avLst/>
            </a:prstGeom>
            <a:solidFill>
              <a:schemeClr val="accent1"/>
            </a:solidFill>
            <a:ln w="9525">
              <a:solidFill>
                <a:schemeClr val="tx1"/>
              </a:solidFill>
              <a:prstDash val="dash"/>
              <a:round/>
              <a:headEnd/>
              <a:tailEnd/>
            </a:ln>
          </p:spPr>
          <p:txBody>
            <a:bodyPr wrap="none">
              <a:spAutoFit/>
            </a:bodyPr>
            <a:lstStyle/>
            <a:p>
              <a:endParaRPr lang="en-US" b="1"/>
            </a:p>
          </p:txBody>
        </p:sp>
        <p:sp>
          <p:nvSpPr>
            <p:cNvPr id="21" name="Rectangle 20"/>
            <p:cNvSpPr/>
            <p:nvPr/>
          </p:nvSpPr>
          <p:spPr>
            <a:xfrm>
              <a:off x="6128976" y="3204403"/>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R</a:t>
              </a:r>
            </a:p>
          </p:txBody>
        </p:sp>
        <p:sp>
          <p:nvSpPr>
            <p:cNvPr id="116765" name="Oval 21"/>
            <p:cNvSpPr>
              <a:spLocks noChangeArrowheads="1"/>
            </p:cNvSpPr>
            <p:nvPr/>
          </p:nvSpPr>
          <p:spPr bwMode="auto">
            <a:xfrm>
              <a:off x="6050846" y="4174067"/>
              <a:ext cx="846667" cy="860777"/>
            </a:xfrm>
            <a:prstGeom prst="ellipse">
              <a:avLst/>
            </a:prstGeom>
            <a:solidFill>
              <a:schemeClr val="accent1"/>
            </a:solidFill>
            <a:ln w="9525">
              <a:solidFill>
                <a:schemeClr val="tx1"/>
              </a:solidFill>
              <a:prstDash val="dash"/>
              <a:round/>
              <a:headEnd/>
              <a:tailEnd/>
            </a:ln>
          </p:spPr>
          <p:txBody>
            <a:bodyPr wrap="none">
              <a:spAutoFit/>
            </a:bodyPr>
            <a:lstStyle/>
            <a:p>
              <a:endParaRPr lang="en-US" b="1"/>
            </a:p>
          </p:txBody>
        </p:sp>
        <p:sp>
          <p:nvSpPr>
            <p:cNvPr id="23" name="Rectangle 22"/>
            <p:cNvSpPr/>
            <p:nvPr/>
          </p:nvSpPr>
          <p:spPr>
            <a:xfrm>
              <a:off x="6241864" y="4147025"/>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I</a:t>
              </a:r>
            </a:p>
          </p:txBody>
        </p:sp>
        <p:sp>
          <p:nvSpPr>
            <p:cNvPr id="116767" name="Oval 23"/>
            <p:cNvSpPr>
              <a:spLocks noChangeArrowheads="1"/>
            </p:cNvSpPr>
            <p:nvPr/>
          </p:nvSpPr>
          <p:spPr bwMode="auto">
            <a:xfrm>
              <a:off x="6050845" y="5190068"/>
              <a:ext cx="846667" cy="860777"/>
            </a:xfrm>
            <a:prstGeom prst="ellipse">
              <a:avLst/>
            </a:prstGeom>
            <a:solidFill>
              <a:schemeClr val="accent1"/>
            </a:solidFill>
            <a:ln w="9525">
              <a:solidFill>
                <a:schemeClr val="tx1"/>
              </a:solidFill>
              <a:prstDash val="dash"/>
              <a:round/>
              <a:headEnd/>
              <a:tailEnd/>
            </a:ln>
          </p:spPr>
          <p:txBody>
            <a:bodyPr wrap="none">
              <a:spAutoFit/>
            </a:bodyPr>
            <a:lstStyle/>
            <a:p>
              <a:endParaRPr lang="en-US" b="1"/>
            </a:p>
          </p:txBody>
        </p:sp>
        <p:sp>
          <p:nvSpPr>
            <p:cNvPr id="25" name="Rectangle 24"/>
            <p:cNvSpPr/>
            <p:nvPr/>
          </p:nvSpPr>
          <p:spPr>
            <a:xfrm>
              <a:off x="6199531" y="5177136"/>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C</a:t>
              </a:r>
            </a:p>
          </p:txBody>
        </p:sp>
        <p:cxnSp>
          <p:nvCxnSpPr>
            <p:cNvPr id="27" name="Straight Arrow Connector 26"/>
            <p:cNvCxnSpPr>
              <a:cxnSpLocks noChangeShapeType="1"/>
            </p:cNvCxnSpPr>
            <p:nvPr/>
          </p:nvCxnSpPr>
          <p:spPr bwMode="auto">
            <a:xfrm>
              <a:off x="1326683" y="1650476"/>
              <a:ext cx="4401677" cy="14525"/>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28" name="Straight Arrow Connector 27"/>
            <p:cNvCxnSpPr>
              <a:cxnSpLocks noChangeShapeType="1"/>
            </p:cNvCxnSpPr>
            <p:nvPr/>
          </p:nvCxnSpPr>
          <p:spPr bwMode="auto">
            <a:xfrm>
              <a:off x="1324014" y="3665771"/>
              <a:ext cx="4401675" cy="14525"/>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29" name="Straight Arrow Connector 28"/>
            <p:cNvCxnSpPr>
              <a:cxnSpLocks noChangeShapeType="1"/>
            </p:cNvCxnSpPr>
            <p:nvPr/>
          </p:nvCxnSpPr>
          <p:spPr bwMode="auto">
            <a:xfrm>
              <a:off x="1321344" y="2676280"/>
              <a:ext cx="4401677" cy="12708"/>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0" name="Straight Arrow Connector 29"/>
            <p:cNvCxnSpPr>
              <a:cxnSpLocks noChangeShapeType="1"/>
            </p:cNvCxnSpPr>
            <p:nvPr/>
          </p:nvCxnSpPr>
          <p:spPr bwMode="auto">
            <a:xfrm>
              <a:off x="1321344" y="4510017"/>
              <a:ext cx="4401677" cy="14525"/>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1" name="Straight Arrow Connector 30"/>
            <p:cNvCxnSpPr>
              <a:cxnSpLocks noChangeShapeType="1"/>
            </p:cNvCxnSpPr>
            <p:nvPr/>
          </p:nvCxnSpPr>
          <p:spPr bwMode="auto">
            <a:xfrm>
              <a:off x="1307999" y="5356078"/>
              <a:ext cx="4401675" cy="14525"/>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grpSp>
      <p:sp>
        <p:nvSpPr>
          <p:cNvPr id="34" name="Rectangle 33"/>
          <p:cNvSpPr>
            <a:spLocks noChangeArrowheads="1"/>
          </p:cNvSpPr>
          <p:nvPr/>
        </p:nvSpPr>
        <p:spPr bwMode="auto">
          <a:xfrm>
            <a:off x="1295400" y="2971800"/>
            <a:ext cx="831850" cy="776288"/>
          </a:xfrm>
          <a:prstGeom prst="rect">
            <a:avLst/>
          </a:prstGeom>
          <a:gradFill rotWithShape="1">
            <a:gsLst>
              <a:gs pos="0">
                <a:srgbClr val="1717E1"/>
              </a:gs>
              <a:gs pos="20000">
                <a:srgbClr val="1B1BDC"/>
              </a:gs>
              <a:gs pos="100000">
                <a:srgbClr val="1212A8"/>
              </a:gs>
            </a:gsLst>
            <a:lin ang="5400000"/>
          </a:gradFill>
          <a:ln w="9525">
            <a:solidFill>
              <a:srgbClr val="2E2ECB"/>
            </a:solidFill>
            <a:miter lim="800000"/>
            <a:headEnd/>
            <a:tailEnd/>
          </a:ln>
          <a:effectLst>
            <a:outerShdw dist="23000" dir="5400000" rotWithShape="0">
              <a:srgbClr val="808080">
                <a:alpha val="34999"/>
              </a:srgbClr>
            </a:outerShdw>
          </a:effectLst>
        </p:spPr>
        <p:txBody>
          <a:bodyPr>
            <a:spAutoFit/>
          </a:bodyPr>
          <a:lstStyle/>
          <a:p>
            <a:pPr>
              <a:defRPr/>
            </a:pPr>
            <a:endParaRPr lang="en-US" b="1" dirty="0">
              <a:ea typeface="+mn-ea"/>
            </a:endParaRPr>
          </a:p>
        </p:txBody>
      </p:sp>
      <p:sp>
        <p:nvSpPr>
          <p:cNvPr id="35" name="Rectangle 34"/>
          <p:cNvSpPr/>
          <p:nvPr/>
        </p:nvSpPr>
        <p:spPr>
          <a:xfrm>
            <a:off x="1524000" y="2971800"/>
            <a:ext cx="279141"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S</a:t>
            </a:r>
          </a:p>
        </p:txBody>
      </p:sp>
      <p:cxnSp>
        <p:nvCxnSpPr>
          <p:cNvPr id="36" name="Straight Arrow Connector 35"/>
          <p:cNvCxnSpPr>
            <a:cxnSpLocks noChangeShapeType="1"/>
            <a:endCxn id="3" idx="1"/>
          </p:cNvCxnSpPr>
          <p:nvPr/>
        </p:nvCxnSpPr>
        <p:spPr bwMode="auto">
          <a:xfrm flipV="1">
            <a:off x="2209800" y="1643063"/>
            <a:ext cx="1905000" cy="1633537"/>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9" name="Straight Arrow Connector 38"/>
          <p:cNvCxnSpPr>
            <a:cxnSpLocks noChangeShapeType="1"/>
            <a:endCxn id="7" idx="1"/>
          </p:cNvCxnSpPr>
          <p:nvPr/>
        </p:nvCxnSpPr>
        <p:spPr bwMode="auto">
          <a:xfrm flipV="1">
            <a:off x="2362200" y="2443163"/>
            <a:ext cx="1758950" cy="985837"/>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40" name="Straight Arrow Connector 39"/>
          <p:cNvCxnSpPr>
            <a:cxnSpLocks noChangeShapeType="1"/>
          </p:cNvCxnSpPr>
          <p:nvPr/>
        </p:nvCxnSpPr>
        <p:spPr bwMode="auto">
          <a:xfrm flipV="1">
            <a:off x="2514600" y="3429000"/>
            <a:ext cx="1524000" cy="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41" name="Straight Arrow Connector 40"/>
          <p:cNvCxnSpPr>
            <a:cxnSpLocks noChangeShapeType="1"/>
          </p:cNvCxnSpPr>
          <p:nvPr/>
        </p:nvCxnSpPr>
        <p:spPr bwMode="auto">
          <a:xfrm>
            <a:off x="2362200" y="3505200"/>
            <a:ext cx="1676400" cy="76200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42" name="Straight Arrow Connector 41"/>
          <p:cNvCxnSpPr>
            <a:cxnSpLocks noChangeShapeType="1"/>
          </p:cNvCxnSpPr>
          <p:nvPr/>
        </p:nvCxnSpPr>
        <p:spPr bwMode="auto">
          <a:xfrm>
            <a:off x="2209800" y="3505200"/>
            <a:ext cx="1828800" cy="152400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sp>
        <p:nvSpPr>
          <p:cNvPr id="116746" name="TextBox 50"/>
          <p:cNvSpPr txBox="1">
            <a:spLocks noChangeArrowheads="1"/>
          </p:cNvSpPr>
          <p:nvPr/>
        </p:nvSpPr>
        <p:spPr bwMode="auto">
          <a:xfrm>
            <a:off x="304800" y="5562600"/>
            <a:ext cx="7772400" cy="830263"/>
          </a:xfrm>
          <a:prstGeom prst="rect">
            <a:avLst/>
          </a:prstGeom>
          <a:noFill/>
          <a:ln w="9525">
            <a:noFill/>
            <a:miter lim="800000"/>
            <a:headEnd/>
            <a:tailEnd/>
          </a:ln>
        </p:spPr>
        <p:txBody>
          <a:bodyPr>
            <a:spAutoFit/>
          </a:bodyPr>
          <a:lstStyle/>
          <a:p>
            <a:r>
              <a:rPr lang="en-US"/>
              <a:t>Not so simple anymore:</a:t>
            </a:r>
          </a:p>
          <a:p>
            <a:r>
              <a:rPr lang="en-US"/>
              <a:t>Yield issues complicate analysis. </a:t>
            </a:r>
          </a:p>
        </p:txBody>
      </p:sp>
      <p:sp>
        <p:nvSpPr>
          <p:cNvPr id="38" name="TextBox 37"/>
          <p:cNvSpPr txBox="1"/>
          <p:nvPr/>
        </p:nvSpPr>
        <p:spPr>
          <a:xfrm>
            <a:off x="358449" y="4945079"/>
            <a:ext cx="3366627" cy="461665"/>
          </a:xfrm>
          <a:prstGeom prst="rect">
            <a:avLst/>
          </a:prstGeom>
          <a:noFill/>
        </p:spPr>
        <p:txBody>
          <a:bodyPr wrap="none" rtlCol="0">
            <a:spAutoFit/>
          </a:bodyPr>
          <a:lstStyle/>
          <a:p>
            <a:r>
              <a:rPr lang="en-US" b="1" dirty="0" smtClean="0"/>
              <a:t>E</a:t>
            </a:r>
            <a:r>
              <a:rPr lang="en-US" dirty="0" smtClean="0"/>
              <a:t>(NPV)= $13.03 ± .06 M</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noChangeArrowheads="1"/>
          </p:cNvSpPr>
          <p:nvPr>
            <p:ph type="title"/>
          </p:nvPr>
        </p:nvSpPr>
        <p:spPr/>
        <p:txBody>
          <a:bodyPr/>
          <a:lstStyle/>
          <a:p>
            <a:pPr eaLnBrk="1" hangingPunct="1"/>
            <a:r>
              <a:rPr lang="en-US" sz="3600" dirty="0">
                <a:latin typeface="Optima"/>
                <a:ea typeface="ＭＳ Ｐゴシック" charset="0"/>
                <a:cs typeface="ＭＳ Ｐゴシック" charset="0"/>
              </a:rPr>
              <a:t>Operating System Design Roadmap</a:t>
            </a:r>
            <a:br>
              <a:rPr lang="en-US" sz="3600" dirty="0">
                <a:latin typeface="Optima"/>
                <a:ea typeface="ＭＳ Ｐゴシック" charset="0"/>
                <a:cs typeface="ＭＳ Ｐゴシック" charset="0"/>
              </a:rPr>
            </a:br>
            <a:r>
              <a:rPr lang="en-US" sz="3600" dirty="0">
                <a:latin typeface="Optima"/>
                <a:ea typeface="ＭＳ Ｐゴシック" charset="0"/>
                <a:cs typeface="ＭＳ Ｐゴシック" charset="0"/>
              </a:rPr>
              <a:t>	</a:t>
            </a:r>
          </a:p>
        </p:txBody>
      </p:sp>
      <p:sp>
        <p:nvSpPr>
          <p:cNvPr id="6" name="Text Box 3"/>
          <p:cNvSpPr txBox="1"/>
          <p:nvPr/>
        </p:nvSpPr>
        <p:spPr>
          <a:xfrm>
            <a:off x="3352800" y="1625600"/>
            <a:ext cx="1828800" cy="685800"/>
          </a:xfrm>
          <a:prstGeom prst="rect">
            <a:avLst/>
          </a:prstGeom>
          <a:ln/>
          <a:extLst>
            <a:ext uri="{C572A759-6A51-4108-AA02-DFA0A04FC94B}">
              <ma14:wrappingTextBoxFlag xmlns=""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dirty="0">
                <a:solidFill>
                  <a:prstClr val="black"/>
                </a:solidFill>
                <a:latin typeface="Optima"/>
                <a:ea typeface="ＭＳ 明朝"/>
                <a:cs typeface="Optima"/>
              </a:rPr>
              <a:t>Is the Operating System </a:t>
            </a:r>
            <a:r>
              <a:rPr lang="en-US" sz="1200" b="1" dirty="0">
                <a:solidFill>
                  <a:prstClr val="black"/>
                </a:solidFill>
                <a:latin typeface="Optima"/>
                <a:ea typeface="ＭＳ 明朝"/>
                <a:cs typeface="Optima"/>
              </a:rPr>
              <a:t>aligned </a:t>
            </a:r>
            <a:r>
              <a:rPr lang="en-US" sz="1200" dirty="0">
                <a:solidFill>
                  <a:prstClr val="black"/>
                </a:solidFill>
                <a:latin typeface="Optima"/>
                <a:ea typeface="ＭＳ 明朝"/>
                <a:cs typeface="Optima"/>
              </a:rPr>
              <a:t>with the strategy of the firm?</a:t>
            </a:r>
          </a:p>
        </p:txBody>
      </p:sp>
      <p:sp>
        <p:nvSpPr>
          <p:cNvPr id="7" name="Text Box 4"/>
          <p:cNvSpPr txBox="1"/>
          <p:nvPr/>
        </p:nvSpPr>
        <p:spPr>
          <a:xfrm>
            <a:off x="3352800" y="2755900"/>
            <a:ext cx="1828800" cy="685800"/>
          </a:xfrm>
          <a:prstGeom prst="rect">
            <a:avLst/>
          </a:prstGeom>
          <a:ln/>
          <a:extLst>
            <a:ext uri="{C572A759-6A51-4108-AA02-DFA0A04FC94B}">
              <ma14:wrappingTextBoxFlag xmlns=""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dirty="0">
                <a:solidFill>
                  <a:prstClr val="black"/>
                </a:solidFill>
                <a:latin typeface="Optima"/>
                <a:ea typeface="ＭＳ 明朝"/>
                <a:cs typeface="Optima"/>
              </a:rPr>
              <a:t>Is the current OS maximizing shareholders’ </a:t>
            </a:r>
            <a:r>
              <a:rPr lang="en-US" sz="1200" b="1" dirty="0">
                <a:solidFill>
                  <a:prstClr val="black"/>
                </a:solidFill>
                <a:latin typeface="Optima"/>
                <a:ea typeface="ＭＳ 明朝"/>
                <a:cs typeface="Optima"/>
              </a:rPr>
              <a:t>value</a:t>
            </a:r>
            <a:r>
              <a:rPr lang="en-US" sz="1200" dirty="0">
                <a:solidFill>
                  <a:prstClr val="black"/>
                </a:solidFill>
                <a:latin typeface="Optima"/>
                <a:ea typeface="ＭＳ 明朝"/>
                <a:cs typeface="Optima"/>
              </a:rPr>
              <a:t>?</a:t>
            </a:r>
          </a:p>
        </p:txBody>
      </p:sp>
      <p:cxnSp>
        <p:nvCxnSpPr>
          <p:cNvPr id="8" name="Straight Arrow Connector 7"/>
          <p:cNvCxnSpPr>
            <a:stCxn id="6" idx="2"/>
            <a:endCxn id="7" idx="0"/>
          </p:cNvCxnSpPr>
          <p:nvPr/>
        </p:nvCxnSpPr>
        <p:spPr>
          <a:xfrm>
            <a:off x="4267200" y="2311400"/>
            <a:ext cx="0" cy="4445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9" name="Text Box 6"/>
          <p:cNvSpPr txBox="1"/>
          <p:nvPr/>
        </p:nvSpPr>
        <p:spPr>
          <a:xfrm>
            <a:off x="3352800" y="3784600"/>
            <a:ext cx="1828800" cy="685800"/>
          </a:xfrm>
          <a:prstGeom prst="rect">
            <a:avLst/>
          </a:prstGeom>
          <a:ln/>
          <a:extLst>
            <a:ext uri="{C572A759-6A51-4108-AA02-DFA0A04FC94B}">
              <ma14:wrappingTextBoxFlag xmlns=""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solidFill>
                  <a:prstClr val="black"/>
                </a:solidFill>
                <a:latin typeface="Optima"/>
                <a:ea typeface="ＭＳ 明朝"/>
                <a:cs typeface="Optima"/>
              </a:rPr>
              <a:t>Is the current position </a:t>
            </a:r>
            <a:r>
              <a:rPr lang="en-US" sz="1200" b="1">
                <a:solidFill>
                  <a:prstClr val="black"/>
                </a:solidFill>
                <a:latin typeface="Optima"/>
                <a:ea typeface="ＭＳ 明朝"/>
                <a:cs typeface="Optima"/>
              </a:rPr>
              <a:t>defensible</a:t>
            </a:r>
            <a:r>
              <a:rPr lang="en-US" sz="1200">
                <a:solidFill>
                  <a:prstClr val="black"/>
                </a:solidFill>
                <a:latin typeface="Optima"/>
                <a:ea typeface="ＭＳ 明朝"/>
                <a:cs typeface="Optima"/>
              </a:rPr>
              <a:t> using the current OS?</a:t>
            </a:r>
          </a:p>
        </p:txBody>
      </p:sp>
      <p:cxnSp>
        <p:nvCxnSpPr>
          <p:cNvPr id="10" name="Straight Arrow Connector 9"/>
          <p:cNvCxnSpPr>
            <a:stCxn id="7" idx="2"/>
            <a:endCxn id="9" idx="0"/>
          </p:cNvCxnSpPr>
          <p:nvPr/>
        </p:nvCxnSpPr>
        <p:spPr>
          <a:xfrm>
            <a:off x="4267200" y="3441700"/>
            <a:ext cx="0" cy="3429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a:off x="1752600" y="19304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18" name="Text Box 32"/>
          <p:cNvSpPr txBox="1"/>
          <p:nvPr/>
        </p:nvSpPr>
        <p:spPr>
          <a:xfrm>
            <a:off x="1524000" y="1930400"/>
            <a:ext cx="1335088" cy="342900"/>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solidFill>
                  <a:prstClr val="black"/>
                </a:solidFill>
                <a:latin typeface="Optima"/>
                <a:ea typeface="ＭＳ 明朝"/>
                <a:cs typeface="Optima"/>
              </a:rPr>
              <a:t>Business Strategy</a:t>
            </a:r>
          </a:p>
        </p:txBody>
      </p:sp>
      <p:cxnSp>
        <p:nvCxnSpPr>
          <p:cNvPr id="19" name="Straight Arrow Connector 18"/>
          <p:cNvCxnSpPr/>
          <p:nvPr/>
        </p:nvCxnSpPr>
        <p:spPr>
          <a:xfrm>
            <a:off x="1752600" y="29591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0" name="Text Box 34"/>
          <p:cNvSpPr txBox="1"/>
          <p:nvPr/>
        </p:nvSpPr>
        <p:spPr>
          <a:xfrm>
            <a:off x="1524000" y="2959100"/>
            <a:ext cx="1547813" cy="457200"/>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solidFill>
                  <a:prstClr val="black"/>
                </a:solidFill>
                <a:latin typeface="Optima"/>
                <a:ea typeface="ＭＳ 明朝"/>
                <a:cs typeface="Optima"/>
              </a:rPr>
              <a:t>Financial statements</a:t>
            </a:r>
          </a:p>
          <a:p>
            <a:pPr>
              <a:spcBef>
                <a:spcPts val="0"/>
              </a:spcBef>
              <a:spcAft>
                <a:spcPts val="0"/>
              </a:spcAft>
              <a:defRPr/>
            </a:pPr>
            <a:r>
              <a:rPr lang="en-US" sz="1200" dirty="0">
                <a:solidFill>
                  <a:prstClr val="black"/>
                </a:solidFill>
                <a:latin typeface="Optima"/>
                <a:ea typeface="ＭＳ 明朝"/>
                <a:cs typeface="Optima"/>
              </a:rPr>
              <a:t>Industry comparable</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 </a:t>
            </a:r>
          </a:p>
        </p:txBody>
      </p:sp>
      <p:cxnSp>
        <p:nvCxnSpPr>
          <p:cNvPr id="21" name="Straight Arrow Connector 20"/>
          <p:cNvCxnSpPr/>
          <p:nvPr/>
        </p:nvCxnSpPr>
        <p:spPr>
          <a:xfrm>
            <a:off x="1752600" y="39878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2" name="Text Box 36"/>
          <p:cNvSpPr txBox="1"/>
          <p:nvPr/>
        </p:nvSpPr>
        <p:spPr>
          <a:xfrm>
            <a:off x="1409700" y="3987800"/>
            <a:ext cx="1762125" cy="457200"/>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solidFill>
                  <a:prstClr val="black"/>
                </a:solidFill>
                <a:latin typeface="Optima"/>
                <a:ea typeface="ＭＳ 明朝"/>
                <a:cs typeface="Optima"/>
              </a:rPr>
              <a:t>Competitive intelligence</a:t>
            </a:r>
          </a:p>
          <a:p>
            <a:pPr>
              <a:spcBef>
                <a:spcPts val="0"/>
              </a:spcBef>
              <a:spcAft>
                <a:spcPts val="0"/>
              </a:spcAft>
              <a:defRPr/>
            </a:pPr>
            <a:r>
              <a:rPr lang="en-US" sz="1200" dirty="0">
                <a:solidFill>
                  <a:prstClr val="black"/>
                </a:solidFill>
                <a:latin typeface="Optima"/>
                <a:ea typeface="ＭＳ 明朝"/>
                <a:cs typeface="Optima"/>
              </a:rPr>
              <a:t>Cost data</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 </a:t>
            </a:r>
          </a:p>
        </p:txBody>
      </p:sp>
      <p:sp>
        <p:nvSpPr>
          <p:cNvPr id="45" name="Text Box 8"/>
          <p:cNvSpPr txBox="1"/>
          <p:nvPr/>
        </p:nvSpPr>
        <p:spPr>
          <a:xfrm>
            <a:off x="3352800" y="4826000"/>
            <a:ext cx="1828800" cy="685800"/>
          </a:xfrm>
          <a:prstGeom prst="rect">
            <a:avLst/>
          </a:prstGeom>
          <a:ln/>
          <a:extLst>
            <a:ext uri="{C572A759-6A51-4108-AA02-DFA0A04FC94B}">
              <ma14:wrappingTextBoxFlag xmlns=""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dirty="0">
                <a:solidFill>
                  <a:prstClr val="black"/>
                </a:solidFill>
                <a:latin typeface="Optima"/>
                <a:ea typeface="ＭＳ 明朝"/>
                <a:cs typeface="Times New Roman"/>
              </a:rPr>
              <a:t>For each key activity: Make or Buy?</a:t>
            </a:r>
          </a:p>
        </p:txBody>
      </p:sp>
      <p:cxnSp>
        <p:nvCxnSpPr>
          <p:cNvPr id="46" name="Straight Arrow Connector 45"/>
          <p:cNvCxnSpPr>
            <a:stCxn id="9" idx="2"/>
            <a:endCxn id="45" idx="0"/>
          </p:cNvCxnSpPr>
          <p:nvPr/>
        </p:nvCxnSpPr>
        <p:spPr>
          <a:xfrm>
            <a:off x="4267200" y="4470400"/>
            <a:ext cx="0" cy="355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p:nvPr/>
        </p:nvCxnSpPr>
        <p:spPr>
          <a:xfrm>
            <a:off x="1752600" y="49276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48" name="Text Box 39"/>
          <p:cNvSpPr txBox="1"/>
          <p:nvPr/>
        </p:nvSpPr>
        <p:spPr>
          <a:xfrm>
            <a:off x="381000" y="4749800"/>
            <a:ext cx="2438400" cy="800100"/>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dirty="0">
                <a:solidFill>
                  <a:prstClr val="black"/>
                </a:solidFill>
                <a:latin typeface="Optima"/>
                <a:ea typeface="ＭＳ 明朝"/>
                <a:cs typeface="Times New Roman"/>
              </a:rPr>
              <a:t>Risk</a:t>
            </a:r>
            <a:r>
              <a:rPr lang="en-US" sz="1200" dirty="0">
                <a:solidFill>
                  <a:prstClr val="black"/>
                </a:solidFill>
                <a:latin typeface="Optima"/>
                <a:ea typeface="ＭＳ 明朝"/>
                <a:cs typeface="Times New Roman"/>
              </a:rPr>
              <a:t> Assessment</a:t>
            </a:r>
          </a:p>
          <a:p>
            <a:pPr>
              <a:spcBef>
                <a:spcPts val="0"/>
              </a:spcBef>
              <a:spcAft>
                <a:spcPts val="0"/>
              </a:spcAft>
              <a:defRPr/>
            </a:pPr>
            <a:r>
              <a:rPr lang="en-US" sz="1200" dirty="0">
                <a:solidFill>
                  <a:prstClr val="black"/>
                </a:solidFill>
                <a:latin typeface="Optima"/>
                <a:ea typeface="ＭＳ 明朝"/>
                <a:cs typeface="Times New Roman"/>
              </a:rPr>
              <a:t>Cost, sales and technology forecast</a:t>
            </a:r>
          </a:p>
          <a:p>
            <a:pPr>
              <a:spcBef>
                <a:spcPts val="0"/>
              </a:spcBef>
              <a:spcAft>
                <a:spcPts val="0"/>
              </a:spcAft>
              <a:defRPr/>
            </a:pPr>
            <a:r>
              <a:rPr lang="en-US" sz="1200" dirty="0">
                <a:solidFill>
                  <a:prstClr val="black"/>
                </a:solidFill>
                <a:latin typeface="Optima"/>
                <a:ea typeface="ＭＳ 明朝"/>
                <a:cs typeface="Times New Roman"/>
              </a:rPr>
              <a:t>Supplier base info</a:t>
            </a:r>
          </a:p>
          <a:p>
            <a:pPr>
              <a:spcBef>
                <a:spcPts val="0"/>
              </a:spcBef>
              <a:spcAft>
                <a:spcPts val="0"/>
              </a:spcAft>
              <a:defRPr/>
            </a:pPr>
            <a:r>
              <a:rPr lang="en-US" sz="1200" dirty="0">
                <a:solidFill>
                  <a:prstClr val="black"/>
                </a:solidFill>
                <a:latin typeface="Optima"/>
                <a:ea typeface="ＭＳ 明朝"/>
                <a:cs typeface="Times New Roman"/>
              </a:rPr>
              <a:t>Logistical costs</a:t>
            </a:r>
          </a:p>
          <a:p>
            <a:pPr>
              <a:spcBef>
                <a:spcPts val="0"/>
              </a:spcBef>
              <a:spcAft>
                <a:spcPts val="0"/>
              </a:spcAft>
              <a:defRPr/>
            </a:pPr>
            <a:r>
              <a:rPr lang="en-US" sz="1200" dirty="0">
                <a:solidFill>
                  <a:prstClr val="black"/>
                </a:solidFill>
                <a:latin typeface="Optima"/>
                <a:ea typeface="ＭＳ 明朝"/>
                <a:cs typeface="Times New Roman"/>
              </a:rPr>
              <a:t> </a:t>
            </a:r>
          </a:p>
          <a:p>
            <a:pPr>
              <a:spcBef>
                <a:spcPts val="0"/>
              </a:spcBef>
              <a:spcAft>
                <a:spcPts val="0"/>
              </a:spcAft>
              <a:defRPr/>
            </a:pPr>
            <a:r>
              <a:rPr lang="en-US" sz="1200" dirty="0">
                <a:solidFill>
                  <a:prstClr val="black"/>
                </a:solidFill>
                <a:latin typeface="Optima"/>
                <a:ea typeface="ＭＳ 明朝"/>
                <a:cs typeface="Times New Roman"/>
              </a:rPr>
              <a:t> </a:t>
            </a:r>
          </a:p>
          <a:p>
            <a:pPr>
              <a:spcBef>
                <a:spcPts val="0"/>
              </a:spcBef>
              <a:spcAft>
                <a:spcPts val="0"/>
              </a:spcAft>
              <a:defRPr/>
            </a:pPr>
            <a:r>
              <a:rPr lang="en-US" sz="1200" dirty="0">
                <a:solidFill>
                  <a:prstClr val="black"/>
                </a:solidFill>
                <a:latin typeface="Optima"/>
                <a:ea typeface="ＭＳ 明朝"/>
                <a:cs typeface="Times New Roman"/>
              </a:rPr>
              <a:t> </a:t>
            </a:r>
          </a:p>
        </p:txBody>
      </p:sp>
      <p:cxnSp>
        <p:nvCxnSpPr>
          <p:cNvPr id="50" name="Elbow Connector 49"/>
          <p:cNvCxnSpPr/>
          <p:nvPr/>
        </p:nvCxnSpPr>
        <p:spPr>
          <a:xfrm rot="10800000" flipV="1">
            <a:off x="2095500" y="5359400"/>
            <a:ext cx="1257300" cy="444500"/>
          </a:xfrm>
          <a:prstGeom prst="bentConnector3">
            <a:avLst>
              <a:gd name="adj1" fmla="val 9983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1" name="Elbow Connector 50"/>
          <p:cNvCxnSpPr/>
          <p:nvPr/>
        </p:nvCxnSpPr>
        <p:spPr>
          <a:xfrm>
            <a:off x="5187577" y="5372100"/>
            <a:ext cx="1307123" cy="454269"/>
          </a:xfrm>
          <a:prstGeom prst="bentConnector3">
            <a:avLst>
              <a:gd name="adj1" fmla="val 100160"/>
            </a:avLst>
          </a:prstGeom>
          <a:ln>
            <a:tailEnd type="arrow"/>
          </a:ln>
        </p:spPr>
        <p:style>
          <a:lnRef idx="2">
            <a:schemeClr val="accent1"/>
          </a:lnRef>
          <a:fillRef idx="0">
            <a:schemeClr val="accent1"/>
          </a:fillRef>
          <a:effectRef idx="1">
            <a:schemeClr val="accent1"/>
          </a:effectRef>
          <a:fontRef idx="minor">
            <a:schemeClr val="tx1"/>
          </a:fontRef>
        </p:style>
      </p:cxnSp>
      <p:sp>
        <p:nvSpPr>
          <p:cNvPr id="52" name="Text Box 14"/>
          <p:cNvSpPr txBox="1"/>
          <p:nvPr/>
        </p:nvSpPr>
        <p:spPr>
          <a:xfrm>
            <a:off x="1745974" y="5836478"/>
            <a:ext cx="661988" cy="342900"/>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dirty="0" smtClean="0">
                <a:solidFill>
                  <a:prstClr val="black"/>
                </a:solidFill>
                <a:ea typeface="ＭＳ 明朝"/>
                <a:cs typeface="Times New Roman"/>
              </a:rPr>
              <a:t>Invest</a:t>
            </a:r>
            <a:endParaRPr lang="en-US" sz="1200" dirty="0">
              <a:solidFill>
                <a:prstClr val="black"/>
              </a:solidFill>
              <a:ea typeface="ＭＳ 明朝"/>
              <a:cs typeface="Times New Roman"/>
            </a:endParaRPr>
          </a:p>
        </p:txBody>
      </p:sp>
      <p:sp>
        <p:nvSpPr>
          <p:cNvPr id="53" name="Text Box 15"/>
          <p:cNvSpPr txBox="1"/>
          <p:nvPr/>
        </p:nvSpPr>
        <p:spPr>
          <a:xfrm>
            <a:off x="5808900" y="5359400"/>
            <a:ext cx="685800" cy="342900"/>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a:lstStyle/>
          <a:p>
            <a:pPr>
              <a:spcBef>
                <a:spcPts val="0"/>
              </a:spcBef>
              <a:spcAft>
                <a:spcPts val="0"/>
              </a:spcAft>
              <a:defRPr/>
            </a:pPr>
            <a:r>
              <a:rPr lang="en-US" sz="1200" b="1" dirty="0" smtClean="0">
                <a:solidFill>
                  <a:prstClr val="black"/>
                </a:solidFill>
                <a:ea typeface="ＭＳ 明朝"/>
                <a:cs typeface="Times New Roman"/>
              </a:rPr>
              <a:t>Buy</a:t>
            </a:r>
            <a:endParaRPr lang="en-US" sz="1200" dirty="0">
              <a:solidFill>
                <a:prstClr val="black"/>
              </a:solidFill>
              <a:ea typeface="ＭＳ 明朝"/>
              <a:cs typeface="Times New Roman"/>
            </a:endParaRPr>
          </a:p>
        </p:txBody>
      </p:sp>
      <p:sp>
        <p:nvSpPr>
          <p:cNvPr id="23" name="Line Callout 2 (Border and Accent Bar) 22"/>
          <p:cNvSpPr/>
          <p:nvPr/>
        </p:nvSpPr>
        <p:spPr>
          <a:xfrm>
            <a:off x="5811600" y="1059000"/>
            <a:ext cx="1943100" cy="457200"/>
          </a:xfrm>
          <a:prstGeom prst="accentBorderCallout2">
            <a:avLst>
              <a:gd name="adj1" fmla="val 18750"/>
              <a:gd name="adj2" fmla="val -8333"/>
              <a:gd name="adj3" fmla="val 18750"/>
              <a:gd name="adj4" fmla="val -16667"/>
              <a:gd name="adj5" fmla="val 122015"/>
              <a:gd name="adj6" fmla="val -32774"/>
            </a:avLst>
          </a:prstGeom>
        </p:spPr>
        <p:style>
          <a:lnRef idx="2">
            <a:schemeClr val="dk1"/>
          </a:lnRef>
          <a:fillRef idx="1">
            <a:schemeClr val="lt1"/>
          </a:fillRef>
          <a:effectRef idx="0">
            <a:schemeClr val="dk1"/>
          </a:effectRef>
          <a:fontRef idx="minor">
            <a:schemeClr val="dk1"/>
          </a:fontRef>
        </p:style>
        <p:txBody>
          <a:bodyPr anchor="ctr"/>
          <a:lstStyle/>
          <a:p>
            <a:endParaRPr lang="en-US" sz="1200">
              <a:solidFill>
                <a:srgbClr val="000000"/>
              </a:solidFill>
              <a:latin typeface="Optima" charset="0"/>
              <a:ea typeface="MS Mincho" pitchFamily="49" charset="-128"/>
            </a:endParaRPr>
          </a:p>
          <a:p>
            <a:r>
              <a:rPr lang="en-US" sz="1200">
                <a:solidFill>
                  <a:srgbClr val="000000"/>
                </a:solidFill>
                <a:latin typeface="Optima" charset="0"/>
                <a:ea typeface="MS Mincho" pitchFamily="49" charset="-128"/>
              </a:rPr>
              <a:t>Strategic Operations audit</a:t>
            </a:r>
          </a:p>
          <a:p>
            <a:r>
              <a:rPr lang="en-US" sz="1200">
                <a:solidFill>
                  <a:srgbClr val="000000"/>
                </a:solidFill>
                <a:latin typeface="Optima" charset="0"/>
                <a:ea typeface="MS Mincho" pitchFamily="49" charset="-128"/>
              </a:rPr>
              <a:t>Product process matrix</a:t>
            </a:r>
          </a:p>
          <a:p>
            <a:pPr algn="ctr"/>
            <a:r>
              <a:rPr lang="en-US" sz="1200">
                <a:solidFill>
                  <a:srgbClr val="000000"/>
                </a:solidFill>
                <a:latin typeface="Optima" charset="0"/>
                <a:ea typeface="MS Mincho" pitchFamily="49" charset="-128"/>
              </a:rPr>
              <a:t> </a:t>
            </a:r>
          </a:p>
        </p:txBody>
      </p:sp>
      <p:sp>
        <p:nvSpPr>
          <p:cNvPr id="24" name="Line Callout 2 (Border and Accent Bar) 23"/>
          <p:cNvSpPr/>
          <p:nvPr/>
        </p:nvSpPr>
        <p:spPr>
          <a:xfrm>
            <a:off x="5811600" y="2278200"/>
            <a:ext cx="1943100" cy="457200"/>
          </a:xfrm>
          <a:prstGeom prst="accentBorderCallout2">
            <a:avLst>
              <a:gd name="adj1" fmla="val 18750"/>
              <a:gd name="adj2" fmla="val -8333"/>
              <a:gd name="adj3" fmla="val 18750"/>
              <a:gd name="adj4" fmla="val -16667"/>
              <a:gd name="adj5" fmla="val 105354"/>
              <a:gd name="adj6" fmla="val -32291"/>
            </a:avLst>
          </a:prstGeom>
        </p:spPr>
        <p:style>
          <a:lnRef idx="2">
            <a:schemeClr val="dk1"/>
          </a:lnRef>
          <a:fillRef idx="1">
            <a:schemeClr val="lt1"/>
          </a:fillRef>
          <a:effectRef idx="0">
            <a:schemeClr val="dk1"/>
          </a:effectRef>
          <a:fontRef idx="minor">
            <a:schemeClr val="dk1"/>
          </a:fontRef>
        </p:style>
        <p:txBody>
          <a:bodyPr anchor="ctr"/>
          <a:lstStyle/>
          <a:p>
            <a:endParaRPr lang="en-US" sz="1200">
              <a:solidFill>
                <a:srgbClr val="000000"/>
              </a:solidFill>
              <a:latin typeface="Optima" charset="0"/>
              <a:ea typeface="MS Mincho" pitchFamily="49" charset="-128"/>
            </a:endParaRPr>
          </a:p>
          <a:p>
            <a:r>
              <a:rPr lang="en-US" sz="1200">
                <a:solidFill>
                  <a:srgbClr val="000000"/>
                </a:solidFill>
                <a:latin typeface="Optima" charset="0"/>
                <a:ea typeface="MS Mincho" pitchFamily="49" charset="-128"/>
              </a:rPr>
              <a:t>ROIC tree</a:t>
            </a:r>
          </a:p>
          <a:p>
            <a:r>
              <a:rPr lang="en-US" sz="1200">
                <a:solidFill>
                  <a:srgbClr val="000000"/>
                </a:solidFill>
                <a:latin typeface="Optima" charset="0"/>
                <a:ea typeface="MS Mincho" pitchFamily="49" charset="-128"/>
              </a:rPr>
              <a:t>KPI tree</a:t>
            </a:r>
          </a:p>
          <a:p>
            <a:pPr algn="ctr"/>
            <a:r>
              <a:rPr lang="en-US" sz="1200">
                <a:solidFill>
                  <a:srgbClr val="000000"/>
                </a:solidFill>
                <a:latin typeface="Optima" charset="0"/>
                <a:ea typeface="MS Mincho" pitchFamily="49" charset="-128"/>
              </a:rPr>
              <a:t> </a:t>
            </a:r>
          </a:p>
        </p:txBody>
      </p:sp>
      <p:sp>
        <p:nvSpPr>
          <p:cNvPr id="25" name="Line Callout 2 (Border and Accent Bar) 24"/>
          <p:cNvSpPr/>
          <p:nvPr/>
        </p:nvSpPr>
        <p:spPr>
          <a:xfrm>
            <a:off x="5925900" y="3116400"/>
            <a:ext cx="1828800" cy="609600"/>
          </a:xfrm>
          <a:prstGeom prst="accentBorderCallout2">
            <a:avLst>
              <a:gd name="adj1" fmla="val 18750"/>
              <a:gd name="adj2" fmla="val -8333"/>
              <a:gd name="adj3" fmla="val 18750"/>
              <a:gd name="adj4" fmla="val -16667"/>
              <a:gd name="adj5" fmla="val 111102"/>
              <a:gd name="adj6" fmla="val -39733"/>
            </a:avLst>
          </a:prstGeom>
        </p:spPr>
        <p:style>
          <a:lnRef idx="2">
            <a:schemeClr val="dk1"/>
          </a:lnRef>
          <a:fillRef idx="1">
            <a:schemeClr val="lt1"/>
          </a:fillRef>
          <a:effectRef idx="0">
            <a:schemeClr val="dk1"/>
          </a:effectRef>
          <a:fontRef idx="minor">
            <a:schemeClr val="dk1"/>
          </a:fontRef>
        </p:style>
        <p:txBody>
          <a:bodyPr anchor="ctr"/>
          <a:lstStyle/>
          <a:p>
            <a:endParaRPr lang="en-US" sz="1200">
              <a:solidFill>
                <a:srgbClr val="000000"/>
              </a:solidFill>
              <a:latin typeface="Optima" charset="0"/>
              <a:ea typeface="MS Mincho" pitchFamily="49" charset="-128"/>
            </a:endParaRPr>
          </a:p>
          <a:p>
            <a:r>
              <a:rPr lang="en-US" sz="1200">
                <a:solidFill>
                  <a:srgbClr val="000000"/>
                </a:solidFill>
                <a:latin typeface="Optima" charset="0"/>
                <a:ea typeface="MS Mincho" pitchFamily="49" charset="-128"/>
              </a:rPr>
              <a:t>Competitive benchmarking using tradeoff curves</a:t>
            </a:r>
          </a:p>
          <a:p>
            <a:pPr algn="ctr"/>
            <a:r>
              <a:rPr lang="en-US" sz="1200">
                <a:solidFill>
                  <a:srgbClr val="000000"/>
                </a:solidFill>
                <a:latin typeface="Optima" charset="0"/>
                <a:ea typeface="MS Mincho" pitchFamily="49" charset="-128"/>
              </a:rPr>
              <a:t> </a:t>
            </a:r>
          </a:p>
        </p:txBody>
      </p:sp>
      <p:sp>
        <p:nvSpPr>
          <p:cNvPr id="26" name="Line Callout 2 (Border and Accent Bar) 25"/>
          <p:cNvSpPr/>
          <p:nvPr/>
        </p:nvSpPr>
        <p:spPr>
          <a:xfrm>
            <a:off x="5847524" y="4207516"/>
            <a:ext cx="1828800" cy="1028700"/>
          </a:xfrm>
          <a:prstGeom prst="accentBorderCallout2">
            <a:avLst>
              <a:gd name="adj1" fmla="val 18750"/>
              <a:gd name="adj2" fmla="val -8333"/>
              <a:gd name="adj3" fmla="val 18750"/>
              <a:gd name="adj4" fmla="val -16667"/>
              <a:gd name="adj5" fmla="val 81388"/>
              <a:gd name="adj6" fmla="val -37076"/>
            </a:avLst>
          </a:prstGeom>
        </p:spPr>
        <p:style>
          <a:lnRef idx="2">
            <a:schemeClr val="dk1"/>
          </a:lnRef>
          <a:fillRef idx="1">
            <a:schemeClr val="lt1"/>
          </a:fillRef>
          <a:effectRef idx="0">
            <a:schemeClr val="dk1"/>
          </a:effectRef>
          <a:fontRef idx="minor">
            <a:schemeClr val="dk1"/>
          </a:fontRef>
        </p:style>
        <p:txBody>
          <a:bodyPr anchor="ctr"/>
          <a:lstStyle/>
          <a:p>
            <a:pPr>
              <a:spcBef>
                <a:spcPts val="0"/>
              </a:spcBef>
              <a:spcAft>
                <a:spcPts val="0"/>
              </a:spcAft>
              <a:defRPr/>
            </a:pPr>
            <a:endParaRPr lang="en-US" sz="1200" dirty="0">
              <a:solidFill>
                <a:prstClr val="black"/>
              </a:solidFill>
              <a:latin typeface="Optima"/>
              <a:ea typeface="ＭＳ 明朝"/>
              <a:cs typeface="Optima"/>
            </a:endParaRPr>
          </a:p>
          <a:p>
            <a:pPr>
              <a:spcBef>
                <a:spcPts val="0"/>
              </a:spcBef>
              <a:spcAft>
                <a:spcPts val="0"/>
              </a:spcAft>
              <a:defRPr/>
            </a:pPr>
            <a:r>
              <a:rPr lang="en-US" sz="1200" dirty="0">
                <a:solidFill>
                  <a:prstClr val="black"/>
                </a:solidFill>
                <a:latin typeface="Optima"/>
                <a:ea typeface="ＭＳ 明朝"/>
                <a:cs typeface="Optima"/>
              </a:rPr>
              <a:t>Strategic Sourcing Framework</a:t>
            </a:r>
          </a:p>
          <a:p>
            <a:pPr>
              <a:spcBef>
                <a:spcPts val="0"/>
              </a:spcBef>
              <a:spcAft>
                <a:spcPts val="0"/>
              </a:spcAft>
              <a:defRPr/>
            </a:pPr>
            <a:r>
              <a:rPr lang="en-US" sz="1200" dirty="0">
                <a:solidFill>
                  <a:prstClr val="black"/>
                </a:solidFill>
                <a:latin typeface="Optima"/>
                <a:ea typeface="ＭＳ 明朝"/>
                <a:cs typeface="Optima"/>
              </a:rPr>
              <a:t>Feasible? Aligned? Necessary? Management capability?</a:t>
            </a:r>
          </a:p>
          <a:p>
            <a:pPr algn="ctr">
              <a:spcBef>
                <a:spcPts val="0"/>
              </a:spcBef>
              <a:spcAft>
                <a:spcPts val="0"/>
              </a:spcAft>
              <a:defRPr/>
            </a:pPr>
            <a:r>
              <a:rPr lang="en-US" sz="1200" dirty="0">
                <a:solidFill>
                  <a:prstClr val="black"/>
                </a:solidFill>
                <a:latin typeface="Optima"/>
                <a:ea typeface="ＭＳ 明朝"/>
                <a:cs typeface="Optima"/>
              </a:rPr>
              <a:t> </a:t>
            </a:r>
          </a:p>
        </p:txBody>
      </p:sp>
      <p:sp>
        <p:nvSpPr>
          <p:cNvPr id="27" name="Text Box 15"/>
          <p:cNvSpPr txBox="1"/>
          <p:nvPr/>
        </p:nvSpPr>
        <p:spPr>
          <a:xfrm>
            <a:off x="6153456" y="5823226"/>
            <a:ext cx="685800" cy="342900"/>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a:lstStyle/>
          <a:p>
            <a:pPr>
              <a:spcBef>
                <a:spcPts val="0"/>
              </a:spcBef>
              <a:spcAft>
                <a:spcPts val="0"/>
              </a:spcAft>
              <a:defRPr/>
            </a:pPr>
            <a:r>
              <a:rPr lang="en-US" sz="1200" b="1" dirty="0" smtClean="0">
                <a:solidFill>
                  <a:prstClr val="black"/>
                </a:solidFill>
                <a:ea typeface="ＭＳ 明朝"/>
                <a:cs typeface="Times New Roman"/>
              </a:rPr>
              <a:t>Source</a:t>
            </a:r>
            <a:endParaRPr lang="en-US" sz="1200" dirty="0">
              <a:solidFill>
                <a:prstClr val="black"/>
              </a:solidFill>
              <a:ea typeface="ＭＳ 明朝"/>
              <a:cs typeface="Times New Roman"/>
            </a:endParaRPr>
          </a:p>
        </p:txBody>
      </p:sp>
      <p:sp>
        <p:nvSpPr>
          <p:cNvPr id="28" name="Text Box 14"/>
          <p:cNvSpPr txBox="1"/>
          <p:nvPr/>
        </p:nvSpPr>
        <p:spPr>
          <a:xfrm>
            <a:off x="2501348" y="5366026"/>
            <a:ext cx="661988" cy="342900"/>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dirty="0" smtClean="0">
                <a:solidFill>
                  <a:prstClr val="black"/>
                </a:solidFill>
                <a:ea typeface="ＭＳ 明朝"/>
                <a:cs typeface="Times New Roman"/>
              </a:rPr>
              <a:t>Make</a:t>
            </a:r>
            <a:endParaRPr lang="en-US" sz="1200" dirty="0">
              <a:solidFill>
                <a:prstClr val="black"/>
              </a:solidFill>
              <a:ea typeface="ＭＳ 明朝"/>
              <a:cs typeface="Times New Roman"/>
            </a:endParaRPr>
          </a:p>
        </p:txBody>
      </p:sp>
    </p:spTree>
    <p:extLst>
      <p:ext uri="{BB962C8B-B14F-4D97-AF65-F5344CB8AC3E}">
        <p14:creationId xmlns:p14="http://schemas.microsoft.com/office/powerpoint/2010/main" val="5017977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5"/>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ntr" presetSubtype="0" fill="hold" nodeType="clickEffect">
                                  <p:stCondLst>
                                    <p:cond delay="0"/>
                                  </p:stCondLst>
                                  <p:childTnLst>
                                    <p:set>
                                      <p:cBhvr>
                                        <p:cTn id="52" dur="1" fill="hold">
                                          <p:stCondLst>
                                            <p:cond delay="0"/>
                                          </p:stCondLst>
                                        </p:cTn>
                                        <p:tgtEl>
                                          <p:spTgt spid="46"/>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45"/>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nodeType="withGroup">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8"/>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47"/>
                                        </p:tgtEl>
                                        <p:attrNameLst>
                                          <p:attrName>style.visibility</p:attrName>
                                        </p:attrNameLst>
                                      </p:cBhvr>
                                      <p:to>
                                        <p:strVal val="visible"/>
                                      </p:to>
                                    </p:set>
                                  </p:childTnLst>
                                </p:cTn>
                              </p:par>
                            </p:childTnLst>
                          </p:cTn>
                        </p:par>
                      </p:childTnLst>
                    </p:cTn>
                  </p:par>
                  <p:par>
                    <p:cTn id="61" fill="hold" nodeType="clickPar">
                      <p:stCondLst>
                        <p:cond delay="indefinite"/>
                      </p:stCondLst>
                      <p:childTnLst>
                        <p:par>
                          <p:cTn id="62" fill="hold" nodeType="withGroup">
                            <p:stCondLst>
                              <p:cond delay="0"/>
                            </p:stCondLst>
                            <p:childTnLst>
                              <p:par>
                                <p:cTn id="63" presetID="1" presetClass="entr" presetSubtype="0" fill="hold" nodeType="clickEffect">
                                  <p:stCondLst>
                                    <p:cond delay="0"/>
                                  </p:stCondLst>
                                  <p:childTnLst>
                                    <p:set>
                                      <p:cBhvr>
                                        <p:cTn id="64" dur="1" fill="hold">
                                          <p:stCondLst>
                                            <p:cond delay="0"/>
                                          </p:stCondLst>
                                        </p:cTn>
                                        <p:tgtEl>
                                          <p:spTgt spid="50"/>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52"/>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53"/>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51"/>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6"/>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27"/>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8" grpId="0"/>
      <p:bldP spid="20" grpId="0"/>
      <p:bldP spid="22" grpId="0"/>
      <p:bldP spid="45" grpId="0" animBg="1"/>
      <p:bldP spid="48" grpId="0"/>
      <p:bldP spid="52" grpId="0"/>
      <p:bldP spid="53" grpId="0"/>
      <p:bldP spid="23" grpId="0" animBg="1"/>
      <p:bldP spid="24" grpId="0" animBg="1"/>
      <p:bldP spid="25" grpId="0" animBg="1"/>
      <p:bldP spid="26" grpId="0" animBg="1"/>
      <p:bldP spid="27" grpId="0"/>
      <p:bldP spid="2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Title 1"/>
          <p:cNvSpPr>
            <a:spLocks noGrp="1"/>
          </p:cNvSpPr>
          <p:nvPr>
            <p:ph type="title"/>
          </p:nvPr>
        </p:nvSpPr>
        <p:spPr/>
        <p:txBody>
          <a:bodyPr/>
          <a:lstStyle/>
          <a:p>
            <a:r>
              <a:rPr lang="en-US" dirty="0" smtClean="0"/>
              <a:t>Global Network Optimization: </a:t>
            </a:r>
            <a:br>
              <a:rPr lang="en-US" dirty="0" smtClean="0"/>
            </a:br>
            <a:r>
              <a:rPr lang="en-US" dirty="0" smtClean="0"/>
              <a:t>	 In-source + Chained Assembly</a:t>
            </a:r>
          </a:p>
        </p:txBody>
      </p:sp>
      <p:grpSp>
        <p:nvGrpSpPr>
          <p:cNvPr id="2" name="Group 3"/>
          <p:cNvGrpSpPr>
            <a:grpSpLocks/>
          </p:cNvGrpSpPr>
          <p:nvPr/>
        </p:nvGrpSpPr>
        <p:grpSpPr bwMode="auto">
          <a:xfrm>
            <a:off x="3581400" y="1295400"/>
            <a:ext cx="4724400" cy="4572000"/>
            <a:chOff x="296333" y="1214736"/>
            <a:chExt cx="6601180" cy="4885730"/>
          </a:xfrm>
        </p:grpSpPr>
        <p:sp>
          <p:nvSpPr>
            <p:cNvPr id="3" name="Rectangle 2"/>
            <p:cNvSpPr>
              <a:spLocks noChangeArrowheads="1"/>
            </p:cNvSpPr>
            <p:nvPr/>
          </p:nvSpPr>
          <p:spPr bwMode="auto">
            <a:xfrm>
              <a:off x="296333" y="1313129"/>
              <a:ext cx="831803" cy="775271"/>
            </a:xfrm>
            <a:prstGeom prst="rect">
              <a:avLst/>
            </a:prstGeom>
            <a:gradFill rotWithShape="1">
              <a:gsLst>
                <a:gs pos="0">
                  <a:srgbClr val="1717E1"/>
                </a:gs>
                <a:gs pos="20000">
                  <a:srgbClr val="1B1BDC"/>
                </a:gs>
                <a:gs pos="100000">
                  <a:srgbClr val="1212A8"/>
                </a:gs>
              </a:gsLst>
              <a:lin ang="5400000"/>
            </a:gradFill>
            <a:ln w="9525">
              <a:solidFill>
                <a:srgbClr val="2E2ECB"/>
              </a:solidFill>
              <a:miter lim="800000"/>
              <a:headEnd/>
              <a:tailEnd/>
            </a:ln>
            <a:effectLst>
              <a:outerShdw dist="23000" dir="5400000" rotWithShape="0">
                <a:srgbClr val="808080">
                  <a:alpha val="34999"/>
                </a:srgbClr>
              </a:outerShdw>
            </a:effectLst>
          </p:spPr>
          <p:txBody>
            <a:bodyPr>
              <a:spAutoFit/>
            </a:bodyPr>
            <a:lstStyle/>
            <a:p>
              <a:pPr>
                <a:defRPr/>
              </a:pPr>
              <a:endParaRPr lang="en-US" b="1" dirty="0">
                <a:ea typeface="+mn-ea"/>
              </a:endParaRPr>
            </a:p>
          </p:txBody>
        </p:sp>
        <p:sp>
          <p:nvSpPr>
            <p:cNvPr id="7" name="Rectangle 6"/>
            <p:cNvSpPr>
              <a:spLocks noChangeArrowheads="1"/>
            </p:cNvSpPr>
            <p:nvPr/>
          </p:nvSpPr>
          <p:spPr bwMode="auto">
            <a:xfrm>
              <a:off x="307424" y="2227508"/>
              <a:ext cx="831801" cy="775270"/>
            </a:xfrm>
            <a:prstGeom prst="rect">
              <a:avLst/>
            </a:prstGeom>
            <a:gradFill rotWithShape="1">
              <a:gsLst>
                <a:gs pos="0">
                  <a:srgbClr val="1717E1"/>
                </a:gs>
                <a:gs pos="20000">
                  <a:srgbClr val="1B1BDC"/>
                </a:gs>
                <a:gs pos="100000">
                  <a:srgbClr val="1212A8"/>
                </a:gs>
              </a:gsLst>
              <a:lin ang="5400000"/>
            </a:gradFill>
            <a:ln w="9525">
              <a:solidFill>
                <a:srgbClr val="2E2ECB"/>
              </a:solidFill>
              <a:miter lim="800000"/>
              <a:headEnd/>
              <a:tailEnd/>
            </a:ln>
            <a:effectLst>
              <a:outerShdw dist="23000" dir="5400000" rotWithShape="0">
                <a:srgbClr val="808080">
                  <a:alpha val="34999"/>
                </a:srgbClr>
              </a:outerShdw>
            </a:effectLst>
          </p:spPr>
          <p:txBody>
            <a:bodyPr>
              <a:spAutoFit/>
            </a:bodyPr>
            <a:lstStyle/>
            <a:p>
              <a:pPr>
                <a:defRPr/>
              </a:pPr>
              <a:endParaRPr lang="en-US" b="1">
                <a:ea typeface="+mn-ea"/>
              </a:endParaRPr>
            </a:p>
          </p:txBody>
        </p:sp>
        <p:sp>
          <p:nvSpPr>
            <p:cNvPr id="8" name="Rectangle 7"/>
            <p:cNvSpPr>
              <a:spLocks noChangeArrowheads="1"/>
            </p:cNvSpPr>
            <p:nvPr/>
          </p:nvSpPr>
          <p:spPr bwMode="auto">
            <a:xfrm>
              <a:off x="320733" y="3185992"/>
              <a:ext cx="834020" cy="776967"/>
            </a:xfrm>
            <a:prstGeom prst="rect">
              <a:avLst/>
            </a:prstGeom>
            <a:gradFill rotWithShape="1">
              <a:gsLst>
                <a:gs pos="0">
                  <a:srgbClr val="1717E1"/>
                </a:gs>
                <a:gs pos="20000">
                  <a:srgbClr val="1B1BDC"/>
                </a:gs>
                <a:gs pos="100000">
                  <a:srgbClr val="1212A8"/>
                </a:gs>
              </a:gsLst>
              <a:lin ang="5400000"/>
            </a:gradFill>
            <a:ln w="9525">
              <a:solidFill>
                <a:srgbClr val="2E2ECB"/>
              </a:solidFill>
              <a:miter lim="800000"/>
              <a:headEnd/>
              <a:tailEnd/>
            </a:ln>
            <a:effectLst>
              <a:outerShdw dist="23000" dir="5400000" rotWithShape="0">
                <a:srgbClr val="808080">
                  <a:alpha val="34999"/>
                </a:srgbClr>
              </a:outerShdw>
            </a:effectLst>
          </p:spPr>
          <p:txBody>
            <a:bodyPr>
              <a:spAutoFit/>
            </a:bodyPr>
            <a:lstStyle/>
            <a:p>
              <a:pPr>
                <a:defRPr/>
              </a:pPr>
              <a:endParaRPr lang="en-US" b="1">
                <a:ea typeface="+mn-ea"/>
              </a:endParaRPr>
            </a:p>
          </p:txBody>
        </p:sp>
        <p:sp>
          <p:nvSpPr>
            <p:cNvPr id="9" name="Rectangle 8"/>
            <p:cNvSpPr>
              <a:spLocks noChangeArrowheads="1"/>
            </p:cNvSpPr>
            <p:nvPr/>
          </p:nvSpPr>
          <p:spPr bwMode="auto">
            <a:xfrm>
              <a:off x="325169" y="4134299"/>
              <a:ext cx="831801" cy="776967"/>
            </a:xfrm>
            <a:prstGeom prst="rect">
              <a:avLst/>
            </a:prstGeom>
            <a:gradFill rotWithShape="1">
              <a:gsLst>
                <a:gs pos="0">
                  <a:srgbClr val="1717E1"/>
                </a:gs>
                <a:gs pos="20000">
                  <a:srgbClr val="1B1BDC"/>
                </a:gs>
                <a:gs pos="100000">
                  <a:srgbClr val="1212A8"/>
                </a:gs>
              </a:gsLst>
              <a:lin ang="5400000"/>
            </a:gradFill>
            <a:ln w="9525">
              <a:solidFill>
                <a:srgbClr val="2E2ECB"/>
              </a:solidFill>
              <a:miter lim="800000"/>
              <a:headEnd/>
              <a:tailEnd/>
            </a:ln>
            <a:effectLst>
              <a:outerShdw dist="23000" dir="5400000" rotWithShape="0">
                <a:srgbClr val="808080">
                  <a:alpha val="34999"/>
                </a:srgbClr>
              </a:outerShdw>
            </a:effectLst>
          </p:spPr>
          <p:txBody>
            <a:bodyPr>
              <a:spAutoFit/>
            </a:bodyPr>
            <a:lstStyle/>
            <a:p>
              <a:pPr>
                <a:defRPr/>
              </a:pPr>
              <a:endParaRPr lang="en-US" b="1">
                <a:ea typeface="+mn-ea"/>
              </a:endParaRPr>
            </a:p>
          </p:txBody>
        </p:sp>
        <p:sp>
          <p:nvSpPr>
            <p:cNvPr id="10" name="Rectangle 9"/>
            <p:cNvSpPr>
              <a:spLocks noChangeArrowheads="1"/>
            </p:cNvSpPr>
            <p:nvPr/>
          </p:nvSpPr>
          <p:spPr bwMode="auto">
            <a:xfrm>
              <a:off x="338478" y="5079213"/>
              <a:ext cx="831801" cy="776967"/>
            </a:xfrm>
            <a:prstGeom prst="rect">
              <a:avLst/>
            </a:prstGeom>
            <a:gradFill rotWithShape="1">
              <a:gsLst>
                <a:gs pos="0">
                  <a:srgbClr val="1717E1"/>
                </a:gs>
                <a:gs pos="20000">
                  <a:srgbClr val="1B1BDC"/>
                </a:gs>
                <a:gs pos="100000">
                  <a:srgbClr val="1212A8"/>
                </a:gs>
              </a:gsLst>
              <a:lin ang="5400000"/>
            </a:gradFill>
            <a:ln w="9525">
              <a:solidFill>
                <a:srgbClr val="2E2ECB"/>
              </a:solidFill>
              <a:miter lim="800000"/>
              <a:headEnd/>
              <a:tailEnd/>
            </a:ln>
            <a:effectLst>
              <a:outerShdw dist="23000" dir="5400000" rotWithShape="0">
                <a:srgbClr val="808080">
                  <a:alpha val="34999"/>
                </a:srgbClr>
              </a:outerShdw>
            </a:effectLst>
          </p:spPr>
          <p:txBody>
            <a:bodyPr>
              <a:spAutoFit/>
            </a:bodyPr>
            <a:lstStyle/>
            <a:p>
              <a:pPr>
                <a:defRPr/>
              </a:pPr>
              <a:endParaRPr lang="en-US" b="1">
                <a:ea typeface="+mn-ea"/>
              </a:endParaRPr>
            </a:p>
          </p:txBody>
        </p:sp>
        <p:sp>
          <p:nvSpPr>
            <p:cNvPr id="11" name="Rectangle 10"/>
            <p:cNvSpPr/>
            <p:nvPr/>
          </p:nvSpPr>
          <p:spPr>
            <a:xfrm>
              <a:off x="377285" y="1217558"/>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U</a:t>
              </a:r>
            </a:p>
          </p:txBody>
        </p:sp>
        <p:sp>
          <p:nvSpPr>
            <p:cNvPr id="12" name="Rectangle 11"/>
            <p:cNvSpPr/>
            <p:nvPr/>
          </p:nvSpPr>
          <p:spPr>
            <a:xfrm>
              <a:off x="374462" y="2188402"/>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B</a:t>
              </a:r>
            </a:p>
          </p:txBody>
        </p:sp>
        <p:sp>
          <p:nvSpPr>
            <p:cNvPr id="13" name="Rectangle 12"/>
            <p:cNvSpPr/>
            <p:nvPr/>
          </p:nvSpPr>
          <p:spPr>
            <a:xfrm>
              <a:off x="445018" y="3105625"/>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R</a:t>
              </a:r>
            </a:p>
          </p:txBody>
        </p:sp>
        <p:sp>
          <p:nvSpPr>
            <p:cNvPr id="14" name="Rectangle 13"/>
            <p:cNvSpPr/>
            <p:nvPr/>
          </p:nvSpPr>
          <p:spPr>
            <a:xfrm>
              <a:off x="529685" y="4093403"/>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I</a:t>
              </a:r>
            </a:p>
          </p:txBody>
        </p:sp>
        <p:sp>
          <p:nvSpPr>
            <p:cNvPr id="15" name="Rectangle 14"/>
            <p:cNvSpPr/>
            <p:nvPr/>
          </p:nvSpPr>
          <p:spPr>
            <a:xfrm>
              <a:off x="501463" y="5010625"/>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C</a:t>
              </a:r>
            </a:p>
          </p:txBody>
        </p:sp>
        <p:sp>
          <p:nvSpPr>
            <p:cNvPr id="117782" name="Oval 15"/>
            <p:cNvSpPr>
              <a:spLocks noChangeArrowheads="1"/>
            </p:cNvSpPr>
            <p:nvPr/>
          </p:nvSpPr>
          <p:spPr bwMode="auto">
            <a:xfrm>
              <a:off x="5997222" y="1241778"/>
              <a:ext cx="846667" cy="860777"/>
            </a:xfrm>
            <a:prstGeom prst="ellipse">
              <a:avLst/>
            </a:prstGeom>
            <a:solidFill>
              <a:schemeClr val="accent1"/>
            </a:solidFill>
            <a:ln w="9525">
              <a:solidFill>
                <a:schemeClr val="tx1"/>
              </a:solidFill>
              <a:prstDash val="dash"/>
              <a:round/>
              <a:headEnd/>
              <a:tailEnd/>
            </a:ln>
          </p:spPr>
          <p:txBody>
            <a:bodyPr wrap="none">
              <a:spAutoFit/>
            </a:bodyPr>
            <a:lstStyle/>
            <a:p>
              <a:endParaRPr lang="en-US" b="1"/>
            </a:p>
          </p:txBody>
        </p:sp>
        <p:sp>
          <p:nvSpPr>
            <p:cNvPr id="17" name="Rectangle 16"/>
            <p:cNvSpPr/>
            <p:nvPr/>
          </p:nvSpPr>
          <p:spPr>
            <a:xfrm>
              <a:off x="6117685" y="1214736"/>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U</a:t>
              </a:r>
            </a:p>
          </p:txBody>
        </p:sp>
        <p:sp>
          <p:nvSpPr>
            <p:cNvPr id="117784" name="Oval 17"/>
            <p:cNvSpPr>
              <a:spLocks noChangeArrowheads="1"/>
            </p:cNvSpPr>
            <p:nvPr/>
          </p:nvSpPr>
          <p:spPr bwMode="auto">
            <a:xfrm>
              <a:off x="6050845" y="2240844"/>
              <a:ext cx="846667" cy="860777"/>
            </a:xfrm>
            <a:prstGeom prst="ellipse">
              <a:avLst/>
            </a:prstGeom>
            <a:solidFill>
              <a:schemeClr val="accent1"/>
            </a:solidFill>
            <a:ln w="9525">
              <a:solidFill>
                <a:schemeClr val="tx1"/>
              </a:solidFill>
              <a:prstDash val="dash"/>
              <a:round/>
              <a:headEnd/>
              <a:tailEnd/>
            </a:ln>
          </p:spPr>
          <p:txBody>
            <a:bodyPr wrap="none">
              <a:spAutoFit/>
            </a:bodyPr>
            <a:lstStyle/>
            <a:p>
              <a:endParaRPr lang="en-US" b="1"/>
            </a:p>
          </p:txBody>
        </p:sp>
        <p:sp>
          <p:nvSpPr>
            <p:cNvPr id="19" name="Rectangle 18"/>
            <p:cNvSpPr/>
            <p:nvPr/>
          </p:nvSpPr>
          <p:spPr>
            <a:xfrm>
              <a:off x="6213642" y="2115023"/>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B</a:t>
              </a:r>
            </a:p>
          </p:txBody>
        </p:sp>
        <p:sp>
          <p:nvSpPr>
            <p:cNvPr id="117786" name="Oval 19"/>
            <p:cNvSpPr>
              <a:spLocks noChangeArrowheads="1"/>
            </p:cNvSpPr>
            <p:nvPr/>
          </p:nvSpPr>
          <p:spPr bwMode="auto">
            <a:xfrm>
              <a:off x="5994401" y="3214513"/>
              <a:ext cx="846667" cy="860777"/>
            </a:xfrm>
            <a:prstGeom prst="ellipse">
              <a:avLst/>
            </a:prstGeom>
            <a:solidFill>
              <a:schemeClr val="accent1"/>
            </a:solidFill>
            <a:ln w="9525">
              <a:solidFill>
                <a:schemeClr val="tx1"/>
              </a:solidFill>
              <a:prstDash val="dash"/>
              <a:round/>
              <a:headEnd/>
              <a:tailEnd/>
            </a:ln>
          </p:spPr>
          <p:txBody>
            <a:bodyPr wrap="none">
              <a:spAutoFit/>
            </a:bodyPr>
            <a:lstStyle/>
            <a:p>
              <a:endParaRPr lang="en-US" b="1"/>
            </a:p>
          </p:txBody>
        </p:sp>
        <p:sp>
          <p:nvSpPr>
            <p:cNvPr id="21" name="Rectangle 20"/>
            <p:cNvSpPr/>
            <p:nvPr/>
          </p:nvSpPr>
          <p:spPr>
            <a:xfrm>
              <a:off x="6128976" y="3229803"/>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R</a:t>
              </a:r>
            </a:p>
          </p:txBody>
        </p:sp>
        <p:sp>
          <p:nvSpPr>
            <p:cNvPr id="117788" name="Oval 21"/>
            <p:cNvSpPr>
              <a:spLocks noChangeArrowheads="1"/>
            </p:cNvSpPr>
            <p:nvPr/>
          </p:nvSpPr>
          <p:spPr bwMode="auto">
            <a:xfrm>
              <a:off x="6050846" y="4174067"/>
              <a:ext cx="846667" cy="860777"/>
            </a:xfrm>
            <a:prstGeom prst="ellipse">
              <a:avLst/>
            </a:prstGeom>
            <a:solidFill>
              <a:schemeClr val="accent1"/>
            </a:solidFill>
            <a:ln w="9525">
              <a:solidFill>
                <a:schemeClr val="tx1"/>
              </a:solidFill>
              <a:prstDash val="dash"/>
              <a:round/>
              <a:headEnd/>
              <a:tailEnd/>
            </a:ln>
          </p:spPr>
          <p:txBody>
            <a:bodyPr wrap="none">
              <a:spAutoFit/>
            </a:bodyPr>
            <a:lstStyle/>
            <a:p>
              <a:endParaRPr lang="en-US" b="1"/>
            </a:p>
          </p:txBody>
        </p:sp>
        <p:sp>
          <p:nvSpPr>
            <p:cNvPr id="23" name="Rectangle 22"/>
            <p:cNvSpPr/>
            <p:nvPr/>
          </p:nvSpPr>
          <p:spPr>
            <a:xfrm>
              <a:off x="6241864" y="4147025"/>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I</a:t>
              </a:r>
            </a:p>
          </p:txBody>
        </p:sp>
        <p:sp>
          <p:nvSpPr>
            <p:cNvPr id="117790" name="Oval 23"/>
            <p:cNvSpPr>
              <a:spLocks noChangeArrowheads="1"/>
            </p:cNvSpPr>
            <p:nvPr/>
          </p:nvSpPr>
          <p:spPr bwMode="auto">
            <a:xfrm>
              <a:off x="6050845" y="5190068"/>
              <a:ext cx="846667" cy="860777"/>
            </a:xfrm>
            <a:prstGeom prst="ellipse">
              <a:avLst/>
            </a:prstGeom>
            <a:solidFill>
              <a:schemeClr val="accent1"/>
            </a:solidFill>
            <a:ln w="9525">
              <a:solidFill>
                <a:schemeClr val="tx1"/>
              </a:solidFill>
              <a:prstDash val="dash"/>
              <a:round/>
              <a:headEnd/>
              <a:tailEnd/>
            </a:ln>
          </p:spPr>
          <p:txBody>
            <a:bodyPr wrap="none">
              <a:spAutoFit/>
            </a:bodyPr>
            <a:lstStyle/>
            <a:p>
              <a:endParaRPr lang="en-US" b="1"/>
            </a:p>
          </p:txBody>
        </p:sp>
        <p:sp>
          <p:nvSpPr>
            <p:cNvPr id="25" name="Rectangle 24"/>
            <p:cNvSpPr/>
            <p:nvPr/>
          </p:nvSpPr>
          <p:spPr>
            <a:xfrm>
              <a:off x="6199531" y="5177136"/>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C</a:t>
              </a:r>
            </a:p>
          </p:txBody>
        </p:sp>
        <p:cxnSp>
          <p:nvCxnSpPr>
            <p:cNvPr id="27" name="Straight Arrow Connector 26"/>
            <p:cNvCxnSpPr>
              <a:cxnSpLocks noChangeShapeType="1"/>
            </p:cNvCxnSpPr>
            <p:nvPr/>
          </p:nvCxnSpPr>
          <p:spPr bwMode="auto">
            <a:xfrm>
              <a:off x="1325549" y="1650720"/>
              <a:ext cx="4403006" cy="13571"/>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28" name="Straight Arrow Connector 27"/>
            <p:cNvCxnSpPr>
              <a:cxnSpLocks noChangeShapeType="1"/>
            </p:cNvCxnSpPr>
            <p:nvPr/>
          </p:nvCxnSpPr>
          <p:spPr bwMode="auto">
            <a:xfrm>
              <a:off x="1323332" y="3666084"/>
              <a:ext cx="4403004" cy="13571"/>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29" name="Straight Arrow Connector 28"/>
            <p:cNvCxnSpPr>
              <a:cxnSpLocks noChangeShapeType="1"/>
            </p:cNvCxnSpPr>
            <p:nvPr/>
          </p:nvCxnSpPr>
          <p:spPr bwMode="auto">
            <a:xfrm>
              <a:off x="1321113" y="2675366"/>
              <a:ext cx="4403006" cy="13571"/>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0" name="Straight Arrow Connector 29"/>
            <p:cNvCxnSpPr>
              <a:cxnSpLocks noChangeShapeType="1"/>
            </p:cNvCxnSpPr>
            <p:nvPr/>
          </p:nvCxnSpPr>
          <p:spPr bwMode="auto">
            <a:xfrm>
              <a:off x="1321113" y="4509211"/>
              <a:ext cx="4403006" cy="15268"/>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1" name="Straight Arrow Connector 30"/>
            <p:cNvCxnSpPr>
              <a:cxnSpLocks noChangeShapeType="1"/>
            </p:cNvCxnSpPr>
            <p:nvPr/>
          </p:nvCxnSpPr>
          <p:spPr bwMode="auto">
            <a:xfrm>
              <a:off x="1305587" y="5355732"/>
              <a:ext cx="4403004" cy="15267"/>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2" name="Straight Arrow Connector 31"/>
            <p:cNvCxnSpPr>
              <a:cxnSpLocks noChangeShapeType="1"/>
            </p:cNvCxnSpPr>
            <p:nvPr/>
          </p:nvCxnSpPr>
          <p:spPr bwMode="auto">
            <a:xfrm>
              <a:off x="1294495" y="1803399"/>
              <a:ext cx="4349770" cy="722681"/>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5" name="Straight Arrow Connector 34"/>
            <p:cNvCxnSpPr>
              <a:cxnSpLocks noChangeShapeType="1"/>
            </p:cNvCxnSpPr>
            <p:nvPr/>
          </p:nvCxnSpPr>
          <p:spPr bwMode="auto">
            <a:xfrm>
              <a:off x="1292278" y="2873848"/>
              <a:ext cx="4349769" cy="720985"/>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6" name="Straight Arrow Connector 35"/>
            <p:cNvCxnSpPr>
              <a:cxnSpLocks noChangeShapeType="1"/>
            </p:cNvCxnSpPr>
            <p:nvPr/>
          </p:nvCxnSpPr>
          <p:spPr bwMode="auto">
            <a:xfrm>
              <a:off x="1334422" y="3762780"/>
              <a:ext cx="4349770" cy="720985"/>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7" name="Straight Arrow Connector 36"/>
            <p:cNvCxnSpPr>
              <a:cxnSpLocks noChangeShapeType="1"/>
            </p:cNvCxnSpPr>
            <p:nvPr/>
          </p:nvCxnSpPr>
          <p:spPr bwMode="auto">
            <a:xfrm>
              <a:off x="1334422" y="4665283"/>
              <a:ext cx="4349770" cy="722681"/>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8" name="Straight Arrow Connector 37"/>
            <p:cNvCxnSpPr>
              <a:cxnSpLocks noChangeShapeType="1"/>
            </p:cNvCxnSpPr>
            <p:nvPr/>
          </p:nvCxnSpPr>
          <p:spPr bwMode="auto">
            <a:xfrm flipV="1">
              <a:off x="1321113" y="1791524"/>
              <a:ext cx="4365296" cy="3664297"/>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grpSp>
      <p:sp>
        <p:nvSpPr>
          <p:cNvPr id="34" name="Rectangle 33"/>
          <p:cNvSpPr>
            <a:spLocks noChangeArrowheads="1"/>
          </p:cNvSpPr>
          <p:nvPr/>
        </p:nvSpPr>
        <p:spPr bwMode="auto">
          <a:xfrm>
            <a:off x="609600" y="3048000"/>
            <a:ext cx="831850" cy="776288"/>
          </a:xfrm>
          <a:prstGeom prst="rect">
            <a:avLst/>
          </a:prstGeom>
          <a:gradFill rotWithShape="1">
            <a:gsLst>
              <a:gs pos="0">
                <a:srgbClr val="1717E1"/>
              </a:gs>
              <a:gs pos="20000">
                <a:srgbClr val="1B1BDC"/>
              </a:gs>
              <a:gs pos="100000">
                <a:srgbClr val="1212A8"/>
              </a:gs>
            </a:gsLst>
            <a:lin ang="5400000"/>
          </a:gradFill>
          <a:ln w="9525">
            <a:solidFill>
              <a:srgbClr val="2E2ECB"/>
            </a:solidFill>
            <a:miter lim="800000"/>
            <a:headEnd/>
            <a:tailEnd/>
          </a:ln>
          <a:effectLst>
            <a:outerShdw dist="23000" dir="5400000" rotWithShape="0">
              <a:srgbClr val="808080">
                <a:alpha val="34999"/>
              </a:srgbClr>
            </a:outerShdw>
          </a:effectLst>
        </p:spPr>
        <p:txBody>
          <a:bodyPr>
            <a:spAutoFit/>
          </a:bodyPr>
          <a:lstStyle/>
          <a:p>
            <a:pPr>
              <a:defRPr/>
            </a:pPr>
            <a:endParaRPr lang="en-US" b="1" dirty="0">
              <a:ea typeface="+mn-ea"/>
            </a:endParaRPr>
          </a:p>
        </p:txBody>
      </p:sp>
      <p:cxnSp>
        <p:nvCxnSpPr>
          <p:cNvPr id="39" name="Straight Arrow Connector 38"/>
          <p:cNvCxnSpPr>
            <a:cxnSpLocks noChangeShapeType="1"/>
          </p:cNvCxnSpPr>
          <p:nvPr/>
        </p:nvCxnSpPr>
        <p:spPr bwMode="auto">
          <a:xfrm flipV="1">
            <a:off x="1524000" y="1719263"/>
            <a:ext cx="1905000" cy="1633537"/>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40" name="Straight Arrow Connector 39"/>
          <p:cNvCxnSpPr>
            <a:cxnSpLocks noChangeShapeType="1"/>
          </p:cNvCxnSpPr>
          <p:nvPr/>
        </p:nvCxnSpPr>
        <p:spPr bwMode="auto">
          <a:xfrm flipV="1">
            <a:off x="1676400" y="2519363"/>
            <a:ext cx="1758950" cy="985837"/>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41" name="Straight Arrow Connector 40"/>
          <p:cNvCxnSpPr>
            <a:cxnSpLocks noChangeShapeType="1"/>
          </p:cNvCxnSpPr>
          <p:nvPr/>
        </p:nvCxnSpPr>
        <p:spPr bwMode="auto">
          <a:xfrm flipV="1">
            <a:off x="1828800" y="3505200"/>
            <a:ext cx="1524000" cy="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42" name="Straight Arrow Connector 41"/>
          <p:cNvCxnSpPr>
            <a:cxnSpLocks noChangeShapeType="1"/>
          </p:cNvCxnSpPr>
          <p:nvPr/>
        </p:nvCxnSpPr>
        <p:spPr bwMode="auto">
          <a:xfrm>
            <a:off x="1676400" y="3581400"/>
            <a:ext cx="1676400" cy="76200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43" name="Straight Arrow Connector 42"/>
          <p:cNvCxnSpPr>
            <a:cxnSpLocks noChangeShapeType="1"/>
          </p:cNvCxnSpPr>
          <p:nvPr/>
        </p:nvCxnSpPr>
        <p:spPr bwMode="auto">
          <a:xfrm>
            <a:off x="1524000" y="3581400"/>
            <a:ext cx="1828800" cy="152400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sp>
        <p:nvSpPr>
          <p:cNvPr id="44" name="Rectangle 43"/>
          <p:cNvSpPr/>
          <p:nvPr/>
        </p:nvSpPr>
        <p:spPr>
          <a:xfrm>
            <a:off x="838200" y="2971800"/>
            <a:ext cx="33593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C</a:t>
            </a:r>
          </a:p>
        </p:txBody>
      </p:sp>
      <p:sp>
        <p:nvSpPr>
          <p:cNvPr id="45" name="TextBox 44"/>
          <p:cNvSpPr txBox="1"/>
          <p:nvPr/>
        </p:nvSpPr>
        <p:spPr>
          <a:xfrm>
            <a:off x="358449" y="4945079"/>
            <a:ext cx="3366627" cy="461665"/>
          </a:xfrm>
          <a:prstGeom prst="rect">
            <a:avLst/>
          </a:prstGeom>
          <a:noFill/>
        </p:spPr>
        <p:txBody>
          <a:bodyPr wrap="none" rtlCol="0">
            <a:spAutoFit/>
          </a:bodyPr>
          <a:lstStyle/>
          <a:p>
            <a:r>
              <a:rPr lang="en-US" b="1" dirty="0" smtClean="0"/>
              <a:t>E</a:t>
            </a:r>
            <a:r>
              <a:rPr lang="en-US" dirty="0" smtClean="0"/>
              <a:t>(NPV)= $13.85 ± .06 M</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Title 1"/>
          <p:cNvSpPr>
            <a:spLocks noGrp="1"/>
          </p:cNvSpPr>
          <p:nvPr>
            <p:ph type="title"/>
          </p:nvPr>
        </p:nvSpPr>
        <p:spPr/>
        <p:txBody>
          <a:bodyPr/>
          <a:lstStyle/>
          <a:p>
            <a:r>
              <a:rPr lang="en-US" dirty="0" smtClean="0"/>
              <a:t>Global Network Optimization: </a:t>
            </a:r>
            <a:br>
              <a:rPr lang="en-US" dirty="0" smtClean="0"/>
            </a:br>
            <a:r>
              <a:rPr lang="en-US" dirty="0" smtClean="0"/>
              <a:t>	 Outsource + Chained Assembly</a:t>
            </a:r>
          </a:p>
        </p:txBody>
      </p:sp>
      <p:grpSp>
        <p:nvGrpSpPr>
          <p:cNvPr id="2" name="Group 3"/>
          <p:cNvGrpSpPr>
            <a:grpSpLocks/>
          </p:cNvGrpSpPr>
          <p:nvPr/>
        </p:nvGrpSpPr>
        <p:grpSpPr bwMode="auto">
          <a:xfrm>
            <a:off x="3581400" y="1295400"/>
            <a:ext cx="4724400" cy="4572000"/>
            <a:chOff x="296333" y="1214736"/>
            <a:chExt cx="6601180" cy="4885730"/>
          </a:xfrm>
        </p:grpSpPr>
        <p:sp>
          <p:nvSpPr>
            <p:cNvPr id="3" name="Rectangle 2"/>
            <p:cNvSpPr>
              <a:spLocks noChangeArrowheads="1"/>
            </p:cNvSpPr>
            <p:nvPr/>
          </p:nvSpPr>
          <p:spPr bwMode="auto">
            <a:xfrm>
              <a:off x="296333" y="1313129"/>
              <a:ext cx="831803" cy="775271"/>
            </a:xfrm>
            <a:prstGeom prst="rect">
              <a:avLst/>
            </a:prstGeom>
            <a:gradFill rotWithShape="1">
              <a:gsLst>
                <a:gs pos="0">
                  <a:srgbClr val="1717E1"/>
                </a:gs>
                <a:gs pos="20000">
                  <a:srgbClr val="1B1BDC"/>
                </a:gs>
                <a:gs pos="100000">
                  <a:srgbClr val="1212A8"/>
                </a:gs>
              </a:gsLst>
              <a:lin ang="5400000"/>
            </a:gradFill>
            <a:ln w="9525">
              <a:solidFill>
                <a:srgbClr val="2E2ECB"/>
              </a:solidFill>
              <a:miter lim="800000"/>
              <a:headEnd/>
              <a:tailEnd/>
            </a:ln>
            <a:effectLst>
              <a:outerShdw dist="23000" dir="5400000" rotWithShape="0">
                <a:srgbClr val="808080">
                  <a:alpha val="34999"/>
                </a:srgbClr>
              </a:outerShdw>
            </a:effectLst>
          </p:spPr>
          <p:txBody>
            <a:bodyPr>
              <a:spAutoFit/>
            </a:bodyPr>
            <a:lstStyle/>
            <a:p>
              <a:pPr>
                <a:defRPr/>
              </a:pPr>
              <a:endParaRPr lang="en-US" b="1" dirty="0">
                <a:ea typeface="+mn-ea"/>
              </a:endParaRPr>
            </a:p>
          </p:txBody>
        </p:sp>
        <p:sp>
          <p:nvSpPr>
            <p:cNvPr id="7" name="Rectangle 6"/>
            <p:cNvSpPr>
              <a:spLocks noChangeArrowheads="1"/>
            </p:cNvSpPr>
            <p:nvPr/>
          </p:nvSpPr>
          <p:spPr bwMode="auto">
            <a:xfrm>
              <a:off x="307424" y="2227508"/>
              <a:ext cx="831801" cy="775270"/>
            </a:xfrm>
            <a:prstGeom prst="rect">
              <a:avLst/>
            </a:prstGeom>
            <a:gradFill rotWithShape="1">
              <a:gsLst>
                <a:gs pos="0">
                  <a:srgbClr val="1717E1"/>
                </a:gs>
                <a:gs pos="20000">
                  <a:srgbClr val="1B1BDC"/>
                </a:gs>
                <a:gs pos="100000">
                  <a:srgbClr val="1212A8"/>
                </a:gs>
              </a:gsLst>
              <a:lin ang="5400000"/>
            </a:gradFill>
            <a:ln w="9525">
              <a:solidFill>
                <a:srgbClr val="2E2ECB"/>
              </a:solidFill>
              <a:miter lim="800000"/>
              <a:headEnd/>
              <a:tailEnd/>
            </a:ln>
            <a:effectLst>
              <a:outerShdw dist="23000" dir="5400000" rotWithShape="0">
                <a:srgbClr val="808080">
                  <a:alpha val="34999"/>
                </a:srgbClr>
              </a:outerShdw>
            </a:effectLst>
          </p:spPr>
          <p:txBody>
            <a:bodyPr>
              <a:spAutoFit/>
            </a:bodyPr>
            <a:lstStyle/>
            <a:p>
              <a:pPr>
                <a:defRPr/>
              </a:pPr>
              <a:endParaRPr lang="en-US" b="1">
                <a:ea typeface="+mn-ea"/>
              </a:endParaRPr>
            </a:p>
          </p:txBody>
        </p:sp>
        <p:sp>
          <p:nvSpPr>
            <p:cNvPr id="8" name="Rectangle 7"/>
            <p:cNvSpPr>
              <a:spLocks noChangeArrowheads="1"/>
            </p:cNvSpPr>
            <p:nvPr/>
          </p:nvSpPr>
          <p:spPr bwMode="auto">
            <a:xfrm>
              <a:off x="320733" y="3185992"/>
              <a:ext cx="834020" cy="776967"/>
            </a:xfrm>
            <a:prstGeom prst="rect">
              <a:avLst/>
            </a:prstGeom>
            <a:gradFill rotWithShape="1">
              <a:gsLst>
                <a:gs pos="0">
                  <a:srgbClr val="1717E1"/>
                </a:gs>
                <a:gs pos="20000">
                  <a:srgbClr val="1B1BDC"/>
                </a:gs>
                <a:gs pos="100000">
                  <a:srgbClr val="1212A8"/>
                </a:gs>
              </a:gsLst>
              <a:lin ang="5400000"/>
            </a:gradFill>
            <a:ln w="9525">
              <a:solidFill>
                <a:srgbClr val="2E2ECB"/>
              </a:solidFill>
              <a:miter lim="800000"/>
              <a:headEnd/>
              <a:tailEnd/>
            </a:ln>
            <a:effectLst>
              <a:outerShdw dist="23000" dir="5400000" rotWithShape="0">
                <a:srgbClr val="808080">
                  <a:alpha val="34999"/>
                </a:srgbClr>
              </a:outerShdw>
            </a:effectLst>
          </p:spPr>
          <p:txBody>
            <a:bodyPr>
              <a:spAutoFit/>
            </a:bodyPr>
            <a:lstStyle/>
            <a:p>
              <a:pPr>
                <a:defRPr/>
              </a:pPr>
              <a:endParaRPr lang="en-US" b="1">
                <a:ea typeface="+mn-ea"/>
              </a:endParaRPr>
            </a:p>
          </p:txBody>
        </p:sp>
        <p:sp>
          <p:nvSpPr>
            <p:cNvPr id="9" name="Rectangle 8"/>
            <p:cNvSpPr>
              <a:spLocks noChangeArrowheads="1"/>
            </p:cNvSpPr>
            <p:nvPr/>
          </p:nvSpPr>
          <p:spPr bwMode="auto">
            <a:xfrm>
              <a:off x="325169" y="4134299"/>
              <a:ext cx="831801" cy="776967"/>
            </a:xfrm>
            <a:prstGeom prst="rect">
              <a:avLst/>
            </a:prstGeom>
            <a:gradFill rotWithShape="1">
              <a:gsLst>
                <a:gs pos="0">
                  <a:srgbClr val="1717E1"/>
                </a:gs>
                <a:gs pos="20000">
                  <a:srgbClr val="1B1BDC"/>
                </a:gs>
                <a:gs pos="100000">
                  <a:srgbClr val="1212A8"/>
                </a:gs>
              </a:gsLst>
              <a:lin ang="5400000"/>
            </a:gradFill>
            <a:ln w="9525">
              <a:solidFill>
                <a:srgbClr val="2E2ECB"/>
              </a:solidFill>
              <a:miter lim="800000"/>
              <a:headEnd/>
              <a:tailEnd/>
            </a:ln>
            <a:effectLst>
              <a:outerShdw dist="23000" dir="5400000" rotWithShape="0">
                <a:srgbClr val="808080">
                  <a:alpha val="34999"/>
                </a:srgbClr>
              </a:outerShdw>
            </a:effectLst>
          </p:spPr>
          <p:txBody>
            <a:bodyPr>
              <a:spAutoFit/>
            </a:bodyPr>
            <a:lstStyle/>
            <a:p>
              <a:pPr>
                <a:defRPr/>
              </a:pPr>
              <a:endParaRPr lang="en-US" b="1">
                <a:ea typeface="+mn-ea"/>
              </a:endParaRPr>
            </a:p>
          </p:txBody>
        </p:sp>
        <p:sp>
          <p:nvSpPr>
            <p:cNvPr id="10" name="Rectangle 9"/>
            <p:cNvSpPr>
              <a:spLocks noChangeArrowheads="1"/>
            </p:cNvSpPr>
            <p:nvPr/>
          </p:nvSpPr>
          <p:spPr bwMode="auto">
            <a:xfrm>
              <a:off x="338478" y="5079213"/>
              <a:ext cx="831801" cy="776967"/>
            </a:xfrm>
            <a:prstGeom prst="rect">
              <a:avLst/>
            </a:prstGeom>
            <a:gradFill rotWithShape="1">
              <a:gsLst>
                <a:gs pos="0">
                  <a:srgbClr val="1717E1"/>
                </a:gs>
                <a:gs pos="20000">
                  <a:srgbClr val="1B1BDC"/>
                </a:gs>
                <a:gs pos="100000">
                  <a:srgbClr val="1212A8"/>
                </a:gs>
              </a:gsLst>
              <a:lin ang="5400000"/>
            </a:gradFill>
            <a:ln w="9525">
              <a:solidFill>
                <a:srgbClr val="2E2ECB"/>
              </a:solidFill>
              <a:miter lim="800000"/>
              <a:headEnd/>
              <a:tailEnd/>
            </a:ln>
            <a:effectLst>
              <a:outerShdw dist="23000" dir="5400000" rotWithShape="0">
                <a:srgbClr val="808080">
                  <a:alpha val="34999"/>
                </a:srgbClr>
              </a:outerShdw>
            </a:effectLst>
          </p:spPr>
          <p:txBody>
            <a:bodyPr>
              <a:spAutoFit/>
            </a:bodyPr>
            <a:lstStyle/>
            <a:p>
              <a:pPr>
                <a:defRPr/>
              </a:pPr>
              <a:endParaRPr lang="en-US" b="1">
                <a:ea typeface="+mn-ea"/>
              </a:endParaRPr>
            </a:p>
          </p:txBody>
        </p:sp>
        <p:sp>
          <p:nvSpPr>
            <p:cNvPr id="11" name="Rectangle 10"/>
            <p:cNvSpPr/>
            <p:nvPr/>
          </p:nvSpPr>
          <p:spPr>
            <a:xfrm>
              <a:off x="377285" y="1217558"/>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U</a:t>
              </a:r>
            </a:p>
          </p:txBody>
        </p:sp>
        <p:sp>
          <p:nvSpPr>
            <p:cNvPr id="12" name="Rectangle 11"/>
            <p:cNvSpPr/>
            <p:nvPr/>
          </p:nvSpPr>
          <p:spPr>
            <a:xfrm>
              <a:off x="374462" y="2188402"/>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B</a:t>
              </a:r>
            </a:p>
          </p:txBody>
        </p:sp>
        <p:sp>
          <p:nvSpPr>
            <p:cNvPr id="13" name="Rectangle 12"/>
            <p:cNvSpPr/>
            <p:nvPr/>
          </p:nvSpPr>
          <p:spPr>
            <a:xfrm>
              <a:off x="445018" y="3105625"/>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R</a:t>
              </a:r>
            </a:p>
          </p:txBody>
        </p:sp>
        <p:sp>
          <p:nvSpPr>
            <p:cNvPr id="14" name="Rectangle 13"/>
            <p:cNvSpPr/>
            <p:nvPr/>
          </p:nvSpPr>
          <p:spPr>
            <a:xfrm>
              <a:off x="529685" y="4093403"/>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I</a:t>
              </a:r>
            </a:p>
          </p:txBody>
        </p:sp>
        <p:sp>
          <p:nvSpPr>
            <p:cNvPr id="15" name="Rectangle 14"/>
            <p:cNvSpPr/>
            <p:nvPr/>
          </p:nvSpPr>
          <p:spPr>
            <a:xfrm>
              <a:off x="501463" y="5010625"/>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C</a:t>
              </a:r>
            </a:p>
          </p:txBody>
        </p:sp>
        <p:sp>
          <p:nvSpPr>
            <p:cNvPr id="117782" name="Oval 15"/>
            <p:cNvSpPr>
              <a:spLocks noChangeArrowheads="1"/>
            </p:cNvSpPr>
            <p:nvPr/>
          </p:nvSpPr>
          <p:spPr bwMode="auto">
            <a:xfrm>
              <a:off x="5997222" y="1241778"/>
              <a:ext cx="846667" cy="860777"/>
            </a:xfrm>
            <a:prstGeom prst="ellipse">
              <a:avLst/>
            </a:prstGeom>
            <a:solidFill>
              <a:schemeClr val="accent1"/>
            </a:solidFill>
            <a:ln w="9525">
              <a:solidFill>
                <a:schemeClr val="tx1"/>
              </a:solidFill>
              <a:prstDash val="dash"/>
              <a:round/>
              <a:headEnd/>
              <a:tailEnd/>
            </a:ln>
          </p:spPr>
          <p:txBody>
            <a:bodyPr wrap="none">
              <a:spAutoFit/>
            </a:bodyPr>
            <a:lstStyle/>
            <a:p>
              <a:endParaRPr lang="en-US" b="1"/>
            </a:p>
          </p:txBody>
        </p:sp>
        <p:sp>
          <p:nvSpPr>
            <p:cNvPr id="17" name="Rectangle 16"/>
            <p:cNvSpPr/>
            <p:nvPr/>
          </p:nvSpPr>
          <p:spPr>
            <a:xfrm>
              <a:off x="6117685" y="1214736"/>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U</a:t>
              </a:r>
            </a:p>
          </p:txBody>
        </p:sp>
        <p:sp>
          <p:nvSpPr>
            <p:cNvPr id="117784" name="Oval 17"/>
            <p:cNvSpPr>
              <a:spLocks noChangeArrowheads="1"/>
            </p:cNvSpPr>
            <p:nvPr/>
          </p:nvSpPr>
          <p:spPr bwMode="auto">
            <a:xfrm>
              <a:off x="6050845" y="2240844"/>
              <a:ext cx="846667" cy="860777"/>
            </a:xfrm>
            <a:prstGeom prst="ellipse">
              <a:avLst/>
            </a:prstGeom>
            <a:solidFill>
              <a:schemeClr val="accent1"/>
            </a:solidFill>
            <a:ln w="9525">
              <a:solidFill>
                <a:schemeClr val="tx1"/>
              </a:solidFill>
              <a:prstDash val="dash"/>
              <a:round/>
              <a:headEnd/>
              <a:tailEnd/>
            </a:ln>
          </p:spPr>
          <p:txBody>
            <a:bodyPr wrap="none">
              <a:spAutoFit/>
            </a:bodyPr>
            <a:lstStyle/>
            <a:p>
              <a:endParaRPr lang="en-US" b="1"/>
            </a:p>
          </p:txBody>
        </p:sp>
        <p:sp>
          <p:nvSpPr>
            <p:cNvPr id="19" name="Rectangle 18"/>
            <p:cNvSpPr/>
            <p:nvPr/>
          </p:nvSpPr>
          <p:spPr>
            <a:xfrm>
              <a:off x="6213642" y="2115023"/>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B</a:t>
              </a:r>
            </a:p>
          </p:txBody>
        </p:sp>
        <p:sp>
          <p:nvSpPr>
            <p:cNvPr id="117786" name="Oval 19"/>
            <p:cNvSpPr>
              <a:spLocks noChangeArrowheads="1"/>
            </p:cNvSpPr>
            <p:nvPr/>
          </p:nvSpPr>
          <p:spPr bwMode="auto">
            <a:xfrm>
              <a:off x="5994401" y="3214513"/>
              <a:ext cx="846667" cy="860777"/>
            </a:xfrm>
            <a:prstGeom prst="ellipse">
              <a:avLst/>
            </a:prstGeom>
            <a:solidFill>
              <a:schemeClr val="accent1"/>
            </a:solidFill>
            <a:ln w="9525">
              <a:solidFill>
                <a:schemeClr val="tx1"/>
              </a:solidFill>
              <a:prstDash val="dash"/>
              <a:round/>
              <a:headEnd/>
              <a:tailEnd/>
            </a:ln>
          </p:spPr>
          <p:txBody>
            <a:bodyPr wrap="none">
              <a:spAutoFit/>
            </a:bodyPr>
            <a:lstStyle/>
            <a:p>
              <a:endParaRPr lang="en-US" b="1"/>
            </a:p>
          </p:txBody>
        </p:sp>
        <p:sp>
          <p:nvSpPr>
            <p:cNvPr id="21" name="Rectangle 20"/>
            <p:cNvSpPr/>
            <p:nvPr/>
          </p:nvSpPr>
          <p:spPr>
            <a:xfrm>
              <a:off x="6128976" y="3229803"/>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R</a:t>
              </a:r>
            </a:p>
          </p:txBody>
        </p:sp>
        <p:sp>
          <p:nvSpPr>
            <p:cNvPr id="117788" name="Oval 21"/>
            <p:cNvSpPr>
              <a:spLocks noChangeArrowheads="1"/>
            </p:cNvSpPr>
            <p:nvPr/>
          </p:nvSpPr>
          <p:spPr bwMode="auto">
            <a:xfrm>
              <a:off x="6050846" y="4174067"/>
              <a:ext cx="846667" cy="860777"/>
            </a:xfrm>
            <a:prstGeom prst="ellipse">
              <a:avLst/>
            </a:prstGeom>
            <a:solidFill>
              <a:schemeClr val="accent1"/>
            </a:solidFill>
            <a:ln w="9525">
              <a:solidFill>
                <a:schemeClr val="tx1"/>
              </a:solidFill>
              <a:prstDash val="dash"/>
              <a:round/>
              <a:headEnd/>
              <a:tailEnd/>
            </a:ln>
          </p:spPr>
          <p:txBody>
            <a:bodyPr wrap="none">
              <a:spAutoFit/>
            </a:bodyPr>
            <a:lstStyle/>
            <a:p>
              <a:endParaRPr lang="en-US" b="1"/>
            </a:p>
          </p:txBody>
        </p:sp>
        <p:sp>
          <p:nvSpPr>
            <p:cNvPr id="23" name="Rectangle 22"/>
            <p:cNvSpPr/>
            <p:nvPr/>
          </p:nvSpPr>
          <p:spPr>
            <a:xfrm>
              <a:off x="6241864" y="4147025"/>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I</a:t>
              </a:r>
            </a:p>
          </p:txBody>
        </p:sp>
        <p:sp>
          <p:nvSpPr>
            <p:cNvPr id="117790" name="Oval 23"/>
            <p:cNvSpPr>
              <a:spLocks noChangeArrowheads="1"/>
            </p:cNvSpPr>
            <p:nvPr/>
          </p:nvSpPr>
          <p:spPr bwMode="auto">
            <a:xfrm>
              <a:off x="6050845" y="5190068"/>
              <a:ext cx="846667" cy="860777"/>
            </a:xfrm>
            <a:prstGeom prst="ellipse">
              <a:avLst/>
            </a:prstGeom>
            <a:solidFill>
              <a:schemeClr val="accent1"/>
            </a:solidFill>
            <a:ln w="9525">
              <a:solidFill>
                <a:schemeClr val="tx1"/>
              </a:solidFill>
              <a:prstDash val="dash"/>
              <a:round/>
              <a:headEnd/>
              <a:tailEnd/>
            </a:ln>
          </p:spPr>
          <p:txBody>
            <a:bodyPr wrap="none">
              <a:spAutoFit/>
            </a:bodyPr>
            <a:lstStyle/>
            <a:p>
              <a:endParaRPr lang="en-US" b="1"/>
            </a:p>
          </p:txBody>
        </p:sp>
        <p:sp>
          <p:nvSpPr>
            <p:cNvPr id="25" name="Rectangle 24"/>
            <p:cNvSpPr/>
            <p:nvPr/>
          </p:nvSpPr>
          <p:spPr>
            <a:xfrm>
              <a:off x="6199531" y="5177136"/>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C</a:t>
              </a:r>
            </a:p>
          </p:txBody>
        </p:sp>
        <p:cxnSp>
          <p:nvCxnSpPr>
            <p:cNvPr id="27" name="Straight Arrow Connector 26"/>
            <p:cNvCxnSpPr>
              <a:cxnSpLocks noChangeShapeType="1"/>
            </p:cNvCxnSpPr>
            <p:nvPr/>
          </p:nvCxnSpPr>
          <p:spPr bwMode="auto">
            <a:xfrm>
              <a:off x="1325549" y="1650720"/>
              <a:ext cx="4403006" cy="13571"/>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28" name="Straight Arrow Connector 27"/>
            <p:cNvCxnSpPr>
              <a:cxnSpLocks noChangeShapeType="1"/>
            </p:cNvCxnSpPr>
            <p:nvPr/>
          </p:nvCxnSpPr>
          <p:spPr bwMode="auto">
            <a:xfrm>
              <a:off x="1323332" y="3666084"/>
              <a:ext cx="4403004" cy="13571"/>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29" name="Straight Arrow Connector 28"/>
            <p:cNvCxnSpPr>
              <a:cxnSpLocks noChangeShapeType="1"/>
            </p:cNvCxnSpPr>
            <p:nvPr/>
          </p:nvCxnSpPr>
          <p:spPr bwMode="auto">
            <a:xfrm>
              <a:off x="1321113" y="2675366"/>
              <a:ext cx="4403006" cy="13571"/>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0" name="Straight Arrow Connector 29"/>
            <p:cNvCxnSpPr>
              <a:cxnSpLocks noChangeShapeType="1"/>
            </p:cNvCxnSpPr>
            <p:nvPr/>
          </p:nvCxnSpPr>
          <p:spPr bwMode="auto">
            <a:xfrm>
              <a:off x="1321113" y="4509211"/>
              <a:ext cx="4403006" cy="15268"/>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1" name="Straight Arrow Connector 30"/>
            <p:cNvCxnSpPr>
              <a:cxnSpLocks noChangeShapeType="1"/>
            </p:cNvCxnSpPr>
            <p:nvPr/>
          </p:nvCxnSpPr>
          <p:spPr bwMode="auto">
            <a:xfrm>
              <a:off x="1305587" y="5355732"/>
              <a:ext cx="4403004" cy="15267"/>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2" name="Straight Arrow Connector 31"/>
            <p:cNvCxnSpPr>
              <a:cxnSpLocks noChangeShapeType="1"/>
            </p:cNvCxnSpPr>
            <p:nvPr/>
          </p:nvCxnSpPr>
          <p:spPr bwMode="auto">
            <a:xfrm>
              <a:off x="1294495" y="1803399"/>
              <a:ext cx="4349770" cy="722681"/>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5" name="Straight Arrow Connector 34"/>
            <p:cNvCxnSpPr>
              <a:cxnSpLocks noChangeShapeType="1"/>
            </p:cNvCxnSpPr>
            <p:nvPr/>
          </p:nvCxnSpPr>
          <p:spPr bwMode="auto">
            <a:xfrm>
              <a:off x="1292278" y="2873848"/>
              <a:ext cx="4349769" cy="720985"/>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6" name="Straight Arrow Connector 35"/>
            <p:cNvCxnSpPr>
              <a:cxnSpLocks noChangeShapeType="1"/>
            </p:cNvCxnSpPr>
            <p:nvPr/>
          </p:nvCxnSpPr>
          <p:spPr bwMode="auto">
            <a:xfrm>
              <a:off x="1334422" y="3762780"/>
              <a:ext cx="4349770" cy="720985"/>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7" name="Straight Arrow Connector 36"/>
            <p:cNvCxnSpPr>
              <a:cxnSpLocks noChangeShapeType="1"/>
            </p:cNvCxnSpPr>
            <p:nvPr/>
          </p:nvCxnSpPr>
          <p:spPr bwMode="auto">
            <a:xfrm>
              <a:off x="1334422" y="4665283"/>
              <a:ext cx="4349770" cy="722681"/>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8" name="Straight Arrow Connector 37"/>
            <p:cNvCxnSpPr>
              <a:cxnSpLocks noChangeShapeType="1"/>
            </p:cNvCxnSpPr>
            <p:nvPr/>
          </p:nvCxnSpPr>
          <p:spPr bwMode="auto">
            <a:xfrm flipV="1">
              <a:off x="1321113" y="1791524"/>
              <a:ext cx="4365296" cy="3664297"/>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grpSp>
      <p:sp>
        <p:nvSpPr>
          <p:cNvPr id="34" name="Rectangle 33"/>
          <p:cNvSpPr>
            <a:spLocks noChangeArrowheads="1"/>
          </p:cNvSpPr>
          <p:nvPr/>
        </p:nvSpPr>
        <p:spPr bwMode="auto">
          <a:xfrm>
            <a:off x="609600" y="3048000"/>
            <a:ext cx="831850" cy="776288"/>
          </a:xfrm>
          <a:prstGeom prst="rect">
            <a:avLst/>
          </a:prstGeom>
          <a:gradFill rotWithShape="1">
            <a:gsLst>
              <a:gs pos="0">
                <a:srgbClr val="1717E1"/>
              </a:gs>
              <a:gs pos="20000">
                <a:srgbClr val="1B1BDC"/>
              </a:gs>
              <a:gs pos="100000">
                <a:srgbClr val="1212A8"/>
              </a:gs>
            </a:gsLst>
            <a:lin ang="5400000"/>
          </a:gradFill>
          <a:ln w="9525">
            <a:solidFill>
              <a:srgbClr val="2E2ECB"/>
            </a:solidFill>
            <a:miter lim="800000"/>
            <a:headEnd/>
            <a:tailEnd/>
          </a:ln>
          <a:effectLst>
            <a:outerShdw dist="23000" dir="5400000" rotWithShape="0">
              <a:srgbClr val="808080">
                <a:alpha val="34999"/>
              </a:srgbClr>
            </a:outerShdw>
          </a:effectLst>
        </p:spPr>
        <p:txBody>
          <a:bodyPr>
            <a:spAutoFit/>
          </a:bodyPr>
          <a:lstStyle/>
          <a:p>
            <a:pPr>
              <a:defRPr/>
            </a:pPr>
            <a:endParaRPr lang="en-US" b="1" dirty="0">
              <a:ea typeface="+mn-ea"/>
            </a:endParaRPr>
          </a:p>
        </p:txBody>
      </p:sp>
      <p:cxnSp>
        <p:nvCxnSpPr>
          <p:cNvPr id="39" name="Straight Arrow Connector 38"/>
          <p:cNvCxnSpPr>
            <a:cxnSpLocks noChangeShapeType="1"/>
          </p:cNvCxnSpPr>
          <p:nvPr/>
        </p:nvCxnSpPr>
        <p:spPr bwMode="auto">
          <a:xfrm flipV="1">
            <a:off x="1524000" y="1719263"/>
            <a:ext cx="1905000" cy="1633537"/>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40" name="Straight Arrow Connector 39"/>
          <p:cNvCxnSpPr>
            <a:cxnSpLocks noChangeShapeType="1"/>
          </p:cNvCxnSpPr>
          <p:nvPr/>
        </p:nvCxnSpPr>
        <p:spPr bwMode="auto">
          <a:xfrm flipV="1">
            <a:off x="1676400" y="2519363"/>
            <a:ext cx="1758950" cy="985837"/>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41" name="Straight Arrow Connector 40"/>
          <p:cNvCxnSpPr>
            <a:cxnSpLocks noChangeShapeType="1"/>
          </p:cNvCxnSpPr>
          <p:nvPr/>
        </p:nvCxnSpPr>
        <p:spPr bwMode="auto">
          <a:xfrm flipV="1">
            <a:off x="1828800" y="3505200"/>
            <a:ext cx="1524000" cy="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42" name="Straight Arrow Connector 41"/>
          <p:cNvCxnSpPr>
            <a:cxnSpLocks noChangeShapeType="1"/>
          </p:cNvCxnSpPr>
          <p:nvPr/>
        </p:nvCxnSpPr>
        <p:spPr bwMode="auto">
          <a:xfrm>
            <a:off x="1676400" y="3581400"/>
            <a:ext cx="1676400" cy="76200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43" name="Straight Arrow Connector 42"/>
          <p:cNvCxnSpPr>
            <a:cxnSpLocks noChangeShapeType="1"/>
          </p:cNvCxnSpPr>
          <p:nvPr/>
        </p:nvCxnSpPr>
        <p:spPr bwMode="auto">
          <a:xfrm>
            <a:off x="1524000" y="3581400"/>
            <a:ext cx="1828800" cy="152400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sp>
        <p:nvSpPr>
          <p:cNvPr id="44" name="Rectangle 43"/>
          <p:cNvSpPr/>
          <p:nvPr/>
        </p:nvSpPr>
        <p:spPr>
          <a:xfrm>
            <a:off x="838200" y="2971800"/>
            <a:ext cx="33593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S</a:t>
            </a:r>
          </a:p>
        </p:txBody>
      </p:sp>
      <p:sp>
        <p:nvSpPr>
          <p:cNvPr id="45" name="TextBox 44"/>
          <p:cNvSpPr txBox="1"/>
          <p:nvPr/>
        </p:nvSpPr>
        <p:spPr>
          <a:xfrm>
            <a:off x="358449" y="4945079"/>
            <a:ext cx="3366627" cy="461665"/>
          </a:xfrm>
          <a:prstGeom prst="rect">
            <a:avLst/>
          </a:prstGeom>
          <a:noFill/>
        </p:spPr>
        <p:txBody>
          <a:bodyPr wrap="none" rtlCol="0">
            <a:spAutoFit/>
          </a:bodyPr>
          <a:lstStyle/>
          <a:p>
            <a:r>
              <a:rPr lang="en-US" b="1" dirty="0" smtClean="0"/>
              <a:t>E</a:t>
            </a:r>
            <a:r>
              <a:rPr lang="en-US" dirty="0" smtClean="0"/>
              <a:t>(NPV)= $14.02 ± .06 M</a:t>
            </a: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Title 1"/>
          <p:cNvSpPr>
            <a:spLocks noGrp="1"/>
          </p:cNvSpPr>
          <p:nvPr>
            <p:ph type="title"/>
          </p:nvPr>
        </p:nvSpPr>
        <p:spPr/>
        <p:txBody>
          <a:bodyPr/>
          <a:lstStyle/>
          <a:p>
            <a:r>
              <a:rPr lang="en-US" dirty="0" smtClean="0"/>
              <a:t>Global Network Optimization: </a:t>
            </a:r>
            <a:br>
              <a:rPr lang="en-US" dirty="0" smtClean="0"/>
            </a:br>
            <a:r>
              <a:rPr lang="en-US" dirty="0" smtClean="0"/>
              <a:t>	 Dual source + Chained Assembly</a:t>
            </a:r>
          </a:p>
        </p:txBody>
      </p:sp>
      <p:grpSp>
        <p:nvGrpSpPr>
          <p:cNvPr id="2" name="Group 3"/>
          <p:cNvGrpSpPr>
            <a:grpSpLocks/>
          </p:cNvGrpSpPr>
          <p:nvPr/>
        </p:nvGrpSpPr>
        <p:grpSpPr bwMode="auto">
          <a:xfrm>
            <a:off x="3581400" y="1295400"/>
            <a:ext cx="4724400" cy="4572000"/>
            <a:chOff x="296333" y="1214736"/>
            <a:chExt cx="6601180" cy="4885730"/>
          </a:xfrm>
        </p:grpSpPr>
        <p:sp>
          <p:nvSpPr>
            <p:cNvPr id="3" name="Rectangle 2"/>
            <p:cNvSpPr>
              <a:spLocks noChangeArrowheads="1"/>
            </p:cNvSpPr>
            <p:nvPr/>
          </p:nvSpPr>
          <p:spPr bwMode="auto">
            <a:xfrm>
              <a:off x="296333" y="1313129"/>
              <a:ext cx="831803" cy="775271"/>
            </a:xfrm>
            <a:prstGeom prst="rect">
              <a:avLst/>
            </a:prstGeom>
            <a:gradFill rotWithShape="1">
              <a:gsLst>
                <a:gs pos="0">
                  <a:srgbClr val="1717E1"/>
                </a:gs>
                <a:gs pos="20000">
                  <a:srgbClr val="1B1BDC"/>
                </a:gs>
                <a:gs pos="100000">
                  <a:srgbClr val="1212A8"/>
                </a:gs>
              </a:gsLst>
              <a:lin ang="5400000"/>
            </a:gradFill>
            <a:ln w="9525">
              <a:solidFill>
                <a:srgbClr val="2E2ECB"/>
              </a:solidFill>
              <a:miter lim="800000"/>
              <a:headEnd/>
              <a:tailEnd/>
            </a:ln>
            <a:effectLst>
              <a:outerShdw dist="23000" dir="5400000" rotWithShape="0">
                <a:srgbClr val="808080">
                  <a:alpha val="34999"/>
                </a:srgbClr>
              </a:outerShdw>
            </a:effectLst>
          </p:spPr>
          <p:txBody>
            <a:bodyPr>
              <a:spAutoFit/>
            </a:bodyPr>
            <a:lstStyle/>
            <a:p>
              <a:pPr>
                <a:defRPr/>
              </a:pPr>
              <a:endParaRPr lang="en-US" b="1" dirty="0">
                <a:ea typeface="+mn-ea"/>
              </a:endParaRPr>
            </a:p>
          </p:txBody>
        </p:sp>
        <p:sp>
          <p:nvSpPr>
            <p:cNvPr id="7" name="Rectangle 6"/>
            <p:cNvSpPr>
              <a:spLocks noChangeArrowheads="1"/>
            </p:cNvSpPr>
            <p:nvPr/>
          </p:nvSpPr>
          <p:spPr bwMode="auto">
            <a:xfrm>
              <a:off x="307424" y="2227508"/>
              <a:ext cx="831801" cy="775270"/>
            </a:xfrm>
            <a:prstGeom prst="rect">
              <a:avLst/>
            </a:prstGeom>
            <a:gradFill rotWithShape="1">
              <a:gsLst>
                <a:gs pos="0">
                  <a:srgbClr val="1717E1"/>
                </a:gs>
                <a:gs pos="20000">
                  <a:srgbClr val="1B1BDC"/>
                </a:gs>
                <a:gs pos="100000">
                  <a:srgbClr val="1212A8"/>
                </a:gs>
              </a:gsLst>
              <a:lin ang="5400000"/>
            </a:gradFill>
            <a:ln w="9525">
              <a:solidFill>
                <a:srgbClr val="2E2ECB"/>
              </a:solidFill>
              <a:miter lim="800000"/>
              <a:headEnd/>
              <a:tailEnd/>
            </a:ln>
            <a:effectLst>
              <a:outerShdw dist="23000" dir="5400000" rotWithShape="0">
                <a:srgbClr val="808080">
                  <a:alpha val="34999"/>
                </a:srgbClr>
              </a:outerShdw>
            </a:effectLst>
          </p:spPr>
          <p:txBody>
            <a:bodyPr>
              <a:spAutoFit/>
            </a:bodyPr>
            <a:lstStyle/>
            <a:p>
              <a:pPr>
                <a:defRPr/>
              </a:pPr>
              <a:endParaRPr lang="en-US" b="1">
                <a:ea typeface="+mn-ea"/>
              </a:endParaRPr>
            </a:p>
          </p:txBody>
        </p:sp>
        <p:sp>
          <p:nvSpPr>
            <p:cNvPr id="8" name="Rectangle 7"/>
            <p:cNvSpPr>
              <a:spLocks noChangeArrowheads="1"/>
            </p:cNvSpPr>
            <p:nvPr/>
          </p:nvSpPr>
          <p:spPr bwMode="auto">
            <a:xfrm>
              <a:off x="320733" y="3185992"/>
              <a:ext cx="834020" cy="776967"/>
            </a:xfrm>
            <a:prstGeom prst="rect">
              <a:avLst/>
            </a:prstGeom>
            <a:gradFill rotWithShape="1">
              <a:gsLst>
                <a:gs pos="0">
                  <a:srgbClr val="1717E1"/>
                </a:gs>
                <a:gs pos="20000">
                  <a:srgbClr val="1B1BDC"/>
                </a:gs>
                <a:gs pos="100000">
                  <a:srgbClr val="1212A8"/>
                </a:gs>
              </a:gsLst>
              <a:lin ang="5400000"/>
            </a:gradFill>
            <a:ln w="9525">
              <a:solidFill>
                <a:srgbClr val="2E2ECB"/>
              </a:solidFill>
              <a:miter lim="800000"/>
              <a:headEnd/>
              <a:tailEnd/>
            </a:ln>
            <a:effectLst>
              <a:outerShdw dist="23000" dir="5400000" rotWithShape="0">
                <a:srgbClr val="808080">
                  <a:alpha val="34999"/>
                </a:srgbClr>
              </a:outerShdw>
            </a:effectLst>
          </p:spPr>
          <p:txBody>
            <a:bodyPr>
              <a:spAutoFit/>
            </a:bodyPr>
            <a:lstStyle/>
            <a:p>
              <a:pPr>
                <a:defRPr/>
              </a:pPr>
              <a:endParaRPr lang="en-US" b="1">
                <a:ea typeface="+mn-ea"/>
              </a:endParaRPr>
            </a:p>
          </p:txBody>
        </p:sp>
        <p:sp>
          <p:nvSpPr>
            <p:cNvPr id="9" name="Rectangle 8"/>
            <p:cNvSpPr>
              <a:spLocks noChangeArrowheads="1"/>
            </p:cNvSpPr>
            <p:nvPr/>
          </p:nvSpPr>
          <p:spPr bwMode="auto">
            <a:xfrm>
              <a:off x="325169" y="4134299"/>
              <a:ext cx="831801" cy="776967"/>
            </a:xfrm>
            <a:prstGeom prst="rect">
              <a:avLst/>
            </a:prstGeom>
            <a:gradFill rotWithShape="1">
              <a:gsLst>
                <a:gs pos="0">
                  <a:srgbClr val="1717E1"/>
                </a:gs>
                <a:gs pos="20000">
                  <a:srgbClr val="1B1BDC"/>
                </a:gs>
                <a:gs pos="100000">
                  <a:srgbClr val="1212A8"/>
                </a:gs>
              </a:gsLst>
              <a:lin ang="5400000"/>
            </a:gradFill>
            <a:ln w="9525">
              <a:solidFill>
                <a:srgbClr val="2E2ECB"/>
              </a:solidFill>
              <a:miter lim="800000"/>
              <a:headEnd/>
              <a:tailEnd/>
            </a:ln>
            <a:effectLst>
              <a:outerShdw dist="23000" dir="5400000" rotWithShape="0">
                <a:srgbClr val="808080">
                  <a:alpha val="34999"/>
                </a:srgbClr>
              </a:outerShdw>
            </a:effectLst>
          </p:spPr>
          <p:txBody>
            <a:bodyPr>
              <a:spAutoFit/>
            </a:bodyPr>
            <a:lstStyle/>
            <a:p>
              <a:pPr>
                <a:defRPr/>
              </a:pPr>
              <a:endParaRPr lang="en-US" b="1">
                <a:ea typeface="+mn-ea"/>
              </a:endParaRPr>
            </a:p>
          </p:txBody>
        </p:sp>
        <p:sp>
          <p:nvSpPr>
            <p:cNvPr id="10" name="Rectangle 9"/>
            <p:cNvSpPr>
              <a:spLocks noChangeArrowheads="1"/>
            </p:cNvSpPr>
            <p:nvPr/>
          </p:nvSpPr>
          <p:spPr bwMode="auto">
            <a:xfrm>
              <a:off x="338478" y="5079213"/>
              <a:ext cx="831801" cy="776967"/>
            </a:xfrm>
            <a:prstGeom prst="rect">
              <a:avLst/>
            </a:prstGeom>
            <a:gradFill rotWithShape="1">
              <a:gsLst>
                <a:gs pos="0">
                  <a:srgbClr val="1717E1"/>
                </a:gs>
                <a:gs pos="20000">
                  <a:srgbClr val="1B1BDC"/>
                </a:gs>
                <a:gs pos="100000">
                  <a:srgbClr val="1212A8"/>
                </a:gs>
              </a:gsLst>
              <a:lin ang="5400000"/>
            </a:gradFill>
            <a:ln w="9525">
              <a:solidFill>
                <a:srgbClr val="2E2ECB"/>
              </a:solidFill>
              <a:miter lim="800000"/>
              <a:headEnd/>
              <a:tailEnd/>
            </a:ln>
            <a:effectLst>
              <a:outerShdw dist="23000" dir="5400000" rotWithShape="0">
                <a:srgbClr val="808080">
                  <a:alpha val="34999"/>
                </a:srgbClr>
              </a:outerShdw>
            </a:effectLst>
          </p:spPr>
          <p:txBody>
            <a:bodyPr>
              <a:spAutoFit/>
            </a:bodyPr>
            <a:lstStyle/>
            <a:p>
              <a:pPr>
                <a:defRPr/>
              </a:pPr>
              <a:endParaRPr lang="en-US" b="1">
                <a:ea typeface="+mn-ea"/>
              </a:endParaRPr>
            </a:p>
          </p:txBody>
        </p:sp>
        <p:sp>
          <p:nvSpPr>
            <p:cNvPr id="11" name="Rectangle 10"/>
            <p:cNvSpPr/>
            <p:nvPr/>
          </p:nvSpPr>
          <p:spPr>
            <a:xfrm>
              <a:off x="377285" y="1217558"/>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U</a:t>
              </a:r>
            </a:p>
          </p:txBody>
        </p:sp>
        <p:sp>
          <p:nvSpPr>
            <p:cNvPr id="12" name="Rectangle 11"/>
            <p:cNvSpPr/>
            <p:nvPr/>
          </p:nvSpPr>
          <p:spPr>
            <a:xfrm>
              <a:off x="374462" y="2188402"/>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B</a:t>
              </a:r>
            </a:p>
          </p:txBody>
        </p:sp>
        <p:sp>
          <p:nvSpPr>
            <p:cNvPr id="13" name="Rectangle 12"/>
            <p:cNvSpPr/>
            <p:nvPr/>
          </p:nvSpPr>
          <p:spPr>
            <a:xfrm>
              <a:off x="445018" y="3105625"/>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R</a:t>
              </a:r>
            </a:p>
          </p:txBody>
        </p:sp>
        <p:sp>
          <p:nvSpPr>
            <p:cNvPr id="14" name="Rectangle 13"/>
            <p:cNvSpPr/>
            <p:nvPr/>
          </p:nvSpPr>
          <p:spPr>
            <a:xfrm>
              <a:off x="529685" y="4093403"/>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I</a:t>
              </a:r>
            </a:p>
          </p:txBody>
        </p:sp>
        <p:sp>
          <p:nvSpPr>
            <p:cNvPr id="15" name="Rectangle 14"/>
            <p:cNvSpPr/>
            <p:nvPr/>
          </p:nvSpPr>
          <p:spPr>
            <a:xfrm>
              <a:off x="501463" y="5010625"/>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C</a:t>
              </a:r>
            </a:p>
          </p:txBody>
        </p:sp>
        <p:sp>
          <p:nvSpPr>
            <p:cNvPr id="118808" name="Oval 15"/>
            <p:cNvSpPr>
              <a:spLocks noChangeArrowheads="1"/>
            </p:cNvSpPr>
            <p:nvPr/>
          </p:nvSpPr>
          <p:spPr bwMode="auto">
            <a:xfrm>
              <a:off x="5997222" y="1241778"/>
              <a:ext cx="846667" cy="860777"/>
            </a:xfrm>
            <a:prstGeom prst="ellipse">
              <a:avLst/>
            </a:prstGeom>
            <a:solidFill>
              <a:schemeClr val="accent1"/>
            </a:solidFill>
            <a:ln w="9525">
              <a:solidFill>
                <a:schemeClr val="tx1"/>
              </a:solidFill>
              <a:prstDash val="dash"/>
              <a:round/>
              <a:headEnd/>
              <a:tailEnd/>
            </a:ln>
          </p:spPr>
          <p:txBody>
            <a:bodyPr wrap="none">
              <a:spAutoFit/>
            </a:bodyPr>
            <a:lstStyle/>
            <a:p>
              <a:endParaRPr lang="en-US" b="1"/>
            </a:p>
          </p:txBody>
        </p:sp>
        <p:sp>
          <p:nvSpPr>
            <p:cNvPr id="17" name="Rectangle 16"/>
            <p:cNvSpPr/>
            <p:nvPr/>
          </p:nvSpPr>
          <p:spPr>
            <a:xfrm>
              <a:off x="6117685" y="1214736"/>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U</a:t>
              </a:r>
            </a:p>
          </p:txBody>
        </p:sp>
        <p:sp>
          <p:nvSpPr>
            <p:cNvPr id="118810" name="Oval 17"/>
            <p:cNvSpPr>
              <a:spLocks noChangeArrowheads="1"/>
            </p:cNvSpPr>
            <p:nvPr/>
          </p:nvSpPr>
          <p:spPr bwMode="auto">
            <a:xfrm>
              <a:off x="6050845" y="2240844"/>
              <a:ext cx="846667" cy="860777"/>
            </a:xfrm>
            <a:prstGeom prst="ellipse">
              <a:avLst/>
            </a:prstGeom>
            <a:solidFill>
              <a:schemeClr val="accent1"/>
            </a:solidFill>
            <a:ln w="9525">
              <a:solidFill>
                <a:schemeClr val="tx1"/>
              </a:solidFill>
              <a:prstDash val="dash"/>
              <a:round/>
              <a:headEnd/>
              <a:tailEnd/>
            </a:ln>
          </p:spPr>
          <p:txBody>
            <a:bodyPr wrap="none">
              <a:spAutoFit/>
            </a:bodyPr>
            <a:lstStyle/>
            <a:p>
              <a:endParaRPr lang="en-US" b="1"/>
            </a:p>
          </p:txBody>
        </p:sp>
        <p:sp>
          <p:nvSpPr>
            <p:cNvPr id="19" name="Rectangle 18"/>
            <p:cNvSpPr/>
            <p:nvPr/>
          </p:nvSpPr>
          <p:spPr>
            <a:xfrm>
              <a:off x="6213642" y="2115023"/>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B</a:t>
              </a:r>
            </a:p>
          </p:txBody>
        </p:sp>
        <p:sp>
          <p:nvSpPr>
            <p:cNvPr id="118812" name="Oval 19"/>
            <p:cNvSpPr>
              <a:spLocks noChangeArrowheads="1"/>
            </p:cNvSpPr>
            <p:nvPr/>
          </p:nvSpPr>
          <p:spPr bwMode="auto">
            <a:xfrm>
              <a:off x="5994401" y="3214513"/>
              <a:ext cx="846667" cy="860777"/>
            </a:xfrm>
            <a:prstGeom prst="ellipse">
              <a:avLst/>
            </a:prstGeom>
            <a:solidFill>
              <a:schemeClr val="accent1"/>
            </a:solidFill>
            <a:ln w="9525">
              <a:solidFill>
                <a:schemeClr val="tx1"/>
              </a:solidFill>
              <a:prstDash val="dash"/>
              <a:round/>
              <a:headEnd/>
              <a:tailEnd/>
            </a:ln>
          </p:spPr>
          <p:txBody>
            <a:bodyPr wrap="none">
              <a:spAutoFit/>
            </a:bodyPr>
            <a:lstStyle/>
            <a:p>
              <a:endParaRPr lang="en-US" b="1"/>
            </a:p>
          </p:txBody>
        </p:sp>
        <p:sp>
          <p:nvSpPr>
            <p:cNvPr id="21" name="Rectangle 20"/>
            <p:cNvSpPr/>
            <p:nvPr/>
          </p:nvSpPr>
          <p:spPr>
            <a:xfrm>
              <a:off x="6128976" y="3229803"/>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R</a:t>
              </a:r>
            </a:p>
          </p:txBody>
        </p:sp>
        <p:sp>
          <p:nvSpPr>
            <p:cNvPr id="118814" name="Oval 21"/>
            <p:cNvSpPr>
              <a:spLocks noChangeArrowheads="1"/>
            </p:cNvSpPr>
            <p:nvPr/>
          </p:nvSpPr>
          <p:spPr bwMode="auto">
            <a:xfrm>
              <a:off x="6050846" y="4174067"/>
              <a:ext cx="846667" cy="860777"/>
            </a:xfrm>
            <a:prstGeom prst="ellipse">
              <a:avLst/>
            </a:prstGeom>
            <a:solidFill>
              <a:schemeClr val="accent1"/>
            </a:solidFill>
            <a:ln w="9525">
              <a:solidFill>
                <a:schemeClr val="tx1"/>
              </a:solidFill>
              <a:prstDash val="dash"/>
              <a:round/>
              <a:headEnd/>
              <a:tailEnd/>
            </a:ln>
          </p:spPr>
          <p:txBody>
            <a:bodyPr wrap="none">
              <a:spAutoFit/>
            </a:bodyPr>
            <a:lstStyle/>
            <a:p>
              <a:endParaRPr lang="en-US" b="1"/>
            </a:p>
          </p:txBody>
        </p:sp>
        <p:sp>
          <p:nvSpPr>
            <p:cNvPr id="23" name="Rectangle 22"/>
            <p:cNvSpPr/>
            <p:nvPr/>
          </p:nvSpPr>
          <p:spPr>
            <a:xfrm>
              <a:off x="6241864" y="4147025"/>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I</a:t>
              </a:r>
            </a:p>
          </p:txBody>
        </p:sp>
        <p:sp>
          <p:nvSpPr>
            <p:cNvPr id="118816" name="Oval 23"/>
            <p:cNvSpPr>
              <a:spLocks noChangeArrowheads="1"/>
            </p:cNvSpPr>
            <p:nvPr/>
          </p:nvSpPr>
          <p:spPr bwMode="auto">
            <a:xfrm>
              <a:off x="6050845" y="5190068"/>
              <a:ext cx="846667" cy="860777"/>
            </a:xfrm>
            <a:prstGeom prst="ellipse">
              <a:avLst/>
            </a:prstGeom>
            <a:solidFill>
              <a:schemeClr val="accent1"/>
            </a:solidFill>
            <a:ln w="9525">
              <a:solidFill>
                <a:schemeClr val="tx1"/>
              </a:solidFill>
              <a:prstDash val="dash"/>
              <a:round/>
              <a:headEnd/>
              <a:tailEnd/>
            </a:ln>
          </p:spPr>
          <p:txBody>
            <a:bodyPr wrap="none">
              <a:spAutoFit/>
            </a:bodyPr>
            <a:lstStyle/>
            <a:p>
              <a:endParaRPr lang="en-US" b="1"/>
            </a:p>
          </p:txBody>
        </p:sp>
        <p:sp>
          <p:nvSpPr>
            <p:cNvPr id="25" name="Rectangle 24"/>
            <p:cNvSpPr/>
            <p:nvPr/>
          </p:nvSpPr>
          <p:spPr>
            <a:xfrm>
              <a:off x="6199531" y="5177136"/>
              <a:ext cx="46938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C</a:t>
              </a:r>
            </a:p>
          </p:txBody>
        </p:sp>
        <p:cxnSp>
          <p:nvCxnSpPr>
            <p:cNvPr id="27" name="Straight Arrow Connector 26"/>
            <p:cNvCxnSpPr>
              <a:cxnSpLocks noChangeShapeType="1"/>
            </p:cNvCxnSpPr>
            <p:nvPr/>
          </p:nvCxnSpPr>
          <p:spPr bwMode="auto">
            <a:xfrm>
              <a:off x="1325549" y="1650720"/>
              <a:ext cx="4403006" cy="13571"/>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28" name="Straight Arrow Connector 27"/>
            <p:cNvCxnSpPr>
              <a:cxnSpLocks noChangeShapeType="1"/>
            </p:cNvCxnSpPr>
            <p:nvPr/>
          </p:nvCxnSpPr>
          <p:spPr bwMode="auto">
            <a:xfrm>
              <a:off x="1323332" y="3666084"/>
              <a:ext cx="4403004" cy="13571"/>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29" name="Straight Arrow Connector 28"/>
            <p:cNvCxnSpPr>
              <a:cxnSpLocks noChangeShapeType="1"/>
            </p:cNvCxnSpPr>
            <p:nvPr/>
          </p:nvCxnSpPr>
          <p:spPr bwMode="auto">
            <a:xfrm>
              <a:off x="1321113" y="2675366"/>
              <a:ext cx="4403006" cy="13571"/>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0" name="Straight Arrow Connector 29"/>
            <p:cNvCxnSpPr>
              <a:cxnSpLocks noChangeShapeType="1"/>
            </p:cNvCxnSpPr>
            <p:nvPr/>
          </p:nvCxnSpPr>
          <p:spPr bwMode="auto">
            <a:xfrm>
              <a:off x="1321113" y="4509211"/>
              <a:ext cx="4403006" cy="15268"/>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1" name="Straight Arrow Connector 30"/>
            <p:cNvCxnSpPr>
              <a:cxnSpLocks noChangeShapeType="1"/>
            </p:cNvCxnSpPr>
            <p:nvPr/>
          </p:nvCxnSpPr>
          <p:spPr bwMode="auto">
            <a:xfrm>
              <a:off x="1305587" y="5355732"/>
              <a:ext cx="4403004" cy="15267"/>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2" name="Straight Arrow Connector 31"/>
            <p:cNvCxnSpPr>
              <a:cxnSpLocks noChangeShapeType="1"/>
            </p:cNvCxnSpPr>
            <p:nvPr/>
          </p:nvCxnSpPr>
          <p:spPr bwMode="auto">
            <a:xfrm>
              <a:off x="1294495" y="1803399"/>
              <a:ext cx="4349770" cy="722681"/>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5" name="Straight Arrow Connector 34"/>
            <p:cNvCxnSpPr>
              <a:cxnSpLocks noChangeShapeType="1"/>
            </p:cNvCxnSpPr>
            <p:nvPr/>
          </p:nvCxnSpPr>
          <p:spPr bwMode="auto">
            <a:xfrm>
              <a:off x="1292278" y="2873848"/>
              <a:ext cx="4349769" cy="720985"/>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6" name="Straight Arrow Connector 35"/>
            <p:cNvCxnSpPr>
              <a:cxnSpLocks noChangeShapeType="1"/>
            </p:cNvCxnSpPr>
            <p:nvPr/>
          </p:nvCxnSpPr>
          <p:spPr bwMode="auto">
            <a:xfrm>
              <a:off x="1334422" y="3762780"/>
              <a:ext cx="4349770" cy="720985"/>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7" name="Straight Arrow Connector 36"/>
            <p:cNvCxnSpPr>
              <a:cxnSpLocks noChangeShapeType="1"/>
            </p:cNvCxnSpPr>
            <p:nvPr/>
          </p:nvCxnSpPr>
          <p:spPr bwMode="auto">
            <a:xfrm>
              <a:off x="1334422" y="4665283"/>
              <a:ext cx="4349770" cy="722681"/>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8" name="Straight Arrow Connector 37"/>
            <p:cNvCxnSpPr>
              <a:cxnSpLocks noChangeShapeType="1"/>
            </p:cNvCxnSpPr>
            <p:nvPr/>
          </p:nvCxnSpPr>
          <p:spPr bwMode="auto">
            <a:xfrm flipV="1">
              <a:off x="1321113" y="1791524"/>
              <a:ext cx="4365296" cy="3664297"/>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grpSp>
      <p:sp>
        <p:nvSpPr>
          <p:cNvPr id="34" name="Rectangle 33"/>
          <p:cNvSpPr>
            <a:spLocks noChangeArrowheads="1"/>
          </p:cNvSpPr>
          <p:nvPr/>
        </p:nvSpPr>
        <p:spPr bwMode="auto">
          <a:xfrm>
            <a:off x="609600" y="3048000"/>
            <a:ext cx="831850" cy="776288"/>
          </a:xfrm>
          <a:prstGeom prst="rect">
            <a:avLst/>
          </a:prstGeom>
          <a:gradFill rotWithShape="1">
            <a:gsLst>
              <a:gs pos="0">
                <a:srgbClr val="1717E1"/>
              </a:gs>
              <a:gs pos="20000">
                <a:srgbClr val="1B1BDC"/>
              </a:gs>
              <a:gs pos="100000">
                <a:srgbClr val="1212A8"/>
              </a:gs>
            </a:gsLst>
            <a:lin ang="5400000"/>
          </a:gradFill>
          <a:ln w="9525">
            <a:solidFill>
              <a:srgbClr val="2E2ECB"/>
            </a:solidFill>
            <a:miter lim="800000"/>
            <a:headEnd/>
            <a:tailEnd/>
          </a:ln>
          <a:effectLst>
            <a:outerShdw dist="23000" dir="5400000" rotWithShape="0">
              <a:srgbClr val="808080">
                <a:alpha val="34999"/>
              </a:srgbClr>
            </a:outerShdw>
          </a:effectLst>
        </p:spPr>
        <p:txBody>
          <a:bodyPr>
            <a:spAutoFit/>
          </a:bodyPr>
          <a:lstStyle/>
          <a:p>
            <a:pPr>
              <a:defRPr/>
            </a:pPr>
            <a:endParaRPr lang="en-US" b="1" dirty="0">
              <a:ea typeface="+mn-ea"/>
            </a:endParaRPr>
          </a:p>
        </p:txBody>
      </p:sp>
      <p:cxnSp>
        <p:nvCxnSpPr>
          <p:cNvPr id="39" name="Straight Arrow Connector 38"/>
          <p:cNvCxnSpPr>
            <a:cxnSpLocks noChangeShapeType="1"/>
          </p:cNvCxnSpPr>
          <p:nvPr/>
        </p:nvCxnSpPr>
        <p:spPr bwMode="auto">
          <a:xfrm flipV="1">
            <a:off x="1524000" y="1719263"/>
            <a:ext cx="1905000" cy="1633537"/>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40" name="Straight Arrow Connector 39"/>
          <p:cNvCxnSpPr>
            <a:cxnSpLocks noChangeShapeType="1"/>
          </p:cNvCxnSpPr>
          <p:nvPr/>
        </p:nvCxnSpPr>
        <p:spPr bwMode="auto">
          <a:xfrm flipV="1">
            <a:off x="1676400" y="2519363"/>
            <a:ext cx="1758950" cy="985837"/>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41" name="Straight Arrow Connector 40"/>
          <p:cNvCxnSpPr>
            <a:cxnSpLocks noChangeShapeType="1"/>
          </p:cNvCxnSpPr>
          <p:nvPr/>
        </p:nvCxnSpPr>
        <p:spPr bwMode="auto">
          <a:xfrm flipV="1">
            <a:off x="1828800" y="3505200"/>
            <a:ext cx="1524000" cy="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42" name="Straight Arrow Connector 41"/>
          <p:cNvCxnSpPr>
            <a:cxnSpLocks noChangeShapeType="1"/>
          </p:cNvCxnSpPr>
          <p:nvPr/>
        </p:nvCxnSpPr>
        <p:spPr bwMode="auto">
          <a:xfrm>
            <a:off x="1676400" y="3581400"/>
            <a:ext cx="1676400" cy="76200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43" name="Straight Arrow Connector 42"/>
          <p:cNvCxnSpPr>
            <a:cxnSpLocks noChangeShapeType="1"/>
          </p:cNvCxnSpPr>
          <p:nvPr/>
        </p:nvCxnSpPr>
        <p:spPr bwMode="auto">
          <a:xfrm>
            <a:off x="1600200" y="4800600"/>
            <a:ext cx="1752600" cy="30480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sp>
        <p:nvSpPr>
          <p:cNvPr id="44" name="Rectangle 43"/>
          <p:cNvSpPr/>
          <p:nvPr/>
        </p:nvSpPr>
        <p:spPr>
          <a:xfrm>
            <a:off x="838200" y="2971800"/>
            <a:ext cx="33593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S</a:t>
            </a:r>
          </a:p>
        </p:txBody>
      </p:sp>
      <p:sp>
        <p:nvSpPr>
          <p:cNvPr id="45" name="Rectangle 44"/>
          <p:cNvSpPr>
            <a:spLocks noChangeArrowheads="1"/>
          </p:cNvSpPr>
          <p:nvPr/>
        </p:nvSpPr>
        <p:spPr bwMode="auto">
          <a:xfrm>
            <a:off x="685800" y="4343400"/>
            <a:ext cx="831850" cy="776288"/>
          </a:xfrm>
          <a:prstGeom prst="rect">
            <a:avLst/>
          </a:prstGeom>
          <a:gradFill rotWithShape="1">
            <a:gsLst>
              <a:gs pos="0">
                <a:srgbClr val="1717E1"/>
              </a:gs>
              <a:gs pos="20000">
                <a:srgbClr val="1B1BDC"/>
              </a:gs>
              <a:gs pos="100000">
                <a:srgbClr val="1212A8"/>
              </a:gs>
            </a:gsLst>
            <a:lin ang="5400000"/>
          </a:gradFill>
          <a:ln w="9525">
            <a:solidFill>
              <a:srgbClr val="2E2ECB"/>
            </a:solidFill>
            <a:miter lim="800000"/>
            <a:headEnd/>
            <a:tailEnd/>
          </a:ln>
          <a:effectLst>
            <a:outerShdw dist="23000" dir="5400000" rotWithShape="0">
              <a:srgbClr val="808080">
                <a:alpha val="34999"/>
              </a:srgbClr>
            </a:outerShdw>
          </a:effectLst>
        </p:spPr>
        <p:txBody>
          <a:bodyPr>
            <a:spAutoFit/>
          </a:bodyPr>
          <a:lstStyle/>
          <a:p>
            <a:pPr>
              <a:defRPr/>
            </a:pPr>
            <a:endParaRPr lang="en-US" b="1" dirty="0">
              <a:ea typeface="+mn-ea"/>
            </a:endParaRPr>
          </a:p>
        </p:txBody>
      </p:sp>
      <p:sp>
        <p:nvSpPr>
          <p:cNvPr id="46" name="Rectangle 45"/>
          <p:cNvSpPr/>
          <p:nvPr/>
        </p:nvSpPr>
        <p:spPr>
          <a:xfrm>
            <a:off x="914400" y="4267200"/>
            <a:ext cx="335933" cy="923330"/>
          </a:xfrm>
          <a:prstGeom prst="rect">
            <a:avLst/>
          </a:prstGeom>
          <a:noFill/>
        </p:spPr>
        <p:txBody>
          <a:bodyPr>
            <a:spAutoFit/>
          </a:bodyPr>
          <a:lstStyle/>
          <a:p>
            <a:pPr algn="ctr">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charset="0"/>
                <a:ea typeface="ＭＳ Ｐゴシック" charset="0"/>
                <a:cs typeface="ＭＳ Ｐゴシック" charset="0"/>
              </a:rPr>
              <a:t>C</a:t>
            </a:r>
          </a:p>
        </p:txBody>
      </p:sp>
      <p:sp>
        <p:nvSpPr>
          <p:cNvPr id="47" name="TextBox 46"/>
          <p:cNvSpPr txBox="1"/>
          <p:nvPr/>
        </p:nvSpPr>
        <p:spPr>
          <a:xfrm>
            <a:off x="358449" y="5778989"/>
            <a:ext cx="3366627" cy="461665"/>
          </a:xfrm>
          <a:prstGeom prst="rect">
            <a:avLst/>
          </a:prstGeom>
          <a:noFill/>
        </p:spPr>
        <p:txBody>
          <a:bodyPr wrap="none" rtlCol="0">
            <a:spAutoFit/>
          </a:bodyPr>
          <a:lstStyle/>
          <a:p>
            <a:r>
              <a:rPr lang="en-US" b="1" dirty="0" smtClean="0"/>
              <a:t>E</a:t>
            </a:r>
            <a:r>
              <a:rPr lang="en-US" dirty="0" smtClean="0"/>
              <a:t>(NPV)= $14.05 ± .06 M</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Title 1"/>
          <p:cNvSpPr>
            <a:spLocks noGrp="1"/>
          </p:cNvSpPr>
          <p:nvPr>
            <p:ph type="title"/>
          </p:nvPr>
        </p:nvSpPr>
        <p:spPr/>
        <p:txBody>
          <a:bodyPr/>
          <a:lstStyle/>
          <a:p>
            <a:r>
              <a:rPr lang="en-US" dirty="0" smtClean="0"/>
              <a:t>Integrative Case: Final Cumulative Results</a:t>
            </a:r>
          </a:p>
        </p:txBody>
      </p:sp>
      <p:graphicFrame>
        <p:nvGraphicFramePr>
          <p:cNvPr id="5" name="Chart 4"/>
          <p:cNvGraphicFramePr>
            <a:graphicFrameLocks/>
          </p:cNvGraphicFramePr>
          <p:nvPr/>
        </p:nvGraphicFramePr>
        <p:xfrm>
          <a:off x="145773" y="1192696"/>
          <a:ext cx="8898835" cy="5280991"/>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Title 1"/>
          <p:cNvSpPr>
            <a:spLocks noGrp="1"/>
          </p:cNvSpPr>
          <p:nvPr>
            <p:ph type="title"/>
          </p:nvPr>
        </p:nvSpPr>
        <p:spPr/>
        <p:txBody>
          <a:bodyPr/>
          <a:lstStyle/>
          <a:p>
            <a:r>
              <a:rPr lang="en-US" smtClean="0"/>
              <a:t>Learning Points</a:t>
            </a:r>
          </a:p>
        </p:txBody>
      </p:sp>
      <p:sp>
        <p:nvSpPr>
          <p:cNvPr id="3" name="TextBox 2"/>
          <p:cNvSpPr txBox="1"/>
          <p:nvPr/>
        </p:nvSpPr>
        <p:spPr>
          <a:xfrm>
            <a:off x="482600" y="1358900"/>
            <a:ext cx="8007350" cy="5632450"/>
          </a:xfrm>
          <a:prstGeom prst="rect">
            <a:avLst/>
          </a:prstGeom>
          <a:noFill/>
        </p:spPr>
        <p:txBody>
          <a:bodyPr wrap="none">
            <a:spAutoFit/>
          </a:bodyPr>
          <a:lstStyle/>
          <a:p>
            <a:pPr marL="342900" indent="-342900">
              <a:buFont typeface="Arial"/>
              <a:buChar char="•"/>
              <a:defRPr/>
            </a:pPr>
            <a:r>
              <a:rPr lang="en-US" dirty="0">
                <a:latin typeface="Optima"/>
                <a:ea typeface="ＭＳ Ｐゴシック" charset="0"/>
                <a:cs typeface="Optima"/>
              </a:rPr>
              <a:t>Key tradeoffs for assets: </a:t>
            </a:r>
          </a:p>
          <a:p>
            <a:pPr marL="800100" lvl="1" indent="-342900">
              <a:buFont typeface="Courier New"/>
              <a:buChar char="o"/>
              <a:defRPr/>
            </a:pPr>
            <a:r>
              <a:rPr lang="en-US" dirty="0">
                <a:latin typeface="Optima"/>
                <a:ea typeface="ＭＳ Ｐゴシック" charset="0"/>
                <a:cs typeface="Optima"/>
              </a:rPr>
              <a:t>Fixed costs vs. Variable costs</a:t>
            </a:r>
          </a:p>
          <a:p>
            <a:pPr marL="800100" lvl="1" indent="-342900">
              <a:buFont typeface="Courier New"/>
              <a:buChar char="o"/>
              <a:defRPr/>
            </a:pPr>
            <a:r>
              <a:rPr lang="en-US" dirty="0">
                <a:latin typeface="Optima"/>
                <a:ea typeface="ＭＳ Ｐゴシック" charset="0"/>
                <a:cs typeface="Optima"/>
              </a:rPr>
              <a:t>Diseconomies of scale vs. transportation cost</a:t>
            </a:r>
          </a:p>
          <a:p>
            <a:pPr lvl="1">
              <a:defRPr/>
            </a:pPr>
            <a:endParaRPr lang="en-US" dirty="0">
              <a:latin typeface="Optima"/>
              <a:ea typeface="ＭＳ Ｐゴシック" charset="0"/>
              <a:cs typeface="Optima"/>
            </a:endParaRPr>
          </a:p>
          <a:p>
            <a:pPr marL="342900" indent="-342900">
              <a:buFont typeface="Arial"/>
              <a:buChar char="•"/>
              <a:defRPr/>
            </a:pPr>
            <a:r>
              <a:rPr lang="en-US" dirty="0">
                <a:latin typeface="Optima"/>
                <a:ea typeface="ＭＳ Ｐゴシック" charset="0"/>
                <a:cs typeface="Optima"/>
              </a:rPr>
              <a:t>Dynamic setting where starting with an existing network:</a:t>
            </a:r>
          </a:p>
          <a:p>
            <a:pPr marL="800100" lvl="1" indent="-342900">
              <a:buFont typeface="Courier New"/>
              <a:buChar char="o"/>
              <a:defRPr/>
            </a:pPr>
            <a:r>
              <a:rPr lang="en-US" dirty="0">
                <a:latin typeface="Optima"/>
                <a:ea typeface="ＭＳ Ｐゴシック" charset="0"/>
                <a:cs typeface="Optima"/>
              </a:rPr>
              <a:t>Brownfield </a:t>
            </a:r>
            <a:r>
              <a:rPr lang="en-US" dirty="0" err="1">
                <a:latin typeface="Optima"/>
                <a:ea typeface="ＭＳ Ｐゴシック" charset="0"/>
                <a:cs typeface="Optima"/>
              </a:rPr>
              <a:t>vs</a:t>
            </a:r>
            <a:r>
              <a:rPr lang="en-US" dirty="0">
                <a:latin typeface="Optima"/>
                <a:ea typeface="ＭＳ Ｐゴシック" charset="0"/>
                <a:cs typeface="Optima"/>
              </a:rPr>
              <a:t> Greenfield. </a:t>
            </a:r>
          </a:p>
          <a:p>
            <a:pPr marL="342900" indent="-342900">
              <a:buFont typeface="Arial"/>
              <a:buChar char="•"/>
              <a:defRPr/>
            </a:pPr>
            <a:endParaRPr lang="en-US" dirty="0">
              <a:latin typeface="Optima"/>
              <a:ea typeface="ＭＳ Ｐゴシック" charset="0"/>
              <a:cs typeface="Optima"/>
            </a:endParaRPr>
          </a:p>
          <a:p>
            <a:pPr marL="342900" indent="-342900">
              <a:buFont typeface="Arial"/>
              <a:buChar char="•"/>
              <a:defRPr/>
            </a:pPr>
            <a:r>
              <a:rPr lang="en-US" dirty="0">
                <a:latin typeface="Optima"/>
                <a:ea typeface="ＭＳ Ｐゴシック" charset="0"/>
                <a:cs typeface="Optima"/>
              </a:rPr>
              <a:t>Key considerations for sourcing:</a:t>
            </a:r>
          </a:p>
          <a:p>
            <a:pPr marL="800100" lvl="1" indent="-342900">
              <a:buFont typeface="Courier New"/>
              <a:buChar char="o"/>
              <a:defRPr/>
            </a:pPr>
            <a:r>
              <a:rPr lang="en-US" dirty="0">
                <a:latin typeface="Optima"/>
                <a:ea typeface="ＭＳ Ｐゴシック" charset="0"/>
                <a:cs typeface="Optima"/>
              </a:rPr>
              <a:t>Fixed costs vs. variable costs</a:t>
            </a:r>
          </a:p>
          <a:p>
            <a:pPr marL="800100" lvl="1" indent="-342900">
              <a:buFont typeface="Courier New"/>
              <a:buChar char="o"/>
              <a:defRPr/>
            </a:pPr>
            <a:r>
              <a:rPr lang="en-US" dirty="0">
                <a:latin typeface="Optima"/>
                <a:ea typeface="ＭＳ Ｐゴシック" charset="0"/>
                <a:cs typeface="Optima"/>
              </a:rPr>
              <a:t>Quality (yield)</a:t>
            </a:r>
          </a:p>
          <a:p>
            <a:pPr marL="800100" lvl="1" indent="-342900">
              <a:buFont typeface="Courier New"/>
              <a:buChar char="o"/>
              <a:defRPr/>
            </a:pPr>
            <a:r>
              <a:rPr lang="en-US" dirty="0">
                <a:latin typeface="Optima"/>
                <a:ea typeface="ＭＳ Ｐゴシック" charset="0"/>
                <a:cs typeface="Optima"/>
              </a:rPr>
              <a:t>Partnership costs</a:t>
            </a:r>
          </a:p>
          <a:p>
            <a:pPr marL="800100" lvl="1" indent="-342900">
              <a:buFont typeface="Arial"/>
              <a:buChar char="•"/>
              <a:defRPr/>
            </a:pPr>
            <a:endParaRPr lang="en-US" dirty="0">
              <a:latin typeface="Optima"/>
              <a:ea typeface="ＭＳ Ｐゴシック" charset="0"/>
              <a:cs typeface="Optima"/>
            </a:endParaRPr>
          </a:p>
          <a:p>
            <a:pPr marL="342900" indent="-342900">
              <a:buFont typeface="Arial"/>
              <a:buChar char="•"/>
              <a:defRPr/>
            </a:pPr>
            <a:r>
              <a:rPr lang="en-US" dirty="0">
                <a:latin typeface="Optima"/>
                <a:ea typeface="ＭＳ Ｐゴシック" charset="0"/>
                <a:cs typeface="Optima"/>
              </a:rPr>
              <a:t>The value of simple (well articulated) benchmarks</a:t>
            </a:r>
          </a:p>
          <a:p>
            <a:pPr>
              <a:defRPr/>
            </a:pPr>
            <a:endParaRPr lang="en-US" dirty="0">
              <a:latin typeface="Optima"/>
              <a:ea typeface="ＭＳ Ｐゴシック" charset="0"/>
              <a:cs typeface="Optima"/>
            </a:endParaRPr>
          </a:p>
          <a:p>
            <a:pPr marL="800100" lvl="1" indent="-342900">
              <a:buFont typeface="Arial"/>
              <a:buChar char="•"/>
              <a:defRPr/>
            </a:pPr>
            <a:endParaRPr lang="en-US" dirty="0">
              <a:latin typeface="Optima"/>
              <a:ea typeface="ＭＳ Ｐゴシック" charset="0"/>
              <a:cs typeface="Optima"/>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Title 1"/>
          <p:cNvSpPr>
            <a:spLocks noGrp="1"/>
          </p:cNvSpPr>
          <p:nvPr>
            <p:ph type="title"/>
          </p:nvPr>
        </p:nvSpPr>
        <p:spPr/>
        <p:txBody>
          <a:bodyPr/>
          <a:lstStyle/>
          <a:p>
            <a:r>
              <a:rPr lang="en-US" smtClean="0"/>
              <a:t>Learning Points</a:t>
            </a:r>
          </a:p>
        </p:txBody>
      </p:sp>
      <p:sp>
        <p:nvSpPr>
          <p:cNvPr id="3" name="TextBox 2"/>
          <p:cNvSpPr txBox="1"/>
          <p:nvPr/>
        </p:nvSpPr>
        <p:spPr>
          <a:xfrm>
            <a:off x="482600" y="1358900"/>
            <a:ext cx="5224507" cy="4893647"/>
          </a:xfrm>
          <a:prstGeom prst="rect">
            <a:avLst/>
          </a:prstGeom>
          <a:noFill/>
        </p:spPr>
        <p:txBody>
          <a:bodyPr wrap="none">
            <a:spAutoFit/>
          </a:bodyPr>
          <a:lstStyle/>
          <a:p>
            <a:pPr marL="342900" indent="-342900">
              <a:buFont typeface="Arial" pitchFamily="34" charset="0"/>
              <a:buChar char="•"/>
            </a:pPr>
            <a:r>
              <a:rPr lang="en-US" dirty="0">
                <a:latin typeface="Optima" charset="0"/>
              </a:rPr>
              <a:t>Can you </a:t>
            </a:r>
            <a:r>
              <a:rPr lang="en-US" dirty="0" smtClean="0">
                <a:latin typeface="Optima" charset="0"/>
              </a:rPr>
              <a:t>disentangle </a:t>
            </a:r>
            <a:r>
              <a:rPr lang="en-US" dirty="0">
                <a:latin typeface="Optima" charset="0"/>
              </a:rPr>
              <a:t>the problem?</a:t>
            </a:r>
          </a:p>
          <a:p>
            <a:pPr marL="342900" indent="-342900">
              <a:buFont typeface="Arial" pitchFamily="34" charset="0"/>
              <a:buChar char="•"/>
            </a:pPr>
            <a:endParaRPr lang="en-US" dirty="0">
              <a:latin typeface="Optima" charset="0"/>
            </a:endParaRPr>
          </a:p>
          <a:p>
            <a:pPr marL="342900" indent="-342900">
              <a:buFont typeface="Arial" pitchFamily="34" charset="0"/>
              <a:buChar char="•"/>
            </a:pPr>
            <a:r>
              <a:rPr lang="en-US" dirty="0">
                <a:latin typeface="Optima" charset="0"/>
              </a:rPr>
              <a:t>What</a:t>
            </a:r>
            <a:r>
              <a:rPr lang="en-US" altLang="en-US" dirty="0">
                <a:latin typeface="Optima" charset="0"/>
              </a:rPr>
              <a:t>’</a:t>
            </a:r>
            <a:r>
              <a:rPr lang="en-US" dirty="0">
                <a:latin typeface="Optima" charset="0"/>
              </a:rPr>
              <a:t>s your role as the manager?</a:t>
            </a:r>
          </a:p>
          <a:p>
            <a:pPr marL="342900" indent="-342900">
              <a:buFont typeface="Arial" pitchFamily="34" charset="0"/>
              <a:buChar char="•"/>
            </a:pPr>
            <a:endParaRPr lang="en-US" dirty="0">
              <a:latin typeface="Optima" charset="0"/>
            </a:endParaRPr>
          </a:p>
          <a:p>
            <a:pPr marL="342900" indent="-342900">
              <a:buFont typeface="Arial" pitchFamily="34" charset="0"/>
              <a:buChar char="•"/>
            </a:pPr>
            <a:r>
              <a:rPr lang="en-US" dirty="0">
                <a:latin typeface="Optima" charset="0"/>
              </a:rPr>
              <a:t>Thinking on the margins</a:t>
            </a:r>
          </a:p>
          <a:p>
            <a:pPr marL="342900" indent="-342900">
              <a:buFont typeface="Arial" pitchFamily="34" charset="0"/>
              <a:buChar char="•"/>
            </a:pPr>
            <a:endParaRPr lang="en-US" dirty="0">
              <a:latin typeface="Optima" charset="0"/>
            </a:endParaRPr>
          </a:p>
          <a:p>
            <a:pPr marL="342900" indent="-342900"/>
            <a:endParaRPr lang="en-US" dirty="0">
              <a:latin typeface="Optima" charset="0"/>
            </a:endParaRPr>
          </a:p>
          <a:p>
            <a:pPr marL="342900" indent="-342900"/>
            <a:endParaRPr lang="en-US" dirty="0">
              <a:latin typeface="Optima" charset="0"/>
            </a:endParaRPr>
          </a:p>
          <a:p>
            <a:pPr marL="342900" indent="-342900"/>
            <a:endParaRPr lang="en-US" dirty="0">
              <a:latin typeface="Optima" charset="0"/>
            </a:endParaRPr>
          </a:p>
          <a:p>
            <a:pPr marL="342900" indent="-342900">
              <a:buFont typeface="Arial" pitchFamily="34" charset="0"/>
              <a:buChar char="•"/>
            </a:pPr>
            <a:endParaRPr lang="en-US" dirty="0">
              <a:latin typeface="Optima" charset="0"/>
            </a:endParaRPr>
          </a:p>
          <a:p>
            <a:pPr marL="342900" indent="-342900">
              <a:buFont typeface="Arial" pitchFamily="34" charset="0"/>
              <a:buChar char="•"/>
            </a:pPr>
            <a:endParaRPr lang="en-US" dirty="0">
              <a:latin typeface="Optima" charset="0"/>
            </a:endParaRPr>
          </a:p>
          <a:p>
            <a:pPr marL="342900" indent="-342900"/>
            <a:endParaRPr lang="en-US" dirty="0">
              <a:latin typeface="Optima" charset="0"/>
            </a:endParaRPr>
          </a:p>
          <a:p>
            <a:pPr marL="800100" lvl="1" indent="-342900">
              <a:buFont typeface="Arial" pitchFamily="34" charset="0"/>
              <a:buChar char="•"/>
            </a:pPr>
            <a:endParaRPr lang="en-US" dirty="0">
              <a:latin typeface="Optima"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a:t>
            </a:r>
            <a:endParaRPr lang="en-US" dirty="0"/>
          </a:p>
        </p:txBody>
      </p:sp>
      <p:grpSp>
        <p:nvGrpSpPr>
          <p:cNvPr id="3" name="Group 4"/>
          <p:cNvGrpSpPr>
            <a:grpSpLocks noChangeAspect="1"/>
          </p:cNvGrpSpPr>
          <p:nvPr/>
        </p:nvGrpSpPr>
        <p:grpSpPr bwMode="auto">
          <a:xfrm>
            <a:off x="-60325" y="0"/>
            <a:ext cx="9197975" cy="6602413"/>
            <a:chOff x="-38" y="0"/>
            <a:chExt cx="5794" cy="4159"/>
          </a:xfrm>
        </p:grpSpPr>
        <p:sp>
          <p:nvSpPr>
            <p:cNvPr id="133123" name="AutoShape 3"/>
            <p:cNvSpPr>
              <a:spLocks noChangeAspect="1" noChangeArrowheads="1" noTextEdit="1"/>
            </p:cNvSpPr>
            <p:nvPr/>
          </p:nvSpPr>
          <p:spPr bwMode="auto">
            <a:xfrm>
              <a:off x="-38" y="0"/>
              <a:ext cx="5794" cy="415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4" name="Group 205"/>
            <p:cNvGrpSpPr>
              <a:grpSpLocks/>
            </p:cNvGrpSpPr>
            <p:nvPr/>
          </p:nvGrpSpPr>
          <p:grpSpPr bwMode="auto">
            <a:xfrm>
              <a:off x="-1359" y="-1514"/>
              <a:ext cx="8490" cy="13563"/>
              <a:chOff x="-1359" y="-1514"/>
              <a:chExt cx="8490" cy="13563"/>
            </a:xfrm>
          </p:grpSpPr>
          <p:sp>
            <p:nvSpPr>
              <p:cNvPr id="133125" name="Freeform 5"/>
              <p:cNvSpPr>
                <a:spLocks/>
              </p:cNvSpPr>
              <p:nvPr/>
            </p:nvSpPr>
            <p:spPr bwMode="auto">
              <a:xfrm>
                <a:off x="-1359" y="-1514"/>
                <a:ext cx="8490" cy="13563"/>
              </a:xfrm>
              <a:custGeom>
                <a:avLst/>
                <a:gdLst/>
                <a:ahLst/>
                <a:cxnLst>
                  <a:cxn ang="0">
                    <a:pos x="0" y="10263"/>
                  </a:cxn>
                  <a:cxn ang="0">
                    <a:pos x="0" y="10263"/>
                  </a:cxn>
                  <a:cxn ang="0">
                    <a:pos x="6975" y="10263"/>
                  </a:cxn>
                  <a:cxn ang="0">
                    <a:pos x="6975" y="0"/>
                  </a:cxn>
                  <a:cxn ang="0">
                    <a:pos x="0" y="0"/>
                  </a:cxn>
                  <a:cxn ang="0">
                    <a:pos x="0" y="10263"/>
                  </a:cxn>
                </a:cxnLst>
                <a:rect l="0" t="0" r="r" b="b"/>
                <a:pathLst>
                  <a:path w="6975" h="10263">
                    <a:moveTo>
                      <a:pt x="0" y="10263"/>
                    </a:moveTo>
                    <a:lnTo>
                      <a:pt x="0" y="10263"/>
                    </a:lnTo>
                    <a:lnTo>
                      <a:pt x="6975" y="10263"/>
                    </a:lnTo>
                    <a:lnTo>
                      <a:pt x="6975" y="0"/>
                    </a:lnTo>
                    <a:lnTo>
                      <a:pt x="0" y="0"/>
                    </a:lnTo>
                    <a:lnTo>
                      <a:pt x="0" y="10263"/>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26" name="Freeform 6"/>
              <p:cNvSpPr>
                <a:spLocks noEditPoints="1"/>
              </p:cNvSpPr>
              <p:nvPr/>
            </p:nvSpPr>
            <p:spPr bwMode="auto">
              <a:xfrm>
                <a:off x="6912" y="11778"/>
                <a:ext cx="90" cy="159"/>
              </a:xfrm>
              <a:custGeom>
                <a:avLst/>
                <a:gdLst/>
                <a:ahLst/>
                <a:cxnLst>
                  <a:cxn ang="0">
                    <a:pos x="38" y="68"/>
                  </a:cxn>
                  <a:cxn ang="0">
                    <a:pos x="38" y="68"/>
                  </a:cxn>
                  <a:cxn ang="0">
                    <a:pos x="49" y="65"/>
                  </a:cxn>
                  <a:cxn ang="0">
                    <a:pos x="56" y="59"/>
                  </a:cxn>
                  <a:cxn ang="0">
                    <a:pos x="57" y="53"/>
                  </a:cxn>
                  <a:cxn ang="0">
                    <a:pos x="57" y="44"/>
                  </a:cxn>
                  <a:cxn ang="0">
                    <a:pos x="51" y="16"/>
                  </a:cxn>
                  <a:cxn ang="0">
                    <a:pos x="34" y="5"/>
                  </a:cxn>
                  <a:cxn ang="0">
                    <a:pos x="21" y="12"/>
                  </a:cxn>
                  <a:cxn ang="0">
                    <a:pos x="16" y="35"/>
                  </a:cxn>
                  <a:cxn ang="0">
                    <a:pos x="20" y="57"/>
                  </a:cxn>
                  <a:cxn ang="0">
                    <a:pos x="38" y="68"/>
                  </a:cxn>
                  <a:cxn ang="0">
                    <a:pos x="38" y="68"/>
                  </a:cxn>
                  <a:cxn ang="0">
                    <a:pos x="35" y="0"/>
                  </a:cxn>
                  <a:cxn ang="0">
                    <a:pos x="35" y="0"/>
                  </a:cxn>
                  <a:cxn ang="0">
                    <a:pos x="64" y="15"/>
                  </a:cxn>
                  <a:cxn ang="0">
                    <a:pos x="74" y="48"/>
                  </a:cxn>
                  <a:cxn ang="0">
                    <a:pos x="69" y="74"/>
                  </a:cxn>
                  <a:cxn ang="0">
                    <a:pos x="55" y="97"/>
                  </a:cxn>
                  <a:cxn ang="0">
                    <a:pos x="28" y="115"/>
                  </a:cxn>
                  <a:cxn ang="0">
                    <a:pos x="5" y="120"/>
                  </a:cxn>
                  <a:cxn ang="0">
                    <a:pos x="4" y="117"/>
                  </a:cxn>
                  <a:cxn ang="0">
                    <a:pos x="19" y="112"/>
                  </a:cxn>
                  <a:cxn ang="0">
                    <a:pos x="35" y="102"/>
                  </a:cxn>
                  <a:cxn ang="0">
                    <a:pos x="50" y="83"/>
                  </a:cxn>
                  <a:cxn ang="0">
                    <a:pos x="56" y="66"/>
                  </a:cxn>
                  <a:cxn ang="0">
                    <a:pos x="53" y="68"/>
                  </a:cxn>
                  <a:cxn ang="0">
                    <a:pos x="39" y="74"/>
                  </a:cxn>
                  <a:cxn ang="0">
                    <a:pos x="31" y="75"/>
                  </a:cxn>
                  <a:cxn ang="0">
                    <a:pos x="8" y="65"/>
                  </a:cxn>
                  <a:cxn ang="0">
                    <a:pos x="0" y="41"/>
                  </a:cxn>
                  <a:cxn ang="0">
                    <a:pos x="10" y="12"/>
                  </a:cxn>
                  <a:cxn ang="0">
                    <a:pos x="35" y="0"/>
                  </a:cxn>
                  <a:cxn ang="0">
                    <a:pos x="35" y="0"/>
                  </a:cxn>
                </a:cxnLst>
                <a:rect l="0" t="0" r="r" b="b"/>
                <a:pathLst>
                  <a:path w="74" h="120">
                    <a:moveTo>
                      <a:pt x="38" y="68"/>
                    </a:moveTo>
                    <a:lnTo>
                      <a:pt x="38" y="68"/>
                    </a:lnTo>
                    <a:cubicBezTo>
                      <a:pt x="41" y="68"/>
                      <a:pt x="45" y="67"/>
                      <a:pt x="49" y="65"/>
                    </a:cubicBezTo>
                    <a:cubicBezTo>
                      <a:pt x="53" y="62"/>
                      <a:pt x="56" y="61"/>
                      <a:pt x="56" y="59"/>
                    </a:cubicBezTo>
                    <a:cubicBezTo>
                      <a:pt x="57" y="59"/>
                      <a:pt x="57" y="57"/>
                      <a:pt x="57" y="53"/>
                    </a:cubicBezTo>
                    <a:cubicBezTo>
                      <a:pt x="57" y="49"/>
                      <a:pt x="57" y="46"/>
                      <a:pt x="57" y="44"/>
                    </a:cubicBezTo>
                    <a:cubicBezTo>
                      <a:pt x="57" y="33"/>
                      <a:pt x="55" y="23"/>
                      <a:pt x="51" y="16"/>
                    </a:cubicBezTo>
                    <a:cubicBezTo>
                      <a:pt x="47" y="8"/>
                      <a:pt x="42" y="5"/>
                      <a:pt x="34" y="5"/>
                    </a:cubicBezTo>
                    <a:cubicBezTo>
                      <a:pt x="29" y="5"/>
                      <a:pt x="24" y="7"/>
                      <a:pt x="21" y="12"/>
                    </a:cubicBezTo>
                    <a:cubicBezTo>
                      <a:pt x="17" y="17"/>
                      <a:pt x="16" y="25"/>
                      <a:pt x="16" y="35"/>
                    </a:cubicBezTo>
                    <a:cubicBezTo>
                      <a:pt x="16" y="43"/>
                      <a:pt x="17" y="50"/>
                      <a:pt x="20" y="57"/>
                    </a:cubicBezTo>
                    <a:cubicBezTo>
                      <a:pt x="24" y="64"/>
                      <a:pt x="29" y="68"/>
                      <a:pt x="38" y="68"/>
                    </a:cubicBezTo>
                    <a:lnTo>
                      <a:pt x="38" y="68"/>
                    </a:lnTo>
                    <a:close/>
                    <a:moveTo>
                      <a:pt x="35" y="0"/>
                    </a:moveTo>
                    <a:lnTo>
                      <a:pt x="35" y="0"/>
                    </a:lnTo>
                    <a:cubicBezTo>
                      <a:pt x="48" y="0"/>
                      <a:pt x="57" y="5"/>
                      <a:pt x="64" y="15"/>
                    </a:cubicBezTo>
                    <a:cubicBezTo>
                      <a:pt x="71" y="25"/>
                      <a:pt x="74" y="36"/>
                      <a:pt x="74" y="48"/>
                    </a:cubicBezTo>
                    <a:cubicBezTo>
                      <a:pt x="74" y="56"/>
                      <a:pt x="72" y="65"/>
                      <a:pt x="69" y="74"/>
                    </a:cubicBezTo>
                    <a:cubicBezTo>
                      <a:pt x="66" y="82"/>
                      <a:pt x="61" y="90"/>
                      <a:pt x="55" y="97"/>
                    </a:cubicBezTo>
                    <a:cubicBezTo>
                      <a:pt x="48" y="105"/>
                      <a:pt x="39" y="111"/>
                      <a:pt x="28" y="115"/>
                    </a:cubicBezTo>
                    <a:cubicBezTo>
                      <a:pt x="22" y="117"/>
                      <a:pt x="14" y="119"/>
                      <a:pt x="5" y="120"/>
                    </a:cubicBezTo>
                    <a:lnTo>
                      <a:pt x="4" y="117"/>
                    </a:lnTo>
                    <a:cubicBezTo>
                      <a:pt x="10" y="115"/>
                      <a:pt x="15" y="114"/>
                      <a:pt x="19" y="112"/>
                    </a:cubicBezTo>
                    <a:cubicBezTo>
                      <a:pt x="26" y="110"/>
                      <a:pt x="31" y="106"/>
                      <a:pt x="35" y="102"/>
                    </a:cubicBezTo>
                    <a:cubicBezTo>
                      <a:pt x="41" y="97"/>
                      <a:pt x="46" y="90"/>
                      <a:pt x="50" y="83"/>
                    </a:cubicBezTo>
                    <a:cubicBezTo>
                      <a:pt x="53" y="76"/>
                      <a:pt x="55" y="70"/>
                      <a:pt x="56" y="66"/>
                    </a:cubicBezTo>
                    <a:lnTo>
                      <a:pt x="53" y="68"/>
                    </a:lnTo>
                    <a:cubicBezTo>
                      <a:pt x="49" y="71"/>
                      <a:pt x="44" y="73"/>
                      <a:pt x="39" y="74"/>
                    </a:cubicBezTo>
                    <a:cubicBezTo>
                      <a:pt x="36" y="75"/>
                      <a:pt x="33" y="75"/>
                      <a:pt x="31" y="75"/>
                    </a:cubicBezTo>
                    <a:cubicBezTo>
                      <a:pt x="21" y="75"/>
                      <a:pt x="14" y="72"/>
                      <a:pt x="8" y="65"/>
                    </a:cubicBezTo>
                    <a:cubicBezTo>
                      <a:pt x="3" y="59"/>
                      <a:pt x="0" y="50"/>
                      <a:pt x="0" y="41"/>
                    </a:cubicBezTo>
                    <a:cubicBezTo>
                      <a:pt x="0" y="29"/>
                      <a:pt x="3" y="19"/>
                      <a:pt x="10" y="12"/>
                    </a:cubicBezTo>
                    <a:cubicBezTo>
                      <a:pt x="16" y="4"/>
                      <a:pt x="25" y="0"/>
                      <a:pt x="35" y="0"/>
                    </a:cubicBezTo>
                    <a:lnTo>
                      <a:pt x="3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27" name="Freeform 7"/>
              <p:cNvSpPr>
                <a:spLocks/>
              </p:cNvSpPr>
              <p:nvPr/>
            </p:nvSpPr>
            <p:spPr bwMode="auto">
              <a:xfrm>
                <a:off x="-36" y="-63"/>
                <a:ext cx="5843" cy="4756"/>
              </a:xfrm>
              <a:custGeom>
                <a:avLst/>
                <a:gdLst/>
                <a:ahLst/>
                <a:cxnLst>
                  <a:cxn ang="0">
                    <a:pos x="0" y="3599"/>
                  </a:cxn>
                  <a:cxn ang="0">
                    <a:pos x="0" y="3599"/>
                  </a:cxn>
                  <a:cxn ang="0">
                    <a:pos x="4800" y="3599"/>
                  </a:cxn>
                  <a:cxn ang="0">
                    <a:pos x="4800" y="0"/>
                  </a:cxn>
                  <a:cxn ang="0">
                    <a:pos x="0" y="0"/>
                  </a:cxn>
                  <a:cxn ang="0">
                    <a:pos x="0" y="3599"/>
                  </a:cxn>
                </a:cxnLst>
                <a:rect l="0" t="0" r="r" b="b"/>
                <a:pathLst>
                  <a:path w="4800" h="3599">
                    <a:moveTo>
                      <a:pt x="0" y="3599"/>
                    </a:moveTo>
                    <a:lnTo>
                      <a:pt x="0" y="3599"/>
                    </a:lnTo>
                    <a:lnTo>
                      <a:pt x="4800" y="3599"/>
                    </a:lnTo>
                    <a:lnTo>
                      <a:pt x="4800" y="0"/>
                    </a:lnTo>
                    <a:lnTo>
                      <a:pt x="0" y="0"/>
                    </a:lnTo>
                    <a:lnTo>
                      <a:pt x="0" y="3599"/>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28" name="Freeform 8"/>
              <p:cNvSpPr>
                <a:spLocks/>
              </p:cNvSpPr>
              <p:nvPr/>
            </p:nvSpPr>
            <p:spPr bwMode="auto">
              <a:xfrm>
                <a:off x="213" y="211"/>
                <a:ext cx="5263" cy="429"/>
              </a:xfrm>
              <a:custGeom>
                <a:avLst/>
                <a:gdLst/>
                <a:ahLst/>
                <a:cxnLst>
                  <a:cxn ang="0">
                    <a:pos x="0" y="325"/>
                  </a:cxn>
                  <a:cxn ang="0">
                    <a:pos x="0" y="325"/>
                  </a:cxn>
                  <a:cxn ang="0">
                    <a:pos x="0" y="0"/>
                  </a:cxn>
                  <a:cxn ang="0">
                    <a:pos x="4324" y="0"/>
                  </a:cxn>
                  <a:cxn ang="0">
                    <a:pos x="4324" y="10"/>
                  </a:cxn>
                  <a:cxn ang="0">
                    <a:pos x="4" y="10"/>
                  </a:cxn>
                  <a:cxn ang="0">
                    <a:pos x="9" y="5"/>
                  </a:cxn>
                  <a:cxn ang="0">
                    <a:pos x="9" y="325"/>
                  </a:cxn>
                  <a:cxn ang="0">
                    <a:pos x="0" y="325"/>
                  </a:cxn>
                </a:cxnLst>
                <a:rect l="0" t="0" r="r" b="b"/>
                <a:pathLst>
                  <a:path w="4324" h="325">
                    <a:moveTo>
                      <a:pt x="0" y="325"/>
                    </a:moveTo>
                    <a:lnTo>
                      <a:pt x="0" y="325"/>
                    </a:lnTo>
                    <a:lnTo>
                      <a:pt x="0" y="0"/>
                    </a:lnTo>
                    <a:lnTo>
                      <a:pt x="4324" y="0"/>
                    </a:lnTo>
                    <a:lnTo>
                      <a:pt x="4324" y="10"/>
                    </a:lnTo>
                    <a:lnTo>
                      <a:pt x="4" y="10"/>
                    </a:lnTo>
                    <a:lnTo>
                      <a:pt x="9" y="5"/>
                    </a:lnTo>
                    <a:lnTo>
                      <a:pt x="9" y="325"/>
                    </a:lnTo>
                    <a:lnTo>
                      <a:pt x="0" y="325"/>
                    </a:lnTo>
                    <a:close/>
                  </a:path>
                </a:pathLst>
              </a:custGeom>
              <a:solidFill>
                <a:srgbClr val="C996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29" name="Freeform 9"/>
              <p:cNvSpPr>
                <a:spLocks/>
              </p:cNvSpPr>
              <p:nvPr/>
            </p:nvSpPr>
            <p:spPr bwMode="auto">
              <a:xfrm>
                <a:off x="257" y="4211"/>
                <a:ext cx="5258" cy="14"/>
              </a:xfrm>
              <a:custGeom>
                <a:avLst/>
                <a:gdLst/>
                <a:ahLst/>
                <a:cxnLst>
                  <a:cxn ang="0">
                    <a:pos x="0" y="11"/>
                  </a:cxn>
                  <a:cxn ang="0">
                    <a:pos x="0" y="11"/>
                  </a:cxn>
                  <a:cxn ang="0">
                    <a:pos x="4320" y="11"/>
                  </a:cxn>
                  <a:cxn ang="0">
                    <a:pos x="4320" y="0"/>
                  </a:cxn>
                  <a:cxn ang="0">
                    <a:pos x="0" y="0"/>
                  </a:cxn>
                  <a:cxn ang="0">
                    <a:pos x="0" y="11"/>
                  </a:cxn>
                </a:cxnLst>
                <a:rect l="0" t="0" r="r" b="b"/>
                <a:pathLst>
                  <a:path w="4320" h="11">
                    <a:moveTo>
                      <a:pt x="0" y="11"/>
                    </a:moveTo>
                    <a:lnTo>
                      <a:pt x="0" y="11"/>
                    </a:lnTo>
                    <a:lnTo>
                      <a:pt x="4320" y="11"/>
                    </a:lnTo>
                    <a:lnTo>
                      <a:pt x="4320" y="0"/>
                    </a:lnTo>
                    <a:lnTo>
                      <a:pt x="0" y="0"/>
                    </a:lnTo>
                    <a:lnTo>
                      <a:pt x="0" y="11"/>
                    </a:lnTo>
                    <a:close/>
                  </a:path>
                </a:pathLst>
              </a:custGeom>
              <a:solidFill>
                <a:srgbClr val="C996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0" name="Freeform 10"/>
              <p:cNvSpPr>
                <a:spLocks noEditPoints="1"/>
              </p:cNvSpPr>
              <p:nvPr/>
            </p:nvSpPr>
            <p:spPr bwMode="auto">
              <a:xfrm>
                <a:off x="326" y="378"/>
                <a:ext cx="173" cy="179"/>
              </a:xfrm>
              <a:custGeom>
                <a:avLst/>
                <a:gdLst/>
                <a:ahLst/>
                <a:cxnLst>
                  <a:cxn ang="0">
                    <a:pos x="0" y="128"/>
                  </a:cxn>
                  <a:cxn ang="0">
                    <a:pos x="17" y="124"/>
                  </a:cxn>
                  <a:cxn ang="0">
                    <a:pos x="18" y="111"/>
                  </a:cxn>
                  <a:cxn ang="0">
                    <a:pos x="19" y="76"/>
                  </a:cxn>
                  <a:cxn ang="0">
                    <a:pos x="19" y="60"/>
                  </a:cxn>
                  <a:cxn ang="0">
                    <a:pos x="18" y="12"/>
                  </a:cxn>
                  <a:cxn ang="0">
                    <a:pos x="1" y="9"/>
                  </a:cxn>
                  <a:cxn ang="0">
                    <a:pos x="1" y="2"/>
                  </a:cxn>
                  <a:cxn ang="0">
                    <a:pos x="20" y="1"/>
                  </a:cxn>
                  <a:cxn ang="0">
                    <a:pos x="34" y="2"/>
                  </a:cxn>
                  <a:cxn ang="0">
                    <a:pos x="73" y="0"/>
                  </a:cxn>
                  <a:cxn ang="0">
                    <a:pos x="119" y="35"/>
                  </a:cxn>
                  <a:cxn ang="0">
                    <a:pos x="91" y="67"/>
                  </a:cxn>
                  <a:cxn ang="0">
                    <a:pos x="102" y="83"/>
                  </a:cxn>
                  <a:cxn ang="0">
                    <a:pos x="126" y="122"/>
                  </a:cxn>
                  <a:cxn ang="0">
                    <a:pos x="141" y="130"/>
                  </a:cxn>
                  <a:cxn ang="0">
                    <a:pos x="142" y="135"/>
                  </a:cxn>
                  <a:cxn ang="0">
                    <a:pos x="137" y="135"/>
                  </a:cxn>
                  <a:cxn ang="0">
                    <a:pos x="127" y="134"/>
                  </a:cxn>
                  <a:cxn ang="0">
                    <a:pos x="109" y="134"/>
                  </a:cxn>
                  <a:cxn ang="0">
                    <a:pos x="97" y="135"/>
                  </a:cxn>
                  <a:cxn ang="0">
                    <a:pos x="87" y="117"/>
                  </a:cxn>
                  <a:cxn ang="0">
                    <a:pos x="65" y="73"/>
                  </a:cxn>
                  <a:cxn ang="0">
                    <a:pos x="47" y="71"/>
                  </a:cxn>
                  <a:cxn ang="0">
                    <a:pos x="47" y="101"/>
                  </a:cxn>
                  <a:cxn ang="0">
                    <a:pos x="54" y="123"/>
                  </a:cxn>
                  <a:cxn ang="0">
                    <a:pos x="67" y="135"/>
                  </a:cxn>
                  <a:cxn ang="0">
                    <a:pos x="61" y="135"/>
                  </a:cxn>
                  <a:cxn ang="0">
                    <a:pos x="31" y="133"/>
                  </a:cxn>
                  <a:cxn ang="0">
                    <a:pos x="4" y="135"/>
                  </a:cxn>
                  <a:cxn ang="0">
                    <a:pos x="0" y="132"/>
                  </a:cxn>
                  <a:cxn ang="0">
                    <a:pos x="0" y="128"/>
                  </a:cxn>
                  <a:cxn ang="0">
                    <a:pos x="47" y="61"/>
                  </a:cxn>
                  <a:cxn ang="0">
                    <a:pos x="79" y="55"/>
                  </a:cxn>
                  <a:cxn ang="0">
                    <a:pos x="84" y="26"/>
                  </a:cxn>
                  <a:cxn ang="0">
                    <a:pos x="70" y="12"/>
                  </a:cxn>
                  <a:cxn ang="0">
                    <a:pos x="47" y="11"/>
                  </a:cxn>
                  <a:cxn ang="0">
                    <a:pos x="47" y="26"/>
                  </a:cxn>
                  <a:cxn ang="0">
                    <a:pos x="47" y="46"/>
                  </a:cxn>
                  <a:cxn ang="0">
                    <a:pos x="47" y="61"/>
                  </a:cxn>
                </a:cxnLst>
                <a:rect l="0" t="0" r="r" b="b"/>
                <a:pathLst>
                  <a:path w="142" h="135">
                    <a:moveTo>
                      <a:pt x="0" y="128"/>
                    </a:moveTo>
                    <a:lnTo>
                      <a:pt x="0" y="128"/>
                    </a:lnTo>
                    <a:cubicBezTo>
                      <a:pt x="2" y="127"/>
                      <a:pt x="4" y="127"/>
                      <a:pt x="8" y="126"/>
                    </a:cubicBezTo>
                    <a:cubicBezTo>
                      <a:pt x="11" y="126"/>
                      <a:pt x="15" y="125"/>
                      <a:pt x="17" y="124"/>
                    </a:cubicBezTo>
                    <a:cubicBezTo>
                      <a:pt x="18" y="123"/>
                      <a:pt x="18" y="122"/>
                      <a:pt x="18" y="121"/>
                    </a:cubicBezTo>
                    <a:cubicBezTo>
                      <a:pt x="18" y="120"/>
                      <a:pt x="18" y="117"/>
                      <a:pt x="18" y="111"/>
                    </a:cubicBezTo>
                    <a:lnTo>
                      <a:pt x="18" y="88"/>
                    </a:lnTo>
                    <a:lnTo>
                      <a:pt x="19" y="76"/>
                    </a:lnTo>
                    <a:lnTo>
                      <a:pt x="18" y="66"/>
                    </a:lnTo>
                    <a:lnTo>
                      <a:pt x="19" y="60"/>
                    </a:lnTo>
                    <a:cubicBezTo>
                      <a:pt x="19" y="53"/>
                      <a:pt x="19" y="46"/>
                      <a:pt x="19" y="39"/>
                    </a:cubicBezTo>
                    <a:cubicBezTo>
                      <a:pt x="19" y="25"/>
                      <a:pt x="19" y="16"/>
                      <a:pt x="18" y="12"/>
                    </a:cubicBezTo>
                    <a:lnTo>
                      <a:pt x="12" y="11"/>
                    </a:lnTo>
                    <a:cubicBezTo>
                      <a:pt x="7" y="10"/>
                      <a:pt x="3" y="10"/>
                      <a:pt x="1" y="9"/>
                    </a:cubicBezTo>
                    <a:lnTo>
                      <a:pt x="1" y="3"/>
                    </a:lnTo>
                    <a:lnTo>
                      <a:pt x="1" y="2"/>
                    </a:lnTo>
                    <a:cubicBezTo>
                      <a:pt x="5" y="2"/>
                      <a:pt x="8" y="1"/>
                      <a:pt x="11" y="1"/>
                    </a:cubicBezTo>
                    <a:cubicBezTo>
                      <a:pt x="12" y="1"/>
                      <a:pt x="16" y="1"/>
                      <a:pt x="20" y="1"/>
                    </a:cubicBezTo>
                    <a:cubicBezTo>
                      <a:pt x="25" y="2"/>
                      <a:pt x="28" y="2"/>
                      <a:pt x="29" y="2"/>
                    </a:cubicBezTo>
                    <a:lnTo>
                      <a:pt x="34" y="2"/>
                    </a:lnTo>
                    <a:lnTo>
                      <a:pt x="47" y="1"/>
                    </a:lnTo>
                    <a:cubicBezTo>
                      <a:pt x="55" y="0"/>
                      <a:pt x="64" y="0"/>
                      <a:pt x="73" y="0"/>
                    </a:cubicBezTo>
                    <a:cubicBezTo>
                      <a:pt x="87" y="0"/>
                      <a:pt x="98" y="3"/>
                      <a:pt x="106" y="10"/>
                    </a:cubicBezTo>
                    <a:cubicBezTo>
                      <a:pt x="115" y="18"/>
                      <a:pt x="119" y="26"/>
                      <a:pt x="119" y="35"/>
                    </a:cubicBezTo>
                    <a:cubicBezTo>
                      <a:pt x="119" y="42"/>
                      <a:pt x="117" y="49"/>
                      <a:pt x="112" y="54"/>
                    </a:cubicBezTo>
                    <a:cubicBezTo>
                      <a:pt x="108" y="60"/>
                      <a:pt x="101" y="64"/>
                      <a:pt x="91" y="67"/>
                    </a:cubicBezTo>
                    <a:cubicBezTo>
                      <a:pt x="92" y="69"/>
                      <a:pt x="93" y="70"/>
                      <a:pt x="95" y="72"/>
                    </a:cubicBezTo>
                    <a:cubicBezTo>
                      <a:pt x="97" y="76"/>
                      <a:pt x="100" y="80"/>
                      <a:pt x="102" y="83"/>
                    </a:cubicBezTo>
                    <a:lnTo>
                      <a:pt x="118" y="110"/>
                    </a:lnTo>
                    <a:cubicBezTo>
                      <a:pt x="122" y="117"/>
                      <a:pt x="125" y="121"/>
                      <a:pt x="126" y="122"/>
                    </a:cubicBezTo>
                    <a:cubicBezTo>
                      <a:pt x="128" y="123"/>
                      <a:pt x="130" y="125"/>
                      <a:pt x="134" y="126"/>
                    </a:cubicBezTo>
                    <a:cubicBezTo>
                      <a:pt x="137" y="127"/>
                      <a:pt x="140" y="128"/>
                      <a:pt x="141" y="130"/>
                    </a:cubicBezTo>
                    <a:cubicBezTo>
                      <a:pt x="142" y="131"/>
                      <a:pt x="142" y="132"/>
                      <a:pt x="142" y="133"/>
                    </a:cubicBezTo>
                    <a:cubicBezTo>
                      <a:pt x="142" y="133"/>
                      <a:pt x="142" y="134"/>
                      <a:pt x="142" y="135"/>
                    </a:cubicBezTo>
                    <a:lnTo>
                      <a:pt x="139" y="135"/>
                    </a:lnTo>
                    <a:lnTo>
                      <a:pt x="137" y="135"/>
                    </a:lnTo>
                    <a:lnTo>
                      <a:pt x="132" y="134"/>
                    </a:lnTo>
                    <a:lnTo>
                      <a:pt x="127" y="134"/>
                    </a:lnTo>
                    <a:cubicBezTo>
                      <a:pt x="125" y="134"/>
                      <a:pt x="122" y="134"/>
                      <a:pt x="119" y="134"/>
                    </a:cubicBezTo>
                    <a:lnTo>
                      <a:pt x="109" y="134"/>
                    </a:lnTo>
                    <a:cubicBezTo>
                      <a:pt x="108" y="134"/>
                      <a:pt x="106" y="134"/>
                      <a:pt x="102" y="135"/>
                    </a:cubicBezTo>
                    <a:cubicBezTo>
                      <a:pt x="100" y="135"/>
                      <a:pt x="98" y="135"/>
                      <a:pt x="97" y="135"/>
                    </a:cubicBezTo>
                    <a:lnTo>
                      <a:pt x="94" y="128"/>
                    </a:lnTo>
                    <a:cubicBezTo>
                      <a:pt x="91" y="123"/>
                      <a:pt x="89" y="119"/>
                      <a:pt x="87" y="117"/>
                    </a:cubicBezTo>
                    <a:cubicBezTo>
                      <a:pt x="84" y="110"/>
                      <a:pt x="79" y="99"/>
                      <a:pt x="72" y="85"/>
                    </a:cubicBezTo>
                    <a:cubicBezTo>
                      <a:pt x="68" y="78"/>
                      <a:pt x="66" y="74"/>
                      <a:pt x="65" y="73"/>
                    </a:cubicBezTo>
                    <a:cubicBezTo>
                      <a:pt x="63" y="72"/>
                      <a:pt x="59" y="71"/>
                      <a:pt x="54" y="71"/>
                    </a:cubicBezTo>
                    <a:cubicBezTo>
                      <a:pt x="53" y="71"/>
                      <a:pt x="50" y="71"/>
                      <a:pt x="47" y="71"/>
                    </a:cubicBezTo>
                    <a:cubicBezTo>
                      <a:pt x="47" y="73"/>
                      <a:pt x="47" y="76"/>
                      <a:pt x="47" y="78"/>
                    </a:cubicBezTo>
                    <a:lnTo>
                      <a:pt x="47" y="101"/>
                    </a:lnTo>
                    <a:lnTo>
                      <a:pt x="46" y="121"/>
                    </a:lnTo>
                    <a:cubicBezTo>
                      <a:pt x="48" y="122"/>
                      <a:pt x="51" y="123"/>
                      <a:pt x="54" y="123"/>
                    </a:cubicBezTo>
                    <a:cubicBezTo>
                      <a:pt x="59" y="125"/>
                      <a:pt x="64" y="126"/>
                      <a:pt x="68" y="127"/>
                    </a:cubicBezTo>
                    <a:cubicBezTo>
                      <a:pt x="68" y="131"/>
                      <a:pt x="68" y="133"/>
                      <a:pt x="67" y="135"/>
                    </a:cubicBezTo>
                    <a:cubicBezTo>
                      <a:pt x="66" y="135"/>
                      <a:pt x="65" y="135"/>
                      <a:pt x="65" y="135"/>
                    </a:cubicBezTo>
                    <a:lnTo>
                      <a:pt x="61" y="135"/>
                    </a:lnTo>
                    <a:cubicBezTo>
                      <a:pt x="46" y="134"/>
                      <a:pt x="37" y="133"/>
                      <a:pt x="34" y="133"/>
                    </a:cubicBezTo>
                    <a:cubicBezTo>
                      <a:pt x="33" y="133"/>
                      <a:pt x="31" y="133"/>
                      <a:pt x="31" y="133"/>
                    </a:cubicBezTo>
                    <a:lnTo>
                      <a:pt x="16" y="134"/>
                    </a:lnTo>
                    <a:cubicBezTo>
                      <a:pt x="12" y="135"/>
                      <a:pt x="8" y="135"/>
                      <a:pt x="4" y="135"/>
                    </a:cubicBezTo>
                    <a:lnTo>
                      <a:pt x="0" y="135"/>
                    </a:lnTo>
                    <a:cubicBezTo>
                      <a:pt x="0" y="133"/>
                      <a:pt x="0" y="132"/>
                      <a:pt x="0" y="132"/>
                    </a:cubicBezTo>
                    <a:cubicBezTo>
                      <a:pt x="0" y="131"/>
                      <a:pt x="0" y="130"/>
                      <a:pt x="0" y="128"/>
                    </a:cubicBezTo>
                    <a:lnTo>
                      <a:pt x="0" y="128"/>
                    </a:lnTo>
                    <a:close/>
                    <a:moveTo>
                      <a:pt x="47" y="61"/>
                    </a:moveTo>
                    <a:lnTo>
                      <a:pt x="47" y="61"/>
                    </a:lnTo>
                    <a:cubicBezTo>
                      <a:pt x="50" y="62"/>
                      <a:pt x="52" y="62"/>
                      <a:pt x="54" y="62"/>
                    </a:cubicBezTo>
                    <a:cubicBezTo>
                      <a:pt x="66" y="62"/>
                      <a:pt x="74" y="60"/>
                      <a:pt x="79" y="55"/>
                    </a:cubicBezTo>
                    <a:cubicBezTo>
                      <a:pt x="84" y="51"/>
                      <a:pt x="86" y="46"/>
                      <a:pt x="86" y="38"/>
                    </a:cubicBezTo>
                    <a:cubicBezTo>
                      <a:pt x="86" y="34"/>
                      <a:pt x="86" y="30"/>
                      <a:pt x="84" y="26"/>
                    </a:cubicBezTo>
                    <a:cubicBezTo>
                      <a:pt x="83" y="22"/>
                      <a:pt x="82" y="20"/>
                      <a:pt x="80" y="18"/>
                    </a:cubicBezTo>
                    <a:cubicBezTo>
                      <a:pt x="77" y="15"/>
                      <a:pt x="74" y="13"/>
                      <a:pt x="70" y="12"/>
                    </a:cubicBezTo>
                    <a:cubicBezTo>
                      <a:pt x="67" y="11"/>
                      <a:pt x="62" y="10"/>
                      <a:pt x="55" y="10"/>
                    </a:cubicBezTo>
                    <a:cubicBezTo>
                      <a:pt x="52" y="10"/>
                      <a:pt x="49" y="10"/>
                      <a:pt x="47" y="11"/>
                    </a:cubicBezTo>
                    <a:lnTo>
                      <a:pt x="47" y="12"/>
                    </a:lnTo>
                    <a:lnTo>
                      <a:pt x="47" y="26"/>
                    </a:lnTo>
                    <a:lnTo>
                      <a:pt x="47" y="35"/>
                    </a:lnTo>
                    <a:lnTo>
                      <a:pt x="47" y="46"/>
                    </a:lnTo>
                    <a:cubicBezTo>
                      <a:pt x="47" y="49"/>
                      <a:pt x="47" y="54"/>
                      <a:pt x="47" y="59"/>
                    </a:cubicBezTo>
                    <a:lnTo>
                      <a:pt x="47" y="61"/>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1" name="Freeform 11"/>
              <p:cNvSpPr>
                <a:spLocks noEditPoints="1"/>
              </p:cNvSpPr>
              <p:nvPr/>
            </p:nvSpPr>
            <p:spPr bwMode="auto">
              <a:xfrm>
                <a:off x="507" y="376"/>
                <a:ext cx="182" cy="184"/>
              </a:xfrm>
              <a:custGeom>
                <a:avLst/>
                <a:gdLst/>
                <a:ahLst/>
                <a:cxnLst>
                  <a:cxn ang="0">
                    <a:pos x="0" y="68"/>
                  </a:cxn>
                  <a:cxn ang="0">
                    <a:pos x="0" y="68"/>
                  </a:cxn>
                  <a:cxn ang="0">
                    <a:pos x="5" y="42"/>
                  </a:cxn>
                  <a:cxn ang="0">
                    <a:pos x="16" y="25"/>
                  </a:cxn>
                  <a:cxn ang="0">
                    <a:pos x="32" y="11"/>
                  </a:cxn>
                  <a:cxn ang="0">
                    <a:pos x="52" y="3"/>
                  </a:cxn>
                  <a:cxn ang="0">
                    <a:pos x="75" y="0"/>
                  </a:cxn>
                  <a:cxn ang="0">
                    <a:pos x="112" y="8"/>
                  </a:cxn>
                  <a:cxn ang="0">
                    <a:pos x="137" y="30"/>
                  </a:cxn>
                  <a:cxn ang="0">
                    <a:pos x="149" y="68"/>
                  </a:cxn>
                  <a:cxn ang="0">
                    <a:pos x="129" y="118"/>
                  </a:cxn>
                  <a:cxn ang="0">
                    <a:pos x="74" y="139"/>
                  </a:cxn>
                  <a:cxn ang="0">
                    <a:pos x="57" y="138"/>
                  </a:cxn>
                  <a:cxn ang="0">
                    <a:pos x="47" y="135"/>
                  </a:cxn>
                  <a:cxn ang="0">
                    <a:pos x="38" y="132"/>
                  </a:cxn>
                  <a:cxn ang="0">
                    <a:pos x="20" y="119"/>
                  </a:cxn>
                  <a:cxn ang="0">
                    <a:pos x="8" y="104"/>
                  </a:cxn>
                  <a:cxn ang="0">
                    <a:pos x="3" y="87"/>
                  </a:cxn>
                  <a:cxn ang="0">
                    <a:pos x="0" y="68"/>
                  </a:cxn>
                  <a:cxn ang="0">
                    <a:pos x="0" y="68"/>
                  </a:cxn>
                  <a:cxn ang="0">
                    <a:pos x="71" y="10"/>
                  </a:cxn>
                  <a:cxn ang="0">
                    <a:pos x="71" y="10"/>
                  </a:cxn>
                  <a:cxn ang="0">
                    <a:pos x="55" y="15"/>
                  </a:cxn>
                  <a:cxn ang="0">
                    <a:pos x="45" y="24"/>
                  </a:cxn>
                  <a:cxn ang="0">
                    <a:pos x="36" y="43"/>
                  </a:cxn>
                  <a:cxn ang="0">
                    <a:pos x="34" y="67"/>
                  </a:cxn>
                  <a:cxn ang="0">
                    <a:pos x="34" y="80"/>
                  </a:cxn>
                  <a:cxn ang="0">
                    <a:pos x="35" y="84"/>
                  </a:cxn>
                  <a:cxn ang="0">
                    <a:pos x="37" y="96"/>
                  </a:cxn>
                  <a:cxn ang="0">
                    <a:pos x="43" y="112"/>
                  </a:cxn>
                  <a:cxn ang="0">
                    <a:pos x="53" y="122"/>
                  </a:cxn>
                  <a:cxn ang="0">
                    <a:pos x="62" y="127"/>
                  </a:cxn>
                  <a:cxn ang="0">
                    <a:pos x="74" y="129"/>
                  </a:cxn>
                  <a:cxn ang="0">
                    <a:pos x="94" y="124"/>
                  </a:cxn>
                  <a:cxn ang="0">
                    <a:pos x="110" y="106"/>
                  </a:cxn>
                  <a:cxn ang="0">
                    <a:pos x="115" y="74"/>
                  </a:cxn>
                  <a:cxn ang="0">
                    <a:pos x="114" y="51"/>
                  </a:cxn>
                  <a:cxn ang="0">
                    <a:pos x="114" y="49"/>
                  </a:cxn>
                  <a:cxn ang="0">
                    <a:pos x="113" y="45"/>
                  </a:cxn>
                  <a:cxn ang="0">
                    <a:pos x="98" y="19"/>
                  </a:cxn>
                  <a:cxn ang="0">
                    <a:pos x="71" y="10"/>
                  </a:cxn>
                  <a:cxn ang="0">
                    <a:pos x="71" y="10"/>
                  </a:cxn>
                </a:cxnLst>
                <a:rect l="0" t="0" r="r" b="b"/>
                <a:pathLst>
                  <a:path w="149" h="139">
                    <a:moveTo>
                      <a:pt x="0" y="68"/>
                    </a:moveTo>
                    <a:lnTo>
                      <a:pt x="0" y="68"/>
                    </a:lnTo>
                    <a:cubicBezTo>
                      <a:pt x="0" y="60"/>
                      <a:pt x="2" y="51"/>
                      <a:pt x="5" y="42"/>
                    </a:cubicBezTo>
                    <a:cubicBezTo>
                      <a:pt x="8" y="36"/>
                      <a:pt x="11" y="30"/>
                      <a:pt x="16" y="25"/>
                    </a:cubicBezTo>
                    <a:cubicBezTo>
                      <a:pt x="20" y="20"/>
                      <a:pt x="25" y="15"/>
                      <a:pt x="32" y="11"/>
                    </a:cubicBezTo>
                    <a:cubicBezTo>
                      <a:pt x="38" y="7"/>
                      <a:pt x="45" y="5"/>
                      <a:pt x="52" y="3"/>
                    </a:cubicBezTo>
                    <a:cubicBezTo>
                      <a:pt x="59" y="1"/>
                      <a:pt x="66" y="0"/>
                      <a:pt x="75" y="0"/>
                    </a:cubicBezTo>
                    <a:cubicBezTo>
                      <a:pt x="89" y="0"/>
                      <a:pt x="102" y="3"/>
                      <a:pt x="112" y="8"/>
                    </a:cubicBezTo>
                    <a:cubicBezTo>
                      <a:pt x="123" y="14"/>
                      <a:pt x="131" y="21"/>
                      <a:pt x="137" y="30"/>
                    </a:cubicBezTo>
                    <a:cubicBezTo>
                      <a:pt x="145" y="42"/>
                      <a:pt x="149" y="54"/>
                      <a:pt x="149" y="68"/>
                    </a:cubicBezTo>
                    <a:cubicBezTo>
                      <a:pt x="149" y="87"/>
                      <a:pt x="142" y="104"/>
                      <a:pt x="129" y="118"/>
                    </a:cubicBezTo>
                    <a:cubicBezTo>
                      <a:pt x="116" y="132"/>
                      <a:pt x="97" y="139"/>
                      <a:pt x="74" y="139"/>
                    </a:cubicBezTo>
                    <a:cubicBezTo>
                      <a:pt x="68" y="139"/>
                      <a:pt x="62" y="138"/>
                      <a:pt x="57" y="138"/>
                    </a:cubicBezTo>
                    <a:cubicBezTo>
                      <a:pt x="53" y="137"/>
                      <a:pt x="50" y="136"/>
                      <a:pt x="47" y="135"/>
                    </a:cubicBezTo>
                    <a:cubicBezTo>
                      <a:pt x="42" y="134"/>
                      <a:pt x="39" y="133"/>
                      <a:pt x="38" y="132"/>
                    </a:cubicBezTo>
                    <a:cubicBezTo>
                      <a:pt x="31" y="128"/>
                      <a:pt x="25" y="124"/>
                      <a:pt x="20" y="119"/>
                    </a:cubicBezTo>
                    <a:cubicBezTo>
                      <a:pt x="16" y="115"/>
                      <a:pt x="12" y="110"/>
                      <a:pt x="8" y="104"/>
                    </a:cubicBezTo>
                    <a:cubicBezTo>
                      <a:pt x="7" y="101"/>
                      <a:pt x="5" y="95"/>
                      <a:pt x="3" y="87"/>
                    </a:cubicBezTo>
                    <a:cubicBezTo>
                      <a:pt x="1" y="81"/>
                      <a:pt x="0" y="75"/>
                      <a:pt x="0" y="68"/>
                    </a:cubicBezTo>
                    <a:lnTo>
                      <a:pt x="0" y="68"/>
                    </a:lnTo>
                    <a:close/>
                    <a:moveTo>
                      <a:pt x="71" y="10"/>
                    </a:moveTo>
                    <a:lnTo>
                      <a:pt x="71" y="10"/>
                    </a:lnTo>
                    <a:cubicBezTo>
                      <a:pt x="65" y="10"/>
                      <a:pt x="60" y="12"/>
                      <a:pt x="55" y="15"/>
                    </a:cubicBezTo>
                    <a:cubicBezTo>
                      <a:pt x="50" y="17"/>
                      <a:pt x="47" y="20"/>
                      <a:pt x="45" y="24"/>
                    </a:cubicBezTo>
                    <a:cubicBezTo>
                      <a:pt x="41" y="30"/>
                      <a:pt x="38" y="36"/>
                      <a:pt x="36" y="43"/>
                    </a:cubicBezTo>
                    <a:cubicBezTo>
                      <a:pt x="34" y="49"/>
                      <a:pt x="34" y="58"/>
                      <a:pt x="34" y="67"/>
                    </a:cubicBezTo>
                    <a:cubicBezTo>
                      <a:pt x="34" y="73"/>
                      <a:pt x="34" y="78"/>
                      <a:pt x="34" y="80"/>
                    </a:cubicBezTo>
                    <a:cubicBezTo>
                      <a:pt x="35" y="81"/>
                      <a:pt x="35" y="82"/>
                      <a:pt x="35" y="84"/>
                    </a:cubicBezTo>
                    <a:cubicBezTo>
                      <a:pt x="36" y="89"/>
                      <a:pt x="36" y="93"/>
                      <a:pt x="37" y="96"/>
                    </a:cubicBezTo>
                    <a:cubicBezTo>
                      <a:pt x="40" y="104"/>
                      <a:pt x="42" y="110"/>
                      <a:pt x="43" y="112"/>
                    </a:cubicBezTo>
                    <a:cubicBezTo>
                      <a:pt x="46" y="115"/>
                      <a:pt x="49" y="119"/>
                      <a:pt x="53" y="122"/>
                    </a:cubicBezTo>
                    <a:cubicBezTo>
                      <a:pt x="55" y="124"/>
                      <a:pt x="58" y="126"/>
                      <a:pt x="62" y="127"/>
                    </a:cubicBezTo>
                    <a:cubicBezTo>
                      <a:pt x="66" y="129"/>
                      <a:pt x="70" y="129"/>
                      <a:pt x="74" y="129"/>
                    </a:cubicBezTo>
                    <a:cubicBezTo>
                      <a:pt x="81" y="129"/>
                      <a:pt x="88" y="128"/>
                      <a:pt x="94" y="124"/>
                    </a:cubicBezTo>
                    <a:cubicBezTo>
                      <a:pt x="101" y="121"/>
                      <a:pt x="106" y="115"/>
                      <a:pt x="110" y="106"/>
                    </a:cubicBezTo>
                    <a:cubicBezTo>
                      <a:pt x="113" y="98"/>
                      <a:pt x="115" y="87"/>
                      <a:pt x="115" y="74"/>
                    </a:cubicBezTo>
                    <a:cubicBezTo>
                      <a:pt x="115" y="68"/>
                      <a:pt x="115" y="61"/>
                      <a:pt x="114" y="51"/>
                    </a:cubicBezTo>
                    <a:lnTo>
                      <a:pt x="114" y="49"/>
                    </a:lnTo>
                    <a:cubicBezTo>
                      <a:pt x="114" y="49"/>
                      <a:pt x="113" y="47"/>
                      <a:pt x="113" y="45"/>
                    </a:cubicBezTo>
                    <a:cubicBezTo>
                      <a:pt x="110" y="34"/>
                      <a:pt x="105" y="25"/>
                      <a:pt x="98" y="19"/>
                    </a:cubicBezTo>
                    <a:cubicBezTo>
                      <a:pt x="91" y="13"/>
                      <a:pt x="82" y="10"/>
                      <a:pt x="71" y="10"/>
                    </a:cubicBezTo>
                    <a:lnTo>
                      <a:pt x="71" y="1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2" name="Freeform 12"/>
              <p:cNvSpPr>
                <a:spLocks/>
              </p:cNvSpPr>
              <p:nvPr/>
            </p:nvSpPr>
            <p:spPr bwMode="auto">
              <a:xfrm>
                <a:off x="712" y="378"/>
                <a:ext cx="80" cy="179"/>
              </a:xfrm>
              <a:custGeom>
                <a:avLst/>
                <a:gdLst/>
                <a:ahLst/>
                <a:cxnLst>
                  <a:cxn ang="0">
                    <a:pos x="0" y="135"/>
                  </a:cxn>
                  <a:cxn ang="0">
                    <a:pos x="0" y="135"/>
                  </a:cxn>
                  <a:cxn ang="0">
                    <a:pos x="0" y="127"/>
                  </a:cxn>
                  <a:cxn ang="0">
                    <a:pos x="6" y="126"/>
                  </a:cxn>
                  <a:cxn ang="0">
                    <a:pos x="16" y="122"/>
                  </a:cxn>
                  <a:cxn ang="0">
                    <a:pos x="18" y="113"/>
                  </a:cxn>
                  <a:cxn ang="0">
                    <a:pos x="18" y="101"/>
                  </a:cxn>
                  <a:cxn ang="0">
                    <a:pos x="18" y="78"/>
                  </a:cxn>
                  <a:cxn ang="0">
                    <a:pos x="18" y="72"/>
                  </a:cxn>
                  <a:cxn ang="0">
                    <a:pos x="19" y="51"/>
                  </a:cxn>
                  <a:cxn ang="0">
                    <a:pos x="19" y="37"/>
                  </a:cxn>
                  <a:cxn ang="0">
                    <a:pos x="19" y="31"/>
                  </a:cxn>
                  <a:cxn ang="0">
                    <a:pos x="19" y="20"/>
                  </a:cxn>
                  <a:cxn ang="0">
                    <a:pos x="18" y="15"/>
                  </a:cxn>
                  <a:cxn ang="0">
                    <a:pos x="18" y="12"/>
                  </a:cxn>
                  <a:cxn ang="0">
                    <a:pos x="4" y="9"/>
                  </a:cxn>
                  <a:cxn ang="0">
                    <a:pos x="0" y="9"/>
                  </a:cxn>
                  <a:cxn ang="0">
                    <a:pos x="0" y="0"/>
                  </a:cxn>
                  <a:cxn ang="0">
                    <a:pos x="30" y="1"/>
                  </a:cxn>
                  <a:cxn ang="0">
                    <a:pos x="36" y="1"/>
                  </a:cxn>
                  <a:cxn ang="0">
                    <a:pos x="56" y="1"/>
                  </a:cxn>
                  <a:cxn ang="0">
                    <a:pos x="66" y="0"/>
                  </a:cxn>
                  <a:cxn ang="0">
                    <a:pos x="66" y="3"/>
                  </a:cxn>
                  <a:cxn ang="0">
                    <a:pos x="65" y="8"/>
                  </a:cxn>
                  <a:cxn ang="0">
                    <a:pos x="56" y="11"/>
                  </a:cxn>
                  <a:cxn ang="0">
                    <a:pos x="47" y="13"/>
                  </a:cxn>
                  <a:cxn ang="0">
                    <a:pos x="47" y="21"/>
                  </a:cxn>
                  <a:cxn ang="0">
                    <a:pos x="47" y="28"/>
                  </a:cxn>
                  <a:cxn ang="0">
                    <a:pos x="47" y="55"/>
                  </a:cxn>
                  <a:cxn ang="0">
                    <a:pos x="47" y="82"/>
                  </a:cxn>
                  <a:cxn ang="0">
                    <a:pos x="46" y="96"/>
                  </a:cxn>
                  <a:cxn ang="0">
                    <a:pos x="47" y="117"/>
                  </a:cxn>
                  <a:cxn ang="0">
                    <a:pos x="47" y="121"/>
                  </a:cxn>
                  <a:cxn ang="0">
                    <a:pos x="47" y="123"/>
                  </a:cxn>
                  <a:cxn ang="0">
                    <a:pos x="58" y="125"/>
                  </a:cxn>
                  <a:cxn ang="0">
                    <a:pos x="65" y="126"/>
                  </a:cxn>
                  <a:cxn ang="0">
                    <a:pos x="65" y="131"/>
                  </a:cxn>
                  <a:cxn ang="0">
                    <a:pos x="65" y="135"/>
                  </a:cxn>
                  <a:cxn ang="0">
                    <a:pos x="63" y="135"/>
                  </a:cxn>
                  <a:cxn ang="0">
                    <a:pos x="59" y="135"/>
                  </a:cxn>
                  <a:cxn ang="0">
                    <a:pos x="56" y="135"/>
                  </a:cxn>
                  <a:cxn ang="0">
                    <a:pos x="43" y="133"/>
                  </a:cxn>
                  <a:cxn ang="0">
                    <a:pos x="24" y="133"/>
                  </a:cxn>
                  <a:cxn ang="0">
                    <a:pos x="8" y="134"/>
                  </a:cxn>
                  <a:cxn ang="0">
                    <a:pos x="0" y="135"/>
                  </a:cxn>
                  <a:cxn ang="0">
                    <a:pos x="0" y="135"/>
                  </a:cxn>
                </a:cxnLst>
                <a:rect l="0" t="0" r="r" b="b"/>
                <a:pathLst>
                  <a:path w="66" h="135">
                    <a:moveTo>
                      <a:pt x="0" y="135"/>
                    </a:moveTo>
                    <a:lnTo>
                      <a:pt x="0" y="135"/>
                    </a:lnTo>
                    <a:lnTo>
                      <a:pt x="0" y="127"/>
                    </a:lnTo>
                    <a:cubicBezTo>
                      <a:pt x="1" y="127"/>
                      <a:pt x="3" y="126"/>
                      <a:pt x="6" y="126"/>
                    </a:cubicBezTo>
                    <a:cubicBezTo>
                      <a:pt x="11" y="125"/>
                      <a:pt x="14" y="123"/>
                      <a:pt x="16" y="122"/>
                    </a:cubicBezTo>
                    <a:cubicBezTo>
                      <a:pt x="18" y="120"/>
                      <a:pt x="18" y="117"/>
                      <a:pt x="18" y="113"/>
                    </a:cubicBezTo>
                    <a:lnTo>
                      <a:pt x="18" y="101"/>
                    </a:lnTo>
                    <a:lnTo>
                      <a:pt x="18" y="78"/>
                    </a:lnTo>
                    <a:lnTo>
                      <a:pt x="18" y="72"/>
                    </a:lnTo>
                    <a:cubicBezTo>
                      <a:pt x="19" y="58"/>
                      <a:pt x="19" y="51"/>
                      <a:pt x="19" y="51"/>
                    </a:cubicBezTo>
                    <a:lnTo>
                      <a:pt x="19" y="37"/>
                    </a:lnTo>
                    <a:lnTo>
                      <a:pt x="19" y="31"/>
                    </a:lnTo>
                    <a:lnTo>
                      <a:pt x="19" y="20"/>
                    </a:lnTo>
                    <a:lnTo>
                      <a:pt x="18" y="15"/>
                    </a:lnTo>
                    <a:cubicBezTo>
                      <a:pt x="18" y="15"/>
                      <a:pt x="18" y="13"/>
                      <a:pt x="18" y="12"/>
                    </a:cubicBezTo>
                    <a:cubicBezTo>
                      <a:pt x="15" y="11"/>
                      <a:pt x="10" y="10"/>
                      <a:pt x="4" y="9"/>
                    </a:cubicBezTo>
                    <a:cubicBezTo>
                      <a:pt x="2" y="9"/>
                      <a:pt x="1" y="9"/>
                      <a:pt x="0" y="9"/>
                    </a:cubicBezTo>
                    <a:lnTo>
                      <a:pt x="0" y="0"/>
                    </a:lnTo>
                    <a:lnTo>
                      <a:pt x="30" y="1"/>
                    </a:lnTo>
                    <a:cubicBezTo>
                      <a:pt x="33" y="1"/>
                      <a:pt x="36" y="1"/>
                      <a:pt x="36" y="1"/>
                    </a:cubicBezTo>
                    <a:cubicBezTo>
                      <a:pt x="41" y="1"/>
                      <a:pt x="47" y="1"/>
                      <a:pt x="56" y="1"/>
                    </a:cubicBezTo>
                    <a:cubicBezTo>
                      <a:pt x="61" y="0"/>
                      <a:pt x="64" y="0"/>
                      <a:pt x="66" y="0"/>
                    </a:cubicBezTo>
                    <a:cubicBezTo>
                      <a:pt x="66" y="1"/>
                      <a:pt x="66" y="2"/>
                      <a:pt x="66" y="3"/>
                    </a:cubicBezTo>
                    <a:cubicBezTo>
                      <a:pt x="66" y="4"/>
                      <a:pt x="66" y="6"/>
                      <a:pt x="65" y="8"/>
                    </a:cubicBezTo>
                    <a:cubicBezTo>
                      <a:pt x="63" y="9"/>
                      <a:pt x="60" y="10"/>
                      <a:pt x="56" y="11"/>
                    </a:cubicBezTo>
                    <a:cubicBezTo>
                      <a:pt x="52" y="11"/>
                      <a:pt x="50" y="12"/>
                      <a:pt x="47" y="13"/>
                    </a:cubicBezTo>
                    <a:cubicBezTo>
                      <a:pt x="47" y="15"/>
                      <a:pt x="47" y="18"/>
                      <a:pt x="47" y="21"/>
                    </a:cubicBezTo>
                    <a:cubicBezTo>
                      <a:pt x="47" y="24"/>
                      <a:pt x="47" y="26"/>
                      <a:pt x="47" y="28"/>
                    </a:cubicBezTo>
                    <a:cubicBezTo>
                      <a:pt x="47" y="40"/>
                      <a:pt x="47" y="49"/>
                      <a:pt x="47" y="55"/>
                    </a:cubicBezTo>
                    <a:lnTo>
                      <a:pt x="47" y="82"/>
                    </a:lnTo>
                    <a:lnTo>
                      <a:pt x="46" y="96"/>
                    </a:lnTo>
                    <a:lnTo>
                      <a:pt x="47" y="117"/>
                    </a:lnTo>
                    <a:lnTo>
                      <a:pt x="47" y="121"/>
                    </a:lnTo>
                    <a:cubicBezTo>
                      <a:pt x="47" y="122"/>
                      <a:pt x="47" y="122"/>
                      <a:pt x="47" y="123"/>
                    </a:cubicBezTo>
                    <a:cubicBezTo>
                      <a:pt x="51" y="124"/>
                      <a:pt x="55" y="125"/>
                      <a:pt x="58" y="125"/>
                    </a:cubicBezTo>
                    <a:cubicBezTo>
                      <a:pt x="59" y="125"/>
                      <a:pt x="61" y="126"/>
                      <a:pt x="65" y="126"/>
                    </a:cubicBezTo>
                    <a:cubicBezTo>
                      <a:pt x="65" y="128"/>
                      <a:pt x="65" y="130"/>
                      <a:pt x="65" y="131"/>
                    </a:cubicBezTo>
                    <a:cubicBezTo>
                      <a:pt x="65" y="132"/>
                      <a:pt x="65" y="133"/>
                      <a:pt x="65" y="135"/>
                    </a:cubicBezTo>
                    <a:cubicBezTo>
                      <a:pt x="64" y="135"/>
                      <a:pt x="63" y="135"/>
                      <a:pt x="63" y="135"/>
                    </a:cubicBezTo>
                    <a:cubicBezTo>
                      <a:pt x="61" y="135"/>
                      <a:pt x="59" y="135"/>
                      <a:pt x="59" y="135"/>
                    </a:cubicBezTo>
                    <a:cubicBezTo>
                      <a:pt x="59" y="135"/>
                      <a:pt x="58" y="135"/>
                      <a:pt x="56" y="135"/>
                    </a:cubicBezTo>
                    <a:cubicBezTo>
                      <a:pt x="55" y="135"/>
                      <a:pt x="51" y="134"/>
                      <a:pt x="43" y="133"/>
                    </a:cubicBezTo>
                    <a:lnTo>
                      <a:pt x="24" y="133"/>
                    </a:lnTo>
                    <a:cubicBezTo>
                      <a:pt x="21" y="133"/>
                      <a:pt x="15" y="133"/>
                      <a:pt x="8" y="134"/>
                    </a:cubicBezTo>
                    <a:cubicBezTo>
                      <a:pt x="4" y="135"/>
                      <a:pt x="1" y="135"/>
                      <a:pt x="0" y="135"/>
                    </a:cubicBezTo>
                    <a:lnTo>
                      <a:pt x="0" y="135"/>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3" name="Freeform 13"/>
              <p:cNvSpPr>
                <a:spLocks/>
              </p:cNvSpPr>
              <p:nvPr/>
            </p:nvSpPr>
            <p:spPr bwMode="auto">
              <a:xfrm>
                <a:off x="815" y="376"/>
                <a:ext cx="156" cy="184"/>
              </a:xfrm>
              <a:custGeom>
                <a:avLst/>
                <a:gdLst/>
                <a:ahLst/>
                <a:cxnLst>
                  <a:cxn ang="0">
                    <a:pos x="118" y="5"/>
                  </a:cxn>
                  <a:cxn ang="0">
                    <a:pos x="118" y="5"/>
                  </a:cxn>
                  <a:cxn ang="0">
                    <a:pos x="123" y="23"/>
                  </a:cxn>
                  <a:cxn ang="0">
                    <a:pos x="125" y="37"/>
                  </a:cxn>
                  <a:cxn ang="0">
                    <a:pos x="116" y="37"/>
                  </a:cxn>
                  <a:cxn ang="0">
                    <a:pos x="96" y="17"/>
                  </a:cxn>
                  <a:cxn ang="0">
                    <a:pos x="72" y="10"/>
                  </a:cxn>
                  <a:cxn ang="0">
                    <a:pos x="46" y="23"/>
                  </a:cxn>
                  <a:cxn ang="0">
                    <a:pos x="33" y="70"/>
                  </a:cxn>
                  <a:cxn ang="0">
                    <a:pos x="35" y="95"/>
                  </a:cxn>
                  <a:cxn ang="0">
                    <a:pos x="44" y="115"/>
                  </a:cxn>
                  <a:cxn ang="0">
                    <a:pos x="56" y="124"/>
                  </a:cxn>
                  <a:cxn ang="0">
                    <a:pos x="75" y="129"/>
                  </a:cxn>
                  <a:cxn ang="0">
                    <a:pos x="97" y="122"/>
                  </a:cxn>
                  <a:cxn ang="0">
                    <a:pos x="118" y="101"/>
                  </a:cxn>
                  <a:cxn ang="0">
                    <a:pos x="128" y="100"/>
                  </a:cxn>
                  <a:cxn ang="0">
                    <a:pos x="126" y="108"/>
                  </a:cxn>
                  <a:cxn ang="0">
                    <a:pos x="124" y="121"/>
                  </a:cxn>
                  <a:cxn ang="0">
                    <a:pos x="123" y="124"/>
                  </a:cxn>
                  <a:cxn ang="0">
                    <a:pos x="122" y="129"/>
                  </a:cxn>
                  <a:cxn ang="0">
                    <a:pos x="104" y="136"/>
                  </a:cxn>
                  <a:cxn ang="0">
                    <a:pos x="76" y="139"/>
                  </a:cxn>
                  <a:cxn ang="0">
                    <a:pos x="52" y="136"/>
                  </a:cxn>
                  <a:cxn ang="0">
                    <a:pos x="32" y="129"/>
                  </a:cxn>
                  <a:cxn ang="0">
                    <a:pos x="14" y="113"/>
                  </a:cxn>
                  <a:cxn ang="0">
                    <a:pos x="4" y="94"/>
                  </a:cxn>
                  <a:cxn ang="0">
                    <a:pos x="0" y="71"/>
                  </a:cxn>
                  <a:cxn ang="0">
                    <a:pos x="21" y="20"/>
                  </a:cxn>
                  <a:cxn ang="0">
                    <a:pos x="73" y="0"/>
                  </a:cxn>
                  <a:cxn ang="0">
                    <a:pos x="97" y="1"/>
                  </a:cxn>
                  <a:cxn ang="0">
                    <a:pos x="118" y="5"/>
                  </a:cxn>
                  <a:cxn ang="0">
                    <a:pos x="118" y="5"/>
                  </a:cxn>
                </a:cxnLst>
                <a:rect l="0" t="0" r="r" b="b"/>
                <a:pathLst>
                  <a:path w="128" h="139">
                    <a:moveTo>
                      <a:pt x="118" y="5"/>
                    </a:moveTo>
                    <a:lnTo>
                      <a:pt x="118" y="5"/>
                    </a:lnTo>
                    <a:cubicBezTo>
                      <a:pt x="119" y="7"/>
                      <a:pt x="121" y="13"/>
                      <a:pt x="123" y="23"/>
                    </a:cubicBezTo>
                    <a:cubicBezTo>
                      <a:pt x="125" y="27"/>
                      <a:pt x="125" y="32"/>
                      <a:pt x="125" y="37"/>
                    </a:cubicBezTo>
                    <a:lnTo>
                      <a:pt x="116" y="37"/>
                    </a:lnTo>
                    <a:cubicBezTo>
                      <a:pt x="109" y="27"/>
                      <a:pt x="103" y="21"/>
                      <a:pt x="96" y="17"/>
                    </a:cubicBezTo>
                    <a:cubicBezTo>
                      <a:pt x="88" y="12"/>
                      <a:pt x="81" y="10"/>
                      <a:pt x="72" y="10"/>
                    </a:cubicBezTo>
                    <a:cubicBezTo>
                      <a:pt x="61" y="10"/>
                      <a:pt x="53" y="15"/>
                      <a:pt x="46" y="23"/>
                    </a:cubicBezTo>
                    <a:cubicBezTo>
                      <a:pt x="37" y="34"/>
                      <a:pt x="33" y="50"/>
                      <a:pt x="33" y="70"/>
                    </a:cubicBezTo>
                    <a:cubicBezTo>
                      <a:pt x="33" y="82"/>
                      <a:pt x="33" y="90"/>
                      <a:pt x="35" y="95"/>
                    </a:cubicBezTo>
                    <a:cubicBezTo>
                      <a:pt x="37" y="103"/>
                      <a:pt x="41" y="110"/>
                      <a:pt x="44" y="115"/>
                    </a:cubicBezTo>
                    <a:cubicBezTo>
                      <a:pt x="47" y="119"/>
                      <a:pt x="51" y="122"/>
                      <a:pt x="56" y="124"/>
                    </a:cubicBezTo>
                    <a:cubicBezTo>
                      <a:pt x="62" y="127"/>
                      <a:pt x="68" y="129"/>
                      <a:pt x="75" y="129"/>
                    </a:cubicBezTo>
                    <a:cubicBezTo>
                      <a:pt x="83" y="129"/>
                      <a:pt x="90" y="127"/>
                      <a:pt x="97" y="122"/>
                    </a:cubicBezTo>
                    <a:cubicBezTo>
                      <a:pt x="104" y="117"/>
                      <a:pt x="111" y="110"/>
                      <a:pt x="118" y="101"/>
                    </a:cubicBezTo>
                    <a:cubicBezTo>
                      <a:pt x="120" y="100"/>
                      <a:pt x="123" y="100"/>
                      <a:pt x="128" y="100"/>
                    </a:cubicBezTo>
                    <a:cubicBezTo>
                      <a:pt x="127" y="102"/>
                      <a:pt x="127" y="105"/>
                      <a:pt x="126" y="108"/>
                    </a:cubicBezTo>
                    <a:cubicBezTo>
                      <a:pt x="126" y="109"/>
                      <a:pt x="125" y="113"/>
                      <a:pt x="124" y="121"/>
                    </a:cubicBezTo>
                    <a:lnTo>
                      <a:pt x="123" y="124"/>
                    </a:lnTo>
                    <a:lnTo>
                      <a:pt x="122" y="129"/>
                    </a:lnTo>
                    <a:cubicBezTo>
                      <a:pt x="117" y="132"/>
                      <a:pt x="111" y="135"/>
                      <a:pt x="104" y="136"/>
                    </a:cubicBezTo>
                    <a:cubicBezTo>
                      <a:pt x="96" y="138"/>
                      <a:pt x="87" y="139"/>
                      <a:pt x="76" y="139"/>
                    </a:cubicBezTo>
                    <a:cubicBezTo>
                      <a:pt x="67" y="139"/>
                      <a:pt x="59" y="138"/>
                      <a:pt x="52" y="136"/>
                    </a:cubicBezTo>
                    <a:cubicBezTo>
                      <a:pt x="44" y="135"/>
                      <a:pt x="38" y="132"/>
                      <a:pt x="32" y="129"/>
                    </a:cubicBezTo>
                    <a:cubicBezTo>
                      <a:pt x="24" y="124"/>
                      <a:pt x="18" y="119"/>
                      <a:pt x="14" y="113"/>
                    </a:cubicBezTo>
                    <a:cubicBezTo>
                      <a:pt x="9" y="107"/>
                      <a:pt x="6" y="101"/>
                      <a:pt x="4" y="94"/>
                    </a:cubicBezTo>
                    <a:cubicBezTo>
                      <a:pt x="1" y="87"/>
                      <a:pt x="0" y="79"/>
                      <a:pt x="0" y="71"/>
                    </a:cubicBezTo>
                    <a:cubicBezTo>
                      <a:pt x="0" y="50"/>
                      <a:pt x="7" y="33"/>
                      <a:pt x="21" y="20"/>
                    </a:cubicBezTo>
                    <a:cubicBezTo>
                      <a:pt x="34" y="7"/>
                      <a:pt x="52" y="0"/>
                      <a:pt x="73" y="0"/>
                    </a:cubicBezTo>
                    <a:cubicBezTo>
                      <a:pt x="81" y="0"/>
                      <a:pt x="89" y="0"/>
                      <a:pt x="97" y="1"/>
                    </a:cubicBezTo>
                    <a:cubicBezTo>
                      <a:pt x="104" y="2"/>
                      <a:pt x="111" y="3"/>
                      <a:pt x="118" y="5"/>
                    </a:cubicBezTo>
                    <a:lnTo>
                      <a:pt x="118" y="5"/>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4" name="Freeform 14"/>
              <p:cNvSpPr>
                <a:spLocks/>
              </p:cNvSpPr>
              <p:nvPr/>
            </p:nvSpPr>
            <p:spPr bwMode="auto">
              <a:xfrm>
                <a:off x="1043" y="372"/>
                <a:ext cx="170" cy="185"/>
              </a:xfrm>
              <a:custGeom>
                <a:avLst/>
                <a:gdLst/>
                <a:ahLst/>
                <a:cxnLst>
                  <a:cxn ang="0">
                    <a:pos x="12" y="0"/>
                  </a:cxn>
                  <a:cxn ang="0">
                    <a:pos x="12" y="0"/>
                  </a:cxn>
                  <a:cxn ang="0">
                    <a:pos x="18" y="0"/>
                  </a:cxn>
                  <a:cxn ang="0">
                    <a:pos x="19" y="2"/>
                  </a:cxn>
                  <a:cxn ang="0">
                    <a:pos x="23" y="8"/>
                  </a:cxn>
                  <a:cxn ang="0">
                    <a:pos x="38" y="9"/>
                  </a:cxn>
                  <a:cxn ang="0">
                    <a:pos x="52" y="8"/>
                  </a:cxn>
                  <a:cxn ang="0">
                    <a:pos x="54" y="8"/>
                  </a:cxn>
                  <a:cxn ang="0">
                    <a:pos x="66" y="8"/>
                  </a:cxn>
                  <a:cxn ang="0">
                    <a:pos x="90" y="8"/>
                  </a:cxn>
                  <a:cxn ang="0">
                    <a:pos x="122" y="8"/>
                  </a:cxn>
                  <a:cxn ang="0">
                    <a:pos x="128" y="7"/>
                  </a:cxn>
                  <a:cxn ang="0">
                    <a:pos x="131" y="2"/>
                  </a:cxn>
                  <a:cxn ang="0">
                    <a:pos x="132" y="0"/>
                  </a:cxn>
                  <a:cxn ang="0">
                    <a:pos x="136" y="0"/>
                  </a:cxn>
                  <a:cxn ang="0">
                    <a:pos x="140" y="0"/>
                  </a:cxn>
                  <a:cxn ang="0">
                    <a:pos x="140" y="21"/>
                  </a:cxn>
                  <a:cxn ang="0">
                    <a:pos x="140" y="31"/>
                  </a:cxn>
                  <a:cxn ang="0">
                    <a:pos x="140" y="36"/>
                  </a:cxn>
                  <a:cxn ang="0">
                    <a:pos x="139" y="40"/>
                  </a:cxn>
                  <a:cxn ang="0">
                    <a:pos x="132" y="42"/>
                  </a:cxn>
                  <a:cxn ang="0">
                    <a:pos x="126" y="30"/>
                  </a:cxn>
                  <a:cxn ang="0">
                    <a:pos x="122" y="22"/>
                  </a:cxn>
                  <a:cxn ang="0">
                    <a:pos x="119" y="20"/>
                  </a:cxn>
                  <a:cxn ang="0">
                    <a:pos x="97" y="20"/>
                  </a:cxn>
                  <a:cxn ang="0">
                    <a:pos x="90" y="20"/>
                  </a:cxn>
                  <a:cxn ang="0">
                    <a:pos x="89" y="27"/>
                  </a:cxn>
                  <a:cxn ang="0">
                    <a:pos x="89" y="41"/>
                  </a:cxn>
                  <a:cxn ang="0">
                    <a:pos x="89" y="71"/>
                  </a:cxn>
                  <a:cxn ang="0">
                    <a:pos x="90" y="104"/>
                  </a:cxn>
                  <a:cxn ang="0">
                    <a:pos x="90" y="117"/>
                  </a:cxn>
                  <a:cxn ang="0">
                    <a:pos x="91" y="128"/>
                  </a:cxn>
                  <a:cxn ang="0">
                    <a:pos x="97" y="129"/>
                  </a:cxn>
                  <a:cxn ang="0">
                    <a:pos x="105" y="131"/>
                  </a:cxn>
                  <a:cxn ang="0">
                    <a:pos x="110" y="133"/>
                  </a:cxn>
                  <a:cxn ang="0">
                    <a:pos x="111" y="137"/>
                  </a:cxn>
                  <a:cxn ang="0">
                    <a:pos x="110" y="140"/>
                  </a:cxn>
                  <a:cxn ang="0">
                    <a:pos x="107" y="140"/>
                  </a:cxn>
                  <a:cxn ang="0">
                    <a:pos x="89" y="139"/>
                  </a:cxn>
                  <a:cxn ang="0">
                    <a:pos x="62" y="139"/>
                  </a:cxn>
                  <a:cxn ang="0">
                    <a:pos x="43" y="140"/>
                  </a:cxn>
                  <a:cxn ang="0">
                    <a:pos x="36" y="140"/>
                  </a:cxn>
                  <a:cxn ang="0">
                    <a:pos x="35" y="138"/>
                  </a:cxn>
                  <a:cxn ang="0">
                    <a:pos x="35" y="135"/>
                  </a:cxn>
                  <a:cxn ang="0">
                    <a:pos x="35" y="135"/>
                  </a:cxn>
                  <a:cxn ang="0">
                    <a:pos x="44" y="130"/>
                  </a:cxn>
                  <a:cxn ang="0">
                    <a:pos x="59" y="125"/>
                  </a:cxn>
                  <a:cxn ang="0">
                    <a:pos x="60" y="120"/>
                  </a:cxn>
                  <a:cxn ang="0">
                    <a:pos x="61" y="81"/>
                  </a:cxn>
                  <a:cxn ang="0">
                    <a:pos x="60" y="42"/>
                  </a:cxn>
                  <a:cxn ang="0">
                    <a:pos x="60" y="22"/>
                  </a:cxn>
                  <a:cxn ang="0">
                    <a:pos x="59" y="21"/>
                  </a:cxn>
                  <a:cxn ang="0">
                    <a:pos x="57" y="20"/>
                  </a:cxn>
                  <a:cxn ang="0">
                    <a:pos x="37" y="20"/>
                  </a:cxn>
                  <a:cxn ang="0">
                    <a:pos x="24" y="22"/>
                  </a:cxn>
                  <a:cxn ang="0">
                    <a:pos x="10" y="36"/>
                  </a:cxn>
                  <a:cxn ang="0">
                    <a:pos x="6" y="39"/>
                  </a:cxn>
                  <a:cxn ang="0">
                    <a:pos x="0" y="35"/>
                  </a:cxn>
                  <a:cxn ang="0">
                    <a:pos x="9" y="8"/>
                  </a:cxn>
                  <a:cxn ang="0">
                    <a:pos x="12" y="0"/>
                  </a:cxn>
                  <a:cxn ang="0">
                    <a:pos x="12" y="0"/>
                  </a:cxn>
                </a:cxnLst>
                <a:rect l="0" t="0" r="r" b="b"/>
                <a:pathLst>
                  <a:path w="140" h="140">
                    <a:moveTo>
                      <a:pt x="12" y="0"/>
                    </a:moveTo>
                    <a:lnTo>
                      <a:pt x="12" y="0"/>
                    </a:lnTo>
                    <a:lnTo>
                      <a:pt x="18" y="0"/>
                    </a:lnTo>
                    <a:cubicBezTo>
                      <a:pt x="18" y="1"/>
                      <a:pt x="19" y="1"/>
                      <a:pt x="19" y="2"/>
                    </a:cubicBezTo>
                    <a:cubicBezTo>
                      <a:pt x="21" y="5"/>
                      <a:pt x="22" y="7"/>
                      <a:pt x="23" y="8"/>
                    </a:cubicBezTo>
                    <a:cubicBezTo>
                      <a:pt x="24" y="8"/>
                      <a:pt x="29" y="9"/>
                      <a:pt x="38" y="9"/>
                    </a:cubicBezTo>
                    <a:cubicBezTo>
                      <a:pt x="43" y="9"/>
                      <a:pt x="48" y="9"/>
                      <a:pt x="52" y="8"/>
                    </a:cubicBezTo>
                    <a:lnTo>
                      <a:pt x="54" y="8"/>
                    </a:lnTo>
                    <a:lnTo>
                      <a:pt x="66" y="8"/>
                    </a:lnTo>
                    <a:lnTo>
                      <a:pt x="90" y="8"/>
                    </a:lnTo>
                    <a:lnTo>
                      <a:pt x="122" y="8"/>
                    </a:lnTo>
                    <a:lnTo>
                      <a:pt x="128" y="7"/>
                    </a:lnTo>
                    <a:cubicBezTo>
                      <a:pt x="129" y="7"/>
                      <a:pt x="130" y="5"/>
                      <a:pt x="131" y="2"/>
                    </a:cubicBezTo>
                    <a:cubicBezTo>
                      <a:pt x="131" y="2"/>
                      <a:pt x="131" y="1"/>
                      <a:pt x="132" y="0"/>
                    </a:cubicBezTo>
                    <a:lnTo>
                      <a:pt x="136" y="0"/>
                    </a:lnTo>
                    <a:cubicBezTo>
                      <a:pt x="137" y="0"/>
                      <a:pt x="138" y="0"/>
                      <a:pt x="140" y="0"/>
                    </a:cubicBezTo>
                    <a:cubicBezTo>
                      <a:pt x="140" y="5"/>
                      <a:pt x="140" y="12"/>
                      <a:pt x="140" y="21"/>
                    </a:cubicBezTo>
                    <a:lnTo>
                      <a:pt x="140" y="31"/>
                    </a:lnTo>
                    <a:lnTo>
                      <a:pt x="140" y="36"/>
                    </a:lnTo>
                    <a:cubicBezTo>
                      <a:pt x="140" y="38"/>
                      <a:pt x="140" y="39"/>
                      <a:pt x="139" y="40"/>
                    </a:cubicBezTo>
                    <a:cubicBezTo>
                      <a:pt x="136" y="41"/>
                      <a:pt x="134" y="42"/>
                      <a:pt x="132" y="42"/>
                    </a:cubicBezTo>
                    <a:cubicBezTo>
                      <a:pt x="130" y="39"/>
                      <a:pt x="128" y="36"/>
                      <a:pt x="126" y="30"/>
                    </a:cubicBezTo>
                    <a:cubicBezTo>
                      <a:pt x="124" y="25"/>
                      <a:pt x="123" y="23"/>
                      <a:pt x="122" y="22"/>
                    </a:cubicBezTo>
                    <a:cubicBezTo>
                      <a:pt x="121" y="21"/>
                      <a:pt x="120" y="20"/>
                      <a:pt x="119" y="20"/>
                    </a:cubicBezTo>
                    <a:cubicBezTo>
                      <a:pt x="117" y="20"/>
                      <a:pt x="110" y="20"/>
                      <a:pt x="97" y="20"/>
                    </a:cubicBezTo>
                    <a:cubicBezTo>
                      <a:pt x="95" y="20"/>
                      <a:pt x="93" y="20"/>
                      <a:pt x="90" y="20"/>
                    </a:cubicBezTo>
                    <a:cubicBezTo>
                      <a:pt x="89" y="23"/>
                      <a:pt x="89" y="25"/>
                      <a:pt x="89" y="27"/>
                    </a:cubicBezTo>
                    <a:lnTo>
                      <a:pt x="89" y="41"/>
                    </a:lnTo>
                    <a:lnTo>
                      <a:pt x="89" y="71"/>
                    </a:lnTo>
                    <a:lnTo>
                      <a:pt x="90" y="104"/>
                    </a:lnTo>
                    <a:lnTo>
                      <a:pt x="90" y="117"/>
                    </a:lnTo>
                    <a:cubicBezTo>
                      <a:pt x="90" y="122"/>
                      <a:pt x="90" y="126"/>
                      <a:pt x="91" y="128"/>
                    </a:cubicBezTo>
                    <a:cubicBezTo>
                      <a:pt x="92" y="129"/>
                      <a:pt x="94" y="129"/>
                      <a:pt x="97" y="129"/>
                    </a:cubicBezTo>
                    <a:cubicBezTo>
                      <a:pt x="98" y="129"/>
                      <a:pt x="100" y="130"/>
                      <a:pt x="105" y="131"/>
                    </a:cubicBezTo>
                    <a:cubicBezTo>
                      <a:pt x="107" y="132"/>
                      <a:pt x="109" y="132"/>
                      <a:pt x="110" y="133"/>
                    </a:cubicBezTo>
                    <a:cubicBezTo>
                      <a:pt x="111" y="135"/>
                      <a:pt x="111" y="137"/>
                      <a:pt x="111" y="137"/>
                    </a:cubicBezTo>
                    <a:cubicBezTo>
                      <a:pt x="111" y="138"/>
                      <a:pt x="111" y="139"/>
                      <a:pt x="110" y="140"/>
                    </a:cubicBezTo>
                    <a:cubicBezTo>
                      <a:pt x="109" y="140"/>
                      <a:pt x="108" y="140"/>
                      <a:pt x="107" y="140"/>
                    </a:cubicBezTo>
                    <a:cubicBezTo>
                      <a:pt x="100" y="140"/>
                      <a:pt x="94" y="140"/>
                      <a:pt x="89" y="139"/>
                    </a:cubicBezTo>
                    <a:cubicBezTo>
                      <a:pt x="84" y="139"/>
                      <a:pt x="75" y="139"/>
                      <a:pt x="62" y="139"/>
                    </a:cubicBezTo>
                    <a:cubicBezTo>
                      <a:pt x="59" y="139"/>
                      <a:pt x="53" y="139"/>
                      <a:pt x="43" y="140"/>
                    </a:cubicBezTo>
                    <a:cubicBezTo>
                      <a:pt x="39" y="140"/>
                      <a:pt x="37" y="140"/>
                      <a:pt x="36" y="140"/>
                    </a:cubicBezTo>
                    <a:cubicBezTo>
                      <a:pt x="36" y="139"/>
                      <a:pt x="35" y="138"/>
                      <a:pt x="35" y="138"/>
                    </a:cubicBezTo>
                    <a:lnTo>
                      <a:pt x="35" y="135"/>
                    </a:lnTo>
                    <a:lnTo>
                      <a:pt x="35" y="135"/>
                    </a:lnTo>
                    <a:cubicBezTo>
                      <a:pt x="37" y="133"/>
                      <a:pt x="40" y="131"/>
                      <a:pt x="44" y="130"/>
                    </a:cubicBezTo>
                    <a:cubicBezTo>
                      <a:pt x="51" y="128"/>
                      <a:pt x="56" y="127"/>
                      <a:pt x="59" y="125"/>
                    </a:cubicBezTo>
                    <a:cubicBezTo>
                      <a:pt x="60" y="124"/>
                      <a:pt x="60" y="122"/>
                      <a:pt x="60" y="120"/>
                    </a:cubicBezTo>
                    <a:cubicBezTo>
                      <a:pt x="61" y="112"/>
                      <a:pt x="61" y="99"/>
                      <a:pt x="61" y="81"/>
                    </a:cubicBezTo>
                    <a:lnTo>
                      <a:pt x="60" y="42"/>
                    </a:lnTo>
                    <a:cubicBezTo>
                      <a:pt x="60" y="31"/>
                      <a:pt x="60" y="24"/>
                      <a:pt x="60" y="22"/>
                    </a:cubicBezTo>
                    <a:cubicBezTo>
                      <a:pt x="60" y="21"/>
                      <a:pt x="59" y="21"/>
                      <a:pt x="59" y="21"/>
                    </a:cubicBezTo>
                    <a:cubicBezTo>
                      <a:pt x="59" y="20"/>
                      <a:pt x="58" y="20"/>
                      <a:pt x="57" y="20"/>
                    </a:cubicBezTo>
                    <a:cubicBezTo>
                      <a:pt x="55" y="20"/>
                      <a:pt x="48" y="20"/>
                      <a:pt x="37" y="20"/>
                    </a:cubicBezTo>
                    <a:cubicBezTo>
                      <a:pt x="30" y="20"/>
                      <a:pt x="26" y="20"/>
                      <a:pt x="24" y="22"/>
                    </a:cubicBezTo>
                    <a:cubicBezTo>
                      <a:pt x="21" y="23"/>
                      <a:pt x="16" y="28"/>
                      <a:pt x="10" y="36"/>
                    </a:cubicBezTo>
                    <a:cubicBezTo>
                      <a:pt x="8" y="38"/>
                      <a:pt x="7" y="39"/>
                      <a:pt x="6" y="39"/>
                    </a:cubicBezTo>
                    <a:cubicBezTo>
                      <a:pt x="3" y="37"/>
                      <a:pt x="1" y="36"/>
                      <a:pt x="0" y="35"/>
                    </a:cubicBezTo>
                    <a:cubicBezTo>
                      <a:pt x="2" y="30"/>
                      <a:pt x="5" y="21"/>
                      <a:pt x="9" y="8"/>
                    </a:cubicBezTo>
                    <a:cubicBezTo>
                      <a:pt x="10" y="4"/>
                      <a:pt x="11" y="1"/>
                      <a:pt x="12" y="0"/>
                    </a:cubicBezTo>
                    <a:lnTo>
                      <a:pt x="12" y="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5" name="Freeform 15"/>
              <p:cNvSpPr>
                <a:spLocks/>
              </p:cNvSpPr>
              <p:nvPr/>
            </p:nvSpPr>
            <p:spPr bwMode="auto">
              <a:xfrm>
                <a:off x="1225" y="435"/>
                <a:ext cx="84" cy="122"/>
              </a:xfrm>
              <a:custGeom>
                <a:avLst/>
                <a:gdLst/>
                <a:ahLst/>
                <a:cxnLst>
                  <a:cxn ang="0">
                    <a:pos x="0" y="87"/>
                  </a:cxn>
                  <a:cxn ang="0">
                    <a:pos x="0" y="87"/>
                  </a:cxn>
                  <a:cxn ang="0">
                    <a:pos x="4" y="85"/>
                  </a:cxn>
                  <a:cxn ang="0">
                    <a:pos x="14" y="81"/>
                  </a:cxn>
                  <a:cxn ang="0">
                    <a:pos x="15" y="64"/>
                  </a:cxn>
                  <a:cxn ang="0">
                    <a:pos x="13" y="29"/>
                  </a:cxn>
                  <a:cxn ang="0">
                    <a:pos x="12" y="26"/>
                  </a:cxn>
                  <a:cxn ang="0">
                    <a:pos x="5" y="24"/>
                  </a:cxn>
                  <a:cxn ang="0">
                    <a:pos x="2" y="21"/>
                  </a:cxn>
                  <a:cxn ang="0">
                    <a:pos x="2" y="17"/>
                  </a:cxn>
                  <a:cxn ang="0">
                    <a:pos x="16" y="12"/>
                  </a:cxn>
                  <a:cxn ang="0">
                    <a:pos x="25" y="4"/>
                  </a:cxn>
                  <a:cxn ang="0">
                    <a:pos x="28" y="0"/>
                  </a:cxn>
                  <a:cxn ang="0">
                    <a:pos x="35" y="0"/>
                  </a:cxn>
                  <a:cxn ang="0">
                    <a:pos x="36" y="4"/>
                  </a:cxn>
                  <a:cxn ang="0">
                    <a:pos x="36" y="6"/>
                  </a:cxn>
                  <a:cxn ang="0">
                    <a:pos x="36" y="12"/>
                  </a:cxn>
                  <a:cxn ang="0">
                    <a:pos x="36" y="21"/>
                  </a:cxn>
                  <a:cxn ang="0">
                    <a:pos x="42" y="11"/>
                  </a:cxn>
                  <a:cxn ang="0">
                    <a:pos x="47" y="6"/>
                  </a:cxn>
                  <a:cxn ang="0">
                    <a:pos x="55" y="4"/>
                  </a:cxn>
                  <a:cxn ang="0">
                    <a:pos x="65" y="7"/>
                  </a:cxn>
                  <a:cxn ang="0">
                    <a:pos x="69" y="16"/>
                  </a:cxn>
                  <a:cxn ang="0">
                    <a:pos x="66" y="25"/>
                  </a:cxn>
                  <a:cxn ang="0">
                    <a:pos x="58" y="29"/>
                  </a:cxn>
                  <a:cxn ang="0">
                    <a:pos x="48" y="25"/>
                  </a:cxn>
                  <a:cxn ang="0">
                    <a:pos x="44" y="23"/>
                  </a:cxn>
                  <a:cxn ang="0">
                    <a:pos x="43" y="23"/>
                  </a:cxn>
                  <a:cxn ang="0">
                    <a:pos x="39" y="27"/>
                  </a:cxn>
                  <a:cxn ang="0">
                    <a:pos x="36" y="37"/>
                  </a:cxn>
                  <a:cxn ang="0">
                    <a:pos x="36" y="40"/>
                  </a:cxn>
                  <a:cxn ang="0">
                    <a:pos x="37" y="76"/>
                  </a:cxn>
                  <a:cxn ang="0">
                    <a:pos x="39" y="81"/>
                  </a:cxn>
                  <a:cxn ang="0">
                    <a:pos x="43" y="83"/>
                  </a:cxn>
                  <a:cxn ang="0">
                    <a:pos x="49" y="84"/>
                  </a:cxn>
                  <a:cxn ang="0">
                    <a:pos x="55" y="86"/>
                  </a:cxn>
                  <a:cxn ang="0">
                    <a:pos x="56" y="89"/>
                  </a:cxn>
                  <a:cxn ang="0">
                    <a:pos x="56" y="92"/>
                  </a:cxn>
                  <a:cxn ang="0">
                    <a:pos x="46" y="92"/>
                  </a:cxn>
                  <a:cxn ang="0">
                    <a:pos x="26" y="91"/>
                  </a:cxn>
                  <a:cxn ang="0">
                    <a:pos x="13" y="91"/>
                  </a:cxn>
                  <a:cxn ang="0">
                    <a:pos x="11" y="91"/>
                  </a:cxn>
                  <a:cxn ang="0">
                    <a:pos x="0" y="92"/>
                  </a:cxn>
                  <a:cxn ang="0">
                    <a:pos x="0" y="89"/>
                  </a:cxn>
                  <a:cxn ang="0">
                    <a:pos x="0" y="87"/>
                  </a:cxn>
                  <a:cxn ang="0">
                    <a:pos x="0" y="87"/>
                  </a:cxn>
                </a:cxnLst>
                <a:rect l="0" t="0" r="r" b="b"/>
                <a:pathLst>
                  <a:path w="69" h="92">
                    <a:moveTo>
                      <a:pt x="0" y="87"/>
                    </a:moveTo>
                    <a:lnTo>
                      <a:pt x="0" y="87"/>
                    </a:lnTo>
                    <a:cubicBezTo>
                      <a:pt x="1" y="86"/>
                      <a:pt x="2" y="85"/>
                      <a:pt x="4" y="85"/>
                    </a:cubicBezTo>
                    <a:cubicBezTo>
                      <a:pt x="7" y="84"/>
                      <a:pt x="10" y="83"/>
                      <a:pt x="14" y="81"/>
                    </a:cubicBezTo>
                    <a:cubicBezTo>
                      <a:pt x="14" y="79"/>
                      <a:pt x="15" y="74"/>
                      <a:pt x="15" y="64"/>
                    </a:cubicBezTo>
                    <a:cubicBezTo>
                      <a:pt x="15" y="47"/>
                      <a:pt x="14" y="35"/>
                      <a:pt x="13" y="29"/>
                    </a:cubicBezTo>
                    <a:cubicBezTo>
                      <a:pt x="13" y="28"/>
                      <a:pt x="13" y="27"/>
                      <a:pt x="12" y="26"/>
                    </a:cubicBezTo>
                    <a:cubicBezTo>
                      <a:pt x="10" y="25"/>
                      <a:pt x="8" y="24"/>
                      <a:pt x="5" y="24"/>
                    </a:cubicBezTo>
                    <a:cubicBezTo>
                      <a:pt x="3" y="23"/>
                      <a:pt x="3" y="22"/>
                      <a:pt x="2" y="21"/>
                    </a:cubicBezTo>
                    <a:lnTo>
                      <a:pt x="2" y="17"/>
                    </a:lnTo>
                    <a:cubicBezTo>
                      <a:pt x="7" y="17"/>
                      <a:pt x="12" y="15"/>
                      <a:pt x="16" y="12"/>
                    </a:cubicBezTo>
                    <a:cubicBezTo>
                      <a:pt x="20" y="9"/>
                      <a:pt x="23" y="7"/>
                      <a:pt x="25" y="4"/>
                    </a:cubicBezTo>
                    <a:cubicBezTo>
                      <a:pt x="26" y="2"/>
                      <a:pt x="27" y="1"/>
                      <a:pt x="28" y="0"/>
                    </a:cubicBezTo>
                    <a:lnTo>
                      <a:pt x="35" y="0"/>
                    </a:lnTo>
                    <a:cubicBezTo>
                      <a:pt x="36" y="1"/>
                      <a:pt x="36" y="3"/>
                      <a:pt x="36" y="4"/>
                    </a:cubicBezTo>
                    <a:cubicBezTo>
                      <a:pt x="36" y="4"/>
                      <a:pt x="36" y="5"/>
                      <a:pt x="36" y="6"/>
                    </a:cubicBezTo>
                    <a:cubicBezTo>
                      <a:pt x="36" y="9"/>
                      <a:pt x="36" y="11"/>
                      <a:pt x="36" y="12"/>
                    </a:cubicBezTo>
                    <a:cubicBezTo>
                      <a:pt x="36" y="13"/>
                      <a:pt x="36" y="16"/>
                      <a:pt x="36" y="21"/>
                    </a:cubicBezTo>
                    <a:cubicBezTo>
                      <a:pt x="39" y="16"/>
                      <a:pt x="41" y="13"/>
                      <a:pt x="42" y="11"/>
                    </a:cubicBezTo>
                    <a:cubicBezTo>
                      <a:pt x="43" y="11"/>
                      <a:pt x="44" y="9"/>
                      <a:pt x="47" y="6"/>
                    </a:cubicBezTo>
                    <a:cubicBezTo>
                      <a:pt x="50" y="5"/>
                      <a:pt x="52" y="4"/>
                      <a:pt x="55" y="4"/>
                    </a:cubicBezTo>
                    <a:cubicBezTo>
                      <a:pt x="59" y="4"/>
                      <a:pt x="62" y="5"/>
                      <a:pt x="65" y="7"/>
                    </a:cubicBezTo>
                    <a:cubicBezTo>
                      <a:pt x="68" y="10"/>
                      <a:pt x="69" y="13"/>
                      <a:pt x="69" y="16"/>
                    </a:cubicBezTo>
                    <a:cubicBezTo>
                      <a:pt x="69" y="19"/>
                      <a:pt x="68" y="22"/>
                      <a:pt x="66" y="25"/>
                    </a:cubicBezTo>
                    <a:cubicBezTo>
                      <a:pt x="64" y="27"/>
                      <a:pt x="61" y="29"/>
                      <a:pt x="58" y="29"/>
                    </a:cubicBezTo>
                    <a:cubicBezTo>
                      <a:pt x="55" y="29"/>
                      <a:pt x="52" y="27"/>
                      <a:pt x="48" y="25"/>
                    </a:cubicBezTo>
                    <a:cubicBezTo>
                      <a:pt x="46" y="23"/>
                      <a:pt x="45" y="23"/>
                      <a:pt x="44" y="23"/>
                    </a:cubicBezTo>
                    <a:lnTo>
                      <a:pt x="43" y="23"/>
                    </a:lnTo>
                    <a:cubicBezTo>
                      <a:pt x="42" y="23"/>
                      <a:pt x="40" y="25"/>
                      <a:pt x="39" y="27"/>
                    </a:cubicBezTo>
                    <a:cubicBezTo>
                      <a:pt x="37" y="30"/>
                      <a:pt x="36" y="34"/>
                      <a:pt x="36" y="37"/>
                    </a:cubicBezTo>
                    <a:lnTo>
                      <a:pt x="36" y="40"/>
                    </a:lnTo>
                    <a:cubicBezTo>
                      <a:pt x="37" y="45"/>
                      <a:pt x="37" y="57"/>
                      <a:pt x="37" y="76"/>
                    </a:cubicBezTo>
                    <a:cubicBezTo>
                      <a:pt x="37" y="78"/>
                      <a:pt x="38" y="80"/>
                      <a:pt x="39" y="81"/>
                    </a:cubicBezTo>
                    <a:cubicBezTo>
                      <a:pt x="40" y="82"/>
                      <a:pt x="41" y="83"/>
                      <a:pt x="43" y="83"/>
                    </a:cubicBezTo>
                    <a:cubicBezTo>
                      <a:pt x="44" y="84"/>
                      <a:pt x="46" y="84"/>
                      <a:pt x="49" y="84"/>
                    </a:cubicBezTo>
                    <a:cubicBezTo>
                      <a:pt x="53" y="85"/>
                      <a:pt x="55" y="85"/>
                      <a:pt x="55" y="86"/>
                    </a:cubicBezTo>
                    <a:cubicBezTo>
                      <a:pt x="56" y="86"/>
                      <a:pt x="56" y="87"/>
                      <a:pt x="56" y="89"/>
                    </a:cubicBezTo>
                    <a:cubicBezTo>
                      <a:pt x="56" y="89"/>
                      <a:pt x="56" y="90"/>
                      <a:pt x="56" y="92"/>
                    </a:cubicBezTo>
                    <a:lnTo>
                      <a:pt x="46" y="92"/>
                    </a:lnTo>
                    <a:lnTo>
                      <a:pt x="26" y="91"/>
                    </a:lnTo>
                    <a:cubicBezTo>
                      <a:pt x="21" y="91"/>
                      <a:pt x="17" y="91"/>
                      <a:pt x="13" y="91"/>
                    </a:cubicBezTo>
                    <a:lnTo>
                      <a:pt x="11" y="91"/>
                    </a:lnTo>
                    <a:cubicBezTo>
                      <a:pt x="10" y="91"/>
                      <a:pt x="7" y="91"/>
                      <a:pt x="0" y="92"/>
                    </a:cubicBezTo>
                    <a:cubicBezTo>
                      <a:pt x="0" y="91"/>
                      <a:pt x="0" y="90"/>
                      <a:pt x="0" y="89"/>
                    </a:cubicBezTo>
                    <a:cubicBezTo>
                      <a:pt x="0" y="89"/>
                      <a:pt x="0" y="88"/>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6" name="Freeform 16"/>
              <p:cNvSpPr>
                <a:spLocks noEditPoints="1"/>
              </p:cNvSpPr>
              <p:nvPr/>
            </p:nvSpPr>
            <p:spPr bwMode="auto">
              <a:xfrm>
                <a:off x="1319" y="441"/>
                <a:ext cx="104" cy="119"/>
              </a:xfrm>
              <a:custGeom>
                <a:avLst/>
                <a:gdLst/>
                <a:ahLst/>
                <a:cxnLst>
                  <a:cxn ang="0">
                    <a:pos x="2" y="33"/>
                  </a:cxn>
                  <a:cxn ang="0">
                    <a:pos x="2" y="33"/>
                  </a:cxn>
                  <a:cxn ang="0">
                    <a:pos x="6" y="21"/>
                  </a:cxn>
                  <a:cxn ang="0">
                    <a:pos x="19" y="8"/>
                  </a:cxn>
                  <a:cxn ang="0">
                    <a:pos x="31" y="2"/>
                  </a:cxn>
                  <a:cxn ang="0">
                    <a:pos x="42" y="0"/>
                  </a:cxn>
                  <a:cxn ang="0">
                    <a:pos x="57" y="1"/>
                  </a:cxn>
                  <a:cxn ang="0">
                    <a:pos x="67" y="6"/>
                  </a:cxn>
                  <a:cxn ang="0">
                    <a:pos x="77" y="14"/>
                  </a:cxn>
                  <a:cxn ang="0">
                    <a:pos x="83" y="23"/>
                  </a:cxn>
                  <a:cxn ang="0">
                    <a:pos x="85" y="37"/>
                  </a:cxn>
                  <a:cxn ang="0">
                    <a:pos x="73" y="37"/>
                  </a:cxn>
                  <a:cxn ang="0">
                    <a:pos x="53" y="36"/>
                  </a:cxn>
                  <a:cxn ang="0">
                    <a:pos x="44" y="35"/>
                  </a:cxn>
                  <a:cxn ang="0">
                    <a:pos x="33" y="36"/>
                  </a:cxn>
                  <a:cxn ang="0">
                    <a:pos x="24" y="36"/>
                  </a:cxn>
                  <a:cxn ang="0">
                    <a:pos x="24" y="38"/>
                  </a:cxn>
                  <a:cxn ang="0">
                    <a:pos x="25" y="50"/>
                  </a:cxn>
                  <a:cxn ang="0">
                    <a:pos x="29" y="60"/>
                  </a:cxn>
                  <a:cxn ang="0">
                    <a:pos x="36" y="68"/>
                  </a:cxn>
                  <a:cxn ang="0">
                    <a:pos x="44" y="73"/>
                  </a:cxn>
                  <a:cxn ang="0">
                    <a:pos x="50" y="75"/>
                  </a:cxn>
                  <a:cxn ang="0">
                    <a:pos x="61" y="74"/>
                  </a:cxn>
                  <a:cxn ang="0">
                    <a:pos x="70" y="72"/>
                  </a:cxn>
                  <a:cxn ang="0">
                    <a:pos x="79" y="66"/>
                  </a:cxn>
                  <a:cxn ang="0">
                    <a:pos x="85" y="71"/>
                  </a:cxn>
                  <a:cxn ang="0">
                    <a:pos x="66" y="86"/>
                  </a:cxn>
                  <a:cxn ang="0">
                    <a:pos x="44" y="90"/>
                  </a:cxn>
                  <a:cxn ang="0">
                    <a:pos x="31" y="89"/>
                  </a:cxn>
                  <a:cxn ang="0">
                    <a:pos x="18" y="83"/>
                  </a:cxn>
                  <a:cxn ang="0">
                    <a:pos x="9" y="74"/>
                  </a:cxn>
                  <a:cxn ang="0">
                    <a:pos x="3" y="62"/>
                  </a:cxn>
                  <a:cxn ang="0">
                    <a:pos x="0" y="49"/>
                  </a:cxn>
                  <a:cxn ang="0">
                    <a:pos x="2" y="33"/>
                  </a:cxn>
                  <a:cxn ang="0">
                    <a:pos x="2" y="33"/>
                  </a:cxn>
                  <a:cxn ang="0">
                    <a:pos x="62" y="29"/>
                  </a:cxn>
                  <a:cxn ang="0">
                    <a:pos x="62" y="29"/>
                  </a:cxn>
                  <a:cxn ang="0">
                    <a:pos x="59" y="17"/>
                  </a:cxn>
                  <a:cxn ang="0">
                    <a:pos x="53" y="9"/>
                  </a:cxn>
                  <a:cxn ang="0">
                    <a:pos x="44" y="6"/>
                  </a:cxn>
                  <a:cxn ang="0">
                    <a:pos x="31" y="12"/>
                  </a:cxn>
                  <a:cxn ang="0">
                    <a:pos x="25" y="29"/>
                  </a:cxn>
                  <a:cxn ang="0">
                    <a:pos x="48" y="29"/>
                  </a:cxn>
                  <a:cxn ang="0">
                    <a:pos x="55" y="29"/>
                  </a:cxn>
                  <a:cxn ang="0">
                    <a:pos x="59" y="28"/>
                  </a:cxn>
                  <a:cxn ang="0">
                    <a:pos x="62" y="29"/>
                  </a:cxn>
                  <a:cxn ang="0">
                    <a:pos x="62" y="29"/>
                  </a:cxn>
                </a:cxnLst>
                <a:rect l="0" t="0" r="r" b="b"/>
                <a:pathLst>
                  <a:path w="85" h="90">
                    <a:moveTo>
                      <a:pt x="2" y="33"/>
                    </a:moveTo>
                    <a:lnTo>
                      <a:pt x="2" y="33"/>
                    </a:lnTo>
                    <a:cubicBezTo>
                      <a:pt x="3" y="27"/>
                      <a:pt x="5" y="23"/>
                      <a:pt x="6" y="21"/>
                    </a:cubicBezTo>
                    <a:cubicBezTo>
                      <a:pt x="10" y="16"/>
                      <a:pt x="14" y="11"/>
                      <a:pt x="19" y="8"/>
                    </a:cubicBezTo>
                    <a:cubicBezTo>
                      <a:pt x="23" y="5"/>
                      <a:pt x="27" y="3"/>
                      <a:pt x="31" y="2"/>
                    </a:cubicBezTo>
                    <a:cubicBezTo>
                      <a:pt x="35" y="0"/>
                      <a:pt x="39" y="0"/>
                      <a:pt x="42" y="0"/>
                    </a:cubicBezTo>
                    <a:cubicBezTo>
                      <a:pt x="48" y="0"/>
                      <a:pt x="53" y="0"/>
                      <a:pt x="57" y="1"/>
                    </a:cubicBezTo>
                    <a:cubicBezTo>
                      <a:pt x="61" y="2"/>
                      <a:pt x="65" y="4"/>
                      <a:pt x="67" y="6"/>
                    </a:cubicBezTo>
                    <a:cubicBezTo>
                      <a:pt x="71" y="8"/>
                      <a:pt x="74" y="11"/>
                      <a:pt x="77" y="14"/>
                    </a:cubicBezTo>
                    <a:cubicBezTo>
                      <a:pt x="79" y="17"/>
                      <a:pt x="81" y="20"/>
                      <a:pt x="83" y="23"/>
                    </a:cubicBezTo>
                    <a:cubicBezTo>
                      <a:pt x="84" y="27"/>
                      <a:pt x="85" y="32"/>
                      <a:pt x="85" y="37"/>
                    </a:cubicBezTo>
                    <a:lnTo>
                      <a:pt x="73" y="37"/>
                    </a:lnTo>
                    <a:cubicBezTo>
                      <a:pt x="70" y="37"/>
                      <a:pt x="63" y="37"/>
                      <a:pt x="53" y="36"/>
                    </a:cubicBezTo>
                    <a:cubicBezTo>
                      <a:pt x="49" y="36"/>
                      <a:pt x="46" y="35"/>
                      <a:pt x="44" y="35"/>
                    </a:cubicBezTo>
                    <a:cubicBezTo>
                      <a:pt x="44" y="35"/>
                      <a:pt x="40" y="36"/>
                      <a:pt x="33" y="36"/>
                    </a:cubicBezTo>
                    <a:lnTo>
                      <a:pt x="24" y="36"/>
                    </a:lnTo>
                    <a:cubicBezTo>
                      <a:pt x="24" y="37"/>
                      <a:pt x="24" y="37"/>
                      <a:pt x="24" y="38"/>
                    </a:cubicBezTo>
                    <a:cubicBezTo>
                      <a:pt x="24" y="42"/>
                      <a:pt x="24" y="46"/>
                      <a:pt x="25" y="50"/>
                    </a:cubicBezTo>
                    <a:cubicBezTo>
                      <a:pt x="26" y="54"/>
                      <a:pt x="28" y="57"/>
                      <a:pt x="29" y="60"/>
                    </a:cubicBezTo>
                    <a:cubicBezTo>
                      <a:pt x="31" y="63"/>
                      <a:pt x="33" y="66"/>
                      <a:pt x="36" y="68"/>
                    </a:cubicBezTo>
                    <a:cubicBezTo>
                      <a:pt x="39" y="70"/>
                      <a:pt x="41" y="72"/>
                      <a:pt x="44" y="73"/>
                    </a:cubicBezTo>
                    <a:lnTo>
                      <a:pt x="50" y="75"/>
                    </a:lnTo>
                    <a:cubicBezTo>
                      <a:pt x="56" y="75"/>
                      <a:pt x="59" y="75"/>
                      <a:pt x="61" y="74"/>
                    </a:cubicBezTo>
                    <a:cubicBezTo>
                      <a:pt x="64" y="74"/>
                      <a:pt x="67" y="73"/>
                      <a:pt x="70" y="72"/>
                    </a:cubicBezTo>
                    <a:cubicBezTo>
                      <a:pt x="72" y="71"/>
                      <a:pt x="75" y="69"/>
                      <a:pt x="79" y="66"/>
                    </a:cubicBezTo>
                    <a:cubicBezTo>
                      <a:pt x="81" y="68"/>
                      <a:pt x="83" y="70"/>
                      <a:pt x="85" y="71"/>
                    </a:cubicBezTo>
                    <a:cubicBezTo>
                      <a:pt x="79" y="78"/>
                      <a:pt x="73" y="83"/>
                      <a:pt x="66" y="86"/>
                    </a:cubicBezTo>
                    <a:cubicBezTo>
                      <a:pt x="60" y="89"/>
                      <a:pt x="52" y="90"/>
                      <a:pt x="44" y="90"/>
                    </a:cubicBezTo>
                    <a:cubicBezTo>
                      <a:pt x="39" y="90"/>
                      <a:pt x="34" y="90"/>
                      <a:pt x="31" y="89"/>
                    </a:cubicBezTo>
                    <a:cubicBezTo>
                      <a:pt x="26" y="88"/>
                      <a:pt x="22" y="86"/>
                      <a:pt x="18" y="83"/>
                    </a:cubicBezTo>
                    <a:cubicBezTo>
                      <a:pt x="15" y="81"/>
                      <a:pt x="11" y="77"/>
                      <a:pt x="9" y="74"/>
                    </a:cubicBezTo>
                    <a:cubicBezTo>
                      <a:pt x="6" y="70"/>
                      <a:pt x="4" y="66"/>
                      <a:pt x="3" y="62"/>
                    </a:cubicBezTo>
                    <a:cubicBezTo>
                      <a:pt x="1" y="57"/>
                      <a:pt x="0" y="52"/>
                      <a:pt x="0" y="49"/>
                    </a:cubicBezTo>
                    <a:cubicBezTo>
                      <a:pt x="0" y="43"/>
                      <a:pt x="1" y="38"/>
                      <a:pt x="2" y="33"/>
                    </a:cubicBezTo>
                    <a:lnTo>
                      <a:pt x="2" y="33"/>
                    </a:lnTo>
                    <a:close/>
                    <a:moveTo>
                      <a:pt x="62" y="29"/>
                    </a:moveTo>
                    <a:lnTo>
                      <a:pt x="62" y="29"/>
                    </a:lnTo>
                    <a:cubicBezTo>
                      <a:pt x="62" y="25"/>
                      <a:pt x="61" y="21"/>
                      <a:pt x="59" y="17"/>
                    </a:cubicBezTo>
                    <a:cubicBezTo>
                      <a:pt x="58" y="14"/>
                      <a:pt x="56" y="11"/>
                      <a:pt x="53" y="9"/>
                    </a:cubicBezTo>
                    <a:cubicBezTo>
                      <a:pt x="50" y="7"/>
                      <a:pt x="47" y="6"/>
                      <a:pt x="44" y="6"/>
                    </a:cubicBezTo>
                    <a:cubicBezTo>
                      <a:pt x="39" y="6"/>
                      <a:pt x="35" y="8"/>
                      <a:pt x="31" y="12"/>
                    </a:cubicBezTo>
                    <a:cubicBezTo>
                      <a:pt x="27" y="16"/>
                      <a:pt x="25" y="22"/>
                      <a:pt x="25" y="29"/>
                    </a:cubicBezTo>
                    <a:lnTo>
                      <a:pt x="48" y="29"/>
                    </a:lnTo>
                    <a:cubicBezTo>
                      <a:pt x="50" y="29"/>
                      <a:pt x="52" y="29"/>
                      <a:pt x="55" y="29"/>
                    </a:cubicBezTo>
                    <a:cubicBezTo>
                      <a:pt x="57" y="29"/>
                      <a:pt x="58" y="28"/>
                      <a:pt x="59" y="28"/>
                    </a:cubicBezTo>
                    <a:cubicBezTo>
                      <a:pt x="60" y="28"/>
                      <a:pt x="61" y="28"/>
                      <a:pt x="62" y="29"/>
                    </a:cubicBezTo>
                    <a:lnTo>
                      <a:pt x="62"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7" name="Freeform 17"/>
              <p:cNvSpPr>
                <a:spLocks noEditPoints="1"/>
              </p:cNvSpPr>
              <p:nvPr/>
            </p:nvSpPr>
            <p:spPr bwMode="auto">
              <a:xfrm>
                <a:off x="1440" y="441"/>
                <a:ext cx="103" cy="119"/>
              </a:xfrm>
              <a:custGeom>
                <a:avLst/>
                <a:gdLst/>
                <a:ahLst/>
                <a:cxnLst>
                  <a:cxn ang="0">
                    <a:pos x="2" y="33"/>
                  </a:cxn>
                  <a:cxn ang="0">
                    <a:pos x="2" y="33"/>
                  </a:cxn>
                  <a:cxn ang="0">
                    <a:pos x="7" y="21"/>
                  </a:cxn>
                  <a:cxn ang="0">
                    <a:pos x="19" y="8"/>
                  </a:cxn>
                  <a:cxn ang="0">
                    <a:pos x="31" y="2"/>
                  </a:cxn>
                  <a:cxn ang="0">
                    <a:pos x="42" y="0"/>
                  </a:cxn>
                  <a:cxn ang="0">
                    <a:pos x="58" y="1"/>
                  </a:cxn>
                  <a:cxn ang="0">
                    <a:pos x="68" y="6"/>
                  </a:cxn>
                  <a:cxn ang="0">
                    <a:pos x="77" y="14"/>
                  </a:cxn>
                  <a:cxn ang="0">
                    <a:pos x="83" y="23"/>
                  </a:cxn>
                  <a:cxn ang="0">
                    <a:pos x="85" y="37"/>
                  </a:cxn>
                  <a:cxn ang="0">
                    <a:pos x="74" y="37"/>
                  </a:cxn>
                  <a:cxn ang="0">
                    <a:pos x="53" y="36"/>
                  </a:cxn>
                  <a:cxn ang="0">
                    <a:pos x="44" y="35"/>
                  </a:cxn>
                  <a:cxn ang="0">
                    <a:pos x="33" y="36"/>
                  </a:cxn>
                  <a:cxn ang="0">
                    <a:pos x="24" y="36"/>
                  </a:cxn>
                  <a:cxn ang="0">
                    <a:pos x="24" y="38"/>
                  </a:cxn>
                  <a:cxn ang="0">
                    <a:pos x="26" y="50"/>
                  </a:cxn>
                  <a:cxn ang="0">
                    <a:pos x="30" y="60"/>
                  </a:cxn>
                  <a:cxn ang="0">
                    <a:pos x="36" y="68"/>
                  </a:cxn>
                  <a:cxn ang="0">
                    <a:pos x="44" y="73"/>
                  </a:cxn>
                  <a:cxn ang="0">
                    <a:pos x="50" y="75"/>
                  </a:cxn>
                  <a:cxn ang="0">
                    <a:pos x="61" y="74"/>
                  </a:cxn>
                  <a:cxn ang="0">
                    <a:pos x="70" y="72"/>
                  </a:cxn>
                  <a:cxn ang="0">
                    <a:pos x="79" y="66"/>
                  </a:cxn>
                  <a:cxn ang="0">
                    <a:pos x="85" y="71"/>
                  </a:cxn>
                  <a:cxn ang="0">
                    <a:pos x="66" y="86"/>
                  </a:cxn>
                  <a:cxn ang="0">
                    <a:pos x="44" y="90"/>
                  </a:cxn>
                  <a:cxn ang="0">
                    <a:pos x="31" y="89"/>
                  </a:cxn>
                  <a:cxn ang="0">
                    <a:pos x="19" y="83"/>
                  </a:cxn>
                  <a:cxn ang="0">
                    <a:pos x="9" y="74"/>
                  </a:cxn>
                  <a:cxn ang="0">
                    <a:pos x="3" y="62"/>
                  </a:cxn>
                  <a:cxn ang="0">
                    <a:pos x="0" y="49"/>
                  </a:cxn>
                  <a:cxn ang="0">
                    <a:pos x="2" y="33"/>
                  </a:cxn>
                  <a:cxn ang="0">
                    <a:pos x="2" y="33"/>
                  </a:cxn>
                  <a:cxn ang="0">
                    <a:pos x="62" y="29"/>
                  </a:cxn>
                  <a:cxn ang="0">
                    <a:pos x="62" y="29"/>
                  </a:cxn>
                  <a:cxn ang="0">
                    <a:pos x="60" y="17"/>
                  </a:cxn>
                  <a:cxn ang="0">
                    <a:pos x="53" y="9"/>
                  </a:cxn>
                  <a:cxn ang="0">
                    <a:pos x="44" y="6"/>
                  </a:cxn>
                  <a:cxn ang="0">
                    <a:pos x="31" y="12"/>
                  </a:cxn>
                  <a:cxn ang="0">
                    <a:pos x="25" y="29"/>
                  </a:cxn>
                  <a:cxn ang="0">
                    <a:pos x="49" y="29"/>
                  </a:cxn>
                  <a:cxn ang="0">
                    <a:pos x="55" y="29"/>
                  </a:cxn>
                  <a:cxn ang="0">
                    <a:pos x="59" y="28"/>
                  </a:cxn>
                  <a:cxn ang="0">
                    <a:pos x="62" y="29"/>
                  </a:cxn>
                  <a:cxn ang="0">
                    <a:pos x="62" y="29"/>
                  </a:cxn>
                </a:cxnLst>
                <a:rect l="0" t="0" r="r" b="b"/>
                <a:pathLst>
                  <a:path w="85" h="90">
                    <a:moveTo>
                      <a:pt x="2" y="33"/>
                    </a:moveTo>
                    <a:lnTo>
                      <a:pt x="2" y="33"/>
                    </a:lnTo>
                    <a:cubicBezTo>
                      <a:pt x="4" y="27"/>
                      <a:pt x="5" y="23"/>
                      <a:pt x="7" y="21"/>
                    </a:cubicBezTo>
                    <a:cubicBezTo>
                      <a:pt x="10" y="16"/>
                      <a:pt x="15" y="11"/>
                      <a:pt x="19" y="8"/>
                    </a:cubicBezTo>
                    <a:cubicBezTo>
                      <a:pt x="23" y="5"/>
                      <a:pt x="27" y="3"/>
                      <a:pt x="31" y="2"/>
                    </a:cubicBezTo>
                    <a:cubicBezTo>
                      <a:pt x="35" y="0"/>
                      <a:pt x="39" y="0"/>
                      <a:pt x="42" y="0"/>
                    </a:cubicBezTo>
                    <a:cubicBezTo>
                      <a:pt x="48" y="0"/>
                      <a:pt x="54" y="0"/>
                      <a:pt x="58" y="1"/>
                    </a:cubicBezTo>
                    <a:cubicBezTo>
                      <a:pt x="62" y="2"/>
                      <a:pt x="65" y="4"/>
                      <a:pt x="68" y="6"/>
                    </a:cubicBezTo>
                    <a:cubicBezTo>
                      <a:pt x="72" y="8"/>
                      <a:pt x="75" y="11"/>
                      <a:pt x="77" y="14"/>
                    </a:cubicBezTo>
                    <a:cubicBezTo>
                      <a:pt x="79" y="17"/>
                      <a:pt x="81" y="20"/>
                      <a:pt x="83" y="23"/>
                    </a:cubicBezTo>
                    <a:cubicBezTo>
                      <a:pt x="84" y="27"/>
                      <a:pt x="85" y="32"/>
                      <a:pt x="85" y="37"/>
                    </a:cubicBezTo>
                    <a:lnTo>
                      <a:pt x="74" y="37"/>
                    </a:lnTo>
                    <a:cubicBezTo>
                      <a:pt x="70" y="37"/>
                      <a:pt x="64" y="37"/>
                      <a:pt x="53" y="36"/>
                    </a:cubicBezTo>
                    <a:cubicBezTo>
                      <a:pt x="49" y="36"/>
                      <a:pt x="46" y="35"/>
                      <a:pt x="44" y="35"/>
                    </a:cubicBezTo>
                    <a:cubicBezTo>
                      <a:pt x="44" y="35"/>
                      <a:pt x="40" y="36"/>
                      <a:pt x="33" y="36"/>
                    </a:cubicBezTo>
                    <a:lnTo>
                      <a:pt x="24" y="36"/>
                    </a:lnTo>
                    <a:cubicBezTo>
                      <a:pt x="24" y="37"/>
                      <a:pt x="24" y="37"/>
                      <a:pt x="24" y="38"/>
                    </a:cubicBezTo>
                    <a:cubicBezTo>
                      <a:pt x="24" y="42"/>
                      <a:pt x="25" y="46"/>
                      <a:pt x="26" y="50"/>
                    </a:cubicBezTo>
                    <a:cubicBezTo>
                      <a:pt x="26" y="54"/>
                      <a:pt x="28" y="57"/>
                      <a:pt x="30" y="60"/>
                    </a:cubicBezTo>
                    <a:cubicBezTo>
                      <a:pt x="31" y="63"/>
                      <a:pt x="34" y="66"/>
                      <a:pt x="36" y="68"/>
                    </a:cubicBezTo>
                    <a:cubicBezTo>
                      <a:pt x="39" y="70"/>
                      <a:pt x="42" y="72"/>
                      <a:pt x="44" y="73"/>
                    </a:cubicBezTo>
                    <a:lnTo>
                      <a:pt x="50" y="75"/>
                    </a:lnTo>
                    <a:cubicBezTo>
                      <a:pt x="56" y="75"/>
                      <a:pt x="59" y="75"/>
                      <a:pt x="61" y="74"/>
                    </a:cubicBezTo>
                    <a:cubicBezTo>
                      <a:pt x="64" y="74"/>
                      <a:pt x="67" y="73"/>
                      <a:pt x="70" y="72"/>
                    </a:cubicBezTo>
                    <a:cubicBezTo>
                      <a:pt x="72" y="71"/>
                      <a:pt x="75" y="69"/>
                      <a:pt x="79" y="66"/>
                    </a:cubicBezTo>
                    <a:cubicBezTo>
                      <a:pt x="82" y="68"/>
                      <a:pt x="84" y="70"/>
                      <a:pt x="85" y="71"/>
                    </a:cubicBezTo>
                    <a:cubicBezTo>
                      <a:pt x="79" y="78"/>
                      <a:pt x="73" y="83"/>
                      <a:pt x="66" y="86"/>
                    </a:cubicBezTo>
                    <a:cubicBezTo>
                      <a:pt x="60" y="89"/>
                      <a:pt x="53" y="90"/>
                      <a:pt x="44" y="90"/>
                    </a:cubicBezTo>
                    <a:cubicBezTo>
                      <a:pt x="39" y="90"/>
                      <a:pt x="35" y="90"/>
                      <a:pt x="31" y="89"/>
                    </a:cubicBezTo>
                    <a:cubicBezTo>
                      <a:pt x="26" y="88"/>
                      <a:pt x="22" y="86"/>
                      <a:pt x="19" y="83"/>
                    </a:cubicBezTo>
                    <a:cubicBezTo>
                      <a:pt x="15" y="81"/>
                      <a:pt x="12" y="77"/>
                      <a:pt x="9" y="74"/>
                    </a:cubicBezTo>
                    <a:cubicBezTo>
                      <a:pt x="6" y="70"/>
                      <a:pt x="4" y="66"/>
                      <a:pt x="3" y="62"/>
                    </a:cubicBezTo>
                    <a:cubicBezTo>
                      <a:pt x="1" y="57"/>
                      <a:pt x="0" y="52"/>
                      <a:pt x="0" y="49"/>
                    </a:cubicBezTo>
                    <a:cubicBezTo>
                      <a:pt x="0" y="43"/>
                      <a:pt x="1" y="38"/>
                      <a:pt x="2" y="33"/>
                    </a:cubicBezTo>
                    <a:lnTo>
                      <a:pt x="2" y="33"/>
                    </a:lnTo>
                    <a:close/>
                    <a:moveTo>
                      <a:pt x="62" y="29"/>
                    </a:moveTo>
                    <a:lnTo>
                      <a:pt x="62" y="29"/>
                    </a:lnTo>
                    <a:cubicBezTo>
                      <a:pt x="62" y="25"/>
                      <a:pt x="61" y="21"/>
                      <a:pt x="60" y="17"/>
                    </a:cubicBezTo>
                    <a:cubicBezTo>
                      <a:pt x="58" y="14"/>
                      <a:pt x="56" y="11"/>
                      <a:pt x="53" y="9"/>
                    </a:cubicBezTo>
                    <a:cubicBezTo>
                      <a:pt x="50" y="7"/>
                      <a:pt x="47" y="6"/>
                      <a:pt x="44" y="6"/>
                    </a:cubicBezTo>
                    <a:cubicBezTo>
                      <a:pt x="39" y="6"/>
                      <a:pt x="35" y="8"/>
                      <a:pt x="31" y="12"/>
                    </a:cubicBezTo>
                    <a:cubicBezTo>
                      <a:pt x="27" y="16"/>
                      <a:pt x="25" y="22"/>
                      <a:pt x="25" y="29"/>
                    </a:cubicBezTo>
                    <a:lnTo>
                      <a:pt x="49" y="29"/>
                    </a:lnTo>
                    <a:cubicBezTo>
                      <a:pt x="50" y="29"/>
                      <a:pt x="52" y="29"/>
                      <a:pt x="55" y="29"/>
                    </a:cubicBezTo>
                    <a:cubicBezTo>
                      <a:pt x="57" y="29"/>
                      <a:pt x="58" y="28"/>
                      <a:pt x="59" y="28"/>
                    </a:cubicBezTo>
                    <a:cubicBezTo>
                      <a:pt x="60" y="28"/>
                      <a:pt x="61" y="28"/>
                      <a:pt x="62" y="29"/>
                    </a:cubicBezTo>
                    <a:lnTo>
                      <a:pt x="62"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8" name="Freeform 18"/>
              <p:cNvSpPr>
                <a:spLocks/>
              </p:cNvSpPr>
              <p:nvPr/>
            </p:nvSpPr>
            <p:spPr bwMode="auto">
              <a:xfrm>
                <a:off x="1627" y="376"/>
                <a:ext cx="94" cy="181"/>
              </a:xfrm>
              <a:custGeom>
                <a:avLst/>
                <a:gdLst/>
                <a:ahLst/>
                <a:cxnLst>
                  <a:cxn ang="0">
                    <a:pos x="0" y="137"/>
                  </a:cxn>
                  <a:cxn ang="0">
                    <a:pos x="7" y="129"/>
                  </a:cxn>
                  <a:cxn ang="0">
                    <a:pos x="15" y="123"/>
                  </a:cxn>
                  <a:cxn ang="0">
                    <a:pos x="15" y="110"/>
                  </a:cxn>
                  <a:cxn ang="0">
                    <a:pos x="15" y="106"/>
                  </a:cxn>
                  <a:cxn ang="0">
                    <a:pos x="15" y="104"/>
                  </a:cxn>
                  <a:cxn ang="0">
                    <a:pos x="14" y="66"/>
                  </a:cxn>
                  <a:cxn ang="0">
                    <a:pos x="8" y="64"/>
                  </a:cxn>
                  <a:cxn ang="0">
                    <a:pos x="0" y="64"/>
                  </a:cxn>
                  <a:cxn ang="0">
                    <a:pos x="2" y="55"/>
                  </a:cxn>
                  <a:cxn ang="0">
                    <a:pos x="18" y="31"/>
                  </a:cxn>
                  <a:cxn ang="0">
                    <a:pos x="30" y="10"/>
                  </a:cxn>
                  <a:cxn ang="0">
                    <a:pos x="56" y="0"/>
                  </a:cxn>
                  <a:cxn ang="0">
                    <a:pos x="76" y="9"/>
                  </a:cxn>
                  <a:cxn ang="0">
                    <a:pos x="74" y="24"/>
                  </a:cxn>
                  <a:cxn ang="0">
                    <a:pos x="60" y="25"/>
                  </a:cxn>
                  <a:cxn ang="0">
                    <a:pos x="51" y="12"/>
                  </a:cxn>
                  <a:cxn ang="0">
                    <a:pos x="41" y="13"/>
                  </a:cxn>
                  <a:cxn ang="0">
                    <a:pos x="37" y="39"/>
                  </a:cxn>
                  <a:cxn ang="0">
                    <a:pos x="37" y="54"/>
                  </a:cxn>
                  <a:cxn ang="0">
                    <a:pos x="51" y="53"/>
                  </a:cxn>
                  <a:cxn ang="0">
                    <a:pos x="55" y="56"/>
                  </a:cxn>
                  <a:cxn ang="0">
                    <a:pos x="55" y="61"/>
                  </a:cxn>
                  <a:cxn ang="0">
                    <a:pos x="52" y="63"/>
                  </a:cxn>
                  <a:cxn ang="0">
                    <a:pos x="44" y="64"/>
                  </a:cxn>
                  <a:cxn ang="0">
                    <a:pos x="40" y="63"/>
                  </a:cxn>
                  <a:cxn ang="0">
                    <a:pos x="37" y="69"/>
                  </a:cxn>
                  <a:cxn ang="0">
                    <a:pos x="37" y="79"/>
                  </a:cxn>
                  <a:cxn ang="0">
                    <a:pos x="37" y="106"/>
                  </a:cxn>
                  <a:cxn ang="0">
                    <a:pos x="39" y="126"/>
                  </a:cxn>
                  <a:cxn ang="0">
                    <a:pos x="54" y="131"/>
                  </a:cxn>
                  <a:cxn ang="0">
                    <a:pos x="54" y="137"/>
                  </a:cxn>
                  <a:cxn ang="0">
                    <a:pos x="35" y="136"/>
                  </a:cxn>
                  <a:cxn ang="0">
                    <a:pos x="17" y="136"/>
                  </a:cxn>
                  <a:cxn ang="0">
                    <a:pos x="0" y="137"/>
                  </a:cxn>
                </a:cxnLst>
                <a:rect l="0" t="0" r="r" b="b"/>
                <a:pathLst>
                  <a:path w="77" h="137">
                    <a:moveTo>
                      <a:pt x="0" y="137"/>
                    </a:moveTo>
                    <a:lnTo>
                      <a:pt x="0" y="137"/>
                    </a:lnTo>
                    <a:lnTo>
                      <a:pt x="0" y="131"/>
                    </a:lnTo>
                    <a:cubicBezTo>
                      <a:pt x="1" y="131"/>
                      <a:pt x="3" y="130"/>
                      <a:pt x="7" y="129"/>
                    </a:cubicBezTo>
                    <a:cubicBezTo>
                      <a:pt x="11" y="128"/>
                      <a:pt x="13" y="127"/>
                      <a:pt x="13" y="126"/>
                    </a:cubicBezTo>
                    <a:cubicBezTo>
                      <a:pt x="14" y="126"/>
                      <a:pt x="15" y="124"/>
                      <a:pt x="15" y="123"/>
                    </a:cubicBezTo>
                    <a:lnTo>
                      <a:pt x="15" y="121"/>
                    </a:lnTo>
                    <a:cubicBezTo>
                      <a:pt x="15" y="114"/>
                      <a:pt x="15" y="111"/>
                      <a:pt x="15" y="110"/>
                    </a:cubicBezTo>
                    <a:cubicBezTo>
                      <a:pt x="15" y="109"/>
                      <a:pt x="15" y="109"/>
                      <a:pt x="15" y="107"/>
                    </a:cubicBezTo>
                    <a:lnTo>
                      <a:pt x="15" y="106"/>
                    </a:lnTo>
                    <a:lnTo>
                      <a:pt x="15" y="105"/>
                    </a:lnTo>
                    <a:lnTo>
                      <a:pt x="15" y="104"/>
                    </a:lnTo>
                    <a:lnTo>
                      <a:pt x="14" y="86"/>
                    </a:lnTo>
                    <a:lnTo>
                      <a:pt x="14" y="66"/>
                    </a:lnTo>
                    <a:lnTo>
                      <a:pt x="14" y="64"/>
                    </a:lnTo>
                    <a:cubicBezTo>
                      <a:pt x="13" y="64"/>
                      <a:pt x="11" y="64"/>
                      <a:pt x="8" y="64"/>
                    </a:cubicBezTo>
                    <a:lnTo>
                      <a:pt x="2" y="64"/>
                    </a:lnTo>
                    <a:cubicBezTo>
                      <a:pt x="2" y="64"/>
                      <a:pt x="1" y="64"/>
                      <a:pt x="0" y="64"/>
                    </a:cubicBezTo>
                    <a:cubicBezTo>
                      <a:pt x="0" y="62"/>
                      <a:pt x="0" y="60"/>
                      <a:pt x="0" y="59"/>
                    </a:cubicBezTo>
                    <a:cubicBezTo>
                      <a:pt x="0" y="57"/>
                      <a:pt x="1" y="56"/>
                      <a:pt x="2" y="55"/>
                    </a:cubicBezTo>
                    <a:cubicBezTo>
                      <a:pt x="4" y="55"/>
                      <a:pt x="8" y="54"/>
                      <a:pt x="14" y="54"/>
                    </a:cubicBezTo>
                    <a:cubicBezTo>
                      <a:pt x="14" y="46"/>
                      <a:pt x="15" y="38"/>
                      <a:pt x="18" y="31"/>
                    </a:cubicBezTo>
                    <a:cubicBezTo>
                      <a:pt x="20" y="23"/>
                      <a:pt x="23" y="18"/>
                      <a:pt x="27" y="13"/>
                    </a:cubicBezTo>
                    <a:lnTo>
                      <a:pt x="30" y="10"/>
                    </a:lnTo>
                    <a:cubicBezTo>
                      <a:pt x="34" y="6"/>
                      <a:pt x="38" y="4"/>
                      <a:pt x="42" y="2"/>
                    </a:cubicBezTo>
                    <a:cubicBezTo>
                      <a:pt x="46" y="1"/>
                      <a:pt x="51" y="0"/>
                      <a:pt x="56" y="0"/>
                    </a:cubicBezTo>
                    <a:cubicBezTo>
                      <a:pt x="61" y="0"/>
                      <a:pt x="65" y="1"/>
                      <a:pt x="69" y="2"/>
                    </a:cubicBezTo>
                    <a:cubicBezTo>
                      <a:pt x="72" y="4"/>
                      <a:pt x="74" y="6"/>
                      <a:pt x="76" y="9"/>
                    </a:cubicBezTo>
                    <a:cubicBezTo>
                      <a:pt x="77" y="11"/>
                      <a:pt x="77" y="14"/>
                      <a:pt x="77" y="16"/>
                    </a:cubicBezTo>
                    <a:cubicBezTo>
                      <a:pt x="77" y="19"/>
                      <a:pt x="76" y="21"/>
                      <a:pt x="74" y="24"/>
                    </a:cubicBezTo>
                    <a:cubicBezTo>
                      <a:pt x="72" y="26"/>
                      <a:pt x="69" y="27"/>
                      <a:pt x="66" y="27"/>
                    </a:cubicBezTo>
                    <a:cubicBezTo>
                      <a:pt x="64" y="27"/>
                      <a:pt x="62" y="26"/>
                      <a:pt x="60" y="25"/>
                    </a:cubicBezTo>
                    <a:cubicBezTo>
                      <a:pt x="59" y="24"/>
                      <a:pt x="57" y="22"/>
                      <a:pt x="55" y="18"/>
                    </a:cubicBezTo>
                    <a:cubicBezTo>
                      <a:pt x="53" y="15"/>
                      <a:pt x="52" y="13"/>
                      <a:pt x="51" y="12"/>
                    </a:cubicBezTo>
                    <a:cubicBezTo>
                      <a:pt x="50" y="11"/>
                      <a:pt x="48" y="11"/>
                      <a:pt x="46" y="11"/>
                    </a:cubicBezTo>
                    <a:cubicBezTo>
                      <a:pt x="44" y="11"/>
                      <a:pt x="42" y="12"/>
                      <a:pt x="41" y="13"/>
                    </a:cubicBezTo>
                    <a:cubicBezTo>
                      <a:pt x="39" y="15"/>
                      <a:pt x="38" y="18"/>
                      <a:pt x="37" y="21"/>
                    </a:cubicBezTo>
                    <a:cubicBezTo>
                      <a:pt x="37" y="24"/>
                      <a:pt x="37" y="30"/>
                      <a:pt x="37" y="39"/>
                    </a:cubicBezTo>
                    <a:lnTo>
                      <a:pt x="36" y="51"/>
                    </a:lnTo>
                    <a:lnTo>
                      <a:pt x="37" y="54"/>
                    </a:lnTo>
                    <a:lnTo>
                      <a:pt x="39" y="54"/>
                    </a:lnTo>
                    <a:lnTo>
                      <a:pt x="51" y="53"/>
                    </a:lnTo>
                    <a:cubicBezTo>
                      <a:pt x="51" y="53"/>
                      <a:pt x="52" y="54"/>
                      <a:pt x="54" y="54"/>
                    </a:cubicBezTo>
                    <a:cubicBezTo>
                      <a:pt x="55" y="55"/>
                      <a:pt x="55" y="55"/>
                      <a:pt x="55" y="56"/>
                    </a:cubicBezTo>
                    <a:lnTo>
                      <a:pt x="55" y="58"/>
                    </a:lnTo>
                    <a:lnTo>
                      <a:pt x="55" y="61"/>
                    </a:lnTo>
                    <a:cubicBezTo>
                      <a:pt x="55" y="61"/>
                      <a:pt x="55" y="62"/>
                      <a:pt x="55" y="63"/>
                    </a:cubicBezTo>
                    <a:cubicBezTo>
                      <a:pt x="54" y="63"/>
                      <a:pt x="53" y="63"/>
                      <a:pt x="52" y="63"/>
                    </a:cubicBezTo>
                    <a:lnTo>
                      <a:pt x="52" y="63"/>
                    </a:lnTo>
                    <a:lnTo>
                      <a:pt x="44" y="64"/>
                    </a:lnTo>
                    <a:cubicBezTo>
                      <a:pt x="42" y="64"/>
                      <a:pt x="41" y="64"/>
                      <a:pt x="41" y="63"/>
                    </a:cubicBezTo>
                    <a:lnTo>
                      <a:pt x="40" y="63"/>
                    </a:lnTo>
                    <a:cubicBezTo>
                      <a:pt x="39" y="63"/>
                      <a:pt x="38" y="64"/>
                      <a:pt x="37" y="64"/>
                    </a:cubicBezTo>
                    <a:lnTo>
                      <a:pt x="37" y="69"/>
                    </a:lnTo>
                    <a:cubicBezTo>
                      <a:pt x="37" y="69"/>
                      <a:pt x="37" y="70"/>
                      <a:pt x="37" y="71"/>
                    </a:cubicBezTo>
                    <a:cubicBezTo>
                      <a:pt x="37" y="75"/>
                      <a:pt x="37" y="78"/>
                      <a:pt x="37" y="79"/>
                    </a:cubicBezTo>
                    <a:lnTo>
                      <a:pt x="37" y="95"/>
                    </a:lnTo>
                    <a:lnTo>
                      <a:pt x="37" y="106"/>
                    </a:lnTo>
                    <a:lnTo>
                      <a:pt x="37" y="114"/>
                    </a:lnTo>
                    <a:cubicBezTo>
                      <a:pt x="37" y="121"/>
                      <a:pt x="37" y="125"/>
                      <a:pt x="39" y="126"/>
                    </a:cubicBezTo>
                    <a:cubicBezTo>
                      <a:pt x="41" y="128"/>
                      <a:pt x="45" y="129"/>
                      <a:pt x="51" y="130"/>
                    </a:cubicBezTo>
                    <a:cubicBezTo>
                      <a:pt x="52" y="130"/>
                      <a:pt x="53" y="130"/>
                      <a:pt x="54" y="131"/>
                    </a:cubicBezTo>
                    <a:cubicBezTo>
                      <a:pt x="55" y="132"/>
                      <a:pt x="55" y="133"/>
                      <a:pt x="55" y="134"/>
                    </a:cubicBezTo>
                    <a:cubicBezTo>
                      <a:pt x="55" y="135"/>
                      <a:pt x="55" y="136"/>
                      <a:pt x="54" y="137"/>
                    </a:cubicBezTo>
                    <a:lnTo>
                      <a:pt x="47" y="137"/>
                    </a:lnTo>
                    <a:cubicBezTo>
                      <a:pt x="46" y="137"/>
                      <a:pt x="42" y="137"/>
                      <a:pt x="35" y="136"/>
                    </a:cubicBezTo>
                    <a:lnTo>
                      <a:pt x="29" y="136"/>
                    </a:lnTo>
                    <a:cubicBezTo>
                      <a:pt x="24" y="136"/>
                      <a:pt x="20" y="136"/>
                      <a:pt x="17" y="136"/>
                    </a:cubicBezTo>
                    <a:cubicBezTo>
                      <a:pt x="15" y="137"/>
                      <a:pt x="9" y="137"/>
                      <a:pt x="0" y="137"/>
                    </a:cubicBezTo>
                    <a:lnTo>
                      <a:pt x="0" y="13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9" name="Freeform 19"/>
              <p:cNvSpPr>
                <a:spLocks noEditPoints="1"/>
              </p:cNvSpPr>
              <p:nvPr/>
            </p:nvSpPr>
            <p:spPr bwMode="auto">
              <a:xfrm>
                <a:off x="1707" y="441"/>
                <a:ext cx="116" cy="119"/>
              </a:xfrm>
              <a:custGeom>
                <a:avLst/>
                <a:gdLst/>
                <a:ahLst/>
                <a:cxnLst>
                  <a:cxn ang="0">
                    <a:pos x="82" y="12"/>
                  </a:cxn>
                  <a:cxn ang="0">
                    <a:pos x="82" y="12"/>
                  </a:cxn>
                  <a:cxn ang="0">
                    <a:pos x="92" y="27"/>
                  </a:cxn>
                  <a:cxn ang="0">
                    <a:pos x="95" y="43"/>
                  </a:cxn>
                  <a:cxn ang="0">
                    <a:pos x="91" y="65"/>
                  </a:cxn>
                  <a:cxn ang="0">
                    <a:pos x="73" y="84"/>
                  </a:cxn>
                  <a:cxn ang="0">
                    <a:pos x="48" y="90"/>
                  </a:cxn>
                  <a:cxn ang="0">
                    <a:pos x="21" y="83"/>
                  </a:cxn>
                  <a:cxn ang="0">
                    <a:pos x="5" y="67"/>
                  </a:cxn>
                  <a:cxn ang="0">
                    <a:pos x="0" y="44"/>
                  </a:cxn>
                  <a:cxn ang="0">
                    <a:pos x="2" y="30"/>
                  </a:cxn>
                  <a:cxn ang="0">
                    <a:pos x="8" y="18"/>
                  </a:cxn>
                  <a:cxn ang="0">
                    <a:pos x="17" y="9"/>
                  </a:cxn>
                  <a:cxn ang="0">
                    <a:pos x="31" y="2"/>
                  </a:cxn>
                  <a:cxn ang="0">
                    <a:pos x="48" y="0"/>
                  </a:cxn>
                  <a:cxn ang="0">
                    <a:pos x="82" y="12"/>
                  </a:cxn>
                  <a:cxn ang="0">
                    <a:pos x="82" y="12"/>
                  </a:cxn>
                  <a:cxn ang="0">
                    <a:pos x="25" y="48"/>
                  </a:cxn>
                  <a:cxn ang="0">
                    <a:pos x="25" y="48"/>
                  </a:cxn>
                  <a:cxn ang="0">
                    <a:pos x="27" y="63"/>
                  </a:cxn>
                  <a:cxn ang="0">
                    <a:pos x="31" y="75"/>
                  </a:cxn>
                  <a:cxn ang="0">
                    <a:pos x="37" y="81"/>
                  </a:cxn>
                  <a:cxn ang="0">
                    <a:pos x="48" y="83"/>
                  </a:cxn>
                  <a:cxn ang="0">
                    <a:pos x="61" y="78"/>
                  </a:cxn>
                  <a:cxn ang="0">
                    <a:pos x="68" y="63"/>
                  </a:cxn>
                  <a:cxn ang="0">
                    <a:pos x="70" y="41"/>
                  </a:cxn>
                  <a:cxn ang="0">
                    <a:pos x="64" y="15"/>
                  </a:cxn>
                  <a:cxn ang="0">
                    <a:pos x="47" y="7"/>
                  </a:cxn>
                  <a:cxn ang="0">
                    <a:pos x="34" y="11"/>
                  </a:cxn>
                  <a:cxn ang="0">
                    <a:pos x="27" y="24"/>
                  </a:cxn>
                  <a:cxn ang="0">
                    <a:pos x="25" y="48"/>
                  </a:cxn>
                  <a:cxn ang="0">
                    <a:pos x="25" y="48"/>
                  </a:cxn>
                </a:cxnLst>
                <a:rect l="0" t="0" r="r" b="b"/>
                <a:pathLst>
                  <a:path w="95" h="90">
                    <a:moveTo>
                      <a:pt x="82" y="12"/>
                    </a:moveTo>
                    <a:lnTo>
                      <a:pt x="82" y="12"/>
                    </a:lnTo>
                    <a:cubicBezTo>
                      <a:pt x="86" y="17"/>
                      <a:pt x="90" y="22"/>
                      <a:pt x="92" y="27"/>
                    </a:cubicBezTo>
                    <a:cubicBezTo>
                      <a:pt x="94" y="33"/>
                      <a:pt x="95" y="38"/>
                      <a:pt x="95" y="43"/>
                    </a:cubicBezTo>
                    <a:cubicBezTo>
                      <a:pt x="95" y="52"/>
                      <a:pt x="94" y="60"/>
                      <a:pt x="91" y="65"/>
                    </a:cubicBezTo>
                    <a:cubicBezTo>
                      <a:pt x="86" y="74"/>
                      <a:pt x="81" y="80"/>
                      <a:pt x="73" y="84"/>
                    </a:cubicBezTo>
                    <a:cubicBezTo>
                      <a:pt x="66" y="88"/>
                      <a:pt x="58" y="90"/>
                      <a:pt x="48" y="90"/>
                    </a:cubicBezTo>
                    <a:cubicBezTo>
                      <a:pt x="37" y="90"/>
                      <a:pt x="28" y="88"/>
                      <a:pt x="21" y="83"/>
                    </a:cubicBezTo>
                    <a:cubicBezTo>
                      <a:pt x="13" y="78"/>
                      <a:pt x="8" y="73"/>
                      <a:pt x="5" y="67"/>
                    </a:cubicBezTo>
                    <a:cubicBezTo>
                      <a:pt x="2" y="60"/>
                      <a:pt x="0" y="53"/>
                      <a:pt x="0" y="44"/>
                    </a:cubicBezTo>
                    <a:cubicBezTo>
                      <a:pt x="0" y="39"/>
                      <a:pt x="1" y="34"/>
                      <a:pt x="2" y="30"/>
                    </a:cubicBezTo>
                    <a:cubicBezTo>
                      <a:pt x="4" y="25"/>
                      <a:pt x="6" y="21"/>
                      <a:pt x="8" y="18"/>
                    </a:cubicBezTo>
                    <a:cubicBezTo>
                      <a:pt x="11" y="14"/>
                      <a:pt x="14" y="11"/>
                      <a:pt x="17" y="9"/>
                    </a:cubicBezTo>
                    <a:cubicBezTo>
                      <a:pt x="22" y="6"/>
                      <a:pt x="27" y="3"/>
                      <a:pt x="31" y="2"/>
                    </a:cubicBezTo>
                    <a:cubicBezTo>
                      <a:pt x="36" y="0"/>
                      <a:pt x="41" y="0"/>
                      <a:pt x="48" y="0"/>
                    </a:cubicBezTo>
                    <a:cubicBezTo>
                      <a:pt x="63" y="0"/>
                      <a:pt x="74" y="4"/>
                      <a:pt x="82" y="12"/>
                    </a:cubicBezTo>
                    <a:lnTo>
                      <a:pt x="82" y="12"/>
                    </a:lnTo>
                    <a:close/>
                    <a:moveTo>
                      <a:pt x="25" y="48"/>
                    </a:moveTo>
                    <a:lnTo>
                      <a:pt x="25" y="48"/>
                    </a:lnTo>
                    <a:cubicBezTo>
                      <a:pt x="26" y="57"/>
                      <a:pt x="26" y="62"/>
                      <a:pt x="27" y="63"/>
                    </a:cubicBezTo>
                    <a:cubicBezTo>
                      <a:pt x="27" y="68"/>
                      <a:pt x="29" y="72"/>
                      <a:pt x="31" y="75"/>
                    </a:cubicBezTo>
                    <a:cubicBezTo>
                      <a:pt x="32" y="77"/>
                      <a:pt x="34" y="79"/>
                      <a:pt x="37" y="81"/>
                    </a:cubicBezTo>
                    <a:cubicBezTo>
                      <a:pt x="40" y="82"/>
                      <a:pt x="44" y="83"/>
                      <a:pt x="48" y="83"/>
                    </a:cubicBezTo>
                    <a:cubicBezTo>
                      <a:pt x="53" y="83"/>
                      <a:pt x="57" y="81"/>
                      <a:pt x="61" y="78"/>
                    </a:cubicBezTo>
                    <a:cubicBezTo>
                      <a:pt x="64" y="75"/>
                      <a:pt x="67" y="70"/>
                      <a:pt x="68" y="63"/>
                    </a:cubicBezTo>
                    <a:cubicBezTo>
                      <a:pt x="69" y="59"/>
                      <a:pt x="70" y="51"/>
                      <a:pt x="70" y="41"/>
                    </a:cubicBezTo>
                    <a:cubicBezTo>
                      <a:pt x="70" y="29"/>
                      <a:pt x="68" y="20"/>
                      <a:pt x="64" y="15"/>
                    </a:cubicBezTo>
                    <a:cubicBezTo>
                      <a:pt x="59" y="9"/>
                      <a:pt x="54" y="7"/>
                      <a:pt x="47" y="7"/>
                    </a:cubicBezTo>
                    <a:cubicBezTo>
                      <a:pt x="42" y="7"/>
                      <a:pt x="38" y="8"/>
                      <a:pt x="34" y="11"/>
                    </a:cubicBezTo>
                    <a:cubicBezTo>
                      <a:pt x="31" y="14"/>
                      <a:pt x="28" y="19"/>
                      <a:pt x="27" y="24"/>
                    </a:cubicBezTo>
                    <a:cubicBezTo>
                      <a:pt x="26" y="28"/>
                      <a:pt x="25" y="36"/>
                      <a:pt x="25" y="48"/>
                    </a:cubicBezTo>
                    <a:lnTo>
                      <a:pt x="25" y="4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0" name="Freeform 20"/>
              <p:cNvSpPr>
                <a:spLocks/>
              </p:cNvSpPr>
              <p:nvPr/>
            </p:nvSpPr>
            <p:spPr bwMode="auto">
              <a:xfrm>
                <a:off x="1836" y="435"/>
                <a:ext cx="86" cy="122"/>
              </a:xfrm>
              <a:custGeom>
                <a:avLst/>
                <a:gdLst/>
                <a:ahLst/>
                <a:cxnLst>
                  <a:cxn ang="0">
                    <a:pos x="1" y="87"/>
                  </a:cxn>
                  <a:cxn ang="0">
                    <a:pos x="1" y="87"/>
                  </a:cxn>
                  <a:cxn ang="0">
                    <a:pos x="4" y="85"/>
                  </a:cxn>
                  <a:cxn ang="0">
                    <a:pos x="14" y="81"/>
                  </a:cxn>
                  <a:cxn ang="0">
                    <a:pos x="15" y="64"/>
                  </a:cxn>
                  <a:cxn ang="0">
                    <a:pos x="14" y="29"/>
                  </a:cxn>
                  <a:cxn ang="0">
                    <a:pos x="12" y="26"/>
                  </a:cxn>
                  <a:cxn ang="0">
                    <a:pos x="5" y="24"/>
                  </a:cxn>
                  <a:cxn ang="0">
                    <a:pos x="3" y="21"/>
                  </a:cxn>
                  <a:cxn ang="0">
                    <a:pos x="3" y="17"/>
                  </a:cxn>
                  <a:cxn ang="0">
                    <a:pos x="16" y="12"/>
                  </a:cxn>
                  <a:cxn ang="0">
                    <a:pos x="26" y="4"/>
                  </a:cxn>
                  <a:cxn ang="0">
                    <a:pos x="29" y="0"/>
                  </a:cxn>
                  <a:cxn ang="0">
                    <a:pos x="36" y="0"/>
                  </a:cxn>
                  <a:cxn ang="0">
                    <a:pos x="36" y="4"/>
                  </a:cxn>
                  <a:cxn ang="0">
                    <a:pos x="36" y="6"/>
                  </a:cxn>
                  <a:cxn ang="0">
                    <a:pos x="36" y="12"/>
                  </a:cxn>
                  <a:cxn ang="0">
                    <a:pos x="36" y="21"/>
                  </a:cxn>
                  <a:cxn ang="0">
                    <a:pos x="43" y="11"/>
                  </a:cxn>
                  <a:cxn ang="0">
                    <a:pos x="48" y="6"/>
                  </a:cxn>
                  <a:cxn ang="0">
                    <a:pos x="56" y="4"/>
                  </a:cxn>
                  <a:cxn ang="0">
                    <a:pos x="66" y="7"/>
                  </a:cxn>
                  <a:cxn ang="0">
                    <a:pos x="70" y="16"/>
                  </a:cxn>
                  <a:cxn ang="0">
                    <a:pos x="66" y="25"/>
                  </a:cxn>
                  <a:cxn ang="0">
                    <a:pos x="58" y="29"/>
                  </a:cxn>
                  <a:cxn ang="0">
                    <a:pos x="49" y="25"/>
                  </a:cxn>
                  <a:cxn ang="0">
                    <a:pos x="44" y="23"/>
                  </a:cxn>
                  <a:cxn ang="0">
                    <a:pos x="44" y="23"/>
                  </a:cxn>
                  <a:cxn ang="0">
                    <a:pos x="40" y="27"/>
                  </a:cxn>
                  <a:cxn ang="0">
                    <a:pos x="37" y="37"/>
                  </a:cxn>
                  <a:cxn ang="0">
                    <a:pos x="37" y="40"/>
                  </a:cxn>
                  <a:cxn ang="0">
                    <a:pos x="38" y="76"/>
                  </a:cxn>
                  <a:cxn ang="0">
                    <a:pos x="40" y="81"/>
                  </a:cxn>
                  <a:cxn ang="0">
                    <a:pos x="43" y="83"/>
                  </a:cxn>
                  <a:cxn ang="0">
                    <a:pos x="50" y="84"/>
                  </a:cxn>
                  <a:cxn ang="0">
                    <a:pos x="56" y="86"/>
                  </a:cxn>
                  <a:cxn ang="0">
                    <a:pos x="57" y="89"/>
                  </a:cxn>
                  <a:cxn ang="0">
                    <a:pos x="56" y="92"/>
                  </a:cxn>
                  <a:cxn ang="0">
                    <a:pos x="47" y="92"/>
                  </a:cxn>
                  <a:cxn ang="0">
                    <a:pos x="27" y="91"/>
                  </a:cxn>
                  <a:cxn ang="0">
                    <a:pos x="13" y="91"/>
                  </a:cxn>
                  <a:cxn ang="0">
                    <a:pos x="11" y="91"/>
                  </a:cxn>
                  <a:cxn ang="0">
                    <a:pos x="1" y="92"/>
                  </a:cxn>
                  <a:cxn ang="0">
                    <a:pos x="0" y="89"/>
                  </a:cxn>
                  <a:cxn ang="0">
                    <a:pos x="1" y="87"/>
                  </a:cxn>
                  <a:cxn ang="0">
                    <a:pos x="1" y="87"/>
                  </a:cxn>
                </a:cxnLst>
                <a:rect l="0" t="0" r="r" b="b"/>
                <a:pathLst>
                  <a:path w="70" h="92">
                    <a:moveTo>
                      <a:pt x="1" y="87"/>
                    </a:moveTo>
                    <a:lnTo>
                      <a:pt x="1" y="87"/>
                    </a:lnTo>
                    <a:cubicBezTo>
                      <a:pt x="2" y="86"/>
                      <a:pt x="3" y="85"/>
                      <a:pt x="4" y="85"/>
                    </a:cubicBezTo>
                    <a:cubicBezTo>
                      <a:pt x="8" y="84"/>
                      <a:pt x="11" y="83"/>
                      <a:pt x="14" y="81"/>
                    </a:cubicBezTo>
                    <a:cubicBezTo>
                      <a:pt x="15" y="79"/>
                      <a:pt x="15" y="74"/>
                      <a:pt x="15" y="64"/>
                    </a:cubicBezTo>
                    <a:cubicBezTo>
                      <a:pt x="15" y="47"/>
                      <a:pt x="15" y="35"/>
                      <a:pt x="14" y="29"/>
                    </a:cubicBezTo>
                    <a:cubicBezTo>
                      <a:pt x="14" y="28"/>
                      <a:pt x="13" y="27"/>
                      <a:pt x="12" y="26"/>
                    </a:cubicBezTo>
                    <a:cubicBezTo>
                      <a:pt x="11" y="25"/>
                      <a:pt x="8" y="24"/>
                      <a:pt x="5" y="24"/>
                    </a:cubicBezTo>
                    <a:cubicBezTo>
                      <a:pt x="4" y="23"/>
                      <a:pt x="3" y="22"/>
                      <a:pt x="3" y="21"/>
                    </a:cubicBezTo>
                    <a:lnTo>
                      <a:pt x="3" y="17"/>
                    </a:lnTo>
                    <a:cubicBezTo>
                      <a:pt x="8" y="17"/>
                      <a:pt x="12" y="15"/>
                      <a:pt x="16" y="12"/>
                    </a:cubicBezTo>
                    <a:cubicBezTo>
                      <a:pt x="21" y="9"/>
                      <a:pt x="24" y="7"/>
                      <a:pt x="26" y="4"/>
                    </a:cubicBezTo>
                    <a:cubicBezTo>
                      <a:pt x="27" y="2"/>
                      <a:pt x="28" y="1"/>
                      <a:pt x="29" y="0"/>
                    </a:cubicBezTo>
                    <a:lnTo>
                      <a:pt x="36" y="0"/>
                    </a:lnTo>
                    <a:cubicBezTo>
                      <a:pt x="36" y="1"/>
                      <a:pt x="36" y="3"/>
                      <a:pt x="36" y="4"/>
                    </a:cubicBezTo>
                    <a:cubicBezTo>
                      <a:pt x="36" y="4"/>
                      <a:pt x="36" y="5"/>
                      <a:pt x="36" y="6"/>
                    </a:cubicBezTo>
                    <a:cubicBezTo>
                      <a:pt x="36" y="9"/>
                      <a:pt x="36" y="11"/>
                      <a:pt x="36" y="12"/>
                    </a:cubicBezTo>
                    <a:cubicBezTo>
                      <a:pt x="36" y="13"/>
                      <a:pt x="36" y="16"/>
                      <a:pt x="36" y="21"/>
                    </a:cubicBezTo>
                    <a:cubicBezTo>
                      <a:pt x="39" y="16"/>
                      <a:pt x="41" y="13"/>
                      <a:pt x="43" y="11"/>
                    </a:cubicBezTo>
                    <a:cubicBezTo>
                      <a:pt x="43" y="11"/>
                      <a:pt x="45" y="9"/>
                      <a:pt x="48" y="6"/>
                    </a:cubicBezTo>
                    <a:cubicBezTo>
                      <a:pt x="50" y="5"/>
                      <a:pt x="53" y="4"/>
                      <a:pt x="56" y="4"/>
                    </a:cubicBezTo>
                    <a:cubicBezTo>
                      <a:pt x="60" y="4"/>
                      <a:pt x="63" y="5"/>
                      <a:pt x="66" y="7"/>
                    </a:cubicBezTo>
                    <a:cubicBezTo>
                      <a:pt x="68" y="10"/>
                      <a:pt x="70" y="13"/>
                      <a:pt x="70" y="16"/>
                    </a:cubicBezTo>
                    <a:cubicBezTo>
                      <a:pt x="70" y="19"/>
                      <a:pt x="69" y="22"/>
                      <a:pt x="66" y="25"/>
                    </a:cubicBezTo>
                    <a:cubicBezTo>
                      <a:pt x="64" y="27"/>
                      <a:pt x="62" y="29"/>
                      <a:pt x="58" y="29"/>
                    </a:cubicBezTo>
                    <a:cubicBezTo>
                      <a:pt x="55" y="29"/>
                      <a:pt x="52" y="27"/>
                      <a:pt x="49" y="25"/>
                    </a:cubicBezTo>
                    <a:cubicBezTo>
                      <a:pt x="47" y="23"/>
                      <a:pt x="46" y="23"/>
                      <a:pt x="44" y="23"/>
                    </a:cubicBezTo>
                    <a:lnTo>
                      <a:pt x="44" y="23"/>
                    </a:lnTo>
                    <a:cubicBezTo>
                      <a:pt x="42" y="23"/>
                      <a:pt x="41" y="25"/>
                      <a:pt x="40" y="27"/>
                    </a:cubicBezTo>
                    <a:cubicBezTo>
                      <a:pt x="38" y="30"/>
                      <a:pt x="37" y="34"/>
                      <a:pt x="37" y="37"/>
                    </a:cubicBezTo>
                    <a:lnTo>
                      <a:pt x="37" y="40"/>
                    </a:lnTo>
                    <a:cubicBezTo>
                      <a:pt x="37" y="45"/>
                      <a:pt x="38" y="57"/>
                      <a:pt x="38" y="76"/>
                    </a:cubicBezTo>
                    <a:cubicBezTo>
                      <a:pt x="38" y="78"/>
                      <a:pt x="39" y="80"/>
                      <a:pt x="40" y="81"/>
                    </a:cubicBezTo>
                    <a:cubicBezTo>
                      <a:pt x="41" y="82"/>
                      <a:pt x="42" y="83"/>
                      <a:pt x="43" y="83"/>
                    </a:cubicBezTo>
                    <a:cubicBezTo>
                      <a:pt x="45" y="84"/>
                      <a:pt x="47" y="84"/>
                      <a:pt x="50" y="84"/>
                    </a:cubicBezTo>
                    <a:cubicBezTo>
                      <a:pt x="53" y="85"/>
                      <a:pt x="55" y="85"/>
                      <a:pt x="56" y="86"/>
                    </a:cubicBezTo>
                    <a:cubicBezTo>
                      <a:pt x="57" y="86"/>
                      <a:pt x="57" y="87"/>
                      <a:pt x="57" y="89"/>
                    </a:cubicBezTo>
                    <a:cubicBezTo>
                      <a:pt x="57" y="89"/>
                      <a:pt x="57" y="90"/>
                      <a:pt x="56" y="92"/>
                    </a:cubicBezTo>
                    <a:lnTo>
                      <a:pt x="47" y="92"/>
                    </a:lnTo>
                    <a:lnTo>
                      <a:pt x="27" y="91"/>
                    </a:lnTo>
                    <a:cubicBezTo>
                      <a:pt x="22" y="91"/>
                      <a:pt x="17" y="91"/>
                      <a:pt x="13" y="91"/>
                    </a:cubicBezTo>
                    <a:lnTo>
                      <a:pt x="11" y="91"/>
                    </a:lnTo>
                    <a:cubicBezTo>
                      <a:pt x="11" y="91"/>
                      <a:pt x="7" y="91"/>
                      <a:pt x="1" y="92"/>
                    </a:cubicBezTo>
                    <a:cubicBezTo>
                      <a:pt x="1" y="91"/>
                      <a:pt x="0" y="90"/>
                      <a:pt x="0" y="89"/>
                    </a:cubicBezTo>
                    <a:cubicBezTo>
                      <a:pt x="0" y="89"/>
                      <a:pt x="1" y="88"/>
                      <a:pt x="1" y="87"/>
                    </a:cubicBezTo>
                    <a:lnTo>
                      <a:pt x="1"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1" name="Freeform 21"/>
              <p:cNvSpPr>
                <a:spLocks noEditPoints="1"/>
              </p:cNvSpPr>
              <p:nvPr/>
            </p:nvSpPr>
            <p:spPr bwMode="auto">
              <a:xfrm>
                <a:off x="1998" y="441"/>
                <a:ext cx="109" cy="117"/>
              </a:xfrm>
              <a:custGeom>
                <a:avLst/>
                <a:gdLst/>
                <a:ahLst/>
                <a:cxnLst>
                  <a:cxn ang="0">
                    <a:pos x="86" y="68"/>
                  </a:cxn>
                  <a:cxn ang="0">
                    <a:pos x="86" y="68"/>
                  </a:cxn>
                  <a:cxn ang="0">
                    <a:pos x="88" y="70"/>
                  </a:cxn>
                  <a:cxn ang="0">
                    <a:pos x="89" y="72"/>
                  </a:cxn>
                  <a:cxn ang="0">
                    <a:pos x="89" y="72"/>
                  </a:cxn>
                  <a:cxn ang="0">
                    <a:pos x="83" y="85"/>
                  </a:cxn>
                  <a:cxn ang="0">
                    <a:pos x="73" y="88"/>
                  </a:cxn>
                  <a:cxn ang="0">
                    <a:pos x="62" y="85"/>
                  </a:cxn>
                  <a:cxn ang="0">
                    <a:pos x="54" y="73"/>
                  </a:cxn>
                  <a:cxn ang="0">
                    <a:pos x="42" y="85"/>
                  </a:cxn>
                  <a:cxn ang="0">
                    <a:pos x="22" y="89"/>
                  </a:cxn>
                  <a:cxn ang="0">
                    <a:pos x="6" y="84"/>
                  </a:cxn>
                  <a:cxn ang="0">
                    <a:pos x="1" y="73"/>
                  </a:cxn>
                  <a:cxn ang="0">
                    <a:pos x="3" y="66"/>
                  </a:cxn>
                  <a:cxn ang="0">
                    <a:pos x="8" y="59"/>
                  </a:cxn>
                  <a:cxn ang="0">
                    <a:pos x="18" y="51"/>
                  </a:cxn>
                  <a:cxn ang="0">
                    <a:pos x="26" y="48"/>
                  </a:cxn>
                  <a:cxn ang="0">
                    <a:pos x="52" y="37"/>
                  </a:cxn>
                  <a:cxn ang="0">
                    <a:pos x="52" y="29"/>
                  </a:cxn>
                  <a:cxn ang="0">
                    <a:pos x="49" y="10"/>
                  </a:cxn>
                  <a:cxn ang="0">
                    <a:pos x="42" y="7"/>
                  </a:cxn>
                  <a:cxn ang="0">
                    <a:pos x="32" y="9"/>
                  </a:cxn>
                  <a:cxn ang="0">
                    <a:pos x="26" y="14"/>
                  </a:cxn>
                  <a:cxn ang="0">
                    <a:pos x="23" y="23"/>
                  </a:cxn>
                  <a:cxn ang="0">
                    <a:pos x="22" y="28"/>
                  </a:cxn>
                  <a:cxn ang="0">
                    <a:pos x="16" y="32"/>
                  </a:cxn>
                  <a:cxn ang="0">
                    <a:pos x="11" y="34"/>
                  </a:cxn>
                  <a:cxn ang="0">
                    <a:pos x="2" y="37"/>
                  </a:cxn>
                  <a:cxn ang="0">
                    <a:pos x="0" y="33"/>
                  </a:cxn>
                  <a:cxn ang="0">
                    <a:pos x="3" y="23"/>
                  </a:cxn>
                  <a:cxn ang="0">
                    <a:pos x="14" y="11"/>
                  </a:cxn>
                  <a:cxn ang="0">
                    <a:pos x="28" y="3"/>
                  </a:cxn>
                  <a:cxn ang="0">
                    <a:pos x="50" y="0"/>
                  </a:cxn>
                  <a:cxn ang="0">
                    <a:pos x="64" y="4"/>
                  </a:cxn>
                  <a:cxn ang="0">
                    <a:pos x="72" y="13"/>
                  </a:cxn>
                  <a:cxn ang="0">
                    <a:pos x="75" y="34"/>
                  </a:cxn>
                  <a:cxn ang="0">
                    <a:pos x="74" y="51"/>
                  </a:cxn>
                  <a:cxn ang="0">
                    <a:pos x="75" y="64"/>
                  </a:cxn>
                  <a:cxn ang="0">
                    <a:pos x="75" y="67"/>
                  </a:cxn>
                  <a:cxn ang="0">
                    <a:pos x="76" y="73"/>
                  </a:cxn>
                  <a:cxn ang="0">
                    <a:pos x="79" y="75"/>
                  </a:cxn>
                  <a:cxn ang="0">
                    <a:pos x="81" y="74"/>
                  </a:cxn>
                  <a:cxn ang="0">
                    <a:pos x="84" y="69"/>
                  </a:cxn>
                  <a:cxn ang="0">
                    <a:pos x="86" y="68"/>
                  </a:cxn>
                  <a:cxn ang="0">
                    <a:pos x="52" y="44"/>
                  </a:cxn>
                  <a:cxn ang="0">
                    <a:pos x="52" y="44"/>
                  </a:cxn>
                  <a:cxn ang="0">
                    <a:pos x="39" y="51"/>
                  </a:cxn>
                  <a:cxn ang="0">
                    <a:pos x="28" y="60"/>
                  </a:cxn>
                  <a:cxn ang="0">
                    <a:pos x="26" y="69"/>
                  </a:cxn>
                  <a:cxn ang="0">
                    <a:pos x="29" y="76"/>
                  </a:cxn>
                  <a:cxn ang="0">
                    <a:pos x="35" y="79"/>
                  </a:cxn>
                  <a:cxn ang="0">
                    <a:pos x="45" y="76"/>
                  </a:cxn>
                  <a:cxn ang="0">
                    <a:pos x="51" y="68"/>
                  </a:cxn>
                  <a:cxn ang="0">
                    <a:pos x="52" y="53"/>
                  </a:cxn>
                  <a:cxn ang="0">
                    <a:pos x="52" y="44"/>
                  </a:cxn>
                  <a:cxn ang="0">
                    <a:pos x="52" y="44"/>
                  </a:cxn>
                </a:cxnLst>
                <a:rect l="0" t="0" r="r" b="b"/>
                <a:pathLst>
                  <a:path w="89" h="89">
                    <a:moveTo>
                      <a:pt x="86" y="68"/>
                    </a:moveTo>
                    <a:lnTo>
                      <a:pt x="86" y="68"/>
                    </a:lnTo>
                    <a:lnTo>
                      <a:pt x="88" y="70"/>
                    </a:lnTo>
                    <a:cubicBezTo>
                      <a:pt x="89" y="70"/>
                      <a:pt x="89" y="71"/>
                      <a:pt x="89" y="72"/>
                    </a:cubicBezTo>
                    <a:lnTo>
                      <a:pt x="89" y="72"/>
                    </a:lnTo>
                    <a:cubicBezTo>
                      <a:pt x="88" y="78"/>
                      <a:pt x="86" y="83"/>
                      <a:pt x="83" y="85"/>
                    </a:cubicBezTo>
                    <a:cubicBezTo>
                      <a:pt x="80" y="87"/>
                      <a:pt x="77" y="88"/>
                      <a:pt x="73" y="88"/>
                    </a:cubicBezTo>
                    <a:cubicBezTo>
                      <a:pt x="69" y="88"/>
                      <a:pt x="65" y="87"/>
                      <a:pt x="62" y="85"/>
                    </a:cubicBezTo>
                    <a:cubicBezTo>
                      <a:pt x="59" y="83"/>
                      <a:pt x="57" y="79"/>
                      <a:pt x="54" y="73"/>
                    </a:cubicBezTo>
                    <a:cubicBezTo>
                      <a:pt x="51" y="78"/>
                      <a:pt x="47" y="82"/>
                      <a:pt x="42" y="85"/>
                    </a:cubicBezTo>
                    <a:cubicBezTo>
                      <a:pt x="36" y="88"/>
                      <a:pt x="30" y="89"/>
                      <a:pt x="22" y="89"/>
                    </a:cubicBezTo>
                    <a:cubicBezTo>
                      <a:pt x="15" y="89"/>
                      <a:pt x="10" y="87"/>
                      <a:pt x="6" y="84"/>
                    </a:cubicBezTo>
                    <a:cubicBezTo>
                      <a:pt x="3" y="81"/>
                      <a:pt x="1" y="78"/>
                      <a:pt x="1" y="73"/>
                    </a:cubicBezTo>
                    <a:cubicBezTo>
                      <a:pt x="1" y="70"/>
                      <a:pt x="2" y="68"/>
                      <a:pt x="3" y="66"/>
                    </a:cubicBezTo>
                    <a:cubicBezTo>
                      <a:pt x="4" y="63"/>
                      <a:pt x="5" y="61"/>
                      <a:pt x="8" y="59"/>
                    </a:cubicBezTo>
                    <a:cubicBezTo>
                      <a:pt x="10" y="56"/>
                      <a:pt x="13" y="54"/>
                      <a:pt x="18" y="51"/>
                    </a:cubicBezTo>
                    <a:cubicBezTo>
                      <a:pt x="19" y="51"/>
                      <a:pt x="22" y="50"/>
                      <a:pt x="26" y="48"/>
                    </a:cubicBezTo>
                    <a:lnTo>
                      <a:pt x="52" y="37"/>
                    </a:lnTo>
                    <a:cubicBezTo>
                      <a:pt x="52" y="35"/>
                      <a:pt x="52" y="32"/>
                      <a:pt x="52" y="29"/>
                    </a:cubicBezTo>
                    <a:cubicBezTo>
                      <a:pt x="52" y="20"/>
                      <a:pt x="51" y="14"/>
                      <a:pt x="49" y="10"/>
                    </a:cubicBezTo>
                    <a:cubicBezTo>
                      <a:pt x="48" y="8"/>
                      <a:pt x="45" y="7"/>
                      <a:pt x="42" y="7"/>
                    </a:cubicBezTo>
                    <a:cubicBezTo>
                      <a:pt x="38" y="7"/>
                      <a:pt x="35" y="8"/>
                      <a:pt x="32" y="9"/>
                    </a:cubicBezTo>
                    <a:cubicBezTo>
                      <a:pt x="29" y="10"/>
                      <a:pt x="27" y="12"/>
                      <a:pt x="26" y="14"/>
                    </a:cubicBezTo>
                    <a:cubicBezTo>
                      <a:pt x="25" y="16"/>
                      <a:pt x="24" y="19"/>
                      <a:pt x="23" y="23"/>
                    </a:cubicBezTo>
                    <a:cubicBezTo>
                      <a:pt x="23" y="26"/>
                      <a:pt x="22" y="28"/>
                      <a:pt x="22" y="28"/>
                    </a:cubicBezTo>
                    <a:cubicBezTo>
                      <a:pt x="21" y="29"/>
                      <a:pt x="19" y="31"/>
                      <a:pt x="16" y="32"/>
                    </a:cubicBezTo>
                    <a:cubicBezTo>
                      <a:pt x="14" y="33"/>
                      <a:pt x="12" y="33"/>
                      <a:pt x="11" y="34"/>
                    </a:cubicBezTo>
                    <a:cubicBezTo>
                      <a:pt x="7" y="36"/>
                      <a:pt x="4" y="37"/>
                      <a:pt x="2" y="37"/>
                    </a:cubicBezTo>
                    <a:cubicBezTo>
                      <a:pt x="1" y="36"/>
                      <a:pt x="0" y="35"/>
                      <a:pt x="0" y="33"/>
                    </a:cubicBezTo>
                    <a:cubicBezTo>
                      <a:pt x="0" y="29"/>
                      <a:pt x="1" y="26"/>
                      <a:pt x="3" y="23"/>
                    </a:cubicBezTo>
                    <a:cubicBezTo>
                      <a:pt x="5" y="19"/>
                      <a:pt x="9" y="15"/>
                      <a:pt x="14" y="11"/>
                    </a:cubicBezTo>
                    <a:cubicBezTo>
                      <a:pt x="19" y="8"/>
                      <a:pt x="24" y="5"/>
                      <a:pt x="28" y="3"/>
                    </a:cubicBezTo>
                    <a:cubicBezTo>
                      <a:pt x="34" y="1"/>
                      <a:pt x="41" y="0"/>
                      <a:pt x="50" y="0"/>
                    </a:cubicBezTo>
                    <a:cubicBezTo>
                      <a:pt x="55" y="0"/>
                      <a:pt x="60" y="2"/>
                      <a:pt x="64" y="4"/>
                    </a:cubicBezTo>
                    <a:cubicBezTo>
                      <a:pt x="68" y="6"/>
                      <a:pt x="71" y="9"/>
                      <a:pt x="72" y="13"/>
                    </a:cubicBezTo>
                    <a:cubicBezTo>
                      <a:pt x="74" y="17"/>
                      <a:pt x="75" y="24"/>
                      <a:pt x="75" y="34"/>
                    </a:cubicBezTo>
                    <a:lnTo>
                      <a:pt x="74" y="51"/>
                    </a:lnTo>
                    <a:lnTo>
                      <a:pt x="75" y="64"/>
                    </a:lnTo>
                    <a:lnTo>
                      <a:pt x="75" y="67"/>
                    </a:lnTo>
                    <a:cubicBezTo>
                      <a:pt x="75" y="70"/>
                      <a:pt x="75" y="72"/>
                      <a:pt x="76" y="73"/>
                    </a:cubicBezTo>
                    <a:cubicBezTo>
                      <a:pt x="77" y="74"/>
                      <a:pt x="78" y="75"/>
                      <a:pt x="79" y="75"/>
                    </a:cubicBezTo>
                    <a:cubicBezTo>
                      <a:pt x="80" y="75"/>
                      <a:pt x="80" y="74"/>
                      <a:pt x="81" y="74"/>
                    </a:cubicBezTo>
                    <a:lnTo>
                      <a:pt x="84" y="69"/>
                    </a:lnTo>
                    <a:lnTo>
                      <a:pt x="86" y="68"/>
                    </a:lnTo>
                    <a:close/>
                    <a:moveTo>
                      <a:pt x="52" y="44"/>
                    </a:moveTo>
                    <a:lnTo>
                      <a:pt x="52" y="44"/>
                    </a:lnTo>
                    <a:cubicBezTo>
                      <a:pt x="48" y="46"/>
                      <a:pt x="44" y="48"/>
                      <a:pt x="39" y="51"/>
                    </a:cubicBezTo>
                    <a:cubicBezTo>
                      <a:pt x="34" y="54"/>
                      <a:pt x="30" y="57"/>
                      <a:pt x="28" y="60"/>
                    </a:cubicBezTo>
                    <a:cubicBezTo>
                      <a:pt x="27" y="62"/>
                      <a:pt x="26" y="65"/>
                      <a:pt x="26" y="69"/>
                    </a:cubicBezTo>
                    <a:cubicBezTo>
                      <a:pt x="26" y="72"/>
                      <a:pt x="27" y="74"/>
                      <a:pt x="29" y="76"/>
                    </a:cubicBezTo>
                    <a:cubicBezTo>
                      <a:pt x="31" y="78"/>
                      <a:pt x="33" y="79"/>
                      <a:pt x="35" y="79"/>
                    </a:cubicBezTo>
                    <a:cubicBezTo>
                      <a:pt x="39" y="79"/>
                      <a:pt x="42" y="78"/>
                      <a:pt x="45" y="76"/>
                    </a:cubicBezTo>
                    <a:cubicBezTo>
                      <a:pt x="49" y="73"/>
                      <a:pt x="51" y="70"/>
                      <a:pt x="51" y="68"/>
                    </a:cubicBezTo>
                    <a:cubicBezTo>
                      <a:pt x="52" y="67"/>
                      <a:pt x="52" y="62"/>
                      <a:pt x="52" y="53"/>
                    </a:cubicBezTo>
                    <a:cubicBezTo>
                      <a:pt x="52" y="50"/>
                      <a:pt x="52" y="47"/>
                      <a:pt x="52" y="44"/>
                    </a:cubicBezTo>
                    <a:lnTo>
                      <a:pt x="52" y="4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2" name="Freeform 22"/>
              <p:cNvSpPr>
                <a:spLocks/>
              </p:cNvSpPr>
              <p:nvPr/>
            </p:nvSpPr>
            <p:spPr bwMode="auto">
              <a:xfrm>
                <a:off x="2189" y="376"/>
                <a:ext cx="172" cy="184"/>
              </a:xfrm>
              <a:custGeom>
                <a:avLst/>
                <a:gdLst/>
                <a:ahLst/>
                <a:cxnLst>
                  <a:cxn ang="0">
                    <a:pos x="124" y="11"/>
                  </a:cxn>
                  <a:cxn ang="0">
                    <a:pos x="124" y="11"/>
                  </a:cxn>
                  <a:cxn ang="0">
                    <a:pos x="126" y="23"/>
                  </a:cxn>
                  <a:cxn ang="0">
                    <a:pos x="127" y="36"/>
                  </a:cxn>
                  <a:cxn ang="0">
                    <a:pos x="126" y="40"/>
                  </a:cxn>
                  <a:cxn ang="0">
                    <a:pos x="118" y="39"/>
                  </a:cxn>
                  <a:cxn ang="0">
                    <a:pos x="107" y="24"/>
                  </a:cxn>
                  <a:cxn ang="0">
                    <a:pos x="92" y="14"/>
                  </a:cxn>
                  <a:cxn ang="0">
                    <a:pos x="76" y="11"/>
                  </a:cxn>
                  <a:cxn ang="0">
                    <a:pos x="45" y="27"/>
                  </a:cxn>
                  <a:cxn ang="0">
                    <a:pos x="32" y="73"/>
                  </a:cxn>
                  <a:cxn ang="0">
                    <a:pos x="37" y="101"/>
                  </a:cxn>
                  <a:cxn ang="0">
                    <a:pos x="53" y="122"/>
                  </a:cxn>
                  <a:cxn ang="0">
                    <a:pos x="77" y="130"/>
                  </a:cxn>
                  <a:cxn ang="0">
                    <a:pos x="91" y="128"/>
                  </a:cxn>
                  <a:cxn ang="0">
                    <a:pos x="97" y="125"/>
                  </a:cxn>
                  <a:cxn ang="0">
                    <a:pos x="100" y="120"/>
                  </a:cxn>
                  <a:cxn ang="0">
                    <a:pos x="100" y="103"/>
                  </a:cxn>
                  <a:cxn ang="0">
                    <a:pos x="100" y="88"/>
                  </a:cxn>
                  <a:cxn ang="0">
                    <a:pos x="99" y="86"/>
                  </a:cxn>
                  <a:cxn ang="0">
                    <a:pos x="94" y="84"/>
                  </a:cxn>
                  <a:cxn ang="0">
                    <a:pos x="85" y="82"/>
                  </a:cxn>
                  <a:cxn ang="0">
                    <a:pos x="82" y="80"/>
                  </a:cxn>
                  <a:cxn ang="0">
                    <a:pos x="81" y="78"/>
                  </a:cxn>
                  <a:cxn ang="0">
                    <a:pos x="82" y="74"/>
                  </a:cxn>
                  <a:cxn ang="0">
                    <a:pos x="85" y="74"/>
                  </a:cxn>
                  <a:cxn ang="0">
                    <a:pos x="104" y="74"/>
                  </a:cxn>
                  <a:cxn ang="0">
                    <a:pos x="110" y="75"/>
                  </a:cxn>
                  <a:cxn ang="0">
                    <a:pos x="127" y="74"/>
                  </a:cxn>
                  <a:cxn ang="0">
                    <a:pos x="134" y="74"/>
                  </a:cxn>
                  <a:cxn ang="0">
                    <a:pos x="141" y="74"/>
                  </a:cxn>
                  <a:cxn ang="0">
                    <a:pos x="141" y="79"/>
                  </a:cxn>
                  <a:cxn ang="0">
                    <a:pos x="140" y="81"/>
                  </a:cxn>
                  <a:cxn ang="0">
                    <a:pos x="134" y="84"/>
                  </a:cxn>
                  <a:cxn ang="0">
                    <a:pos x="129" y="86"/>
                  </a:cxn>
                  <a:cxn ang="0">
                    <a:pos x="128" y="89"/>
                  </a:cxn>
                  <a:cxn ang="0">
                    <a:pos x="128" y="101"/>
                  </a:cxn>
                  <a:cxn ang="0">
                    <a:pos x="128" y="116"/>
                  </a:cxn>
                  <a:cxn ang="0">
                    <a:pos x="127" y="124"/>
                  </a:cxn>
                  <a:cxn ang="0">
                    <a:pos x="126" y="129"/>
                  </a:cxn>
                  <a:cxn ang="0">
                    <a:pos x="108" y="136"/>
                  </a:cxn>
                  <a:cxn ang="0">
                    <a:pos x="73" y="139"/>
                  </a:cxn>
                  <a:cxn ang="0">
                    <a:pos x="49" y="137"/>
                  </a:cxn>
                  <a:cxn ang="0">
                    <a:pos x="32" y="131"/>
                  </a:cxn>
                  <a:cxn ang="0">
                    <a:pos x="15" y="116"/>
                  </a:cxn>
                  <a:cxn ang="0">
                    <a:pos x="4" y="99"/>
                  </a:cxn>
                  <a:cxn ang="0">
                    <a:pos x="0" y="71"/>
                  </a:cxn>
                  <a:cxn ang="0">
                    <a:pos x="7" y="40"/>
                  </a:cxn>
                  <a:cxn ang="0">
                    <a:pos x="21" y="20"/>
                  </a:cxn>
                  <a:cxn ang="0">
                    <a:pos x="45" y="6"/>
                  </a:cxn>
                  <a:cxn ang="0">
                    <a:pos x="75" y="0"/>
                  </a:cxn>
                  <a:cxn ang="0">
                    <a:pos x="82" y="1"/>
                  </a:cxn>
                  <a:cxn ang="0">
                    <a:pos x="106" y="4"/>
                  </a:cxn>
                  <a:cxn ang="0">
                    <a:pos x="124" y="11"/>
                  </a:cxn>
                  <a:cxn ang="0">
                    <a:pos x="124" y="11"/>
                  </a:cxn>
                </a:cxnLst>
                <a:rect l="0" t="0" r="r" b="b"/>
                <a:pathLst>
                  <a:path w="141" h="139">
                    <a:moveTo>
                      <a:pt x="124" y="11"/>
                    </a:moveTo>
                    <a:lnTo>
                      <a:pt x="124" y="11"/>
                    </a:lnTo>
                    <a:cubicBezTo>
                      <a:pt x="124" y="13"/>
                      <a:pt x="125" y="17"/>
                      <a:pt x="126" y="23"/>
                    </a:cubicBezTo>
                    <a:cubicBezTo>
                      <a:pt x="126" y="29"/>
                      <a:pt x="127" y="34"/>
                      <a:pt x="127" y="36"/>
                    </a:cubicBezTo>
                    <a:cubicBezTo>
                      <a:pt x="127" y="37"/>
                      <a:pt x="126" y="39"/>
                      <a:pt x="126" y="40"/>
                    </a:cubicBezTo>
                    <a:cubicBezTo>
                      <a:pt x="123" y="40"/>
                      <a:pt x="120" y="40"/>
                      <a:pt x="118" y="39"/>
                    </a:cubicBezTo>
                    <a:cubicBezTo>
                      <a:pt x="113" y="31"/>
                      <a:pt x="109" y="26"/>
                      <a:pt x="107" y="24"/>
                    </a:cubicBezTo>
                    <a:cubicBezTo>
                      <a:pt x="103" y="20"/>
                      <a:pt x="98" y="17"/>
                      <a:pt x="92" y="14"/>
                    </a:cubicBezTo>
                    <a:cubicBezTo>
                      <a:pt x="87" y="12"/>
                      <a:pt x="82" y="11"/>
                      <a:pt x="76" y="11"/>
                    </a:cubicBezTo>
                    <a:cubicBezTo>
                      <a:pt x="64" y="11"/>
                      <a:pt x="54" y="16"/>
                      <a:pt x="45" y="27"/>
                    </a:cubicBezTo>
                    <a:cubicBezTo>
                      <a:pt x="37" y="37"/>
                      <a:pt x="32" y="52"/>
                      <a:pt x="32" y="73"/>
                    </a:cubicBezTo>
                    <a:cubicBezTo>
                      <a:pt x="32" y="82"/>
                      <a:pt x="34" y="92"/>
                      <a:pt x="37" y="101"/>
                    </a:cubicBezTo>
                    <a:cubicBezTo>
                      <a:pt x="41" y="110"/>
                      <a:pt x="46" y="117"/>
                      <a:pt x="53" y="122"/>
                    </a:cubicBezTo>
                    <a:cubicBezTo>
                      <a:pt x="60" y="127"/>
                      <a:pt x="68" y="130"/>
                      <a:pt x="77" y="130"/>
                    </a:cubicBezTo>
                    <a:cubicBezTo>
                      <a:pt x="81" y="130"/>
                      <a:pt x="86" y="129"/>
                      <a:pt x="91" y="128"/>
                    </a:cubicBezTo>
                    <a:cubicBezTo>
                      <a:pt x="94" y="128"/>
                      <a:pt x="96" y="126"/>
                      <a:pt x="97" y="125"/>
                    </a:cubicBezTo>
                    <a:cubicBezTo>
                      <a:pt x="98" y="124"/>
                      <a:pt x="99" y="122"/>
                      <a:pt x="100" y="120"/>
                    </a:cubicBezTo>
                    <a:cubicBezTo>
                      <a:pt x="100" y="116"/>
                      <a:pt x="100" y="110"/>
                      <a:pt x="100" y="103"/>
                    </a:cubicBezTo>
                    <a:cubicBezTo>
                      <a:pt x="100" y="96"/>
                      <a:pt x="100" y="91"/>
                      <a:pt x="100" y="88"/>
                    </a:cubicBezTo>
                    <a:cubicBezTo>
                      <a:pt x="100" y="87"/>
                      <a:pt x="99" y="86"/>
                      <a:pt x="99" y="86"/>
                    </a:cubicBezTo>
                    <a:cubicBezTo>
                      <a:pt x="98" y="86"/>
                      <a:pt x="97" y="85"/>
                      <a:pt x="94" y="84"/>
                    </a:cubicBezTo>
                    <a:lnTo>
                      <a:pt x="85" y="82"/>
                    </a:lnTo>
                    <a:cubicBezTo>
                      <a:pt x="83" y="81"/>
                      <a:pt x="82" y="81"/>
                      <a:pt x="82" y="80"/>
                    </a:cubicBezTo>
                    <a:cubicBezTo>
                      <a:pt x="81" y="79"/>
                      <a:pt x="81" y="79"/>
                      <a:pt x="81" y="78"/>
                    </a:cubicBezTo>
                    <a:cubicBezTo>
                      <a:pt x="81" y="77"/>
                      <a:pt x="82" y="76"/>
                      <a:pt x="82" y="74"/>
                    </a:cubicBezTo>
                    <a:cubicBezTo>
                      <a:pt x="83" y="74"/>
                      <a:pt x="84" y="74"/>
                      <a:pt x="85" y="74"/>
                    </a:cubicBezTo>
                    <a:cubicBezTo>
                      <a:pt x="92" y="74"/>
                      <a:pt x="99" y="74"/>
                      <a:pt x="104" y="74"/>
                    </a:cubicBezTo>
                    <a:cubicBezTo>
                      <a:pt x="106" y="74"/>
                      <a:pt x="108" y="75"/>
                      <a:pt x="110" y="75"/>
                    </a:cubicBezTo>
                    <a:lnTo>
                      <a:pt x="127" y="74"/>
                    </a:lnTo>
                    <a:lnTo>
                      <a:pt x="134" y="74"/>
                    </a:lnTo>
                    <a:cubicBezTo>
                      <a:pt x="135" y="74"/>
                      <a:pt x="137" y="74"/>
                      <a:pt x="141" y="74"/>
                    </a:cubicBezTo>
                    <a:cubicBezTo>
                      <a:pt x="141" y="76"/>
                      <a:pt x="141" y="78"/>
                      <a:pt x="141" y="79"/>
                    </a:cubicBezTo>
                    <a:cubicBezTo>
                      <a:pt x="141" y="80"/>
                      <a:pt x="141" y="81"/>
                      <a:pt x="140" y="81"/>
                    </a:cubicBezTo>
                    <a:cubicBezTo>
                      <a:pt x="139" y="82"/>
                      <a:pt x="137" y="83"/>
                      <a:pt x="134" y="84"/>
                    </a:cubicBezTo>
                    <a:cubicBezTo>
                      <a:pt x="131" y="85"/>
                      <a:pt x="130" y="86"/>
                      <a:pt x="129" y="86"/>
                    </a:cubicBezTo>
                    <a:cubicBezTo>
                      <a:pt x="129" y="87"/>
                      <a:pt x="128" y="88"/>
                      <a:pt x="128" y="89"/>
                    </a:cubicBezTo>
                    <a:cubicBezTo>
                      <a:pt x="128" y="90"/>
                      <a:pt x="128" y="94"/>
                      <a:pt x="128" y="101"/>
                    </a:cubicBezTo>
                    <a:cubicBezTo>
                      <a:pt x="128" y="109"/>
                      <a:pt x="128" y="114"/>
                      <a:pt x="128" y="116"/>
                    </a:cubicBezTo>
                    <a:cubicBezTo>
                      <a:pt x="127" y="121"/>
                      <a:pt x="127" y="124"/>
                      <a:pt x="127" y="124"/>
                    </a:cubicBezTo>
                    <a:cubicBezTo>
                      <a:pt x="127" y="127"/>
                      <a:pt x="127" y="128"/>
                      <a:pt x="126" y="129"/>
                    </a:cubicBezTo>
                    <a:cubicBezTo>
                      <a:pt x="124" y="131"/>
                      <a:pt x="118" y="133"/>
                      <a:pt x="108" y="136"/>
                    </a:cubicBezTo>
                    <a:cubicBezTo>
                      <a:pt x="98" y="138"/>
                      <a:pt x="87" y="139"/>
                      <a:pt x="73" y="139"/>
                    </a:cubicBezTo>
                    <a:cubicBezTo>
                      <a:pt x="64" y="139"/>
                      <a:pt x="56" y="139"/>
                      <a:pt x="49" y="137"/>
                    </a:cubicBezTo>
                    <a:cubicBezTo>
                      <a:pt x="42" y="136"/>
                      <a:pt x="36" y="133"/>
                      <a:pt x="32" y="131"/>
                    </a:cubicBezTo>
                    <a:cubicBezTo>
                      <a:pt x="25" y="127"/>
                      <a:pt x="19" y="122"/>
                      <a:pt x="15" y="116"/>
                    </a:cubicBezTo>
                    <a:cubicBezTo>
                      <a:pt x="10" y="111"/>
                      <a:pt x="7" y="105"/>
                      <a:pt x="4" y="99"/>
                    </a:cubicBezTo>
                    <a:cubicBezTo>
                      <a:pt x="1" y="89"/>
                      <a:pt x="0" y="80"/>
                      <a:pt x="0" y="71"/>
                    </a:cubicBezTo>
                    <a:cubicBezTo>
                      <a:pt x="0" y="61"/>
                      <a:pt x="2" y="51"/>
                      <a:pt x="7" y="40"/>
                    </a:cubicBezTo>
                    <a:cubicBezTo>
                      <a:pt x="10" y="33"/>
                      <a:pt x="15" y="26"/>
                      <a:pt x="21" y="20"/>
                    </a:cubicBezTo>
                    <a:cubicBezTo>
                      <a:pt x="28" y="14"/>
                      <a:pt x="35" y="9"/>
                      <a:pt x="45" y="6"/>
                    </a:cubicBezTo>
                    <a:cubicBezTo>
                      <a:pt x="54" y="2"/>
                      <a:pt x="64" y="0"/>
                      <a:pt x="75" y="0"/>
                    </a:cubicBezTo>
                    <a:cubicBezTo>
                      <a:pt x="77" y="0"/>
                      <a:pt x="79" y="0"/>
                      <a:pt x="82" y="1"/>
                    </a:cubicBezTo>
                    <a:cubicBezTo>
                      <a:pt x="91" y="1"/>
                      <a:pt x="98" y="2"/>
                      <a:pt x="106" y="4"/>
                    </a:cubicBezTo>
                    <a:cubicBezTo>
                      <a:pt x="113" y="6"/>
                      <a:pt x="119" y="9"/>
                      <a:pt x="124" y="11"/>
                    </a:cubicBezTo>
                    <a:lnTo>
                      <a:pt x="124" y="11"/>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3" name="Freeform 23"/>
              <p:cNvSpPr>
                <a:spLocks noEditPoints="1"/>
              </p:cNvSpPr>
              <p:nvPr/>
            </p:nvSpPr>
            <p:spPr bwMode="auto">
              <a:xfrm>
                <a:off x="2376" y="441"/>
                <a:ext cx="103" cy="119"/>
              </a:xfrm>
              <a:custGeom>
                <a:avLst/>
                <a:gdLst/>
                <a:ahLst/>
                <a:cxnLst>
                  <a:cxn ang="0">
                    <a:pos x="1" y="33"/>
                  </a:cxn>
                  <a:cxn ang="0">
                    <a:pos x="1" y="33"/>
                  </a:cxn>
                  <a:cxn ang="0">
                    <a:pos x="6" y="21"/>
                  </a:cxn>
                  <a:cxn ang="0">
                    <a:pos x="18" y="8"/>
                  </a:cxn>
                  <a:cxn ang="0">
                    <a:pos x="30" y="2"/>
                  </a:cxn>
                  <a:cxn ang="0">
                    <a:pos x="41" y="0"/>
                  </a:cxn>
                  <a:cxn ang="0">
                    <a:pos x="57" y="1"/>
                  </a:cxn>
                  <a:cxn ang="0">
                    <a:pos x="67" y="6"/>
                  </a:cxn>
                  <a:cxn ang="0">
                    <a:pos x="76" y="14"/>
                  </a:cxn>
                  <a:cxn ang="0">
                    <a:pos x="82" y="23"/>
                  </a:cxn>
                  <a:cxn ang="0">
                    <a:pos x="84" y="37"/>
                  </a:cxn>
                  <a:cxn ang="0">
                    <a:pos x="73" y="37"/>
                  </a:cxn>
                  <a:cxn ang="0">
                    <a:pos x="52" y="36"/>
                  </a:cxn>
                  <a:cxn ang="0">
                    <a:pos x="44" y="35"/>
                  </a:cxn>
                  <a:cxn ang="0">
                    <a:pos x="33" y="36"/>
                  </a:cxn>
                  <a:cxn ang="0">
                    <a:pos x="24" y="36"/>
                  </a:cxn>
                  <a:cxn ang="0">
                    <a:pos x="23" y="38"/>
                  </a:cxn>
                  <a:cxn ang="0">
                    <a:pos x="25" y="50"/>
                  </a:cxn>
                  <a:cxn ang="0">
                    <a:pos x="29" y="60"/>
                  </a:cxn>
                  <a:cxn ang="0">
                    <a:pos x="36" y="68"/>
                  </a:cxn>
                  <a:cxn ang="0">
                    <a:pos x="44" y="73"/>
                  </a:cxn>
                  <a:cxn ang="0">
                    <a:pos x="50" y="75"/>
                  </a:cxn>
                  <a:cxn ang="0">
                    <a:pos x="60" y="74"/>
                  </a:cxn>
                  <a:cxn ang="0">
                    <a:pos x="69" y="72"/>
                  </a:cxn>
                  <a:cxn ang="0">
                    <a:pos x="78" y="66"/>
                  </a:cxn>
                  <a:cxn ang="0">
                    <a:pos x="85" y="71"/>
                  </a:cxn>
                  <a:cxn ang="0">
                    <a:pos x="66" y="86"/>
                  </a:cxn>
                  <a:cxn ang="0">
                    <a:pos x="44" y="90"/>
                  </a:cxn>
                  <a:cxn ang="0">
                    <a:pos x="30" y="89"/>
                  </a:cxn>
                  <a:cxn ang="0">
                    <a:pos x="18" y="83"/>
                  </a:cxn>
                  <a:cxn ang="0">
                    <a:pos x="8" y="74"/>
                  </a:cxn>
                  <a:cxn ang="0">
                    <a:pos x="2" y="62"/>
                  </a:cxn>
                  <a:cxn ang="0">
                    <a:pos x="0" y="49"/>
                  </a:cxn>
                  <a:cxn ang="0">
                    <a:pos x="1" y="33"/>
                  </a:cxn>
                  <a:cxn ang="0">
                    <a:pos x="1" y="33"/>
                  </a:cxn>
                  <a:cxn ang="0">
                    <a:pos x="61" y="29"/>
                  </a:cxn>
                  <a:cxn ang="0">
                    <a:pos x="61" y="29"/>
                  </a:cxn>
                  <a:cxn ang="0">
                    <a:pos x="59" y="17"/>
                  </a:cxn>
                  <a:cxn ang="0">
                    <a:pos x="52" y="9"/>
                  </a:cxn>
                  <a:cxn ang="0">
                    <a:pos x="43" y="6"/>
                  </a:cxn>
                  <a:cxn ang="0">
                    <a:pos x="30" y="12"/>
                  </a:cxn>
                  <a:cxn ang="0">
                    <a:pos x="24" y="29"/>
                  </a:cxn>
                  <a:cxn ang="0">
                    <a:pos x="48" y="29"/>
                  </a:cxn>
                  <a:cxn ang="0">
                    <a:pos x="54" y="29"/>
                  </a:cxn>
                  <a:cxn ang="0">
                    <a:pos x="58" y="28"/>
                  </a:cxn>
                  <a:cxn ang="0">
                    <a:pos x="61" y="29"/>
                  </a:cxn>
                  <a:cxn ang="0">
                    <a:pos x="61" y="29"/>
                  </a:cxn>
                </a:cxnLst>
                <a:rect l="0" t="0" r="r" b="b"/>
                <a:pathLst>
                  <a:path w="85" h="90">
                    <a:moveTo>
                      <a:pt x="1" y="33"/>
                    </a:moveTo>
                    <a:lnTo>
                      <a:pt x="1" y="33"/>
                    </a:lnTo>
                    <a:cubicBezTo>
                      <a:pt x="3" y="27"/>
                      <a:pt x="4" y="23"/>
                      <a:pt x="6" y="21"/>
                    </a:cubicBezTo>
                    <a:cubicBezTo>
                      <a:pt x="10" y="16"/>
                      <a:pt x="14" y="11"/>
                      <a:pt x="18" y="8"/>
                    </a:cubicBezTo>
                    <a:cubicBezTo>
                      <a:pt x="23" y="5"/>
                      <a:pt x="27" y="3"/>
                      <a:pt x="30" y="2"/>
                    </a:cubicBezTo>
                    <a:cubicBezTo>
                      <a:pt x="35" y="0"/>
                      <a:pt x="38" y="0"/>
                      <a:pt x="41" y="0"/>
                    </a:cubicBezTo>
                    <a:cubicBezTo>
                      <a:pt x="48" y="0"/>
                      <a:pt x="53" y="0"/>
                      <a:pt x="57" y="1"/>
                    </a:cubicBezTo>
                    <a:cubicBezTo>
                      <a:pt x="61" y="2"/>
                      <a:pt x="64" y="4"/>
                      <a:pt x="67" y="6"/>
                    </a:cubicBezTo>
                    <a:cubicBezTo>
                      <a:pt x="71" y="8"/>
                      <a:pt x="74" y="11"/>
                      <a:pt x="76" y="14"/>
                    </a:cubicBezTo>
                    <a:cubicBezTo>
                      <a:pt x="79" y="17"/>
                      <a:pt x="80" y="20"/>
                      <a:pt x="82" y="23"/>
                    </a:cubicBezTo>
                    <a:cubicBezTo>
                      <a:pt x="83" y="27"/>
                      <a:pt x="84" y="32"/>
                      <a:pt x="84" y="37"/>
                    </a:cubicBezTo>
                    <a:lnTo>
                      <a:pt x="73" y="37"/>
                    </a:lnTo>
                    <a:cubicBezTo>
                      <a:pt x="70" y="37"/>
                      <a:pt x="63" y="37"/>
                      <a:pt x="52" y="36"/>
                    </a:cubicBezTo>
                    <a:cubicBezTo>
                      <a:pt x="48" y="36"/>
                      <a:pt x="45" y="35"/>
                      <a:pt x="44" y="35"/>
                    </a:cubicBezTo>
                    <a:cubicBezTo>
                      <a:pt x="43" y="35"/>
                      <a:pt x="40" y="36"/>
                      <a:pt x="33" y="36"/>
                    </a:cubicBezTo>
                    <a:lnTo>
                      <a:pt x="24" y="36"/>
                    </a:lnTo>
                    <a:cubicBezTo>
                      <a:pt x="24" y="37"/>
                      <a:pt x="23" y="37"/>
                      <a:pt x="23" y="38"/>
                    </a:cubicBezTo>
                    <a:cubicBezTo>
                      <a:pt x="23" y="42"/>
                      <a:pt x="24" y="46"/>
                      <a:pt x="25" y="50"/>
                    </a:cubicBezTo>
                    <a:cubicBezTo>
                      <a:pt x="26" y="54"/>
                      <a:pt x="27" y="57"/>
                      <a:pt x="29" y="60"/>
                    </a:cubicBezTo>
                    <a:cubicBezTo>
                      <a:pt x="31" y="63"/>
                      <a:pt x="33" y="66"/>
                      <a:pt x="36" y="68"/>
                    </a:cubicBezTo>
                    <a:cubicBezTo>
                      <a:pt x="38" y="70"/>
                      <a:pt x="41" y="72"/>
                      <a:pt x="44" y="73"/>
                    </a:cubicBezTo>
                    <a:lnTo>
                      <a:pt x="50" y="75"/>
                    </a:lnTo>
                    <a:cubicBezTo>
                      <a:pt x="55" y="75"/>
                      <a:pt x="59" y="75"/>
                      <a:pt x="60" y="74"/>
                    </a:cubicBezTo>
                    <a:cubicBezTo>
                      <a:pt x="64" y="74"/>
                      <a:pt x="67" y="73"/>
                      <a:pt x="69" y="72"/>
                    </a:cubicBezTo>
                    <a:cubicBezTo>
                      <a:pt x="72" y="71"/>
                      <a:pt x="75" y="69"/>
                      <a:pt x="78" y="66"/>
                    </a:cubicBezTo>
                    <a:cubicBezTo>
                      <a:pt x="81" y="68"/>
                      <a:pt x="83" y="70"/>
                      <a:pt x="85" y="71"/>
                    </a:cubicBezTo>
                    <a:cubicBezTo>
                      <a:pt x="78" y="78"/>
                      <a:pt x="72" y="83"/>
                      <a:pt x="66" y="86"/>
                    </a:cubicBezTo>
                    <a:cubicBezTo>
                      <a:pt x="59" y="89"/>
                      <a:pt x="52" y="90"/>
                      <a:pt x="44" y="90"/>
                    </a:cubicBezTo>
                    <a:cubicBezTo>
                      <a:pt x="38" y="90"/>
                      <a:pt x="34" y="90"/>
                      <a:pt x="30" y="89"/>
                    </a:cubicBezTo>
                    <a:cubicBezTo>
                      <a:pt x="26" y="88"/>
                      <a:pt x="22" y="86"/>
                      <a:pt x="18" y="83"/>
                    </a:cubicBezTo>
                    <a:cubicBezTo>
                      <a:pt x="14" y="81"/>
                      <a:pt x="11" y="77"/>
                      <a:pt x="8" y="74"/>
                    </a:cubicBezTo>
                    <a:cubicBezTo>
                      <a:pt x="6" y="70"/>
                      <a:pt x="4" y="66"/>
                      <a:pt x="2" y="62"/>
                    </a:cubicBezTo>
                    <a:cubicBezTo>
                      <a:pt x="0" y="57"/>
                      <a:pt x="0" y="52"/>
                      <a:pt x="0" y="49"/>
                    </a:cubicBezTo>
                    <a:cubicBezTo>
                      <a:pt x="0" y="43"/>
                      <a:pt x="0" y="38"/>
                      <a:pt x="1" y="33"/>
                    </a:cubicBezTo>
                    <a:lnTo>
                      <a:pt x="1" y="33"/>
                    </a:lnTo>
                    <a:close/>
                    <a:moveTo>
                      <a:pt x="61" y="29"/>
                    </a:moveTo>
                    <a:lnTo>
                      <a:pt x="61" y="29"/>
                    </a:lnTo>
                    <a:cubicBezTo>
                      <a:pt x="61" y="25"/>
                      <a:pt x="60" y="21"/>
                      <a:pt x="59" y="17"/>
                    </a:cubicBezTo>
                    <a:cubicBezTo>
                      <a:pt x="57" y="14"/>
                      <a:pt x="55" y="11"/>
                      <a:pt x="52" y="9"/>
                    </a:cubicBezTo>
                    <a:cubicBezTo>
                      <a:pt x="49" y="7"/>
                      <a:pt x="46" y="6"/>
                      <a:pt x="43" y="6"/>
                    </a:cubicBezTo>
                    <a:cubicBezTo>
                      <a:pt x="38" y="6"/>
                      <a:pt x="34" y="8"/>
                      <a:pt x="30" y="12"/>
                    </a:cubicBezTo>
                    <a:cubicBezTo>
                      <a:pt x="27" y="16"/>
                      <a:pt x="25" y="22"/>
                      <a:pt x="24" y="29"/>
                    </a:cubicBezTo>
                    <a:lnTo>
                      <a:pt x="48" y="29"/>
                    </a:lnTo>
                    <a:cubicBezTo>
                      <a:pt x="49" y="29"/>
                      <a:pt x="51" y="29"/>
                      <a:pt x="54" y="29"/>
                    </a:cubicBezTo>
                    <a:cubicBezTo>
                      <a:pt x="56" y="29"/>
                      <a:pt x="58" y="28"/>
                      <a:pt x="58" y="28"/>
                    </a:cubicBezTo>
                    <a:cubicBezTo>
                      <a:pt x="59" y="28"/>
                      <a:pt x="60" y="28"/>
                      <a:pt x="61" y="29"/>
                    </a:cubicBezTo>
                    <a:lnTo>
                      <a:pt x="61"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4" name="Freeform 24"/>
              <p:cNvSpPr>
                <a:spLocks/>
              </p:cNvSpPr>
              <p:nvPr/>
            </p:nvSpPr>
            <p:spPr bwMode="auto">
              <a:xfrm>
                <a:off x="2493" y="434"/>
                <a:ext cx="133" cy="123"/>
              </a:xfrm>
              <a:custGeom>
                <a:avLst/>
                <a:gdLst/>
                <a:ahLst/>
                <a:cxnLst>
                  <a:cxn ang="0">
                    <a:pos x="0" y="88"/>
                  </a:cxn>
                  <a:cxn ang="0">
                    <a:pos x="11" y="84"/>
                  </a:cxn>
                  <a:cxn ang="0">
                    <a:pos x="14" y="73"/>
                  </a:cxn>
                  <a:cxn ang="0">
                    <a:pos x="14" y="57"/>
                  </a:cxn>
                  <a:cxn ang="0">
                    <a:pos x="14" y="39"/>
                  </a:cxn>
                  <a:cxn ang="0">
                    <a:pos x="10" y="25"/>
                  </a:cxn>
                  <a:cxn ang="0">
                    <a:pos x="0" y="16"/>
                  </a:cxn>
                  <a:cxn ang="0">
                    <a:pos x="11" y="14"/>
                  </a:cxn>
                  <a:cxn ang="0">
                    <a:pos x="20" y="10"/>
                  </a:cxn>
                  <a:cxn ang="0">
                    <a:pos x="30" y="0"/>
                  </a:cxn>
                  <a:cxn ang="0">
                    <a:pos x="35" y="12"/>
                  </a:cxn>
                  <a:cxn ang="0">
                    <a:pos x="35" y="19"/>
                  </a:cxn>
                  <a:cxn ang="0">
                    <a:pos x="69" y="5"/>
                  </a:cxn>
                  <a:cxn ang="0">
                    <a:pos x="95" y="21"/>
                  </a:cxn>
                  <a:cxn ang="0">
                    <a:pos x="97" y="80"/>
                  </a:cxn>
                  <a:cxn ang="0">
                    <a:pos x="104" y="86"/>
                  </a:cxn>
                  <a:cxn ang="0">
                    <a:pos x="110" y="90"/>
                  </a:cxn>
                  <a:cxn ang="0">
                    <a:pos x="89" y="92"/>
                  </a:cxn>
                  <a:cxn ang="0">
                    <a:pos x="79" y="92"/>
                  </a:cxn>
                  <a:cxn ang="0">
                    <a:pos x="61" y="93"/>
                  </a:cxn>
                  <a:cxn ang="0">
                    <a:pos x="61" y="87"/>
                  </a:cxn>
                  <a:cxn ang="0">
                    <a:pos x="72" y="85"/>
                  </a:cxn>
                  <a:cxn ang="0">
                    <a:pos x="75" y="77"/>
                  </a:cxn>
                  <a:cxn ang="0">
                    <a:pos x="75" y="52"/>
                  </a:cxn>
                  <a:cxn ang="0">
                    <a:pos x="61" y="17"/>
                  </a:cxn>
                  <a:cxn ang="0">
                    <a:pos x="36" y="28"/>
                  </a:cxn>
                  <a:cxn ang="0">
                    <a:pos x="36" y="37"/>
                  </a:cxn>
                  <a:cxn ang="0">
                    <a:pos x="36" y="60"/>
                  </a:cxn>
                  <a:cxn ang="0">
                    <a:pos x="37" y="82"/>
                  </a:cxn>
                  <a:cxn ang="0">
                    <a:pos x="48" y="89"/>
                  </a:cxn>
                  <a:cxn ang="0">
                    <a:pos x="42" y="93"/>
                  </a:cxn>
                  <a:cxn ang="0">
                    <a:pos x="24" y="92"/>
                  </a:cxn>
                  <a:cxn ang="0">
                    <a:pos x="0" y="91"/>
                  </a:cxn>
                  <a:cxn ang="0">
                    <a:pos x="0" y="88"/>
                  </a:cxn>
                </a:cxnLst>
                <a:rect l="0" t="0" r="r" b="b"/>
                <a:pathLst>
                  <a:path w="110" h="93">
                    <a:moveTo>
                      <a:pt x="0" y="88"/>
                    </a:moveTo>
                    <a:lnTo>
                      <a:pt x="0" y="88"/>
                    </a:lnTo>
                    <a:cubicBezTo>
                      <a:pt x="1" y="87"/>
                      <a:pt x="3" y="86"/>
                      <a:pt x="5" y="86"/>
                    </a:cubicBezTo>
                    <a:cubicBezTo>
                      <a:pt x="8" y="85"/>
                      <a:pt x="11" y="85"/>
                      <a:pt x="11" y="84"/>
                    </a:cubicBezTo>
                    <a:cubicBezTo>
                      <a:pt x="12" y="84"/>
                      <a:pt x="13" y="83"/>
                      <a:pt x="13" y="82"/>
                    </a:cubicBezTo>
                    <a:cubicBezTo>
                      <a:pt x="14" y="81"/>
                      <a:pt x="14" y="78"/>
                      <a:pt x="14" y="73"/>
                    </a:cubicBezTo>
                    <a:lnTo>
                      <a:pt x="14" y="64"/>
                    </a:lnTo>
                    <a:lnTo>
                      <a:pt x="14" y="57"/>
                    </a:lnTo>
                    <a:lnTo>
                      <a:pt x="14" y="46"/>
                    </a:lnTo>
                    <a:lnTo>
                      <a:pt x="14" y="39"/>
                    </a:lnTo>
                    <a:cubicBezTo>
                      <a:pt x="14" y="35"/>
                      <a:pt x="13" y="31"/>
                      <a:pt x="13" y="29"/>
                    </a:cubicBezTo>
                    <a:cubicBezTo>
                      <a:pt x="12" y="28"/>
                      <a:pt x="12" y="27"/>
                      <a:pt x="10" y="25"/>
                    </a:cubicBezTo>
                    <a:cubicBezTo>
                      <a:pt x="8" y="24"/>
                      <a:pt x="5" y="23"/>
                      <a:pt x="0" y="21"/>
                    </a:cubicBezTo>
                    <a:lnTo>
                      <a:pt x="0" y="16"/>
                    </a:lnTo>
                    <a:cubicBezTo>
                      <a:pt x="1" y="16"/>
                      <a:pt x="2" y="16"/>
                      <a:pt x="3" y="16"/>
                    </a:cubicBezTo>
                    <a:cubicBezTo>
                      <a:pt x="3" y="16"/>
                      <a:pt x="6" y="15"/>
                      <a:pt x="11" y="14"/>
                    </a:cubicBezTo>
                    <a:cubicBezTo>
                      <a:pt x="15" y="12"/>
                      <a:pt x="17" y="12"/>
                      <a:pt x="18" y="11"/>
                    </a:cubicBezTo>
                    <a:cubicBezTo>
                      <a:pt x="19" y="11"/>
                      <a:pt x="19" y="10"/>
                      <a:pt x="20" y="10"/>
                    </a:cubicBezTo>
                    <a:cubicBezTo>
                      <a:pt x="21" y="9"/>
                      <a:pt x="22" y="9"/>
                      <a:pt x="23" y="8"/>
                    </a:cubicBezTo>
                    <a:cubicBezTo>
                      <a:pt x="25" y="7"/>
                      <a:pt x="27" y="4"/>
                      <a:pt x="30" y="0"/>
                    </a:cubicBezTo>
                    <a:lnTo>
                      <a:pt x="36" y="0"/>
                    </a:lnTo>
                    <a:lnTo>
                      <a:pt x="35" y="12"/>
                    </a:lnTo>
                    <a:cubicBezTo>
                      <a:pt x="35" y="13"/>
                      <a:pt x="35" y="14"/>
                      <a:pt x="35" y="14"/>
                    </a:cubicBezTo>
                    <a:cubicBezTo>
                      <a:pt x="35" y="15"/>
                      <a:pt x="35" y="17"/>
                      <a:pt x="35" y="19"/>
                    </a:cubicBezTo>
                    <a:cubicBezTo>
                      <a:pt x="41" y="14"/>
                      <a:pt x="46" y="11"/>
                      <a:pt x="51" y="9"/>
                    </a:cubicBezTo>
                    <a:cubicBezTo>
                      <a:pt x="57" y="6"/>
                      <a:pt x="63" y="5"/>
                      <a:pt x="69" y="5"/>
                    </a:cubicBezTo>
                    <a:cubicBezTo>
                      <a:pt x="75" y="5"/>
                      <a:pt x="81" y="7"/>
                      <a:pt x="86" y="10"/>
                    </a:cubicBezTo>
                    <a:cubicBezTo>
                      <a:pt x="91" y="13"/>
                      <a:pt x="94" y="17"/>
                      <a:pt x="95" y="21"/>
                    </a:cubicBezTo>
                    <a:cubicBezTo>
                      <a:pt x="97" y="25"/>
                      <a:pt x="98" y="34"/>
                      <a:pt x="98" y="46"/>
                    </a:cubicBezTo>
                    <a:lnTo>
                      <a:pt x="97" y="80"/>
                    </a:lnTo>
                    <a:cubicBezTo>
                      <a:pt x="97" y="82"/>
                      <a:pt x="97" y="83"/>
                      <a:pt x="98" y="84"/>
                    </a:cubicBezTo>
                    <a:cubicBezTo>
                      <a:pt x="99" y="85"/>
                      <a:pt x="101" y="85"/>
                      <a:pt x="104" y="86"/>
                    </a:cubicBezTo>
                    <a:lnTo>
                      <a:pt x="109" y="87"/>
                    </a:lnTo>
                    <a:cubicBezTo>
                      <a:pt x="109" y="88"/>
                      <a:pt x="110" y="89"/>
                      <a:pt x="110" y="90"/>
                    </a:cubicBezTo>
                    <a:cubicBezTo>
                      <a:pt x="110" y="91"/>
                      <a:pt x="110" y="92"/>
                      <a:pt x="110" y="93"/>
                    </a:cubicBezTo>
                    <a:lnTo>
                      <a:pt x="89" y="92"/>
                    </a:lnTo>
                    <a:lnTo>
                      <a:pt x="83" y="92"/>
                    </a:lnTo>
                    <a:lnTo>
                      <a:pt x="79" y="92"/>
                    </a:lnTo>
                    <a:lnTo>
                      <a:pt x="65" y="93"/>
                    </a:lnTo>
                    <a:lnTo>
                      <a:pt x="61" y="93"/>
                    </a:lnTo>
                    <a:cubicBezTo>
                      <a:pt x="61" y="92"/>
                      <a:pt x="61" y="92"/>
                      <a:pt x="61" y="91"/>
                    </a:cubicBezTo>
                    <a:cubicBezTo>
                      <a:pt x="61" y="90"/>
                      <a:pt x="61" y="89"/>
                      <a:pt x="61" y="87"/>
                    </a:cubicBezTo>
                    <a:cubicBezTo>
                      <a:pt x="62" y="87"/>
                      <a:pt x="65" y="87"/>
                      <a:pt x="69" y="86"/>
                    </a:cubicBezTo>
                    <a:cubicBezTo>
                      <a:pt x="70" y="86"/>
                      <a:pt x="71" y="86"/>
                      <a:pt x="72" y="85"/>
                    </a:cubicBezTo>
                    <a:cubicBezTo>
                      <a:pt x="73" y="85"/>
                      <a:pt x="74" y="84"/>
                      <a:pt x="74" y="84"/>
                    </a:cubicBezTo>
                    <a:cubicBezTo>
                      <a:pt x="75" y="82"/>
                      <a:pt x="75" y="80"/>
                      <a:pt x="75" y="77"/>
                    </a:cubicBezTo>
                    <a:cubicBezTo>
                      <a:pt x="75" y="71"/>
                      <a:pt x="75" y="67"/>
                      <a:pt x="75" y="64"/>
                    </a:cubicBezTo>
                    <a:lnTo>
                      <a:pt x="75" y="52"/>
                    </a:lnTo>
                    <a:cubicBezTo>
                      <a:pt x="75" y="37"/>
                      <a:pt x="74" y="28"/>
                      <a:pt x="73" y="24"/>
                    </a:cubicBezTo>
                    <a:cubicBezTo>
                      <a:pt x="70" y="19"/>
                      <a:pt x="66" y="17"/>
                      <a:pt x="61" y="17"/>
                    </a:cubicBezTo>
                    <a:cubicBezTo>
                      <a:pt x="57" y="17"/>
                      <a:pt x="53" y="18"/>
                      <a:pt x="49" y="20"/>
                    </a:cubicBezTo>
                    <a:cubicBezTo>
                      <a:pt x="45" y="21"/>
                      <a:pt x="40" y="24"/>
                      <a:pt x="36" y="28"/>
                    </a:cubicBezTo>
                    <a:lnTo>
                      <a:pt x="36" y="30"/>
                    </a:lnTo>
                    <a:lnTo>
                      <a:pt x="36" y="37"/>
                    </a:lnTo>
                    <a:lnTo>
                      <a:pt x="36" y="44"/>
                    </a:lnTo>
                    <a:lnTo>
                      <a:pt x="36" y="60"/>
                    </a:lnTo>
                    <a:lnTo>
                      <a:pt x="36" y="63"/>
                    </a:lnTo>
                    <a:cubicBezTo>
                      <a:pt x="36" y="74"/>
                      <a:pt x="36" y="80"/>
                      <a:pt x="37" y="82"/>
                    </a:cubicBezTo>
                    <a:cubicBezTo>
                      <a:pt x="38" y="83"/>
                      <a:pt x="42" y="85"/>
                      <a:pt x="48" y="87"/>
                    </a:cubicBezTo>
                    <a:cubicBezTo>
                      <a:pt x="48" y="88"/>
                      <a:pt x="48" y="89"/>
                      <a:pt x="48" y="89"/>
                    </a:cubicBezTo>
                    <a:cubicBezTo>
                      <a:pt x="48" y="90"/>
                      <a:pt x="48" y="91"/>
                      <a:pt x="47" y="93"/>
                    </a:cubicBezTo>
                    <a:cubicBezTo>
                      <a:pt x="45" y="93"/>
                      <a:pt x="43" y="93"/>
                      <a:pt x="42" y="93"/>
                    </a:cubicBezTo>
                    <a:cubicBezTo>
                      <a:pt x="40" y="93"/>
                      <a:pt x="38" y="93"/>
                      <a:pt x="35" y="93"/>
                    </a:cubicBezTo>
                    <a:lnTo>
                      <a:pt x="24" y="92"/>
                    </a:lnTo>
                    <a:cubicBezTo>
                      <a:pt x="18" y="92"/>
                      <a:pt x="10" y="93"/>
                      <a:pt x="0" y="93"/>
                    </a:cubicBezTo>
                    <a:cubicBezTo>
                      <a:pt x="0" y="92"/>
                      <a:pt x="0" y="92"/>
                      <a:pt x="0" y="91"/>
                    </a:cubicBezTo>
                    <a:cubicBezTo>
                      <a:pt x="0" y="90"/>
                      <a:pt x="0" y="89"/>
                      <a:pt x="0" y="88"/>
                    </a:cubicBezTo>
                    <a:lnTo>
                      <a:pt x="0" y="8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5" name="Freeform 25"/>
              <p:cNvSpPr>
                <a:spLocks noEditPoints="1"/>
              </p:cNvSpPr>
              <p:nvPr/>
            </p:nvSpPr>
            <p:spPr bwMode="auto">
              <a:xfrm>
                <a:off x="2639" y="441"/>
                <a:ext cx="103" cy="119"/>
              </a:xfrm>
              <a:custGeom>
                <a:avLst/>
                <a:gdLst/>
                <a:ahLst/>
                <a:cxnLst>
                  <a:cxn ang="0">
                    <a:pos x="1" y="33"/>
                  </a:cxn>
                  <a:cxn ang="0">
                    <a:pos x="1" y="33"/>
                  </a:cxn>
                  <a:cxn ang="0">
                    <a:pos x="6" y="21"/>
                  </a:cxn>
                  <a:cxn ang="0">
                    <a:pos x="18" y="8"/>
                  </a:cxn>
                  <a:cxn ang="0">
                    <a:pos x="30" y="2"/>
                  </a:cxn>
                  <a:cxn ang="0">
                    <a:pos x="41" y="0"/>
                  </a:cxn>
                  <a:cxn ang="0">
                    <a:pos x="57" y="1"/>
                  </a:cxn>
                  <a:cxn ang="0">
                    <a:pos x="67" y="6"/>
                  </a:cxn>
                  <a:cxn ang="0">
                    <a:pos x="76" y="14"/>
                  </a:cxn>
                  <a:cxn ang="0">
                    <a:pos x="82" y="23"/>
                  </a:cxn>
                  <a:cxn ang="0">
                    <a:pos x="84" y="37"/>
                  </a:cxn>
                  <a:cxn ang="0">
                    <a:pos x="73" y="37"/>
                  </a:cxn>
                  <a:cxn ang="0">
                    <a:pos x="52" y="36"/>
                  </a:cxn>
                  <a:cxn ang="0">
                    <a:pos x="44" y="35"/>
                  </a:cxn>
                  <a:cxn ang="0">
                    <a:pos x="33" y="36"/>
                  </a:cxn>
                  <a:cxn ang="0">
                    <a:pos x="24" y="36"/>
                  </a:cxn>
                  <a:cxn ang="0">
                    <a:pos x="24" y="38"/>
                  </a:cxn>
                  <a:cxn ang="0">
                    <a:pos x="25" y="50"/>
                  </a:cxn>
                  <a:cxn ang="0">
                    <a:pos x="29" y="60"/>
                  </a:cxn>
                  <a:cxn ang="0">
                    <a:pos x="36" y="68"/>
                  </a:cxn>
                  <a:cxn ang="0">
                    <a:pos x="44" y="73"/>
                  </a:cxn>
                  <a:cxn ang="0">
                    <a:pos x="50" y="75"/>
                  </a:cxn>
                  <a:cxn ang="0">
                    <a:pos x="60" y="74"/>
                  </a:cxn>
                  <a:cxn ang="0">
                    <a:pos x="69" y="72"/>
                  </a:cxn>
                  <a:cxn ang="0">
                    <a:pos x="78" y="66"/>
                  </a:cxn>
                  <a:cxn ang="0">
                    <a:pos x="85" y="71"/>
                  </a:cxn>
                  <a:cxn ang="0">
                    <a:pos x="66" y="86"/>
                  </a:cxn>
                  <a:cxn ang="0">
                    <a:pos x="44" y="90"/>
                  </a:cxn>
                  <a:cxn ang="0">
                    <a:pos x="30" y="89"/>
                  </a:cxn>
                  <a:cxn ang="0">
                    <a:pos x="18" y="83"/>
                  </a:cxn>
                  <a:cxn ang="0">
                    <a:pos x="8" y="74"/>
                  </a:cxn>
                  <a:cxn ang="0">
                    <a:pos x="2" y="62"/>
                  </a:cxn>
                  <a:cxn ang="0">
                    <a:pos x="0" y="49"/>
                  </a:cxn>
                  <a:cxn ang="0">
                    <a:pos x="1" y="33"/>
                  </a:cxn>
                  <a:cxn ang="0">
                    <a:pos x="1" y="33"/>
                  </a:cxn>
                  <a:cxn ang="0">
                    <a:pos x="61" y="29"/>
                  </a:cxn>
                  <a:cxn ang="0">
                    <a:pos x="61" y="29"/>
                  </a:cxn>
                  <a:cxn ang="0">
                    <a:pos x="59" y="17"/>
                  </a:cxn>
                  <a:cxn ang="0">
                    <a:pos x="52" y="9"/>
                  </a:cxn>
                  <a:cxn ang="0">
                    <a:pos x="43" y="6"/>
                  </a:cxn>
                  <a:cxn ang="0">
                    <a:pos x="31" y="12"/>
                  </a:cxn>
                  <a:cxn ang="0">
                    <a:pos x="24" y="29"/>
                  </a:cxn>
                  <a:cxn ang="0">
                    <a:pos x="48" y="29"/>
                  </a:cxn>
                  <a:cxn ang="0">
                    <a:pos x="54" y="29"/>
                  </a:cxn>
                  <a:cxn ang="0">
                    <a:pos x="58" y="28"/>
                  </a:cxn>
                  <a:cxn ang="0">
                    <a:pos x="61" y="29"/>
                  </a:cxn>
                  <a:cxn ang="0">
                    <a:pos x="61" y="29"/>
                  </a:cxn>
                </a:cxnLst>
                <a:rect l="0" t="0" r="r" b="b"/>
                <a:pathLst>
                  <a:path w="85" h="90">
                    <a:moveTo>
                      <a:pt x="1" y="33"/>
                    </a:moveTo>
                    <a:lnTo>
                      <a:pt x="1" y="33"/>
                    </a:lnTo>
                    <a:cubicBezTo>
                      <a:pt x="3" y="27"/>
                      <a:pt x="5" y="23"/>
                      <a:pt x="6" y="21"/>
                    </a:cubicBezTo>
                    <a:cubicBezTo>
                      <a:pt x="10" y="16"/>
                      <a:pt x="14" y="11"/>
                      <a:pt x="18" y="8"/>
                    </a:cubicBezTo>
                    <a:cubicBezTo>
                      <a:pt x="23" y="5"/>
                      <a:pt x="27" y="3"/>
                      <a:pt x="30" y="2"/>
                    </a:cubicBezTo>
                    <a:cubicBezTo>
                      <a:pt x="35" y="0"/>
                      <a:pt x="38" y="0"/>
                      <a:pt x="41" y="0"/>
                    </a:cubicBezTo>
                    <a:cubicBezTo>
                      <a:pt x="48" y="0"/>
                      <a:pt x="53" y="0"/>
                      <a:pt x="57" y="1"/>
                    </a:cubicBezTo>
                    <a:cubicBezTo>
                      <a:pt x="61" y="2"/>
                      <a:pt x="64" y="4"/>
                      <a:pt x="67" y="6"/>
                    </a:cubicBezTo>
                    <a:cubicBezTo>
                      <a:pt x="71" y="8"/>
                      <a:pt x="74" y="11"/>
                      <a:pt x="76" y="14"/>
                    </a:cubicBezTo>
                    <a:cubicBezTo>
                      <a:pt x="79" y="17"/>
                      <a:pt x="81" y="20"/>
                      <a:pt x="82" y="23"/>
                    </a:cubicBezTo>
                    <a:cubicBezTo>
                      <a:pt x="84" y="27"/>
                      <a:pt x="84" y="32"/>
                      <a:pt x="84" y="37"/>
                    </a:cubicBezTo>
                    <a:lnTo>
                      <a:pt x="73" y="37"/>
                    </a:lnTo>
                    <a:cubicBezTo>
                      <a:pt x="70" y="37"/>
                      <a:pt x="63" y="37"/>
                      <a:pt x="52" y="36"/>
                    </a:cubicBezTo>
                    <a:cubicBezTo>
                      <a:pt x="48" y="36"/>
                      <a:pt x="45" y="35"/>
                      <a:pt x="44" y="35"/>
                    </a:cubicBezTo>
                    <a:cubicBezTo>
                      <a:pt x="43" y="35"/>
                      <a:pt x="40" y="36"/>
                      <a:pt x="33" y="36"/>
                    </a:cubicBezTo>
                    <a:lnTo>
                      <a:pt x="24" y="36"/>
                    </a:lnTo>
                    <a:cubicBezTo>
                      <a:pt x="24" y="37"/>
                      <a:pt x="24" y="37"/>
                      <a:pt x="24" y="38"/>
                    </a:cubicBezTo>
                    <a:cubicBezTo>
                      <a:pt x="24" y="42"/>
                      <a:pt x="24" y="46"/>
                      <a:pt x="25" y="50"/>
                    </a:cubicBezTo>
                    <a:cubicBezTo>
                      <a:pt x="26" y="54"/>
                      <a:pt x="27" y="57"/>
                      <a:pt x="29" y="60"/>
                    </a:cubicBezTo>
                    <a:cubicBezTo>
                      <a:pt x="31" y="63"/>
                      <a:pt x="33" y="66"/>
                      <a:pt x="36" y="68"/>
                    </a:cubicBezTo>
                    <a:cubicBezTo>
                      <a:pt x="38" y="70"/>
                      <a:pt x="41" y="72"/>
                      <a:pt x="44" y="73"/>
                    </a:cubicBezTo>
                    <a:lnTo>
                      <a:pt x="50" y="75"/>
                    </a:lnTo>
                    <a:cubicBezTo>
                      <a:pt x="55" y="75"/>
                      <a:pt x="59" y="75"/>
                      <a:pt x="60" y="74"/>
                    </a:cubicBezTo>
                    <a:cubicBezTo>
                      <a:pt x="64" y="74"/>
                      <a:pt x="67" y="73"/>
                      <a:pt x="69" y="72"/>
                    </a:cubicBezTo>
                    <a:cubicBezTo>
                      <a:pt x="72" y="71"/>
                      <a:pt x="75" y="69"/>
                      <a:pt x="78" y="66"/>
                    </a:cubicBezTo>
                    <a:cubicBezTo>
                      <a:pt x="81" y="68"/>
                      <a:pt x="83" y="70"/>
                      <a:pt x="85" y="71"/>
                    </a:cubicBezTo>
                    <a:cubicBezTo>
                      <a:pt x="79" y="78"/>
                      <a:pt x="72" y="83"/>
                      <a:pt x="66" y="86"/>
                    </a:cubicBezTo>
                    <a:cubicBezTo>
                      <a:pt x="59" y="89"/>
                      <a:pt x="52" y="90"/>
                      <a:pt x="44" y="90"/>
                    </a:cubicBezTo>
                    <a:cubicBezTo>
                      <a:pt x="38" y="90"/>
                      <a:pt x="34" y="90"/>
                      <a:pt x="30" y="89"/>
                    </a:cubicBezTo>
                    <a:cubicBezTo>
                      <a:pt x="26" y="88"/>
                      <a:pt x="22" y="86"/>
                      <a:pt x="18" y="83"/>
                    </a:cubicBezTo>
                    <a:cubicBezTo>
                      <a:pt x="14" y="81"/>
                      <a:pt x="11" y="77"/>
                      <a:pt x="8" y="74"/>
                    </a:cubicBezTo>
                    <a:cubicBezTo>
                      <a:pt x="6" y="70"/>
                      <a:pt x="4" y="66"/>
                      <a:pt x="2" y="62"/>
                    </a:cubicBezTo>
                    <a:cubicBezTo>
                      <a:pt x="1" y="57"/>
                      <a:pt x="0" y="52"/>
                      <a:pt x="0" y="49"/>
                    </a:cubicBezTo>
                    <a:cubicBezTo>
                      <a:pt x="0" y="43"/>
                      <a:pt x="0" y="38"/>
                      <a:pt x="1" y="33"/>
                    </a:cubicBezTo>
                    <a:lnTo>
                      <a:pt x="1" y="33"/>
                    </a:lnTo>
                    <a:close/>
                    <a:moveTo>
                      <a:pt x="61" y="29"/>
                    </a:moveTo>
                    <a:lnTo>
                      <a:pt x="61" y="29"/>
                    </a:lnTo>
                    <a:cubicBezTo>
                      <a:pt x="61" y="25"/>
                      <a:pt x="60" y="21"/>
                      <a:pt x="59" y="17"/>
                    </a:cubicBezTo>
                    <a:cubicBezTo>
                      <a:pt x="58" y="14"/>
                      <a:pt x="55" y="11"/>
                      <a:pt x="52" y="9"/>
                    </a:cubicBezTo>
                    <a:cubicBezTo>
                      <a:pt x="49" y="7"/>
                      <a:pt x="46" y="6"/>
                      <a:pt x="43" y="6"/>
                    </a:cubicBezTo>
                    <a:cubicBezTo>
                      <a:pt x="38" y="6"/>
                      <a:pt x="34" y="8"/>
                      <a:pt x="31" y="12"/>
                    </a:cubicBezTo>
                    <a:cubicBezTo>
                      <a:pt x="27" y="16"/>
                      <a:pt x="25" y="22"/>
                      <a:pt x="24" y="29"/>
                    </a:cubicBezTo>
                    <a:lnTo>
                      <a:pt x="48" y="29"/>
                    </a:lnTo>
                    <a:cubicBezTo>
                      <a:pt x="49" y="29"/>
                      <a:pt x="51" y="29"/>
                      <a:pt x="54" y="29"/>
                    </a:cubicBezTo>
                    <a:cubicBezTo>
                      <a:pt x="56" y="29"/>
                      <a:pt x="58" y="28"/>
                      <a:pt x="58" y="28"/>
                    </a:cubicBezTo>
                    <a:cubicBezTo>
                      <a:pt x="59" y="28"/>
                      <a:pt x="60" y="28"/>
                      <a:pt x="61" y="29"/>
                    </a:cubicBezTo>
                    <a:lnTo>
                      <a:pt x="61"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6" name="Freeform 26"/>
              <p:cNvSpPr>
                <a:spLocks/>
              </p:cNvSpPr>
              <p:nvPr/>
            </p:nvSpPr>
            <p:spPr bwMode="auto">
              <a:xfrm>
                <a:off x="2754" y="435"/>
                <a:ext cx="84" cy="122"/>
              </a:xfrm>
              <a:custGeom>
                <a:avLst/>
                <a:gdLst/>
                <a:ahLst/>
                <a:cxnLst>
                  <a:cxn ang="0">
                    <a:pos x="0" y="87"/>
                  </a:cxn>
                  <a:cxn ang="0">
                    <a:pos x="0" y="87"/>
                  </a:cxn>
                  <a:cxn ang="0">
                    <a:pos x="4" y="85"/>
                  </a:cxn>
                  <a:cxn ang="0">
                    <a:pos x="14" y="81"/>
                  </a:cxn>
                  <a:cxn ang="0">
                    <a:pos x="15" y="64"/>
                  </a:cxn>
                  <a:cxn ang="0">
                    <a:pos x="14" y="29"/>
                  </a:cxn>
                  <a:cxn ang="0">
                    <a:pos x="12" y="26"/>
                  </a:cxn>
                  <a:cxn ang="0">
                    <a:pos x="5" y="24"/>
                  </a:cxn>
                  <a:cxn ang="0">
                    <a:pos x="3" y="21"/>
                  </a:cxn>
                  <a:cxn ang="0">
                    <a:pos x="2" y="17"/>
                  </a:cxn>
                  <a:cxn ang="0">
                    <a:pos x="16" y="12"/>
                  </a:cxn>
                  <a:cxn ang="0">
                    <a:pos x="26" y="4"/>
                  </a:cxn>
                  <a:cxn ang="0">
                    <a:pos x="28" y="0"/>
                  </a:cxn>
                  <a:cxn ang="0">
                    <a:pos x="36" y="0"/>
                  </a:cxn>
                  <a:cxn ang="0">
                    <a:pos x="36" y="4"/>
                  </a:cxn>
                  <a:cxn ang="0">
                    <a:pos x="36" y="6"/>
                  </a:cxn>
                  <a:cxn ang="0">
                    <a:pos x="36" y="12"/>
                  </a:cxn>
                  <a:cxn ang="0">
                    <a:pos x="36" y="21"/>
                  </a:cxn>
                  <a:cxn ang="0">
                    <a:pos x="42" y="11"/>
                  </a:cxn>
                  <a:cxn ang="0">
                    <a:pos x="48" y="6"/>
                  </a:cxn>
                  <a:cxn ang="0">
                    <a:pos x="56" y="4"/>
                  </a:cxn>
                  <a:cxn ang="0">
                    <a:pos x="65" y="7"/>
                  </a:cxn>
                  <a:cxn ang="0">
                    <a:pos x="69" y="16"/>
                  </a:cxn>
                  <a:cxn ang="0">
                    <a:pos x="66" y="25"/>
                  </a:cxn>
                  <a:cxn ang="0">
                    <a:pos x="58" y="29"/>
                  </a:cxn>
                  <a:cxn ang="0">
                    <a:pos x="49" y="25"/>
                  </a:cxn>
                  <a:cxn ang="0">
                    <a:pos x="44" y="23"/>
                  </a:cxn>
                  <a:cxn ang="0">
                    <a:pos x="43" y="23"/>
                  </a:cxn>
                  <a:cxn ang="0">
                    <a:pos x="40" y="27"/>
                  </a:cxn>
                  <a:cxn ang="0">
                    <a:pos x="37" y="37"/>
                  </a:cxn>
                  <a:cxn ang="0">
                    <a:pos x="37" y="40"/>
                  </a:cxn>
                  <a:cxn ang="0">
                    <a:pos x="37" y="76"/>
                  </a:cxn>
                  <a:cxn ang="0">
                    <a:pos x="39" y="81"/>
                  </a:cxn>
                  <a:cxn ang="0">
                    <a:pos x="43" y="83"/>
                  </a:cxn>
                  <a:cxn ang="0">
                    <a:pos x="50" y="84"/>
                  </a:cxn>
                  <a:cxn ang="0">
                    <a:pos x="56" y="86"/>
                  </a:cxn>
                  <a:cxn ang="0">
                    <a:pos x="57" y="89"/>
                  </a:cxn>
                  <a:cxn ang="0">
                    <a:pos x="56" y="92"/>
                  </a:cxn>
                  <a:cxn ang="0">
                    <a:pos x="46" y="92"/>
                  </a:cxn>
                  <a:cxn ang="0">
                    <a:pos x="27" y="91"/>
                  </a:cxn>
                  <a:cxn ang="0">
                    <a:pos x="13" y="91"/>
                  </a:cxn>
                  <a:cxn ang="0">
                    <a:pos x="11" y="91"/>
                  </a:cxn>
                  <a:cxn ang="0">
                    <a:pos x="0" y="92"/>
                  </a:cxn>
                  <a:cxn ang="0">
                    <a:pos x="0" y="89"/>
                  </a:cxn>
                  <a:cxn ang="0">
                    <a:pos x="0" y="87"/>
                  </a:cxn>
                  <a:cxn ang="0">
                    <a:pos x="0" y="87"/>
                  </a:cxn>
                </a:cxnLst>
                <a:rect l="0" t="0" r="r" b="b"/>
                <a:pathLst>
                  <a:path w="69" h="92">
                    <a:moveTo>
                      <a:pt x="0" y="87"/>
                    </a:moveTo>
                    <a:lnTo>
                      <a:pt x="0" y="87"/>
                    </a:lnTo>
                    <a:cubicBezTo>
                      <a:pt x="1" y="86"/>
                      <a:pt x="3" y="85"/>
                      <a:pt x="4" y="85"/>
                    </a:cubicBezTo>
                    <a:cubicBezTo>
                      <a:pt x="8" y="84"/>
                      <a:pt x="11" y="83"/>
                      <a:pt x="14" y="81"/>
                    </a:cubicBezTo>
                    <a:cubicBezTo>
                      <a:pt x="15" y="79"/>
                      <a:pt x="15" y="74"/>
                      <a:pt x="15" y="64"/>
                    </a:cubicBezTo>
                    <a:cubicBezTo>
                      <a:pt x="15" y="47"/>
                      <a:pt x="15" y="35"/>
                      <a:pt x="14" y="29"/>
                    </a:cubicBezTo>
                    <a:cubicBezTo>
                      <a:pt x="14" y="28"/>
                      <a:pt x="13" y="27"/>
                      <a:pt x="12" y="26"/>
                    </a:cubicBezTo>
                    <a:cubicBezTo>
                      <a:pt x="10" y="25"/>
                      <a:pt x="8" y="24"/>
                      <a:pt x="5" y="24"/>
                    </a:cubicBezTo>
                    <a:cubicBezTo>
                      <a:pt x="4" y="23"/>
                      <a:pt x="3" y="22"/>
                      <a:pt x="3" y="21"/>
                    </a:cubicBezTo>
                    <a:lnTo>
                      <a:pt x="2" y="17"/>
                    </a:lnTo>
                    <a:cubicBezTo>
                      <a:pt x="7" y="17"/>
                      <a:pt x="12" y="15"/>
                      <a:pt x="16" y="12"/>
                    </a:cubicBezTo>
                    <a:cubicBezTo>
                      <a:pt x="20" y="9"/>
                      <a:pt x="23" y="7"/>
                      <a:pt x="26" y="4"/>
                    </a:cubicBezTo>
                    <a:cubicBezTo>
                      <a:pt x="27" y="2"/>
                      <a:pt x="28" y="1"/>
                      <a:pt x="28" y="0"/>
                    </a:cubicBezTo>
                    <a:lnTo>
                      <a:pt x="36" y="0"/>
                    </a:lnTo>
                    <a:cubicBezTo>
                      <a:pt x="36" y="1"/>
                      <a:pt x="36" y="3"/>
                      <a:pt x="36" y="4"/>
                    </a:cubicBezTo>
                    <a:cubicBezTo>
                      <a:pt x="36" y="4"/>
                      <a:pt x="36" y="5"/>
                      <a:pt x="36" y="6"/>
                    </a:cubicBezTo>
                    <a:cubicBezTo>
                      <a:pt x="36" y="9"/>
                      <a:pt x="36" y="11"/>
                      <a:pt x="36" y="12"/>
                    </a:cubicBezTo>
                    <a:cubicBezTo>
                      <a:pt x="36" y="13"/>
                      <a:pt x="36" y="16"/>
                      <a:pt x="36" y="21"/>
                    </a:cubicBezTo>
                    <a:cubicBezTo>
                      <a:pt x="39" y="16"/>
                      <a:pt x="41" y="13"/>
                      <a:pt x="42" y="11"/>
                    </a:cubicBezTo>
                    <a:cubicBezTo>
                      <a:pt x="43" y="11"/>
                      <a:pt x="45" y="9"/>
                      <a:pt x="48" y="6"/>
                    </a:cubicBezTo>
                    <a:cubicBezTo>
                      <a:pt x="50" y="5"/>
                      <a:pt x="53" y="4"/>
                      <a:pt x="56" y="4"/>
                    </a:cubicBezTo>
                    <a:cubicBezTo>
                      <a:pt x="59" y="4"/>
                      <a:pt x="63" y="5"/>
                      <a:pt x="65" y="7"/>
                    </a:cubicBezTo>
                    <a:cubicBezTo>
                      <a:pt x="68" y="10"/>
                      <a:pt x="69" y="13"/>
                      <a:pt x="69" y="16"/>
                    </a:cubicBezTo>
                    <a:cubicBezTo>
                      <a:pt x="69" y="19"/>
                      <a:pt x="68" y="22"/>
                      <a:pt x="66" y="25"/>
                    </a:cubicBezTo>
                    <a:cubicBezTo>
                      <a:pt x="64" y="27"/>
                      <a:pt x="62" y="29"/>
                      <a:pt x="58" y="29"/>
                    </a:cubicBezTo>
                    <a:cubicBezTo>
                      <a:pt x="55" y="29"/>
                      <a:pt x="52" y="27"/>
                      <a:pt x="49" y="25"/>
                    </a:cubicBezTo>
                    <a:cubicBezTo>
                      <a:pt x="47" y="23"/>
                      <a:pt x="45" y="23"/>
                      <a:pt x="44" y="23"/>
                    </a:cubicBezTo>
                    <a:lnTo>
                      <a:pt x="43" y="23"/>
                    </a:lnTo>
                    <a:cubicBezTo>
                      <a:pt x="42" y="23"/>
                      <a:pt x="41" y="25"/>
                      <a:pt x="40" y="27"/>
                    </a:cubicBezTo>
                    <a:cubicBezTo>
                      <a:pt x="38" y="30"/>
                      <a:pt x="37" y="34"/>
                      <a:pt x="37" y="37"/>
                    </a:cubicBezTo>
                    <a:lnTo>
                      <a:pt x="37" y="40"/>
                    </a:lnTo>
                    <a:cubicBezTo>
                      <a:pt x="37" y="45"/>
                      <a:pt x="37" y="57"/>
                      <a:pt x="37" y="76"/>
                    </a:cubicBezTo>
                    <a:cubicBezTo>
                      <a:pt x="38" y="78"/>
                      <a:pt x="38" y="80"/>
                      <a:pt x="39" y="81"/>
                    </a:cubicBezTo>
                    <a:cubicBezTo>
                      <a:pt x="41" y="82"/>
                      <a:pt x="42" y="83"/>
                      <a:pt x="43" y="83"/>
                    </a:cubicBezTo>
                    <a:cubicBezTo>
                      <a:pt x="44" y="84"/>
                      <a:pt x="47" y="84"/>
                      <a:pt x="50" y="84"/>
                    </a:cubicBezTo>
                    <a:cubicBezTo>
                      <a:pt x="53" y="85"/>
                      <a:pt x="55" y="85"/>
                      <a:pt x="56" y="86"/>
                    </a:cubicBezTo>
                    <a:cubicBezTo>
                      <a:pt x="56" y="86"/>
                      <a:pt x="57" y="87"/>
                      <a:pt x="57" y="89"/>
                    </a:cubicBezTo>
                    <a:cubicBezTo>
                      <a:pt x="57" y="89"/>
                      <a:pt x="56" y="90"/>
                      <a:pt x="56" y="92"/>
                    </a:cubicBezTo>
                    <a:lnTo>
                      <a:pt x="46" y="92"/>
                    </a:lnTo>
                    <a:lnTo>
                      <a:pt x="27" y="91"/>
                    </a:lnTo>
                    <a:cubicBezTo>
                      <a:pt x="22" y="91"/>
                      <a:pt x="17" y="91"/>
                      <a:pt x="13" y="91"/>
                    </a:cubicBezTo>
                    <a:lnTo>
                      <a:pt x="11" y="91"/>
                    </a:lnTo>
                    <a:cubicBezTo>
                      <a:pt x="11" y="91"/>
                      <a:pt x="7" y="91"/>
                      <a:pt x="0" y="92"/>
                    </a:cubicBezTo>
                    <a:cubicBezTo>
                      <a:pt x="0" y="91"/>
                      <a:pt x="0" y="90"/>
                      <a:pt x="0" y="89"/>
                    </a:cubicBezTo>
                    <a:cubicBezTo>
                      <a:pt x="0" y="89"/>
                      <a:pt x="0" y="88"/>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7" name="Freeform 27"/>
              <p:cNvSpPr>
                <a:spLocks noEditPoints="1"/>
              </p:cNvSpPr>
              <p:nvPr/>
            </p:nvSpPr>
            <p:spPr bwMode="auto">
              <a:xfrm>
                <a:off x="2843" y="377"/>
                <a:ext cx="66" cy="180"/>
              </a:xfrm>
              <a:custGeom>
                <a:avLst/>
                <a:gdLst/>
                <a:ahLst/>
                <a:cxnLst>
                  <a:cxn ang="0">
                    <a:pos x="15" y="12"/>
                  </a:cxn>
                  <a:cxn ang="0">
                    <a:pos x="15" y="12"/>
                  </a:cxn>
                  <a:cxn ang="0">
                    <a:pos x="19" y="3"/>
                  </a:cxn>
                  <a:cxn ang="0">
                    <a:pos x="28" y="0"/>
                  </a:cxn>
                  <a:cxn ang="0">
                    <a:pos x="38" y="3"/>
                  </a:cxn>
                  <a:cxn ang="0">
                    <a:pos x="42" y="12"/>
                  </a:cxn>
                  <a:cxn ang="0">
                    <a:pos x="40" y="19"/>
                  </a:cxn>
                  <a:cxn ang="0">
                    <a:pos x="35" y="25"/>
                  </a:cxn>
                  <a:cxn ang="0">
                    <a:pos x="28" y="27"/>
                  </a:cxn>
                  <a:cxn ang="0">
                    <a:pos x="19" y="23"/>
                  </a:cxn>
                  <a:cxn ang="0">
                    <a:pos x="15" y="12"/>
                  </a:cxn>
                  <a:cxn ang="0">
                    <a:pos x="15" y="12"/>
                  </a:cxn>
                  <a:cxn ang="0">
                    <a:pos x="0" y="136"/>
                  </a:cxn>
                  <a:cxn ang="0">
                    <a:pos x="0" y="136"/>
                  </a:cxn>
                  <a:cxn ang="0">
                    <a:pos x="0" y="129"/>
                  </a:cxn>
                  <a:cxn ang="0">
                    <a:pos x="12" y="128"/>
                  </a:cxn>
                  <a:cxn ang="0">
                    <a:pos x="16" y="125"/>
                  </a:cxn>
                  <a:cxn ang="0">
                    <a:pos x="16" y="119"/>
                  </a:cxn>
                  <a:cxn ang="0">
                    <a:pos x="16" y="118"/>
                  </a:cxn>
                  <a:cxn ang="0">
                    <a:pos x="17" y="114"/>
                  </a:cxn>
                  <a:cxn ang="0">
                    <a:pos x="17" y="108"/>
                  </a:cxn>
                  <a:cxn ang="0">
                    <a:pos x="16" y="100"/>
                  </a:cxn>
                  <a:cxn ang="0">
                    <a:pos x="17" y="95"/>
                  </a:cxn>
                  <a:cxn ang="0">
                    <a:pos x="16" y="90"/>
                  </a:cxn>
                  <a:cxn ang="0">
                    <a:pos x="17" y="73"/>
                  </a:cxn>
                  <a:cxn ang="0">
                    <a:pos x="16" y="67"/>
                  </a:cxn>
                  <a:cxn ang="0">
                    <a:pos x="12" y="64"/>
                  </a:cxn>
                  <a:cxn ang="0">
                    <a:pos x="1" y="62"/>
                  </a:cxn>
                  <a:cxn ang="0">
                    <a:pos x="1" y="57"/>
                  </a:cxn>
                  <a:cxn ang="0">
                    <a:pos x="20" y="52"/>
                  </a:cxn>
                  <a:cxn ang="0">
                    <a:pos x="32" y="43"/>
                  </a:cxn>
                  <a:cxn ang="0">
                    <a:pos x="39" y="43"/>
                  </a:cxn>
                  <a:cxn ang="0">
                    <a:pos x="39" y="77"/>
                  </a:cxn>
                  <a:cxn ang="0">
                    <a:pos x="39" y="119"/>
                  </a:cxn>
                  <a:cxn ang="0">
                    <a:pos x="39" y="127"/>
                  </a:cxn>
                  <a:cxn ang="0">
                    <a:pos x="50" y="129"/>
                  </a:cxn>
                  <a:cxn ang="0">
                    <a:pos x="54" y="130"/>
                  </a:cxn>
                  <a:cxn ang="0">
                    <a:pos x="54" y="136"/>
                  </a:cxn>
                  <a:cxn ang="0">
                    <a:pos x="50" y="136"/>
                  </a:cxn>
                  <a:cxn ang="0">
                    <a:pos x="45" y="136"/>
                  </a:cxn>
                  <a:cxn ang="0">
                    <a:pos x="17" y="135"/>
                  </a:cxn>
                  <a:cxn ang="0">
                    <a:pos x="7" y="135"/>
                  </a:cxn>
                  <a:cxn ang="0">
                    <a:pos x="0" y="136"/>
                  </a:cxn>
                  <a:cxn ang="0">
                    <a:pos x="0" y="136"/>
                  </a:cxn>
                </a:cxnLst>
                <a:rect l="0" t="0" r="r" b="b"/>
                <a:pathLst>
                  <a:path w="54" h="136">
                    <a:moveTo>
                      <a:pt x="15" y="12"/>
                    </a:moveTo>
                    <a:lnTo>
                      <a:pt x="15" y="12"/>
                    </a:lnTo>
                    <a:cubicBezTo>
                      <a:pt x="15" y="9"/>
                      <a:pt x="16" y="6"/>
                      <a:pt x="19" y="3"/>
                    </a:cubicBezTo>
                    <a:cubicBezTo>
                      <a:pt x="21" y="1"/>
                      <a:pt x="24" y="0"/>
                      <a:pt x="28" y="0"/>
                    </a:cubicBezTo>
                    <a:cubicBezTo>
                      <a:pt x="32" y="0"/>
                      <a:pt x="35" y="1"/>
                      <a:pt x="38" y="3"/>
                    </a:cubicBezTo>
                    <a:cubicBezTo>
                      <a:pt x="41" y="6"/>
                      <a:pt x="42" y="9"/>
                      <a:pt x="42" y="12"/>
                    </a:cubicBezTo>
                    <a:cubicBezTo>
                      <a:pt x="42" y="14"/>
                      <a:pt x="42" y="17"/>
                      <a:pt x="40" y="19"/>
                    </a:cubicBezTo>
                    <a:cubicBezTo>
                      <a:pt x="39" y="21"/>
                      <a:pt x="38" y="23"/>
                      <a:pt x="35" y="25"/>
                    </a:cubicBezTo>
                    <a:cubicBezTo>
                      <a:pt x="33" y="26"/>
                      <a:pt x="31" y="27"/>
                      <a:pt x="28" y="27"/>
                    </a:cubicBezTo>
                    <a:cubicBezTo>
                      <a:pt x="25" y="27"/>
                      <a:pt x="22" y="25"/>
                      <a:pt x="19" y="23"/>
                    </a:cubicBezTo>
                    <a:cubicBezTo>
                      <a:pt x="16" y="20"/>
                      <a:pt x="15" y="16"/>
                      <a:pt x="15" y="12"/>
                    </a:cubicBezTo>
                    <a:lnTo>
                      <a:pt x="15" y="12"/>
                    </a:lnTo>
                    <a:close/>
                    <a:moveTo>
                      <a:pt x="0" y="136"/>
                    </a:moveTo>
                    <a:lnTo>
                      <a:pt x="0" y="136"/>
                    </a:lnTo>
                    <a:lnTo>
                      <a:pt x="0" y="129"/>
                    </a:lnTo>
                    <a:lnTo>
                      <a:pt x="12" y="128"/>
                    </a:lnTo>
                    <a:cubicBezTo>
                      <a:pt x="14" y="127"/>
                      <a:pt x="15" y="126"/>
                      <a:pt x="16" y="125"/>
                    </a:cubicBezTo>
                    <a:cubicBezTo>
                      <a:pt x="16" y="125"/>
                      <a:pt x="16" y="122"/>
                      <a:pt x="16" y="119"/>
                    </a:cubicBezTo>
                    <a:lnTo>
                      <a:pt x="16" y="118"/>
                    </a:lnTo>
                    <a:cubicBezTo>
                      <a:pt x="16" y="117"/>
                      <a:pt x="17" y="116"/>
                      <a:pt x="17" y="114"/>
                    </a:cubicBezTo>
                    <a:cubicBezTo>
                      <a:pt x="17" y="111"/>
                      <a:pt x="17" y="109"/>
                      <a:pt x="17" y="108"/>
                    </a:cubicBezTo>
                    <a:cubicBezTo>
                      <a:pt x="17" y="106"/>
                      <a:pt x="17" y="104"/>
                      <a:pt x="16" y="100"/>
                    </a:cubicBezTo>
                    <a:lnTo>
                      <a:pt x="17" y="95"/>
                    </a:lnTo>
                    <a:lnTo>
                      <a:pt x="16" y="90"/>
                    </a:lnTo>
                    <a:lnTo>
                      <a:pt x="17" y="73"/>
                    </a:lnTo>
                    <a:cubicBezTo>
                      <a:pt x="17" y="71"/>
                      <a:pt x="16" y="69"/>
                      <a:pt x="16" y="67"/>
                    </a:cubicBezTo>
                    <a:cubicBezTo>
                      <a:pt x="15" y="66"/>
                      <a:pt x="14" y="65"/>
                      <a:pt x="12" y="64"/>
                    </a:cubicBezTo>
                    <a:cubicBezTo>
                      <a:pt x="10" y="63"/>
                      <a:pt x="6" y="63"/>
                      <a:pt x="1" y="62"/>
                    </a:cubicBezTo>
                    <a:lnTo>
                      <a:pt x="1" y="57"/>
                    </a:lnTo>
                    <a:cubicBezTo>
                      <a:pt x="9" y="56"/>
                      <a:pt x="15" y="55"/>
                      <a:pt x="20" y="52"/>
                    </a:cubicBezTo>
                    <a:cubicBezTo>
                      <a:pt x="24" y="50"/>
                      <a:pt x="28" y="48"/>
                      <a:pt x="32" y="43"/>
                    </a:cubicBezTo>
                    <a:lnTo>
                      <a:pt x="39" y="43"/>
                    </a:lnTo>
                    <a:cubicBezTo>
                      <a:pt x="39" y="52"/>
                      <a:pt x="39" y="63"/>
                      <a:pt x="39" y="77"/>
                    </a:cubicBezTo>
                    <a:lnTo>
                      <a:pt x="39" y="119"/>
                    </a:lnTo>
                    <a:cubicBezTo>
                      <a:pt x="39" y="122"/>
                      <a:pt x="39" y="124"/>
                      <a:pt x="39" y="127"/>
                    </a:cubicBezTo>
                    <a:cubicBezTo>
                      <a:pt x="41" y="128"/>
                      <a:pt x="45" y="128"/>
                      <a:pt x="50" y="129"/>
                    </a:cubicBezTo>
                    <a:cubicBezTo>
                      <a:pt x="51" y="129"/>
                      <a:pt x="53" y="130"/>
                      <a:pt x="54" y="130"/>
                    </a:cubicBezTo>
                    <a:lnTo>
                      <a:pt x="54" y="136"/>
                    </a:lnTo>
                    <a:cubicBezTo>
                      <a:pt x="52" y="136"/>
                      <a:pt x="51" y="136"/>
                      <a:pt x="50" y="136"/>
                    </a:cubicBezTo>
                    <a:cubicBezTo>
                      <a:pt x="49" y="136"/>
                      <a:pt x="47" y="136"/>
                      <a:pt x="45" y="136"/>
                    </a:cubicBezTo>
                    <a:cubicBezTo>
                      <a:pt x="38" y="135"/>
                      <a:pt x="29" y="135"/>
                      <a:pt x="17" y="135"/>
                    </a:cubicBezTo>
                    <a:cubicBezTo>
                      <a:pt x="13" y="135"/>
                      <a:pt x="10" y="135"/>
                      <a:pt x="7" y="135"/>
                    </a:cubicBezTo>
                    <a:cubicBezTo>
                      <a:pt x="4" y="136"/>
                      <a:pt x="2" y="136"/>
                      <a:pt x="0" y="136"/>
                    </a:cubicBezTo>
                    <a:lnTo>
                      <a:pt x="0"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8" name="Freeform 28"/>
              <p:cNvSpPr>
                <a:spLocks/>
              </p:cNvSpPr>
              <p:nvPr/>
            </p:nvSpPr>
            <p:spPr bwMode="auto">
              <a:xfrm>
                <a:off x="2922" y="439"/>
                <a:ext cx="105" cy="121"/>
              </a:xfrm>
              <a:custGeom>
                <a:avLst/>
                <a:gdLst/>
                <a:ahLst/>
                <a:cxnLst>
                  <a:cxn ang="0">
                    <a:pos x="80" y="62"/>
                  </a:cxn>
                  <a:cxn ang="0">
                    <a:pos x="80" y="62"/>
                  </a:cxn>
                  <a:cxn ang="0">
                    <a:pos x="82" y="63"/>
                  </a:cxn>
                  <a:cxn ang="0">
                    <a:pos x="86" y="66"/>
                  </a:cxn>
                  <a:cxn ang="0">
                    <a:pos x="73" y="84"/>
                  </a:cxn>
                  <a:cxn ang="0">
                    <a:pos x="45" y="91"/>
                  </a:cxn>
                  <a:cxn ang="0">
                    <a:pos x="25" y="87"/>
                  </a:cxn>
                  <a:cxn ang="0">
                    <a:pos x="9" y="75"/>
                  </a:cxn>
                  <a:cxn ang="0">
                    <a:pos x="2" y="62"/>
                  </a:cxn>
                  <a:cxn ang="0">
                    <a:pos x="0" y="48"/>
                  </a:cxn>
                  <a:cxn ang="0">
                    <a:pos x="2" y="33"/>
                  </a:cxn>
                  <a:cxn ang="0">
                    <a:pos x="12" y="17"/>
                  </a:cxn>
                  <a:cxn ang="0">
                    <a:pos x="29" y="5"/>
                  </a:cxn>
                  <a:cxn ang="0">
                    <a:pos x="53" y="0"/>
                  </a:cxn>
                  <a:cxn ang="0">
                    <a:pos x="78" y="6"/>
                  </a:cxn>
                  <a:cxn ang="0">
                    <a:pos x="85" y="17"/>
                  </a:cxn>
                  <a:cxn ang="0">
                    <a:pos x="82" y="26"/>
                  </a:cxn>
                  <a:cxn ang="0">
                    <a:pos x="74" y="29"/>
                  </a:cxn>
                  <a:cxn ang="0">
                    <a:pos x="66" y="26"/>
                  </a:cxn>
                  <a:cxn ang="0">
                    <a:pos x="60" y="17"/>
                  </a:cxn>
                  <a:cxn ang="0">
                    <a:pos x="56" y="10"/>
                  </a:cxn>
                  <a:cxn ang="0">
                    <a:pos x="49" y="8"/>
                  </a:cxn>
                  <a:cxn ang="0">
                    <a:pos x="31" y="16"/>
                  </a:cxn>
                  <a:cxn ang="0">
                    <a:pos x="24" y="39"/>
                  </a:cxn>
                  <a:cxn ang="0">
                    <a:pos x="33" y="66"/>
                  </a:cxn>
                  <a:cxn ang="0">
                    <a:pos x="54" y="77"/>
                  </a:cxn>
                  <a:cxn ang="0">
                    <a:pos x="64" y="75"/>
                  </a:cxn>
                  <a:cxn ang="0">
                    <a:pos x="71" y="71"/>
                  </a:cxn>
                  <a:cxn ang="0">
                    <a:pos x="76" y="67"/>
                  </a:cxn>
                  <a:cxn ang="0">
                    <a:pos x="80" y="62"/>
                  </a:cxn>
                  <a:cxn ang="0">
                    <a:pos x="80" y="62"/>
                  </a:cxn>
                </a:cxnLst>
                <a:rect l="0" t="0" r="r" b="b"/>
                <a:pathLst>
                  <a:path w="86" h="91">
                    <a:moveTo>
                      <a:pt x="80" y="62"/>
                    </a:moveTo>
                    <a:lnTo>
                      <a:pt x="80" y="62"/>
                    </a:lnTo>
                    <a:cubicBezTo>
                      <a:pt x="81" y="62"/>
                      <a:pt x="82" y="63"/>
                      <a:pt x="82" y="63"/>
                    </a:cubicBezTo>
                    <a:cubicBezTo>
                      <a:pt x="84" y="64"/>
                      <a:pt x="85" y="65"/>
                      <a:pt x="86" y="66"/>
                    </a:cubicBezTo>
                    <a:cubicBezTo>
                      <a:pt x="84" y="73"/>
                      <a:pt x="80" y="79"/>
                      <a:pt x="73" y="84"/>
                    </a:cubicBezTo>
                    <a:cubicBezTo>
                      <a:pt x="66" y="89"/>
                      <a:pt x="56" y="91"/>
                      <a:pt x="45" y="91"/>
                    </a:cubicBezTo>
                    <a:cubicBezTo>
                      <a:pt x="39" y="91"/>
                      <a:pt x="32" y="90"/>
                      <a:pt x="25" y="87"/>
                    </a:cubicBezTo>
                    <a:cubicBezTo>
                      <a:pt x="18" y="84"/>
                      <a:pt x="13" y="80"/>
                      <a:pt x="9" y="75"/>
                    </a:cubicBezTo>
                    <a:cubicBezTo>
                      <a:pt x="6" y="72"/>
                      <a:pt x="3" y="67"/>
                      <a:pt x="2" y="62"/>
                    </a:cubicBezTo>
                    <a:cubicBezTo>
                      <a:pt x="0" y="57"/>
                      <a:pt x="0" y="52"/>
                      <a:pt x="0" y="48"/>
                    </a:cubicBezTo>
                    <a:cubicBezTo>
                      <a:pt x="0" y="44"/>
                      <a:pt x="0" y="39"/>
                      <a:pt x="2" y="33"/>
                    </a:cubicBezTo>
                    <a:cubicBezTo>
                      <a:pt x="4" y="27"/>
                      <a:pt x="8" y="22"/>
                      <a:pt x="12" y="17"/>
                    </a:cubicBezTo>
                    <a:cubicBezTo>
                      <a:pt x="17" y="12"/>
                      <a:pt x="22" y="8"/>
                      <a:pt x="29" y="5"/>
                    </a:cubicBezTo>
                    <a:cubicBezTo>
                      <a:pt x="36" y="2"/>
                      <a:pt x="44" y="0"/>
                      <a:pt x="53" y="0"/>
                    </a:cubicBezTo>
                    <a:cubicBezTo>
                      <a:pt x="65" y="0"/>
                      <a:pt x="73" y="2"/>
                      <a:pt x="78" y="6"/>
                    </a:cubicBezTo>
                    <a:cubicBezTo>
                      <a:pt x="82" y="10"/>
                      <a:pt x="85" y="14"/>
                      <a:pt x="85" y="17"/>
                    </a:cubicBezTo>
                    <a:cubicBezTo>
                      <a:pt x="85" y="21"/>
                      <a:pt x="84" y="24"/>
                      <a:pt x="82" y="26"/>
                    </a:cubicBezTo>
                    <a:cubicBezTo>
                      <a:pt x="80" y="28"/>
                      <a:pt x="77" y="29"/>
                      <a:pt x="74" y="29"/>
                    </a:cubicBezTo>
                    <a:cubicBezTo>
                      <a:pt x="71" y="29"/>
                      <a:pt x="69" y="28"/>
                      <a:pt x="66" y="26"/>
                    </a:cubicBezTo>
                    <a:cubicBezTo>
                      <a:pt x="64" y="24"/>
                      <a:pt x="62" y="21"/>
                      <a:pt x="60" y="17"/>
                    </a:cubicBezTo>
                    <a:cubicBezTo>
                      <a:pt x="59" y="14"/>
                      <a:pt x="58" y="11"/>
                      <a:pt x="56" y="10"/>
                    </a:cubicBezTo>
                    <a:cubicBezTo>
                      <a:pt x="54" y="8"/>
                      <a:pt x="51" y="8"/>
                      <a:pt x="49" y="8"/>
                    </a:cubicBezTo>
                    <a:cubicBezTo>
                      <a:pt x="42" y="8"/>
                      <a:pt x="36" y="11"/>
                      <a:pt x="31" y="16"/>
                    </a:cubicBezTo>
                    <a:cubicBezTo>
                      <a:pt x="26" y="22"/>
                      <a:pt x="24" y="29"/>
                      <a:pt x="24" y="39"/>
                    </a:cubicBezTo>
                    <a:cubicBezTo>
                      <a:pt x="24" y="50"/>
                      <a:pt x="27" y="60"/>
                      <a:pt x="33" y="66"/>
                    </a:cubicBezTo>
                    <a:cubicBezTo>
                      <a:pt x="39" y="73"/>
                      <a:pt x="46" y="77"/>
                      <a:pt x="54" y="77"/>
                    </a:cubicBezTo>
                    <a:cubicBezTo>
                      <a:pt x="58" y="77"/>
                      <a:pt x="62" y="76"/>
                      <a:pt x="64" y="75"/>
                    </a:cubicBezTo>
                    <a:cubicBezTo>
                      <a:pt x="66" y="75"/>
                      <a:pt x="68" y="73"/>
                      <a:pt x="71" y="71"/>
                    </a:cubicBezTo>
                    <a:cubicBezTo>
                      <a:pt x="72" y="71"/>
                      <a:pt x="74" y="69"/>
                      <a:pt x="76" y="67"/>
                    </a:cubicBezTo>
                    <a:cubicBezTo>
                      <a:pt x="78" y="64"/>
                      <a:pt x="79" y="63"/>
                      <a:pt x="80" y="62"/>
                    </a:cubicBezTo>
                    <a:lnTo>
                      <a:pt x="80" y="62"/>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9" name="Freeform 29"/>
              <p:cNvSpPr>
                <a:spLocks noEditPoints="1"/>
              </p:cNvSpPr>
              <p:nvPr/>
            </p:nvSpPr>
            <p:spPr bwMode="auto">
              <a:xfrm>
                <a:off x="3100" y="376"/>
                <a:ext cx="178" cy="181"/>
              </a:xfrm>
              <a:custGeom>
                <a:avLst/>
                <a:gdLst/>
                <a:ahLst/>
                <a:cxnLst>
                  <a:cxn ang="0">
                    <a:pos x="0" y="137"/>
                  </a:cxn>
                  <a:cxn ang="0">
                    <a:pos x="0" y="137"/>
                  </a:cxn>
                  <a:cxn ang="0">
                    <a:pos x="0" y="130"/>
                  </a:cxn>
                  <a:cxn ang="0">
                    <a:pos x="7" y="128"/>
                  </a:cxn>
                  <a:cxn ang="0">
                    <a:pos x="16" y="125"/>
                  </a:cxn>
                  <a:cxn ang="0">
                    <a:pos x="21" y="119"/>
                  </a:cxn>
                  <a:cxn ang="0">
                    <a:pos x="41" y="65"/>
                  </a:cxn>
                  <a:cxn ang="0">
                    <a:pos x="66" y="0"/>
                  </a:cxn>
                  <a:cxn ang="0">
                    <a:pos x="72" y="0"/>
                  </a:cxn>
                  <a:cxn ang="0">
                    <a:pos x="77" y="0"/>
                  </a:cxn>
                  <a:cxn ang="0">
                    <a:pos x="78" y="2"/>
                  </a:cxn>
                  <a:cxn ang="0">
                    <a:pos x="96" y="45"/>
                  </a:cxn>
                  <a:cxn ang="0">
                    <a:pos x="107" y="71"/>
                  </a:cxn>
                  <a:cxn ang="0">
                    <a:pos x="115" y="92"/>
                  </a:cxn>
                  <a:cxn ang="0">
                    <a:pos x="121" y="107"/>
                  </a:cxn>
                  <a:cxn ang="0">
                    <a:pos x="127" y="120"/>
                  </a:cxn>
                  <a:cxn ang="0">
                    <a:pos x="130" y="125"/>
                  </a:cxn>
                  <a:cxn ang="0">
                    <a:pos x="136" y="127"/>
                  </a:cxn>
                  <a:cxn ang="0">
                    <a:pos x="145" y="129"/>
                  </a:cxn>
                  <a:cxn ang="0">
                    <a:pos x="146" y="134"/>
                  </a:cxn>
                  <a:cxn ang="0">
                    <a:pos x="145" y="137"/>
                  </a:cxn>
                  <a:cxn ang="0">
                    <a:pos x="129" y="136"/>
                  </a:cxn>
                  <a:cxn ang="0">
                    <a:pos x="112" y="135"/>
                  </a:cxn>
                  <a:cxn ang="0">
                    <a:pos x="100" y="136"/>
                  </a:cxn>
                  <a:cxn ang="0">
                    <a:pos x="83" y="136"/>
                  </a:cxn>
                  <a:cxn ang="0">
                    <a:pos x="78" y="137"/>
                  </a:cxn>
                  <a:cxn ang="0">
                    <a:pos x="78" y="130"/>
                  </a:cxn>
                  <a:cxn ang="0">
                    <a:pos x="89" y="127"/>
                  </a:cxn>
                  <a:cxn ang="0">
                    <a:pos x="95" y="125"/>
                  </a:cxn>
                  <a:cxn ang="0">
                    <a:pos x="96" y="123"/>
                  </a:cxn>
                  <a:cxn ang="0">
                    <a:pos x="96" y="120"/>
                  </a:cxn>
                  <a:cxn ang="0">
                    <a:pos x="92" y="110"/>
                  </a:cxn>
                  <a:cxn ang="0">
                    <a:pos x="84" y="90"/>
                  </a:cxn>
                  <a:cxn ang="0">
                    <a:pos x="44" y="89"/>
                  </a:cxn>
                  <a:cxn ang="0">
                    <a:pos x="35" y="114"/>
                  </a:cxn>
                  <a:cxn ang="0">
                    <a:pos x="33" y="121"/>
                  </a:cxn>
                  <a:cxn ang="0">
                    <a:pos x="35" y="125"/>
                  </a:cxn>
                  <a:cxn ang="0">
                    <a:pos x="44" y="128"/>
                  </a:cxn>
                  <a:cxn ang="0">
                    <a:pos x="51" y="129"/>
                  </a:cxn>
                  <a:cxn ang="0">
                    <a:pos x="51" y="134"/>
                  </a:cxn>
                  <a:cxn ang="0">
                    <a:pos x="51" y="137"/>
                  </a:cxn>
                  <a:cxn ang="0">
                    <a:pos x="20" y="135"/>
                  </a:cxn>
                  <a:cxn ang="0">
                    <a:pos x="16" y="136"/>
                  </a:cxn>
                  <a:cxn ang="0">
                    <a:pos x="1" y="137"/>
                  </a:cxn>
                  <a:cxn ang="0">
                    <a:pos x="0" y="137"/>
                  </a:cxn>
                  <a:cxn ang="0">
                    <a:pos x="48" y="79"/>
                  </a:cxn>
                  <a:cxn ang="0">
                    <a:pos x="48" y="79"/>
                  </a:cxn>
                  <a:cxn ang="0">
                    <a:pos x="77" y="79"/>
                  </a:cxn>
                  <a:cxn ang="0">
                    <a:pos x="79" y="79"/>
                  </a:cxn>
                  <a:cxn ang="0">
                    <a:pos x="71" y="57"/>
                  </a:cxn>
                  <a:cxn ang="0">
                    <a:pos x="63" y="39"/>
                  </a:cxn>
                  <a:cxn ang="0">
                    <a:pos x="48" y="79"/>
                  </a:cxn>
                </a:cxnLst>
                <a:rect l="0" t="0" r="r" b="b"/>
                <a:pathLst>
                  <a:path w="146" h="137">
                    <a:moveTo>
                      <a:pt x="0" y="137"/>
                    </a:moveTo>
                    <a:lnTo>
                      <a:pt x="0" y="137"/>
                    </a:lnTo>
                    <a:lnTo>
                      <a:pt x="0" y="130"/>
                    </a:lnTo>
                    <a:cubicBezTo>
                      <a:pt x="1" y="129"/>
                      <a:pt x="3" y="129"/>
                      <a:pt x="7" y="128"/>
                    </a:cubicBezTo>
                    <a:cubicBezTo>
                      <a:pt x="12" y="127"/>
                      <a:pt x="15" y="126"/>
                      <a:pt x="16" y="125"/>
                    </a:cubicBezTo>
                    <a:cubicBezTo>
                      <a:pt x="17" y="125"/>
                      <a:pt x="19" y="123"/>
                      <a:pt x="21" y="119"/>
                    </a:cubicBezTo>
                    <a:lnTo>
                      <a:pt x="41" y="65"/>
                    </a:lnTo>
                    <a:lnTo>
                      <a:pt x="66" y="0"/>
                    </a:lnTo>
                    <a:cubicBezTo>
                      <a:pt x="68" y="0"/>
                      <a:pt x="70" y="0"/>
                      <a:pt x="72" y="0"/>
                    </a:cubicBezTo>
                    <a:lnTo>
                      <a:pt x="77" y="0"/>
                    </a:lnTo>
                    <a:lnTo>
                      <a:pt x="78" y="2"/>
                    </a:lnTo>
                    <a:lnTo>
                      <a:pt x="96" y="45"/>
                    </a:lnTo>
                    <a:cubicBezTo>
                      <a:pt x="100" y="54"/>
                      <a:pt x="104" y="63"/>
                      <a:pt x="107" y="71"/>
                    </a:cubicBezTo>
                    <a:cubicBezTo>
                      <a:pt x="110" y="80"/>
                      <a:pt x="113" y="87"/>
                      <a:pt x="115" y="92"/>
                    </a:cubicBezTo>
                    <a:cubicBezTo>
                      <a:pt x="117" y="95"/>
                      <a:pt x="119" y="100"/>
                      <a:pt x="121" y="107"/>
                    </a:cubicBezTo>
                    <a:cubicBezTo>
                      <a:pt x="122" y="110"/>
                      <a:pt x="124" y="115"/>
                      <a:pt x="127" y="120"/>
                    </a:cubicBezTo>
                    <a:cubicBezTo>
                      <a:pt x="128" y="123"/>
                      <a:pt x="129" y="124"/>
                      <a:pt x="130" y="125"/>
                    </a:cubicBezTo>
                    <a:cubicBezTo>
                      <a:pt x="131" y="126"/>
                      <a:pt x="133" y="127"/>
                      <a:pt x="136" y="127"/>
                    </a:cubicBezTo>
                    <a:cubicBezTo>
                      <a:pt x="139" y="127"/>
                      <a:pt x="142" y="128"/>
                      <a:pt x="145" y="129"/>
                    </a:cubicBezTo>
                    <a:cubicBezTo>
                      <a:pt x="145" y="132"/>
                      <a:pt x="146" y="133"/>
                      <a:pt x="146" y="134"/>
                    </a:cubicBezTo>
                    <a:cubicBezTo>
                      <a:pt x="146" y="135"/>
                      <a:pt x="146" y="136"/>
                      <a:pt x="145" y="137"/>
                    </a:cubicBezTo>
                    <a:cubicBezTo>
                      <a:pt x="140" y="137"/>
                      <a:pt x="135" y="137"/>
                      <a:pt x="129" y="136"/>
                    </a:cubicBezTo>
                    <a:cubicBezTo>
                      <a:pt x="122" y="136"/>
                      <a:pt x="117" y="135"/>
                      <a:pt x="112" y="135"/>
                    </a:cubicBezTo>
                    <a:cubicBezTo>
                      <a:pt x="107" y="135"/>
                      <a:pt x="103" y="135"/>
                      <a:pt x="100" y="136"/>
                    </a:cubicBezTo>
                    <a:lnTo>
                      <a:pt x="83" y="136"/>
                    </a:lnTo>
                    <a:lnTo>
                      <a:pt x="78" y="137"/>
                    </a:lnTo>
                    <a:cubicBezTo>
                      <a:pt x="78" y="134"/>
                      <a:pt x="78" y="132"/>
                      <a:pt x="78" y="130"/>
                    </a:cubicBezTo>
                    <a:lnTo>
                      <a:pt x="89" y="127"/>
                    </a:lnTo>
                    <a:cubicBezTo>
                      <a:pt x="93" y="126"/>
                      <a:pt x="95" y="126"/>
                      <a:pt x="95" y="125"/>
                    </a:cubicBezTo>
                    <a:cubicBezTo>
                      <a:pt x="96" y="124"/>
                      <a:pt x="96" y="124"/>
                      <a:pt x="96" y="123"/>
                    </a:cubicBezTo>
                    <a:cubicBezTo>
                      <a:pt x="96" y="122"/>
                      <a:pt x="96" y="121"/>
                      <a:pt x="96" y="120"/>
                    </a:cubicBezTo>
                    <a:lnTo>
                      <a:pt x="92" y="110"/>
                    </a:lnTo>
                    <a:lnTo>
                      <a:pt x="84" y="90"/>
                    </a:lnTo>
                    <a:lnTo>
                      <a:pt x="44" y="89"/>
                    </a:lnTo>
                    <a:cubicBezTo>
                      <a:pt x="43" y="93"/>
                      <a:pt x="40" y="101"/>
                      <a:pt x="35" y="114"/>
                    </a:cubicBezTo>
                    <a:cubicBezTo>
                      <a:pt x="34" y="117"/>
                      <a:pt x="33" y="120"/>
                      <a:pt x="33" y="121"/>
                    </a:cubicBezTo>
                    <a:cubicBezTo>
                      <a:pt x="33" y="123"/>
                      <a:pt x="34" y="124"/>
                      <a:pt x="35" y="125"/>
                    </a:cubicBezTo>
                    <a:cubicBezTo>
                      <a:pt x="36" y="126"/>
                      <a:pt x="39" y="127"/>
                      <a:pt x="44" y="128"/>
                    </a:cubicBezTo>
                    <a:cubicBezTo>
                      <a:pt x="44" y="128"/>
                      <a:pt x="47" y="128"/>
                      <a:pt x="51" y="129"/>
                    </a:cubicBezTo>
                    <a:cubicBezTo>
                      <a:pt x="51" y="131"/>
                      <a:pt x="51" y="133"/>
                      <a:pt x="51" y="134"/>
                    </a:cubicBezTo>
                    <a:cubicBezTo>
                      <a:pt x="51" y="135"/>
                      <a:pt x="51" y="136"/>
                      <a:pt x="51" y="137"/>
                    </a:cubicBezTo>
                    <a:cubicBezTo>
                      <a:pt x="47" y="137"/>
                      <a:pt x="36" y="136"/>
                      <a:pt x="20" y="135"/>
                    </a:cubicBezTo>
                    <a:lnTo>
                      <a:pt x="16" y="136"/>
                    </a:lnTo>
                    <a:cubicBezTo>
                      <a:pt x="11" y="136"/>
                      <a:pt x="6" y="137"/>
                      <a:pt x="1" y="137"/>
                    </a:cubicBezTo>
                    <a:lnTo>
                      <a:pt x="0" y="137"/>
                    </a:lnTo>
                    <a:close/>
                    <a:moveTo>
                      <a:pt x="48" y="79"/>
                    </a:moveTo>
                    <a:lnTo>
                      <a:pt x="48" y="79"/>
                    </a:lnTo>
                    <a:cubicBezTo>
                      <a:pt x="64" y="79"/>
                      <a:pt x="74" y="79"/>
                      <a:pt x="77" y="79"/>
                    </a:cubicBezTo>
                    <a:lnTo>
                      <a:pt x="79" y="79"/>
                    </a:lnTo>
                    <a:cubicBezTo>
                      <a:pt x="77" y="73"/>
                      <a:pt x="75" y="65"/>
                      <a:pt x="71" y="57"/>
                    </a:cubicBezTo>
                    <a:cubicBezTo>
                      <a:pt x="68" y="49"/>
                      <a:pt x="65" y="43"/>
                      <a:pt x="63" y="39"/>
                    </a:cubicBezTo>
                    <a:lnTo>
                      <a:pt x="48" y="7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0" name="Freeform 30"/>
              <p:cNvSpPr>
                <a:spLocks noEditPoints="1"/>
              </p:cNvSpPr>
              <p:nvPr/>
            </p:nvSpPr>
            <p:spPr bwMode="auto">
              <a:xfrm>
                <a:off x="3276" y="377"/>
                <a:ext cx="65" cy="180"/>
              </a:xfrm>
              <a:custGeom>
                <a:avLst/>
                <a:gdLst/>
                <a:ahLst/>
                <a:cxnLst>
                  <a:cxn ang="0">
                    <a:pos x="14" y="12"/>
                  </a:cxn>
                  <a:cxn ang="0">
                    <a:pos x="14" y="12"/>
                  </a:cxn>
                  <a:cxn ang="0">
                    <a:pos x="18" y="3"/>
                  </a:cxn>
                  <a:cxn ang="0">
                    <a:pos x="27" y="0"/>
                  </a:cxn>
                  <a:cxn ang="0">
                    <a:pos x="37" y="3"/>
                  </a:cxn>
                  <a:cxn ang="0">
                    <a:pos x="41" y="12"/>
                  </a:cxn>
                  <a:cxn ang="0">
                    <a:pos x="40" y="19"/>
                  </a:cxn>
                  <a:cxn ang="0">
                    <a:pos x="35" y="25"/>
                  </a:cxn>
                  <a:cxn ang="0">
                    <a:pos x="28" y="27"/>
                  </a:cxn>
                  <a:cxn ang="0">
                    <a:pos x="18" y="23"/>
                  </a:cxn>
                  <a:cxn ang="0">
                    <a:pos x="14" y="12"/>
                  </a:cxn>
                  <a:cxn ang="0">
                    <a:pos x="14" y="12"/>
                  </a:cxn>
                  <a:cxn ang="0">
                    <a:pos x="0" y="136"/>
                  </a:cxn>
                  <a:cxn ang="0">
                    <a:pos x="0" y="136"/>
                  </a:cxn>
                  <a:cxn ang="0">
                    <a:pos x="0" y="129"/>
                  </a:cxn>
                  <a:cxn ang="0">
                    <a:pos x="11" y="128"/>
                  </a:cxn>
                  <a:cxn ang="0">
                    <a:pos x="15" y="125"/>
                  </a:cxn>
                  <a:cxn ang="0">
                    <a:pos x="16" y="119"/>
                  </a:cxn>
                  <a:cxn ang="0">
                    <a:pos x="16" y="118"/>
                  </a:cxn>
                  <a:cxn ang="0">
                    <a:pos x="16" y="114"/>
                  </a:cxn>
                  <a:cxn ang="0">
                    <a:pos x="16" y="108"/>
                  </a:cxn>
                  <a:cxn ang="0">
                    <a:pos x="16" y="100"/>
                  </a:cxn>
                  <a:cxn ang="0">
                    <a:pos x="16" y="95"/>
                  </a:cxn>
                  <a:cxn ang="0">
                    <a:pos x="16" y="90"/>
                  </a:cxn>
                  <a:cxn ang="0">
                    <a:pos x="16" y="73"/>
                  </a:cxn>
                  <a:cxn ang="0">
                    <a:pos x="15" y="67"/>
                  </a:cxn>
                  <a:cxn ang="0">
                    <a:pos x="11" y="64"/>
                  </a:cxn>
                  <a:cxn ang="0">
                    <a:pos x="1" y="62"/>
                  </a:cxn>
                  <a:cxn ang="0">
                    <a:pos x="1" y="57"/>
                  </a:cxn>
                  <a:cxn ang="0">
                    <a:pos x="19" y="52"/>
                  </a:cxn>
                  <a:cxn ang="0">
                    <a:pos x="31" y="43"/>
                  </a:cxn>
                  <a:cxn ang="0">
                    <a:pos x="38" y="43"/>
                  </a:cxn>
                  <a:cxn ang="0">
                    <a:pos x="39" y="77"/>
                  </a:cxn>
                  <a:cxn ang="0">
                    <a:pos x="38" y="119"/>
                  </a:cxn>
                  <a:cxn ang="0">
                    <a:pos x="38" y="127"/>
                  </a:cxn>
                  <a:cxn ang="0">
                    <a:pos x="49" y="129"/>
                  </a:cxn>
                  <a:cxn ang="0">
                    <a:pos x="53" y="130"/>
                  </a:cxn>
                  <a:cxn ang="0">
                    <a:pos x="53" y="136"/>
                  </a:cxn>
                  <a:cxn ang="0">
                    <a:pos x="49" y="136"/>
                  </a:cxn>
                  <a:cxn ang="0">
                    <a:pos x="44" y="136"/>
                  </a:cxn>
                  <a:cxn ang="0">
                    <a:pos x="16" y="135"/>
                  </a:cxn>
                  <a:cxn ang="0">
                    <a:pos x="6" y="135"/>
                  </a:cxn>
                  <a:cxn ang="0">
                    <a:pos x="0" y="136"/>
                  </a:cxn>
                  <a:cxn ang="0">
                    <a:pos x="0" y="136"/>
                  </a:cxn>
                </a:cxnLst>
                <a:rect l="0" t="0" r="r" b="b"/>
                <a:pathLst>
                  <a:path w="53" h="136">
                    <a:moveTo>
                      <a:pt x="14" y="12"/>
                    </a:moveTo>
                    <a:lnTo>
                      <a:pt x="14" y="12"/>
                    </a:lnTo>
                    <a:cubicBezTo>
                      <a:pt x="14" y="9"/>
                      <a:pt x="15" y="6"/>
                      <a:pt x="18" y="3"/>
                    </a:cubicBezTo>
                    <a:cubicBezTo>
                      <a:pt x="20" y="1"/>
                      <a:pt x="23" y="0"/>
                      <a:pt x="27" y="0"/>
                    </a:cubicBezTo>
                    <a:cubicBezTo>
                      <a:pt x="31" y="0"/>
                      <a:pt x="35" y="1"/>
                      <a:pt x="37" y="3"/>
                    </a:cubicBezTo>
                    <a:cubicBezTo>
                      <a:pt x="40" y="6"/>
                      <a:pt x="41" y="9"/>
                      <a:pt x="41" y="12"/>
                    </a:cubicBezTo>
                    <a:cubicBezTo>
                      <a:pt x="41" y="14"/>
                      <a:pt x="41" y="17"/>
                      <a:pt x="40" y="19"/>
                    </a:cubicBezTo>
                    <a:cubicBezTo>
                      <a:pt x="39" y="21"/>
                      <a:pt x="37" y="23"/>
                      <a:pt x="35" y="25"/>
                    </a:cubicBezTo>
                    <a:cubicBezTo>
                      <a:pt x="32" y="26"/>
                      <a:pt x="30" y="27"/>
                      <a:pt x="28" y="27"/>
                    </a:cubicBezTo>
                    <a:cubicBezTo>
                      <a:pt x="24" y="27"/>
                      <a:pt x="21" y="25"/>
                      <a:pt x="18" y="23"/>
                    </a:cubicBezTo>
                    <a:cubicBezTo>
                      <a:pt x="16" y="20"/>
                      <a:pt x="14" y="16"/>
                      <a:pt x="14" y="12"/>
                    </a:cubicBezTo>
                    <a:lnTo>
                      <a:pt x="14" y="12"/>
                    </a:lnTo>
                    <a:close/>
                    <a:moveTo>
                      <a:pt x="0" y="136"/>
                    </a:moveTo>
                    <a:lnTo>
                      <a:pt x="0" y="136"/>
                    </a:lnTo>
                    <a:lnTo>
                      <a:pt x="0" y="129"/>
                    </a:lnTo>
                    <a:lnTo>
                      <a:pt x="11" y="128"/>
                    </a:lnTo>
                    <a:cubicBezTo>
                      <a:pt x="13" y="127"/>
                      <a:pt x="14" y="126"/>
                      <a:pt x="15" y="125"/>
                    </a:cubicBezTo>
                    <a:cubicBezTo>
                      <a:pt x="15" y="125"/>
                      <a:pt x="16" y="122"/>
                      <a:pt x="16" y="119"/>
                    </a:cubicBezTo>
                    <a:lnTo>
                      <a:pt x="16" y="118"/>
                    </a:lnTo>
                    <a:cubicBezTo>
                      <a:pt x="16" y="117"/>
                      <a:pt x="16" y="116"/>
                      <a:pt x="16" y="114"/>
                    </a:cubicBezTo>
                    <a:cubicBezTo>
                      <a:pt x="16" y="111"/>
                      <a:pt x="16" y="109"/>
                      <a:pt x="16" y="108"/>
                    </a:cubicBezTo>
                    <a:cubicBezTo>
                      <a:pt x="16" y="106"/>
                      <a:pt x="16" y="104"/>
                      <a:pt x="16" y="100"/>
                    </a:cubicBezTo>
                    <a:lnTo>
                      <a:pt x="16" y="95"/>
                    </a:lnTo>
                    <a:lnTo>
                      <a:pt x="16" y="90"/>
                    </a:lnTo>
                    <a:lnTo>
                      <a:pt x="16" y="73"/>
                    </a:lnTo>
                    <a:cubicBezTo>
                      <a:pt x="16" y="71"/>
                      <a:pt x="16" y="69"/>
                      <a:pt x="15" y="67"/>
                    </a:cubicBezTo>
                    <a:cubicBezTo>
                      <a:pt x="15" y="66"/>
                      <a:pt x="13" y="65"/>
                      <a:pt x="11" y="64"/>
                    </a:cubicBezTo>
                    <a:cubicBezTo>
                      <a:pt x="9" y="63"/>
                      <a:pt x="6" y="63"/>
                      <a:pt x="1" y="62"/>
                    </a:cubicBezTo>
                    <a:lnTo>
                      <a:pt x="1" y="57"/>
                    </a:lnTo>
                    <a:cubicBezTo>
                      <a:pt x="8" y="56"/>
                      <a:pt x="14" y="55"/>
                      <a:pt x="19" y="52"/>
                    </a:cubicBezTo>
                    <a:cubicBezTo>
                      <a:pt x="23" y="50"/>
                      <a:pt x="27" y="48"/>
                      <a:pt x="31" y="43"/>
                    </a:cubicBezTo>
                    <a:lnTo>
                      <a:pt x="38" y="43"/>
                    </a:lnTo>
                    <a:cubicBezTo>
                      <a:pt x="39" y="52"/>
                      <a:pt x="39" y="63"/>
                      <a:pt x="39" y="77"/>
                    </a:cubicBezTo>
                    <a:lnTo>
                      <a:pt x="38" y="119"/>
                    </a:lnTo>
                    <a:cubicBezTo>
                      <a:pt x="38" y="122"/>
                      <a:pt x="38" y="124"/>
                      <a:pt x="38" y="127"/>
                    </a:cubicBezTo>
                    <a:cubicBezTo>
                      <a:pt x="41" y="128"/>
                      <a:pt x="44" y="128"/>
                      <a:pt x="49" y="129"/>
                    </a:cubicBezTo>
                    <a:cubicBezTo>
                      <a:pt x="51" y="129"/>
                      <a:pt x="52" y="130"/>
                      <a:pt x="53" y="130"/>
                    </a:cubicBezTo>
                    <a:lnTo>
                      <a:pt x="53" y="136"/>
                    </a:lnTo>
                    <a:cubicBezTo>
                      <a:pt x="51" y="136"/>
                      <a:pt x="50" y="136"/>
                      <a:pt x="49" y="136"/>
                    </a:cubicBezTo>
                    <a:cubicBezTo>
                      <a:pt x="48" y="136"/>
                      <a:pt x="46" y="136"/>
                      <a:pt x="44" y="136"/>
                    </a:cubicBezTo>
                    <a:cubicBezTo>
                      <a:pt x="37" y="135"/>
                      <a:pt x="28" y="135"/>
                      <a:pt x="16" y="135"/>
                    </a:cubicBezTo>
                    <a:cubicBezTo>
                      <a:pt x="13" y="135"/>
                      <a:pt x="9" y="135"/>
                      <a:pt x="6" y="135"/>
                    </a:cubicBezTo>
                    <a:cubicBezTo>
                      <a:pt x="3" y="136"/>
                      <a:pt x="1" y="136"/>
                      <a:pt x="0" y="136"/>
                    </a:cubicBezTo>
                    <a:lnTo>
                      <a:pt x="0"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1" name="Freeform 31"/>
              <p:cNvSpPr>
                <a:spLocks/>
              </p:cNvSpPr>
              <p:nvPr/>
            </p:nvSpPr>
            <p:spPr bwMode="auto">
              <a:xfrm>
                <a:off x="3348" y="435"/>
                <a:ext cx="84" cy="122"/>
              </a:xfrm>
              <a:custGeom>
                <a:avLst/>
                <a:gdLst/>
                <a:ahLst/>
                <a:cxnLst>
                  <a:cxn ang="0">
                    <a:pos x="1" y="87"/>
                  </a:cxn>
                  <a:cxn ang="0">
                    <a:pos x="1" y="87"/>
                  </a:cxn>
                  <a:cxn ang="0">
                    <a:pos x="4" y="85"/>
                  </a:cxn>
                  <a:cxn ang="0">
                    <a:pos x="14" y="81"/>
                  </a:cxn>
                  <a:cxn ang="0">
                    <a:pos x="15" y="64"/>
                  </a:cxn>
                  <a:cxn ang="0">
                    <a:pos x="14" y="29"/>
                  </a:cxn>
                  <a:cxn ang="0">
                    <a:pos x="12" y="26"/>
                  </a:cxn>
                  <a:cxn ang="0">
                    <a:pos x="5" y="24"/>
                  </a:cxn>
                  <a:cxn ang="0">
                    <a:pos x="3" y="21"/>
                  </a:cxn>
                  <a:cxn ang="0">
                    <a:pos x="3" y="17"/>
                  </a:cxn>
                  <a:cxn ang="0">
                    <a:pos x="16" y="12"/>
                  </a:cxn>
                  <a:cxn ang="0">
                    <a:pos x="26" y="4"/>
                  </a:cxn>
                  <a:cxn ang="0">
                    <a:pos x="29" y="0"/>
                  </a:cxn>
                  <a:cxn ang="0">
                    <a:pos x="36" y="0"/>
                  </a:cxn>
                  <a:cxn ang="0">
                    <a:pos x="36" y="4"/>
                  </a:cxn>
                  <a:cxn ang="0">
                    <a:pos x="36" y="6"/>
                  </a:cxn>
                  <a:cxn ang="0">
                    <a:pos x="36" y="12"/>
                  </a:cxn>
                  <a:cxn ang="0">
                    <a:pos x="36" y="21"/>
                  </a:cxn>
                  <a:cxn ang="0">
                    <a:pos x="42" y="11"/>
                  </a:cxn>
                  <a:cxn ang="0">
                    <a:pos x="48" y="6"/>
                  </a:cxn>
                  <a:cxn ang="0">
                    <a:pos x="56" y="4"/>
                  </a:cxn>
                  <a:cxn ang="0">
                    <a:pos x="65" y="7"/>
                  </a:cxn>
                  <a:cxn ang="0">
                    <a:pos x="69" y="16"/>
                  </a:cxn>
                  <a:cxn ang="0">
                    <a:pos x="66" y="25"/>
                  </a:cxn>
                  <a:cxn ang="0">
                    <a:pos x="58" y="29"/>
                  </a:cxn>
                  <a:cxn ang="0">
                    <a:pos x="49" y="25"/>
                  </a:cxn>
                  <a:cxn ang="0">
                    <a:pos x="44" y="23"/>
                  </a:cxn>
                  <a:cxn ang="0">
                    <a:pos x="44" y="23"/>
                  </a:cxn>
                  <a:cxn ang="0">
                    <a:pos x="40" y="27"/>
                  </a:cxn>
                  <a:cxn ang="0">
                    <a:pos x="37" y="37"/>
                  </a:cxn>
                  <a:cxn ang="0">
                    <a:pos x="37" y="40"/>
                  </a:cxn>
                  <a:cxn ang="0">
                    <a:pos x="38" y="76"/>
                  </a:cxn>
                  <a:cxn ang="0">
                    <a:pos x="40" y="81"/>
                  </a:cxn>
                  <a:cxn ang="0">
                    <a:pos x="43" y="83"/>
                  </a:cxn>
                  <a:cxn ang="0">
                    <a:pos x="50" y="84"/>
                  </a:cxn>
                  <a:cxn ang="0">
                    <a:pos x="56" y="86"/>
                  </a:cxn>
                  <a:cxn ang="0">
                    <a:pos x="57" y="89"/>
                  </a:cxn>
                  <a:cxn ang="0">
                    <a:pos x="56" y="92"/>
                  </a:cxn>
                  <a:cxn ang="0">
                    <a:pos x="47" y="92"/>
                  </a:cxn>
                  <a:cxn ang="0">
                    <a:pos x="27" y="91"/>
                  </a:cxn>
                  <a:cxn ang="0">
                    <a:pos x="13" y="91"/>
                  </a:cxn>
                  <a:cxn ang="0">
                    <a:pos x="11" y="91"/>
                  </a:cxn>
                  <a:cxn ang="0">
                    <a:pos x="1" y="92"/>
                  </a:cxn>
                  <a:cxn ang="0">
                    <a:pos x="0" y="89"/>
                  </a:cxn>
                  <a:cxn ang="0">
                    <a:pos x="1" y="87"/>
                  </a:cxn>
                  <a:cxn ang="0">
                    <a:pos x="1" y="87"/>
                  </a:cxn>
                </a:cxnLst>
                <a:rect l="0" t="0" r="r" b="b"/>
                <a:pathLst>
                  <a:path w="69" h="92">
                    <a:moveTo>
                      <a:pt x="1" y="87"/>
                    </a:moveTo>
                    <a:lnTo>
                      <a:pt x="1" y="87"/>
                    </a:lnTo>
                    <a:cubicBezTo>
                      <a:pt x="2" y="86"/>
                      <a:pt x="3" y="85"/>
                      <a:pt x="4" y="85"/>
                    </a:cubicBezTo>
                    <a:cubicBezTo>
                      <a:pt x="8" y="84"/>
                      <a:pt x="11" y="83"/>
                      <a:pt x="14" y="81"/>
                    </a:cubicBezTo>
                    <a:cubicBezTo>
                      <a:pt x="15" y="79"/>
                      <a:pt x="15" y="74"/>
                      <a:pt x="15" y="64"/>
                    </a:cubicBezTo>
                    <a:cubicBezTo>
                      <a:pt x="15" y="47"/>
                      <a:pt x="15" y="35"/>
                      <a:pt x="14" y="29"/>
                    </a:cubicBezTo>
                    <a:cubicBezTo>
                      <a:pt x="14" y="28"/>
                      <a:pt x="13" y="27"/>
                      <a:pt x="12" y="26"/>
                    </a:cubicBezTo>
                    <a:cubicBezTo>
                      <a:pt x="11" y="25"/>
                      <a:pt x="8" y="24"/>
                      <a:pt x="5" y="24"/>
                    </a:cubicBezTo>
                    <a:cubicBezTo>
                      <a:pt x="4" y="23"/>
                      <a:pt x="3" y="22"/>
                      <a:pt x="3" y="21"/>
                    </a:cubicBezTo>
                    <a:lnTo>
                      <a:pt x="3" y="17"/>
                    </a:lnTo>
                    <a:cubicBezTo>
                      <a:pt x="8" y="17"/>
                      <a:pt x="12" y="15"/>
                      <a:pt x="16" y="12"/>
                    </a:cubicBezTo>
                    <a:cubicBezTo>
                      <a:pt x="21" y="9"/>
                      <a:pt x="24" y="7"/>
                      <a:pt x="26" y="4"/>
                    </a:cubicBezTo>
                    <a:cubicBezTo>
                      <a:pt x="27" y="2"/>
                      <a:pt x="28" y="1"/>
                      <a:pt x="29" y="0"/>
                    </a:cubicBezTo>
                    <a:lnTo>
                      <a:pt x="36" y="0"/>
                    </a:lnTo>
                    <a:cubicBezTo>
                      <a:pt x="36" y="1"/>
                      <a:pt x="36" y="3"/>
                      <a:pt x="36" y="4"/>
                    </a:cubicBezTo>
                    <a:cubicBezTo>
                      <a:pt x="36" y="4"/>
                      <a:pt x="36" y="5"/>
                      <a:pt x="36" y="6"/>
                    </a:cubicBezTo>
                    <a:cubicBezTo>
                      <a:pt x="36" y="9"/>
                      <a:pt x="36" y="11"/>
                      <a:pt x="36" y="12"/>
                    </a:cubicBezTo>
                    <a:cubicBezTo>
                      <a:pt x="36" y="13"/>
                      <a:pt x="36" y="16"/>
                      <a:pt x="36" y="21"/>
                    </a:cubicBezTo>
                    <a:cubicBezTo>
                      <a:pt x="39" y="16"/>
                      <a:pt x="41" y="13"/>
                      <a:pt x="42" y="11"/>
                    </a:cubicBezTo>
                    <a:cubicBezTo>
                      <a:pt x="43" y="11"/>
                      <a:pt x="45" y="9"/>
                      <a:pt x="48" y="6"/>
                    </a:cubicBezTo>
                    <a:cubicBezTo>
                      <a:pt x="50" y="5"/>
                      <a:pt x="53" y="4"/>
                      <a:pt x="56" y="4"/>
                    </a:cubicBezTo>
                    <a:cubicBezTo>
                      <a:pt x="60" y="4"/>
                      <a:pt x="63" y="5"/>
                      <a:pt x="65" y="7"/>
                    </a:cubicBezTo>
                    <a:cubicBezTo>
                      <a:pt x="68" y="10"/>
                      <a:pt x="69" y="13"/>
                      <a:pt x="69" y="16"/>
                    </a:cubicBezTo>
                    <a:cubicBezTo>
                      <a:pt x="69" y="19"/>
                      <a:pt x="68" y="22"/>
                      <a:pt x="66" y="25"/>
                    </a:cubicBezTo>
                    <a:cubicBezTo>
                      <a:pt x="64" y="27"/>
                      <a:pt x="62" y="29"/>
                      <a:pt x="58" y="29"/>
                    </a:cubicBezTo>
                    <a:cubicBezTo>
                      <a:pt x="55" y="29"/>
                      <a:pt x="52" y="27"/>
                      <a:pt x="49" y="25"/>
                    </a:cubicBezTo>
                    <a:cubicBezTo>
                      <a:pt x="47" y="23"/>
                      <a:pt x="46" y="23"/>
                      <a:pt x="44" y="23"/>
                    </a:cubicBezTo>
                    <a:lnTo>
                      <a:pt x="44" y="23"/>
                    </a:lnTo>
                    <a:cubicBezTo>
                      <a:pt x="42" y="23"/>
                      <a:pt x="41" y="25"/>
                      <a:pt x="40" y="27"/>
                    </a:cubicBezTo>
                    <a:cubicBezTo>
                      <a:pt x="38" y="30"/>
                      <a:pt x="37" y="34"/>
                      <a:pt x="37" y="37"/>
                    </a:cubicBezTo>
                    <a:lnTo>
                      <a:pt x="37" y="40"/>
                    </a:lnTo>
                    <a:cubicBezTo>
                      <a:pt x="37" y="45"/>
                      <a:pt x="37" y="57"/>
                      <a:pt x="38" y="76"/>
                    </a:cubicBezTo>
                    <a:cubicBezTo>
                      <a:pt x="38" y="78"/>
                      <a:pt x="38" y="80"/>
                      <a:pt x="40" y="81"/>
                    </a:cubicBezTo>
                    <a:cubicBezTo>
                      <a:pt x="41" y="82"/>
                      <a:pt x="42" y="83"/>
                      <a:pt x="43" y="83"/>
                    </a:cubicBezTo>
                    <a:cubicBezTo>
                      <a:pt x="45" y="84"/>
                      <a:pt x="47" y="84"/>
                      <a:pt x="50" y="84"/>
                    </a:cubicBezTo>
                    <a:cubicBezTo>
                      <a:pt x="53" y="85"/>
                      <a:pt x="55" y="85"/>
                      <a:pt x="56" y="86"/>
                    </a:cubicBezTo>
                    <a:cubicBezTo>
                      <a:pt x="57" y="86"/>
                      <a:pt x="57" y="87"/>
                      <a:pt x="57" y="89"/>
                    </a:cubicBezTo>
                    <a:cubicBezTo>
                      <a:pt x="57" y="89"/>
                      <a:pt x="57" y="90"/>
                      <a:pt x="56" y="92"/>
                    </a:cubicBezTo>
                    <a:lnTo>
                      <a:pt x="47" y="92"/>
                    </a:lnTo>
                    <a:lnTo>
                      <a:pt x="27" y="91"/>
                    </a:lnTo>
                    <a:cubicBezTo>
                      <a:pt x="22" y="91"/>
                      <a:pt x="17" y="91"/>
                      <a:pt x="13" y="91"/>
                    </a:cubicBezTo>
                    <a:lnTo>
                      <a:pt x="11" y="91"/>
                    </a:lnTo>
                    <a:cubicBezTo>
                      <a:pt x="11" y="91"/>
                      <a:pt x="7" y="91"/>
                      <a:pt x="1" y="92"/>
                    </a:cubicBezTo>
                    <a:cubicBezTo>
                      <a:pt x="0" y="91"/>
                      <a:pt x="0" y="90"/>
                      <a:pt x="0" y="89"/>
                    </a:cubicBezTo>
                    <a:cubicBezTo>
                      <a:pt x="0" y="89"/>
                      <a:pt x="0" y="88"/>
                      <a:pt x="1" y="87"/>
                    </a:cubicBezTo>
                    <a:lnTo>
                      <a:pt x="1"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2" name="Freeform 32"/>
              <p:cNvSpPr>
                <a:spLocks/>
              </p:cNvSpPr>
              <p:nvPr/>
            </p:nvSpPr>
            <p:spPr bwMode="auto">
              <a:xfrm>
                <a:off x="3435" y="376"/>
                <a:ext cx="65" cy="181"/>
              </a:xfrm>
              <a:custGeom>
                <a:avLst/>
                <a:gdLst/>
                <a:ahLst/>
                <a:cxnLst>
                  <a:cxn ang="0">
                    <a:pos x="0" y="132"/>
                  </a:cxn>
                  <a:cxn ang="0">
                    <a:pos x="0" y="132"/>
                  </a:cxn>
                  <a:cxn ang="0">
                    <a:pos x="6" y="130"/>
                  </a:cxn>
                  <a:cxn ang="0">
                    <a:pos x="14" y="128"/>
                  </a:cxn>
                  <a:cxn ang="0">
                    <a:pos x="16" y="117"/>
                  </a:cxn>
                  <a:cxn ang="0">
                    <a:pos x="16" y="88"/>
                  </a:cxn>
                  <a:cxn ang="0">
                    <a:pos x="16" y="81"/>
                  </a:cxn>
                  <a:cxn ang="0">
                    <a:pos x="16" y="60"/>
                  </a:cxn>
                  <a:cxn ang="0">
                    <a:pos x="16" y="36"/>
                  </a:cxn>
                  <a:cxn ang="0">
                    <a:pos x="16" y="32"/>
                  </a:cxn>
                  <a:cxn ang="0">
                    <a:pos x="15" y="20"/>
                  </a:cxn>
                  <a:cxn ang="0">
                    <a:pos x="7" y="17"/>
                  </a:cxn>
                  <a:cxn ang="0">
                    <a:pos x="2" y="17"/>
                  </a:cxn>
                  <a:cxn ang="0">
                    <a:pos x="2" y="13"/>
                  </a:cxn>
                  <a:cxn ang="0">
                    <a:pos x="2" y="11"/>
                  </a:cxn>
                  <a:cxn ang="0">
                    <a:pos x="19" y="7"/>
                  </a:cxn>
                  <a:cxn ang="0">
                    <a:pos x="32" y="0"/>
                  </a:cxn>
                  <a:cxn ang="0">
                    <a:pos x="35" y="0"/>
                  </a:cxn>
                  <a:cxn ang="0">
                    <a:pos x="38" y="0"/>
                  </a:cxn>
                  <a:cxn ang="0">
                    <a:pos x="39" y="49"/>
                  </a:cxn>
                  <a:cxn ang="0">
                    <a:pos x="38" y="56"/>
                  </a:cxn>
                  <a:cxn ang="0">
                    <a:pos x="38" y="56"/>
                  </a:cxn>
                  <a:cxn ang="0">
                    <a:pos x="39" y="58"/>
                  </a:cxn>
                  <a:cxn ang="0">
                    <a:pos x="39" y="104"/>
                  </a:cxn>
                  <a:cxn ang="0">
                    <a:pos x="39" y="119"/>
                  </a:cxn>
                  <a:cxn ang="0">
                    <a:pos x="39" y="122"/>
                  </a:cxn>
                  <a:cxn ang="0">
                    <a:pos x="40" y="128"/>
                  </a:cxn>
                  <a:cxn ang="0">
                    <a:pos x="45" y="130"/>
                  </a:cxn>
                  <a:cxn ang="0">
                    <a:pos x="54" y="131"/>
                  </a:cxn>
                  <a:cxn ang="0">
                    <a:pos x="54" y="134"/>
                  </a:cxn>
                  <a:cxn ang="0">
                    <a:pos x="54" y="137"/>
                  </a:cxn>
                  <a:cxn ang="0">
                    <a:pos x="46" y="137"/>
                  </a:cxn>
                  <a:cxn ang="0">
                    <a:pos x="29" y="136"/>
                  </a:cxn>
                  <a:cxn ang="0">
                    <a:pos x="25" y="136"/>
                  </a:cxn>
                  <a:cxn ang="0">
                    <a:pos x="8" y="137"/>
                  </a:cxn>
                  <a:cxn ang="0">
                    <a:pos x="0" y="137"/>
                  </a:cxn>
                  <a:cxn ang="0">
                    <a:pos x="0" y="132"/>
                  </a:cxn>
                </a:cxnLst>
                <a:rect l="0" t="0" r="r" b="b"/>
                <a:pathLst>
                  <a:path w="54" h="137">
                    <a:moveTo>
                      <a:pt x="0" y="132"/>
                    </a:moveTo>
                    <a:lnTo>
                      <a:pt x="0" y="132"/>
                    </a:lnTo>
                    <a:cubicBezTo>
                      <a:pt x="2" y="131"/>
                      <a:pt x="4" y="131"/>
                      <a:pt x="6" y="130"/>
                    </a:cubicBezTo>
                    <a:cubicBezTo>
                      <a:pt x="11" y="130"/>
                      <a:pt x="14" y="129"/>
                      <a:pt x="14" y="128"/>
                    </a:cubicBezTo>
                    <a:cubicBezTo>
                      <a:pt x="16" y="126"/>
                      <a:pt x="16" y="123"/>
                      <a:pt x="16" y="117"/>
                    </a:cubicBezTo>
                    <a:lnTo>
                      <a:pt x="16" y="88"/>
                    </a:lnTo>
                    <a:lnTo>
                      <a:pt x="16" y="81"/>
                    </a:lnTo>
                    <a:lnTo>
                      <a:pt x="16" y="60"/>
                    </a:lnTo>
                    <a:lnTo>
                      <a:pt x="16" y="36"/>
                    </a:lnTo>
                    <a:lnTo>
                      <a:pt x="16" y="32"/>
                    </a:lnTo>
                    <a:cubicBezTo>
                      <a:pt x="16" y="26"/>
                      <a:pt x="15" y="22"/>
                      <a:pt x="15" y="20"/>
                    </a:cubicBezTo>
                    <a:cubicBezTo>
                      <a:pt x="12" y="18"/>
                      <a:pt x="9" y="17"/>
                      <a:pt x="7" y="17"/>
                    </a:cubicBezTo>
                    <a:cubicBezTo>
                      <a:pt x="5" y="17"/>
                      <a:pt x="4" y="17"/>
                      <a:pt x="2" y="17"/>
                    </a:cubicBezTo>
                    <a:cubicBezTo>
                      <a:pt x="2" y="15"/>
                      <a:pt x="2" y="14"/>
                      <a:pt x="2" y="13"/>
                    </a:cubicBezTo>
                    <a:cubicBezTo>
                      <a:pt x="2" y="13"/>
                      <a:pt x="2" y="12"/>
                      <a:pt x="2" y="11"/>
                    </a:cubicBezTo>
                    <a:cubicBezTo>
                      <a:pt x="7" y="11"/>
                      <a:pt x="13" y="9"/>
                      <a:pt x="19" y="7"/>
                    </a:cubicBezTo>
                    <a:cubicBezTo>
                      <a:pt x="25" y="5"/>
                      <a:pt x="29" y="3"/>
                      <a:pt x="32" y="0"/>
                    </a:cubicBezTo>
                    <a:lnTo>
                      <a:pt x="35" y="0"/>
                    </a:lnTo>
                    <a:cubicBezTo>
                      <a:pt x="36" y="0"/>
                      <a:pt x="37" y="0"/>
                      <a:pt x="38" y="0"/>
                    </a:cubicBezTo>
                    <a:cubicBezTo>
                      <a:pt x="38" y="24"/>
                      <a:pt x="39" y="41"/>
                      <a:pt x="39" y="49"/>
                    </a:cubicBezTo>
                    <a:cubicBezTo>
                      <a:pt x="39" y="52"/>
                      <a:pt x="38" y="54"/>
                      <a:pt x="38" y="56"/>
                    </a:cubicBezTo>
                    <a:lnTo>
                      <a:pt x="38" y="56"/>
                    </a:lnTo>
                    <a:lnTo>
                      <a:pt x="39" y="58"/>
                    </a:lnTo>
                    <a:lnTo>
                      <a:pt x="39" y="104"/>
                    </a:lnTo>
                    <a:lnTo>
                      <a:pt x="39" y="119"/>
                    </a:lnTo>
                    <a:lnTo>
                      <a:pt x="39" y="122"/>
                    </a:lnTo>
                    <a:cubicBezTo>
                      <a:pt x="39" y="125"/>
                      <a:pt x="39" y="127"/>
                      <a:pt x="40" y="128"/>
                    </a:cubicBezTo>
                    <a:cubicBezTo>
                      <a:pt x="41" y="129"/>
                      <a:pt x="43" y="130"/>
                      <a:pt x="45" y="130"/>
                    </a:cubicBezTo>
                    <a:cubicBezTo>
                      <a:pt x="47" y="130"/>
                      <a:pt x="50" y="130"/>
                      <a:pt x="54" y="131"/>
                    </a:cubicBezTo>
                    <a:cubicBezTo>
                      <a:pt x="54" y="132"/>
                      <a:pt x="54" y="133"/>
                      <a:pt x="54" y="134"/>
                    </a:cubicBezTo>
                    <a:cubicBezTo>
                      <a:pt x="54" y="135"/>
                      <a:pt x="54" y="136"/>
                      <a:pt x="54" y="137"/>
                    </a:cubicBezTo>
                    <a:lnTo>
                      <a:pt x="46" y="137"/>
                    </a:lnTo>
                    <a:cubicBezTo>
                      <a:pt x="42" y="136"/>
                      <a:pt x="36" y="136"/>
                      <a:pt x="29" y="136"/>
                    </a:cubicBezTo>
                    <a:lnTo>
                      <a:pt x="25" y="136"/>
                    </a:lnTo>
                    <a:cubicBezTo>
                      <a:pt x="21" y="136"/>
                      <a:pt x="15" y="136"/>
                      <a:pt x="8" y="137"/>
                    </a:cubicBezTo>
                    <a:lnTo>
                      <a:pt x="0" y="137"/>
                    </a:lnTo>
                    <a:lnTo>
                      <a:pt x="0" y="132"/>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3" name="Freeform 33"/>
              <p:cNvSpPr>
                <a:spLocks noEditPoints="1"/>
              </p:cNvSpPr>
              <p:nvPr/>
            </p:nvSpPr>
            <p:spPr bwMode="auto">
              <a:xfrm>
                <a:off x="3505" y="377"/>
                <a:ext cx="66" cy="180"/>
              </a:xfrm>
              <a:custGeom>
                <a:avLst/>
                <a:gdLst/>
                <a:ahLst/>
                <a:cxnLst>
                  <a:cxn ang="0">
                    <a:pos x="15" y="12"/>
                  </a:cxn>
                  <a:cxn ang="0">
                    <a:pos x="15" y="12"/>
                  </a:cxn>
                  <a:cxn ang="0">
                    <a:pos x="19" y="3"/>
                  </a:cxn>
                  <a:cxn ang="0">
                    <a:pos x="28" y="0"/>
                  </a:cxn>
                  <a:cxn ang="0">
                    <a:pos x="38" y="3"/>
                  </a:cxn>
                  <a:cxn ang="0">
                    <a:pos x="42" y="12"/>
                  </a:cxn>
                  <a:cxn ang="0">
                    <a:pos x="41" y="19"/>
                  </a:cxn>
                  <a:cxn ang="0">
                    <a:pos x="36" y="25"/>
                  </a:cxn>
                  <a:cxn ang="0">
                    <a:pos x="28" y="27"/>
                  </a:cxn>
                  <a:cxn ang="0">
                    <a:pos x="19" y="23"/>
                  </a:cxn>
                  <a:cxn ang="0">
                    <a:pos x="15" y="12"/>
                  </a:cxn>
                  <a:cxn ang="0">
                    <a:pos x="15" y="12"/>
                  </a:cxn>
                  <a:cxn ang="0">
                    <a:pos x="1" y="136"/>
                  </a:cxn>
                  <a:cxn ang="0">
                    <a:pos x="1" y="136"/>
                  </a:cxn>
                  <a:cxn ang="0">
                    <a:pos x="0" y="129"/>
                  </a:cxn>
                  <a:cxn ang="0">
                    <a:pos x="12" y="128"/>
                  </a:cxn>
                  <a:cxn ang="0">
                    <a:pos x="16" y="125"/>
                  </a:cxn>
                  <a:cxn ang="0">
                    <a:pos x="17" y="119"/>
                  </a:cxn>
                  <a:cxn ang="0">
                    <a:pos x="17" y="118"/>
                  </a:cxn>
                  <a:cxn ang="0">
                    <a:pos x="17" y="114"/>
                  </a:cxn>
                  <a:cxn ang="0">
                    <a:pos x="17" y="108"/>
                  </a:cxn>
                  <a:cxn ang="0">
                    <a:pos x="17" y="100"/>
                  </a:cxn>
                  <a:cxn ang="0">
                    <a:pos x="17" y="95"/>
                  </a:cxn>
                  <a:cxn ang="0">
                    <a:pos x="17" y="90"/>
                  </a:cxn>
                  <a:cxn ang="0">
                    <a:pos x="17" y="73"/>
                  </a:cxn>
                  <a:cxn ang="0">
                    <a:pos x="16" y="67"/>
                  </a:cxn>
                  <a:cxn ang="0">
                    <a:pos x="12" y="64"/>
                  </a:cxn>
                  <a:cxn ang="0">
                    <a:pos x="2" y="62"/>
                  </a:cxn>
                  <a:cxn ang="0">
                    <a:pos x="2" y="57"/>
                  </a:cxn>
                  <a:cxn ang="0">
                    <a:pos x="20" y="52"/>
                  </a:cxn>
                  <a:cxn ang="0">
                    <a:pos x="32" y="43"/>
                  </a:cxn>
                  <a:cxn ang="0">
                    <a:pos x="39" y="43"/>
                  </a:cxn>
                  <a:cxn ang="0">
                    <a:pos x="40" y="77"/>
                  </a:cxn>
                  <a:cxn ang="0">
                    <a:pos x="39" y="119"/>
                  </a:cxn>
                  <a:cxn ang="0">
                    <a:pos x="39" y="127"/>
                  </a:cxn>
                  <a:cxn ang="0">
                    <a:pos x="50" y="129"/>
                  </a:cxn>
                  <a:cxn ang="0">
                    <a:pos x="54" y="130"/>
                  </a:cxn>
                  <a:cxn ang="0">
                    <a:pos x="54" y="136"/>
                  </a:cxn>
                  <a:cxn ang="0">
                    <a:pos x="50" y="136"/>
                  </a:cxn>
                  <a:cxn ang="0">
                    <a:pos x="45" y="136"/>
                  </a:cxn>
                  <a:cxn ang="0">
                    <a:pos x="17" y="135"/>
                  </a:cxn>
                  <a:cxn ang="0">
                    <a:pos x="7" y="135"/>
                  </a:cxn>
                  <a:cxn ang="0">
                    <a:pos x="1" y="136"/>
                  </a:cxn>
                  <a:cxn ang="0">
                    <a:pos x="1" y="136"/>
                  </a:cxn>
                </a:cxnLst>
                <a:rect l="0" t="0" r="r" b="b"/>
                <a:pathLst>
                  <a:path w="54" h="136">
                    <a:moveTo>
                      <a:pt x="15" y="12"/>
                    </a:moveTo>
                    <a:lnTo>
                      <a:pt x="15" y="12"/>
                    </a:lnTo>
                    <a:cubicBezTo>
                      <a:pt x="15" y="9"/>
                      <a:pt x="16" y="6"/>
                      <a:pt x="19" y="3"/>
                    </a:cubicBezTo>
                    <a:cubicBezTo>
                      <a:pt x="21" y="1"/>
                      <a:pt x="24" y="0"/>
                      <a:pt x="28" y="0"/>
                    </a:cubicBezTo>
                    <a:cubicBezTo>
                      <a:pt x="32" y="0"/>
                      <a:pt x="36" y="1"/>
                      <a:pt x="38" y="3"/>
                    </a:cubicBezTo>
                    <a:cubicBezTo>
                      <a:pt x="41" y="6"/>
                      <a:pt x="42" y="9"/>
                      <a:pt x="42" y="12"/>
                    </a:cubicBezTo>
                    <a:cubicBezTo>
                      <a:pt x="42" y="14"/>
                      <a:pt x="42" y="17"/>
                      <a:pt x="41" y="19"/>
                    </a:cubicBezTo>
                    <a:cubicBezTo>
                      <a:pt x="40" y="21"/>
                      <a:pt x="38" y="23"/>
                      <a:pt x="36" y="25"/>
                    </a:cubicBezTo>
                    <a:cubicBezTo>
                      <a:pt x="33" y="26"/>
                      <a:pt x="31" y="27"/>
                      <a:pt x="28" y="27"/>
                    </a:cubicBezTo>
                    <a:cubicBezTo>
                      <a:pt x="25" y="27"/>
                      <a:pt x="22" y="25"/>
                      <a:pt x="19" y="23"/>
                    </a:cubicBezTo>
                    <a:cubicBezTo>
                      <a:pt x="17" y="20"/>
                      <a:pt x="15" y="16"/>
                      <a:pt x="15" y="12"/>
                    </a:cubicBezTo>
                    <a:lnTo>
                      <a:pt x="15" y="12"/>
                    </a:lnTo>
                    <a:close/>
                    <a:moveTo>
                      <a:pt x="1" y="136"/>
                    </a:moveTo>
                    <a:lnTo>
                      <a:pt x="1" y="136"/>
                    </a:lnTo>
                    <a:lnTo>
                      <a:pt x="0" y="129"/>
                    </a:lnTo>
                    <a:lnTo>
                      <a:pt x="12" y="128"/>
                    </a:lnTo>
                    <a:cubicBezTo>
                      <a:pt x="14" y="127"/>
                      <a:pt x="15" y="126"/>
                      <a:pt x="16" y="125"/>
                    </a:cubicBezTo>
                    <a:cubicBezTo>
                      <a:pt x="16" y="125"/>
                      <a:pt x="17" y="122"/>
                      <a:pt x="17" y="119"/>
                    </a:cubicBezTo>
                    <a:lnTo>
                      <a:pt x="17" y="118"/>
                    </a:lnTo>
                    <a:cubicBezTo>
                      <a:pt x="17" y="117"/>
                      <a:pt x="17" y="116"/>
                      <a:pt x="17" y="114"/>
                    </a:cubicBezTo>
                    <a:cubicBezTo>
                      <a:pt x="17" y="111"/>
                      <a:pt x="17" y="109"/>
                      <a:pt x="17" y="108"/>
                    </a:cubicBezTo>
                    <a:cubicBezTo>
                      <a:pt x="17" y="106"/>
                      <a:pt x="17" y="104"/>
                      <a:pt x="17" y="100"/>
                    </a:cubicBezTo>
                    <a:lnTo>
                      <a:pt x="17" y="95"/>
                    </a:lnTo>
                    <a:lnTo>
                      <a:pt x="17" y="90"/>
                    </a:lnTo>
                    <a:lnTo>
                      <a:pt x="17" y="73"/>
                    </a:lnTo>
                    <a:cubicBezTo>
                      <a:pt x="17" y="71"/>
                      <a:pt x="17" y="69"/>
                      <a:pt x="16" y="67"/>
                    </a:cubicBezTo>
                    <a:cubicBezTo>
                      <a:pt x="15" y="66"/>
                      <a:pt x="14" y="65"/>
                      <a:pt x="12" y="64"/>
                    </a:cubicBezTo>
                    <a:cubicBezTo>
                      <a:pt x="10" y="63"/>
                      <a:pt x="7" y="63"/>
                      <a:pt x="2" y="62"/>
                    </a:cubicBezTo>
                    <a:lnTo>
                      <a:pt x="2" y="57"/>
                    </a:lnTo>
                    <a:cubicBezTo>
                      <a:pt x="9" y="56"/>
                      <a:pt x="15" y="55"/>
                      <a:pt x="20" y="52"/>
                    </a:cubicBezTo>
                    <a:cubicBezTo>
                      <a:pt x="24" y="50"/>
                      <a:pt x="28" y="48"/>
                      <a:pt x="32" y="43"/>
                    </a:cubicBezTo>
                    <a:lnTo>
                      <a:pt x="39" y="43"/>
                    </a:lnTo>
                    <a:cubicBezTo>
                      <a:pt x="40" y="52"/>
                      <a:pt x="40" y="63"/>
                      <a:pt x="40" y="77"/>
                    </a:cubicBezTo>
                    <a:lnTo>
                      <a:pt x="39" y="119"/>
                    </a:lnTo>
                    <a:cubicBezTo>
                      <a:pt x="39" y="122"/>
                      <a:pt x="39" y="124"/>
                      <a:pt x="39" y="127"/>
                    </a:cubicBezTo>
                    <a:cubicBezTo>
                      <a:pt x="41" y="128"/>
                      <a:pt x="45" y="128"/>
                      <a:pt x="50" y="129"/>
                    </a:cubicBezTo>
                    <a:cubicBezTo>
                      <a:pt x="52" y="129"/>
                      <a:pt x="53" y="130"/>
                      <a:pt x="54" y="130"/>
                    </a:cubicBezTo>
                    <a:lnTo>
                      <a:pt x="54" y="136"/>
                    </a:lnTo>
                    <a:cubicBezTo>
                      <a:pt x="52" y="136"/>
                      <a:pt x="51" y="136"/>
                      <a:pt x="50" y="136"/>
                    </a:cubicBezTo>
                    <a:cubicBezTo>
                      <a:pt x="49" y="136"/>
                      <a:pt x="47" y="136"/>
                      <a:pt x="45" y="136"/>
                    </a:cubicBezTo>
                    <a:cubicBezTo>
                      <a:pt x="38" y="135"/>
                      <a:pt x="29" y="135"/>
                      <a:pt x="17" y="135"/>
                    </a:cubicBezTo>
                    <a:cubicBezTo>
                      <a:pt x="14" y="135"/>
                      <a:pt x="10" y="135"/>
                      <a:pt x="7" y="135"/>
                    </a:cubicBezTo>
                    <a:cubicBezTo>
                      <a:pt x="4" y="136"/>
                      <a:pt x="2" y="136"/>
                      <a:pt x="1" y="136"/>
                    </a:cubicBezTo>
                    <a:lnTo>
                      <a:pt x="1"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4" name="Freeform 34"/>
              <p:cNvSpPr>
                <a:spLocks/>
              </p:cNvSpPr>
              <p:nvPr/>
            </p:nvSpPr>
            <p:spPr bwMode="auto">
              <a:xfrm>
                <a:off x="3580" y="434"/>
                <a:ext cx="133" cy="123"/>
              </a:xfrm>
              <a:custGeom>
                <a:avLst/>
                <a:gdLst/>
                <a:ahLst/>
                <a:cxnLst>
                  <a:cxn ang="0">
                    <a:pos x="0" y="88"/>
                  </a:cxn>
                  <a:cxn ang="0">
                    <a:pos x="11" y="84"/>
                  </a:cxn>
                  <a:cxn ang="0">
                    <a:pos x="14" y="73"/>
                  </a:cxn>
                  <a:cxn ang="0">
                    <a:pos x="14" y="57"/>
                  </a:cxn>
                  <a:cxn ang="0">
                    <a:pos x="14" y="39"/>
                  </a:cxn>
                  <a:cxn ang="0">
                    <a:pos x="10" y="25"/>
                  </a:cxn>
                  <a:cxn ang="0">
                    <a:pos x="0" y="16"/>
                  </a:cxn>
                  <a:cxn ang="0">
                    <a:pos x="11" y="14"/>
                  </a:cxn>
                  <a:cxn ang="0">
                    <a:pos x="20" y="10"/>
                  </a:cxn>
                  <a:cxn ang="0">
                    <a:pos x="30" y="0"/>
                  </a:cxn>
                  <a:cxn ang="0">
                    <a:pos x="36" y="12"/>
                  </a:cxn>
                  <a:cxn ang="0">
                    <a:pos x="36" y="19"/>
                  </a:cxn>
                  <a:cxn ang="0">
                    <a:pos x="69" y="5"/>
                  </a:cxn>
                  <a:cxn ang="0">
                    <a:pos x="95" y="21"/>
                  </a:cxn>
                  <a:cxn ang="0">
                    <a:pos x="97" y="80"/>
                  </a:cxn>
                  <a:cxn ang="0">
                    <a:pos x="104" y="86"/>
                  </a:cxn>
                  <a:cxn ang="0">
                    <a:pos x="110" y="90"/>
                  </a:cxn>
                  <a:cxn ang="0">
                    <a:pos x="89" y="92"/>
                  </a:cxn>
                  <a:cxn ang="0">
                    <a:pos x="79" y="92"/>
                  </a:cxn>
                  <a:cxn ang="0">
                    <a:pos x="61" y="93"/>
                  </a:cxn>
                  <a:cxn ang="0">
                    <a:pos x="62" y="87"/>
                  </a:cxn>
                  <a:cxn ang="0">
                    <a:pos x="72" y="85"/>
                  </a:cxn>
                  <a:cxn ang="0">
                    <a:pos x="75" y="77"/>
                  </a:cxn>
                  <a:cxn ang="0">
                    <a:pos x="75" y="52"/>
                  </a:cxn>
                  <a:cxn ang="0">
                    <a:pos x="61" y="17"/>
                  </a:cxn>
                  <a:cxn ang="0">
                    <a:pos x="36" y="28"/>
                  </a:cxn>
                  <a:cxn ang="0">
                    <a:pos x="36" y="37"/>
                  </a:cxn>
                  <a:cxn ang="0">
                    <a:pos x="36" y="60"/>
                  </a:cxn>
                  <a:cxn ang="0">
                    <a:pos x="37" y="82"/>
                  </a:cxn>
                  <a:cxn ang="0">
                    <a:pos x="48" y="89"/>
                  </a:cxn>
                  <a:cxn ang="0">
                    <a:pos x="42" y="93"/>
                  </a:cxn>
                  <a:cxn ang="0">
                    <a:pos x="24" y="92"/>
                  </a:cxn>
                  <a:cxn ang="0">
                    <a:pos x="0" y="91"/>
                  </a:cxn>
                  <a:cxn ang="0">
                    <a:pos x="0" y="88"/>
                  </a:cxn>
                </a:cxnLst>
                <a:rect l="0" t="0" r="r" b="b"/>
                <a:pathLst>
                  <a:path w="110" h="93">
                    <a:moveTo>
                      <a:pt x="0" y="88"/>
                    </a:moveTo>
                    <a:lnTo>
                      <a:pt x="0" y="88"/>
                    </a:lnTo>
                    <a:cubicBezTo>
                      <a:pt x="2" y="87"/>
                      <a:pt x="3" y="86"/>
                      <a:pt x="5" y="86"/>
                    </a:cubicBezTo>
                    <a:cubicBezTo>
                      <a:pt x="9" y="85"/>
                      <a:pt x="11" y="85"/>
                      <a:pt x="11" y="84"/>
                    </a:cubicBezTo>
                    <a:cubicBezTo>
                      <a:pt x="12" y="84"/>
                      <a:pt x="13" y="83"/>
                      <a:pt x="13" y="82"/>
                    </a:cubicBezTo>
                    <a:cubicBezTo>
                      <a:pt x="14" y="81"/>
                      <a:pt x="14" y="78"/>
                      <a:pt x="14" y="73"/>
                    </a:cubicBezTo>
                    <a:lnTo>
                      <a:pt x="14" y="64"/>
                    </a:lnTo>
                    <a:lnTo>
                      <a:pt x="14" y="57"/>
                    </a:lnTo>
                    <a:lnTo>
                      <a:pt x="14" y="46"/>
                    </a:lnTo>
                    <a:lnTo>
                      <a:pt x="14" y="39"/>
                    </a:lnTo>
                    <a:cubicBezTo>
                      <a:pt x="14" y="35"/>
                      <a:pt x="13" y="31"/>
                      <a:pt x="13" y="29"/>
                    </a:cubicBezTo>
                    <a:cubicBezTo>
                      <a:pt x="13" y="28"/>
                      <a:pt x="12" y="27"/>
                      <a:pt x="10" y="25"/>
                    </a:cubicBezTo>
                    <a:cubicBezTo>
                      <a:pt x="8" y="24"/>
                      <a:pt x="5" y="23"/>
                      <a:pt x="0" y="21"/>
                    </a:cubicBezTo>
                    <a:lnTo>
                      <a:pt x="0" y="16"/>
                    </a:lnTo>
                    <a:cubicBezTo>
                      <a:pt x="1" y="16"/>
                      <a:pt x="2" y="16"/>
                      <a:pt x="3" y="16"/>
                    </a:cubicBezTo>
                    <a:cubicBezTo>
                      <a:pt x="3" y="16"/>
                      <a:pt x="6" y="15"/>
                      <a:pt x="11" y="14"/>
                    </a:cubicBezTo>
                    <a:cubicBezTo>
                      <a:pt x="15" y="12"/>
                      <a:pt x="17" y="12"/>
                      <a:pt x="18" y="11"/>
                    </a:cubicBezTo>
                    <a:cubicBezTo>
                      <a:pt x="19" y="11"/>
                      <a:pt x="19" y="10"/>
                      <a:pt x="20" y="10"/>
                    </a:cubicBezTo>
                    <a:cubicBezTo>
                      <a:pt x="21" y="9"/>
                      <a:pt x="22" y="9"/>
                      <a:pt x="23" y="8"/>
                    </a:cubicBezTo>
                    <a:cubicBezTo>
                      <a:pt x="25" y="7"/>
                      <a:pt x="27" y="4"/>
                      <a:pt x="30" y="0"/>
                    </a:cubicBezTo>
                    <a:lnTo>
                      <a:pt x="36" y="0"/>
                    </a:lnTo>
                    <a:lnTo>
                      <a:pt x="36" y="12"/>
                    </a:lnTo>
                    <a:cubicBezTo>
                      <a:pt x="35" y="13"/>
                      <a:pt x="35" y="14"/>
                      <a:pt x="35" y="14"/>
                    </a:cubicBezTo>
                    <a:cubicBezTo>
                      <a:pt x="35" y="15"/>
                      <a:pt x="35" y="17"/>
                      <a:pt x="36" y="19"/>
                    </a:cubicBezTo>
                    <a:cubicBezTo>
                      <a:pt x="41" y="14"/>
                      <a:pt x="47" y="11"/>
                      <a:pt x="51" y="9"/>
                    </a:cubicBezTo>
                    <a:cubicBezTo>
                      <a:pt x="57" y="6"/>
                      <a:pt x="63" y="5"/>
                      <a:pt x="69" y="5"/>
                    </a:cubicBezTo>
                    <a:cubicBezTo>
                      <a:pt x="75" y="5"/>
                      <a:pt x="81" y="7"/>
                      <a:pt x="86" y="10"/>
                    </a:cubicBezTo>
                    <a:cubicBezTo>
                      <a:pt x="91" y="13"/>
                      <a:pt x="94" y="17"/>
                      <a:pt x="95" y="21"/>
                    </a:cubicBezTo>
                    <a:cubicBezTo>
                      <a:pt x="97" y="25"/>
                      <a:pt x="98" y="34"/>
                      <a:pt x="98" y="46"/>
                    </a:cubicBezTo>
                    <a:lnTo>
                      <a:pt x="97" y="80"/>
                    </a:lnTo>
                    <a:cubicBezTo>
                      <a:pt x="97" y="82"/>
                      <a:pt x="98" y="83"/>
                      <a:pt x="98" y="84"/>
                    </a:cubicBezTo>
                    <a:cubicBezTo>
                      <a:pt x="99" y="85"/>
                      <a:pt x="101" y="85"/>
                      <a:pt x="104" y="86"/>
                    </a:cubicBezTo>
                    <a:lnTo>
                      <a:pt x="109" y="87"/>
                    </a:lnTo>
                    <a:cubicBezTo>
                      <a:pt x="109" y="88"/>
                      <a:pt x="110" y="89"/>
                      <a:pt x="110" y="90"/>
                    </a:cubicBezTo>
                    <a:cubicBezTo>
                      <a:pt x="110" y="91"/>
                      <a:pt x="110" y="92"/>
                      <a:pt x="110" y="93"/>
                    </a:cubicBezTo>
                    <a:lnTo>
                      <a:pt x="89" y="92"/>
                    </a:lnTo>
                    <a:lnTo>
                      <a:pt x="83" y="92"/>
                    </a:lnTo>
                    <a:lnTo>
                      <a:pt x="79" y="92"/>
                    </a:lnTo>
                    <a:lnTo>
                      <a:pt x="65" y="93"/>
                    </a:lnTo>
                    <a:lnTo>
                      <a:pt x="61" y="93"/>
                    </a:lnTo>
                    <a:cubicBezTo>
                      <a:pt x="61" y="92"/>
                      <a:pt x="61" y="92"/>
                      <a:pt x="61" y="91"/>
                    </a:cubicBezTo>
                    <a:cubicBezTo>
                      <a:pt x="61" y="90"/>
                      <a:pt x="61" y="89"/>
                      <a:pt x="62" y="87"/>
                    </a:cubicBezTo>
                    <a:cubicBezTo>
                      <a:pt x="63" y="87"/>
                      <a:pt x="65" y="87"/>
                      <a:pt x="69" y="86"/>
                    </a:cubicBezTo>
                    <a:cubicBezTo>
                      <a:pt x="70" y="86"/>
                      <a:pt x="71" y="86"/>
                      <a:pt x="72" y="85"/>
                    </a:cubicBezTo>
                    <a:cubicBezTo>
                      <a:pt x="74" y="85"/>
                      <a:pt x="74" y="84"/>
                      <a:pt x="75" y="84"/>
                    </a:cubicBezTo>
                    <a:cubicBezTo>
                      <a:pt x="75" y="82"/>
                      <a:pt x="75" y="80"/>
                      <a:pt x="75" y="77"/>
                    </a:cubicBezTo>
                    <a:cubicBezTo>
                      <a:pt x="75" y="71"/>
                      <a:pt x="75" y="67"/>
                      <a:pt x="75" y="64"/>
                    </a:cubicBezTo>
                    <a:lnTo>
                      <a:pt x="75" y="52"/>
                    </a:lnTo>
                    <a:cubicBezTo>
                      <a:pt x="75" y="37"/>
                      <a:pt x="74" y="28"/>
                      <a:pt x="73" y="24"/>
                    </a:cubicBezTo>
                    <a:cubicBezTo>
                      <a:pt x="70" y="19"/>
                      <a:pt x="66" y="17"/>
                      <a:pt x="61" y="17"/>
                    </a:cubicBezTo>
                    <a:cubicBezTo>
                      <a:pt x="57" y="17"/>
                      <a:pt x="53" y="18"/>
                      <a:pt x="49" y="20"/>
                    </a:cubicBezTo>
                    <a:cubicBezTo>
                      <a:pt x="45" y="21"/>
                      <a:pt x="40" y="24"/>
                      <a:pt x="36" y="28"/>
                    </a:cubicBezTo>
                    <a:lnTo>
                      <a:pt x="36" y="30"/>
                    </a:lnTo>
                    <a:lnTo>
                      <a:pt x="36" y="37"/>
                    </a:lnTo>
                    <a:lnTo>
                      <a:pt x="36" y="44"/>
                    </a:lnTo>
                    <a:lnTo>
                      <a:pt x="36" y="60"/>
                    </a:lnTo>
                    <a:lnTo>
                      <a:pt x="36" y="63"/>
                    </a:lnTo>
                    <a:cubicBezTo>
                      <a:pt x="36" y="74"/>
                      <a:pt x="37" y="80"/>
                      <a:pt x="37" y="82"/>
                    </a:cubicBezTo>
                    <a:cubicBezTo>
                      <a:pt x="38" y="83"/>
                      <a:pt x="42" y="85"/>
                      <a:pt x="48" y="87"/>
                    </a:cubicBezTo>
                    <a:cubicBezTo>
                      <a:pt x="48" y="88"/>
                      <a:pt x="48" y="89"/>
                      <a:pt x="48" y="89"/>
                    </a:cubicBezTo>
                    <a:cubicBezTo>
                      <a:pt x="48" y="90"/>
                      <a:pt x="48" y="91"/>
                      <a:pt x="47" y="93"/>
                    </a:cubicBezTo>
                    <a:cubicBezTo>
                      <a:pt x="45" y="93"/>
                      <a:pt x="43" y="93"/>
                      <a:pt x="42" y="93"/>
                    </a:cubicBezTo>
                    <a:cubicBezTo>
                      <a:pt x="40" y="93"/>
                      <a:pt x="38" y="93"/>
                      <a:pt x="35" y="93"/>
                    </a:cubicBezTo>
                    <a:lnTo>
                      <a:pt x="24" y="92"/>
                    </a:lnTo>
                    <a:cubicBezTo>
                      <a:pt x="18" y="92"/>
                      <a:pt x="10" y="93"/>
                      <a:pt x="0" y="93"/>
                    </a:cubicBezTo>
                    <a:cubicBezTo>
                      <a:pt x="0" y="92"/>
                      <a:pt x="0" y="92"/>
                      <a:pt x="0" y="91"/>
                    </a:cubicBezTo>
                    <a:cubicBezTo>
                      <a:pt x="0" y="90"/>
                      <a:pt x="0" y="89"/>
                      <a:pt x="0" y="88"/>
                    </a:cubicBezTo>
                    <a:lnTo>
                      <a:pt x="0" y="8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5" name="Freeform 35"/>
              <p:cNvSpPr>
                <a:spLocks noEditPoints="1"/>
              </p:cNvSpPr>
              <p:nvPr/>
            </p:nvSpPr>
            <p:spPr bwMode="auto">
              <a:xfrm>
                <a:off x="3726" y="441"/>
                <a:ext cx="103" cy="119"/>
              </a:xfrm>
              <a:custGeom>
                <a:avLst/>
                <a:gdLst/>
                <a:ahLst/>
                <a:cxnLst>
                  <a:cxn ang="0">
                    <a:pos x="1" y="33"/>
                  </a:cxn>
                  <a:cxn ang="0">
                    <a:pos x="1" y="33"/>
                  </a:cxn>
                  <a:cxn ang="0">
                    <a:pos x="6" y="21"/>
                  </a:cxn>
                  <a:cxn ang="0">
                    <a:pos x="18" y="8"/>
                  </a:cxn>
                  <a:cxn ang="0">
                    <a:pos x="30" y="2"/>
                  </a:cxn>
                  <a:cxn ang="0">
                    <a:pos x="41" y="0"/>
                  </a:cxn>
                  <a:cxn ang="0">
                    <a:pos x="57" y="1"/>
                  </a:cxn>
                  <a:cxn ang="0">
                    <a:pos x="67" y="6"/>
                  </a:cxn>
                  <a:cxn ang="0">
                    <a:pos x="76" y="14"/>
                  </a:cxn>
                  <a:cxn ang="0">
                    <a:pos x="82" y="23"/>
                  </a:cxn>
                  <a:cxn ang="0">
                    <a:pos x="85" y="37"/>
                  </a:cxn>
                  <a:cxn ang="0">
                    <a:pos x="73" y="37"/>
                  </a:cxn>
                  <a:cxn ang="0">
                    <a:pos x="52" y="36"/>
                  </a:cxn>
                  <a:cxn ang="0">
                    <a:pos x="44" y="35"/>
                  </a:cxn>
                  <a:cxn ang="0">
                    <a:pos x="33" y="36"/>
                  </a:cxn>
                  <a:cxn ang="0">
                    <a:pos x="24" y="36"/>
                  </a:cxn>
                  <a:cxn ang="0">
                    <a:pos x="24" y="38"/>
                  </a:cxn>
                  <a:cxn ang="0">
                    <a:pos x="25" y="50"/>
                  </a:cxn>
                  <a:cxn ang="0">
                    <a:pos x="29" y="60"/>
                  </a:cxn>
                  <a:cxn ang="0">
                    <a:pos x="36" y="68"/>
                  </a:cxn>
                  <a:cxn ang="0">
                    <a:pos x="44" y="73"/>
                  </a:cxn>
                  <a:cxn ang="0">
                    <a:pos x="50" y="75"/>
                  </a:cxn>
                  <a:cxn ang="0">
                    <a:pos x="61" y="74"/>
                  </a:cxn>
                  <a:cxn ang="0">
                    <a:pos x="69" y="72"/>
                  </a:cxn>
                  <a:cxn ang="0">
                    <a:pos x="78" y="66"/>
                  </a:cxn>
                  <a:cxn ang="0">
                    <a:pos x="85" y="71"/>
                  </a:cxn>
                  <a:cxn ang="0">
                    <a:pos x="66" y="86"/>
                  </a:cxn>
                  <a:cxn ang="0">
                    <a:pos x="44" y="90"/>
                  </a:cxn>
                  <a:cxn ang="0">
                    <a:pos x="31" y="89"/>
                  </a:cxn>
                  <a:cxn ang="0">
                    <a:pos x="18" y="83"/>
                  </a:cxn>
                  <a:cxn ang="0">
                    <a:pos x="8" y="74"/>
                  </a:cxn>
                  <a:cxn ang="0">
                    <a:pos x="2" y="62"/>
                  </a:cxn>
                  <a:cxn ang="0">
                    <a:pos x="0" y="49"/>
                  </a:cxn>
                  <a:cxn ang="0">
                    <a:pos x="1" y="33"/>
                  </a:cxn>
                  <a:cxn ang="0">
                    <a:pos x="1" y="33"/>
                  </a:cxn>
                  <a:cxn ang="0">
                    <a:pos x="61" y="29"/>
                  </a:cxn>
                  <a:cxn ang="0">
                    <a:pos x="61" y="29"/>
                  </a:cxn>
                  <a:cxn ang="0">
                    <a:pos x="59" y="17"/>
                  </a:cxn>
                  <a:cxn ang="0">
                    <a:pos x="52" y="9"/>
                  </a:cxn>
                  <a:cxn ang="0">
                    <a:pos x="43" y="6"/>
                  </a:cxn>
                  <a:cxn ang="0">
                    <a:pos x="31" y="12"/>
                  </a:cxn>
                  <a:cxn ang="0">
                    <a:pos x="24" y="29"/>
                  </a:cxn>
                  <a:cxn ang="0">
                    <a:pos x="48" y="29"/>
                  </a:cxn>
                  <a:cxn ang="0">
                    <a:pos x="54" y="29"/>
                  </a:cxn>
                  <a:cxn ang="0">
                    <a:pos x="59" y="28"/>
                  </a:cxn>
                  <a:cxn ang="0">
                    <a:pos x="61" y="29"/>
                  </a:cxn>
                  <a:cxn ang="0">
                    <a:pos x="61" y="29"/>
                  </a:cxn>
                </a:cxnLst>
                <a:rect l="0" t="0" r="r" b="b"/>
                <a:pathLst>
                  <a:path w="85" h="90">
                    <a:moveTo>
                      <a:pt x="1" y="33"/>
                    </a:moveTo>
                    <a:lnTo>
                      <a:pt x="1" y="33"/>
                    </a:lnTo>
                    <a:cubicBezTo>
                      <a:pt x="3" y="27"/>
                      <a:pt x="5" y="23"/>
                      <a:pt x="6" y="21"/>
                    </a:cubicBezTo>
                    <a:cubicBezTo>
                      <a:pt x="10" y="16"/>
                      <a:pt x="14" y="11"/>
                      <a:pt x="18" y="8"/>
                    </a:cubicBezTo>
                    <a:cubicBezTo>
                      <a:pt x="23" y="5"/>
                      <a:pt x="27" y="3"/>
                      <a:pt x="30" y="2"/>
                    </a:cubicBezTo>
                    <a:cubicBezTo>
                      <a:pt x="35" y="0"/>
                      <a:pt x="38" y="0"/>
                      <a:pt x="41" y="0"/>
                    </a:cubicBezTo>
                    <a:cubicBezTo>
                      <a:pt x="48" y="0"/>
                      <a:pt x="53" y="0"/>
                      <a:pt x="57" y="1"/>
                    </a:cubicBezTo>
                    <a:cubicBezTo>
                      <a:pt x="61" y="2"/>
                      <a:pt x="64" y="4"/>
                      <a:pt x="67" y="6"/>
                    </a:cubicBezTo>
                    <a:cubicBezTo>
                      <a:pt x="71" y="8"/>
                      <a:pt x="74" y="11"/>
                      <a:pt x="76" y="14"/>
                    </a:cubicBezTo>
                    <a:cubicBezTo>
                      <a:pt x="79" y="17"/>
                      <a:pt x="81" y="20"/>
                      <a:pt x="82" y="23"/>
                    </a:cubicBezTo>
                    <a:cubicBezTo>
                      <a:pt x="84" y="27"/>
                      <a:pt x="84" y="32"/>
                      <a:pt x="85" y="37"/>
                    </a:cubicBezTo>
                    <a:lnTo>
                      <a:pt x="73" y="37"/>
                    </a:lnTo>
                    <a:cubicBezTo>
                      <a:pt x="70" y="37"/>
                      <a:pt x="63" y="37"/>
                      <a:pt x="52" y="36"/>
                    </a:cubicBezTo>
                    <a:cubicBezTo>
                      <a:pt x="48" y="36"/>
                      <a:pt x="45" y="35"/>
                      <a:pt x="44" y="35"/>
                    </a:cubicBezTo>
                    <a:cubicBezTo>
                      <a:pt x="43" y="35"/>
                      <a:pt x="40" y="36"/>
                      <a:pt x="33" y="36"/>
                    </a:cubicBezTo>
                    <a:lnTo>
                      <a:pt x="24" y="36"/>
                    </a:lnTo>
                    <a:cubicBezTo>
                      <a:pt x="24" y="37"/>
                      <a:pt x="24" y="37"/>
                      <a:pt x="24" y="38"/>
                    </a:cubicBezTo>
                    <a:cubicBezTo>
                      <a:pt x="24" y="42"/>
                      <a:pt x="24" y="46"/>
                      <a:pt x="25" y="50"/>
                    </a:cubicBezTo>
                    <a:cubicBezTo>
                      <a:pt x="26" y="54"/>
                      <a:pt x="27" y="57"/>
                      <a:pt x="29" y="60"/>
                    </a:cubicBezTo>
                    <a:cubicBezTo>
                      <a:pt x="31" y="63"/>
                      <a:pt x="33" y="66"/>
                      <a:pt x="36" y="68"/>
                    </a:cubicBezTo>
                    <a:cubicBezTo>
                      <a:pt x="38" y="70"/>
                      <a:pt x="41" y="72"/>
                      <a:pt x="44" y="73"/>
                    </a:cubicBezTo>
                    <a:lnTo>
                      <a:pt x="50" y="75"/>
                    </a:lnTo>
                    <a:cubicBezTo>
                      <a:pt x="55" y="75"/>
                      <a:pt x="59" y="75"/>
                      <a:pt x="61" y="74"/>
                    </a:cubicBezTo>
                    <a:cubicBezTo>
                      <a:pt x="64" y="74"/>
                      <a:pt x="67" y="73"/>
                      <a:pt x="69" y="72"/>
                    </a:cubicBezTo>
                    <a:cubicBezTo>
                      <a:pt x="72" y="71"/>
                      <a:pt x="75" y="69"/>
                      <a:pt x="78" y="66"/>
                    </a:cubicBezTo>
                    <a:cubicBezTo>
                      <a:pt x="81" y="68"/>
                      <a:pt x="83" y="70"/>
                      <a:pt x="85" y="71"/>
                    </a:cubicBezTo>
                    <a:cubicBezTo>
                      <a:pt x="79" y="78"/>
                      <a:pt x="72" y="83"/>
                      <a:pt x="66" y="86"/>
                    </a:cubicBezTo>
                    <a:cubicBezTo>
                      <a:pt x="59" y="89"/>
                      <a:pt x="52" y="90"/>
                      <a:pt x="44" y="90"/>
                    </a:cubicBezTo>
                    <a:cubicBezTo>
                      <a:pt x="38" y="90"/>
                      <a:pt x="34" y="90"/>
                      <a:pt x="31" y="89"/>
                    </a:cubicBezTo>
                    <a:cubicBezTo>
                      <a:pt x="26" y="88"/>
                      <a:pt x="22" y="86"/>
                      <a:pt x="18" y="83"/>
                    </a:cubicBezTo>
                    <a:cubicBezTo>
                      <a:pt x="14" y="81"/>
                      <a:pt x="11" y="77"/>
                      <a:pt x="8" y="74"/>
                    </a:cubicBezTo>
                    <a:cubicBezTo>
                      <a:pt x="6" y="70"/>
                      <a:pt x="4" y="66"/>
                      <a:pt x="2" y="62"/>
                    </a:cubicBezTo>
                    <a:cubicBezTo>
                      <a:pt x="1" y="57"/>
                      <a:pt x="0" y="52"/>
                      <a:pt x="0" y="49"/>
                    </a:cubicBezTo>
                    <a:cubicBezTo>
                      <a:pt x="0" y="43"/>
                      <a:pt x="0" y="38"/>
                      <a:pt x="1" y="33"/>
                    </a:cubicBezTo>
                    <a:lnTo>
                      <a:pt x="1" y="33"/>
                    </a:lnTo>
                    <a:close/>
                    <a:moveTo>
                      <a:pt x="61" y="29"/>
                    </a:moveTo>
                    <a:lnTo>
                      <a:pt x="61" y="29"/>
                    </a:lnTo>
                    <a:cubicBezTo>
                      <a:pt x="61" y="25"/>
                      <a:pt x="61" y="21"/>
                      <a:pt x="59" y="17"/>
                    </a:cubicBezTo>
                    <a:cubicBezTo>
                      <a:pt x="58" y="14"/>
                      <a:pt x="55" y="11"/>
                      <a:pt x="52" y="9"/>
                    </a:cubicBezTo>
                    <a:cubicBezTo>
                      <a:pt x="49" y="7"/>
                      <a:pt x="46" y="6"/>
                      <a:pt x="43" y="6"/>
                    </a:cubicBezTo>
                    <a:cubicBezTo>
                      <a:pt x="39" y="6"/>
                      <a:pt x="34" y="8"/>
                      <a:pt x="31" y="12"/>
                    </a:cubicBezTo>
                    <a:cubicBezTo>
                      <a:pt x="27" y="16"/>
                      <a:pt x="25" y="22"/>
                      <a:pt x="24" y="29"/>
                    </a:cubicBezTo>
                    <a:lnTo>
                      <a:pt x="48" y="29"/>
                    </a:lnTo>
                    <a:cubicBezTo>
                      <a:pt x="49" y="29"/>
                      <a:pt x="52" y="29"/>
                      <a:pt x="54" y="29"/>
                    </a:cubicBezTo>
                    <a:cubicBezTo>
                      <a:pt x="56" y="29"/>
                      <a:pt x="58" y="28"/>
                      <a:pt x="59" y="28"/>
                    </a:cubicBezTo>
                    <a:cubicBezTo>
                      <a:pt x="59" y="28"/>
                      <a:pt x="60" y="28"/>
                      <a:pt x="61" y="29"/>
                    </a:cubicBezTo>
                    <a:lnTo>
                      <a:pt x="61"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6" name="Freeform 36"/>
              <p:cNvSpPr>
                <a:spLocks/>
              </p:cNvSpPr>
              <p:nvPr/>
            </p:nvSpPr>
            <p:spPr bwMode="auto">
              <a:xfrm>
                <a:off x="5357" y="4441"/>
                <a:ext cx="31" cy="81"/>
              </a:xfrm>
              <a:custGeom>
                <a:avLst/>
                <a:gdLst/>
                <a:ahLst/>
                <a:cxnLst>
                  <a:cxn ang="0">
                    <a:pos x="17" y="0"/>
                  </a:cxn>
                  <a:cxn ang="0">
                    <a:pos x="17" y="0"/>
                  </a:cxn>
                  <a:cxn ang="0">
                    <a:pos x="17" y="0"/>
                  </a:cxn>
                  <a:cxn ang="0">
                    <a:pos x="17" y="1"/>
                  </a:cxn>
                  <a:cxn ang="0">
                    <a:pos x="17" y="55"/>
                  </a:cxn>
                  <a:cxn ang="0">
                    <a:pos x="19" y="59"/>
                  </a:cxn>
                  <a:cxn ang="0">
                    <a:pos x="26" y="60"/>
                  </a:cxn>
                  <a:cxn ang="0">
                    <a:pos x="26" y="61"/>
                  </a:cxn>
                  <a:cxn ang="0">
                    <a:pos x="0" y="61"/>
                  </a:cxn>
                  <a:cxn ang="0">
                    <a:pos x="0" y="60"/>
                  </a:cxn>
                  <a:cxn ang="0">
                    <a:pos x="7" y="59"/>
                  </a:cxn>
                  <a:cxn ang="0">
                    <a:pos x="9" y="53"/>
                  </a:cxn>
                  <a:cxn ang="0">
                    <a:pos x="9" y="12"/>
                  </a:cxn>
                  <a:cxn ang="0">
                    <a:pos x="9" y="9"/>
                  </a:cxn>
                  <a:cxn ang="0">
                    <a:pos x="6" y="7"/>
                  </a:cxn>
                  <a:cxn ang="0">
                    <a:pos x="3" y="8"/>
                  </a:cxn>
                  <a:cxn ang="0">
                    <a:pos x="0" y="9"/>
                  </a:cxn>
                  <a:cxn ang="0">
                    <a:pos x="0" y="8"/>
                  </a:cxn>
                  <a:cxn ang="0">
                    <a:pos x="16" y="0"/>
                  </a:cxn>
                  <a:cxn ang="0">
                    <a:pos x="17" y="0"/>
                  </a:cxn>
                </a:cxnLst>
                <a:rect l="0" t="0" r="r" b="b"/>
                <a:pathLst>
                  <a:path w="26" h="61">
                    <a:moveTo>
                      <a:pt x="17" y="0"/>
                    </a:moveTo>
                    <a:lnTo>
                      <a:pt x="17" y="0"/>
                    </a:lnTo>
                    <a:cubicBezTo>
                      <a:pt x="17" y="0"/>
                      <a:pt x="17" y="0"/>
                      <a:pt x="17" y="0"/>
                    </a:cubicBezTo>
                    <a:cubicBezTo>
                      <a:pt x="17" y="0"/>
                      <a:pt x="17" y="0"/>
                      <a:pt x="17" y="1"/>
                    </a:cubicBezTo>
                    <a:lnTo>
                      <a:pt x="17" y="55"/>
                    </a:lnTo>
                    <a:cubicBezTo>
                      <a:pt x="17" y="57"/>
                      <a:pt x="18" y="58"/>
                      <a:pt x="19" y="59"/>
                    </a:cubicBezTo>
                    <a:cubicBezTo>
                      <a:pt x="20" y="60"/>
                      <a:pt x="22" y="60"/>
                      <a:pt x="26" y="60"/>
                    </a:cubicBezTo>
                    <a:lnTo>
                      <a:pt x="26" y="61"/>
                    </a:lnTo>
                    <a:lnTo>
                      <a:pt x="0" y="61"/>
                    </a:lnTo>
                    <a:lnTo>
                      <a:pt x="0" y="60"/>
                    </a:lnTo>
                    <a:cubicBezTo>
                      <a:pt x="4" y="60"/>
                      <a:pt x="6" y="59"/>
                      <a:pt x="7" y="59"/>
                    </a:cubicBezTo>
                    <a:cubicBezTo>
                      <a:pt x="9" y="58"/>
                      <a:pt x="9" y="56"/>
                      <a:pt x="9" y="53"/>
                    </a:cubicBezTo>
                    <a:lnTo>
                      <a:pt x="9" y="12"/>
                    </a:lnTo>
                    <a:cubicBezTo>
                      <a:pt x="9" y="10"/>
                      <a:pt x="9" y="9"/>
                      <a:pt x="9" y="9"/>
                    </a:cubicBezTo>
                    <a:cubicBezTo>
                      <a:pt x="8" y="8"/>
                      <a:pt x="7" y="7"/>
                      <a:pt x="6" y="7"/>
                    </a:cubicBezTo>
                    <a:cubicBezTo>
                      <a:pt x="5" y="7"/>
                      <a:pt x="4" y="8"/>
                      <a:pt x="3" y="8"/>
                    </a:cubicBezTo>
                    <a:cubicBezTo>
                      <a:pt x="2" y="8"/>
                      <a:pt x="1" y="9"/>
                      <a:pt x="0" y="9"/>
                    </a:cubicBezTo>
                    <a:lnTo>
                      <a:pt x="0" y="8"/>
                    </a:lnTo>
                    <a:lnTo>
                      <a:pt x="16" y="0"/>
                    </a:lnTo>
                    <a:lnTo>
                      <a:pt x="1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7" name="Freeform 37"/>
              <p:cNvSpPr>
                <a:spLocks/>
              </p:cNvSpPr>
              <p:nvPr/>
            </p:nvSpPr>
            <p:spPr bwMode="auto">
              <a:xfrm>
                <a:off x="5403" y="4442"/>
                <a:ext cx="47" cy="81"/>
              </a:xfrm>
              <a:custGeom>
                <a:avLst/>
                <a:gdLst/>
                <a:ahLst/>
                <a:cxnLst>
                  <a:cxn ang="0">
                    <a:pos x="39" y="0"/>
                  </a:cxn>
                  <a:cxn ang="0">
                    <a:pos x="39" y="0"/>
                  </a:cxn>
                  <a:cxn ang="0">
                    <a:pos x="39" y="1"/>
                  </a:cxn>
                  <a:cxn ang="0">
                    <a:pos x="20" y="61"/>
                  </a:cxn>
                  <a:cxn ang="0">
                    <a:pos x="14" y="61"/>
                  </a:cxn>
                  <a:cxn ang="0">
                    <a:pos x="32" y="6"/>
                  </a:cxn>
                  <a:cxn ang="0">
                    <a:pos x="12" y="6"/>
                  </a:cxn>
                  <a:cxn ang="0">
                    <a:pos x="6" y="8"/>
                  </a:cxn>
                  <a:cxn ang="0">
                    <a:pos x="1" y="14"/>
                  </a:cxn>
                  <a:cxn ang="0">
                    <a:pos x="0" y="13"/>
                  </a:cxn>
                  <a:cxn ang="0">
                    <a:pos x="3" y="4"/>
                  </a:cxn>
                  <a:cxn ang="0">
                    <a:pos x="5" y="0"/>
                  </a:cxn>
                  <a:cxn ang="0">
                    <a:pos x="39" y="0"/>
                  </a:cxn>
                </a:cxnLst>
                <a:rect l="0" t="0" r="r" b="b"/>
                <a:pathLst>
                  <a:path w="39" h="61">
                    <a:moveTo>
                      <a:pt x="39" y="0"/>
                    </a:moveTo>
                    <a:lnTo>
                      <a:pt x="39" y="0"/>
                    </a:lnTo>
                    <a:lnTo>
                      <a:pt x="39" y="1"/>
                    </a:lnTo>
                    <a:lnTo>
                      <a:pt x="20" y="61"/>
                    </a:lnTo>
                    <a:lnTo>
                      <a:pt x="14" y="61"/>
                    </a:lnTo>
                    <a:lnTo>
                      <a:pt x="32" y="6"/>
                    </a:lnTo>
                    <a:lnTo>
                      <a:pt x="12" y="6"/>
                    </a:lnTo>
                    <a:cubicBezTo>
                      <a:pt x="9" y="6"/>
                      <a:pt x="7" y="7"/>
                      <a:pt x="6" y="8"/>
                    </a:cubicBezTo>
                    <a:cubicBezTo>
                      <a:pt x="5" y="9"/>
                      <a:pt x="3" y="11"/>
                      <a:pt x="1" y="14"/>
                    </a:cubicBezTo>
                    <a:lnTo>
                      <a:pt x="0" y="13"/>
                    </a:lnTo>
                    <a:cubicBezTo>
                      <a:pt x="2" y="8"/>
                      <a:pt x="3" y="5"/>
                      <a:pt x="3" y="4"/>
                    </a:cubicBezTo>
                    <a:cubicBezTo>
                      <a:pt x="4" y="3"/>
                      <a:pt x="4" y="2"/>
                      <a:pt x="5" y="0"/>
                    </a:cubicBezTo>
                    <a:lnTo>
                      <a:pt x="3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8" name="Freeform 38"/>
              <p:cNvSpPr>
                <a:spLocks noEditPoints="1"/>
              </p:cNvSpPr>
              <p:nvPr/>
            </p:nvSpPr>
            <p:spPr bwMode="auto">
              <a:xfrm>
                <a:off x="830" y="2441"/>
                <a:ext cx="83" cy="102"/>
              </a:xfrm>
              <a:custGeom>
                <a:avLst/>
                <a:gdLst/>
                <a:ahLst/>
                <a:cxnLst>
                  <a:cxn ang="0">
                    <a:pos x="0" y="77"/>
                  </a:cxn>
                  <a:cxn ang="0">
                    <a:pos x="0" y="77"/>
                  </a:cxn>
                  <a:cxn ang="0">
                    <a:pos x="0" y="0"/>
                  </a:cxn>
                  <a:cxn ang="0">
                    <a:pos x="34" y="0"/>
                  </a:cxn>
                  <a:cxn ang="0">
                    <a:pos x="50" y="2"/>
                  </a:cxn>
                  <a:cxn ang="0">
                    <a:pos x="58" y="10"/>
                  </a:cxn>
                  <a:cxn ang="0">
                    <a:pos x="61" y="21"/>
                  </a:cxn>
                  <a:cxn ang="0">
                    <a:pos x="56" y="35"/>
                  </a:cxn>
                  <a:cxn ang="0">
                    <a:pos x="40" y="42"/>
                  </a:cxn>
                  <a:cxn ang="0">
                    <a:pos x="46" y="46"/>
                  </a:cxn>
                  <a:cxn ang="0">
                    <a:pos x="54" y="56"/>
                  </a:cxn>
                  <a:cxn ang="0">
                    <a:pos x="68" y="77"/>
                  </a:cxn>
                  <a:cxn ang="0">
                    <a:pos x="55" y="77"/>
                  </a:cxn>
                  <a:cxn ang="0">
                    <a:pos x="45" y="61"/>
                  </a:cxn>
                  <a:cxn ang="0">
                    <a:pos x="37" y="50"/>
                  </a:cxn>
                  <a:cxn ang="0">
                    <a:pos x="32" y="45"/>
                  </a:cxn>
                  <a:cxn ang="0">
                    <a:pos x="28" y="43"/>
                  </a:cxn>
                  <a:cxn ang="0">
                    <a:pos x="22" y="43"/>
                  </a:cxn>
                  <a:cxn ang="0">
                    <a:pos x="10" y="43"/>
                  </a:cxn>
                  <a:cxn ang="0">
                    <a:pos x="10" y="77"/>
                  </a:cxn>
                  <a:cxn ang="0">
                    <a:pos x="0" y="77"/>
                  </a:cxn>
                  <a:cxn ang="0">
                    <a:pos x="10" y="34"/>
                  </a:cxn>
                  <a:cxn ang="0">
                    <a:pos x="10" y="34"/>
                  </a:cxn>
                  <a:cxn ang="0">
                    <a:pos x="32" y="34"/>
                  </a:cxn>
                  <a:cxn ang="0">
                    <a:pos x="43" y="33"/>
                  </a:cxn>
                  <a:cxn ang="0">
                    <a:pos x="49" y="28"/>
                  </a:cxn>
                  <a:cxn ang="0">
                    <a:pos x="51" y="21"/>
                  </a:cxn>
                  <a:cxn ang="0">
                    <a:pos x="47" y="12"/>
                  </a:cxn>
                  <a:cxn ang="0">
                    <a:pos x="35" y="9"/>
                  </a:cxn>
                  <a:cxn ang="0">
                    <a:pos x="10" y="9"/>
                  </a:cxn>
                  <a:cxn ang="0">
                    <a:pos x="10" y="34"/>
                  </a:cxn>
                </a:cxnLst>
                <a:rect l="0" t="0" r="r" b="b"/>
                <a:pathLst>
                  <a:path w="68" h="77">
                    <a:moveTo>
                      <a:pt x="0" y="77"/>
                    </a:moveTo>
                    <a:lnTo>
                      <a:pt x="0" y="77"/>
                    </a:lnTo>
                    <a:lnTo>
                      <a:pt x="0" y="0"/>
                    </a:lnTo>
                    <a:lnTo>
                      <a:pt x="34" y="0"/>
                    </a:lnTo>
                    <a:cubicBezTo>
                      <a:pt x="41" y="0"/>
                      <a:pt x="46" y="1"/>
                      <a:pt x="50" y="2"/>
                    </a:cubicBezTo>
                    <a:cubicBezTo>
                      <a:pt x="53" y="4"/>
                      <a:pt x="56" y="6"/>
                      <a:pt x="58" y="10"/>
                    </a:cubicBezTo>
                    <a:cubicBezTo>
                      <a:pt x="60" y="13"/>
                      <a:pt x="61" y="17"/>
                      <a:pt x="61" y="21"/>
                    </a:cubicBezTo>
                    <a:cubicBezTo>
                      <a:pt x="61" y="27"/>
                      <a:pt x="60" y="31"/>
                      <a:pt x="56" y="35"/>
                    </a:cubicBezTo>
                    <a:cubicBezTo>
                      <a:pt x="53" y="39"/>
                      <a:pt x="47" y="41"/>
                      <a:pt x="40" y="42"/>
                    </a:cubicBezTo>
                    <a:cubicBezTo>
                      <a:pt x="42" y="43"/>
                      <a:pt x="44" y="45"/>
                      <a:pt x="46" y="46"/>
                    </a:cubicBezTo>
                    <a:cubicBezTo>
                      <a:pt x="49" y="49"/>
                      <a:pt x="52" y="52"/>
                      <a:pt x="54" y="56"/>
                    </a:cubicBezTo>
                    <a:lnTo>
                      <a:pt x="68" y="77"/>
                    </a:lnTo>
                    <a:lnTo>
                      <a:pt x="55" y="77"/>
                    </a:lnTo>
                    <a:lnTo>
                      <a:pt x="45" y="61"/>
                    </a:lnTo>
                    <a:cubicBezTo>
                      <a:pt x="42" y="56"/>
                      <a:pt x="39" y="53"/>
                      <a:pt x="37" y="50"/>
                    </a:cubicBezTo>
                    <a:cubicBezTo>
                      <a:pt x="36" y="48"/>
                      <a:pt x="34" y="46"/>
                      <a:pt x="32" y="45"/>
                    </a:cubicBezTo>
                    <a:cubicBezTo>
                      <a:pt x="31" y="44"/>
                      <a:pt x="29" y="44"/>
                      <a:pt x="28" y="43"/>
                    </a:cubicBezTo>
                    <a:cubicBezTo>
                      <a:pt x="27" y="43"/>
                      <a:pt x="25" y="43"/>
                      <a:pt x="22" y="43"/>
                    </a:cubicBezTo>
                    <a:lnTo>
                      <a:pt x="10" y="43"/>
                    </a:lnTo>
                    <a:lnTo>
                      <a:pt x="10" y="77"/>
                    </a:lnTo>
                    <a:lnTo>
                      <a:pt x="0" y="77"/>
                    </a:lnTo>
                    <a:close/>
                    <a:moveTo>
                      <a:pt x="10" y="34"/>
                    </a:moveTo>
                    <a:lnTo>
                      <a:pt x="10" y="34"/>
                    </a:lnTo>
                    <a:lnTo>
                      <a:pt x="32" y="34"/>
                    </a:lnTo>
                    <a:cubicBezTo>
                      <a:pt x="37" y="34"/>
                      <a:pt x="40" y="34"/>
                      <a:pt x="43" y="33"/>
                    </a:cubicBezTo>
                    <a:cubicBezTo>
                      <a:pt x="46" y="32"/>
                      <a:pt x="48" y="30"/>
                      <a:pt x="49" y="28"/>
                    </a:cubicBezTo>
                    <a:cubicBezTo>
                      <a:pt x="50" y="26"/>
                      <a:pt x="51" y="24"/>
                      <a:pt x="51" y="21"/>
                    </a:cubicBezTo>
                    <a:cubicBezTo>
                      <a:pt x="51" y="18"/>
                      <a:pt x="50" y="15"/>
                      <a:pt x="47" y="12"/>
                    </a:cubicBezTo>
                    <a:cubicBezTo>
                      <a:pt x="44" y="10"/>
                      <a:pt x="40" y="9"/>
                      <a:pt x="35" y="9"/>
                    </a:cubicBezTo>
                    <a:lnTo>
                      <a:pt x="10" y="9"/>
                    </a:lnTo>
                    <a:lnTo>
                      <a:pt x="10" y="3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9" name="Freeform 39"/>
              <p:cNvSpPr>
                <a:spLocks noEditPoints="1"/>
              </p:cNvSpPr>
              <p:nvPr/>
            </p:nvSpPr>
            <p:spPr bwMode="auto">
              <a:xfrm>
                <a:off x="918" y="2468"/>
                <a:ext cx="62" cy="76"/>
              </a:xfrm>
              <a:custGeom>
                <a:avLst/>
                <a:gdLst/>
                <a:ahLst/>
                <a:cxnLst>
                  <a:cxn ang="0">
                    <a:pos x="41" y="39"/>
                  </a:cxn>
                  <a:cxn ang="0">
                    <a:pos x="41" y="39"/>
                  </a:cxn>
                  <a:cxn ang="0">
                    <a:pos x="51" y="40"/>
                  </a:cxn>
                  <a:cxn ang="0">
                    <a:pos x="43" y="53"/>
                  </a:cxn>
                  <a:cxn ang="0">
                    <a:pos x="27" y="58"/>
                  </a:cxn>
                  <a:cxn ang="0">
                    <a:pos x="7" y="51"/>
                  </a:cxn>
                  <a:cxn ang="0">
                    <a:pos x="0" y="30"/>
                  </a:cxn>
                  <a:cxn ang="0">
                    <a:pos x="8" y="8"/>
                  </a:cxn>
                  <a:cxn ang="0">
                    <a:pos x="26" y="0"/>
                  </a:cxn>
                  <a:cxn ang="0">
                    <a:pos x="44" y="8"/>
                  </a:cxn>
                  <a:cxn ang="0">
                    <a:pos x="51" y="29"/>
                  </a:cxn>
                  <a:cxn ang="0">
                    <a:pos x="51" y="32"/>
                  </a:cxn>
                  <a:cxn ang="0">
                    <a:pos x="10" y="32"/>
                  </a:cxn>
                  <a:cxn ang="0">
                    <a:pos x="15" y="46"/>
                  </a:cxn>
                  <a:cxn ang="0">
                    <a:pos x="27" y="50"/>
                  </a:cxn>
                  <a:cxn ang="0">
                    <a:pos x="36" y="48"/>
                  </a:cxn>
                  <a:cxn ang="0">
                    <a:pos x="41" y="39"/>
                  </a:cxn>
                  <a:cxn ang="0">
                    <a:pos x="41" y="39"/>
                  </a:cxn>
                  <a:cxn ang="0">
                    <a:pos x="11" y="24"/>
                  </a:cxn>
                  <a:cxn ang="0">
                    <a:pos x="11" y="24"/>
                  </a:cxn>
                  <a:cxn ang="0">
                    <a:pos x="42" y="24"/>
                  </a:cxn>
                  <a:cxn ang="0">
                    <a:pos x="38" y="13"/>
                  </a:cxn>
                  <a:cxn ang="0">
                    <a:pos x="26" y="8"/>
                  </a:cxn>
                  <a:cxn ang="0">
                    <a:pos x="15" y="12"/>
                  </a:cxn>
                  <a:cxn ang="0">
                    <a:pos x="11" y="24"/>
                  </a:cxn>
                  <a:cxn ang="0">
                    <a:pos x="11" y="24"/>
                  </a:cxn>
                </a:cxnLst>
                <a:rect l="0" t="0" r="r" b="b"/>
                <a:pathLst>
                  <a:path w="51" h="58">
                    <a:moveTo>
                      <a:pt x="41" y="39"/>
                    </a:moveTo>
                    <a:lnTo>
                      <a:pt x="41" y="39"/>
                    </a:lnTo>
                    <a:lnTo>
                      <a:pt x="51" y="40"/>
                    </a:lnTo>
                    <a:cubicBezTo>
                      <a:pt x="50" y="46"/>
                      <a:pt x="47" y="50"/>
                      <a:pt x="43" y="53"/>
                    </a:cubicBezTo>
                    <a:cubicBezTo>
                      <a:pt x="39" y="57"/>
                      <a:pt x="33" y="58"/>
                      <a:pt x="27" y="58"/>
                    </a:cubicBezTo>
                    <a:cubicBezTo>
                      <a:pt x="19" y="58"/>
                      <a:pt x="12" y="56"/>
                      <a:pt x="7" y="51"/>
                    </a:cubicBezTo>
                    <a:cubicBezTo>
                      <a:pt x="3" y="46"/>
                      <a:pt x="0" y="39"/>
                      <a:pt x="0" y="30"/>
                    </a:cubicBezTo>
                    <a:cubicBezTo>
                      <a:pt x="0" y="20"/>
                      <a:pt x="3" y="13"/>
                      <a:pt x="8" y="8"/>
                    </a:cubicBezTo>
                    <a:cubicBezTo>
                      <a:pt x="12" y="3"/>
                      <a:pt x="19" y="0"/>
                      <a:pt x="26" y="0"/>
                    </a:cubicBezTo>
                    <a:cubicBezTo>
                      <a:pt x="34" y="0"/>
                      <a:pt x="40" y="3"/>
                      <a:pt x="44" y="8"/>
                    </a:cubicBezTo>
                    <a:cubicBezTo>
                      <a:pt x="49" y="13"/>
                      <a:pt x="51" y="20"/>
                      <a:pt x="51" y="29"/>
                    </a:cubicBezTo>
                    <a:cubicBezTo>
                      <a:pt x="51" y="30"/>
                      <a:pt x="51" y="30"/>
                      <a:pt x="51" y="32"/>
                    </a:cubicBezTo>
                    <a:lnTo>
                      <a:pt x="10" y="32"/>
                    </a:lnTo>
                    <a:cubicBezTo>
                      <a:pt x="10" y="38"/>
                      <a:pt x="12" y="42"/>
                      <a:pt x="15" y="46"/>
                    </a:cubicBezTo>
                    <a:cubicBezTo>
                      <a:pt x="18" y="49"/>
                      <a:pt x="22" y="50"/>
                      <a:pt x="27" y="50"/>
                    </a:cubicBezTo>
                    <a:cubicBezTo>
                      <a:pt x="30" y="50"/>
                      <a:pt x="33" y="49"/>
                      <a:pt x="36" y="48"/>
                    </a:cubicBezTo>
                    <a:cubicBezTo>
                      <a:pt x="38" y="46"/>
                      <a:pt x="40" y="43"/>
                      <a:pt x="41" y="39"/>
                    </a:cubicBezTo>
                    <a:lnTo>
                      <a:pt x="41" y="39"/>
                    </a:lnTo>
                    <a:close/>
                    <a:moveTo>
                      <a:pt x="11" y="24"/>
                    </a:moveTo>
                    <a:lnTo>
                      <a:pt x="11" y="24"/>
                    </a:lnTo>
                    <a:lnTo>
                      <a:pt x="42" y="24"/>
                    </a:lnTo>
                    <a:cubicBezTo>
                      <a:pt x="41" y="19"/>
                      <a:pt x="40" y="16"/>
                      <a:pt x="38" y="13"/>
                    </a:cubicBezTo>
                    <a:cubicBezTo>
                      <a:pt x="35" y="10"/>
                      <a:pt x="31" y="8"/>
                      <a:pt x="26" y="8"/>
                    </a:cubicBezTo>
                    <a:cubicBezTo>
                      <a:pt x="22" y="8"/>
                      <a:pt x="18" y="9"/>
                      <a:pt x="15" y="12"/>
                    </a:cubicBezTo>
                    <a:cubicBezTo>
                      <a:pt x="13" y="15"/>
                      <a:pt x="11" y="19"/>
                      <a:pt x="11" y="24"/>
                    </a:cubicBezTo>
                    <a:lnTo>
                      <a:pt x="11"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0" name="Freeform 40"/>
              <p:cNvSpPr>
                <a:spLocks/>
              </p:cNvSpPr>
              <p:nvPr/>
            </p:nvSpPr>
            <p:spPr bwMode="auto">
              <a:xfrm>
                <a:off x="987" y="2444"/>
                <a:ext cx="34" cy="100"/>
              </a:xfrm>
              <a:custGeom>
                <a:avLst/>
                <a:gdLst/>
                <a:ahLst/>
                <a:cxnLst>
                  <a:cxn ang="0">
                    <a:pos x="26" y="66"/>
                  </a:cxn>
                  <a:cxn ang="0">
                    <a:pos x="26" y="66"/>
                  </a:cxn>
                  <a:cxn ang="0">
                    <a:pos x="28" y="75"/>
                  </a:cxn>
                  <a:cxn ang="0">
                    <a:pos x="20" y="76"/>
                  </a:cxn>
                  <a:cxn ang="0">
                    <a:pos x="12" y="74"/>
                  </a:cxn>
                  <a:cxn ang="0">
                    <a:pos x="9" y="70"/>
                  </a:cxn>
                  <a:cxn ang="0">
                    <a:pos x="7" y="59"/>
                  </a:cxn>
                  <a:cxn ang="0">
                    <a:pos x="7" y="27"/>
                  </a:cxn>
                  <a:cxn ang="0">
                    <a:pos x="0" y="27"/>
                  </a:cxn>
                  <a:cxn ang="0">
                    <a:pos x="0" y="19"/>
                  </a:cxn>
                  <a:cxn ang="0">
                    <a:pos x="7" y="19"/>
                  </a:cxn>
                  <a:cxn ang="0">
                    <a:pos x="7" y="6"/>
                  </a:cxn>
                  <a:cxn ang="0">
                    <a:pos x="17" y="0"/>
                  </a:cxn>
                  <a:cxn ang="0">
                    <a:pos x="17" y="19"/>
                  </a:cxn>
                  <a:cxn ang="0">
                    <a:pos x="26" y="19"/>
                  </a:cxn>
                  <a:cxn ang="0">
                    <a:pos x="26" y="27"/>
                  </a:cxn>
                  <a:cxn ang="0">
                    <a:pos x="17" y="27"/>
                  </a:cxn>
                  <a:cxn ang="0">
                    <a:pos x="17" y="59"/>
                  </a:cxn>
                  <a:cxn ang="0">
                    <a:pos x="17" y="64"/>
                  </a:cxn>
                  <a:cxn ang="0">
                    <a:pos x="19" y="66"/>
                  </a:cxn>
                  <a:cxn ang="0">
                    <a:pos x="22" y="67"/>
                  </a:cxn>
                  <a:cxn ang="0">
                    <a:pos x="26" y="66"/>
                  </a:cxn>
                  <a:cxn ang="0">
                    <a:pos x="26" y="66"/>
                  </a:cxn>
                </a:cxnLst>
                <a:rect l="0" t="0" r="r" b="b"/>
                <a:pathLst>
                  <a:path w="28" h="76">
                    <a:moveTo>
                      <a:pt x="26" y="66"/>
                    </a:moveTo>
                    <a:lnTo>
                      <a:pt x="26" y="66"/>
                    </a:lnTo>
                    <a:lnTo>
                      <a:pt x="28" y="75"/>
                    </a:lnTo>
                    <a:cubicBezTo>
                      <a:pt x="25" y="75"/>
                      <a:pt x="23" y="76"/>
                      <a:pt x="20" y="76"/>
                    </a:cubicBezTo>
                    <a:cubicBezTo>
                      <a:pt x="17" y="76"/>
                      <a:pt x="14" y="75"/>
                      <a:pt x="12" y="74"/>
                    </a:cubicBezTo>
                    <a:cubicBezTo>
                      <a:pt x="11" y="73"/>
                      <a:pt x="9" y="71"/>
                      <a:pt x="9" y="70"/>
                    </a:cubicBezTo>
                    <a:cubicBezTo>
                      <a:pt x="8" y="68"/>
                      <a:pt x="7" y="64"/>
                      <a:pt x="7" y="59"/>
                    </a:cubicBezTo>
                    <a:lnTo>
                      <a:pt x="7" y="27"/>
                    </a:lnTo>
                    <a:lnTo>
                      <a:pt x="0" y="27"/>
                    </a:lnTo>
                    <a:lnTo>
                      <a:pt x="0" y="19"/>
                    </a:lnTo>
                    <a:lnTo>
                      <a:pt x="7" y="19"/>
                    </a:lnTo>
                    <a:lnTo>
                      <a:pt x="7" y="6"/>
                    </a:lnTo>
                    <a:lnTo>
                      <a:pt x="17" y="0"/>
                    </a:lnTo>
                    <a:lnTo>
                      <a:pt x="17" y="19"/>
                    </a:lnTo>
                    <a:lnTo>
                      <a:pt x="26" y="19"/>
                    </a:lnTo>
                    <a:lnTo>
                      <a:pt x="26" y="27"/>
                    </a:lnTo>
                    <a:lnTo>
                      <a:pt x="17" y="27"/>
                    </a:lnTo>
                    <a:lnTo>
                      <a:pt x="17" y="59"/>
                    </a:lnTo>
                    <a:cubicBezTo>
                      <a:pt x="17" y="62"/>
                      <a:pt x="17" y="64"/>
                      <a:pt x="17" y="64"/>
                    </a:cubicBezTo>
                    <a:cubicBezTo>
                      <a:pt x="18" y="65"/>
                      <a:pt x="18" y="66"/>
                      <a:pt x="19" y="66"/>
                    </a:cubicBezTo>
                    <a:cubicBezTo>
                      <a:pt x="20" y="67"/>
                      <a:pt x="21" y="67"/>
                      <a:pt x="22" y="67"/>
                    </a:cubicBezTo>
                    <a:cubicBezTo>
                      <a:pt x="23" y="67"/>
                      <a:pt x="24" y="67"/>
                      <a:pt x="26" y="66"/>
                    </a:cubicBezTo>
                    <a:lnTo>
                      <a:pt x="26"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1" name="Freeform 41"/>
              <p:cNvSpPr>
                <a:spLocks/>
              </p:cNvSpPr>
              <p:nvPr/>
            </p:nvSpPr>
            <p:spPr bwMode="auto">
              <a:xfrm>
                <a:off x="1031" y="2469"/>
                <a:ext cx="54" cy="75"/>
              </a:xfrm>
              <a:custGeom>
                <a:avLst/>
                <a:gdLst/>
                <a:ahLst/>
                <a:cxnLst>
                  <a:cxn ang="0">
                    <a:pos x="36" y="56"/>
                  </a:cxn>
                  <a:cxn ang="0">
                    <a:pos x="36" y="56"/>
                  </a:cxn>
                  <a:cxn ang="0">
                    <a:pos x="36" y="48"/>
                  </a:cxn>
                  <a:cxn ang="0">
                    <a:pos x="19" y="57"/>
                  </a:cxn>
                  <a:cxn ang="0">
                    <a:pos x="10" y="55"/>
                  </a:cxn>
                  <a:cxn ang="0">
                    <a:pos x="3" y="51"/>
                  </a:cxn>
                  <a:cxn ang="0">
                    <a:pos x="0" y="44"/>
                  </a:cxn>
                  <a:cxn ang="0">
                    <a:pos x="0" y="35"/>
                  </a:cxn>
                  <a:cxn ang="0">
                    <a:pos x="0" y="0"/>
                  </a:cxn>
                  <a:cxn ang="0">
                    <a:pos x="9" y="0"/>
                  </a:cxn>
                  <a:cxn ang="0">
                    <a:pos x="9" y="31"/>
                  </a:cxn>
                  <a:cxn ang="0">
                    <a:pos x="10" y="41"/>
                  </a:cxn>
                  <a:cxn ang="0">
                    <a:pos x="14" y="47"/>
                  </a:cxn>
                  <a:cxn ang="0">
                    <a:pos x="21" y="49"/>
                  </a:cxn>
                  <a:cxn ang="0">
                    <a:pos x="29" y="47"/>
                  </a:cxn>
                  <a:cxn ang="0">
                    <a:pos x="34" y="41"/>
                  </a:cxn>
                  <a:cxn ang="0">
                    <a:pos x="35" y="30"/>
                  </a:cxn>
                  <a:cxn ang="0">
                    <a:pos x="35" y="0"/>
                  </a:cxn>
                  <a:cxn ang="0">
                    <a:pos x="45" y="0"/>
                  </a:cxn>
                  <a:cxn ang="0">
                    <a:pos x="45" y="56"/>
                  </a:cxn>
                  <a:cxn ang="0">
                    <a:pos x="36" y="56"/>
                  </a:cxn>
                </a:cxnLst>
                <a:rect l="0" t="0" r="r" b="b"/>
                <a:pathLst>
                  <a:path w="45" h="57">
                    <a:moveTo>
                      <a:pt x="36" y="56"/>
                    </a:moveTo>
                    <a:lnTo>
                      <a:pt x="36" y="56"/>
                    </a:lnTo>
                    <a:lnTo>
                      <a:pt x="36" y="48"/>
                    </a:lnTo>
                    <a:cubicBezTo>
                      <a:pt x="32" y="54"/>
                      <a:pt x="26" y="57"/>
                      <a:pt x="19" y="57"/>
                    </a:cubicBezTo>
                    <a:cubicBezTo>
                      <a:pt x="15" y="57"/>
                      <a:pt x="12" y="56"/>
                      <a:pt x="10" y="55"/>
                    </a:cubicBezTo>
                    <a:cubicBezTo>
                      <a:pt x="7" y="54"/>
                      <a:pt x="5" y="52"/>
                      <a:pt x="3" y="51"/>
                    </a:cubicBezTo>
                    <a:cubicBezTo>
                      <a:pt x="2" y="49"/>
                      <a:pt x="1" y="46"/>
                      <a:pt x="0" y="44"/>
                    </a:cubicBezTo>
                    <a:cubicBezTo>
                      <a:pt x="0" y="42"/>
                      <a:pt x="0" y="39"/>
                      <a:pt x="0" y="35"/>
                    </a:cubicBezTo>
                    <a:lnTo>
                      <a:pt x="0" y="0"/>
                    </a:lnTo>
                    <a:lnTo>
                      <a:pt x="9" y="0"/>
                    </a:lnTo>
                    <a:lnTo>
                      <a:pt x="9" y="31"/>
                    </a:lnTo>
                    <a:cubicBezTo>
                      <a:pt x="9" y="36"/>
                      <a:pt x="9" y="39"/>
                      <a:pt x="10" y="41"/>
                    </a:cubicBezTo>
                    <a:cubicBezTo>
                      <a:pt x="10" y="44"/>
                      <a:pt x="12" y="46"/>
                      <a:pt x="14" y="47"/>
                    </a:cubicBezTo>
                    <a:cubicBezTo>
                      <a:pt x="15" y="48"/>
                      <a:pt x="18" y="49"/>
                      <a:pt x="21" y="49"/>
                    </a:cubicBezTo>
                    <a:cubicBezTo>
                      <a:pt x="23" y="49"/>
                      <a:pt x="26" y="48"/>
                      <a:pt x="29" y="47"/>
                    </a:cubicBezTo>
                    <a:cubicBezTo>
                      <a:pt x="31" y="45"/>
                      <a:pt x="33" y="43"/>
                      <a:pt x="34" y="41"/>
                    </a:cubicBezTo>
                    <a:cubicBezTo>
                      <a:pt x="35" y="38"/>
                      <a:pt x="35" y="35"/>
                      <a:pt x="35" y="30"/>
                    </a:cubicBezTo>
                    <a:lnTo>
                      <a:pt x="35" y="0"/>
                    </a:lnTo>
                    <a:lnTo>
                      <a:pt x="45" y="0"/>
                    </a:lnTo>
                    <a:lnTo>
                      <a:pt x="45" y="56"/>
                    </a:lnTo>
                    <a:lnTo>
                      <a:pt x="36" y="5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2" name="Freeform 42"/>
              <p:cNvSpPr>
                <a:spLocks/>
              </p:cNvSpPr>
              <p:nvPr/>
            </p:nvSpPr>
            <p:spPr bwMode="auto">
              <a:xfrm>
                <a:off x="1103" y="2468"/>
                <a:ext cx="36" cy="75"/>
              </a:xfrm>
              <a:custGeom>
                <a:avLst/>
                <a:gdLst/>
                <a:ahLst/>
                <a:cxnLst>
                  <a:cxn ang="0">
                    <a:pos x="0" y="57"/>
                  </a:cxn>
                  <a:cxn ang="0">
                    <a:pos x="0" y="57"/>
                  </a:cxn>
                  <a:cxn ang="0">
                    <a:pos x="0" y="1"/>
                  </a:cxn>
                  <a:cxn ang="0">
                    <a:pos x="9" y="1"/>
                  </a:cxn>
                  <a:cxn ang="0">
                    <a:pos x="9" y="10"/>
                  </a:cxn>
                  <a:cxn ang="0">
                    <a:pos x="15" y="2"/>
                  </a:cxn>
                  <a:cxn ang="0">
                    <a:pos x="21" y="0"/>
                  </a:cxn>
                  <a:cxn ang="0">
                    <a:pos x="30" y="3"/>
                  </a:cxn>
                  <a:cxn ang="0">
                    <a:pos x="27" y="12"/>
                  </a:cxn>
                  <a:cxn ang="0">
                    <a:pos x="20" y="10"/>
                  </a:cxn>
                  <a:cxn ang="0">
                    <a:pos x="15" y="12"/>
                  </a:cxn>
                  <a:cxn ang="0">
                    <a:pos x="11" y="17"/>
                  </a:cxn>
                  <a:cxn ang="0">
                    <a:pos x="9" y="28"/>
                  </a:cxn>
                  <a:cxn ang="0">
                    <a:pos x="9" y="57"/>
                  </a:cxn>
                  <a:cxn ang="0">
                    <a:pos x="0" y="57"/>
                  </a:cxn>
                </a:cxnLst>
                <a:rect l="0" t="0" r="r" b="b"/>
                <a:pathLst>
                  <a:path w="30" h="57">
                    <a:moveTo>
                      <a:pt x="0" y="57"/>
                    </a:moveTo>
                    <a:lnTo>
                      <a:pt x="0" y="57"/>
                    </a:lnTo>
                    <a:lnTo>
                      <a:pt x="0" y="1"/>
                    </a:lnTo>
                    <a:lnTo>
                      <a:pt x="9" y="1"/>
                    </a:lnTo>
                    <a:lnTo>
                      <a:pt x="9" y="10"/>
                    </a:lnTo>
                    <a:cubicBezTo>
                      <a:pt x="11" y="6"/>
                      <a:pt x="13" y="3"/>
                      <a:pt x="15" y="2"/>
                    </a:cubicBezTo>
                    <a:cubicBezTo>
                      <a:pt x="16" y="1"/>
                      <a:pt x="18" y="0"/>
                      <a:pt x="21" y="0"/>
                    </a:cubicBezTo>
                    <a:cubicBezTo>
                      <a:pt x="24" y="0"/>
                      <a:pt x="27" y="1"/>
                      <a:pt x="30" y="3"/>
                    </a:cubicBezTo>
                    <a:lnTo>
                      <a:pt x="27" y="12"/>
                    </a:lnTo>
                    <a:cubicBezTo>
                      <a:pt x="25" y="11"/>
                      <a:pt x="22" y="10"/>
                      <a:pt x="20" y="10"/>
                    </a:cubicBezTo>
                    <a:cubicBezTo>
                      <a:pt x="18" y="10"/>
                      <a:pt x="16" y="10"/>
                      <a:pt x="15" y="12"/>
                    </a:cubicBezTo>
                    <a:cubicBezTo>
                      <a:pt x="13" y="13"/>
                      <a:pt x="12" y="15"/>
                      <a:pt x="11" y="17"/>
                    </a:cubicBezTo>
                    <a:cubicBezTo>
                      <a:pt x="10" y="20"/>
                      <a:pt x="9" y="24"/>
                      <a:pt x="9" y="28"/>
                    </a:cubicBezTo>
                    <a:lnTo>
                      <a:pt x="9" y="57"/>
                    </a:lnTo>
                    <a:lnTo>
                      <a:pt x="0"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3" name="Freeform 43"/>
              <p:cNvSpPr>
                <a:spLocks/>
              </p:cNvSpPr>
              <p:nvPr/>
            </p:nvSpPr>
            <p:spPr bwMode="auto">
              <a:xfrm>
                <a:off x="1145" y="2468"/>
                <a:ext cx="55" cy="75"/>
              </a:xfrm>
              <a:custGeom>
                <a:avLst/>
                <a:gdLst/>
                <a:ahLst/>
                <a:cxnLst>
                  <a:cxn ang="0">
                    <a:pos x="0" y="57"/>
                  </a:cxn>
                  <a:cxn ang="0">
                    <a:pos x="0" y="57"/>
                  </a:cxn>
                  <a:cxn ang="0">
                    <a:pos x="0" y="1"/>
                  </a:cxn>
                  <a:cxn ang="0">
                    <a:pos x="9" y="1"/>
                  </a:cxn>
                  <a:cxn ang="0">
                    <a:pos x="9" y="9"/>
                  </a:cxn>
                  <a:cxn ang="0">
                    <a:pos x="26" y="0"/>
                  </a:cxn>
                  <a:cxn ang="0">
                    <a:pos x="36" y="2"/>
                  </a:cxn>
                  <a:cxn ang="0">
                    <a:pos x="42" y="7"/>
                  </a:cxn>
                  <a:cxn ang="0">
                    <a:pos x="45" y="14"/>
                  </a:cxn>
                  <a:cxn ang="0">
                    <a:pos x="45" y="23"/>
                  </a:cxn>
                  <a:cxn ang="0">
                    <a:pos x="45" y="57"/>
                  </a:cxn>
                  <a:cxn ang="0">
                    <a:pos x="36" y="57"/>
                  </a:cxn>
                  <a:cxn ang="0">
                    <a:pos x="36" y="23"/>
                  </a:cxn>
                  <a:cxn ang="0">
                    <a:pos x="35" y="15"/>
                  </a:cxn>
                  <a:cxn ang="0">
                    <a:pos x="31" y="10"/>
                  </a:cxn>
                  <a:cxn ang="0">
                    <a:pos x="24" y="8"/>
                  </a:cxn>
                  <a:cxn ang="0">
                    <a:pos x="14" y="12"/>
                  </a:cxn>
                  <a:cxn ang="0">
                    <a:pos x="10" y="27"/>
                  </a:cxn>
                  <a:cxn ang="0">
                    <a:pos x="10" y="57"/>
                  </a:cxn>
                  <a:cxn ang="0">
                    <a:pos x="0" y="57"/>
                  </a:cxn>
                </a:cxnLst>
                <a:rect l="0" t="0" r="r" b="b"/>
                <a:pathLst>
                  <a:path w="45" h="57">
                    <a:moveTo>
                      <a:pt x="0" y="57"/>
                    </a:moveTo>
                    <a:lnTo>
                      <a:pt x="0" y="57"/>
                    </a:lnTo>
                    <a:lnTo>
                      <a:pt x="0" y="1"/>
                    </a:lnTo>
                    <a:lnTo>
                      <a:pt x="9" y="1"/>
                    </a:lnTo>
                    <a:lnTo>
                      <a:pt x="9" y="9"/>
                    </a:lnTo>
                    <a:cubicBezTo>
                      <a:pt x="13" y="3"/>
                      <a:pt x="19" y="0"/>
                      <a:pt x="26" y="0"/>
                    </a:cubicBezTo>
                    <a:cubicBezTo>
                      <a:pt x="30" y="0"/>
                      <a:pt x="33" y="1"/>
                      <a:pt x="36" y="2"/>
                    </a:cubicBezTo>
                    <a:cubicBezTo>
                      <a:pt x="39" y="3"/>
                      <a:pt x="41" y="5"/>
                      <a:pt x="42" y="7"/>
                    </a:cubicBezTo>
                    <a:cubicBezTo>
                      <a:pt x="43" y="9"/>
                      <a:pt x="44" y="11"/>
                      <a:pt x="45" y="14"/>
                    </a:cubicBezTo>
                    <a:cubicBezTo>
                      <a:pt x="45" y="15"/>
                      <a:pt x="45" y="18"/>
                      <a:pt x="45" y="23"/>
                    </a:cubicBezTo>
                    <a:lnTo>
                      <a:pt x="45" y="57"/>
                    </a:lnTo>
                    <a:lnTo>
                      <a:pt x="36" y="57"/>
                    </a:lnTo>
                    <a:lnTo>
                      <a:pt x="36" y="23"/>
                    </a:lnTo>
                    <a:cubicBezTo>
                      <a:pt x="36" y="19"/>
                      <a:pt x="36" y="16"/>
                      <a:pt x="35" y="15"/>
                    </a:cubicBezTo>
                    <a:cubicBezTo>
                      <a:pt x="34" y="13"/>
                      <a:pt x="33" y="11"/>
                      <a:pt x="31" y="10"/>
                    </a:cubicBezTo>
                    <a:cubicBezTo>
                      <a:pt x="29" y="9"/>
                      <a:pt x="27" y="8"/>
                      <a:pt x="24" y="8"/>
                    </a:cubicBezTo>
                    <a:cubicBezTo>
                      <a:pt x="20" y="8"/>
                      <a:pt x="17" y="10"/>
                      <a:pt x="14" y="12"/>
                    </a:cubicBezTo>
                    <a:cubicBezTo>
                      <a:pt x="11" y="15"/>
                      <a:pt x="10" y="19"/>
                      <a:pt x="10" y="27"/>
                    </a:cubicBezTo>
                    <a:lnTo>
                      <a:pt x="10" y="57"/>
                    </a:lnTo>
                    <a:lnTo>
                      <a:pt x="0"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4" name="Freeform 44"/>
              <p:cNvSpPr>
                <a:spLocks noEditPoints="1"/>
              </p:cNvSpPr>
              <p:nvPr/>
            </p:nvSpPr>
            <p:spPr bwMode="auto">
              <a:xfrm>
                <a:off x="1249" y="2468"/>
                <a:ext cx="63" cy="76"/>
              </a:xfrm>
              <a:custGeom>
                <a:avLst/>
                <a:gdLst/>
                <a:ahLst/>
                <a:cxnLst>
                  <a:cxn ang="0">
                    <a:pos x="0" y="29"/>
                  </a:cxn>
                  <a:cxn ang="0">
                    <a:pos x="0" y="29"/>
                  </a:cxn>
                  <a:cxn ang="0">
                    <a:pos x="8" y="6"/>
                  </a:cxn>
                  <a:cxn ang="0">
                    <a:pos x="26" y="0"/>
                  </a:cxn>
                  <a:cxn ang="0">
                    <a:pos x="44" y="8"/>
                  </a:cxn>
                  <a:cxn ang="0">
                    <a:pos x="52" y="28"/>
                  </a:cxn>
                  <a:cxn ang="0">
                    <a:pos x="48" y="45"/>
                  </a:cxn>
                  <a:cxn ang="0">
                    <a:pos x="39" y="55"/>
                  </a:cxn>
                  <a:cxn ang="0">
                    <a:pos x="26" y="58"/>
                  </a:cxn>
                  <a:cxn ang="0">
                    <a:pos x="7" y="51"/>
                  </a:cxn>
                  <a:cxn ang="0">
                    <a:pos x="0" y="29"/>
                  </a:cxn>
                  <a:cxn ang="0">
                    <a:pos x="0" y="29"/>
                  </a:cxn>
                  <a:cxn ang="0">
                    <a:pos x="9" y="29"/>
                  </a:cxn>
                  <a:cxn ang="0">
                    <a:pos x="9" y="29"/>
                  </a:cxn>
                  <a:cxn ang="0">
                    <a:pos x="14" y="45"/>
                  </a:cxn>
                  <a:cxn ang="0">
                    <a:pos x="26" y="50"/>
                  </a:cxn>
                  <a:cxn ang="0">
                    <a:pos x="37" y="45"/>
                  </a:cxn>
                  <a:cxn ang="0">
                    <a:pos x="42" y="29"/>
                  </a:cxn>
                  <a:cxn ang="0">
                    <a:pos x="37" y="13"/>
                  </a:cxn>
                  <a:cxn ang="0">
                    <a:pos x="26" y="8"/>
                  </a:cxn>
                  <a:cxn ang="0">
                    <a:pos x="14" y="13"/>
                  </a:cxn>
                  <a:cxn ang="0">
                    <a:pos x="9" y="29"/>
                  </a:cxn>
                  <a:cxn ang="0">
                    <a:pos x="9" y="29"/>
                  </a:cxn>
                </a:cxnLst>
                <a:rect l="0" t="0" r="r" b="b"/>
                <a:pathLst>
                  <a:path w="52" h="58">
                    <a:moveTo>
                      <a:pt x="0" y="29"/>
                    </a:moveTo>
                    <a:lnTo>
                      <a:pt x="0" y="29"/>
                    </a:lnTo>
                    <a:cubicBezTo>
                      <a:pt x="0" y="19"/>
                      <a:pt x="3" y="11"/>
                      <a:pt x="8" y="6"/>
                    </a:cubicBezTo>
                    <a:cubicBezTo>
                      <a:pt x="13" y="2"/>
                      <a:pt x="19" y="0"/>
                      <a:pt x="26" y="0"/>
                    </a:cubicBezTo>
                    <a:cubicBezTo>
                      <a:pt x="33" y="0"/>
                      <a:pt x="40" y="3"/>
                      <a:pt x="44" y="8"/>
                    </a:cubicBezTo>
                    <a:cubicBezTo>
                      <a:pt x="49" y="13"/>
                      <a:pt x="52" y="20"/>
                      <a:pt x="52" y="28"/>
                    </a:cubicBezTo>
                    <a:cubicBezTo>
                      <a:pt x="52" y="35"/>
                      <a:pt x="51" y="41"/>
                      <a:pt x="48" y="45"/>
                    </a:cubicBezTo>
                    <a:cubicBezTo>
                      <a:pt x="46" y="49"/>
                      <a:pt x="43" y="52"/>
                      <a:pt x="39" y="55"/>
                    </a:cubicBezTo>
                    <a:cubicBezTo>
                      <a:pt x="35" y="57"/>
                      <a:pt x="31" y="58"/>
                      <a:pt x="26" y="58"/>
                    </a:cubicBezTo>
                    <a:cubicBezTo>
                      <a:pt x="18" y="58"/>
                      <a:pt x="12" y="56"/>
                      <a:pt x="7" y="51"/>
                    </a:cubicBezTo>
                    <a:cubicBezTo>
                      <a:pt x="2" y="46"/>
                      <a:pt x="0" y="38"/>
                      <a:pt x="0" y="29"/>
                    </a:cubicBezTo>
                    <a:lnTo>
                      <a:pt x="0" y="29"/>
                    </a:lnTo>
                    <a:close/>
                    <a:moveTo>
                      <a:pt x="9" y="29"/>
                    </a:moveTo>
                    <a:lnTo>
                      <a:pt x="9" y="29"/>
                    </a:lnTo>
                    <a:cubicBezTo>
                      <a:pt x="9" y="36"/>
                      <a:pt x="11" y="42"/>
                      <a:pt x="14" y="45"/>
                    </a:cubicBezTo>
                    <a:cubicBezTo>
                      <a:pt x="17" y="49"/>
                      <a:pt x="21" y="50"/>
                      <a:pt x="26" y="50"/>
                    </a:cubicBezTo>
                    <a:cubicBezTo>
                      <a:pt x="30" y="50"/>
                      <a:pt x="34" y="49"/>
                      <a:pt x="37" y="45"/>
                    </a:cubicBezTo>
                    <a:cubicBezTo>
                      <a:pt x="40" y="42"/>
                      <a:pt x="42" y="36"/>
                      <a:pt x="42" y="29"/>
                    </a:cubicBezTo>
                    <a:cubicBezTo>
                      <a:pt x="42" y="22"/>
                      <a:pt x="40" y="17"/>
                      <a:pt x="37" y="13"/>
                    </a:cubicBezTo>
                    <a:cubicBezTo>
                      <a:pt x="34" y="10"/>
                      <a:pt x="30" y="8"/>
                      <a:pt x="26" y="8"/>
                    </a:cubicBezTo>
                    <a:cubicBezTo>
                      <a:pt x="21" y="8"/>
                      <a:pt x="17" y="10"/>
                      <a:pt x="14" y="13"/>
                    </a:cubicBezTo>
                    <a:cubicBezTo>
                      <a:pt x="11" y="17"/>
                      <a:pt x="9" y="22"/>
                      <a:pt x="9" y="29"/>
                    </a:cubicBezTo>
                    <a:lnTo>
                      <a:pt x="9"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5" name="Freeform 45"/>
              <p:cNvSpPr>
                <a:spLocks/>
              </p:cNvSpPr>
              <p:nvPr/>
            </p:nvSpPr>
            <p:spPr bwMode="auto">
              <a:xfrm>
                <a:off x="1324" y="2468"/>
                <a:ext cx="55" cy="75"/>
              </a:xfrm>
              <a:custGeom>
                <a:avLst/>
                <a:gdLst/>
                <a:ahLst/>
                <a:cxnLst>
                  <a:cxn ang="0">
                    <a:pos x="0" y="57"/>
                  </a:cxn>
                  <a:cxn ang="0">
                    <a:pos x="0" y="57"/>
                  </a:cxn>
                  <a:cxn ang="0">
                    <a:pos x="0" y="1"/>
                  </a:cxn>
                  <a:cxn ang="0">
                    <a:pos x="9" y="1"/>
                  </a:cxn>
                  <a:cxn ang="0">
                    <a:pos x="9" y="9"/>
                  </a:cxn>
                  <a:cxn ang="0">
                    <a:pos x="27" y="0"/>
                  </a:cxn>
                  <a:cxn ang="0">
                    <a:pos x="36" y="2"/>
                  </a:cxn>
                  <a:cxn ang="0">
                    <a:pos x="42" y="7"/>
                  </a:cxn>
                  <a:cxn ang="0">
                    <a:pos x="45" y="14"/>
                  </a:cxn>
                  <a:cxn ang="0">
                    <a:pos x="45" y="23"/>
                  </a:cxn>
                  <a:cxn ang="0">
                    <a:pos x="45" y="57"/>
                  </a:cxn>
                  <a:cxn ang="0">
                    <a:pos x="36" y="57"/>
                  </a:cxn>
                  <a:cxn ang="0">
                    <a:pos x="36" y="23"/>
                  </a:cxn>
                  <a:cxn ang="0">
                    <a:pos x="35" y="15"/>
                  </a:cxn>
                  <a:cxn ang="0">
                    <a:pos x="31" y="10"/>
                  </a:cxn>
                  <a:cxn ang="0">
                    <a:pos x="25" y="8"/>
                  </a:cxn>
                  <a:cxn ang="0">
                    <a:pos x="14" y="12"/>
                  </a:cxn>
                  <a:cxn ang="0">
                    <a:pos x="10" y="27"/>
                  </a:cxn>
                  <a:cxn ang="0">
                    <a:pos x="10" y="57"/>
                  </a:cxn>
                  <a:cxn ang="0">
                    <a:pos x="0" y="57"/>
                  </a:cxn>
                </a:cxnLst>
                <a:rect l="0" t="0" r="r" b="b"/>
                <a:pathLst>
                  <a:path w="45" h="57">
                    <a:moveTo>
                      <a:pt x="0" y="57"/>
                    </a:moveTo>
                    <a:lnTo>
                      <a:pt x="0" y="57"/>
                    </a:lnTo>
                    <a:lnTo>
                      <a:pt x="0" y="1"/>
                    </a:lnTo>
                    <a:lnTo>
                      <a:pt x="9" y="1"/>
                    </a:lnTo>
                    <a:lnTo>
                      <a:pt x="9" y="9"/>
                    </a:lnTo>
                    <a:cubicBezTo>
                      <a:pt x="13" y="3"/>
                      <a:pt x="19" y="0"/>
                      <a:pt x="27" y="0"/>
                    </a:cubicBezTo>
                    <a:cubicBezTo>
                      <a:pt x="30" y="0"/>
                      <a:pt x="33" y="1"/>
                      <a:pt x="36" y="2"/>
                    </a:cubicBezTo>
                    <a:cubicBezTo>
                      <a:pt x="39" y="3"/>
                      <a:pt x="41" y="5"/>
                      <a:pt x="42" y="7"/>
                    </a:cubicBezTo>
                    <a:cubicBezTo>
                      <a:pt x="43" y="9"/>
                      <a:pt x="44" y="11"/>
                      <a:pt x="45" y="14"/>
                    </a:cubicBezTo>
                    <a:cubicBezTo>
                      <a:pt x="45" y="15"/>
                      <a:pt x="45" y="18"/>
                      <a:pt x="45" y="23"/>
                    </a:cubicBezTo>
                    <a:lnTo>
                      <a:pt x="45" y="57"/>
                    </a:lnTo>
                    <a:lnTo>
                      <a:pt x="36" y="57"/>
                    </a:lnTo>
                    <a:lnTo>
                      <a:pt x="36" y="23"/>
                    </a:lnTo>
                    <a:cubicBezTo>
                      <a:pt x="36" y="19"/>
                      <a:pt x="36" y="16"/>
                      <a:pt x="35" y="15"/>
                    </a:cubicBezTo>
                    <a:cubicBezTo>
                      <a:pt x="34" y="13"/>
                      <a:pt x="33" y="11"/>
                      <a:pt x="31" y="10"/>
                    </a:cubicBezTo>
                    <a:cubicBezTo>
                      <a:pt x="29" y="9"/>
                      <a:pt x="27" y="8"/>
                      <a:pt x="25" y="8"/>
                    </a:cubicBezTo>
                    <a:cubicBezTo>
                      <a:pt x="21" y="8"/>
                      <a:pt x="17" y="10"/>
                      <a:pt x="14" y="12"/>
                    </a:cubicBezTo>
                    <a:cubicBezTo>
                      <a:pt x="11" y="15"/>
                      <a:pt x="10" y="19"/>
                      <a:pt x="10" y="27"/>
                    </a:cubicBezTo>
                    <a:lnTo>
                      <a:pt x="10" y="57"/>
                    </a:lnTo>
                    <a:lnTo>
                      <a:pt x="0"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6" name="Freeform 46"/>
              <p:cNvSpPr>
                <a:spLocks/>
              </p:cNvSpPr>
              <p:nvPr/>
            </p:nvSpPr>
            <p:spPr bwMode="auto">
              <a:xfrm>
                <a:off x="832" y="2611"/>
                <a:ext cx="12" cy="101"/>
              </a:xfrm>
              <a:custGeom>
                <a:avLst/>
                <a:gdLst/>
                <a:ahLst/>
                <a:cxnLst>
                  <a:cxn ang="0">
                    <a:pos x="0" y="77"/>
                  </a:cxn>
                  <a:cxn ang="0">
                    <a:pos x="0" y="77"/>
                  </a:cxn>
                  <a:cxn ang="0">
                    <a:pos x="0" y="0"/>
                  </a:cxn>
                  <a:cxn ang="0">
                    <a:pos x="10" y="0"/>
                  </a:cxn>
                  <a:cxn ang="0">
                    <a:pos x="10" y="77"/>
                  </a:cxn>
                  <a:cxn ang="0">
                    <a:pos x="0" y="77"/>
                  </a:cxn>
                </a:cxnLst>
                <a:rect l="0" t="0" r="r" b="b"/>
                <a:pathLst>
                  <a:path w="10" h="77">
                    <a:moveTo>
                      <a:pt x="0" y="77"/>
                    </a:moveTo>
                    <a:lnTo>
                      <a:pt x="0" y="77"/>
                    </a:lnTo>
                    <a:lnTo>
                      <a:pt x="0" y="0"/>
                    </a:lnTo>
                    <a:lnTo>
                      <a:pt x="10" y="0"/>
                    </a:lnTo>
                    <a:lnTo>
                      <a:pt x="10"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7" name="Freeform 47"/>
              <p:cNvSpPr>
                <a:spLocks/>
              </p:cNvSpPr>
              <p:nvPr/>
            </p:nvSpPr>
            <p:spPr bwMode="auto">
              <a:xfrm>
                <a:off x="865" y="2637"/>
                <a:ext cx="55" cy="75"/>
              </a:xfrm>
              <a:custGeom>
                <a:avLst/>
                <a:gdLst/>
                <a:ahLst/>
                <a:cxnLst>
                  <a:cxn ang="0">
                    <a:pos x="0" y="57"/>
                  </a:cxn>
                  <a:cxn ang="0">
                    <a:pos x="0" y="57"/>
                  </a:cxn>
                  <a:cxn ang="0">
                    <a:pos x="0" y="1"/>
                  </a:cxn>
                  <a:cxn ang="0">
                    <a:pos x="9" y="1"/>
                  </a:cxn>
                  <a:cxn ang="0">
                    <a:pos x="9" y="9"/>
                  </a:cxn>
                  <a:cxn ang="0">
                    <a:pos x="26" y="0"/>
                  </a:cxn>
                  <a:cxn ang="0">
                    <a:pos x="35" y="2"/>
                  </a:cxn>
                  <a:cxn ang="0">
                    <a:pos x="42" y="7"/>
                  </a:cxn>
                  <a:cxn ang="0">
                    <a:pos x="45" y="14"/>
                  </a:cxn>
                  <a:cxn ang="0">
                    <a:pos x="45" y="23"/>
                  </a:cxn>
                  <a:cxn ang="0">
                    <a:pos x="45" y="57"/>
                  </a:cxn>
                  <a:cxn ang="0">
                    <a:pos x="36" y="57"/>
                  </a:cxn>
                  <a:cxn ang="0">
                    <a:pos x="36" y="23"/>
                  </a:cxn>
                  <a:cxn ang="0">
                    <a:pos x="35" y="15"/>
                  </a:cxn>
                  <a:cxn ang="0">
                    <a:pos x="31" y="10"/>
                  </a:cxn>
                  <a:cxn ang="0">
                    <a:pos x="24" y="8"/>
                  </a:cxn>
                  <a:cxn ang="0">
                    <a:pos x="14" y="12"/>
                  </a:cxn>
                  <a:cxn ang="0">
                    <a:pos x="10" y="27"/>
                  </a:cxn>
                  <a:cxn ang="0">
                    <a:pos x="10" y="57"/>
                  </a:cxn>
                  <a:cxn ang="0">
                    <a:pos x="0" y="57"/>
                  </a:cxn>
                </a:cxnLst>
                <a:rect l="0" t="0" r="r" b="b"/>
                <a:pathLst>
                  <a:path w="45" h="57">
                    <a:moveTo>
                      <a:pt x="0" y="57"/>
                    </a:moveTo>
                    <a:lnTo>
                      <a:pt x="0" y="57"/>
                    </a:lnTo>
                    <a:lnTo>
                      <a:pt x="0" y="1"/>
                    </a:lnTo>
                    <a:lnTo>
                      <a:pt x="9" y="1"/>
                    </a:lnTo>
                    <a:lnTo>
                      <a:pt x="9" y="9"/>
                    </a:lnTo>
                    <a:cubicBezTo>
                      <a:pt x="13" y="3"/>
                      <a:pt x="19" y="0"/>
                      <a:pt x="26" y="0"/>
                    </a:cubicBezTo>
                    <a:cubicBezTo>
                      <a:pt x="30" y="0"/>
                      <a:pt x="33" y="1"/>
                      <a:pt x="35" y="2"/>
                    </a:cubicBezTo>
                    <a:cubicBezTo>
                      <a:pt x="38" y="3"/>
                      <a:pt x="40" y="5"/>
                      <a:pt x="42" y="7"/>
                    </a:cubicBezTo>
                    <a:cubicBezTo>
                      <a:pt x="43" y="9"/>
                      <a:pt x="44" y="11"/>
                      <a:pt x="45" y="14"/>
                    </a:cubicBezTo>
                    <a:cubicBezTo>
                      <a:pt x="45" y="15"/>
                      <a:pt x="45" y="18"/>
                      <a:pt x="45" y="23"/>
                    </a:cubicBezTo>
                    <a:lnTo>
                      <a:pt x="45" y="57"/>
                    </a:lnTo>
                    <a:lnTo>
                      <a:pt x="36" y="57"/>
                    </a:lnTo>
                    <a:lnTo>
                      <a:pt x="36" y="23"/>
                    </a:lnTo>
                    <a:cubicBezTo>
                      <a:pt x="36" y="19"/>
                      <a:pt x="35" y="16"/>
                      <a:pt x="35" y="15"/>
                    </a:cubicBezTo>
                    <a:cubicBezTo>
                      <a:pt x="34" y="13"/>
                      <a:pt x="33" y="11"/>
                      <a:pt x="31" y="10"/>
                    </a:cubicBezTo>
                    <a:cubicBezTo>
                      <a:pt x="29" y="9"/>
                      <a:pt x="27" y="8"/>
                      <a:pt x="24" y="8"/>
                    </a:cubicBezTo>
                    <a:cubicBezTo>
                      <a:pt x="20" y="8"/>
                      <a:pt x="17" y="10"/>
                      <a:pt x="14" y="12"/>
                    </a:cubicBezTo>
                    <a:cubicBezTo>
                      <a:pt x="11" y="15"/>
                      <a:pt x="10" y="19"/>
                      <a:pt x="10" y="27"/>
                    </a:cubicBezTo>
                    <a:lnTo>
                      <a:pt x="10" y="57"/>
                    </a:lnTo>
                    <a:lnTo>
                      <a:pt x="0"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8" name="Freeform 48"/>
              <p:cNvSpPr>
                <a:spLocks/>
              </p:cNvSpPr>
              <p:nvPr/>
            </p:nvSpPr>
            <p:spPr bwMode="auto">
              <a:xfrm>
                <a:off x="931" y="2638"/>
                <a:ext cx="61" cy="74"/>
              </a:xfrm>
              <a:custGeom>
                <a:avLst/>
                <a:gdLst/>
                <a:ahLst/>
                <a:cxnLst>
                  <a:cxn ang="0">
                    <a:pos x="21" y="56"/>
                  </a:cxn>
                  <a:cxn ang="0">
                    <a:pos x="21" y="56"/>
                  </a:cxn>
                  <a:cxn ang="0">
                    <a:pos x="0" y="0"/>
                  </a:cxn>
                  <a:cxn ang="0">
                    <a:pos x="10" y="0"/>
                  </a:cxn>
                  <a:cxn ang="0">
                    <a:pos x="21" y="34"/>
                  </a:cxn>
                  <a:cxn ang="0">
                    <a:pos x="25" y="45"/>
                  </a:cxn>
                  <a:cxn ang="0">
                    <a:pos x="28" y="34"/>
                  </a:cxn>
                  <a:cxn ang="0">
                    <a:pos x="41" y="0"/>
                  </a:cxn>
                  <a:cxn ang="0">
                    <a:pos x="50" y="0"/>
                  </a:cxn>
                  <a:cxn ang="0">
                    <a:pos x="29" y="56"/>
                  </a:cxn>
                  <a:cxn ang="0">
                    <a:pos x="21" y="56"/>
                  </a:cxn>
                </a:cxnLst>
                <a:rect l="0" t="0" r="r" b="b"/>
                <a:pathLst>
                  <a:path w="50" h="56">
                    <a:moveTo>
                      <a:pt x="21" y="56"/>
                    </a:moveTo>
                    <a:lnTo>
                      <a:pt x="21" y="56"/>
                    </a:lnTo>
                    <a:lnTo>
                      <a:pt x="0" y="0"/>
                    </a:lnTo>
                    <a:lnTo>
                      <a:pt x="10" y="0"/>
                    </a:lnTo>
                    <a:lnTo>
                      <a:pt x="21" y="34"/>
                    </a:lnTo>
                    <a:cubicBezTo>
                      <a:pt x="23" y="37"/>
                      <a:pt x="24" y="41"/>
                      <a:pt x="25" y="45"/>
                    </a:cubicBezTo>
                    <a:cubicBezTo>
                      <a:pt x="26" y="42"/>
                      <a:pt x="27" y="38"/>
                      <a:pt x="28" y="34"/>
                    </a:cubicBezTo>
                    <a:lnTo>
                      <a:pt x="41" y="0"/>
                    </a:lnTo>
                    <a:lnTo>
                      <a:pt x="50" y="0"/>
                    </a:lnTo>
                    <a:lnTo>
                      <a:pt x="29" y="56"/>
                    </a:lnTo>
                    <a:lnTo>
                      <a:pt x="21" y="5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9" name="Freeform 49"/>
              <p:cNvSpPr>
                <a:spLocks noEditPoints="1"/>
              </p:cNvSpPr>
              <p:nvPr/>
            </p:nvSpPr>
            <p:spPr bwMode="auto">
              <a:xfrm>
                <a:off x="998" y="2637"/>
                <a:ext cx="62" cy="77"/>
              </a:xfrm>
              <a:custGeom>
                <a:avLst/>
                <a:gdLst/>
                <a:ahLst/>
                <a:cxnLst>
                  <a:cxn ang="0">
                    <a:pos x="41" y="39"/>
                  </a:cxn>
                  <a:cxn ang="0">
                    <a:pos x="41" y="39"/>
                  </a:cxn>
                  <a:cxn ang="0">
                    <a:pos x="51" y="40"/>
                  </a:cxn>
                  <a:cxn ang="0">
                    <a:pos x="42" y="53"/>
                  </a:cxn>
                  <a:cxn ang="0">
                    <a:pos x="26" y="58"/>
                  </a:cxn>
                  <a:cxn ang="0">
                    <a:pos x="7" y="51"/>
                  </a:cxn>
                  <a:cxn ang="0">
                    <a:pos x="0" y="30"/>
                  </a:cxn>
                  <a:cxn ang="0">
                    <a:pos x="7" y="8"/>
                  </a:cxn>
                  <a:cxn ang="0">
                    <a:pos x="26" y="0"/>
                  </a:cxn>
                  <a:cxn ang="0">
                    <a:pos x="44" y="8"/>
                  </a:cxn>
                  <a:cxn ang="0">
                    <a:pos x="51" y="29"/>
                  </a:cxn>
                  <a:cxn ang="0">
                    <a:pos x="51" y="32"/>
                  </a:cxn>
                  <a:cxn ang="0">
                    <a:pos x="10" y="32"/>
                  </a:cxn>
                  <a:cxn ang="0">
                    <a:pos x="15" y="46"/>
                  </a:cxn>
                  <a:cxn ang="0">
                    <a:pos x="26" y="50"/>
                  </a:cxn>
                  <a:cxn ang="0">
                    <a:pos x="35" y="48"/>
                  </a:cxn>
                  <a:cxn ang="0">
                    <a:pos x="41" y="39"/>
                  </a:cxn>
                  <a:cxn ang="0">
                    <a:pos x="41" y="39"/>
                  </a:cxn>
                  <a:cxn ang="0">
                    <a:pos x="10" y="24"/>
                  </a:cxn>
                  <a:cxn ang="0">
                    <a:pos x="10" y="24"/>
                  </a:cxn>
                  <a:cxn ang="0">
                    <a:pos x="41" y="24"/>
                  </a:cxn>
                  <a:cxn ang="0">
                    <a:pos x="38" y="13"/>
                  </a:cxn>
                  <a:cxn ang="0">
                    <a:pos x="26" y="8"/>
                  </a:cxn>
                  <a:cxn ang="0">
                    <a:pos x="15" y="12"/>
                  </a:cxn>
                  <a:cxn ang="0">
                    <a:pos x="10" y="24"/>
                  </a:cxn>
                  <a:cxn ang="0">
                    <a:pos x="10" y="24"/>
                  </a:cxn>
                </a:cxnLst>
                <a:rect l="0" t="0" r="r" b="b"/>
                <a:pathLst>
                  <a:path w="51" h="58">
                    <a:moveTo>
                      <a:pt x="41" y="39"/>
                    </a:moveTo>
                    <a:lnTo>
                      <a:pt x="41" y="39"/>
                    </a:lnTo>
                    <a:lnTo>
                      <a:pt x="51" y="40"/>
                    </a:lnTo>
                    <a:cubicBezTo>
                      <a:pt x="49" y="46"/>
                      <a:pt x="46" y="50"/>
                      <a:pt x="42" y="53"/>
                    </a:cubicBezTo>
                    <a:cubicBezTo>
                      <a:pt x="38" y="57"/>
                      <a:pt x="33" y="58"/>
                      <a:pt x="26" y="58"/>
                    </a:cubicBezTo>
                    <a:cubicBezTo>
                      <a:pt x="18" y="58"/>
                      <a:pt x="12" y="56"/>
                      <a:pt x="7" y="51"/>
                    </a:cubicBezTo>
                    <a:cubicBezTo>
                      <a:pt x="2" y="46"/>
                      <a:pt x="0" y="39"/>
                      <a:pt x="0" y="30"/>
                    </a:cubicBezTo>
                    <a:cubicBezTo>
                      <a:pt x="0" y="20"/>
                      <a:pt x="2" y="13"/>
                      <a:pt x="7" y="8"/>
                    </a:cubicBezTo>
                    <a:cubicBezTo>
                      <a:pt x="12" y="3"/>
                      <a:pt x="18" y="0"/>
                      <a:pt x="26" y="0"/>
                    </a:cubicBezTo>
                    <a:cubicBezTo>
                      <a:pt x="33" y="0"/>
                      <a:pt x="39" y="3"/>
                      <a:pt x="44" y="8"/>
                    </a:cubicBezTo>
                    <a:cubicBezTo>
                      <a:pt x="49" y="13"/>
                      <a:pt x="51" y="20"/>
                      <a:pt x="51" y="29"/>
                    </a:cubicBezTo>
                    <a:cubicBezTo>
                      <a:pt x="51" y="30"/>
                      <a:pt x="51" y="30"/>
                      <a:pt x="51" y="32"/>
                    </a:cubicBezTo>
                    <a:lnTo>
                      <a:pt x="10" y="32"/>
                    </a:lnTo>
                    <a:cubicBezTo>
                      <a:pt x="10" y="38"/>
                      <a:pt x="12" y="42"/>
                      <a:pt x="15" y="46"/>
                    </a:cubicBezTo>
                    <a:cubicBezTo>
                      <a:pt x="18" y="49"/>
                      <a:pt x="22" y="50"/>
                      <a:pt x="26" y="50"/>
                    </a:cubicBezTo>
                    <a:cubicBezTo>
                      <a:pt x="30" y="50"/>
                      <a:pt x="33" y="49"/>
                      <a:pt x="35" y="48"/>
                    </a:cubicBezTo>
                    <a:cubicBezTo>
                      <a:pt x="38" y="46"/>
                      <a:pt x="40" y="43"/>
                      <a:pt x="41" y="39"/>
                    </a:cubicBezTo>
                    <a:lnTo>
                      <a:pt x="41" y="39"/>
                    </a:lnTo>
                    <a:close/>
                    <a:moveTo>
                      <a:pt x="10" y="24"/>
                    </a:moveTo>
                    <a:lnTo>
                      <a:pt x="10" y="24"/>
                    </a:lnTo>
                    <a:lnTo>
                      <a:pt x="41" y="24"/>
                    </a:lnTo>
                    <a:cubicBezTo>
                      <a:pt x="41" y="19"/>
                      <a:pt x="40" y="16"/>
                      <a:pt x="38" y="13"/>
                    </a:cubicBezTo>
                    <a:cubicBezTo>
                      <a:pt x="35" y="10"/>
                      <a:pt x="31" y="8"/>
                      <a:pt x="26" y="8"/>
                    </a:cubicBezTo>
                    <a:cubicBezTo>
                      <a:pt x="22" y="8"/>
                      <a:pt x="18" y="9"/>
                      <a:pt x="15" y="12"/>
                    </a:cubicBezTo>
                    <a:cubicBezTo>
                      <a:pt x="12" y="15"/>
                      <a:pt x="10" y="19"/>
                      <a:pt x="10" y="24"/>
                    </a:cubicBezTo>
                    <a:lnTo>
                      <a:pt x="10"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0" name="Freeform 50"/>
              <p:cNvSpPr>
                <a:spLocks/>
              </p:cNvSpPr>
              <p:nvPr/>
            </p:nvSpPr>
            <p:spPr bwMode="auto">
              <a:xfrm>
                <a:off x="1068" y="2637"/>
                <a:ext cx="58" cy="77"/>
              </a:xfrm>
              <a:custGeom>
                <a:avLst/>
                <a:gdLst/>
                <a:ahLst/>
                <a:cxnLst>
                  <a:cxn ang="0">
                    <a:pos x="0" y="40"/>
                  </a:cxn>
                  <a:cxn ang="0">
                    <a:pos x="0" y="40"/>
                  </a:cxn>
                  <a:cxn ang="0">
                    <a:pos x="10" y="39"/>
                  </a:cxn>
                  <a:cxn ang="0">
                    <a:pos x="14" y="47"/>
                  </a:cxn>
                  <a:cxn ang="0">
                    <a:pos x="24" y="50"/>
                  </a:cxn>
                  <a:cxn ang="0">
                    <a:pos x="34" y="48"/>
                  </a:cxn>
                  <a:cxn ang="0">
                    <a:pos x="37" y="42"/>
                  </a:cxn>
                  <a:cxn ang="0">
                    <a:pos x="34" y="37"/>
                  </a:cxn>
                  <a:cxn ang="0">
                    <a:pos x="24" y="33"/>
                  </a:cxn>
                  <a:cxn ang="0">
                    <a:pos x="10" y="29"/>
                  </a:cxn>
                  <a:cxn ang="0">
                    <a:pos x="4" y="24"/>
                  </a:cxn>
                  <a:cxn ang="0">
                    <a:pos x="2" y="16"/>
                  </a:cxn>
                  <a:cxn ang="0">
                    <a:pos x="4" y="9"/>
                  </a:cxn>
                  <a:cxn ang="0">
                    <a:pos x="8" y="4"/>
                  </a:cxn>
                  <a:cxn ang="0">
                    <a:pos x="14" y="1"/>
                  </a:cxn>
                  <a:cxn ang="0">
                    <a:pos x="22" y="0"/>
                  </a:cxn>
                  <a:cxn ang="0">
                    <a:pos x="34" y="2"/>
                  </a:cxn>
                  <a:cxn ang="0">
                    <a:pos x="41" y="7"/>
                  </a:cxn>
                  <a:cxn ang="0">
                    <a:pos x="44" y="16"/>
                  </a:cxn>
                  <a:cxn ang="0">
                    <a:pos x="35" y="17"/>
                  </a:cxn>
                  <a:cxn ang="0">
                    <a:pos x="32" y="10"/>
                  </a:cxn>
                  <a:cxn ang="0">
                    <a:pos x="23" y="8"/>
                  </a:cxn>
                  <a:cxn ang="0">
                    <a:pos x="14" y="10"/>
                  </a:cxn>
                  <a:cxn ang="0">
                    <a:pos x="11" y="15"/>
                  </a:cxn>
                  <a:cxn ang="0">
                    <a:pos x="12" y="18"/>
                  </a:cxn>
                  <a:cxn ang="0">
                    <a:pos x="16" y="21"/>
                  </a:cxn>
                  <a:cxn ang="0">
                    <a:pos x="24" y="23"/>
                  </a:cxn>
                  <a:cxn ang="0">
                    <a:pos x="38" y="28"/>
                  </a:cxn>
                  <a:cxn ang="0">
                    <a:pos x="44" y="33"/>
                  </a:cxn>
                  <a:cxn ang="0">
                    <a:pos x="47" y="41"/>
                  </a:cxn>
                  <a:cxn ang="0">
                    <a:pos x="44" y="49"/>
                  </a:cxn>
                  <a:cxn ang="0">
                    <a:pos x="36" y="56"/>
                  </a:cxn>
                  <a:cxn ang="0">
                    <a:pos x="24" y="58"/>
                  </a:cxn>
                  <a:cxn ang="0">
                    <a:pos x="8" y="54"/>
                  </a:cxn>
                  <a:cxn ang="0">
                    <a:pos x="0" y="40"/>
                  </a:cxn>
                  <a:cxn ang="0">
                    <a:pos x="0" y="40"/>
                  </a:cxn>
                </a:cxnLst>
                <a:rect l="0" t="0" r="r" b="b"/>
                <a:pathLst>
                  <a:path w="47" h="58">
                    <a:moveTo>
                      <a:pt x="0" y="40"/>
                    </a:moveTo>
                    <a:lnTo>
                      <a:pt x="0" y="40"/>
                    </a:lnTo>
                    <a:lnTo>
                      <a:pt x="10" y="39"/>
                    </a:lnTo>
                    <a:cubicBezTo>
                      <a:pt x="10" y="43"/>
                      <a:pt x="12" y="45"/>
                      <a:pt x="14" y="47"/>
                    </a:cubicBezTo>
                    <a:cubicBezTo>
                      <a:pt x="16" y="49"/>
                      <a:pt x="20" y="50"/>
                      <a:pt x="24" y="50"/>
                    </a:cubicBezTo>
                    <a:cubicBezTo>
                      <a:pt x="28" y="50"/>
                      <a:pt x="32" y="50"/>
                      <a:pt x="34" y="48"/>
                    </a:cubicBezTo>
                    <a:cubicBezTo>
                      <a:pt x="36" y="46"/>
                      <a:pt x="37" y="44"/>
                      <a:pt x="37" y="42"/>
                    </a:cubicBezTo>
                    <a:cubicBezTo>
                      <a:pt x="37" y="39"/>
                      <a:pt x="36" y="38"/>
                      <a:pt x="34" y="37"/>
                    </a:cubicBezTo>
                    <a:cubicBezTo>
                      <a:pt x="33" y="36"/>
                      <a:pt x="30" y="35"/>
                      <a:pt x="24" y="33"/>
                    </a:cubicBezTo>
                    <a:cubicBezTo>
                      <a:pt x="18" y="32"/>
                      <a:pt x="13" y="30"/>
                      <a:pt x="10" y="29"/>
                    </a:cubicBezTo>
                    <a:cubicBezTo>
                      <a:pt x="7" y="28"/>
                      <a:pt x="5" y="26"/>
                      <a:pt x="4" y="24"/>
                    </a:cubicBezTo>
                    <a:cubicBezTo>
                      <a:pt x="3" y="21"/>
                      <a:pt x="2" y="19"/>
                      <a:pt x="2" y="16"/>
                    </a:cubicBezTo>
                    <a:cubicBezTo>
                      <a:pt x="2" y="14"/>
                      <a:pt x="3" y="11"/>
                      <a:pt x="4" y="9"/>
                    </a:cubicBezTo>
                    <a:cubicBezTo>
                      <a:pt x="5" y="7"/>
                      <a:pt x="6" y="5"/>
                      <a:pt x="8" y="4"/>
                    </a:cubicBezTo>
                    <a:cubicBezTo>
                      <a:pt x="10" y="3"/>
                      <a:pt x="12" y="2"/>
                      <a:pt x="14" y="1"/>
                    </a:cubicBezTo>
                    <a:cubicBezTo>
                      <a:pt x="17" y="1"/>
                      <a:pt x="20" y="0"/>
                      <a:pt x="22" y="0"/>
                    </a:cubicBezTo>
                    <a:cubicBezTo>
                      <a:pt x="27" y="0"/>
                      <a:pt x="31" y="1"/>
                      <a:pt x="34" y="2"/>
                    </a:cubicBezTo>
                    <a:cubicBezTo>
                      <a:pt x="37" y="3"/>
                      <a:pt x="40" y="5"/>
                      <a:pt x="41" y="7"/>
                    </a:cubicBezTo>
                    <a:cubicBezTo>
                      <a:pt x="43" y="9"/>
                      <a:pt x="44" y="12"/>
                      <a:pt x="44" y="16"/>
                    </a:cubicBezTo>
                    <a:lnTo>
                      <a:pt x="35" y="17"/>
                    </a:lnTo>
                    <a:cubicBezTo>
                      <a:pt x="35" y="14"/>
                      <a:pt x="34" y="12"/>
                      <a:pt x="32" y="10"/>
                    </a:cubicBezTo>
                    <a:cubicBezTo>
                      <a:pt x="30" y="9"/>
                      <a:pt x="27" y="8"/>
                      <a:pt x="23" y="8"/>
                    </a:cubicBezTo>
                    <a:cubicBezTo>
                      <a:pt x="19" y="8"/>
                      <a:pt x="16" y="9"/>
                      <a:pt x="14" y="10"/>
                    </a:cubicBezTo>
                    <a:cubicBezTo>
                      <a:pt x="12" y="11"/>
                      <a:pt x="11" y="13"/>
                      <a:pt x="11" y="15"/>
                    </a:cubicBezTo>
                    <a:cubicBezTo>
                      <a:pt x="11" y="16"/>
                      <a:pt x="11" y="17"/>
                      <a:pt x="12" y="18"/>
                    </a:cubicBezTo>
                    <a:cubicBezTo>
                      <a:pt x="13" y="19"/>
                      <a:pt x="14" y="20"/>
                      <a:pt x="16" y="21"/>
                    </a:cubicBezTo>
                    <a:cubicBezTo>
                      <a:pt x="17" y="21"/>
                      <a:pt x="20" y="22"/>
                      <a:pt x="24" y="23"/>
                    </a:cubicBezTo>
                    <a:cubicBezTo>
                      <a:pt x="31" y="25"/>
                      <a:pt x="35" y="26"/>
                      <a:pt x="38" y="28"/>
                    </a:cubicBezTo>
                    <a:cubicBezTo>
                      <a:pt x="41" y="29"/>
                      <a:pt x="43" y="30"/>
                      <a:pt x="44" y="33"/>
                    </a:cubicBezTo>
                    <a:cubicBezTo>
                      <a:pt x="46" y="35"/>
                      <a:pt x="47" y="37"/>
                      <a:pt x="47" y="41"/>
                    </a:cubicBezTo>
                    <a:cubicBezTo>
                      <a:pt x="47" y="44"/>
                      <a:pt x="46" y="47"/>
                      <a:pt x="44" y="49"/>
                    </a:cubicBezTo>
                    <a:cubicBezTo>
                      <a:pt x="42" y="52"/>
                      <a:pt x="39" y="54"/>
                      <a:pt x="36" y="56"/>
                    </a:cubicBezTo>
                    <a:cubicBezTo>
                      <a:pt x="32" y="57"/>
                      <a:pt x="29" y="58"/>
                      <a:pt x="24" y="58"/>
                    </a:cubicBezTo>
                    <a:cubicBezTo>
                      <a:pt x="17" y="58"/>
                      <a:pt x="11" y="57"/>
                      <a:pt x="8" y="54"/>
                    </a:cubicBezTo>
                    <a:cubicBezTo>
                      <a:pt x="4" y="51"/>
                      <a:pt x="1" y="46"/>
                      <a:pt x="0" y="40"/>
                    </a:cubicBezTo>
                    <a:lnTo>
                      <a:pt x="0"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1" name="Freeform 51"/>
              <p:cNvSpPr>
                <a:spLocks/>
              </p:cNvSpPr>
              <p:nvPr/>
            </p:nvSpPr>
            <p:spPr bwMode="auto">
              <a:xfrm>
                <a:off x="1133" y="2613"/>
                <a:ext cx="33" cy="101"/>
              </a:xfrm>
              <a:custGeom>
                <a:avLst/>
                <a:gdLst/>
                <a:ahLst/>
                <a:cxnLst>
                  <a:cxn ang="0">
                    <a:pos x="26" y="66"/>
                  </a:cxn>
                  <a:cxn ang="0">
                    <a:pos x="26" y="66"/>
                  </a:cxn>
                  <a:cxn ang="0">
                    <a:pos x="27" y="75"/>
                  </a:cxn>
                  <a:cxn ang="0">
                    <a:pos x="20" y="76"/>
                  </a:cxn>
                  <a:cxn ang="0">
                    <a:pos x="12" y="74"/>
                  </a:cxn>
                  <a:cxn ang="0">
                    <a:pos x="8" y="70"/>
                  </a:cxn>
                  <a:cxn ang="0">
                    <a:pos x="7" y="59"/>
                  </a:cxn>
                  <a:cxn ang="0">
                    <a:pos x="7" y="27"/>
                  </a:cxn>
                  <a:cxn ang="0">
                    <a:pos x="0" y="27"/>
                  </a:cxn>
                  <a:cxn ang="0">
                    <a:pos x="0" y="19"/>
                  </a:cxn>
                  <a:cxn ang="0">
                    <a:pos x="7" y="19"/>
                  </a:cxn>
                  <a:cxn ang="0">
                    <a:pos x="7" y="6"/>
                  </a:cxn>
                  <a:cxn ang="0">
                    <a:pos x="17" y="0"/>
                  </a:cxn>
                  <a:cxn ang="0">
                    <a:pos x="17" y="19"/>
                  </a:cxn>
                  <a:cxn ang="0">
                    <a:pos x="26" y="19"/>
                  </a:cxn>
                  <a:cxn ang="0">
                    <a:pos x="26" y="27"/>
                  </a:cxn>
                  <a:cxn ang="0">
                    <a:pos x="17" y="27"/>
                  </a:cxn>
                  <a:cxn ang="0">
                    <a:pos x="17" y="59"/>
                  </a:cxn>
                  <a:cxn ang="0">
                    <a:pos x="17" y="64"/>
                  </a:cxn>
                  <a:cxn ang="0">
                    <a:pos x="19" y="66"/>
                  </a:cxn>
                  <a:cxn ang="0">
                    <a:pos x="22" y="67"/>
                  </a:cxn>
                  <a:cxn ang="0">
                    <a:pos x="26" y="66"/>
                  </a:cxn>
                  <a:cxn ang="0">
                    <a:pos x="26" y="66"/>
                  </a:cxn>
                </a:cxnLst>
                <a:rect l="0" t="0" r="r" b="b"/>
                <a:pathLst>
                  <a:path w="27" h="76">
                    <a:moveTo>
                      <a:pt x="26" y="66"/>
                    </a:moveTo>
                    <a:lnTo>
                      <a:pt x="26" y="66"/>
                    </a:lnTo>
                    <a:lnTo>
                      <a:pt x="27" y="75"/>
                    </a:lnTo>
                    <a:cubicBezTo>
                      <a:pt x="25" y="75"/>
                      <a:pt x="22" y="76"/>
                      <a:pt x="20" y="76"/>
                    </a:cubicBezTo>
                    <a:cubicBezTo>
                      <a:pt x="17" y="76"/>
                      <a:pt x="14" y="75"/>
                      <a:pt x="12" y="74"/>
                    </a:cubicBezTo>
                    <a:cubicBezTo>
                      <a:pt x="11" y="73"/>
                      <a:pt x="9" y="71"/>
                      <a:pt x="8" y="70"/>
                    </a:cubicBezTo>
                    <a:cubicBezTo>
                      <a:pt x="8" y="68"/>
                      <a:pt x="7" y="64"/>
                      <a:pt x="7" y="59"/>
                    </a:cubicBezTo>
                    <a:lnTo>
                      <a:pt x="7" y="27"/>
                    </a:lnTo>
                    <a:lnTo>
                      <a:pt x="0" y="27"/>
                    </a:lnTo>
                    <a:lnTo>
                      <a:pt x="0" y="19"/>
                    </a:lnTo>
                    <a:lnTo>
                      <a:pt x="7" y="19"/>
                    </a:lnTo>
                    <a:lnTo>
                      <a:pt x="7" y="6"/>
                    </a:lnTo>
                    <a:lnTo>
                      <a:pt x="17" y="0"/>
                    </a:lnTo>
                    <a:lnTo>
                      <a:pt x="17" y="19"/>
                    </a:lnTo>
                    <a:lnTo>
                      <a:pt x="26" y="19"/>
                    </a:lnTo>
                    <a:lnTo>
                      <a:pt x="26" y="27"/>
                    </a:lnTo>
                    <a:lnTo>
                      <a:pt x="17" y="27"/>
                    </a:lnTo>
                    <a:lnTo>
                      <a:pt x="17" y="59"/>
                    </a:lnTo>
                    <a:cubicBezTo>
                      <a:pt x="17" y="62"/>
                      <a:pt x="17" y="64"/>
                      <a:pt x="17" y="64"/>
                    </a:cubicBezTo>
                    <a:cubicBezTo>
                      <a:pt x="17" y="65"/>
                      <a:pt x="18" y="66"/>
                      <a:pt x="19" y="66"/>
                    </a:cubicBezTo>
                    <a:cubicBezTo>
                      <a:pt x="19" y="67"/>
                      <a:pt x="21" y="67"/>
                      <a:pt x="22" y="67"/>
                    </a:cubicBezTo>
                    <a:cubicBezTo>
                      <a:pt x="23" y="67"/>
                      <a:pt x="24" y="67"/>
                      <a:pt x="26" y="66"/>
                    </a:cubicBezTo>
                    <a:lnTo>
                      <a:pt x="26"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2" name="Freeform 52"/>
              <p:cNvSpPr>
                <a:spLocks noEditPoints="1"/>
              </p:cNvSpPr>
              <p:nvPr/>
            </p:nvSpPr>
            <p:spPr bwMode="auto">
              <a:xfrm>
                <a:off x="1173" y="2637"/>
                <a:ext cx="62" cy="77"/>
              </a:xfrm>
              <a:custGeom>
                <a:avLst/>
                <a:gdLst/>
                <a:ahLst/>
                <a:cxnLst>
                  <a:cxn ang="0">
                    <a:pos x="41" y="39"/>
                  </a:cxn>
                  <a:cxn ang="0">
                    <a:pos x="41" y="39"/>
                  </a:cxn>
                  <a:cxn ang="0">
                    <a:pos x="51" y="40"/>
                  </a:cxn>
                  <a:cxn ang="0">
                    <a:pos x="42" y="53"/>
                  </a:cxn>
                  <a:cxn ang="0">
                    <a:pos x="26" y="58"/>
                  </a:cxn>
                  <a:cxn ang="0">
                    <a:pos x="7" y="51"/>
                  </a:cxn>
                  <a:cxn ang="0">
                    <a:pos x="0" y="30"/>
                  </a:cxn>
                  <a:cxn ang="0">
                    <a:pos x="7" y="8"/>
                  </a:cxn>
                  <a:cxn ang="0">
                    <a:pos x="26" y="0"/>
                  </a:cxn>
                  <a:cxn ang="0">
                    <a:pos x="44" y="8"/>
                  </a:cxn>
                  <a:cxn ang="0">
                    <a:pos x="51" y="29"/>
                  </a:cxn>
                  <a:cxn ang="0">
                    <a:pos x="51" y="32"/>
                  </a:cxn>
                  <a:cxn ang="0">
                    <a:pos x="9" y="32"/>
                  </a:cxn>
                  <a:cxn ang="0">
                    <a:pos x="15" y="46"/>
                  </a:cxn>
                  <a:cxn ang="0">
                    <a:pos x="26" y="50"/>
                  </a:cxn>
                  <a:cxn ang="0">
                    <a:pos x="35" y="48"/>
                  </a:cxn>
                  <a:cxn ang="0">
                    <a:pos x="41" y="39"/>
                  </a:cxn>
                  <a:cxn ang="0">
                    <a:pos x="41" y="39"/>
                  </a:cxn>
                  <a:cxn ang="0">
                    <a:pos x="10" y="24"/>
                  </a:cxn>
                  <a:cxn ang="0">
                    <a:pos x="10" y="24"/>
                  </a:cxn>
                  <a:cxn ang="0">
                    <a:pos x="41" y="24"/>
                  </a:cxn>
                  <a:cxn ang="0">
                    <a:pos x="37" y="13"/>
                  </a:cxn>
                  <a:cxn ang="0">
                    <a:pos x="26" y="8"/>
                  </a:cxn>
                  <a:cxn ang="0">
                    <a:pos x="15" y="12"/>
                  </a:cxn>
                  <a:cxn ang="0">
                    <a:pos x="10" y="24"/>
                  </a:cxn>
                  <a:cxn ang="0">
                    <a:pos x="10" y="24"/>
                  </a:cxn>
                </a:cxnLst>
                <a:rect l="0" t="0" r="r" b="b"/>
                <a:pathLst>
                  <a:path w="51" h="58">
                    <a:moveTo>
                      <a:pt x="41" y="39"/>
                    </a:moveTo>
                    <a:lnTo>
                      <a:pt x="41" y="39"/>
                    </a:lnTo>
                    <a:lnTo>
                      <a:pt x="51" y="40"/>
                    </a:lnTo>
                    <a:cubicBezTo>
                      <a:pt x="49" y="46"/>
                      <a:pt x="46" y="50"/>
                      <a:pt x="42" y="53"/>
                    </a:cubicBezTo>
                    <a:cubicBezTo>
                      <a:pt x="38" y="57"/>
                      <a:pt x="33" y="58"/>
                      <a:pt x="26" y="58"/>
                    </a:cubicBezTo>
                    <a:cubicBezTo>
                      <a:pt x="18" y="58"/>
                      <a:pt x="12" y="56"/>
                      <a:pt x="7" y="51"/>
                    </a:cubicBezTo>
                    <a:cubicBezTo>
                      <a:pt x="2" y="46"/>
                      <a:pt x="0" y="39"/>
                      <a:pt x="0" y="30"/>
                    </a:cubicBezTo>
                    <a:cubicBezTo>
                      <a:pt x="0" y="20"/>
                      <a:pt x="2" y="13"/>
                      <a:pt x="7" y="8"/>
                    </a:cubicBezTo>
                    <a:cubicBezTo>
                      <a:pt x="12" y="3"/>
                      <a:pt x="18" y="0"/>
                      <a:pt x="26" y="0"/>
                    </a:cubicBezTo>
                    <a:cubicBezTo>
                      <a:pt x="33" y="0"/>
                      <a:pt x="39" y="3"/>
                      <a:pt x="44" y="8"/>
                    </a:cubicBezTo>
                    <a:cubicBezTo>
                      <a:pt x="49" y="13"/>
                      <a:pt x="51" y="20"/>
                      <a:pt x="51" y="29"/>
                    </a:cubicBezTo>
                    <a:cubicBezTo>
                      <a:pt x="51" y="30"/>
                      <a:pt x="51" y="30"/>
                      <a:pt x="51" y="32"/>
                    </a:cubicBezTo>
                    <a:lnTo>
                      <a:pt x="9" y="32"/>
                    </a:lnTo>
                    <a:cubicBezTo>
                      <a:pt x="10" y="38"/>
                      <a:pt x="12" y="42"/>
                      <a:pt x="15" y="46"/>
                    </a:cubicBezTo>
                    <a:cubicBezTo>
                      <a:pt x="18" y="49"/>
                      <a:pt x="22" y="50"/>
                      <a:pt x="26" y="50"/>
                    </a:cubicBezTo>
                    <a:cubicBezTo>
                      <a:pt x="30" y="50"/>
                      <a:pt x="33" y="49"/>
                      <a:pt x="35" y="48"/>
                    </a:cubicBezTo>
                    <a:cubicBezTo>
                      <a:pt x="38" y="46"/>
                      <a:pt x="39" y="43"/>
                      <a:pt x="41" y="39"/>
                    </a:cubicBezTo>
                    <a:lnTo>
                      <a:pt x="41" y="39"/>
                    </a:lnTo>
                    <a:close/>
                    <a:moveTo>
                      <a:pt x="10" y="24"/>
                    </a:moveTo>
                    <a:lnTo>
                      <a:pt x="10" y="24"/>
                    </a:lnTo>
                    <a:lnTo>
                      <a:pt x="41" y="24"/>
                    </a:lnTo>
                    <a:cubicBezTo>
                      <a:pt x="41" y="19"/>
                      <a:pt x="39" y="16"/>
                      <a:pt x="37" y="13"/>
                    </a:cubicBezTo>
                    <a:cubicBezTo>
                      <a:pt x="34" y="10"/>
                      <a:pt x="31" y="8"/>
                      <a:pt x="26" y="8"/>
                    </a:cubicBezTo>
                    <a:cubicBezTo>
                      <a:pt x="21" y="8"/>
                      <a:pt x="18" y="9"/>
                      <a:pt x="15" y="12"/>
                    </a:cubicBezTo>
                    <a:cubicBezTo>
                      <a:pt x="12" y="15"/>
                      <a:pt x="10" y="19"/>
                      <a:pt x="10" y="24"/>
                    </a:cubicBezTo>
                    <a:lnTo>
                      <a:pt x="10"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3" name="Freeform 53"/>
              <p:cNvSpPr>
                <a:spLocks noEditPoints="1"/>
              </p:cNvSpPr>
              <p:nvPr/>
            </p:nvSpPr>
            <p:spPr bwMode="auto">
              <a:xfrm>
                <a:off x="1245" y="2611"/>
                <a:ext cx="58" cy="103"/>
              </a:xfrm>
              <a:custGeom>
                <a:avLst/>
                <a:gdLst/>
                <a:ahLst/>
                <a:cxnLst>
                  <a:cxn ang="0">
                    <a:pos x="39" y="77"/>
                  </a:cxn>
                  <a:cxn ang="0">
                    <a:pos x="39" y="77"/>
                  </a:cxn>
                  <a:cxn ang="0">
                    <a:pos x="39" y="70"/>
                  </a:cxn>
                  <a:cxn ang="0">
                    <a:pos x="24" y="78"/>
                  </a:cxn>
                  <a:cxn ang="0">
                    <a:pos x="11" y="74"/>
                  </a:cxn>
                  <a:cxn ang="0">
                    <a:pos x="3" y="64"/>
                  </a:cxn>
                  <a:cxn ang="0">
                    <a:pos x="0" y="49"/>
                  </a:cxn>
                  <a:cxn ang="0">
                    <a:pos x="2" y="34"/>
                  </a:cxn>
                  <a:cxn ang="0">
                    <a:pos x="11" y="24"/>
                  </a:cxn>
                  <a:cxn ang="0">
                    <a:pos x="23" y="20"/>
                  </a:cxn>
                  <a:cxn ang="0">
                    <a:pos x="32" y="22"/>
                  </a:cxn>
                  <a:cxn ang="0">
                    <a:pos x="38" y="28"/>
                  </a:cxn>
                  <a:cxn ang="0">
                    <a:pos x="38" y="0"/>
                  </a:cxn>
                  <a:cxn ang="0">
                    <a:pos x="48" y="0"/>
                  </a:cxn>
                  <a:cxn ang="0">
                    <a:pos x="48" y="77"/>
                  </a:cxn>
                  <a:cxn ang="0">
                    <a:pos x="39" y="77"/>
                  </a:cxn>
                  <a:cxn ang="0">
                    <a:pos x="9" y="49"/>
                  </a:cxn>
                  <a:cxn ang="0">
                    <a:pos x="9" y="49"/>
                  </a:cxn>
                  <a:cxn ang="0">
                    <a:pos x="14" y="65"/>
                  </a:cxn>
                  <a:cxn ang="0">
                    <a:pos x="24" y="70"/>
                  </a:cxn>
                  <a:cxn ang="0">
                    <a:pos x="35" y="65"/>
                  </a:cxn>
                  <a:cxn ang="0">
                    <a:pos x="39" y="50"/>
                  </a:cxn>
                  <a:cxn ang="0">
                    <a:pos x="35" y="33"/>
                  </a:cxn>
                  <a:cxn ang="0">
                    <a:pos x="24" y="28"/>
                  </a:cxn>
                  <a:cxn ang="0">
                    <a:pos x="14" y="33"/>
                  </a:cxn>
                  <a:cxn ang="0">
                    <a:pos x="9" y="49"/>
                  </a:cxn>
                  <a:cxn ang="0">
                    <a:pos x="9" y="49"/>
                  </a:cxn>
                </a:cxnLst>
                <a:rect l="0" t="0" r="r" b="b"/>
                <a:pathLst>
                  <a:path w="48" h="78">
                    <a:moveTo>
                      <a:pt x="39" y="77"/>
                    </a:moveTo>
                    <a:lnTo>
                      <a:pt x="39" y="77"/>
                    </a:lnTo>
                    <a:lnTo>
                      <a:pt x="39" y="70"/>
                    </a:lnTo>
                    <a:cubicBezTo>
                      <a:pt x="36" y="75"/>
                      <a:pt x="30" y="78"/>
                      <a:pt x="24" y="78"/>
                    </a:cubicBezTo>
                    <a:cubicBezTo>
                      <a:pt x="19" y="78"/>
                      <a:pt x="15" y="77"/>
                      <a:pt x="11" y="74"/>
                    </a:cubicBezTo>
                    <a:cubicBezTo>
                      <a:pt x="8" y="72"/>
                      <a:pt x="5" y="69"/>
                      <a:pt x="3" y="64"/>
                    </a:cubicBezTo>
                    <a:cubicBezTo>
                      <a:pt x="1" y="60"/>
                      <a:pt x="0" y="55"/>
                      <a:pt x="0" y="49"/>
                    </a:cubicBezTo>
                    <a:cubicBezTo>
                      <a:pt x="0" y="44"/>
                      <a:pt x="1" y="39"/>
                      <a:pt x="2" y="34"/>
                    </a:cubicBezTo>
                    <a:cubicBezTo>
                      <a:pt x="4" y="30"/>
                      <a:pt x="7" y="26"/>
                      <a:pt x="11" y="24"/>
                    </a:cubicBezTo>
                    <a:cubicBezTo>
                      <a:pt x="14" y="21"/>
                      <a:pt x="19" y="20"/>
                      <a:pt x="23" y="20"/>
                    </a:cubicBezTo>
                    <a:cubicBezTo>
                      <a:pt x="26" y="20"/>
                      <a:pt x="29" y="21"/>
                      <a:pt x="32" y="22"/>
                    </a:cubicBezTo>
                    <a:cubicBezTo>
                      <a:pt x="35" y="24"/>
                      <a:pt x="37" y="26"/>
                      <a:pt x="38" y="28"/>
                    </a:cubicBezTo>
                    <a:lnTo>
                      <a:pt x="38" y="0"/>
                    </a:lnTo>
                    <a:lnTo>
                      <a:pt x="48" y="0"/>
                    </a:lnTo>
                    <a:lnTo>
                      <a:pt x="48" y="77"/>
                    </a:lnTo>
                    <a:lnTo>
                      <a:pt x="39" y="77"/>
                    </a:lnTo>
                    <a:close/>
                    <a:moveTo>
                      <a:pt x="9" y="49"/>
                    </a:moveTo>
                    <a:lnTo>
                      <a:pt x="9" y="49"/>
                    </a:lnTo>
                    <a:cubicBezTo>
                      <a:pt x="9" y="56"/>
                      <a:pt x="11" y="62"/>
                      <a:pt x="14" y="65"/>
                    </a:cubicBezTo>
                    <a:cubicBezTo>
                      <a:pt x="17" y="69"/>
                      <a:pt x="20" y="70"/>
                      <a:pt x="24" y="70"/>
                    </a:cubicBezTo>
                    <a:cubicBezTo>
                      <a:pt x="29" y="70"/>
                      <a:pt x="32" y="69"/>
                      <a:pt x="35" y="65"/>
                    </a:cubicBezTo>
                    <a:cubicBezTo>
                      <a:pt x="38" y="62"/>
                      <a:pt x="39" y="57"/>
                      <a:pt x="39" y="50"/>
                    </a:cubicBezTo>
                    <a:cubicBezTo>
                      <a:pt x="39" y="42"/>
                      <a:pt x="38" y="37"/>
                      <a:pt x="35" y="33"/>
                    </a:cubicBezTo>
                    <a:cubicBezTo>
                      <a:pt x="32" y="30"/>
                      <a:pt x="28" y="28"/>
                      <a:pt x="24" y="28"/>
                    </a:cubicBezTo>
                    <a:cubicBezTo>
                      <a:pt x="20" y="28"/>
                      <a:pt x="16" y="30"/>
                      <a:pt x="14" y="33"/>
                    </a:cubicBezTo>
                    <a:cubicBezTo>
                      <a:pt x="11" y="36"/>
                      <a:pt x="9" y="42"/>
                      <a:pt x="9" y="49"/>
                    </a:cubicBezTo>
                    <a:lnTo>
                      <a:pt x="9"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4" name="Freeform 54"/>
              <p:cNvSpPr>
                <a:spLocks/>
              </p:cNvSpPr>
              <p:nvPr/>
            </p:nvSpPr>
            <p:spPr bwMode="auto">
              <a:xfrm>
                <a:off x="826" y="2778"/>
                <a:ext cx="83" cy="105"/>
              </a:xfrm>
              <a:custGeom>
                <a:avLst/>
                <a:gdLst/>
                <a:ahLst/>
                <a:cxnLst>
                  <a:cxn ang="0">
                    <a:pos x="58" y="51"/>
                  </a:cxn>
                  <a:cxn ang="0">
                    <a:pos x="58" y="51"/>
                  </a:cxn>
                  <a:cxn ang="0">
                    <a:pos x="68" y="54"/>
                  </a:cxn>
                  <a:cxn ang="0">
                    <a:pos x="56" y="73"/>
                  </a:cxn>
                  <a:cxn ang="0">
                    <a:pos x="36" y="79"/>
                  </a:cxn>
                  <a:cxn ang="0">
                    <a:pos x="16" y="74"/>
                  </a:cxn>
                  <a:cxn ang="0">
                    <a:pos x="4" y="60"/>
                  </a:cxn>
                  <a:cxn ang="0">
                    <a:pos x="0" y="39"/>
                  </a:cxn>
                  <a:cxn ang="0">
                    <a:pos x="5" y="18"/>
                  </a:cxn>
                  <a:cxn ang="0">
                    <a:pos x="18" y="5"/>
                  </a:cxn>
                  <a:cxn ang="0">
                    <a:pos x="36" y="0"/>
                  </a:cxn>
                  <a:cxn ang="0">
                    <a:pos x="56" y="6"/>
                  </a:cxn>
                  <a:cxn ang="0">
                    <a:pos x="66" y="22"/>
                  </a:cxn>
                  <a:cxn ang="0">
                    <a:pos x="56" y="25"/>
                  </a:cxn>
                  <a:cxn ang="0">
                    <a:pos x="49" y="12"/>
                  </a:cxn>
                  <a:cxn ang="0">
                    <a:pos x="36" y="9"/>
                  </a:cxn>
                  <a:cxn ang="0">
                    <a:pos x="21" y="13"/>
                  </a:cxn>
                  <a:cxn ang="0">
                    <a:pos x="13" y="24"/>
                  </a:cxn>
                  <a:cxn ang="0">
                    <a:pos x="10" y="39"/>
                  </a:cxn>
                  <a:cxn ang="0">
                    <a:pos x="13" y="56"/>
                  </a:cxn>
                  <a:cxn ang="0">
                    <a:pos x="22" y="67"/>
                  </a:cxn>
                  <a:cxn ang="0">
                    <a:pos x="35" y="71"/>
                  </a:cxn>
                  <a:cxn ang="0">
                    <a:pos x="50" y="66"/>
                  </a:cxn>
                  <a:cxn ang="0">
                    <a:pos x="58" y="51"/>
                  </a:cxn>
                  <a:cxn ang="0">
                    <a:pos x="58" y="51"/>
                  </a:cxn>
                </a:cxnLst>
                <a:rect l="0" t="0" r="r" b="b"/>
                <a:pathLst>
                  <a:path w="68" h="79">
                    <a:moveTo>
                      <a:pt x="58" y="51"/>
                    </a:moveTo>
                    <a:lnTo>
                      <a:pt x="58" y="51"/>
                    </a:lnTo>
                    <a:lnTo>
                      <a:pt x="68" y="54"/>
                    </a:lnTo>
                    <a:cubicBezTo>
                      <a:pt x="66" y="62"/>
                      <a:pt x="62" y="68"/>
                      <a:pt x="56" y="73"/>
                    </a:cubicBezTo>
                    <a:cubicBezTo>
                      <a:pt x="51" y="77"/>
                      <a:pt x="44" y="79"/>
                      <a:pt x="36" y="79"/>
                    </a:cubicBezTo>
                    <a:cubicBezTo>
                      <a:pt x="28" y="79"/>
                      <a:pt x="21" y="78"/>
                      <a:pt x="16" y="74"/>
                    </a:cubicBezTo>
                    <a:cubicBezTo>
                      <a:pt x="11" y="71"/>
                      <a:pt x="7" y="66"/>
                      <a:pt x="4" y="60"/>
                    </a:cubicBezTo>
                    <a:cubicBezTo>
                      <a:pt x="1" y="53"/>
                      <a:pt x="0" y="46"/>
                      <a:pt x="0" y="39"/>
                    </a:cubicBezTo>
                    <a:cubicBezTo>
                      <a:pt x="0" y="31"/>
                      <a:pt x="2" y="24"/>
                      <a:pt x="5" y="18"/>
                    </a:cubicBezTo>
                    <a:cubicBezTo>
                      <a:pt x="8" y="12"/>
                      <a:pt x="12" y="8"/>
                      <a:pt x="18" y="5"/>
                    </a:cubicBezTo>
                    <a:cubicBezTo>
                      <a:pt x="23" y="2"/>
                      <a:pt x="29" y="0"/>
                      <a:pt x="36" y="0"/>
                    </a:cubicBezTo>
                    <a:cubicBezTo>
                      <a:pt x="44" y="0"/>
                      <a:pt x="50" y="2"/>
                      <a:pt x="56" y="6"/>
                    </a:cubicBezTo>
                    <a:cubicBezTo>
                      <a:pt x="61" y="10"/>
                      <a:pt x="64" y="15"/>
                      <a:pt x="66" y="22"/>
                    </a:cubicBezTo>
                    <a:lnTo>
                      <a:pt x="56" y="25"/>
                    </a:lnTo>
                    <a:cubicBezTo>
                      <a:pt x="55" y="19"/>
                      <a:pt x="52" y="15"/>
                      <a:pt x="49" y="12"/>
                    </a:cubicBezTo>
                    <a:cubicBezTo>
                      <a:pt x="45" y="10"/>
                      <a:pt x="41" y="9"/>
                      <a:pt x="36" y="9"/>
                    </a:cubicBezTo>
                    <a:cubicBezTo>
                      <a:pt x="30" y="9"/>
                      <a:pt x="25" y="10"/>
                      <a:pt x="21" y="13"/>
                    </a:cubicBezTo>
                    <a:cubicBezTo>
                      <a:pt x="17" y="16"/>
                      <a:pt x="14" y="19"/>
                      <a:pt x="13" y="24"/>
                    </a:cubicBezTo>
                    <a:cubicBezTo>
                      <a:pt x="11" y="29"/>
                      <a:pt x="10" y="34"/>
                      <a:pt x="10" y="39"/>
                    </a:cubicBezTo>
                    <a:cubicBezTo>
                      <a:pt x="10" y="45"/>
                      <a:pt x="11" y="51"/>
                      <a:pt x="13" y="56"/>
                    </a:cubicBezTo>
                    <a:cubicBezTo>
                      <a:pt x="15" y="61"/>
                      <a:pt x="18" y="64"/>
                      <a:pt x="22" y="67"/>
                    </a:cubicBezTo>
                    <a:cubicBezTo>
                      <a:pt x="26" y="69"/>
                      <a:pt x="31" y="71"/>
                      <a:pt x="35" y="71"/>
                    </a:cubicBezTo>
                    <a:cubicBezTo>
                      <a:pt x="41" y="71"/>
                      <a:pt x="46" y="69"/>
                      <a:pt x="50" y="66"/>
                    </a:cubicBezTo>
                    <a:cubicBezTo>
                      <a:pt x="54" y="62"/>
                      <a:pt x="56" y="57"/>
                      <a:pt x="58" y="51"/>
                    </a:cubicBezTo>
                    <a:lnTo>
                      <a:pt x="58" y="5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5" name="Freeform 55"/>
              <p:cNvSpPr>
                <a:spLocks noEditPoints="1"/>
              </p:cNvSpPr>
              <p:nvPr/>
            </p:nvSpPr>
            <p:spPr bwMode="auto">
              <a:xfrm>
                <a:off x="918" y="2806"/>
                <a:ext cx="62" cy="77"/>
              </a:xfrm>
              <a:custGeom>
                <a:avLst/>
                <a:gdLst/>
                <a:ahLst/>
                <a:cxnLst>
                  <a:cxn ang="0">
                    <a:pos x="40" y="50"/>
                  </a:cxn>
                  <a:cxn ang="0">
                    <a:pos x="40" y="50"/>
                  </a:cxn>
                  <a:cxn ang="0">
                    <a:pos x="30" y="56"/>
                  </a:cxn>
                  <a:cxn ang="0">
                    <a:pos x="19" y="58"/>
                  </a:cxn>
                  <a:cxn ang="0">
                    <a:pos x="5" y="54"/>
                  </a:cxn>
                  <a:cxn ang="0">
                    <a:pos x="0" y="42"/>
                  </a:cxn>
                  <a:cxn ang="0">
                    <a:pos x="2" y="35"/>
                  </a:cxn>
                  <a:cxn ang="0">
                    <a:pos x="7" y="29"/>
                  </a:cxn>
                  <a:cxn ang="0">
                    <a:pos x="14" y="26"/>
                  </a:cxn>
                  <a:cxn ang="0">
                    <a:pos x="22" y="25"/>
                  </a:cxn>
                  <a:cxn ang="0">
                    <a:pos x="39" y="22"/>
                  </a:cxn>
                  <a:cxn ang="0">
                    <a:pos x="39" y="19"/>
                  </a:cxn>
                  <a:cxn ang="0">
                    <a:pos x="36" y="11"/>
                  </a:cxn>
                  <a:cxn ang="0">
                    <a:pos x="26" y="8"/>
                  </a:cxn>
                  <a:cxn ang="0">
                    <a:pos x="16" y="10"/>
                  </a:cxn>
                  <a:cxn ang="0">
                    <a:pos x="11" y="18"/>
                  </a:cxn>
                  <a:cxn ang="0">
                    <a:pos x="2" y="17"/>
                  </a:cxn>
                  <a:cxn ang="0">
                    <a:pos x="6" y="8"/>
                  </a:cxn>
                  <a:cxn ang="0">
                    <a:pos x="14" y="2"/>
                  </a:cxn>
                  <a:cxn ang="0">
                    <a:pos x="27" y="0"/>
                  </a:cxn>
                  <a:cxn ang="0">
                    <a:pos x="38" y="2"/>
                  </a:cxn>
                  <a:cxn ang="0">
                    <a:pos x="45" y="6"/>
                  </a:cxn>
                  <a:cxn ang="0">
                    <a:pos x="48" y="12"/>
                  </a:cxn>
                  <a:cxn ang="0">
                    <a:pos x="48" y="21"/>
                  </a:cxn>
                  <a:cxn ang="0">
                    <a:pos x="48" y="34"/>
                  </a:cxn>
                  <a:cxn ang="0">
                    <a:pos x="49" y="50"/>
                  </a:cxn>
                  <a:cxn ang="0">
                    <a:pos x="51" y="57"/>
                  </a:cxn>
                  <a:cxn ang="0">
                    <a:pos x="42" y="57"/>
                  </a:cxn>
                  <a:cxn ang="0">
                    <a:pos x="40" y="50"/>
                  </a:cxn>
                  <a:cxn ang="0">
                    <a:pos x="40" y="50"/>
                  </a:cxn>
                  <a:cxn ang="0">
                    <a:pos x="39" y="29"/>
                  </a:cxn>
                  <a:cxn ang="0">
                    <a:pos x="39" y="29"/>
                  </a:cxn>
                  <a:cxn ang="0">
                    <a:pos x="24" y="33"/>
                  </a:cxn>
                  <a:cxn ang="0">
                    <a:pos x="15" y="34"/>
                  </a:cxn>
                  <a:cxn ang="0">
                    <a:pos x="12" y="38"/>
                  </a:cxn>
                  <a:cxn ang="0">
                    <a:pos x="10" y="42"/>
                  </a:cxn>
                  <a:cxn ang="0">
                    <a:pos x="13" y="48"/>
                  </a:cxn>
                  <a:cxn ang="0">
                    <a:pos x="22" y="51"/>
                  </a:cxn>
                  <a:cxn ang="0">
                    <a:pos x="31" y="48"/>
                  </a:cxn>
                  <a:cxn ang="0">
                    <a:pos x="37" y="42"/>
                  </a:cxn>
                  <a:cxn ang="0">
                    <a:pos x="39" y="32"/>
                  </a:cxn>
                  <a:cxn ang="0">
                    <a:pos x="39" y="29"/>
                  </a:cxn>
                </a:cxnLst>
                <a:rect l="0" t="0" r="r" b="b"/>
                <a:pathLst>
                  <a:path w="51" h="58">
                    <a:moveTo>
                      <a:pt x="40" y="50"/>
                    </a:moveTo>
                    <a:lnTo>
                      <a:pt x="40" y="50"/>
                    </a:lnTo>
                    <a:cubicBezTo>
                      <a:pt x="36" y="53"/>
                      <a:pt x="33" y="55"/>
                      <a:pt x="30" y="56"/>
                    </a:cubicBezTo>
                    <a:cubicBezTo>
                      <a:pt x="26" y="58"/>
                      <a:pt x="23" y="58"/>
                      <a:pt x="19" y="58"/>
                    </a:cubicBezTo>
                    <a:cubicBezTo>
                      <a:pt x="13" y="58"/>
                      <a:pt x="8" y="57"/>
                      <a:pt x="5" y="54"/>
                    </a:cubicBezTo>
                    <a:cubicBezTo>
                      <a:pt x="2" y="51"/>
                      <a:pt x="0" y="47"/>
                      <a:pt x="0" y="42"/>
                    </a:cubicBezTo>
                    <a:cubicBezTo>
                      <a:pt x="0" y="40"/>
                      <a:pt x="1" y="37"/>
                      <a:pt x="2" y="35"/>
                    </a:cubicBezTo>
                    <a:cubicBezTo>
                      <a:pt x="3" y="33"/>
                      <a:pt x="5" y="31"/>
                      <a:pt x="7" y="29"/>
                    </a:cubicBezTo>
                    <a:cubicBezTo>
                      <a:pt x="9" y="28"/>
                      <a:pt x="11" y="27"/>
                      <a:pt x="14" y="26"/>
                    </a:cubicBezTo>
                    <a:cubicBezTo>
                      <a:pt x="16" y="26"/>
                      <a:pt x="18" y="25"/>
                      <a:pt x="22" y="25"/>
                    </a:cubicBezTo>
                    <a:cubicBezTo>
                      <a:pt x="30" y="24"/>
                      <a:pt x="35" y="23"/>
                      <a:pt x="39" y="22"/>
                    </a:cubicBezTo>
                    <a:cubicBezTo>
                      <a:pt x="39" y="20"/>
                      <a:pt x="39" y="20"/>
                      <a:pt x="39" y="19"/>
                    </a:cubicBezTo>
                    <a:cubicBezTo>
                      <a:pt x="39" y="15"/>
                      <a:pt x="38" y="13"/>
                      <a:pt x="36" y="11"/>
                    </a:cubicBezTo>
                    <a:cubicBezTo>
                      <a:pt x="34" y="9"/>
                      <a:pt x="30" y="8"/>
                      <a:pt x="26" y="8"/>
                    </a:cubicBezTo>
                    <a:cubicBezTo>
                      <a:pt x="21" y="8"/>
                      <a:pt x="18" y="9"/>
                      <a:pt x="16" y="10"/>
                    </a:cubicBezTo>
                    <a:cubicBezTo>
                      <a:pt x="14" y="12"/>
                      <a:pt x="12" y="15"/>
                      <a:pt x="11" y="18"/>
                    </a:cubicBezTo>
                    <a:lnTo>
                      <a:pt x="2" y="17"/>
                    </a:lnTo>
                    <a:cubicBezTo>
                      <a:pt x="3" y="13"/>
                      <a:pt x="4" y="10"/>
                      <a:pt x="6" y="8"/>
                    </a:cubicBezTo>
                    <a:cubicBezTo>
                      <a:pt x="8" y="5"/>
                      <a:pt x="11" y="3"/>
                      <a:pt x="14" y="2"/>
                    </a:cubicBezTo>
                    <a:cubicBezTo>
                      <a:pt x="18" y="1"/>
                      <a:pt x="22" y="0"/>
                      <a:pt x="27" y="0"/>
                    </a:cubicBezTo>
                    <a:cubicBezTo>
                      <a:pt x="32" y="0"/>
                      <a:pt x="36" y="1"/>
                      <a:pt x="38" y="2"/>
                    </a:cubicBezTo>
                    <a:cubicBezTo>
                      <a:pt x="41" y="3"/>
                      <a:pt x="44" y="4"/>
                      <a:pt x="45" y="6"/>
                    </a:cubicBezTo>
                    <a:cubicBezTo>
                      <a:pt x="46" y="8"/>
                      <a:pt x="47" y="10"/>
                      <a:pt x="48" y="12"/>
                    </a:cubicBezTo>
                    <a:cubicBezTo>
                      <a:pt x="48" y="14"/>
                      <a:pt x="48" y="17"/>
                      <a:pt x="48" y="21"/>
                    </a:cubicBezTo>
                    <a:lnTo>
                      <a:pt x="48" y="34"/>
                    </a:lnTo>
                    <a:cubicBezTo>
                      <a:pt x="48" y="42"/>
                      <a:pt x="49" y="48"/>
                      <a:pt x="49" y="50"/>
                    </a:cubicBezTo>
                    <a:cubicBezTo>
                      <a:pt x="49" y="53"/>
                      <a:pt x="50" y="55"/>
                      <a:pt x="51" y="57"/>
                    </a:cubicBezTo>
                    <a:lnTo>
                      <a:pt x="42" y="57"/>
                    </a:lnTo>
                    <a:cubicBezTo>
                      <a:pt x="41" y="55"/>
                      <a:pt x="40" y="53"/>
                      <a:pt x="40" y="50"/>
                    </a:cubicBezTo>
                    <a:lnTo>
                      <a:pt x="40" y="50"/>
                    </a:lnTo>
                    <a:close/>
                    <a:moveTo>
                      <a:pt x="39" y="29"/>
                    </a:moveTo>
                    <a:lnTo>
                      <a:pt x="39" y="29"/>
                    </a:lnTo>
                    <a:cubicBezTo>
                      <a:pt x="35" y="30"/>
                      <a:pt x="30" y="32"/>
                      <a:pt x="24" y="33"/>
                    </a:cubicBezTo>
                    <a:cubicBezTo>
                      <a:pt x="20" y="33"/>
                      <a:pt x="17" y="34"/>
                      <a:pt x="15" y="34"/>
                    </a:cubicBezTo>
                    <a:cubicBezTo>
                      <a:pt x="14" y="35"/>
                      <a:pt x="13" y="36"/>
                      <a:pt x="12" y="38"/>
                    </a:cubicBezTo>
                    <a:cubicBezTo>
                      <a:pt x="11" y="39"/>
                      <a:pt x="10" y="40"/>
                      <a:pt x="10" y="42"/>
                    </a:cubicBezTo>
                    <a:cubicBezTo>
                      <a:pt x="10" y="44"/>
                      <a:pt x="11" y="47"/>
                      <a:pt x="13" y="48"/>
                    </a:cubicBezTo>
                    <a:cubicBezTo>
                      <a:pt x="15" y="50"/>
                      <a:pt x="18" y="51"/>
                      <a:pt x="22" y="51"/>
                    </a:cubicBezTo>
                    <a:cubicBezTo>
                      <a:pt x="25" y="51"/>
                      <a:pt x="28" y="50"/>
                      <a:pt x="31" y="48"/>
                    </a:cubicBezTo>
                    <a:cubicBezTo>
                      <a:pt x="34" y="47"/>
                      <a:pt x="36" y="45"/>
                      <a:pt x="37" y="42"/>
                    </a:cubicBezTo>
                    <a:cubicBezTo>
                      <a:pt x="38" y="40"/>
                      <a:pt x="39" y="37"/>
                      <a:pt x="39" y="32"/>
                    </a:cubicBezTo>
                    <a:lnTo>
                      <a:pt x="39"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6" name="Freeform 56"/>
              <p:cNvSpPr>
                <a:spLocks noEditPoints="1"/>
              </p:cNvSpPr>
              <p:nvPr/>
            </p:nvSpPr>
            <p:spPr bwMode="auto">
              <a:xfrm>
                <a:off x="994" y="2806"/>
                <a:ext cx="59" cy="103"/>
              </a:xfrm>
              <a:custGeom>
                <a:avLst/>
                <a:gdLst/>
                <a:ahLst/>
                <a:cxnLst>
                  <a:cxn ang="0">
                    <a:pos x="0" y="78"/>
                  </a:cxn>
                  <a:cxn ang="0">
                    <a:pos x="0" y="78"/>
                  </a:cxn>
                  <a:cxn ang="0">
                    <a:pos x="0" y="1"/>
                  </a:cxn>
                  <a:cxn ang="0">
                    <a:pos x="8" y="1"/>
                  </a:cxn>
                  <a:cxn ang="0">
                    <a:pos x="8" y="9"/>
                  </a:cxn>
                  <a:cxn ang="0">
                    <a:pos x="15" y="2"/>
                  </a:cxn>
                  <a:cxn ang="0">
                    <a:pos x="24" y="0"/>
                  </a:cxn>
                  <a:cxn ang="0">
                    <a:pos x="37" y="4"/>
                  </a:cxn>
                  <a:cxn ang="0">
                    <a:pos x="45" y="14"/>
                  </a:cxn>
                  <a:cxn ang="0">
                    <a:pos x="48" y="29"/>
                  </a:cxn>
                  <a:cxn ang="0">
                    <a:pos x="45" y="44"/>
                  </a:cxn>
                  <a:cxn ang="0">
                    <a:pos x="36" y="54"/>
                  </a:cxn>
                  <a:cxn ang="0">
                    <a:pos x="24" y="58"/>
                  </a:cxn>
                  <a:cxn ang="0">
                    <a:pos x="15" y="56"/>
                  </a:cxn>
                  <a:cxn ang="0">
                    <a:pos x="9" y="51"/>
                  </a:cxn>
                  <a:cxn ang="0">
                    <a:pos x="9" y="78"/>
                  </a:cxn>
                  <a:cxn ang="0">
                    <a:pos x="0" y="78"/>
                  </a:cxn>
                  <a:cxn ang="0">
                    <a:pos x="8" y="29"/>
                  </a:cxn>
                  <a:cxn ang="0">
                    <a:pos x="8" y="29"/>
                  </a:cxn>
                  <a:cxn ang="0">
                    <a:pos x="13" y="45"/>
                  </a:cxn>
                  <a:cxn ang="0">
                    <a:pos x="23" y="50"/>
                  </a:cxn>
                  <a:cxn ang="0">
                    <a:pos x="34" y="45"/>
                  </a:cxn>
                  <a:cxn ang="0">
                    <a:pos x="38" y="29"/>
                  </a:cxn>
                  <a:cxn ang="0">
                    <a:pos x="34" y="13"/>
                  </a:cxn>
                  <a:cxn ang="0">
                    <a:pos x="23" y="7"/>
                  </a:cxn>
                  <a:cxn ang="0">
                    <a:pos x="13" y="13"/>
                  </a:cxn>
                  <a:cxn ang="0">
                    <a:pos x="8" y="29"/>
                  </a:cxn>
                  <a:cxn ang="0">
                    <a:pos x="8" y="29"/>
                  </a:cxn>
                </a:cxnLst>
                <a:rect l="0" t="0" r="r" b="b"/>
                <a:pathLst>
                  <a:path w="48" h="78">
                    <a:moveTo>
                      <a:pt x="0" y="78"/>
                    </a:moveTo>
                    <a:lnTo>
                      <a:pt x="0" y="78"/>
                    </a:lnTo>
                    <a:lnTo>
                      <a:pt x="0" y="1"/>
                    </a:lnTo>
                    <a:lnTo>
                      <a:pt x="8" y="1"/>
                    </a:lnTo>
                    <a:lnTo>
                      <a:pt x="8" y="9"/>
                    </a:lnTo>
                    <a:cubicBezTo>
                      <a:pt x="10" y="6"/>
                      <a:pt x="13" y="4"/>
                      <a:pt x="15" y="2"/>
                    </a:cubicBezTo>
                    <a:cubicBezTo>
                      <a:pt x="18" y="1"/>
                      <a:pt x="21" y="0"/>
                      <a:pt x="24" y="0"/>
                    </a:cubicBezTo>
                    <a:cubicBezTo>
                      <a:pt x="29" y="0"/>
                      <a:pt x="33" y="1"/>
                      <a:pt x="37" y="4"/>
                    </a:cubicBezTo>
                    <a:cubicBezTo>
                      <a:pt x="40" y="6"/>
                      <a:pt x="43" y="10"/>
                      <a:pt x="45" y="14"/>
                    </a:cubicBezTo>
                    <a:cubicBezTo>
                      <a:pt x="47" y="19"/>
                      <a:pt x="48" y="23"/>
                      <a:pt x="48" y="29"/>
                    </a:cubicBezTo>
                    <a:cubicBezTo>
                      <a:pt x="48" y="34"/>
                      <a:pt x="47" y="40"/>
                      <a:pt x="45" y="44"/>
                    </a:cubicBezTo>
                    <a:cubicBezTo>
                      <a:pt x="43" y="49"/>
                      <a:pt x="40" y="52"/>
                      <a:pt x="36" y="54"/>
                    </a:cubicBezTo>
                    <a:cubicBezTo>
                      <a:pt x="32" y="57"/>
                      <a:pt x="28" y="58"/>
                      <a:pt x="24" y="58"/>
                    </a:cubicBezTo>
                    <a:cubicBezTo>
                      <a:pt x="20" y="58"/>
                      <a:pt x="18" y="57"/>
                      <a:pt x="15" y="56"/>
                    </a:cubicBezTo>
                    <a:cubicBezTo>
                      <a:pt x="13" y="55"/>
                      <a:pt x="11" y="53"/>
                      <a:pt x="9" y="51"/>
                    </a:cubicBezTo>
                    <a:lnTo>
                      <a:pt x="9" y="78"/>
                    </a:lnTo>
                    <a:lnTo>
                      <a:pt x="0" y="78"/>
                    </a:lnTo>
                    <a:close/>
                    <a:moveTo>
                      <a:pt x="8" y="29"/>
                    </a:moveTo>
                    <a:lnTo>
                      <a:pt x="8" y="29"/>
                    </a:lnTo>
                    <a:cubicBezTo>
                      <a:pt x="8" y="37"/>
                      <a:pt x="10" y="42"/>
                      <a:pt x="13" y="45"/>
                    </a:cubicBezTo>
                    <a:cubicBezTo>
                      <a:pt x="15" y="49"/>
                      <a:pt x="19" y="50"/>
                      <a:pt x="23" y="50"/>
                    </a:cubicBezTo>
                    <a:cubicBezTo>
                      <a:pt x="27" y="50"/>
                      <a:pt x="31" y="49"/>
                      <a:pt x="34" y="45"/>
                    </a:cubicBezTo>
                    <a:cubicBezTo>
                      <a:pt x="37" y="42"/>
                      <a:pt x="38" y="36"/>
                      <a:pt x="38" y="29"/>
                    </a:cubicBezTo>
                    <a:cubicBezTo>
                      <a:pt x="38" y="22"/>
                      <a:pt x="37" y="16"/>
                      <a:pt x="34" y="13"/>
                    </a:cubicBezTo>
                    <a:cubicBezTo>
                      <a:pt x="31" y="9"/>
                      <a:pt x="27" y="7"/>
                      <a:pt x="23" y="7"/>
                    </a:cubicBezTo>
                    <a:cubicBezTo>
                      <a:pt x="19" y="7"/>
                      <a:pt x="16" y="9"/>
                      <a:pt x="13" y="13"/>
                    </a:cubicBezTo>
                    <a:cubicBezTo>
                      <a:pt x="10" y="17"/>
                      <a:pt x="8" y="22"/>
                      <a:pt x="8" y="29"/>
                    </a:cubicBezTo>
                    <a:lnTo>
                      <a:pt x="8"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7" name="Freeform 57"/>
              <p:cNvSpPr>
                <a:spLocks noEditPoints="1"/>
              </p:cNvSpPr>
              <p:nvPr/>
            </p:nvSpPr>
            <p:spPr bwMode="auto">
              <a:xfrm>
                <a:off x="1066" y="2780"/>
                <a:ext cx="11" cy="101"/>
              </a:xfrm>
              <a:custGeom>
                <a:avLst/>
                <a:gdLst/>
                <a:ahLst/>
                <a:cxnLst>
                  <a:cxn ang="0">
                    <a:pos x="0" y="11"/>
                  </a:cxn>
                  <a:cxn ang="0">
                    <a:pos x="0" y="11"/>
                  </a:cxn>
                  <a:cxn ang="0">
                    <a:pos x="0" y="0"/>
                  </a:cxn>
                  <a:cxn ang="0">
                    <a:pos x="9" y="0"/>
                  </a:cxn>
                  <a:cxn ang="0">
                    <a:pos x="9" y="11"/>
                  </a:cxn>
                  <a:cxn ang="0">
                    <a:pos x="0" y="11"/>
                  </a:cxn>
                  <a:cxn ang="0">
                    <a:pos x="0" y="77"/>
                  </a:cxn>
                  <a:cxn ang="0">
                    <a:pos x="0" y="77"/>
                  </a:cxn>
                  <a:cxn ang="0">
                    <a:pos x="0" y="21"/>
                  </a:cxn>
                  <a:cxn ang="0">
                    <a:pos x="9" y="21"/>
                  </a:cxn>
                  <a:cxn ang="0">
                    <a:pos x="9" y="77"/>
                  </a:cxn>
                  <a:cxn ang="0">
                    <a:pos x="0" y="77"/>
                  </a:cxn>
                </a:cxnLst>
                <a:rect l="0" t="0" r="r" b="b"/>
                <a:pathLst>
                  <a:path w="9" h="77">
                    <a:moveTo>
                      <a:pt x="0" y="11"/>
                    </a:moveTo>
                    <a:lnTo>
                      <a:pt x="0" y="11"/>
                    </a:lnTo>
                    <a:lnTo>
                      <a:pt x="0" y="0"/>
                    </a:lnTo>
                    <a:lnTo>
                      <a:pt x="9" y="0"/>
                    </a:lnTo>
                    <a:lnTo>
                      <a:pt x="9" y="11"/>
                    </a:lnTo>
                    <a:lnTo>
                      <a:pt x="0" y="11"/>
                    </a:lnTo>
                    <a:close/>
                    <a:moveTo>
                      <a:pt x="0" y="77"/>
                    </a:moveTo>
                    <a:lnTo>
                      <a:pt x="0" y="77"/>
                    </a:lnTo>
                    <a:lnTo>
                      <a:pt x="0" y="21"/>
                    </a:lnTo>
                    <a:lnTo>
                      <a:pt x="9" y="21"/>
                    </a:lnTo>
                    <a:lnTo>
                      <a:pt x="9"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8" name="Freeform 58"/>
              <p:cNvSpPr>
                <a:spLocks/>
              </p:cNvSpPr>
              <p:nvPr/>
            </p:nvSpPr>
            <p:spPr bwMode="auto">
              <a:xfrm>
                <a:off x="1089" y="2782"/>
                <a:ext cx="33" cy="101"/>
              </a:xfrm>
              <a:custGeom>
                <a:avLst/>
                <a:gdLst/>
                <a:ahLst/>
                <a:cxnLst>
                  <a:cxn ang="0">
                    <a:pos x="25" y="66"/>
                  </a:cxn>
                  <a:cxn ang="0">
                    <a:pos x="25" y="66"/>
                  </a:cxn>
                  <a:cxn ang="0">
                    <a:pos x="27" y="75"/>
                  </a:cxn>
                  <a:cxn ang="0">
                    <a:pos x="20" y="76"/>
                  </a:cxn>
                  <a:cxn ang="0">
                    <a:pos x="12" y="74"/>
                  </a:cxn>
                  <a:cxn ang="0">
                    <a:pos x="8" y="70"/>
                  </a:cxn>
                  <a:cxn ang="0">
                    <a:pos x="6" y="59"/>
                  </a:cxn>
                  <a:cxn ang="0">
                    <a:pos x="6" y="27"/>
                  </a:cxn>
                  <a:cxn ang="0">
                    <a:pos x="0" y="27"/>
                  </a:cxn>
                  <a:cxn ang="0">
                    <a:pos x="0" y="19"/>
                  </a:cxn>
                  <a:cxn ang="0">
                    <a:pos x="6" y="19"/>
                  </a:cxn>
                  <a:cxn ang="0">
                    <a:pos x="6" y="6"/>
                  </a:cxn>
                  <a:cxn ang="0">
                    <a:pos x="16" y="0"/>
                  </a:cxn>
                  <a:cxn ang="0">
                    <a:pos x="16" y="19"/>
                  </a:cxn>
                  <a:cxn ang="0">
                    <a:pos x="25" y="19"/>
                  </a:cxn>
                  <a:cxn ang="0">
                    <a:pos x="25" y="27"/>
                  </a:cxn>
                  <a:cxn ang="0">
                    <a:pos x="16" y="27"/>
                  </a:cxn>
                  <a:cxn ang="0">
                    <a:pos x="16" y="59"/>
                  </a:cxn>
                  <a:cxn ang="0">
                    <a:pos x="16" y="64"/>
                  </a:cxn>
                  <a:cxn ang="0">
                    <a:pos x="18" y="66"/>
                  </a:cxn>
                  <a:cxn ang="0">
                    <a:pos x="21" y="67"/>
                  </a:cxn>
                  <a:cxn ang="0">
                    <a:pos x="25" y="66"/>
                  </a:cxn>
                  <a:cxn ang="0">
                    <a:pos x="25" y="66"/>
                  </a:cxn>
                </a:cxnLst>
                <a:rect l="0" t="0" r="r" b="b"/>
                <a:pathLst>
                  <a:path w="27" h="76">
                    <a:moveTo>
                      <a:pt x="25" y="66"/>
                    </a:moveTo>
                    <a:lnTo>
                      <a:pt x="25" y="66"/>
                    </a:lnTo>
                    <a:lnTo>
                      <a:pt x="27" y="75"/>
                    </a:lnTo>
                    <a:cubicBezTo>
                      <a:pt x="24" y="75"/>
                      <a:pt x="22" y="76"/>
                      <a:pt x="20" y="76"/>
                    </a:cubicBezTo>
                    <a:cubicBezTo>
                      <a:pt x="16" y="76"/>
                      <a:pt x="13" y="75"/>
                      <a:pt x="12" y="74"/>
                    </a:cubicBezTo>
                    <a:cubicBezTo>
                      <a:pt x="10" y="73"/>
                      <a:pt x="8" y="71"/>
                      <a:pt x="8" y="70"/>
                    </a:cubicBezTo>
                    <a:cubicBezTo>
                      <a:pt x="7" y="68"/>
                      <a:pt x="6" y="64"/>
                      <a:pt x="6" y="59"/>
                    </a:cubicBezTo>
                    <a:lnTo>
                      <a:pt x="6" y="27"/>
                    </a:lnTo>
                    <a:lnTo>
                      <a:pt x="0" y="27"/>
                    </a:lnTo>
                    <a:lnTo>
                      <a:pt x="0" y="19"/>
                    </a:lnTo>
                    <a:lnTo>
                      <a:pt x="6" y="19"/>
                    </a:lnTo>
                    <a:lnTo>
                      <a:pt x="6" y="6"/>
                    </a:lnTo>
                    <a:lnTo>
                      <a:pt x="16" y="0"/>
                    </a:lnTo>
                    <a:lnTo>
                      <a:pt x="16" y="19"/>
                    </a:lnTo>
                    <a:lnTo>
                      <a:pt x="25" y="19"/>
                    </a:lnTo>
                    <a:lnTo>
                      <a:pt x="25" y="27"/>
                    </a:lnTo>
                    <a:lnTo>
                      <a:pt x="16" y="27"/>
                    </a:lnTo>
                    <a:lnTo>
                      <a:pt x="16" y="59"/>
                    </a:lnTo>
                    <a:cubicBezTo>
                      <a:pt x="16" y="62"/>
                      <a:pt x="16" y="64"/>
                      <a:pt x="16" y="64"/>
                    </a:cubicBezTo>
                    <a:cubicBezTo>
                      <a:pt x="17" y="65"/>
                      <a:pt x="17" y="66"/>
                      <a:pt x="18" y="66"/>
                    </a:cubicBezTo>
                    <a:cubicBezTo>
                      <a:pt x="19" y="67"/>
                      <a:pt x="20" y="67"/>
                      <a:pt x="21" y="67"/>
                    </a:cubicBezTo>
                    <a:cubicBezTo>
                      <a:pt x="22" y="67"/>
                      <a:pt x="24" y="67"/>
                      <a:pt x="25" y="66"/>
                    </a:cubicBezTo>
                    <a:lnTo>
                      <a:pt x="25"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9" name="Freeform 59"/>
              <p:cNvSpPr>
                <a:spLocks noEditPoints="1"/>
              </p:cNvSpPr>
              <p:nvPr/>
            </p:nvSpPr>
            <p:spPr bwMode="auto">
              <a:xfrm>
                <a:off x="1128" y="2806"/>
                <a:ext cx="62" cy="77"/>
              </a:xfrm>
              <a:custGeom>
                <a:avLst/>
                <a:gdLst/>
                <a:ahLst/>
                <a:cxnLst>
                  <a:cxn ang="0">
                    <a:pos x="39" y="50"/>
                  </a:cxn>
                  <a:cxn ang="0">
                    <a:pos x="39" y="50"/>
                  </a:cxn>
                  <a:cxn ang="0">
                    <a:pos x="29" y="56"/>
                  </a:cxn>
                  <a:cxn ang="0">
                    <a:pos x="19" y="58"/>
                  </a:cxn>
                  <a:cxn ang="0">
                    <a:pos x="5" y="54"/>
                  </a:cxn>
                  <a:cxn ang="0">
                    <a:pos x="0" y="42"/>
                  </a:cxn>
                  <a:cxn ang="0">
                    <a:pos x="2" y="35"/>
                  </a:cxn>
                  <a:cxn ang="0">
                    <a:pos x="7" y="29"/>
                  </a:cxn>
                  <a:cxn ang="0">
                    <a:pos x="13" y="26"/>
                  </a:cxn>
                  <a:cxn ang="0">
                    <a:pos x="22" y="25"/>
                  </a:cxn>
                  <a:cxn ang="0">
                    <a:pos x="39" y="22"/>
                  </a:cxn>
                  <a:cxn ang="0">
                    <a:pos x="39" y="19"/>
                  </a:cxn>
                  <a:cxn ang="0">
                    <a:pos x="36" y="11"/>
                  </a:cxn>
                  <a:cxn ang="0">
                    <a:pos x="25" y="8"/>
                  </a:cxn>
                  <a:cxn ang="0">
                    <a:pos x="15" y="10"/>
                  </a:cxn>
                  <a:cxn ang="0">
                    <a:pos x="11" y="18"/>
                  </a:cxn>
                  <a:cxn ang="0">
                    <a:pos x="2" y="17"/>
                  </a:cxn>
                  <a:cxn ang="0">
                    <a:pos x="6" y="8"/>
                  </a:cxn>
                  <a:cxn ang="0">
                    <a:pos x="14" y="2"/>
                  </a:cxn>
                  <a:cxn ang="0">
                    <a:pos x="27" y="0"/>
                  </a:cxn>
                  <a:cxn ang="0">
                    <a:pos x="38" y="2"/>
                  </a:cxn>
                  <a:cxn ang="0">
                    <a:pos x="45" y="6"/>
                  </a:cxn>
                  <a:cxn ang="0">
                    <a:pos x="48" y="12"/>
                  </a:cxn>
                  <a:cxn ang="0">
                    <a:pos x="48" y="21"/>
                  </a:cxn>
                  <a:cxn ang="0">
                    <a:pos x="48" y="34"/>
                  </a:cxn>
                  <a:cxn ang="0">
                    <a:pos x="49" y="50"/>
                  </a:cxn>
                  <a:cxn ang="0">
                    <a:pos x="51" y="57"/>
                  </a:cxn>
                  <a:cxn ang="0">
                    <a:pos x="41" y="57"/>
                  </a:cxn>
                  <a:cxn ang="0">
                    <a:pos x="39" y="50"/>
                  </a:cxn>
                  <a:cxn ang="0">
                    <a:pos x="39" y="50"/>
                  </a:cxn>
                  <a:cxn ang="0">
                    <a:pos x="39" y="29"/>
                  </a:cxn>
                  <a:cxn ang="0">
                    <a:pos x="39" y="29"/>
                  </a:cxn>
                  <a:cxn ang="0">
                    <a:pos x="23" y="33"/>
                  </a:cxn>
                  <a:cxn ang="0">
                    <a:pos x="15" y="34"/>
                  </a:cxn>
                  <a:cxn ang="0">
                    <a:pos x="11" y="38"/>
                  </a:cxn>
                  <a:cxn ang="0">
                    <a:pos x="10" y="42"/>
                  </a:cxn>
                  <a:cxn ang="0">
                    <a:pos x="13" y="48"/>
                  </a:cxn>
                  <a:cxn ang="0">
                    <a:pos x="21" y="51"/>
                  </a:cxn>
                  <a:cxn ang="0">
                    <a:pos x="31" y="48"/>
                  </a:cxn>
                  <a:cxn ang="0">
                    <a:pos x="37" y="42"/>
                  </a:cxn>
                  <a:cxn ang="0">
                    <a:pos x="39" y="32"/>
                  </a:cxn>
                  <a:cxn ang="0">
                    <a:pos x="39" y="29"/>
                  </a:cxn>
                </a:cxnLst>
                <a:rect l="0" t="0" r="r" b="b"/>
                <a:pathLst>
                  <a:path w="51" h="58">
                    <a:moveTo>
                      <a:pt x="39" y="50"/>
                    </a:moveTo>
                    <a:lnTo>
                      <a:pt x="39" y="50"/>
                    </a:lnTo>
                    <a:cubicBezTo>
                      <a:pt x="36" y="53"/>
                      <a:pt x="32" y="55"/>
                      <a:pt x="29" y="56"/>
                    </a:cubicBezTo>
                    <a:cubicBezTo>
                      <a:pt x="26" y="58"/>
                      <a:pt x="23" y="58"/>
                      <a:pt x="19" y="58"/>
                    </a:cubicBezTo>
                    <a:cubicBezTo>
                      <a:pt x="13" y="58"/>
                      <a:pt x="8" y="57"/>
                      <a:pt x="5" y="54"/>
                    </a:cubicBezTo>
                    <a:cubicBezTo>
                      <a:pt x="2" y="51"/>
                      <a:pt x="0" y="47"/>
                      <a:pt x="0" y="42"/>
                    </a:cubicBezTo>
                    <a:cubicBezTo>
                      <a:pt x="0" y="40"/>
                      <a:pt x="1" y="37"/>
                      <a:pt x="2" y="35"/>
                    </a:cubicBezTo>
                    <a:cubicBezTo>
                      <a:pt x="3" y="33"/>
                      <a:pt x="5" y="31"/>
                      <a:pt x="7" y="29"/>
                    </a:cubicBezTo>
                    <a:cubicBezTo>
                      <a:pt x="9" y="28"/>
                      <a:pt x="11" y="27"/>
                      <a:pt x="13" y="26"/>
                    </a:cubicBezTo>
                    <a:cubicBezTo>
                      <a:pt x="15" y="26"/>
                      <a:pt x="18" y="25"/>
                      <a:pt x="22" y="25"/>
                    </a:cubicBezTo>
                    <a:cubicBezTo>
                      <a:pt x="29" y="24"/>
                      <a:pt x="35" y="23"/>
                      <a:pt x="39" y="22"/>
                    </a:cubicBezTo>
                    <a:cubicBezTo>
                      <a:pt x="39" y="20"/>
                      <a:pt x="39" y="20"/>
                      <a:pt x="39" y="19"/>
                    </a:cubicBezTo>
                    <a:cubicBezTo>
                      <a:pt x="39" y="15"/>
                      <a:pt x="38" y="13"/>
                      <a:pt x="36" y="11"/>
                    </a:cubicBezTo>
                    <a:cubicBezTo>
                      <a:pt x="34" y="9"/>
                      <a:pt x="30" y="8"/>
                      <a:pt x="25" y="8"/>
                    </a:cubicBezTo>
                    <a:cubicBezTo>
                      <a:pt x="21" y="8"/>
                      <a:pt x="18" y="9"/>
                      <a:pt x="15" y="10"/>
                    </a:cubicBezTo>
                    <a:cubicBezTo>
                      <a:pt x="13" y="12"/>
                      <a:pt x="12" y="15"/>
                      <a:pt x="11" y="18"/>
                    </a:cubicBezTo>
                    <a:lnTo>
                      <a:pt x="2" y="17"/>
                    </a:lnTo>
                    <a:cubicBezTo>
                      <a:pt x="2" y="13"/>
                      <a:pt x="4" y="10"/>
                      <a:pt x="6" y="8"/>
                    </a:cubicBezTo>
                    <a:cubicBezTo>
                      <a:pt x="8" y="5"/>
                      <a:pt x="10" y="3"/>
                      <a:pt x="14" y="2"/>
                    </a:cubicBezTo>
                    <a:cubicBezTo>
                      <a:pt x="18" y="1"/>
                      <a:pt x="22" y="0"/>
                      <a:pt x="27" y="0"/>
                    </a:cubicBezTo>
                    <a:cubicBezTo>
                      <a:pt x="31" y="0"/>
                      <a:pt x="35" y="1"/>
                      <a:pt x="38" y="2"/>
                    </a:cubicBezTo>
                    <a:cubicBezTo>
                      <a:pt x="41" y="3"/>
                      <a:pt x="43" y="4"/>
                      <a:pt x="45" y="6"/>
                    </a:cubicBezTo>
                    <a:cubicBezTo>
                      <a:pt x="46" y="8"/>
                      <a:pt x="47" y="10"/>
                      <a:pt x="48" y="12"/>
                    </a:cubicBezTo>
                    <a:cubicBezTo>
                      <a:pt x="48" y="14"/>
                      <a:pt x="48" y="17"/>
                      <a:pt x="48" y="21"/>
                    </a:cubicBezTo>
                    <a:lnTo>
                      <a:pt x="48" y="34"/>
                    </a:lnTo>
                    <a:cubicBezTo>
                      <a:pt x="48" y="42"/>
                      <a:pt x="48" y="48"/>
                      <a:pt x="49" y="50"/>
                    </a:cubicBezTo>
                    <a:cubicBezTo>
                      <a:pt x="49" y="53"/>
                      <a:pt x="50" y="55"/>
                      <a:pt x="51" y="57"/>
                    </a:cubicBezTo>
                    <a:lnTo>
                      <a:pt x="41" y="57"/>
                    </a:lnTo>
                    <a:cubicBezTo>
                      <a:pt x="40" y="55"/>
                      <a:pt x="40" y="53"/>
                      <a:pt x="39" y="50"/>
                    </a:cubicBezTo>
                    <a:lnTo>
                      <a:pt x="39" y="50"/>
                    </a:lnTo>
                    <a:close/>
                    <a:moveTo>
                      <a:pt x="39" y="29"/>
                    </a:moveTo>
                    <a:lnTo>
                      <a:pt x="39" y="29"/>
                    </a:lnTo>
                    <a:cubicBezTo>
                      <a:pt x="35" y="30"/>
                      <a:pt x="30" y="32"/>
                      <a:pt x="23" y="33"/>
                    </a:cubicBezTo>
                    <a:cubicBezTo>
                      <a:pt x="19" y="33"/>
                      <a:pt x="17" y="34"/>
                      <a:pt x="15" y="34"/>
                    </a:cubicBezTo>
                    <a:cubicBezTo>
                      <a:pt x="13" y="35"/>
                      <a:pt x="12" y="36"/>
                      <a:pt x="11" y="38"/>
                    </a:cubicBezTo>
                    <a:cubicBezTo>
                      <a:pt x="10" y="39"/>
                      <a:pt x="10" y="40"/>
                      <a:pt x="10" y="42"/>
                    </a:cubicBezTo>
                    <a:cubicBezTo>
                      <a:pt x="10" y="44"/>
                      <a:pt x="11" y="47"/>
                      <a:pt x="13" y="48"/>
                    </a:cubicBezTo>
                    <a:cubicBezTo>
                      <a:pt x="15" y="50"/>
                      <a:pt x="17" y="51"/>
                      <a:pt x="21" y="51"/>
                    </a:cubicBezTo>
                    <a:cubicBezTo>
                      <a:pt x="25" y="51"/>
                      <a:pt x="28" y="50"/>
                      <a:pt x="31" y="48"/>
                    </a:cubicBezTo>
                    <a:cubicBezTo>
                      <a:pt x="34" y="47"/>
                      <a:pt x="36" y="45"/>
                      <a:pt x="37" y="42"/>
                    </a:cubicBezTo>
                    <a:cubicBezTo>
                      <a:pt x="38" y="40"/>
                      <a:pt x="39" y="37"/>
                      <a:pt x="39" y="32"/>
                    </a:cubicBezTo>
                    <a:lnTo>
                      <a:pt x="39"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0" name="Freeform 60"/>
              <p:cNvSpPr>
                <a:spLocks/>
              </p:cNvSpPr>
              <p:nvPr/>
            </p:nvSpPr>
            <p:spPr bwMode="auto">
              <a:xfrm>
                <a:off x="1204" y="2780"/>
                <a:ext cx="11" cy="101"/>
              </a:xfrm>
              <a:custGeom>
                <a:avLst/>
                <a:gdLst/>
                <a:ahLst/>
                <a:cxnLst>
                  <a:cxn ang="0">
                    <a:pos x="0" y="77"/>
                  </a:cxn>
                  <a:cxn ang="0">
                    <a:pos x="0" y="77"/>
                  </a:cxn>
                  <a:cxn ang="0">
                    <a:pos x="0" y="0"/>
                  </a:cxn>
                  <a:cxn ang="0">
                    <a:pos x="9" y="0"/>
                  </a:cxn>
                  <a:cxn ang="0">
                    <a:pos x="9" y="77"/>
                  </a:cxn>
                  <a:cxn ang="0">
                    <a:pos x="0" y="77"/>
                  </a:cxn>
                </a:cxnLst>
                <a:rect l="0" t="0" r="r" b="b"/>
                <a:pathLst>
                  <a:path w="9" h="77">
                    <a:moveTo>
                      <a:pt x="0" y="77"/>
                    </a:moveTo>
                    <a:lnTo>
                      <a:pt x="0" y="77"/>
                    </a:lnTo>
                    <a:lnTo>
                      <a:pt x="0" y="0"/>
                    </a:lnTo>
                    <a:lnTo>
                      <a:pt x="9" y="0"/>
                    </a:lnTo>
                    <a:lnTo>
                      <a:pt x="9"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1" name="Freeform 61"/>
              <p:cNvSpPr>
                <a:spLocks/>
              </p:cNvSpPr>
              <p:nvPr/>
            </p:nvSpPr>
            <p:spPr bwMode="auto">
              <a:xfrm>
                <a:off x="1766" y="1761"/>
                <a:ext cx="60" cy="86"/>
              </a:xfrm>
              <a:custGeom>
                <a:avLst/>
                <a:gdLst/>
                <a:ahLst/>
                <a:cxnLst>
                  <a:cxn ang="0">
                    <a:pos x="0" y="65"/>
                  </a:cxn>
                  <a:cxn ang="0">
                    <a:pos x="0" y="65"/>
                  </a:cxn>
                  <a:cxn ang="0">
                    <a:pos x="0" y="0"/>
                  </a:cxn>
                  <a:cxn ang="0">
                    <a:pos x="47" y="0"/>
                  </a:cxn>
                  <a:cxn ang="0">
                    <a:pos x="47" y="7"/>
                  </a:cxn>
                  <a:cxn ang="0">
                    <a:pos x="8" y="7"/>
                  </a:cxn>
                  <a:cxn ang="0">
                    <a:pos x="8" y="28"/>
                  </a:cxn>
                  <a:cxn ang="0">
                    <a:pos x="45" y="28"/>
                  </a:cxn>
                  <a:cxn ang="0">
                    <a:pos x="45" y="35"/>
                  </a:cxn>
                  <a:cxn ang="0">
                    <a:pos x="8" y="35"/>
                  </a:cxn>
                  <a:cxn ang="0">
                    <a:pos x="8" y="58"/>
                  </a:cxn>
                  <a:cxn ang="0">
                    <a:pos x="49" y="58"/>
                  </a:cxn>
                  <a:cxn ang="0">
                    <a:pos x="49" y="65"/>
                  </a:cxn>
                  <a:cxn ang="0">
                    <a:pos x="0" y="65"/>
                  </a:cxn>
                </a:cxnLst>
                <a:rect l="0" t="0" r="r" b="b"/>
                <a:pathLst>
                  <a:path w="49" h="65">
                    <a:moveTo>
                      <a:pt x="0" y="65"/>
                    </a:moveTo>
                    <a:lnTo>
                      <a:pt x="0" y="65"/>
                    </a:lnTo>
                    <a:lnTo>
                      <a:pt x="0" y="0"/>
                    </a:lnTo>
                    <a:lnTo>
                      <a:pt x="47" y="0"/>
                    </a:lnTo>
                    <a:lnTo>
                      <a:pt x="47" y="7"/>
                    </a:lnTo>
                    <a:lnTo>
                      <a:pt x="8" y="7"/>
                    </a:lnTo>
                    <a:lnTo>
                      <a:pt x="8" y="28"/>
                    </a:lnTo>
                    <a:lnTo>
                      <a:pt x="45" y="28"/>
                    </a:lnTo>
                    <a:lnTo>
                      <a:pt x="45" y="35"/>
                    </a:lnTo>
                    <a:lnTo>
                      <a:pt x="8" y="35"/>
                    </a:lnTo>
                    <a:lnTo>
                      <a:pt x="8" y="58"/>
                    </a:lnTo>
                    <a:lnTo>
                      <a:pt x="49" y="58"/>
                    </a:lnTo>
                    <a:lnTo>
                      <a:pt x="49" y="65"/>
                    </a:lnTo>
                    <a:lnTo>
                      <a:pt x="0"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2" name="Freeform 62"/>
              <p:cNvSpPr>
                <a:spLocks noEditPoints="1"/>
              </p:cNvSpPr>
              <p:nvPr/>
            </p:nvSpPr>
            <p:spPr bwMode="auto">
              <a:xfrm>
                <a:off x="1841" y="1761"/>
                <a:ext cx="60" cy="86"/>
              </a:xfrm>
              <a:custGeom>
                <a:avLst/>
                <a:gdLst/>
                <a:ahLst/>
                <a:cxnLst>
                  <a:cxn ang="0">
                    <a:pos x="0" y="65"/>
                  </a:cxn>
                  <a:cxn ang="0">
                    <a:pos x="0" y="65"/>
                  </a:cxn>
                  <a:cxn ang="0">
                    <a:pos x="0" y="0"/>
                  </a:cxn>
                  <a:cxn ang="0">
                    <a:pos x="24" y="0"/>
                  </a:cxn>
                  <a:cxn ang="0">
                    <a:pos x="36" y="2"/>
                  </a:cxn>
                  <a:cxn ang="0">
                    <a:pos x="44" y="8"/>
                  </a:cxn>
                  <a:cxn ang="0">
                    <a:pos x="46" y="16"/>
                  </a:cxn>
                  <a:cxn ang="0">
                    <a:pos x="44" y="24"/>
                  </a:cxn>
                  <a:cxn ang="0">
                    <a:pos x="37" y="30"/>
                  </a:cxn>
                  <a:cxn ang="0">
                    <a:pos x="46" y="36"/>
                  </a:cxn>
                  <a:cxn ang="0">
                    <a:pos x="49" y="46"/>
                  </a:cxn>
                  <a:cxn ang="0">
                    <a:pos x="47" y="55"/>
                  </a:cxn>
                  <a:cxn ang="0">
                    <a:pos x="43" y="61"/>
                  </a:cxn>
                  <a:cxn ang="0">
                    <a:pos x="35" y="64"/>
                  </a:cxn>
                  <a:cxn ang="0">
                    <a:pos x="25" y="65"/>
                  </a:cxn>
                  <a:cxn ang="0">
                    <a:pos x="0" y="65"/>
                  </a:cxn>
                  <a:cxn ang="0">
                    <a:pos x="8" y="27"/>
                  </a:cxn>
                  <a:cxn ang="0">
                    <a:pos x="8" y="27"/>
                  </a:cxn>
                  <a:cxn ang="0">
                    <a:pos x="23" y="27"/>
                  </a:cxn>
                  <a:cxn ang="0">
                    <a:pos x="31" y="27"/>
                  </a:cxn>
                  <a:cxn ang="0">
                    <a:pos x="36" y="23"/>
                  </a:cxn>
                  <a:cxn ang="0">
                    <a:pos x="38" y="17"/>
                  </a:cxn>
                  <a:cxn ang="0">
                    <a:pos x="36" y="12"/>
                  </a:cxn>
                  <a:cxn ang="0">
                    <a:pos x="31" y="8"/>
                  </a:cxn>
                  <a:cxn ang="0">
                    <a:pos x="21" y="7"/>
                  </a:cxn>
                  <a:cxn ang="0">
                    <a:pos x="8" y="7"/>
                  </a:cxn>
                  <a:cxn ang="0">
                    <a:pos x="8" y="27"/>
                  </a:cxn>
                  <a:cxn ang="0">
                    <a:pos x="8" y="58"/>
                  </a:cxn>
                  <a:cxn ang="0">
                    <a:pos x="8" y="58"/>
                  </a:cxn>
                  <a:cxn ang="0">
                    <a:pos x="25" y="58"/>
                  </a:cxn>
                  <a:cxn ang="0">
                    <a:pos x="31" y="57"/>
                  </a:cxn>
                  <a:cxn ang="0">
                    <a:pos x="36" y="56"/>
                  </a:cxn>
                  <a:cxn ang="0">
                    <a:pos x="39" y="52"/>
                  </a:cxn>
                  <a:cxn ang="0">
                    <a:pos x="40" y="46"/>
                  </a:cxn>
                  <a:cxn ang="0">
                    <a:pos x="38" y="40"/>
                  </a:cxn>
                  <a:cxn ang="0">
                    <a:pos x="33" y="36"/>
                  </a:cxn>
                  <a:cxn ang="0">
                    <a:pos x="24" y="35"/>
                  </a:cxn>
                  <a:cxn ang="0">
                    <a:pos x="8" y="35"/>
                  </a:cxn>
                  <a:cxn ang="0">
                    <a:pos x="8" y="58"/>
                  </a:cxn>
                </a:cxnLst>
                <a:rect l="0" t="0" r="r" b="b"/>
                <a:pathLst>
                  <a:path w="49" h="65">
                    <a:moveTo>
                      <a:pt x="0" y="65"/>
                    </a:moveTo>
                    <a:lnTo>
                      <a:pt x="0" y="65"/>
                    </a:lnTo>
                    <a:lnTo>
                      <a:pt x="0" y="0"/>
                    </a:lnTo>
                    <a:lnTo>
                      <a:pt x="24" y="0"/>
                    </a:lnTo>
                    <a:cubicBezTo>
                      <a:pt x="29" y="0"/>
                      <a:pt x="33" y="0"/>
                      <a:pt x="36" y="2"/>
                    </a:cubicBezTo>
                    <a:cubicBezTo>
                      <a:pt x="39" y="3"/>
                      <a:pt x="42" y="5"/>
                      <a:pt x="44" y="8"/>
                    </a:cubicBezTo>
                    <a:cubicBezTo>
                      <a:pt x="45" y="11"/>
                      <a:pt x="46" y="13"/>
                      <a:pt x="46" y="16"/>
                    </a:cubicBezTo>
                    <a:cubicBezTo>
                      <a:pt x="46" y="19"/>
                      <a:pt x="45" y="22"/>
                      <a:pt x="44" y="24"/>
                    </a:cubicBezTo>
                    <a:cubicBezTo>
                      <a:pt x="42" y="27"/>
                      <a:pt x="40" y="29"/>
                      <a:pt x="37" y="30"/>
                    </a:cubicBezTo>
                    <a:cubicBezTo>
                      <a:pt x="41" y="32"/>
                      <a:pt x="44" y="34"/>
                      <a:pt x="46" y="36"/>
                    </a:cubicBezTo>
                    <a:cubicBezTo>
                      <a:pt x="48" y="39"/>
                      <a:pt x="49" y="43"/>
                      <a:pt x="49" y="46"/>
                    </a:cubicBezTo>
                    <a:cubicBezTo>
                      <a:pt x="49" y="49"/>
                      <a:pt x="49" y="52"/>
                      <a:pt x="47" y="55"/>
                    </a:cubicBezTo>
                    <a:cubicBezTo>
                      <a:pt x="46" y="58"/>
                      <a:pt x="44" y="60"/>
                      <a:pt x="43" y="61"/>
                    </a:cubicBezTo>
                    <a:cubicBezTo>
                      <a:pt x="41" y="63"/>
                      <a:pt x="38" y="64"/>
                      <a:pt x="35" y="64"/>
                    </a:cubicBezTo>
                    <a:cubicBezTo>
                      <a:pt x="32" y="65"/>
                      <a:pt x="29" y="65"/>
                      <a:pt x="25" y="65"/>
                    </a:cubicBezTo>
                    <a:lnTo>
                      <a:pt x="0" y="65"/>
                    </a:lnTo>
                    <a:close/>
                    <a:moveTo>
                      <a:pt x="8" y="27"/>
                    </a:moveTo>
                    <a:lnTo>
                      <a:pt x="8" y="27"/>
                    </a:lnTo>
                    <a:lnTo>
                      <a:pt x="23" y="27"/>
                    </a:lnTo>
                    <a:cubicBezTo>
                      <a:pt x="26" y="27"/>
                      <a:pt x="29" y="27"/>
                      <a:pt x="31" y="27"/>
                    </a:cubicBezTo>
                    <a:cubicBezTo>
                      <a:pt x="33" y="26"/>
                      <a:pt x="35" y="25"/>
                      <a:pt x="36" y="23"/>
                    </a:cubicBezTo>
                    <a:cubicBezTo>
                      <a:pt x="37" y="22"/>
                      <a:pt x="38" y="20"/>
                      <a:pt x="38" y="17"/>
                    </a:cubicBezTo>
                    <a:cubicBezTo>
                      <a:pt x="38" y="15"/>
                      <a:pt x="37" y="13"/>
                      <a:pt x="36" y="12"/>
                    </a:cubicBezTo>
                    <a:cubicBezTo>
                      <a:pt x="35" y="10"/>
                      <a:pt x="33" y="9"/>
                      <a:pt x="31" y="8"/>
                    </a:cubicBezTo>
                    <a:cubicBezTo>
                      <a:pt x="30" y="8"/>
                      <a:pt x="26" y="7"/>
                      <a:pt x="21" y="7"/>
                    </a:cubicBezTo>
                    <a:lnTo>
                      <a:pt x="8" y="7"/>
                    </a:lnTo>
                    <a:lnTo>
                      <a:pt x="8" y="27"/>
                    </a:lnTo>
                    <a:close/>
                    <a:moveTo>
                      <a:pt x="8" y="58"/>
                    </a:moveTo>
                    <a:lnTo>
                      <a:pt x="8" y="58"/>
                    </a:lnTo>
                    <a:lnTo>
                      <a:pt x="25" y="58"/>
                    </a:lnTo>
                    <a:cubicBezTo>
                      <a:pt x="27" y="58"/>
                      <a:pt x="29" y="58"/>
                      <a:pt x="31" y="57"/>
                    </a:cubicBezTo>
                    <a:cubicBezTo>
                      <a:pt x="33" y="57"/>
                      <a:pt x="34" y="56"/>
                      <a:pt x="36" y="56"/>
                    </a:cubicBezTo>
                    <a:cubicBezTo>
                      <a:pt x="37" y="55"/>
                      <a:pt x="38" y="54"/>
                      <a:pt x="39" y="52"/>
                    </a:cubicBezTo>
                    <a:cubicBezTo>
                      <a:pt x="40" y="50"/>
                      <a:pt x="40" y="48"/>
                      <a:pt x="40" y="46"/>
                    </a:cubicBezTo>
                    <a:cubicBezTo>
                      <a:pt x="40" y="44"/>
                      <a:pt x="40" y="42"/>
                      <a:pt x="38" y="40"/>
                    </a:cubicBezTo>
                    <a:cubicBezTo>
                      <a:pt x="37" y="38"/>
                      <a:pt x="35" y="37"/>
                      <a:pt x="33" y="36"/>
                    </a:cubicBezTo>
                    <a:cubicBezTo>
                      <a:pt x="31" y="35"/>
                      <a:pt x="28" y="35"/>
                      <a:pt x="24" y="35"/>
                    </a:cubicBezTo>
                    <a:lnTo>
                      <a:pt x="8" y="35"/>
                    </a:lnTo>
                    <a:lnTo>
                      <a:pt x="8"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3" name="Freeform 63"/>
              <p:cNvSpPr>
                <a:spLocks/>
              </p:cNvSpPr>
              <p:nvPr/>
            </p:nvSpPr>
            <p:spPr bwMode="auto">
              <a:xfrm>
                <a:off x="1919" y="1761"/>
                <a:ext cx="11" cy="86"/>
              </a:xfrm>
              <a:custGeom>
                <a:avLst/>
                <a:gdLst/>
                <a:ahLst/>
                <a:cxnLst>
                  <a:cxn ang="0">
                    <a:pos x="0" y="65"/>
                  </a:cxn>
                  <a:cxn ang="0">
                    <a:pos x="0" y="65"/>
                  </a:cxn>
                  <a:cxn ang="0">
                    <a:pos x="0" y="0"/>
                  </a:cxn>
                  <a:cxn ang="0">
                    <a:pos x="9" y="0"/>
                  </a:cxn>
                  <a:cxn ang="0">
                    <a:pos x="9" y="65"/>
                  </a:cxn>
                  <a:cxn ang="0">
                    <a:pos x="0" y="65"/>
                  </a:cxn>
                </a:cxnLst>
                <a:rect l="0" t="0" r="r" b="b"/>
                <a:pathLst>
                  <a:path w="9" h="65">
                    <a:moveTo>
                      <a:pt x="0" y="65"/>
                    </a:moveTo>
                    <a:lnTo>
                      <a:pt x="0" y="65"/>
                    </a:lnTo>
                    <a:lnTo>
                      <a:pt x="0" y="0"/>
                    </a:lnTo>
                    <a:lnTo>
                      <a:pt x="9" y="0"/>
                    </a:lnTo>
                    <a:lnTo>
                      <a:pt x="9" y="65"/>
                    </a:lnTo>
                    <a:lnTo>
                      <a:pt x="0"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4" name="Freeform 64"/>
              <p:cNvSpPr>
                <a:spLocks/>
              </p:cNvSpPr>
              <p:nvPr/>
            </p:nvSpPr>
            <p:spPr bwMode="auto">
              <a:xfrm>
                <a:off x="1940" y="1761"/>
                <a:ext cx="64" cy="86"/>
              </a:xfrm>
              <a:custGeom>
                <a:avLst/>
                <a:gdLst/>
                <a:ahLst/>
                <a:cxnLst>
                  <a:cxn ang="0">
                    <a:pos x="22" y="65"/>
                  </a:cxn>
                  <a:cxn ang="0">
                    <a:pos x="22" y="65"/>
                  </a:cxn>
                  <a:cxn ang="0">
                    <a:pos x="22" y="7"/>
                  </a:cxn>
                  <a:cxn ang="0">
                    <a:pos x="0" y="7"/>
                  </a:cxn>
                  <a:cxn ang="0">
                    <a:pos x="0" y="0"/>
                  </a:cxn>
                  <a:cxn ang="0">
                    <a:pos x="53" y="0"/>
                  </a:cxn>
                  <a:cxn ang="0">
                    <a:pos x="53" y="7"/>
                  </a:cxn>
                  <a:cxn ang="0">
                    <a:pos x="31" y="7"/>
                  </a:cxn>
                  <a:cxn ang="0">
                    <a:pos x="31" y="65"/>
                  </a:cxn>
                  <a:cxn ang="0">
                    <a:pos x="22" y="65"/>
                  </a:cxn>
                </a:cxnLst>
                <a:rect l="0" t="0" r="r" b="b"/>
                <a:pathLst>
                  <a:path w="53" h="65">
                    <a:moveTo>
                      <a:pt x="22" y="65"/>
                    </a:moveTo>
                    <a:lnTo>
                      <a:pt x="22" y="65"/>
                    </a:lnTo>
                    <a:lnTo>
                      <a:pt x="22" y="7"/>
                    </a:lnTo>
                    <a:lnTo>
                      <a:pt x="0" y="7"/>
                    </a:lnTo>
                    <a:lnTo>
                      <a:pt x="0" y="0"/>
                    </a:lnTo>
                    <a:lnTo>
                      <a:pt x="53" y="0"/>
                    </a:lnTo>
                    <a:lnTo>
                      <a:pt x="53" y="7"/>
                    </a:lnTo>
                    <a:lnTo>
                      <a:pt x="31" y="7"/>
                    </a:lnTo>
                    <a:lnTo>
                      <a:pt x="31" y="65"/>
                    </a:lnTo>
                    <a:lnTo>
                      <a:pt x="22"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5" name="Freeform 65"/>
              <p:cNvSpPr>
                <a:spLocks/>
              </p:cNvSpPr>
              <p:nvPr/>
            </p:nvSpPr>
            <p:spPr bwMode="auto">
              <a:xfrm>
                <a:off x="1760" y="3478"/>
                <a:ext cx="72" cy="89"/>
              </a:xfrm>
              <a:custGeom>
                <a:avLst/>
                <a:gdLst/>
                <a:ahLst/>
                <a:cxnLst>
                  <a:cxn ang="0">
                    <a:pos x="50" y="44"/>
                  </a:cxn>
                  <a:cxn ang="0">
                    <a:pos x="50" y="44"/>
                  </a:cxn>
                  <a:cxn ang="0">
                    <a:pos x="59" y="46"/>
                  </a:cxn>
                  <a:cxn ang="0">
                    <a:pos x="49" y="63"/>
                  </a:cxn>
                  <a:cxn ang="0">
                    <a:pos x="31" y="68"/>
                  </a:cxn>
                  <a:cxn ang="0">
                    <a:pos x="14" y="64"/>
                  </a:cxn>
                  <a:cxn ang="0">
                    <a:pos x="4" y="52"/>
                  </a:cxn>
                  <a:cxn ang="0">
                    <a:pos x="0" y="34"/>
                  </a:cxn>
                  <a:cxn ang="0">
                    <a:pos x="4" y="16"/>
                  </a:cxn>
                  <a:cxn ang="0">
                    <a:pos x="15" y="4"/>
                  </a:cxn>
                  <a:cxn ang="0">
                    <a:pos x="31" y="0"/>
                  </a:cxn>
                  <a:cxn ang="0">
                    <a:pos x="48" y="5"/>
                  </a:cxn>
                  <a:cxn ang="0">
                    <a:pos x="57" y="19"/>
                  </a:cxn>
                  <a:cxn ang="0">
                    <a:pos x="49" y="21"/>
                  </a:cxn>
                  <a:cxn ang="0">
                    <a:pos x="42" y="11"/>
                  </a:cxn>
                  <a:cxn ang="0">
                    <a:pos x="31" y="8"/>
                  </a:cxn>
                  <a:cxn ang="0">
                    <a:pos x="19" y="11"/>
                  </a:cxn>
                  <a:cxn ang="0">
                    <a:pos x="11" y="21"/>
                  </a:cxn>
                  <a:cxn ang="0">
                    <a:pos x="9" y="34"/>
                  </a:cxn>
                  <a:cxn ang="0">
                    <a:pos x="12" y="48"/>
                  </a:cxn>
                  <a:cxn ang="0">
                    <a:pos x="19" y="58"/>
                  </a:cxn>
                  <a:cxn ang="0">
                    <a:pos x="31" y="61"/>
                  </a:cxn>
                  <a:cxn ang="0">
                    <a:pos x="43" y="57"/>
                  </a:cxn>
                  <a:cxn ang="0">
                    <a:pos x="50" y="44"/>
                  </a:cxn>
                  <a:cxn ang="0">
                    <a:pos x="50" y="44"/>
                  </a:cxn>
                </a:cxnLst>
                <a:rect l="0" t="0" r="r" b="b"/>
                <a:pathLst>
                  <a:path w="59" h="68">
                    <a:moveTo>
                      <a:pt x="50" y="44"/>
                    </a:moveTo>
                    <a:lnTo>
                      <a:pt x="50" y="44"/>
                    </a:lnTo>
                    <a:lnTo>
                      <a:pt x="59" y="46"/>
                    </a:lnTo>
                    <a:cubicBezTo>
                      <a:pt x="57" y="54"/>
                      <a:pt x="53" y="59"/>
                      <a:pt x="49" y="63"/>
                    </a:cubicBezTo>
                    <a:cubicBezTo>
                      <a:pt x="44" y="67"/>
                      <a:pt x="38" y="68"/>
                      <a:pt x="31" y="68"/>
                    </a:cubicBezTo>
                    <a:cubicBezTo>
                      <a:pt x="24" y="68"/>
                      <a:pt x="18" y="67"/>
                      <a:pt x="14" y="64"/>
                    </a:cubicBezTo>
                    <a:cubicBezTo>
                      <a:pt x="9" y="61"/>
                      <a:pt x="6" y="57"/>
                      <a:pt x="4" y="52"/>
                    </a:cubicBezTo>
                    <a:cubicBezTo>
                      <a:pt x="1" y="46"/>
                      <a:pt x="0" y="40"/>
                      <a:pt x="0" y="34"/>
                    </a:cubicBezTo>
                    <a:cubicBezTo>
                      <a:pt x="0" y="27"/>
                      <a:pt x="2" y="21"/>
                      <a:pt x="4" y="16"/>
                    </a:cubicBezTo>
                    <a:cubicBezTo>
                      <a:pt x="7" y="11"/>
                      <a:pt x="11" y="7"/>
                      <a:pt x="15" y="4"/>
                    </a:cubicBezTo>
                    <a:cubicBezTo>
                      <a:pt x="20" y="2"/>
                      <a:pt x="26" y="0"/>
                      <a:pt x="31" y="0"/>
                    </a:cubicBezTo>
                    <a:cubicBezTo>
                      <a:pt x="38" y="0"/>
                      <a:pt x="43" y="2"/>
                      <a:pt x="48" y="5"/>
                    </a:cubicBezTo>
                    <a:cubicBezTo>
                      <a:pt x="52" y="9"/>
                      <a:pt x="56" y="13"/>
                      <a:pt x="57" y="19"/>
                    </a:cubicBezTo>
                    <a:lnTo>
                      <a:pt x="49" y="21"/>
                    </a:lnTo>
                    <a:cubicBezTo>
                      <a:pt x="47" y="17"/>
                      <a:pt x="45" y="13"/>
                      <a:pt x="42" y="11"/>
                    </a:cubicBezTo>
                    <a:cubicBezTo>
                      <a:pt x="39" y="9"/>
                      <a:pt x="36" y="8"/>
                      <a:pt x="31" y="8"/>
                    </a:cubicBezTo>
                    <a:cubicBezTo>
                      <a:pt x="26" y="8"/>
                      <a:pt x="22" y="9"/>
                      <a:pt x="19" y="11"/>
                    </a:cubicBezTo>
                    <a:cubicBezTo>
                      <a:pt x="15" y="14"/>
                      <a:pt x="13" y="17"/>
                      <a:pt x="11" y="21"/>
                    </a:cubicBezTo>
                    <a:cubicBezTo>
                      <a:pt x="10" y="25"/>
                      <a:pt x="9" y="29"/>
                      <a:pt x="9" y="34"/>
                    </a:cubicBezTo>
                    <a:cubicBezTo>
                      <a:pt x="9" y="39"/>
                      <a:pt x="10" y="44"/>
                      <a:pt x="12" y="48"/>
                    </a:cubicBezTo>
                    <a:cubicBezTo>
                      <a:pt x="13" y="53"/>
                      <a:pt x="16" y="56"/>
                      <a:pt x="19" y="58"/>
                    </a:cubicBezTo>
                    <a:cubicBezTo>
                      <a:pt x="23" y="60"/>
                      <a:pt x="27" y="61"/>
                      <a:pt x="31" y="61"/>
                    </a:cubicBezTo>
                    <a:cubicBezTo>
                      <a:pt x="35" y="61"/>
                      <a:pt x="40" y="60"/>
                      <a:pt x="43" y="57"/>
                    </a:cubicBezTo>
                    <a:cubicBezTo>
                      <a:pt x="46" y="54"/>
                      <a:pt x="49" y="50"/>
                      <a:pt x="50" y="44"/>
                    </a:cubicBezTo>
                    <a:lnTo>
                      <a:pt x="50" y="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6" name="Freeform 66"/>
              <p:cNvSpPr>
                <a:spLocks noEditPoints="1"/>
              </p:cNvSpPr>
              <p:nvPr/>
            </p:nvSpPr>
            <p:spPr bwMode="auto">
              <a:xfrm>
                <a:off x="1840" y="3501"/>
                <a:ext cx="54" cy="66"/>
              </a:xfrm>
              <a:custGeom>
                <a:avLst/>
                <a:gdLst/>
                <a:ahLst/>
                <a:cxnLst>
                  <a:cxn ang="0">
                    <a:pos x="34" y="43"/>
                  </a:cxn>
                  <a:cxn ang="0">
                    <a:pos x="34" y="43"/>
                  </a:cxn>
                  <a:cxn ang="0">
                    <a:pos x="25" y="49"/>
                  </a:cxn>
                  <a:cxn ang="0">
                    <a:pos x="17"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4" y="9"/>
                  </a:cxn>
                  <a:cxn ang="0">
                    <a:pos x="10" y="16"/>
                  </a:cxn>
                  <a:cxn ang="0">
                    <a:pos x="2" y="15"/>
                  </a:cxn>
                  <a:cxn ang="0">
                    <a:pos x="5" y="7"/>
                  </a:cxn>
                  <a:cxn ang="0">
                    <a:pos x="12" y="2"/>
                  </a:cxn>
                  <a:cxn ang="0">
                    <a:pos x="23" y="0"/>
                  </a:cxn>
                  <a:cxn ang="0">
                    <a:pos x="33" y="2"/>
                  </a:cxn>
                  <a:cxn ang="0">
                    <a:pos x="39" y="6"/>
                  </a:cxn>
                  <a:cxn ang="0">
                    <a:pos x="41" y="11"/>
                  </a:cxn>
                  <a:cxn ang="0">
                    <a:pos x="42" y="19"/>
                  </a:cxn>
                  <a:cxn ang="0">
                    <a:pos x="42" y="29"/>
                  </a:cxn>
                  <a:cxn ang="0">
                    <a:pos x="42" y="44"/>
                  </a:cxn>
                  <a:cxn ang="0">
                    <a:pos x="44" y="49"/>
                  </a:cxn>
                  <a:cxn ang="0">
                    <a:pos x="36"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8"/>
                      <a:pt x="25" y="49"/>
                    </a:cubicBezTo>
                    <a:cubicBezTo>
                      <a:pt x="23" y="50"/>
                      <a:pt x="20" y="50"/>
                      <a:pt x="17" y="50"/>
                    </a:cubicBezTo>
                    <a:cubicBezTo>
                      <a:pt x="11" y="50"/>
                      <a:pt x="7" y="49"/>
                      <a:pt x="4" y="47"/>
                    </a:cubicBezTo>
                    <a:cubicBezTo>
                      <a:pt x="2" y="44"/>
                      <a:pt x="0" y="41"/>
                      <a:pt x="0" y="37"/>
                    </a:cubicBezTo>
                    <a:cubicBezTo>
                      <a:pt x="0" y="34"/>
                      <a:pt x="1" y="32"/>
                      <a:pt x="2" y="30"/>
                    </a:cubicBezTo>
                    <a:cubicBezTo>
                      <a:pt x="3" y="28"/>
                      <a:pt x="4" y="27"/>
                      <a:pt x="6" y="26"/>
                    </a:cubicBezTo>
                    <a:cubicBezTo>
                      <a:pt x="8" y="24"/>
                      <a:pt x="10" y="24"/>
                      <a:pt x="12" y="23"/>
                    </a:cubicBezTo>
                    <a:cubicBezTo>
                      <a:pt x="13" y="23"/>
                      <a:pt x="16" y="22"/>
                      <a:pt x="19" y="22"/>
                    </a:cubicBezTo>
                    <a:cubicBezTo>
                      <a:pt x="26" y="21"/>
                      <a:pt x="30" y="20"/>
                      <a:pt x="33" y="19"/>
                    </a:cubicBezTo>
                    <a:cubicBezTo>
                      <a:pt x="33" y="18"/>
                      <a:pt x="33" y="17"/>
                      <a:pt x="33" y="17"/>
                    </a:cubicBezTo>
                    <a:cubicBezTo>
                      <a:pt x="33" y="14"/>
                      <a:pt x="33" y="11"/>
                      <a:pt x="31" y="10"/>
                    </a:cubicBezTo>
                    <a:cubicBezTo>
                      <a:pt x="29" y="8"/>
                      <a:pt x="26" y="7"/>
                      <a:pt x="22" y="7"/>
                    </a:cubicBezTo>
                    <a:cubicBezTo>
                      <a:pt x="18" y="7"/>
                      <a:pt x="15" y="8"/>
                      <a:pt x="14" y="9"/>
                    </a:cubicBezTo>
                    <a:cubicBezTo>
                      <a:pt x="12" y="11"/>
                      <a:pt x="10" y="13"/>
                      <a:pt x="10" y="16"/>
                    </a:cubicBezTo>
                    <a:lnTo>
                      <a:pt x="2" y="15"/>
                    </a:lnTo>
                    <a:cubicBezTo>
                      <a:pt x="2" y="12"/>
                      <a:pt x="4" y="9"/>
                      <a:pt x="5" y="7"/>
                    </a:cubicBezTo>
                    <a:cubicBezTo>
                      <a:pt x="7" y="5"/>
                      <a:pt x="9" y="3"/>
                      <a:pt x="12" y="2"/>
                    </a:cubicBezTo>
                    <a:cubicBezTo>
                      <a:pt x="15" y="1"/>
                      <a:pt x="19" y="0"/>
                      <a:pt x="23" y="0"/>
                    </a:cubicBezTo>
                    <a:cubicBezTo>
                      <a:pt x="27" y="0"/>
                      <a:pt x="31" y="1"/>
                      <a:pt x="33" y="2"/>
                    </a:cubicBezTo>
                    <a:cubicBezTo>
                      <a:pt x="36" y="3"/>
                      <a:pt x="37" y="4"/>
                      <a:pt x="39" y="6"/>
                    </a:cubicBezTo>
                    <a:cubicBezTo>
                      <a:pt x="40" y="7"/>
                      <a:pt x="41" y="9"/>
                      <a:pt x="41" y="11"/>
                    </a:cubicBezTo>
                    <a:cubicBezTo>
                      <a:pt x="41" y="12"/>
                      <a:pt x="42" y="15"/>
                      <a:pt x="42" y="19"/>
                    </a:cubicBezTo>
                    <a:lnTo>
                      <a:pt x="42" y="29"/>
                    </a:lnTo>
                    <a:cubicBezTo>
                      <a:pt x="42" y="37"/>
                      <a:pt x="42" y="42"/>
                      <a:pt x="42" y="44"/>
                    </a:cubicBezTo>
                    <a:cubicBezTo>
                      <a:pt x="42" y="46"/>
                      <a:pt x="43" y="47"/>
                      <a:pt x="44" y="49"/>
                    </a:cubicBezTo>
                    <a:lnTo>
                      <a:pt x="36" y="49"/>
                    </a:lnTo>
                    <a:cubicBezTo>
                      <a:pt x="35" y="48"/>
                      <a:pt x="34" y="46"/>
                      <a:pt x="34" y="43"/>
                    </a:cubicBezTo>
                    <a:lnTo>
                      <a:pt x="34" y="43"/>
                    </a:lnTo>
                    <a:close/>
                    <a:moveTo>
                      <a:pt x="33" y="25"/>
                    </a:moveTo>
                    <a:lnTo>
                      <a:pt x="33" y="25"/>
                    </a:lnTo>
                    <a:cubicBezTo>
                      <a:pt x="30" y="27"/>
                      <a:pt x="26" y="28"/>
                      <a:pt x="20" y="28"/>
                    </a:cubicBezTo>
                    <a:cubicBezTo>
                      <a:pt x="17" y="29"/>
                      <a:pt x="15" y="29"/>
                      <a:pt x="13" y="30"/>
                    </a:cubicBezTo>
                    <a:cubicBezTo>
                      <a:pt x="12" y="31"/>
                      <a:pt x="11" y="31"/>
                      <a:pt x="10" y="33"/>
                    </a:cubicBezTo>
                    <a:cubicBezTo>
                      <a:pt x="9" y="34"/>
                      <a:pt x="9" y="35"/>
                      <a:pt x="9" y="36"/>
                    </a:cubicBezTo>
                    <a:cubicBezTo>
                      <a:pt x="9" y="39"/>
                      <a:pt x="10" y="40"/>
                      <a:pt x="11" y="42"/>
                    </a:cubicBezTo>
                    <a:cubicBezTo>
                      <a:pt x="13" y="43"/>
                      <a:pt x="15" y="44"/>
                      <a:pt x="18" y="44"/>
                    </a:cubicBezTo>
                    <a:cubicBezTo>
                      <a:pt x="22" y="44"/>
                      <a:pt x="24" y="43"/>
                      <a:pt x="27"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7" name="Freeform 67"/>
              <p:cNvSpPr>
                <a:spLocks noEditPoints="1"/>
              </p:cNvSpPr>
              <p:nvPr/>
            </p:nvSpPr>
            <p:spPr bwMode="auto">
              <a:xfrm>
                <a:off x="1906" y="3501"/>
                <a:ext cx="51" cy="90"/>
              </a:xfrm>
              <a:custGeom>
                <a:avLst/>
                <a:gdLst/>
                <a:ahLst/>
                <a:cxnLst>
                  <a:cxn ang="0">
                    <a:pos x="0" y="68"/>
                  </a:cxn>
                  <a:cxn ang="0">
                    <a:pos x="0" y="68"/>
                  </a:cxn>
                  <a:cxn ang="0">
                    <a:pos x="0" y="2"/>
                  </a:cxn>
                  <a:cxn ang="0">
                    <a:pos x="8" y="2"/>
                  </a:cxn>
                  <a:cxn ang="0">
                    <a:pos x="8" y="8"/>
                  </a:cxn>
                  <a:cxn ang="0">
                    <a:pos x="13" y="2"/>
                  </a:cxn>
                  <a:cxn ang="0">
                    <a:pos x="21" y="0"/>
                  </a:cxn>
                  <a:cxn ang="0">
                    <a:pos x="32" y="4"/>
                  </a:cxn>
                  <a:cxn ang="0">
                    <a:pos x="39" y="13"/>
                  </a:cxn>
                  <a:cxn ang="0">
                    <a:pos x="42" y="25"/>
                  </a:cxn>
                  <a:cxn ang="0">
                    <a:pos x="39" y="38"/>
                  </a:cxn>
                  <a:cxn ang="0">
                    <a:pos x="31" y="47"/>
                  </a:cxn>
                  <a:cxn ang="0">
                    <a:pos x="21" y="50"/>
                  </a:cxn>
                  <a:cxn ang="0">
                    <a:pos x="14" y="49"/>
                  </a:cxn>
                  <a:cxn ang="0">
                    <a:pos x="8" y="44"/>
                  </a:cxn>
                  <a:cxn ang="0">
                    <a:pos x="8" y="68"/>
                  </a:cxn>
                  <a:cxn ang="0">
                    <a:pos x="0" y="68"/>
                  </a:cxn>
                  <a:cxn ang="0">
                    <a:pos x="8" y="26"/>
                  </a:cxn>
                  <a:cxn ang="0">
                    <a:pos x="8" y="26"/>
                  </a:cxn>
                  <a:cxn ang="0">
                    <a:pos x="11" y="39"/>
                  </a:cxn>
                  <a:cxn ang="0">
                    <a:pos x="20" y="44"/>
                  </a:cxn>
                  <a:cxn ang="0">
                    <a:pos x="29" y="39"/>
                  </a:cxn>
                  <a:cxn ang="0">
                    <a:pos x="33" y="25"/>
                  </a:cxn>
                  <a:cxn ang="0">
                    <a:pos x="30" y="11"/>
                  </a:cxn>
                  <a:cxn ang="0">
                    <a:pos x="21" y="7"/>
                  </a:cxn>
                  <a:cxn ang="0">
                    <a:pos x="11" y="12"/>
                  </a:cxn>
                  <a:cxn ang="0">
                    <a:pos x="8" y="26"/>
                  </a:cxn>
                  <a:cxn ang="0">
                    <a:pos x="8" y="26"/>
                  </a:cxn>
                </a:cxnLst>
                <a:rect l="0" t="0" r="r" b="b"/>
                <a:pathLst>
                  <a:path w="42" h="68">
                    <a:moveTo>
                      <a:pt x="0" y="68"/>
                    </a:moveTo>
                    <a:lnTo>
                      <a:pt x="0" y="68"/>
                    </a:lnTo>
                    <a:lnTo>
                      <a:pt x="0" y="2"/>
                    </a:lnTo>
                    <a:lnTo>
                      <a:pt x="8" y="2"/>
                    </a:lnTo>
                    <a:lnTo>
                      <a:pt x="8" y="8"/>
                    </a:lnTo>
                    <a:cubicBezTo>
                      <a:pt x="9" y="5"/>
                      <a:pt x="11" y="4"/>
                      <a:pt x="13" y="2"/>
                    </a:cubicBezTo>
                    <a:cubicBezTo>
                      <a:pt x="16" y="1"/>
                      <a:pt x="18" y="0"/>
                      <a:pt x="21" y="0"/>
                    </a:cubicBezTo>
                    <a:cubicBezTo>
                      <a:pt x="25" y="0"/>
                      <a:pt x="29" y="2"/>
                      <a:pt x="32" y="4"/>
                    </a:cubicBezTo>
                    <a:cubicBezTo>
                      <a:pt x="35" y="6"/>
                      <a:pt x="38" y="9"/>
                      <a:pt x="39" y="13"/>
                    </a:cubicBezTo>
                    <a:cubicBezTo>
                      <a:pt x="41" y="16"/>
                      <a:pt x="42" y="21"/>
                      <a:pt x="42" y="25"/>
                    </a:cubicBezTo>
                    <a:cubicBezTo>
                      <a:pt x="42" y="30"/>
                      <a:pt x="41" y="34"/>
                      <a:pt x="39" y="38"/>
                    </a:cubicBezTo>
                    <a:cubicBezTo>
                      <a:pt x="37" y="42"/>
                      <a:pt x="35" y="45"/>
                      <a:pt x="31" y="47"/>
                    </a:cubicBezTo>
                    <a:cubicBezTo>
                      <a:pt x="28" y="49"/>
                      <a:pt x="24" y="50"/>
                      <a:pt x="21" y="50"/>
                    </a:cubicBezTo>
                    <a:cubicBezTo>
                      <a:pt x="18" y="50"/>
                      <a:pt x="16" y="50"/>
                      <a:pt x="14" y="49"/>
                    </a:cubicBezTo>
                    <a:cubicBezTo>
                      <a:pt x="11" y="48"/>
                      <a:pt x="10" y="46"/>
                      <a:pt x="8" y="44"/>
                    </a:cubicBezTo>
                    <a:lnTo>
                      <a:pt x="8" y="68"/>
                    </a:lnTo>
                    <a:lnTo>
                      <a:pt x="0" y="68"/>
                    </a:lnTo>
                    <a:close/>
                    <a:moveTo>
                      <a:pt x="8" y="26"/>
                    </a:moveTo>
                    <a:lnTo>
                      <a:pt x="8" y="26"/>
                    </a:lnTo>
                    <a:cubicBezTo>
                      <a:pt x="8" y="32"/>
                      <a:pt x="9" y="36"/>
                      <a:pt x="11" y="39"/>
                    </a:cubicBezTo>
                    <a:cubicBezTo>
                      <a:pt x="14" y="42"/>
                      <a:pt x="17" y="44"/>
                      <a:pt x="20" y="44"/>
                    </a:cubicBezTo>
                    <a:cubicBezTo>
                      <a:pt x="24" y="44"/>
                      <a:pt x="27" y="42"/>
                      <a:pt x="29" y="39"/>
                    </a:cubicBezTo>
                    <a:cubicBezTo>
                      <a:pt x="32" y="36"/>
                      <a:pt x="33" y="31"/>
                      <a:pt x="33" y="25"/>
                    </a:cubicBezTo>
                    <a:cubicBezTo>
                      <a:pt x="33" y="19"/>
                      <a:pt x="32" y="14"/>
                      <a:pt x="30" y="11"/>
                    </a:cubicBezTo>
                    <a:cubicBezTo>
                      <a:pt x="27" y="8"/>
                      <a:pt x="24" y="7"/>
                      <a:pt x="21" y="7"/>
                    </a:cubicBezTo>
                    <a:cubicBezTo>
                      <a:pt x="17" y="7"/>
                      <a:pt x="14" y="8"/>
                      <a:pt x="11" y="12"/>
                    </a:cubicBezTo>
                    <a:cubicBezTo>
                      <a:pt x="9" y="15"/>
                      <a:pt x="8" y="20"/>
                      <a:pt x="8" y="26"/>
                    </a:cubicBezTo>
                    <a:lnTo>
                      <a:pt x="8"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8" name="Freeform 68"/>
              <p:cNvSpPr>
                <a:spLocks noEditPoints="1"/>
              </p:cNvSpPr>
              <p:nvPr/>
            </p:nvSpPr>
            <p:spPr bwMode="auto">
              <a:xfrm>
                <a:off x="1968" y="3479"/>
                <a:ext cx="11" cy="87"/>
              </a:xfrm>
              <a:custGeom>
                <a:avLst/>
                <a:gdLst/>
                <a:ahLst/>
                <a:cxnLst>
                  <a:cxn ang="0">
                    <a:pos x="0" y="10"/>
                  </a:cxn>
                  <a:cxn ang="0">
                    <a:pos x="0" y="10"/>
                  </a:cxn>
                  <a:cxn ang="0">
                    <a:pos x="0" y="0"/>
                  </a:cxn>
                  <a:cxn ang="0">
                    <a:pos x="9" y="0"/>
                  </a:cxn>
                  <a:cxn ang="0">
                    <a:pos x="9" y="10"/>
                  </a:cxn>
                  <a:cxn ang="0">
                    <a:pos x="0" y="10"/>
                  </a:cxn>
                  <a:cxn ang="0">
                    <a:pos x="0" y="66"/>
                  </a:cxn>
                  <a:cxn ang="0">
                    <a:pos x="0" y="66"/>
                  </a:cxn>
                  <a:cxn ang="0">
                    <a:pos x="0" y="19"/>
                  </a:cxn>
                  <a:cxn ang="0">
                    <a:pos x="9" y="19"/>
                  </a:cxn>
                  <a:cxn ang="0">
                    <a:pos x="9" y="66"/>
                  </a:cxn>
                  <a:cxn ang="0">
                    <a:pos x="0" y="66"/>
                  </a:cxn>
                </a:cxnLst>
                <a:rect l="0" t="0" r="r" b="b"/>
                <a:pathLst>
                  <a:path w="9" h="66">
                    <a:moveTo>
                      <a:pt x="0" y="10"/>
                    </a:moveTo>
                    <a:lnTo>
                      <a:pt x="0" y="10"/>
                    </a:lnTo>
                    <a:lnTo>
                      <a:pt x="0" y="0"/>
                    </a:lnTo>
                    <a:lnTo>
                      <a:pt x="9" y="0"/>
                    </a:lnTo>
                    <a:lnTo>
                      <a:pt x="9" y="10"/>
                    </a:lnTo>
                    <a:lnTo>
                      <a:pt x="0" y="10"/>
                    </a:lnTo>
                    <a:close/>
                    <a:moveTo>
                      <a:pt x="0" y="66"/>
                    </a:moveTo>
                    <a:lnTo>
                      <a:pt x="0" y="66"/>
                    </a:lnTo>
                    <a:lnTo>
                      <a:pt x="0" y="19"/>
                    </a:lnTo>
                    <a:lnTo>
                      <a:pt x="9" y="19"/>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9" name="Freeform 69"/>
              <p:cNvSpPr>
                <a:spLocks/>
              </p:cNvSpPr>
              <p:nvPr/>
            </p:nvSpPr>
            <p:spPr bwMode="auto">
              <a:xfrm>
                <a:off x="1989" y="3481"/>
                <a:ext cx="28" cy="86"/>
              </a:xfrm>
              <a:custGeom>
                <a:avLst/>
                <a:gdLst/>
                <a:ahLst/>
                <a:cxnLst>
                  <a:cxn ang="0">
                    <a:pos x="22" y="57"/>
                  </a:cxn>
                  <a:cxn ang="0">
                    <a:pos x="22" y="57"/>
                  </a:cxn>
                  <a:cxn ang="0">
                    <a:pos x="23" y="64"/>
                  </a:cxn>
                  <a:cxn ang="0">
                    <a:pos x="17" y="65"/>
                  </a:cxn>
                  <a:cxn ang="0">
                    <a:pos x="10" y="64"/>
                  </a:cxn>
                  <a:cxn ang="0">
                    <a:pos x="7" y="60"/>
                  </a:cxn>
                  <a:cxn ang="0">
                    <a:pos x="6" y="50"/>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4" y="55"/>
                  </a:cxn>
                  <a:cxn ang="0">
                    <a:pos x="16" y="57"/>
                  </a:cxn>
                  <a:cxn ang="0">
                    <a:pos x="18" y="57"/>
                  </a:cxn>
                  <a:cxn ang="0">
                    <a:pos x="22" y="57"/>
                  </a:cxn>
                  <a:cxn ang="0">
                    <a:pos x="22" y="57"/>
                  </a:cxn>
                </a:cxnLst>
                <a:rect l="0" t="0" r="r" b="b"/>
                <a:pathLst>
                  <a:path w="23" h="65">
                    <a:moveTo>
                      <a:pt x="22" y="57"/>
                    </a:moveTo>
                    <a:lnTo>
                      <a:pt x="22" y="57"/>
                    </a:lnTo>
                    <a:lnTo>
                      <a:pt x="23" y="64"/>
                    </a:lnTo>
                    <a:cubicBezTo>
                      <a:pt x="21" y="65"/>
                      <a:pt x="19" y="65"/>
                      <a:pt x="17" y="65"/>
                    </a:cubicBezTo>
                    <a:cubicBezTo>
                      <a:pt x="14" y="65"/>
                      <a:pt x="12" y="64"/>
                      <a:pt x="10" y="64"/>
                    </a:cubicBezTo>
                    <a:cubicBezTo>
                      <a:pt x="8" y="63"/>
                      <a:pt x="7" y="61"/>
                      <a:pt x="7" y="60"/>
                    </a:cubicBezTo>
                    <a:cubicBezTo>
                      <a:pt x="6" y="58"/>
                      <a:pt x="6" y="55"/>
                      <a:pt x="6" y="50"/>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3"/>
                      <a:pt x="14" y="55"/>
                      <a:pt x="14" y="55"/>
                    </a:cubicBezTo>
                    <a:cubicBezTo>
                      <a:pt x="14" y="56"/>
                      <a:pt x="15" y="56"/>
                      <a:pt x="16" y="57"/>
                    </a:cubicBezTo>
                    <a:cubicBezTo>
                      <a:pt x="16" y="57"/>
                      <a:pt x="17" y="57"/>
                      <a:pt x="18" y="57"/>
                    </a:cubicBezTo>
                    <a:cubicBezTo>
                      <a:pt x="19" y="57"/>
                      <a:pt x="20"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0" name="Freeform 70"/>
              <p:cNvSpPr>
                <a:spLocks noEditPoints="1"/>
              </p:cNvSpPr>
              <p:nvPr/>
            </p:nvSpPr>
            <p:spPr bwMode="auto">
              <a:xfrm>
                <a:off x="2022" y="3501"/>
                <a:ext cx="53" cy="66"/>
              </a:xfrm>
              <a:custGeom>
                <a:avLst/>
                <a:gdLst/>
                <a:ahLst/>
                <a:cxnLst>
                  <a:cxn ang="0">
                    <a:pos x="34" y="43"/>
                  </a:cxn>
                  <a:cxn ang="0">
                    <a:pos x="34" y="43"/>
                  </a:cxn>
                  <a:cxn ang="0">
                    <a:pos x="25" y="49"/>
                  </a:cxn>
                  <a:cxn ang="0">
                    <a:pos x="16"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9" y="6"/>
                  </a:cxn>
                  <a:cxn ang="0">
                    <a:pos x="41" y="11"/>
                  </a:cxn>
                  <a:cxn ang="0">
                    <a:pos x="41" y="19"/>
                  </a:cxn>
                  <a:cxn ang="0">
                    <a:pos x="41" y="29"/>
                  </a:cxn>
                  <a:cxn ang="0">
                    <a:pos x="42" y="44"/>
                  </a:cxn>
                  <a:cxn ang="0">
                    <a:pos x="44" y="49"/>
                  </a:cxn>
                  <a:cxn ang="0">
                    <a:pos x="36"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8"/>
                      <a:pt x="25" y="49"/>
                    </a:cubicBezTo>
                    <a:cubicBezTo>
                      <a:pt x="23" y="50"/>
                      <a:pt x="20" y="50"/>
                      <a:pt x="16" y="50"/>
                    </a:cubicBezTo>
                    <a:cubicBezTo>
                      <a:pt x="11" y="50"/>
                      <a:pt x="7" y="49"/>
                      <a:pt x="4" y="47"/>
                    </a:cubicBezTo>
                    <a:cubicBezTo>
                      <a:pt x="1" y="44"/>
                      <a:pt x="0" y="41"/>
                      <a:pt x="0" y="37"/>
                    </a:cubicBezTo>
                    <a:cubicBezTo>
                      <a:pt x="0" y="34"/>
                      <a:pt x="1" y="32"/>
                      <a:pt x="2" y="30"/>
                    </a:cubicBezTo>
                    <a:cubicBezTo>
                      <a:pt x="3" y="28"/>
                      <a:pt x="4" y="27"/>
                      <a:pt x="6" y="26"/>
                    </a:cubicBezTo>
                    <a:cubicBezTo>
                      <a:pt x="8" y="24"/>
                      <a:pt x="10" y="24"/>
                      <a:pt x="12" y="23"/>
                    </a:cubicBezTo>
                    <a:cubicBezTo>
                      <a:pt x="13" y="23"/>
                      <a:pt x="16" y="22"/>
                      <a:pt x="19" y="22"/>
                    </a:cubicBezTo>
                    <a:cubicBezTo>
                      <a:pt x="25" y="21"/>
                      <a:pt x="30" y="20"/>
                      <a:pt x="33" y="19"/>
                    </a:cubicBezTo>
                    <a:cubicBezTo>
                      <a:pt x="33" y="18"/>
                      <a:pt x="33" y="17"/>
                      <a:pt x="33" y="17"/>
                    </a:cubicBezTo>
                    <a:cubicBezTo>
                      <a:pt x="33" y="14"/>
                      <a:pt x="33" y="11"/>
                      <a:pt x="31" y="10"/>
                    </a:cubicBezTo>
                    <a:cubicBezTo>
                      <a:pt x="29" y="8"/>
                      <a:pt x="26" y="7"/>
                      <a:pt x="22" y="7"/>
                    </a:cubicBezTo>
                    <a:cubicBezTo>
                      <a:pt x="18" y="7"/>
                      <a:pt x="15" y="8"/>
                      <a:pt x="13" y="9"/>
                    </a:cubicBezTo>
                    <a:cubicBezTo>
                      <a:pt x="12" y="11"/>
                      <a:pt x="10" y="13"/>
                      <a:pt x="9" y="16"/>
                    </a:cubicBezTo>
                    <a:lnTo>
                      <a:pt x="1" y="15"/>
                    </a:lnTo>
                    <a:cubicBezTo>
                      <a:pt x="2" y="12"/>
                      <a:pt x="3" y="9"/>
                      <a:pt x="5" y="7"/>
                    </a:cubicBezTo>
                    <a:cubicBezTo>
                      <a:pt x="7" y="5"/>
                      <a:pt x="9" y="3"/>
                      <a:pt x="12" y="2"/>
                    </a:cubicBezTo>
                    <a:cubicBezTo>
                      <a:pt x="15" y="1"/>
                      <a:pt x="19" y="0"/>
                      <a:pt x="23" y="0"/>
                    </a:cubicBezTo>
                    <a:cubicBezTo>
                      <a:pt x="27" y="0"/>
                      <a:pt x="30" y="1"/>
                      <a:pt x="33" y="2"/>
                    </a:cubicBezTo>
                    <a:cubicBezTo>
                      <a:pt x="35" y="3"/>
                      <a:pt x="37" y="4"/>
                      <a:pt x="39" y="6"/>
                    </a:cubicBezTo>
                    <a:cubicBezTo>
                      <a:pt x="40" y="7"/>
                      <a:pt x="41" y="9"/>
                      <a:pt x="41" y="11"/>
                    </a:cubicBezTo>
                    <a:cubicBezTo>
                      <a:pt x="41" y="12"/>
                      <a:pt x="41" y="15"/>
                      <a:pt x="41" y="19"/>
                    </a:cubicBezTo>
                    <a:lnTo>
                      <a:pt x="41" y="29"/>
                    </a:lnTo>
                    <a:cubicBezTo>
                      <a:pt x="41" y="37"/>
                      <a:pt x="42" y="42"/>
                      <a:pt x="42" y="44"/>
                    </a:cubicBezTo>
                    <a:cubicBezTo>
                      <a:pt x="42" y="46"/>
                      <a:pt x="43" y="47"/>
                      <a:pt x="44" y="49"/>
                    </a:cubicBezTo>
                    <a:lnTo>
                      <a:pt x="36"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2" y="31"/>
                      <a:pt x="11" y="31"/>
                      <a:pt x="10" y="33"/>
                    </a:cubicBezTo>
                    <a:cubicBezTo>
                      <a:pt x="9" y="34"/>
                      <a:pt x="9" y="35"/>
                      <a:pt x="9" y="36"/>
                    </a:cubicBezTo>
                    <a:cubicBezTo>
                      <a:pt x="9" y="39"/>
                      <a:pt x="10" y="40"/>
                      <a:pt x="11" y="42"/>
                    </a:cubicBezTo>
                    <a:cubicBezTo>
                      <a:pt x="13" y="43"/>
                      <a:pt x="15" y="44"/>
                      <a:pt x="18" y="44"/>
                    </a:cubicBezTo>
                    <a:cubicBezTo>
                      <a:pt x="21" y="44"/>
                      <a:pt x="24" y="43"/>
                      <a:pt x="27"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1" name="Freeform 71"/>
              <p:cNvSpPr>
                <a:spLocks/>
              </p:cNvSpPr>
              <p:nvPr/>
            </p:nvSpPr>
            <p:spPr bwMode="auto">
              <a:xfrm>
                <a:off x="2087" y="3479"/>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2" name="Freeform 72"/>
              <p:cNvSpPr>
                <a:spLocks noEditPoints="1"/>
              </p:cNvSpPr>
              <p:nvPr/>
            </p:nvSpPr>
            <p:spPr bwMode="auto">
              <a:xfrm>
                <a:off x="2379" y="1272"/>
                <a:ext cx="71" cy="87"/>
              </a:xfrm>
              <a:custGeom>
                <a:avLst/>
                <a:gdLst/>
                <a:ahLst/>
                <a:cxnLst>
                  <a:cxn ang="0">
                    <a:pos x="0" y="66"/>
                  </a:cxn>
                  <a:cxn ang="0">
                    <a:pos x="0" y="66"/>
                  </a:cxn>
                  <a:cxn ang="0">
                    <a:pos x="0" y="0"/>
                  </a:cxn>
                  <a:cxn ang="0">
                    <a:pos x="29" y="0"/>
                  </a:cxn>
                  <a:cxn ang="0">
                    <a:pos x="42" y="2"/>
                  </a:cxn>
                  <a:cxn ang="0">
                    <a:pos x="49" y="8"/>
                  </a:cxn>
                  <a:cxn ang="0">
                    <a:pos x="52" y="18"/>
                  </a:cxn>
                  <a:cxn ang="0">
                    <a:pos x="48" y="30"/>
                  </a:cxn>
                  <a:cxn ang="0">
                    <a:pos x="34" y="36"/>
                  </a:cxn>
                  <a:cxn ang="0">
                    <a:pos x="39" y="39"/>
                  </a:cxn>
                  <a:cxn ang="0">
                    <a:pos x="46" y="48"/>
                  </a:cxn>
                  <a:cxn ang="0">
                    <a:pos x="58" y="66"/>
                  </a:cxn>
                  <a:cxn ang="0">
                    <a:pos x="47" y="66"/>
                  </a:cxn>
                  <a:cxn ang="0">
                    <a:pos x="38" y="52"/>
                  </a:cxn>
                  <a:cxn ang="0">
                    <a:pos x="32" y="43"/>
                  </a:cxn>
                  <a:cxn ang="0">
                    <a:pos x="27" y="39"/>
                  </a:cxn>
                  <a:cxn ang="0">
                    <a:pos x="23" y="37"/>
                  </a:cxn>
                  <a:cxn ang="0">
                    <a:pos x="18" y="37"/>
                  </a:cxn>
                  <a:cxn ang="0">
                    <a:pos x="8" y="37"/>
                  </a:cxn>
                  <a:cxn ang="0">
                    <a:pos x="8" y="66"/>
                  </a:cxn>
                  <a:cxn ang="0">
                    <a:pos x="0" y="66"/>
                  </a:cxn>
                  <a:cxn ang="0">
                    <a:pos x="8" y="29"/>
                  </a:cxn>
                  <a:cxn ang="0">
                    <a:pos x="8" y="29"/>
                  </a:cxn>
                  <a:cxn ang="0">
                    <a:pos x="27" y="29"/>
                  </a:cxn>
                  <a:cxn ang="0">
                    <a:pos x="36" y="28"/>
                  </a:cxn>
                  <a:cxn ang="0">
                    <a:pos x="41" y="24"/>
                  </a:cxn>
                  <a:cxn ang="0">
                    <a:pos x="43" y="18"/>
                  </a:cxn>
                  <a:cxn ang="0">
                    <a:pos x="40" y="10"/>
                  </a:cxn>
                  <a:cxn ang="0">
                    <a:pos x="29" y="7"/>
                  </a:cxn>
                  <a:cxn ang="0">
                    <a:pos x="8" y="7"/>
                  </a:cxn>
                  <a:cxn ang="0">
                    <a:pos x="8" y="29"/>
                  </a:cxn>
                </a:cxnLst>
                <a:rect l="0" t="0" r="r" b="b"/>
                <a:pathLst>
                  <a:path w="58" h="66">
                    <a:moveTo>
                      <a:pt x="0" y="66"/>
                    </a:moveTo>
                    <a:lnTo>
                      <a:pt x="0" y="66"/>
                    </a:lnTo>
                    <a:lnTo>
                      <a:pt x="0" y="0"/>
                    </a:lnTo>
                    <a:lnTo>
                      <a:pt x="29" y="0"/>
                    </a:lnTo>
                    <a:cubicBezTo>
                      <a:pt x="35" y="0"/>
                      <a:pt x="39" y="1"/>
                      <a:pt x="42" y="2"/>
                    </a:cubicBezTo>
                    <a:cubicBezTo>
                      <a:pt x="45" y="3"/>
                      <a:pt x="48" y="5"/>
                      <a:pt x="49" y="8"/>
                    </a:cubicBezTo>
                    <a:cubicBezTo>
                      <a:pt x="51" y="11"/>
                      <a:pt x="52" y="14"/>
                      <a:pt x="52" y="18"/>
                    </a:cubicBezTo>
                    <a:cubicBezTo>
                      <a:pt x="52" y="23"/>
                      <a:pt x="51" y="27"/>
                      <a:pt x="48" y="30"/>
                    </a:cubicBezTo>
                    <a:cubicBezTo>
                      <a:pt x="45" y="33"/>
                      <a:pt x="40" y="35"/>
                      <a:pt x="34" y="36"/>
                    </a:cubicBezTo>
                    <a:cubicBezTo>
                      <a:pt x="36" y="37"/>
                      <a:pt x="38" y="38"/>
                      <a:pt x="39" y="39"/>
                    </a:cubicBezTo>
                    <a:cubicBezTo>
                      <a:pt x="41" y="42"/>
                      <a:pt x="44" y="44"/>
                      <a:pt x="46" y="48"/>
                    </a:cubicBezTo>
                    <a:lnTo>
                      <a:pt x="58" y="66"/>
                    </a:lnTo>
                    <a:lnTo>
                      <a:pt x="47" y="66"/>
                    </a:lnTo>
                    <a:lnTo>
                      <a:pt x="38" y="52"/>
                    </a:lnTo>
                    <a:cubicBezTo>
                      <a:pt x="35" y="48"/>
                      <a:pt x="33" y="45"/>
                      <a:pt x="32" y="43"/>
                    </a:cubicBezTo>
                    <a:cubicBezTo>
                      <a:pt x="30" y="41"/>
                      <a:pt x="28" y="40"/>
                      <a:pt x="27" y="39"/>
                    </a:cubicBezTo>
                    <a:cubicBezTo>
                      <a:pt x="26" y="38"/>
                      <a:pt x="25" y="37"/>
                      <a:pt x="23" y="37"/>
                    </a:cubicBezTo>
                    <a:cubicBezTo>
                      <a:pt x="22" y="37"/>
                      <a:pt x="21" y="37"/>
                      <a:pt x="18" y="37"/>
                    </a:cubicBezTo>
                    <a:lnTo>
                      <a:pt x="8" y="37"/>
                    </a:lnTo>
                    <a:lnTo>
                      <a:pt x="8" y="66"/>
                    </a:lnTo>
                    <a:lnTo>
                      <a:pt x="0" y="66"/>
                    </a:lnTo>
                    <a:close/>
                    <a:moveTo>
                      <a:pt x="8" y="29"/>
                    </a:moveTo>
                    <a:lnTo>
                      <a:pt x="8" y="29"/>
                    </a:lnTo>
                    <a:lnTo>
                      <a:pt x="27" y="29"/>
                    </a:lnTo>
                    <a:cubicBezTo>
                      <a:pt x="31" y="29"/>
                      <a:pt x="34" y="29"/>
                      <a:pt x="36" y="28"/>
                    </a:cubicBezTo>
                    <a:cubicBezTo>
                      <a:pt x="39" y="27"/>
                      <a:pt x="40" y="26"/>
                      <a:pt x="41" y="24"/>
                    </a:cubicBezTo>
                    <a:cubicBezTo>
                      <a:pt x="43" y="22"/>
                      <a:pt x="43" y="20"/>
                      <a:pt x="43" y="18"/>
                    </a:cubicBezTo>
                    <a:cubicBezTo>
                      <a:pt x="43" y="15"/>
                      <a:pt x="42" y="12"/>
                      <a:pt x="40" y="10"/>
                    </a:cubicBezTo>
                    <a:cubicBezTo>
                      <a:pt x="38" y="8"/>
                      <a:pt x="34" y="7"/>
                      <a:pt x="29" y="7"/>
                    </a:cubicBezTo>
                    <a:lnTo>
                      <a:pt x="8" y="7"/>
                    </a:lnTo>
                    <a:lnTo>
                      <a:pt x="8"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3" name="Freeform 73"/>
              <p:cNvSpPr>
                <a:spLocks noEditPoints="1"/>
              </p:cNvSpPr>
              <p:nvPr/>
            </p:nvSpPr>
            <p:spPr bwMode="auto">
              <a:xfrm>
                <a:off x="2456" y="1294"/>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4" name="Freeform 74"/>
              <p:cNvSpPr>
                <a:spLocks/>
              </p:cNvSpPr>
              <p:nvPr/>
            </p:nvSpPr>
            <p:spPr bwMode="auto">
              <a:xfrm>
                <a:off x="2516" y="1296"/>
                <a:ext cx="53" cy="63"/>
              </a:xfrm>
              <a:custGeom>
                <a:avLst/>
                <a:gdLst/>
                <a:ahLst/>
                <a:cxnLst>
                  <a:cxn ang="0">
                    <a:pos x="18" y="48"/>
                  </a:cxn>
                  <a:cxn ang="0">
                    <a:pos x="18" y="48"/>
                  </a:cxn>
                  <a:cxn ang="0">
                    <a:pos x="0" y="0"/>
                  </a:cxn>
                  <a:cxn ang="0">
                    <a:pos x="8" y="0"/>
                  </a:cxn>
                  <a:cxn ang="0">
                    <a:pos x="19" y="29"/>
                  </a:cxn>
                  <a:cxn ang="0">
                    <a:pos x="22" y="38"/>
                  </a:cxn>
                  <a:cxn ang="0">
                    <a:pos x="25" y="29"/>
                  </a:cxn>
                  <a:cxn ang="0">
                    <a:pos x="35" y="0"/>
                  </a:cxn>
                  <a:cxn ang="0">
                    <a:pos x="44" y="0"/>
                  </a:cxn>
                  <a:cxn ang="0">
                    <a:pos x="26" y="48"/>
                  </a:cxn>
                  <a:cxn ang="0">
                    <a:pos x="18" y="48"/>
                  </a:cxn>
                </a:cxnLst>
                <a:rect l="0" t="0" r="r" b="b"/>
                <a:pathLst>
                  <a:path w="44" h="48">
                    <a:moveTo>
                      <a:pt x="18" y="48"/>
                    </a:moveTo>
                    <a:lnTo>
                      <a:pt x="18" y="48"/>
                    </a:lnTo>
                    <a:lnTo>
                      <a:pt x="0" y="0"/>
                    </a:lnTo>
                    <a:lnTo>
                      <a:pt x="8" y="0"/>
                    </a:lnTo>
                    <a:lnTo>
                      <a:pt x="19" y="29"/>
                    </a:lnTo>
                    <a:cubicBezTo>
                      <a:pt x="20" y="32"/>
                      <a:pt x="21" y="35"/>
                      <a:pt x="22" y="38"/>
                    </a:cubicBezTo>
                    <a:cubicBezTo>
                      <a:pt x="22" y="36"/>
                      <a:pt x="23" y="33"/>
                      <a:pt x="25" y="29"/>
                    </a:cubicBezTo>
                    <a:lnTo>
                      <a:pt x="35" y="0"/>
                    </a:lnTo>
                    <a:lnTo>
                      <a:pt x="44" y="0"/>
                    </a:lnTo>
                    <a:lnTo>
                      <a:pt x="26" y="48"/>
                    </a:lnTo>
                    <a:lnTo>
                      <a:pt x="18" y="4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5" name="Freeform 75"/>
              <p:cNvSpPr>
                <a:spLocks noEditPoints="1"/>
              </p:cNvSpPr>
              <p:nvPr/>
            </p:nvSpPr>
            <p:spPr bwMode="auto">
              <a:xfrm>
                <a:off x="2574" y="1294"/>
                <a:ext cx="54" cy="66"/>
              </a:xfrm>
              <a:custGeom>
                <a:avLst/>
                <a:gdLst/>
                <a:ahLst/>
                <a:cxnLst>
                  <a:cxn ang="0">
                    <a:pos x="36" y="34"/>
                  </a:cxn>
                  <a:cxn ang="0">
                    <a:pos x="36" y="34"/>
                  </a:cxn>
                  <a:cxn ang="0">
                    <a:pos x="44" y="35"/>
                  </a:cxn>
                  <a:cxn ang="0">
                    <a:pos x="37" y="46"/>
                  </a:cxn>
                  <a:cxn ang="0">
                    <a:pos x="23" y="50"/>
                  </a:cxn>
                  <a:cxn ang="0">
                    <a:pos x="7" y="44"/>
                  </a:cxn>
                  <a:cxn ang="0">
                    <a:pos x="0" y="25"/>
                  </a:cxn>
                  <a:cxn ang="0">
                    <a:pos x="7" y="7"/>
                  </a:cxn>
                  <a:cxn ang="0">
                    <a:pos x="23" y="0"/>
                  </a:cxn>
                  <a:cxn ang="0">
                    <a:pos x="38" y="7"/>
                  </a:cxn>
                  <a:cxn ang="0">
                    <a:pos x="44" y="25"/>
                  </a:cxn>
                  <a:cxn ang="0">
                    <a:pos x="44" y="27"/>
                  </a:cxn>
                  <a:cxn ang="0">
                    <a:pos x="9" y="27"/>
                  </a:cxn>
                  <a:cxn ang="0">
                    <a:pos x="13" y="39"/>
                  </a:cxn>
                  <a:cxn ang="0">
                    <a:pos x="23" y="43"/>
                  </a:cxn>
                  <a:cxn ang="0">
                    <a:pos x="31" y="41"/>
                  </a:cxn>
                  <a:cxn ang="0">
                    <a:pos x="36" y="34"/>
                  </a:cxn>
                  <a:cxn ang="0">
                    <a:pos x="36" y="34"/>
                  </a:cxn>
                  <a:cxn ang="0">
                    <a:pos x="9" y="20"/>
                  </a:cxn>
                  <a:cxn ang="0">
                    <a:pos x="9" y="20"/>
                  </a:cxn>
                  <a:cxn ang="0">
                    <a:pos x="36" y="20"/>
                  </a:cxn>
                  <a:cxn ang="0">
                    <a:pos x="33" y="11"/>
                  </a:cxn>
                  <a:cxn ang="0">
                    <a:pos x="23" y="7"/>
                  </a:cxn>
                  <a:cxn ang="0">
                    <a:pos x="13" y="10"/>
                  </a:cxn>
                  <a:cxn ang="0">
                    <a:pos x="9" y="20"/>
                  </a:cxn>
                  <a:cxn ang="0">
                    <a:pos x="9" y="20"/>
                  </a:cxn>
                </a:cxnLst>
                <a:rect l="0" t="0" r="r" b="b"/>
                <a:pathLst>
                  <a:path w="44" h="50">
                    <a:moveTo>
                      <a:pt x="36" y="34"/>
                    </a:moveTo>
                    <a:lnTo>
                      <a:pt x="36" y="34"/>
                    </a:lnTo>
                    <a:lnTo>
                      <a:pt x="44" y="35"/>
                    </a:lnTo>
                    <a:cubicBezTo>
                      <a:pt x="43" y="39"/>
                      <a:pt x="40" y="43"/>
                      <a:pt x="37" y="46"/>
                    </a:cubicBezTo>
                    <a:cubicBezTo>
                      <a:pt x="33" y="49"/>
                      <a:pt x="29" y="50"/>
                      <a:pt x="23" y="50"/>
                    </a:cubicBezTo>
                    <a:cubicBezTo>
                      <a:pt x="16" y="50"/>
                      <a:pt x="11" y="48"/>
                      <a:pt x="7" y="44"/>
                    </a:cubicBezTo>
                    <a:cubicBezTo>
                      <a:pt x="2" y="39"/>
                      <a:pt x="0" y="33"/>
                      <a:pt x="0" y="25"/>
                    </a:cubicBezTo>
                    <a:cubicBezTo>
                      <a:pt x="0" y="17"/>
                      <a:pt x="3" y="11"/>
                      <a:pt x="7" y="7"/>
                    </a:cubicBezTo>
                    <a:cubicBezTo>
                      <a:pt x="11" y="2"/>
                      <a:pt x="16" y="0"/>
                      <a:pt x="23" y="0"/>
                    </a:cubicBezTo>
                    <a:cubicBezTo>
                      <a:pt x="29" y="0"/>
                      <a:pt x="34" y="2"/>
                      <a:pt x="38" y="7"/>
                    </a:cubicBezTo>
                    <a:cubicBezTo>
                      <a:pt x="42" y="11"/>
                      <a:pt x="44" y="17"/>
                      <a:pt x="44" y="25"/>
                    </a:cubicBezTo>
                    <a:cubicBezTo>
                      <a:pt x="44" y="25"/>
                      <a:pt x="44" y="26"/>
                      <a:pt x="44" y="27"/>
                    </a:cubicBezTo>
                    <a:lnTo>
                      <a:pt x="9" y="27"/>
                    </a:lnTo>
                    <a:cubicBezTo>
                      <a:pt x="9" y="32"/>
                      <a:pt x="11" y="36"/>
                      <a:pt x="13" y="39"/>
                    </a:cubicBezTo>
                    <a:cubicBezTo>
                      <a:pt x="16" y="42"/>
                      <a:pt x="19" y="43"/>
                      <a:pt x="23" y="43"/>
                    </a:cubicBezTo>
                    <a:cubicBezTo>
                      <a:pt x="26" y="43"/>
                      <a:pt x="29" y="43"/>
                      <a:pt x="31" y="41"/>
                    </a:cubicBezTo>
                    <a:cubicBezTo>
                      <a:pt x="33" y="39"/>
                      <a:pt x="35" y="37"/>
                      <a:pt x="36" y="34"/>
                    </a:cubicBezTo>
                    <a:lnTo>
                      <a:pt x="36" y="34"/>
                    </a:lnTo>
                    <a:close/>
                    <a:moveTo>
                      <a:pt x="9" y="20"/>
                    </a:moveTo>
                    <a:lnTo>
                      <a:pt x="9" y="20"/>
                    </a:lnTo>
                    <a:lnTo>
                      <a:pt x="36" y="20"/>
                    </a:lnTo>
                    <a:cubicBezTo>
                      <a:pt x="36" y="16"/>
                      <a:pt x="35" y="13"/>
                      <a:pt x="33" y="11"/>
                    </a:cubicBezTo>
                    <a:cubicBezTo>
                      <a:pt x="30" y="8"/>
                      <a:pt x="27" y="7"/>
                      <a:pt x="23" y="7"/>
                    </a:cubicBezTo>
                    <a:cubicBezTo>
                      <a:pt x="19" y="7"/>
                      <a:pt x="16" y="8"/>
                      <a:pt x="13" y="10"/>
                    </a:cubicBezTo>
                    <a:cubicBezTo>
                      <a:pt x="11" y="13"/>
                      <a:pt x="10"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6" name="Freeform 76"/>
              <p:cNvSpPr>
                <a:spLocks/>
              </p:cNvSpPr>
              <p:nvPr/>
            </p:nvSpPr>
            <p:spPr bwMode="auto">
              <a:xfrm>
                <a:off x="2640" y="1294"/>
                <a:ext cx="47" cy="65"/>
              </a:xfrm>
              <a:custGeom>
                <a:avLst/>
                <a:gdLst/>
                <a:ahLst/>
                <a:cxnLst>
                  <a:cxn ang="0">
                    <a:pos x="0" y="49"/>
                  </a:cxn>
                  <a:cxn ang="0">
                    <a:pos x="0" y="49"/>
                  </a:cxn>
                  <a:cxn ang="0">
                    <a:pos x="0" y="1"/>
                  </a:cxn>
                  <a:cxn ang="0">
                    <a:pos x="8" y="1"/>
                  </a:cxn>
                  <a:cxn ang="0">
                    <a:pos x="8" y="8"/>
                  </a:cxn>
                  <a:cxn ang="0">
                    <a:pos x="23" y="0"/>
                  </a:cxn>
                  <a:cxn ang="0">
                    <a:pos x="31" y="2"/>
                  </a:cxn>
                  <a:cxn ang="0">
                    <a:pos x="36" y="6"/>
                  </a:cxn>
                  <a:cxn ang="0">
                    <a:pos x="39" y="12"/>
                  </a:cxn>
                  <a:cxn ang="0">
                    <a:pos x="39" y="20"/>
                  </a:cxn>
                  <a:cxn ang="0">
                    <a:pos x="39" y="49"/>
                  </a:cxn>
                  <a:cxn ang="0">
                    <a:pos x="31" y="49"/>
                  </a:cxn>
                  <a:cxn ang="0">
                    <a:pos x="31" y="20"/>
                  </a:cxn>
                  <a:cxn ang="0">
                    <a:pos x="30" y="12"/>
                  </a:cxn>
                  <a:cxn ang="0">
                    <a:pos x="27" y="9"/>
                  </a:cxn>
                  <a:cxn ang="0">
                    <a:pos x="21" y="7"/>
                  </a:cxn>
                  <a:cxn ang="0">
                    <a:pos x="12" y="10"/>
                  </a:cxn>
                  <a:cxn ang="0">
                    <a:pos x="8" y="23"/>
                  </a:cxn>
                  <a:cxn ang="0">
                    <a:pos x="8" y="49"/>
                  </a:cxn>
                  <a:cxn ang="0">
                    <a:pos x="0" y="49"/>
                  </a:cxn>
                </a:cxnLst>
                <a:rect l="0" t="0" r="r" b="b"/>
                <a:pathLst>
                  <a:path w="39" h="49">
                    <a:moveTo>
                      <a:pt x="0" y="49"/>
                    </a:moveTo>
                    <a:lnTo>
                      <a:pt x="0" y="49"/>
                    </a:lnTo>
                    <a:lnTo>
                      <a:pt x="0" y="1"/>
                    </a:lnTo>
                    <a:lnTo>
                      <a:pt x="8" y="1"/>
                    </a:lnTo>
                    <a:lnTo>
                      <a:pt x="8" y="8"/>
                    </a:lnTo>
                    <a:cubicBezTo>
                      <a:pt x="11" y="3"/>
                      <a:pt x="16" y="0"/>
                      <a:pt x="23" y="0"/>
                    </a:cubicBezTo>
                    <a:cubicBezTo>
                      <a:pt x="26" y="0"/>
                      <a:pt x="28" y="1"/>
                      <a:pt x="31" y="2"/>
                    </a:cubicBezTo>
                    <a:cubicBezTo>
                      <a:pt x="33" y="3"/>
                      <a:pt x="35" y="4"/>
                      <a:pt x="36" y="6"/>
                    </a:cubicBezTo>
                    <a:cubicBezTo>
                      <a:pt x="37" y="7"/>
                      <a:pt x="38" y="9"/>
                      <a:pt x="39" y="12"/>
                    </a:cubicBezTo>
                    <a:cubicBezTo>
                      <a:pt x="39" y="13"/>
                      <a:pt x="39" y="16"/>
                      <a:pt x="39" y="20"/>
                    </a:cubicBezTo>
                    <a:lnTo>
                      <a:pt x="39" y="49"/>
                    </a:lnTo>
                    <a:lnTo>
                      <a:pt x="31" y="49"/>
                    </a:lnTo>
                    <a:lnTo>
                      <a:pt x="31" y="20"/>
                    </a:lnTo>
                    <a:cubicBezTo>
                      <a:pt x="31" y="17"/>
                      <a:pt x="31" y="14"/>
                      <a:pt x="30" y="12"/>
                    </a:cubicBezTo>
                    <a:cubicBezTo>
                      <a:pt x="29" y="11"/>
                      <a:pt x="28" y="10"/>
                      <a:pt x="27" y="9"/>
                    </a:cubicBezTo>
                    <a:cubicBezTo>
                      <a:pt x="25" y="8"/>
                      <a:pt x="23" y="7"/>
                      <a:pt x="21" y="7"/>
                    </a:cubicBezTo>
                    <a:cubicBezTo>
                      <a:pt x="18" y="7"/>
                      <a:pt x="15" y="8"/>
                      <a:pt x="12" y="10"/>
                    </a:cubicBezTo>
                    <a:cubicBezTo>
                      <a:pt x="10"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7" name="Freeform 77"/>
              <p:cNvSpPr>
                <a:spLocks/>
              </p:cNvSpPr>
              <p:nvPr/>
            </p:nvSpPr>
            <p:spPr bwMode="auto">
              <a:xfrm>
                <a:off x="2702" y="1296"/>
                <a:ext cx="47" cy="64"/>
              </a:xfrm>
              <a:custGeom>
                <a:avLst/>
                <a:gdLst/>
                <a:ahLst/>
                <a:cxnLst>
                  <a:cxn ang="0">
                    <a:pos x="32" y="48"/>
                  </a:cxn>
                  <a:cxn ang="0">
                    <a:pos x="32" y="48"/>
                  </a:cxn>
                  <a:cxn ang="0">
                    <a:pos x="32" y="41"/>
                  </a:cxn>
                  <a:cxn ang="0">
                    <a:pos x="17" y="49"/>
                  </a:cxn>
                  <a:cxn ang="0">
                    <a:pos x="9" y="47"/>
                  </a:cxn>
                  <a:cxn ang="0">
                    <a:pos x="3" y="43"/>
                  </a:cxn>
                  <a:cxn ang="0">
                    <a:pos x="1" y="37"/>
                  </a:cxn>
                  <a:cxn ang="0">
                    <a:pos x="0" y="30"/>
                  </a:cxn>
                  <a:cxn ang="0">
                    <a:pos x="0" y="0"/>
                  </a:cxn>
                  <a:cxn ang="0">
                    <a:pos x="8" y="0"/>
                  </a:cxn>
                  <a:cxn ang="0">
                    <a:pos x="8" y="27"/>
                  </a:cxn>
                  <a:cxn ang="0">
                    <a:pos x="9" y="35"/>
                  </a:cxn>
                  <a:cxn ang="0">
                    <a:pos x="12" y="40"/>
                  </a:cxn>
                  <a:cxn ang="0">
                    <a:pos x="18" y="42"/>
                  </a:cxn>
                  <a:cxn ang="0">
                    <a:pos x="25" y="40"/>
                  </a:cxn>
                  <a:cxn ang="0">
                    <a:pos x="30" y="35"/>
                  </a:cxn>
                  <a:cxn ang="0">
                    <a:pos x="31" y="26"/>
                  </a:cxn>
                  <a:cxn ang="0">
                    <a:pos x="31" y="0"/>
                  </a:cxn>
                  <a:cxn ang="0">
                    <a:pos x="39" y="0"/>
                  </a:cxn>
                  <a:cxn ang="0">
                    <a:pos x="39" y="48"/>
                  </a:cxn>
                  <a:cxn ang="0">
                    <a:pos x="32" y="48"/>
                  </a:cxn>
                </a:cxnLst>
                <a:rect l="0" t="0" r="r" b="b"/>
                <a:pathLst>
                  <a:path w="39" h="49">
                    <a:moveTo>
                      <a:pt x="32" y="48"/>
                    </a:moveTo>
                    <a:lnTo>
                      <a:pt x="32" y="48"/>
                    </a:lnTo>
                    <a:lnTo>
                      <a:pt x="32" y="41"/>
                    </a:lnTo>
                    <a:cubicBezTo>
                      <a:pt x="28" y="46"/>
                      <a:pt x="23" y="49"/>
                      <a:pt x="17" y="49"/>
                    </a:cubicBezTo>
                    <a:cubicBezTo>
                      <a:pt x="14" y="49"/>
                      <a:pt x="11" y="48"/>
                      <a:pt x="9" y="47"/>
                    </a:cubicBezTo>
                    <a:cubicBezTo>
                      <a:pt x="6" y="46"/>
                      <a:pt x="5" y="45"/>
                      <a:pt x="3" y="43"/>
                    </a:cubicBezTo>
                    <a:cubicBezTo>
                      <a:pt x="2" y="42"/>
                      <a:pt x="1" y="40"/>
                      <a:pt x="1" y="37"/>
                    </a:cubicBezTo>
                    <a:cubicBezTo>
                      <a:pt x="1" y="36"/>
                      <a:pt x="0" y="33"/>
                      <a:pt x="0" y="30"/>
                    </a:cubicBezTo>
                    <a:lnTo>
                      <a:pt x="0" y="0"/>
                    </a:lnTo>
                    <a:lnTo>
                      <a:pt x="8" y="0"/>
                    </a:lnTo>
                    <a:lnTo>
                      <a:pt x="8" y="27"/>
                    </a:lnTo>
                    <a:cubicBezTo>
                      <a:pt x="8" y="31"/>
                      <a:pt x="9" y="34"/>
                      <a:pt x="9" y="35"/>
                    </a:cubicBezTo>
                    <a:cubicBezTo>
                      <a:pt x="9" y="37"/>
                      <a:pt x="11" y="39"/>
                      <a:pt x="12" y="40"/>
                    </a:cubicBezTo>
                    <a:cubicBezTo>
                      <a:pt x="14" y="41"/>
                      <a:pt x="16" y="42"/>
                      <a:pt x="18" y="42"/>
                    </a:cubicBezTo>
                    <a:cubicBezTo>
                      <a:pt x="21" y="42"/>
                      <a:pt x="23" y="41"/>
                      <a:pt x="25" y="40"/>
                    </a:cubicBezTo>
                    <a:cubicBezTo>
                      <a:pt x="27" y="39"/>
                      <a:pt x="29" y="37"/>
                      <a:pt x="30" y="35"/>
                    </a:cubicBezTo>
                    <a:cubicBezTo>
                      <a:pt x="31" y="33"/>
                      <a:pt x="31" y="30"/>
                      <a:pt x="31" y="26"/>
                    </a:cubicBezTo>
                    <a:lnTo>
                      <a:pt x="31" y="0"/>
                    </a:lnTo>
                    <a:lnTo>
                      <a:pt x="39" y="0"/>
                    </a:lnTo>
                    <a:lnTo>
                      <a:pt x="39" y="48"/>
                    </a:lnTo>
                    <a:lnTo>
                      <a:pt x="32" y="4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8" name="Freeform 78"/>
              <p:cNvSpPr>
                <a:spLocks noEditPoints="1"/>
              </p:cNvSpPr>
              <p:nvPr/>
            </p:nvSpPr>
            <p:spPr bwMode="auto">
              <a:xfrm>
                <a:off x="2762" y="1294"/>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6" y="42"/>
                      <a:pt x="19" y="43"/>
                      <a:pt x="23" y="43"/>
                    </a:cubicBezTo>
                    <a:cubicBezTo>
                      <a:pt x="26" y="43"/>
                      <a:pt x="28" y="43"/>
                      <a:pt x="30" y="41"/>
                    </a:cubicBezTo>
                    <a:cubicBezTo>
                      <a:pt x="33" y="39"/>
                      <a:pt x="34" y="37"/>
                      <a:pt x="35" y="34"/>
                    </a:cubicBezTo>
                    <a:lnTo>
                      <a:pt x="35" y="34"/>
                    </a:lnTo>
                    <a:close/>
                    <a:moveTo>
                      <a:pt x="9" y="20"/>
                    </a:moveTo>
                    <a:lnTo>
                      <a:pt x="9" y="20"/>
                    </a:lnTo>
                    <a:lnTo>
                      <a:pt x="35" y="20"/>
                    </a:lnTo>
                    <a:cubicBezTo>
                      <a:pt x="35" y="16"/>
                      <a:pt x="34" y="13"/>
                      <a:pt x="32" y="11"/>
                    </a:cubicBezTo>
                    <a:cubicBezTo>
                      <a:pt x="30" y="8"/>
                      <a:pt x="27" y="7"/>
                      <a:pt x="22"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9" name="Freeform 79"/>
              <p:cNvSpPr>
                <a:spLocks/>
              </p:cNvSpPr>
              <p:nvPr/>
            </p:nvSpPr>
            <p:spPr bwMode="auto">
              <a:xfrm>
                <a:off x="2467" y="2194"/>
                <a:ext cx="71" cy="90"/>
              </a:xfrm>
              <a:custGeom>
                <a:avLst/>
                <a:gdLst/>
                <a:ahLst/>
                <a:cxnLst>
                  <a:cxn ang="0">
                    <a:pos x="50" y="44"/>
                  </a:cxn>
                  <a:cxn ang="0">
                    <a:pos x="50" y="44"/>
                  </a:cxn>
                  <a:cxn ang="0">
                    <a:pos x="58" y="46"/>
                  </a:cxn>
                  <a:cxn ang="0">
                    <a:pos x="48" y="63"/>
                  </a:cxn>
                  <a:cxn ang="0">
                    <a:pos x="31" y="68"/>
                  </a:cxn>
                  <a:cxn ang="0">
                    <a:pos x="14" y="64"/>
                  </a:cxn>
                  <a:cxn ang="0">
                    <a:pos x="4" y="51"/>
                  </a:cxn>
                  <a:cxn ang="0">
                    <a:pos x="0" y="34"/>
                  </a:cxn>
                  <a:cxn ang="0">
                    <a:pos x="4" y="16"/>
                  </a:cxn>
                  <a:cxn ang="0">
                    <a:pos x="15" y="4"/>
                  </a:cxn>
                  <a:cxn ang="0">
                    <a:pos x="31" y="0"/>
                  </a:cxn>
                  <a:cxn ang="0">
                    <a:pos x="48" y="5"/>
                  </a:cxn>
                  <a:cxn ang="0">
                    <a:pos x="57" y="19"/>
                  </a:cxn>
                  <a:cxn ang="0">
                    <a:pos x="49" y="21"/>
                  </a:cxn>
                  <a:cxn ang="0">
                    <a:pos x="42" y="11"/>
                  </a:cxn>
                  <a:cxn ang="0">
                    <a:pos x="31" y="8"/>
                  </a:cxn>
                  <a:cxn ang="0">
                    <a:pos x="18" y="11"/>
                  </a:cxn>
                  <a:cxn ang="0">
                    <a:pos x="11" y="21"/>
                  </a:cxn>
                  <a:cxn ang="0">
                    <a:pos x="9" y="34"/>
                  </a:cxn>
                  <a:cxn ang="0">
                    <a:pos x="12" y="48"/>
                  </a:cxn>
                  <a:cxn ang="0">
                    <a:pos x="19" y="58"/>
                  </a:cxn>
                  <a:cxn ang="0">
                    <a:pos x="30" y="61"/>
                  </a:cxn>
                  <a:cxn ang="0">
                    <a:pos x="43" y="57"/>
                  </a:cxn>
                  <a:cxn ang="0">
                    <a:pos x="50" y="44"/>
                  </a:cxn>
                  <a:cxn ang="0">
                    <a:pos x="50" y="44"/>
                  </a:cxn>
                </a:cxnLst>
                <a:rect l="0" t="0" r="r" b="b"/>
                <a:pathLst>
                  <a:path w="58" h="68">
                    <a:moveTo>
                      <a:pt x="50" y="44"/>
                    </a:moveTo>
                    <a:lnTo>
                      <a:pt x="50" y="44"/>
                    </a:lnTo>
                    <a:lnTo>
                      <a:pt x="58" y="46"/>
                    </a:lnTo>
                    <a:cubicBezTo>
                      <a:pt x="56" y="53"/>
                      <a:pt x="53" y="59"/>
                      <a:pt x="48" y="63"/>
                    </a:cubicBezTo>
                    <a:cubicBezTo>
                      <a:pt x="44" y="66"/>
                      <a:pt x="38" y="68"/>
                      <a:pt x="31" y="68"/>
                    </a:cubicBezTo>
                    <a:cubicBezTo>
                      <a:pt x="24" y="68"/>
                      <a:pt x="18" y="67"/>
                      <a:pt x="14" y="64"/>
                    </a:cubicBezTo>
                    <a:cubicBezTo>
                      <a:pt x="9" y="61"/>
                      <a:pt x="6" y="57"/>
                      <a:pt x="4" y="51"/>
                    </a:cubicBezTo>
                    <a:cubicBezTo>
                      <a:pt x="1" y="46"/>
                      <a:pt x="0" y="40"/>
                      <a:pt x="0" y="34"/>
                    </a:cubicBezTo>
                    <a:cubicBezTo>
                      <a:pt x="0" y="27"/>
                      <a:pt x="1" y="21"/>
                      <a:pt x="4" y="16"/>
                    </a:cubicBezTo>
                    <a:cubicBezTo>
                      <a:pt x="7" y="11"/>
                      <a:pt x="10" y="7"/>
                      <a:pt x="15" y="4"/>
                    </a:cubicBezTo>
                    <a:cubicBezTo>
                      <a:pt x="20" y="1"/>
                      <a:pt x="25" y="0"/>
                      <a:pt x="31" y="0"/>
                    </a:cubicBezTo>
                    <a:cubicBezTo>
                      <a:pt x="38" y="0"/>
                      <a:pt x="43" y="2"/>
                      <a:pt x="48" y="5"/>
                    </a:cubicBezTo>
                    <a:cubicBezTo>
                      <a:pt x="52" y="8"/>
                      <a:pt x="55" y="13"/>
                      <a:pt x="57" y="19"/>
                    </a:cubicBezTo>
                    <a:lnTo>
                      <a:pt x="49" y="21"/>
                    </a:lnTo>
                    <a:cubicBezTo>
                      <a:pt x="47" y="17"/>
                      <a:pt x="45" y="13"/>
                      <a:pt x="42" y="11"/>
                    </a:cubicBezTo>
                    <a:cubicBezTo>
                      <a:pt x="39" y="9"/>
                      <a:pt x="35" y="8"/>
                      <a:pt x="31" y="8"/>
                    </a:cubicBezTo>
                    <a:cubicBezTo>
                      <a:pt x="26" y="8"/>
                      <a:pt x="22" y="9"/>
                      <a:pt x="18" y="11"/>
                    </a:cubicBezTo>
                    <a:cubicBezTo>
                      <a:pt x="15" y="14"/>
                      <a:pt x="13" y="17"/>
                      <a:pt x="11" y="21"/>
                    </a:cubicBezTo>
                    <a:cubicBezTo>
                      <a:pt x="10" y="25"/>
                      <a:pt x="9" y="29"/>
                      <a:pt x="9" y="34"/>
                    </a:cubicBezTo>
                    <a:cubicBezTo>
                      <a:pt x="9" y="39"/>
                      <a:pt x="10" y="44"/>
                      <a:pt x="12" y="48"/>
                    </a:cubicBezTo>
                    <a:cubicBezTo>
                      <a:pt x="13" y="52"/>
                      <a:pt x="16" y="56"/>
                      <a:pt x="19" y="58"/>
                    </a:cubicBezTo>
                    <a:cubicBezTo>
                      <a:pt x="23" y="60"/>
                      <a:pt x="26" y="61"/>
                      <a:pt x="30" y="61"/>
                    </a:cubicBezTo>
                    <a:cubicBezTo>
                      <a:pt x="35" y="61"/>
                      <a:pt x="39" y="59"/>
                      <a:pt x="43" y="57"/>
                    </a:cubicBezTo>
                    <a:cubicBezTo>
                      <a:pt x="46" y="54"/>
                      <a:pt x="48" y="50"/>
                      <a:pt x="50" y="44"/>
                    </a:cubicBezTo>
                    <a:lnTo>
                      <a:pt x="50" y="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0" name="Freeform 80"/>
              <p:cNvSpPr>
                <a:spLocks noEditPoints="1"/>
              </p:cNvSpPr>
              <p:nvPr/>
            </p:nvSpPr>
            <p:spPr bwMode="auto">
              <a:xfrm>
                <a:off x="2547" y="2218"/>
                <a:ext cx="54" cy="66"/>
              </a:xfrm>
              <a:custGeom>
                <a:avLst/>
                <a:gdLst/>
                <a:ahLst/>
                <a:cxnLst>
                  <a:cxn ang="0">
                    <a:pos x="0" y="25"/>
                  </a:cxn>
                  <a:cxn ang="0">
                    <a:pos x="0" y="25"/>
                  </a:cxn>
                  <a:cxn ang="0">
                    <a:pos x="7" y="6"/>
                  </a:cxn>
                  <a:cxn ang="0">
                    <a:pos x="22" y="0"/>
                  </a:cxn>
                  <a:cxn ang="0">
                    <a:pos x="38" y="7"/>
                  </a:cxn>
                  <a:cxn ang="0">
                    <a:pos x="44" y="25"/>
                  </a:cxn>
                  <a:cxn ang="0">
                    <a:pos x="42" y="39"/>
                  </a:cxn>
                  <a:cxn ang="0">
                    <a:pos x="34"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2"/>
                  </a:cxn>
                  <a:cxn ang="0">
                    <a:pos x="22" y="7"/>
                  </a:cxn>
                  <a:cxn ang="0">
                    <a:pos x="12" y="12"/>
                  </a:cxn>
                  <a:cxn ang="0">
                    <a:pos x="8" y="25"/>
                  </a:cxn>
                  <a:cxn ang="0">
                    <a:pos x="8" y="25"/>
                  </a:cxn>
                </a:cxnLst>
                <a:rect l="0" t="0" r="r" b="b"/>
                <a:pathLst>
                  <a:path w="44" h="50">
                    <a:moveTo>
                      <a:pt x="0" y="25"/>
                    </a:moveTo>
                    <a:lnTo>
                      <a:pt x="0" y="25"/>
                    </a:lnTo>
                    <a:cubicBezTo>
                      <a:pt x="0" y="16"/>
                      <a:pt x="2" y="10"/>
                      <a:pt x="7" y="6"/>
                    </a:cubicBezTo>
                    <a:cubicBezTo>
                      <a:pt x="11" y="2"/>
                      <a:pt x="16" y="0"/>
                      <a:pt x="22" y="0"/>
                    </a:cubicBezTo>
                    <a:cubicBezTo>
                      <a:pt x="29" y="0"/>
                      <a:pt x="34" y="2"/>
                      <a:pt x="38" y="7"/>
                    </a:cubicBezTo>
                    <a:cubicBezTo>
                      <a:pt x="42" y="11"/>
                      <a:pt x="44" y="17"/>
                      <a:pt x="44" y="25"/>
                    </a:cubicBezTo>
                    <a:cubicBezTo>
                      <a:pt x="44" y="31"/>
                      <a:pt x="44" y="36"/>
                      <a:pt x="42" y="39"/>
                    </a:cubicBezTo>
                    <a:cubicBezTo>
                      <a:pt x="40" y="43"/>
                      <a:pt x="37" y="45"/>
                      <a:pt x="34" y="47"/>
                    </a:cubicBezTo>
                    <a:cubicBezTo>
                      <a:pt x="30" y="49"/>
                      <a:pt x="26" y="50"/>
                      <a:pt x="22" y="50"/>
                    </a:cubicBezTo>
                    <a:cubicBezTo>
                      <a:pt x="15" y="50"/>
                      <a:pt x="10" y="48"/>
                      <a:pt x="6" y="44"/>
                    </a:cubicBezTo>
                    <a:cubicBezTo>
                      <a:pt x="2" y="39"/>
                      <a:pt x="0" y="33"/>
                      <a:pt x="0" y="25"/>
                    </a:cubicBezTo>
                    <a:lnTo>
                      <a:pt x="0" y="25"/>
                    </a:lnTo>
                    <a:close/>
                    <a:moveTo>
                      <a:pt x="8" y="25"/>
                    </a:moveTo>
                    <a:lnTo>
                      <a:pt x="8" y="25"/>
                    </a:lnTo>
                    <a:cubicBezTo>
                      <a:pt x="8" y="31"/>
                      <a:pt x="9" y="36"/>
                      <a:pt x="12" y="39"/>
                    </a:cubicBezTo>
                    <a:cubicBezTo>
                      <a:pt x="15" y="42"/>
                      <a:pt x="18" y="43"/>
                      <a:pt x="22" y="43"/>
                    </a:cubicBezTo>
                    <a:cubicBezTo>
                      <a:pt x="26" y="43"/>
                      <a:pt x="29" y="42"/>
                      <a:pt x="32" y="39"/>
                    </a:cubicBezTo>
                    <a:cubicBezTo>
                      <a:pt x="35" y="36"/>
                      <a:pt x="36" y="31"/>
                      <a:pt x="36" y="25"/>
                    </a:cubicBezTo>
                    <a:cubicBezTo>
                      <a:pt x="36" y="19"/>
                      <a:pt x="35" y="15"/>
                      <a:pt x="32" y="12"/>
                    </a:cubicBezTo>
                    <a:cubicBezTo>
                      <a:pt x="29" y="9"/>
                      <a:pt x="26" y="7"/>
                      <a:pt x="22" y="7"/>
                    </a:cubicBezTo>
                    <a:cubicBezTo>
                      <a:pt x="18" y="7"/>
                      <a:pt x="15" y="8"/>
                      <a:pt x="12" y="12"/>
                    </a:cubicBezTo>
                    <a:cubicBezTo>
                      <a:pt x="9" y="15"/>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1" name="Freeform 81"/>
              <p:cNvSpPr>
                <a:spLocks/>
              </p:cNvSpPr>
              <p:nvPr/>
            </p:nvSpPr>
            <p:spPr bwMode="auto">
              <a:xfrm>
                <a:off x="2609" y="2218"/>
                <a:ext cx="48" cy="66"/>
              </a:xfrm>
              <a:custGeom>
                <a:avLst/>
                <a:gdLst/>
                <a:ahLst/>
                <a:cxnLst>
                  <a:cxn ang="0">
                    <a:pos x="0" y="35"/>
                  </a:cxn>
                  <a:cxn ang="0">
                    <a:pos x="0" y="35"/>
                  </a:cxn>
                  <a:cxn ang="0">
                    <a:pos x="8" y="34"/>
                  </a:cxn>
                  <a:cxn ang="0">
                    <a:pos x="11" y="41"/>
                  </a:cxn>
                  <a:cxn ang="0">
                    <a:pos x="20" y="43"/>
                  </a:cxn>
                  <a:cxn ang="0">
                    <a:pos x="28" y="41"/>
                  </a:cxn>
                  <a:cxn ang="0">
                    <a:pos x="31" y="36"/>
                  </a:cxn>
                  <a:cxn ang="0">
                    <a:pos x="29" y="32"/>
                  </a:cxn>
                  <a:cxn ang="0">
                    <a:pos x="20" y="29"/>
                  </a:cxn>
                  <a:cxn ang="0">
                    <a:pos x="8" y="25"/>
                  </a:cxn>
                  <a:cxn ang="0">
                    <a:pos x="3" y="20"/>
                  </a:cxn>
                  <a:cxn ang="0">
                    <a:pos x="1" y="14"/>
                  </a:cxn>
                  <a:cxn ang="0">
                    <a:pos x="3" y="8"/>
                  </a:cxn>
                  <a:cxn ang="0">
                    <a:pos x="7" y="4"/>
                  </a:cxn>
                  <a:cxn ang="0">
                    <a:pos x="12" y="1"/>
                  </a:cxn>
                  <a:cxn ang="0">
                    <a:pos x="19" y="0"/>
                  </a:cxn>
                  <a:cxn ang="0">
                    <a:pos x="28" y="2"/>
                  </a:cxn>
                  <a:cxn ang="0">
                    <a:pos x="35" y="6"/>
                  </a:cxn>
                  <a:cxn ang="0">
                    <a:pos x="38" y="14"/>
                  </a:cxn>
                  <a:cxn ang="0">
                    <a:pos x="30" y="15"/>
                  </a:cxn>
                  <a:cxn ang="0">
                    <a:pos x="27" y="9"/>
                  </a:cxn>
                  <a:cxn ang="0">
                    <a:pos x="19" y="7"/>
                  </a:cxn>
                  <a:cxn ang="0">
                    <a:pos x="11" y="9"/>
                  </a:cxn>
                  <a:cxn ang="0">
                    <a:pos x="9" y="13"/>
                  </a:cxn>
                  <a:cxn ang="0">
                    <a:pos x="10" y="16"/>
                  </a:cxn>
                  <a:cxn ang="0">
                    <a:pos x="13" y="18"/>
                  </a:cxn>
                  <a:cxn ang="0">
                    <a:pos x="20" y="20"/>
                  </a:cxn>
                  <a:cxn ang="0">
                    <a:pos x="32" y="24"/>
                  </a:cxn>
                  <a:cxn ang="0">
                    <a:pos x="37" y="28"/>
                  </a:cxn>
                  <a:cxn ang="0">
                    <a:pos x="39" y="35"/>
                  </a:cxn>
                  <a:cxn ang="0">
                    <a:pos x="37" y="43"/>
                  </a:cxn>
                  <a:cxn ang="0">
                    <a:pos x="30" y="48"/>
                  </a:cxn>
                  <a:cxn ang="0">
                    <a:pos x="20" y="50"/>
                  </a:cxn>
                  <a:cxn ang="0">
                    <a:pos x="6" y="46"/>
                  </a:cxn>
                  <a:cxn ang="0">
                    <a:pos x="0" y="35"/>
                  </a:cxn>
                  <a:cxn ang="0">
                    <a:pos x="0" y="35"/>
                  </a:cxn>
                </a:cxnLst>
                <a:rect l="0" t="0" r="r" b="b"/>
                <a:pathLst>
                  <a:path w="39" h="50">
                    <a:moveTo>
                      <a:pt x="0" y="35"/>
                    </a:moveTo>
                    <a:lnTo>
                      <a:pt x="0" y="35"/>
                    </a:lnTo>
                    <a:lnTo>
                      <a:pt x="8" y="34"/>
                    </a:lnTo>
                    <a:cubicBezTo>
                      <a:pt x="8" y="37"/>
                      <a:pt x="9" y="39"/>
                      <a:pt x="11" y="41"/>
                    </a:cubicBezTo>
                    <a:cubicBezTo>
                      <a:pt x="14" y="43"/>
                      <a:pt x="16" y="43"/>
                      <a:pt x="20" y="43"/>
                    </a:cubicBezTo>
                    <a:cubicBezTo>
                      <a:pt x="24" y="43"/>
                      <a:pt x="27" y="43"/>
                      <a:pt x="28" y="41"/>
                    </a:cubicBezTo>
                    <a:cubicBezTo>
                      <a:pt x="30" y="40"/>
                      <a:pt x="31" y="38"/>
                      <a:pt x="31" y="36"/>
                    </a:cubicBezTo>
                    <a:cubicBezTo>
                      <a:pt x="31" y="34"/>
                      <a:pt x="30" y="33"/>
                      <a:pt x="29" y="32"/>
                    </a:cubicBezTo>
                    <a:cubicBezTo>
                      <a:pt x="28" y="31"/>
                      <a:pt x="25" y="30"/>
                      <a:pt x="20" y="29"/>
                    </a:cubicBezTo>
                    <a:cubicBezTo>
                      <a:pt x="14" y="27"/>
                      <a:pt x="10" y="26"/>
                      <a:pt x="8" y="25"/>
                    </a:cubicBezTo>
                    <a:cubicBezTo>
                      <a:pt x="6" y="24"/>
                      <a:pt x="4" y="22"/>
                      <a:pt x="3" y="20"/>
                    </a:cubicBezTo>
                    <a:cubicBezTo>
                      <a:pt x="2" y="19"/>
                      <a:pt x="1" y="16"/>
                      <a:pt x="1" y="14"/>
                    </a:cubicBezTo>
                    <a:cubicBezTo>
                      <a:pt x="1" y="12"/>
                      <a:pt x="2" y="10"/>
                      <a:pt x="3" y="8"/>
                    </a:cubicBezTo>
                    <a:cubicBezTo>
                      <a:pt x="3" y="6"/>
                      <a:pt x="5" y="5"/>
                      <a:pt x="7" y="4"/>
                    </a:cubicBezTo>
                    <a:cubicBezTo>
                      <a:pt x="8" y="3"/>
                      <a:pt x="9" y="2"/>
                      <a:pt x="12" y="1"/>
                    </a:cubicBezTo>
                    <a:cubicBezTo>
                      <a:pt x="14" y="1"/>
                      <a:pt x="16" y="0"/>
                      <a:pt x="19" y="0"/>
                    </a:cubicBezTo>
                    <a:cubicBezTo>
                      <a:pt x="22" y="0"/>
                      <a:pt x="26" y="1"/>
                      <a:pt x="28" y="2"/>
                    </a:cubicBezTo>
                    <a:cubicBezTo>
                      <a:pt x="31" y="3"/>
                      <a:pt x="33" y="4"/>
                      <a:pt x="35" y="6"/>
                    </a:cubicBezTo>
                    <a:cubicBezTo>
                      <a:pt x="36" y="8"/>
                      <a:pt x="37" y="11"/>
                      <a:pt x="38" y="14"/>
                    </a:cubicBezTo>
                    <a:lnTo>
                      <a:pt x="30" y="15"/>
                    </a:lnTo>
                    <a:cubicBezTo>
                      <a:pt x="29" y="12"/>
                      <a:pt x="28" y="10"/>
                      <a:pt x="27" y="9"/>
                    </a:cubicBezTo>
                    <a:cubicBezTo>
                      <a:pt x="25" y="8"/>
                      <a:pt x="22" y="7"/>
                      <a:pt x="19" y="7"/>
                    </a:cubicBezTo>
                    <a:cubicBezTo>
                      <a:pt x="16" y="7"/>
                      <a:pt x="13" y="8"/>
                      <a:pt x="11" y="9"/>
                    </a:cubicBezTo>
                    <a:cubicBezTo>
                      <a:pt x="10" y="10"/>
                      <a:pt x="9" y="11"/>
                      <a:pt x="9" y="13"/>
                    </a:cubicBezTo>
                    <a:cubicBezTo>
                      <a:pt x="9" y="14"/>
                      <a:pt x="9" y="15"/>
                      <a:pt x="10" y="16"/>
                    </a:cubicBezTo>
                    <a:cubicBezTo>
                      <a:pt x="11" y="17"/>
                      <a:pt x="12" y="18"/>
                      <a:pt x="13" y="18"/>
                    </a:cubicBezTo>
                    <a:cubicBezTo>
                      <a:pt x="14" y="18"/>
                      <a:pt x="16" y="19"/>
                      <a:pt x="20" y="20"/>
                    </a:cubicBezTo>
                    <a:cubicBezTo>
                      <a:pt x="26" y="22"/>
                      <a:pt x="30" y="23"/>
                      <a:pt x="32" y="24"/>
                    </a:cubicBezTo>
                    <a:cubicBezTo>
                      <a:pt x="34" y="25"/>
                      <a:pt x="36" y="26"/>
                      <a:pt x="37" y="28"/>
                    </a:cubicBezTo>
                    <a:cubicBezTo>
                      <a:pt x="39" y="30"/>
                      <a:pt x="39" y="32"/>
                      <a:pt x="39" y="35"/>
                    </a:cubicBezTo>
                    <a:cubicBezTo>
                      <a:pt x="39" y="38"/>
                      <a:pt x="39" y="40"/>
                      <a:pt x="37" y="43"/>
                    </a:cubicBezTo>
                    <a:cubicBezTo>
                      <a:pt x="35" y="45"/>
                      <a:pt x="33" y="47"/>
                      <a:pt x="30" y="48"/>
                    </a:cubicBezTo>
                    <a:cubicBezTo>
                      <a:pt x="27" y="49"/>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2" name="Freeform 82"/>
              <p:cNvSpPr>
                <a:spLocks/>
              </p:cNvSpPr>
              <p:nvPr/>
            </p:nvSpPr>
            <p:spPr bwMode="auto">
              <a:xfrm>
                <a:off x="2664" y="2198"/>
                <a:ext cx="28" cy="86"/>
              </a:xfrm>
              <a:custGeom>
                <a:avLst/>
                <a:gdLst/>
                <a:ahLst/>
                <a:cxnLst>
                  <a:cxn ang="0">
                    <a:pos x="22" y="57"/>
                  </a:cxn>
                  <a:cxn ang="0">
                    <a:pos x="22" y="57"/>
                  </a:cxn>
                  <a:cxn ang="0">
                    <a:pos x="23" y="64"/>
                  </a:cxn>
                  <a:cxn ang="0">
                    <a:pos x="17" y="65"/>
                  </a:cxn>
                  <a:cxn ang="0">
                    <a:pos x="10" y="63"/>
                  </a:cxn>
                  <a:cxn ang="0">
                    <a:pos x="7" y="60"/>
                  </a:cxn>
                  <a:cxn ang="0">
                    <a:pos x="6" y="50"/>
                  </a:cxn>
                  <a:cxn ang="0">
                    <a:pos x="6" y="23"/>
                  </a:cxn>
                  <a:cxn ang="0">
                    <a:pos x="0" y="23"/>
                  </a:cxn>
                  <a:cxn ang="0">
                    <a:pos x="0" y="16"/>
                  </a:cxn>
                  <a:cxn ang="0">
                    <a:pos x="6" y="16"/>
                  </a:cxn>
                  <a:cxn ang="0">
                    <a:pos x="6" y="5"/>
                  </a:cxn>
                  <a:cxn ang="0">
                    <a:pos x="14" y="0"/>
                  </a:cxn>
                  <a:cxn ang="0">
                    <a:pos x="14" y="16"/>
                  </a:cxn>
                  <a:cxn ang="0">
                    <a:pos x="22" y="16"/>
                  </a:cxn>
                  <a:cxn ang="0">
                    <a:pos x="22" y="23"/>
                  </a:cxn>
                  <a:cxn ang="0">
                    <a:pos x="14" y="23"/>
                  </a:cxn>
                  <a:cxn ang="0">
                    <a:pos x="14" y="51"/>
                  </a:cxn>
                  <a:cxn ang="0">
                    <a:pos x="14" y="55"/>
                  </a:cxn>
                  <a:cxn ang="0">
                    <a:pos x="16" y="57"/>
                  </a:cxn>
                  <a:cxn ang="0">
                    <a:pos x="18" y="57"/>
                  </a:cxn>
                  <a:cxn ang="0">
                    <a:pos x="22" y="57"/>
                  </a:cxn>
                  <a:cxn ang="0">
                    <a:pos x="22" y="57"/>
                  </a:cxn>
                </a:cxnLst>
                <a:rect l="0" t="0" r="r" b="b"/>
                <a:pathLst>
                  <a:path w="23" h="65">
                    <a:moveTo>
                      <a:pt x="22" y="57"/>
                    </a:moveTo>
                    <a:lnTo>
                      <a:pt x="22" y="57"/>
                    </a:lnTo>
                    <a:lnTo>
                      <a:pt x="23" y="64"/>
                    </a:lnTo>
                    <a:cubicBezTo>
                      <a:pt x="21" y="64"/>
                      <a:pt x="19" y="65"/>
                      <a:pt x="17" y="65"/>
                    </a:cubicBezTo>
                    <a:cubicBezTo>
                      <a:pt x="14" y="65"/>
                      <a:pt x="12" y="64"/>
                      <a:pt x="10" y="63"/>
                    </a:cubicBezTo>
                    <a:cubicBezTo>
                      <a:pt x="9" y="62"/>
                      <a:pt x="7" y="61"/>
                      <a:pt x="7" y="60"/>
                    </a:cubicBezTo>
                    <a:cubicBezTo>
                      <a:pt x="6" y="58"/>
                      <a:pt x="6" y="55"/>
                      <a:pt x="6" y="50"/>
                    </a:cubicBezTo>
                    <a:lnTo>
                      <a:pt x="6" y="23"/>
                    </a:lnTo>
                    <a:lnTo>
                      <a:pt x="0" y="23"/>
                    </a:lnTo>
                    <a:lnTo>
                      <a:pt x="0" y="16"/>
                    </a:lnTo>
                    <a:lnTo>
                      <a:pt x="6" y="16"/>
                    </a:lnTo>
                    <a:lnTo>
                      <a:pt x="6" y="5"/>
                    </a:lnTo>
                    <a:lnTo>
                      <a:pt x="14" y="0"/>
                    </a:lnTo>
                    <a:lnTo>
                      <a:pt x="14" y="16"/>
                    </a:lnTo>
                    <a:lnTo>
                      <a:pt x="22" y="16"/>
                    </a:lnTo>
                    <a:lnTo>
                      <a:pt x="22" y="23"/>
                    </a:lnTo>
                    <a:lnTo>
                      <a:pt x="14" y="23"/>
                    </a:lnTo>
                    <a:lnTo>
                      <a:pt x="14" y="51"/>
                    </a:lnTo>
                    <a:cubicBezTo>
                      <a:pt x="14" y="53"/>
                      <a:pt x="14" y="54"/>
                      <a:pt x="14" y="55"/>
                    </a:cubicBezTo>
                    <a:cubicBezTo>
                      <a:pt x="15" y="56"/>
                      <a:pt x="15" y="56"/>
                      <a:pt x="16" y="57"/>
                    </a:cubicBezTo>
                    <a:cubicBezTo>
                      <a:pt x="16" y="57"/>
                      <a:pt x="17" y="57"/>
                      <a:pt x="18" y="57"/>
                    </a:cubicBezTo>
                    <a:cubicBezTo>
                      <a:pt x="19" y="57"/>
                      <a:pt x="21"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3" name="Freeform 83"/>
              <p:cNvSpPr>
                <a:spLocks/>
              </p:cNvSpPr>
              <p:nvPr/>
            </p:nvSpPr>
            <p:spPr bwMode="auto">
              <a:xfrm>
                <a:off x="2379" y="3520"/>
                <a:ext cx="54" cy="87"/>
              </a:xfrm>
              <a:custGeom>
                <a:avLst/>
                <a:gdLst/>
                <a:ahLst/>
                <a:cxnLst>
                  <a:cxn ang="0">
                    <a:pos x="0" y="66"/>
                  </a:cxn>
                  <a:cxn ang="0">
                    <a:pos x="0" y="66"/>
                  </a:cxn>
                  <a:cxn ang="0">
                    <a:pos x="0" y="0"/>
                  </a:cxn>
                  <a:cxn ang="0">
                    <a:pos x="44" y="0"/>
                  </a:cxn>
                  <a:cxn ang="0">
                    <a:pos x="44" y="8"/>
                  </a:cxn>
                  <a:cxn ang="0">
                    <a:pos x="9" y="8"/>
                  </a:cxn>
                  <a:cxn ang="0">
                    <a:pos x="9" y="28"/>
                  </a:cxn>
                  <a:cxn ang="0">
                    <a:pos x="39" y="28"/>
                  </a:cxn>
                  <a:cxn ang="0">
                    <a:pos x="39" y="36"/>
                  </a:cxn>
                  <a:cxn ang="0">
                    <a:pos x="9" y="36"/>
                  </a:cxn>
                  <a:cxn ang="0">
                    <a:pos x="9" y="66"/>
                  </a:cxn>
                  <a:cxn ang="0">
                    <a:pos x="0" y="66"/>
                  </a:cxn>
                </a:cxnLst>
                <a:rect l="0" t="0" r="r" b="b"/>
                <a:pathLst>
                  <a:path w="44" h="66">
                    <a:moveTo>
                      <a:pt x="0" y="66"/>
                    </a:moveTo>
                    <a:lnTo>
                      <a:pt x="0" y="66"/>
                    </a:lnTo>
                    <a:lnTo>
                      <a:pt x="0" y="0"/>
                    </a:lnTo>
                    <a:lnTo>
                      <a:pt x="44" y="0"/>
                    </a:lnTo>
                    <a:lnTo>
                      <a:pt x="44" y="8"/>
                    </a:lnTo>
                    <a:lnTo>
                      <a:pt x="9" y="8"/>
                    </a:lnTo>
                    <a:lnTo>
                      <a:pt x="9" y="28"/>
                    </a:lnTo>
                    <a:lnTo>
                      <a:pt x="39" y="28"/>
                    </a:lnTo>
                    <a:lnTo>
                      <a:pt x="39" y="36"/>
                    </a:lnTo>
                    <a:lnTo>
                      <a:pt x="9" y="36"/>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4" name="Freeform 84"/>
              <p:cNvSpPr>
                <a:spLocks noEditPoints="1"/>
              </p:cNvSpPr>
              <p:nvPr/>
            </p:nvSpPr>
            <p:spPr bwMode="auto">
              <a:xfrm>
                <a:off x="2445" y="3520"/>
                <a:ext cx="11" cy="87"/>
              </a:xfrm>
              <a:custGeom>
                <a:avLst/>
                <a:gdLst/>
                <a:ahLst/>
                <a:cxnLst>
                  <a:cxn ang="0">
                    <a:pos x="0" y="9"/>
                  </a:cxn>
                  <a:cxn ang="0">
                    <a:pos x="0" y="9"/>
                  </a:cxn>
                  <a:cxn ang="0">
                    <a:pos x="0" y="0"/>
                  </a:cxn>
                  <a:cxn ang="0">
                    <a:pos x="9" y="0"/>
                  </a:cxn>
                  <a:cxn ang="0">
                    <a:pos x="9" y="9"/>
                  </a:cxn>
                  <a:cxn ang="0">
                    <a:pos x="0" y="9"/>
                  </a:cxn>
                  <a:cxn ang="0">
                    <a:pos x="0" y="66"/>
                  </a:cxn>
                  <a:cxn ang="0">
                    <a:pos x="0" y="66"/>
                  </a:cxn>
                  <a:cxn ang="0">
                    <a:pos x="0" y="18"/>
                  </a:cxn>
                  <a:cxn ang="0">
                    <a:pos x="9" y="18"/>
                  </a:cxn>
                  <a:cxn ang="0">
                    <a:pos x="9" y="66"/>
                  </a:cxn>
                  <a:cxn ang="0">
                    <a:pos x="0" y="66"/>
                  </a:cxn>
                </a:cxnLst>
                <a:rect l="0" t="0" r="r" b="b"/>
                <a:pathLst>
                  <a:path w="9" h="66">
                    <a:moveTo>
                      <a:pt x="0" y="9"/>
                    </a:moveTo>
                    <a:lnTo>
                      <a:pt x="0" y="9"/>
                    </a:lnTo>
                    <a:lnTo>
                      <a:pt x="0" y="0"/>
                    </a:lnTo>
                    <a:lnTo>
                      <a:pt x="9" y="0"/>
                    </a:lnTo>
                    <a:lnTo>
                      <a:pt x="9" y="9"/>
                    </a:lnTo>
                    <a:lnTo>
                      <a:pt x="0" y="9"/>
                    </a:lnTo>
                    <a:close/>
                    <a:moveTo>
                      <a:pt x="0" y="66"/>
                    </a:moveTo>
                    <a:lnTo>
                      <a:pt x="0" y="66"/>
                    </a:lnTo>
                    <a:lnTo>
                      <a:pt x="0" y="18"/>
                    </a:lnTo>
                    <a:lnTo>
                      <a:pt x="9" y="18"/>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5" name="Freeform 85"/>
              <p:cNvSpPr>
                <a:spLocks/>
              </p:cNvSpPr>
              <p:nvPr/>
            </p:nvSpPr>
            <p:spPr bwMode="auto">
              <a:xfrm>
                <a:off x="2465" y="3544"/>
                <a:ext cx="53" cy="63"/>
              </a:xfrm>
              <a:custGeom>
                <a:avLst/>
                <a:gdLst/>
                <a:ahLst/>
                <a:cxnLst>
                  <a:cxn ang="0">
                    <a:pos x="0" y="48"/>
                  </a:cxn>
                  <a:cxn ang="0">
                    <a:pos x="0" y="48"/>
                  </a:cxn>
                  <a:cxn ang="0">
                    <a:pos x="17" y="23"/>
                  </a:cxn>
                  <a:cxn ang="0">
                    <a:pos x="1" y="0"/>
                  </a:cxn>
                  <a:cxn ang="0">
                    <a:pos x="11" y="0"/>
                  </a:cxn>
                  <a:cxn ang="0">
                    <a:pos x="19" y="11"/>
                  </a:cxn>
                  <a:cxn ang="0">
                    <a:pos x="22" y="16"/>
                  </a:cxn>
                  <a:cxn ang="0">
                    <a:pos x="26" y="11"/>
                  </a:cxn>
                  <a:cxn ang="0">
                    <a:pos x="34" y="0"/>
                  </a:cxn>
                  <a:cxn ang="0">
                    <a:pos x="43" y="0"/>
                  </a:cxn>
                  <a:cxn ang="0">
                    <a:pos x="27" y="22"/>
                  </a:cxn>
                  <a:cxn ang="0">
                    <a:pos x="44" y="48"/>
                  </a:cxn>
                  <a:cxn ang="0">
                    <a:pos x="35" y="48"/>
                  </a:cxn>
                  <a:cxn ang="0">
                    <a:pos x="25" y="33"/>
                  </a:cxn>
                  <a:cxn ang="0">
                    <a:pos x="22" y="29"/>
                  </a:cxn>
                  <a:cxn ang="0">
                    <a:pos x="10" y="48"/>
                  </a:cxn>
                  <a:cxn ang="0">
                    <a:pos x="0" y="48"/>
                  </a:cxn>
                </a:cxnLst>
                <a:rect l="0" t="0" r="r" b="b"/>
                <a:pathLst>
                  <a:path w="44" h="48">
                    <a:moveTo>
                      <a:pt x="0" y="48"/>
                    </a:moveTo>
                    <a:lnTo>
                      <a:pt x="0" y="48"/>
                    </a:lnTo>
                    <a:lnTo>
                      <a:pt x="17" y="23"/>
                    </a:lnTo>
                    <a:lnTo>
                      <a:pt x="1" y="0"/>
                    </a:lnTo>
                    <a:lnTo>
                      <a:pt x="11" y="0"/>
                    </a:lnTo>
                    <a:lnTo>
                      <a:pt x="19" y="11"/>
                    </a:lnTo>
                    <a:cubicBezTo>
                      <a:pt x="20" y="13"/>
                      <a:pt x="21" y="15"/>
                      <a:pt x="22" y="16"/>
                    </a:cubicBezTo>
                    <a:cubicBezTo>
                      <a:pt x="23" y="15"/>
                      <a:pt x="24" y="13"/>
                      <a:pt x="26" y="11"/>
                    </a:cubicBezTo>
                    <a:lnTo>
                      <a:pt x="34" y="0"/>
                    </a:lnTo>
                    <a:lnTo>
                      <a:pt x="43" y="0"/>
                    </a:lnTo>
                    <a:lnTo>
                      <a:pt x="27" y="22"/>
                    </a:lnTo>
                    <a:lnTo>
                      <a:pt x="44" y="48"/>
                    </a:lnTo>
                    <a:lnTo>
                      <a:pt x="35" y="48"/>
                    </a:lnTo>
                    <a:lnTo>
                      <a:pt x="25" y="33"/>
                    </a:lnTo>
                    <a:lnTo>
                      <a:pt x="22" y="29"/>
                    </a:lnTo>
                    <a:lnTo>
                      <a:pt x="10" y="48"/>
                    </a:lnTo>
                    <a:lnTo>
                      <a:pt x="0" y="4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6" name="Freeform 86"/>
              <p:cNvSpPr>
                <a:spLocks noEditPoints="1"/>
              </p:cNvSpPr>
              <p:nvPr/>
            </p:nvSpPr>
            <p:spPr bwMode="auto">
              <a:xfrm>
                <a:off x="2522" y="3542"/>
                <a:ext cx="53" cy="66"/>
              </a:xfrm>
              <a:custGeom>
                <a:avLst/>
                <a:gdLst/>
                <a:ahLst/>
                <a:cxnLst>
                  <a:cxn ang="0">
                    <a:pos x="36" y="33"/>
                  </a:cxn>
                  <a:cxn ang="0">
                    <a:pos x="36" y="33"/>
                  </a:cxn>
                  <a:cxn ang="0">
                    <a:pos x="44" y="34"/>
                  </a:cxn>
                  <a:cxn ang="0">
                    <a:pos x="37" y="46"/>
                  </a:cxn>
                  <a:cxn ang="0">
                    <a:pos x="23" y="50"/>
                  </a:cxn>
                  <a:cxn ang="0">
                    <a:pos x="6" y="43"/>
                  </a:cxn>
                  <a:cxn ang="0">
                    <a:pos x="0" y="25"/>
                  </a:cxn>
                  <a:cxn ang="0">
                    <a:pos x="6" y="7"/>
                  </a:cxn>
                  <a:cxn ang="0">
                    <a:pos x="23" y="0"/>
                  </a:cxn>
                  <a:cxn ang="0">
                    <a:pos x="38" y="6"/>
                  </a:cxn>
                  <a:cxn ang="0">
                    <a:pos x="44" y="25"/>
                  </a:cxn>
                  <a:cxn ang="0">
                    <a:pos x="44" y="27"/>
                  </a:cxn>
                  <a:cxn ang="0">
                    <a:pos x="9" y="27"/>
                  </a:cxn>
                  <a:cxn ang="0">
                    <a:pos x="13" y="39"/>
                  </a:cxn>
                  <a:cxn ang="0">
                    <a:pos x="23" y="43"/>
                  </a:cxn>
                  <a:cxn ang="0">
                    <a:pos x="31" y="41"/>
                  </a:cxn>
                  <a:cxn ang="0">
                    <a:pos x="36" y="33"/>
                  </a:cxn>
                  <a:cxn ang="0">
                    <a:pos x="36" y="33"/>
                  </a:cxn>
                  <a:cxn ang="0">
                    <a:pos x="9" y="20"/>
                  </a:cxn>
                  <a:cxn ang="0">
                    <a:pos x="9" y="20"/>
                  </a:cxn>
                  <a:cxn ang="0">
                    <a:pos x="36" y="20"/>
                  </a:cxn>
                  <a:cxn ang="0">
                    <a:pos x="33" y="11"/>
                  </a:cxn>
                  <a:cxn ang="0">
                    <a:pos x="23" y="7"/>
                  </a:cxn>
                  <a:cxn ang="0">
                    <a:pos x="13" y="10"/>
                  </a:cxn>
                  <a:cxn ang="0">
                    <a:pos x="9" y="20"/>
                  </a:cxn>
                  <a:cxn ang="0">
                    <a:pos x="9" y="20"/>
                  </a:cxn>
                </a:cxnLst>
                <a:rect l="0" t="0" r="r" b="b"/>
                <a:pathLst>
                  <a:path w="44" h="50">
                    <a:moveTo>
                      <a:pt x="36" y="33"/>
                    </a:moveTo>
                    <a:lnTo>
                      <a:pt x="36" y="33"/>
                    </a:lnTo>
                    <a:lnTo>
                      <a:pt x="44" y="34"/>
                    </a:lnTo>
                    <a:cubicBezTo>
                      <a:pt x="43" y="39"/>
                      <a:pt x="40" y="43"/>
                      <a:pt x="37" y="46"/>
                    </a:cubicBezTo>
                    <a:cubicBezTo>
                      <a:pt x="33" y="48"/>
                      <a:pt x="29" y="50"/>
                      <a:pt x="23" y="50"/>
                    </a:cubicBezTo>
                    <a:cubicBezTo>
                      <a:pt x="16" y="50"/>
                      <a:pt x="10" y="48"/>
                      <a:pt x="6" y="43"/>
                    </a:cubicBezTo>
                    <a:cubicBezTo>
                      <a:pt x="2" y="39"/>
                      <a:pt x="0" y="33"/>
                      <a:pt x="0" y="25"/>
                    </a:cubicBezTo>
                    <a:cubicBezTo>
                      <a:pt x="0" y="17"/>
                      <a:pt x="2" y="11"/>
                      <a:pt x="6" y="7"/>
                    </a:cubicBezTo>
                    <a:cubicBezTo>
                      <a:pt x="11" y="2"/>
                      <a:pt x="16" y="0"/>
                      <a:pt x="23" y="0"/>
                    </a:cubicBezTo>
                    <a:cubicBezTo>
                      <a:pt x="29" y="0"/>
                      <a:pt x="34" y="2"/>
                      <a:pt x="38" y="6"/>
                    </a:cubicBezTo>
                    <a:cubicBezTo>
                      <a:pt x="42" y="11"/>
                      <a:pt x="44" y="17"/>
                      <a:pt x="44" y="25"/>
                    </a:cubicBezTo>
                    <a:cubicBezTo>
                      <a:pt x="44" y="25"/>
                      <a:pt x="44" y="26"/>
                      <a:pt x="44" y="27"/>
                    </a:cubicBezTo>
                    <a:lnTo>
                      <a:pt x="9" y="27"/>
                    </a:lnTo>
                    <a:cubicBezTo>
                      <a:pt x="9" y="32"/>
                      <a:pt x="10" y="36"/>
                      <a:pt x="13" y="39"/>
                    </a:cubicBezTo>
                    <a:cubicBezTo>
                      <a:pt x="16" y="42"/>
                      <a:pt x="19" y="43"/>
                      <a:pt x="23" y="43"/>
                    </a:cubicBezTo>
                    <a:cubicBezTo>
                      <a:pt x="26" y="43"/>
                      <a:pt x="29" y="42"/>
                      <a:pt x="31" y="41"/>
                    </a:cubicBezTo>
                    <a:cubicBezTo>
                      <a:pt x="33" y="39"/>
                      <a:pt x="34" y="37"/>
                      <a:pt x="36" y="33"/>
                    </a:cubicBezTo>
                    <a:lnTo>
                      <a:pt x="36" y="33"/>
                    </a:lnTo>
                    <a:close/>
                    <a:moveTo>
                      <a:pt x="9" y="20"/>
                    </a:moveTo>
                    <a:lnTo>
                      <a:pt x="9" y="20"/>
                    </a:lnTo>
                    <a:lnTo>
                      <a:pt x="36" y="20"/>
                    </a:lnTo>
                    <a:cubicBezTo>
                      <a:pt x="35" y="16"/>
                      <a:pt x="34" y="13"/>
                      <a:pt x="33" y="11"/>
                    </a:cubicBezTo>
                    <a:cubicBezTo>
                      <a:pt x="30" y="8"/>
                      <a:pt x="27" y="7"/>
                      <a:pt x="23"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7" name="Freeform 87"/>
              <p:cNvSpPr>
                <a:spLocks noEditPoints="1"/>
              </p:cNvSpPr>
              <p:nvPr/>
            </p:nvSpPr>
            <p:spPr bwMode="auto">
              <a:xfrm>
                <a:off x="2584" y="3520"/>
                <a:ext cx="51" cy="88"/>
              </a:xfrm>
              <a:custGeom>
                <a:avLst/>
                <a:gdLst/>
                <a:ahLst/>
                <a:cxnLst>
                  <a:cxn ang="0">
                    <a:pos x="34" y="66"/>
                  </a:cxn>
                  <a:cxn ang="0">
                    <a:pos x="34" y="66"/>
                  </a:cxn>
                  <a:cxn ang="0">
                    <a:pos x="34" y="60"/>
                  </a:cxn>
                  <a:cxn ang="0">
                    <a:pos x="21" y="67"/>
                  </a:cxn>
                  <a:cxn ang="0">
                    <a:pos x="10" y="64"/>
                  </a:cxn>
                  <a:cxn ang="0">
                    <a:pos x="3" y="55"/>
                  </a:cxn>
                  <a:cxn ang="0">
                    <a:pos x="0" y="42"/>
                  </a:cxn>
                  <a:cxn ang="0">
                    <a:pos x="3" y="29"/>
                  </a:cxn>
                  <a:cxn ang="0">
                    <a:pos x="10" y="20"/>
                  </a:cxn>
                  <a:cxn ang="0">
                    <a:pos x="20" y="17"/>
                  </a:cxn>
                  <a:cxn ang="0">
                    <a:pos x="28" y="19"/>
                  </a:cxn>
                  <a:cxn ang="0">
                    <a:pos x="34" y="23"/>
                  </a:cxn>
                  <a:cxn ang="0">
                    <a:pos x="34" y="0"/>
                  </a:cxn>
                  <a:cxn ang="0">
                    <a:pos x="42" y="0"/>
                  </a:cxn>
                  <a:cxn ang="0">
                    <a:pos x="42" y="66"/>
                  </a:cxn>
                  <a:cxn ang="0">
                    <a:pos x="34" y="66"/>
                  </a:cxn>
                  <a:cxn ang="0">
                    <a:pos x="9" y="42"/>
                  </a:cxn>
                  <a:cxn ang="0">
                    <a:pos x="9" y="42"/>
                  </a:cxn>
                  <a:cxn ang="0">
                    <a:pos x="12" y="56"/>
                  </a:cxn>
                  <a:cxn ang="0">
                    <a:pos x="22" y="60"/>
                  </a:cxn>
                  <a:cxn ang="0">
                    <a:pos x="31" y="56"/>
                  </a:cxn>
                  <a:cxn ang="0">
                    <a:pos x="34" y="43"/>
                  </a:cxn>
                  <a:cxn ang="0">
                    <a:pos x="30" y="28"/>
                  </a:cxn>
                  <a:cxn ang="0">
                    <a:pos x="21" y="24"/>
                  </a:cxn>
                  <a:cxn ang="0">
                    <a:pos x="12" y="28"/>
                  </a:cxn>
                  <a:cxn ang="0">
                    <a:pos x="9" y="42"/>
                  </a:cxn>
                  <a:cxn ang="0">
                    <a:pos x="9" y="42"/>
                  </a:cxn>
                </a:cxnLst>
                <a:rect l="0" t="0" r="r" b="b"/>
                <a:pathLst>
                  <a:path w="42" h="67">
                    <a:moveTo>
                      <a:pt x="34" y="66"/>
                    </a:moveTo>
                    <a:lnTo>
                      <a:pt x="34" y="66"/>
                    </a:lnTo>
                    <a:lnTo>
                      <a:pt x="34" y="60"/>
                    </a:lnTo>
                    <a:cubicBezTo>
                      <a:pt x="31" y="64"/>
                      <a:pt x="27" y="67"/>
                      <a:pt x="21" y="67"/>
                    </a:cubicBezTo>
                    <a:cubicBezTo>
                      <a:pt x="17" y="67"/>
                      <a:pt x="13" y="66"/>
                      <a:pt x="10" y="64"/>
                    </a:cubicBezTo>
                    <a:cubicBezTo>
                      <a:pt x="7" y="62"/>
                      <a:pt x="5" y="59"/>
                      <a:pt x="3" y="55"/>
                    </a:cubicBezTo>
                    <a:cubicBezTo>
                      <a:pt x="1" y="51"/>
                      <a:pt x="0" y="47"/>
                      <a:pt x="0" y="42"/>
                    </a:cubicBezTo>
                    <a:cubicBezTo>
                      <a:pt x="0" y="37"/>
                      <a:pt x="1" y="33"/>
                      <a:pt x="3" y="29"/>
                    </a:cubicBezTo>
                    <a:cubicBezTo>
                      <a:pt x="4" y="25"/>
                      <a:pt x="7" y="22"/>
                      <a:pt x="10" y="20"/>
                    </a:cubicBezTo>
                    <a:cubicBezTo>
                      <a:pt x="13" y="18"/>
                      <a:pt x="16" y="17"/>
                      <a:pt x="20" y="17"/>
                    </a:cubicBezTo>
                    <a:cubicBezTo>
                      <a:pt x="23" y="17"/>
                      <a:pt x="26" y="17"/>
                      <a:pt x="28" y="19"/>
                    </a:cubicBezTo>
                    <a:cubicBezTo>
                      <a:pt x="30" y="20"/>
                      <a:pt x="32" y="21"/>
                      <a:pt x="34" y="23"/>
                    </a:cubicBezTo>
                    <a:lnTo>
                      <a:pt x="34" y="0"/>
                    </a:lnTo>
                    <a:lnTo>
                      <a:pt x="42" y="0"/>
                    </a:lnTo>
                    <a:lnTo>
                      <a:pt x="42" y="66"/>
                    </a:lnTo>
                    <a:lnTo>
                      <a:pt x="34" y="66"/>
                    </a:lnTo>
                    <a:close/>
                    <a:moveTo>
                      <a:pt x="9" y="42"/>
                    </a:moveTo>
                    <a:lnTo>
                      <a:pt x="9" y="42"/>
                    </a:lnTo>
                    <a:cubicBezTo>
                      <a:pt x="9" y="48"/>
                      <a:pt x="10" y="53"/>
                      <a:pt x="12" y="56"/>
                    </a:cubicBezTo>
                    <a:cubicBezTo>
                      <a:pt x="15" y="59"/>
                      <a:pt x="18" y="60"/>
                      <a:pt x="22" y="60"/>
                    </a:cubicBezTo>
                    <a:cubicBezTo>
                      <a:pt x="25" y="60"/>
                      <a:pt x="28" y="59"/>
                      <a:pt x="31" y="56"/>
                    </a:cubicBezTo>
                    <a:cubicBezTo>
                      <a:pt x="33" y="53"/>
                      <a:pt x="34" y="48"/>
                      <a:pt x="34" y="43"/>
                    </a:cubicBezTo>
                    <a:cubicBezTo>
                      <a:pt x="34" y="36"/>
                      <a:pt x="33" y="31"/>
                      <a:pt x="30" y="28"/>
                    </a:cubicBezTo>
                    <a:cubicBezTo>
                      <a:pt x="28" y="25"/>
                      <a:pt x="25" y="24"/>
                      <a:pt x="21" y="24"/>
                    </a:cubicBezTo>
                    <a:cubicBezTo>
                      <a:pt x="18" y="24"/>
                      <a:pt x="15" y="25"/>
                      <a:pt x="12" y="28"/>
                    </a:cubicBezTo>
                    <a:cubicBezTo>
                      <a:pt x="10" y="31"/>
                      <a:pt x="9" y="36"/>
                      <a:pt x="9" y="42"/>
                    </a:cubicBezTo>
                    <a:lnTo>
                      <a:pt x="9" y="4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8" name="Freeform 88"/>
              <p:cNvSpPr>
                <a:spLocks/>
              </p:cNvSpPr>
              <p:nvPr/>
            </p:nvSpPr>
            <p:spPr bwMode="auto">
              <a:xfrm>
                <a:off x="2374" y="3690"/>
                <a:ext cx="50" cy="66"/>
              </a:xfrm>
              <a:custGeom>
                <a:avLst/>
                <a:gdLst/>
                <a:ahLst/>
                <a:cxnLst>
                  <a:cxn ang="0">
                    <a:pos x="34" y="31"/>
                  </a:cxn>
                  <a:cxn ang="0">
                    <a:pos x="34" y="31"/>
                  </a:cxn>
                  <a:cxn ang="0">
                    <a:pos x="41" y="32"/>
                  </a:cxn>
                  <a:cxn ang="0">
                    <a:pos x="35" y="45"/>
                  </a:cxn>
                  <a:cxn ang="0">
                    <a:pos x="22" y="50"/>
                  </a:cxn>
                  <a:cxn ang="0">
                    <a:pos x="6" y="43"/>
                  </a:cxn>
                  <a:cxn ang="0">
                    <a:pos x="0" y="25"/>
                  </a:cxn>
                  <a:cxn ang="0">
                    <a:pos x="2" y="11"/>
                  </a:cxn>
                  <a:cxn ang="0">
                    <a:pos x="10" y="3"/>
                  </a:cxn>
                  <a:cxn ang="0">
                    <a:pos x="22" y="0"/>
                  </a:cxn>
                  <a:cxn ang="0">
                    <a:pos x="34" y="4"/>
                  </a:cxn>
                  <a:cxn ang="0">
                    <a:pos x="41" y="15"/>
                  </a:cxn>
                  <a:cxn ang="0">
                    <a:pos x="33" y="16"/>
                  </a:cxn>
                  <a:cxn ang="0">
                    <a:pos x="29" y="9"/>
                  </a:cxn>
                  <a:cxn ang="0">
                    <a:pos x="22" y="7"/>
                  </a:cxn>
                  <a:cxn ang="0">
                    <a:pos x="12" y="11"/>
                  </a:cxn>
                  <a:cxn ang="0">
                    <a:pos x="8" y="25"/>
                  </a:cxn>
                  <a:cxn ang="0">
                    <a:pos x="12" y="39"/>
                  </a:cxn>
                  <a:cxn ang="0">
                    <a:pos x="22" y="43"/>
                  </a:cxn>
                  <a:cxn ang="0">
                    <a:pos x="29" y="40"/>
                  </a:cxn>
                  <a:cxn ang="0">
                    <a:pos x="34" y="31"/>
                  </a:cxn>
                  <a:cxn ang="0">
                    <a:pos x="34" y="31"/>
                  </a:cxn>
                </a:cxnLst>
                <a:rect l="0" t="0" r="r" b="b"/>
                <a:pathLst>
                  <a:path w="41" h="50">
                    <a:moveTo>
                      <a:pt x="34" y="31"/>
                    </a:moveTo>
                    <a:lnTo>
                      <a:pt x="34" y="31"/>
                    </a:lnTo>
                    <a:lnTo>
                      <a:pt x="41" y="32"/>
                    </a:lnTo>
                    <a:cubicBezTo>
                      <a:pt x="41" y="38"/>
                      <a:pt x="38" y="42"/>
                      <a:pt x="35" y="45"/>
                    </a:cubicBezTo>
                    <a:cubicBezTo>
                      <a:pt x="31" y="48"/>
                      <a:pt x="27" y="50"/>
                      <a:pt x="22" y="50"/>
                    </a:cubicBezTo>
                    <a:cubicBezTo>
                      <a:pt x="15" y="50"/>
                      <a:pt x="10" y="48"/>
                      <a:pt x="6" y="43"/>
                    </a:cubicBezTo>
                    <a:cubicBezTo>
                      <a:pt x="2" y="39"/>
                      <a:pt x="0" y="33"/>
                      <a:pt x="0" y="25"/>
                    </a:cubicBezTo>
                    <a:cubicBezTo>
                      <a:pt x="0" y="20"/>
                      <a:pt x="1" y="15"/>
                      <a:pt x="2" y="11"/>
                    </a:cubicBezTo>
                    <a:cubicBezTo>
                      <a:pt x="4" y="8"/>
                      <a:pt x="7" y="5"/>
                      <a:pt x="10" y="3"/>
                    </a:cubicBezTo>
                    <a:cubicBezTo>
                      <a:pt x="14" y="1"/>
                      <a:pt x="18" y="0"/>
                      <a:pt x="22" y="0"/>
                    </a:cubicBezTo>
                    <a:cubicBezTo>
                      <a:pt x="27" y="0"/>
                      <a:pt x="31" y="1"/>
                      <a:pt x="34" y="4"/>
                    </a:cubicBezTo>
                    <a:cubicBezTo>
                      <a:pt x="38" y="6"/>
                      <a:pt x="40" y="10"/>
                      <a:pt x="41" y="15"/>
                    </a:cubicBezTo>
                    <a:lnTo>
                      <a:pt x="33" y="16"/>
                    </a:lnTo>
                    <a:cubicBezTo>
                      <a:pt x="32" y="13"/>
                      <a:pt x="31" y="11"/>
                      <a:pt x="29" y="9"/>
                    </a:cubicBezTo>
                    <a:cubicBezTo>
                      <a:pt x="27" y="7"/>
                      <a:pt x="25" y="7"/>
                      <a:pt x="22" y="7"/>
                    </a:cubicBezTo>
                    <a:cubicBezTo>
                      <a:pt x="18" y="7"/>
                      <a:pt x="15" y="8"/>
                      <a:pt x="12" y="11"/>
                    </a:cubicBezTo>
                    <a:cubicBezTo>
                      <a:pt x="9" y="14"/>
                      <a:pt x="8" y="18"/>
                      <a:pt x="8" y="25"/>
                    </a:cubicBezTo>
                    <a:cubicBezTo>
                      <a:pt x="8" y="31"/>
                      <a:pt x="9" y="36"/>
                      <a:pt x="12" y="39"/>
                    </a:cubicBezTo>
                    <a:cubicBezTo>
                      <a:pt x="14" y="42"/>
                      <a:pt x="18" y="43"/>
                      <a:pt x="22" y="43"/>
                    </a:cubicBezTo>
                    <a:cubicBezTo>
                      <a:pt x="25" y="43"/>
                      <a:pt x="27" y="42"/>
                      <a:pt x="29" y="40"/>
                    </a:cubicBezTo>
                    <a:cubicBezTo>
                      <a:pt x="32" y="38"/>
                      <a:pt x="33" y="35"/>
                      <a:pt x="34" y="31"/>
                    </a:cubicBezTo>
                    <a:lnTo>
                      <a:pt x="3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9" name="Freeform 89"/>
              <p:cNvSpPr>
                <a:spLocks noEditPoints="1"/>
              </p:cNvSpPr>
              <p:nvPr/>
            </p:nvSpPr>
            <p:spPr bwMode="auto">
              <a:xfrm>
                <a:off x="2430" y="3690"/>
                <a:ext cx="54" cy="66"/>
              </a:xfrm>
              <a:custGeom>
                <a:avLst/>
                <a:gdLst/>
                <a:ahLst/>
                <a:cxnLst>
                  <a:cxn ang="0">
                    <a:pos x="34" y="43"/>
                  </a:cxn>
                  <a:cxn ang="0">
                    <a:pos x="34" y="43"/>
                  </a:cxn>
                  <a:cxn ang="0">
                    <a:pos x="25" y="48"/>
                  </a:cxn>
                  <a:cxn ang="0">
                    <a:pos x="16" y="50"/>
                  </a:cxn>
                  <a:cxn ang="0">
                    <a:pos x="4" y="46"/>
                  </a:cxn>
                  <a:cxn ang="0">
                    <a:pos x="0" y="36"/>
                  </a:cxn>
                  <a:cxn ang="0">
                    <a:pos x="2" y="30"/>
                  </a:cxn>
                  <a:cxn ang="0">
                    <a:pos x="6" y="25"/>
                  </a:cxn>
                  <a:cxn ang="0">
                    <a:pos x="12" y="22"/>
                  </a:cxn>
                  <a:cxn ang="0">
                    <a:pos x="19" y="21"/>
                  </a:cxn>
                  <a:cxn ang="0">
                    <a:pos x="33" y="18"/>
                  </a:cxn>
                  <a:cxn ang="0">
                    <a:pos x="33" y="16"/>
                  </a:cxn>
                  <a:cxn ang="0">
                    <a:pos x="31" y="9"/>
                  </a:cxn>
                  <a:cxn ang="0">
                    <a:pos x="22" y="7"/>
                  </a:cxn>
                  <a:cxn ang="0">
                    <a:pos x="13" y="9"/>
                  </a:cxn>
                  <a:cxn ang="0">
                    <a:pos x="9" y="16"/>
                  </a:cxn>
                  <a:cxn ang="0">
                    <a:pos x="1" y="15"/>
                  </a:cxn>
                  <a:cxn ang="0">
                    <a:pos x="5" y="6"/>
                  </a:cxn>
                  <a:cxn ang="0">
                    <a:pos x="12" y="2"/>
                  </a:cxn>
                  <a:cxn ang="0">
                    <a:pos x="23" y="0"/>
                  </a:cxn>
                  <a:cxn ang="0">
                    <a:pos x="33" y="1"/>
                  </a:cxn>
                  <a:cxn ang="0">
                    <a:pos x="38" y="5"/>
                  </a:cxn>
                  <a:cxn ang="0">
                    <a:pos x="41" y="10"/>
                  </a:cxn>
                  <a:cxn ang="0">
                    <a:pos x="41" y="18"/>
                  </a:cxn>
                  <a:cxn ang="0">
                    <a:pos x="41" y="29"/>
                  </a:cxn>
                  <a:cxn ang="0">
                    <a:pos x="42" y="43"/>
                  </a:cxn>
                  <a:cxn ang="0">
                    <a:pos x="44" y="49"/>
                  </a:cxn>
                  <a:cxn ang="0">
                    <a:pos x="36" y="49"/>
                  </a:cxn>
                  <a:cxn ang="0">
                    <a:pos x="34" y="43"/>
                  </a:cxn>
                  <a:cxn ang="0">
                    <a:pos x="34" y="43"/>
                  </a:cxn>
                  <a:cxn ang="0">
                    <a:pos x="33" y="25"/>
                  </a:cxn>
                  <a:cxn ang="0">
                    <a:pos x="33" y="25"/>
                  </a:cxn>
                  <a:cxn ang="0">
                    <a:pos x="20" y="28"/>
                  </a:cxn>
                  <a:cxn ang="0">
                    <a:pos x="13" y="29"/>
                  </a:cxn>
                  <a:cxn ang="0">
                    <a:pos x="10" y="32"/>
                  </a:cxn>
                  <a:cxn ang="0">
                    <a:pos x="9" y="36"/>
                  </a:cxn>
                  <a:cxn ang="0">
                    <a:pos x="11" y="41"/>
                  </a:cxn>
                  <a:cxn ang="0">
                    <a:pos x="18" y="43"/>
                  </a:cxn>
                  <a:cxn ang="0">
                    <a:pos x="27" y="41"/>
                  </a:cxn>
                  <a:cxn ang="0">
                    <a:pos x="32" y="36"/>
                  </a:cxn>
                  <a:cxn ang="0">
                    <a:pos x="33" y="28"/>
                  </a:cxn>
                  <a:cxn ang="0">
                    <a:pos x="33" y="25"/>
                  </a:cxn>
                </a:cxnLst>
                <a:rect l="0" t="0" r="r" b="b"/>
                <a:pathLst>
                  <a:path w="44" h="50">
                    <a:moveTo>
                      <a:pt x="34" y="43"/>
                    </a:moveTo>
                    <a:lnTo>
                      <a:pt x="34" y="43"/>
                    </a:lnTo>
                    <a:cubicBezTo>
                      <a:pt x="31" y="45"/>
                      <a:pt x="28" y="47"/>
                      <a:pt x="25" y="48"/>
                    </a:cubicBezTo>
                    <a:cubicBezTo>
                      <a:pt x="22" y="49"/>
                      <a:pt x="20" y="50"/>
                      <a:pt x="16" y="50"/>
                    </a:cubicBezTo>
                    <a:cubicBezTo>
                      <a:pt x="11" y="50"/>
                      <a:pt x="7" y="48"/>
                      <a:pt x="4" y="46"/>
                    </a:cubicBezTo>
                    <a:cubicBezTo>
                      <a:pt x="1" y="43"/>
                      <a:pt x="0" y="40"/>
                      <a:pt x="0" y="36"/>
                    </a:cubicBezTo>
                    <a:cubicBezTo>
                      <a:pt x="0" y="34"/>
                      <a:pt x="1" y="32"/>
                      <a:pt x="2" y="30"/>
                    </a:cubicBezTo>
                    <a:cubicBezTo>
                      <a:pt x="3" y="28"/>
                      <a:pt x="4" y="26"/>
                      <a:pt x="6" y="25"/>
                    </a:cubicBezTo>
                    <a:cubicBezTo>
                      <a:pt x="8" y="24"/>
                      <a:pt x="9" y="23"/>
                      <a:pt x="12" y="22"/>
                    </a:cubicBezTo>
                    <a:cubicBezTo>
                      <a:pt x="13" y="22"/>
                      <a:pt x="16" y="22"/>
                      <a:pt x="19" y="21"/>
                    </a:cubicBezTo>
                    <a:cubicBezTo>
                      <a:pt x="25" y="20"/>
                      <a:pt x="30" y="19"/>
                      <a:pt x="33" y="18"/>
                    </a:cubicBezTo>
                    <a:cubicBezTo>
                      <a:pt x="33" y="17"/>
                      <a:pt x="33" y="17"/>
                      <a:pt x="33" y="16"/>
                    </a:cubicBezTo>
                    <a:cubicBezTo>
                      <a:pt x="33" y="13"/>
                      <a:pt x="33" y="11"/>
                      <a:pt x="31" y="9"/>
                    </a:cubicBezTo>
                    <a:cubicBezTo>
                      <a:pt x="29" y="7"/>
                      <a:pt x="26" y="7"/>
                      <a:pt x="22" y="7"/>
                    </a:cubicBezTo>
                    <a:cubicBezTo>
                      <a:pt x="18" y="7"/>
                      <a:pt x="15" y="7"/>
                      <a:pt x="13" y="9"/>
                    </a:cubicBezTo>
                    <a:cubicBezTo>
                      <a:pt x="12" y="10"/>
                      <a:pt x="10" y="12"/>
                      <a:pt x="9" y="16"/>
                    </a:cubicBezTo>
                    <a:lnTo>
                      <a:pt x="1" y="15"/>
                    </a:lnTo>
                    <a:cubicBezTo>
                      <a:pt x="2" y="11"/>
                      <a:pt x="3" y="8"/>
                      <a:pt x="5" y="6"/>
                    </a:cubicBezTo>
                    <a:cubicBezTo>
                      <a:pt x="7" y="4"/>
                      <a:pt x="9" y="3"/>
                      <a:pt x="12" y="2"/>
                    </a:cubicBezTo>
                    <a:cubicBezTo>
                      <a:pt x="15" y="0"/>
                      <a:pt x="19" y="0"/>
                      <a:pt x="23" y="0"/>
                    </a:cubicBezTo>
                    <a:cubicBezTo>
                      <a:pt x="27" y="0"/>
                      <a:pt x="30" y="0"/>
                      <a:pt x="33" y="1"/>
                    </a:cubicBezTo>
                    <a:cubicBezTo>
                      <a:pt x="35" y="2"/>
                      <a:pt x="37" y="3"/>
                      <a:pt x="38" y="5"/>
                    </a:cubicBezTo>
                    <a:cubicBezTo>
                      <a:pt x="40" y="6"/>
                      <a:pt x="41" y="8"/>
                      <a:pt x="41" y="10"/>
                    </a:cubicBezTo>
                    <a:cubicBezTo>
                      <a:pt x="41" y="12"/>
                      <a:pt x="41" y="14"/>
                      <a:pt x="41" y="18"/>
                    </a:cubicBezTo>
                    <a:lnTo>
                      <a:pt x="41" y="29"/>
                    </a:lnTo>
                    <a:cubicBezTo>
                      <a:pt x="41" y="36"/>
                      <a:pt x="42" y="41"/>
                      <a:pt x="42" y="43"/>
                    </a:cubicBezTo>
                    <a:cubicBezTo>
                      <a:pt x="42" y="45"/>
                      <a:pt x="43" y="47"/>
                      <a:pt x="44" y="49"/>
                    </a:cubicBezTo>
                    <a:lnTo>
                      <a:pt x="36" y="49"/>
                    </a:lnTo>
                    <a:cubicBezTo>
                      <a:pt x="35" y="47"/>
                      <a:pt x="34" y="45"/>
                      <a:pt x="34" y="43"/>
                    </a:cubicBezTo>
                    <a:lnTo>
                      <a:pt x="34" y="43"/>
                    </a:lnTo>
                    <a:close/>
                    <a:moveTo>
                      <a:pt x="33" y="25"/>
                    </a:moveTo>
                    <a:lnTo>
                      <a:pt x="33" y="25"/>
                    </a:lnTo>
                    <a:cubicBezTo>
                      <a:pt x="30" y="26"/>
                      <a:pt x="26" y="27"/>
                      <a:pt x="20" y="28"/>
                    </a:cubicBezTo>
                    <a:cubicBezTo>
                      <a:pt x="17" y="28"/>
                      <a:pt x="14" y="29"/>
                      <a:pt x="13" y="29"/>
                    </a:cubicBezTo>
                    <a:cubicBezTo>
                      <a:pt x="12" y="30"/>
                      <a:pt x="11" y="31"/>
                      <a:pt x="10" y="32"/>
                    </a:cubicBezTo>
                    <a:cubicBezTo>
                      <a:pt x="9" y="33"/>
                      <a:pt x="9" y="34"/>
                      <a:pt x="9" y="36"/>
                    </a:cubicBezTo>
                    <a:cubicBezTo>
                      <a:pt x="9" y="38"/>
                      <a:pt x="9" y="40"/>
                      <a:pt x="11" y="41"/>
                    </a:cubicBezTo>
                    <a:cubicBezTo>
                      <a:pt x="13" y="43"/>
                      <a:pt x="15" y="43"/>
                      <a:pt x="18" y="43"/>
                    </a:cubicBezTo>
                    <a:cubicBezTo>
                      <a:pt x="21" y="43"/>
                      <a:pt x="24" y="43"/>
                      <a:pt x="27" y="41"/>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0" name="Freeform 90"/>
              <p:cNvSpPr>
                <a:spLocks noEditPoints="1"/>
              </p:cNvSpPr>
              <p:nvPr/>
            </p:nvSpPr>
            <p:spPr bwMode="auto">
              <a:xfrm>
                <a:off x="2496" y="3690"/>
                <a:ext cx="50" cy="89"/>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1" y="24"/>
                  </a:cxn>
                  <a:cxn ang="0">
                    <a:pos x="39" y="38"/>
                  </a:cxn>
                  <a:cxn ang="0">
                    <a:pos x="31" y="47"/>
                  </a:cxn>
                  <a:cxn ang="0">
                    <a:pos x="21" y="50"/>
                  </a:cxn>
                  <a:cxn ang="0">
                    <a:pos x="13" y="48"/>
                  </a:cxn>
                  <a:cxn ang="0">
                    <a:pos x="8" y="44"/>
                  </a:cxn>
                  <a:cxn ang="0">
                    <a:pos x="8" y="67"/>
                  </a:cxn>
                  <a:cxn ang="0">
                    <a:pos x="0" y="67"/>
                  </a:cxn>
                  <a:cxn ang="0">
                    <a:pos x="7" y="25"/>
                  </a:cxn>
                  <a:cxn ang="0">
                    <a:pos x="7" y="25"/>
                  </a:cxn>
                  <a:cxn ang="0">
                    <a:pos x="11" y="39"/>
                  </a:cxn>
                  <a:cxn ang="0">
                    <a:pos x="20" y="43"/>
                  </a:cxn>
                  <a:cxn ang="0">
                    <a:pos x="29" y="39"/>
                  </a:cxn>
                  <a:cxn ang="0">
                    <a:pos x="33" y="24"/>
                  </a:cxn>
                  <a:cxn ang="0">
                    <a:pos x="29" y="11"/>
                  </a:cxn>
                  <a:cxn ang="0">
                    <a:pos x="20" y="6"/>
                  </a:cxn>
                  <a:cxn ang="0">
                    <a:pos x="11" y="11"/>
                  </a:cxn>
                  <a:cxn ang="0">
                    <a:pos x="7" y="25"/>
                  </a:cxn>
                  <a:cxn ang="0">
                    <a:pos x="7" y="25"/>
                  </a:cxn>
                </a:cxnLst>
                <a:rect l="0" t="0" r="r" b="b"/>
                <a:pathLst>
                  <a:path w="41" h="67">
                    <a:moveTo>
                      <a:pt x="0" y="67"/>
                    </a:moveTo>
                    <a:lnTo>
                      <a:pt x="0" y="67"/>
                    </a:lnTo>
                    <a:lnTo>
                      <a:pt x="0" y="1"/>
                    </a:lnTo>
                    <a:lnTo>
                      <a:pt x="7" y="1"/>
                    </a:lnTo>
                    <a:lnTo>
                      <a:pt x="7" y="7"/>
                    </a:lnTo>
                    <a:cubicBezTo>
                      <a:pt x="9" y="5"/>
                      <a:pt x="11" y="3"/>
                      <a:pt x="13" y="2"/>
                    </a:cubicBezTo>
                    <a:cubicBezTo>
                      <a:pt x="15" y="0"/>
                      <a:pt x="18" y="0"/>
                      <a:pt x="21" y="0"/>
                    </a:cubicBezTo>
                    <a:cubicBezTo>
                      <a:pt x="25" y="0"/>
                      <a:pt x="29" y="1"/>
                      <a:pt x="32" y="3"/>
                    </a:cubicBezTo>
                    <a:cubicBezTo>
                      <a:pt x="35" y="5"/>
                      <a:pt x="37" y="8"/>
                      <a:pt x="39" y="12"/>
                    </a:cubicBezTo>
                    <a:cubicBezTo>
                      <a:pt x="41" y="16"/>
                      <a:pt x="41" y="20"/>
                      <a:pt x="41" y="24"/>
                    </a:cubicBezTo>
                    <a:cubicBezTo>
                      <a:pt x="41" y="29"/>
                      <a:pt x="41" y="34"/>
                      <a:pt x="39" y="38"/>
                    </a:cubicBezTo>
                    <a:cubicBezTo>
                      <a:pt x="37" y="42"/>
                      <a:pt x="34" y="45"/>
                      <a:pt x="31" y="47"/>
                    </a:cubicBezTo>
                    <a:cubicBezTo>
                      <a:pt x="28" y="49"/>
                      <a:pt x="24" y="50"/>
                      <a:pt x="21" y="50"/>
                    </a:cubicBezTo>
                    <a:cubicBezTo>
                      <a:pt x="18" y="50"/>
                      <a:pt x="15" y="49"/>
                      <a:pt x="13" y="48"/>
                    </a:cubicBezTo>
                    <a:cubicBezTo>
                      <a:pt x="11" y="47"/>
                      <a:pt x="9" y="45"/>
                      <a:pt x="8" y="44"/>
                    </a:cubicBezTo>
                    <a:lnTo>
                      <a:pt x="8" y="67"/>
                    </a:lnTo>
                    <a:lnTo>
                      <a:pt x="0" y="67"/>
                    </a:lnTo>
                    <a:close/>
                    <a:moveTo>
                      <a:pt x="7" y="25"/>
                    </a:moveTo>
                    <a:lnTo>
                      <a:pt x="7" y="25"/>
                    </a:lnTo>
                    <a:cubicBezTo>
                      <a:pt x="7" y="31"/>
                      <a:pt x="9" y="36"/>
                      <a:pt x="11" y="39"/>
                    </a:cubicBezTo>
                    <a:cubicBezTo>
                      <a:pt x="13" y="42"/>
                      <a:pt x="17" y="43"/>
                      <a:pt x="20" y="43"/>
                    </a:cubicBezTo>
                    <a:cubicBezTo>
                      <a:pt x="24" y="43"/>
                      <a:pt x="27" y="42"/>
                      <a:pt x="29" y="39"/>
                    </a:cubicBezTo>
                    <a:cubicBezTo>
                      <a:pt x="32" y="36"/>
                      <a:pt x="33" y="31"/>
                      <a:pt x="33" y="24"/>
                    </a:cubicBezTo>
                    <a:cubicBezTo>
                      <a:pt x="33" y="18"/>
                      <a:pt x="32" y="14"/>
                      <a:pt x="29" y="11"/>
                    </a:cubicBezTo>
                    <a:cubicBezTo>
                      <a:pt x="27" y="8"/>
                      <a:pt x="24" y="6"/>
                      <a:pt x="20" y="6"/>
                    </a:cubicBezTo>
                    <a:cubicBezTo>
                      <a:pt x="17" y="6"/>
                      <a:pt x="14" y="8"/>
                      <a:pt x="11" y="11"/>
                    </a:cubicBezTo>
                    <a:cubicBezTo>
                      <a:pt x="9"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1" name="Freeform 91"/>
              <p:cNvSpPr>
                <a:spLocks noEditPoints="1"/>
              </p:cNvSpPr>
              <p:nvPr/>
            </p:nvSpPr>
            <p:spPr bwMode="auto">
              <a:xfrm>
                <a:off x="2558" y="3668"/>
                <a:ext cx="10" cy="87"/>
              </a:xfrm>
              <a:custGeom>
                <a:avLst/>
                <a:gdLst/>
                <a:ahLst/>
                <a:cxnLst>
                  <a:cxn ang="0">
                    <a:pos x="0" y="9"/>
                  </a:cxn>
                  <a:cxn ang="0">
                    <a:pos x="0" y="9"/>
                  </a:cxn>
                  <a:cxn ang="0">
                    <a:pos x="0" y="0"/>
                  </a:cxn>
                  <a:cxn ang="0">
                    <a:pos x="8" y="0"/>
                  </a:cxn>
                  <a:cxn ang="0">
                    <a:pos x="8" y="9"/>
                  </a:cxn>
                  <a:cxn ang="0">
                    <a:pos x="0" y="9"/>
                  </a:cxn>
                  <a:cxn ang="0">
                    <a:pos x="0" y="66"/>
                  </a:cxn>
                  <a:cxn ang="0">
                    <a:pos x="0" y="66"/>
                  </a:cxn>
                  <a:cxn ang="0">
                    <a:pos x="0" y="18"/>
                  </a:cxn>
                  <a:cxn ang="0">
                    <a:pos x="8" y="18"/>
                  </a:cxn>
                  <a:cxn ang="0">
                    <a:pos x="8" y="66"/>
                  </a:cxn>
                  <a:cxn ang="0">
                    <a:pos x="0" y="66"/>
                  </a:cxn>
                </a:cxnLst>
                <a:rect l="0" t="0" r="r" b="b"/>
                <a:pathLst>
                  <a:path w="8" h="66">
                    <a:moveTo>
                      <a:pt x="0" y="9"/>
                    </a:moveTo>
                    <a:lnTo>
                      <a:pt x="0" y="9"/>
                    </a:lnTo>
                    <a:lnTo>
                      <a:pt x="0" y="0"/>
                    </a:lnTo>
                    <a:lnTo>
                      <a:pt x="8" y="0"/>
                    </a:lnTo>
                    <a:lnTo>
                      <a:pt x="8" y="9"/>
                    </a:lnTo>
                    <a:lnTo>
                      <a:pt x="0" y="9"/>
                    </a:lnTo>
                    <a:close/>
                    <a:moveTo>
                      <a:pt x="0" y="66"/>
                    </a:moveTo>
                    <a:lnTo>
                      <a:pt x="0" y="66"/>
                    </a:lnTo>
                    <a:lnTo>
                      <a:pt x="0" y="18"/>
                    </a:lnTo>
                    <a:lnTo>
                      <a:pt x="8" y="18"/>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2" name="Freeform 92"/>
              <p:cNvSpPr>
                <a:spLocks/>
              </p:cNvSpPr>
              <p:nvPr/>
            </p:nvSpPr>
            <p:spPr bwMode="auto">
              <a:xfrm>
                <a:off x="2579" y="3669"/>
                <a:ext cx="28" cy="86"/>
              </a:xfrm>
              <a:custGeom>
                <a:avLst/>
                <a:gdLst/>
                <a:ahLst/>
                <a:cxnLst>
                  <a:cxn ang="0">
                    <a:pos x="22" y="57"/>
                  </a:cxn>
                  <a:cxn ang="0">
                    <a:pos x="22" y="57"/>
                  </a:cxn>
                  <a:cxn ang="0">
                    <a:pos x="23" y="65"/>
                  </a:cxn>
                  <a:cxn ang="0">
                    <a:pos x="17" y="65"/>
                  </a:cxn>
                  <a:cxn ang="0">
                    <a:pos x="10" y="64"/>
                  </a:cxn>
                  <a:cxn ang="0">
                    <a:pos x="6" y="60"/>
                  </a:cxn>
                  <a:cxn ang="0">
                    <a:pos x="5" y="51"/>
                  </a:cxn>
                  <a:cxn ang="0">
                    <a:pos x="5" y="23"/>
                  </a:cxn>
                  <a:cxn ang="0">
                    <a:pos x="0" y="23"/>
                  </a:cxn>
                  <a:cxn ang="0">
                    <a:pos x="0" y="17"/>
                  </a:cxn>
                  <a:cxn ang="0">
                    <a:pos x="5" y="17"/>
                  </a:cxn>
                  <a:cxn ang="0">
                    <a:pos x="5" y="5"/>
                  </a:cxn>
                  <a:cxn ang="0">
                    <a:pos x="13" y="0"/>
                  </a:cxn>
                  <a:cxn ang="0">
                    <a:pos x="13" y="17"/>
                  </a:cxn>
                  <a:cxn ang="0">
                    <a:pos x="22" y="17"/>
                  </a:cxn>
                  <a:cxn ang="0">
                    <a:pos x="22" y="23"/>
                  </a:cxn>
                  <a:cxn ang="0">
                    <a:pos x="13" y="23"/>
                  </a:cxn>
                  <a:cxn ang="0">
                    <a:pos x="13" y="51"/>
                  </a:cxn>
                  <a:cxn ang="0">
                    <a:pos x="14" y="56"/>
                  </a:cxn>
                  <a:cxn ang="0">
                    <a:pos x="15" y="57"/>
                  </a:cxn>
                  <a:cxn ang="0">
                    <a:pos x="18" y="58"/>
                  </a:cxn>
                  <a:cxn ang="0">
                    <a:pos x="22" y="57"/>
                  </a:cxn>
                  <a:cxn ang="0">
                    <a:pos x="22" y="57"/>
                  </a:cxn>
                </a:cxnLst>
                <a:rect l="0" t="0" r="r" b="b"/>
                <a:pathLst>
                  <a:path w="23" h="65">
                    <a:moveTo>
                      <a:pt x="22" y="57"/>
                    </a:moveTo>
                    <a:lnTo>
                      <a:pt x="22" y="57"/>
                    </a:lnTo>
                    <a:lnTo>
                      <a:pt x="23" y="65"/>
                    </a:lnTo>
                    <a:cubicBezTo>
                      <a:pt x="20" y="65"/>
                      <a:pt x="18" y="65"/>
                      <a:pt x="17" y="65"/>
                    </a:cubicBezTo>
                    <a:cubicBezTo>
                      <a:pt x="14" y="65"/>
                      <a:pt x="11" y="65"/>
                      <a:pt x="10" y="64"/>
                    </a:cubicBezTo>
                    <a:cubicBezTo>
                      <a:pt x="8" y="63"/>
                      <a:pt x="7" y="62"/>
                      <a:pt x="6" y="60"/>
                    </a:cubicBezTo>
                    <a:cubicBezTo>
                      <a:pt x="6" y="59"/>
                      <a:pt x="5" y="56"/>
                      <a:pt x="5" y="51"/>
                    </a:cubicBezTo>
                    <a:lnTo>
                      <a:pt x="5" y="23"/>
                    </a:lnTo>
                    <a:lnTo>
                      <a:pt x="0" y="23"/>
                    </a:lnTo>
                    <a:lnTo>
                      <a:pt x="0" y="17"/>
                    </a:lnTo>
                    <a:lnTo>
                      <a:pt x="5" y="17"/>
                    </a:lnTo>
                    <a:lnTo>
                      <a:pt x="5" y="5"/>
                    </a:lnTo>
                    <a:lnTo>
                      <a:pt x="13" y="0"/>
                    </a:lnTo>
                    <a:lnTo>
                      <a:pt x="13" y="17"/>
                    </a:lnTo>
                    <a:lnTo>
                      <a:pt x="22" y="17"/>
                    </a:lnTo>
                    <a:lnTo>
                      <a:pt x="22" y="23"/>
                    </a:lnTo>
                    <a:lnTo>
                      <a:pt x="13" y="23"/>
                    </a:lnTo>
                    <a:lnTo>
                      <a:pt x="13" y="51"/>
                    </a:lnTo>
                    <a:cubicBezTo>
                      <a:pt x="13" y="53"/>
                      <a:pt x="14" y="55"/>
                      <a:pt x="14" y="56"/>
                    </a:cubicBezTo>
                    <a:cubicBezTo>
                      <a:pt x="14" y="56"/>
                      <a:pt x="15" y="57"/>
                      <a:pt x="15" y="57"/>
                    </a:cubicBezTo>
                    <a:cubicBezTo>
                      <a:pt x="16" y="58"/>
                      <a:pt x="17" y="58"/>
                      <a:pt x="18" y="58"/>
                    </a:cubicBezTo>
                    <a:cubicBezTo>
                      <a:pt x="19" y="58"/>
                      <a:pt x="20" y="58"/>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3" name="Freeform 93"/>
              <p:cNvSpPr>
                <a:spLocks noEditPoints="1"/>
              </p:cNvSpPr>
              <p:nvPr/>
            </p:nvSpPr>
            <p:spPr bwMode="auto">
              <a:xfrm>
                <a:off x="2612" y="3690"/>
                <a:ext cx="53" cy="66"/>
              </a:xfrm>
              <a:custGeom>
                <a:avLst/>
                <a:gdLst/>
                <a:ahLst/>
                <a:cxnLst>
                  <a:cxn ang="0">
                    <a:pos x="34" y="43"/>
                  </a:cxn>
                  <a:cxn ang="0">
                    <a:pos x="34" y="43"/>
                  </a:cxn>
                  <a:cxn ang="0">
                    <a:pos x="25" y="48"/>
                  </a:cxn>
                  <a:cxn ang="0">
                    <a:pos x="16" y="50"/>
                  </a:cxn>
                  <a:cxn ang="0">
                    <a:pos x="4" y="46"/>
                  </a:cxn>
                  <a:cxn ang="0">
                    <a:pos x="0" y="36"/>
                  </a:cxn>
                  <a:cxn ang="0">
                    <a:pos x="1" y="30"/>
                  </a:cxn>
                  <a:cxn ang="0">
                    <a:pos x="6" y="25"/>
                  </a:cxn>
                  <a:cxn ang="0">
                    <a:pos x="11" y="22"/>
                  </a:cxn>
                  <a:cxn ang="0">
                    <a:pos x="19" y="21"/>
                  </a:cxn>
                  <a:cxn ang="0">
                    <a:pos x="33" y="18"/>
                  </a:cxn>
                  <a:cxn ang="0">
                    <a:pos x="33" y="16"/>
                  </a:cxn>
                  <a:cxn ang="0">
                    <a:pos x="31" y="9"/>
                  </a:cxn>
                  <a:cxn ang="0">
                    <a:pos x="22" y="7"/>
                  </a:cxn>
                  <a:cxn ang="0">
                    <a:pos x="13" y="9"/>
                  </a:cxn>
                  <a:cxn ang="0">
                    <a:pos x="9" y="16"/>
                  </a:cxn>
                  <a:cxn ang="0">
                    <a:pos x="1" y="15"/>
                  </a:cxn>
                  <a:cxn ang="0">
                    <a:pos x="5" y="6"/>
                  </a:cxn>
                  <a:cxn ang="0">
                    <a:pos x="12" y="2"/>
                  </a:cxn>
                  <a:cxn ang="0">
                    <a:pos x="23" y="0"/>
                  </a:cxn>
                  <a:cxn ang="0">
                    <a:pos x="33" y="1"/>
                  </a:cxn>
                  <a:cxn ang="0">
                    <a:pos x="38" y="5"/>
                  </a:cxn>
                  <a:cxn ang="0">
                    <a:pos x="41" y="10"/>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29"/>
                  </a:cxn>
                  <a:cxn ang="0">
                    <a:pos x="10" y="32"/>
                  </a:cxn>
                  <a:cxn ang="0">
                    <a:pos x="8" y="36"/>
                  </a:cxn>
                  <a:cxn ang="0">
                    <a:pos x="11" y="41"/>
                  </a:cxn>
                  <a:cxn ang="0">
                    <a:pos x="18" y="43"/>
                  </a:cxn>
                  <a:cxn ang="0">
                    <a:pos x="26" y="41"/>
                  </a:cxn>
                  <a:cxn ang="0">
                    <a:pos x="32" y="36"/>
                  </a:cxn>
                  <a:cxn ang="0">
                    <a:pos x="33" y="28"/>
                  </a:cxn>
                  <a:cxn ang="0">
                    <a:pos x="33" y="25"/>
                  </a:cxn>
                </a:cxnLst>
                <a:rect l="0" t="0" r="r" b="b"/>
                <a:pathLst>
                  <a:path w="44" h="50">
                    <a:moveTo>
                      <a:pt x="34" y="43"/>
                    </a:moveTo>
                    <a:lnTo>
                      <a:pt x="34" y="43"/>
                    </a:lnTo>
                    <a:cubicBezTo>
                      <a:pt x="31" y="45"/>
                      <a:pt x="28" y="47"/>
                      <a:pt x="25" y="48"/>
                    </a:cubicBezTo>
                    <a:cubicBezTo>
                      <a:pt x="22" y="49"/>
                      <a:pt x="19" y="50"/>
                      <a:pt x="16" y="50"/>
                    </a:cubicBezTo>
                    <a:cubicBezTo>
                      <a:pt x="11" y="50"/>
                      <a:pt x="7" y="48"/>
                      <a:pt x="4" y="46"/>
                    </a:cubicBezTo>
                    <a:cubicBezTo>
                      <a:pt x="1" y="43"/>
                      <a:pt x="0" y="40"/>
                      <a:pt x="0" y="36"/>
                    </a:cubicBezTo>
                    <a:cubicBezTo>
                      <a:pt x="0" y="34"/>
                      <a:pt x="0" y="32"/>
                      <a:pt x="1" y="30"/>
                    </a:cubicBezTo>
                    <a:cubicBezTo>
                      <a:pt x="2" y="28"/>
                      <a:pt x="4" y="26"/>
                      <a:pt x="6" y="25"/>
                    </a:cubicBezTo>
                    <a:cubicBezTo>
                      <a:pt x="7" y="24"/>
                      <a:pt x="9" y="23"/>
                      <a:pt x="11" y="22"/>
                    </a:cubicBezTo>
                    <a:cubicBezTo>
                      <a:pt x="13" y="22"/>
                      <a:pt x="15" y="22"/>
                      <a:pt x="19" y="21"/>
                    </a:cubicBezTo>
                    <a:cubicBezTo>
                      <a:pt x="25" y="20"/>
                      <a:pt x="30" y="19"/>
                      <a:pt x="33" y="18"/>
                    </a:cubicBezTo>
                    <a:cubicBezTo>
                      <a:pt x="33" y="17"/>
                      <a:pt x="33" y="17"/>
                      <a:pt x="33" y="16"/>
                    </a:cubicBezTo>
                    <a:cubicBezTo>
                      <a:pt x="33" y="13"/>
                      <a:pt x="32" y="11"/>
                      <a:pt x="31" y="9"/>
                    </a:cubicBezTo>
                    <a:cubicBezTo>
                      <a:pt x="29" y="7"/>
                      <a:pt x="26" y="7"/>
                      <a:pt x="22" y="7"/>
                    </a:cubicBezTo>
                    <a:cubicBezTo>
                      <a:pt x="18" y="7"/>
                      <a:pt x="15" y="7"/>
                      <a:pt x="13" y="9"/>
                    </a:cubicBezTo>
                    <a:cubicBezTo>
                      <a:pt x="11" y="10"/>
                      <a:pt x="10" y="12"/>
                      <a:pt x="9" y="16"/>
                    </a:cubicBezTo>
                    <a:lnTo>
                      <a:pt x="1" y="15"/>
                    </a:lnTo>
                    <a:cubicBezTo>
                      <a:pt x="2" y="11"/>
                      <a:pt x="3" y="8"/>
                      <a:pt x="5" y="6"/>
                    </a:cubicBezTo>
                    <a:cubicBezTo>
                      <a:pt x="6" y="4"/>
                      <a:pt x="9" y="3"/>
                      <a:pt x="12" y="2"/>
                    </a:cubicBezTo>
                    <a:cubicBezTo>
                      <a:pt x="15" y="0"/>
                      <a:pt x="19" y="0"/>
                      <a:pt x="23" y="0"/>
                    </a:cubicBezTo>
                    <a:cubicBezTo>
                      <a:pt x="27" y="0"/>
                      <a:pt x="30" y="0"/>
                      <a:pt x="33" y="1"/>
                    </a:cubicBezTo>
                    <a:cubicBezTo>
                      <a:pt x="35" y="2"/>
                      <a:pt x="37" y="3"/>
                      <a:pt x="38" y="5"/>
                    </a:cubicBezTo>
                    <a:cubicBezTo>
                      <a:pt x="39" y="6"/>
                      <a:pt x="40" y="8"/>
                      <a:pt x="41" y="10"/>
                    </a:cubicBezTo>
                    <a:cubicBezTo>
                      <a:pt x="41" y="12"/>
                      <a:pt x="41" y="14"/>
                      <a:pt x="41" y="18"/>
                    </a:cubicBezTo>
                    <a:lnTo>
                      <a:pt x="41" y="29"/>
                    </a:lnTo>
                    <a:cubicBezTo>
                      <a:pt x="41" y="36"/>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6" y="27"/>
                      <a:pt x="20" y="28"/>
                    </a:cubicBezTo>
                    <a:cubicBezTo>
                      <a:pt x="16" y="28"/>
                      <a:pt x="14" y="29"/>
                      <a:pt x="13" y="29"/>
                    </a:cubicBezTo>
                    <a:cubicBezTo>
                      <a:pt x="11" y="30"/>
                      <a:pt x="10" y="31"/>
                      <a:pt x="10" y="32"/>
                    </a:cubicBezTo>
                    <a:cubicBezTo>
                      <a:pt x="9" y="33"/>
                      <a:pt x="8" y="34"/>
                      <a:pt x="8" y="36"/>
                    </a:cubicBezTo>
                    <a:cubicBezTo>
                      <a:pt x="8" y="38"/>
                      <a:pt x="9" y="40"/>
                      <a:pt x="11" y="41"/>
                    </a:cubicBezTo>
                    <a:cubicBezTo>
                      <a:pt x="13" y="43"/>
                      <a:pt x="15" y="43"/>
                      <a:pt x="18" y="43"/>
                    </a:cubicBezTo>
                    <a:cubicBezTo>
                      <a:pt x="21" y="43"/>
                      <a:pt x="24" y="43"/>
                      <a:pt x="26" y="41"/>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4" name="Freeform 94"/>
              <p:cNvSpPr>
                <a:spLocks/>
              </p:cNvSpPr>
              <p:nvPr/>
            </p:nvSpPr>
            <p:spPr bwMode="auto">
              <a:xfrm>
                <a:off x="2678" y="3668"/>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5" name="Freeform 95"/>
              <p:cNvSpPr>
                <a:spLocks/>
              </p:cNvSpPr>
              <p:nvPr/>
            </p:nvSpPr>
            <p:spPr bwMode="auto">
              <a:xfrm>
                <a:off x="1492" y="2642"/>
                <a:ext cx="102" cy="7"/>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6" name="Freeform 96"/>
              <p:cNvSpPr>
                <a:spLocks/>
              </p:cNvSpPr>
              <p:nvPr/>
            </p:nvSpPr>
            <p:spPr bwMode="auto">
              <a:xfrm>
                <a:off x="1593" y="1783"/>
                <a:ext cx="6" cy="1722"/>
              </a:xfrm>
              <a:custGeom>
                <a:avLst/>
                <a:gdLst/>
                <a:ahLst/>
                <a:cxnLst>
                  <a:cxn ang="0">
                    <a:pos x="0" y="1303"/>
                  </a:cxn>
                  <a:cxn ang="0">
                    <a:pos x="0" y="1303"/>
                  </a:cxn>
                  <a:cxn ang="0">
                    <a:pos x="5" y="1303"/>
                  </a:cxn>
                  <a:cxn ang="0">
                    <a:pos x="5" y="0"/>
                  </a:cxn>
                  <a:cxn ang="0">
                    <a:pos x="0" y="0"/>
                  </a:cxn>
                  <a:cxn ang="0">
                    <a:pos x="0" y="1303"/>
                  </a:cxn>
                </a:cxnLst>
                <a:rect l="0" t="0" r="r" b="b"/>
                <a:pathLst>
                  <a:path w="5" h="1303">
                    <a:moveTo>
                      <a:pt x="0" y="1303"/>
                    </a:moveTo>
                    <a:lnTo>
                      <a:pt x="0" y="1303"/>
                    </a:lnTo>
                    <a:lnTo>
                      <a:pt x="5" y="1303"/>
                    </a:lnTo>
                    <a:lnTo>
                      <a:pt x="5" y="0"/>
                    </a:lnTo>
                    <a:lnTo>
                      <a:pt x="0" y="0"/>
                    </a:lnTo>
                    <a:lnTo>
                      <a:pt x="0" y="13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7" name="Freeform 97"/>
              <p:cNvSpPr>
                <a:spLocks/>
              </p:cNvSpPr>
              <p:nvPr/>
            </p:nvSpPr>
            <p:spPr bwMode="auto">
              <a:xfrm>
                <a:off x="1595" y="3501"/>
                <a:ext cx="105" cy="8"/>
              </a:xfrm>
              <a:custGeom>
                <a:avLst/>
                <a:gdLst/>
                <a:ahLst/>
                <a:cxnLst>
                  <a:cxn ang="0">
                    <a:pos x="0" y="6"/>
                  </a:cxn>
                  <a:cxn ang="0">
                    <a:pos x="0" y="6"/>
                  </a:cxn>
                  <a:cxn ang="0">
                    <a:pos x="86" y="6"/>
                  </a:cxn>
                  <a:cxn ang="0">
                    <a:pos x="86" y="0"/>
                  </a:cxn>
                  <a:cxn ang="0">
                    <a:pos x="0" y="0"/>
                  </a:cxn>
                  <a:cxn ang="0">
                    <a:pos x="0" y="6"/>
                  </a:cxn>
                </a:cxnLst>
                <a:rect l="0" t="0" r="r" b="b"/>
                <a:pathLst>
                  <a:path w="86" h="6">
                    <a:moveTo>
                      <a:pt x="0" y="6"/>
                    </a:moveTo>
                    <a:lnTo>
                      <a:pt x="0" y="6"/>
                    </a:lnTo>
                    <a:lnTo>
                      <a:pt x="86" y="6"/>
                    </a:lnTo>
                    <a:lnTo>
                      <a:pt x="86" y="0"/>
                    </a:lnTo>
                    <a:lnTo>
                      <a:pt x="0" y="0"/>
                    </a:lnTo>
                    <a:lnTo>
                      <a:pt x="0" y="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8" name="Freeform 98"/>
              <p:cNvSpPr>
                <a:spLocks/>
              </p:cNvSpPr>
              <p:nvPr/>
            </p:nvSpPr>
            <p:spPr bwMode="auto">
              <a:xfrm>
                <a:off x="1595" y="1782"/>
                <a:ext cx="105" cy="5"/>
              </a:xfrm>
              <a:custGeom>
                <a:avLst/>
                <a:gdLst/>
                <a:ahLst/>
                <a:cxnLst>
                  <a:cxn ang="0">
                    <a:pos x="0" y="4"/>
                  </a:cxn>
                  <a:cxn ang="0">
                    <a:pos x="0" y="4"/>
                  </a:cxn>
                  <a:cxn ang="0">
                    <a:pos x="86" y="4"/>
                  </a:cxn>
                  <a:cxn ang="0">
                    <a:pos x="86" y="0"/>
                  </a:cxn>
                  <a:cxn ang="0">
                    <a:pos x="0" y="0"/>
                  </a:cxn>
                  <a:cxn ang="0">
                    <a:pos x="0" y="4"/>
                  </a:cxn>
                </a:cxnLst>
                <a:rect l="0" t="0" r="r" b="b"/>
                <a:pathLst>
                  <a:path w="86" h="4">
                    <a:moveTo>
                      <a:pt x="0" y="4"/>
                    </a:moveTo>
                    <a:lnTo>
                      <a:pt x="0" y="4"/>
                    </a:lnTo>
                    <a:lnTo>
                      <a:pt x="86" y="4"/>
                    </a:lnTo>
                    <a:lnTo>
                      <a:pt x="86"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9" name="Freeform 99"/>
              <p:cNvSpPr>
                <a:spLocks/>
              </p:cNvSpPr>
              <p:nvPr/>
            </p:nvSpPr>
            <p:spPr bwMode="auto">
              <a:xfrm>
                <a:off x="2121" y="3541"/>
                <a:ext cx="103" cy="7"/>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0" name="Freeform 100"/>
              <p:cNvSpPr>
                <a:spLocks/>
              </p:cNvSpPr>
              <p:nvPr/>
            </p:nvSpPr>
            <p:spPr bwMode="auto">
              <a:xfrm>
                <a:off x="2220" y="3545"/>
                <a:ext cx="6" cy="499"/>
              </a:xfrm>
              <a:custGeom>
                <a:avLst/>
                <a:gdLst/>
                <a:ahLst/>
                <a:cxnLst>
                  <a:cxn ang="0">
                    <a:pos x="0" y="378"/>
                  </a:cxn>
                  <a:cxn ang="0">
                    <a:pos x="0" y="378"/>
                  </a:cxn>
                  <a:cxn ang="0">
                    <a:pos x="5" y="378"/>
                  </a:cxn>
                  <a:cxn ang="0">
                    <a:pos x="5" y="0"/>
                  </a:cxn>
                  <a:cxn ang="0">
                    <a:pos x="0" y="0"/>
                  </a:cxn>
                  <a:cxn ang="0">
                    <a:pos x="0" y="378"/>
                  </a:cxn>
                </a:cxnLst>
                <a:rect l="0" t="0" r="r" b="b"/>
                <a:pathLst>
                  <a:path w="5" h="378">
                    <a:moveTo>
                      <a:pt x="0" y="378"/>
                    </a:moveTo>
                    <a:lnTo>
                      <a:pt x="0" y="378"/>
                    </a:lnTo>
                    <a:lnTo>
                      <a:pt x="5" y="378"/>
                    </a:lnTo>
                    <a:lnTo>
                      <a:pt x="5" y="0"/>
                    </a:lnTo>
                    <a:lnTo>
                      <a:pt x="0" y="0"/>
                    </a:lnTo>
                    <a:lnTo>
                      <a:pt x="0" y="37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1" name="Freeform 101"/>
              <p:cNvSpPr>
                <a:spLocks/>
              </p:cNvSpPr>
              <p:nvPr/>
            </p:nvSpPr>
            <p:spPr bwMode="auto">
              <a:xfrm>
                <a:off x="2220" y="4044"/>
                <a:ext cx="103"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2" name="Freeform 102"/>
              <p:cNvSpPr>
                <a:spLocks/>
              </p:cNvSpPr>
              <p:nvPr/>
            </p:nvSpPr>
            <p:spPr bwMode="auto">
              <a:xfrm>
                <a:off x="2224" y="3544"/>
                <a:ext cx="103" cy="5"/>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3" name="Freeform 103"/>
              <p:cNvSpPr>
                <a:spLocks/>
              </p:cNvSpPr>
              <p:nvPr/>
            </p:nvSpPr>
            <p:spPr bwMode="auto">
              <a:xfrm>
                <a:off x="2121" y="1765"/>
                <a:ext cx="103" cy="6"/>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4" name="Freeform 104"/>
              <p:cNvSpPr>
                <a:spLocks/>
              </p:cNvSpPr>
              <p:nvPr/>
            </p:nvSpPr>
            <p:spPr bwMode="auto">
              <a:xfrm>
                <a:off x="2220" y="1281"/>
                <a:ext cx="6" cy="974"/>
              </a:xfrm>
              <a:custGeom>
                <a:avLst/>
                <a:gdLst/>
                <a:ahLst/>
                <a:cxnLst>
                  <a:cxn ang="0">
                    <a:pos x="0" y="737"/>
                  </a:cxn>
                  <a:cxn ang="0">
                    <a:pos x="0" y="737"/>
                  </a:cxn>
                  <a:cxn ang="0">
                    <a:pos x="5" y="737"/>
                  </a:cxn>
                  <a:cxn ang="0">
                    <a:pos x="5" y="0"/>
                  </a:cxn>
                  <a:cxn ang="0">
                    <a:pos x="0" y="0"/>
                  </a:cxn>
                  <a:cxn ang="0">
                    <a:pos x="0" y="737"/>
                  </a:cxn>
                </a:cxnLst>
                <a:rect l="0" t="0" r="r" b="b"/>
                <a:pathLst>
                  <a:path w="5" h="737">
                    <a:moveTo>
                      <a:pt x="0" y="737"/>
                    </a:moveTo>
                    <a:lnTo>
                      <a:pt x="0" y="737"/>
                    </a:lnTo>
                    <a:lnTo>
                      <a:pt x="5" y="737"/>
                    </a:lnTo>
                    <a:lnTo>
                      <a:pt x="5" y="0"/>
                    </a:lnTo>
                    <a:lnTo>
                      <a:pt x="0" y="0"/>
                    </a:lnTo>
                    <a:lnTo>
                      <a:pt x="0" y="73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5" name="Freeform 105"/>
              <p:cNvSpPr>
                <a:spLocks/>
              </p:cNvSpPr>
              <p:nvPr/>
            </p:nvSpPr>
            <p:spPr bwMode="auto">
              <a:xfrm>
                <a:off x="2224" y="2254"/>
                <a:ext cx="103" cy="5"/>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6" name="Freeform 106"/>
              <p:cNvSpPr>
                <a:spLocks/>
              </p:cNvSpPr>
              <p:nvPr/>
            </p:nvSpPr>
            <p:spPr bwMode="auto">
              <a:xfrm>
                <a:off x="2224" y="1278"/>
                <a:ext cx="103"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7" name="Freeform 107"/>
              <p:cNvSpPr>
                <a:spLocks/>
              </p:cNvSpPr>
              <p:nvPr/>
            </p:nvSpPr>
            <p:spPr bwMode="auto">
              <a:xfrm>
                <a:off x="2842" y="1323"/>
                <a:ext cx="102" cy="6"/>
              </a:xfrm>
              <a:custGeom>
                <a:avLst/>
                <a:gdLst/>
                <a:ahLst/>
                <a:cxnLst>
                  <a:cxn ang="0">
                    <a:pos x="0" y="4"/>
                  </a:cxn>
                  <a:cxn ang="0">
                    <a:pos x="0" y="4"/>
                  </a:cxn>
                  <a:cxn ang="0">
                    <a:pos x="84" y="4"/>
                  </a:cxn>
                  <a:cxn ang="0">
                    <a:pos x="84" y="0"/>
                  </a:cxn>
                  <a:cxn ang="0">
                    <a:pos x="0" y="0"/>
                  </a:cxn>
                  <a:cxn ang="0">
                    <a:pos x="0" y="4"/>
                  </a:cxn>
                </a:cxnLst>
                <a:rect l="0" t="0" r="r" b="b"/>
                <a:pathLst>
                  <a:path w="84" h="4">
                    <a:moveTo>
                      <a:pt x="0" y="4"/>
                    </a:moveTo>
                    <a:lnTo>
                      <a:pt x="0" y="4"/>
                    </a:lnTo>
                    <a:lnTo>
                      <a:pt x="84" y="4"/>
                    </a:lnTo>
                    <a:lnTo>
                      <a:pt x="84"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8" name="Freeform 108"/>
              <p:cNvSpPr>
                <a:spLocks/>
              </p:cNvSpPr>
              <p:nvPr/>
            </p:nvSpPr>
            <p:spPr bwMode="auto">
              <a:xfrm>
                <a:off x="2943" y="1033"/>
                <a:ext cx="6" cy="588"/>
              </a:xfrm>
              <a:custGeom>
                <a:avLst/>
                <a:gdLst/>
                <a:ahLst/>
                <a:cxnLst>
                  <a:cxn ang="0">
                    <a:pos x="0" y="445"/>
                  </a:cxn>
                  <a:cxn ang="0">
                    <a:pos x="0" y="445"/>
                  </a:cxn>
                  <a:cxn ang="0">
                    <a:pos x="5" y="445"/>
                  </a:cxn>
                  <a:cxn ang="0">
                    <a:pos x="5" y="0"/>
                  </a:cxn>
                  <a:cxn ang="0">
                    <a:pos x="0" y="0"/>
                  </a:cxn>
                  <a:cxn ang="0">
                    <a:pos x="0" y="445"/>
                  </a:cxn>
                </a:cxnLst>
                <a:rect l="0" t="0" r="r" b="b"/>
                <a:pathLst>
                  <a:path w="5" h="445">
                    <a:moveTo>
                      <a:pt x="0" y="445"/>
                    </a:moveTo>
                    <a:lnTo>
                      <a:pt x="0" y="445"/>
                    </a:lnTo>
                    <a:lnTo>
                      <a:pt x="5" y="445"/>
                    </a:lnTo>
                    <a:lnTo>
                      <a:pt x="5" y="0"/>
                    </a:lnTo>
                    <a:lnTo>
                      <a:pt x="0" y="0"/>
                    </a:lnTo>
                    <a:lnTo>
                      <a:pt x="0" y="4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9" name="Freeform 109"/>
              <p:cNvSpPr>
                <a:spLocks/>
              </p:cNvSpPr>
              <p:nvPr/>
            </p:nvSpPr>
            <p:spPr bwMode="auto">
              <a:xfrm>
                <a:off x="2944" y="1617"/>
                <a:ext cx="106" cy="6"/>
              </a:xfrm>
              <a:custGeom>
                <a:avLst/>
                <a:gdLst/>
                <a:ahLst/>
                <a:cxnLst>
                  <a:cxn ang="0">
                    <a:pos x="0" y="5"/>
                  </a:cxn>
                  <a:cxn ang="0">
                    <a:pos x="0" y="5"/>
                  </a:cxn>
                  <a:cxn ang="0">
                    <a:pos x="87" y="5"/>
                  </a:cxn>
                  <a:cxn ang="0">
                    <a:pos x="87" y="0"/>
                  </a:cxn>
                  <a:cxn ang="0">
                    <a:pos x="0" y="0"/>
                  </a:cxn>
                  <a:cxn ang="0">
                    <a:pos x="0" y="5"/>
                  </a:cxn>
                </a:cxnLst>
                <a:rect l="0" t="0" r="r" b="b"/>
                <a:pathLst>
                  <a:path w="87" h="5">
                    <a:moveTo>
                      <a:pt x="0" y="5"/>
                    </a:moveTo>
                    <a:lnTo>
                      <a:pt x="0" y="5"/>
                    </a:lnTo>
                    <a:lnTo>
                      <a:pt x="87" y="5"/>
                    </a:lnTo>
                    <a:lnTo>
                      <a:pt x="87"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0" name="Freeform 110"/>
              <p:cNvSpPr>
                <a:spLocks/>
              </p:cNvSpPr>
              <p:nvPr/>
            </p:nvSpPr>
            <p:spPr bwMode="auto">
              <a:xfrm>
                <a:off x="2944" y="1029"/>
                <a:ext cx="106" cy="6"/>
              </a:xfrm>
              <a:custGeom>
                <a:avLst/>
                <a:gdLst/>
                <a:ahLst/>
                <a:cxnLst>
                  <a:cxn ang="0">
                    <a:pos x="0" y="5"/>
                  </a:cxn>
                  <a:cxn ang="0">
                    <a:pos x="0" y="5"/>
                  </a:cxn>
                  <a:cxn ang="0">
                    <a:pos x="87" y="5"/>
                  </a:cxn>
                  <a:cxn ang="0">
                    <a:pos x="87" y="0"/>
                  </a:cxn>
                  <a:cxn ang="0">
                    <a:pos x="0" y="0"/>
                  </a:cxn>
                  <a:cxn ang="0">
                    <a:pos x="0" y="5"/>
                  </a:cxn>
                </a:cxnLst>
                <a:rect l="0" t="0" r="r" b="b"/>
                <a:pathLst>
                  <a:path w="87" h="5">
                    <a:moveTo>
                      <a:pt x="0" y="5"/>
                    </a:moveTo>
                    <a:lnTo>
                      <a:pt x="0" y="5"/>
                    </a:lnTo>
                    <a:lnTo>
                      <a:pt x="87" y="5"/>
                    </a:lnTo>
                    <a:lnTo>
                      <a:pt x="87"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1" name="Freeform 111"/>
              <p:cNvSpPr>
                <a:spLocks noEditPoints="1"/>
              </p:cNvSpPr>
              <p:nvPr/>
            </p:nvSpPr>
            <p:spPr bwMode="auto">
              <a:xfrm>
                <a:off x="3115" y="1022"/>
                <a:ext cx="70" cy="87"/>
              </a:xfrm>
              <a:custGeom>
                <a:avLst/>
                <a:gdLst/>
                <a:ahLst/>
                <a:cxnLst>
                  <a:cxn ang="0">
                    <a:pos x="0" y="66"/>
                  </a:cxn>
                  <a:cxn ang="0">
                    <a:pos x="0" y="66"/>
                  </a:cxn>
                  <a:cxn ang="0">
                    <a:pos x="0" y="0"/>
                  </a:cxn>
                  <a:cxn ang="0">
                    <a:pos x="30" y="0"/>
                  </a:cxn>
                  <a:cxn ang="0">
                    <a:pos x="43" y="2"/>
                  </a:cxn>
                  <a:cxn ang="0">
                    <a:pos x="50" y="8"/>
                  </a:cxn>
                  <a:cxn ang="0">
                    <a:pos x="53" y="18"/>
                  </a:cxn>
                  <a:cxn ang="0">
                    <a:pos x="48" y="30"/>
                  </a:cxn>
                  <a:cxn ang="0">
                    <a:pos x="34" y="36"/>
                  </a:cxn>
                  <a:cxn ang="0">
                    <a:pos x="40" y="39"/>
                  </a:cxn>
                  <a:cxn ang="0">
                    <a:pos x="47" y="48"/>
                  </a:cxn>
                  <a:cxn ang="0">
                    <a:pos x="58" y="66"/>
                  </a:cxn>
                  <a:cxn ang="0">
                    <a:pos x="47" y="66"/>
                  </a:cxn>
                  <a:cxn ang="0">
                    <a:pos x="39" y="52"/>
                  </a:cxn>
                  <a:cxn ang="0">
                    <a:pos x="32" y="43"/>
                  </a:cxn>
                  <a:cxn ang="0">
                    <a:pos x="28" y="39"/>
                  </a:cxn>
                  <a:cxn ang="0">
                    <a:pos x="24" y="37"/>
                  </a:cxn>
                  <a:cxn ang="0">
                    <a:pos x="19" y="37"/>
                  </a:cxn>
                  <a:cxn ang="0">
                    <a:pos x="9" y="37"/>
                  </a:cxn>
                  <a:cxn ang="0">
                    <a:pos x="9" y="66"/>
                  </a:cxn>
                  <a:cxn ang="0">
                    <a:pos x="0" y="66"/>
                  </a:cxn>
                  <a:cxn ang="0">
                    <a:pos x="9" y="29"/>
                  </a:cxn>
                  <a:cxn ang="0">
                    <a:pos x="9" y="29"/>
                  </a:cxn>
                  <a:cxn ang="0">
                    <a:pos x="28" y="29"/>
                  </a:cxn>
                  <a:cxn ang="0">
                    <a:pos x="37" y="28"/>
                  </a:cxn>
                  <a:cxn ang="0">
                    <a:pos x="42" y="24"/>
                  </a:cxn>
                  <a:cxn ang="0">
                    <a:pos x="44" y="18"/>
                  </a:cxn>
                  <a:cxn ang="0">
                    <a:pos x="41" y="11"/>
                  </a:cxn>
                  <a:cxn ang="0">
                    <a:pos x="30" y="7"/>
                  </a:cxn>
                  <a:cxn ang="0">
                    <a:pos x="9" y="7"/>
                  </a:cxn>
                  <a:cxn ang="0">
                    <a:pos x="9" y="29"/>
                  </a:cxn>
                </a:cxnLst>
                <a:rect l="0" t="0" r="r" b="b"/>
                <a:pathLst>
                  <a:path w="58" h="66">
                    <a:moveTo>
                      <a:pt x="0" y="66"/>
                    </a:moveTo>
                    <a:lnTo>
                      <a:pt x="0" y="66"/>
                    </a:lnTo>
                    <a:lnTo>
                      <a:pt x="0" y="0"/>
                    </a:lnTo>
                    <a:lnTo>
                      <a:pt x="30" y="0"/>
                    </a:lnTo>
                    <a:cubicBezTo>
                      <a:pt x="35" y="0"/>
                      <a:pt x="40" y="1"/>
                      <a:pt x="43" y="2"/>
                    </a:cubicBezTo>
                    <a:cubicBezTo>
                      <a:pt x="46" y="3"/>
                      <a:pt x="48" y="5"/>
                      <a:pt x="50" y="8"/>
                    </a:cubicBezTo>
                    <a:cubicBezTo>
                      <a:pt x="52" y="11"/>
                      <a:pt x="53" y="15"/>
                      <a:pt x="53" y="18"/>
                    </a:cubicBezTo>
                    <a:cubicBezTo>
                      <a:pt x="53" y="23"/>
                      <a:pt x="51" y="27"/>
                      <a:pt x="48" y="30"/>
                    </a:cubicBezTo>
                    <a:cubicBezTo>
                      <a:pt x="45" y="33"/>
                      <a:pt x="41" y="35"/>
                      <a:pt x="34" y="36"/>
                    </a:cubicBezTo>
                    <a:cubicBezTo>
                      <a:pt x="37" y="37"/>
                      <a:pt x="38" y="38"/>
                      <a:pt x="40" y="39"/>
                    </a:cubicBezTo>
                    <a:cubicBezTo>
                      <a:pt x="42" y="42"/>
                      <a:pt x="45" y="45"/>
                      <a:pt x="47" y="48"/>
                    </a:cubicBezTo>
                    <a:lnTo>
                      <a:pt x="58" y="66"/>
                    </a:lnTo>
                    <a:lnTo>
                      <a:pt x="47" y="66"/>
                    </a:lnTo>
                    <a:lnTo>
                      <a:pt x="39" y="52"/>
                    </a:lnTo>
                    <a:cubicBezTo>
                      <a:pt x="36" y="48"/>
                      <a:pt x="34" y="45"/>
                      <a:pt x="32" y="43"/>
                    </a:cubicBezTo>
                    <a:cubicBezTo>
                      <a:pt x="31" y="41"/>
                      <a:pt x="29" y="40"/>
                      <a:pt x="28" y="39"/>
                    </a:cubicBezTo>
                    <a:cubicBezTo>
                      <a:pt x="27" y="38"/>
                      <a:pt x="25" y="37"/>
                      <a:pt x="24" y="37"/>
                    </a:cubicBezTo>
                    <a:cubicBezTo>
                      <a:pt x="23" y="37"/>
                      <a:pt x="21" y="37"/>
                      <a:pt x="19" y="37"/>
                    </a:cubicBezTo>
                    <a:lnTo>
                      <a:pt x="9" y="37"/>
                    </a:lnTo>
                    <a:lnTo>
                      <a:pt x="9" y="66"/>
                    </a:lnTo>
                    <a:lnTo>
                      <a:pt x="0" y="66"/>
                    </a:lnTo>
                    <a:close/>
                    <a:moveTo>
                      <a:pt x="9" y="29"/>
                    </a:moveTo>
                    <a:lnTo>
                      <a:pt x="9" y="29"/>
                    </a:lnTo>
                    <a:lnTo>
                      <a:pt x="28" y="29"/>
                    </a:lnTo>
                    <a:cubicBezTo>
                      <a:pt x="32" y="29"/>
                      <a:pt x="35" y="29"/>
                      <a:pt x="37" y="28"/>
                    </a:cubicBezTo>
                    <a:cubicBezTo>
                      <a:pt x="39" y="27"/>
                      <a:pt x="41" y="26"/>
                      <a:pt x="42" y="24"/>
                    </a:cubicBezTo>
                    <a:cubicBezTo>
                      <a:pt x="43" y="22"/>
                      <a:pt x="44" y="20"/>
                      <a:pt x="44" y="18"/>
                    </a:cubicBezTo>
                    <a:cubicBezTo>
                      <a:pt x="44" y="15"/>
                      <a:pt x="43" y="13"/>
                      <a:pt x="41" y="11"/>
                    </a:cubicBezTo>
                    <a:cubicBezTo>
                      <a:pt x="38" y="9"/>
                      <a:pt x="35" y="7"/>
                      <a:pt x="30" y="7"/>
                    </a:cubicBezTo>
                    <a:lnTo>
                      <a:pt x="9" y="7"/>
                    </a:lnTo>
                    <a:lnTo>
                      <a:pt x="9" y="29"/>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2" name="Freeform 112"/>
              <p:cNvSpPr>
                <a:spLocks noEditPoints="1"/>
              </p:cNvSpPr>
              <p:nvPr/>
            </p:nvSpPr>
            <p:spPr bwMode="auto">
              <a:xfrm>
                <a:off x="3196" y="1022"/>
                <a:ext cx="62" cy="87"/>
              </a:xfrm>
              <a:custGeom>
                <a:avLst/>
                <a:gdLst/>
                <a:ahLst/>
                <a:cxnLst>
                  <a:cxn ang="0">
                    <a:pos x="0" y="66"/>
                  </a:cxn>
                  <a:cxn ang="0">
                    <a:pos x="0" y="66"/>
                  </a:cxn>
                  <a:cxn ang="0">
                    <a:pos x="0" y="0"/>
                  </a:cxn>
                  <a:cxn ang="0">
                    <a:pos x="25" y="0"/>
                  </a:cxn>
                  <a:cxn ang="0">
                    <a:pos x="35" y="1"/>
                  </a:cxn>
                  <a:cxn ang="0">
                    <a:pos x="43" y="4"/>
                  </a:cxn>
                  <a:cxn ang="0">
                    <a:pos x="49" y="10"/>
                  </a:cxn>
                  <a:cxn ang="0">
                    <a:pos x="51" y="19"/>
                  </a:cxn>
                  <a:cxn ang="0">
                    <a:pos x="45" y="33"/>
                  </a:cxn>
                  <a:cxn ang="0">
                    <a:pos x="26" y="39"/>
                  </a:cxn>
                  <a:cxn ang="0">
                    <a:pos x="9" y="39"/>
                  </a:cxn>
                  <a:cxn ang="0">
                    <a:pos x="9" y="66"/>
                  </a:cxn>
                  <a:cxn ang="0">
                    <a:pos x="0" y="66"/>
                  </a:cxn>
                  <a:cxn ang="0">
                    <a:pos x="9" y="32"/>
                  </a:cxn>
                  <a:cxn ang="0">
                    <a:pos x="9" y="32"/>
                  </a:cxn>
                  <a:cxn ang="0">
                    <a:pos x="26" y="32"/>
                  </a:cxn>
                  <a:cxn ang="0">
                    <a:pos x="38" y="28"/>
                  </a:cxn>
                  <a:cxn ang="0">
                    <a:pos x="42" y="20"/>
                  </a:cxn>
                  <a:cxn ang="0">
                    <a:pos x="40" y="12"/>
                  </a:cxn>
                  <a:cxn ang="0">
                    <a:pos x="34" y="9"/>
                  </a:cxn>
                  <a:cxn ang="0">
                    <a:pos x="26" y="8"/>
                  </a:cxn>
                  <a:cxn ang="0">
                    <a:pos x="9" y="8"/>
                  </a:cxn>
                  <a:cxn ang="0">
                    <a:pos x="9" y="32"/>
                  </a:cxn>
                </a:cxnLst>
                <a:rect l="0" t="0" r="r" b="b"/>
                <a:pathLst>
                  <a:path w="51" h="66">
                    <a:moveTo>
                      <a:pt x="0" y="66"/>
                    </a:moveTo>
                    <a:lnTo>
                      <a:pt x="0" y="66"/>
                    </a:lnTo>
                    <a:lnTo>
                      <a:pt x="0" y="0"/>
                    </a:lnTo>
                    <a:lnTo>
                      <a:pt x="25" y="0"/>
                    </a:lnTo>
                    <a:cubicBezTo>
                      <a:pt x="30" y="0"/>
                      <a:pt x="33" y="0"/>
                      <a:pt x="35" y="1"/>
                    </a:cubicBezTo>
                    <a:cubicBezTo>
                      <a:pt x="38" y="1"/>
                      <a:pt x="41" y="2"/>
                      <a:pt x="43" y="4"/>
                    </a:cubicBezTo>
                    <a:cubicBezTo>
                      <a:pt x="46" y="5"/>
                      <a:pt x="47" y="8"/>
                      <a:pt x="49" y="10"/>
                    </a:cubicBezTo>
                    <a:cubicBezTo>
                      <a:pt x="50" y="13"/>
                      <a:pt x="51" y="16"/>
                      <a:pt x="51" y="19"/>
                    </a:cubicBezTo>
                    <a:cubicBezTo>
                      <a:pt x="51" y="25"/>
                      <a:pt x="49" y="30"/>
                      <a:pt x="45" y="33"/>
                    </a:cubicBezTo>
                    <a:cubicBezTo>
                      <a:pt x="42" y="37"/>
                      <a:pt x="35" y="39"/>
                      <a:pt x="26" y="39"/>
                    </a:cubicBezTo>
                    <a:lnTo>
                      <a:pt x="9" y="39"/>
                    </a:lnTo>
                    <a:lnTo>
                      <a:pt x="9" y="66"/>
                    </a:lnTo>
                    <a:lnTo>
                      <a:pt x="0" y="66"/>
                    </a:lnTo>
                    <a:close/>
                    <a:moveTo>
                      <a:pt x="9" y="32"/>
                    </a:moveTo>
                    <a:lnTo>
                      <a:pt x="9" y="32"/>
                    </a:lnTo>
                    <a:lnTo>
                      <a:pt x="26" y="32"/>
                    </a:lnTo>
                    <a:cubicBezTo>
                      <a:pt x="32" y="32"/>
                      <a:pt x="36" y="30"/>
                      <a:pt x="38" y="28"/>
                    </a:cubicBezTo>
                    <a:cubicBezTo>
                      <a:pt x="40" y="26"/>
                      <a:pt x="42" y="23"/>
                      <a:pt x="42" y="20"/>
                    </a:cubicBezTo>
                    <a:cubicBezTo>
                      <a:pt x="42" y="17"/>
                      <a:pt x="41" y="14"/>
                      <a:pt x="40" y="12"/>
                    </a:cubicBezTo>
                    <a:cubicBezTo>
                      <a:pt x="38" y="10"/>
                      <a:pt x="36" y="9"/>
                      <a:pt x="34" y="9"/>
                    </a:cubicBezTo>
                    <a:cubicBezTo>
                      <a:pt x="33" y="8"/>
                      <a:pt x="30" y="8"/>
                      <a:pt x="26" y="8"/>
                    </a:cubicBezTo>
                    <a:lnTo>
                      <a:pt x="9" y="8"/>
                    </a:lnTo>
                    <a:lnTo>
                      <a:pt x="9" y="32"/>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3" name="Freeform 113"/>
              <p:cNvSpPr>
                <a:spLocks/>
              </p:cNvSpPr>
              <p:nvPr/>
            </p:nvSpPr>
            <p:spPr bwMode="auto">
              <a:xfrm>
                <a:off x="3272" y="1022"/>
                <a:ext cx="76" cy="87"/>
              </a:xfrm>
              <a:custGeom>
                <a:avLst/>
                <a:gdLst/>
                <a:ahLst/>
                <a:cxnLst>
                  <a:cxn ang="0">
                    <a:pos x="0" y="66"/>
                  </a:cxn>
                  <a:cxn ang="0">
                    <a:pos x="0" y="66"/>
                  </a:cxn>
                  <a:cxn ang="0">
                    <a:pos x="0" y="0"/>
                  </a:cxn>
                  <a:cxn ang="0">
                    <a:pos x="14" y="0"/>
                  </a:cxn>
                  <a:cxn ang="0">
                    <a:pos x="29" y="47"/>
                  </a:cxn>
                  <a:cxn ang="0">
                    <a:pos x="32" y="57"/>
                  </a:cxn>
                  <a:cxn ang="0">
                    <a:pos x="36" y="46"/>
                  </a:cxn>
                  <a:cxn ang="0">
                    <a:pos x="52"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4" y="0"/>
                    </a:lnTo>
                    <a:lnTo>
                      <a:pt x="29" y="47"/>
                    </a:lnTo>
                    <a:cubicBezTo>
                      <a:pt x="31" y="51"/>
                      <a:pt x="32" y="54"/>
                      <a:pt x="32" y="57"/>
                    </a:cubicBezTo>
                    <a:cubicBezTo>
                      <a:pt x="33" y="54"/>
                      <a:pt x="34" y="51"/>
                      <a:pt x="36" y="46"/>
                    </a:cubicBezTo>
                    <a:lnTo>
                      <a:pt x="52" y="0"/>
                    </a:lnTo>
                    <a:lnTo>
                      <a:pt x="63" y="0"/>
                    </a:lnTo>
                    <a:lnTo>
                      <a:pt x="63" y="66"/>
                    </a:lnTo>
                    <a:lnTo>
                      <a:pt x="55" y="66"/>
                    </a:lnTo>
                    <a:lnTo>
                      <a:pt x="55" y="11"/>
                    </a:lnTo>
                    <a:lnTo>
                      <a:pt x="36" y="66"/>
                    </a:lnTo>
                    <a:lnTo>
                      <a:pt x="28" y="66"/>
                    </a:lnTo>
                    <a:lnTo>
                      <a:pt x="9" y="10"/>
                    </a:lnTo>
                    <a:lnTo>
                      <a:pt x="9"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4" name="Freeform 114"/>
              <p:cNvSpPr>
                <a:spLocks/>
              </p:cNvSpPr>
              <p:nvPr/>
            </p:nvSpPr>
            <p:spPr bwMode="auto">
              <a:xfrm>
                <a:off x="3106" y="1534"/>
                <a:ext cx="74" cy="87"/>
              </a:xfrm>
              <a:custGeom>
                <a:avLst/>
                <a:gdLst/>
                <a:ahLst/>
                <a:cxnLst>
                  <a:cxn ang="0">
                    <a:pos x="26" y="66"/>
                  </a:cxn>
                  <a:cxn ang="0">
                    <a:pos x="26" y="66"/>
                  </a:cxn>
                  <a:cxn ang="0">
                    <a:pos x="26" y="38"/>
                  </a:cxn>
                  <a:cxn ang="0">
                    <a:pos x="0" y="0"/>
                  </a:cxn>
                  <a:cxn ang="0">
                    <a:pos x="11" y="0"/>
                  </a:cxn>
                  <a:cxn ang="0">
                    <a:pos x="24" y="20"/>
                  </a:cxn>
                  <a:cxn ang="0">
                    <a:pos x="31" y="31"/>
                  </a:cxn>
                  <a:cxn ang="0">
                    <a:pos x="38" y="20"/>
                  </a:cxn>
                  <a:cxn ang="0">
                    <a:pos x="51" y="0"/>
                  </a:cxn>
                  <a:cxn ang="0">
                    <a:pos x="61" y="0"/>
                  </a:cxn>
                  <a:cxn ang="0">
                    <a:pos x="34" y="38"/>
                  </a:cxn>
                  <a:cxn ang="0">
                    <a:pos x="34" y="66"/>
                  </a:cxn>
                  <a:cxn ang="0">
                    <a:pos x="26" y="66"/>
                  </a:cxn>
                </a:cxnLst>
                <a:rect l="0" t="0" r="r" b="b"/>
                <a:pathLst>
                  <a:path w="61" h="66">
                    <a:moveTo>
                      <a:pt x="26" y="66"/>
                    </a:moveTo>
                    <a:lnTo>
                      <a:pt x="26" y="66"/>
                    </a:lnTo>
                    <a:lnTo>
                      <a:pt x="26" y="38"/>
                    </a:lnTo>
                    <a:lnTo>
                      <a:pt x="0" y="0"/>
                    </a:lnTo>
                    <a:lnTo>
                      <a:pt x="11" y="0"/>
                    </a:lnTo>
                    <a:lnTo>
                      <a:pt x="24" y="20"/>
                    </a:lnTo>
                    <a:cubicBezTo>
                      <a:pt x="26" y="24"/>
                      <a:pt x="29" y="28"/>
                      <a:pt x="31" y="31"/>
                    </a:cubicBezTo>
                    <a:cubicBezTo>
                      <a:pt x="33" y="28"/>
                      <a:pt x="35" y="24"/>
                      <a:pt x="38" y="20"/>
                    </a:cubicBezTo>
                    <a:lnTo>
                      <a:pt x="51" y="0"/>
                    </a:lnTo>
                    <a:lnTo>
                      <a:pt x="61" y="0"/>
                    </a:lnTo>
                    <a:lnTo>
                      <a:pt x="34" y="38"/>
                    </a:lnTo>
                    <a:lnTo>
                      <a:pt x="34" y="66"/>
                    </a:lnTo>
                    <a:lnTo>
                      <a:pt x="26"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5" name="Freeform 115"/>
              <p:cNvSpPr>
                <a:spLocks noEditPoints="1"/>
              </p:cNvSpPr>
              <p:nvPr/>
            </p:nvSpPr>
            <p:spPr bwMode="auto">
              <a:xfrm>
                <a:off x="3184" y="1534"/>
                <a:ext cx="10" cy="87"/>
              </a:xfrm>
              <a:custGeom>
                <a:avLst/>
                <a:gdLst/>
                <a:ahLst/>
                <a:cxnLst>
                  <a:cxn ang="0">
                    <a:pos x="0" y="10"/>
                  </a:cxn>
                  <a:cxn ang="0">
                    <a:pos x="0" y="10"/>
                  </a:cxn>
                  <a:cxn ang="0">
                    <a:pos x="0" y="0"/>
                  </a:cxn>
                  <a:cxn ang="0">
                    <a:pos x="8" y="0"/>
                  </a:cxn>
                  <a:cxn ang="0">
                    <a:pos x="8" y="10"/>
                  </a:cxn>
                  <a:cxn ang="0">
                    <a:pos x="0" y="10"/>
                  </a:cxn>
                  <a:cxn ang="0">
                    <a:pos x="0" y="66"/>
                  </a:cxn>
                  <a:cxn ang="0">
                    <a:pos x="0" y="66"/>
                  </a:cxn>
                  <a:cxn ang="0">
                    <a:pos x="0" y="19"/>
                  </a:cxn>
                  <a:cxn ang="0">
                    <a:pos x="8" y="19"/>
                  </a:cxn>
                  <a:cxn ang="0">
                    <a:pos x="8" y="66"/>
                  </a:cxn>
                  <a:cxn ang="0">
                    <a:pos x="0" y="66"/>
                  </a:cxn>
                </a:cxnLst>
                <a:rect l="0" t="0" r="r" b="b"/>
                <a:pathLst>
                  <a:path w="8" h="66">
                    <a:moveTo>
                      <a:pt x="0" y="10"/>
                    </a:moveTo>
                    <a:lnTo>
                      <a:pt x="0" y="10"/>
                    </a:lnTo>
                    <a:lnTo>
                      <a:pt x="0" y="0"/>
                    </a:lnTo>
                    <a:lnTo>
                      <a:pt x="8" y="0"/>
                    </a:lnTo>
                    <a:lnTo>
                      <a:pt x="8" y="10"/>
                    </a:lnTo>
                    <a:lnTo>
                      <a:pt x="0" y="10"/>
                    </a:lnTo>
                    <a:close/>
                    <a:moveTo>
                      <a:pt x="0" y="66"/>
                    </a:moveTo>
                    <a:lnTo>
                      <a:pt x="0" y="66"/>
                    </a:lnTo>
                    <a:lnTo>
                      <a:pt x="0" y="19"/>
                    </a:lnTo>
                    <a:lnTo>
                      <a:pt x="8" y="19"/>
                    </a:lnTo>
                    <a:lnTo>
                      <a:pt x="8"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6" name="Freeform 116"/>
              <p:cNvSpPr>
                <a:spLocks noEditPoints="1"/>
              </p:cNvSpPr>
              <p:nvPr/>
            </p:nvSpPr>
            <p:spPr bwMode="auto">
              <a:xfrm>
                <a:off x="3206" y="1556"/>
                <a:ext cx="53"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6"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7" name="Freeform 117"/>
              <p:cNvSpPr>
                <a:spLocks/>
              </p:cNvSpPr>
              <p:nvPr/>
            </p:nvSpPr>
            <p:spPr bwMode="auto">
              <a:xfrm>
                <a:off x="3272" y="1534"/>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8" name="Freeform 118"/>
              <p:cNvSpPr>
                <a:spLocks noEditPoints="1"/>
              </p:cNvSpPr>
              <p:nvPr/>
            </p:nvSpPr>
            <p:spPr bwMode="auto">
              <a:xfrm>
                <a:off x="3293" y="1534"/>
                <a:ext cx="50" cy="88"/>
              </a:xfrm>
              <a:custGeom>
                <a:avLst/>
                <a:gdLst/>
                <a:ahLst/>
                <a:cxnLst>
                  <a:cxn ang="0">
                    <a:pos x="33" y="66"/>
                  </a:cxn>
                  <a:cxn ang="0">
                    <a:pos x="33" y="66"/>
                  </a:cxn>
                  <a:cxn ang="0">
                    <a:pos x="33" y="60"/>
                  </a:cxn>
                  <a:cxn ang="0">
                    <a:pos x="20" y="67"/>
                  </a:cxn>
                  <a:cxn ang="0">
                    <a:pos x="10" y="64"/>
                  </a:cxn>
                  <a:cxn ang="0">
                    <a:pos x="2" y="55"/>
                  </a:cxn>
                  <a:cxn ang="0">
                    <a:pos x="0" y="42"/>
                  </a:cxn>
                  <a:cxn ang="0">
                    <a:pos x="2" y="30"/>
                  </a:cxn>
                  <a:cxn ang="0">
                    <a:pos x="9" y="21"/>
                  </a:cxn>
                  <a:cxn ang="0">
                    <a:pos x="20" y="17"/>
                  </a:cxn>
                  <a:cxn ang="0">
                    <a:pos x="27" y="19"/>
                  </a:cxn>
                  <a:cxn ang="0">
                    <a:pos x="33" y="24"/>
                  </a:cxn>
                  <a:cxn ang="0">
                    <a:pos x="33" y="0"/>
                  </a:cxn>
                  <a:cxn ang="0">
                    <a:pos x="41" y="0"/>
                  </a:cxn>
                  <a:cxn ang="0">
                    <a:pos x="41" y="66"/>
                  </a:cxn>
                  <a:cxn ang="0">
                    <a:pos x="33" y="66"/>
                  </a:cxn>
                  <a:cxn ang="0">
                    <a:pos x="8" y="42"/>
                  </a:cxn>
                  <a:cxn ang="0">
                    <a:pos x="8" y="42"/>
                  </a:cxn>
                  <a:cxn ang="0">
                    <a:pos x="12" y="56"/>
                  </a:cxn>
                  <a:cxn ang="0">
                    <a:pos x="21" y="61"/>
                  </a:cxn>
                  <a:cxn ang="0">
                    <a:pos x="30" y="56"/>
                  </a:cxn>
                  <a:cxn ang="0">
                    <a:pos x="34" y="43"/>
                  </a:cxn>
                  <a:cxn ang="0">
                    <a:pos x="30" y="29"/>
                  </a:cxn>
                  <a:cxn ang="0">
                    <a:pos x="21" y="24"/>
                  </a:cxn>
                  <a:cxn ang="0">
                    <a:pos x="11" y="29"/>
                  </a:cxn>
                  <a:cxn ang="0">
                    <a:pos x="8" y="42"/>
                  </a:cxn>
                  <a:cxn ang="0">
                    <a:pos x="8" y="42"/>
                  </a:cxn>
                </a:cxnLst>
                <a:rect l="0" t="0" r="r" b="b"/>
                <a:pathLst>
                  <a:path w="41" h="67">
                    <a:moveTo>
                      <a:pt x="33" y="66"/>
                    </a:moveTo>
                    <a:lnTo>
                      <a:pt x="33" y="66"/>
                    </a:lnTo>
                    <a:lnTo>
                      <a:pt x="33" y="60"/>
                    </a:lnTo>
                    <a:cubicBezTo>
                      <a:pt x="30" y="65"/>
                      <a:pt x="26" y="67"/>
                      <a:pt x="20" y="67"/>
                    </a:cubicBezTo>
                    <a:cubicBezTo>
                      <a:pt x="16" y="67"/>
                      <a:pt x="13" y="66"/>
                      <a:pt x="10" y="64"/>
                    </a:cubicBezTo>
                    <a:cubicBezTo>
                      <a:pt x="6" y="62"/>
                      <a:pt x="4" y="59"/>
                      <a:pt x="2" y="55"/>
                    </a:cubicBezTo>
                    <a:cubicBezTo>
                      <a:pt x="0" y="52"/>
                      <a:pt x="0" y="47"/>
                      <a:pt x="0" y="42"/>
                    </a:cubicBezTo>
                    <a:cubicBezTo>
                      <a:pt x="0" y="38"/>
                      <a:pt x="0" y="33"/>
                      <a:pt x="2" y="30"/>
                    </a:cubicBezTo>
                    <a:cubicBezTo>
                      <a:pt x="4" y="26"/>
                      <a:pt x="6" y="23"/>
                      <a:pt x="9" y="21"/>
                    </a:cubicBezTo>
                    <a:cubicBezTo>
                      <a:pt x="12" y="19"/>
                      <a:pt x="16" y="17"/>
                      <a:pt x="20" y="17"/>
                    </a:cubicBezTo>
                    <a:cubicBezTo>
                      <a:pt x="23" y="17"/>
                      <a:pt x="25" y="18"/>
                      <a:pt x="27" y="19"/>
                    </a:cubicBezTo>
                    <a:cubicBezTo>
                      <a:pt x="30" y="21"/>
                      <a:pt x="31" y="22"/>
                      <a:pt x="33" y="24"/>
                    </a:cubicBezTo>
                    <a:lnTo>
                      <a:pt x="33" y="0"/>
                    </a:lnTo>
                    <a:lnTo>
                      <a:pt x="41" y="0"/>
                    </a:lnTo>
                    <a:lnTo>
                      <a:pt x="41" y="66"/>
                    </a:lnTo>
                    <a:lnTo>
                      <a:pt x="33" y="66"/>
                    </a:lnTo>
                    <a:close/>
                    <a:moveTo>
                      <a:pt x="8" y="42"/>
                    </a:moveTo>
                    <a:lnTo>
                      <a:pt x="8" y="42"/>
                    </a:lnTo>
                    <a:cubicBezTo>
                      <a:pt x="8" y="49"/>
                      <a:pt x="9" y="53"/>
                      <a:pt x="12" y="56"/>
                    </a:cubicBezTo>
                    <a:cubicBezTo>
                      <a:pt x="14" y="59"/>
                      <a:pt x="17" y="61"/>
                      <a:pt x="21" y="61"/>
                    </a:cubicBezTo>
                    <a:cubicBezTo>
                      <a:pt x="24" y="61"/>
                      <a:pt x="27" y="59"/>
                      <a:pt x="30" y="56"/>
                    </a:cubicBezTo>
                    <a:cubicBezTo>
                      <a:pt x="32" y="53"/>
                      <a:pt x="34" y="49"/>
                      <a:pt x="34" y="43"/>
                    </a:cubicBezTo>
                    <a:cubicBezTo>
                      <a:pt x="34" y="37"/>
                      <a:pt x="32" y="32"/>
                      <a:pt x="30" y="29"/>
                    </a:cubicBezTo>
                    <a:cubicBezTo>
                      <a:pt x="27" y="26"/>
                      <a:pt x="24" y="24"/>
                      <a:pt x="21" y="24"/>
                    </a:cubicBezTo>
                    <a:cubicBezTo>
                      <a:pt x="17" y="24"/>
                      <a:pt x="14" y="26"/>
                      <a:pt x="11" y="29"/>
                    </a:cubicBezTo>
                    <a:cubicBezTo>
                      <a:pt x="9" y="32"/>
                      <a:pt x="8" y="36"/>
                      <a:pt x="8" y="42"/>
                    </a:cubicBezTo>
                    <a:lnTo>
                      <a:pt x="8" y="42"/>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9" name="Freeform 119"/>
              <p:cNvSpPr>
                <a:spLocks/>
              </p:cNvSpPr>
              <p:nvPr/>
            </p:nvSpPr>
            <p:spPr bwMode="auto">
              <a:xfrm>
                <a:off x="3391" y="1532"/>
                <a:ext cx="27" cy="115"/>
              </a:xfrm>
              <a:custGeom>
                <a:avLst/>
                <a:gdLst/>
                <a:ahLst/>
                <a:cxnLst>
                  <a:cxn ang="0">
                    <a:pos x="16" y="87"/>
                  </a:cxn>
                  <a:cxn ang="0">
                    <a:pos x="16" y="87"/>
                  </a:cxn>
                  <a:cxn ang="0">
                    <a:pos x="5" y="67"/>
                  </a:cxn>
                  <a:cxn ang="0">
                    <a:pos x="0" y="43"/>
                  </a:cxn>
                  <a:cxn ang="0">
                    <a:pos x="4" y="23"/>
                  </a:cxn>
                  <a:cxn ang="0">
                    <a:pos x="16" y="0"/>
                  </a:cxn>
                  <a:cxn ang="0">
                    <a:pos x="22" y="0"/>
                  </a:cxn>
                  <a:cxn ang="0">
                    <a:pos x="15" y="14"/>
                  </a:cxn>
                  <a:cxn ang="0">
                    <a:pos x="11" y="27"/>
                  </a:cxn>
                  <a:cxn ang="0">
                    <a:pos x="9" y="43"/>
                  </a:cxn>
                  <a:cxn ang="0">
                    <a:pos x="22" y="87"/>
                  </a:cxn>
                  <a:cxn ang="0">
                    <a:pos x="16" y="87"/>
                  </a:cxn>
                </a:cxnLst>
                <a:rect l="0" t="0" r="r" b="b"/>
                <a:pathLst>
                  <a:path w="22" h="87">
                    <a:moveTo>
                      <a:pt x="16" y="87"/>
                    </a:moveTo>
                    <a:lnTo>
                      <a:pt x="16" y="87"/>
                    </a:lnTo>
                    <a:cubicBezTo>
                      <a:pt x="12" y="81"/>
                      <a:pt x="8" y="74"/>
                      <a:pt x="5" y="67"/>
                    </a:cubicBezTo>
                    <a:cubicBezTo>
                      <a:pt x="2" y="59"/>
                      <a:pt x="0" y="52"/>
                      <a:pt x="0" y="43"/>
                    </a:cubicBezTo>
                    <a:cubicBezTo>
                      <a:pt x="0" y="36"/>
                      <a:pt x="2" y="29"/>
                      <a:pt x="4" y="23"/>
                    </a:cubicBezTo>
                    <a:cubicBezTo>
                      <a:pt x="7" y="15"/>
                      <a:pt x="11" y="8"/>
                      <a:pt x="16" y="0"/>
                    </a:cubicBezTo>
                    <a:lnTo>
                      <a:pt x="22" y="0"/>
                    </a:lnTo>
                    <a:cubicBezTo>
                      <a:pt x="18" y="7"/>
                      <a:pt x="16" y="11"/>
                      <a:pt x="15" y="14"/>
                    </a:cubicBezTo>
                    <a:cubicBezTo>
                      <a:pt x="13" y="18"/>
                      <a:pt x="12" y="22"/>
                      <a:pt x="11" y="27"/>
                    </a:cubicBezTo>
                    <a:cubicBezTo>
                      <a:pt x="9" y="32"/>
                      <a:pt x="9" y="38"/>
                      <a:pt x="9" y="43"/>
                    </a:cubicBezTo>
                    <a:cubicBezTo>
                      <a:pt x="9" y="58"/>
                      <a:pt x="13" y="72"/>
                      <a:pt x="22" y="87"/>
                    </a:cubicBezTo>
                    <a:lnTo>
                      <a:pt x="16" y="87"/>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0" name="Freeform 120"/>
              <p:cNvSpPr>
                <a:spLocks noEditPoints="1"/>
              </p:cNvSpPr>
              <p:nvPr/>
            </p:nvSpPr>
            <p:spPr bwMode="auto">
              <a:xfrm>
                <a:off x="3426" y="1526"/>
                <a:ext cx="53" cy="108"/>
              </a:xfrm>
              <a:custGeom>
                <a:avLst/>
                <a:gdLst/>
                <a:ahLst/>
                <a:cxnLst>
                  <a:cxn ang="0">
                    <a:pos x="19" y="82"/>
                  </a:cxn>
                  <a:cxn ang="0">
                    <a:pos x="19" y="82"/>
                  </a:cxn>
                  <a:cxn ang="0">
                    <a:pos x="19" y="74"/>
                  </a:cxn>
                  <a:cxn ang="0">
                    <a:pos x="9" y="71"/>
                  </a:cxn>
                  <a:cxn ang="0">
                    <a:pos x="3" y="65"/>
                  </a:cxn>
                  <a:cxn ang="0">
                    <a:pos x="0" y="54"/>
                  </a:cxn>
                  <a:cxn ang="0">
                    <a:pos x="8" y="52"/>
                  </a:cxn>
                  <a:cxn ang="0">
                    <a:pos x="11" y="62"/>
                  </a:cxn>
                  <a:cxn ang="0">
                    <a:pos x="19" y="67"/>
                  </a:cxn>
                  <a:cxn ang="0">
                    <a:pos x="19" y="41"/>
                  </a:cxn>
                  <a:cxn ang="0">
                    <a:pos x="9" y="37"/>
                  </a:cxn>
                  <a:cxn ang="0">
                    <a:pos x="3" y="31"/>
                  </a:cxn>
                  <a:cxn ang="0">
                    <a:pos x="1" y="23"/>
                  </a:cxn>
                  <a:cxn ang="0">
                    <a:pos x="7" y="9"/>
                  </a:cxn>
                  <a:cxn ang="0">
                    <a:pos x="19" y="4"/>
                  </a:cxn>
                  <a:cxn ang="0">
                    <a:pos x="19" y="0"/>
                  </a:cxn>
                  <a:cxn ang="0">
                    <a:pos x="24" y="0"/>
                  </a:cxn>
                  <a:cxn ang="0">
                    <a:pos x="24" y="4"/>
                  </a:cxn>
                  <a:cxn ang="0">
                    <a:pos x="35" y="8"/>
                  </a:cxn>
                  <a:cxn ang="0">
                    <a:pos x="41" y="20"/>
                  </a:cxn>
                  <a:cxn ang="0">
                    <a:pos x="33" y="22"/>
                  </a:cxn>
                  <a:cxn ang="0">
                    <a:pos x="30" y="14"/>
                  </a:cxn>
                  <a:cxn ang="0">
                    <a:pos x="24" y="11"/>
                  </a:cxn>
                  <a:cxn ang="0">
                    <a:pos x="24" y="34"/>
                  </a:cxn>
                  <a:cxn ang="0">
                    <a:pos x="32" y="37"/>
                  </a:cxn>
                  <a:cxn ang="0">
                    <a:pos x="38" y="41"/>
                  </a:cxn>
                  <a:cxn ang="0">
                    <a:pos x="42" y="46"/>
                  </a:cxn>
                  <a:cxn ang="0">
                    <a:pos x="43" y="54"/>
                  </a:cxn>
                  <a:cxn ang="0">
                    <a:pos x="38" y="68"/>
                  </a:cxn>
                  <a:cxn ang="0">
                    <a:pos x="24" y="74"/>
                  </a:cxn>
                  <a:cxn ang="0">
                    <a:pos x="24" y="82"/>
                  </a:cxn>
                  <a:cxn ang="0">
                    <a:pos x="19" y="82"/>
                  </a:cxn>
                  <a:cxn ang="0">
                    <a:pos x="19" y="11"/>
                  </a:cxn>
                  <a:cxn ang="0">
                    <a:pos x="19" y="11"/>
                  </a:cxn>
                  <a:cxn ang="0">
                    <a:pos x="12" y="15"/>
                  </a:cxn>
                  <a:cxn ang="0">
                    <a:pos x="9" y="22"/>
                  </a:cxn>
                  <a:cxn ang="0">
                    <a:pos x="11" y="29"/>
                  </a:cxn>
                  <a:cxn ang="0">
                    <a:pos x="19" y="33"/>
                  </a:cxn>
                  <a:cxn ang="0">
                    <a:pos x="19" y="11"/>
                  </a:cxn>
                  <a:cxn ang="0">
                    <a:pos x="24" y="67"/>
                  </a:cxn>
                  <a:cxn ang="0">
                    <a:pos x="24" y="67"/>
                  </a:cxn>
                  <a:cxn ang="0">
                    <a:pos x="32" y="63"/>
                  </a:cxn>
                  <a:cxn ang="0">
                    <a:pos x="35" y="54"/>
                  </a:cxn>
                  <a:cxn ang="0">
                    <a:pos x="33" y="47"/>
                  </a:cxn>
                  <a:cxn ang="0">
                    <a:pos x="24" y="42"/>
                  </a:cxn>
                  <a:cxn ang="0">
                    <a:pos x="24" y="67"/>
                  </a:cxn>
                </a:cxnLst>
                <a:rect l="0" t="0" r="r" b="b"/>
                <a:pathLst>
                  <a:path w="43" h="82">
                    <a:moveTo>
                      <a:pt x="19" y="82"/>
                    </a:moveTo>
                    <a:lnTo>
                      <a:pt x="19" y="82"/>
                    </a:lnTo>
                    <a:lnTo>
                      <a:pt x="19" y="74"/>
                    </a:lnTo>
                    <a:cubicBezTo>
                      <a:pt x="15" y="73"/>
                      <a:pt x="12" y="72"/>
                      <a:pt x="9" y="71"/>
                    </a:cubicBezTo>
                    <a:cubicBezTo>
                      <a:pt x="7" y="70"/>
                      <a:pt x="5" y="68"/>
                      <a:pt x="3" y="65"/>
                    </a:cubicBezTo>
                    <a:cubicBezTo>
                      <a:pt x="1" y="62"/>
                      <a:pt x="0" y="58"/>
                      <a:pt x="0" y="54"/>
                    </a:cubicBezTo>
                    <a:lnTo>
                      <a:pt x="8" y="52"/>
                    </a:lnTo>
                    <a:cubicBezTo>
                      <a:pt x="8" y="57"/>
                      <a:pt x="9" y="60"/>
                      <a:pt x="11" y="62"/>
                    </a:cubicBezTo>
                    <a:cubicBezTo>
                      <a:pt x="13" y="65"/>
                      <a:pt x="16" y="67"/>
                      <a:pt x="19" y="67"/>
                    </a:cubicBezTo>
                    <a:lnTo>
                      <a:pt x="19" y="41"/>
                    </a:lnTo>
                    <a:cubicBezTo>
                      <a:pt x="16" y="40"/>
                      <a:pt x="12" y="39"/>
                      <a:pt x="9" y="37"/>
                    </a:cubicBezTo>
                    <a:cubicBezTo>
                      <a:pt x="6" y="36"/>
                      <a:pt x="4" y="34"/>
                      <a:pt x="3" y="31"/>
                    </a:cubicBezTo>
                    <a:cubicBezTo>
                      <a:pt x="2" y="29"/>
                      <a:pt x="1" y="26"/>
                      <a:pt x="1" y="23"/>
                    </a:cubicBezTo>
                    <a:cubicBezTo>
                      <a:pt x="1" y="17"/>
                      <a:pt x="3" y="12"/>
                      <a:pt x="7" y="9"/>
                    </a:cubicBezTo>
                    <a:cubicBezTo>
                      <a:pt x="10" y="6"/>
                      <a:pt x="14" y="5"/>
                      <a:pt x="19" y="4"/>
                    </a:cubicBezTo>
                    <a:lnTo>
                      <a:pt x="19" y="0"/>
                    </a:lnTo>
                    <a:lnTo>
                      <a:pt x="24" y="0"/>
                    </a:lnTo>
                    <a:lnTo>
                      <a:pt x="24" y="4"/>
                    </a:lnTo>
                    <a:cubicBezTo>
                      <a:pt x="29" y="5"/>
                      <a:pt x="32" y="6"/>
                      <a:pt x="35" y="8"/>
                    </a:cubicBezTo>
                    <a:cubicBezTo>
                      <a:pt x="39" y="11"/>
                      <a:pt x="41" y="15"/>
                      <a:pt x="41" y="20"/>
                    </a:cubicBezTo>
                    <a:lnTo>
                      <a:pt x="33" y="22"/>
                    </a:lnTo>
                    <a:cubicBezTo>
                      <a:pt x="33" y="19"/>
                      <a:pt x="32" y="16"/>
                      <a:pt x="30" y="14"/>
                    </a:cubicBezTo>
                    <a:cubicBezTo>
                      <a:pt x="29" y="13"/>
                      <a:pt x="27" y="12"/>
                      <a:pt x="24" y="11"/>
                    </a:cubicBezTo>
                    <a:lnTo>
                      <a:pt x="24" y="34"/>
                    </a:lnTo>
                    <a:cubicBezTo>
                      <a:pt x="28" y="35"/>
                      <a:pt x="31" y="36"/>
                      <a:pt x="32" y="37"/>
                    </a:cubicBezTo>
                    <a:cubicBezTo>
                      <a:pt x="34" y="38"/>
                      <a:pt x="37" y="39"/>
                      <a:pt x="38" y="41"/>
                    </a:cubicBezTo>
                    <a:cubicBezTo>
                      <a:pt x="40" y="42"/>
                      <a:pt x="41" y="44"/>
                      <a:pt x="42" y="46"/>
                    </a:cubicBezTo>
                    <a:cubicBezTo>
                      <a:pt x="43" y="49"/>
                      <a:pt x="43" y="51"/>
                      <a:pt x="43" y="54"/>
                    </a:cubicBezTo>
                    <a:cubicBezTo>
                      <a:pt x="43" y="59"/>
                      <a:pt x="41" y="64"/>
                      <a:pt x="38" y="68"/>
                    </a:cubicBezTo>
                    <a:cubicBezTo>
                      <a:pt x="34" y="71"/>
                      <a:pt x="30" y="73"/>
                      <a:pt x="24" y="74"/>
                    </a:cubicBezTo>
                    <a:lnTo>
                      <a:pt x="24" y="82"/>
                    </a:lnTo>
                    <a:lnTo>
                      <a:pt x="19" y="82"/>
                    </a:lnTo>
                    <a:close/>
                    <a:moveTo>
                      <a:pt x="19" y="11"/>
                    </a:moveTo>
                    <a:lnTo>
                      <a:pt x="19" y="11"/>
                    </a:lnTo>
                    <a:cubicBezTo>
                      <a:pt x="16" y="11"/>
                      <a:pt x="14" y="13"/>
                      <a:pt x="12" y="15"/>
                    </a:cubicBezTo>
                    <a:cubicBezTo>
                      <a:pt x="10" y="17"/>
                      <a:pt x="9" y="19"/>
                      <a:pt x="9" y="22"/>
                    </a:cubicBezTo>
                    <a:cubicBezTo>
                      <a:pt x="9" y="25"/>
                      <a:pt x="10" y="27"/>
                      <a:pt x="11" y="29"/>
                    </a:cubicBezTo>
                    <a:cubicBezTo>
                      <a:pt x="13" y="31"/>
                      <a:pt x="15" y="32"/>
                      <a:pt x="19" y="33"/>
                    </a:cubicBezTo>
                    <a:lnTo>
                      <a:pt x="19" y="11"/>
                    </a:lnTo>
                    <a:close/>
                    <a:moveTo>
                      <a:pt x="24" y="67"/>
                    </a:moveTo>
                    <a:lnTo>
                      <a:pt x="24" y="67"/>
                    </a:lnTo>
                    <a:cubicBezTo>
                      <a:pt x="27" y="66"/>
                      <a:pt x="30" y="65"/>
                      <a:pt x="32" y="63"/>
                    </a:cubicBezTo>
                    <a:cubicBezTo>
                      <a:pt x="34" y="60"/>
                      <a:pt x="35" y="58"/>
                      <a:pt x="35" y="54"/>
                    </a:cubicBezTo>
                    <a:cubicBezTo>
                      <a:pt x="35" y="51"/>
                      <a:pt x="34" y="49"/>
                      <a:pt x="33" y="47"/>
                    </a:cubicBezTo>
                    <a:cubicBezTo>
                      <a:pt x="31" y="45"/>
                      <a:pt x="28" y="44"/>
                      <a:pt x="24" y="42"/>
                    </a:cubicBezTo>
                    <a:lnTo>
                      <a:pt x="24" y="67"/>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1" name="Freeform 121"/>
              <p:cNvSpPr>
                <a:spLocks/>
              </p:cNvSpPr>
              <p:nvPr/>
            </p:nvSpPr>
            <p:spPr bwMode="auto">
              <a:xfrm>
                <a:off x="3483" y="1532"/>
                <a:ext cx="32" cy="90"/>
              </a:xfrm>
              <a:custGeom>
                <a:avLst/>
                <a:gdLst/>
                <a:ahLst/>
                <a:cxnLst>
                  <a:cxn ang="0">
                    <a:pos x="0" y="68"/>
                  </a:cxn>
                  <a:cxn ang="0">
                    <a:pos x="0" y="68"/>
                  </a:cxn>
                  <a:cxn ang="0">
                    <a:pos x="20" y="0"/>
                  </a:cxn>
                  <a:cxn ang="0">
                    <a:pos x="26" y="0"/>
                  </a:cxn>
                  <a:cxn ang="0">
                    <a:pos x="7" y="68"/>
                  </a:cxn>
                  <a:cxn ang="0">
                    <a:pos x="0" y="68"/>
                  </a:cxn>
                </a:cxnLst>
                <a:rect l="0" t="0" r="r" b="b"/>
                <a:pathLst>
                  <a:path w="26" h="68">
                    <a:moveTo>
                      <a:pt x="0" y="68"/>
                    </a:moveTo>
                    <a:lnTo>
                      <a:pt x="0" y="68"/>
                    </a:lnTo>
                    <a:lnTo>
                      <a:pt x="20" y="0"/>
                    </a:lnTo>
                    <a:lnTo>
                      <a:pt x="26" y="0"/>
                    </a:lnTo>
                    <a:lnTo>
                      <a:pt x="7" y="68"/>
                    </a:lnTo>
                    <a:lnTo>
                      <a:pt x="0" y="68"/>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2" name="Freeform 122"/>
              <p:cNvSpPr>
                <a:spLocks noEditPoints="1"/>
              </p:cNvSpPr>
              <p:nvPr/>
            </p:nvSpPr>
            <p:spPr bwMode="auto">
              <a:xfrm>
                <a:off x="3524" y="1534"/>
                <a:ext cx="70" cy="87"/>
              </a:xfrm>
              <a:custGeom>
                <a:avLst/>
                <a:gdLst/>
                <a:ahLst/>
                <a:cxnLst>
                  <a:cxn ang="0">
                    <a:pos x="0" y="66"/>
                  </a:cxn>
                  <a:cxn ang="0">
                    <a:pos x="0" y="66"/>
                  </a:cxn>
                  <a:cxn ang="0">
                    <a:pos x="0" y="0"/>
                  </a:cxn>
                  <a:cxn ang="0">
                    <a:pos x="29" y="0"/>
                  </a:cxn>
                  <a:cxn ang="0">
                    <a:pos x="43" y="2"/>
                  </a:cxn>
                  <a:cxn ang="0">
                    <a:pos x="50" y="8"/>
                  </a:cxn>
                  <a:cxn ang="0">
                    <a:pos x="53" y="18"/>
                  </a:cxn>
                  <a:cxn ang="0">
                    <a:pos x="48" y="30"/>
                  </a:cxn>
                  <a:cxn ang="0">
                    <a:pos x="34" y="36"/>
                  </a:cxn>
                  <a:cxn ang="0">
                    <a:pos x="40" y="40"/>
                  </a:cxn>
                  <a:cxn ang="0">
                    <a:pos x="47" y="48"/>
                  </a:cxn>
                  <a:cxn ang="0">
                    <a:pos x="58" y="66"/>
                  </a:cxn>
                  <a:cxn ang="0">
                    <a:pos x="47" y="66"/>
                  </a:cxn>
                  <a:cxn ang="0">
                    <a:pos x="39" y="53"/>
                  </a:cxn>
                  <a:cxn ang="0">
                    <a:pos x="32" y="44"/>
                  </a:cxn>
                  <a:cxn ang="0">
                    <a:pos x="28" y="39"/>
                  </a:cxn>
                  <a:cxn ang="0">
                    <a:pos x="24" y="37"/>
                  </a:cxn>
                  <a:cxn ang="0">
                    <a:pos x="19" y="37"/>
                  </a:cxn>
                  <a:cxn ang="0">
                    <a:pos x="9" y="37"/>
                  </a:cxn>
                  <a:cxn ang="0">
                    <a:pos x="9" y="66"/>
                  </a:cxn>
                  <a:cxn ang="0">
                    <a:pos x="0" y="66"/>
                  </a:cxn>
                  <a:cxn ang="0">
                    <a:pos x="9" y="29"/>
                  </a:cxn>
                  <a:cxn ang="0">
                    <a:pos x="9" y="29"/>
                  </a:cxn>
                  <a:cxn ang="0">
                    <a:pos x="28" y="29"/>
                  </a:cxn>
                  <a:cxn ang="0">
                    <a:pos x="37" y="28"/>
                  </a:cxn>
                  <a:cxn ang="0">
                    <a:pos x="42" y="24"/>
                  </a:cxn>
                  <a:cxn ang="0">
                    <a:pos x="44" y="18"/>
                  </a:cxn>
                  <a:cxn ang="0">
                    <a:pos x="41" y="11"/>
                  </a:cxn>
                  <a:cxn ang="0">
                    <a:pos x="30" y="8"/>
                  </a:cxn>
                  <a:cxn ang="0">
                    <a:pos x="9" y="8"/>
                  </a:cxn>
                  <a:cxn ang="0">
                    <a:pos x="9" y="29"/>
                  </a:cxn>
                </a:cxnLst>
                <a:rect l="0" t="0" r="r" b="b"/>
                <a:pathLst>
                  <a:path w="58" h="66">
                    <a:moveTo>
                      <a:pt x="0" y="66"/>
                    </a:moveTo>
                    <a:lnTo>
                      <a:pt x="0" y="66"/>
                    </a:lnTo>
                    <a:lnTo>
                      <a:pt x="0" y="0"/>
                    </a:lnTo>
                    <a:lnTo>
                      <a:pt x="29" y="0"/>
                    </a:lnTo>
                    <a:cubicBezTo>
                      <a:pt x="35" y="0"/>
                      <a:pt x="40" y="1"/>
                      <a:pt x="43" y="2"/>
                    </a:cubicBezTo>
                    <a:cubicBezTo>
                      <a:pt x="46" y="3"/>
                      <a:pt x="48" y="5"/>
                      <a:pt x="50" y="8"/>
                    </a:cubicBezTo>
                    <a:cubicBezTo>
                      <a:pt x="52" y="11"/>
                      <a:pt x="53" y="15"/>
                      <a:pt x="53" y="18"/>
                    </a:cubicBezTo>
                    <a:cubicBezTo>
                      <a:pt x="53" y="23"/>
                      <a:pt x="51" y="27"/>
                      <a:pt x="48" y="30"/>
                    </a:cubicBezTo>
                    <a:cubicBezTo>
                      <a:pt x="45" y="33"/>
                      <a:pt x="41" y="35"/>
                      <a:pt x="34" y="36"/>
                    </a:cubicBezTo>
                    <a:cubicBezTo>
                      <a:pt x="37" y="37"/>
                      <a:pt x="38" y="39"/>
                      <a:pt x="40" y="40"/>
                    </a:cubicBezTo>
                    <a:cubicBezTo>
                      <a:pt x="42" y="42"/>
                      <a:pt x="45" y="45"/>
                      <a:pt x="47" y="48"/>
                    </a:cubicBezTo>
                    <a:lnTo>
                      <a:pt x="58" y="66"/>
                    </a:lnTo>
                    <a:lnTo>
                      <a:pt x="47" y="66"/>
                    </a:lnTo>
                    <a:lnTo>
                      <a:pt x="39" y="53"/>
                    </a:lnTo>
                    <a:cubicBezTo>
                      <a:pt x="36" y="49"/>
                      <a:pt x="34" y="46"/>
                      <a:pt x="32" y="44"/>
                    </a:cubicBezTo>
                    <a:cubicBezTo>
                      <a:pt x="31" y="41"/>
                      <a:pt x="29" y="40"/>
                      <a:pt x="28" y="39"/>
                    </a:cubicBezTo>
                    <a:cubicBezTo>
                      <a:pt x="27" y="38"/>
                      <a:pt x="25" y="38"/>
                      <a:pt x="24" y="37"/>
                    </a:cubicBezTo>
                    <a:cubicBezTo>
                      <a:pt x="23" y="37"/>
                      <a:pt x="21" y="37"/>
                      <a:pt x="19" y="37"/>
                    </a:cubicBezTo>
                    <a:lnTo>
                      <a:pt x="9" y="37"/>
                    </a:lnTo>
                    <a:lnTo>
                      <a:pt x="9" y="66"/>
                    </a:lnTo>
                    <a:lnTo>
                      <a:pt x="0" y="66"/>
                    </a:lnTo>
                    <a:close/>
                    <a:moveTo>
                      <a:pt x="9" y="29"/>
                    </a:moveTo>
                    <a:lnTo>
                      <a:pt x="9" y="29"/>
                    </a:lnTo>
                    <a:lnTo>
                      <a:pt x="28" y="29"/>
                    </a:lnTo>
                    <a:cubicBezTo>
                      <a:pt x="32" y="29"/>
                      <a:pt x="35" y="29"/>
                      <a:pt x="37" y="28"/>
                    </a:cubicBezTo>
                    <a:cubicBezTo>
                      <a:pt x="39" y="27"/>
                      <a:pt x="41" y="26"/>
                      <a:pt x="42" y="24"/>
                    </a:cubicBezTo>
                    <a:cubicBezTo>
                      <a:pt x="43" y="22"/>
                      <a:pt x="44" y="21"/>
                      <a:pt x="44" y="18"/>
                    </a:cubicBezTo>
                    <a:cubicBezTo>
                      <a:pt x="44" y="15"/>
                      <a:pt x="43" y="13"/>
                      <a:pt x="41" y="11"/>
                    </a:cubicBezTo>
                    <a:cubicBezTo>
                      <a:pt x="38" y="9"/>
                      <a:pt x="35" y="8"/>
                      <a:pt x="30" y="8"/>
                    </a:cubicBezTo>
                    <a:lnTo>
                      <a:pt x="9" y="8"/>
                    </a:lnTo>
                    <a:lnTo>
                      <a:pt x="9" y="29"/>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3" name="Freeform 123"/>
              <p:cNvSpPr>
                <a:spLocks noEditPoints="1"/>
              </p:cNvSpPr>
              <p:nvPr/>
            </p:nvSpPr>
            <p:spPr bwMode="auto">
              <a:xfrm>
                <a:off x="3605" y="1534"/>
                <a:ext cx="62" cy="87"/>
              </a:xfrm>
              <a:custGeom>
                <a:avLst/>
                <a:gdLst/>
                <a:ahLst/>
                <a:cxnLst>
                  <a:cxn ang="0">
                    <a:pos x="0" y="66"/>
                  </a:cxn>
                  <a:cxn ang="0">
                    <a:pos x="0" y="66"/>
                  </a:cxn>
                  <a:cxn ang="0">
                    <a:pos x="0" y="0"/>
                  </a:cxn>
                  <a:cxn ang="0">
                    <a:pos x="25" y="0"/>
                  </a:cxn>
                  <a:cxn ang="0">
                    <a:pos x="35" y="1"/>
                  </a:cxn>
                  <a:cxn ang="0">
                    <a:pos x="43" y="4"/>
                  </a:cxn>
                  <a:cxn ang="0">
                    <a:pos x="49" y="10"/>
                  </a:cxn>
                  <a:cxn ang="0">
                    <a:pos x="51" y="19"/>
                  </a:cxn>
                  <a:cxn ang="0">
                    <a:pos x="45" y="34"/>
                  </a:cxn>
                  <a:cxn ang="0">
                    <a:pos x="26" y="39"/>
                  </a:cxn>
                  <a:cxn ang="0">
                    <a:pos x="9" y="39"/>
                  </a:cxn>
                  <a:cxn ang="0">
                    <a:pos x="9" y="66"/>
                  </a:cxn>
                  <a:cxn ang="0">
                    <a:pos x="0" y="66"/>
                  </a:cxn>
                  <a:cxn ang="0">
                    <a:pos x="9" y="32"/>
                  </a:cxn>
                  <a:cxn ang="0">
                    <a:pos x="9" y="32"/>
                  </a:cxn>
                  <a:cxn ang="0">
                    <a:pos x="26" y="32"/>
                  </a:cxn>
                  <a:cxn ang="0">
                    <a:pos x="38" y="29"/>
                  </a:cxn>
                  <a:cxn ang="0">
                    <a:pos x="42" y="20"/>
                  </a:cxn>
                  <a:cxn ang="0">
                    <a:pos x="39" y="13"/>
                  </a:cxn>
                  <a:cxn ang="0">
                    <a:pos x="34" y="9"/>
                  </a:cxn>
                  <a:cxn ang="0">
                    <a:pos x="26" y="8"/>
                  </a:cxn>
                  <a:cxn ang="0">
                    <a:pos x="9" y="8"/>
                  </a:cxn>
                  <a:cxn ang="0">
                    <a:pos x="9" y="32"/>
                  </a:cxn>
                </a:cxnLst>
                <a:rect l="0" t="0" r="r" b="b"/>
                <a:pathLst>
                  <a:path w="51" h="66">
                    <a:moveTo>
                      <a:pt x="0" y="66"/>
                    </a:moveTo>
                    <a:lnTo>
                      <a:pt x="0" y="66"/>
                    </a:lnTo>
                    <a:lnTo>
                      <a:pt x="0" y="0"/>
                    </a:lnTo>
                    <a:lnTo>
                      <a:pt x="25" y="0"/>
                    </a:lnTo>
                    <a:cubicBezTo>
                      <a:pt x="29" y="0"/>
                      <a:pt x="33" y="1"/>
                      <a:pt x="35" y="1"/>
                    </a:cubicBezTo>
                    <a:cubicBezTo>
                      <a:pt x="38" y="2"/>
                      <a:pt x="41" y="3"/>
                      <a:pt x="43" y="4"/>
                    </a:cubicBezTo>
                    <a:cubicBezTo>
                      <a:pt x="45" y="6"/>
                      <a:pt x="47" y="8"/>
                      <a:pt x="49" y="10"/>
                    </a:cubicBezTo>
                    <a:cubicBezTo>
                      <a:pt x="50" y="13"/>
                      <a:pt x="51" y="16"/>
                      <a:pt x="51" y="19"/>
                    </a:cubicBezTo>
                    <a:cubicBezTo>
                      <a:pt x="51" y="25"/>
                      <a:pt x="49" y="30"/>
                      <a:pt x="45" y="34"/>
                    </a:cubicBezTo>
                    <a:cubicBezTo>
                      <a:pt x="42" y="38"/>
                      <a:pt x="35" y="39"/>
                      <a:pt x="26" y="39"/>
                    </a:cubicBezTo>
                    <a:lnTo>
                      <a:pt x="9" y="39"/>
                    </a:lnTo>
                    <a:lnTo>
                      <a:pt x="9" y="66"/>
                    </a:lnTo>
                    <a:lnTo>
                      <a:pt x="0" y="66"/>
                    </a:lnTo>
                    <a:close/>
                    <a:moveTo>
                      <a:pt x="9" y="32"/>
                    </a:moveTo>
                    <a:lnTo>
                      <a:pt x="9" y="32"/>
                    </a:lnTo>
                    <a:lnTo>
                      <a:pt x="26" y="32"/>
                    </a:lnTo>
                    <a:cubicBezTo>
                      <a:pt x="32" y="32"/>
                      <a:pt x="36" y="31"/>
                      <a:pt x="38" y="29"/>
                    </a:cubicBezTo>
                    <a:cubicBezTo>
                      <a:pt x="40" y="26"/>
                      <a:pt x="42" y="24"/>
                      <a:pt x="42" y="20"/>
                    </a:cubicBezTo>
                    <a:cubicBezTo>
                      <a:pt x="42" y="17"/>
                      <a:pt x="41" y="15"/>
                      <a:pt x="39" y="13"/>
                    </a:cubicBezTo>
                    <a:cubicBezTo>
                      <a:pt x="38" y="11"/>
                      <a:pt x="36" y="9"/>
                      <a:pt x="34" y="9"/>
                    </a:cubicBezTo>
                    <a:cubicBezTo>
                      <a:pt x="32" y="8"/>
                      <a:pt x="30" y="8"/>
                      <a:pt x="26" y="8"/>
                    </a:cubicBezTo>
                    <a:lnTo>
                      <a:pt x="9" y="8"/>
                    </a:lnTo>
                    <a:lnTo>
                      <a:pt x="9" y="32"/>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4" name="Freeform 124"/>
              <p:cNvSpPr>
                <a:spLocks/>
              </p:cNvSpPr>
              <p:nvPr/>
            </p:nvSpPr>
            <p:spPr bwMode="auto">
              <a:xfrm>
                <a:off x="3681" y="1534"/>
                <a:ext cx="76" cy="87"/>
              </a:xfrm>
              <a:custGeom>
                <a:avLst/>
                <a:gdLst/>
                <a:ahLst/>
                <a:cxnLst>
                  <a:cxn ang="0">
                    <a:pos x="0" y="66"/>
                  </a:cxn>
                  <a:cxn ang="0">
                    <a:pos x="0" y="66"/>
                  </a:cxn>
                  <a:cxn ang="0">
                    <a:pos x="0" y="0"/>
                  </a:cxn>
                  <a:cxn ang="0">
                    <a:pos x="14" y="0"/>
                  </a:cxn>
                  <a:cxn ang="0">
                    <a:pos x="29" y="47"/>
                  </a:cxn>
                  <a:cxn ang="0">
                    <a:pos x="32" y="57"/>
                  </a:cxn>
                  <a:cxn ang="0">
                    <a:pos x="36" y="46"/>
                  </a:cxn>
                  <a:cxn ang="0">
                    <a:pos x="52"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4" y="0"/>
                    </a:lnTo>
                    <a:lnTo>
                      <a:pt x="29" y="47"/>
                    </a:lnTo>
                    <a:cubicBezTo>
                      <a:pt x="31" y="51"/>
                      <a:pt x="32" y="55"/>
                      <a:pt x="32" y="57"/>
                    </a:cubicBezTo>
                    <a:cubicBezTo>
                      <a:pt x="33" y="54"/>
                      <a:pt x="34" y="51"/>
                      <a:pt x="36" y="46"/>
                    </a:cubicBezTo>
                    <a:lnTo>
                      <a:pt x="52" y="0"/>
                    </a:lnTo>
                    <a:lnTo>
                      <a:pt x="63" y="0"/>
                    </a:lnTo>
                    <a:lnTo>
                      <a:pt x="63" y="66"/>
                    </a:lnTo>
                    <a:lnTo>
                      <a:pt x="55" y="66"/>
                    </a:lnTo>
                    <a:lnTo>
                      <a:pt x="55" y="11"/>
                    </a:lnTo>
                    <a:lnTo>
                      <a:pt x="36" y="66"/>
                    </a:lnTo>
                    <a:lnTo>
                      <a:pt x="28" y="66"/>
                    </a:lnTo>
                    <a:lnTo>
                      <a:pt x="9" y="10"/>
                    </a:lnTo>
                    <a:lnTo>
                      <a:pt x="9"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5" name="Freeform 125"/>
              <p:cNvSpPr>
                <a:spLocks/>
              </p:cNvSpPr>
              <p:nvPr/>
            </p:nvSpPr>
            <p:spPr bwMode="auto">
              <a:xfrm>
                <a:off x="3771" y="1532"/>
                <a:ext cx="26" cy="115"/>
              </a:xfrm>
              <a:custGeom>
                <a:avLst/>
                <a:gdLst/>
                <a:ahLst/>
                <a:cxnLst>
                  <a:cxn ang="0">
                    <a:pos x="6" y="87"/>
                  </a:cxn>
                  <a:cxn ang="0">
                    <a:pos x="6" y="87"/>
                  </a:cxn>
                  <a:cxn ang="0">
                    <a:pos x="0" y="87"/>
                  </a:cxn>
                  <a:cxn ang="0">
                    <a:pos x="14" y="43"/>
                  </a:cxn>
                  <a:cxn ang="0">
                    <a:pos x="12" y="27"/>
                  </a:cxn>
                  <a:cxn ang="0">
                    <a:pos x="8" y="14"/>
                  </a:cxn>
                  <a:cxn ang="0">
                    <a:pos x="0" y="0"/>
                  </a:cxn>
                  <a:cxn ang="0">
                    <a:pos x="6" y="0"/>
                  </a:cxn>
                  <a:cxn ang="0">
                    <a:pos x="19" y="23"/>
                  </a:cxn>
                  <a:cxn ang="0">
                    <a:pos x="22" y="43"/>
                  </a:cxn>
                  <a:cxn ang="0">
                    <a:pos x="17" y="67"/>
                  </a:cxn>
                  <a:cxn ang="0">
                    <a:pos x="6" y="87"/>
                  </a:cxn>
                  <a:cxn ang="0">
                    <a:pos x="6" y="87"/>
                  </a:cxn>
                </a:cxnLst>
                <a:rect l="0" t="0" r="r" b="b"/>
                <a:pathLst>
                  <a:path w="22" h="87">
                    <a:moveTo>
                      <a:pt x="6" y="87"/>
                    </a:moveTo>
                    <a:lnTo>
                      <a:pt x="6" y="87"/>
                    </a:lnTo>
                    <a:lnTo>
                      <a:pt x="0" y="87"/>
                    </a:lnTo>
                    <a:cubicBezTo>
                      <a:pt x="9" y="72"/>
                      <a:pt x="14" y="58"/>
                      <a:pt x="14" y="43"/>
                    </a:cubicBezTo>
                    <a:cubicBezTo>
                      <a:pt x="14" y="38"/>
                      <a:pt x="13" y="32"/>
                      <a:pt x="12" y="27"/>
                    </a:cubicBezTo>
                    <a:cubicBezTo>
                      <a:pt x="11" y="22"/>
                      <a:pt x="9" y="18"/>
                      <a:pt x="8" y="14"/>
                    </a:cubicBezTo>
                    <a:cubicBezTo>
                      <a:pt x="6" y="11"/>
                      <a:pt x="4" y="7"/>
                      <a:pt x="0" y="0"/>
                    </a:cubicBezTo>
                    <a:lnTo>
                      <a:pt x="6" y="0"/>
                    </a:lnTo>
                    <a:cubicBezTo>
                      <a:pt x="12" y="8"/>
                      <a:pt x="16" y="15"/>
                      <a:pt x="19" y="23"/>
                    </a:cubicBezTo>
                    <a:cubicBezTo>
                      <a:pt x="21" y="29"/>
                      <a:pt x="22" y="36"/>
                      <a:pt x="22" y="43"/>
                    </a:cubicBezTo>
                    <a:cubicBezTo>
                      <a:pt x="22" y="52"/>
                      <a:pt x="21" y="59"/>
                      <a:pt x="17" y="67"/>
                    </a:cubicBezTo>
                    <a:cubicBezTo>
                      <a:pt x="14" y="74"/>
                      <a:pt x="11" y="81"/>
                      <a:pt x="6" y="87"/>
                    </a:cubicBezTo>
                    <a:lnTo>
                      <a:pt x="6" y="87"/>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6" name="Freeform 126"/>
              <p:cNvSpPr>
                <a:spLocks/>
              </p:cNvSpPr>
              <p:nvPr/>
            </p:nvSpPr>
            <p:spPr bwMode="auto">
              <a:xfrm>
                <a:off x="3465" y="1070"/>
                <a:ext cx="105" cy="5"/>
              </a:xfrm>
              <a:custGeom>
                <a:avLst/>
                <a:gdLst/>
                <a:ahLst/>
                <a:cxnLst>
                  <a:cxn ang="0">
                    <a:pos x="0" y="4"/>
                  </a:cxn>
                  <a:cxn ang="0">
                    <a:pos x="0" y="4"/>
                  </a:cxn>
                  <a:cxn ang="0">
                    <a:pos x="86" y="4"/>
                  </a:cxn>
                  <a:cxn ang="0">
                    <a:pos x="86" y="0"/>
                  </a:cxn>
                  <a:cxn ang="0">
                    <a:pos x="0" y="0"/>
                  </a:cxn>
                  <a:cxn ang="0">
                    <a:pos x="0" y="4"/>
                  </a:cxn>
                </a:cxnLst>
                <a:rect l="0" t="0" r="r" b="b"/>
                <a:pathLst>
                  <a:path w="86" h="4">
                    <a:moveTo>
                      <a:pt x="0" y="4"/>
                    </a:moveTo>
                    <a:lnTo>
                      <a:pt x="0" y="4"/>
                    </a:lnTo>
                    <a:lnTo>
                      <a:pt x="86" y="4"/>
                    </a:lnTo>
                    <a:lnTo>
                      <a:pt x="86"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7" name="Freeform 127"/>
              <p:cNvSpPr>
                <a:spLocks/>
              </p:cNvSpPr>
              <p:nvPr/>
            </p:nvSpPr>
            <p:spPr bwMode="auto">
              <a:xfrm>
                <a:off x="3566" y="891"/>
                <a:ext cx="6" cy="362"/>
              </a:xfrm>
              <a:custGeom>
                <a:avLst/>
                <a:gdLst/>
                <a:ahLst/>
                <a:cxnLst>
                  <a:cxn ang="0">
                    <a:pos x="0" y="274"/>
                  </a:cxn>
                  <a:cxn ang="0">
                    <a:pos x="0" y="274"/>
                  </a:cxn>
                  <a:cxn ang="0">
                    <a:pos x="5" y="274"/>
                  </a:cxn>
                  <a:cxn ang="0">
                    <a:pos x="5" y="0"/>
                  </a:cxn>
                  <a:cxn ang="0">
                    <a:pos x="0" y="0"/>
                  </a:cxn>
                  <a:cxn ang="0">
                    <a:pos x="0" y="274"/>
                  </a:cxn>
                </a:cxnLst>
                <a:rect l="0" t="0" r="r" b="b"/>
                <a:pathLst>
                  <a:path w="5" h="274">
                    <a:moveTo>
                      <a:pt x="0" y="274"/>
                    </a:moveTo>
                    <a:lnTo>
                      <a:pt x="0" y="274"/>
                    </a:lnTo>
                    <a:lnTo>
                      <a:pt x="5" y="274"/>
                    </a:lnTo>
                    <a:lnTo>
                      <a:pt x="5" y="0"/>
                    </a:lnTo>
                    <a:lnTo>
                      <a:pt x="0" y="0"/>
                    </a:lnTo>
                    <a:lnTo>
                      <a:pt x="0" y="27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8" name="Freeform 128"/>
              <p:cNvSpPr>
                <a:spLocks/>
              </p:cNvSpPr>
              <p:nvPr/>
            </p:nvSpPr>
            <p:spPr bwMode="auto">
              <a:xfrm>
                <a:off x="3570" y="1251"/>
                <a:ext cx="103" cy="6"/>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9" name="Freeform 129"/>
              <p:cNvSpPr>
                <a:spLocks/>
              </p:cNvSpPr>
              <p:nvPr/>
            </p:nvSpPr>
            <p:spPr bwMode="auto">
              <a:xfrm>
                <a:off x="3570" y="887"/>
                <a:ext cx="103" cy="8"/>
              </a:xfrm>
              <a:custGeom>
                <a:avLst/>
                <a:gdLst/>
                <a:ahLst/>
                <a:cxnLst>
                  <a:cxn ang="0">
                    <a:pos x="0" y="6"/>
                  </a:cxn>
                  <a:cxn ang="0">
                    <a:pos x="0" y="6"/>
                  </a:cxn>
                  <a:cxn ang="0">
                    <a:pos x="85" y="6"/>
                  </a:cxn>
                  <a:cxn ang="0">
                    <a:pos x="85" y="0"/>
                  </a:cxn>
                  <a:cxn ang="0">
                    <a:pos x="0" y="0"/>
                  </a:cxn>
                  <a:cxn ang="0">
                    <a:pos x="0" y="6"/>
                  </a:cxn>
                </a:cxnLst>
                <a:rect l="0" t="0" r="r" b="b"/>
                <a:pathLst>
                  <a:path w="85" h="6">
                    <a:moveTo>
                      <a:pt x="0" y="6"/>
                    </a:moveTo>
                    <a:lnTo>
                      <a:pt x="0" y="6"/>
                    </a:lnTo>
                    <a:lnTo>
                      <a:pt x="85" y="6"/>
                    </a:lnTo>
                    <a:lnTo>
                      <a:pt x="85" y="0"/>
                    </a:lnTo>
                    <a:lnTo>
                      <a:pt x="0" y="0"/>
                    </a:lnTo>
                    <a:lnTo>
                      <a:pt x="0" y="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0" name="Freeform 130"/>
              <p:cNvSpPr>
                <a:spLocks noEditPoints="1"/>
              </p:cNvSpPr>
              <p:nvPr/>
            </p:nvSpPr>
            <p:spPr bwMode="auto">
              <a:xfrm>
                <a:off x="3761" y="849"/>
                <a:ext cx="74" cy="87"/>
              </a:xfrm>
              <a:custGeom>
                <a:avLst/>
                <a:gdLst/>
                <a:ahLst/>
                <a:cxnLst>
                  <a:cxn ang="0">
                    <a:pos x="0" y="66"/>
                  </a:cxn>
                  <a:cxn ang="0">
                    <a:pos x="0" y="66"/>
                  </a:cxn>
                  <a:cxn ang="0">
                    <a:pos x="25" y="0"/>
                  </a:cxn>
                  <a:cxn ang="0">
                    <a:pos x="34" y="0"/>
                  </a:cxn>
                  <a:cxn ang="0">
                    <a:pos x="61" y="66"/>
                  </a:cxn>
                  <a:cxn ang="0">
                    <a:pos x="51" y="66"/>
                  </a:cxn>
                  <a:cxn ang="0">
                    <a:pos x="44" y="46"/>
                  </a:cxn>
                  <a:cxn ang="0">
                    <a:pos x="16" y="46"/>
                  </a:cxn>
                  <a:cxn ang="0">
                    <a:pos x="9" y="66"/>
                  </a:cxn>
                  <a:cxn ang="0">
                    <a:pos x="0" y="66"/>
                  </a:cxn>
                  <a:cxn ang="0">
                    <a:pos x="19" y="39"/>
                  </a:cxn>
                  <a:cxn ang="0">
                    <a:pos x="19" y="39"/>
                  </a:cxn>
                  <a:cxn ang="0">
                    <a:pos x="41" y="39"/>
                  </a:cxn>
                  <a:cxn ang="0">
                    <a:pos x="34" y="21"/>
                  </a:cxn>
                  <a:cxn ang="0">
                    <a:pos x="29" y="7"/>
                  </a:cxn>
                  <a:cxn ang="0">
                    <a:pos x="26" y="20"/>
                  </a:cxn>
                  <a:cxn ang="0">
                    <a:pos x="19" y="39"/>
                  </a:cxn>
                </a:cxnLst>
                <a:rect l="0" t="0" r="r" b="b"/>
                <a:pathLst>
                  <a:path w="61" h="66">
                    <a:moveTo>
                      <a:pt x="0" y="66"/>
                    </a:moveTo>
                    <a:lnTo>
                      <a:pt x="0" y="66"/>
                    </a:lnTo>
                    <a:lnTo>
                      <a:pt x="25" y="0"/>
                    </a:lnTo>
                    <a:lnTo>
                      <a:pt x="34" y="0"/>
                    </a:lnTo>
                    <a:lnTo>
                      <a:pt x="61" y="66"/>
                    </a:lnTo>
                    <a:lnTo>
                      <a:pt x="51" y="66"/>
                    </a:lnTo>
                    <a:lnTo>
                      <a:pt x="44" y="46"/>
                    </a:lnTo>
                    <a:lnTo>
                      <a:pt x="16" y="46"/>
                    </a:lnTo>
                    <a:lnTo>
                      <a:pt x="9" y="66"/>
                    </a:lnTo>
                    <a:lnTo>
                      <a:pt x="0" y="66"/>
                    </a:lnTo>
                    <a:close/>
                    <a:moveTo>
                      <a:pt x="19" y="39"/>
                    </a:moveTo>
                    <a:lnTo>
                      <a:pt x="19" y="39"/>
                    </a:lnTo>
                    <a:lnTo>
                      <a:pt x="41" y="39"/>
                    </a:lnTo>
                    <a:lnTo>
                      <a:pt x="34" y="21"/>
                    </a:lnTo>
                    <a:cubicBezTo>
                      <a:pt x="32" y="15"/>
                      <a:pt x="30" y="10"/>
                      <a:pt x="29" y="7"/>
                    </a:cubicBezTo>
                    <a:cubicBezTo>
                      <a:pt x="29" y="11"/>
                      <a:pt x="27" y="15"/>
                      <a:pt x="26" y="20"/>
                    </a:cubicBezTo>
                    <a:lnTo>
                      <a:pt x="19" y="39"/>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1" name="Freeform 131"/>
              <p:cNvSpPr>
                <a:spLocks/>
              </p:cNvSpPr>
              <p:nvPr/>
            </p:nvSpPr>
            <p:spPr bwMode="auto">
              <a:xfrm>
                <a:off x="3841" y="848"/>
                <a:ext cx="65" cy="90"/>
              </a:xfrm>
              <a:custGeom>
                <a:avLst/>
                <a:gdLst/>
                <a:ahLst/>
                <a:cxnLst>
                  <a:cxn ang="0">
                    <a:pos x="0" y="46"/>
                  </a:cxn>
                  <a:cxn ang="0">
                    <a:pos x="0" y="46"/>
                  </a:cxn>
                  <a:cxn ang="0">
                    <a:pos x="8" y="45"/>
                  </a:cxn>
                  <a:cxn ang="0">
                    <a:pos x="11" y="53"/>
                  </a:cxn>
                  <a:cxn ang="0">
                    <a:pos x="18" y="58"/>
                  </a:cxn>
                  <a:cxn ang="0">
                    <a:pos x="28" y="60"/>
                  </a:cxn>
                  <a:cxn ang="0">
                    <a:pos x="37" y="59"/>
                  </a:cxn>
                  <a:cxn ang="0">
                    <a:pos x="42" y="55"/>
                  </a:cxn>
                  <a:cxn ang="0">
                    <a:pos x="44" y="49"/>
                  </a:cxn>
                  <a:cxn ang="0">
                    <a:pos x="42" y="44"/>
                  </a:cxn>
                  <a:cxn ang="0">
                    <a:pos x="37" y="40"/>
                  </a:cxn>
                  <a:cxn ang="0">
                    <a:pos x="25" y="36"/>
                  </a:cxn>
                  <a:cxn ang="0">
                    <a:pos x="12" y="32"/>
                  </a:cxn>
                  <a:cxn ang="0">
                    <a:pos x="5" y="26"/>
                  </a:cxn>
                  <a:cxn ang="0">
                    <a:pos x="3" y="18"/>
                  </a:cxn>
                  <a:cxn ang="0">
                    <a:pos x="6" y="9"/>
                  </a:cxn>
                  <a:cxn ang="0">
                    <a:pos x="14" y="2"/>
                  </a:cxn>
                  <a:cxn ang="0">
                    <a:pos x="26" y="0"/>
                  </a:cxn>
                  <a:cxn ang="0">
                    <a:pos x="39" y="2"/>
                  </a:cxn>
                  <a:cxn ang="0">
                    <a:pos x="47" y="9"/>
                  </a:cxn>
                  <a:cxn ang="0">
                    <a:pos x="51" y="20"/>
                  </a:cxn>
                  <a:cxn ang="0">
                    <a:pos x="42" y="20"/>
                  </a:cxn>
                  <a:cxn ang="0">
                    <a:pos x="38" y="11"/>
                  </a:cxn>
                  <a:cxn ang="0">
                    <a:pos x="26" y="8"/>
                  </a:cxn>
                  <a:cxn ang="0">
                    <a:pos x="15" y="10"/>
                  </a:cxn>
                  <a:cxn ang="0">
                    <a:pos x="11" y="17"/>
                  </a:cxn>
                  <a:cxn ang="0">
                    <a:pos x="14" y="23"/>
                  </a:cxn>
                  <a:cxn ang="0">
                    <a:pos x="27" y="28"/>
                  </a:cxn>
                  <a:cxn ang="0">
                    <a:pos x="41" y="32"/>
                  </a:cxn>
                  <a:cxn ang="0">
                    <a:pos x="50" y="39"/>
                  </a:cxn>
                  <a:cxn ang="0">
                    <a:pos x="53" y="48"/>
                  </a:cxn>
                  <a:cxn ang="0">
                    <a:pos x="50" y="58"/>
                  </a:cxn>
                  <a:cxn ang="0">
                    <a:pos x="41" y="65"/>
                  </a:cxn>
                  <a:cxn ang="0">
                    <a:pos x="28" y="68"/>
                  </a:cxn>
                  <a:cxn ang="0">
                    <a:pos x="13" y="65"/>
                  </a:cxn>
                  <a:cxn ang="0">
                    <a:pos x="4" y="58"/>
                  </a:cxn>
                  <a:cxn ang="0">
                    <a:pos x="0" y="46"/>
                  </a:cxn>
                  <a:cxn ang="0">
                    <a:pos x="0" y="46"/>
                  </a:cxn>
                </a:cxnLst>
                <a:rect l="0" t="0" r="r" b="b"/>
                <a:pathLst>
                  <a:path w="53" h="68">
                    <a:moveTo>
                      <a:pt x="0" y="46"/>
                    </a:moveTo>
                    <a:lnTo>
                      <a:pt x="0" y="46"/>
                    </a:lnTo>
                    <a:lnTo>
                      <a:pt x="8" y="45"/>
                    </a:lnTo>
                    <a:cubicBezTo>
                      <a:pt x="9" y="48"/>
                      <a:pt x="10" y="51"/>
                      <a:pt x="11" y="53"/>
                    </a:cubicBezTo>
                    <a:cubicBezTo>
                      <a:pt x="13" y="55"/>
                      <a:pt x="15" y="57"/>
                      <a:pt x="18" y="58"/>
                    </a:cubicBezTo>
                    <a:cubicBezTo>
                      <a:pt x="21" y="60"/>
                      <a:pt x="24" y="60"/>
                      <a:pt x="28" y="60"/>
                    </a:cubicBezTo>
                    <a:cubicBezTo>
                      <a:pt x="31" y="60"/>
                      <a:pt x="34" y="60"/>
                      <a:pt x="37" y="59"/>
                    </a:cubicBezTo>
                    <a:cubicBezTo>
                      <a:pt x="39" y="58"/>
                      <a:pt x="41" y="56"/>
                      <a:pt x="42" y="55"/>
                    </a:cubicBezTo>
                    <a:cubicBezTo>
                      <a:pt x="44" y="53"/>
                      <a:pt x="44" y="51"/>
                      <a:pt x="44" y="49"/>
                    </a:cubicBezTo>
                    <a:cubicBezTo>
                      <a:pt x="44" y="47"/>
                      <a:pt x="44" y="45"/>
                      <a:pt x="42" y="44"/>
                    </a:cubicBezTo>
                    <a:cubicBezTo>
                      <a:pt x="41" y="42"/>
                      <a:pt x="39" y="41"/>
                      <a:pt x="37" y="40"/>
                    </a:cubicBezTo>
                    <a:cubicBezTo>
                      <a:pt x="35" y="39"/>
                      <a:pt x="31" y="38"/>
                      <a:pt x="25" y="36"/>
                    </a:cubicBezTo>
                    <a:cubicBezTo>
                      <a:pt x="19" y="35"/>
                      <a:pt x="15" y="34"/>
                      <a:pt x="12" y="32"/>
                    </a:cubicBezTo>
                    <a:cubicBezTo>
                      <a:pt x="9" y="31"/>
                      <a:pt x="7" y="29"/>
                      <a:pt x="5" y="26"/>
                    </a:cubicBezTo>
                    <a:cubicBezTo>
                      <a:pt x="4" y="24"/>
                      <a:pt x="3" y="21"/>
                      <a:pt x="3" y="18"/>
                    </a:cubicBezTo>
                    <a:cubicBezTo>
                      <a:pt x="3" y="15"/>
                      <a:pt x="4" y="12"/>
                      <a:pt x="6" y="9"/>
                    </a:cubicBezTo>
                    <a:cubicBezTo>
                      <a:pt x="7" y="6"/>
                      <a:pt x="10" y="4"/>
                      <a:pt x="14" y="2"/>
                    </a:cubicBezTo>
                    <a:cubicBezTo>
                      <a:pt x="17" y="1"/>
                      <a:pt x="21" y="0"/>
                      <a:pt x="26" y="0"/>
                    </a:cubicBezTo>
                    <a:cubicBezTo>
                      <a:pt x="31" y="0"/>
                      <a:pt x="35" y="1"/>
                      <a:pt x="39" y="2"/>
                    </a:cubicBezTo>
                    <a:cubicBezTo>
                      <a:pt x="43" y="4"/>
                      <a:pt x="45" y="6"/>
                      <a:pt x="47" y="9"/>
                    </a:cubicBezTo>
                    <a:cubicBezTo>
                      <a:pt x="49" y="12"/>
                      <a:pt x="51" y="16"/>
                      <a:pt x="51" y="20"/>
                    </a:cubicBezTo>
                    <a:lnTo>
                      <a:pt x="42" y="20"/>
                    </a:lnTo>
                    <a:cubicBezTo>
                      <a:pt x="42" y="16"/>
                      <a:pt x="40" y="13"/>
                      <a:pt x="38" y="11"/>
                    </a:cubicBezTo>
                    <a:cubicBezTo>
                      <a:pt x="35" y="9"/>
                      <a:pt x="31" y="8"/>
                      <a:pt x="26" y="8"/>
                    </a:cubicBezTo>
                    <a:cubicBezTo>
                      <a:pt x="21" y="8"/>
                      <a:pt x="17" y="9"/>
                      <a:pt x="15" y="10"/>
                    </a:cubicBezTo>
                    <a:cubicBezTo>
                      <a:pt x="12" y="12"/>
                      <a:pt x="11" y="15"/>
                      <a:pt x="11" y="17"/>
                    </a:cubicBezTo>
                    <a:cubicBezTo>
                      <a:pt x="11" y="20"/>
                      <a:pt x="12" y="22"/>
                      <a:pt x="14" y="23"/>
                    </a:cubicBezTo>
                    <a:cubicBezTo>
                      <a:pt x="15" y="25"/>
                      <a:pt x="20" y="26"/>
                      <a:pt x="27" y="28"/>
                    </a:cubicBezTo>
                    <a:cubicBezTo>
                      <a:pt x="34" y="30"/>
                      <a:pt x="39" y="31"/>
                      <a:pt x="41" y="32"/>
                    </a:cubicBezTo>
                    <a:cubicBezTo>
                      <a:pt x="45" y="34"/>
                      <a:pt x="48" y="36"/>
                      <a:pt x="50" y="39"/>
                    </a:cubicBezTo>
                    <a:cubicBezTo>
                      <a:pt x="52" y="42"/>
                      <a:pt x="53" y="45"/>
                      <a:pt x="53" y="48"/>
                    </a:cubicBezTo>
                    <a:cubicBezTo>
                      <a:pt x="53" y="52"/>
                      <a:pt x="52" y="55"/>
                      <a:pt x="50" y="58"/>
                    </a:cubicBezTo>
                    <a:cubicBezTo>
                      <a:pt x="48" y="61"/>
                      <a:pt x="45" y="64"/>
                      <a:pt x="41" y="65"/>
                    </a:cubicBezTo>
                    <a:cubicBezTo>
                      <a:pt x="37" y="67"/>
                      <a:pt x="33" y="68"/>
                      <a:pt x="28" y="68"/>
                    </a:cubicBezTo>
                    <a:cubicBezTo>
                      <a:pt x="22" y="68"/>
                      <a:pt x="17" y="67"/>
                      <a:pt x="13" y="65"/>
                    </a:cubicBezTo>
                    <a:cubicBezTo>
                      <a:pt x="9" y="64"/>
                      <a:pt x="6" y="61"/>
                      <a:pt x="4" y="58"/>
                    </a:cubicBezTo>
                    <a:cubicBezTo>
                      <a:pt x="2" y="54"/>
                      <a:pt x="0" y="50"/>
                      <a:pt x="0" y="46"/>
                    </a:cubicBezTo>
                    <a:lnTo>
                      <a:pt x="0" y="4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2" name="Freeform 132"/>
              <p:cNvSpPr>
                <a:spLocks/>
              </p:cNvSpPr>
              <p:nvPr/>
            </p:nvSpPr>
            <p:spPr bwMode="auto">
              <a:xfrm>
                <a:off x="3920" y="849"/>
                <a:ext cx="77" cy="87"/>
              </a:xfrm>
              <a:custGeom>
                <a:avLst/>
                <a:gdLst/>
                <a:ahLst/>
                <a:cxnLst>
                  <a:cxn ang="0">
                    <a:pos x="0" y="66"/>
                  </a:cxn>
                  <a:cxn ang="0">
                    <a:pos x="0" y="66"/>
                  </a:cxn>
                  <a:cxn ang="0">
                    <a:pos x="0" y="0"/>
                  </a:cxn>
                  <a:cxn ang="0">
                    <a:pos x="13" y="0"/>
                  </a:cxn>
                  <a:cxn ang="0">
                    <a:pos x="29" y="47"/>
                  </a:cxn>
                  <a:cxn ang="0">
                    <a:pos x="32" y="56"/>
                  </a:cxn>
                  <a:cxn ang="0">
                    <a:pos x="36" y="46"/>
                  </a:cxn>
                  <a:cxn ang="0">
                    <a:pos x="51"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2" y="54"/>
                      <a:pt x="32" y="56"/>
                    </a:cubicBezTo>
                    <a:cubicBezTo>
                      <a:pt x="33" y="54"/>
                      <a:pt x="34" y="50"/>
                      <a:pt x="36" y="46"/>
                    </a:cubicBezTo>
                    <a:lnTo>
                      <a:pt x="51" y="0"/>
                    </a:lnTo>
                    <a:lnTo>
                      <a:pt x="63" y="0"/>
                    </a:lnTo>
                    <a:lnTo>
                      <a:pt x="63" y="66"/>
                    </a:lnTo>
                    <a:lnTo>
                      <a:pt x="55" y="66"/>
                    </a:lnTo>
                    <a:lnTo>
                      <a:pt x="55" y="11"/>
                    </a:lnTo>
                    <a:lnTo>
                      <a:pt x="36" y="66"/>
                    </a:lnTo>
                    <a:lnTo>
                      <a:pt x="28" y="66"/>
                    </a:lnTo>
                    <a:lnTo>
                      <a:pt x="9" y="10"/>
                    </a:lnTo>
                    <a:lnTo>
                      <a:pt x="9"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3" name="Freeform 133"/>
              <p:cNvSpPr>
                <a:spLocks/>
              </p:cNvSpPr>
              <p:nvPr/>
            </p:nvSpPr>
            <p:spPr bwMode="auto">
              <a:xfrm>
                <a:off x="3737" y="1245"/>
                <a:ext cx="56" cy="89"/>
              </a:xfrm>
              <a:custGeom>
                <a:avLst/>
                <a:gdLst/>
                <a:ahLst/>
                <a:cxnLst>
                  <a:cxn ang="0">
                    <a:pos x="0" y="0"/>
                  </a:cxn>
                  <a:cxn ang="0">
                    <a:pos x="0" y="0"/>
                  </a:cxn>
                  <a:cxn ang="0">
                    <a:pos x="13" y="0"/>
                  </a:cxn>
                  <a:cxn ang="0">
                    <a:pos x="13" y="55"/>
                  </a:cxn>
                  <a:cxn ang="0">
                    <a:pos x="46" y="55"/>
                  </a:cxn>
                  <a:cxn ang="0">
                    <a:pos x="46" y="67"/>
                  </a:cxn>
                  <a:cxn ang="0">
                    <a:pos x="0" y="67"/>
                  </a:cxn>
                  <a:cxn ang="0">
                    <a:pos x="0" y="0"/>
                  </a:cxn>
                </a:cxnLst>
                <a:rect l="0" t="0" r="r" b="b"/>
                <a:pathLst>
                  <a:path w="46" h="67">
                    <a:moveTo>
                      <a:pt x="0" y="0"/>
                    </a:moveTo>
                    <a:lnTo>
                      <a:pt x="0" y="0"/>
                    </a:lnTo>
                    <a:lnTo>
                      <a:pt x="13" y="0"/>
                    </a:lnTo>
                    <a:lnTo>
                      <a:pt x="13" y="55"/>
                    </a:lnTo>
                    <a:lnTo>
                      <a:pt x="46" y="55"/>
                    </a:lnTo>
                    <a:lnTo>
                      <a:pt x="46" y="67"/>
                    </a:lnTo>
                    <a:lnTo>
                      <a:pt x="0" y="67"/>
                    </a:lnTo>
                    <a:lnTo>
                      <a:pt x="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4" name="Freeform 134"/>
              <p:cNvSpPr>
                <a:spLocks noEditPoints="1"/>
              </p:cNvSpPr>
              <p:nvPr/>
            </p:nvSpPr>
            <p:spPr bwMode="auto">
              <a:xfrm>
                <a:off x="3799" y="1267"/>
                <a:ext cx="62" cy="68"/>
              </a:xfrm>
              <a:custGeom>
                <a:avLst/>
                <a:gdLst/>
                <a:ahLst/>
                <a:cxnLst>
                  <a:cxn ang="0">
                    <a:pos x="25" y="42"/>
                  </a:cxn>
                  <a:cxn ang="0">
                    <a:pos x="25" y="42"/>
                  </a:cxn>
                  <a:cxn ang="0">
                    <a:pos x="34" y="38"/>
                  </a:cxn>
                  <a:cxn ang="0">
                    <a:pos x="37" y="26"/>
                  </a:cxn>
                  <a:cxn ang="0">
                    <a:pos x="34" y="15"/>
                  </a:cxn>
                  <a:cxn ang="0">
                    <a:pos x="25" y="11"/>
                  </a:cxn>
                  <a:cxn ang="0">
                    <a:pos x="17" y="15"/>
                  </a:cxn>
                  <a:cxn ang="0">
                    <a:pos x="14" y="26"/>
                  </a:cxn>
                  <a:cxn ang="0">
                    <a:pos x="17" y="38"/>
                  </a:cxn>
                  <a:cxn ang="0">
                    <a:pos x="25" y="42"/>
                  </a:cxn>
                  <a:cxn ang="0">
                    <a:pos x="25" y="42"/>
                  </a:cxn>
                  <a:cxn ang="0">
                    <a:pos x="51" y="26"/>
                  </a:cxn>
                  <a:cxn ang="0">
                    <a:pos x="51" y="26"/>
                  </a:cxn>
                  <a:cxn ang="0">
                    <a:pos x="44" y="45"/>
                  </a:cxn>
                  <a:cxn ang="0">
                    <a:pos x="25" y="52"/>
                  </a:cxn>
                  <a:cxn ang="0">
                    <a:pos x="7" y="45"/>
                  </a:cxn>
                  <a:cxn ang="0">
                    <a:pos x="0" y="26"/>
                  </a:cxn>
                  <a:cxn ang="0">
                    <a:pos x="7" y="8"/>
                  </a:cxn>
                  <a:cxn ang="0">
                    <a:pos x="25" y="0"/>
                  </a:cxn>
                  <a:cxn ang="0">
                    <a:pos x="44" y="8"/>
                  </a:cxn>
                  <a:cxn ang="0">
                    <a:pos x="51" y="26"/>
                  </a:cxn>
                  <a:cxn ang="0">
                    <a:pos x="51" y="26"/>
                  </a:cxn>
                  <a:cxn ang="0">
                    <a:pos x="25" y="0"/>
                  </a:cxn>
                  <a:cxn ang="0">
                    <a:pos x="25" y="0"/>
                  </a:cxn>
                  <a:cxn ang="0">
                    <a:pos x="25" y="0"/>
                  </a:cxn>
                </a:cxnLst>
                <a:rect l="0" t="0" r="r" b="b"/>
                <a:pathLst>
                  <a:path w="51" h="52">
                    <a:moveTo>
                      <a:pt x="25" y="42"/>
                    </a:moveTo>
                    <a:lnTo>
                      <a:pt x="25" y="42"/>
                    </a:lnTo>
                    <a:cubicBezTo>
                      <a:pt x="29" y="42"/>
                      <a:pt x="32" y="40"/>
                      <a:pt x="34" y="38"/>
                    </a:cubicBezTo>
                    <a:cubicBezTo>
                      <a:pt x="36" y="35"/>
                      <a:pt x="37" y="31"/>
                      <a:pt x="37" y="26"/>
                    </a:cubicBezTo>
                    <a:cubicBezTo>
                      <a:pt x="37" y="21"/>
                      <a:pt x="36" y="18"/>
                      <a:pt x="34" y="15"/>
                    </a:cubicBezTo>
                    <a:cubicBezTo>
                      <a:pt x="32" y="12"/>
                      <a:pt x="29" y="11"/>
                      <a:pt x="25" y="11"/>
                    </a:cubicBezTo>
                    <a:cubicBezTo>
                      <a:pt x="22" y="11"/>
                      <a:pt x="19" y="12"/>
                      <a:pt x="17" y="15"/>
                    </a:cubicBezTo>
                    <a:cubicBezTo>
                      <a:pt x="15" y="18"/>
                      <a:pt x="14" y="21"/>
                      <a:pt x="14" y="26"/>
                    </a:cubicBezTo>
                    <a:cubicBezTo>
                      <a:pt x="14" y="31"/>
                      <a:pt x="15" y="35"/>
                      <a:pt x="17" y="38"/>
                    </a:cubicBezTo>
                    <a:cubicBezTo>
                      <a:pt x="19" y="40"/>
                      <a:pt x="22" y="42"/>
                      <a:pt x="25" y="42"/>
                    </a:cubicBezTo>
                    <a:lnTo>
                      <a:pt x="25" y="42"/>
                    </a:lnTo>
                    <a:close/>
                    <a:moveTo>
                      <a:pt x="51" y="26"/>
                    </a:moveTo>
                    <a:lnTo>
                      <a:pt x="51" y="26"/>
                    </a:lnTo>
                    <a:cubicBezTo>
                      <a:pt x="51" y="33"/>
                      <a:pt x="48" y="40"/>
                      <a:pt x="44" y="45"/>
                    </a:cubicBezTo>
                    <a:cubicBezTo>
                      <a:pt x="40" y="50"/>
                      <a:pt x="34" y="52"/>
                      <a:pt x="25" y="52"/>
                    </a:cubicBezTo>
                    <a:cubicBezTo>
                      <a:pt x="17" y="52"/>
                      <a:pt x="11" y="50"/>
                      <a:pt x="7" y="45"/>
                    </a:cubicBezTo>
                    <a:cubicBezTo>
                      <a:pt x="3" y="40"/>
                      <a:pt x="0" y="33"/>
                      <a:pt x="0" y="26"/>
                    </a:cubicBezTo>
                    <a:cubicBezTo>
                      <a:pt x="0" y="19"/>
                      <a:pt x="3" y="13"/>
                      <a:pt x="7" y="8"/>
                    </a:cubicBezTo>
                    <a:cubicBezTo>
                      <a:pt x="11" y="3"/>
                      <a:pt x="17" y="0"/>
                      <a:pt x="25" y="0"/>
                    </a:cubicBezTo>
                    <a:cubicBezTo>
                      <a:pt x="34" y="0"/>
                      <a:pt x="40" y="3"/>
                      <a:pt x="44" y="8"/>
                    </a:cubicBezTo>
                    <a:cubicBezTo>
                      <a:pt x="48" y="13"/>
                      <a:pt x="51" y="19"/>
                      <a:pt x="51" y="26"/>
                    </a:cubicBezTo>
                    <a:lnTo>
                      <a:pt x="51" y="26"/>
                    </a:lnTo>
                    <a:close/>
                    <a:moveTo>
                      <a:pt x="25" y="0"/>
                    </a:moveTo>
                    <a:lnTo>
                      <a:pt x="25" y="0"/>
                    </a:lnTo>
                    <a:lnTo>
                      <a:pt x="2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5" name="Freeform 135"/>
              <p:cNvSpPr>
                <a:spLocks noEditPoints="1"/>
              </p:cNvSpPr>
              <p:nvPr/>
            </p:nvSpPr>
            <p:spPr bwMode="auto">
              <a:xfrm>
                <a:off x="3867" y="1267"/>
                <a:ext cx="56" cy="68"/>
              </a:xfrm>
              <a:custGeom>
                <a:avLst/>
                <a:gdLst/>
                <a:ahLst/>
                <a:cxnLst>
                  <a:cxn ang="0">
                    <a:pos x="30" y="27"/>
                  </a:cxn>
                  <a:cxn ang="0">
                    <a:pos x="30" y="27"/>
                  </a:cxn>
                  <a:cxn ang="0">
                    <a:pos x="28" y="28"/>
                  </a:cxn>
                  <a:cxn ang="0">
                    <a:pos x="25" y="29"/>
                  </a:cxn>
                  <a:cxn ang="0">
                    <a:pos x="22" y="30"/>
                  </a:cxn>
                  <a:cxn ang="0">
                    <a:pos x="16" y="31"/>
                  </a:cxn>
                  <a:cxn ang="0">
                    <a:pos x="13" y="37"/>
                  </a:cxn>
                  <a:cxn ang="0">
                    <a:pos x="15" y="41"/>
                  </a:cxn>
                  <a:cxn ang="0">
                    <a:pos x="19" y="43"/>
                  </a:cxn>
                  <a:cxn ang="0">
                    <a:pos x="27" y="40"/>
                  </a:cxn>
                  <a:cxn ang="0">
                    <a:pos x="30" y="32"/>
                  </a:cxn>
                  <a:cxn ang="0">
                    <a:pos x="30" y="27"/>
                  </a:cxn>
                  <a:cxn ang="0">
                    <a:pos x="23" y="21"/>
                  </a:cxn>
                  <a:cxn ang="0">
                    <a:pos x="23" y="21"/>
                  </a:cxn>
                  <a:cxn ang="0">
                    <a:pos x="28" y="20"/>
                  </a:cxn>
                  <a:cxn ang="0">
                    <a:pos x="31" y="16"/>
                  </a:cxn>
                  <a:cxn ang="0">
                    <a:pos x="28" y="12"/>
                  </a:cxn>
                  <a:cxn ang="0">
                    <a:pos x="22" y="11"/>
                  </a:cxn>
                  <a:cxn ang="0">
                    <a:pos x="16" y="13"/>
                  </a:cxn>
                  <a:cxn ang="0">
                    <a:pos x="14" y="18"/>
                  </a:cxn>
                  <a:cxn ang="0">
                    <a:pos x="2" y="18"/>
                  </a:cxn>
                  <a:cxn ang="0">
                    <a:pos x="5" y="7"/>
                  </a:cxn>
                  <a:cxn ang="0">
                    <a:pos x="23" y="1"/>
                  </a:cxn>
                  <a:cxn ang="0">
                    <a:pos x="37" y="4"/>
                  </a:cxn>
                  <a:cxn ang="0">
                    <a:pos x="43" y="16"/>
                  </a:cxn>
                  <a:cxn ang="0">
                    <a:pos x="43" y="38"/>
                  </a:cxn>
                  <a:cxn ang="0">
                    <a:pos x="43" y="44"/>
                  </a:cxn>
                  <a:cxn ang="0">
                    <a:pos x="44" y="47"/>
                  </a:cxn>
                  <a:cxn ang="0">
                    <a:pos x="46" y="49"/>
                  </a:cxn>
                  <a:cxn ang="0">
                    <a:pos x="46" y="51"/>
                  </a:cxn>
                  <a:cxn ang="0">
                    <a:pos x="32" y="51"/>
                  </a:cxn>
                  <a:cxn ang="0">
                    <a:pos x="31" y="48"/>
                  </a:cxn>
                  <a:cxn ang="0">
                    <a:pos x="31" y="45"/>
                  </a:cxn>
                  <a:cxn ang="0">
                    <a:pos x="25" y="50"/>
                  </a:cxn>
                  <a:cxn ang="0">
                    <a:pos x="15" y="52"/>
                  </a:cxn>
                  <a:cxn ang="0">
                    <a:pos x="4" y="48"/>
                  </a:cxn>
                  <a:cxn ang="0">
                    <a:pos x="0" y="38"/>
                  </a:cxn>
                  <a:cxn ang="0">
                    <a:pos x="7" y="25"/>
                  </a:cxn>
                  <a:cxn ang="0">
                    <a:pos x="18" y="21"/>
                  </a:cxn>
                  <a:cxn ang="0">
                    <a:pos x="23" y="21"/>
                  </a:cxn>
                  <a:cxn ang="0">
                    <a:pos x="23" y="0"/>
                  </a:cxn>
                  <a:cxn ang="0">
                    <a:pos x="23" y="0"/>
                  </a:cxn>
                  <a:cxn ang="0">
                    <a:pos x="23" y="0"/>
                  </a:cxn>
                </a:cxnLst>
                <a:rect l="0" t="0" r="r" b="b"/>
                <a:pathLst>
                  <a:path w="46" h="52">
                    <a:moveTo>
                      <a:pt x="30" y="27"/>
                    </a:moveTo>
                    <a:lnTo>
                      <a:pt x="30" y="27"/>
                    </a:lnTo>
                    <a:cubicBezTo>
                      <a:pt x="30" y="27"/>
                      <a:pt x="29" y="28"/>
                      <a:pt x="28" y="28"/>
                    </a:cubicBezTo>
                    <a:cubicBezTo>
                      <a:pt x="27" y="28"/>
                      <a:pt x="26" y="29"/>
                      <a:pt x="25" y="29"/>
                    </a:cubicBezTo>
                    <a:lnTo>
                      <a:pt x="22" y="30"/>
                    </a:lnTo>
                    <a:cubicBezTo>
                      <a:pt x="19" y="30"/>
                      <a:pt x="17" y="31"/>
                      <a:pt x="16" y="31"/>
                    </a:cubicBezTo>
                    <a:cubicBezTo>
                      <a:pt x="14" y="32"/>
                      <a:pt x="13" y="34"/>
                      <a:pt x="13" y="37"/>
                    </a:cubicBezTo>
                    <a:cubicBezTo>
                      <a:pt x="13" y="39"/>
                      <a:pt x="14" y="40"/>
                      <a:pt x="15" y="41"/>
                    </a:cubicBezTo>
                    <a:cubicBezTo>
                      <a:pt x="16" y="42"/>
                      <a:pt x="17" y="43"/>
                      <a:pt x="19" y="43"/>
                    </a:cubicBezTo>
                    <a:cubicBezTo>
                      <a:pt x="22" y="43"/>
                      <a:pt x="25" y="42"/>
                      <a:pt x="27" y="40"/>
                    </a:cubicBezTo>
                    <a:cubicBezTo>
                      <a:pt x="29" y="39"/>
                      <a:pt x="30" y="36"/>
                      <a:pt x="30" y="32"/>
                    </a:cubicBezTo>
                    <a:lnTo>
                      <a:pt x="30" y="27"/>
                    </a:lnTo>
                    <a:close/>
                    <a:moveTo>
                      <a:pt x="23" y="21"/>
                    </a:moveTo>
                    <a:lnTo>
                      <a:pt x="23" y="21"/>
                    </a:lnTo>
                    <a:cubicBezTo>
                      <a:pt x="25" y="21"/>
                      <a:pt x="27" y="20"/>
                      <a:pt x="28" y="20"/>
                    </a:cubicBezTo>
                    <a:cubicBezTo>
                      <a:pt x="30" y="19"/>
                      <a:pt x="31" y="18"/>
                      <a:pt x="31" y="16"/>
                    </a:cubicBezTo>
                    <a:cubicBezTo>
                      <a:pt x="31" y="14"/>
                      <a:pt x="30" y="13"/>
                      <a:pt x="28" y="12"/>
                    </a:cubicBezTo>
                    <a:cubicBezTo>
                      <a:pt x="27" y="11"/>
                      <a:pt x="25" y="11"/>
                      <a:pt x="22" y="11"/>
                    </a:cubicBezTo>
                    <a:cubicBezTo>
                      <a:pt x="19" y="11"/>
                      <a:pt x="17" y="12"/>
                      <a:pt x="16" y="13"/>
                    </a:cubicBezTo>
                    <a:cubicBezTo>
                      <a:pt x="15" y="14"/>
                      <a:pt x="14" y="16"/>
                      <a:pt x="14" y="18"/>
                    </a:cubicBezTo>
                    <a:lnTo>
                      <a:pt x="2" y="18"/>
                    </a:lnTo>
                    <a:cubicBezTo>
                      <a:pt x="2" y="13"/>
                      <a:pt x="3" y="10"/>
                      <a:pt x="5" y="7"/>
                    </a:cubicBezTo>
                    <a:cubicBezTo>
                      <a:pt x="9" y="3"/>
                      <a:pt x="14" y="1"/>
                      <a:pt x="23" y="1"/>
                    </a:cubicBezTo>
                    <a:cubicBezTo>
                      <a:pt x="28" y="1"/>
                      <a:pt x="33" y="2"/>
                      <a:pt x="37" y="4"/>
                    </a:cubicBezTo>
                    <a:cubicBezTo>
                      <a:pt x="41" y="6"/>
                      <a:pt x="43" y="10"/>
                      <a:pt x="43" y="16"/>
                    </a:cubicBezTo>
                    <a:lnTo>
                      <a:pt x="43" y="38"/>
                    </a:lnTo>
                    <a:cubicBezTo>
                      <a:pt x="43" y="40"/>
                      <a:pt x="43" y="42"/>
                      <a:pt x="43" y="44"/>
                    </a:cubicBezTo>
                    <a:cubicBezTo>
                      <a:pt x="43" y="46"/>
                      <a:pt x="44" y="47"/>
                      <a:pt x="44" y="47"/>
                    </a:cubicBezTo>
                    <a:cubicBezTo>
                      <a:pt x="45" y="48"/>
                      <a:pt x="45" y="48"/>
                      <a:pt x="46" y="49"/>
                    </a:cubicBezTo>
                    <a:lnTo>
                      <a:pt x="46" y="51"/>
                    </a:lnTo>
                    <a:lnTo>
                      <a:pt x="32" y="51"/>
                    </a:lnTo>
                    <a:cubicBezTo>
                      <a:pt x="32" y="50"/>
                      <a:pt x="31" y="49"/>
                      <a:pt x="31" y="48"/>
                    </a:cubicBezTo>
                    <a:cubicBezTo>
                      <a:pt x="31" y="47"/>
                      <a:pt x="31" y="46"/>
                      <a:pt x="31" y="45"/>
                    </a:cubicBezTo>
                    <a:cubicBezTo>
                      <a:pt x="29" y="47"/>
                      <a:pt x="27" y="48"/>
                      <a:pt x="25" y="50"/>
                    </a:cubicBezTo>
                    <a:cubicBezTo>
                      <a:pt x="22" y="51"/>
                      <a:pt x="19" y="52"/>
                      <a:pt x="15" y="52"/>
                    </a:cubicBezTo>
                    <a:cubicBezTo>
                      <a:pt x="11" y="52"/>
                      <a:pt x="7" y="51"/>
                      <a:pt x="4" y="48"/>
                    </a:cubicBezTo>
                    <a:cubicBezTo>
                      <a:pt x="2" y="46"/>
                      <a:pt x="0" y="42"/>
                      <a:pt x="0" y="38"/>
                    </a:cubicBezTo>
                    <a:cubicBezTo>
                      <a:pt x="0" y="32"/>
                      <a:pt x="2" y="27"/>
                      <a:pt x="7" y="25"/>
                    </a:cubicBezTo>
                    <a:cubicBezTo>
                      <a:pt x="10" y="23"/>
                      <a:pt x="13" y="22"/>
                      <a:pt x="18" y="21"/>
                    </a:cubicBezTo>
                    <a:lnTo>
                      <a:pt x="23" y="21"/>
                    </a:lnTo>
                    <a:close/>
                    <a:moveTo>
                      <a:pt x="23" y="0"/>
                    </a:moveTo>
                    <a:lnTo>
                      <a:pt x="23" y="0"/>
                    </a:lnTo>
                    <a:lnTo>
                      <a:pt x="23"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6" name="Freeform 136"/>
              <p:cNvSpPr>
                <a:spLocks noEditPoints="1"/>
              </p:cNvSpPr>
              <p:nvPr/>
            </p:nvSpPr>
            <p:spPr bwMode="auto">
              <a:xfrm>
                <a:off x="3929" y="1247"/>
                <a:ext cx="58" cy="88"/>
              </a:xfrm>
              <a:custGeom>
                <a:avLst/>
                <a:gdLst/>
                <a:ahLst/>
                <a:cxnLst>
                  <a:cxn ang="0">
                    <a:pos x="22" y="16"/>
                  </a:cxn>
                  <a:cxn ang="0">
                    <a:pos x="22" y="16"/>
                  </a:cxn>
                  <a:cxn ang="0">
                    <a:pos x="30" y="17"/>
                  </a:cxn>
                  <a:cxn ang="0">
                    <a:pos x="35" y="23"/>
                  </a:cxn>
                  <a:cxn ang="0">
                    <a:pos x="35" y="0"/>
                  </a:cxn>
                  <a:cxn ang="0">
                    <a:pos x="48" y="0"/>
                  </a:cxn>
                  <a:cxn ang="0">
                    <a:pos x="48" y="66"/>
                  </a:cxn>
                  <a:cxn ang="0">
                    <a:pos x="36" y="66"/>
                  </a:cxn>
                  <a:cxn ang="0">
                    <a:pos x="36" y="59"/>
                  </a:cxn>
                  <a:cxn ang="0">
                    <a:pos x="30" y="65"/>
                  </a:cxn>
                  <a:cxn ang="0">
                    <a:pos x="21" y="67"/>
                  </a:cxn>
                  <a:cxn ang="0">
                    <a:pos x="6" y="60"/>
                  </a:cxn>
                  <a:cxn ang="0">
                    <a:pos x="0" y="42"/>
                  </a:cxn>
                  <a:cxn ang="0">
                    <a:pos x="6" y="23"/>
                  </a:cxn>
                  <a:cxn ang="0">
                    <a:pos x="22" y="16"/>
                  </a:cxn>
                  <a:cxn ang="0">
                    <a:pos x="22" y="16"/>
                  </a:cxn>
                  <a:cxn ang="0">
                    <a:pos x="24" y="56"/>
                  </a:cxn>
                  <a:cxn ang="0">
                    <a:pos x="24" y="56"/>
                  </a:cxn>
                  <a:cxn ang="0">
                    <a:pos x="33" y="52"/>
                  </a:cxn>
                  <a:cxn ang="0">
                    <a:pos x="36" y="42"/>
                  </a:cxn>
                  <a:cxn ang="0">
                    <a:pos x="31" y="29"/>
                  </a:cxn>
                  <a:cxn ang="0">
                    <a:pos x="25" y="27"/>
                  </a:cxn>
                  <a:cxn ang="0">
                    <a:pos x="16" y="31"/>
                  </a:cxn>
                  <a:cxn ang="0">
                    <a:pos x="14" y="41"/>
                  </a:cxn>
                  <a:cxn ang="0">
                    <a:pos x="16" y="52"/>
                  </a:cxn>
                  <a:cxn ang="0">
                    <a:pos x="24" y="56"/>
                  </a:cxn>
                  <a:cxn ang="0">
                    <a:pos x="24" y="56"/>
                  </a:cxn>
                </a:cxnLst>
                <a:rect l="0" t="0" r="r" b="b"/>
                <a:pathLst>
                  <a:path w="48" h="67">
                    <a:moveTo>
                      <a:pt x="22" y="16"/>
                    </a:moveTo>
                    <a:lnTo>
                      <a:pt x="22" y="16"/>
                    </a:lnTo>
                    <a:cubicBezTo>
                      <a:pt x="25" y="16"/>
                      <a:pt x="27" y="16"/>
                      <a:pt x="30" y="17"/>
                    </a:cubicBezTo>
                    <a:cubicBezTo>
                      <a:pt x="32" y="19"/>
                      <a:pt x="34" y="21"/>
                      <a:pt x="35" y="23"/>
                    </a:cubicBezTo>
                    <a:lnTo>
                      <a:pt x="35" y="0"/>
                    </a:lnTo>
                    <a:lnTo>
                      <a:pt x="48" y="0"/>
                    </a:lnTo>
                    <a:lnTo>
                      <a:pt x="48" y="66"/>
                    </a:lnTo>
                    <a:lnTo>
                      <a:pt x="36" y="66"/>
                    </a:lnTo>
                    <a:lnTo>
                      <a:pt x="36" y="59"/>
                    </a:lnTo>
                    <a:cubicBezTo>
                      <a:pt x="34" y="62"/>
                      <a:pt x="32" y="64"/>
                      <a:pt x="30" y="65"/>
                    </a:cubicBezTo>
                    <a:cubicBezTo>
                      <a:pt x="27" y="67"/>
                      <a:pt x="24" y="67"/>
                      <a:pt x="21" y="67"/>
                    </a:cubicBezTo>
                    <a:cubicBezTo>
                      <a:pt x="15" y="67"/>
                      <a:pt x="10" y="65"/>
                      <a:pt x="6" y="60"/>
                    </a:cubicBezTo>
                    <a:cubicBezTo>
                      <a:pt x="2" y="56"/>
                      <a:pt x="0" y="50"/>
                      <a:pt x="0" y="42"/>
                    </a:cubicBezTo>
                    <a:cubicBezTo>
                      <a:pt x="0" y="34"/>
                      <a:pt x="2" y="28"/>
                      <a:pt x="6" y="23"/>
                    </a:cubicBezTo>
                    <a:cubicBezTo>
                      <a:pt x="10" y="18"/>
                      <a:pt x="15" y="16"/>
                      <a:pt x="22" y="16"/>
                    </a:cubicBezTo>
                    <a:lnTo>
                      <a:pt x="22" y="16"/>
                    </a:lnTo>
                    <a:close/>
                    <a:moveTo>
                      <a:pt x="24" y="56"/>
                    </a:moveTo>
                    <a:lnTo>
                      <a:pt x="24" y="56"/>
                    </a:lnTo>
                    <a:cubicBezTo>
                      <a:pt x="28" y="56"/>
                      <a:pt x="31" y="55"/>
                      <a:pt x="33" y="52"/>
                    </a:cubicBezTo>
                    <a:cubicBezTo>
                      <a:pt x="35" y="50"/>
                      <a:pt x="36" y="46"/>
                      <a:pt x="36" y="42"/>
                    </a:cubicBezTo>
                    <a:cubicBezTo>
                      <a:pt x="36" y="36"/>
                      <a:pt x="34" y="32"/>
                      <a:pt x="31" y="29"/>
                    </a:cubicBezTo>
                    <a:cubicBezTo>
                      <a:pt x="29" y="27"/>
                      <a:pt x="27" y="27"/>
                      <a:pt x="25" y="27"/>
                    </a:cubicBezTo>
                    <a:cubicBezTo>
                      <a:pt x="21" y="27"/>
                      <a:pt x="18" y="28"/>
                      <a:pt x="16" y="31"/>
                    </a:cubicBezTo>
                    <a:cubicBezTo>
                      <a:pt x="15" y="34"/>
                      <a:pt x="14" y="37"/>
                      <a:pt x="14" y="41"/>
                    </a:cubicBezTo>
                    <a:cubicBezTo>
                      <a:pt x="14" y="46"/>
                      <a:pt x="15" y="50"/>
                      <a:pt x="16" y="52"/>
                    </a:cubicBezTo>
                    <a:cubicBezTo>
                      <a:pt x="18" y="55"/>
                      <a:pt x="21" y="56"/>
                      <a:pt x="24" y="56"/>
                    </a:cubicBezTo>
                    <a:lnTo>
                      <a:pt x="24" y="5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7" name="Freeform 137"/>
              <p:cNvSpPr>
                <a:spLocks/>
              </p:cNvSpPr>
              <p:nvPr/>
            </p:nvSpPr>
            <p:spPr bwMode="auto">
              <a:xfrm>
                <a:off x="4036" y="1247"/>
                <a:ext cx="57" cy="87"/>
              </a:xfrm>
              <a:custGeom>
                <a:avLst/>
                <a:gdLst/>
                <a:ahLst/>
                <a:cxnLst>
                  <a:cxn ang="0">
                    <a:pos x="0" y="0"/>
                  </a:cxn>
                  <a:cxn ang="0">
                    <a:pos x="0" y="0"/>
                  </a:cxn>
                  <a:cxn ang="0">
                    <a:pos x="47" y="0"/>
                  </a:cxn>
                  <a:cxn ang="0">
                    <a:pos x="47" y="11"/>
                  </a:cxn>
                  <a:cxn ang="0">
                    <a:pos x="14" y="11"/>
                  </a:cxn>
                  <a:cxn ang="0">
                    <a:pos x="14" y="26"/>
                  </a:cxn>
                  <a:cxn ang="0">
                    <a:pos x="43" y="26"/>
                  </a:cxn>
                  <a:cxn ang="0">
                    <a:pos x="43" y="38"/>
                  </a:cxn>
                  <a:cxn ang="0">
                    <a:pos x="14" y="38"/>
                  </a:cxn>
                  <a:cxn ang="0">
                    <a:pos x="14" y="66"/>
                  </a:cxn>
                  <a:cxn ang="0">
                    <a:pos x="0" y="66"/>
                  </a:cxn>
                  <a:cxn ang="0">
                    <a:pos x="0" y="0"/>
                  </a:cxn>
                </a:cxnLst>
                <a:rect l="0" t="0" r="r" b="b"/>
                <a:pathLst>
                  <a:path w="47" h="66">
                    <a:moveTo>
                      <a:pt x="0" y="0"/>
                    </a:moveTo>
                    <a:lnTo>
                      <a:pt x="0" y="0"/>
                    </a:lnTo>
                    <a:lnTo>
                      <a:pt x="47" y="0"/>
                    </a:lnTo>
                    <a:lnTo>
                      <a:pt x="47" y="11"/>
                    </a:lnTo>
                    <a:lnTo>
                      <a:pt x="14" y="11"/>
                    </a:lnTo>
                    <a:lnTo>
                      <a:pt x="14" y="26"/>
                    </a:lnTo>
                    <a:lnTo>
                      <a:pt x="43" y="26"/>
                    </a:lnTo>
                    <a:lnTo>
                      <a:pt x="43" y="38"/>
                    </a:lnTo>
                    <a:lnTo>
                      <a:pt x="14" y="38"/>
                    </a:lnTo>
                    <a:lnTo>
                      <a:pt x="14" y="66"/>
                    </a:lnTo>
                    <a:lnTo>
                      <a:pt x="0" y="66"/>
                    </a:lnTo>
                    <a:lnTo>
                      <a:pt x="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8" name="Freeform 138"/>
              <p:cNvSpPr>
                <a:spLocks noEditPoints="1"/>
              </p:cNvSpPr>
              <p:nvPr/>
            </p:nvSpPr>
            <p:spPr bwMode="auto">
              <a:xfrm>
                <a:off x="4099" y="1267"/>
                <a:ext cx="55" cy="68"/>
              </a:xfrm>
              <a:custGeom>
                <a:avLst/>
                <a:gdLst/>
                <a:ahLst/>
                <a:cxnLst>
                  <a:cxn ang="0">
                    <a:pos x="30" y="27"/>
                  </a:cxn>
                  <a:cxn ang="0">
                    <a:pos x="30" y="27"/>
                  </a:cxn>
                  <a:cxn ang="0">
                    <a:pos x="27" y="28"/>
                  </a:cxn>
                  <a:cxn ang="0">
                    <a:pos x="24" y="29"/>
                  </a:cxn>
                  <a:cxn ang="0">
                    <a:pos x="21" y="30"/>
                  </a:cxn>
                  <a:cxn ang="0">
                    <a:pos x="15" y="31"/>
                  </a:cxn>
                  <a:cxn ang="0">
                    <a:pos x="12" y="37"/>
                  </a:cxn>
                  <a:cxn ang="0">
                    <a:pos x="14" y="41"/>
                  </a:cxn>
                  <a:cxn ang="0">
                    <a:pos x="19" y="43"/>
                  </a:cxn>
                  <a:cxn ang="0">
                    <a:pos x="26" y="40"/>
                  </a:cxn>
                  <a:cxn ang="0">
                    <a:pos x="30" y="32"/>
                  </a:cxn>
                  <a:cxn ang="0">
                    <a:pos x="30" y="27"/>
                  </a:cxn>
                  <a:cxn ang="0">
                    <a:pos x="22" y="21"/>
                  </a:cxn>
                  <a:cxn ang="0">
                    <a:pos x="22" y="21"/>
                  </a:cxn>
                  <a:cxn ang="0">
                    <a:pos x="27" y="20"/>
                  </a:cxn>
                  <a:cxn ang="0">
                    <a:pos x="30" y="16"/>
                  </a:cxn>
                  <a:cxn ang="0">
                    <a:pos x="28" y="12"/>
                  </a:cxn>
                  <a:cxn ang="0">
                    <a:pos x="22" y="11"/>
                  </a:cxn>
                  <a:cxn ang="0">
                    <a:pos x="15" y="13"/>
                  </a:cxn>
                  <a:cxn ang="0">
                    <a:pos x="13" y="18"/>
                  </a:cxn>
                  <a:cxn ang="0">
                    <a:pos x="1" y="18"/>
                  </a:cxn>
                  <a:cxn ang="0">
                    <a:pos x="5" y="7"/>
                  </a:cxn>
                  <a:cxn ang="0">
                    <a:pos x="22" y="1"/>
                  </a:cxn>
                  <a:cxn ang="0">
                    <a:pos x="36" y="4"/>
                  </a:cxn>
                  <a:cxn ang="0">
                    <a:pos x="43" y="16"/>
                  </a:cxn>
                  <a:cxn ang="0">
                    <a:pos x="43" y="38"/>
                  </a:cxn>
                  <a:cxn ang="0">
                    <a:pos x="43" y="44"/>
                  </a:cxn>
                  <a:cxn ang="0">
                    <a:pos x="43" y="47"/>
                  </a:cxn>
                  <a:cxn ang="0">
                    <a:pos x="45" y="49"/>
                  </a:cxn>
                  <a:cxn ang="0">
                    <a:pos x="45" y="51"/>
                  </a:cxn>
                  <a:cxn ang="0">
                    <a:pos x="31" y="51"/>
                  </a:cxn>
                  <a:cxn ang="0">
                    <a:pos x="31" y="48"/>
                  </a:cxn>
                  <a:cxn ang="0">
                    <a:pos x="30" y="45"/>
                  </a:cxn>
                  <a:cxn ang="0">
                    <a:pos x="24" y="50"/>
                  </a:cxn>
                  <a:cxn ang="0">
                    <a:pos x="15" y="52"/>
                  </a:cxn>
                  <a:cxn ang="0">
                    <a:pos x="4" y="48"/>
                  </a:cxn>
                  <a:cxn ang="0">
                    <a:pos x="0" y="38"/>
                  </a:cxn>
                  <a:cxn ang="0">
                    <a:pos x="6" y="25"/>
                  </a:cxn>
                  <a:cxn ang="0">
                    <a:pos x="18" y="21"/>
                  </a:cxn>
                  <a:cxn ang="0">
                    <a:pos x="22" y="21"/>
                  </a:cxn>
                  <a:cxn ang="0">
                    <a:pos x="23" y="0"/>
                  </a:cxn>
                  <a:cxn ang="0">
                    <a:pos x="23" y="0"/>
                  </a:cxn>
                  <a:cxn ang="0">
                    <a:pos x="23" y="0"/>
                  </a:cxn>
                </a:cxnLst>
                <a:rect l="0" t="0" r="r" b="b"/>
                <a:pathLst>
                  <a:path w="45" h="52">
                    <a:moveTo>
                      <a:pt x="30" y="27"/>
                    </a:moveTo>
                    <a:lnTo>
                      <a:pt x="30" y="27"/>
                    </a:lnTo>
                    <a:cubicBezTo>
                      <a:pt x="29" y="27"/>
                      <a:pt x="28" y="28"/>
                      <a:pt x="27" y="28"/>
                    </a:cubicBezTo>
                    <a:cubicBezTo>
                      <a:pt x="27" y="28"/>
                      <a:pt x="25" y="29"/>
                      <a:pt x="24" y="29"/>
                    </a:cubicBezTo>
                    <a:lnTo>
                      <a:pt x="21" y="30"/>
                    </a:lnTo>
                    <a:cubicBezTo>
                      <a:pt x="18" y="30"/>
                      <a:pt x="16" y="31"/>
                      <a:pt x="15" y="31"/>
                    </a:cubicBezTo>
                    <a:cubicBezTo>
                      <a:pt x="13" y="32"/>
                      <a:pt x="12" y="34"/>
                      <a:pt x="12" y="37"/>
                    </a:cubicBezTo>
                    <a:cubicBezTo>
                      <a:pt x="12" y="39"/>
                      <a:pt x="13" y="40"/>
                      <a:pt x="14" y="41"/>
                    </a:cubicBezTo>
                    <a:cubicBezTo>
                      <a:pt x="15" y="42"/>
                      <a:pt x="17" y="43"/>
                      <a:pt x="19" y="43"/>
                    </a:cubicBezTo>
                    <a:cubicBezTo>
                      <a:pt x="21" y="43"/>
                      <a:pt x="24" y="42"/>
                      <a:pt x="26" y="40"/>
                    </a:cubicBezTo>
                    <a:cubicBezTo>
                      <a:pt x="29" y="39"/>
                      <a:pt x="30" y="36"/>
                      <a:pt x="30" y="32"/>
                    </a:cubicBezTo>
                    <a:lnTo>
                      <a:pt x="30" y="27"/>
                    </a:lnTo>
                    <a:close/>
                    <a:moveTo>
                      <a:pt x="22" y="21"/>
                    </a:moveTo>
                    <a:lnTo>
                      <a:pt x="22" y="21"/>
                    </a:lnTo>
                    <a:cubicBezTo>
                      <a:pt x="24" y="21"/>
                      <a:pt x="26" y="20"/>
                      <a:pt x="27" y="20"/>
                    </a:cubicBezTo>
                    <a:cubicBezTo>
                      <a:pt x="29" y="19"/>
                      <a:pt x="30" y="18"/>
                      <a:pt x="30" y="16"/>
                    </a:cubicBezTo>
                    <a:cubicBezTo>
                      <a:pt x="30" y="14"/>
                      <a:pt x="29" y="13"/>
                      <a:pt x="28" y="12"/>
                    </a:cubicBezTo>
                    <a:cubicBezTo>
                      <a:pt x="26" y="11"/>
                      <a:pt x="24" y="11"/>
                      <a:pt x="22" y="11"/>
                    </a:cubicBezTo>
                    <a:cubicBezTo>
                      <a:pt x="19" y="11"/>
                      <a:pt x="16" y="12"/>
                      <a:pt x="15" y="13"/>
                    </a:cubicBezTo>
                    <a:cubicBezTo>
                      <a:pt x="14" y="14"/>
                      <a:pt x="14" y="16"/>
                      <a:pt x="13" y="18"/>
                    </a:cubicBezTo>
                    <a:lnTo>
                      <a:pt x="1" y="18"/>
                    </a:lnTo>
                    <a:cubicBezTo>
                      <a:pt x="1" y="13"/>
                      <a:pt x="3" y="10"/>
                      <a:pt x="5" y="7"/>
                    </a:cubicBezTo>
                    <a:cubicBezTo>
                      <a:pt x="8" y="3"/>
                      <a:pt x="14" y="1"/>
                      <a:pt x="22" y="1"/>
                    </a:cubicBezTo>
                    <a:cubicBezTo>
                      <a:pt x="27" y="1"/>
                      <a:pt x="32" y="2"/>
                      <a:pt x="36" y="4"/>
                    </a:cubicBezTo>
                    <a:cubicBezTo>
                      <a:pt x="41" y="6"/>
                      <a:pt x="43" y="10"/>
                      <a:pt x="43" y="16"/>
                    </a:cubicBezTo>
                    <a:lnTo>
                      <a:pt x="43" y="38"/>
                    </a:lnTo>
                    <a:cubicBezTo>
                      <a:pt x="43" y="40"/>
                      <a:pt x="43" y="42"/>
                      <a:pt x="43" y="44"/>
                    </a:cubicBezTo>
                    <a:cubicBezTo>
                      <a:pt x="43" y="46"/>
                      <a:pt x="43" y="47"/>
                      <a:pt x="43" y="47"/>
                    </a:cubicBezTo>
                    <a:cubicBezTo>
                      <a:pt x="44" y="48"/>
                      <a:pt x="45" y="48"/>
                      <a:pt x="45" y="49"/>
                    </a:cubicBezTo>
                    <a:lnTo>
                      <a:pt x="45" y="51"/>
                    </a:lnTo>
                    <a:lnTo>
                      <a:pt x="31" y="51"/>
                    </a:lnTo>
                    <a:cubicBezTo>
                      <a:pt x="31" y="50"/>
                      <a:pt x="31" y="49"/>
                      <a:pt x="31" y="48"/>
                    </a:cubicBezTo>
                    <a:cubicBezTo>
                      <a:pt x="30" y="47"/>
                      <a:pt x="30" y="46"/>
                      <a:pt x="30" y="45"/>
                    </a:cubicBezTo>
                    <a:cubicBezTo>
                      <a:pt x="28" y="47"/>
                      <a:pt x="26" y="48"/>
                      <a:pt x="24" y="50"/>
                    </a:cubicBezTo>
                    <a:cubicBezTo>
                      <a:pt x="21" y="51"/>
                      <a:pt x="18" y="52"/>
                      <a:pt x="15" y="52"/>
                    </a:cubicBezTo>
                    <a:cubicBezTo>
                      <a:pt x="10" y="52"/>
                      <a:pt x="7" y="51"/>
                      <a:pt x="4" y="48"/>
                    </a:cubicBezTo>
                    <a:cubicBezTo>
                      <a:pt x="1" y="46"/>
                      <a:pt x="0" y="42"/>
                      <a:pt x="0" y="38"/>
                    </a:cubicBezTo>
                    <a:cubicBezTo>
                      <a:pt x="0" y="32"/>
                      <a:pt x="2" y="27"/>
                      <a:pt x="6" y="25"/>
                    </a:cubicBezTo>
                    <a:cubicBezTo>
                      <a:pt x="9" y="23"/>
                      <a:pt x="13" y="22"/>
                      <a:pt x="18" y="21"/>
                    </a:cubicBezTo>
                    <a:lnTo>
                      <a:pt x="22" y="21"/>
                    </a:lnTo>
                    <a:close/>
                    <a:moveTo>
                      <a:pt x="23" y="0"/>
                    </a:moveTo>
                    <a:lnTo>
                      <a:pt x="23" y="0"/>
                    </a:lnTo>
                    <a:lnTo>
                      <a:pt x="23"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9" name="Freeform 139"/>
              <p:cNvSpPr>
                <a:spLocks noEditPoints="1"/>
              </p:cNvSpPr>
              <p:nvPr/>
            </p:nvSpPr>
            <p:spPr bwMode="auto">
              <a:xfrm>
                <a:off x="4161" y="1267"/>
                <a:ext cx="55" cy="68"/>
              </a:xfrm>
              <a:custGeom>
                <a:avLst/>
                <a:gdLst/>
                <a:ahLst/>
                <a:cxnLst>
                  <a:cxn ang="0">
                    <a:pos x="32" y="19"/>
                  </a:cxn>
                  <a:cxn ang="0">
                    <a:pos x="32" y="19"/>
                  </a:cxn>
                  <a:cxn ang="0">
                    <a:pos x="30" y="14"/>
                  </a:cxn>
                  <a:cxn ang="0">
                    <a:pos x="24" y="11"/>
                  </a:cxn>
                  <a:cxn ang="0">
                    <a:pos x="15" y="18"/>
                  </a:cxn>
                  <a:cxn ang="0">
                    <a:pos x="14" y="27"/>
                  </a:cxn>
                  <a:cxn ang="0">
                    <a:pos x="15" y="36"/>
                  </a:cxn>
                  <a:cxn ang="0">
                    <a:pos x="23" y="42"/>
                  </a:cxn>
                  <a:cxn ang="0">
                    <a:pos x="30" y="39"/>
                  </a:cxn>
                  <a:cxn ang="0">
                    <a:pos x="32" y="33"/>
                  </a:cxn>
                  <a:cxn ang="0">
                    <a:pos x="45" y="33"/>
                  </a:cxn>
                  <a:cxn ang="0">
                    <a:pos x="41" y="44"/>
                  </a:cxn>
                  <a:cxn ang="0">
                    <a:pos x="23" y="52"/>
                  </a:cxn>
                  <a:cxn ang="0">
                    <a:pos x="6" y="45"/>
                  </a:cxn>
                  <a:cxn ang="0">
                    <a:pos x="0" y="27"/>
                  </a:cxn>
                  <a:cxn ang="0">
                    <a:pos x="6" y="8"/>
                  </a:cxn>
                  <a:cxn ang="0">
                    <a:pos x="23" y="1"/>
                  </a:cxn>
                  <a:cxn ang="0">
                    <a:pos x="38" y="5"/>
                  </a:cxn>
                  <a:cxn ang="0">
                    <a:pos x="45" y="19"/>
                  </a:cxn>
                  <a:cxn ang="0">
                    <a:pos x="32" y="19"/>
                  </a:cxn>
                  <a:cxn ang="0">
                    <a:pos x="24" y="0"/>
                  </a:cxn>
                  <a:cxn ang="0">
                    <a:pos x="24" y="0"/>
                  </a:cxn>
                  <a:cxn ang="0">
                    <a:pos x="24" y="0"/>
                  </a:cxn>
                </a:cxnLst>
                <a:rect l="0" t="0" r="r" b="b"/>
                <a:pathLst>
                  <a:path w="45" h="52">
                    <a:moveTo>
                      <a:pt x="32" y="19"/>
                    </a:moveTo>
                    <a:lnTo>
                      <a:pt x="32" y="19"/>
                    </a:lnTo>
                    <a:cubicBezTo>
                      <a:pt x="32" y="17"/>
                      <a:pt x="31" y="16"/>
                      <a:pt x="30" y="14"/>
                    </a:cubicBezTo>
                    <a:cubicBezTo>
                      <a:pt x="29" y="12"/>
                      <a:pt x="27" y="11"/>
                      <a:pt x="24" y="11"/>
                    </a:cubicBezTo>
                    <a:cubicBezTo>
                      <a:pt x="19" y="11"/>
                      <a:pt x="16" y="13"/>
                      <a:pt x="15" y="18"/>
                    </a:cubicBezTo>
                    <a:cubicBezTo>
                      <a:pt x="14" y="20"/>
                      <a:pt x="14" y="23"/>
                      <a:pt x="14" y="27"/>
                    </a:cubicBezTo>
                    <a:cubicBezTo>
                      <a:pt x="14" y="30"/>
                      <a:pt x="14" y="33"/>
                      <a:pt x="15" y="36"/>
                    </a:cubicBezTo>
                    <a:cubicBezTo>
                      <a:pt x="16" y="40"/>
                      <a:pt x="19" y="42"/>
                      <a:pt x="23" y="42"/>
                    </a:cubicBezTo>
                    <a:cubicBezTo>
                      <a:pt x="26" y="42"/>
                      <a:pt x="29" y="41"/>
                      <a:pt x="30" y="39"/>
                    </a:cubicBezTo>
                    <a:cubicBezTo>
                      <a:pt x="31" y="38"/>
                      <a:pt x="32" y="36"/>
                      <a:pt x="32" y="33"/>
                    </a:cubicBezTo>
                    <a:lnTo>
                      <a:pt x="45" y="33"/>
                    </a:lnTo>
                    <a:cubicBezTo>
                      <a:pt x="45" y="37"/>
                      <a:pt x="44" y="41"/>
                      <a:pt x="41" y="44"/>
                    </a:cubicBezTo>
                    <a:cubicBezTo>
                      <a:pt x="37" y="50"/>
                      <a:pt x="31" y="52"/>
                      <a:pt x="23" y="52"/>
                    </a:cubicBezTo>
                    <a:cubicBezTo>
                      <a:pt x="15" y="52"/>
                      <a:pt x="9" y="50"/>
                      <a:pt x="6" y="45"/>
                    </a:cubicBezTo>
                    <a:cubicBezTo>
                      <a:pt x="2" y="41"/>
                      <a:pt x="0" y="35"/>
                      <a:pt x="0" y="27"/>
                    </a:cubicBezTo>
                    <a:cubicBezTo>
                      <a:pt x="0" y="19"/>
                      <a:pt x="2" y="12"/>
                      <a:pt x="6" y="8"/>
                    </a:cubicBezTo>
                    <a:cubicBezTo>
                      <a:pt x="10" y="3"/>
                      <a:pt x="16" y="1"/>
                      <a:pt x="23" y="1"/>
                    </a:cubicBezTo>
                    <a:cubicBezTo>
                      <a:pt x="29" y="1"/>
                      <a:pt x="35" y="2"/>
                      <a:pt x="38" y="5"/>
                    </a:cubicBezTo>
                    <a:cubicBezTo>
                      <a:pt x="42" y="7"/>
                      <a:pt x="45" y="12"/>
                      <a:pt x="45" y="19"/>
                    </a:cubicBezTo>
                    <a:lnTo>
                      <a:pt x="32" y="19"/>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0" name="Freeform 140"/>
              <p:cNvSpPr>
                <a:spLocks/>
              </p:cNvSpPr>
              <p:nvPr/>
            </p:nvSpPr>
            <p:spPr bwMode="auto">
              <a:xfrm>
                <a:off x="4221" y="1251"/>
                <a:ext cx="34" cy="84"/>
              </a:xfrm>
              <a:custGeom>
                <a:avLst/>
                <a:gdLst/>
                <a:ahLst/>
                <a:cxnLst>
                  <a:cxn ang="0">
                    <a:pos x="0" y="23"/>
                  </a:cxn>
                  <a:cxn ang="0">
                    <a:pos x="0" y="23"/>
                  </a:cxn>
                  <a:cxn ang="0">
                    <a:pos x="0" y="14"/>
                  </a:cxn>
                  <a:cxn ang="0">
                    <a:pos x="7" y="14"/>
                  </a:cxn>
                  <a:cxn ang="0">
                    <a:pos x="7" y="0"/>
                  </a:cxn>
                  <a:cxn ang="0">
                    <a:pos x="20" y="0"/>
                  </a:cxn>
                  <a:cxn ang="0">
                    <a:pos x="20" y="14"/>
                  </a:cxn>
                  <a:cxn ang="0">
                    <a:pos x="28" y="14"/>
                  </a:cxn>
                  <a:cxn ang="0">
                    <a:pos x="28" y="23"/>
                  </a:cxn>
                  <a:cxn ang="0">
                    <a:pos x="20" y="23"/>
                  </a:cxn>
                  <a:cxn ang="0">
                    <a:pos x="20" y="49"/>
                  </a:cxn>
                  <a:cxn ang="0">
                    <a:pos x="20" y="53"/>
                  </a:cxn>
                  <a:cxn ang="0">
                    <a:pos x="25" y="54"/>
                  </a:cxn>
                  <a:cxn ang="0">
                    <a:pos x="26" y="54"/>
                  </a:cxn>
                  <a:cxn ang="0">
                    <a:pos x="28" y="54"/>
                  </a:cxn>
                  <a:cxn ang="0">
                    <a:pos x="28" y="63"/>
                  </a:cxn>
                  <a:cxn ang="0">
                    <a:pos x="22" y="63"/>
                  </a:cxn>
                  <a:cxn ang="0">
                    <a:pos x="9" y="60"/>
                  </a:cxn>
                  <a:cxn ang="0">
                    <a:pos x="7" y="53"/>
                  </a:cxn>
                  <a:cxn ang="0">
                    <a:pos x="7" y="23"/>
                  </a:cxn>
                  <a:cxn ang="0">
                    <a:pos x="0" y="23"/>
                  </a:cxn>
                </a:cxnLst>
                <a:rect l="0" t="0" r="r" b="b"/>
                <a:pathLst>
                  <a:path w="28" h="64">
                    <a:moveTo>
                      <a:pt x="0" y="23"/>
                    </a:moveTo>
                    <a:lnTo>
                      <a:pt x="0" y="23"/>
                    </a:lnTo>
                    <a:lnTo>
                      <a:pt x="0" y="14"/>
                    </a:lnTo>
                    <a:lnTo>
                      <a:pt x="7" y="14"/>
                    </a:lnTo>
                    <a:lnTo>
                      <a:pt x="7" y="0"/>
                    </a:lnTo>
                    <a:lnTo>
                      <a:pt x="20" y="0"/>
                    </a:lnTo>
                    <a:lnTo>
                      <a:pt x="20" y="14"/>
                    </a:lnTo>
                    <a:lnTo>
                      <a:pt x="28" y="14"/>
                    </a:lnTo>
                    <a:lnTo>
                      <a:pt x="28" y="23"/>
                    </a:lnTo>
                    <a:lnTo>
                      <a:pt x="20" y="23"/>
                    </a:lnTo>
                    <a:lnTo>
                      <a:pt x="20" y="49"/>
                    </a:lnTo>
                    <a:cubicBezTo>
                      <a:pt x="20" y="51"/>
                      <a:pt x="20" y="52"/>
                      <a:pt x="20" y="53"/>
                    </a:cubicBezTo>
                    <a:cubicBezTo>
                      <a:pt x="21" y="53"/>
                      <a:pt x="22" y="54"/>
                      <a:pt x="25" y="54"/>
                    </a:cubicBezTo>
                    <a:cubicBezTo>
                      <a:pt x="25" y="54"/>
                      <a:pt x="26" y="54"/>
                      <a:pt x="26" y="54"/>
                    </a:cubicBezTo>
                    <a:cubicBezTo>
                      <a:pt x="27" y="54"/>
                      <a:pt x="27" y="54"/>
                      <a:pt x="28" y="54"/>
                    </a:cubicBezTo>
                    <a:lnTo>
                      <a:pt x="28" y="63"/>
                    </a:lnTo>
                    <a:lnTo>
                      <a:pt x="22" y="63"/>
                    </a:lnTo>
                    <a:cubicBezTo>
                      <a:pt x="15" y="64"/>
                      <a:pt x="11" y="63"/>
                      <a:pt x="9" y="60"/>
                    </a:cubicBezTo>
                    <a:cubicBezTo>
                      <a:pt x="8" y="59"/>
                      <a:pt x="7" y="56"/>
                      <a:pt x="7" y="53"/>
                    </a:cubicBezTo>
                    <a:lnTo>
                      <a:pt x="7" y="23"/>
                    </a:lnTo>
                    <a:lnTo>
                      <a:pt x="0" y="2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1" name="Freeform 141"/>
              <p:cNvSpPr>
                <a:spLocks noEditPoints="1"/>
              </p:cNvSpPr>
              <p:nvPr/>
            </p:nvSpPr>
            <p:spPr bwMode="auto">
              <a:xfrm>
                <a:off x="4261" y="1267"/>
                <a:ext cx="61" cy="68"/>
              </a:xfrm>
              <a:custGeom>
                <a:avLst/>
                <a:gdLst/>
                <a:ahLst/>
                <a:cxnLst>
                  <a:cxn ang="0">
                    <a:pos x="25" y="42"/>
                  </a:cxn>
                  <a:cxn ang="0">
                    <a:pos x="25" y="42"/>
                  </a:cxn>
                  <a:cxn ang="0">
                    <a:pos x="33" y="38"/>
                  </a:cxn>
                  <a:cxn ang="0">
                    <a:pos x="36" y="26"/>
                  </a:cxn>
                  <a:cxn ang="0">
                    <a:pos x="33" y="15"/>
                  </a:cxn>
                  <a:cxn ang="0">
                    <a:pos x="25" y="11"/>
                  </a:cxn>
                  <a:cxn ang="0">
                    <a:pos x="16" y="15"/>
                  </a:cxn>
                  <a:cxn ang="0">
                    <a:pos x="13" y="26"/>
                  </a:cxn>
                  <a:cxn ang="0">
                    <a:pos x="16" y="38"/>
                  </a:cxn>
                  <a:cxn ang="0">
                    <a:pos x="25" y="42"/>
                  </a:cxn>
                  <a:cxn ang="0">
                    <a:pos x="25" y="42"/>
                  </a:cxn>
                  <a:cxn ang="0">
                    <a:pos x="50" y="26"/>
                  </a:cxn>
                  <a:cxn ang="0">
                    <a:pos x="50" y="26"/>
                  </a:cxn>
                  <a:cxn ang="0">
                    <a:pos x="43" y="45"/>
                  </a:cxn>
                  <a:cxn ang="0">
                    <a:pos x="25" y="52"/>
                  </a:cxn>
                  <a:cxn ang="0">
                    <a:pos x="6" y="45"/>
                  </a:cxn>
                  <a:cxn ang="0">
                    <a:pos x="0" y="26"/>
                  </a:cxn>
                  <a:cxn ang="0">
                    <a:pos x="6" y="8"/>
                  </a:cxn>
                  <a:cxn ang="0">
                    <a:pos x="25" y="0"/>
                  </a:cxn>
                  <a:cxn ang="0">
                    <a:pos x="43" y="8"/>
                  </a:cxn>
                  <a:cxn ang="0">
                    <a:pos x="50" y="26"/>
                  </a:cxn>
                  <a:cxn ang="0">
                    <a:pos x="50" y="26"/>
                  </a:cxn>
                  <a:cxn ang="0">
                    <a:pos x="25" y="0"/>
                  </a:cxn>
                  <a:cxn ang="0">
                    <a:pos x="25" y="0"/>
                  </a:cxn>
                  <a:cxn ang="0">
                    <a:pos x="25" y="0"/>
                  </a:cxn>
                </a:cxnLst>
                <a:rect l="0" t="0" r="r" b="b"/>
                <a:pathLst>
                  <a:path w="50" h="52">
                    <a:moveTo>
                      <a:pt x="25" y="42"/>
                    </a:moveTo>
                    <a:lnTo>
                      <a:pt x="25" y="42"/>
                    </a:lnTo>
                    <a:cubicBezTo>
                      <a:pt x="28" y="42"/>
                      <a:pt x="31" y="40"/>
                      <a:pt x="33" y="38"/>
                    </a:cubicBezTo>
                    <a:cubicBezTo>
                      <a:pt x="35" y="35"/>
                      <a:pt x="36" y="31"/>
                      <a:pt x="36" y="26"/>
                    </a:cubicBezTo>
                    <a:cubicBezTo>
                      <a:pt x="36" y="21"/>
                      <a:pt x="35" y="18"/>
                      <a:pt x="33" y="15"/>
                    </a:cubicBezTo>
                    <a:cubicBezTo>
                      <a:pt x="31" y="12"/>
                      <a:pt x="28" y="11"/>
                      <a:pt x="25" y="11"/>
                    </a:cubicBezTo>
                    <a:cubicBezTo>
                      <a:pt x="21" y="11"/>
                      <a:pt x="18" y="12"/>
                      <a:pt x="16" y="15"/>
                    </a:cubicBezTo>
                    <a:cubicBezTo>
                      <a:pt x="14" y="18"/>
                      <a:pt x="13" y="21"/>
                      <a:pt x="13" y="26"/>
                    </a:cubicBezTo>
                    <a:cubicBezTo>
                      <a:pt x="13" y="31"/>
                      <a:pt x="14" y="35"/>
                      <a:pt x="16" y="38"/>
                    </a:cubicBezTo>
                    <a:cubicBezTo>
                      <a:pt x="18" y="40"/>
                      <a:pt x="21" y="42"/>
                      <a:pt x="25" y="42"/>
                    </a:cubicBezTo>
                    <a:lnTo>
                      <a:pt x="25" y="42"/>
                    </a:lnTo>
                    <a:close/>
                    <a:moveTo>
                      <a:pt x="50" y="26"/>
                    </a:moveTo>
                    <a:lnTo>
                      <a:pt x="50" y="26"/>
                    </a:lnTo>
                    <a:cubicBezTo>
                      <a:pt x="50" y="33"/>
                      <a:pt x="48" y="40"/>
                      <a:pt x="43" y="45"/>
                    </a:cubicBezTo>
                    <a:cubicBezTo>
                      <a:pt x="39" y="50"/>
                      <a:pt x="33" y="52"/>
                      <a:pt x="25" y="52"/>
                    </a:cubicBezTo>
                    <a:cubicBezTo>
                      <a:pt x="16" y="52"/>
                      <a:pt x="10" y="50"/>
                      <a:pt x="6" y="45"/>
                    </a:cubicBezTo>
                    <a:cubicBezTo>
                      <a:pt x="2" y="40"/>
                      <a:pt x="0" y="33"/>
                      <a:pt x="0" y="26"/>
                    </a:cubicBezTo>
                    <a:cubicBezTo>
                      <a:pt x="0" y="19"/>
                      <a:pt x="2" y="13"/>
                      <a:pt x="6" y="8"/>
                    </a:cubicBezTo>
                    <a:cubicBezTo>
                      <a:pt x="10" y="3"/>
                      <a:pt x="16" y="0"/>
                      <a:pt x="25" y="0"/>
                    </a:cubicBezTo>
                    <a:cubicBezTo>
                      <a:pt x="33" y="0"/>
                      <a:pt x="39" y="3"/>
                      <a:pt x="43" y="8"/>
                    </a:cubicBezTo>
                    <a:cubicBezTo>
                      <a:pt x="48" y="13"/>
                      <a:pt x="50" y="19"/>
                      <a:pt x="50" y="26"/>
                    </a:cubicBezTo>
                    <a:lnTo>
                      <a:pt x="50" y="26"/>
                    </a:lnTo>
                    <a:close/>
                    <a:moveTo>
                      <a:pt x="25" y="0"/>
                    </a:moveTo>
                    <a:lnTo>
                      <a:pt x="25" y="0"/>
                    </a:lnTo>
                    <a:lnTo>
                      <a:pt x="2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2" name="Freeform 142"/>
              <p:cNvSpPr>
                <a:spLocks/>
              </p:cNvSpPr>
              <p:nvPr/>
            </p:nvSpPr>
            <p:spPr bwMode="auto">
              <a:xfrm>
                <a:off x="4332" y="1268"/>
                <a:ext cx="35" cy="66"/>
              </a:xfrm>
              <a:custGeom>
                <a:avLst/>
                <a:gdLst/>
                <a:ahLst/>
                <a:cxnLst>
                  <a:cxn ang="0">
                    <a:pos x="27" y="0"/>
                  </a:cxn>
                  <a:cxn ang="0">
                    <a:pos x="27" y="0"/>
                  </a:cxn>
                  <a:cxn ang="0">
                    <a:pos x="28" y="0"/>
                  </a:cxn>
                  <a:cxn ang="0">
                    <a:pos x="29" y="0"/>
                  </a:cxn>
                  <a:cxn ang="0">
                    <a:pos x="29" y="13"/>
                  </a:cxn>
                  <a:cxn ang="0">
                    <a:pos x="27" y="13"/>
                  </a:cxn>
                  <a:cxn ang="0">
                    <a:pos x="25" y="13"/>
                  </a:cxn>
                  <a:cxn ang="0">
                    <a:pos x="15" y="18"/>
                  </a:cxn>
                  <a:cxn ang="0">
                    <a:pos x="13" y="26"/>
                  </a:cxn>
                  <a:cxn ang="0">
                    <a:pos x="13" y="50"/>
                  </a:cxn>
                  <a:cxn ang="0">
                    <a:pos x="0" y="50"/>
                  </a:cxn>
                  <a:cxn ang="0">
                    <a:pos x="0" y="1"/>
                  </a:cxn>
                  <a:cxn ang="0">
                    <a:pos x="13" y="1"/>
                  </a:cxn>
                  <a:cxn ang="0">
                    <a:pos x="13" y="9"/>
                  </a:cxn>
                  <a:cxn ang="0">
                    <a:pos x="18" y="3"/>
                  </a:cxn>
                  <a:cxn ang="0">
                    <a:pos x="27" y="0"/>
                  </a:cxn>
                  <a:cxn ang="0">
                    <a:pos x="27" y="0"/>
                  </a:cxn>
                </a:cxnLst>
                <a:rect l="0" t="0" r="r" b="b"/>
                <a:pathLst>
                  <a:path w="29" h="50">
                    <a:moveTo>
                      <a:pt x="27" y="0"/>
                    </a:moveTo>
                    <a:lnTo>
                      <a:pt x="27" y="0"/>
                    </a:lnTo>
                    <a:cubicBezTo>
                      <a:pt x="27" y="0"/>
                      <a:pt x="28" y="0"/>
                      <a:pt x="28" y="0"/>
                    </a:cubicBezTo>
                    <a:cubicBezTo>
                      <a:pt x="28" y="0"/>
                      <a:pt x="28" y="0"/>
                      <a:pt x="29" y="0"/>
                    </a:cubicBezTo>
                    <a:lnTo>
                      <a:pt x="29" y="13"/>
                    </a:lnTo>
                    <a:cubicBezTo>
                      <a:pt x="28" y="13"/>
                      <a:pt x="27" y="13"/>
                      <a:pt x="27" y="13"/>
                    </a:cubicBezTo>
                    <a:cubicBezTo>
                      <a:pt x="26" y="13"/>
                      <a:pt x="26" y="13"/>
                      <a:pt x="25" y="13"/>
                    </a:cubicBezTo>
                    <a:cubicBezTo>
                      <a:pt x="20" y="13"/>
                      <a:pt x="17" y="14"/>
                      <a:pt x="15" y="18"/>
                    </a:cubicBezTo>
                    <a:cubicBezTo>
                      <a:pt x="14" y="19"/>
                      <a:pt x="13" y="22"/>
                      <a:pt x="13" y="26"/>
                    </a:cubicBezTo>
                    <a:lnTo>
                      <a:pt x="13" y="50"/>
                    </a:lnTo>
                    <a:lnTo>
                      <a:pt x="0" y="50"/>
                    </a:lnTo>
                    <a:lnTo>
                      <a:pt x="0" y="1"/>
                    </a:lnTo>
                    <a:lnTo>
                      <a:pt x="13" y="1"/>
                    </a:lnTo>
                    <a:lnTo>
                      <a:pt x="13" y="9"/>
                    </a:lnTo>
                    <a:cubicBezTo>
                      <a:pt x="15" y="6"/>
                      <a:pt x="16" y="4"/>
                      <a:pt x="18" y="3"/>
                    </a:cubicBezTo>
                    <a:cubicBezTo>
                      <a:pt x="20" y="1"/>
                      <a:pt x="23" y="0"/>
                      <a:pt x="27" y="0"/>
                    </a:cubicBez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3" name="Freeform 143"/>
              <p:cNvSpPr>
                <a:spLocks/>
              </p:cNvSpPr>
              <p:nvPr/>
            </p:nvSpPr>
            <p:spPr bwMode="auto">
              <a:xfrm>
                <a:off x="2849" y="2226"/>
                <a:ext cx="104" cy="5"/>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4" name="Freeform 144"/>
              <p:cNvSpPr>
                <a:spLocks/>
              </p:cNvSpPr>
              <p:nvPr/>
            </p:nvSpPr>
            <p:spPr bwMode="auto">
              <a:xfrm>
                <a:off x="2950" y="1937"/>
                <a:ext cx="6" cy="586"/>
              </a:xfrm>
              <a:custGeom>
                <a:avLst/>
                <a:gdLst/>
                <a:ahLst/>
                <a:cxnLst>
                  <a:cxn ang="0">
                    <a:pos x="0" y="444"/>
                  </a:cxn>
                  <a:cxn ang="0">
                    <a:pos x="0" y="444"/>
                  </a:cxn>
                  <a:cxn ang="0">
                    <a:pos x="5" y="444"/>
                  </a:cxn>
                  <a:cxn ang="0">
                    <a:pos x="5" y="0"/>
                  </a:cxn>
                  <a:cxn ang="0">
                    <a:pos x="0" y="0"/>
                  </a:cxn>
                  <a:cxn ang="0">
                    <a:pos x="0" y="444"/>
                  </a:cxn>
                </a:cxnLst>
                <a:rect l="0" t="0" r="r" b="b"/>
                <a:pathLst>
                  <a:path w="5" h="444">
                    <a:moveTo>
                      <a:pt x="0" y="444"/>
                    </a:moveTo>
                    <a:lnTo>
                      <a:pt x="0" y="444"/>
                    </a:lnTo>
                    <a:lnTo>
                      <a:pt x="5" y="444"/>
                    </a:lnTo>
                    <a:lnTo>
                      <a:pt x="5" y="0"/>
                    </a:lnTo>
                    <a:lnTo>
                      <a:pt x="0" y="0"/>
                    </a:lnTo>
                    <a:lnTo>
                      <a:pt x="0" y="4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5" name="Freeform 145"/>
              <p:cNvSpPr>
                <a:spLocks/>
              </p:cNvSpPr>
              <p:nvPr/>
            </p:nvSpPr>
            <p:spPr bwMode="auto">
              <a:xfrm>
                <a:off x="2953" y="2519"/>
                <a:ext cx="102" cy="7"/>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6" name="Freeform 146"/>
              <p:cNvSpPr>
                <a:spLocks/>
              </p:cNvSpPr>
              <p:nvPr/>
            </p:nvSpPr>
            <p:spPr bwMode="auto">
              <a:xfrm>
                <a:off x="2953" y="1931"/>
                <a:ext cx="102" cy="7"/>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7" name="Freeform 147"/>
              <p:cNvSpPr>
                <a:spLocks/>
              </p:cNvSpPr>
              <p:nvPr/>
            </p:nvSpPr>
            <p:spPr bwMode="auto">
              <a:xfrm>
                <a:off x="3122" y="1896"/>
                <a:ext cx="50" cy="87"/>
              </a:xfrm>
              <a:custGeom>
                <a:avLst/>
                <a:gdLst/>
                <a:ahLst/>
                <a:cxnLst>
                  <a:cxn ang="0">
                    <a:pos x="0" y="66"/>
                  </a:cxn>
                  <a:cxn ang="0">
                    <a:pos x="0" y="66"/>
                  </a:cxn>
                  <a:cxn ang="0">
                    <a:pos x="0" y="0"/>
                  </a:cxn>
                  <a:cxn ang="0">
                    <a:pos x="9" y="0"/>
                  </a:cxn>
                  <a:cxn ang="0">
                    <a:pos x="9" y="58"/>
                  </a:cxn>
                  <a:cxn ang="0">
                    <a:pos x="41" y="58"/>
                  </a:cxn>
                  <a:cxn ang="0">
                    <a:pos x="41" y="66"/>
                  </a:cxn>
                  <a:cxn ang="0">
                    <a:pos x="0" y="66"/>
                  </a:cxn>
                </a:cxnLst>
                <a:rect l="0" t="0" r="r" b="b"/>
                <a:pathLst>
                  <a:path w="41" h="66">
                    <a:moveTo>
                      <a:pt x="0" y="66"/>
                    </a:moveTo>
                    <a:lnTo>
                      <a:pt x="0" y="66"/>
                    </a:lnTo>
                    <a:lnTo>
                      <a:pt x="0" y="0"/>
                    </a:lnTo>
                    <a:lnTo>
                      <a:pt x="9" y="0"/>
                    </a:lnTo>
                    <a:lnTo>
                      <a:pt x="9" y="58"/>
                    </a:lnTo>
                    <a:lnTo>
                      <a:pt x="41" y="58"/>
                    </a:lnTo>
                    <a:lnTo>
                      <a:pt x="41"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8" name="Freeform 148"/>
              <p:cNvSpPr>
                <a:spLocks noEditPoints="1"/>
              </p:cNvSpPr>
              <p:nvPr/>
            </p:nvSpPr>
            <p:spPr bwMode="auto">
              <a:xfrm>
                <a:off x="3180" y="1918"/>
                <a:ext cx="54" cy="66"/>
              </a:xfrm>
              <a:custGeom>
                <a:avLst/>
                <a:gdLst/>
                <a:ahLst/>
                <a:cxnLst>
                  <a:cxn ang="0">
                    <a:pos x="34" y="43"/>
                  </a:cxn>
                  <a:cxn ang="0">
                    <a:pos x="34" y="43"/>
                  </a:cxn>
                  <a:cxn ang="0">
                    <a:pos x="25" y="48"/>
                  </a:cxn>
                  <a:cxn ang="0">
                    <a:pos x="16" y="50"/>
                  </a:cxn>
                  <a:cxn ang="0">
                    <a:pos x="4" y="46"/>
                  </a:cxn>
                  <a:cxn ang="0">
                    <a:pos x="0" y="36"/>
                  </a:cxn>
                  <a:cxn ang="0">
                    <a:pos x="2" y="30"/>
                  </a:cxn>
                  <a:cxn ang="0">
                    <a:pos x="6" y="25"/>
                  </a:cxn>
                  <a:cxn ang="0">
                    <a:pos x="12" y="23"/>
                  </a:cxn>
                  <a:cxn ang="0">
                    <a:pos x="19" y="21"/>
                  </a:cxn>
                  <a:cxn ang="0">
                    <a:pos x="33" y="19"/>
                  </a:cxn>
                  <a:cxn ang="0">
                    <a:pos x="33" y="16"/>
                  </a:cxn>
                  <a:cxn ang="0">
                    <a:pos x="31" y="10"/>
                  </a:cxn>
                  <a:cxn ang="0">
                    <a:pos x="22" y="7"/>
                  </a:cxn>
                  <a:cxn ang="0">
                    <a:pos x="13" y="9"/>
                  </a:cxn>
                  <a:cxn ang="0">
                    <a:pos x="9" y="16"/>
                  </a:cxn>
                  <a:cxn ang="0">
                    <a:pos x="1" y="15"/>
                  </a:cxn>
                  <a:cxn ang="0">
                    <a:pos x="5" y="7"/>
                  </a:cxn>
                  <a:cxn ang="0">
                    <a:pos x="12" y="2"/>
                  </a:cxn>
                  <a:cxn ang="0">
                    <a:pos x="23" y="0"/>
                  </a:cxn>
                  <a:cxn ang="0">
                    <a:pos x="33" y="2"/>
                  </a:cxn>
                  <a:cxn ang="0">
                    <a:pos x="38" y="5"/>
                  </a:cxn>
                  <a:cxn ang="0">
                    <a:pos x="41" y="11"/>
                  </a:cxn>
                  <a:cxn ang="0">
                    <a:pos x="41" y="18"/>
                  </a:cxn>
                  <a:cxn ang="0">
                    <a:pos x="41" y="29"/>
                  </a:cxn>
                  <a:cxn ang="0">
                    <a:pos x="42" y="43"/>
                  </a:cxn>
                  <a:cxn ang="0">
                    <a:pos x="44" y="49"/>
                  </a:cxn>
                  <a:cxn ang="0">
                    <a:pos x="36" y="49"/>
                  </a:cxn>
                  <a:cxn ang="0">
                    <a:pos x="34" y="43"/>
                  </a:cxn>
                  <a:cxn ang="0">
                    <a:pos x="34" y="43"/>
                  </a:cxn>
                  <a:cxn ang="0">
                    <a:pos x="33" y="25"/>
                  </a:cxn>
                  <a:cxn ang="0">
                    <a:pos x="33" y="25"/>
                  </a:cxn>
                  <a:cxn ang="0">
                    <a:pos x="20" y="28"/>
                  </a:cxn>
                  <a:cxn ang="0">
                    <a:pos x="13" y="30"/>
                  </a:cxn>
                  <a:cxn ang="0">
                    <a:pos x="10" y="32"/>
                  </a:cxn>
                  <a:cxn ang="0">
                    <a:pos x="9" y="36"/>
                  </a:cxn>
                  <a:cxn ang="0">
                    <a:pos x="11" y="41"/>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7"/>
                      <a:pt x="25" y="48"/>
                    </a:cubicBezTo>
                    <a:cubicBezTo>
                      <a:pt x="22" y="49"/>
                      <a:pt x="20" y="50"/>
                      <a:pt x="16" y="50"/>
                    </a:cubicBezTo>
                    <a:cubicBezTo>
                      <a:pt x="11" y="50"/>
                      <a:pt x="7" y="49"/>
                      <a:pt x="4" y="46"/>
                    </a:cubicBezTo>
                    <a:cubicBezTo>
                      <a:pt x="1" y="44"/>
                      <a:pt x="0" y="40"/>
                      <a:pt x="0" y="36"/>
                    </a:cubicBezTo>
                    <a:cubicBezTo>
                      <a:pt x="0" y="34"/>
                      <a:pt x="1" y="32"/>
                      <a:pt x="2" y="30"/>
                    </a:cubicBezTo>
                    <a:cubicBezTo>
                      <a:pt x="3" y="28"/>
                      <a:pt x="4" y="26"/>
                      <a:pt x="6" y="25"/>
                    </a:cubicBezTo>
                    <a:cubicBezTo>
                      <a:pt x="8" y="24"/>
                      <a:pt x="9" y="23"/>
                      <a:pt x="12" y="23"/>
                    </a:cubicBezTo>
                    <a:cubicBezTo>
                      <a:pt x="13" y="22"/>
                      <a:pt x="16" y="22"/>
                      <a:pt x="19" y="21"/>
                    </a:cubicBezTo>
                    <a:cubicBezTo>
                      <a:pt x="25" y="21"/>
                      <a:pt x="30" y="20"/>
                      <a:pt x="33" y="19"/>
                    </a:cubicBezTo>
                    <a:cubicBezTo>
                      <a:pt x="33" y="17"/>
                      <a:pt x="33" y="17"/>
                      <a:pt x="33" y="16"/>
                    </a:cubicBezTo>
                    <a:cubicBezTo>
                      <a:pt x="33" y="13"/>
                      <a:pt x="33" y="11"/>
                      <a:pt x="31" y="10"/>
                    </a:cubicBezTo>
                    <a:cubicBezTo>
                      <a:pt x="29" y="8"/>
                      <a:pt x="26" y="7"/>
                      <a:pt x="22" y="7"/>
                    </a:cubicBezTo>
                    <a:cubicBezTo>
                      <a:pt x="18" y="7"/>
                      <a:pt x="15" y="7"/>
                      <a:pt x="13" y="9"/>
                    </a:cubicBezTo>
                    <a:cubicBezTo>
                      <a:pt x="12" y="10"/>
                      <a:pt x="10" y="12"/>
                      <a:pt x="9" y="16"/>
                    </a:cubicBezTo>
                    <a:lnTo>
                      <a:pt x="1" y="15"/>
                    </a:lnTo>
                    <a:cubicBezTo>
                      <a:pt x="2" y="11"/>
                      <a:pt x="3" y="9"/>
                      <a:pt x="5" y="7"/>
                    </a:cubicBezTo>
                    <a:cubicBezTo>
                      <a:pt x="7" y="4"/>
                      <a:pt x="9" y="3"/>
                      <a:pt x="12" y="2"/>
                    </a:cubicBezTo>
                    <a:cubicBezTo>
                      <a:pt x="15" y="1"/>
                      <a:pt x="19" y="0"/>
                      <a:pt x="23" y="0"/>
                    </a:cubicBezTo>
                    <a:cubicBezTo>
                      <a:pt x="27" y="0"/>
                      <a:pt x="30" y="1"/>
                      <a:pt x="33" y="2"/>
                    </a:cubicBezTo>
                    <a:cubicBezTo>
                      <a:pt x="35" y="2"/>
                      <a:pt x="37" y="4"/>
                      <a:pt x="38" y="5"/>
                    </a:cubicBezTo>
                    <a:cubicBezTo>
                      <a:pt x="40" y="7"/>
                      <a:pt x="41" y="8"/>
                      <a:pt x="41" y="11"/>
                    </a:cubicBezTo>
                    <a:cubicBezTo>
                      <a:pt x="41" y="12"/>
                      <a:pt x="41" y="15"/>
                      <a:pt x="41" y="18"/>
                    </a:cubicBezTo>
                    <a:lnTo>
                      <a:pt x="41" y="29"/>
                    </a:lnTo>
                    <a:cubicBezTo>
                      <a:pt x="41" y="36"/>
                      <a:pt x="42" y="41"/>
                      <a:pt x="42" y="43"/>
                    </a:cubicBezTo>
                    <a:cubicBezTo>
                      <a:pt x="42" y="45"/>
                      <a:pt x="43" y="47"/>
                      <a:pt x="44" y="49"/>
                    </a:cubicBezTo>
                    <a:lnTo>
                      <a:pt x="36" y="49"/>
                    </a:lnTo>
                    <a:cubicBezTo>
                      <a:pt x="35" y="47"/>
                      <a:pt x="34" y="45"/>
                      <a:pt x="34" y="43"/>
                    </a:cubicBezTo>
                    <a:lnTo>
                      <a:pt x="34" y="43"/>
                    </a:lnTo>
                    <a:close/>
                    <a:moveTo>
                      <a:pt x="33" y="25"/>
                    </a:moveTo>
                    <a:lnTo>
                      <a:pt x="33" y="25"/>
                    </a:lnTo>
                    <a:cubicBezTo>
                      <a:pt x="30" y="26"/>
                      <a:pt x="26" y="27"/>
                      <a:pt x="20" y="28"/>
                    </a:cubicBezTo>
                    <a:cubicBezTo>
                      <a:pt x="17" y="28"/>
                      <a:pt x="14" y="29"/>
                      <a:pt x="13" y="30"/>
                    </a:cubicBezTo>
                    <a:cubicBezTo>
                      <a:pt x="12" y="30"/>
                      <a:pt x="11" y="31"/>
                      <a:pt x="10" y="32"/>
                    </a:cubicBezTo>
                    <a:cubicBezTo>
                      <a:pt x="9" y="33"/>
                      <a:pt x="9" y="35"/>
                      <a:pt x="9" y="36"/>
                    </a:cubicBezTo>
                    <a:cubicBezTo>
                      <a:pt x="9" y="38"/>
                      <a:pt x="9" y="40"/>
                      <a:pt x="11" y="41"/>
                    </a:cubicBezTo>
                    <a:cubicBezTo>
                      <a:pt x="13" y="43"/>
                      <a:pt x="15" y="44"/>
                      <a:pt x="18" y="44"/>
                    </a:cubicBezTo>
                    <a:cubicBezTo>
                      <a:pt x="21" y="44"/>
                      <a:pt x="24" y="43"/>
                      <a:pt x="27" y="42"/>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9" name="Freeform 149"/>
              <p:cNvSpPr>
                <a:spLocks noEditPoints="1"/>
              </p:cNvSpPr>
              <p:nvPr/>
            </p:nvSpPr>
            <p:spPr bwMode="auto">
              <a:xfrm>
                <a:off x="3246" y="1896"/>
                <a:ext cx="50" cy="88"/>
              </a:xfrm>
              <a:custGeom>
                <a:avLst/>
                <a:gdLst/>
                <a:ahLst/>
                <a:cxnLst>
                  <a:cxn ang="0">
                    <a:pos x="7" y="66"/>
                  </a:cxn>
                  <a:cxn ang="0">
                    <a:pos x="7" y="66"/>
                  </a:cxn>
                  <a:cxn ang="0">
                    <a:pos x="0" y="66"/>
                  </a:cxn>
                  <a:cxn ang="0">
                    <a:pos x="0" y="0"/>
                  </a:cxn>
                  <a:cxn ang="0">
                    <a:pos x="8" y="0"/>
                  </a:cxn>
                  <a:cxn ang="0">
                    <a:pos x="8" y="24"/>
                  </a:cxn>
                  <a:cxn ang="0">
                    <a:pos x="21" y="17"/>
                  </a:cxn>
                  <a:cxn ang="0">
                    <a:pos x="29" y="19"/>
                  </a:cxn>
                  <a:cxn ang="0">
                    <a:pos x="36" y="24"/>
                  </a:cxn>
                  <a:cxn ang="0">
                    <a:pos x="40" y="32"/>
                  </a:cxn>
                  <a:cxn ang="0">
                    <a:pos x="41" y="41"/>
                  </a:cxn>
                  <a:cxn ang="0">
                    <a:pos x="35" y="60"/>
                  </a:cxn>
                  <a:cxn ang="0">
                    <a:pos x="21" y="67"/>
                  </a:cxn>
                  <a:cxn ang="0">
                    <a:pos x="7" y="60"/>
                  </a:cxn>
                  <a:cxn ang="0">
                    <a:pos x="7" y="66"/>
                  </a:cxn>
                  <a:cxn ang="0">
                    <a:pos x="7" y="42"/>
                  </a:cxn>
                  <a:cxn ang="0">
                    <a:pos x="7" y="42"/>
                  </a:cxn>
                  <a:cxn ang="0">
                    <a:pos x="10" y="54"/>
                  </a:cxn>
                  <a:cxn ang="0">
                    <a:pos x="20" y="60"/>
                  </a:cxn>
                  <a:cxn ang="0">
                    <a:pos x="29" y="56"/>
                  </a:cxn>
                  <a:cxn ang="0">
                    <a:pos x="33" y="42"/>
                  </a:cxn>
                  <a:cxn ang="0">
                    <a:pos x="29" y="28"/>
                  </a:cxn>
                  <a:cxn ang="0">
                    <a:pos x="20" y="24"/>
                  </a:cxn>
                  <a:cxn ang="0">
                    <a:pos x="11" y="28"/>
                  </a:cxn>
                  <a:cxn ang="0">
                    <a:pos x="7" y="42"/>
                  </a:cxn>
                  <a:cxn ang="0">
                    <a:pos x="7" y="42"/>
                  </a:cxn>
                </a:cxnLst>
                <a:rect l="0" t="0" r="r" b="b"/>
                <a:pathLst>
                  <a:path w="41" h="67">
                    <a:moveTo>
                      <a:pt x="7" y="66"/>
                    </a:moveTo>
                    <a:lnTo>
                      <a:pt x="7" y="66"/>
                    </a:lnTo>
                    <a:lnTo>
                      <a:pt x="0" y="66"/>
                    </a:lnTo>
                    <a:lnTo>
                      <a:pt x="0" y="0"/>
                    </a:lnTo>
                    <a:lnTo>
                      <a:pt x="8" y="0"/>
                    </a:lnTo>
                    <a:lnTo>
                      <a:pt x="8" y="24"/>
                    </a:lnTo>
                    <a:cubicBezTo>
                      <a:pt x="11" y="19"/>
                      <a:pt x="16" y="17"/>
                      <a:pt x="21" y="17"/>
                    </a:cubicBezTo>
                    <a:cubicBezTo>
                      <a:pt x="24" y="17"/>
                      <a:pt x="27" y="18"/>
                      <a:pt x="29" y="19"/>
                    </a:cubicBezTo>
                    <a:cubicBezTo>
                      <a:pt x="32" y="20"/>
                      <a:pt x="34" y="22"/>
                      <a:pt x="36" y="24"/>
                    </a:cubicBezTo>
                    <a:cubicBezTo>
                      <a:pt x="38" y="26"/>
                      <a:pt x="39" y="29"/>
                      <a:pt x="40" y="32"/>
                    </a:cubicBezTo>
                    <a:cubicBezTo>
                      <a:pt x="41" y="35"/>
                      <a:pt x="41" y="38"/>
                      <a:pt x="41" y="41"/>
                    </a:cubicBezTo>
                    <a:cubicBezTo>
                      <a:pt x="41" y="49"/>
                      <a:pt x="39" y="56"/>
                      <a:pt x="35" y="60"/>
                    </a:cubicBezTo>
                    <a:cubicBezTo>
                      <a:pt x="31" y="65"/>
                      <a:pt x="26" y="67"/>
                      <a:pt x="21" y="67"/>
                    </a:cubicBezTo>
                    <a:cubicBezTo>
                      <a:pt x="15" y="67"/>
                      <a:pt x="11" y="65"/>
                      <a:pt x="7" y="60"/>
                    </a:cubicBezTo>
                    <a:lnTo>
                      <a:pt x="7" y="66"/>
                    </a:lnTo>
                    <a:close/>
                    <a:moveTo>
                      <a:pt x="7" y="42"/>
                    </a:moveTo>
                    <a:lnTo>
                      <a:pt x="7" y="42"/>
                    </a:lnTo>
                    <a:cubicBezTo>
                      <a:pt x="7" y="47"/>
                      <a:pt x="8" y="52"/>
                      <a:pt x="10" y="54"/>
                    </a:cubicBezTo>
                    <a:cubicBezTo>
                      <a:pt x="12" y="58"/>
                      <a:pt x="16" y="60"/>
                      <a:pt x="20" y="60"/>
                    </a:cubicBezTo>
                    <a:cubicBezTo>
                      <a:pt x="24" y="60"/>
                      <a:pt x="27" y="59"/>
                      <a:pt x="29" y="56"/>
                    </a:cubicBezTo>
                    <a:cubicBezTo>
                      <a:pt x="32" y="53"/>
                      <a:pt x="33" y="48"/>
                      <a:pt x="33" y="42"/>
                    </a:cubicBezTo>
                    <a:cubicBezTo>
                      <a:pt x="33" y="36"/>
                      <a:pt x="32" y="31"/>
                      <a:pt x="29" y="28"/>
                    </a:cubicBezTo>
                    <a:cubicBezTo>
                      <a:pt x="27" y="25"/>
                      <a:pt x="24" y="24"/>
                      <a:pt x="20" y="24"/>
                    </a:cubicBezTo>
                    <a:cubicBezTo>
                      <a:pt x="17" y="24"/>
                      <a:pt x="14" y="25"/>
                      <a:pt x="11" y="28"/>
                    </a:cubicBezTo>
                    <a:cubicBezTo>
                      <a:pt x="9" y="31"/>
                      <a:pt x="7" y="36"/>
                      <a:pt x="7" y="42"/>
                    </a:cubicBezTo>
                    <a:lnTo>
                      <a:pt x="7" y="4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0" name="Freeform 150"/>
              <p:cNvSpPr>
                <a:spLocks noEditPoints="1"/>
              </p:cNvSpPr>
              <p:nvPr/>
            </p:nvSpPr>
            <p:spPr bwMode="auto">
              <a:xfrm>
                <a:off x="3304" y="1918"/>
                <a:ext cx="55"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8" y="25"/>
                  </a:cxn>
                  <a:cxn ang="0">
                    <a:pos x="8" y="25"/>
                  </a:cxn>
                  <a:cxn ang="0">
                    <a:pos x="12" y="39"/>
                  </a:cxn>
                  <a:cxn ang="0">
                    <a:pos x="23" y="43"/>
                  </a:cxn>
                  <a:cxn ang="0">
                    <a:pos x="33" y="39"/>
                  </a:cxn>
                  <a:cxn ang="0">
                    <a:pos x="37" y="25"/>
                  </a:cxn>
                  <a:cxn ang="0">
                    <a:pos x="33" y="11"/>
                  </a:cxn>
                  <a:cxn ang="0">
                    <a:pos x="23" y="7"/>
                  </a:cxn>
                  <a:cxn ang="0">
                    <a:pos x="12" y="11"/>
                  </a:cxn>
                  <a:cxn ang="0">
                    <a:pos x="8" y="25"/>
                  </a:cxn>
                  <a:cxn ang="0">
                    <a:pos x="8" y="25"/>
                  </a:cxn>
                </a:cxnLst>
                <a:rect l="0" t="0" r="r" b="b"/>
                <a:pathLst>
                  <a:path w="45" h="50">
                    <a:moveTo>
                      <a:pt x="0" y="25"/>
                    </a:moveTo>
                    <a:lnTo>
                      <a:pt x="0" y="25"/>
                    </a:lnTo>
                    <a:cubicBezTo>
                      <a:pt x="0" y="16"/>
                      <a:pt x="3" y="10"/>
                      <a:pt x="8" y="5"/>
                    </a:cubicBezTo>
                    <a:cubicBezTo>
                      <a:pt x="12" y="2"/>
                      <a:pt x="17" y="0"/>
                      <a:pt x="23" y="0"/>
                    </a:cubicBezTo>
                    <a:cubicBezTo>
                      <a:pt x="29" y="0"/>
                      <a:pt x="34"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3" y="43"/>
                    </a:cubicBezTo>
                    <a:cubicBezTo>
                      <a:pt x="27" y="43"/>
                      <a:pt x="30" y="42"/>
                      <a:pt x="33" y="39"/>
                    </a:cubicBezTo>
                    <a:cubicBezTo>
                      <a:pt x="35" y="36"/>
                      <a:pt x="37" y="31"/>
                      <a:pt x="37" y="25"/>
                    </a:cubicBezTo>
                    <a:cubicBezTo>
                      <a:pt x="37" y="19"/>
                      <a:pt x="35" y="14"/>
                      <a:pt x="33" y="11"/>
                    </a:cubicBezTo>
                    <a:cubicBezTo>
                      <a:pt x="30" y="8"/>
                      <a:pt x="27" y="7"/>
                      <a:pt x="23"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1" name="Freeform 151"/>
              <p:cNvSpPr>
                <a:spLocks/>
              </p:cNvSpPr>
              <p:nvPr/>
            </p:nvSpPr>
            <p:spPr bwMode="auto">
              <a:xfrm>
                <a:off x="3370" y="1918"/>
                <a:ext cx="32" cy="65"/>
              </a:xfrm>
              <a:custGeom>
                <a:avLst/>
                <a:gdLst/>
                <a:ahLst/>
                <a:cxnLst>
                  <a:cxn ang="0">
                    <a:pos x="0" y="49"/>
                  </a:cxn>
                  <a:cxn ang="0">
                    <a:pos x="0" y="49"/>
                  </a:cxn>
                  <a:cxn ang="0">
                    <a:pos x="0" y="1"/>
                  </a:cxn>
                  <a:cxn ang="0">
                    <a:pos x="8" y="1"/>
                  </a:cxn>
                  <a:cxn ang="0">
                    <a:pos x="8" y="8"/>
                  </a:cxn>
                  <a:cxn ang="0">
                    <a:pos x="13" y="2"/>
                  </a:cxn>
                  <a:cxn ang="0">
                    <a:pos x="18" y="0"/>
                  </a:cxn>
                  <a:cxn ang="0">
                    <a:pos x="26" y="3"/>
                  </a:cxn>
                  <a:cxn ang="0">
                    <a:pos x="23" y="10"/>
                  </a:cxn>
                  <a:cxn ang="0">
                    <a:pos x="17" y="8"/>
                  </a:cxn>
                  <a:cxn ang="0">
                    <a:pos x="13" y="10"/>
                  </a:cxn>
                  <a:cxn ang="0">
                    <a:pos x="10" y="14"/>
                  </a:cxn>
                  <a:cxn ang="0">
                    <a:pos x="8" y="24"/>
                  </a:cxn>
                  <a:cxn ang="0">
                    <a:pos x="8" y="49"/>
                  </a:cxn>
                  <a:cxn ang="0">
                    <a:pos x="0" y="49"/>
                  </a:cxn>
                </a:cxnLst>
                <a:rect l="0" t="0" r="r" b="b"/>
                <a:pathLst>
                  <a:path w="26" h="49">
                    <a:moveTo>
                      <a:pt x="0" y="49"/>
                    </a:moveTo>
                    <a:lnTo>
                      <a:pt x="0" y="49"/>
                    </a:lnTo>
                    <a:lnTo>
                      <a:pt x="0" y="1"/>
                    </a:lnTo>
                    <a:lnTo>
                      <a:pt x="8" y="1"/>
                    </a:lnTo>
                    <a:lnTo>
                      <a:pt x="8" y="8"/>
                    </a:lnTo>
                    <a:cubicBezTo>
                      <a:pt x="9" y="5"/>
                      <a:pt x="11" y="3"/>
                      <a:pt x="13" y="2"/>
                    </a:cubicBezTo>
                    <a:cubicBezTo>
                      <a:pt x="14" y="1"/>
                      <a:pt x="16" y="0"/>
                      <a:pt x="18" y="0"/>
                    </a:cubicBezTo>
                    <a:cubicBezTo>
                      <a:pt x="21" y="0"/>
                      <a:pt x="23" y="1"/>
                      <a:pt x="26" y="3"/>
                    </a:cubicBezTo>
                    <a:lnTo>
                      <a:pt x="23" y="10"/>
                    </a:lnTo>
                    <a:cubicBezTo>
                      <a:pt x="21" y="9"/>
                      <a:pt x="19" y="8"/>
                      <a:pt x="17" y="8"/>
                    </a:cubicBezTo>
                    <a:cubicBezTo>
                      <a:pt x="16" y="8"/>
                      <a:pt x="14" y="9"/>
                      <a:pt x="13" y="10"/>
                    </a:cubicBezTo>
                    <a:cubicBezTo>
                      <a:pt x="11" y="11"/>
                      <a:pt x="10" y="13"/>
                      <a:pt x="10" y="14"/>
                    </a:cubicBezTo>
                    <a:cubicBezTo>
                      <a:pt x="9"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2" name="Freeform 152"/>
              <p:cNvSpPr>
                <a:spLocks/>
              </p:cNvSpPr>
              <p:nvPr/>
            </p:nvSpPr>
            <p:spPr bwMode="auto">
              <a:xfrm>
                <a:off x="3118" y="2066"/>
                <a:ext cx="51" cy="66"/>
              </a:xfrm>
              <a:custGeom>
                <a:avLst/>
                <a:gdLst/>
                <a:ahLst/>
                <a:cxnLst>
                  <a:cxn ang="0">
                    <a:pos x="34" y="31"/>
                  </a:cxn>
                  <a:cxn ang="0">
                    <a:pos x="34" y="31"/>
                  </a:cxn>
                  <a:cxn ang="0">
                    <a:pos x="42" y="32"/>
                  </a:cxn>
                  <a:cxn ang="0">
                    <a:pos x="35" y="45"/>
                  </a:cxn>
                  <a:cxn ang="0">
                    <a:pos x="22" y="50"/>
                  </a:cxn>
                  <a:cxn ang="0">
                    <a:pos x="6" y="44"/>
                  </a:cxn>
                  <a:cxn ang="0">
                    <a:pos x="0" y="25"/>
                  </a:cxn>
                  <a:cxn ang="0">
                    <a:pos x="3" y="12"/>
                  </a:cxn>
                  <a:cxn ang="0">
                    <a:pos x="10" y="3"/>
                  </a:cxn>
                  <a:cxn ang="0">
                    <a:pos x="22" y="0"/>
                  </a:cxn>
                  <a:cxn ang="0">
                    <a:pos x="35" y="4"/>
                  </a:cxn>
                  <a:cxn ang="0">
                    <a:pos x="41" y="15"/>
                  </a:cxn>
                  <a:cxn ang="0">
                    <a:pos x="33" y="16"/>
                  </a:cxn>
                  <a:cxn ang="0">
                    <a:pos x="29" y="9"/>
                  </a:cxn>
                  <a:cxn ang="0">
                    <a:pos x="22" y="7"/>
                  </a:cxn>
                  <a:cxn ang="0">
                    <a:pos x="12" y="11"/>
                  </a:cxn>
                  <a:cxn ang="0">
                    <a:pos x="8" y="25"/>
                  </a:cxn>
                  <a:cxn ang="0">
                    <a:pos x="12" y="39"/>
                  </a:cxn>
                  <a:cxn ang="0">
                    <a:pos x="22" y="43"/>
                  </a:cxn>
                  <a:cxn ang="0">
                    <a:pos x="30" y="40"/>
                  </a:cxn>
                  <a:cxn ang="0">
                    <a:pos x="34" y="31"/>
                  </a:cxn>
                  <a:cxn ang="0">
                    <a:pos x="34" y="31"/>
                  </a:cxn>
                </a:cxnLst>
                <a:rect l="0" t="0" r="r" b="b"/>
                <a:pathLst>
                  <a:path w="42" h="50">
                    <a:moveTo>
                      <a:pt x="34" y="31"/>
                    </a:moveTo>
                    <a:lnTo>
                      <a:pt x="34" y="31"/>
                    </a:lnTo>
                    <a:lnTo>
                      <a:pt x="42" y="32"/>
                    </a:lnTo>
                    <a:cubicBezTo>
                      <a:pt x="41" y="38"/>
                      <a:pt x="39" y="42"/>
                      <a:pt x="35" y="45"/>
                    </a:cubicBezTo>
                    <a:cubicBezTo>
                      <a:pt x="31" y="48"/>
                      <a:pt x="27" y="50"/>
                      <a:pt x="22" y="50"/>
                    </a:cubicBezTo>
                    <a:cubicBezTo>
                      <a:pt x="15" y="50"/>
                      <a:pt x="10" y="48"/>
                      <a:pt x="6" y="44"/>
                    </a:cubicBezTo>
                    <a:cubicBezTo>
                      <a:pt x="2" y="39"/>
                      <a:pt x="0" y="33"/>
                      <a:pt x="0" y="25"/>
                    </a:cubicBezTo>
                    <a:cubicBezTo>
                      <a:pt x="0" y="20"/>
                      <a:pt x="1" y="16"/>
                      <a:pt x="3" y="12"/>
                    </a:cubicBezTo>
                    <a:cubicBezTo>
                      <a:pt x="4" y="8"/>
                      <a:pt x="7" y="5"/>
                      <a:pt x="10" y="3"/>
                    </a:cubicBezTo>
                    <a:cubicBezTo>
                      <a:pt x="14" y="1"/>
                      <a:pt x="18" y="0"/>
                      <a:pt x="22" y="0"/>
                    </a:cubicBezTo>
                    <a:cubicBezTo>
                      <a:pt x="27" y="0"/>
                      <a:pt x="31" y="1"/>
                      <a:pt x="35" y="4"/>
                    </a:cubicBezTo>
                    <a:cubicBezTo>
                      <a:pt x="38" y="7"/>
                      <a:pt x="40" y="10"/>
                      <a:pt x="41" y="15"/>
                    </a:cubicBezTo>
                    <a:lnTo>
                      <a:pt x="33" y="16"/>
                    </a:lnTo>
                    <a:cubicBezTo>
                      <a:pt x="32" y="13"/>
                      <a:pt x="31" y="11"/>
                      <a:pt x="29" y="9"/>
                    </a:cubicBezTo>
                    <a:cubicBezTo>
                      <a:pt x="27" y="8"/>
                      <a:pt x="25" y="7"/>
                      <a:pt x="22" y="7"/>
                    </a:cubicBezTo>
                    <a:cubicBezTo>
                      <a:pt x="18" y="7"/>
                      <a:pt x="15" y="8"/>
                      <a:pt x="12" y="11"/>
                    </a:cubicBezTo>
                    <a:cubicBezTo>
                      <a:pt x="10" y="14"/>
                      <a:pt x="8" y="19"/>
                      <a:pt x="8" y="25"/>
                    </a:cubicBezTo>
                    <a:cubicBezTo>
                      <a:pt x="8" y="31"/>
                      <a:pt x="10" y="36"/>
                      <a:pt x="12" y="39"/>
                    </a:cubicBezTo>
                    <a:cubicBezTo>
                      <a:pt x="15" y="42"/>
                      <a:pt x="18" y="43"/>
                      <a:pt x="22" y="43"/>
                    </a:cubicBezTo>
                    <a:cubicBezTo>
                      <a:pt x="25" y="43"/>
                      <a:pt x="28" y="42"/>
                      <a:pt x="30" y="40"/>
                    </a:cubicBezTo>
                    <a:cubicBezTo>
                      <a:pt x="32" y="38"/>
                      <a:pt x="33" y="35"/>
                      <a:pt x="34" y="31"/>
                    </a:cubicBezTo>
                    <a:lnTo>
                      <a:pt x="3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3" name="Freeform 153"/>
              <p:cNvSpPr>
                <a:spLocks noEditPoints="1"/>
              </p:cNvSpPr>
              <p:nvPr/>
            </p:nvSpPr>
            <p:spPr bwMode="auto">
              <a:xfrm>
                <a:off x="3174" y="2066"/>
                <a:ext cx="55" cy="66"/>
              </a:xfrm>
              <a:custGeom>
                <a:avLst/>
                <a:gdLst/>
                <a:ahLst/>
                <a:cxnLst>
                  <a:cxn ang="0">
                    <a:pos x="0" y="25"/>
                  </a:cxn>
                  <a:cxn ang="0">
                    <a:pos x="0" y="25"/>
                  </a:cxn>
                  <a:cxn ang="0">
                    <a:pos x="7" y="5"/>
                  </a:cxn>
                  <a:cxn ang="0">
                    <a:pos x="22" y="0"/>
                  </a:cxn>
                  <a:cxn ang="0">
                    <a:pos x="38" y="7"/>
                  </a:cxn>
                  <a:cxn ang="0">
                    <a:pos x="45" y="24"/>
                  </a:cxn>
                  <a:cxn ang="0">
                    <a:pos x="42" y="39"/>
                  </a:cxn>
                  <a:cxn ang="0">
                    <a:pos x="34"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5" h="50">
                    <a:moveTo>
                      <a:pt x="0" y="25"/>
                    </a:moveTo>
                    <a:lnTo>
                      <a:pt x="0" y="25"/>
                    </a:lnTo>
                    <a:cubicBezTo>
                      <a:pt x="0" y="16"/>
                      <a:pt x="2" y="10"/>
                      <a:pt x="7" y="5"/>
                    </a:cubicBezTo>
                    <a:cubicBezTo>
                      <a:pt x="11" y="2"/>
                      <a:pt x="16" y="0"/>
                      <a:pt x="22" y="0"/>
                    </a:cubicBezTo>
                    <a:cubicBezTo>
                      <a:pt x="29" y="0"/>
                      <a:pt x="34" y="2"/>
                      <a:pt x="38" y="7"/>
                    </a:cubicBezTo>
                    <a:cubicBezTo>
                      <a:pt x="43" y="11"/>
                      <a:pt x="45" y="17"/>
                      <a:pt x="45" y="24"/>
                    </a:cubicBezTo>
                    <a:cubicBezTo>
                      <a:pt x="45" y="30"/>
                      <a:pt x="44" y="35"/>
                      <a:pt x="42" y="39"/>
                    </a:cubicBezTo>
                    <a:cubicBezTo>
                      <a:pt x="40" y="42"/>
                      <a:pt x="37" y="45"/>
                      <a:pt x="34" y="47"/>
                    </a:cubicBezTo>
                    <a:cubicBezTo>
                      <a:pt x="30" y="49"/>
                      <a:pt x="26" y="50"/>
                      <a:pt x="22"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2" y="43"/>
                    </a:cubicBezTo>
                    <a:cubicBezTo>
                      <a:pt x="26" y="43"/>
                      <a:pt x="30" y="42"/>
                      <a:pt x="32" y="39"/>
                    </a:cubicBezTo>
                    <a:cubicBezTo>
                      <a:pt x="35" y="36"/>
                      <a:pt x="36" y="31"/>
                      <a:pt x="36" y="25"/>
                    </a:cubicBezTo>
                    <a:cubicBezTo>
                      <a:pt x="36" y="19"/>
                      <a:pt x="35" y="14"/>
                      <a:pt x="32" y="11"/>
                    </a:cubicBezTo>
                    <a:cubicBezTo>
                      <a:pt x="30" y="8"/>
                      <a:pt x="26" y="7"/>
                      <a:pt x="22"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4" name="Freeform 154"/>
              <p:cNvSpPr>
                <a:spLocks/>
              </p:cNvSpPr>
              <p:nvPr/>
            </p:nvSpPr>
            <p:spPr bwMode="auto">
              <a:xfrm>
                <a:off x="3236" y="2066"/>
                <a:ext cx="49" cy="66"/>
              </a:xfrm>
              <a:custGeom>
                <a:avLst/>
                <a:gdLst/>
                <a:ahLst/>
                <a:cxnLst>
                  <a:cxn ang="0">
                    <a:pos x="0" y="35"/>
                  </a:cxn>
                  <a:cxn ang="0">
                    <a:pos x="0" y="35"/>
                  </a:cxn>
                  <a:cxn ang="0">
                    <a:pos x="8" y="33"/>
                  </a:cxn>
                  <a:cxn ang="0">
                    <a:pos x="12" y="41"/>
                  </a:cxn>
                  <a:cxn ang="0">
                    <a:pos x="20" y="43"/>
                  </a:cxn>
                  <a:cxn ang="0">
                    <a:pos x="29" y="41"/>
                  </a:cxn>
                  <a:cxn ang="0">
                    <a:pos x="31" y="36"/>
                  </a:cxn>
                  <a:cxn ang="0">
                    <a:pos x="29" y="31"/>
                  </a:cxn>
                  <a:cxn ang="0">
                    <a:pos x="21" y="29"/>
                  </a:cxn>
                  <a:cxn ang="0">
                    <a:pos x="8" y="25"/>
                  </a:cxn>
                  <a:cxn ang="0">
                    <a:pos x="3" y="20"/>
                  </a:cxn>
                  <a:cxn ang="0">
                    <a:pos x="1" y="14"/>
                  </a:cxn>
                  <a:cxn ang="0">
                    <a:pos x="3" y="8"/>
                  </a:cxn>
                  <a:cxn ang="0">
                    <a:pos x="7" y="3"/>
                  </a:cxn>
                  <a:cxn ang="0">
                    <a:pos x="12" y="1"/>
                  </a:cxn>
                  <a:cxn ang="0">
                    <a:pos x="19" y="0"/>
                  </a:cxn>
                  <a:cxn ang="0">
                    <a:pos x="29" y="2"/>
                  </a:cxn>
                  <a:cxn ang="0">
                    <a:pos x="35" y="6"/>
                  </a:cxn>
                  <a:cxn ang="0">
                    <a:pos x="38" y="13"/>
                  </a:cxn>
                  <a:cxn ang="0">
                    <a:pos x="30" y="15"/>
                  </a:cxn>
                  <a:cxn ang="0">
                    <a:pos x="27" y="9"/>
                  </a:cxn>
                  <a:cxn ang="0">
                    <a:pos x="19" y="7"/>
                  </a:cxn>
                  <a:cxn ang="0">
                    <a:pos x="11" y="9"/>
                  </a:cxn>
                  <a:cxn ang="0">
                    <a:pos x="9" y="13"/>
                  </a:cxn>
                  <a:cxn ang="0">
                    <a:pos x="10" y="16"/>
                  </a:cxn>
                  <a:cxn ang="0">
                    <a:pos x="13" y="18"/>
                  </a:cxn>
                  <a:cxn ang="0">
                    <a:pos x="20" y="20"/>
                  </a:cxn>
                  <a:cxn ang="0">
                    <a:pos x="32" y="24"/>
                  </a:cxn>
                  <a:cxn ang="0">
                    <a:pos x="38" y="28"/>
                  </a:cxn>
                  <a:cxn ang="0">
                    <a:pos x="40" y="35"/>
                  </a:cxn>
                  <a:cxn ang="0">
                    <a:pos x="37" y="42"/>
                  </a:cxn>
                  <a:cxn ang="0">
                    <a:pos x="30" y="48"/>
                  </a:cxn>
                  <a:cxn ang="0">
                    <a:pos x="20" y="50"/>
                  </a:cxn>
                  <a:cxn ang="0">
                    <a:pos x="6" y="46"/>
                  </a:cxn>
                  <a:cxn ang="0">
                    <a:pos x="0" y="35"/>
                  </a:cxn>
                  <a:cxn ang="0">
                    <a:pos x="0" y="35"/>
                  </a:cxn>
                </a:cxnLst>
                <a:rect l="0" t="0" r="r" b="b"/>
                <a:pathLst>
                  <a:path w="40" h="50">
                    <a:moveTo>
                      <a:pt x="0" y="35"/>
                    </a:moveTo>
                    <a:lnTo>
                      <a:pt x="0" y="35"/>
                    </a:lnTo>
                    <a:lnTo>
                      <a:pt x="8" y="33"/>
                    </a:lnTo>
                    <a:cubicBezTo>
                      <a:pt x="8" y="37"/>
                      <a:pt x="10" y="39"/>
                      <a:pt x="12" y="41"/>
                    </a:cubicBezTo>
                    <a:cubicBezTo>
                      <a:pt x="14" y="42"/>
                      <a:pt x="17" y="43"/>
                      <a:pt x="20" y="43"/>
                    </a:cubicBezTo>
                    <a:cubicBezTo>
                      <a:pt x="24" y="43"/>
                      <a:pt x="27" y="43"/>
                      <a:pt x="29" y="41"/>
                    </a:cubicBezTo>
                    <a:cubicBezTo>
                      <a:pt x="30" y="40"/>
                      <a:pt x="31" y="38"/>
                      <a:pt x="31" y="36"/>
                    </a:cubicBezTo>
                    <a:cubicBezTo>
                      <a:pt x="31" y="34"/>
                      <a:pt x="30" y="32"/>
                      <a:pt x="29" y="31"/>
                    </a:cubicBezTo>
                    <a:cubicBezTo>
                      <a:pt x="28" y="31"/>
                      <a:pt x="25" y="30"/>
                      <a:pt x="21" y="29"/>
                    </a:cubicBezTo>
                    <a:cubicBezTo>
                      <a:pt x="15" y="27"/>
                      <a:pt x="11" y="26"/>
                      <a:pt x="8" y="25"/>
                    </a:cubicBezTo>
                    <a:cubicBezTo>
                      <a:pt x="6" y="24"/>
                      <a:pt x="4" y="22"/>
                      <a:pt x="3" y="20"/>
                    </a:cubicBezTo>
                    <a:cubicBezTo>
                      <a:pt x="2" y="18"/>
                      <a:pt x="1" y="16"/>
                      <a:pt x="1" y="14"/>
                    </a:cubicBezTo>
                    <a:cubicBezTo>
                      <a:pt x="1" y="12"/>
                      <a:pt x="2" y="10"/>
                      <a:pt x="3" y="8"/>
                    </a:cubicBezTo>
                    <a:cubicBezTo>
                      <a:pt x="4" y="6"/>
                      <a:pt x="5" y="5"/>
                      <a:pt x="7" y="3"/>
                    </a:cubicBezTo>
                    <a:cubicBezTo>
                      <a:pt x="8" y="2"/>
                      <a:pt x="10" y="2"/>
                      <a:pt x="12" y="1"/>
                    </a:cubicBezTo>
                    <a:cubicBezTo>
                      <a:pt x="14" y="0"/>
                      <a:pt x="16" y="0"/>
                      <a:pt x="19" y="0"/>
                    </a:cubicBezTo>
                    <a:cubicBezTo>
                      <a:pt x="23" y="0"/>
                      <a:pt x="26" y="1"/>
                      <a:pt x="29" y="2"/>
                    </a:cubicBezTo>
                    <a:cubicBezTo>
                      <a:pt x="32" y="3"/>
                      <a:pt x="34" y="4"/>
                      <a:pt x="35" y="6"/>
                    </a:cubicBezTo>
                    <a:cubicBezTo>
                      <a:pt x="36" y="8"/>
                      <a:pt x="37" y="10"/>
                      <a:pt x="38" y="13"/>
                    </a:cubicBezTo>
                    <a:lnTo>
                      <a:pt x="30" y="15"/>
                    </a:lnTo>
                    <a:cubicBezTo>
                      <a:pt x="29" y="12"/>
                      <a:pt x="28" y="10"/>
                      <a:pt x="27" y="9"/>
                    </a:cubicBezTo>
                    <a:cubicBezTo>
                      <a:pt x="25" y="7"/>
                      <a:pt x="23" y="7"/>
                      <a:pt x="19" y="7"/>
                    </a:cubicBezTo>
                    <a:cubicBezTo>
                      <a:pt x="16" y="7"/>
                      <a:pt x="13" y="7"/>
                      <a:pt x="11" y="9"/>
                    </a:cubicBezTo>
                    <a:cubicBezTo>
                      <a:pt x="10" y="10"/>
                      <a:pt x="9" y="11"/>
                      <a:pt x="9" y="13"/>
                    </a:cubicBezTo>
                    <a:cubicBezTo>
                      <a:pt x="9" y="14"/>
                      <a:pt x="9" y="15"/>
                      <a:pt x="10" y="16"/>
                    </a:cubicBezTo>
                    <a:cubicBezTo>
                      <a:pt x="11" y="17"/>
                      <a:pt x="12" y="17"/>
                      <a:pt x="13" y="18"/>
                    </a:cubicBezTo>
                    <a:cubicBezTo>
                      <a:pt x="14" y="18"/>
                      <a:pt x="16" y="19"/>
                      <a:pt x="20" y="20"/>
                    </a:cubicBezTo>
                    <a:cubicBezTo>
                      <a:pt x="26" y="21"/>
                      <a:pt x="30" y="23"/>
                      <a:pt x="32" y="24"/>
                    </a:cubicBezTo>
                    <a:cubicBezTo>
                      <a:pt x="35" y="25"/>
                      <a:pt x="36" y="26"/>
                      <a:pt x="38" y="28"/>
                    </a:cubicBezTo>
                    <a:cubicBezTo>
                      <a:pt x="39" y="30"/>
                      <a:pt x="40" y="32"/>
                      <a:pt x="40" y="35"/>
                    </a:cubicBezTo>
                    <a:cubicBezTo>
                      <a:pt x="40" y="38"/>
                      <a:pt x="39" y="40"/>
                      <a:pt x="37" y="42"/>
                    </a:cubicBezTo>
                    <a:cubicBezTo>
                      <a:pt x="36" y="45"/>
                      <a:pt x="33" y="47"/>
                      <a:pt x="30" y="48"/>
                    </a:cubicBezTo>
                    <a:cubicBezTo>
                      <a:pt x="27" y="49"/>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5" name="Freeform 155"/>
              <p:cNvSpPr>
                <a:spLocks/>
              </p:cNvSpPr>
              <p:nvPr/>
            </p:nvSpPr>
            <p:spPr bwMode="auto">
              <a:xfrm>
                <a:off x="3291" y="2045"/>
                <a:ext cx="28" cy="86"/>
              </a:xfrm>
              <a:custGeom>
                <a:avLst/>
                <a:gdLst/>
                <a:ahLst/>
                <a:cxnLst>
                  <a:cxn ang="0">
                    <a:pos x="22" y="58"/>
                  </a:cxn>
                  <a:cxn ang="0">
                    <a:pos x="22" y="58"/>
                  </a:cxn>
                  <a:cxn ang="0">
                    <a:pos x="23" y="65"/>
                  </a:cxn>
                  <a:cxn ang="0">
                    <a:pos x="17" y="65"/>
                  </a:cxn>
                  <a:cxn ang="0">
                    <a:pos x="10"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6"/>
                  </a:cxn>
                  <a:cxn ang="0">
                    <a:pos x="16" y="57"/>
                  </a:cxn>
                  <a:cxn ang="0">
                    <a:pos x="19" y="58"/>
                  </a:cxn>
                  <a:cxn ang="0">
                    <a:pos x="22" y="58"/>
                  </a:cxn>
                  <a:cxn ang="0">
                    <a:pos x="22" y="58"/>
                  </a:cxn>
                </a:cxnLst>
                <a:rect l="0" t="0" r="r" b="b"/>
                <a:pathLst>
                  <a:path w="23" h="65">
                    <a:moveTo>
                      <a:pt x="22" y="58"/>
                    </a:moveTo>
                    <a:lnTo>
                      <a:pt x="22" y="58"/>
                    </a:lnTo>
                    <a:lnTo>
                      <a:pt x="23" y="65"/>
                    </a:lnTo>
                    <a:cubicBezTo>
                      <a:pt x="21" y="65"/>
                      <a:pt x="19" y="65"/>
                      <a:pt x="17" y="65"/>
                    </a:cubicBezTo>
                    <a:cubicBezTo>
                      <a:pt x="14" y="65"/>
                      <a:pt x="12" y="65"/>
                      <a:pt x="10" y="64"/>
                    </a:cubicBezTo>
                    <a:cubicBezTo>
                      <a:pt x="9" y="63"/>
                      <a:pt x="8" y="62"/>
                      <a:pt x="7" y="60"/>
                    </a:cubicBezTo>
                    <a:cubicBezTo>
                      <a:pt x="6"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5" y="56"/>
                    </a:cubicBezTo>
                    <a:cubicBezTo>
                      <a:pt x="15" y="56"/>
                      <a:pt x="15" y="57"/>
                      <a:pt x="16" y="57"/>
                    </a:cubicBezTo>
                    <a:cubicBezTo>
                      <a:pt x="17" y="58"/>
                      <a:pt x="17" y="58"/>
                      <a:pt x="19" y="58"/>
                    </a:cubicBezTo>
                    <a:cubicBezTo>
                      <a:pt x="20" y="58"/>
                      <a:pt x="21"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6" name="Freeform 156"/>
              <p:cNvSpPr>
                <a:spLocks/>
              </p:cNvSpPr>
              <p:nvPr/>
            </p:nvSpPr>
            <p:spPr bwMode="auto">
              <a:xfrm>
                <a:off x="4037" y="887"/>
                <a:ext cx="104"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7" name="Freeform 157"/>
              <p:cNvSpPr>
                <a:spLocks/>
              </p:cNvSpPr>
              <p:nvPr/>
            </p:nvSpPr>
            <p:spPr bwMode="auto">
              <a:xfrm>
                <a:off x="4138" y="710"/>
                <a:ext cx="6" cy="361"/>
              </a:xfrm>
              <a:custGeom>
                <a:avLst/>
                <a:gdLst/>
                <a:ahLst/>
                <a:cxnLst>
                  <a:cxn ang="0">
                    <a:pos x="0" y="273"/>
                  </a:cxn>
                  <a:cxn ang="0">
                    <a:pos x="0" y="273"/>
                  </a:cxn>
                  <a:cxn ang="0">
                    <a:pos x="5" y="273"/>
                  </a:cxn>
                  <a:cxn ang="0">
                    <a:pos x="5" y="0"/>
                  </a:cxn>
                  <a:cxn ang="0">
                    <a:pos x="0" y="0"/>
                  </a:cxn>
                  <a:cxn ang="0">
                    <a:pos x="0" y="273"/>
                  </a:cxn>
                </a:cxnLst>
                <a:rect l="0" t="0" r="r" b="b"/>
                <a:pathLst>
                  <a:path w="5" h="273">
                    <a:moveTo>
                      <a:pt x="0" y="273"/>
                    </a:moveTo>
                    <a:lnTo>
                      <a:pt x="0" y="273"/>
                    </a:lnTo>
                    <a:lnTo>
                      <a:pt x="5" y="273"/>
                    </a:lnTo>
                    <a:lnTo>
                      <a:pt x="5" y="0"/>
                    </a:lnTo>
                    <a:lnTo>
                      <a:pt x="0" y="0"/>
                    </a:lnTo>
                    <a:lnTo>
                      <a:pt x="0" y="27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8" name="Freeform 158"/>
              <p:cNvSpPr>
                <a:spLocks/>
              </p:cNvSpPr>
              <p:nvPr/>
            </p:nvSpPr>
            <p:spPr bwMode="auto">
              <a:xfrm>
                <a:off x="4141" y="1070"/>
                <a:ext cx="104" cy="5"/>
              </a:xfrm>
              <a:custGeom>
                <a:avLst/>
                <a:gdLst/>
                <a:ahLst/>
                <a:cxnLst>
                  <a:cxn ang="0">
                    <a:pos x="0" y="4"/>
                  </a:cxn>
                  <a:cxn ang="0">
                    <a:pos x="0" y="4"/>
                  </a:cxn>
                  <a:cxn ang="0">
                    <a:pos x="86" y="4"/>
                  </a:cxn>
                  <a:cxn ang="0">
                    <a:pos x="86" y="0"/>
                  </a:cxn>
                  <a:cxn ang="0">
                    <a:pos x="0" y="0"/>
                  </a:cxn>
                  <a:cxn ang="0">
                    <a:pos x="0" y="4"/>
                  </a:cxn>
                </a:cxnLst>
                <a:rect l="0" t="0" r="r" b="b"/>
                <a:pathLst>
                  <a:path w="86" h="4">
                    <a:moveTo>
                      <a:pt x="0" y="4"/>
                    </a:moveTo>
                    <a:lnTo>
                      <a:pt x="0" y="4"/>
                    </a:lnTo>
                    <a:lnTo>
                      <a:pt x="86" y="4"/>
                    </a:lnTo>
                    <a:lnTo>
                      <a:pt x="86"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9" name="Freeform 159"/>
              <p:cNvSpPr>
                <a:spLocks/>
              </p:cNvSpPr>
              <p:nvPr/>
            </p:nvSpPr>
            <p:spPr bwMode="auto">
              <a:xfrm>
                <a:off x="4141" y="708"/>
                <a:ext cx="104" cy="6"/>
              </a:xfrm>
              <a:custGeom>
                <a:avLst/>
                <a:gdLst/>
                <a:ahLst/>
                <a:cxnLst>
                  <a:cxn ang="0">
                    <a:pos x="0" y="5"/>
                  </a:cxn>
                  <a:cxn ang="0">
                    <a:pos x="0" y="5"/>
                  </a:cxn>
                  <a:cxn ang="0">
                    <a:pos x="86" y="5"/>
                  </a:cxn>
                  <a:cxn ang="0">
                    <a:pos x="86" y="0"/>
                  </a:cxn>
                  <a:cxn ang="0">
                    <a:pos x="0" y="0"/>
                  </a:cxn>
                  <a:cxn ang="0">
                    <a:pos x="0" y="5"/>
                  </a:cxn>
                </a:cxnLst>
                <a:rect l="0" t="0" r="r" b="b"/>
                <a:pathLst>
                  <a:path w="86" h="5">
                    <a:moveTo>
                      <a:pt x="0" y="5"/>
                    </a:moveTo>
                    <a:lnTo>
                      <a:pt x="0" y="5"/>
                    </a:lnTo>
                    <a:lnTo>
                      <a:pt x="86" y="5"/>
                    </a:lnTo>
                    <a:lnTo>
                      <a:pt x="86"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0" name="Freeform 160"/>
              <p:cNvSpPr>
                <a:spLocks/>
              </p:cNvSpPr>
              <p:nvPr/>
            </p:nvSpPr>
            <p:spPr bwMode="auto">
              <a:xfrm>
                <a:off x="4287" y="656"/>
                <a:ext cx="63" cy="87"/>
              </a:xfrm>
              <a:custGeom>
                <a:avLst/>
                <a:gdLst/>
                <a:ahLst/>
                <a:cxnLst>
                  <a:cxn ang="0">
                    <a:pos x="0" y="66"/>
                  </a:cxn>
                  <a:cxn ang="0">
                    <a:pos x="0" y="66"/>
                  </a:cxn>
                  <a:cxn ang="0">
                    <a:pos x="0" y="0"/>
                  </a:cxn>
                  <a:cxn ang="0">
                    <a:pos x="9" y="0"/>
                  </a:cxn>
                  <a:cxn ang="0">
                    <a:pos x="44" y="52"/>
                  </a:cxn>
                  <a:cxn ang="0">
                    <a:pos x="44" y="0"/>
                  </a:cxn>
                  <a:cxn ang="0">
                    <a:pos x="52" y="0"/>
                  </a:cxn>
                  <a:cxn ang="0">
                    <a:pos x="52" y="66"/>
                  </a:cxn>
                  <a:cxn ang="0">
                    <a:pos x="43" y="66"/>
                  </a:cxn>
                  <a:cxn ang="0">
                    <a:pos x="9" y="15"/>
                  </a:cxn>
                  <a:cxn ang="0">
                    <a:pos x="9" y="66"/>
                  </a:cxn>
                  <a:cxn ang="0">
                    <a:pos x="0" y="66"/>
                  </a:cxn>
                </a:cxnLst>
                <a:rect l="0" t="0" r="r" b="b"/>
                <a:pathLst>
                  <a:path w="52" h="66">
                    <a:moveTo>
                      <a:pt x="0" y="66"/>
                    </a:moveTo>
                    <a:lnTo>
                      <a:pt x="0" y="66"/>
                    </a:lnTo>
                    <a:lnTo>
                      <a:pt x="0" y="0"/>
                    </a:lnTo>
                    <a:lnTo>
                      <a:pt x="9" y="0"/>
                    </a:lnTo>
                    <a:lnTo>
                      <a:pt x="44" y="52"/>
                    </a:lnTo>
                    <a:lnTo>
                      <a:pt x="44" y="0"/>
                    </a:lnTo>
                    <a:lnTo>
                      <a:pt x="52" y="0"/>
                    </a:lnTo>
                    <a:lnTo>
                      <a:pt x="52" y="66"/>
                    </a:lnTo>
                    <a:lnTo>
                      <a:pt x="43" y="66"/>
                    </a:lnTo>
                    <a:lnTo>
                      <a:pt x="9" y="15"/>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1" name="Freeform 161"/>
              <p:cNvSpPr>
                <a:spLocks/>
              </p:cNvSpPr>
              <p:nvPr/>
            </p:nvSpPr>
            <p:spPr bwMode="auto">
              <a:xfrm>
                <a:off x="4367" y="681"/>
                <a:ext cx="48" cy="64"/>
              </a:xfrm>
              <a:custGeom>
                <a:avLst/>
                <a:gdLst/>
                <a:ahLst/>
                <a:cxnLst>
                  <a:cxn ang="0">
                    <a:pos x="32" y="47"/>
                  </a:cxn>
                  <a:cxn ang="0">
                    <a:pos x="32" y="47"/>
                  </a:cxn>
                  <a:cxn ang="0">
                    <a:pos x="32" y="40"/>
                  </a:cxn>
                  <a:cxn ang="0">
                    <a:pos x="17" y="48"/>
                  </a:cxn>
                  <a:cxn ang="0">
                    <a:pos x="9" y="47"/>
                  </a:cxn>
                  <a:cxn ang="0">
                    <a:pos x="3" y="43"/>
                  </a:cxn>
                  <a:cxn ang="0">
                    <a:pos x="1" y="37"/>
                  </a:cxn>
                  <a:cxn ang="0">
                    <a:pos x="0" y="29"/>
                  </a:cxn>
                  <a:cxn ang="0">
                    <a:pos x="0" y="0"/>
                  </a:cxn>
                  <a:cxn ang="0">
                    <a:pos x="8" y="0"/>
                  </a:cxn>
                  <a:cxn ang="0">
                    <a:pos x="8" y="26"/>
                  </a:cxn>
                  <a:cxn ang="0">
                    <a:pos x="9" y="35"/>
                  </a:cxn>
                  <a:cxn ang="0">
                    <a:pos x="12" y="40"/>
                  </a:cxn>
                  <a:cxn ang="0">
                    <a:pos x="18" y="41"/>
                  </a:cxn>
                  <a:cxn ang="0">
                    <a:pos x="25" y="40"/>
                  </a:cxn>
                  <a:cxn ang="0">
                    <a:pos x="30" y="34"/>
                  </a:cxn>
                  <a:cxn ang="0">
                    <a:pos x="31" y="25"/>
                  </a:cxn>
                  <a:cxn ang="0">
                    <a:pos x="31" y="0"/>
                  </a:cxn>
                  <a:cxn ang="0">
                    <a:pos x="39" y="0"/>
                  </a:cxn>
                  <a:cxn ang="0">
                    <a:pos x="39" y="47"/>
                  </a:cxn>
                  <a:cxn ang="0">
                    <a:pos x="32" y="47"/>
                  </a:cxn>
                </a:cxnLst>
                <a:rect l="0" t="0" r="r" b="b"/>
                <a:pathLst>
                  <a:path w="39" h="48">
                    <a:moveTo>
                      <a:pt x="32" y="47"/>
                    </a:moveTo>
                    <a:lnTo>
                      <a:pt x="32" y="47"/>
                    </a:lnTo>
                    <a:lnTo>
                      <a:pt x="32" y="40"/>
                    </a:lnTo>
                    <a:cubicBezTo>
                      <a:pt x="28" y="46"/>
                      <a:pt x="23" y="48"/>
                      <a:pt x="17" y="48"/>
                    </a:cubicBezTo>
                    <a:cubicBezTo>
                      <a:pt x="14" y="48"/>
                      <a:pt x="11" y="48"/>
                      <a:pt x="9" y="47"/>
                    </a:cubicBezTo>
                    <a:cubicBezTo>
                      <a:pt x="6" y="46"/>
                      <a:pt x="5" y="44"/>
                      <a:pt x="3" y="43"/>
                    </a:cubicBezTo>
                    <a:cubicBezTo>
                      <a:pt x="2" y="41"/>
                      <a:pt x="1" y="39"/>
                      <a:pt x="1" y="37"/>
                    </a:cubicBezTo>
                    <a:cubicBezTo>
                      <a:pt x="1" y="35"/>
                      <a:pt x="0" y="33"/>
                      <a:pt x="0" y="29"/>
                    </a:cubicBezTo>
                    <a:lnTo>
                      <a:pt x="0" y="0"/>
                    </a:lnTo>
                    <a:lnTo>
                      <a:pt x="8" y="0"/>
                    </a:lnTo>
                    <a:lnTo>
                      <a:pt x="8" y="26"/>
                    </a:lnTo>
                    <a:cubicBezTo>
                      <a:pt x="8" y="30"/>
                      <a:pt x="9" y="33"/>
                      <a:pt x="9" y="35"/>
                    </a:cubicBezTo>
                    <a:cubicBezTo>
                      <a:pt x="9" y="37"/>
                      <a:pt x="11" y="38"/>
                      <a:pt x="12" y="40"/>
                    </a:cubicBezTo>
                    <a:cubicBezTo>
                      <a:pt x="14" y="41"/>
                      <a:pt x="16" y="41"/>
                      <a:pt x="18" y="41"/>
                    </a:cubicBezTo>
                    <a:cubicBezTo>
                      <a:pt x="21" y="41"/>
                      <a:pt x="23" y="41"/>
                      <a:pt x="25" y="40"/>
                    </a:cubicBezTo>
                    <a:cubicBezTo>
                      <a:pt x="27" y="38"/>
                      <a:pt x="29" y="37"/>
                      <a:pt x="30" y="34"/>
                    </a:cubicBezTo>
                    <a:cubicBezTo>
                      <a:pt x="31" y="32"/>
                      <a:pt x="31" y="29"/>
                      <a:pt x="31" y="25"/>
                    </a:cubicBezTo>
                    <a:lnTo>
                      <a:pt x="31" y="0"/>
                    </a:lnTo>
                    <a:lnTo>
                      <a:pt x="39" y="0"/>
                    </a:lnTo>
                    <a:lnTo>
                      <a:pt x="39" y="47"/>
                    </a:lnTo>
                    <a:lnTo>
                      <a:pt x="32" y="4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2" name="Freeform 162"/>
              <p:cNvSpPr>
                <a:spLocks/>
              </p:cNvSpPr>
              <p:nvPr/>
            </p:nvSpPr>
            <p:spPr bwMode="auto">
              <a:xfrm>
                <a:off x="4430" y="678"/>
                <a:ext cx="78" cy="65"/>
              </a:xfrm>
              <a:custGeom>
                <a:avLst/>
                <a:gdLst/>
                <a:ahLst/>
                <a:cxnLst>
                  <a:cxn ang="0">
                    <a:pos x="0" y="49"/>
                  </a:cxn>
                  <a:cxn ang="0">
                    <a:pos x="0" y="49"/>
                  </a:cxn>
                  <a:cxn ang="0">
                    <a:pos x="0" y="2"/>
                  </a:cxn>
                  <a:cxn ang="0">
                    <a:pos x="7" y="2"/>
                  </a:cxn>
                  <a:cxn ang="0">
                    <a:pos x="7" y="8"/>
                  </a:cxn>
                  <a:cxn ang="0">
                    <a:pos x="13" y="3"/>
                  </a:cxn>
                  <a:cxn ang="0">
                    <a:pos x="21" y="0"/>
                  </a:cxn>
                  <a:cxn ang="0">
                    <a:pos x="30" y="3"/>
                  </a:cxn>
                  <a:cxn ang="0">
                    <a:pos x="35" y="9"/>
                  </a:cxn>
                  <a:cxn ang="0">
                    <a:pos x="50" y="0"/>
                  </a:cxn>
                  <a:cxn ang="0">
                    <a:pos x="61" y="4"/>
                  </a:cxn>
                  <a:cxn ang="0">
                    <a:pos x="64" y="17"/>
                  </a:cxn>
                  <a:cxn ang="0">
                    <a:pos x="64" y="49"/>
                  </a:cxn>
                  <a:cxn ang="0">
                    <a:pos x="56" y="49"/>
                  </a:cxn>
                  <a:cxn ang="0">
                    <a:pos x="56" y="19"/>
                  </a:cxn>
                  <a:cxn ang="0">
                    <a:pos x="56" y="12"/>
                  </a:cxn>
                  <a:cxn ang="0">
                    <a:pos x="53" y="9"/>
                  </a:cxn>
                  <a:cxn ang="0">
                    <a:pos x="48" y="7"/>
                  </a:cxn>
                  <a:cxn ang="0">
                    <a:pos x="40" y="11"/>
                  </a:cxn>
                  <a:cxn ang="0">
                    <a:pos x="36" y="22"/>
                  </a:cxn>
                  <a:cxn ang="0">
                    <a:pos x="36" y="49"/>
                  </a:cxn>
                  <a:cxn ang="0">
                    <a:pos x="28" y="49"/>
                  </a:cxn>
                  <a:cxn ang="0">
                    <a:pos x="28" y="18"/>
                  </a:cxn>
                  <a:cxn ang="0">
                    <a:pos x="26" y="10"/>
                  </a:cxn>
                  <a:cxn ang="0">
                    <a:pos x="20" y="7"/>
                  </a:cxn>
                  <a:cxn ang="0">
                    <a:pos x="13" y="9"/>
                  </a:cxn>
                  <a:cxn ang="0">
                    <a:pos x="9" y="15"/>
                  </a:cxn>
                  <a:cxn ang="0">
                    <a:pos x="8" y="25"/>
                  </a:cxn>
                  <a:cxn ang="0">
                    <a:pos x="8" y="49"/>
                  </a:cxn>
                  <a:cxn ang="0">
                    <a:pos x="0" y="49"/>
                  </a:cxn>
                </a:cxnLst>
                <a:rect l="0" t="0" r="r" b="b"/>
                <a:pathLst>
                  <a:path w="64" h="49">
                    <a:moveTo>
                      <a:pt x="0" y="49"/>
                    </a:moveTo>
                    <a:lnTo>
                      <a:pt x="0" y="49"/>
                    </a:lnTo>
                    <a:lnTo>
                      <a:pt x="0" y="2"/>
                    </a:lnTo>
                    <a:lnTo>
                      <a:pt x="7" y="2"/>
                    </a:lnTo>
                    <a:lnTo>
                      <a:pt x="7" y="8"/>
                    </a:lnTo>
                    <a:cubicBezTo>
                      <a:pt x="9" y="6"/>
                      <a:pt x="11" y="4"/>
                      <a:pt x="13" y="3"/>
                    </a:cubicBezTo>
                    <a:cubicBezTo>
                      <a:pt x="15" y="1"/>
                      <a:pt x="18" y="0"/>
                      <a:pt x="21" y="0"/>
                    </a:cubicBezTo>
                    <a:cubicBezTo>
                      <a:pt x="25" y="0"/>
                      <a:pt x="28" y="1"/>
                      <a:pt x="30" y="3"/>
                    </a:cubicBezTo>
                    <a:cubicBezTo>
                      <a:pt x="32" y="4"/>
                      <a:pt x="34" y="6"/>
                      <a:pt x="35" y="9"/>
                    </a:cubicBezTo>
                    <a:cubicBezTo>
                      <a:pt x="39" y="3"/>
                      <a:pt x="44" y="0"/>
                      <a:pt x="50" y="0"/>
                    </a:cubicBezTo>
                    <a:cubicBezTo>
                      <a:pt x="54" y="0"/>
                      <a:pt x="58" y="2"/>
                      <a:pt x="61" y="4"/>
                    </a:cubicBezTo>
                    <a:cubicBezTo>
                      <a:pt x="63" y="7"/>
                      <a:pt x="64" y="11"/>
                      <a:pt x="64" y="17"/>
                    </a:cubicBezTo>
                    <a:lnTo>
                      <a:pt x="64" y="49"/>
                    </a:lnTo>
                    <a:lnTo>
                      <a:pt x="56" y="49"/>
                    </a:lnTo>
                    <a:lnTo>
                      <a:pt x="56" y="19"/>
                    </a:lnTo>
                    <a:cubicBezTo>
                      <a:pt x="56" y="16"/>
                      <a:pt x="56" y="14"/>
                      <a:pt x="56" y="12"/>
                    </a:cubicBezTo>
                    <a:cubicBezTo>
                      <a:pt x="55" y="11"/>
                      <a:pt x="54" y="10"/>
                      <a:pt x="53" y="9"/>
                    </a:cubicBezTo>
                    <a:cubicBezTo>
                      <a:pt x="51" y="8"/>
                      <a:pt x="50" y="7"/>
                      <a:pt x="48" y="7"/>
                    </a:cubicBezTo>
                    <a:cubicBezTo>
                      <a:pt x="45" y="7"/>
                      <a:pt x="42" y="9"/>
                      <a:pt x="40" y="11"/>
                    </a:cubicBezTo>
                    <a:cubicBezTo>
                      <a:pt x="37" y="13"/>
                      <a:pt x="36" y="17"/>
                      <a:pt x="36" y="22"/>
                    </a:cubicBezTo>
                    <a:lnTo>
                      <a:pt x="36" y="49"/>
                    </a:lnTo>
                    <a:lnTo>
                      <a:pt x="28" y="49"/>
                    </a:lnTo>
                    <a:lnTo>
                      <a:pt x="28" y="18"/>
                    </a:lnTo>
                    <a:cubicBezTo>
                      <a:pt x="28" y="15"/>
                      <a:pt x="27" y="12"/>
                      <a:pt x="26" y="10"/>
                    </a:cubicBezTo>
                    <a:cubicBezTo>
                      <a:pt x="25" y="8"/>
                      <a:pt x="23" y="7"/>
                      <a:pt x="20" y="7"/>
                    </a:cubicBezTo>
                    <a:cubicBezTo>
                      <a:pt x="17" y="7"/>
                      <a:pt x="15" y="8"/>
                      <a:pt x="13" y="9"/>
                    </a:cubicBezTo>
                    <a:cubicBezTo>
                      <a:pt x="11" y="10"/>
                      <a:pt x="10" y="12"/>
                      <a:pt x="9" y="15"/>
                    </a:cubicBezTo>
                    <a:cubicBezTo>
                      <a:pt x="8" y="17"/>
                      <a:pt x="8" y="20"/>
                      <a:pt x="8" y="25"/>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3" name="Freeform 163"/>
              <p:cNvSpPr>
                <a:spLocks noEditPoints="1"/>
              </p:cNvSpPr>
              <p:nvPr/>
            </p:nvSpPr>
            <p:spPr bwMode="auto">
              <a:xfrm>
                <a:off x="4525" y="656"/>
                <a:ext cx="51" cy="89"/>
              </a:xfrm>
              <a:custGeom>
                <a:avLst/>
                <a:gdLst/>
                <a:ahLst/>
                <a:cxnLst>
                  <a:cxn ang="0">
                    <a:pos x="8" y="66"/>
                  </a:cxn>
                  <a:cxn ang="0">
                    <a:pos x="8" y="66"/>
                  </a:cxn>
                  <a:cxn ang="0">
                    <a:pos x="0" y="66"/>
                  </a:cxn>
                  <a:cxn ang="0">
                    <a:pos x="0" y="0"/>
                  </a:cxn>
                  <a:cxn ang="0">
                    <a:pos x="8" y="0"/>
                  </a:cxn>
                  <a:cxn ang="0">
                    <a:pos x="8" y="24"/>
                  </a:cxn>
                  <a:cxn ang="0">
                    <a:pos x="21" y="17"/>
                  </a:cxn>
                  <a:cxn ang="0">
                    <a:pos x="30" y="19"/>
                  </a:cxn>
                  <a:cxn ang="0">
                    <a:pos x="36" y="24"/>
                  </a:cxn>
                  <a:cxn ang="0">
                    <a:pos x="40" y="32"/>
                  </a:cxn>
                  <a:cxn ang="0">
                    <a:pos x="42" y="42"/>
                  </a:cxn>
                  <a:cxn ang="0">
                    <a:pos x="35" y="61"/>
                  </a:cxn>
                  <a:cxn ang="0">
                    <a:pos x="21" y="67"/>
                  </a:cxn>
                  <a:cxn ang="0">
                    <a:pos x="8" y="60"/>
                  </a:cxn>
                  <a:cxn ang="0">
                    <a:pos x="8" y="66"/>
                  </a:cxn>
                  <a:cxn ang="0">
                    <a:pos x="8" y="42"/>
                  </a:cxn>
                  <a:cxn ang="0">
                    <a:pos x="8" y="42"/>
                  </a:cxn>
                  <a:cxn ang="0">
                    <a:pos x="10" y="54"/>
                  </a:cxn>
                  <a:cxn ang="0">
                    <a:pos x="20" y="61"/>
                  </a:cxn>
                  <a:cxn ang="0">
                    <a:pos x="29" y="56"/>
                  </a:cxn>
                  <a:cxn ang="0">
                    <a:pos x="33" y="42"/>
                  </a:cxn>
                  <a:cxn ang="0">
                    <a:pos x="30" y="29"/>
                  </a:cxn>
                  <a:cxn ang="0">
                    <a:pos x="21" y="24"/>
                  </a:cxn>
                  <a:cxn ang="0">
                    <a:pos x="11" y="29"/>
                  </a:cxn>
                  <a:cxn ang="0">
                    <a:pos x="8" y="42"/>
                  </a:cxn>
                  <a:cxn ang="0">
                    <a:pos x="8" y="42"/>
                  </a:cxn>
                </a:cxnLst>
                <a:rect l="0" t="0" r="r" b="b"/>
                <a:pathLst>
                  <a:path w="42" h="67">
                    <a:moveTo>
                      <a:pt x="8" y="66"/>
                    </a:moveTo>
                    <a:lnTo>
                      <a:pt x="8" y="66"/>
                    </a:lnTo>
                    <a:lnTo>
                      <a:pt x="0" y="66"/>
                    </a:lnTo>
                    <a:lnTo>
                      <a:pt x="0" y="0"/>
                    </a:lnTo>
                    <a:lnTo>
                      <a:pt x="8" y="0"/>
                    </a:lnTo>
                    <a:lnTo>
                      <a:pt x="8" y="24"/>
                    </a:lnTo>
                    <a:cubicBezTo>
                      <a:pt x="12" y="20"/>
                      <a:pt x="16" y="17"/>
                      <a:pt x="21" y="17"/>
                    </a:cubicBezTo>
                    <a:cubicBezTo>
                      <a:pt x="24" y="17"/>
                      <a:pt x="27" y="18"/>
                      <a:pt x="30" y="19"/>
                    </a:cubicBezTo>
                    <a:cubicBezTo>
                      <a:pt x="32" y="20"/>
                      <a:pt x="34" y="22"/>
                      <a:pt x="36" y="24"/>
                    </a:cubicBezTo>
                    <a:cubicBezTo>
                      <a:pt x="38" y="26"/>
                      <a:pt x="39" y="29"/>
                      <a:pt x="40" y="32"/>
                    </a:cubicBezTo>
                    <a:cubicBezTo>
                      <a:pt x="41" y="35"/>
                      <a:pt x="42" y="38"/>
                      <a:pt x="42" y="42"/>
                    </a:cubicBezTo>
                    <a:cubicBezTo>
                      <a:pt x="42" y="50"/>
                      <a:pt x="39" y="56"/>
                      <a:pt x="35" y="61"/>
                    </a:cubicBezTo>
                    <a:cubicBezTo>
                      <a:pt x="31" y="65"/>
                      <a:pt x="27" y="67"/>
                      <a:pt x="21" y="67"/>
                    </a:cubicBezTo>
                    <a:cubicBezTo>
                      <a:pt x="15" y="67"/>
                      <a:pt x="11" y="65"/>
                      <a:pt x="8" y="60"/>
                    </a:cubicBezTo>
                    <a:lnTo>
                      <a:pt x="8" y="66"/>
                    </a:lnTo>
                    <a:close/>
                    <a:moveTo>
                      <a:pt x="8" y="42"/>
                    </a:moveTo>
                    <a:lnTo>
                      <a:pt x="8" y="42"/>
                    </a:lnTo>
                    <a:cubicBezTo>
                      <a:pt x="8" y="48"/>
                      <a:pt x="8" y="52"/>
                      <a:pt x="10" y="54"/>
                    </a:cubicBezTo>
                    <a:cubicBezTo>
                      <a:pt x="12" y="59"/>
                      <a:pt x="16" y="61"/>
                      <a:pt x="20" y="61"/>
                    </a:cubicBezTo>
                    <a:cubicBezTo>
                      <a:pt x="24" y="61"/>
                      <a:pt x="27" y="59"/>
                      <a:pt x="29" y="56"/>
                    </a:cubicBezTo>
                    <a:cubicBezTo>
                      <a:pt x="32" y="53"/>
                      <a:pt x="33" y="48"/>
                      <a:pt x="33" y="42"/>
                    </a:cubicBezTo>
                    <a:cubicBezTo>
                      <a:pt x="33" y="36"/>
                      <a:pt x="32" y="32"/>
                      <a:pt x="30" y="29"/>
                    </a:cubicBezTo>
                    <a:cubicBezTo>
                      <a:pt x="27" y="26"/>
                      <a:pt x="24" y="24"/>
                      <a:pt x="21" y="24"/>
                    </a:cubicBezTo>
                    <a:cubicBezTo>
                      <a:pt x="17" y="24"/>
                      <a:pt x="14" y="26"/>
                      <a:pt x="11" y="29"/>
                    </a:cubicBezTo>
                    <a:cubicBezTo>
                      <a:pt x="9" y="32"/>
                      <a:pt x="8" y="36"/>
                      <a:pt x="8" y="42"/>
                    </a:cubicBezTo>
                    <a:lnTo>
                      <a:pt x="8" y="4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4" name="Freeform 164"/>
              <p:cNvSpPr>
                <a:spLocks noEditPoints="1"/>
              </p:cNvSpPr>
              <p:nvPr/>
            </p:nvSpPr>
            <p:spPr bwMode="auto">
              <a:xfrm>
                <a:off x="4585" y="678"/>
                <a:ext cx="53" cy="67"/>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3" y="35"/>
                    </a:lnTo>
                    <a:cubicBezTo>
                      <a:pt x="42" y="40"/>
                      <a:pt x="40" y="44"/>
                      <a:pt x="36" y="46"/>
                    </a:cubicBezTo>
                    <a:cubicBezTo>
                      <a:pt x="33" y="49"/>
                      <a:pt x="28" y="50"/>
                      <a:pt x="22" y="50"/>
                    </a:cubicBezTo>
                    <a:cubicBezTo>
                      <a:pt x="15" y="50"/>
                      <a:pt x="10" y="48"/>
                      <a:pt x="6" y="44"/>
                    </a:cubicBezTo>
                    <a:cubicBezTo>
                      <a:pt x="2" y="40"/>
                      <a:pt x="0" y="34"/>
                      <a:pt x="0" y="26"/>
                    </a:cubicBezTo>
                    <a:cubicBezTo>
                      <a:pt x="0" y="18"/>
                      <a:pt x="2" y="12"/>
                      <a:pt x="6" y="7"/>
                    </a:cubicBezTo>
                    <a:cubicBezTo>
                      <a:pt x="10" y="3"/>
                      <a:pt x="15"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5"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5" name="Freeform 165"/>
              <p:cNvSpPr>
                <a:spLocks/>
              </p:cNvSpPr>
              <p:nvPr/>
            </p:nvSpPr>
            <p:spPr bwMode="auto">
              <a:xfrm>
                <a:off x="4651" y="678"/>
                <a:ext cx="30" cy="65"/>
              </a:xfrm>
              <a:custGeom>
                <a:avLst/>
                <a:gdLst/>
                <a:ahLst/>
                <a:cxnLst>
                  <a:cxn ang="0">
                    <a:pos x="0" y="49"/>
                  </a:cxn>
                  <a:cxn ang="0">
                    <a:pos x="0" y="49"/>
                  </a:cxn>
                  <a:cxn ang="0">
                    <a:pos x="0" y="2"/>
                  </a:cxn>
                  <a:cxn ang="0">
                    <a:pos x="7" y="2"/>
                  </a:cxn>
                  <a:cxn ang="0">
                    <a:pos x="7" y="9"/>
                  </a:cxn>
                  <a:cxn ang="0">
                    <a:pos x="12" y="2"/>
                  </a:cxn>
                  <a:cxn ang="0">
                    <a:pos x="17" y="0"/>
                  </a:cxn>
                  <a:cxn ang="0">
                    <a:pos x="25" y="3"/>
                  </a:cxn>
                  <a:cxn ang="0">
                    <a:pos x="23" y="11"/>
                  </a:cxn>
                  <a:cxn ang="0">
                    <a:pos x="17" y="9"/>
                  </a:cxn>
                  <a:cxn ang="0">
                    <a:pos x="12" y="10"/>
                  </a:cxn>
                  <a:cxn ang="0">
                    <a:pos x="9" y="15"/>
                  </a:cxn>
                  <a:cxn ang="0">
                    <a:pos x="8" y="24"/>
                  </a:cxn>
                  <a:cxn ang="0">
                    <a:pos x="8" y="49"/>
                  </a:cxn>
                  <a:cxn ang="0">
                    <a:pos x="0" y="49"/>
                  </a:cxn>
                </a:cxnLst>
                <a:rect l="0" t="0" r="r" b="b"/>
                <a:pathLst>
                  <a:path w="25" h="49">
                    <a:moveTo>
                      <a:pt x="0" y="49"/>
                    </a:moveTo>
                    <a:lnTo>
                      <a:pt x="0" y="49"/>
                    </a:lnTo>
                    <a:lnTo>
                      <a:pt x="0" y="2"/>
                    </a:lnTo>
                    <a:lnTo>
                      <a:pt x="7" y="2"/>
                    </a:lnTo>
                    <a:lnTo>
                      <a:pt x="7" y="9"/>
                    </a:lnTo>
                    <a:cubicBezTo>
                      <a:pt x="9" y="5"/>
                      <a:pt x="10" y="3"/>
                      <a:pt x="12" y="2"/>
                    </a:cubicBezTo>
                    <a:cubicBezTo>
                      <a:pt x="14" y="1"/>
                      <a:pt x="15" y="0"/>
                      <a:pt x="17" y="0"/>
                    </a:cubicBezTo>
                    <a:cubicBezTo>
                      <a:pt x="20" y="0"/>
                      <a:pt x="23" y="1"/>
                      <a:pt x="25" y="3"/>
                    </a:cubicBezTo>
                    <a:lnTo>
                      <a:pt x="23" y="11"/>
                    </a:lnTo>
                    <a:cubicBezTo>
                      <a:pt x="21" y="9"/>
                      <a:pt x="19" y="9"/>
                      <a:pt x="17" y="9"/>
                    </a:cubicBezTo>
                    <a:cubicBezTo>
                      <a:pt x="15" y="9"/>
                      <a:pt x="13" y="9"/>
                      <a:pt x="12" y="10"/>
                    </a:cubicBezTo>
                    <a:cubicBezTo>
                      <a:pt x="11" y="12"/>
                      <a:pt x="10" y="13"/>
                      <a:pt x="9" y="15"/>
                    </a:cubicBezTo>
                    <a:cubicBezTo>
                      <a:pt x="8"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6" name="Freeform 166"/>
              <p:cNvSpPr>
                <a:spLocks noEditPoints="1"/>
              </p:cNvSpPr>
              <p:nvPr/>
            </p:nvSpPr>
            <p:spPr bwMode="auto">
              <a:xfrm>
                <a:off x="4715" y="678"/>
                <a:ext cx="54" cy="67"/>
              </a:xfrm>
              <a:custGeom>
                <a:avLst/>
                <a:gdLst/>
                <a:ahLst/>
                <a:cxnLst>
                  <a:cxn ang="0">
                    <a:pos x="0" y="25"/>
                  </a:cxn>
                  <a:cxn ang="0">
                    <a:pos x="0" y="25"/>
                  </a:cxn>
                  <a:cxn ang="0">
                    <a:pos x="7" y="6"/>
                  </a:cxn>
                  <a:cxn ang="0">
                    <a:pos x="22" y="0"/>
                  </a:cxn>
                  <a:cxn ang="0">
                    <a:pos x="38" y="7"/>
                  </a:cxn>
                  <a:cxn ang="0">
                    <a:pos x="44" y="25"/>
                  </a:cxn>
                  <a:cxn ang="0">
                    <a:pos x="42" y="39"/>
                  </a:cxn>
                  <a:cxn ang="0">
                    <a:pos x="33" y="47"/>
                  </a:cxn>
                  <a:cxn ang="0">
                    <a:pos x="22" y="50"/>
                  </a:cxn>
                  <a:cxn ang="0">
                    <a:pos x="6" y="44"/>
                  </a:cxn>
                  <a:cxn ang="0">
                    <a:pos x="0" y="25"/>
                  </a:cxn>
                  <a:cxn ang="0">
                    <a:pos x="0" y="25"/>
                  </a:cxn>
                  <a:cxn ang="0">
                    <a:pos x="8" y="25"/>
                  </a:cxn>
                  <a:cxn ang="0">
                    <a:pos x="8" y="25"/>
                  </a:cxn>
                  <a:cxn ang="0">
                    <a:pos x="12" y="39"/>
                  </a:cxn>
                  <a:cxn ang="0">
                    <a:pos x="22" y="44"/>
                  </a:cxn>
                  <a:cxn ang="0">
                    <a:pos x="32" y="39"/>
                  </a:cxn>
                  <a:cxn ang="0">
                    <a:pos x="36" y="25"/>
                  </a:cxn>
                  <a:cxn ang="0">
                    <a:pos x="32" y="12"/>
                  </a:cxn>
                  <a:cxn ang="0">
                    <a:pos x="22" y="7"/>
                  </a:cxn>
                  <a:cxn ang="0">
                    <a:pos x="12" y="12"/>
                  </a:cxn>
                  <a:cxn ang="0">
                    <a:pos x="8" y="25"/>
                  </a:cxn>
                  <a:cxn ang="0">
                    <a:pos x="8" y="25"/>
                  </a:cxn>
                </a:cxnLst>
                <a:rect l="0" t="0" r="r" b="b"/>
                <a:pathLst>
                  <a:path w="44" h="50">
                    <a:moveTo>
                      <a:pt x="0" y="25"/>
                    </a:moveTo>
                    <a:lnTo>
                      <a:pt x="0" y="25"/>
                    </a:lnTo>
                    <a:cubicBezTo>
                      <a:pt x="0" y="17"/>
                      <a:pt x="2" y="10"/>
                      <a:pt x="7" y="6"/>
                    </a:cubicBezTo>
                    <a:cubicBezTo>
                      <a:pt x="11" y="2"/>
                      <a:pt x="16" y="0"/>
                      <a:pt x="22" y="0"/>
                    </a:cubicBezTo>
                    <a:cubicBezTo>
                      <a:pt x="29" y="0"/>
                      <a:pt x="34" y="3"/>
                      <a:pt x="38" y="7"/>
                    </a:cubicBezTo>
                    <a:cubicBezTo>
                      <a:pt x="42" y="11"/>
                      <a:pt x="44" y="17"/>
                      <a:pt x="44" y="25"/>
                    </a:cubicBezTo>
                    <a:cubicBezTo>
                      <a:pt x="44" y="31"/>
                      <a:pt x="43" y="36"/>
                      <a:pt x="42" y="39"/>
                    </a:cubicBezTo>
                    <a:cubicBezTo>
                      <a:pt x="40" y="43"/>
                      <a:pt x="37" y="45"/>
                      <a:pt x="33" y="47"/>
                    </a:cubicBezTo>
                    <a:cubicBezTo>
                      <a:pt x="30" y="49"/>
                      <a:pt x="26" y="50"/>
                      <a:pt x="22" y="50"/>
                    </a:cubicBezTo>
                    <a:cubicBezTo>
                      <a:pt x="15" y="50"/>
                      <a:pt x="10" y="48"/>
                      <a:pt x="6" y="44"/>
                    </a:cubicBezTo>
                    <a:cubicBezTo>
                      <a:pt x="2" y="40"/>
                      <a:pt x="0" y="33"/>
                      <a:pt x="0" y="25"/>
                    </a:cubicBezTo>
                    <a:lnTo>
                      <a:pt x="0" y="25"/>
                    </a:lnTo>
                    <a:close/>
                    <a:moveTo>
                      <a:pt x="8" y="25"/>
                    </a:moveTo>
                    <a:lnTo>
                      <a:pt x="8" y="25"/>
                    </a:lnTo>
                    <a:cubicBezTo>
                      <a:pt x="8" y="32"/>
                      <a:pt x="9" y="36"/>
                      <a:pt x="12" y="39"/>
                    </a:cubicBezTo>
                    <a:cubicBezTo>
                      <a:pt x="15" y="42"/>
                      <a:pt x="18" y="44"/>
                      <a:pt x="22" y="44"/>
                    </a:cubicBezTo>
                    <a:cubicBezTo>
                      <a:pt x="26" y="44"/>
                      <a:pt x="29" y="42"/>
                      <a:pt x="32" y="39"/>
                    </a:cubicBezTo>
                    <a:cubicBezTo>
                      <a:pt x="35" y="36"/>
                      <a:pt x="36" y="31"/>
                      <a:pt x="36" y="25"/>
                    </a:cubicBezTo>
                    <a:cubicBezTo>
                      <a:pt x="36" y="19"/>
                      <a:pt x="35" y="15"/>
                      <a:pt x="32" y="12"/>
                    </a:cubicBezTo>
                    <a:cubicBezTo>
                      <a:pt x="29" y="9"/>
                      <a:pt x="26" y="7"/>
                      <a:pt x="22" y="7"/>
                    </a:cubicBezTo>
                    <a:cubicBezTo>
                      <a:pt x="18" y="7"/>
                      <a:pt x="15" y="9"/>
                      <a:pt x="12" y="12"/>
                    </a:cubicBezTo>
                    <a:cubicBezTo>
                      <a:pt x="9" y="15"/>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7" name="Freeform 167"/>
              <p:cNvSpPr>
                <a:spLocks/>
              </p:cNvSpPr>
              <p:nvPr/>
            </p:nvSpPr>
            <p:spPr bwMode="auto">
              <a:xfrm>
                <a:off x="4775" y="655"/>
                <a:ext cx="34" cy="88"/>
              </a:xfrm>
              <a:custGeom>
                <a:avLst/>
                <a:gdLst/>
                <a:ahLst/>
                <a:cxnLst>
                  <a:cxn ang="0">
                    <a:pos x="7" y="67"/>
                  </a:cxn>
                  <a:cxn ang="0">
                    <a:pos x="7" y="67"/>
                  </a:cxn>
                  <a:cxn ang="0">
                    <a:pos x="7" y="26"/>
                  </a:cxn>
                  <a:cxn ang="0">
                    <a:pos x="0" y="26"/>
                  </a:cxn>
                  <a:cxn ang="0">
                    <a:pos x="0" y="20"/>
                  </a:cxn>
                  <a:cxn ang="0">
                    <a:pos x="7" y="20"/>
                  </a:cxn>
                  <a:cxn ang="0">
                    <a:pos x="7" y="14"/>
                  </a:cxn>
                  <a:cxn ang="0">
                    <a:pos x="8" y="7"/>
                  </a:cxn>
                  <a:cxn ang="0">
                    <a:pos x="12" y="2"/>
                  </a:cxn>
                  <a:cxn ang="0">
                    <a:pos x="20" y="0"/>
                  </a:cxn>
                  <a:cxn ang="0">
                    <a:pos x="28" y="1"/>
                  </a:cxn>
                  <a:cxn ang="0">
                    <a:pos x="26" y="8"/>
                  </a:cxn>
                  <a:cxn ang="0">
                    <a:pos x="22" y="8"/>
                  </a:cxn>
                  <a:cxn ang="0">
                    <a:pos x="16" y="9"/>
                  </a:cxn>
                  <a:cxn ang="0">
                    <a:pos x="15" y="15"/>
                  </a:cxn>
                  <a:cxn ang="0">
                    <a:pos x="15" y="20"/>
                  </a:cxn>
                  <a:cxn ang="0">
                    <a:pos x="24" y="20"/>
                  </a:cxn>
                  <a:cxn ang="0">
                    <a:pos x="24" y="26"/>
                  </a:cxn>
                  <a:cxn ang="0">
                    <a:pos x="15" y="26"/>
                  </a:cxn>
                  <a:cxn ang="0">
                    <a:pos x="15" y="67"/>
                  </a:cxn>
                  <a:cxn ang="0">
                    <a:pos x="7" y="67"/>
                  </a:cxn>
                </a:cxnLst>
                <a:rect l="0" t="0" r="r" b="b"/>
                <a:pathLst>
                  <a:path w="28" h="67">
                    <a:moveTo>
                      <a:pt x="7" y="67"/>
                    </a:moveTo>
                    <a:lnTo>
                      <a:pt x="7" y="67"/>
                    </a:lnTo>
                    <a:lnTo>
                      <a:pt x="7" y="26"/>
                    </a:lnTo>
                    <a:lnTo>
                      <a:pt x="0" y="26"/>
                    </a:lnTo>
                    <a:lnTo>
                      <a:pt x="0" y="20"/>
                    </a:lnTo>
                    <a:lnTo>
                      <a:pt x="7" y="20"/>
                    </a:lnTo>
                    <a:lnTo>
                      <a:pt x="7" y="14"/>
                    </a:lnTo>
                    <a:cubicBezTo>
                      <a:pt x="7" y="11"/>
                      <a:pt x="7" y="9"/>
                      <a:pt x="8" y="7"/>
                    </a:cubicBezTo>
                    <a:cubicBezTo>
                      <a:pt x="8" y="5"/>
                      <a:pt x="10" y="4"/>
                      <a:pt x="12" y="2"/>
                    </a:cubicBezTo>
                    <a:cubicBezTo>
                      <a:pt x="14" y="1"/>
                      <a:pt x="16" y="0"/>
                      <a:pt x="20" y="0"/>
                    </a:cubicBezTo>
                    <a:cubicBezTo>
                      <a:pt x="22" y="0"/>
                      <a:pt x="25" y="1"/>
                      <a:pt x="28" y="1"/>
                    </a:cubicBezTo>
                    <a:lnTo>
                      <a:pt x="26" y="8"/>
                    </a:lnTo>
                    <a:cubicBezTo>
                      <a:pt x="25" y="8"/>
                      <a:pt x="23" y="8"/>
                      <a:pt x="22" y="8"/>
                    </a:cubicBezTo>
                    <a:cubicBezTo>
                      <a:pt x="19" y="8"/>
                      <a:pt x="17" y="8"/>
                      <a:pt x="16" y="9"/>
                    </a:cubicBezTo>
                    <a:cubicBezTo>
                      <a:pt x="15" y="10"/>
                      <a:pt x="15" y="12"/>
                      <a:pt x="15" y="15"/>
                    </a:cubicBezTo>
                    <a:lnTo>
                      <a:pt x="15" y="20"/>
                    </a:lnTo>
                    <a:lnTo>
                      <a:pt x="24" y="20"/>
                    </a:lnTo>
                    <a:lnTo>
                      <a:pt x="24" y="26"/>
                    </a:lnTo>
                    <a:lnTo>
                      <a:pt x="15" y="26"/>
                    </a:lnTo>
                    <a:lnTo>
                      <a:pt x="15" y="67"/>
                    </a:lnTo>
                    <a:lnTo>
                      <a:pt x="7" y="6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8" name="Freeform 168"/>
              <p:cNvSpPr>
                <a:spLocks noEditPoints="1"/>
              </p:cNvSpPr>
              <p:nvPr/>
            </p:nvSpPr>
            <p:spPr bwMode="auto">
              <a:xfrm>
                <a:off x="4845" y="678"/>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8" y="38"/>
                  </a:cxn>
                  <a:cxn ang="0">
                    <a:pos x="31" y="47"/>
                  </a:cxn>
                  <a:cxn ang="0">
                    <a:pos x="20"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8" y="2"/>
                      <a:pt x="32" y="4"/>
                    </a:cubicBezTo>
                    <a:cubicBezTo>
                      <a:pt x="35" y="6"/>
                      <a:pt x="37" y="9"/>
                      <a:pt x="39" y="13"/>
                    </a:cubicBezTo>
                    <a:cubicBezTo>
                      <a:pt x="40" y="16"/>
                      <a:pt x="41" y="21"/>
                      <a:pt x="41" y="25"/>
                    </a:cubicBezTo>
                    <a:cubicBezTo>
                      <a:pt x="41" y="30"/>
                      <a:pt x="40" y="34"/>
                      <a:pt x="38" y="38"/>
                    </a:cubicBezTo>
                    <a:cubicBezTo>
                      <a:pt x="37" y="42"/>
                      <a:pt x="34" y="45"/>
                      <a:pt x="31" y="47"/>
                    </a:cubicBezTo>
                    <a:cubicBezTo>
                      <a:pt x="27" y="49"/>
                      <a:pt x="24" y="50"/>
                      <a:pt x="20" y="50"/>
                    </a:cubicBezTo>
                    <a:cubicBezTo>
                      <a:pt x="18" y="50"/>
                      <a:pt x="15" y="50"/>
                      <a:pt x="13" y="49"/>
                    </a:cubicBezTo>
                    <a:cubicBezTo>
                      <a:pt x="11" y="48"/>
                      <a:pt x="9" y="46"/>
                      <a:pt x="8" y="44"/>
                    </a:cubicBezTo>
                    <a:lnTo>
                      <a:pt x="8" y="68"/>
                    </a:lnTo>
                    <a:lnTo>
                      <a:pt x="0" y="68"/>
                    </a:lnTo>
                    <a:close/>
                    <a:moveTo>
                      <a:pt x="7" y="26"/>
                    </a:moveTo>
                    <a:lnTo>
                      <a:pt x="7" y="26"/>
                    </a:lnTo>
                    <a:cubicBezTo>
                      <a:pt x="7" y="32"/>
                      <a:pt x="8" y="36"/>
                      <a:pt x="11" y="39"/>
                    </a:cubicBezTo>
                    <a:cubicBezTo>
                      <a:pt x="13" y="42"/>
                      <a:pt x="16" y="44"/>
                      <a:pt x="20" y="44"/>
                    </a:cubicBezTo>
                    <a:cubicBezTo>
                      <a:pt x="23" y="44"/>
                      <a:pt x="26"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8"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9" name="Freeform 169"/>
              <p:cNvSpPr>
                <a:spLocks/>
              </p:cNvSpPr>
              <p:nvPr/>
            </p:nvSpPr>
            <p:spPr bwMode="auto">
              <a:xfrm>
                <a:off x="4907" y="656"/>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0" name="Freeform 170"/>
              <p:cNvSpPr>
                <a:spLocks noEditPoints="1"/>
              </p:cNvSpPr>
              <p:nvPr/>
            </p:nvSpPr>
            <p:spPr bwMode="auto">
              <a:xfrm>
                <a:off x="4929" y="678"/>
                <a:ext cx="54" cy="67"/>
              </a:xfrm>
              <a:custGeom>
                <a:avLst/>
                <a:gdLst/>
                <a:ahLst/>
                <a:cxnLst>
                  <a:cxn ang="0">
                    <a:pos x="34" y="43"/>
                  </a:cxn>
                  <a:cxn ang="0">
                    <a:pos x="34" y="43"/>
                  </a:cxn>
                  <a:cxn ang="0">
                    <a:pos x="25" y="49"/>
                  </a:cxn>
                  <a:cxn ang="0">
                    <a:pos x="16"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8" y="6"/>
                  </a:cxn>
                  <a:cxn ang="0">
                    <a:pos x="41" y="11"/>
                  </a:cxn>
                  <a:cxn ang="0">
                    <a:pos x="41" y="19"/>
                  </a:cxn>
                  <a:cxn ang="0">
                    <a:pos x="41" y="29"/>
                  </a:cxn>
                  <a:cxn ang="0">
                    <a:pos x="42" y="44"/>
                  </a:cxn>
                  <a:cxn ang="0">
                    <a:pos x="44" y="49"/>
                  </a:cxn>
                  <a:cxn ang="0">
                    <a:pos x="35"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7"/>
                    </a:cubicBezTo>
                    <a:cubicBezTo>
                      <a:pt x="1" y="44"/>
                      <a:pt x="0" y="41"/>
                      <a:pt x="0" y="37"/>
                    </a:cubicBezTo>
                    <a:cubicBezTo>
                      <a:pt x="0" y="34"/>
                      <a:pt x="0" y="32"/>
                      <a:pt x="2" y="30"/>
                    </a:cubicBezTo>
                    <a:cubicBezTo>
                      <a:pt x="3" y="28"/>
                      <a:pt x="4" y="27"/>
                      <a:pt x="6" y="26"/>
                    </a:cubicBezTo>
                    <a:cubicBezTo>
                      <a:pt x="7" y="24"/>
                      <a:pt x="9" y="24"/>
                      <a:pt x="12" y="23"/>
                    </a:cubicBezTo>
                    <a:cubicBezTo>
                      <a:pt x="13" y="23"/>
                      <a:pt x="15" y="22"/>
                      <a:pt x="19" y="22"/>
                    </a:cubicBezTo>
                    <a:cubicBezTo>
                      <a:pt x="25" y="21"/>
                      <a:pt x="30" y="20"/>
                      <a:pt x="33" y="19"/>
                    </a:cubicBezTo>
                    <a:cubicBezTo>
                      <a:pt x="33" y="18"/>
                      <a:pt x="33" y="17"/>
                      <a:pt x="33" y="17"/>
                    </a:cubicBezTo>
                    <a:cubicBezTo>
                      <a:pt x="33" y="14"/>
                      <a:pt x="32" y="11"/>
                      <a:pt x="31" y="10"/>
                    </a:cubicBezTo>
                    <a:cubicBezTo>
                      <a:pt x="29" y="8"/>
                      <a:pt x="26" y="7"/>
                      <a:pt x="22"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9" y="0"/>
                      <a:pt x="23" y="0"/>
                    </a:cubicBezTo>
                    <a:cubicBezTo>
                      <a:pt x="27" y="0"/>
                      <a:pt x="30" y="1"/>
                      <a:pt x="33" y="2"/>
                    </a:cubicBezTo>
                    <a:cubicBezTo>
                      <a:pt x="35" y="3"/>
                      <a:pt x="37" y="4"/>
                      <a:pt x="38" y="6"/>
                    </a:cubicBezTo>
                    <a:cubicBezTo>
                      <a:pt x="40" y="7"/>
                      <a:pt x="40" y="9"/>
                      <a:pt x="41" y="11"/>
                    </a:cubicBezTo>
                    <a:cubicBezTo>
                      <a:pt x="41" y="12"/>
                      <a:pt x="41" y="15"/>
                      <a:pt x="41" y="19"/>
                    </a:cubicBezTo>
                    <a:lnTo>
                      <a:pt x="41" y="29"/>
                    </a:lnTo>
                    <a:cubicBezTo>
                      <a:pt x="41" y="37"/>
                      <a:pt x="41" y="42"/>
                      <a:pt x="42" y="44"/>
                    </a:cubicBezTo>
                    <a:cubicBezTo>
                      <a:pt x="42" y="46"/>
                      <a:pt x="43" y="47"/>
                      <a:pt x="44" y="49"/>
                    </a:cubicBezTo>
                    <a:lnTo>
                      <a:pt x="35"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1" y="31"/>
                      <a:pt x="10" y="31"/>
                      <a:pt x="10" y="33"/>
                    </a:cubicBezTo>
                    <a:cubicBezTo>
                      <a:pt x="9" y="34"/>
                      <a:pt x="9" y="35"/>
                      <a:pt x="9" y="36"/>
                    </a:cubicBezTo>
                    <a:cubicBezTo>
                      <a:pt x="9" y="39"/>
                      <a:pt x="9" y="40"/>
                      <a:pt x="11" y="42"/>
                    </a:cubicBezTo>
                    <a:cubicBezTo>
                      <a:pt x="13" y="43"/>
                      <a:pt x="15" y="44"/>
                      <a:pt x="18" y="44"/>
                    </a:cubicBezTo>
                    <a:cubicBezTo>
                      <a:pt x="21" y="44"/>
                      <a:pt x="24" y="43"/>
                      <a:pt x="26"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1" name="Freeform 171"/>
              <p:cNvSpPr>
                <a:spLocks/>
              </p:cNvSpPr>
              <p:nvPr/>
            </p:nvSpPr>
            <p:spPr bwMode="auto">
              <a:xfrm>
                <a:off x="4995" y="678"/>
                <a:ext cx="48" cy="65"/>
              </a:xfrm>
              <a:custGeom>
                <a:avLst/>
                <a:gdLst/>
                <a:ahLst/>
                <a:cxnLst>
                  <a:cxn ang="0">
                    <a:pos x="0" y="49"/>
                  </a:cxn>
                  <a:cxn ang="0">
                    <a:pos x="0" y="49"/>
                  </a:cxn>
                  <a:cxn ang="0">
                    <a:pos x="0" y="2"/>
                  </a:cxn>
                  <a:cxn ang="0">
                    <a:pos x="7" y="2"/>
                  </a:cxn>
                  <a:cxn ang="0">
                    <a:pos x="7" y="8"/>
                  </a:cxn>
                  <a:cxn ang="0">
                    <a:pos x="22" y="0"/>
                  </a:cxn>
                  <a:cxn ang="0">
                    <a:pos x="30" y="2"/>
                  </a:cxn>
                  <a:cxn ang="0">
                    <a:pos x="36" y="6"/>
                  </a:cxn>
                  <a:cxn ang="0">
                    <a:pos x="38" y="12"/>
                  </a:cxn>
                  <a:cxn ang="0">
                    <a:pos x="39" y="20"/>
                  </a:cxn>
                  <a:cxn ang="0">
                    <a:pos x="39" y="49"/>
                  </a:cxn>
                  <a:cxn ang="0">
                    <a:pos x="31" y="49"/>
                  </a:cxn>
                  <a:cxn ang="0">
                    <a:pos x="31" y="20"/>
                  </a:cxn>
                  <a:cxn ang="0">
                    <a:pos x="30" y="13"/>
                  </a:cxn>
                  <a:cxn ang="0">
                    <a:pos x="26" y="9"/>
                  </a:cxn>
                  <a:cxn ang="0">
                    <a:pos x="21" y="7"/>
                  </a:cxn>
                  <a:cxn ang="0">
                    <a:pos x="12" y="11"/>
                  </a:cxn>
                  <a:cxn ang="0">
                    <a:pos x="8" y="23"/>
                  </a:cxn>
                  <a:cxn ang="0">
                    <a:pos x="8" y="49"/>
                  </a:cxn>
                  <a:cxn ang="0">
                    <a:pos x="0" y="49"/>
                  </a:cxn>
                </a:cxnLst>
                <a:rect l="0" t="0" r="r" b="b"/>
                <a:pathLst>
                  <a:path w="39" h="49">
                    <a:moveTo>
                      <a:pt x="0" y="49"/>
                    </a:moveTo>
                    <a:lnTo>
                      <a:pt x="0" y="49"/>
                    </a:lnTo>
                    <a:lnTo>
                      <a:pt x="0" y="2"/>
                    </a:lnTo>
                    <a:lnTo>
                      <a:pt x="7" y="2"/>
                    </a:lnTo>
                    <a:lnTo>
                      <a:pt x="7" y="8"/>
                    </a:lnTo>
                    <a:cubicBezTo>
                      <a:pt x="11" y="3"/>
                      <a:pt x="16" y="0"/>
                      <a:pt x="22" y="0"/>
                    </a:cubicBezTo>
                    <a:cubicBezTo>
                      <a:pt x="25" y="0"/>
                      <a:pt x="28" y="1"/>
                      <a:pt x="30" y="2"/>
                    </a:cubicBezTo>
                    <a:cubicBezTo>
                      <a:pt x="33" y="3"/>
                      <a:pt x="34" y="4"/>
                      <a:pt x="36" y="6"/>
                    </a:cubicBezTo>
                    <a:cubicBezTo>
                      <a:pt x="37" y="8"/>
                      <a:pt x="38" y="10"/>
                      <a:pt x="38" y="12"/>
                    </a:cubicBezTo>
                    <a:cubicBezTo>
                      <a:pt x="38" y="14"/>
                      <a:pt x="39" y="16"/>
                      <a:pt x="39" y="20"/>
                    </a:cubicBezTo>
                    <a:lnTo>
                      <a:pt x="39" y="49"/>
                    </a:lnTo>
                    <a:lnTo>
                      <a:pt x="31" y="49"/>
                    </a:lnTo>
                    <a:lnTo>
                      <a:pt x="31" y="20"/>
                    </a:lnTo>
                    <a:cubicBezTo>
                      <a:pt x="31" y="17"/>
                      <a:pt x="30" y="14"/>
                      <a:pt x="30" y="13"/>
                    </a:cubicBezTo>
                    <a:cubicBezTo>
                      <a:pt x="29" y="11"/>
                      <a:pt x="28" y="10"/>
                      <a:pt x="26" y="9"/>
                    </a:cubicBezTo>
                    <a:cubicBezTo>
                      <a:pt x="25" y="8"/>
                      <a:pt x="23" y="7"/>
                      <a:pt x="21" y="7"/>
                    </a:cubicBezTo>
                    <a:cubicBezTo>
                      <a:pt x="17" y="7"/>
                      <a:pt x="14" y="9"/>
                      <a:pt x="12"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2" name="Freeform 172"/>
              <p:cNvSpPr>
                <a:spLocks noEditPoints="1"/>
              </p:cNvSpPr>
              <p:nvPr/>
            </p:nvSpPr>
            <p:spPr bwMode="auto">
              <a:xfrm>
                <a:off x="5054" y="678"/>
                <a:ext cx="53" cy="67"/>
              </a:xfrm>
              <a:custGeom>
                <a:avLst/>
                <a:gdLst/>
                <a:ahLst/>
                <a:cxnLst>
                  <a:cxn ang="0">
                    <a:pos x="36" y="34"/>
                  </a:cxn>
                  <a:cxn ang="0">
                    <a:pos x="36" y="34"/>
                  </a:cxn>
                  <a:cxn ang="0">
                    <a:pos x="44" y="35"/>
                  </a:cxn>
                  <a:cxn ang="0">
                    <a:pos x="37" y="46"/>
                  </a:cxn>
                  <a:cxn ang="0">
                    <a:pos x="23" y="50"/>
                  </a:cxn>
                  <a:cxn ang="0">
                    <a:pos x="7" y="44"/>
                  </a:cxn>
                  <a:cxn ang="0">
                    <a:pos x="0" y="26"/>
                  </a:cxn>
                  <a:cxn ang="0">
                    <a:pos x="7" y="7"/>
                  </a:cxn>
                  <a:cxn ang="0">
                    <a:pos x="23" y="0"/>
                  </a:cxn>
                  <a:cxn ang="0">
                    <a:pos x="38" y="7"/>
                  </a:cxn>
                  <a:cxn ang="0">
                    <a:pos x="44" y="25"/>
                  </a:cxn>
                  <a:cxn ang="0">
                    <a:pos x="44" y="27"/>
                  </a:cxn>
                  <a:cxn ang="0">
                    <a:pos x="9" y="27"/>
                  </a:cxn>
                  <a:cxn ang="0">
                    <a:pos x="13" y="40"/>
                  </a:cxn>
                  <a:cxn ang="0">
                    <a:pos x="23" y="44"/>
                  </a:cxn>
                  <a:cxn ang="0">
                    <a:pos x="31" y="41"/>
                  </a:cxn>
                  <a:cxn ang="0">
                    <a:pos x="36" y="34"/>
                  </a:cxn>
                  <a:cxn ang="0">
                    <a:pos x="36" y="34"/>
                  </a:cxn>
                  <a:cxn ang="0">
                    <a:pos x="9" y="21"/>
                  </a:cxn>
                  <a:cxn ang="0">
                    <a:pos x="9" y="21"/>
                  </a:cxn>
                  <a:cxn ang="0">
                    <a:pos x="36" y="21"/>
                  </a:cxn>
                  <a:cxn ang="0">
                    <a:pos x="33" y="12"/>
                  </a:cxn>
                  <a:cxn ang="0">
                    <a:pos x="23" y="7"/>
                  </a:cxn>
                  <a:cxn ang="0">
                    <a:pos x="13" y="11"/>
                  </a:cxn>
                  <a:cxn ang="0">
                    <a:pos x="9" y="21"/>
                  </a:cxn>
                  <a:cxn ang="0">
                    <a:pos x="9" y="21"/>
                  </a:cxn>
                </a:cxnLst>
                <a:rect l="0" t="0" r="r" b="b"/>
                <a:pathLst>
                  <a:path w="44" h="50">
                    <a:moveTo>
                      <a:pt x="36" y="34"/>
                    </a:moveTo>
                    <a:lnTo>
                      <a:pt x="36" y="34"/>
                    </a:lnTo>
                    <a:lnTo>
                      <a:pt x="44" y="35"/>
                    </a:lnTo>
                    <a:cubicBezTo>
                      <a:pt x="43" y="40"/>
                      <a:pt x="40" y="44"/>
                      <a:pt x="37" y="46"/>
                    </a:cubicBezTo>
                    <a:cubicBezTo>
                      <a:pt x="33" y="49"/>
                      <a:pt x="29" y="50"/>
                      <a:pt x="23" y="50"/>
                    </a:cubicBezTo>
                    <a:cubicBezTo>
                      <a:pt x="16" y="50"/>
                      <a:pt x="11" y="48"/>
                      <a:pt x="7" y="44"/>
                    </a:cubicBezTo>
                    <a:cubicBezTo>
                      <a:pt x="2" y="40"/>
                      <a:pt x="0" y="34"/>
                      <a:pt x="0" y="26"/>
                    </a:cubicBezTo>
                    <a:cubicBezTo>
                      <a:pt x="0" y="18"/>
                      <a:pt x="2" y="12"/>
                      <a:pt x="7" y="7"/>
                    </a:cubicBezTo>
                    <a:cubicBezTo>
                      <a:pt x="11" y="3"/>
                      <a:pt x="16" y="0"/>
                      <a:pt x="23" y="0"/>
                    </a:cubicBezTo>
                    <a:cubicBezTo>
                      <a:pt x="29" y="0"/>
                      <a:pt x="34" y="3"/>
                      <a:pt x="38" y="7"/>
                    </a:cubicBezTo>
                    <a:cubicBezTo>
                      <a:pt x="42" y="11"/>
                      <a:pt x="44" y="17"/>
                      <a:pt x="44" y="25"/>
                    </a:cubicBezTo>
                    <a:cubicBezTo>
                      <a:pt x="44" y="26"/>
                      <a:pt x="44" y="27"/>
                      <a:pt x="44" y="27"/>
                    </a:cubicBezTo>
                    <a:lnTo>
                      <a:pt x="9" y="27"/>
                    </a:lnTo>
                    <a:cubicBezTo>
                      <a:pt x="9" y="33"/>
                      <a:pt x="11" y="37"/>
                      <a:pt x="13" y="40"/>
                    </a:cubicBezTo>
                    <a:cubicBezTo>
                      <a:pt x="16" y="42"/>
                      <a:pt x="19" y="44"/>
                      <a:pt x="23" y="44"/>
                    </a:cubicBezTo>
                    <a:cubicBezTo>
                      <a:pt x="26" y="44"/>
                      <a:pt x="29" y="43"/>
                      <a:pt x="31" y="41"/>
                    </a:cubicBezTo>
                    <a:cubicBezTo>
                      <a:pt x="33" y="40"/>
                      <a:pt x="35" y="37"/>
                      <a:pt x="36" y="34"/>
                    </a:cubicBezTo>
                    <a:lnTo>
                      <a:pt x="36" y="34"/>
                    </a:lnTo>
                    <a:close/>
                    <a:moveTo>
                      <a:pt x="9" y="21"/>
                    </a:moveTo>
                    <a:lnTo>
                      <a:pt x="9" y="21"/>
                    </a:lnTo>
                    <a:lnTo>
                      <a:pt x="36" y="21"/>
                    </a:lnTo>
                    <a:cubicBezTo>
                      <a:pt x="35" y="17"/>
                      <a:pt x="34" y="14"/>
                      <a:pt x="33" y="12"/>
                    </a:cubicBezTo>
                    <a:cubicBezTo>
                      <a:pt x="30" y="9"/>
                      <a:pt x="27" y="7"/>
                      <a:pt x="23" y="7"/>
                    </a:cubicBezTo>
                    <a:cubicBezTo>
                      <a:pt x="19" y="7"/>
                      <a:pt x="16" y="8"/>
                      <a:pt x="13" y="11"/>
                    </a:cubicBezTo>
                    <a:cubicBezTo>
                      <a:pt x="11"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3" name="Freeform 173"/>
              <p:cNvSpPr>
                <a:spLocks/>
              </p:cNvSpPr>
              <p:nvPr/>
            </p:nvSpPr>
            <p:spPr bwMode="auto">
              <a:xfrm>
                <a:off x="5116" y="678"/>
                <a:ext cx="48" cy="67"/>
              </a:xfrm>
              <a:custGeom>
                <a:avLst/>
                <a:gdLst/>
                <a:ahLst/>
                <a:cxnLst>
                  <a:cxn ang="0">
                    <a:pos x="0" y="35"/>
                  </a:cxn>
                  <a:cxn ang="0">
                    <a:pos x="0" y="35"/>
                  </a:cxn>
                  <a:cxn ang="0">
                    <a:pos x="8" y="34"/>
                  </a:cxn>
                  <a:cxn ang="0">
                    <a:pos x="12" y="41"/>
                  </a:cxn>
                  <a:cxn ang="0">
                    <a:pos x="20" y="44"/>
                  </a:cxn>
                  <a:cxn ang="0">
                    <a:pos x="29" y="41"/>
                  </a:cxn>
                  <a:cxn ang="0">
                    <a:pos x="31" y="36"/>
                  </a:cxn>
                  <a:cxn ang="0">
                    <a:pos x="29" y="32"/>
                  </a:cxn>
                  <a:cxn ang="0">
                    <a:pos x="21" y="29"/>
                  </a:cxn>
                  <a:cxn ang="0">
                    <a:pos x="8" y="25"/>
                  </a:cxn>
                  <a:cxn ang="0">
                    <a:pos x="3" y="21"/>
                  </a:cxn>
                  <a:cxn ang="0">
                    <a:pos x="1" y="14"/>
                  </a:cxn>
                  <a:cxn ang="0">
                    <a:pos x="3" y="8"/>
                  </a:cxn>
                  <a:cxn ang="0">
                    <a:pos x="7" y="4"/>
                  </a:cxn>
                  <a:cxn ang="0">
                    <a:pos x="12" y="1"/>
                  </a:cxn>
                  <a:cxn ang="0">
                    <a:pos x="19" y="0"/>
                  </a:cxn>
                  <a:cxn ang="0">
                    <a:pos x="29" y="2"/>
                  </a:cxn>
                  <a:cxn ang="0">
                    <a:pos x="35" y="6"/>
                  </a:cxn>
                  <a:cxn ang="0">
                    <a:pos x="38" y="14"/>
                  </a:cxn>
                  <a:cxn ang="0">
                    <a:pos x="30" y="15"/>
                  </a:cxn>
                  <a:cxn ang="0">
                    <a:pos x="27" y="9"/>
                  </a:cxn>
                  <a:cxn ang="0">
                    <a:pos x="20" y="7"/>
                  </a:cxn>
                  <a:cxn ang="0">
                    <a:pos x="12" y="9"/>
                  </a:cxn>
                  <a:cxn ang="0">
                    <a:pos x="9" y="13"/>
                  </a:cxn>
                  <a:cxn ang="0">
                    <a:pos x="10" y="16"/>
                  </a:cxn>
                  <a:cxn ang="0">
                    <a:pos x="13" y="18"/>
                  </a:cxn>
                  <a:cxn ang="0">
                    <a:pos x="20" y="20"/>
                  </a:cxn>
                  <a:cxn ang="0">
                    <a:pos x="32" y="24"/>
                  </a:cxn>
                  <a:cxn ang="0">
                    <a:pos x="38" y="28"/>
                  </a:cxn>
                  <a:cxn ang="0">
                    <a:pos x="40" y="35"/>
                  </a:cxn>
                  <a:cxn ang="0">
                    <a:pos x="37" y="43"/>
                  </a:cxn>
                  <a:cxn ang="0">
                    <a:pos x="31" y="48"/>
                  </a:cxn>
                  <a:cxn ang="0">
                    <a:pos x="20" y="50"/>
                  </a:cxn>
                  <a:cxn ang="0">
                    <a:pos x="6" y="46"/>
                  </a:cxn>
                  <a:cxn ang="0">
                    <a:pos x="0" y="35"/>
                  </a:cxn>
                  <a:cxn ang="0">
                    <a:pos x="0" y="35"/>
                  </a:cxn>
                </a:cxnLst>
                <a:rect l="0" t="0" r="r" b="b"/>
                <a:pathLst>
                  <a:path w="40" h="50">
                    <a:moveTo>
                      <a:pt x="0" y="35"/>
                    </a:moveTo>
                    <a:lnTo>
                      <a:pt x="0" y="35"/>
                    </a:lnTo>
                    <a:lnTo>
                      <a:pt x="8" y="34"/>
                    </a:lnTo>
                    <a:cubicBezTo>
                      <a:pt x="9" y="37"/>
                      <a:pt x="10" y="39"/>
                      <a:pt x="12" y="41"/>
                    </a:cubicBezTo>
                    <a:cubicBezTo>
                      <a:pt x="14" y="43"/>
                      <a:pt x="17" y="44"/>
                      <a:pt x="20" y="44"/>
                    </a:cubicBezTo>
                    <a:cubicBezTo>
                      <a:pt x="24" y="44"/>
                      <a:pt x="27" y="43"/>
                      <a:pt x="29" y="41"/>
                    </a:cubicBezTo>
                    <a:cubicBezTo>
                      <a:pt x="30" y="40"/>
                      <a:pt x="31" y="38"/>
                      <a:pt x="31" y="36"/>
                    </a:cubicBezTo>
                    <a:cubicBezTo>
                      <a:pt x="31" y="34"/>
                      <a:pt x="31" y="33"/>
                      <a:pt x="29" y="32"/>
                    </a:cubicBezTo>
                    <a:cubicBezTo>
                      <a:pt x="28" y="31"/>
                      <a:pt x="25" y="30"/>
                      <a:pt x="21" y="29"/>
                    </a:cubicBezTo>
                    <a:cubicBezTo>
                      <a:pt x="15" y="28"/>
                      <a:pt x="11" y="26"/>
                      <a:pt x="8" y="25"/>
                    </a:cubicBezTo>
                    <a:cubicBezTo>
                      <a:pt x="6" y="24"/>
                      <a:pt x="4" y="23"/>
                      <a:pt x="3" y="21"/>
                    </a:cubicBezTo>
                    <a:cubicBezTo>
                      <a:pt x="2" y="19"/>
                      <a:pt x="1" y="17"/>
                      <a:pt x="1" y="14"/>
                    </a:cubicBezTo>
                    <a:cubicBezTo>
                      <a:pt x="1" y="12"/>
                      <a:pt x="2" y="10"/>
                      <a:pt x="3" y="8"/>
                    </a:cubicBezTo>
                    <a:cubicBezTo>
                      <a:pt x="4" y="7"/>
                      <a:pt x="5" y="5"/>
                      <a:pt x="7" y="4"/>
                    </a:cubicBezTo>
                    <a:cubicBezTo>
                      <a:pt x="8" y="3"/>
                      <a:pt x="10" y="2"/>
                      <a:pt x="12" y="1"/>
                    </a:cubicBezTo>
                    <a:cubicBezTo>
                      <a:pt x="14" y="1"/>
                      <a:pt x="17" y="0"/>
                      <a:pt x="19" y="0"/>
                    </a:cubicBezTo>
                    <a:cubicBezTo>
                      <a:pt x="23" y="0"/>
                      <a:pt x="26" y="1"/>
                      <a:pt x="29" y="2"/>
                    </a:cubicBezTo>
                    <a:cubicBezTo>
                      <a:pt x="32" y="3"/>
                      <a:pt x="34" y="5"/>
                      <a:pt x="35" y="6"/>
                    </a:cubicBezTo>
                    <a:cubicBezTo>
                      <a:pt x="36" y="8"/>
                      <a:pt x="37" y="11"/>
                      <a:pt x="38" y="14"/>
                    </a:cubicBezTo>
                    <a:lnTo>
                      <a:pt x="30" y="15"/>
                    </a:lnTo>
                    <a:cubicBezTo>
                      <a:pt x="30" y="13"/>
                      <a:pt x="29" y="11"/>
                      <a:pt x="27" y="9"/>
                    </a:cubicBezTo>
                    <a:cubicBezTo>
                      <a:pt x="25" y="8"/>
                      <a:pt x="23" y="7"/>
                      <a:pt x="20" y="7"/>
                    </a:cubicBezTo>
                    <a:cubicBezTo>
                      <a:pt x="16" y="7"/>
                      <a:pt x="13" y="8"/>
                      <a:pt x="12" y="9"/>
                    </a:cubicBezTo>
                    <a:cubicBezTo>
                      <a:pt x="10" y="10"/>
                      <a:pt x="9" y="12"/>
                      <a:pt x="9" y="13"/>
                    </a:cubicBezTo>
                    <a:cubicBezTo>
                      <a:pt x="9" y="14"/>
                      <a:pt x="10" y="15"/>
                      <a:pt x="10" y="16"/>
                    </a:cubicBezTo>
                    <a:cubicBezTo>
                      <a:pt x="11" y="17"/>
                      <a:pt x="12" y="18"/>
                      <a:pt x="13" y="18"/>
                    </a:cubicBezTo>
                    <a:cubicBezTo>
                      <a:pt x="14" y="19"/>
                      <a:pt x="17" y="19"/>
                      <a:pt x="20" y="20"/>
                    </a:cubicBezTo>
                    <a:cubicBezTo>
                      <a:pt x="26" y="22"/>
                      <a:pt x="30" y="23"/>
                      <a:pt x="32" y="24"/>
                    </a:cubicBezTo>
                    <a:cubicBezTo>
                      <a:pt x="35" y="25"/>
                      <a:pt x="36" y="26"/>
                      <a:pt x="38" y="28"/>
                    </a:cubicBezTo>
                    <a:cubicBezTo>
                      <a:pt x="39" y="30"/>
                      <a:pt x="40" y="33"/>
                      <a:pt x="40" y="35"/>
                    </a:cubicBezTo>
                    <a:cubicBezTo>
                      <a:pt x="40" y="38"/>
                      <a:pt x="39" y="41"/>
                      <a:pt x="37" y="43"/>
                    </a:cubicBezTo>
                    <a:cubicBezTo>
                      <a:pt x="36" y="45"/>
                      <a:pt x="34" y="47"/>
                      <a:pt x="31" y="48"/>
                    </a:cubicBezTo>
                    <a:cubicBezTo>
                      <a:pt x="28" y="50"/>
                      <a:pt x="24" y="50"/>
                      <a:pt x="20" y="50"/>
                    </a:cubicBezTo>
                    <a:cubicBezTo>
                      <a:pt x="14" y="50"/>
                      <a:pt x="10"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4" name="Freeform 174"/>
              <p:cNvSpPr>
                <a:spLocks noEditPoints="1"/>
              </p:cNvSpPr>
              <p:nvPr/>
            </p:nvSpPr>
            <p:spPr bwMode="auto">
              <a:xfrm>
                <a:off x="4278" y="1022"/>
                <a:ext cx="76" cy="87"/>
              </a:xfrm>
              <a:custGeom>
                <a:avLst/>
                <a:gdLst/>
                <a:ahLst/>
                <a:cxnLst>
                  <a:cxn ang="0">
                    <a:pos x="0" y="66"/>
                  </a:cxn>
                  <a:cxn ang="0">
                    <a:pos x="0" y="66"/>
                  </a:cxn>
                  <a:cxn ang="0">
                    <a:pos x="25" y="0"/>
                  </a:cxn>
                  <a:cxn ang="0">
                    <a:pos x="35" y="0"/>
                  </a:cxn>
                  <a:cxn ang="0">
                    <a:pos x="62" y="66"/>
                  </a:cxn>
                  <a:cxn ang="0">
                    <a:pos x="52" y="66"/>
                  </a:cxn>
                  <a:cxn ang="0">
                    <a:pos x="44" y="46"/>
                  </a:cxn>
                  <a:cxn ang="0">
                    <a:pos x="17" y="46"/>
                  </a:cxn>
                  <a:cxn ang="0">
                    <a:pos x="9" y="66"/>
                  </a:cxn>
                  <a:cxn ang="0">
                    <a:pos x="0" y="66"/>
                  </a:cxn>
                  <a:cxn ang="0">
                    <a:pos x="19" y="39"/>
                  </a:cxn>
                  <a:cxn ang="0">
                    <a:pos x="19" y="39"/>
                  </a:cxn>
                  <a:cxn ang="0">
                    <a:pos x="41" y="39"/>
                  </a:cxn>
                  <a:cxn ang="0">
                    <a:pos x="35" y="21"/>
                  </a:cxn>
                  <a:cxn ang="0">
                    <a:pos x="30" y="7"/>
                  </a:cxn>
                  <a:cxn ang="0">
                    <a:pos x="26" y="20"/>
                  </a:cxn>
                  <a:cxn ang="0">
                    <a:pos x="19" y="39"/>
                  </a:cxn>
                </a:cxnLst>
                <a:rect l="0" t="0" r="r" b="b"/>
                <a:pathLst>
                  <a:path w="62" h="66">
                    <a:moveTo>
                      <a:pt x="0" y="66"/>
                    </a:moveTo>
                    <a:lnTo>
                      <a:pt x="0" y="66"/>
                    </a:lnTo>
                    <a:lnTo>
                      <a:pt x="25" y="0"/>
                    </a:lnTo>
                    <a:lnTo>
                      <a:pt x="35" y="0"/>
                    </a:lnTo>
                    <a:lnTo>
                      <a:pt x="62" y="66"/>
                    </a:lnTo>
                    <a:lnTo>
                      <a:pt x="52" y="66"/>
                    </a:lnTo>
                    <a:lnTo>
                      <a:pt x="44" y="46"/>
                    </a:lnTo>
                    <a:lnTo>
                      <a:pt x="17" y="46"/>
                    </a:lnTo>
                    <a:lnTo>
                      <a:pt x="9" y="66"/>
                    </a:lnTo>
                    <a:lnTo>
                      <a:pt x="0" y="66"/>
                    </a:lnTo>
                    <a:close/>
                    <a:moveTo>
                      <a:pt x="19" y="39"/>
                    </a:moveTo>
                    <a:lnTo>
                      <a:pt x="19" y="39"/>
                    </a:lnTo>
                    <a:lnTo>
                      <a:pt x="41" y="39"/>
                    </a:lnTo>
                    <a:lnTo>
                      <a:pt x="35" y="21"/>
                    </a:lnTo>
                    <a:cubicBezTo>
                      <a:pt x="33" y="15"/>
                      <a:pt x="31" y="11"/>
                      <a:pt x="30" y="7"/>
                    </a:cubicBezTo>
                    <a:cubicBezTo>
                      <a:pt x="29" y="11"/>
                      <a:pt x="28" y="16"/>
                      <a:pt x="26"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5" name="Freeform 175"/>
              <p:cNvSpPr>
                <a:spLocks/>
              </p:cNvSpPr>
              <p:nvPr/>
            </p:nvSpPr>
            <p:spPr bwMode="auto">
              <a:xfrm>
                <a:off x="4360" y="1021"/>
                <a:ext cx="63" cy="90"/>
              </a:xfrm>
              <a:custGeom>
                <a:avLst/>
                <a:gdLst/>
                <a:ahLst/>
                <a:cxnLst>
                  <a:cxn ang="0">
                    <a:pos x="0" y="46"/>
                  </a:cxn>
                  <a:cxn ang="0">
                    <a:pos x="0" y="46"/>
                  </a:cxn>
                  <a:cxn ang="0">
                    <a:pos x="8" y="45"/>
                  </a:cxn>
                  <a:cxn ang="0">
                    <a:pos x="11" y="53"/>
                  </a:cxn>
                  <a:cxn ang="0">
                    <a:pos x="17" y="58"/>
                  </a:cxn>
                  <a:cxn ang="0">
                    <a:pos x="28" y="60"/>
                  </a:cxn>
                  <a:cxn ang="0">
                    <a:pos x="36" y="59"/>
                  </a:cxn>
                  <a:cxn ang="0">
                    <a:pos x="42" y="55"/>
                  </a:cxn>
                  <a:cxn ang="0">
                    <a:pos x="44" y="49"/>
                  </a:cxn>
                  <a:cxn ang="0">
                    <a:pos x="42" y="44"/>
                  </a:cxn>
                  <a:cxn ang="0">
                    <a:pos x="36" y="40"/>
                  </a:cxn>
                  <a:cxn ang="0">
                    <a:pos x="24" y="37"/>
                  </a:cxn>
                  <a:cxn ang="0">
                    <a:pos x="12" y="33"/>
                  </a:cxn>
                  <a:cxn ang="0">
                    <a:pos x="5" y="26"/>
                  </a:cxn>
                  <a:cxn ang="0">
                    <a:pos x="2" y="18"/>
                  </a:cxn>
                  <a:cxn ang="0">
                    <a:pos x="5" y="9"/>
                  </a:cxn>
                  <a:cxn ang="0">
                    <a:pos x="13" y="2"/>
                  </a:cxn>
                  <a:cxn ang="0">
                    <a:pos x="26" y="0"/>
                  </a:cxn>
                  <a:cxn ang="0">
                    <a:pos x="38" y="2"/>
                  </a:cxn>
                  <a:cxn ang="0">
                    <a:pos x="47" y="9"/>
                  </a:cxn>
                  <a:cxn ang="0">
                    <a:pos x="50" y="20"/>
                  </a:cxn>
                  <a:cxn ang="0">
                    <a:pos x="42" y="20"/>
                  </a:cxn>
                  <a:cxn ang="0">
                    <a:pos x="37" y="11"/>
                  </a:cxn>
                  <a:cxn ang="0">
                    <a:pos x="26" y="8"/>
                  </a:cxn>
                  <a:cxn ang="0">
                    <a:pos x="14" y="11"/>
                  </a:cxn>
                  <a:cxn ang="0">
                    <a:pos x="11" y="18"/>
                  </a:cxn>
                  <a:cxn ang="0">
                    <a:pos x="13" y="23"/>
                  </a:cxn>
                  <a:cxn ang="0">
                    <a:pos x="26" y="28"/>
                  </a:cxn>
                  <a:cxn ang="0">
                    <a:pos x="41" y="32"/>
                  </a:cxn>
                  <a:cxn ang="0">
                    <a:pos x="50" y="39"/>
                  </a:cxn>
                  <a:cxn ang="0">
                    <a:pos x="52" y="48"/>
                  </a:cxn>
                  <a:cxn ang="0">
                    <a:pos x="49" y="58"/>
                  </a:cxn>
                  <a:cxn ang="0">
                    <a:pos x="41" y="66"/>
                  </a:cxn>
                  <a:cxn ang="0">
                    <a:pos x="28" y="68"/>
                  </a:cxn>
                  <a:cxn ang="0">
                    <a:pos x="13" y="66"/>
                  </a:cxn>
                  <a:cxn ang="0">
                    <a:pos x="3" y="58"/>
                  </a:cxn>
                  <a:cxn ang="0">
                    <a:pos x="0" y="46"/>
                  </a:cxn>
                  <a:cxn ang="0">
                    <a:pos x="0" y="46"/>
                  </a:cxn>
                </a:cxnLst>
                <a:rect l="0" t="0" r="r" b="b"/>
                <a:pathLst>
                  <a:path w="52" h="68">
                    <a:moveTo>
                      <a:pt x="0" y="46"/>
                    </a:moveTo>
                    <a:lnTo>
                      <a:pt x="0" y="46"/>
                    </a:lnTo>
                    <a:lnTo>
                      <a:pt x="8" y="45"/>
                    </a:lnTo>
                    <a:cubicBezTo>
                      <a:pt x="8" y="48"/>
                      <a:pt x="9" y="51"/>
                      <a:pt x="11" y="53"/>
                    </a:cubicBezTo>
                    <a:cubicBezTo>
                      <a:pt x="12" y="55"/>
                      <a:pt x="14" y="57"/>
                      <a:pt x="17" y="58"/>
                    </a:cubicBezTo>
                    <a:cubicBezTo>
                      <a:pt x="20" y="60"/>
                      <a:pt x="24" y="60"/>
                      <a:pt x="28" y="60"/>
                    </a:cubicBezTo>
                    <a:cubicBezTo>
                      <a:pt x="31" y="60"/>
                      <a:pt x="34" y="60"/>
                      <a:pt x="36" y="59"/>
                    </a:cubicBezTo>
                    <a:cubicBezTo>
                      <a:pt x="39" y="58"/>
                      <a:pt x="41" y="57"/>
                      <a:pt x="42" y="55"/>
                    </a:cubicBezTo>
                    <a:cubicBezTo>
                      <a:pt x="43" y="53"/>
                      <a:pt x="44" y="51"/>
                      <a:pt x="44" y="49"/>
                    </a:cubicBezTo>
                    <a:cubicBezTo>
                      <a:pt x="44" y="47"/>
                      <a:pt x="43" y="45"/>
                      <a:pt x="42" y="44"/>
                    </a:cubicBezTo>
                    <a:cubicBezTo>
                      <a:pt x="41" y="42"/>
                      <a:pt x="39" y="41"/>
                      <a:pt x="36" y="40"/>
                    </a:cubicBezTo>
                    <a:cubicBezTo>
                      <a:pt x="34" y="39"/>
                      <a:pt x="30" y="38"/>
                      <a:pt x="24" y="37"/>
                    </a:cubicBezTo>
                    <a:cubicBezTo>
                      <a:pt x="18" y="35"/>
                      <a:pt x="14" y="34"/>
                      <a:pt x="12" y="33"/>
                    </a:cubicBezTo>
                    <a:cubicBezTo>
                      <a:pt x="9" y="31"/>
                      <a:pt x="6" y="29"/>
                      <a:pt x="5" y="26"/>
                    </a:cubicBezTo>
                    <a:cubicBezTo>
                      <a:pt x="3" y="24"/>
                      <a:pt x="2" y="21"/>
                      <a:pt x="2" y="18"/>
                    </a:cubicBezTo>
                    <a:cubicBezTo>
                      <a:pt x="2" y="15"/>
                      <a:pt x="3" y="12"/>
                      <a:pt x="5" y="9"/>
                    </a:cubicBezTo>
                    <a:cubicBezTo>
                      <a:pt x="7" y="6"/>
                      <a:pt x="10" y="4"/>
                      <a:pt x="13" y="2"/>
                    </a:cubicBezTo>
                    <a:cubicBezTo>
                      <a:pt x="17" y="1"/>
                      <a:pt x="21" y="0"/>
                      <a:pt x="26" y="0"/>
                    </a:cubicBezTo>
                    <a:cubicBezTo>
                      <a:pt x="30" y="0"/>
                      <a:pt x="35" y="1"/>
                      <a:pt x="38" y="2"/>
                    </a:cubicBezTo>
                    <a:cubicBezTo>
                      <a:pt x="42" y="4"/>
                      <a:pt x="45" y="6"/>
                      <a:pt x="47" y="9"/>
                    </a:cubicBezTo>
                    <a:cubicBezTo>
                      <a:pt x="49" y="12"/>
                      <a:pt x="50" y="16"/>
                      <a:pt x="50" y="20"/>
                    </a:cubicBezTo>
                    <a:lnTo>
                      <a:pt x="42" y="20"/>
                    </a:lnTo>
                    <a:cubicBezTo>
                      <a:pt x="41" y="16"/>
                      <a:pt x="40" y="13"/>
                      <a:pt x="37" y="11"/>
                    </a:cubicBezTo>
                    <a:cubicBezTo>
                      <a:pt x="35" y="9"/>
                      <a:pt x="31" y="8"/>
                      <a:pt x="26" y="8"/>
                    </a:cubicBezTo>
                    <a:cubicBezTo>
                      <a:pt x="21" y="8"/>
                      <a:pt x="17" y="9"/>
                      <a:pt x="14" y="11"/>
                    </a:cubicBezTo>
                    <a:cubicBezTo>
                      <a:pt x="12" y="13"/>
                      <a:pt x="11" y="15"/>
                      <a:pt x="11" y="18"/>
                    </a:cubicBezTo>
                    <a:cubicBezTo>
                      <a:pt x="11" y="20"/>
                      <a:pt x="12" y="22"/>
                      <a:pt x="13" y="23"/>
                    </a:cubicBezTo>
                    <a:cubicBezTo>
                      <a:pt x="15" y="25"/>
                      <a:pt x="19" y="27"/>
                      <a:pt x="26" y="28"/>
                    </a:cubicBezTo>
                    <a:cubicBezTo>
                      <a:pt x="34" y="30"/>
                      <a:pt x="38" y="31"/>
                      <a:pt x="41" y="32"/>
                    </a:cubicBezTo>
                    <a:cubicBezTo>
                      <a:pt x="45" y="34"/>
                      <a:pt x="48" y="36"/>
                      <a:pt x="50" y="39"/>
                    </a:cubicBezTo>
                    <a:cubicBezTo>
                      <a:pt x="51" y="42"/>
                      <a:pt x="52" y="45"/>
                      <a:pt x="52" y="48"/>
                    </a:cubicBezTo>
                    <a:cubicBezTo>
                      <a:pt x="52" y="52"/>
                      <a:pt x="51" y="55"/>
                      <a:pt x="49" y="58"/>
                    </a:cubicBezTo>
                    <a:cubicBezTo>
                      <a:pt x="47" y="61"/>
                      <a:pt x="44" y="64"/>
                      <a:pt x="41" y="66"/>
                    </a:cubicBezTo>
                    <a:cubicBezTo>
                      <a:pt x="37" y="67"/>
                      <a:pt x="33" y="68"/>
                      <a:pt x="28" y="68"/>
                    </a:cubicBezTo>
                    <a:cubicBezTo>
                      <a:pt x="22" y="68"/>
                      <a:pt x="17" y="67"/>
                      <a:pt x="13" y="66"/>
                    </a:cubicBezTo>
                    <a:cubicBezTo>
                      <a:pt x="9" y="64"/>
                      <a:pt x="6" y="61"/>
                      <a:pt x="3" y="58"/>
                    </a:cubicBezTo>
                    <a:cubicBezTo>
                      <a:pt x="1"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6" name="Freeform 176"/>
              <p:cNvSpPr>
                <a:spLocks/>
              </p:cNvSpPr>
              <p:nvPr/>
            </p:nvSpPr>
            <p:spPr bwMode="auto">
              <a:xfrm>
                <a:off x="4439" y="1022"/>
                <a:ext cx="77" cy="87"/>
              </a:xfrm>
              <a:custGeom>
                <a:avLst/>
                <a:gdLst/>
                <a:ahLst/>
                <a:cxnLst>
                  <a:cxn ang="0">
                    <a:pos x="0" y="66"/>
                  </a:cxn>
                  <a:cxn ang="0">
                    <a:pos x="0" y="66"/>
                  </a:cxn>
                  <a:cxn ang="0">
                    <a:pos x="0" y="0"/>
                  </a:cxn>
                  <a:cxn ang="0">
                    <a:pos x="13" y="0"/>
                  </a:cxn>
                  <a:cxn ang="0">
                    <a:pos x="29" y="47"/>
                  </a:cxn>
                  <a:cxn ang="0">
                    <a:pos x="32" y="57"/>
                  </a:cxn>
                  <a:cxn ang="0">
                    <a:pos x="35" y="46"/>
                  </a:cxn>
                  <a:cxn ang="0">
                    <a:pos x="51" y="0"/>
                  </a:cxn>
                  <a:cxn ang="0">
                    <a:pos x="63" y="0"/>
                  </a:cxn>
                  <a:cxn ang="0">
                    <a:pos x="63" y="66"/>
                  </a:cxn>
                  <a:cxn ang="0">
                    <a:pos x="54" y="66"/>
                  </a:cxn>
                  <a:cxn ang="0">
                    <a:pos x="54" y="11"/>
                  </a:cxn>
                  <a:cxn ang="0">
                    <a:pos x="35" y="66"/>
                  </a:cxn>
                  <a:cxn ang="0">
                    <a:pos x="27" y="66"/>
                  </a:cxn>
                  <a:cxn ang="0">
                    <a:pos x="8" y="10"/>
                  </a:cxn>
                  <a:cxn ang="0">
                    <a:pos x="8" y="66"/>
                  </a:cxn>
                  <a:cxn ang="0">
                    <a:pos x="0" y="66"/>
                  </a:cxn>
                </a:cxnLst>
                <a:rect l="0" t="0" r="r" b="b"/>
                <a:pathLst>
                  <a:path w="63" h="66">
                    <a:moveTo>
                      <a:pt x="0" y="66"/>
                    </a:moveTo>
                    <a:lnTo>
                      <a:pt x="0" y="66"/>
                    </a:lnTo>
                    <a:lnTo>
                      <a:pt x="0" y="0"/>
                    </a:lnTo>
                    <a:lnTo>
                      <a:pt x="13" y="0"/>
                    </a:lnTo>
                    <a:lnTo>
                      <a:pt x="29" y="47"/>
                    </a:lnTo>
                    <a:cubicBezTo>
                      <a:pt x="30" y="51"/>
                      <a:pt x="31" y="54"/>
                      <a:pt x="32" y="57"/>
                    </a:cubicBezTo>
                    <a:cubicBezTo>
                      <a:pt x="33" y="54"/>
                      <a:pt x="34" y="51"/>
                      <a:pt x="35" y="46"/>
                    </a:cubicBezTo>
                    <a:lnTo>
                      <a:pt x="51" y="0"/>
                    </a:lnTo>
                    <a:lnTo>
                      <a:pt x="63" y="0"/>
                    </a:lnTo>
                    <a:lnTo>
                      <a:pt x="63" y="66"/>
                    </a:lnTo>
                    <a:lnTo>
                      <a:pt x="54" y="66"/>
                    </a:lnTo>
                    <a:lnTo>
                      <a:pt x="54" y="11"/>
                    </a:lnTo>
                    <a:lnTo>
                      <a:pt x="35" y="66"/>
                    </a:lnTo>
                    <a:lnTo>
                      <a:pt x="27" y="66"/>
                    </a:lnTo>
                    <a:lnTo>
                      <a:pt x="8" y="1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7" name="Freeform 177"/>
              <p:cNvSpPr>
                <a:spLocks noEditPoints="1"/>
              </p:cNvSpPr>
              <p:nvPr/>
            </p:nvSpPr>
            <p:spPr bwMode="auto">
              <a:xfrm>
                <a:off x="4563" y="1045"/>
                <a:ext cx="50" cy="88"/>
              </a:xfrm>
              <a:custGeom>
                <a:avLst/>
                <a:gdLst/>
                <a:ahLst/>
                <a:cxnLst>
                  <a:cxn ang="0">
                    <a:pos x="0" y="67"/>
                  </a:cxn>
                  <a:cxn ang="0">
                    <a:pos x="0" y="67"/>
                  </a:cxn>
                  <a:cxn ang="0">
                    <a:pos x="0" y="1"/>
                  </a:cxn>
                  <a:cxn ang="0">
                    <a:pos x="7" y="1"/>
                  </a:cxn>
                  <a:cxn ang="0">
                    <a:pos x="7" y="8"/>
                  </a:cxn>
                  <a:cxn ang="0">
                    <a:pos x="13" y="2"/>
                  </a:cxn>
                  <a:cxn ang="0">
                    <a:pos x="21" y="0"/>
                  </a:cxn>
                  <a:cxn ang="0">
                    <a:pos x="32" y="3"/>
                  </a:cxn>
                  <a:cxn ang="0">
                    <a:pos x="39" y="12"/>
                  </a:cxn>
                  <a:cxn ang="0">
                    <a:pos x="41" y="25"/>
                  </a:cxn>
                  <a:cxn ang="0">
                    <a:pos x="38" y="38"/>
                  </a:cxn>
                  <a:cxn ang="0">
                    <a:pos x="31" y="47"/>
                  </a:cxn>
                  <a:cxn ang="0">
                    <a:pos x="20" y="50"/>
                  </a:cxn>
                  <a:cxn ang="0">
                    <a:pos x="13" y="48"/>
                  </a:cxn>
                  <a:cxn ang="0">
                    <a:pos x="8" y="44"/>
                  </a:cxn>
                  <a:cxn ang="0">
                    <a:pos x="8" y="67"/>
                  </a:cxn>
                  <a:cxn ang="0">
                    <a:pos x="0" y="67"/>
                  </a:cxn>
                  <a:cxn ang="0">
                    <a:pos x="7" y="25"/>
                  </a:cxn>
                  <a:cxn ang="0">
                    <a:pos x="7" y="25"/>
                  </a:cxn>
                  <a:cxn ang="0">
                    <a:pos x="11" y="39"/>
                  </a:cxn>
                  <a:cxn ang="0">
                    <a:pos x="20" y="43"/>
                  </a:cxn>
                  <a:cxn ang="0">
                    <a:pos x="29" y="39"/>
                  </a:cxn>
                  <a:cxn ang="0">
                    <a:pos x="33" y="25"/>
                  </a:cxn>
                  <a:cxn ang="0">
                    <a:pos x="29" y="11"/>
                  </a:cxn>
                  <a:cxn ang="0">
                    <a:pos x="20" y="7"/>
                  </a:cxn>
                  <a:cxn ang="0">
                    <a:pos x="11" y="11"/>
                  </a:cxn>
                  <a:cxn ang="0">
                    <a:pos x="7" y="25"/>
                  </a:cxn>
                  <a:cxn ang="0">
                    <a:pos x="7" y="25"/>
                  </a:cxn>
                </a:cxnLst>
                <a:rect l="0" t="0" r="r" b="b"/>
                <a:pathLst>
                  <a:path w="41" h="67">
                    <a:moveTo>
                      <a:pt x="0" y="67"/>
                    </a:moveTo>
                    <a:lnTo>
                      <a:pt x="0" y="67"/>
                    </a:lnTo>
                    <a:lnTo>
                      <a:pt x="0" y="1"/>
                    </a:lnTo>
                    <a:lnTo>
                      <a:pt x="7" y="1"/>
                    </a:lnTo>
                    <a:lnTo>
                      <a:pt x="7" y="8"/>
                    </a:lnTo>
                    <a:cubicBezTo>
                      <a:pt x="9" y="5"/>
                      <a:pt x="11" y="3"/>
                      <a:pt x="13" y="2"/>
                    </a:cubicBezTo>
                    <a:cubicBezTo>
                      <a:pt x="15" y="1"/>
                      <a:pt x="18" y="0"/>
                      <a:pt x="21" y="0"/>
                    </a:cubicBezTo>
                    <a:cubicBezTo>
                      <a:pt x="25" y="0"/>
                      <a:pt x="28" y="1"/>
                      <a:pt x="32" y="3"/>
                    </a:cubicBezTo>
                    <a:cubicBezTo>
                      <a:pt x="35" y="6"/>
                      <a:pt x="37" y="8"/>
                      <a:pt x="39" y="12"/>
                    </a:cubicBezTo>
                    <a:cubicBezTo>
                      <a:pt x="40" y="16"/>
                      <a:pt x="41" y="20"/>
                      <a:pt x="41" y="25"/>
                    </a:cubicBezTo>
                    <a:cubicBezTo>
                      <a:pt x="41" y="30"/>
                      <a:pt x="40" y="34"/>
                      <a:pt x="38" y="38"/>
                    </a:cubicBezTo>
                    <a:cubicBezTo>
                      <a:pt x="37" y="42"/>
                      <a:pt x="34" y="45"/>
                      <a:pt x="31" y="47"/>
                    </a:cubicBezTo>
                    <a:cubicBezTo>
                      <a:pt x="27" y="49"/>
                      <a:pt x="24" y="50"/>
                      <a:pt x="20" y="50"/>
                    </a:cubicBezTo>
                    <a:cubicBezTo>
                      <a:pt x="17" y="50"/>
                      <a:pt x="15" y="50"/>
                      <a:pt x="13" y="48"/>
                    </a:cubicBezTo>
                    <a:cubicBezTo>
                      <a:pt x="11" y="47"/>
                      <a:pt x="9" y="46"/>
                      <a:pt x="8" y="44"/>
                    </a:cubicBezTo>
                    <a:lnTo>
                      <a:pt x="8" y="67"/>
                    </a:lnTo>
                    <a:lnTo>
                      <a:pt x="0" y="67"/>
                    </a:lnTo>
                    <a:close/>
                    <a:moveTo>
                      <a:pt x="7" y="25"/>
                    </a:moveTo>
                    <a:lnTo>
                      <a:pt x="7" y="25"/>
                    </a:lnTo>
                    <a:cubicBezTo>
                      <a:pt x="7" y="32"/>
                      <a:pt x="8" y="36"/>
                      <a:pt x="11" y="39"/>
                    </a:cubicBezTo>
                    <a:cubicBezTo>
                      <a:pt x="13" y="42"/>
                      <a:pt x="16" y="43"/>
                      <a:pt x="20" y="43"/>
                    </a:cubicBezTo>
                    <a:cubicBezTo>
                      <a:pt x="23" y="43"/>
                      <a:pt x="26" y="42"/>
                      <a:pt x="29" y="39"/>
                    </a:cubicBezTo>
                    <a:cubicBezTo>
                      <a:pt x="31" y="36"/>
                      <a:pt x="33" y="31"/>
                      <a:pt x="33" y="25"/>
                    </a:cubicBezTo>
                    <a:cubicBezTo>
                      <a:pt x="33" y="19"/>
                      <a:pt x="31" y="14"/>
                      <a:pt x="29" y="11"/>
                    </a:cubicBezTo>
                    <a:cubicBezTo>
                      <a:pt x="26" y="8"/>
                      <a:pt x="23" y="7"/>
                      <a:pt x="20" y="7"/>
                    </a:cubicBezTo>
                    <a:cubicBezTo>
                      <a:pt x="17" y="7"/>
                      <a:pt x="13" y="8"/>
                      <a:pt x="11" y="11"/>
                    </a:cubicBezTo>
                    <a:cubicBezTo>
                      <a:pt x="8" y="15"/>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8" name="Freeform 178"/>
              <p:cNvSpPr>
                <a:spLocks noEditPoints="1"/>
              </p:cNvSpPr>
              <p:nvPr/>
            </p:nvSpPr>
            <p:spPr bwMode="auto">
              <a:xfrm>
                <a:off x="4621" y="1045"/>
                <a:ext cx="54"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3"/>
                      <a:pt x="36" y="46"/>
                    </a:cubicBezTo>
                    <a:cubicBezTo>
                      <a:pt x="33" y="49"/>
                      <a:pt x="28" y="50"/>
                      <a:pt x="23" y="50"/>
                    </a:cubicBezTo>
                    <a:cubicBezTo>
                      <a:pt x="16" y="50"/>
                      <a:pt x="10" y="48"/>
                      <a:pt x="6" y="44"/>
                    </a:cubicBezTo>
                    <a:cubicBezTo>
                      <a:pt x="2" y="39"/>
                      <a:pt x="0" y="33"/>
                      <a:pt x="0" y="26"/>
                    </a:cubicBezTo>
                    <a:cubicBezTo>
                      <a:pt x="0" y="18"/>
                      <a:pt x="2" y="11"/>
                      <a:pt x="6" y="7"/>
                    </a:cubicBezTo>
                    <a:cubicBezTo>
                      <a:pt x="10" y="3"/>
                      <a:pt x="16" y="0"/>
                      <a:pt x="22" y="0"/>
                    </a:cubicBezTo>
                    <a:cubicBezTo>
                      <a:pt x="29" y="0"/>
                      <a:pt x="34" y="2"/>
                      <a:pt x="38" y="7"/>
                    </a:cubicBezTo>
                    <a:cubicBezTo>
                      <a:pt x="42" y="11"/>
                      <a:pt x="44" y="17"/>
                      <a:pt x="44" y="25"/>
                    </a:cubicBezTo>
                    <a:cubicBezTo>
                      <a:pt x="44" y="26"/>
                      <a:pt x="44" y="26"/>
                      <a:pt x="44" y="27"/>
                    </a:cubicBezTo>
                    <a:lnTo>
                      <a:pt x="8" y="27"/>
                    </a:lnTo>
                    <a:cubicBezTo>
                      <a:pt x="9" y="33"/>
                      <a:pt x="10" y="37"/>
                      <a:pt x="13" y="39"/>
                    </a:cubicBezTo>
                    <a:cubicBezTo>
                      <a:pt x="15" y="42"/>
                      <a:pt x="19" y="43"/>
                      <a:pt x="23" y="43"/>
                    </a:cubicBezTo>
                    <a:cubicBezTo>
                      <a:pt x="26" y="43"/>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8"/>
                      <a:pt x="26" y="7"/>
                      <a:pt x="22" y="7"/>
                    </a:cubicBezTo>
                    <a:cubicBezTo>
                      <a:pt x="19" y="7"/>
                      <a:pt x="16" y="8"/>
                      <a:pt x="13" y="11"/>
                    </a:cubicBezTo>
                    <a:cubicBezTo>
                      <a:pt x="10" y="13"/>
                      <a:pt x="9" y="16"/>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9" name="Freeform 179"/>
              <p:cNvSpPr>
                <a:spLocks/>
              </p:cNvSpPr>
              <p:nvPr/>
            </p:nvSpPr>
            <p:spPr bwMode="auto">
              <a:xfrm>
                <a:off x="4687" y="1045"/>
                <a:ext cx="32" cy="64"/>
              </a:xfrm>
              <a:custGeom>
                <a:avLst/>
                <a:gdLst/>
                <a:ahLst/>
                <a:cxnLst>
                  <a:cxn ang="0">
                    <a:pos x="0" y="49"/>
                  </a:cxn>
                  <a:cxn ang="0">
                    <a:pos x="0" y="49"/>
                  </a:cxn>
                  <a:cxn ang="0">
                    <a:pos x="0" y="1"/>
                  </a:cxn>
                  <a:cxn ang="0">
                    <a:pos x="7" y="1"/>
                  </a:cxn>
                  <a:cxn ang="0">
                    <a:pos x="7" y="9"/>
                  </a:cxn>
                  <a:cxn ang="0">
                    <a:pos x="12" y="2"/>
                  </a:cxn>
                  <a:cxn ang="0">
                    <a:pos x="17" y="0"/>
                  </a:cxn>
                  <a:cxn ang="0">
                    <a:pos x="26" y="3"/>
                  </a:cxn>
                  <a:cxn ang="0">
                    <a:pos x="23" y="10"/>
                  </a:cxn>
                  <a:cxn ang="0">
                    <a:pos x="17" y="9"/>
                  </a:cxn>
                  <a:cxn ang="0">
                    <a:pos x="12" y="10"/>
                  </a:cxn>
                  <a:cxn ang="0">
                    <a:pos x="9" y="15"/>
                  </a:cxn>
                  <a:cxn ang="0">
                    <a:pos x="8" y="24"/>
                  </a:cxn>
                  <a:cxn ang="0">
                    <a:pos x="8" y="49"/>
                  </a:cxn>
                  <a:cxn ang="0">
                    <a:pos x="0" y="49"/>
                  </a:cxn>
                </a:cxnLst>
                <a:rect l="0" t="0" r="r" b="b"/>
                <a:pathLst>
                  <a:path w="26" h="49">
                    <a:moveTo>
                      <a:pt x="0" y="49"/>
                    </a:moveTo>
                    <a:lnTo>
                      <a:pt x="0" y="49"/>
                    </a:lnTo>
                    <a:lnTo>
                      <a:pt x="0" y="1"/>
                    </a:lnTo>
                    <a:lnTo>
                      <a:pt x="7" y="1"/>
                    </a:lnTo>
                    <a:lnTo>
                      <a:pt x="7" y="9"/>
                    </a:lnTo>
                    <a:cubicBezTo>
                      <a:pt x="9" y="5"/>
                      <a:pt x="11" y="3"/>
                      <a:pt x="12" y="2"/>
                    </a:cubicBezTo>
                    <a:cubicBezTo>
                      <a:pt x="14" y="1"/>
                      <a:pt x="15" y="0"/>
                      <a:pt x="17" y="0"/>
                    </a:cubicBezTo>
                    <a:cubicBezTo>
                      <a:pt x="20" y="0"/>
                      <a:pt x="23" y="1"/>
                      <a:pt x="26" y="3"/>
                    </a:cubicBezTo>
                    <a:lnTo>
                      <a:pt x="23" y="10"/>
                    </a:lnTo>
                    <a:cubicBezTo>
                      <a:pt x="21" y="9"/>
                      <a:pt x="19" y="9"/>
                      <a:pt x="17" y="9"/>
                    </a:cubicBezTo>
                    <a:cubicBezTo>
                      <a:pt x="15" y="9"/>
                      <a:pt x="14" y="9"/>
                      <a:pt x="12" y="10"/>
                    </a:cubicBezTo>
                    <a:cubicBezTo>
                      <a:pt x="11" y="11"/>
                      <a:pt x="10" y="13"/>
                      <a:pt x="9" y="15"/>
                    </a:cubicBezTo>
                    <a:cubicBezTo>
                      <a:pt x="8"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0" name="Freeform 180"/>
              <p:cNvSpPr>
                <a:spLocks noEditPoints="1"/>
              </p:cNvSpPr>
              <p:nvPr/>
            </p:nvSpPr>
            <p:spPr bwMode="auto">
              <a:xfrm>
                <a:off x="4757" y="1045"/>
                <a:ext cx="51" cy="88"/>
              </a:xfrm>
              <a:custGeom>
                <a:avLst/>
                <a:gdLst/>
                <a:ahLst/>
                <a:cxnLst>
                  <a:cxn ang="0">
                    <a:pos x="0" y="67"/>
                  </a:cxn>
                  <a:cxn ang="0">
                    <a:pos x="0" y="67"/>
                  </a:cxn>
                  <a:cxn ang="0">
                    <a:pos x="0" y="1"/>
                  </a:cxn>
                  <a:cxn ang="0">
                    <a:pos x="8" y="1"/>
                  </a:cxn>
                  <a:cxn ang="0">
                    <a:pos x="8" y="8"/>
                  </a:cxn>
                  <a:cxn ang="0">
                    <a:pos x="14" y="2"/>
                  </a:cxn>
                  <a:cxn ang="0">
                    <a:pos x="22" y="0"/>
                  </a:cxn>
                  <a:cxn ang="0">
                    <a:pos x="32" y="3"/>
                  </a:cxn>
                  <a:cxn ang="0">
                    <a:pos x="39" y="12"/>
                  </a:cxn>
                  <a:cxn ang="0">
                    <a:pos x="42" y="25"/>
                  </a:cxn>
                  <a:cxn ang="0">
                    <a:pos x="39" y="38"/>
                  </a:cxn>
                  <a:cxn ang="0">
                    <a:pos x="32" y="47"/>
                  </a:cxn>
                  <a:cxn ang="0">
                    <a:pos x="21" y="50"/>
                  </a:cxn>
                  <a:cxn ang="0">
                    <a:pos x="14" y="48"/>
                  </a:cxn>
                  <a:cxn ang="0">
                    <a:pos x="9" y="44"/>
                  </a:cxn>
                  <a:cxn ang="0">
                    <a:pos x="9" y="67"/>
                  </a:cxn>
                  <a:cxn ang="0">
                    <a:pos x="0" y="67"/>
                  </a:cxn>
                  <a:cxn ang="0">
                    <a:pos x="8" y="25"/>
                  </a:cxn>
                  <a:cxn ang="0">
                    <a:pos x="8" y="25"/>
                  </a:cxn>
                  <a:cxn ang="0">
                    <a:pos x="11" y="39"/>
                  </a:cxn>
                  <a:cxn ang="0">
                    <a:pos x="20" y="43"/>
                  </a:cxn>
                  <a:cxn ang="0">
                    <a:pos x="30" y="39"/>
                  </a:cxn>
                  <a:cxn ang="0">
                    <a:pos x="34" y="25"/>
                  </a:cxn>
                  <a:cxn ang="0">
                    <a:pos x="30" y="11"/>
                  </a:cxn>
                  <a:cxn ang="0">
                    <a:pos x="21" y="7"/>
                  </a:cxn>
                  <a:cxn ang="0">
                    <a:pos x="12" y="11"/>
                  </a:cxn>
                  <a:cxn ang="0">
                    <a:pos x="8" y="25"/>
                  </a:cxn>
                  <a:cxn ang="0">
                    <a:pos x="8" y="25"/>
                  </a:cxn>
                </a:cxnLst>
                <a:rect l="0" t="0" r="r" b="b"/>
                <a:pathLst>
                  <a:path w="42" h="67">
                    <a:moveTo>
                      <a:pt x="0" y="67"/>
                    </a:moveTo>
                    <a:lnTo>
                      <a:pt x="0" y="67"/>
                    </a:lnTo>
                    <a:lnTo>
                      <a:pt x="0" y="1"/>
                    </a:lnTo>
                    <a:lnTo>
                      <a:pt x="8" y="1"/>
                    </a:lnTo>
                    <a:lnTo>
                      <a:pt x="8" y="8"/>
                    </a:lnTo>
                    <a:cubicBezTo>
                      <a:pt x="10" y="5"/>
                      <a:pt x="11" y="3"/>
                      <a:pt x="14" y="2"/>
                    </a:cubicBezTo>
                    <a:cubicBezTo>
                      <a:pt x="16" y="1"/>
                      <a:pt x="18" y="0"/>
                      <a:pt x="22" y="0"/>
                    </a:cubicBezTo>
                    <a:cubicBezTo>
                      <a:pt x="26" y="0"/>
                      <a:pt x="29" y="1"/>
                      <a:pt x="32" y="3"/>
                    </a:cubicBezTo>
                    <a:cubicBezTo>
                      <a:pt x="36" y="6"/>
                      <a:pt x="38" y="8"/>
                      <a:pt x="39" y="12"/>
                    </a:cubicBezTo>
                    <a:cubicBezTo>
                      <a:pt x="41" y="16"/>
                      <a:pt x="42" y="20"/>
                      <a:pt x="42" y="25"/>
                    </a:cubicBezTo>
                    <a:cubicBezTo>
                      <a:pt x="42" y="30"/>
                      <a:pt x="41" y="34"/>
                      <a:pt x="39" y="38"/>
                    </a:cubicBezTo>
                    <a:cubicBezTo>
                      <a:pt x="37" y="42"/>
                      <a:pt x="35" y="45"/>
                      <a:pt x="32" y="47"/>
                    </a:cubicBezTo>
                    <a:cubicBezTo>
                      <a:pt x="28" y="49"/>
                      <a:pt x="25" y="50"/>
                      <a:pt x="21" y="50"/>
                    </a:cubicBezTo>
                    <a:cubicBezTo>
                      <a:pt x="18" y="50"/>
                      <a:pt x="16" y="50"/>
                      <a:pt x="14" y="48"/>
                    </a:cubicBezTo>
                    <a:cubicBezTo>
                      <a:pt x="12" y="47"/>
                      <a:pt x="10" y="46"/>
                      <a:pt x="9" y="44"/>
                    </a:cubicBezTo>
                    <a:lnTo>
                      <a:pt x="9" y="67"/>
                    </a:lnTo>
                    <a:lnTo>
                      <a:pt x="0" y="67"/>
                    </a:lnTo>
                    <a:close/>
                    <a:moveTo>
                      <a:pt x="8" y="25"/>
                    </a:moveTo>
                    <a:lnTo>
                      <a:pt x="8" y="25"/>
                    </a:lnTo>
                    <a:cubicBezTo>
                      <a:pt x="8" y="32"/>
                      <a:pt x="9" y="36"/>
                      <a:pt x="11" y="39"/>
                    </a:cubicBezTo>
                    <a:cubicBezTo>
                      <a:pt x="14" y="42"/>
                      <a:pt x="17" y="43"/>
                      <a:pt x="20" y="43"/>
                    </a:cubicBezTo>
                    <a:cubicBezTo>
                      <a:pt x="24" y="43"/>
                      <a:pt x="27" y="42"/>
                      <a:pt x="30" y="39"/>
                    </a:cubicBezTo>
                    <a:cubicBezTo>
                      <a:pt x="32" y="36"/>
                      <a:pt x="34" y="31"/>
                      <a:pt x="34" y="25"/>
                    </a:cubicBezTo>
                    <a:cubicBezTo>
                      <a:pt x="34" y="19"/>
                      <a:pt x="32" y="14"/>
                      <a:pt x="30" y="11"/>
                    </a:cubicBezTo>
                    <a:cubicBezTo>
                      <a:pt x="27" y="8"/>
                      <a:pt x="24" y="7"/>
                      <a:pt x="21" y="7"/>
                    </a:cubicBezTo>
                    <a:cubicBezTo>
                      <a:pt x="17" y="7"/>
                      <a:pt x="14" y="8"/>
                      <a:pt x="12" y="11"/>
                    </a:cubicBezTo>
                    <a:cubicBezTo>
                      <a:pt x="9" y="15"/>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1" name="Freeform 181"/>
              <p:cNvSpPr>
                <a:spLocks/>
              </p:cNvSpPr>
              <p:nvPr/>
            </p:nvSpPr>
            <p:spPr bwMode="auto">
              <a:xfrm>
                <a:off x="4819" y="1022"/>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2" name="Freeform 182"/>
              <p:cNvSpPr>
                <a:spLocks noEditPoints="1"/>
              </p:cNvSpPr>
              <p:nvPr/>
            </p:nvSpPr>
            <p:spPr bwMode="auto">
              <a:xfrm>
                <a:off x="4842" y="1045"/>
                <a:ext cx="53" cy="66"/>
              </a:xfrm>
              <a:custGeom>
                <a:avLst/>
                <a:gdLst/>
                <a:ahLst/>
                <a:cxnLst>
                  <a:cxn ang="0">
                    <a:pos x="34" y="43"/>
                  </a:cxn>
                  <a:cxn ang="0">
                    <a:pos x="34" y="43"/>
                  </a:cxn>
                  <a:cxn ang="0">
                    <a:pos x="25" y="49"/>
                  </a:cxn>
                  <a:cxn ang="0">
                    <a:pos x="16" y="50"/>
                  </a:cxn>
                  <a:cxn ang="0">
                    <a:pos x="4" y="46"/>
                  </a:cxn>
                  <a:cxn ang="0">
                    <a:pos x="0" y="36"/>
                  </a:cxn>
                  <a:cxn ang="0">
                    <a:pos x="1" y="30"/>
                  </a:cxn>
                  <a:cxn ang="0">
                    <a:pos x="5" y="25"/>
                  </a:cxn>
                  <a:cxn ang="0">
                    <a:pos x="11" y="23"/>
                  </a:cxn>
                  <a:cxn ang="0">
                    <a:pos x="18" y="22"/>
                  </a:cxn>
                  <a:cxn ang="0">
                    <a:pos x="33" y="19"/>
                  </a:cxn>
                  <a:cxn ang="0">
                    <a:pos x="33" y="17"/>
                  </a:cxn>
                  <a:cxn ang="0">
                    <a:pos x="31" y="10"/>
                  </a:cxn>
                  <a:cxn ang="0">
                    <a:pos x="21" y="7"/>
                  </a:cxn>
                  <a:cxn ang="0">
                    <a:pos x="13" y="9"/>
                  </a:cxn>
                  <a:cxn ang="0">
                    <a:pos x="9" y="16"/>
                  </a:cxn>
                  <a:cxn ang="0">
                    <a:pos x="1" y="15"/>
                  </a:cxn>
                  <a:cxn ang="0">
                    <a:pos x="5" y="7"/>
                  </a:cxn>
                  <a:cxn ang="0">
                    <a:pos x="12" y="2"/>
                  </a:cxn>
                  <a:cxn ang="0">
                    <a:pos x="23" y="0"/>
                  </a:cxn>
                  <a:cxn ang="0">
                    <a:pos x="32" y="2"/>
                  </a:cxn>
                  <a:cxn ang="0">
                    <a:pos x="38" y="5"/>
                  </a:cxn>
                  <a:cxn ang="0">
                    <a:pos x="41" y="11"/>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30"/>
                  </a:cxn>
                  <a:cxn ang="0">
                    <a:pos x="9" y="32"/>
                  </a:cxn>
                  <a:cxn ang="0">
                    <a:pos x="8" y="36"/>
                  </a:cxn>
                  <a:cxn ang="0">
                    <a:pos x="11" y="42"/>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6"/>
                    </a:cubicBezTo>
                    <a:cubicBezTo>
                      <a:pt x="1" y="44"/>
                      <a:pt x="0" y="40"/>
                      <a:pt x="0" y="36"/>
                    </a:cubicBezTo>
                    <a:cubicBezTo>
                      <a:pt x="0" y="34"/>
                      <a:pt x="0" y="32"/>
                      <a:pt x="1" y="30"/>
                    </a:cubicBezTo>
                    <a:cubicBezTo>
                      <a:pt x="2" y="28"/>
                      <a:pt x="4" y="27"/>
                      <a:pt x="5" y="25"/>
                    </a:cubicBezTo>
                    <a:cubicBezTo>
                      <a:pt x="7" y="24"/>
                      <a:pt x="9" y="23"/>
                      <a:pt x="11" y="23"/>
                    </a:cubicBezTo>
                    <a:cubicBezTo>
                      <a:pt x="13" y="22"/>
                      <a:pt x="15" y="22"/>
                      <a:pt x="18" y="22"/>
                    </a:cubicBezTo>
                    <a:cubicBezTo>
                      <a:pt x="25" y="21"/>
                      <a:pt x="30" y="20"/>
                      <a:pt x="33" y="19"/>
                    </a:cubicBezTo>
                    <a:cubicBezTo>
                      <a:pt x="33" y="18"/>
                      <a:pt x="33" y="17"/>
                      <a:pt x="33" y="17"/>
                    </a:cubicBezTo>
                    <a:cubicBezTo>
                      <a:pt x="33" y="13"/>
                      <a:pt x="32" y="11"/>
                      <a:pt x="31" y="10"/>
                    </a:cubicBezTo>
                    <a:cubicBezTo>
                      <a:pt x="29" y="8"/>
                      <a:pt x="25" y="7"/>
                      <a:pt x="21" y="7"/>
                    </a:cubicBezTo>
                    <a:cubicBezTo>
                      <a:pt x="18" y="7"/>
                      <a:pt x="15" y="8"/>
                      <a:pt x="13" y="9"/>
                    </a:cubicBezTo>
                    <a:cubicBezTo>
                      <a:pt x="11" y="10"/>
                      <a:pt x="10" y="13"/>
                      <a:pt x="9" y="16"/>
                    </a:cubicBezTo>
                    <a:lnTo>
                      <a:pt x="1" y="15"/>
                    </a:lnTo>
                    <a:cubicBezTo>
                      <a:pt x="2" y="12"/>
                      <a:pt x="3" y="9"/>
                      <a:pt x="5" y="7"/>
                    </a:cubicBezTo>
                    <a:cubicBezTo>
                      <a:pt x="6" y="5"/>
                      <a:pt x="9" y="3"/>
                      <a:pt x="12" y="2"/>
                    </a:cubicBezTo>
                    <a:cubicBezTo>
                      <a:pt x="15" y="1"/>
                      <a:pt x="18" y="0"/>
                      <a:pt x="23" y="0"/>
                    </a:cubicBezTo>
                    <a:cubicBezTo>
                      <a:pt x="27" y="0"/>
                      <a:pt x="30" y="1"/>
                      <a:pt x="32" y="2"/>
                    </a:cubicBezTo>
                    <a:cubicBezTo>
                      <a:pt x="35" y="3"/>
                      <a:pt x="37" y="4"/>
                      <a:pt x="38" y="5"/>
                    </a:cubicBezTo>
                    <a:cubicBezTo>
                      <a:pt x="39" y="7"/>
                      <a:pt x="40" y="9"/>
                      <a:pt x="41" y="11"/>
                    </a:cubicBezTo>
                    <a:cubicBezTo>
                      <a:pt x="41" y="12"/>
                      <a:pt x="41" y="15"/>
                      <a:pt x="41" y="18"/>
                    </a:cubicBezTo>
                    <a:lnTo>
                      <a:pt x="41" y="29"/>
                    </a:lnTo>
                    <a:cubicBezTo>
                      <a:pt x="41" y="37"/>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6" y="27"/>
                      <a:pt x="20" y="28"/>
                    </a:cubicBezTo>
                    <a:cubicBezTo>
                      <a:pt x="16" y="29"/>
                      <a:pt x="14" y="29"/>
                      <a:pt x="13" y="30"/>
                    </a:cubicBezTo>
                    <a:cubicBezTo>
                      <a:pt x="11" y="30"/>
                      <a:pt x="10" y="31"/>
                      <a:pt x="9" y="32"/>
                    </a:cubicBezTo>
                    <a:cubicBezTo>
                      <a:pt x="9" y="34"/>
                      <a:pt x="8" y="35"/>
                      <a:pt x="8" y="36"/>
                    </a:cubicBezTo>
                    <a:cubicBezTo>
                      <a:pt x="8" y="38"/>
                      <a:pt x="9" y="40"/>
                      <a:pt x="11" y="42"/>
                    </a:cubicBezTo>
                    <a:cubicBezTo>
                      <a:pt x="12" y="43"/>
                      <a:pt x="15" y="44"/>
                      <a:pt x="18" y="44"/>
                    </a:cubicBezTo>
                    <a:cubicBezTo>
                      <a:pt x="21" y="44"/>
                      <a:pt x="24" y="43"/>
                      <a:pt x="26" y="42"/>
                    </a:cubicBezTo>
                    <a:cubicBezTo>
                      <a:pt x="29" y="40"/>
                      <a:pt x="30" y="39"/>
                      <a:pt x="32" y="36"/>
                    </a:cubicBezTo>
                    <a:cubicBezTo>
                      <a:pt x="32" y="34"/>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3" name="Freeform 183"/>
              <p:cNvSpPr>
                <a:spLocks/>
              </p:cNvSpPr>
              <p:nvPr/>
            </p:nvSpPr>
            <p:spPr bwMode="auto">
              <a:xfrm>
                <a:off x="4907" y="1045"/>
                <a:ext cx="47" cy="64"/>
              </a:xfrm>
              <a:custGeom>
                <a:avLst/>
                <a:gdLst/>
                <a:ahLst/>
                <a:cxnLst>
                  <a:cxn ang="0">
                    <a:pos x="0" y="49"/>
                  </a:cxn>
                  <a:cxn ang="0">
                    <a:pos x="0" y="49"/>
                  </a:cxn>
                  <a:cxn ang="0">
                    <a:pos x="0" y="1"/>
                  </a:cxn>
                  <a:cxn ang="0">
                    <a:pos x="7" y="1"/>
                  </a:cxn>
                  <a:cxn ang="0">
                    <a:pos x="7" y="8"/>
                  </a:cxn>
                  <a:cxn ang="0">
                    <a:pos x="22" y="0"/>
                  </a:cxn>
                  <a:cxn ang="0">
                    <a:pos x="30" y="2"/>
                  </a:cxn>
                  <a:cxn ang="0">
                    <a:pos x="35" y="6"/>
                  </a:cxn>
                  <a:cxn ang="0">
                    <a:pos x="38" y="12"/>
                  </a:cxn>
                  <a:cxn ang="0">
                    <a:pos x="38" y="20"/>
                  </a:cxn>
                  <a:cxn ang="0">
                    <a:pos x="38" y="49"/>
                  </a:cxn>
                  <a:cxn ang="0">
                    <a:pos x="30" y="49"/>
                  </a:cxn>
                  <a:cxn ang="0">
                    <a:pos x="30" y="20"/>
                  </a:cxn>
                  <a:cxn ang="0">
                    <a:pos x="29" y="13"/>
                  </a:cxn>
                  <a:cxn ang="0">
                    <a:pos x="26" y="9"/>
                  </a:cxn>
                  <a:cxn ang="0">
                    <a:pos x="20" y="7"/>
                  </a:cxn>
                  <a:cxn ang="0">
                    <a:pos x="11" y="11"/>
                  </a:cxn>
                  <a:cxn ang="0">
                    <a:pos x="8" y="23"/>
                  </a:cxn>
                  <a:cxn ang="0">
                    <a:pos x="8" y="49"/>
                  </a:cxn>
                  <a:cxn ang="0">
                    <a:pos x="0" y="49"/>
                  </a:cxn>
                </a:cxnLst>
                <a:rect l="0" t="0" r="r" b="b"/>
                <a:pathLst>
                  <a:path w="38" h="49">
                    <a:moveTo>
                      <a:pt x="0" y="49"/>
                    </a:moveTo>
                    <a:lnTo>
                      <a:pt x="0" y="49"/>
                    </a:lnTo>
                    <a:lnTo>
                      <a:pt x="0" y="1"/>
                    </a:lnTo>
                    <a:lnTo>
                      <a:pt x="7" y="1"/>
                    </a:lnTo>
                    <a:lnTo>
                      <a:pt x="7" y="8"/>
                    </a:lnTo>
                    <a:cubicBezTo>
                      <a:pt x="10" y="3"/>
                      <a:pt x="15" y="0"/>
                      <a:pt x="22" y="0"/>
                    </a:cubicBezTo>
                    <a:cubicBezTo>
                      <a:pt x="25" y="0"/>
                      <a:pt x="28" y="1"/>
                      <a:pt x="30" y="2"/>
                    </a:cubicBezTo>
                    <a:cubicBezTo>
                      <a:pt x="32" y="3"/>
                      <a:pt x="34" y="4"/>
                      <a:pt x="35" y="6"/>
                    </a:cubicBezTo>
                    <a:cubicBezTo>
                      <a:pt x="37" y="8"/>
                      <a:pt x="37" y="10"/>
                      <a:pt x="38" y="12"/>
                    </a:cubicBezTo>
                    <a:cubicBezTo>
                      <a:pt x="38" y="13"/>
                      <a:pt x="38" y="16"/>
                      <a:pt x="38" y="20"/>
                    </a:cubicBezTo>
                    <a:lnTo>
                      <a:pt x="38" y="49"/>
                    </a:lnTo>
                    <a:lnTo>
                      <a:pt x="30" y="49"/>
                    </a:lnTo>
                    <a:lnTo>
                      <a:pt x="30" y="20"/>
                    </a:lnTo>
                    <a:cubicBezTo>
                      <a:pt x="30" y="17"/>
                      <a:pt x="30" y="14"/>
                      <a:pt x="29" y="13"/>
                    </a:cubicBezTo>
                    <a:cubicBezTo>
                      <a:pt x="29" y="11"/>
                      <a:pt x="28" y="10"/>
                      <a:pt x="26" y="9"/>
                    </a:cubicBezTo>
                    <a:cubicBezTo>
                      <a:pt x="24" y="8"/>
                      <a:pt x="22" y="7"/>
                      <a:pt x="20" y="7"/>
                    </a:cubicBezTo>
                    <a:cubicBezTo>
                      <a:pt x="17" y="7"/>
                      <a:pt x="14" y="8"/>
                      <a:pt x="11"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4" name="Freeform 184"/>
              <p:cNvSpPr>
                <a:spLocks noEditPoints="1"/>
              </p:cNvSpPr>
              <p:nvPr/>
            </p:nvSpPr>
            <p:spPr bwMode="auto">
              <a:xfrm>
                <a:off x="4966" y="1045"/>
                <a:ext cx="53"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3"/>
                      <a:pt x="36" y="46"/>
                    </a:cubicBezTo>
                    <a:cubicBezTo>
                      <a:pt x="33" y="49"/>
                      <a:pt x="28" y="50"/>
                      <a:pt x="23" y="50"/>
                    </a:cubicBezTo>
                    <a:cubicBezTo>
                      <a:pt x="16" y="50"/>
                      <a:pt x="10" y="48"/>
                      <a:pt x="6" y="44"/>
                    </a:cubicBezTo>
                    <a:cubicBezTo>
                      <a:pt x="2" y="39"/>
                      <a:pt x="0" y="33"/>
                      <a:pt x="0" y="26"/>
                    </a:cubicBezTo>
                    <a:cubicBezTo>
                      <a:pt x="0" y="18"/>
                      <a:pt x="2" y="11"/>
                      <a:pt x="6" y="7"/>
                    </a:cubicBezTo>
                    <a:cubicBezTo>
                      <a:pt x="10" y="3"/>
                      <a:pt x="16" y="0"/>
                      <a:pt x="22" y="0"/>
                    </a:cubicBezTo>
                    <a:cubicBezTo>
                      <a:pt x="29" y="0"/>
                      <a:pt x="34" y="2"/>
                      <a:pt x="38" y="7"/>
                    </a:cubicBezTo>
                    <a:cubicBezTo>
                      <a:pt x="42" y="11"/>
                      <a:pt x="44" y="17"/>
                      <a:pt x="44" y="25"/>
                    </a:cubicBezTo>
                    <a:cubicBezTo>
                      <a:pt x="44" y="26"/>
                      <a:pt x="44" y="26"/>
                      <a:pt x="44" y="27"/>
                    </a:cubicBezTo>
                    <a:lnTo>
                      <a:pt x="8" y="27"/>
                    </a:lnTo>
                    <a:cubicBezTo>
                      <a:pt x="9" y="33"/>
                      <a:pt x="10" y="37"/>
                      <a:pt x="13" y="39"/>
                    </a:cubicBezTo>
                    <a:cubicBezTo>
                      <a:pt x="15" y="42"/>
                      <a:pt x="19" y="43"/>
                      <a:pt x="23" y="43"/>
                    </a:cubicBezTo>
                    <a:cubicBezTo>
                      <a:pt x="26" y="43"/>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8"/>
                      <a:pt x="26" y="7"/>
                      <a:pt x="22" y="7"/>
                    </a:cubicBezTo>
                    <a:cubicBezTo>
                      <a:pt x="19" y="7"/>
                      <a:pt x="16" y="8"/>
                      <a:pt x="13" y="11"/>
                    </a:cubicBezTo>
                    <a:cubicBezTo>
                      <a:pt x="10" y="13"/>
                      <a:pt x="9" y="16"/>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5" name="Freeform 185"/>
              <p:cNvSpPr>
                <a:spLocks/>
              </p:cNvSpPr>
              <p:nvPr/>
            </p:nvSpPr>
            <p:spPr bwMode="auto">
              <a:xfrm>
                <a:off x="3517" y="1826"/>
                <a:ext cx="7" cy="362"/>
              </a:xfrm>
              <a:custGeom>
                <a:avLst/>
                <a:gdLst/>
                <a:ahLst/>
                <a:cxnLst>
                  <a:cxn ang="0">
                    <a:pos x="0" y="274"/>
                  </a:cxn>
                  <a:cxn ang="0">
                    <a:pos x="0" y="274"/>
                  </a:cxn>
                  <a:cxn ang="0">
                    <a:pos x="5" y="274"/>
                  </a:cxn>
                  <a:cxn ang="0">
                    <a:pos x="5" y="0"/>
                  </a:cxn>
                  <a:cxn ang="0">
                    <a:pos x="0" y="0"/>
                  </a:cxn>
                  <a:cxn ang="0">
                    <a:pos x="0" y="274"/>
                  </a:cxn>
                </a:cxnLst>
                <a:rect l="0" t="0" r="r" b="b"/>
                <a:pathLst>
                  <a:path w="5" h="274">
                    <a:moveTo>
                      <a:pt x="0" y="274"/>
                    </a:moveTo>
                    <a:lnTo>
                      <a:pt x="0" y="274"/>
                    </a:lnTo>
                    <a:lnTo>
                      <a:pt x="5" y="274"/>
                    </a:lnTo>
                    <a:lnTo>
                      <a:pt x="5" y="0"/>
                    </a:lnTo>
                    <a:lnTo>
                      <a:pt x="0" y="0"/>
                    </a:lnTo>
                    <a:lnTo>
                      <a:pt x="0" y="27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6" name="Freeform 186"/>
              <p:cNvSpPr>
                <a:spLocks/>
              </p:cNvSpPr>
              <p:nvPr/>
            </p:nvSpPr>
            <p:spPr bwMode="auto">
              <a:xfrm>
                <a:off x="3519" y="2184"/>
                <a:ext cx="106" cy="8"/>
              </a:xfrm>
              <a:custGeom>
                <a:avLst/>
                <a:gdLst/>
                <a:ahLst/>
                <a:cxnLst>
                  <a:cxn ang="0">
                    <a:pos x="0" y="6"/>
                  </a:cxn>
                  <a:cxn ang="0">
                    <a:pos x="0" y="6"/>
                  </a:cxn>
                  <a:cxn ang="0">
                    <a:pos x="87" y="6"/>
                  </a:cxn>
                  <a:cxn ang="0">
                    <a:pos x="87" y="0"/>
                  </a:cxn>
                  <a:cxn ang="0">
                    <a:pos x="0" y="0"/>
                  </a:cxn>
                  <a:cxn ang="0">
                    <a:pos x="0" y="6"/>
                  </a:cxn>
                </a:cxnLst>
                <a:rect l="0" t="0" r="r" b="b"/>
                <a:pathLst>
                  <a:path w="87" h="6">
                    <a:moveTo>
                      <a:pt x="0" y="6"/>
                    </a:moveTo>
                    <a:lnTo>
                      <a:pt x="0" y="6"/>
                    </a:lnTo>
                    <a:lnTo>
                      <a:pt x="87" y="6"/>
                    </a:lnTo>
                    <a:lnTo>
                      <a:pt x="87" y="0"/>
                    </a:lnTo>
                    <a:lnTo>
                      <a:pt x="0" y="0"/>
                    </a:lnTo>
                    <a:lnTo>
                      <a:pt x="0" y="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7" name="Freeform 187"/>
              <p:cNvSpPr>
                <a:spLocks/>
              </p:cNvSpPr>
              <p:nvPr/>
            </p:nvSpPr>
            <p:spPr bwMode="auto">
              <a:xfrm>
                <a:off x="3519" y="1822"/>
                <a:ext cx="106" cy="6"/>
              </a:xfrm>
              <a:custGeom>
                <a:avLst/>
                <a:gdLst/>
                <a:ahLst/>
                <a:cxnLst>
                  <a:cxn ang="0">
                    <a:pos x="0" y="5"/>
                  </a:cxn>
                  <a:cxn ang="0">
                    <a:pos x="0" y="5"/>
                  </a:cxn>
                  <a:cxn ang="0">
                    <a:pos x="87" y="5"/>
                  </a:cxn>
                  <a:cxn ang="0">
                    <a:pos x="87" y="0"/>
                  </a:cxn>
                  <a:cxn ang="0">
                    <a:pos x="0" y="0"/>
                  </a:cxn>
                  <a:cxn ang="0">
                    <a:pos x="0" y="5"/>
                  </a:cxn>
                </a:cxnLst>
                <a:rect l="0" t="0" r="r" b="b"/>
                <a:pathLst>
                  <a:path w="87" h="5">
                    <a:moveTo>
                      <a:pt x="0" y="5"/>
                    </a:moveTo>
                    <a:lnTo>
                      <a:pt x="0" y="5"/>
                    </a:lnTo>
                    <a:lnTo>
                      <a:pt x="87" y="5"/>
                    </a:lnTo>
                    <a:lnTo>
                      <a:pt x="87"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8" name="Freeform 188"/>
              <p:cNvSpPr>
                <a:spLocks/>
              </p:cNvSpPr>
              <p:nvPr/>
            </p:nvSpPr>
            <p:spPr bwMode="auto">
              <a:xfrm>
                <a:off x="3706" y="1790"/>
                <a:ext cx="102" cy="87"/>
              </a:xfrm>
              <a:custGeom>
                <a:avLst/>
                <a:gdLst/>
                <a:ahLst/>
                <a:cxnLst>
                  <a:cxn ang="0">
                    <a:pos x="17" y="66"/>
                  </a:cxn>
                  <a:cxn ang="0">
                    <a:pos x="17" y="66"/>
                  </a:cxn>
                  <a:cxn ang="0">
                    <a:pos x="0" y="0"/>
                  </a:cxn>
                  <a:cxn ang="0">
                    <a:pos x="9" y="0"/>
                  </a:cxn>
                  <a:cxn ang="0">
                    <a:pos x="19" y="43"/>
                  </a:cxn>
                  <a:cxn ang="0">
                    <a:pos x="21" y="57"/>
                  </a:cxn>
                  <a:cxn ang="0">
                    <a:pos x="24" y="44"/>
                  </a:cxn>
                  <a:cxn ang="0">
                    <a:pos x="37" y="0"/>
                  </a:cxn>
                  <a:cxn ang="0">
                    <a:pos x="47" y="0"/>
                  </a:cxn>
                  <a:cxn ang="0">
                    <a:pos x="57" y="33"/>
                  </a:cxn>
                  <a:cxn ang="0">
                    <a:pos x="62" y="57"/>
                  </a:cxn>
                  <a:cxn ang="0">
                    <a:pos x="65" y="42"/>
                  </a:cxn>
                  <a:cxn ang="0">
                    <a:pos x="75" y="0"/>
                  </a:cxn>
                  <a:cxn ang="0">
                    <a:pos x="84" y="0"/>
                  </a:cxn>
                  <a:cxn ang="0">
                    <a:pos x="66" y="66"/>
                  </a:cxn>
                  <a:cxn ang="0">
                    <a:pos x="58" y="66"/>
                  </a:cxn>
                  <a:cxn ang="0">
                    <a:pos x="44" y="16"/>
                  </a:cxn>
                  <a:cxn ang="0">
                    <a:pos x="42" y="8"/>
                  </a:cxn>
                  <a:cxn ang="0">
                    <a:pos x="40" y="16"/>
                  </a:cxn>
                  <a:cxn ang="0">
                    <a:pos x="26" y="66"/>
                  </a:cxn>
                  <a:cxn ang="0">
                    <a:pos x="17" y="66"/>
                  </a:cxn>
                </a:cxnLst>
                <a:rect l="0" t="0" r="r" b="b"/>
                <a:pathLst>
                  <a:path w="84" h="66">
                    <a:moveTo>
                      <a:pt x="17" y="66"/>
                    </a:moveTo>
                    <a:lnTo>
                      <a:pt x="17" y="66"/>
                    </a:lnTo>
                    <a:lnTo>
                      <a:pt x="0" y="0"/>
                    </a:lnTo>
                    <a:lnTo>
                      <a:pt x="9" y="0"/>
                    </a:lnTo>
                    <a:lnTo>
                      <a:pt x="19" y="43"/>
                    </a:lnTo>
                    <a:cubicBezTo>
                      <a:pt x="20" y="48"/>
                      <a:pt x="21" y="52"/>
                      <a:pt x="21" y="57"/>
                    </a:cubicBezTo>
                    <a:cubicBezTo>
                      <a:pt x="23" y="50"/>
                      <a:pt x="24" y="46"/>
                      <a:pt x="24" y="44"/>
                    </a:cubicBezTo>
                    <a:lnTo>
                      <a:pt x="37" y="0"/>
                    </a:lnTo>
                    <a:lnTo>
                      <a:pt x="47" y="0"/>
                    </a:lnTo>
                    <a:lnTo>
                      <a:pt x="57" y="33"/>
                    </a:lnTo>
                    <a:cubicBezTo>
                      <a:pt x="59" y="42"/>
                      <a:pt x="61" y="49"/>
                      <a:pt x="62" y="57"/>
                    </a:cubicBezTo>
                    <a:cubicBezTo>
                      <a:pt x="63" y="53"/>
                      <a:pt x="64" y="48"/>
                      <a:pt x="65" y="42"/>
                    </a:cubicBezTo>
                    <a:lnTo>
                      <a:pt x="75" y="0"/>
                    </a:lnTo>
                    <a:lnTo>
                      <a:pt x="84" y="0"/>
                    </a:lnTo>
                    <a:lnTo>
                      <a:pt x="66" y="66"/>
                    </a:lnTo>
                    <a:lnTo>
                      <a:pt x="58" y="66"/>
                    </a:lnTo>
                    <a:lnTo>
                      <a:pt x="44" y="16"/>
                    </a:lnTo>
                    <a:cubicBezTo>
                      <a:pt x="43" y="12"/>
                      <a:pt x="42" y="9"/>
                      <a:pt x="42" y="8"/>
                    </a:cubicBezTo>
                    <a:cubicBezTo>
                      <a:pt x="41" y="11"/>
                      <a:pt x="41" y="14"/>
                      <a:pt x="40" y="16"/>
                    </a:cubicBezTo>
                    <a:lnTo>
                      <a:pt x="26" y="66"/>
                    </a:lnTo>
                    <a:lnTo>
                      <a:pt x="17"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9" name="Freeform 189"/>
              <p:cNvSpPr>
                <a:spLocks noEditPoints="1"/>
              </p:cNvSpPr>
              <p:nvPr/>
            </p:nvSpPr>
            <p:spPr bwMode="auto">
              <a:xfrm>
                <a:off x="3817" y="1812"/>
                <a:ext cx="53" cy="66"/>
              </a:xfrm>
              <a:custGeom>
                <a:avLst/>
                <a:gdLst/>
                <a:ahLst/>
                <a:cxnLst>
                  <a:cxn ang="0">
                    <a:pos x="34" y="43"/>
                  </a:cxn>
                  <a:cxn ang="0">
                    <a:pos x="34" y="43"/>
                  </a:cxn>
                  <a:cxn ang="0">
                    <a:pos x="26" y="48"/>
                  </a:cxn>
                  <a:cxn ang="0">
                    <a:pos x="17" y="50"/>
                  </a:cxn>
                  <a:cxn ang="0">
                    <a:pos x="5" y="46"/>
                  </a:cxn>
                  <a:cxn ang="0">
                    <a:pos x="0" y="36"/>
                  </a:cxn>
                  <a:cxn ang="0">
                    <a:pos x="2" y="30"/>
                  </a:cxn>
                  <a:cxn ang="0">
                    <a:pos x="6" y="25"/>
                  </a:cxn>
                  <a:cxn ang="0">
                    <a:pos x="12" y="23"/>
                  </a:cxn>
                  <a:cxn ang="0">
                    <a:pos x="19" y="21"/>
                  </a:cxn>
                  <a:cxn ang="0">
                    <a:pos x="34" y="19"/>
                  </a:cxn>
                  <a:cxn ang="0">
                    <a:pos x="34" y="16"/>
                  </a:cxn>
                  <a:cxn ang="0">
                    <a:pos x="31" y="10"/>
                  </a:cxn>
                  <a:cxn ang="0">
                    <a:pos x="22" y="7"/>
                  </a:cxn>
                  <a:cxn ang="0">
                    <a:pos x="14" y="9"/>
                  </a:cxn>
                  <a:cxn ang="0">
                    <a:pos x="10" y="16"/>
                  </a:cxn>
                  <a:cxn ang="0">
                    <a:pos x="2" y="15"/>
                  </a:cxn>
                  <a:cxn ang="0">
                    <a:pos x="5" y="7"/>
                  </a:cxn>
                  <a:cxn ang="0">
                    <a:pos x="12" y="2"/>
                  </a:cxn>
                  <a:cxn ang="0">
                    <a:pos x="23" y="0"/>
                  </a:cxn>
                  <a:cxn ang="0">
                    <a:pos x="33" y="2"/>
                  </a:cxn>
                  <a:cxn ang="0">
                    <a:pos x="39" y="5"/>
                  </a:cxn>
                  <a:cxn ang="0">
                    <a:pos x="41" y="11"/>
                  </a:cxn>
                  <a:cxn ang="0">
                    <a:pos x="42" y="18"/>
                  </a:cxn>
                  <a:cxn ang="0">
                    <a:pos x="42" y="29"/>
                  </a:cxn>
                  <a:cxn ang="0">
                    <a:pos x="42" y="43"/>
                  </a:cxn>
                  <a:cxn ang="0">
                    <a:pos x="44" y="49"/>
                  </a:cxn>
                  <a:cxn ang="0">
                    <a:pos x="36" y="49"/>
                  </a:cxn>
                  <a:cxn ang="0">
                    <a:pos x="34" y="43"/>
                  </a:cxn>
                  <a:cxn ang="0">
                    <a:pos x="34" y="43"/>
                  </a:cxn>
                  <a:cxn ang="0">
                    <a:pos x="34" y="25"/>
                  </a:cxn>
                  <a:cxn ang="0">
                    <a:pos x="34" y="25"/>
                  </a:cxn>
                  <a:cxn ang="0">
                    <a:pos x="20" y="28"/>
                  </a:cxn>
                  <a:cxn ang="0">
                    <a:pos x="13" y="30"/>
                  </a:cxn>
                  <a:cxn ang="0">
                    <a:pos x="10" y="32"/>
                  </a:cxn>
                  <a:cxn ang="0">
                    <a:pos x="9" y="36"/>
                  </a:cxn>
                  <a:cxn ang="0">
                    <a:pos x="11" y="41"/>
                  </a:cxn>
                  <a:cxn ang="0">
                    <a:pos x="19" y="44"/>
                  </a:cxn>
                  <a:cxn ang="0">
                    <a:pos x="27" y="42"/>
                  </a:cxn>
                  <a:cxn ang="0">
                    <a:pos x="32" y="36"/>
                  </a:cxn>
                  <a:cxn ang="0">
                    <a:pos x="34" y="28"/>
                  </a:cxn>
                  <a:cxn ang="0">
                    <a:pos x="34" y="25"/>
                  </a:cxn>
                </a:cxnLst>
                <a:rect l="0" t="0" r="r" b="b"/>
                <a:pathLst>
                  <a:path w="44" h="50">
                    <a:moveTo>
                      <a:pt x="34" y="43"/>
                    </a:moveTo>
                    <a:lnTo>
                      <a:pt x="34" y="43"/>
                    </a:lnTo>
                    <a:cubicBezTo>
                      <a:pt x="31" y="46"/>
                      <a:pt x="28" y="47"/>
                      <a:pt x="26" y="48"/>
                    </a:cubicBezTo>
                    <a:cubicBezTo>
                      <a:pt x="23" y="49"/>
                      <a:pt x="20" y="50"/>
                      <a:pt x="17" y="50"/>
                    </a:cubicBezTo>
                    <a:cubicBezTo>
                      <a:pt x="11" y="50"/>
                      <a:pt x="7" y="49"/>
                      <a:pt x="5" y="46"/>
                    </a:cubicBezTo>
                    <a:cubicBezTo>
                      <a:pt x="2" y="44"/>
                      <a:pt x="0" y="40"/>
                      <a:pt x="0" y="36"/>
                    </a:cubicBezTo>
                    <a:cubicBezTo>
                      <a:pt x="0" y="34"/>
                      <a:pt x="1" y="32"/>
                      <a:pt x="2" y="30"/>
                    </a:cubicBezTo>
                    <a:cubicBezTo>
                      <a:pt x="3" y="28"/>
                      <a:pt x="4" y="26"/>
                      <a:pt x="6" y="25"/>
                    </a:cubicBezTo>
                    <a:cubicBezTo>
                      <a:pt x="8" y="24"/>
                      <a:pt x="10" y="23"/>
                      <a:pt x="12" y="23"/>
                    </a:cubicBezTo>
                    <a:cubicBezTo>
                      <a:pt x="14" y="22"/>
                      <a:pt x="16" y="22"/>
                      <a:pt x="19" y="21"/>
                    </a:cubicBezTo>
                    <a:cubicBezTo>
                      <a:pt x="26" y="21"/>
                      <a:pt x="30" y="20"/>
                      <a:pt x="34" y="19"/>
                    </a:cubicBezTo>
                    <a:cubicBezTo>
                      <a:pt x="34" y="17"/>
                      <a:pt x="34" y="17"/>
                      <a:pt x="34" y="16"/>
                    </a:cubicBezTo>
                    <a:cubicBezTo>
                      <a:pt x="34" y="13"/>
                      <a:pt x="33" y="11"/>
                      <a:pt x="31" y="10"/>
                    </a:cubicBezTo>
                    <a:cubicBezTo>
                      <a:pt x="29" y="8"/>
                      <a:pt x="26" y="7"/>
                      <a:pt x="22" y="7"/>
                    </a:cubicBezTo>
                    <a:cubicBezTo>
                      <a:pt x="18" y="7"/>
                      <a:pt x="15" y="7"/>
                      <a:pt x="14" y="9"/>
                    </a:cubicBezTo>
                    <a:cubicBezTo>
                      <a:pt x="12" y="10"/>
                      <a:pt x="11" y="12"/>
                      <a:pt x="10" y="16"/>
                    </a:cubicBezTo>
                    <a:lnTo>
                      <a:pt x="2" y="15"/>
                    </a:lnTo>
                    <a:cubicBezTo>
                      <a:pt x="2" y="11"/>
                      <a:pt x="4" y="9"/>
                      <a:pt x="5" y="7"/>
                    </a:cubicBezTo>
                    <a:cubicBezTo>
                      <a:pt x="7" y="4"/>
                      <a:pt x="9" y="3"/>
                      <a:pt x="12" y="2"/>
                    </a:cubicBezTo>
                    <a:cubicBezTo>
                      <a:pt x="16" y="1"/>
                      <a:pt x="19" y="0"/>
                      <a:pt x="23" y="0"/>
                    </a:cubicBezTo>
                    <a:cubicBezTo>
                      <a:pt x="27" y="0"/>
                      <a:pt x="31" y="1"/>
                      <a:pt x="33" y="2"/>
                    </a:cubicBezTo>
                    <a:cubicBezTo>
                      <a:pt x="36" y="2"/>
                      <a:pt x="38" y="4"/>
                      <a:pt x="39" y="5"/>
                    </a:cubicBezTo>
                    <a:cubicBezTo>
                      <a:pt x="40" y="7"/>
                      <a:pt x="41" y="8"/>
                      <a:pt x="41" y="11"/>
                    </a:cubicBezTo>
                    <a:cubicBezTo>
                      <a:pt x="42" y="12"/>
                      <a:pt x="42" y="15"/>
                      <a:pt x="42" y="18"/>
                    </a:cubicBezTo>
                    <a:lnTo>
                      <a:pt x="42" y="29"/>
                    </a:lnTo>
                    <a:cubicBezTo>
                      <a:pt x="42" y="36"/>
                      <a:pt x="42" y="41"/>
                      <a:pt x="42" y="43"/>
                    </a:cubicBezTo>
                    <a:cubicBezTo>
                      <a:pt x="43" y="45"/>
                      <a:pt x="43" y="47"/>
                      <a:pt x="44" y="49"/>
                    </a:cubicBezTo>
                    <a:lnTo>
                      <a:pt x="36" y="49"/>
                    </a:lnTo>
                    <a:cubicBezTo>
                      <a:pt x="35" y="47"/>
                      <a:pt x="34" y="45"/>
                      <a:pt x="34" y="43"/>
                    </a:cubicBezTo>
                    <a:lnTo>
                      <a:pt x="34" y="43"/>
                    </a:lnTo>
                    <a:close/>
                    <a:moveTo>
                      <a:pt x="34" y="25"/>
                    </a:moveTo>
                    <a:lnTo>
                      <a:pt x="34" y="25"/>
                    </a:lnTo>
                    <a:cubicBezTo>
                      <a:pt x="31" y="26"/>
                      <a:pt x="26" y="27"/>
                      <a:pt x="20" y="28"/>
                    </a:cubicBezTo>
                    <a:cubicBezTo>
                      <a:pt x="17" y="28"/>
                      <a:pt x="15" y="29"/>
                      <a:pt x="13" y="30"/>
                    </a:cubicBezTo>
                    <a:cubicBezTo>
                      <a:pt x="12" y="30"/>
                      <a:pt x="11" y="31"/>
                      <a:pt x="10" y="32"/>
                    </a:cubicBezTo>
                    <a:cubicBezTo>
                      <a:pt x="9" y="33"/>
                      <a:pt x="9" y="35"/>
                      <a:pt x="9" y="36"/>
                    </a:cubicBezTo>
                    <a:cubicBezTo>
                      <a:pt x="9" y="38"/>
                      <a:pt x="10" y="40"/>
                      <a:pt x="11" y="41"/>
                    </a:cubicBezTo>
                    <a:cubicBezTo>
                      <a:pt x="13" y="43"/>
                      <a:pt x="15" y="44"/>
                      <a:pt x="19" y="44"/>
                    </a:cubicBezTo>
                    <a:cubicBezTo>
                      <a:pt x="22" y="44"/>
                      <a:pt x="24" y="43"/>
                      <a:pt x="27" y="42"/>
                    </a:cubicBezTo>
                    <a:cubicBezTo>
                      <a:pt x="29" y="40"/>
                      <a:pt x="31" y="38"/>
                      <a:pt x="32" y="36"/>
                    </a:cubicBezTo>
                    <a:cubicBezTo>
                      <a:pt x="33" y="34"/>
                      <a:pt x="34" y="31"/>
                      <a:pt x="34" y="28"/>
                    </a:cubicBezTo>
                    <a:lnTo>
                      <a:pt x="34"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0" name="Freeform 190"/>
              <p:cNvSpPr>
                <a:spLocks noEditPoints="1"/>
              </p:cNvSpPr>
              <p:nvPr/>
            </p:nvSpPr>
            <p:spPr bwMode="auto">
              <a:xfrm>
                <a:off x="3879" y="1812"/>
                <a:ext cx="51" cy="90"/>
              </a:xfrm>
              <a:custGeom>
                <a:avLst/>
                <a:gdLst/>
                <a:ahLst/>
                <a:cxnLst>
                  <a:cxn ang="0">
                    <a:pos x="2" y="53"/>
                  </a:cxn>
                  <a:cxn ang="0">
                    <a:pos x="2" y="53"/>
                  </a:cxn>
                  <a:cxn ang="0">
                    <a:pos x="10" y="54"/>
                  </a:cxn>
                  <a:cxn ang="0">
                    <a:pos x="12" y="59"/>
                  </a:cxn>
                  <a:cxn ang="0">
                    <a:pos x="21" y="62"/>
                  </a:cxn>
                  <a:cxn ang="0">
                    <a:pos x="29" y="59"/>
                  </a:cxn>
                  <a:cxn ang="0">
                    <a:pos x="33" y="53"/>
                  </a:cxn>
                  <a:cxn ang="0">
                    <a:pos x="34" y="43"/>
                  </a:cxn>
                  <a:cxn ang="0">
                    <a:pos x="21" y="49"/>
                  </a:cxn>
                  <a:cxn ang="0">
                    <a:pos x="6" y="42"/>
                  </a:cxn>
                  <a:cxn ang="0">
                    <a:pos x="0" y="25"/>
                  </a:cxn>
                  <a:cxn ang="0">
                    <a:pos x="3" y="12"/>
                  </a:cxn>
                  <a:cxn ang="0">
                    <a:pos x="10" y="3"/>
                  </a:cxn>
                  <a:cxn ang="0">
                    <a:pos x="21" y="0"/>
                  </a:cxn>
                  <a:cxn ang="0">
                    <a:pos x="35" y="7"/>
                  </a:cxn>
                  <a:cxn ang="0">
                    <a:pos x="35" y="1"/>
                  </a:cxn>
                  <a:cxn ang="0">
                    <a:pos x="42" y="1"/>
                  </a:cxn>
                  <a:cxn ang="0">
                    <a:pos x="42" y="42"/>
                  </a:cxn>
                  <a:cxn ang="0">
                    <a:pos x="40" y="58"/>
                  </a:cxn>
                  <a:cxn ang="0">
                    <a:pos x="33" y="66"/>
                  </a:cxn>
                  <a:cxn ang="0">
                    <a:pos x="21" y="68"/>
                  </a:cxn>
                  <a:cxn ang="0">
                    <a:pos x="7" y="64"/>
                  </a:cxn>
                  <a:cxn ang="0">
                    <a:pos x="2" y="53"/>
                  </a:cxn>
                  <a:cxn ang="0">
                    <a:pos x="2" y="53"/>
                  </a:cxn>
                  <a:cxn ang="0">
                    <a:pos x="8" y="24"/>
                  </a:cxn>
                  <a:cxn ang="0">
                    <a:pos x="8" y="24"/>
                  </a:cxn>
                  <a:cxn ang="0">
                    <a:pos x="12" y="38"/>
                  </a:cxn>
                  <a:cxn ang="0">
                    <a:pos x="22" y="42"/>
                  </a:cxn>
                  <a:cxn ang="0">
                    <a:pos x="31" y="38"/>
                  </a:cxn>
                  <a:cxn ang="0">
                    <a:pos x="35" y="24"/>
                  </a:cxn>
                  <a:cxn ang="0">
                    <a:pos x="31" y="11"/>
                  </a:cxn>
                  <a:cxn ang="0">
                    <a:pos x="21" y="7"/>
                  </a:cxn>
                  <a:cxn ang="0">
                    <a:pos x="12" y="11"/>
                  </a:cxn>
                  <a:cxn ang="0">
                    <a:pos x="8" y="24"/>
                  </a:cxn>
                  <a:cxn ang="0">
                    <a:pos x="8" y="24"/>
                  </a:cxn>
                </a:cxnLst>
                <a:rect l="0" t="0" r="r" b="b"/>
                <a:pathLst>
                  <a:path w="42" h="68">
                    <a:moveTo>
                      <a:pt x="2" y="53"/>
                    </a:moveTo>
                    <a:lnTo>
                      <a:pt x="2" y="53"/>
                    </a:lnTo>
                    <a:lnTo>
                      <a:pt x="10" y="54"/>
                    </a:lnTo>
                    <a:cubicBezTo>
                      <a:pt x="10" y="56"/>
                      <a:pt x="11" y="58"/>
                      <a:pt x="12" y="59"/>
                    </a:cubicBezTo>
                    <a:cubicBezTo>
                      <a:pt x="14" y="61"/>
                      <a:pt x="17" y="62"/>
                      <a:pt x="21" y="62"/>
                    </a:cubicBezTo>
                    <a:cubicBezTo>
                      <a:pt x="24" y="62"/>
                      <a:pt x="27" y="61"/>
                      <a:pt x="29" y="59"/>
                    </a:cubicBezTo>
                    <a:cubicBezTo>
                      <a:pt x="31" y="58"/>
                      <a:pt x="33" y="56"/>
                      <a:pt x="33" y="53"/>
                    </a:cubicBezTo>
                    <a:cubicBezTo>
                      <a:pt x="34" y="51"/>
                      <a:pt x="34" y="48"/>
                      <a:pt x="34" y="43"/>
                    </a:cubicBezTo>
                    <a:cubicBezTo>
                      <a:pt x="30" y="47"/>
                      <a:pt x="26" y="49"/>
                      <a:pt x="21" y="49"/>
                    </a:cubicBezTo>
                    <a:cubicBezTo>
                      <a:pt x="14" y="49"/>
                      <a:pt x="9" y="47"/>
                      <a:pt x="6" y="42"/>
                    </a:cubicBezTo>
                    <a:cubicBezTo>
                      <a:pt x="2" y="37"/>
                      <a:pt x="0" y="31"/>
                      <a:pt x="0" y="25"/>
                    </a:cubicBezTo>
                    <a:cubicBezTo>
                      <a:pt x="0" y="20"/>
                      <a:pt x="1" y="16"/>
                      <a:pt x="3" y="12"/>
                    </a:cubicBezTo>
                    <a:cubicBezTo>
                      <a:pt x="4" y="8"/>
                      <a:pt x="7" y="5"/>
                      <a:pt x="10" y="3"/>
                    </a:cubicBezTo>
                    <a:cubicBezTo>
                      <a:pt x="13" y="1"/>
                      <a:pt x="17" y="0"/>
                      <a:pt x="21" y="0"/>
                    </a:cubicBezTo>
                    <a:cubicBezTo>
                      <a:pt x="26" y="0"/>
                      <a:pt x="31" y="2"/>
                      <a:pt x="35" y="7"/>
                    </a:cubicBezTo>
                    <a:lnTo>
                      <a:pt x="35" y="1"/>
                    </a:lnTo>
                    <a:lnTo>
                      <a:pt x="42" y="1"/>
                    </a:lnTo>
                    <a:lnTo>
                      <a:pt x="42" y="42"/>
                    </a:lnTo>
                    <a:cubicBezTo>
                      <a:pt x="42" y="50"/>
                      <a:pt x="41" y="55"/>
                      <a:pt x="40" y="58"/>
                    </a:cubicBezTo>
                    <a:cubicBezTo>
                      <a:pt x="38" y="61"/>
                      <a:pt x="36" y="64"/>
                      <a:pt x="33" y="66"/>
                    </a:cubicBezTo>
                    <a:cubicBezTo>
                      <a:pt x="29" y="67"/>
                      <a:pt x="25" y="68"/>
                      <a:pt x="21" y="68"/>
                    </a:cubicBezTo>
                    <a:cubicBezTo>
                      <a:pt x="15" y="68"/>
                      <a:pt x="10" y="67"/>
                      <a:pt x="7" y="64"/>
                    </a:cubicBezTo>
                    <a:cubicBezTo>
                      <a:pt x="3" y="62"/>
                      <a:pt x="2" y="58"/>
                      <a:pt x="2" y="53"/>
                    </a:cubicBezTo>
                    <a:lnTo>
                      <a:pt x="2" y="53"/>
                    </a:lnTo>
                    <a:close/>
                    <a:moveTo>
                      <a:pt x="8" y="24"/>
                    </a:moveTo>
                    <a:lnTo>
                      <a:pt x="8" y="24"/>
                    </a:lnTo>
                    <a:cubicBezTo>
                      <a:pt x="8" y="30"/>
                      <a:pt x="10" y="35"/>
                      <a:pt x="12" y="38"/>
                    </a:cubicBezTo>
                    <a:cubicBezTo>
                      <a:pt x="15" y="41"/>
                      <a:pt x="18" y="42"/>
                      <a:pt x="22" y="42"/>
                    </a:cubicBezTo>
                    <a:cubicBezTo>
                      <a:pt x="25" y="42"/>
                      <a:pt x="28" y="41"/>
                      <a:pt x="31" y="38"/>
                    </a:cubicBezTo>
                    <a:cubicBezTo>
                      <a:pt x="33" y="35"/>
                      <a:pt x="35" y="31"/>
                      <a:pt x="35" y="24"/>
                    </a:cubicBezTo>
                    <a:cubicBezTo>
                      <a:pt x="35" y="19"/>
                      <a:pt x="33" y="14"/>
                      <a:pt x="31" y="11"/>
                    </a:cubicBezTo>
                    <a:cubicBezTo>
                      <a:pt x="28" y="8"/>
                      <a:pt x="25" y="7"/>
                      <a:pt x="21" y="7"/>
                    </a:cubicBezTo>
                    <a:cubicBezTo>
                      <a:pt x="18" y="7"/>
                      <a:pt x="15" y="8"/>
                      <a:pt x="12" y="11"/>
                    </a:cubicBezTo>
                    <a:cubicBezTo>
                      <a:pt x="10" y="14"/>
                      <a:pt x="8" y="18"/>
                      <a:pt x="8" y="24"/>
                    </a:cubicBezTo>
                    <a:lnTo>
                      <a:pt x="8"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1" name="Freeform 191"/>
              <p:cNvSpPr>
                <a:spLocks noEditPoints="1"/>
              </p:cNvSpPr>
              <p:nvPr/>
            </p:nvSpPr>
            <p:spPr bwMode="auto">
              <a:xfrm>
                <a:off x="3942" y="1812"/>
                <a:ext cx="54" cy="66"/>
              </a:xfrm>
              <a:custGeom>
                <a:avLst/>
                <a:gdLst/>
                <a:ahLst/>
                <a:cxnLst>
                  <a:cxn ang="0">
                    <a:pos x="35" y="34"/>
                  </a:cxn>
                  <a:cxn ang="0">
                    <a:pos x="35" y="34"/>
                  </a:cxn>
                  <a:cxn ang="0">
                    <a:pos x="43" y="35"/>
                  </a:cxn>
                  <a:cxn ang="0">
                    <a:pos x="36" y="46"/>
                  </a:cxn>
                  <a:cxn ang="0">
                    <a:pos x="22" y="50"/>
                  </a:cxn>
                  <a:cxn ang="0">
                    <a:pos x="6" y="44"/>
                  </a:cxn>
                  <a:cxn ang="0">
                    <a:pos x="0" y="25"/>
                  </a:cxn>
                  <a:cxn ang="0">
                    <a:pos x="6" y="7"/>
                  </a:cxn>
                  <a:cxn ang="0">
                    <a:pos x="22" y="0"/>
                  </a:cxn>
                  <a:cxn ang="0">
                    <a:pos x="38" y="7"/>
                  </a:cxn>
                  <a:cxn ang="0">
                    <a:pos x="44" y="25"/>
                  </a:cxn>
                  <a:cxn ang="0">
                    <a:pos x="44" y="27"/>
                  </a:cxn>
                  <a:cxn ang="0">
                    <a:pos x="8" y="27"/>
                  </a:cxn>
                  <a:cxn ang="0">
                    <a:pos x="13" y="39"/>
                  </a:cxn>
                  <a:cxn ang="0">
                    <a:pos x="22"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3" y="35"/>
                    </a:lnTo>
                    <a:cubicBezTo>
                      <a:pt x="42" y="39"/>
                      <a:pt x="40" y="43"/>
                      <a:pt x="36" y="46"/>
                    </a:cubicBezTo>
                    <a:cubicBezTo>
                      <a:pt x="33" y="49"/>
                      <a:pt x="28" y="50"/>
                      <a:pt x="22" y="50"/>
                    </a:cubicBezTo>
                    <a:cubicBezTo>
                      <a:pt x="15" y="50"/>
                      <a:pt x="10" y="48"/>
                      <a:pt x="6" y="44"/>
                    </a:cubicBezTo>
                    <a:cubicBezTo>
                      <a:pt x="2" y="39"/>
                      <a:pt x="0" y="33"/>
                      <a:pt x="0" y="25"/>
                    </a:cubicBezTo>
                    <a:cubicBezTo>
                      <a:pt x="0" y="17"/>
                      <a:pt x="2" y="11"/>
                      <a:pt x="6" y="7"/>
                    </a:cubicBezTo>
                    <a:cubicBezTo>
                      <a:pt x="10" y="2"/>
                      <a:pt x="15" y="0"/>
                      <a:pt x="22" y="0"/>
                    </a:cubicBezTo>
                    <a:cubicBezTo>
                      <a:pt x="28" y="0"/>
                      <a:pt x="34" y="2"/>
                      <a:pt x="38" y="7"/>
                    </a:cubicBezTo>
                    <a:cubicBezTo>
                      <a:pt x="42" y="11"/>
                      <a:pt x="44" y="17"/>
                      <a:pt x="44" y="25"/>
                    </a:cubicBezTo>
                    <a:cubicBezTo>
                      <a:pt x="44" y="25"/>
                      <a:pt x="44" y="26"/>
                      <a:pt x="44" y="27"/>
                    </a:cubicBezTo>
                    <a:lnTo>
                      <a:pt x="8" y="27"/>
                    </a:lnTo>
                    <a:cubicBezTo>
                      <a:pt x="8" y="32"/>
                      <a:pt x="10" y="36"/>
                      <a:pt x="13" y="39"/>
                    </a:cubicBezTo>
                    <a:cubicBezTo>
                      <a:pt x="15" y="42"/>
                      <a:pt x="18" y="43"/>
                      <a:pt x="22" y="43"/>
                    </a:cubicBezTo>
                    <a:cubicBezTo>
                      <a:pt x="25"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8"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2" name="Freeform 192"/>
              <p:cNvSpPr>
                <a:spLocks/>
              </p:cNvSpPr>
              <p:nvPr/>
            </p:nvSpPr>
            <p:spPr bwMode="auto">
              <a:xfrm>
                <a:off x="4003" y="1812"/>
                <a:ext cx="49" cy="66"/>
              </a:xfrm>
              <a:custGeom>
                <a:avLst/>
                <a:gdLst/>
                <a:ahLst/>
                <a:cxnLst>
                  <a:cxn ang="0">
                    <a:pos x="0" y="35"/>
                  </a:cxn>
                  <a:cxn ang="0">
                    <a:pos x="0" y="35"/>
                  </a:cxn>
                  <a:cxn ang="0">
                    <a:pos x="8" y="33"/>
                  </a:cxn>
                  <a:cxn ang="0">
                    <a:pos x="12" y="41"/>
                  </a:cxn>
                  <a:cxn ang="0">
                    <a:pos x="21" y="43"/>
                  </a:cxn>
                  <a:cxn ang="0">
                    <a:pos x="29" y="41"/>
                  </a:cxn>
                  <a:cxn ang="0">
                    <a:pos x="32" y="36"/>
                  </a:cxn>
                  <a:cxn ang="0">
                    <a:pos x="29" y="31"/>
                  </a:cxn>
                  <a:cxn ang="0">
                    <a:pos x="21" y="29"/>
                  </a:cxn>
                  <a:cxn ang="0">
                    <a:pos x="9" y="25"/>
                  </a:cxn>
                  <a:cxn ang="0">
                    <a:pos x="3" y="20"/>
                  </a:cxn>
                  <a:cxn ang="0">
                    <a:pos x="2" y="14"/>
                  </a:cxn>
                  <a:cxn ang="0">
                    <a:pos x="3" y="8"/>
                  </a:cxn>
                  <a:cxn ang="0">
                    <a:pos x="7" y="3"/>
                  </a:cxn>
                  <a:cxn ang="0">
                    <a:pos x="12" y="1"/>
                  </a:cxn>
                  <a:cxn ang="0">
                    <a:pos x="19" y="0"/>
                  </a:cxn>
                  <a:cxn ang="0">
                    <a:pos x="29" y="2"/>
                  </a:cxn>
                  <a:cxn ang="0">
                    <a:pos x="35" y="6"/>
                  </a:cxn>
                  <a:cxn ang="0">
                    <a:pos x="38" y="13"/>
                  </a:cxn>
                  <a:cxn ang="0">
                    <a:pos x="30" y="15"/>
                  </a:cxn>
                  <a:cxn ang="0">
                    <a:pos x="27" y="9"/>
                  </a:cxn>
                  <a:cxn ang="0">
                    <a:pos x="20" y="7"/>
                  </a:cxn>
                  <a:cxn ang="0">
                    <a:pos x="12" y="9"/>
                  </a:cxn>
                  <a:cxn ang="0">
                    <a:pos x="10" y="13"/>
                  </a:cxn>
                  <a:cxn ang="0">
                    <a:pos x="10" y="16"/>
                  </a:cxn>
                  <a:cxn ang="0">
                    <a:pos x="14" y="18"/>
                  </a:cxn>
                  <a:cxn ang="0">
                    <a:pos x="21" y="20"/>
                  </a:cxn>
                  <a:cxn ang="0">
                    <a:pos x="33" y="24"/>
                  </a:cxn>
                  <a:cxn ang="0">
                    <a:pos x="38" y="28"/>
                  </a:cxn>
                  <a:cxn ang="0">
                    <a:pos x="40" y="35"/>
                  </a:cxn>
                  <a:cxn ang="0">
                    <a:pos x="38" y="42"/>
                  </a:cxn>
                  <a:cxn ang="0">
                    <a:pos x="31" y="48"/>
                  </a:cxn>
                  <a:cxn ang="0">
                    <a:pos x="21" y="50"/>
                  </a:cxn>
                  <a:cxn ang="0">
                    <a:pos x="7" y="46"/>
                  </a:cxn>
                  <a:cxn ang="0">
                    <a:pos x="0" y="35"/>
                  </a:cxn>
                  <a:cxn ang="0">
                    <a:pos x="0" y="35"/>
                  </a:cxn>
                </a:cxnLst>
                <a:rect l="0" t="0" r="r" b="b"/>
                <a:pathLst>
                  <a:path w="40" h="50">
                    <a:moveTo>
                      <a:pt x="0" y="35"/>
                    </a:moveTo>
                    <a:lnTo>
                      <a:pt x="0" y="35"/>
                    </a:lnTo>
                    <a:lnTo>
                      <a:pt x="8" y="33"/>
                    </a:lnTo>
                    <a:cubicBezTo>
                      <a:pt x="9" y="37"/>
                      <a:pt x="10" y="39"/>
                      <a:pt x="12" y="41"/>
                    </a:cubicBezTo>
                    <a:cubicBezTo>
                      <a:pt x="14" y="42"/>
                      <a:pt x="17" y="43"/>
                      <a:pt x="21" y="43"/>
                    </a:cubicBezTo>
                    <a:cubicBezTo>
                      <a:pt x="24" y="43"/>
                      <a:pt x="27" y="43"/>
                      <a:pt x="29" y="41"/>
                    </a:cubicBezTo>
                    <a:cubicBezTo>
                      <a:pt x="31" y="40"/>
                      <a:pt x="32" y="38"/>
                      <a:pt x="32" y="36"/>
                    </a:cubicBezTo>
                    <a:cubicBezTo>
                      <a:pt x="32" y="34"/>
                      <a:pt x="31" y="32"/>
                      <a:pt x="29" y="31"/>
                    </a:cubicBezTo>
                    <a:cubicBezTo>
                      <a:pt x="28" y="31"/>
                      <a:pt x="25" y="30"/>
                      <a:pt x="21" y="29"/>
                    </a:cubicBezTo>
                    <a:cubicBezTo>
                      <a:pt x="15" y="27"/>
                      <a:pt x="11" y="26"/>
                      <a:pt x="9" y="25"/>
                    </a:cubicBezTo>
                    <a:cubicBezTo>
                      <a:pt x="6" y="24"/>
                      <a:pt x="5" y="22"/>
                      <a:pt x="3" y="20"/>
                    </a:cubicBezTo>
                    <a:cubicBezTo>
                      <a:pt x="2" y="18"/>
                      <a:pt x="2" y="16"/>
                      <a:pt x="2" y="14"/>
                    </a:cubicBezTo>
                    <a:cubicBezTo>
                      <a:pt x="2" y="12"/>
                      <a:pt x="2" y="10"/>
                      <a:pt x="3" y="8"/>
                    </a:cubicBezTo>
                    <a:cubicBezTo>
                      <a:pt x="4" y="6"/>
                      <a:pt x="5" y="5"/>
                      <a:pt x="7" y="3"/>
                    </a:cubicBezTo>
                    <a:cubicBezTo>
                      <a:pt x="8" y="2"/>
                      <a:pt x="10" y="2"/>
                      <a:pt x="12" y="1"/>
                    </a:cubicBezTo>
                    <a:cubicBezTo>
                      <a:pt x="14" y="0"/>
                      <a:pt x="17" y="0"/>
                      <a:pt x="19" y="0"/>
                    </a:cubicBezTo>
                    <a:cubicBezTo>
                      <a:pt x="23" y="0"/>
                      <a:pt x="26" y="1"/>
                      <a:pt x="29" y="2"/>
                    </a:cubicBezTo>
                    <a:cubicBezTo>
                      <a:pt x="32" y="3"/>
                      <a:pt x="34" y="4"/>
                      <a:pt x="35" y="6"/>
                    </a:cubicBezTo>
                    <a:cubicBezTo>
                      <a:pt x="37" y="8"/>
                      <a:pt x="38" y="10"/>
                      <a:pt x="38" y="13"/>
                    </a:cubicBezTo>
                    <a:lnTo>
                      <a:pt x="30" y="15"/>
                    </a:lnTo>
                    <a:cubicBezTo>
                      <a:pt x="30" y="12"/>
                      <a:pt x="29" y="10"/>
                      <a:pt x="27" y="9"/>
                    </a:cubicBezTo>
                    <a:cubicBezTo>
                      <a:pt x="25" y="7"/>
                      <a:pt x="23" y="7"/>
                      <a:pt x="20" y="7"/>
                    </a:cubicBezTo>
                    <a:cubicBezTo>
                      <a:pt x="16" y="7"/>
                      <a:pt x="13" y="7"/>
                      <a:pt x="12" y="9"/>
                    </a:cubicBezTo>
                    <a:cubicBezTo>
                      <a:pt x="10" y="10"/>
                      <a:pt x="10" y="11"/>
                      <a:pt x="10" y="13"/>
                    </a:cubicBezTo>
                    <a:cubicBezTo>
                      <a:pt x="10" y="14"/>
                      <a:pt x="10" y="15"/>
                      <a:pt x="10" y="16"/>
                    </a:cubicBezTo>
                    <a:cubicBezTo>
                      <a:pt x="11" y="17"/>
                      <a:pt x="12" y="17"/>
                      <a:pt x="14" y="18"/>
                    </a:cubicBezTo>
                    <a:cubicBezTo>
                      <a:pt x="14" y="18"/>
                      <a:pt x="17" y="19"/>
                      <a:pt x="21" y="20"/>
                    </a:cubicBezTo>
                    <a:cubicBezTo>
                      <a:pt x="26" y="21"/>
                      <a:pt x="30" y="23"/>
                      <a:pt x="33" y="24"/>
                    </a:cubicBezTo>
                    <a:cubicBezTo>
                      <a:pt x="35" y="25"/>
                      <a:pt x="37" y="26"/>
                      <a:pt x="38" y="28"/>
                    </a:cubicBezTo>
                    <a:cubicBezTo>
                      <a:pt x="39" y="30"/>
                      <a:pt x="40" y="32"/>
                      <a:pt x="40" y="35"/>
                    </a:cubicBezTo>
                    <a:cubicBezTo>
                      <a:pt x="40" y="38"/>
                      <a:pt x="39" y="40"/>
                      <a:pt x="38" y="42"/>
                    </a:cubicBezTo>
                    <a:cubicBezTo>
                      <a:pt x="36" y="45"/>
                      <a:pt x="34" y="47"/>
                      <a:pt x="31" y="48"/>
                    </a:cubicBezTo>
                    <a:cubicBezTo>
                      <a:pt x="28" y="49"/>
                      <a:pt x="24" y="50"/>
                      <a:pt x="21" y="50"/>
                    </a:cubicBezTo>
                    <a:cubicBezTo>
                      <a:pt x="15" y="50"/>
                      <a:pt x="10" y="49"/>
                      <a:pt x="7"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3" name="Freeform 193"/>
              <p:cNvSpPr>
                <a:spLocks noEditPoints="1"/>
              </p:cNvSpPr>
              <p:nvPr/>
            </p:nvSpPr>
            <p:spPr bwMode="auto">
              <a:xfrm>
                <a:off x="4090" y="1812"/>
                <a:ext cx="49" cy="89"/>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1" y="25"/>
                  </a:cxn>
                  <a:cxn ang="0">
                    <a:pos x="39" y="38"/>
                  </a:cxn>
                  <a:cxn ang="0">
                    <a:pos x="31" y="47"/>
                  </a:cxn>
                  <a:cxn ang="0">
                    <a:pos x="20" y="50"/>
                  </a:cxn>
                  <a:cxn ang="0">
                    <a:pos x="13" y="48"/>
                  </a:cxn>
                  <a:cxn ang="0">
                    <a:pos x="8" y="44"/>
                  </a:cxn>
                  <a:cxn ang="0">
                    <a:pos x="8" y="67"/>
                  </a:cxn>
                  <a:cxn ang="0">
                    <a:pos x="0" y="67"/>
                  </a:cxn>
                  <a:cxn ang="0">
                    <a:pos x="7" y="25"/>
                  </a:cxn>
                  <a:cxn ang="0">
                    <a:pos x="7" y="25"/>
                  </a:cxn>
                  <a:cxn ang="0">
                    <a:pos x="11" y="39"/>
                  </a:cxn>
                  <a:cxn ang="0">
                    <a:pos x="20" y="43"/>
                  </a:cxn>
                  <a:cxn ang="0">
                    <a:pos x="29" y="39"/>
                  </a:cxn>
                  <a:cxn ang="0">
                    <a:pos x="33" y="25"/>
                  </a:cxn>
                  <a:cxn ang="0">
                    <a:pos x="29" y="11"/>
                  </a:cxn>
                  <a:cxn ang="0">
                    <a:pos x="20" y="6"/>
                  </a:cxn>
                  <a:cxn ang="0">
                    <a:pos x="11" y="11"/>
                  </a:cxn>
                  <a:cxn ang="0">
                    <a:pos x="7" y="25"/>
                  </a:cxn>
                  <a:cxn ang="0">
                    <a:pos x="7" y="25"/>
                  </a:cxn>
                </a:cxnLst>
                <a:rect l="0" t="0" r="r" b="b"/>
                <a:pathLst>
                  <a:path w="41" h="67">
                    <a:moveTo>
                      <a:pt x="0" y="67"/>
                    </a:moveTo>
                    <a:lnTo>
                      <a:pt x="0" y="67"/>
                    </a:lnTo>
                    <a:lnTo>
                      <a:pt x="0" y="1"/>
                    </a:lnTo>
                    <a:lnTo>
                      <a:pt x="7" y="1"/>
                    </a:lnTo>
                    <a:lnTo>
                      <a:pt x="7" y="7"/>
                    </a:lnTo>
                    <a:cubicBezTo>
                      <a:pt x="9" y="5"/>
                      <a:pt x="11" y="3"/>
                      <a:pt x="13" y="2"/>
                    </a:cubicBezTo>
                    <a:cubicBezTo>
                      <a:pt x="15" y="1"/>
                      <a:pt x="18" y="0"/>
                      <a:pt x="21" y="0"/>
                    </a:cubicBezTo>
                    <a:cubicBezTo>
                      <a:pt x="25" y="0"/>
                      <a:pt x="29" y="1"/>
                      <a:pt x="32" y="3"/>
                    </a:cubicBezTo>
                    <a:cubicBezTo>
                      <a:pt x="35" y="5"/>
                      <a:pt x="37" y="8"/>
                      <a:pt x="39" y="12"/>
                    </a:cubicBezTo>
                    <a:cubicBezTo>
                      <a:pt x="40" y="16"/>
                      <a:pt x="41" y="20"/>
                      <a:pt x="41" y="25"/>
                    </a:cubicBezTo>
                    <a:cubicBezTo>
                      <a:pt x="41" y="30"/>
                      <a:pt x="40" y="34"/>
                      <a:pt x="39" y="38"/>
                    </a:cubicBezTo>
                    <a:cubicBezTo>
                      <a:pt x="37" y="42"/>
                      <a:pt x="34" y="45"/>
                      <a:pt x="31" y="47"/>
                    </a:cubicBezTo>
                    <a:cubicBezTo>
                      <a:pt x="28" y="49"/>
                      <a:pt x="24" y="50"/>
                      <a:pt x="20" y="50"/>
                    </a:cubicBezTo>
                    <a:cubicBezTo>
                      <a:pt x="18" y="50"/>
                      <a:pt x="15" y="49"/>
                      <a:pt x="13" y="48"/>
                    </a:cubicBezTo>
                    <a:cubicBezTo>
                      <a:pt x="11" y="47"/>
                      <a:pt x="9" y="46"/>
                      <a:pt x="8" y="44"/>
                    </a:cubicBezTo>
                    <a:lnTo>
                      <a:pt x="8" y="67"/>
                    </a:lnTo>
                    <a:lnTo>
                      <a:pt x="0" y="67"/>
                    </a:lnTo>
                    <a:close/>
                    <a:moveTo>
                      <a:pt x="7" y="25"/>
                    </a:moveTo>
                    <a:lnTo>
                      <a:pt x="7" y="25"/>
                    </a:lnTo>
                    <a:cubicBezTo>
                      <a:pt x="7" y="31"/>
                      <a:pt x="8" y="36"/>
                      <a:pt x="11" y="39"/>
                    </a:cubicBezTo>
                    <a:cubicBezTo>
                      <a:pt x="13" y="42"/>
                      <a:pt x="16" y="43"/>
                      <a:pt x="20" y="43"/>
                    </a:cubicBezTo>
                    <a:cubicBezTo>
                      <a:pt x="23" y="43"/>
                      <a:pt x="27" y="42"/>
                      <a:pt x="29" y="39"/>
                    </a:cubicBezTo>
                    <a:cubicBezTo>
                      <a:pt x="32" y="36"/>
                      <a:pt x="33" y="31"/>
                      <a:pt x="33" y="25"/>
                    </a:cubicBezTo>
                    <a:cubicBezTo>
                      <a:pt x="33" y="19"/>
                      <a:pt x="32" y="14"/>
                      <a:pt x="29" y="11"/>
                    </a:cubicBezTo>
                    <a:cubicBezTo>
                      <a:pt x="27" y="8"/>
                      <a:pt x="24" y="6"/>
                      <a:pt x="20" y="6"/>
                    </a:cubicBezTo>
                    <a:cubicBezTo>
                      <a:pt x="17" y="6"/>
                      <a:pt x="14" y="8"/>
                      <a:pt x="11" y="11"/>
                    </a:cubicBezTo>
                    <a:cubicBezTo>
                      <a:pt x="8"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4" name="Freeform 194"/>
              <p:cNvSpPr>
                <a:spLocks noEditPoints="1"/>
              </p:cNvSpPr>
              <p:nvPr/>
            </p:nvSpPr>
            <p:spPr bwMode="auto">
              <a:xfrm>
                <a:off x="4148" y="1812"/>
                <a:ext cx="54" cy="66"/>
              </a:xfrm>
              <a:custGeom>
                <a:avLst/>
                <a:gdLst/>
                <a:ahLst/>
                <a:cxnLst>
                  <a:cxn ang="0">
                    <a:pos x="36" y="34"/>
                  </a:cxn>
                  <a:cxn ang="0">
                    <a:pos x="36" y="34"/>
                  </a:cxn>
                  <a:cxn ang="0">
                    <a:pos x="44" y="35"/>
                  </a:cxn>
                  <a:cxn ang="0">
                    <a:pos x="37" y="46"/>
                  </a:cxn>
                  <a:cxn ang="0">
                    <a:pos x="23" y="50"/>
                  </a:cxn>
                  <a:cxn ang="0">
                    <a:pos x="6" y="44"/>
                  </a:cxn>
                  <a:cxn ang="0">
                    <a:pos x="0" y="25"/>
                  </a:cxn>
                  <a:cxn ang="0">
                    <a:pos x="6" y="7"/>
                  </a:cxn>
                  <a:cxn ang="0">
                    <a:pos x="23" y="0"/>
                  </a:cxn>
                  <a:cxn ang="0">
                    <a:pos x="38" y="7"/>
                  </a:cxn>
                  <a:cxn ang="0">
                    <a:pos x="44" y="25"/>
                  </a:cxn>
                  <a:cxn ang="0">
                    <a:pos x="44" y="27"/>
                  </a:cxn>
                  <a:cxn ang="0">
                    <a:pos x="9" y="27"/>
                  </a:cxn>
                  <a:cxn ang="0">
                    <a:pos x="13" y="39"/>
                  </a:cxn>
                  <a:cxn ang="0">
                    <a:pos x="23" y="43"/>
                  </a:cxn>
                  <a:cxn ang="0">
                    <a:pos x="31" y="41"/>
                  </a:cxn>
                  <a:cxn ang="0">
                    <a:pos x="36" y="34"/>
                  </a:cxn>
                  <a:cxn ang="0">
                    <a:pos x="36" y="34"/>
                  </a:cxn>
                  <a:cxn ang="0">
                    <a:pos x="9" y="20"/>
                  </a:cxn>
                  <a:cxn ang="0">
                    <a:pos x="9" y="20"/>
                  </a:cxn>
                  <a:cxn ang="0">
                    <a:pos x="36" y="20"/>
                  </a:cxn>
                  <a:cxn ang="0">
                    <a:pos x="33" y="11"/>
                  </a:cxn>
                  <a:cxn ang="0">
                    <a:pos x="23" y="7"/>
                  </a:cxn>
                  <a:cxn ang="0">
                    <a:pos x="13" y="10"/>
                  </a:cxn>
                  <a:cxn ang="0">
                    <a:pos x="9" y="20"/>
                  </a:cxn>
                  <a:cxn ang="0">
                    <a:pos x="9" y="20"/>
                  </a:cxn>
                </a:cxnLst>
                <a:rect l="0" t="0" r="r" b="b"/>
                <a:pathLst>
                  <a:path w="44" h="50">
                    <a:moveTo>
                      <a:pt x="36" y="34"/>
                    </a:moveTo>
                    <a:lnTo>
                      <a:pt x="36" y="34"/>
                    </a:lnTo>
                    <a:lnTo>
                      <a:pt x="44" y="35"/>
                    </a:lnTo>
                    <a:cubicBezTo>
                      <a:pt x="43" y="39"/>
                      <a:pt x="40" y="43"/>
                      <a:pt x="37" y="46"/>
                    </a:cubicBezTo>
                    <a:cubicBezTo>
                      <a:pt x="33" y="49"/>
                      <a:pt x="29" y="50"/>
                      <a:pt x="23" y="50"/>
                    </a:cubicBezTo>
                    <a:cubicBezTo>
                      <a:pt x="16" y="50"/>
                      <a:pt x="10" y="48"/>
                      <a:pt x="6" y="44"/>
                    </a:cubicBezTo>
                    <a:cubicBezTo>
                      <a:pt x="2" y="39"/>
                      <a:pt x="0" y="33"/>
                      <a:pt x="0" y="25"/>
                    </a:cubicBezTo>
                    <a:cubicBezTo>
                      <a:pt x="0" y="17"/>
                      <a:pt x="2" y="11"/>
                      <a:pt x="6" y="7"/>
                    </a:cubicBezTo>
                    <a:cubicBezTo>
                      <a:pt x="11" y="2"/>
                      <a:pt x="16" y="0"/>
                      <a:pt x="23" y="0"/>
                    </a:cubicBezTo>
                    <a:cubicBezTo>
                      <a:pt x="29" y="0"/>
                      <a:pt x="34" y="2"/>
                      <a:pt x="38" y="7"/>
                    </a:cubicBezTo>
                    <a:cubicBezTo>
                      <a:pt x="42" y="11"/>
                      <a:pt x="44" y="17"/>
                      <a:pt x="44" y="25"/>
                    </a:cubicBezTo>
                    <a:cubicBezTo>
                      <a:pt x="44" y="25"/>
                      <a:pt x="44" y="26"/>
                      <a:pt x="44" y="27"/>
                    </a:cubicBezTo>
                    <a:lnTo>
                      <a:pt x="9" y="27"/>
                    </a:lnTo>
                    <a:cubicBezTo>
                      <a:pt x="9" y="32"/>
                      <a:pt x="10" y="36"/>
                      <a:pt x="13" y="39"/>
                    </a:cubicBezTo>
                    <a:cubicBezTo>
                      <a:pt x="16" y="42"/>
                      <a:pt x="19" y="43"/>
                      <a:pt x="23" y="43"/>
                    </a:cubicBezTo>
                    <a:cubicBezTo>
                      <a:pt x="26" y="43"/>
                      <a:pt x="29" y="43"/>
                      <a:pt x="31" y="41"/>
                    </a:cubicBezTo>
                    <a:cubicBezTo>
                      <a:pt x="33" y="39"/>
                      <a:pt x="34" y="37"/>
                      <a:pt x="36" y="34"/>
                    </a:cubicBezTo>
                    <a:lnTo>
                      <a:pt x="36" y="34"/>
                    </a:lnTo>
                    <a:close/>
                    <a:moveTo>
                      <a:pt x="9" y="20"/>
                    </a:moveTo>
                    <a:lnTo>
                      <a:pt x="9" y="20"/>
                    </a:lnTo>
                    <a:lnTo>
                      <a:pt x="36" y="20"/>
                    </a:lnTo>
                    <a:cubicBezTo>
                      <a:pt x="35" y="16"/>
                      <a:pt x="34" y="13"/>
                      <a:pt x="33" y="11"/>
                    </a:cubicBezTo>
                    <a:cubicBezTo>
                      <a:pt x="30" y="8"/>
                      <a:pt x="27" y="7"/>
                      <a:pt x="23"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5" name="Freeform 195"/>
              <p:cNvSpPr>
                <a:spLocks/>
              </p:cNvSpPr>
              <p:nvPr/>
            </p:nvSpPr>
            <p:spPr bwMode="auto">
              <a:xfrm>
                <a:off x="4214" y="1812"/>
                <a:ext cx="31" cy="65"/>
              </a:xfrm>
              <a:custGeom>
                <a:avLst/>
                <a:gdLst/>
                <a:ahLst/>
                <a:cxnLst>
                  <a:cxn ang="0">
                    <a:pos x="0" y="49"/>
                  </a:cxn>
                  <a:cxn ang="0">
                    <a:pos x="0" y="49"/>
                  </a:cxn>
                  <a:cxn ang="0">
                    <a:pos x="0" y="1"/>
                  </a:cxn>
                  <a:cxn ang="0">
                    <a:pos x="7" y="1"/>
                  </a:cxn>
                  <a:cxn ang="0">
                    <a:pos x="7" y="8"/>
                  </a:cxn>
                  <a:cxn ang="0">
                    <a:pos x="12" y="2"/>
                  </a:cxn>
                  <a:cxn ang="0">
                    <a:pos x="18" y="0"/>
                  </a:cxn>
                  <a:cxn ang="0">
                    <a:pos x="26" y="3"/>
                  </a:cxn>
                  <a:cxn ang="0">
                    <a:pos x="23" y="10"/>
                  </a:cxn>
                  <a:cxn ang="0">
                    <a:pos x="17" y="8"/>
                  </a:cxn>
                  <a:cxn ang="0">
                    <a:pos x="12" y="10"/>
                  </a:cxn>
                  <a:cxn ang="0">
                    <a:pos x="9" y="14"/>
                  </a:cxn>
                  <a:cxn ang="0">
                    <a:pos x="8" y="24"/>
                  </a:cxn>
                  <a:cxn ang="0">
                    <a:pos x="8" y="49"/>
                  </a:cxn>
                  <a:cxn ang="0">
                    <a:pos x="0" y="49"/>
                  </a:cxn>
                </a:cxnLst>
                <a:rect l="0" t="0" r="r" b="b"/>
                <a:pathLst>
                  <a:path w="26" h="49">
                    <a:moveTo>
                      <a:pt x="0" y="49"/>
                    </a:moveTo>
                    <a:lnTo>
                      <a:pt x="0" y="49"/>
                    </a:lnTo>
                    <a:lnTo>
                      <a:pt x="0" y="1"/>
                    </a:lnTo>
                    <a:lnTo>
                      <a:pt x="7" y="1"/>
                    </a:lnTo>
                    <a:lnTo>
                      <a:pt x="7" y="8"/>
                    </a:lnTo>
                    <a:cubicBezTo>
                      <a:pt x="9" y="5"/>
                      <a:pt x="11" y="3"/>
                      <a:pt x="12" y="2"/>
                    </a:cubicBezTo>
                    <a:cubicBezTo>
                      <a:pt x="14" y="1"/>
                      <a:pt x="16" y="0"/>
                      <a:pt x="18" y="0"/>
                    </a:cubicBezTo>
                    <a:cubicBezTo>
                      <a:pt x="20" y="0"/>
                      <a:pt x="23" y="1"/>
                      <a:pt x="26" y="3"/>
                    </a:cubicBezTo>
                    <a:lnTo>
                      <a:pt x="23" y="10"/>
                    </a:lnTo>
                    <a:cubicBezTo>
                      <a:pt x="21" y="9"/>
                      <a:pt x="19" y="8"/>
                      <a:pt x="17" y="8"/>
                    </a:cubicBezTo>
                    <a:cubicBezTo>
                      <a:pt x="15" y="8"/>
                      <a:pt x="14" y="9"/>
                      <a:pt x="12" y="10"/>
                    </a:cubicBezTo>
                    <a:cubicBezTo>
                      <a:pt x="11" y="11"/>
                      <a:pt x="10" y="13"/>
                      <a:pt x="9" y="14"/>
                    </a:cubicBezTo>
                    <a:cubicBezTo>
                      <a:pt x="9"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6" name="Freeform 196"/>
              <p:cNvSpPr>
                <a:spLocks noEditPoints="1"/>
              </p:cNvSpPr>
              <p:nvPr/>
            </p:nvSpPr>
            <p:spPr bwMode="auto">
              <a:xfrm>
                <a:off x="4281" y="1812"/>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6"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7" name="Freeform 197"/>
              <p:cNvSpPr>
                <a:spLocks/>
              </p:cNvSpPr>
              <p:nvPr/>
            </p:nvSpPr>
            <p:spPr bwMode="auto">
              <a:xfrm>
                <a:off x="4346" y="1812"/>
                <a:ext cx="78" cy="65"/>
              </a:xfrm>
              <a:custGeom>
                <a:avLst/>
                <a:gdLst/>
                <a:ahLst/>
                <a:cxnLst>
                  <a:cxn ang="0">
                    <a:pos x="0" y="49"/>
                  </a:cxn>
                  <a:cxn ang="0">
                    <a:pos x="0" y="49"/>
                  </a:cxn>
                  <a:cxn ang="0">
                    <a:pos x="0" y="1"/>
                  </a:cxn>
                  <a:cxn ang="0">
                    <a:pos x="7" y="1"/>
                  </a:cxn>
                  <a:cxn ang="0">
                    <a:pos x="7" y="8"/>
                  </a:cxn>
                  <a:cxn ang="0">
                    <a:pos x="13" y="2"/>
                  </a:cxn>
                  <a:cxn ang="0">
                    <a:pos x="22" y="0"/>
                  </a:cxn>
                  <a:cxn ang="0">
                    <a:pos x="30" y="2"/>
                  </a:cxn>
                  <a:cxn ang="0">
                    <a:pos x="35" y="8"/>
                  </a:cxn>
                  <a:cxn ang="0">
                    <a:pos x="50" y="0"/>
                  </a:cxn>
                  <a:cxn ang="0">
                    <a:pos x="61" y="4"/>
                  </a:cxn>
                  <a:cxn ang="0">
                    <a:pos x="64" y="16"/>
                  </a:cxn>
                  <a:cxn ang="0">
                    <a:pos x="64" y="49"/>
                  </a:cxn>
                  <a:cxn ang="0">
                    <a:pos x="56" y="49"/>
                  </a:cxn>
                  <a:cxn ang="0">
                    <a:pos x="56" y="19"/>
                  </a:cxn>
                  <a:cxn ang="0">
                    <a:pos x="56" y="12"/>
                  </a:cxn>
                  <a:cxn ang="0">
                    <a:pos x="53" y="8"/>
                  </a:cxn>
                  <a:cxn ang="0">
                    <a:pos x="48" y="7"/>
                  </a:cxn>
                  <a:cxn ang="0">
                    <a:pos x="40" y="10"/>
                  </a:cxn>
                  <a:cxn ang="0">
                    <a:pos x="36" y="21"/>
                  </a:cxn>
                  <a:cxn ang="0">
                    <a:pos x="36" y="49"/>
                  </a:cxn>
                  <a:cxn ang="0">
                    <a:pos x="28" y="49"/>
                  </a:cxn>
                  <a:cxn ang="0">
                    <a:pos x="28" y="18"/>
                  </a:cxn>
                  <a:cxn ang="0">
                    <a:pos x="26" y="10"/>
                  </a:cxn>
                  <a:cxn ang="0">
                    <a:pos x="20" y="7"/>
                  </a:cxn>
                  <a:cxn ang="0">
                    <a:pos x="13" y="9"/>
                  </a:cxn>
                  <a:cxn ang="0">
                    <a:pos x="9" y="14"/>
                  </a:cxn>
                  <a:cxn ang="0">
                    <a:pos x="8" y="24"/>
                  </a:cxn>
                  <a:cxn ang="0">
                    <a:pos x="8" y="49"/>
                  </a:cxn>
                  <a:cxn ang="0">
                    <a:pos x="0" y="49"/>
                  </a:cxn>
                </a:cxnLst>
                <a:rect l="0" t="0" r="r" b="b"/>
                <a:pathLst>
                  <a:path w="64" h="49">
                    <a:moveTo>
                      <a:pt x="0" y="49"/>
                    </a:moveTo>
                    <a:lnTo>
                      <a:pt x="0" y="49"/>
                    </a:lnTo>
                    <a:lnTo>
                      <a:pt x="0" y="1"/>
                    </a:lnTo>
                    <a:lnTo>
                      <a:pt x="7" y="1"/>
                    </a:lnTo>
                    <a:lnTo>
                      <a:pt x="7" y="8"/>
                    </a:lnTo>
                    <a:cubicBezTo>
                      <a:pt x="9" y="6"/>
                      <a:pt x="11" y="4"/>
                      <a:pt x="13" y="2"/>
                    </a:cubicBezTo>
                    <a:cubicBezTo>
                      <a:pt x="16" y="1"/>
                      <a:pt x="18" y="0"/>
                      <a:pt x="22" y="0"/>
                    </a:cubicBezTo>
                    <a:cubicBezTo>
                      <a:pt x="25" y="0"/>
                      <a:pt x="28" y="1"/>
                      <a:pt x="30" y="2"/>
                    </a:cubicBezTo>
                    <a:cubicBezTo>
                      <a:pt x="32" y="4"/>
                      <a:pt x="34" y="6"/>
                      <a:pt x="35" y="8"/>
                    </a:cubicBezTo>
                    <a:cubicBezTo>
                      <a:pt x="39" y="3"/>
                      <a:pt x="44" y="0"/>
                      <a:pt x="50" y="0"/>
                    </a:cubicBezTo>
                    <a:cubicBezTo>
                      <a:pt x="54" y="0"/>
                      <a:pt x="58" y="1"/>
                      <a:pt x="61" y="4"/>
                    </a:cubicBezTo>
                    <a:cubicBezTo>
                      <a:pt x="63" y="7"/>
                      <a:pt x="64" y="11"/>
                      <a:pt x="64" y="16"/>
                    </a:cubicBezTo>
                    <a:lnTo>
                      <a:pt x="64" y="49"/>
                    </a:lnTo>
                    <a:lnTo>
                      <a:pt x="56" y="49"/>
                    </a:lnTo>
                    <a:lnTo>
                      <a:pt x="56" y="19"/>
                    </a:lnTo>
                    <a:cubicBezTo>
                      <a:pt x="56" y="16"/>
                      <a:pt x="56" y="13"/>
                      <a:pt x="56" y="12"/>
                    </a:cubicBezTo>
                    <a:cubicBezTo>
                      <a:pt x="55" y="10"/>
                      <a:pt x="54" y="9"/>
                      <a:pt x="53" y="8"/>
                    </a:cubicBezTo>
                    <a:cubicBezTo>
                      <a:pt x="51" y="8"/>
                      <a:pt x="50" y="7"/>
                      <a:pt x="48" y="7"/>
                    </a:cubicBezTo>
                    <a:cubicBezTo>
                      <a:pt x="45" y="7"/>
                      <a:pt x="42" y="8"/>
                      <a:pt x="40" y="10"/>
                    </a:cubicBezTo>
                    <a:cubicBezTo>
                      <a:pt x="37" y="13"/>
                      <a:pt x="36" y="16"/>
                      <a:pt x="36" y="21"/>
                    </a:cubicBezTo>
                    <a:lnTo>
                      <a:pt x="36" y="49"/>
                    </a:lnTo>
                    <a:lnTo>
                      <a:pt x="28" y="49"/>
                    </a:lnTo>
                    <a:lnTo>
                      <a:pt x="28" y="18"/>
                    </a:lnTo>
                    <a:cubicBezTo>
                      <a:pt x="28" y="14"/>
                      <a:pt x="27" y="12"/>
                      <a:pt x="26" y="10"/>
                    </a:cubicBezTo>
                    <a:cubicBezTo>
                      <a:pt x="25" y="8"/>
                      <a:pt x="23" y="7"/>
                      <a:pt x="20" y="7"/>
                    </a:cubicBezTo>
                    <a:cubicBezTo>
                      <a:pt x="17" y="7"/>
                      <a:pt x="15" y="8"/>
                      <a:pt x="13" y="9"/>
                    </a:cubicBezTo>
                    <a:cubicBezTo>
                      <a:pt x="11" y="10"/>
                      <a:pt x="10" y="12"/>
                      <a:pt x="9" y="14"/>
                    </a:cubicBezTo>
                    <a:cubicBezTo>
                      <a:pt x="8" y="16"/>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8" name="Freeform 198"/>
              <p:cNvSpPr>
                <a:spLocks noEditPoints="1"/>
              </p:cNvSpPr>
              <p:nvPr/>
            </p:nvSpPr>
            <p:spPr bwMode="auto">
              <a:xfrm>
                <a:off x="4441" y="1812"/>
                <a:ext cx="51" cy="89"/>
              </a:xfrm>
              <a:custGeom>
                <a:avLst/>
                <a:gdLst/>
                <a:ahLst/>
                <a:cxnLst>
                  <a:cxn ang="0">
                    <a:pos x="0" y="67"/>
                  </a:cxn>
                  <a:cxn ang="0">
                    <a:pos x="0" y="67"/>
                  </a:cxn>
                  <a:cxn ang="0">
                    <a:pos x="0" y="1"/>
                  </a:cxn>
                  <a:cxn ang="0">
                    <a:pos x="8" y="1"/>
                  </a:cxn>
                  <a:cxn ang="0">
                    <a:pos x="8" y="7"/>
                  </a:cxn>
                  <a:cxn ang="0">
                    <a:pos x="13" y="2"/>
                  </a:cxn>
                  <a:cxn ang="0">
                    <a:pos x="21" y="0"/>
                  </a:cxn>
                  <a:cxn ang="0">
                    <a:pos x="32" y="3"/>
                  </a:cxn>
                  <a:cxn ang="0">
                    <a:pos x="39" y="12"/>
                  </a:cxn>
                  <a:cxn ang="0">
                    <a:pos x="42" y="25"/>
                  </a:cxn>
                  <a:cxn ang="0">
                    <a:pos x="39" y="38"/>
                  </a:cxn>
                  <a:cxn ang="0">
                    <a:pos x="31" y="47"/>
                  </a:cxn>
                  <a:cxn ang="0">
                    <a:pos x="21" y="50"/>
                  </a:cxn>
                  <a:cxn ang="0">
                    <a:pos x="14" y="48"/>
                  </a:cxn>
                  <a:cxn ang="0">
                    <a:pos x="8" y="44"/>
                  </a:cxn>
                  <a:cxn ang="0">
                    <a:pos x="8" y="67"/>
                  </a:cxn>
                  <a:cxn ang="0">
                    <a:pos x="0" y="67"/>
                  </a:cxn>
                  <a:cxn ang="0">
                    <a:pos x="8" y="25"/>
                  </a:cxn>
                  <a:cxn ang="0">
                    <a:pos x="8" y="25"/>
                  </a:cxn>
                  <a:cxn ang="0">
                    <a:pos x="11" y="39"/>
                  </a:cxn>
                  <a:cxn ang="0">
                    <a:pos x="20" y="43"/>
                  </a:cxn>
                  <a:cxn ang="0">
                    <a:pos x="29" y="39"/>
                  </a:cxn>
                  <a:cxn ang="0">
                    <a:pos x="33" y="25"/>
                  </a:cxn>
                  <a:cxn ang="0">
                    <a:pos x="30" y="11"/>
                  </a:cxn>
                  <a:cxn ang="0">
                    <a:pos x="21" y="6"/>
                  </a:cxn>
                  <a:cxn ang="0">
                    <a:pos x="11" y="11"/>
                  </a:cxn>
                  <a:cxn ang="0">
                    <a:pos x="8" y="25"/>
                  </a:cxn>
                  <a:cxn ang="0">
                    <a:pos x="8" y="25"/>
                  </a:cxn>
                </a:cxnLst>
                <a:rect l="0" t="0" r="r" b="b"/>
                <a:pathLst>
                  <a:path w="42" h="67">
                    <a:moveTo>
                      <a:pt x="0" y="67"/>
                    </a:moveTo>
                    <a:lnTo>
                      <a:pt x="0" y="67"/>
                    </a:lnTo>
                    <a:lnTo>
                      <a:pt x="0" y="1"/>
                    </a:lnTo>
                    <a:lnTo>
                      <a:pt x="8" y="1"/>
                    </a:lnTo>
                    <a:lnTo>
                      <a:pt x="8" y="7"/>
                    </a:lnTo>
                    <a:cubicBezTo>
                      <a:pt x="9" y="5"/>
                      <a:pt x="11" y="3"/>
                      <a:pt x="13" y="2"/>
                    </a:cubicBezTo>
                    <a:cubicBezTo>
                      <a:pt x="16" y="1"/>
                      <a:pt x="18" y="0"/>
                      <a:pt x="21" y="0"/>
                    </a:cubicBezTo>
                    <a:cubicBezTo>
                      <a:pt x="25" y="0"/>
                      <a:pt x="29" y="1"/>
                      <a:pt x="32" y="3"/>
                    </a:cubicBezTo>
                    <a:cubicBezTo>
                      <a:pt x="35" y="5"/>
                      <a:pt x="38" y="8"/>
                      <a:pt x="39" y="12"/>
                    </a:cubicBezTo>
                    <a:cubicBezTo>
                      <a:pt x="41" y="16"/>
                      <a:pt x="42" y="20"/>
                      <a:pt x="42" y="25"/>
                    </a:cubicBezTo>
                    <a:cubicBezTo>
                      <a:pt x="42" y="30"/>
                      <a:pt x="41" y="34"/>
                      <a:pt x="39" y="38"/>
                    </a:cubicBezTo>
                    <a:cubicBezTo>
                      <a:pt x="37" y="42"/>
                      <a:pt x="35" y="45"/>
                      <a:pt x="31" y="47"/>
                    </a:cubicBezTo>
                    <a:cubicBezTo>
                      <a:pt x="28" y="49"/>
                      <a:pt x="24" y="50"/>
                      <a:pt x="21" y="50"/>
                    </a:cubicBezTo>
                    <a:cubicBezTo>
                      <a:pt x="18" y="50"/>
                      <a:pt x="16" y="49"/>
                      <a:pt x="14" y="48"/>
                    </a:cubicBezTo>
                    <a:cubicBezTo>
                      <a:pt x="11" y="47"/>
                      <a:pt x="10" y="46"/>
                      <a:pt x="8" y="44"/>
                    </a:cubicBezTo>
                    <a:lnTo>
                      <a:pt x="8" y="67"/>
                    </a:lnTo>
                    <a:lnTo>
                      <a:pt x="0" y="67"/>
                    </a:lnTo>
                    <a:close/>
                    <a:moveTo>
                      <a:pt x="8" y="25"/>
                    </a:moveTo>
                    <a:lnTo>
                      <a:pt x="8" y="25"/>
                    </a:lnTo>
                    <a:cubicBezTo>
                      <a:pt x="8" y="31"/>
                      <a:pt x="9" y="36"/>
                      <a:pt x="11" y="39"/>
                    </a:cubicBezTo>
                    <a:cubicBezTo>
                      <a:pt x="14" y="42"/>
                      <a:pt x="17" y="43"/>
                      <a:pt x="20" y="43"/>
                    </a:cubicBezTo>
                    <a:cubicBezTo>
                      <a:pt x="24" y="43"/>
                      <a:pt x="27" y="42"/>
                      <a:pt x="29" y="39"/>
                    </a:cubicBezTo>
                    <a:cubicBezTo>
                      <a:pt x="32" y="36"/>
                      <a:pt x="33" y="31"/>
                      <a:pt x="33" y="25"/>
                    </a:cubicBezTo>
                    <a:cubicBezTo>
                      <a:pt x="33" y="19"/>
                      <a:pt x="32" y="14"/>
                      <a:pt x="30" y="11"/>
                    </a:cubicBezTo>
                    <a:cubicBezTo>
                      <a:pt x="27" y="8"/>
                      <a:pt x="24" y="6"/>
                      <a:pt x="21" y="6"/>
                    </a:cubicBezTo>
                    <a:cubicBezTo>
                      <a:pt x="17" y="6"/>
                      <a:pt x="14" y="8"/>
                      <a:pt x="11"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9" name="Freeform 199"/>
              <p:cNvSpPr>
                <a:spLocks/>
              </p:cNvSpPr>
              <p:nvPr/>
            </p:nvSpPr>
            <p:spPr bwMode="auto">
              <a:xfrm>
                <a:off x="4503" y="1790"/>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0" name="Freeform 200"/>
              <p:cNvSpPr>
                <a:spLocks noEditPoints="1"/>
              </p:cNvSpPr>
              <p:nvPr/>
            </p:nvSpPr>
            <p:spPr bwMode="auto">
              <a:xfrm>
                <a:off x="4525" y="1812"/>
                <a:ext cx="55"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8" y="25"/>
                  </a:cxn>
                  <a:cxn ang="0">
                    <a:pos x="8" y="25"/>
                  </a:cxn>
                  <a:cxn ang="0">
                    <a:pos x="12" y="39"/>
                  </a:cxn>
                  <a:cxn ang="0">
                    <a:pos x="23" y="43"/>
                  </a:cxn>
                  <a:cxn ang="0">
                    <a:pos x="33" y="39"/>
                  </a:cxn>
                  <a:cxn ang="0">
                    <a:pos x="37" y="25"/>
                  </a:cxn>
                  <a:cxn ang="0">
                    <a:pos x="33" y="11"/>
                  </a:cxn>
                  <a:cxn ang="0">
                    <a:pos x="23" y="7"/>
                  </a:cxn>
                  <a:cxn ang="0">
                    <a:pos x="12" y="11"/>
                  </a:cxn>
                  <a:cxn ang="0">
                    <a:pos x="8" y="25"/>
                  </a:cxn>
                  <a:cxn ang="0">
                    <a:pos x="8" y="25"/>
                  </a:cxn>
                </a:cxnLst>
                <a:rect l="0" t="0" r="r" b="b"/>
                <a:pathLst>
                  <a:path w="45" h="50">
                    <a:moveTo>
                      <a:pt x="0" y="25"/>
                    </a:moveTo>
                    <a:lnTo>
                      <a:pt x="0" y="25"/>
                    </a:lnTo>
                    <a:cubicBezTo>
                      <a:pt x="0" y="16"/>
                      <a:pt x="3" y="10"/>
                      <a:pt x="8" y="5"/>
                    </a:cubicBezTo>
                    <a:cubicBezTo>
                      <a:pt x="12" y="2"/>
                      <a:pt x="17" y="0"/>
                      <a:pt x="23" y="0"/>
                    </a:cubicBezTo>
                    <a:cubicBezTo>
                      <a:pt x="29" y="0"/>
                      <a:pt x="34"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3" y="43"/>
                    </a:cubicBezTo>
                    <a:cubicBezTo>
                      <a:pt x="27" y="43"/>
                      <a:pt x="30" y="42"/>
                      <a:pt x="33" y="39"/>
                    </a:cubicBezTo>
                    <a:cubicBezTo>
                      <a:pt x="35" y="36"/>
                      <a:pt x="37" y="31"/>
                      <a:pt x="37" y="25"/>
                    </a:cubicBezTo>
                    <a:cubicBezTo>
                      <a:pt x="37" y="19"/>
                      <a:pt x="35" y="14"/>
                      <a:pt x="33" y="11"/>
                    </a:cubicBezTo>
                    <a:cubicBezTo>
                      <a:pt x="30" y="8"/>
                      <a:pt x="26" y="7"/>
                      <a:pt x="23"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1" name="Freeform 201"/>
              <p:cNvSpPr>
                <a:spLocks/>
              </p:cNvSpPr>
              <p:nvPr/>
            </p:nvSpPr>
            <p:spPr bwMode="auto">
              <a:xfrm>
                <a:off x="4586" y="1814"/>
                <a:ext cx="52" cy="88"/>
              </a:xfrm>
              <a:custGeom>
                <a:avLst/>
                <a:gdLst/>
                <a:ahLst/>
                <a:cxnLst>
                  <a:cxn ang="0">
                    <a:pos x="4" y="66"/>
                  </a:cxn>
                  <a:cxn ang="0">
                    <a:pos x="4" y="66"/>
                  </a:cxn>
                  <a:cxn ang="0">
                    <a:pos x="3" y="59"/>
                  </a:cxn>
                  <a:cxn ang="0">
                    <a:pos x="8" y="59"/>
                  </a:cxn>
                  <a:cxn ang="0">
                    <a:pos x="12" y="58"/>
                  </a:cxn>
                  <a:cxn ang="0">
                    <a:pos x="15" y="56"/>
                  </a:cxn>
                  <a:cxn ang="0">
                    <a:pos x="17" y="50"/>
                  </a:cxn>
                  <a:cxn ang="0">
                    <a:pos x="18" y="48"/>
                  </a:cxn>
                  <a:cxn ang="0">
                    <a:pos x="0" y="0"/>
                  </a:cxn>
                  <a:cxn ang="0">
                    <a:pos x="8" y="0"/>
                  </a:cxn>
                  <a:cxn ang="0">
                    <a:pos x="18" y="28"/>
                  </a:cxn>
                  <a:cxn ang="0">
                    <a:pos x="22" y="39"/>
                  </a:cxn>
                  <a:cxn ang="0">
                    <a:pos x="25" y="28"/>
                  </a:cxn>
                  <a:cxn ang="0">
                    <a:pos x="35" y="0"/>
                  </a:cxn>
                  <a:cxn ang="0">
                    <a:pos x="43" y="0"/>
                  </a:cxn>
                  <a:cxn ang="0">
                    <a:pos x="25" y="49"/>
                  </a:cxn>
                  <a:cxn ang="0">
                    <a:pos x="21" y="60"/>
                  </a:cxn>
                  <a:cxn ang="0">
                    <a:pos x="16" y="65"/>
                  </a:cxn>
                  <a:cxn ang="0">
                    <a:pos x="9" y="67"/>
                  </a:cxn>
                  <a:cxn ang="0">
                    <a:pos x="4" y="66"/>
                  </a:cxn>
                  <a:cxn ang="0">
                    <a:pos x="4" y="66"/>
                  </a:cxn>
                </a:cxnLst>
                <a:rect l="0" t="0" r="r" b="b"/>
                <a:pathLst>
                  <a:path w="43" h="67">
                    <a:moveTo>
                      <a:pt x="4" y="66"/>
                    </a:moveTo>
                    <a:lnTo>
                      <a:pt x="4" y="66"/>
                    </a:lnTo>
                    <a:lnTo>
                      <a:pt x="3" y="59"/>
                    </a:lnTo>
                    <a:cubicBezTo>
                      <a:pt x="5" y="59"/>
                      <a:pt x="6" y="59"/>
                      <a:pt x="8" y="59"/>
                    </a:cubicBezTo>
                    <a:cubicBezTo>
                      <a:pt x="9" y="59"/>
                      <a:pt x="11" y="59"/>
                      <a:pt x="12" y="58"/>
                    </a:cubicBezTo>
                    <a:cubicBezTo>
                      <a:pt x="13" y="58"/>
                      <a:pt x="14" y="57"/>
                      <a:pt x="15" y="56"/>
                    </a:cubicBezTo>
                    <a:cubicBezTo>
                      <a:pt x="15" y="55"/>
                      <a:pt x="16" y="53"/>
                      <a:pt x="17" y="50"/>
                    </a:cubicBezTo>
                    <a:cubicBezTo>
                      <a:pt x="17" y="49"/>
                      <a:pt x="17" y="49"/>
                      <a:pt x="18" y="48"/>
                    </a:cubicBezTo>
                    <a:lnTo>
                      <a:pt x="0" y="0"/>
                    </a:lnTo>
                    <a:lnTo>
                      <a:pt x="8" y="0"/>
                    </a:lnTo>
                    <a:lnTo>
                      <a:pt x="18" y="28"/>
                    </a:lnTo>
                    <a:cubicBezTo>
                      <a:pt x="20" y="31"/>
                      <a:pt x="21" y="35"/>
                      <a:pt x="22" y="39"/>
                    </a:cubicBezTo>
                    <a:cubicBezTo>
                      <a:pt x="23" y="35"/>
                      <a:pt x="24" y="32"/>
                      <a:pt x="25" y="28"/>
                    </a:cubicBezTo>
                    <a:lnTo>
                      <a:pt x="35" y="0"/>
                    </a:lnTo>
                    <a:lnTo>
                      <a:pt x="43" y="0"/>
                    </a:lnTo>
                    <a:lnTo>
                      <a:pt x="25" y="49"/>
                    </a:lnTo>
                    <a:cubicBezTo>
                      <a:pt x="23" y="54"/>
                      <a:pt x="22" y="58"/>
                      <a:pt x="21" y="60"/>
                    </a:cubicBezTo>
                    <a:cubicBezTo>
                      <a:pt x="19" y="62"/>
                      <a:pt x="18" y="64"/>
                      <a:pt x="16" y="65"/>
                    </a:cubicBezTo>
                    <a:cubicBezTo>
                      <a:pt x="14" y="67"/>
                      <a:pt x="12" y="67"/>
                      <a:pt x="9" y="67"/>
                    </a:cubicBezTo>
                    <a:cubicBezTo>
                      <a:pt x="8" y="67"/>
                      <a:pt x="6" y="67"/>
                      <a:pt x="4" y="66"/>
                    </a:cubicBezTo>
                    <a:lnTo>
                      <a:pt x="4"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2" name="Freeform 202"/>
              <p:cNvSpPr>
                <a:spLocks noEditPoints="1"/>
              </p:cNvSpPr>
              <p:nvPr/>
            </p:nvSpPr>
            <p:spPr bwMode="auto">
              <a:xfrm>
                <a:off x="4641" y="1812"/>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5" y="0"/>
                      <a:pt x="22" y="0"/>
                    </a:cubicBezTo>
                    <a:cubicBezTo>
                      <a:pt x="28" y="0"/>
                      <a:pt x="34" y="2"/>
                      <a:pt x="38" y="7"/>
                    </a:cubicBezTo>
                    <a:cubicBezTo>
                      <a:pt x="42" y="11"/>
                      <a:pt x="44" y="17"/>
                      <a:pt x="44" y="25"/>
                    </a:cubicBezTo>
                    <a:cubicBezTo>
                      <a:pt x="44" y="25"/>
                      <a:pt x="44" y="26"/>
                      <a:pt x="44" y="27"/>
                    </a:cubicBezTo>
                    <a:lnTo>
                      <a:pt x="8" y="27"/>
                    </a:lnTo>
                    <a:cubicBezTo>
                      <a:pt x="8"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8"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3" name="Freeform 203"/>
              <p:cNvSpPr>
                <a:spLocks noEditPoints="1"/>
              </p:cNvSpPr>
              <p:nvPr/>
            </p:nvSpPr>
            <p:spPr bwMode="auto">
              <a:xfrm>
                <a:off x="4703" y="1812"/>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4" name="Freeform 204"/>
              <p:cNvSpPr>
                <a:spLocks/>
              </p:cNvSpPr>
              <p:nvPr/>
            </p:nvSpPr>
            <p:spPr bwMode="auto">
              <a:xfrm>
                <a:off x="3713" y="1948"/>
                <a:ext cx="60" cy="88"/>
              </a:xfrm>
              <a:custGeom>
                <a:avLst/>
                <a:gdLst/>
                <a:ahLst/>
                <a:cxnLst>
                  <a:cxn ang="0">
                    <a:pos x="0" y="66"/>
                  </a:cxn>
                  <a:cxn ang="0">
                    <a:pos x="0" y="66"/>
                  </a:cxn>
                  <a:cxn ang="0">
                    <a:pos x="0" y="0"/>
                  </a:cxn>
                  <a:cxn ang="0">
                    <a:pos x="47" y="0"/>
                  </a:cxn>
                  <a:cxn ang="0">
                    <a:pos x="47" y="8"/>
                  </a:cxn>
                  <a:cxn ang="0">
                    <a:pos x="8" y="8"/>
                  </a:cxn>
                  <a:cxn ang="0">
                    <a:pos x="8" y="28"/>
                  </a:cxn>
                  <a:cxn ang="0">
                    <a:pos x="45" y="28"/>
                  </a:cxn>
                  <a:cxn ang="0">
                    <a:pos x="45" y="36"/>
                  </a:cxn>
                  <a:cxn ang="0">
                    <a:pos x="8" y="36"/>
                  </a:cxn>
                  <a:cxn ang="0">
                    <a:pos x="8" y="58"/>
                  </a:cxn>
                  <a:cxn ang="0">
                    <a:pos x="49" y="58"/>
                  </a:cxn>
                  <a:cxn ang="0">
                    <a:pos x="49" y="66"/>
                  </a:cxn>
                  <a:cxn ang="0">
                    <a:pos x="0" y="66"/>
                  </a:cxn>
                </a:cxnLst>
                <a:rect l="0" t="0" r="r" b="b"/>
                <a:pathLst>
                  <a:path w="49" h="66">
                    <a:moveTo>
                      <a:pt x="0" y="66"/>
                    </a:moveTo>
                    <a:lnTo>
                      <a:pt x="0" y="66"/>
                    </a:lnTo>
                    <a:lnTo>
                      <a:pt x="0" y="0"/>
                    </a:lnTo>
                    <a:lnTo>
                      <a:pt x="47" y="0"/>
                    </a:lnTo>
                    <a:lnTo>
                      <a:pt x="47" y="8"/>
                    </a:lnTo>
                    <a:lnTo>
                      <a:pt x="8" y="8"/>
                    </a:lnTo>
                    <a:lnTo>
                      <a:pt x="8" y="28"/>
                    </a:lnTo>
                    <a:lnTo>
                      <a:pt x="45" y="28"/>
                    </a:lnTo>
                    <a:lnTo>
                      <a:pt x="45" y="36"/>
                    </a:lnTo>
                    <a:lnTo>
                      <a:pt x="8" y="36"/>
                    </a:lnTo>
                    <a:lnTo>
                      <a:pt x="8" y="58"/>
                    </a:lnTo>
                    <a:lnTo>
                      <a:pt x="49" y="58"/>
                    </a:lnTo>
                    <a:lnTo>
                      <a:pt x="4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5" name="Group 406"/>
            <p:cNvGrpSpPr>
              <a:grpSpLocks/>
            </p:cNvGrpSpPr>
            <p:nvPr/>
          </p:nvGrpSpPr>
          <p:grpSpPr bwMode="auto">
            <a:xfrm>
              <a:off x="-36" y="-55"/>
              <a:ext cx="5843" cy="10650"/>
              <a:chOff x="-36" y="-55"/>
              <a:chExt cx="5843" cy="10650"/>
            </a:xfrm>
          </p:grpSpPr>
          <p:sp>
            <p:nvSpPr>
              <p:cNvPr id="133326" name="Freeform 206"/>
              <p:cNvSpPr>
                <a:spLocks/>
              </p:cNvSpPr>
              <p:nvPr/>
            </p:nvSpPr>
            <p:spPr bwMode="auto">
              <a:xfrm>
                <a:off x="3788" y="1971"/>
                <a:ext cx="79" cy="65"/>
              </a:xfrm>
              <a:custGeom>
                <a:avLst/>
                <a:gdLst/>
                <a:ahLst/>
                <a:cxnLst>
                  <a:cxn ang="0">
                    <a:pos x="0" y="49"/>
                  </a:cxn>
                  <a:cxn ang="0">
                    <a:pos x="0" y="49"/>
                  </a:cxn>
                  <a:cxn ang="0">
                    <a:pos x="0" y="1"/>
                  </a:cxn>
                  <a:cxn ang="0">
                    <a:pos x="7" y="1"/>
                  </a:cxn>
                  <a:cxn ang="0">
                    <a:pos x="7" y="8"/>
                  </a:cxn>
                  <a:cxn ang="0">
                    <a:pos x="13" y="2"/>
                  </a:cxn>
                  <a:cxn ang="0">
                    <a:pos x="22" y="0"/>
                  </a:cxn>
                  <a:cxn ang="0">
                    <a:pos x="30" y="2"/>
                  </a:cxn>
                  <a:cxn ang="0">
                    <a:pos x="35" y="8"/>
                  </a:cxn>
                  <a:cxn ang="0">
                    <a:pos x="50" y="0"/>
                  </a:cxn>
                  <a:cxn ang="0">
                    <a:pos x="61" y="4"/>
                  </a:cxn>
                  <a:cxn ang="0">
                    <a:pos x="65" y="16"/>
                  </a:cxn>
                  <a:cxn ang="0">
                    <a:pos x="65" y="49"/>
                  </a:cxn>
                  <a:cxn ang="0">
                    <a:pos x="57" y="49"/>
                  </a:cxn>
                  <a:cxn ang="0">
                    <a:pos x="57" y="19"/>
                  </a:cxn>
                  <a:cxn ang="0">
                    <a:pos x="56" y="12"/>
                  </a:cxn>
                  <a:cxn ang="0">
                    <a:pos x="53" y="8"/>
                  </a:cxn>
                  <a:cxn ang="0">
                    <a:pos x="48" y="7"/>
                  </a:cxn>
                  <a:cxn ang="0">
                    <a:pos x="40" y="10"/>
                  </a:cxn>
                  <a:cxn ang="0">
                    <a:pos x="36" y="21"/>
                  </a:cxn>
                  <a:cxn ang="0">
                    <a:pos x="36" y="49"/>
                  </a:cxn>
                  <a:cxn ang="0">
                    <a:pos x="28" y="49"/>
                  </a:cxn>
                  <a:cxn ang="0">
                    <a:pos x="28" y="18"/>
                  </a:cxn>
                  <a:cxn ang="0">
                    <a:pos x="26" y="10"/>
                  </a:cxn>
                  <a:cxn ang="0">
                    <a:pos x="20" y="7"/>
                  </a:cxn>
                  <a:cxn ang="0">
                    <a:pos x="13" y="9"/>
                  </a:cxn>
                  <a:cxn ang="0">
                    <a:pos x="9" y="14"/>
                  </a:cxn>
                  <a:cxn ang="0">
                    <a:pos x="8" y="24"/>
                  </a:cxn>
                  <a:cxn ang="0">
                    <a:pos x="8" y="49"/>
                  </a:cxn>
                  <a:cxn ang="0">
                    <a:pos x="0" y="49"/>
                  </a:cxn>
                </a:cxnLst>
                <a:rect l="0" t="0" r="r" b="b"/>
                <a:pathLst>
                  <a:path w="65" h="49">
                    <a:moveTo>
                      <a:pt x="0" y="49"/>
                    </a:moveTo>
                    <a:lnTo>
                      <a:pt x="0" y="49"/>
                    </a:lnTo>
                    <a:lnTo>
                      <a:pt x="0" y="1"/>
                    </a:lnTo>
                    <a:lnTo>
                      <a:pt x="7" y="1"/>
                    </a:lnTo>
                    <a:lnTo>
                      <a:pt x="7" y="8"/>
                    </a:lnTo>
                    <a:cubicBezTo>
                      <a:pt x="9" y="6"/>
                      <a:pt x="11" y="4"/>
                      <a:pt x="13" y="2"/>
                    </a:cubicBezTo>
                    <a:cubicBezTo>
                      <a:pt x="16" y="1"/>
                      <a:pt x="18" y="0"/>
                      <a:pt x="22" y="0"/>
                    </a:cubicBezTo>
                    <a:cubicBezTo>
                      <a:pt x="25" y="0"/>
                      <a:pt x="28" y="1"/>
                      <a:pt x="30" y="2"/>
                    </a:cubicBezTo>
                    <a:cubicBezTo>
                      <a:pt x="33" y="4"/>
                      <a:pt x="34" y="6"/>
                      <a:pt x="35" y="8"/>
                    </a:cubicBezTo>
                    <a:cubicBezTo>
                      <a:pt x="39" y="3"/>
                      <a:pt x="44" y="0"/>
                      <a:pt x="50" y="0"/>
                    </a:cubicBezTo>
                    <a:cubicBezTo>
                      <a:pt x="55" y="0"/>
                      <a:pt x="58" y="1"/>
                      <a:pt x="61" y="4"/>
                    </a:cubicBezTo>
                    <a:cubicBezTo>
                      <a:pt x="63" y="7"/>
                      <a:pt x="65" y="11"/>
                      <a:pt x="65" y="16"/>
                    </a:cubicBezTo>
                    <a:lnTo>
                      <a:pt x="65" y="49"/>
                    </a:lnTo>
                    <a:lnTo>
                      <a:pt x="57" y="49"/>
                    </a:lnTo>
                    <a:lnTo>
                      <a:pt x="57" y="19"/>
                    </a:lnTo>
                    <a:cubicBezTo>
                      <a:pt x="57" y="16"/>
                      <a:pt x="56" y="13"/>
                      <a:pt x="56" y="12"/>
                    </a:cubicBezTo>
                    <a:cubicBezTo>
                      <a:pt x="55" y="10"/>
                      <a:pt x="54" y="9"/>
                      <a:pt x="53" y="8"/>
                    </a:cubicBezTo>
                    <a:cubicBezTo>
                      <a:pt x="51" y="8"/>
                      <a:pt x="50" y="7"/>
                      <a:pt x="48" y="7"/>
                    </a:cubicBezTo>
                    <a:cubicBezTo>
                      <a:pt x="45" y="7"/>
                      <a:pt x="42" y="8"/>
                      <a:pt x="40" y="10"/>
                    </a:cubicBezTo>
                    <a:cubicBezTo>
                      <a:pt x="37" y="13"/>
                      <a:pt x="36" y="16"/>
                      <a:pt x="36" y="21"/>
                    </a:cubicBezTo>
                    <a:lnTo>
                      <a:pt x="36" y="49"/>
                    </a:lnTo>
                    <a:lnTo>
                      <a:pt x="28" y="49"/>
                    </a:lnTo>
                    <a:lnTo>
                      <a:pt x="28" y="18"/>
                    </a:lnTo>
                    <a:cubicBezTo>
                      <a:pt x="28" y="14"/>
                      <a:pt x="28" y="12"/>
                      <a:pt x="26" y="10"/>
                    </a:cubicBezTo>
                    <a:cubicBezTo>
                      <a:pt x="25" y="8"/>
                      <a:pt x="23" y="7"/>
                      <a:pt x="20" y="7"/>
                    </a:cubicBezTo>
                    <a:cubicBezTo>
                      <a:pt x="18" y="7"/>
                      <a:pt x="15" y="8"/>
                      <a:pt x="13" y="9"/>
                    </a:cubicBezTo>
                    <a:cubicBezTo>
                      <a:pt x="12" y="10"/>
                      <a:pt x="10" y="12"/>
                      <a:pt x="9" y="14"/>
                    </a:cubicBezTo>
                    <a:cubicBezTo>
                      <a:pt x="8" y="16"/>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7" name="Freeform 207"/>
              <p:cNvSpPr>
                <a:spLocks noEditPoints="1"/>
              </p:cNvSpPr>
              <p:nvPr/>
            </p:nvSpPr>
            <p:spPr bwMode="auto">
              <a:xfrm>
                <a:off x="3883" y="1971"/>
                <a:ext cx="51" cy="88"/>
              </a:xfrm>
              <a:custGeom>
                <a:avLst/>
                <a:gdLst/>
                <a:ahLst/>
                <a:cxnLst>
                  <a:cxn ang="0">
                    <a:pos x="0" y="67"/>
                  </a:cxn>
                  <a:cxn ang="0">
                    <a:pos x="0" y="67"/>
                  </a:cxn>
                  <a:cxn ang="0">
                    <a:pos x="0" y="1"/>
                  </a:cxn>
                  <a:cxn ang="0">
                    <a:pos x="8" y="1"/>
                  </a:cxn>
                  <a:cxn ang="0">
                    <a:pos x="8" y="7"/>
                  </a:cxn>
                  <a:cxn ang="0">
                    <a:pos x="13" y="2"/>
                  </a:cxn>
                  <a:cxn ang="0">
                    <a:pos x="21" y="0"/>
                  </a:cxn>
                  <a:cxn ang="0">
                    <a:pos x="32" y="3"/>
                  </a:cxn>
                  <a:cxn ang="0">
                    <a:pos x="39" y="12"/>
                  </a:cxn>
                  <a:cxn ang="0">
                    <a:pos x="42" y="25"/>
                  </a:cxn>
                  <a:cxn ang="0">
                    <a:pos x="39" y="38"/>
                  </a:cxn>
                  <a:cxn ang="0">
                    <a:pos x="31" y="47"/>
                  </a:cxn>
                  <a:cxn ang="0">
                    <a:pos x="21" y="50"/>
                  </a:cxn>
                  <a:cxn ang="0">
                    <a:pos x="14" y="48"/>
                  </a:cxn>
                  <a:cxn ang="0">
                    <a:pos x="8" y="44"/>
                  </a:cxn>
                  <a:cxn ang="0">
                    <a:pos x="8" y="67"/>
                  </a:cxn>
                  <a:cxn ang="0">
                    <a:pos x="0" y="67"/>
                  </a:cxn>
                  <a:cxn ang="0">
                    <a:pos x="8" y="25"/>
                  </a:cxn>
                  <a:cxn ang="0">
                    <a:pos x="8" y="25"/>
                  </a:cxn>
                  <a:cxn ang="0">
                    <a:pos x="11" y="39"/>
                  </a:cxn>
                  <a:cxn ang="0">
                    <a:pos x="20" y="43"/>
                  </a:cxn>
                  <a:cxn ang="0">
                    <a:pos x="30" y="39"/>
                  </a:cxn>
                  <a:cxn ang="0">
                    <a:pos x="33" y="25"/>
                  </a:cxn>
                  <a:cxn ang="0">
                    <a:pos x="30" y="11"/>
                  </a:cxn>
                  <a:cxn ang="0">
                    <a:pos x="21" y="6"/>
                  </a:cxn>
                  <a:cxn ang="0">
                    <a:pos x="12" y="11"/>
                  </a:cxn>
                  <a:cxn ang="0">
                    <a:pos x="8" y="25"/>
                  </a:cxn>
                  <a:cxn ang="0">
                    <a:pos x="8" y="25"/>
                  </a:cxn>
                </a:cxnLst>
                <a:rect l="0" t="0" r="r" b="b"/>
                <a:pathLst>
                  <a:path w="42" h="67">
                    <a:moveTo>
                      <a:pt x="0" y="67"/>
                    </a:moveTo>
                    <a:lnTo>
                      <a:pt x="0" y="67"/>
                    </a:lnTo>
                    <a:lnTo>
                      <a:pt x="0" y="1"/>
                    </a:lnTo>
                    <a:lnTo>
                      <a:pt x="8" y="1"/>
                    </a:lnTo>
                    <a:lnTo>
                      <a:pt x="8" y="7"/>
                    </a:lnTo>
                    <a:cubicBezTo>
                      <a:pt x="9" y="5"/>
                      <a:pt x="11" y="3"/>
                      <a:pt x="13" y="2"/>
                    </a:cubicBezTo>
                    <a:cubicBezTo>
                      <a:pt x="16" y="1"/>
                      <a:pt x="18" y="0"/>
                      <a:pt x="21" y="0"/>
                    </a:cubicBezTo>
                    <a:cubicBezTo>
                      <a:pt x="26" y="0"/>
                      <a:pt x="29" y="1"/>
                      <a:pt x="32" y="3"/>
                    </a:cubicBezTo>
                    <a:cubicBezTo>
                      <a:pt x="35" y="5"/>
                      <a:pt x="38" y="8"/>
                      <a:pt x="39" y="12"/>
                    </a:cubicBezTo>
                    <a:cubicBezTo>
                      <a:pt x="41" y="16"/>
                      <a:pt x="42" y="20"/>
                      <a:pt x="42" y="25"/>
                    </a:cubicBezTo>
                    <a:cubicBezTo>
                      <a:pt x="42" y="30"/>
                      <a:pt x="41" y="34"/>
                      <a:pt x="39" y="38"/>
                    </a:cubicBezTo>
                    <a:cubicBezTo>
                      <a:pt x="37" y="42"/>
                      <a:pt x="35" y="45"/>
                      <a:pt x="31" y="47"/>
                    </a:cubicBezTo>
                    <a:cubicBezTo>
                      <a:pt x="28" y="49"/>
                      <a:pt x="25" y="50"/>
                      <a:pt x="21" y="50"/>
                    </a:cubicBezTo>
                    <a:cubicBezTo>
                      <a:pt x="18" y="50"/>
                      <a:pt x="16" y="49"/>
                      <a:pt x="14" y="48"/>
                    </a:cubicBezTo>
                    <a:cubicBezTo>
                      <a:pt x="11" y="47"/>
                      <a:pt x="10" y="46"/>
                      <a:pt x="8" y="44"/>
                    </a:cubicBezTo>
                    <a:lnTo>
                      <a:pt x="8" y="67"/>
                    </a:lnTo>
                    <a:lnTo>
                      <a:pt x="0" y="67"/>
                    </a:lnTo>
                    <a:close/>
                    <a:moveTo>
                      <a:pt x="8" y="25"/>
                    </a:moveTo>
                    <a:lnTo>
                      <a:pt x="8" y="25"/>
                    </a:lnTo>
                    <a:cubicBezTo>
                      <a:pt x="8" y="31"/>
                      <a:pt x="9" y="36"/>
                      <a:pt x="11" y="39"/>
                    </a:cubicBezTo>
                    <a:cubicBezTo>
                      <a:pt x="14" y="42"/>
                      <a:pt x="17" y="43"/>
                      <a:pt x="20" y="43"/>
                    </a:cubicBezTo>
                    <a:cubicBezTo>
                      <a:pt x="24" y="43"/>
                      <a:pt x="27" y="42"/>
                      <a:pt x="30" y="39"/>
                    </a:cubicBezTo>
                    <a:cubicBezTo>
                      <a:pt x="32" y="36"/>
                      <a:pt x="33" y="31"/>
                      <a:pt x="33" y="25"/>
                    </a:cubicBezTo>
                    <a:cubicBezTo>
                      <a:pt x="33" y="19"/>
                      <a:pt x="32" y="14"/>
                      <a:pt x="30" y="11"/>
                    </a:cubicBezTo>
                    <a:cubicBezTo>
                      <a:pt x="27" y="8"/>
                      <a:pt x="24" y="6"/>
                      <a:pt x="21" y="6"/>
                    </a:cubicBezTo>
                    <a:cubicBezTo>
                      <a:pt x="17" y="6"/>
                      <a:pt x="14" y="8"/>
                      <a:pt x="12"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8" name="Freeform 208"/>
              <p:cNvSpPr>
                <a:spLocks/>
              </p:cNvSpPr>
              <p:nvPr/>
            </p:nvSpPr>
            <p:spPr bwMode="auto">
              <a:xfrm>
                <a:off x="3945" y="1948"/>
                <a:ext cx="9" cy="88"/>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9" name="Freeform 209"/>
              <p:cNvSpPr>
                <a:spLocks noEditPoints="1"/>
              </p:cNvSpPr>
              <p:nvPr/>
            </p:nvSpPr>
            <p:spPr bwMode="auto">
              <a:xfrm>
                <a:off x="3967" y="1971"/>
                <a:ext cx="54"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9" y="25"/>
                  </a:cxn>
                  <a:cxn ang="0">
                    <a:pos x="9" y="25"/>
                  </a:cxn>
                  <a:cxn ang="0">
                    <a:pos x="13" y="39"/>
                  </a:cxn>
                  <a:cxn ang="0">
                    <a:pos x="23" y="43"/>
                  </a:cxn>
                  <a:cxn ang="0">
                    <a:pos x="33" y="39"/>
                  </a:cxn>
                  <a:cxn ang="0">
                    <a:pos x="37" y="25"/>
                  </a:cxn>
                  <a:cxn ang="0">
                    <a:pos x="33" y="11"/>
                  </a:cxn>
                  <a:cxn ang="0">
                    <a:pos x="23" y="7"/>
                  </a:cxn>
                  <a:cxn ang="0">
                    <a:pos x="13" y="11"/>
                  </a:cxn>
                  <a:cxn ang="0">
                    <a:pos x="9" y="25"/>
                  </a:cxn>
                  <a:cxn ang="0">
                    <a:pos x="9" y="25"/>
                  </a:cxn>
                </a:cxnLst>
                <a:rect l="0" t="0" r="r" b="b"/>
                <a:pathLst>
                  <a:path w="45" h="50">
                    <a:moveTo>
                      <a:pt x="0" y="25"/>
                    </a:moveTo>
                    <a:lnTo>
                      <a:pt x="0" y="25"/>
                    </a:lnTo>
                    <a:cubicBezTo>
                      <a:pt x="0" y="16"/>
                      <a:pt x="3" y="10"/>
                      <a:pt x="8" y="5"/>
                    </a:cubicBezTo>
                    <a:cubicBezTo>
                      <a:pt x="12" y="2"/>
                      <a:pt x="17" y="0"/>
                      <a:pt x="23" y="0"/>
                    </a:cubicBezTo>
                    <a:cubicBezTo>
                      <a:pt x="29" y="0"/>
                      <a:pt x="34"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0" y="48"/>
                      <a:pt x="6" y="44"/>
                    </a:cubicBezTo>
                    <a:cubicBezTo>
                      <a:pt x="2" y="39"/>
                      <a:pt x="0" y="33"/>
                      <a:pt x="0" y="25"/>
                    </a:cubicBezTo>
                    <a:lnTo>
                      <a:pt x="0" y="25"/>
                    </a:lnTo>
                    <a:close/>
                    <a:moveTo>
                      <a:pt x="9" y="25"/>
                    </a:moveTo>
                    <a:lnTo>
                      <a:pt x="9" y="25"/>
                    </a:lnTo>
                    <a:cubicBezTo>
                      <a:pt x="9" y="31"/>
                      <a:pt x="10" y="36"/>
                      <a:pt x="13" y="39"/>
                    </a:cubicBezTo>
                    <a:cubicBezTo>
                      <a:pt x="15" y="42"/>
                      <a:pt x="19" y="43"/>
                      <a:pt x="23" y="43"/>
                    </a:cubicBezTo>
                    <a:cubicBezTo>
                      <a:pt x="27" y="43"/>
                      <a:pt x="30" y="42"/>
                      <a:pt x="33" y="39"/>
                    </a:cubicBezTo>
                    <a:cubicBezTo>
                      <a:pt x="35" y="36"/>
                      <a:pt x="37" y="31"/>
                      <a:pt x="37" y="25"/>
                    </a:cubicBezTo>
                    <a:cubicBezTo>
                      <a:pt x="37" y="19"/>
                      <a:pt x="35" y="14"/>
                      <a:pt x="33" y="11"/>
                    </a:cubicBezTo>
                    <a:cubicBezTo>
                      <a:pt x="30" y="8"/>
                      <a:pt x="27" y="7"/>
                      <a:pt x="23" y="7"/>
                    </a:cubicBezTo>
                    <a:cubicBezTo>
                      <a:pt x="19" y="7"/>
                      <a:pt x="15" y="8"/>
                      <a:pt x="13" y="11"/>
                    </a:cubicBezTo>
                    <a:cubicBezTo>
                      <a:pt x="10" y="14"/>
                      <a:pt x="9" y="19"/>
                      <a:pt x="9" y="25"/>
                    </a:cubicBezTo>
                    <a:lnTo>
                      <a:pt x="9"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0" name="Freeform 210"/>
              <p:cNvSpPr>
                <a:spLocks/>
              </p:cNvSpPr>
              <p:nvPr/>
            </p:nvSpPr>
            <p:spPr bwMode="auto">
              <a:xfrm>
                <a:off x="4027" y="1972"/>
                <a:ext cx="54" cy="89"/>
              </a:xfrm>
              <a:custGeom>
                <a:avLst/>
                <a:gdLst/>
                <a:ahLst/>
                <a:cxnLst>
                  <a:cxn ang="0">
                    <a:pos x="4" y="66"/>
                  </a:cxn>
                  <a:cxn ang="0">
                    <a:pos x="4" y="66"/>
                  </a:cxn>
                  <a:cxn ang="0">
                    <a:pos x="3" y="59"/>
                  </a:cxn>
                  <a:cxn ang="0">
                    <a:pos x="8" y="59"/>
                  </a:cxn>
                  <a:cxn ang="0">
                    <a:pos x="12" y="58"/>
                  </a:cxn>
                  <a:cxn ang="0">
                    <a:pos x="15" y="56"/>
                  </a:cxn>
                  <a:cxn ang="0">
                    <a:pos x="17" y="50"/>
                  </a:cxn>
                  <a:cxn ang="0">
                    <a:pos x="18" y="48"/>
                  </a:cxn>
                  <a:cxn ang="0">
                    <a:pos x="0" y="0"/>
                  </a:cxn>
                  <a:cxn ang="0">
                    <a:pos x="9" y="0"/>
                  </a:cxn>
                  <a:cxn ang="0">
                    <a:pos x="18" y="28"/>
                  </a:cxn>
                  <a:cxn ang="0">
                    <a:pos x="22" y="39"/>
                  </a:cxn>
                  <a:cxn ang="0">
                    <a:pos x="25" y="28"/>
                  </a:cxn>
                  <a:cxn ang="0">
                    <a:pos x="35" y="0"/>
                  </a:cxn>
                  <a:cxn ang="0">
                    <a:pos x="44" y="0"/>
                  </a:cxn>
                  <a:cxn ang="0">
                    <a:pos x="25" y="49"/>
                  </a:cxn>
                  <a:cxn ang="0">
                    <a:pos x="21" y="60"/>
                  </a:cxn>
                  <a:cxn ang="0">
                    <a:pos x="16" y="65"/>
                  </a:cxn>
                  <a:cxn ang="0">
                    <a:pos x="9" y="67"/>
                  </a:cxn>
                  <a:cxn ang="0">
                    <a:pos x="4" y="66"/>
                  </a:cxn>
                  <a:cxn ang="0">
                    <a:pos x="4" y="66"/>
                  </a:cxn>
                </a:cxnLst>
                <a:rect l="0" t="0" r="r" b="b"/>
                <a:pathLst>
                  <a:path w="44" h="67">
                    <a:moveTo>
                      <a:pt x="4" y="66"/>
                    </a:moveTo>
                    <a:lnTo>
                      <a:pt x="4" y="66"/>
                    </a:lnTo>
                    <a:lnTo>
                      <a:pt x="3" y="59"/>
                    </a:lnTo>
                    <a:cubicBezTo>
                      <a:pt x="5" y="59"/>
                      <a:pt x="6" y="59"/>
                      <a:pt x="8" y="59"/>
                    </a:cubicBezTo>
                    <a:cubicBezTo>
                      <a:pt x="10" y="59"/>
                      <a:pt x="11" y="59"/>
                      <a:pt x="12" y="58"/>
                    </a:cubicBezTo>
                    <a:cubicBezTo>
                      <a:pt x="13" y="58"/>
                      <a:pt x="14" y="57"/>
                      <a:pt x="15" y="56"/>
                    </a:cubicBezTo>
                    <a:cubicBezTo>
                      <a:pt x="15" y="55"/>
                      <a:pt x="16" y="53"/>
                      <a:pt x="17" y="50"/>
                    </a:cubicBezTo>
                    <a:cubicBezTo>
                      <a:pt x="17" y="49"/>
                      <a:pt x="18" y="49"/>
                      <a:pt x="18" y="48"/>
                    </a:cubicBezTo>
                    <a:lnTo>
                      <a:pt x="0" y="0"/>
                    </a:lnTo>
                    <a:lnTo>
                      <a:pt x="9" y="0"/>
                    </a:lnTo>
                    <a:lnTo>
                      <a:pt x="18" y="28"/>
                    </a:lnTo>
                    <a:cubicBezTo>
                      <a:pt x="20" y="31"/>
                      <a:pt x="21" y="35"/>
                      <a:pt x="22" y="39"/>
                    </a:cubicBezTo>
                    <a:cubicBezTo>
                      <a:pt x="23" y="35"/>
                      <a:pt x="24" y="32"/>
                      <a:pt x="25" y="28"/>
                    </a:cubicBezTo>
                    <a:lnTo>
                      <a:pt x="35" y="0"/>
                    </a:lnTo>
                    <a:lnTo>
                      <a:pt x="44" y="0"/>
                    </a:lnTo>
                    <a:lnTo>
                      <a:pt x="25" y="49"/>
                    </a:lnTo>
                    <a:cubicBezTo>
                      <a:pt x="23" y="54"/>
                      <a:pt x="22" y="58"/>
                      <a:pt x="21" y="60"/>
                    </a:cubicBezTo>
                    <a:cubicBezTo>
                      <a:pt x="19" y="62"/>
                      <a:pt x="18" y="64"/>
                      <a:pt x="16" y="65"/>
                    </a:cubicBezTo>
                    <a:cubicBezTo>
                      <a:pt x="14" y="67"/>
                      <a:pt x="12" y="67"/>
                      <a:pt x="9" y="67"/>
                    </a:cubicBezTo>
                    <a:cubicBezTo>
                      <a:pt x="8" y="67"/>
                      <a:pt x="6" y="67"/>
                      <a:pt x="4" y="66"/>
                    </a:cubicBezTo>
                    <a:lnTo>
                      <a:pt x="4"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1" name="Freeform 211"/>
              <p:cNvSpPr>
                <a:spLocks noEditPoints="1"/>
              </p:cNvSpPr>
              <p:nvPr/>
            </p:nvSpPr>
            <p:spPr bwMode="auto">
              <a:xfrm>
                <a:off x="4082" y="1971"/>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2" name="Freeform 212"/>
              <p:cNvSpPr>
                <a:spLocks noEditPoints="1"/>
              </p:cNvSpPr>
              <p:nvPr/>
            </p:nvSpPr>
            <p:spPr bwMode="auto">
              <a:xfrm>
                <a:off x="4144" y="1971"/>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3" name="Freeform 213"/>
              <p:cNvSpPr>
                <a:spLocks/>
              </p:cNvSpPr>
              <p:nvPr/>
            </p:nvSpPr>
            <p:spPr bwMode="auto">
              <a:xfrm>
                <a:off x="4206" y="1971"/>
                <a:ext cx="48" cy="66"/>
              </a:xfrm>
              <a:custGeom>
                <a:avLst/>
                <a:gdLst/>
                <a:ahLst/>
                <a:cxnLst>
                  <a:cxn ang="0">
                    <a:pos x="0" y="35"/>
                  </a:cxn>
                  <a:cxn ang="0">
                    <a:pos x="0" y="35"/>
                  </a:cxn>
                  <a:cxn ang="0">
                    <a:pos x="8" y="33"/>
                  </a:cxn>
                  <a:cxn ang="0">
                    <a:pos x="11" y="41"/>
                  </a:cxn>
                  <a:cxn ang="0">
                    <a:pos x="20" y="43"/>
                  </a:cxn>
                  <a:cxn ang="0">
                    <a:pos x="28" y="41"/>
                  </a:cxn>
                  <a:cxn ang="0">
                    <a:pos x="31" y="36"/>
                  </a:cxn>
                  <a:cxn ang="0">
                    <a:pos x="29" y="31"/>
                  </a:cxn>
                  <a:cxn ang="0">
                    <a:pos x="20" y="29"/>
                  </a:cxn>
                  <a:cxn ang="0">
                    <a:pos x="8" y="25"/>
                  </a:cxn>
                  <a:cxn ang="0">
                    <a:pos x="3" y="20"/>
                  </a:cxn>
                  <a:cxn ang="0">
                    <a:pos x="1" y="14"/>
                  </a:cxn>
                  <a:cxn ang="0">
                    <a:pos x="2" y="8"/>
                  </a:cxn>
                  <a:cxn ang="0">
                    <a:pos x="6" y="3"/>
                  </a:cxn>
                  <a:cxn ang="0">
                    <a:pos x="12" y="1"/>
                  </a:cxn>
                  <a:cxn ang="0">
                    <a:pos x="19" y="0"/>
                  </a:cxn>
                  <a:cxn ang="0">
                    <a:pos x="28" y="2"/>
                  </a:cxn>
                  <a:cxn ang="0">
                    <a:pos x="35" y="6"/>
                  </a:cxn>
                  <a:cxn ang="0">
                    <a:pos x="37" y="13"/>
                  </a:cxn>
                  <a:cxn ang="0">
                    <a:pos x="30" y="15"/>
                  </a:cxn>
                  <a:cxn ang="0">
                    <a:pos x="26" y="9"/>
                  </a:cxn>
                  <a:cxn ang="0">
                    <a:pos x="19" y="7"/>
                  </a:cxn>
                  <a:cxn ang="0">
                    <a:pos x="11" y="9"/>
                  </a:cxn>
                  <a:cxn ang="0">
                    <a:pos x="9" y="13"/>
                  </a:cxn>
                  <a:cxn ang="0">
                    <a:pos x="10" y="16"/>
                  </a:cxn>
                  <a:cxn ang="0">
                    <a:pos x="13" y="18"/>
                  </a:cxn>
                  <a:cxn ang="0">
                    <a:pos x="20" y="20"/>
                  </a:cxn>
                  <a:cxn ang="0">
                    <a:pos x="32" y="24"/>
                  </a:cxn>
                  <a:cxn ang="0">
                    <a:pos x="37" y="28"/>
                  </a:cxn>
                  <a:cxn ang="0">
                    <a:pos x="39" y="35"/>
                  </a:cxn>
                  <a:cxn ang="0">
                    <a:pos x="37" y="42"/>
                  </a:cxn>
                  <a:cxn ang="0">
                    <a:pos x="30" y="48"/>
                  </a:cxn>
                  <a:cxn ang="0">
                    <a:pos x="20" y="50"/>
                  </a:cxn>
                  <a:cxn ang="0">
                    <a:pos x="6" y="46"/>
                  </a:cxn>
                  <a:cxn ang="0">
                    <a:pos x="0" y="35"/>
                  </a:cxn>
                  <a:cxn ang="0">
                    <a:pos x="0" y="35"/>
                  </a:cxn>
                </a:cxnLst>
                <a:rect l="0" t="0" r="r" b="b"/>
                <a:pathLst>
                  <a:path w="39" h="50">
                    <a:moveTo>
                      <a:pt x="0" y="35"/>
                    </a:moveTo>
                    <a:lnTo>
                      <a:pt x="0" y="35"/>
                    </a:lnTo>
                    <a:lnTo>
                      <a:pt x="8" y="33"/>
                    </a:lnTo>
                    <a:cubicBezTo>
                      <a:pt x="8" y="37"/>
                      <a:pt x="9" y="39"/>
                      <a:pt x="11" y="41"/>
                    </a:cubicBezTo>
                    <a:cubicBezTo>
                      <a:pt x="13" y="42"/>
                      <a:pt x="16" y="43"/>
                      <a:pt x="20" y="43"/>
                    </a:cubicBezTo>
                    <a:cubicBezTo>
                      <a:pt x="24" y="43"/>
                      <a:pt x="26" y="43"/>
                      <a:pt x="28" y="41"/>
                    </a:cubicBezTo>
                    <a:cubicBezTo>
                      <a:pt x="30" y="40"/>
                      <a:pt x="31" y="38"/>
                      <a:pt x="31" y="36"/>
                    </a:cubicBezTo>
                    <a:cubicBezTo>
                      <a:pt x="31" y="34"/>
                      <a:pt x="30" y="32"/>
                      <a:pt x="29" y="31"/>
                    </a:cubicBezTo>
                    <a:cubicBezTo>
                      <a:pt x="27" y="31"/>
                      <a:pt x="25" y="30"/>
                      <a:pt x="20" y="29"/>
                    </a:cubicBezTo>
                    <a:cubicBezTo>
                      <a:pt x="14" y="27"/>
                      <a:pt x="10" y="26"/>
                      <a:pt x="8" y="25"/>
                    </a:cubicBezTo>
                    <a:cubicBezTo>
                      <a:pt x="6" y="24"/>
                      <a:pt x="4" y="22"/>
                      <a:pt x="3" y="20"/>
                    </a:cubicBezTo>
                    <a:cubicBezTo>
                      <a:pt x="2" y="18"/>
                      <a:pt x="1" y="16"/>
                      <a:pt x="1" y="14"/>
                    </a:cubicBezTo>
                    <a:cubicBezTo>
                      <a:pt x="1" y="12"/>
                      <a:pt x="1" y="10"/>
                      <a:pt x="2" y="8"/>
                    </a:cubicBezTo>
                    <a:cubicBezTo>
                      <a:pt x="3" y="6"/>
                      <a:pt x="5" y="5"/>
                      <a:pt x="6" y="3"/>
                    </a:cubicBezTo>
                    <a:cubicBezTo>
                      <a:pt x="8" y="2"/>
                      <a:pt x="9" y="2"/>
                      <a:pt x="12" y="1"/>
                    </a:cubicBezTo>
                    <a:cubicBezTo>
                      <a:pt x="14" y="0"/>
                      <a:pt x="16" y="0"/>
                      <a:pt x="19" y="0"/>
                    </a:cubicBezTo>
                    <a:cubicBezTo>
                      <a:pt x="22" y="0"/>
                      <a:pt x="26" y="1"/>
                      <a:pt x="28" y="2"/>
                    </a:cubicBezTo>
                    <a:cubicBezTo>
                      <a:pt x="31" y="3"/>
                      <a:pt x="33" y="4"/>
                      <a:pt x="35" y="6"/>
                    </a:cubicBezTo>
                    <a:cubicBezTo>
                      <a:pt x="36" y="8"/>
                      <a:pt x="37" y="10"/>
                      <a:pt x="37" y="13"/>
                    </a:cubicBezTo>
                    <a:lnTo>
                      <a:pt x="30" y="15"/>
                    </a:lnTo>
                    <a:cubicBezTo>
                      <a:pt x="29" y="12"/>
                      <a:pt x="28" y="10"/>
                      <a:pt x="26" y="9"/>
                    </a:cubicBezTo>
                    <a:cubicBezTo>
                      <a:pt x="25" y="7"/>
                      <a:pt x="22" y="7"/>
                      <a:pt x="19" y="7"/>
                    </a:cubicBezTo>
                    <a:cubicBezTo>
                      <a:pt x="15" y="7"/>
                      <a:pt x="13" y="7"/>
                      <a:pt x="11" y="9"/>
                    </a:cubicBezTo>
                    <a:cubicBezTo>
                      <a:pt x="10" y="10"/>
                      <a:pt x="9" y="11"/>
                      <a:pt x="9" y="13"/>
                    </a:cubicBezTo>
                    <a:cubicBezTo>
                      <a:pt x="9" y="14"/>
                      <a:pt x="9" y="15"/>
                      <a:pt x="10" y="16"/>
                    </a:cubicBezTo>
                    <a:cubicBezTo>
                      <a:pt x="10" y="17"/>
                      <a:pt x="11" y="17"/>
                      <a:pt x="13" y="18"/>
                    </a:cubicBezTo>
                    <a:cubicBezTo>
                      <a:pt x="14" y="18"/>
                      <a:pt x="16" y="19"/>
                      <a:pt x="20" y="20"/>
                    </a:cubicBezTo>
                    <a:cubicBezTo>
                      <a:pt x="26" y="21"/>
                      <a:pt x="30" y="23"/>
                      <a:pt x="32" y="24"/>
                    </a:cubicBezTo>
                    <a:cubicBezTo>
                      <a:pt x="34" y="25"/>
                      <a:pt x="36" y="26"/>
                      <a:pt x="37" y="28"/>
                    </a:cubicBezTo>
                    <a:cubicBezTo>
                      <a:pt x="39" y="30"/>
                      <a:pt x="39" y="32"/>
                      <a:pt x="39" y="35"/>
                    </a:cubicBezTo>
                    <a:cubicBezTo>
                      <a:pt x="39" y="38"/>
                      <a:pt x="38" y="40"/>
                      <a:pt x="37" y="42"/>
                    </a:cubicBezTo>
                    <a:cubicBezTo>
                      <a:pt x="35" y="45"/>
                      <a:pt x="33" y="47"/>
                      <a:pt x="30" y="48"/>
                    </a:cubicBezTo>
                    <a:cubicBezTo>
                      <a:pt x="27" y="49"/>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4" name="Freeform 214"/>
              <p:cNvSpPr>
                <a:spLocks noEditPoints="1"/>
              </p:cNvSpPr>
              <p:nvPr/>
            </p:nvSpPr>
            <p:spPr bwMode="auto">
              <a:xfrm>
                <a:off x="4301" y="1971"/>
                <a:ext cx="50" cy="88"/>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1" y="25"/>
                  </a:cxn>
                  <a:cxn ang="0">
                    <a:pos x="39" y="38"/>
                  </a:cxn>
                  <a:cxn ang="0">
                    <a:pos x="31" y="47"/>
                  </a:cxn>
                  <a:cxn ang="0">
                    <a:pos x="21" y="50"/>
                  </a:cxn>
                  <a:cxn ang="0">
                    <a:pos x="13" y="48"/>
                  </a:cxn>
                  <a:cxn ang="0">
                    <a:pos x="8" y="44"/>
                  </a:cxn>
                  <a:cxn ang="0">
                    <a:pos x="8" y="67"/>
                  </a:cxn>
                  <a:cxn ang="0">
                    <a:pos x="0" y="67"/>
                  </a:cxn>
                  <a:cxn ang="0">
                    <a:pos x="7" y="25"/>
                  </a:cxn>
                  <a:cxn ang="0">
                    <a:pos x="7" y="25"/>
                  </a:cxn>
                  <a:cxn ang="0">
                    <a:pos x="11" y="39"/>
                  </a:cxn>
                  <a:cxn ang="0">
                    <a:pos x="20" y="43"/>
                  </a:cxn>
                  <a:cxn ang="0">
                    <a:pos x="29" y="39"/>
                  </a:cxn>
                  <a:cxn ang="0">
                    <a:pos x="33" y="25"/>
                  </a:cxn>
                  <a:cxn ang="0">
                    <a:pos x="29" y="11"/>
                  </a:cxn>
                  <a:cxn ang="0">
                    <a:pos x="21" y="6"/>
                  </a:cxn>
                  <a:cxn ang="0">
                    <a:pos x="11" y="11"/>
                  </a:cxn>
                  <a:cxn ang="0">
                    <a:pos x="7" y="25"/>
                  </a:cxn>
                  <a:cxn ang="0">
                    <a:pos x="7" y="25"/>
                  </a:cxn>
                </a:cxnLst>
                <a:rect l="0" t="0" r="r" b="b"/>
                <a:pathLst>
                  <a:path w="41" h="67">
                    <a:moveTo>
                      <a:pt x="0" y="67"/>
                    </a:moveTo>
                    <a:lnTo>
                      <a:pt x="0" y="67"/>
                    </a:lnTo>
                    <a:lnTo>
                      <a:pt x="0" y="1"/>
                    </a:lnTo>
                    <a:lnTo>
                      <a:pt x="7" y="1"/>
                    </a:lnTo>
                    <a:lnTo>
                      <a:pt x="7" y="7"/>
                    </a:lnTo>
                    <a:cubicBezTo>
                      <a:pt x="9" y="5"/>
                      <a:pt x="11" y="3"/>
                      <a:pt x="13" y="2"/>
                    </a:cubicBezTo>
                    <a:cubicBezTo>
                      <a:pt x="16" y="1"/>
                      <a:pt x="18" y="0"/>
                      <a:pt x="21" y="0"/>
                    </a:cubicBezTo>
                    <a:cubicBezTo>
                      <a:pt x="25" y="0"/>
                      <a:pt x="29" y="1"/>
                      <a:pt x="32" y="3"/>
                    </a:cubicBezTo>
                    <a:cubicBezTo>
                      <a:pt x="35" y="5"/>
                      <a:pt x="38" y="8"/>
                      <a:pt x="39" y="12"/>
                    </a:cubicBezTo>
                    <a:cubicBezTo>
                      <a:pt x="41" y="16"/>
                      <a:pt x="41" y="20"/>
                      <a:pt x="41" y="25"/>
                    </a:cubicBezTo>
                    <a:cubicBezTo>
                      <a:pt x="41" y="30"/>
                      <a:pt x="41" y="34"/>
                      <a:pt x="39" y="38"/>
                    </a:cubicBezTo>
                    <a:cubicBezTo>
                      <a:pt x="37" y="42"/>
                      <a:pt x="35" y="45"/>
                      <a:pt x="31" y="47"/>
                    </a:cubicBezTo>
                    <a:cubicBezTo>
                      <a:pt x="28" y="49"/>
                      <a:pt x="24" y="50"/>
                      <a:pt x="21" y="50"/>
                    </a:cubicBezTo>
                    <a:cubicBezTo>
                      <a:pt x="18" y="50"/>
                      <a:pt x="16" y="49"/>
                      <a:pt x="13" y="48"/>
                    </a:cubicBezTo>
                    <a:cubicBezTo>
                      <a:pt x="11" y="47"/>
                      <a:pt x="10" y="46"/>
                      <a:pt x="8" y="44"/>
                    </a:cubicBezTo>
                    <a:lnTo>
                      <a:pt x="8" y="67"/>
                    </a:lnTo>
                    <a:lnTo>
                      <a:pt x="0" y="67"/>
                    </a:lnTo>
                    <a:close/>
                    <a:moveTo>
                      <a:pt x="7" y="25"/>
                    </a:moveTo>
                    <a:lnTo>
                      <a:pt x="7" y="25"/>
                    </a:lnTo>
                    <a:cubicBezTo>
                      <a:pt x="7" y="31"/>
                      <a:pt x="9" y="36"/>
                      <a:pt x="11" y="39"/>
                    </a:cubicBezTo>
                    <a:cubicBezTo>
                      <a:pt x="14" y="42"/>
                      <a:pt x="17" y="43"/>
                      <a:pt x="20" y="43"/>
                    </a:cubicBezTo>
                    <a:cubicBezTo>
                      <a:pt x="24" y="43"/>
                      <a:pt x="27" y="42"/>
                      <a:pt x="29" y="39"/>
                    </a:cubicBezTo>
                    <a:cubicBezTo>
                      <a:pt x="32" y="36"/>
                      <a:pt x="33" y="31"/>
                      <a:pt x="33" y="25"/>
                    </a:cubicBezTo>
                    <a:cubicBezTo>
                      <a:pt x="33" y="19"/>
                      <a:pt x="32" y="14"/>
                      <a:pt x="29" y="11"/>
                    </a:cubicBezTo>
                    <a:cubicBezTo>
                      <a:pt x="27" y="8"/>
                      <a:pt x="24" y="6"/>
                      <a:pt x="21" y="6"/>
                    </a:cubicBezTo>
                    <a:cubicBezTo>
                      <a:pt x="17" y="6"/>
                      <a:pt x="14" y="8"/>
                      <a:pt x="11" y="11"/>
                    </a:cubicBezTo>
                    <a:cubicBezTo>
                      <a:pt x="9"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5" name="Freeform 215"/>
              <p:cNvSpPr>
                <a:spLocks noEditPoints="1"/>
              </p:cNvSpPr>
              <p:nvPr/>
            </p:nvSpPr>
            <p:spPr bwMode="auto">
              <a:xfrm>
                <a:off x="4361" y="1971"/>
                <a:ext cx="54" cy="66"/>
              </a:xfrm>
              <a:custGeom>
                <a:avLst/>
                <a:gdLst/>
                <a:ahLst/>
                <a:cxnLst>
                  <a:cxn ang="0">
                    <a:pos x="35" y="34"/>
                  </a:cxn>
                  <a:cxn ang="0">
                    <a:pos x="35" y="34"/>
                  </a:cxn>
                  <a:cxn ang="0">
                    <a:pos x="43" y="35"/>
                  </a:cxn>
                  <a:cxn ang="0">
                    <a:pos x="36" y="46"/>
                  </a:cxn>
                  <a:cxn ang="0">
                    <a:pos x="22" y="50"/>
                  </a:cxn>
                  <a:cxn ang="0">
                    <a:pos x="6" y="44"/>
                  </a:cxn>
                  <a:cxn ang="0">
                    <a:pos x="0" y="25"/>
                  </a:cxn>
                  <a:cxn ang="0">
                    <a:pos x="6" y="7"/>
                  </a:cxn>
                  <a:cxn ang="0">
                    <a:pos x="22" y="0"/>
                  </a:cxn>
                  <a:cxn ang="0">
                    <a:pos x="37" y="7"/>
                  </a:cxn>
                  <a:cxn ang="0">
                    <a:pos x="44" y="25"/>
                  </a:cxn>
                  <a:cxn ang="0">
                    <a:pos x="43" y="27"/>
                  </a:cxn>
                  <a:cxn ang="0">
                    <a:pos x="8" y="27"/>
                  </a:cxn>
                  <a:cxn ang="0">
                    <a:pos x="12" y="39"/>
                  </a:cxn>
                  <a:cxn ang="0">
                    <a:pos x="22" y="43"/>
                  </a:cxn>
                  <a:cxn ang="0">
                    <a:pos x="30" y="41"/>
                  </a:cxn>
                  <a:cxn ang="0">
                    <a:pos x="35" y="34"/>
                  </a:cxn>
                  <a:cxn ang="0">
                    <a:pos x="35" y="34"/>
                  </a:cxn>
                  <a:cxn ang="0">
                    <a:pos x="8" y="20"/>
                  </a:cxn>
                  <a:cxn ang="0">
                    <a:pos x="8" y="20"/>
                  </a:cxn>
                  <a:cxn ang="0">
                    <a:pos x="35" y="20"/>
                  </a:cxn>
                  <a:cxn ang="0">
                    <a:pos x="32" y="11"/>
                  </a:cxn>
                  <a:cxn ang="0">
                    <a:pos x="22" y="7"/>
                  </a:cxn>
                  <a:cxn ang="0">
                    <a:pos x="13" y="10"/>
                  </a:cxn>
                  <a:cxn ang="0">
                    <a:pos x="8" y="20"/>
                  </a:cxn>
                  <a:cxn ang="0">
                    <a:pos x="8" y="20"/>
                  </a:cxn>
                </a:cxnLst>
                <a:rect l="0" t="0" r="r" b="b"/>
                <a:pathLst>
                  <a:path w="44" h="50">
                    <a:moveTo>
                      <a:pt x="35" y="34"/>
                    </a:moveTo>
                    <a:lnTo>
                      <a:pt x="35" y="34"/>
                    </a:lnTo>
                    <a:lnTo>
                      <a:pt x="43" y="35"/>
                    </a:lnTo>
                    <a:cubicBezTo>
                      <a:pt x="42" y="39"/>
                      <a:pt x="39" y="43"/>
                      <a:pt x="36" y="46"/>
                    </a:cubicBezTo>
                    <a:cubicBezTo>
                      <a:pt x="32" y="49"/>
                      <a:pt x="28" y="50"/>
                      <a:pt x="22" y="50"/>
                    </a:cubicBezTo>
                    <a:cubicBezTo>
                      <a:pt x="15" y="50"/>
                      <a:pt x="10" y="48"/>
                      <a:pt x="6" y="44"/>
                    </a:cubicBezTo>
                    <a:cubicBezTo>
                      <a:pt x="2" y="39"/>
                      <a:pt x="0" y="33"/>
                      <a:pt x="0" y="25"/>
                    </a:cubicBezTo>
                    <a:cubicBezTo>
                      <a:pt x="0" y="17"/>
                      <a:pt x="2" y="11"/>
                      <a:pt x="6" y="7"/>
                    </a:cubicBezTo>
                    <a:cubicBezTo>
                      <a:pt x="10" y="2"/>
                      <a:pt x="15" y="0"/>
                      <a:pt x="22" y="0"/>
                    </a:cubicBezTo>
                    <a:cubicBezTo>
                      <a:pt x="28" y="0"/>
                      <a:pt x="33" y="2"/>
                      <a:pt x="37" y="7"/>
                    </a:cubicBezTo>
                    <a:cubicBezTo>
                      <a:pt x="41" y="11"/>
                      <a:pt x="44" y="17"/>
                      <a:pt x="44" y="25"/>
                    </a:cubicBezTo>
                    <a:cubicBezTo>
                      <a:pt x="44" y="25"/>
                      <a:pt x="44" y="26"/>
                      <a:pt x="43" y="27"/>
                    </a:cubicBezTo>
                    <a:lnTo>
                      <a:pt x="8" y="27"/>
                    </a:lnTo>
                    <a:cubicBezTo>
                      <a:pt x="8" y="32"/>
                      <a:pt x="10" y="36"/>
                      <a:pt x="12" y="39"/>
                    </a:cubicBezTo>
                    <a:cubicBezTo>
                      <a:pt x="15" y="42"/>
                      <a:pt x="18" y="43"/>
                      <a:pt x="22" y="43"/>
                    </a:cubicBezTo>
                    <a:cubicBezTo>
                      <a:pt x="25" y="43"/>
                      <a:pt x="28" y="43"/>
                      <a:pt x="30" y="41"/>
                    </a:cubicBezTo>
                    <a:cubicBezTo>
                      <a:pt x="32" y="39"/>
                      <a:pt x="34" y="37"/>
                      <a:pt x="35" y="34"/>
                    </a:cubicBezTo>
                    <a:lnTo>
                      <a:pt x="35" y="34"/>
                    </a:lnTo>
                    <a:close/>
                    <a:moveTo>
                      <a:pt x="8" y="20"/>
                    </a:moveTo>
                    <a:lnTo>
                      <a:pt x="8" y="20"/>
                    </a:lnTo>
                    <a:lnTo>
                      <a:pt x="35" y="20"/>
                    </a:lnTo>
                    <a:cubicBezTo>
                      <a:pt x="35" y="16"/>
                      <a:pt x="34" y="13"/>
                      <a:pt x="32" y="11"/>
                    </a:cubicBezTo>
                    <a:cubicBezTo>
                      <a:pt x="29" y="8"/>
                      <a:pt x="26" y="7"/>
                      <a:pt x="22" y="7"/>
                    </a:cubicBezTo>
                    <a:cubicBezTo>
                      <a:pt x="18" y="7"/>
                      <a:pt x="15" y="8"/>
                      <a:pt x="13" y="10"/>
                    </a:cubicBezTo>
                    <a:cubicBezTo>
                      <a:pt x="10" y="13"/>
                      <a:pt x="9" y="16"/>
                      <a:pt x="8" y="20"/>
                    </a:cubicBezTo>
                    <a:lnTo>
                      <a:pt x="8"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6" name="Freeform 216"/>
              <p:cNvSpPr>
                <a:spLocks/>
              </p:cNvSpPr>
              <p:nvPr/>
            </p:nvSpPr>
            <p:spPr bwMode="auto">
              <a:xfrm>
                <a:off x="4425" y="1971"/>
                <a:ext cx="32" cy="65"/>
              </a:xfrm>
              <a:custGeom>
                <a:avLst/>
                <a:gdLst/>
                <a:ahLst/>
                <a:cxnLst>
                  <a:cxn ang="0">
                    <a:pos x="0" y="49"/>
                  </a:cxn>
                  <a:cxn ang="0">
                    <a:pos x="0" y="49"/>
                  </a:cxn>
                  <a:cxn ang="0">
                    <a:pos x="0" y="1"/>
                  </a:cxn>
                  <a:cxn ang="0">
                    <a:pos x="8" y="1"/>
                  </a:cxn>
                  <a:cxn ang="0">
                    <a:pos x="8" y="8"/>
                  </a:cxn>
                  <a:cxn ang="0">
                    <a:pos x="13" y="2"/>
                  </a:cxn>
                  <a:cxn ang="0">
                    <a:pos x="18" y="0"/>
                  </a:cxn>
                  <a:cxn ang="0">
                    <a:pos x="26" y="3"/>
                  </a:cxn>
                  <a:cxn ang="0">
                    <a:pos x="23" y="10"/>
                  </a:cxn>
                  <a:cxn ang="0">
                    <a:pos x="18" y="8"/>
                  </a:cxn>
                  <a:cxn ang="0">
                    <a:pos x="13" y="10"/>
                  </a:cxn>
                  <a:cxn ang="0">
                    <a:pos x="10" y="14"/>
                  </a:cxn>
                  <a:cxn ang="0">
                    <a:pos x="8" y="24"/>
                  </a:cxn>
                  <a:cxn ang="0">
                    <a:pos x="8" y="49"/>
                  </a:cxn>
                  <a:cxn ang="0">
                    <a:pos x="0" y="49"/>
                  </a:cxn>
                </a:cxnLst>
                <a:rect l="0" t="0" r="r" b="b"/>
                <a:pathLst>
                  <a:path w="26" h="49">
                    <a:moveTo>
                      <a:pt x="0" y="49"/>
                    </a:moveTo>
                    <a:lnTo>
                      <a:pt x="0" y="49"/>
                    </a:lnTo>
                    <a:lnTo>
                      <a:pt x="0" y="1"/>
                    </a:lnTo>
                    <a:lnTo>
                      <a:pt x="8" y="1"/>
                    </a:lnTo>
                    <a:lnTo>
                      <a:pt x="8" y="8"/>
                    </a:lnTo>
                    <a:cubicBezTo>
                      <a:pt x="9" y="5"/>
                      <a:pt x="11" y="3"/>
                      <a:pt x="13" y="2"/>
                    </a:cubicBezTo>
                    <a:cubicBezTo>
                      <a:pt x="14" y="1"/>
                      <a:pt x="16" y="0"/>
                      <a:pt x="18" y="0"/>
                    </a:cubicBezTo>
                    <a:cubicBezTo>
                      <a:pt x="21" y="0"/>
                      <a:pt x="23" y="1"/>
                      <a:pt x="26" y="3"/>
                    </a:cubicBezTo>
                    <a:lnTo>
                      <a:pt x="23" y="10"/>
                    </a:lnTo>
                    <a:cubicBezTo>
                      <a:pt x="21" y="9"/>
                      <a:pt x="19" y="8"/>
                      <a:pt x="18" y="8"/>
                    </a:cubicBezTo>
                    <a:cubicBezTo>
                      <a:pt x="16" y="8"/>
                      <a:pt x="14" y="9"/>
                      <a:pt x="13" y="10"/>
                    </a:cubicBezTo>
                    <a:cubicBezTo>
                      <a:pt x="11" y="11"/>
                      <a:pt x="10" y="13"/>
                      <a:pt x="10" y="14"/>
                    </a:cubicBezTo>
                    <a:cubicBezTo>
                      <a:pt x="9"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7" name="Freeform 217"/>
              <p:cNvSpPr>
                <a:spLocks noEditPoints="1"/>
              </p:cNvSpPr>
              <p:nvPr/>
            </p:nvSpPr>
            <p:spPr bwMode="auto">
              <a:xfrm>
                <a:off x="4483" y="1948"/>
                <a:ext cx="75" cy="88"/>
              </a:xfrm>
              <a:custGeom>
                <a:avLst/>
                <a:gdLst/>
                <a:ahLst/>
                <a:cxnLst>
                  <a:cxn ang="0">
                    <a:pos x="0" y="66"/>
                  </a:cxn>
                  <a:cxn ang="0">
                    <a:pos x="0" y="66"/>
                  </a:cxn>
                  <a:cxn ang="0">
                    <a:pos x="25" y="0"/>
                  </a:cxn>
                  <a:cxn ang="0">
                    <a:pos x="35" y="0"/>
                  </a:cxn>
                  <a:cxn ang="0">
                    <a:pos x="62" y="66"/>
                  </a:cxn>
                  <a:cxn ang="0">
                    <a:pos x="52" y="66"/>
                  </a:cxn>
                  <a:cxn ang="0">
                    <a:pos x="44" y="46"/>
                  </a:cxn>
                  <a:cxn ang="0">
                    <a:pos x="17" y="46"/>
                  </a:cxn>
                  <a:cxn ang="0">
                    <a:pos x="9" y="66"/>
                  </a:cxn>
                  <a:cxn ang="0">
                    <a:pos x="0" y="66"/>
                  </a:cxn>
                  <a:cxn ang="0">
                    <a:pos x="19" y="39"/>
                  </a:cxn>
                  <a:cxn ang="0">
                    <a:pos x="19" y="39"/>
                  </a:cxn>
                  <a:cxn ang="0">
                    <a:pos x="41" y="39"/>
                  </a:cxn>
                  <a:cxn ang="0">
                    <a:pos x="34" y="21"/>
                  </a:cxn>
                  <a:cxn ang="0">
                    <a:pos x="30" y="7"/>
                  </a:cxn>
                  <a:cxn ang="0">
                    <a:pos x="26" y="20"/>
                  </a:cxn>
                  <a:cxn ang="0">
                    <a:pos x="19" y="39"/>
                  </a:cxn>
                </a:cxnLst>
                <a:rect l="0" t="0" r="r" b="b"/>
                <a:pathLst>
                  <a:path w="62" h="66">
                    <a:moveTo>
                      <a:pt x="0" y="66"/>
                    </a:moveTo>
                    <a:lnTo>
                      <a:pt x="0" y="66"/>
                    </a:lnTo>
                    <a:lnTo>
                      <a:pt x="25" y="0"/>
                    </a:lnTo>
                    <a:lnTo>
                      <a:pt x="35" y="0"/>
                    </a:lnTo>
                    <a:lnTo>
                      <a:pt x="62" y="66"/>
                    </a:lnTo>
                    <a:lnTo>
                      <a:pt x="52" y="66"/>
                    </a:lnTo>
                    <a:lnTo>
                      <a:pt x="44" y="46"/>
                    </a:lnTo>
                    <a:lnTo>
                      <a:pt x="17" y="46"/>
                    </a:lnTo>
                    <a:lnTo>
                      <a:pt x="9" y="66"/>
                    </a:lnTo>
                    <a:lnTo>
                      <a:pt x="0" y="66"/>
                    </a:lnTo>
                    <a:close/>
                    <a:moveTo>
                      <a:pt x="19" y="39"/>
                    </a:moveTo>
                    <a:lnTo>
                      <a:pt x="19" y="39"/>
                    </a:lnTo>
                    <a:lnTo>
                      <a:pt x="41" y="39"/>
                    </a:lnTo>
                    <a:lnTo>
                      <a:pt x="34" y="21"/>
                    </a:lnTo>
                    <a:cubicBezTo>
                      <a:pt x="32" y="15"/>
                      <a:pt x="31" y="10"/>
                      <a:pt x="30" y="7"/>
                    </a:cubicBezTo>
                    <a:cubicBezTo>
                      <a:pt x="29" y="11"/>
                      <a:pt x="28" y="15"/>
                      <a:pt x="26"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8" name="Freeform 218"/>
              <p:cNvSpPr>
                <a:spLocks/>
              </p:cNvSpPr>
              <p:nvPr/>
            </p:nvSpPr>
            <p:spPr bwMode="auto">
              <a:xfrm>
                <a:off x="4564" y="1947"/>
                <a:ext cx="64" cy="90"/>
              </a:xfrm>
              <a:custGeom>
                <a:avLst/>
                <a:gdLst/>
                <a:ahLst/>
                <a:cxnLst>
                  <a:cxn ang="0">
                    <a:pos x="0" y="46"/>
                  </a:cxn>
                  <a:cxn ang="0">
                    <a:pos x="0" y="46"/>
                  </a:cxn>
                  <a:cxn ang="0">
                    <a:pos x="8" y="45"/>
                  </a:cxn>
                  <a:cxn ang="0">
                    <a:pos x="11" y="53"/>
                  </a:cxn>
                  <a:cxn ang="0">
                    <a:pos x="17" y="58"/>
                  </a:cxn>
                  <a:cxn ang="0">
                    <a:pos x="27" y="60"/>
                  </a:cxn>
                  <a:cxn ang="0">
                    <a:pos x="36" y="59"/>
                  </a:cxn>
                  <a:cxn ang="0">
                    <a:pos x="42" y="55"/>
                  </a:cxn>
                  <a:cxn ang="0">
                    <a:pos x="44" y="49"/>
                  </a:cxn>
                  <a:cxn ang="0">
                    <a:pos x="42" y="44"/>
                  </a:cxn>
                  <a:cxn ang="0">
                    <a:pos x="36" y="40"/>
                  </a:cxn>
                  <a:cxn ang="0">
                    <a:pos x="24" y="36"/>
                  </a:cxn>
                  <a:cxn ang="0">
                    <a:pos x="12" y="32"/>
                  </a:cxn>
                  <a:cxn ang="0">
                    <a:pos x="5" y="26"/>
                  </a:cxn>
                  <a:cxn ang="0">
                    <a:pos x="2" y="18"/>
                  </a:cxn>
                  <a:cxn ang="0">
                    <a:pos x="5" y="9"/>
                  </a:cxn>
                  <a:cxn ang="0">
                    <a:pos x="13" y="2"/>
                  </a:cxn>
                  <a:cxn ang="0">
                    <a:pos x="25" y="0"/>
                  </a:cxn>
                  <a:cxn ang="0">
                    <a:pos x="38" y="2"/>
                  </a:cxn>
                  <a:cxn ang="0">
                    <a:pos x="47" y="9"/>
                  </a:cxn>
                  <a:cxn ang="0">
                    <a:pos x="50" y="20"/>
                  </a:cxn>
                  <a:cxn ang="0">
                    <a:pos x="42" y="20"/>
                  </a:cxn>
                  <a:cxn ang="0">
                    <a:pos x="37" y="11"/>
                  </a:cxn>
                  <a:cxn ang="0">
                    <a:pos x="26" y="8"/>
                  </a:cxn>
                  <a:cxn ang="0">
                    <a:pos x="14" y="10"/>
                  </a:cxn>
                  <a:cxn ang="0">
                    <a:pos x="11" y="17"/>
                  </a:cxn>
                  <a:cxn ang="0">
                    <a:pos x="13" y="23"/>
                  </a:cxn>
                  <a:cxn ang="0">
                    <a:pos x="26" y="28"/>
                  </a:cxn>
                  <a:cxn ang="0">
                    <a:pos x="41" y="32"/>
                  </a:cxn>
                  <a:cxn ang="0">
                    <a:pos x="49" y="39"/>
                  </a:cxn>
                  <a:cxn ang="0">
                    <a:pos x="52" y="48"/>
                  </a:cxn>
                  <a:cxn ang="0">
                    <a:pos x="49" y="58"/>
                  </a:cxn>
                  <a:cxn ang="0">
                    <a:pos x="40" y="65"/>
                  </a:cxn>
                  <a:cxn ang="0">
                    <a:pos x="28" y="68"/>
                  </a:cxn>
                  <a:cxn ang="0">
                    <a:pos x="13" y="65"/>
                  </a:cxn>
                  <a:cxn ang="0">
                    <a:pos x="3" y="58"/>
                  </a:cxn>
                  <a:cxn ang="0">
                    <a:pos x="0" y="46"/>
                  </a:cxn>
                  <a:cxn ang="0">
                    <a:pos x="0" y="46"/>
                  </a:cxn>
                </a:cxnLst>
                <a:rect l="0" t="0" r="r" b="b"/>
                <a:pathLst>
                  <a:path w="52" h="68">
                    <a:moveTo>
                      <a:pt x="0" y="46"/>
                    </a:moveTo>
                    <a:lnTo>
                      <a:pt x="0" y="46"/>
                    </a:lnTo>
                    <a:lnTo>
                      <a:pt x="8" y="45"/>
                    </a:lnTo>
                    <a:cubicBezTo>
                      <a:pt x="8" y="48"/>
                      <a:pt x="9" y="51"/>
                      <a:pt x="11" y="53"/>
                    </a:cubicBezTo>
                    <a:cubicBezTo>
                      <a:pt x="12" y="55"/>
                      <a:pt x="14" y="57"/>
                      <a:pt x="17" y="58"/>
                    </a:cubicBezTo>
                    <a:cubicBezTo>
                      <a:pt x="20" y="60"/>
                      <a:pt x="24" y="60"/>
                      <a:pt x="27" y="60"/>
                    </a:cubicBezTo>
                    <a:cubicBezTo>
                      <a:pt x="31" y="60"/>
                      <a:pt x="34" y="60"/>
                      <a:pt x="36" y="59"/>
                    </a:cubicBezTo>
                    <a:cubicBezTo>
                      <a:pt x="39" y="58"/>
                      <a:pt x="41" y="56"/>
                      <a:pt x="42" y="55"/>
                    </a:cubicBezTo>
                    <a:cubicBezTo>
                      <a:pt x="43" y="53"/>
                      <a:pt x="44" y="51"/>
                      <a:pt x="44" y="49"/>
                    </a:cubicBezTo>
                    <a:cubicBezTo>
                      <a:pt x="44" y="47"/>
                      <a:pt x="43" y="45"/>
                      <a:pt x="42" y="44"/>
                    </a:cubicBezTo>
                    <a:cubicBezTo>
                      <a:pt x="41" y="42"/>
                      <a:pt x="39" y="41"/>
                      <a:pt x="36" y="40"/>
                    </a:cubicBezTo>
                    <a:cubicBezTo>
                      <a:pt x="34" y="39"/>
                      <a:pt x="30" y="38"/>
                      <a:pt x="24" y="36"/>
                    </a:cubicBezTo>
                    <a:cubicBezTo>
                      <a:pt x="18" y="35"/>
                      <a:pt x="14" y="34"/>
                      <a:pt x="12" y="32"/>
                    </a:cubicBezTo>
                    <a:cubicBezTo>
                      <a:pt x="8" y="31"/>
                      <a:pt x="6" y="29"/>
                      <a:pt x="5" y="26"/>
                    </a:cubicBezTo>
                    <a:cubicBezTo>
                      <a:pt x="3" y="24"/>
                      <a:pt x="2" y="21"/>
                      <a:pt x="2" y="18"/>
                    </a:cubicBezTo>
                    <a:cubicBezTo>
                      <a:pt x="2" y="15"/>
                      <a:pt x="3" y="12"/>
                      <a:pt x="5" y="9"/>
                    </a:cubicBezTo>
                    <a:cubicBezTo>
                      <a:pt x="7" y="6"/>
                      <a:pt x="10" y="4"/>
                      <a:pt x="13" y="2"/>
                    </a:cubicBezTo>
                    <a:cubicBezTo>
                      <a:pt x="17" y="1"/>
                      <a:pt x="21" y="0"/>
                      <a:pt x="25" y="0"/>
                    </a:cubicBezTo>
                    <a:cubicBezTo>
                      <a:pt x="30" y="0"/>
                      <a:pt x="35" y="1"/>
                      <a:pt x="38" y="2"/>
                    </a:cubicBezTo>
                    <a:cubicBezTo>
                      <a:pt x="42" y="4"/>
                      <a:pt x="45" y="6"/>
                      <a:pt x="47" y="9"/>
                    </a:cubicBezTo>
                    <a:cubicBezTo>
                      <a:pt x="49" y="12"/>
                      <a:pt x="50" y="16"/>
                      <a:pt x="50" y="20"/>
                    </a:cubicBezTo>
                    <a:lnTo>
                      <a:pt x="42" y="20"/>
                    </a:lnTo>
                    <a:cubicBezTo>
                      <a:pt x="41" y="16"/>
                      <a:pt x="40" y="13"/>
                      <a:pt x="37" y="11"/>
                    </a:cubicBezTo>
                    <a:cubicBezTo>
                      <a:pt x="35" y="9"/>
                      <a:pt x="31" y="8"/>
                      <a:pt x="26" y="8"/>
                    </a:cubicBezTo>
                    <a:cubicBezTo>
                      <a:pt x="20" y="8"/>
                      <a:pt x="17" y="9"/>
                      <a:pt x="14" y="10"/>
                    </a:cubicBezTo>
                    <a:cubicBezTo>
                      <a:pt x="12" y="12"/>
                      <a:pt x="11" y="15"/>
                      <a:pt x="11" y="17"/>
                    </a:cubicBezTo>
                    <a:cubicBezTo>
                      <a:pt x="11" y="20"/>
                      <a:pt x="11" y="22"/>
                      <a:pt x="13" y="23"/>
                    </a:cubicBezTo>
                    <a:cubicBezTo>
                      <a:pt x="15" y="25"/>
                      <a:pt x="19" y="26"/>
                      <a:pt x="26" y="28"/>
                    </a:cubicBezTo>
                    <a:cubicBezTo>
                      <a:pt x="33" y="30"/>
                      <a:pt x="38" y="31"/>
                      <a:pt x="41" y="32"/>
                    </a:cubicBezTo>
                    <a:cubicBezTo>
                      <a:pt x="45" y="34"/>
                      <a:pt x="48" y="36"/>
                      <a:pt x="49" y="39"/>
                    </a:cubicBezTo>
                    <a:cubicBezTo>
                      <a:pt x="51" y="42"/>
                      <a:pt x="52" y="45"/>
                      <a:pt x="52" y="48"/>
                    </a:cubicBezTo>
                    <a:cubicBezTo>
                      <a:pt x="52" y="52"/>
                      <a:pt x="51" y="55"/>
                      <a:pt x="49" y="58"/>
                    </a:cubicBezTo>
                    <a:cubicBezTo>
                      <a:pt x="47" y="61"/>
                      <a:pt x="44" y="64"/>
                      <a:pt x="40" y="65"/>
                    </a:cubicBezTo>
                    <a:cubicBezTo>
                      <a:pt x="37" y="67"/>
                      <a:pt x="32" y="68"/>
                      <a:pt x="28" y="68"/>
                    </a:cubicBezTo>
                    <a:cubicBezTo>
                      <a:pt x="22" y="68"/>
                      <a:pt x="17" y="67"/>
                      <a:pt x="13" y="65"/>
                    </a:cubicBezTo>
                    <a:cubicBezTo>
                      <a:pt x="9" y="64"/>
                      <a:pt x="6" y="61"/>
                      <a:pt x="3" y="58"/>
                    </a:cubicBezTo>
                    <a:cubicBezTo>
                      <a:pt x="1"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9" name="Freeform 219"/>
              <p:cNvSpPr>
                <a:spLocks/>
              </p:cNvSpPr>
              <p:nvPr/>
            </p:nvSpPr>
            <p:spPr bwMode="auto">
              <a:xfrm>
                <a:off x="4643" y="1948"/>
                <a:ext cx="77" cy="88"/>
              </a:xfrm>
              <a:custGeom>
                <a:avLst/>
                <a:gdLst/>
                <a:ahLst/>
                <a:cxnLst>
                  <a:cxn ang="0">
                    <a:pos x="0" y="66"/>
                  </a:cxn>
                  <a:cxn ang="0">
                    <a:pos x="0" y="66"/>
                  </a:cxn>
                  <a:cxn ang="0">
                    <a:pos x="0" y="0"/>
                  </a:cxn>
                  <a:cxn ang="0">
                    <a:pos x="13" y="0"/>
                  </a:cxn>
                  <a:cxn ang="0">
                    <a:pos x="28" y="47"/>
                  </a:cxn>
                  <a:cxn ang="0">
                    <a:pos x="32" y="56"/>
                  </a:cxn>
                  <a:cxn ang="0">
                    <a:pos x="35" y="46"/>
                  </a:cxn>
                  <a:cxn ang="0">
                    <a:pos x="51" y="0"/>
                  </a:cxn>
                  <a:cxn ang="0">
                    <a:pos x="63" y="0"/>
                  </a:cxn>
                  <a:cxn ang="0">
                    <a:pos x="63" y="66"/>
                  </a:cxn>
                  <a:cxn ang="0">
                    <a:pos x="54" y="66"/>
                  </a:cxn>
                  <a:cxn ang="0">
                    <a:pos x="54" y="11"/>
                  </a:cxn>
                  <a:cxn ang="0">
                    <a:pos x="35" y="66"/>
                  </a:cxn>
                  <a:cxn ang="0">
                    <a:pos x="27" y="66"/>
                  </a:cxn>
                  <a:cxn ang="0">
                    <a:pos x="8" y="10"/>
                  </a:cxn>
                  <a:cxn ang="0">
                    <a:pos x="8" y="66"/>
                  </a:cxn>
                  <a:cxn ang="0">
                    <a:pos x="0" y="66"/>
                  </a:cxn>
                </a:cxnLst>
                <a:rect l="0" t="0" r="r" b="b"/>
                <a:pathLst>
                  <a:path w="63" h="66">
                    <a:moveTo>
                      <a:pt x="0" y="66"/>
                    </a:moveTo>
                    <a:lnTo>
                      <a:pt x="0" y="66"/>
                    </a:lnTo>
                    <a:lnTo>
                      <a:pt x="0" y="0"/>
                    </a:lnTo>
                    <a:lnTo>
                      <a:pt x="13" y="0"/>
                    </a:lnTo>
                    <a:lnTo>
                      <a:pt x="28" y="47"/>
                    </a:lnTo>
                    <a:cubicBezTo>
                      <a:pt x="30" y="51"/>
                      <a:pt x="31" y="54"/>
                      <a:pt x="32" y="56"/>
                    </a:cubicBezTo>
                    <a:cubicBezTo>
                      <a:pt x="32" y="54"/>
                      <a:pt x="34" y="50"/>
                      <a:pt x="35" y="46"/>
                    </a:cubicBezTo>
                    <a:lnTo>
                      <a:pt x="51" y="0"/>
                    </a:lnTo>
                    <a:lnTo>
                      <a:pt x="63" y="0"/>
                    </a:lnTo>
                    <a:lnTo>
                      <a:pt x="63" y="66"/>
                    </a:lnTo>
                    <a:lnTo>
                      <a:pt x="54" y="66"/>
                    </a:lnTo>
                    <a:lnTo>
                      <a:pt x="54" y="11"/>
                    </a:lnTo>
                    <a:lnTo>
                      <a:pt x="35" y="66"/>
                    </a:lnTo>
                    <a:lnTo>
                      <a:pt x="27" y="66"/>
                    </a:lnTo>
                    <a:lnTo>
                      <a:pt x="8" y="1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0" name="Freeform 220"/>
              <p:cNvSpPr>
                <a:spLocks noEditPoints="1"/>
              </p:cNvSpPr>
              <p:nvPr/>
            </p:nvSpPr>
            <p:spPr bwMode="auto">
              <a:xfrm>
                <a:off x="3704" y="2149"/>
                <a:ext cx="75" cy="88"/>
              </a:xfrm>
              <a:custGeom>
                <a:avLst/>
                <a:gdLst/>
                <a:ahLst/>
                <a:cxnLst>
                  <a:cxn ang="0">
                    <a:pos x="0" y="66"/>
                  </a:cxn>
                  <a:cxn ang="0">
                    <a:pos x="0" y="66"/>
                  </a:cxn>
                  <a:cxn ang="0">
                    <a:pos x="26" y="0"/>
                  </a:cxn>
                  <a:cxn ang="0">
                    <a:pos x="35" y="0"/>
                  </a:cxn>
                  <a:cxn ang="0">
                    <a:pos x="62" y="66"/>
                  </a:cxn>
                  <a:cxn ang="0">
                    <a:pos x="52" y="66"/>
                  </a:cxn>
                  <a:cxn ang="0">
                    <a:pos x="44" y="46"/>
                  </a:cxn>
                  <a:cxn ang="0">
                    <a:pos x="17" y="46"/>
                  </a:cxn>
                  <a:cxn ang="0">
                    <a:pos x="10" y="66"/>
                  </a:cxn>
                  <a:cxn ang="0">
                    <a:pos x="0" y="66"/>
                  </a:cxn>
                  <a:cxn ang="0">
                    <a:pos x="19" y="39"/>
                  </a:cxn>
                  <a:cxn ang="0">
                    <a:pos x="19" y="39"/>
                  </a:cxn>
                  <a:cxn ang="0">
                    <a:pos x="42" y="39"/>
                  </a:cxn>
                  <a:cxn ang="0">
                    <a:pos x="35" y="21"/>
                  </a:cxn>
                  <a:cxn ang="0">
                    <a:pos x="30" y="7"/>
                  </a:cxn>
                  <a:cxn ang="0">
                    <a:pos x="27" y="20"/>
                  </a:cxn>
                  <a:cxn ang="0">
                    <a:pos x="19" y="39"/>
                  </a:cxn>
                </a:cxnLst>
                <a:rect l="0" t="0" r="r" b="b"/>
                <a:pathLst>
                  <a:path w="62" h="66">
                    <a:moveTo>
                      <a:pt x="0" y="66"/>
                    </a:moveTo>
                    <a:lnTo>
                      <a:pt x="0" y="66"/>
                    </a:lnTo>
                    <a:lnTo>
                      <a:pt x="26" y="0"/>
                    </a:lnTo>
                    <a:lnTo>
                      <a:pt x="35" y="0"/>
                    </a:lnTo>
                    <a:lnTo>
                      <a:pt x="62" y="66"/>
                    </a:lnTo>
                    <a:lnTo>
                      <a:pt x="52" y="66"/>
                    </a:lnTo>
                    <a:lnTo>
                      <a:pt x="44" y="46"/>
                    </a:lnTo>
                    <a:lnTo>
                      <a:pt x="17" y="46"/>
                    </a:lnTo>
                    <a:lnTo>
                      <a:pt x="10" y="66"/>
                    </a:lnTo>
                    <a:lnTo>
                      <a:pt x="0" y="66"/>
                    </a:lnTo>
                    <a:close/>
                    <a:moveTo>
                      <a:pt x="19" y="39"/>
                    </a:moveTo>
                    <a:lnTo>
                      <a:pt x="19" y="39"/>
                    </a:lnTo>
                    <a:lnTo>
                      <a:pt x="42" y="39"/>
                    </a:lnTo>
                    <a:lnTo>
                      <a:pt x="35" y="21"/>
                    </a:lnTo>
                    <a:cubicBezTo>
                      <a:pt x="33" y="15"/>
                      <a:pt x="31" y="10"/>
                      <a:pt x="30" y="7"/>
                    </a:cubicBezTo>
                    <a:cubicBezTo>
                      <a:pt x="29" y="11"/>
                      <a:pt x="28" y="15"/>
                      <a:pt x="27"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1" name="Freeform 221"/>
              <p:cNvSpPr>
                <a:spLocks/>
              </p:cNvSpPr>
              <p:nvPr/>
            </p:nvSpPr>
            <p:spPr bwMode="auto">
              <a:xfrm>
                <a:off x="3785" y="2148"/>
                <a:ext cx="64" cy="90"/>
              </a:xfrm>
              <a:custGeom>
                <a:avLst/>
                <a:gdLst/>
                <a:ahLst/>
                <a:cxnLst>
                  <a:cxn ang="0">
                    <a:pos x="0" y="46"/>
                  </a:cxn>
                  <a:cxn ang="0">
                    <a:pos x="0" y="46"/>
                  </a:cxn>
                  <a:cxn ang="0">
                    <a:pos x="8" y="45"/>
                  </a:cxn>
                  <a:cxn ang="0">
                    <a:pos x="11" y="53"/>
                  </a:cxn>
                  <a:cxn ang="0">
                    <a:pos x="18" y="58"/>
                  </a:cxn>
                  <a:cxn ang="0">
                    <a:pos x="28" y="60"/>
                  </a:cxn>
                  <a:cxn ang="0">
                    <a:pos x="36" y="59"/>
                  </a:cxn>
                  <a:cxn ang="0">
                    <a:pos x="42" y="55"/>
                  </a:cxn>
                  <a:cxn ang="0">
                    <a:pos x="44" y="49"/>
                  </a:cxn>
                  <a:cxn ang="0">
                    <a:pos x="42" y="44"/>
                  </a:cxn>
                  <a:cxn ang="0">
                    <a:pos x="36" y="40"/>
                  </a:cxn>
                  <a:cxn ang="0">
                    <a:pos x="25" y="36"/>
                  </a:cxn>
                  <a:cxn ang="0">
                    <a:pos x="12" y="32"/>
                  </a:cxn>
                  <a:cxn ang="0">
                    <a:pos x="5" y="26"/>
                  </a:cxn>
                  <a:cxn ang="0">
                    <a:pos x="2" y="18"/>
                  </a:cxn>
                  <a:cxn ang="0">
                    <a:pos x="5" y="9"/>
                  </a:cxn>
                  <a:cxn ang="0">
                    <a:pos x="14" y="2"/>
                  </a:cxn>
                  <a:cxn ang="0">
                    <a:pos x="26" y="0"/>
                  </a:cxn>
                  <a:cxn ang="0">
                    <a:pos x="39" y="2"/>
                  </a:cxn>
                  <a:cxn ang="0">
                    <a:pos x="47" y="9"/>
                  </a:cxn>
                  <a:cxn ang="0">
                    <a:pos x="50" y="20"/>
                  </a:cxn>
                  <a:cxn ang="0">
                    <a:pos x="42" y="20"/>
                  </a:cxn>
                  <a:cxn ang="0">
                    <a:pos x="37" y="11"/>
                  </a:cxn>
                  <a:cxn ang="0">
                    <a:pos x="26" y="8"/>
                  </a:cxn>
                  <a:cxn ang="0">
                    <a:pos x="14" y="10"/>
                  </a:cxn>
                  <a:cxn ang="0">
                    <a:pos x="11" y="17"/>
                  </a:cxn>
                  <a:cxn ang="0">
                    <a:pos x="13" y="23"/>
                  </a:cxn>
                  <a:cxn ang="0">
                    <a:pos x="27" y="28"/>
                  </a:cxn>
                  <a:cxn ang="0">
                    <a:pos x="41" y="32"/>
                  </a:cxn>
                  <a:cxn ang="0">
                    <a:pos x="50" y="39"/>
                  </a:cxn>
                  <a:cxn ang="0">
                    <a:pos x="52" y="48"/>
                  </a:cxn>
                  <a:cxn ang="0">
                    <a:pos x="49" y="58"/>
                  </a:cxn>
                  <a:cxn ang="0">
                    <a:pos x="41" y="65"/>
                  </a:cxn>
                  <a:cxn ang="0">
                    <a:pos x="28" y="68"/>
                  </a:cxn>
                  <a:cxn ang="0">
                    <a:pos x="13" y="65"/>
                  </a:cxn>
                  <a:cxn ang="0">
                    <a:pos x="4" y="58"/>
                  </a:cxn>
                  <a:cxn ang="0">
                    <a:pos x="0" y="46"/>
                  </a:cxn>
                  <a:cxn ang="0">
                    <a:pos x="0" y="46"/>
                  </a:cxn>
                </a:cxnLst>
                <a:rect l="0" t="0" r="r" b="b"/>
                <a:pathLst>
                  <a:path w="52" h="68">
                    <a:moveTo>
                      <a:pt x="0" y="46"/>
                    </a:moveTo>
                    <a:lnTo>
                      <a:pt x="0" y="46"/>
                    </a:lnTo>
                    <a:lnTo>
                      <a:pt x="8" y="45"/>
                    </a:lnTo>
                    <a:cubicBezTo>
                      <a:pt x="9" y="48"/>
                      <a:pt x="9" y="51"/>
                      <a:pt x="11" y="53"/>
                    </a:cubicBezTo>
                    <a:cubicBezTo>
                      <a:pt x="12" y="55"/>
                      <a:pt x="15" y="57"/>
                      <a:pt x="18" y="58"/>
                    </a:cubicBezTo>
                    <a:cubicBezTo>
                      <a:pt x="21" y="60"/>
                      <a:pt x="24" y="60"/>
                      <a:pt x="28" y="60"/>
                    </a:cubicBezTo>
                    <a:cubicBezTo>
                      <a:pt x="31" y="60"/>
                      <a:pt x="34" y="60"/>
                      <a:pt x="36" y="59"/>
                    </a:cubicBezTo>
                    <a:cubicBezTo>
                      <a:pt x="39" y="58"/>
                      <a:pt x="41" y="56"/>
                      <a:pt x="42" y="55"/>
                    </a:cubicBezTo>
                    <a:cubicBezTo>
                      <a:pt x="43" y="53"/>
                      <a:pt x="44" y="51"/>
                      <a:pt x="44" y="49"/>
                    </a:cubicBezTo>
                    <a:cubicBezTo>
                      <a:pt x="44" y="47"/>
                      <a:pt x="43" y="45"/>
                      <a:pt x="42" y="44"/>
                    </a:cubicBezTo>
                    <a:cubicBezTo>
                      <a:pt x="41" y="42"/>
                      <a:pt x="39" y="41"/>
                      <a:pt x="36" y="40"/>
                    </a:cubicBezTo>
                    <a:cubicBezTo>
                      <a:pt x="34" y="39"/>
                      <a:pt x="31" y="38"/>
                      <a:pt x="25" y="36"/>
                    </a:cubicBezTo>
                    <a:cubicBezTo>
                      <a:pt x="18" y="35"/>
                      <a:pt x="14" y="34"/>
                      <a:pt x="12" y="32"/>
                    </a:cubicBezTo>
                    <a:cubicBezTo>
                      <a:pt x="9" y="31"/>
                      <a:pt x="6" y="29"/>
                      <a:pt x="5" y="26"/>
                    </a:cubicBezTo>
                    <a:cubicBezTo>
                      <a:pt x="3" y="24"/>
                      <a:pt x="2" y="21"/>
                      <a:pt x="2" y="18"/>
                    </a:cubicBezTo>
                    <a:cubicBezTo>
                      <a:pt x="2" y="15"/>
                      <a:pt x="3" y="12"/>
                      <a:pt x="5" y="9"/>
                    </a:cubicBezTo>
                    <a:cubicBezTo>
                      <a:pt x="7" y="6"/>
                      <a:pt x="10" y="4"/>
                      <a:pt x="14" y="2"/>
                    </a:cubicBezTo>
                    <a:cubicBezTo>
                      <a:pt x="17" y="1"/>
                      <a:pt x="21" y="0"/>
                      <a:pt x="26" y="0"/>
                    </a:cubicBezTo>
                    <a:cubicBezTo>
                      <a:pt x="31" y="0"/>
                      <a:pt x="35" y="1"/>
                      <a:pt x="39" y="2"/>
                    </a:cubicBezTo>
                    <a:cubicBezTo>
                      <a:pt x="42" y="4"/>
                      <a:pt x="45" y="6"/>
                      <a:pt x="47" y="9"/>
                    </a:cubicBezTo>
                    <a:cubicBezTo>
                      <a:pt x="49" y="12"/>
                      <a:pt x="50" y="16"/>
                      <a:pt x="50" y="20"/>
                    </a:cubicBezTo>
                    <a:lnTo>
                      <a:pt x="42" y="20"/>
                    </a:lnTo>
                    <a:cubicBezTo>
                      <a:pt x="42" y="16"/>
                      <a:pt x="40" y="13"/>
                      <a:pt x="37" y="11"/>
                    </a:cubicBezTo>
                    <a:cubicBezTo>
                      <a:pt x="35" y="9"/>
                      <a:pt x="31" y="8"/>
                      <a:pt x="26" y="8"/>
                    </a:cubicBezTo>
                    <a:cubicBezTo>
                      <a:pt x="21" y="8"/>
                      <a:pt x="17" y="9"/>
                      <a:pt x="14" y="10"/>
                    </a:cubicBezTo>
                    <a:cubicBezTo>
                      <a:pt x="12" y="12"/>
                      <a:pt x="11" y="15"/>
                      <a:pt x="11" y="17"/>
                    </a:cubicBezTo>
                    <a:cubicBezTo>
                      <a:pt x="11" y="20"/>
                      <a:pt x="12" y="22"/>
                      <a:pt x="13" y="23"/>
                    </a:cubicBezTo>
                    <a:cubicBezTo>
                      <a:pt x="15" y="25"/>
                      <a:pt x="19" y="26"/>
                      <a:pt x="27" y="28"/>
                    </a:cubicBezTo>
                    <a:cubicBezTo>
                      <a:pt x="34" y="30"/>
                      <a:pt x="39" y="31"/>
                      <a:pt x="41" y="32"/>
                    </a:cubicBezTo>
                    <a:cubicBezTo>
                      <a:pt x="45" y="34"/>
                      <a:pt x="48" y="36"/>
                      <a:pt x="50" y="39"/>
                    </a:cubicBezTo>
                    <a:cubicBezTo>
                      <a:pt x="51" y="42"/>
                      <a:pt x="52" y="45"/>
                      <a:pt x="52" y="48"/>
                    </a:cubicBezTo>
                    <a:cubicBezTo>
                      <a:pt x="52" y="52"/>
                      <a:pt x="51" y="55"/>
                      <a:pt x="49" y="58"/>
                    </a:cubicBezTo>
                    <a:cubicBezTo>
                      <a:pt x="47" y="61"/>
                      <a:pt x="44" y="64"/>
                      <a:pt x="41" y="65"/>
                    </a:cubicBezTo>
                    <a:cubicBezTo>
                      <a:pt x="37" y="67"/>
                      <a:pt x="33" y="68"/>
                      <a:pt x="28" y="68"/>
                    </a:cubicBezTo>
                    <a:cubicBezTo>
                      <a:pt x="22" y="68"/>
                      <a:pt x="17" y="67"/>
                      <a:pt x="13" y="65"/>
                    </a:cubicBezTo>
                    <a:cubicBezTo>
                      <a:pt x="9" y="64"/>
                      <a:pt x="6" y="61"/>
                      <a:pt x="4" y="58"/>
                    </a:cubicBezTo>
                    <a:cubicBezTo>
                      <a:pt x="1"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2" name="Freeform 222"/>
              <p:cNvSpPr>
                <a:spLocks/>
              </p:cNvSpPr>
              <p:nvPr/>
            </p:nvSpPr>
            <p:spPr bwMode="auto">
              <a:xfrm>
                <a:off x="3864" y="2149"/>
                <a:ext cx="77" cy="88"/>
              </a:xfrm>
              <a:custGeom>
                <a:avLst/>
                <a:gdLst/>
                <a:ahLst/>
                <a:cxnLst>
                  <a:cxn ang="0">
                    <a:pos x="0" y="66"/>
                  </a:cxn>
                  <a:cxn ang="0">
                    <a:pos x="0" y="66"/>
                  </a:cxn>
                  <a:cxn ang="0">
                    <a:pos x="0" y="0"/>
                  </a:cxn>
                  <a:cxn ang="0">
                    <a:pos x="13" y="0"/>
                  </a:cxn>
                  <a:cxn ang="0">
                    <a:pos x="29" y="47"/>
                  </a:cxn>
                  <a:cxn ang="0">
                    <a:pos x="32" y="56"/>
                  </a:cxn>
                  <a:cxn ang="0">
                    <a:pos x="35" y="46"/>
                  </a:cxn>
                  <a:cxn ang="0">
                    <a:pos x="51" y="0"/>
                  </a:cxn>
                  <a:cxn ang="0">
                    <a:pos x="63" y="0"/>
                  </a:cxn>
                  <a:cxn ang="0">
                    <a:pos x="63" y="66"/>
                  </a:cxn>
                  <a:cxn ang="0">
                    <a:pos x="55" y="66"/>
                  </a:cxn>
                  <a:cxn ang="0">
                    <a:pos x="55" y="11"/>
                  </a:cxn>
                  <a:cxn ang="0">
                    <a:pos x="35" y="66"/>
                  </a:cxn>
                  <a:cxn ang="0">
                    <a:pos x="28" y="66"/>
                  </a:cxn>
                  <a:cxn ang="0">
                    <a:pos x="8" y="10"/>
                  </a:cxn>
                  <a:cxn ang="0">
                    <a:pos x="8" y="66"/>
                  </a:cxn>
                  <a:cxn ang="0">
                    <a:pos x="0" y="66"/>
                  </a:cxn>
                </a:cxnLst>
                <a:rect l="0" t="0" r="r" b="b"/>
                <a:pathLst>
                  <a:path w="63" h="66">
                    <a:moveTo>
                      <a:pt x="0" y="66"/>
                    </a:moveTo>
                    <a:lnTo>
                      <a:pt x="0" y="66"/>
                    </a:lnTo>
                    <a:lnTo>
                      <a:pt x="0" y="0"/>
                    </a:lnTo>
                    <a:lnTo>
                      <a:pt x="13" y="0"/>
                    </a:lnTo>
                    <a:lnTo>
                      <a:pt x="29" y="47"/>
                    </a:lnTo>
                    <a:cubicBezTo>
                      <a:pt x="30" y="51"/>
                      <a:pt x="31" y="54"/>
                      <a:pt x="32" y="56"/>
                    </a:cubicBezTo>
                    <a:cubicBezTo>
                      <a:pt x="33" y="54"/>
                      <a:pt x="34" y="50"/>
                      <a:pt x="35" y="46"/>
                    </a:cubicBezTo>
                    <a:lnTo>
                      <a:pt x="51" y="0"/>
                    </a:lnTo>
                    <a:lnTo>
                      <a:pt x="63" y="0"/>
                    </a:lnTo>
                    <a:lnTo>
                      <a:pt x="63" y="66"/>
                    </a:lnTo>
                    <a:lnTo>
                      <a:pt x="55" y="66"/>
                    </a:lnTo>
                    <a:lnTo>
                      <a:pt x="55" y="11"/>
                    </a:lnTo>
                    <a:lnTo>
                      <a:pt x="35" y="66"/>
                    </a:lnTo>
                    <a:lnTo>
                      <a:pt x="28" y="66"/>
                    </a:lnTo>
                    <a:lnTo>
                      <a:pt x="8" y="1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3" name="Freeform 223"/>
              <p:cNvSpPr>
                <a:spLocks/>
              </p:cNvSpPr>
              <p:nvPr/>
            </p:nvSpPr>
            <p:spPr bwMode="auto">
              <a:xfrm>
                <a:off x="3447" y="1952"/>
                <a:ext cx="184" cy="7"/>
              </a:xfrm>
              <a:custGeom>
                <a:avLst/>
                <a:gdLst/>
                <a:ahLst/>
                <a:cxnLst>
                  <a:cxn ang="0">
                    <a:pos x="0" y="5"/>
                  </a:cxn>
                  <a:cxn ang="0">
                    <a:pos x="0" y="5"/>
                  </a:cxn>
                  <a:cxn ang="0">
                    <a:pos x="151" y="5"/>
                  </a:cxn>
                  <a:cxn ang="0">
                    <a:pos x="151" y="0"/>
                  </a:cxn>
                  <a:cxn ang="0">
                    <a:pos x="0" y="0"/>
                  </a:cxn>
                  <a:cxn ang="0">
                    <a:pos x="0" y="5"/>
                  </a:cxn>
                </a:cxnLst>
                <a:rect l="0" t="0" r="r" b="b"/>
                <a:pathLst>
                  <a:path w="151" h="5">
                    <a:moveTo>
                      <a:pt x="0" y="5"/>
                    </a:moveTo>
                    <a:lnTo>
                      <a:pt x="0" y="5"/>
                    </a:lnTo>
                    <a:lnTo>
                      <a:pt x="151" y="5"/>
                    </a:lnTo>
                    <a:lnTo>
                      <a:pt x="151"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4" name="Freeform 224"/>
              <p:cNvSpPr>
                <a:spLocks/>
              </p:cNvSpPr>
              <p:nvPr/>
            </p:nvSpPr>
            <p:spPr bwMode="auto">
              <a:xfrm>
                <a:off x="3113" y="2445"/>
                <a:ext cx="54" cy="88"/>
              </a:xfrm>
              <a:custGeom>
                <a:avLst/>
                <a:gdLst/>
                <a:ahLst/>
                <a:cxnLst>
                  <a:cxn ang="0">
                    <a:pos x="0" y="66"/>
                  </a:cxn>
                  <a:cxn ang="0">
                    <a:pos x="0" y="66"/>
                  </a:cxn>
                  <a:cxn ang="0">
                    <a:pos x="0" y="0"/>
                  </a:cxn>
                  <a:cxn ang="0">
                    <a:pos x="44" y="0"/>
                  </a:cxn>
                  <a:cxn ang="0">
                    <a:pos x="44" y="8"/>
                  </a:cxn>
                  <a:cxn ang="0">
                    <a:pos x="9" y="8"/>
                  </a:cxn>
                  <a:cxn ang="0">
                    <a:pos x="9" y="28"/>
                  </a:cxn>
                  <a:cxn ang="0">
                    <a:pos x="40" y="28"/>
                  </a:cxn>
                  <a:cxn ang="0">
                    <a:pos x="40" y="36"/>
                  </a:cxn>
                  <a:cxn ang="0">
                    <a:pos x="9" y="36"/>
                  </a:cxn>
                  <a:cxn ang="0">
                    <a:pos x="9" y="66"/>
                  </a:cxn>
                  <a:cxn ang="0">
                    <a:pos x="0" y="66"/>
                  </a:cxn>
                </a:cxnLst>
                <a:rect l="0" t="0" r="r" b="b"/>
                <a:pathLst>
                  <a:path w="44" h="66">
                    <a:moveTo>
                      <a:pt x="0" y="66"/>
                    </a:moveTo>
                    <a:lnTo>
                      <a:pt x="0" y="66"/>
                    </a:lnTo>
                    <a:lnTo>
                      <a:pt x="0" y="0"/>
                    </a:lnTo>
                    <a:lnTo>
                      <a:pt x="44" y="0"/>
                    </a:lnTo>
                    <a:lnTo>
                      <a:pt x="44" y="8"/>
                    </a:lnTo>
                    <a:lnTo>
                      <a:pt x="9" y="8"/>
                    </a:lnTo>
                    <a:lnTo>
                      <a:pt x="9" y="28"/>
                    </a:lnTo>
                    <a:lnTo>
                      <a:pt x="40" y="28"/>
                    </a:lnTo>
                    <a:lnTo>
                      <a:pt x="40" y="36"/>
                    </a:lnTo>
                    <a:lnTo>
                      <a:pt x="9" y="36"/>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5" name="Freeform 225"/>
              <p:cNvSpPr>
                <a:spLocks/>
              </p:cNvSpPr>
              <p:nvPr/>
            </p:nvSpPr>
            <p:spPr bwMode="auto">
              <a:xfrm>
                <a:off x="3179" y="2469"/>
                <a:ext cx="48" cy="65"/>
              </a:xfrm>
              <a:custGeom>
                <a:avLst/>
                <a:gdLst/>
                <a:ahLst/>
                <a:cxnLst>
                  <a:cxn ang="0">
                    <a:pos x="32" y="48"/>
                  </a:cxn>
                  <a:cxn ang="0">
                    <a:pos x="32" y="48"/>
                  </a:cxn>
                  <a:cxn ang="0">
                    <a:pos x="32" y="41"/>
                  </a:cxn>
                  <a:cxn ang="0">
                    <a:pos x="17" y="49"/>
                  </a:cxn>
                  <a:cxn ang="0">
                    <a:pos x="9" y="47"/>
                  </a:cxn>
                  <a:cxn ang="0">
                    <a:pos x="3" y="43"/>
                  </a:cxn>
                  <a:cxn ang="0">
                    <a:pos x="1" y="37"/>
                  </a:cxn>
                  <a:cxn ang="0">
                    <a:pos x="0" y="30"/>
                  </a:cxn>
                  <a:cxn ang="0">
                    <a:pos x="0" y="0"/>
                  </a:cxn>
                  <a:cxn ang="0">
                    <a:pos x="8" y="0"/>
                  </a:cxn>
                  <a:cxn ang="0">
                    <a:pos x="8" y="27"/>
                  </a:cxn>
                  <a:cxn ang="0">
                    <a:pos x="9" y="35"/>
                  </a:cxn>
                  <a:cxn ang="0">
                    <a:pos x="12" y="40"/>
                  </a:cxn>
                  <a:cxn ang="0">
                    <a:pos x="18" y="42"/>
                  </a:cxn>
                  <a:cxn ang="0">
                    <a:pos x="25" y="40"/>
                  </a:cxn>
                  <a:cxn ang="0">
                    <a:pos x="30" y="35"/>
                  </a:cxn>
                  <a:cxn ang="0">
                    <a:pos x="31" y="26"/>
                  </a:cxn>
                  <a:cxn ang="0">
                    <a:pos x="31" y="0"/>
                  </a:cxn>
                  <a:cxn ang="0">
                    <a:pos x="39" y="0"/>
                  </a:cxn>
                  <a:cxn ang="0">
                    <a:pos x="39" y="48"/>
                  </a:cxn>
                  <a:cxn ang="0">
                    <a:pos x="32" y="48"/>
                  </a:cxn>
                </a:cxnLst>
                <a:rect l="0" t="0" r="r" b="b"/>
                <a:pathLst>
                  <a:path w="39" h="49">
                    <a:moveTo>
                      <a:pt x="32" y="48"/>
                    </a:moveTo>
                    <a:lnTo>
                      <a:pt x="32" y="48"/>
                    </a:lnTo>
                    <a:lnTo>
                      <a:pt x="32" y="41"/>
                    </a:lnTo>
                    <a:cubicBezTo>
                      <a:pt x="28" y="46"/>
                      <a:pt x="23" y="49"/>
                      <a:pt x="17" y="49"/>
                    </a:cubicBezTo>
                    <a:cubicBezTo>
                      <a:pt x="14" y="49"/>
                      <a:pt x="11" y="48"/>
                      <a:pt x="9" y="47"/>
                    </a:cubicBezTo>
                    <a:cubicBezTo>
                      <a:pt x="6" y="46"/>
                      <a:pt x="5" y="45"/>
                      <a:pt x="3" y="43"/>
                    </a:cubicBezTo>
                    <a:cubicBezTo>
                      <a:pt x="2" y="42"/>
                      <a:pt x="1" y="40"/>
                      <a:pt x="1" y="37"/>
                    </a:cubicBezTo>
                    <a:cubicBezTo>
                      <a:pt x="1" y="36"/>
                      <a:pt x="0" y="33"/>
                      <a:pt x="0" y="30"/>
                    </a:cubicBezTo>
                    <a:lnTo>
                      <a:pt x="0" y="0"/>
                    </a:lnTo>
                    <a:lnTo>
                      <a:pt x="8" y="0"/>
                    </a:lnTo>
                    <a:lnTo>
                      <a:pt x="8" y="27"/>
                    </a:lnTo>
                    <a:cubicBezTo>
                      <a:pt x="8" y="31"/>
                      <a:pt x="9" y="34"/>
                      <a:pt x="9" y="35"/>
                    </a:cubicBezTo>
                    <a:cubicBezTo>
                      <a:pt x="9" y="37"/>
                      <a:pt x="11" y="39"/>
                      <a:pt x="12" y="40"/>
                    </a:cubicBezTo>
                    <a:cubicBezTo>
                      <a:pt x="14" y="41"/>
                      <a:pt x="16" y="42"/>
                      <a:pt x="18" y="42"/>
                    </a:cubicBezTo>
                    <a:cubicBezTo>
                      <a:pt x="21" y="42"/>
                      <a:pt x="23" y="41"/>
                      <a:pt x="25" y="40"/>
                    </a:cubicBezTo>
                    <a:cubicBezTo>
                      <a:pt x="27" y="39"/>
                      <a:pt x="29" y="37"/>
                      <a:pt x="30" y="35"/>
                    </a:cubicBezTo>
                    <a:cubicBezTo>
                      <a:pt x="31" y="33"/>
                      <a:pt x="31" y="30"/>
                      <a:pt x="31" y="26"/>
                    </a:cubicBezTo>
                    <a:lnTo>
                      <a:pt x="31" y="0"/>
                    </a:lnTo>
                    <a:lnTo>
                      <a:pt x="39" y="0"/>
                    </a:lnTo>
                    <a:lnTo>
                      <a:pt x="39" y="48"/>
                    </a:lnTo>
                    <a:lnTo>
                      <a:pt x="32" y="4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6" name="Freeform 226"/>
              <p:cNvSpPr>
                <a:spLocks noEditPoints="1"/>
              </p:cNvSpPr>
              <p:nvPr/>
            </p:nvSpPr>
            <p:spPr bwMode="auto">
              <a:xfrm>
                <a:off x="3239" y="2468"/>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6" y="42"/>
                      <a:pt x="19" y="43"/>
                      <a:pt x="23" y="43"/>
                    </a:cubicBezTo>
                    <a:cubicBezTo>
                      <a:pt x="26" y="43"/>
                      <a:pt x="28" y="43"/>
                      <a:pt x="30" y="41"/>
                    </a:cubicBezTo>
                    <a:cubicBezTo>
                      <a:pt x="33" y="39"/>
                      <a:pt x="34" y="37"/>
                      <a:pt x="35" y="34"/>
                    </a:cubicBezTo>
                    <a:lnTo>
                      <a:pt x="35" y="34"/>
                    </a:lnTo>
                    <a:close/>
                    <a:moveTo>
                      <a:pt x="9" y="20"/>
                    </a:moveTo>
                    <a:lnTo>
                      <a:pt x="9" y="20"/>
                    </a:lnTo>
                    <a:lnTo>
                      <a:pt x="35" y="20"/>
                    </a:lnTo>
                    <a:cubicBezTo>
                      <a:pt x="35" y="16"/>
                      <a:pt x="34" y="13"/>
                      <a:pt x="32" y="11"/>
                    </a:cubicBezTo>
                    <a:cubicBezTo>
                      <a:pt x="30" y="8"/>
                      <a:pt x="27" y="7"/>
                      <a:pt x="22"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7" name="Freeform 227"/>
              <p:cNvSpPr>
                <a:spLocks/>
              </p:cNvSpPr>
              <p:nvPr/>
            </p:nvSpPr>
            <p:spPr bwMode="auto">
              <a:xfrm>
                <a:off x="3304" y="2445"/>
                <a:ext cx="10" cy="88"/>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8" name="Freeform 228"/>
              <p:cNvSpPr>
                <a:spLocks/>
              </p:cNvSpPr>
              <p:nvPr/>
            </p:nvSpPr>
            <p:spPr bwMode="auto">
              <a:xfrm>
                <a:off x="3108" y="2616"/>
                <a:ext cx="52" cy="66"/>
              </a:xfrm>
              <a:custGeom>
                <a:avLst/>
                <a:gdLst/>
                <a:ahLst/>
                <a:cxnLst>
                  <a:cxn ang="0">
                    <a:pos x="34" y="31"/>
                  </a:cxn>
                  <a:cxn ang="0">
                    <a:pos x="34" y="31"/>
                  </a:cxn>
                  <a:cxn ang="0">
                    <a:pos x="42" y="32"/>
                  </a:cxn>
                  <a:cxn ang="0">
                    <a:pos x="35" y="45"/>
                  </a:cxn>
                  <a:cxn ang="0">
                    <a:pos x="22" y="50"/>
                  </a:cxn>
                  <a:cxn ang="0">
                    <a:pos x="6" y="44"/>
                  </a:cxn>
                  <a:cxn ang="0">
                    <a:pos x="0" y="25"/>
                  </a:cxn>
                  <a:cxn ang="0">
                    <a:pos x="3" y="12"/>
                  </a:cxn>
                  <a:cxn ang="0">
                    <a:pos x="10" y="3"/>
                  </a:cxn>
                  <a:cxn ang="0">
                    <a:pos x="22" y="0"/>
                  </a:cxn>
                  <a:cxn ang="0">
                    <a:pos x="35" y="4"/>
                  </a:cxn>
                  <a:cxn ang="0">
                    <a:pos x="41" y="15"/>
                  </a:cxn>
                  <a:cxn ang="0">
                    <a:pos x="33" y="16"/>
                  </a:cxn>
                  <a:cxn ang="0">
                    <a:pos x="29" y="9"/>
                  </a:cxn>
                  <a:cxn ang="0">
                    <a:pos x="22" y="7"/>
                  </a:cxn>
                  <a:cxn ang="0">
                    <a:pos x="12" y="11"/>
                  </a:cxn>
                  <a:cxn ang="0">
                    <a:pos x="8" y="25"/>
                  </a:cxn>
                  <a:cxn ang="0">
                    <a:pos x="12" y="39"/>
                  </a:cxn>
                  <a:cxn ang="0">
                    <a:pos x="22" y="43"/>
                  </a:cxn>
                  <a:cxn ang="0">
                    <a:pos x="30" y="40"/>
                  </a:cxn>
                  <a:cxn ang="0">
                    <a:pos x="34" y="31"/>
                  </a:cxn>
                  <a:cxn ang="0">
                    <a:pos x="34" y="31"/>
                  </a:cxn>
                </a:cxnLst>
                <a:rect l="0" t="0" r="r" b="b"/>
                <a:pathLst>
                  <a:path w="42" h="50">
                    <a:moveTo>
                      <a:pt x="34" y="31"/>
                    </a:moveTo>
                    <a:lnTo>
                      <a:pt x="34" y="31"/>
                    </a:lnTo>
                    <a:lnTo>
                      <a:pt x="42" y="32"/>
                    </a:lnTo>
                    <a:cubicBezTo>
                      <a:pt x="41" y="38"/>
                      <a:pt x="39" y="42"/>
                      <a:pt x="35" y="45"/>
                    </a:cubicBezTo>
                    <a:cubicBezTo>
                      <a:pt x="31" y="48"/>
                      <a:pt x="27" y="50"/>
                      <a:pt x="22" y="50"/>
                    </a:cubicBezTo>
                    <a:cubicBezTo>
                      <a:pt x="15" y="50"/>
                      <a:pt x="10" y="48"/>
                      <a:pt x="6" y="44"/>
                    </a:cubicBezTo>
                    <a:cubicBezTo>
                      <a:pt x="2" y="39"/>
                      <a:pt x="0" y="33"/>
                      <a:pt x="0" y="25"/>
                    </a:cubicBezTo>
                    <a:cubicBezTo>
                      <a:pt x="0" y="20"/>
                      <a:pt x="1" y="16"/>
                      <a:pt x="3" y="12"/>
                    </a:cubicBezTo>
                    <a:cubicBezTo>
                      <a:pt x="4" y="8"/>
                      <a:pt x="7" y="5"/>
                      <a:pt x="10" y="3"/>
                    </a:cubicBezTo>
                    <a:cubicBezTo>
                      <a:pt x="14" y="1"/>
                      <a:pt x="18" y="0"/>
                      <a:pt x="22" y="0"/>
                    </a:cubicBezTo>
                    <a:cubicBezTo>
                      <a:pt x="27" y="0"/>
                      <a:pt x="31" y="1"/>
                      <a:pt x="35" y="4"/>
                    </a:cubicBezTo>
                    <a:cubicBezTo>
                      <a:pt x="38" y="7"/>
                      <a:pt x="40" y="10"/>
                      <a:pt x="41" y="15"/>
                    </a:cubicBezTo>
                    <a:lnTo>
                      <a:pt x="33" y="16"/>
                    </a:lnTo>
                    <a:cubicBezTo>
                      <a:pt x="32" y="13"/>
                      <a:pt x="31" y="11"/>
                      <a:pt x="29" y="9"/>
                    </a:cubicBezTo>
                    <a:cubicBezTo>
                      <a:pt x="27" y="8"/>
                      <a:pt x="25" y="7"/>
                      <a:pt x="22" y="7"/>
                    </a:cubicBezTo>
                    <a:cubicBezTo>
                      <a:pt x="18" y="7"/>
                      <a:pt x="15" y="8"/>
                      <a:pt x="12" y="11"/>
                    </a:cubicBezTo>
                    <a:cubicBezTo>
                      <a:pt x="10" y="14"/>
                      <a:pt x="8" y="19"/>
                      <a:pt x="8" y="25"/>
                    </a:cubicBezTo>
                    <a:cubicBezTo>
                      <a:pt x="8" y="31"/>
                      <a:pt x="10" y="36"/>
                      <a:pt x="12" y="39"/>
                    </a:cubicBezTo>
                    <a:cubicBezTo>
                      <a:pt x="15" y="42"/>
                      <a:pt x="18" y="43"/>
                      <a:pt x="22" y="43"/>
                    </a:cubicBezTo>
                    <a:cubicBezTo>
                      <a:pt x="25" y="43"/>
                      <a:pt x="28" y="42"/>
                      <a:pt x="30" y="40"/>
                    </a:cubicBezTo>
                    <a:cubicBezTo>
                      <a:pt x="32" y="38"/>
                      <a:pt x="33" y="35"/>
                      <a:pt x="34" y="31"/>
                    </a:cubicBezTo>
                    <a:lnTo>
                      <a:pt x="3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9" name="Freeform 229"/>
              <p:cNvSpPr>
                <a:spLocks noEditPoints="1"/>
              </p:cNvSpPr>
              <p:nvPr/>
            </p:nvSpPr>
            <p:spPr bwMode="auto">
              <a:xfrm>
                <a:off x="3164" y="2616"/>
                <a:ext cx="55" cy="66"/>
              </a:xfrm>
              <a:custGeom>
                <a:avLst/>
                <a:gdLst/>
                <a:ahLst/>
                <a:cxnLst>
                  <a:cxn ang="0">
                    <a:pos x="0" y="25"/>
                  </a:cxn>
                  <a:cxn ang="0">
                    <a:pos x="0" y="25"/>
                  </a:cxn>
                  <a:cxn ang="0">
                    <a:pos x="7" y="5"/>
                  </a:cxn>
                  <a:cxn ang="0">
                    <a:pos x="22" y="0"/>
                  </a:cxn>
                  <a:cxn ang="0">
                    <a:pos x="38" y="7"/>
                  </a:cxn>
                  <a:cxn ang="0">
                    <a:pos x="45" y="24"/>
                  </a:cxn>
                  <a:cxn ang="0">
                    <a:pos x="42" y="39"/>
                  </a:cxn>
                  <a:cxn ang="0">
                    <a:pos x="34"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5" h="50">
                    <a:moveTo>
                      <a:pt x="0" y="25"/>
                    </a:moveTo>
                    <a:lnTo>
                      <a:pt x="0" y="25"/>
                    </a:lnTo>
                    <a:cubicBezTo>
                      <a:pt x="0" y="16"/>
                      <a:pt x="2" y="10"/>
                      <a:pt x="7" y="5"/>
                    </a:cubicBezTo>
                    <a:cubicBezTo>
                      <a:pt x="11" y="2"/>
                      <a:pt x="16" y="0"/>
                      <a:pt x="22" y="0"/>
                    </a:cubicBezTo>
                    <a:cubicBezTo>
                      <a:pt x="29" y="0"/>
                      <a:pt x="34" y="2"/>
                      <a:pt x="38" y="7"/>
                    </a:cubicBezTo>
                    <a:cubicBezTo>
                      <a:pt x="43" y="11"/>
                      <a:pt x="45" y="17"/>
                      <a:pt x="45" y="24"/>
                    </a:cubicBezTo>
                    <a:cubicBezTo>
                      <a:pt x="45" y="30"/>
                      <a:pt x="44" y="35"/>
                      <a:pt x="42" y="39"/>
                    </a:cubicBezTo>
                    <a:cubicBezTo>
                      <a:pt x="40" y="42"/>
                      <a:pt x="37" y="45"/>
                      <a:pt x="34" y="47"/>
                    </a:cubicBezTo>
                    <a:cubicBezTo>
                      <a:pt x="30" y="49"/>
                      <a:pt x="26" y="50"/>
                      <a:pt x="22"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2" y="43"/>
                    </a:cubicBezTo>
                    <a:cubicBezTo>
                      <a:pt x="26" y="43"/>
                      <a:pt x="30" y="42"/>
                      <a:pt x="32" y="39"/>
                    </a:cubicBezTo>
                    <a:cubicBezTo>
                      <a:pt x="35" y="36"/>
                      <a:pt x="36" y="31"/>
                      <a:pt x="36" y="25"/>
                    </a:cubicBezTo>
                    <a:cubicBezTo>
                      <a:pt x="36" y="19"/>
                      <a:pt x="35" y="14"/>
                      <a:pt x="32" y="11"/>
                    </a:cubicBezTo>
                    <a:cubicBezTo>
                      <a:pt x="30" y="8"/>
                      <a:pt x="26" y="7"/>
                      <a:pt x="22"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0" name="Freeform 230"/>
              <p:cNvSpPr>
                <a:spLocks/>
              </p:cNvSpPr>
              <p:nvPr/>
            </p:nvSpPr>
            <p:spPr bwMode="auto">
              <a:xfrm>
                <a:off x="3227" y="2616"/>
                <a:ext cx="48" cy="66"/>
              </a:xfrm>
              <a:custGeom>
                <a:avLst/>
                <a:gdLst/>
                <a:ahLst/>
                <a:cxnLst>
                  <a:cxn ang="0">
                    <a:pos x="0" y="35"/>
                  </a:cxn>
                  <a:cxn ang="0">
                    <a:pos x="0" y="35"/>
                  </a:cxn>
                  <a:cxn ang="0">
                    <a:pos x="8" y="33"/>
                  </a:cxn>
                  <a:cxn ang="0">
                    <a:pos x="12" y="41"/>
                  </a:cxn>
                  <a:cxn ang="0">
                    <a:pos x="20" y="43"/>
                  </a:cxn>
                  <a:cxn ang="0">
                    <a:pos x="29" y="41"/>
                  </a:cxn>
                  <a:cxn ang="0">
                    <a:pos x="31" y="36"/>
                  </a:cxn>
                  <a:cxn ang="0">
                    <a:pos x="29" y="31"/>
                  </a:cxn>
                  <a:cxn ang="0">
                    <a:pos x="21" y="29"/>
                  </a:cxn>
                  <a:cxn ang="0">
                    <a:pos x="8" y="25"/>
                  </a:cxn>
                  <a:cxn ang="0">
                    <a:pos x="3" y="20"/>
                  </a:cxn>
                  <a:cxn ang="0">
                    <a:pos x="1" y="14"/>
                  </a:cxn>
                  <a:cxn ang="0">
                    <a:pos x="3" y="8"/>
                  </a:cxn>
                  <a:cxn ang="0">
                    <a:pos x="7" y="3"/>
                  </a:cxn>
                  <a:cxn ang="0">
                    <a:pos x="12" y="1"/>
                  </a:cxn>
                  <a:cxn ang="0">
                    <a:pos x="19" y="0"/>
                  </a:cxn>
                  <a:cxn ang="0">
                    <a:pos x="29" y="2"/>
                  </a:cxn>
                  <a:cxn ang="0">
                    <a:pos x="35" y="6"/>
                  </a:cxn>
                  <a:cxn ang="0">
                    <a:pos x="38" y="13"/>
                  </a:cxn>
                  <a:cxn ang="0">
                    <a:pos x="30" y="15"/>
                  </a:cxn>
                  <a:cxn ang="0">
                    <a:pos x="27" y="9"/>
                  </a:cxn>
                  <a:cxn ang="0">
                    <a:pos x="19" y="7"/>
                  </a:cxn>
                  <a:cxn ang="0">
                    <a:pos x="11" y="9"/>
                  </a:cxn>
                  <a:cxn ang="0">
                    <a:pos x="9" y="13"/>
                  </a:cxn>
                  <a:cxn ang="0">
                    <a:pos x="10" y="16"/>
                  </a:cxn>
                  <a:cxn ang="0">
                    <a:pos x="13" y="18"/>
                  </a:cxn>
                  <a:cxn ang="0">
                    <a:pos x="20" y="20"/>
                  </a:cxn>
                  <a:cxn ang="0">
                    <a:pos x="32" y="24"/>
                  </a:cxn>
                  <a:cxn ang="0">
                    <a:pos x="38" y="28"/>
                  </a:cxn>
                  <a:cxn ang="0">
                    <a:pos x="40" y="35"/>
                  </a:cxn>
                  <a:cxn ang="0">
                    <a:pos x="37" y="42"/>
                  </a:cxn>
                  <a:cxn ang="0">
                    <a:pos x="30" y="48"/>
                  </a:cxn>
                  <a:cxn ang="0">
                    <a:pos x="20" y="50"/>
                  </a:cxn>
                  <a:cxn ang="0">
                    <a:pos x="6" y="46"/>
                  </a:cxn>
                  <a:cxn ang="0">
                    <a:pos x="0" y="35"/>
                  </a:cxn>
                  <a:cxn ang="0">
                    <a:pos x="0" y="35"/>
                  </a:cxn>
                </a:cxnLst>
                <a:rect l="0" t="0" r="r" b="b"/>
                <a:pathLst>
                  <a:path w="40" h="50">
                    <a:moveTo>
                      <a:pt x="0" y="35"/>
                    </a:moveTo>
                    <a:lnTo>
                      <a:pt x="0" y="35"/>
                    </a:lnTo>
                    <a:lnTo>
                      <a:pt x="8" y="33"/>
                    </a:lnTo>
                    <a:cubicBezTo>
                      <a:pt x="8" y="37"/>
                      <a:pt x="10" y="39"/>
                      <a:pt x="12" y="41"/>
                    </a:cubicBezTo>
                    <a:cubicBezTo>
                      <a:pt x="14" y="42"/>
                      <a:pt x="17" y="43"/>
                      <a:pt x="20" y="43"/>
                    </a:cubicBezTo>
                    <a:cubicBezTo>
                      <a:pt x="24" y="43"/>
                      <a:pt x="27" y="43"/>
                      <a:pt x="29" y="41"/>
                    </a:cubicBezTo>
                    <a:cubicBezTo>
                      <a:pt x="30" y="40"/>
                      <a:pt x="31" y="38"/>
                      <a:pt x="31" y="36"/>
                    </a:cubicBezTo>
                    <a:cubicBezTo>
                      <a:pt x="31" y="34"/>
                      <a:pt x="30" y="32"/>
                      <a:pt x="29" y="31"/>
                    </a:cubicBezTo>
                    <a:cubicBezTo>
                      <a:pt x="28" y="31"/>
                      <a:pt x="25" y="30"/>
                      <a:pt x="21" y="29"/>
                    </a:cubicBezTo>
                    <a:cubicBezTo>
                      <a:pt x="15" y="27"/>
                      <a:pt x="11" y="26"/>
                      <a:pt x="8" y="25"/>
                    </a:cubicBezTo>
                    <a:cubicBezTo>
                      <a:pt x="6" y="24"/>
                      <a:pt x="4" y="22"/>
                      <a:pt x="3" y="20"/>
                    </a:cubicBezTo>
                    <a:cubicBezTo>
                      <a:pt x="2" y="18"/>
                      <a:pt x="1" y="16"/>
                      <a:pt x="1" y="14"/>
                    </a:cubicBezTo>
                    <a:cubicBezTo>
                      <a:pt x="1" y="12"/>
                      <a:pt x="2" y="10"/>
                      <a:pt x="3" y="8"/>
                    </a:cubicBezTo>
                    <a:cubicBezTo>
                      <a:pt x="4" y="6"/>
                      <a:pt x="5" y="5"/>
                      <a:pt x="7" y="3"/>
                    </a:cubicBezTo>
                    <a:cubicBezTo>
                      <a:pt x="8" y="2"/>
                      <a:pt x="10" y="2"/>
                      <a:pt x="12" y="1"/>
                    </a:cubicBezTo>
                    <a:cubicBezTo>
                      <a:pt x="14" y="0"/>
                      <a:pt x="16" y="0"/>
                      <a:pt x="19" y="0"/>
                    </a:cubicBezTo>
                    <a:cubicBezTo>
                      <a:pt x="23" y="0"/>
                      <a:pt x="26" y="1"/>
                      <a:pt x="29" y="2"/>
                    </a:cubicBezTo>
                    <a:cubicBezTo>
                      <a:pt x="32" y="3"/>
                      <a:pt x="34" y="4"/>
                      <a:pt x="35" y="6"/>
                    </a:cubicBezTo>
                    <a:cubicBezTo>
                      <a:pt x="36" y="8"/>
                      <a:pt x="37" y="10"/>
                      <a:pt x="38" y="13"/>
                    </a:cubicBezTo>
                    <a:lnTo>
                      <a:pt x="30" y="15"/>
                    </a:lnTo>
                    <a:cubicBezTo>
                      <a:pt x="29" y="12"/>
                      <a:pt x="28" y="10"/>
                      <a:pt x="27" y="9"/>
                    </a:cubicBezTo>
                    <a:cubicBezTo>
                      <a:pt x="25" y="7"/>
                      <a:pt x="23" y="7"/>
                      <a:pt x="19" y="7"/>
                    </a:cubicBezTo>
                    <a:cubicBezTo>
                      <a:pt x="16" y="7"/>
                      <a:pt x="13" y="7"/>
                      <a:pt x="11" y="9"/>
                    </a:cubicBezTo>
                    <a:cubicBezTo>
                      <a:pt x="10" y="10"/>
                      <a:pt x="9" y="11"/>
                      <a:pt x="9" y="13"/>
                    </a:cubicBezTo>
                    <a:cubicBezTo>
                      <a:pt x="9" y="14"/>
                      <a:pt x="9" y="15"/>
                      <a:pt x="10" y="16"/>
                    </a:cubicBezTo>
                    <a:cubicBezTo>
                      <a:pt x="11" y="17"/>
                      <a:pt x="12" y="17"/>
                      <a:pt x="13" y="18"/>
                    </a:cubicBezTo>
                    <a:cubicBezTo>
                      <a:pt x="14" y="18"/>
                      <a:pt x="16" y="19"/>
                      <a:pt x="20" y="20"/>
                    </a:cubicBezTo>
                    <a:cubicBezTo>
                      <a:pt x="26" y="21"/>
                      <a:pt x="30" y="23"/>
                      <a:pt x="32" y="24"/>
                    </a:cubicBezTo>
                    <a:cubicBezTo>
                      <a:pt x="35" y="25"/>
                      <a:pt x="36" y="26"/>
                      <a:pt x="38" y="28"/>
                    </a:cubicBezTo>
                    <a:cubicBezTo>
                      <a:pt x="39" y="30"/>
                      <a:pt x="40" y="32"/>
                      <a:pt x="40" y="35"/>
                    </a:cubicBezTo>
                    <a:cubicBezTo>
                      <a:pt x="40" y="38"/>
                      <a:pt x="39" y="40"/>
                      <a:pt x="37" y="42"/>
                    </a:cubicBezTo>
                    <a:cubicBezTo>
                      <a:pt x="36" y="45"/>
                      <a:pt x="33" y="47"/>
                      <a:pt x="30" y="48"/>
                    </a:cubicBezTo>
                    <a:cubicBezTo>
                      <a:pt x="27" y="49"/>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1" name="Freeform 231"/>
              <p:cNvSpPr>
                <a:spLocks/>
              </p:cNvSpPr>
              <p:nvPr/>
            </p:nvSpPr>
            <p:spPr bwMode="auto">
              <a:xfrm>
                <a:off x="3281" y="2595"/>
                <a:ext cx="28" cy="86"/>
              </a:xfrm>
              <a:custGeom>
                <a:avLst/>
                <a:gdLst/>
                <a:ahLst/>
                <a:cxnLst>
                  <a:cxn ang="0">
                    <a:pos x="22" y="58"/>
                  </a:cxn>
                  <a:cxn ang="0">
                    <a:pos x="22" y="58"/>
                  </a:cxn>
                  <a:cxn ang="0">
                    <a:pos x="23" y="65"/>
                  </a:cxn>
                  <a:cxn ang="0">
                    <a:pos x="17" y="65"/>
                  </a:cxn>
                  <a:cxn ang="0">
                    <a:pos x="10"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6"/>
                  </a:cxn>
                  <a:cxn ang="0">
                    <a:pos x="16" y="57"/>
                  </a:cxn>
                  <a:cxn ang="0">
                    <a:pos x="19" y="58"/>
                  </a:cxn>
                  <a:cxn ang="0">
                    <a:pos x="22" y="58"/>
                  </a:cxn>
                  <a:cxn ang="0">
                    <a:pos x="22" y="58"/>
                  </a:cxn>
                </a:cxnLst>
                <a:rect l="0" t="0" r="r" b="b"/>
                <a:pathLst>
                  <a:path w="23" h="65">
                    <a:moveTo>
                      <a:pt x="22" y="58"/>
                    </a:moveTo>
                    <a:lnTo>
                      <a:pt x="22" y="58"/>
                    </a:lnTo>
                    <a:lnTo>
                      <a:pt x="23" y="65"/>
                    </a:lnTo>
                    <a:cubicBezTo>
                      <a:pt x="21" y="65"/>
                      <a:pt x="19" y="65"/>
                      <a:pt x="17" y="65"/>
                    </a:cubicBezTo>
                    <a:cubicBezTo>
                      <a:pt x="14" y="65"/>
                      <a:pt x="12" y="65"/>
                      <a:pt x="10" y="64"/>
                    </a:cubicBezTo>
                    <a:cubicBezTo>
                      <a:pt x="9" y="63"/>
                      <a:pt x="8" y="62"/>
                      <a:pt x="7" y="60"/>
                    </a:cubicBezTo>
                    <a:cubicBezTo>
                      <a:pt x="6"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5" y="56"/>
                    </a:cubicBezTo>
                    <a:cubicBezTo>
                      <a:pt x="15" y="56"/>
                      <a:pt x="15" y="57"/>
                      <a:pt x="16" y="57"/>
                    </a:cubicBezTo>
                    <a:cubicBezTo>
                      <a:pt x="17" y="58"/>
                      <a:pt x="17" y="58"/>
                      <a:pt x="19" y="58"/>
                    </a:cubicBezTo>
                    <a:cubicBezTo>
                      <a:pt x="20" y="58"/>
                      <a:pt x="21"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2" name="Freeform 232"/>
              <p:cNvSpPr>
                <a:spLocks/>
              </p:cNvSpPr>
              <p:nvPr/>
            </p:nvSpPr>
            <p:spPr bwMode="auto">
              <a:xfrm>
                <a:off x="3508" y="2375"/>
                <a:ext cx="6" cy="349"/>
              </a:xfrm>
              <a:custGeom>
                <a:avLst/>
                <a:gdLst/>
                <a:ahLst/>
                <a:cxnLst>
                  <a:cxn ang="0">
                    <a:pos x="0" y="264"/>
                  </a:cxn>
                  <a:cxn ang="0">
                    <a:pos x="0" y="264"/>
                  </a:cxn>
                  <a:cxn ang="0">
                    <a:pos x="5" y="264"/>
                  </a:cxn>
                  <a:cxn ang="0">
                    <a:pos x="5" y="0"/>
                  </a:cxn>
                  <a:cxn ang="0">
                    <a:pos x="0" y="0"/>
                  </a:cxn>
                  <a:cxn ang="0">
                    <a:pos x="0" y="264"/>
                  </a:cxn>
                </a:cxnLst>
                <a:rect l="0" t="0" r="r" b="b"/>
                <a:pathLst>
                  <a:path w="5" h="264">
                    <a:moveTo>
                      <a:pt x="0" y="264"/>
                    </a:moveTo>
                    <a:lnTo>
                      <a:pt x="0" y="264"/>
                    </a:lnTo>
                    <a:lnTo>
                      <a:pt x="5" y="264"/>
                    </a:lnTo>
                    <a:lnTo>
                      <a:pt x="5" y="0"/>
                    </a:lnTo>
                    <a:lnTo>
                      <a:pt x="0" y="0"/>
                    </a:lnTo>
                    <a:lnTo>
                      <a:pt x="0" y="26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3" name="Freeform 233"/>
              <p:cNvSpPr>
                <a:spLocks/>
              </p:cNvSpPr>
              <p:nvPr/>
            </p:nvSpPr>
            <p:spPr bwMode="auto">
              <a:xfrm>
                <a:off x="3517" y="2720"/>
                <a:ext cx="105" cy="7"/>
              </a:xfrm>
              <a:custGeom>
                <a:avLst/>
                <a:gdLst/>
                <a:ahLst/>
                <a:cxnLst>
                  <a:cxn ang="0">
                    <a:pos x="0" y="5"/>
                  </a:cxn>
                  <a:cxn ang="0">
                    <a:pos x="0" y="5"/>
                  </a:cxn>
                  <a:cxn ang="0">
                    <a:pos x="86" y="5"/>
                  </a:cxn>
                  <a:cxn ang="0">
                    <a:pos x="86" y="0"/>
                  </a:cxn>
                  <a:cxn ang="0">
                    <a:pos x="0" y="0"/>
                  </a:cxn>
                  <a:cxn ang="0">
                    <a:pos x="0" y="5"/>
                  </a:cxn>
                </a:cxnLst>
                <a:rect l="0" t="0" r="r" b="b"/>
                <a:pathLst>
                  <a:path w="86" h="5">
                    <a:moveTo>
                      <a:pt x="0" y="5"/>
                    </a:moveTo>
                    <a:lnTo>
                      <a:pt x="0" y="5"/>
                    </a:lnTo>
                    <a:lnTo>
                      <a:pt x="86" y="5"/>
                    </a:lnTo>
                    <a:lnTo>
                      <a:pt x="86"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4" name="Freeform 234"/>
              <p:cNvSpPr>
                <a:spLocks/>
              </p:cNvSpPr>
              <p:nvPr/>
            </p:nvSpPr>
            <p:spPr bwMode="auto">
              <a:xfrm>
                <a:off x="3511" y="2371"/>
                <a:ext cx="104"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5" name="Freeform 235"/>
              <p:cNvSpPr>
                <a:spLocks/>
              </p:cNvSpPr>
              <p:nvPr/>
            </p:nvSpPr>
            <p:spPr bwMode="auto">
              <a:xfrm>
                <a:off x="3700" y="2338"/>
                <a:ext cx="71" cy="90"/>
              </a:xfrm>
              <a:custGeom>
                <a:avLst/>
                <a:gdLst/>
                <a:ahLst/>
                <a:cxnLst>
                  <a:cxn ang="0">
                    <a:pos x="49" y="44"/>
                  </a:cxn>
                  <a:cxn ang="0">
                    <a:pos x="49" y="44"/>
                  </a:cxn>
                  <a:cxn ang="0">
                    <a:pos x="58" y="46"/>
                  </a:cxn>
                  <a:cxn ang="0">
                    <a:pos x="48" y="62"/>
                  </a:cxn>
                  <a:cxn ang="0">
                    <a:pos x="31" y="68"/>
                  </a:cxn>
                  <a:cxn ang="0">
                    <a:pos x="14" y="64"/>
                  </a:cxn>
                  <a:cxn ang="0">
                    <a:pos x="3" y="51"/>
                  </a:cxn>
                  <a:cxn ang="0">
                    <a:pos x="0" y="33"/>
                  </a:cxn>
                  <a:cxn ang="0">
                    <a:pos x="4" y="16"/>
                  </a:cxn>
                  <a:cxn ang="0">
                    <a:pos x="15" y="4"/>
                  </a:cxn>
                  <a:cxn ang="0">
                    <a:pos x="31" y="0"/>
                  </a:cxn>
                  <a:cxn ang="0">
                    <a:pos x="48" y="5"/>
                  </a:cxn>
                  <a:cxn ang="0">
                    <a:pos x="57" y="19"/>
                  </a:cxn>
                  <a:cxn ang="0">
                    <a:pos x="48" y="21"/>
                  </a:cxn>
                  <a:cxn ang="0">
                    <a:pos x="42" y="11"/>
                  </a:cxn>
                  <a:cxn ang="0">
                    <a:pos x="31" y="7"/>
                  </a:cxn>
                  <a:cxn ang="0">
                    <a:pos x="18" y="11"/>
                  </a:cxn>
                  <a:cxn ang="0">
                    <a:pos x="11" y="21"/>
                  </a:cxn>
                  <a:cxn ang="0">
                    <a:pos x="9" y="33"/>
                  </a:cxn>
                  <a:cxn ang="0">
                    <a:pos x="11" y="48"/>
                  </a:cxn>
                  <a:cxn ang="0">
                    <a:pos x="19" y="57"/>
                  </a:cxn>
                  <a:cxn ang="0">
                    <a:pos x="30" y="61"/>
                  </a:cxn>
                  <a:cxn ang="0">
                    <a:pos x="43" y="56"/>
                  </a:cxn>
                  <a:cxn ang="0">
                    <a:pos x="49" y="44"/>
                  </a:cxn>
                  <a:cxn ang="0">
                    <a:pos x="49" y="44"/>
                  </a:cxn>
                </a:cxnLst>
                <a:rect l="0" t="0" r="r" b="b"/>
                <a:pathLst>
                  <a:path w="58" h="68">
                    <a:moveTo>
                      <a:pt x="49" y="44"/>
                    </a:moveTo>
                    <a:lnTo>
                      <a:pt x="49" y="44"/>
                    </a:lnTo>
                    <a:lnTo>
                      <a:pt x="58" y="46"/>
                    </a:lnTo>
                    <a:cubicBezTo>
                      <a:pt x="56" y="53"/>
                      <a:pt x="53" y="59"/>
                      <a:pt x="48" y="62"/>
                    </a:cubicBezTo>
                    <a:cubicBezTo>
                      <a:pt x="43" y="66"/>
                      <a:pt x="38" y="68"/>
                      <a:pt x="31" y="68"/>
                    </a:cubicBezTo>
                    <a:cubicBezTo>
                      <a:pt x="24" y="68"/>
                      <a:pt x="18" y="67"/>
                      <a:pt x="14" y="64"/>
                    </a:cubicBezTo>
                    <a:cubicBezTo>
                      <a:pt x="9" y="61"/>
                      <a:pt x="6" y="57"/>
                      <a:pt x="3" y="51"/>
                    </a:cubicBezTo>
                    <a:cubicBezTo>
                      <a:pt x="1" y="46"/>
                      <a:pt x="0" y="40"/>
                      <a:pt x="0" y="33"/>
                    </a:cubicBezTo>
                    <a:cubicBezTo>
                      <a:pt x="0" y="27"/>
                      <a:pt x="1" y="21"/>
                      <a:pt x="4" y="16"/>
                    </a:cubicBezTo>
                    <a:cubicBezTo>
                      <a:pt x="6" y="10"/>
                      <a:pt x="10" y="7"/>
                      <a:pt x="15" y="4"/>
                    </a:cubicBezTo>
                    <a:cubicBezTo>
                      <a:pt x="20" y="1"/>
                      <a:pt x="25" y="0"/>
                      <a:pt x="31" y="0"/>
                    </a:cubicBezTo>
                    <a:cubicBezTo>
                      <a:pt x="38" y="0"/>
                      <a:pt x="43" y="2"/>
                      <a:pt x="48" y="5"/>
                    </a:cubicBezTo>
                    <a:cubicBezTo>
                      <a:pt x="52" y="8"/>
                      <a:pt x="55" y="13"/>
                      <a:pt x="57" y="19"/>
                    </a:cubicBezTo>
                    <a:lnTo>
                      <a:pt x="48" y="21"/>
                    </a:lnTo>
                    <a:cubicBezTo>
                      <a:pt x="47" y="16"/>
                      <a:pt x="45" y="13"/>
                      <a:pt x="42" y="11"/>
                    </a:cubicBezTo>
                    <a:cubicBezTo>
                      <a:pt x="39" y="8"/>
                      <a:pt x="35" y="7"/>
                      <a:pt x="31" y="7"/>
                    </a:cubicBezTo>
                    <a:cubicBezTo>
                      <a:pt x="26" y="7"/>
                      <a:pt x="21" y="9"/>
                      <a:pt x="18" y="11"/>
                    </a:cubicBezTo>
                    <a:cubicBezTo>
                      <a:pt x="15" y="13"/>
                      <a:pt x="12" y="17"/>
                      <a:pt x="11" y="21"/>
                    </a:cubicBezTo>
                    <a:cubicBezTo>
                      <a:pt x="10" y="25"/>
                      <a:pt x="9" y="29"/>
                      <a:pt x="9" y="33"/>
                    </a:cubicBezTo>
                    <a:cubicBezTo>
                      <a:pt x="9" y="39"/>
                      <a:pt x="10" y="44"/>
                      <a:pt x="11" y="48"/>
                    </a:cubicBezTo>
                    <a:cubicBezTo>
                      <a:pt x="13" y="52"/>
                      <a:pt x="15" y="55"/>
                      <a:pt x="19" y="57"/>
                    </a:cubicBezTo>
                    <a:cubicBezTo>
                      <a:pt x="22" y="60"/>
                      <a:pt x="26" y="61"/>
                      <a:pt x="30" y="61"/>
                    </a:cubicBezTo>
                    <a:cubicBezTo>
                      <a:pt x="35" y="61"/>
                      <a:pt x="39" y="59"/>
                      <a:pt x="43" y="56"/>
                    </a:cubicBezTo>
                    <a:cubicBezTo>
                      <a:pt x="46" y="54"/>
                      <a:pt x="48" y="49"/>
                      <a:pt x="49" y="44"/>
                    </a:cubicBezTo>
                    <a:lnTo>
                      <a:pt x="49" y="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6" name="Freeform 236"/>
              <p:cNvSpPr>
                <a:spLocks noEditPoints="1"/>
              </p:cNvSpPr>
              <p:nvPr/>
            </p:nvSpPr>
            <p:spPr bwMode="auto">
              <a:xfrm>
                <a:off x="3780" y="2362"/>
                <a:ext cx="54" cy="66"/>
              </a:xfrm>
              <a:custGeom>
                <a:avLst/>
                <a:gdLst/>
                <a:ahLst/>
                <a:cxnLst>
                  <a:cxn ang="0">
                    <a:pos x="0" y="25"/>
                  </a:cxn>
                  <a:cxn ang="0">
                    <a:pos x="0" y="25"/>
                  </a:cxn>
                  <a:cxn ang="0">
                    <a:pos x="7" y="5"/>
                  </a:cxn>
                  <a:cxn ang="0">
                    <a:pos x="22" y="0"/>
                  </a:cxn>
                  <a:cxn ang="0">
                    <a:pos x="38" y="7"/>
                  </a:cxn>
                  <a:cxn ang="0">
                    <a:pos x="44" y="24"/>
                  </a:cxn>
                  <a:cxn ang="0">
                    <a:pos x="41" y="39"/>
                  </a:cxn>
                  <a:cxn ang="0">
                    <a:pos x="33"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4" h="50">
                    <a:moveTo>
                      <a:pt x="0" y="25"/>
                    </a:moveTo>
                    <a:lnTo>
                      <a:pt x="0" y="25"/>
                    </a:lnTo>
                    <a:cubicBezTo>
                      <a:pt x="0" y="16"/>
                      <a:pt x="2" y="10"/>
                      <a:pt x="7" y="5"/>
                    </a:cubicBezTo>
                    <a:cubicBezTo>
                      <a:pt x="11" y="2"/>
                      <a:pt x="16" y="0"/>
                      <a:pt x="22" y="0"/>
                    </a:cubicBezTo>
                    <a:cubicBezTo>
                      <a:pt x="28" y="0"/>
                      <a:pt x="34" y="2"/>
                      <a:pt x="38" y="7"/>
                    </a:cubicBezTo>
                    <a:cubicBezTo>
                      <a:pt x="42" y="11"/>
                      <a:pt x="44" y="17"/>
                      <a:pt x="44" y="24"/>
                    </a:cubicBezTo>
                    <a:cubicBezTo>
                      <a:pt x="44" y="30"/>
                      <a:pt x="43" y="35"/>
                      <a:pt x="41" y="39"/>
                    </a:cubicBezTo>
                    <a:cubicBezTo>
                      <a:pt x="40" y="42"/>
                      <a:pt x="37" y="45"/>
                      <a:pt x="33" y="47"/>
                    </a:cubicBezTo>
                    <a:cubicBezTo>
                      <a:pt x="30" y="49"/>
                      <a:pt x="26" y="50"/>
                      <a:pt x="22" y="50"/>
                    </a:cubicBezTo>
                    <a:cubicBezTo>
                      <a:pt x="15" y="50"/>
                      <a:pt x="10" y="48"/>
                      <a:pt x="6" y="44"/>
                    </a:cubicBezTo>
                    <a:cubicBezTo>
                      <a:pt x="2" y="39"/>
                      <a:pt x="0" y="33"/>
                      <a:pt x="0" y="25"/>
                    </a:cubicBezTo>
                    <a:lnTo>
                      <a:pt x="0" y="25"/>
                    </a:lnTo>
                    <a:close/>
                    <a:moveTo>
                      <a:pt x="8" y="25"/>
                    </a:moveTo>
                    <a:lnTo>
                      <a:pt x="8" y="25"/>
                    </a:lnTo>
                    <a:cubicBezTo>
                      <a:pt x="8" y="31"/>
                      <a:pt x="9" y="36"/>
                      <a:pt x="12" y="39"/>
                    </a:cubicBezTo>
                    <a:cubicBezTo>
                      <a:pt x="15" y="42"/>
                      <a:pt x="18" y="43"/>
                      <a:pt x="22" y="43"/>
                    </a:cubicBezTo>
                    <a:cubicBezTo>
                      <a:pt x="26" y="43"/>
                      <a:pt x="29" y="42"/>
                      <a:pt x="32" y="39"/>
                    </a:cubicBezTo>
                    <a:cubicBezTo>
                      <a:pt x="35" y="36"/>
                      <a:pt x="36" y="31"/>
                      <a:pt x="36" y="25"/>
                    </a:cubicBezTo>
                    <a:cubicBezTo>
                      <a:pt x="36" y="19"/>
                      <a:pt x="35" y="14"/>
                      <a:pt x="32" y="11"/>
                    </a:cubicBezTo>
                    <a:cubicBezTo>
                      <a:pt x="29" y="8"/>
                      <a:pt x="26" y="7"/>
                      <a:pt x="22" y="7"/>
                    </a:cubicBezTo>
                    <a:cubicBezTo>
                      <a:pt x="18" y="7"/>
                      <a:pt x="15" y="8"/>
                      <a:pt x="12"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7" name="Freeform 237"/>
              <p:cNvSpPr>
                <a:spLocks/>
              </p:cNvSpPr>
              <p:nvPr/>
            </p:nvSpPr>
            <p:spPr bwMode="auto">
              <a:xfrm>
                <a:off x="3842" y="2362"/>
                <a:ext cx="48" cy="66"/>
              </a:xfrm>
              <a:custGeom>
                <a:avLst/>
                <a:gdLst/>
                <a:ahLst/>
                <a:cxnLst>
                  <a:cxn ang="0">
                    <a:pos x="0" y="35"/>
                  </a:cxn>
                  <a:cxn ang="0">
                    <a:pos x="0" y="35"/>
                  </a:cxn>
                  <a:cxn ang="0">
                    <a:pos x="8" y="33"/>
                  </a:cxn>
                  <a:cxn ang="0">
                    <a:pos x="11" y="41"/>
                  </a:cxn>
                  <a:cxn ang="0">
                    <a:pos x="20" y="43"/>
                  </a:cxn>
                  <a:cxn ang="0">
                    <a:pos x="28" y="41"/>
                  </a:cxn>
                  <a:cxn ang="0">
                    <a:pos x="31" y="36"/>
                  </a:cxn>
                  <a:cxn ang="0">
                    <a:pos x="28" y="31"/>
                  </a:cxn>
                  <a:cxn ang="0">
                    <a:pos x="20" y="29"/>
                  </a:cxn>
                  <a:cxn ang="0">
                    <a:pos x="8" y="25"/>
                  </a:cxn>
                  <a:cxn ang="0">
                    <a:pos x="3" y="20"/>
                  </a:cxn>
                  <a:cxn ang="0">
                    <a:pos x="1" y="14"/>
                  </a:cxn>
                  <a:cxn ang="0">
                    <a:pos x="2" y="8"/>
                  </a:cxn>
                  <a:cxn ang="0">
                    <a:pos x="6" y="3"/>
                  </a:cxn>
                  <a:cxn ang="0">
                    <a:pos x="11" y="1"/>
                  </a:cxn>
                  <a:cxn ang="0">
                    <a:pos x="18" y="0"/>
                  </a:cxn>
                  <a:cxn ang="0">
                    <a:pos x="28" y="2"/>
                  </a:cxn>
                  <a:cxn ang="0">
                    <a:pos x="35" y="6"/>
                  </a:cxn>
                  <a:cxn ang="0">
                    <a:pos x="37" y="13"/>
                  </a:cxn>
                  <a:cxn ang="0">
                    <a:pos x="29" y="15"/>
                  </a:cxn>
                  <a:cxn ang="0">
                    <a:pos x="26" y="9"/>
                  </a:cxn>
                  <a:cxn ang="0">
                    <a:pos x="19" y="7"/>
                  </a:cxn>
                  <a:cxn ang="0">
                    <a:pos x="11" y="9"/>
                  </a:cxn>
                  <a:cxn ang="0">
                    <a:pos x="9" y="13"/>
                  </a:cxn>
                  <a:cxn ang="0">
                    <a:pos x="10" y="16"/>
                  </a:cxn>
                  <a:cxn ang="0">
                    <a:pos x="13" y="18"/>
                  </a:cxn>
                  <a:cxn ang="0">
                    <a:pos x="20" y="20"/>
                  </a:cxn>
                  <a:cxn ang="0">
                    <a:pos x="32" y="24"/>
                  </a:cxn>
                  <a:cxn ang="0">
                    <a:pos x="37" y="28"/>
                  </a:cxn>
                  <a:cxn ang="0">
                    <a:pos x="39" y="35"/>
                  </a:cxn>
                  <a:cxn ang="0">
                    <a:pos x="37" y="42"/>
                  </a:cxn>
                  <a:cxn ang="0">
                    <a:pos x="30" y="48"/>
                  </a:cxn>
                  <a:cxn ang="0">
                    <a:pos x="20" y="50"/>
                  </a:cxn>
                  <a:cxn ang="0">
                    <a:pos x="6" y="46"/>
                  </a:cxn>
                  <a:cxn ang="0">
                    <a:pos x="0" y="35"/>
                  </a:cxn>
                  <a:cxn ang="0">
                    <a:pos x="0" y="35"/>
                  </a:cxn>
                </a:cxnLst>
                <a:rect l="0" t="0" r="r" b="b"/>
                <a:pathLst>
                  <a:path w="39" h="50">
                    <a:moveTo>
                      <a:pt x="0" y="35"/>
                    </a:moveTo>
                    <a:lnTo>
                      <a:pt x="0" y="35"/>
                    </a:lnTo>
                    <a:lnTo>
                      <a:pt x="8" y="33"/>
                    </a:lnTo>
                    <a:cubicBezTo>
                      <a:pt x="8" y="37"/>
                      <a:pt x="9" y="39"/>
                      <a:pt x="11" y="41"/>
                    </a:cubicBezTo>
                    <a:cubicBezTo>
                      <a:pt x="13" y="42"/>
                      <a:pt x="16" y="43"/>
                      <a:pt x="20" y="43"/>
                    </a:cubicBezTo>
                    <a:cubicBezTo>
                      <a:pt x="24" y="43"/>
                      <a:pt x="26" y="43"/>
                      <a:pt x="28" y="41"/>
                    </a:cubicBezTo>
                    <a:cubicBezTo>
                      <a:pt x="30" y="40"/>
                      <a:pt x="31" y="38"/>
                      <a:pt x="31" y="36"/>
                    </a:cubicBezTo>
                    <a:cubicBezTo>
                      <a:pt x="31" y="34"/>
                      <a:pt x="30" y="32"/>
                      <a:pt x="28" y="31"/>
                    </a:cubicBezTo>
                    <a:cubicBezTo>
                      <a:pt x="27" y="31"/>
                      <a:pt x="25" y="30"/>
                      <a:pt x="20" y="29"/>
                    </a:cubicBezTo>
                    <a:cubicBezTo>
                      <a:pt x="14" y="27"/>
                      <a:pt x="10" y="26"/>
                      <a:pt x="8" y="25"/>
                    </a:cubicBezTo>
                    <a:cubicBezTo>
                      <a:pt x="6" y="24"/>
                      <a:pt x="4" y="22"/>
                      <a:pt x="3" y="20"/>
                    </a:cubicBezTo>
                    <a:cubicBezTo>
                      <a:pt x="1" y="18"/>
                      <a:pt x="1" y="16"/>
                      <a:pt x="1" y="14"/>
                    </a:cubicBezTo>
                    <a:cubicBezTo>
                      <a:pt x="1" y="12"/>
                      <a:pt x="1" y="10"/>
                      <a:pt x="2" y="8"/>
                    </a:cubicBezTo>
                    <a:cubicBezTo>
                      <a:pt x="3" y="6"/>
                      <a:pt x="5" y="5"/>
                      <a:pt x="6" y="3"/>
                    </a:cubicBezTo>
                    <a:cubicBezTo>
                      <a:pt x="8" y="2"/>
                      <a:pt x="9" y="2"/>
                      <a:pt x="11" y="1"/>
                    </a:cubicBezTo>
                    <a:cubicBezTo>
                      <a:pt x="14" y="0"/>
                      <a:pt x="16" y="0"/>
                      <a:pt x="18" y="0"/>
                    </a:cubicBezTo>
                    <a:cubicBezTo>
                      <a:pt x="22" y="0"/>
                      <a:pt x="25" y="1"/>
                      <a:pt x="28" y="2"/>
                    </a:cubicBezTo>
                    <a:cubicBezTo>
                      <a:pt x="31" y="3"/>
                      <a:pt x="33" y="4"/>
                      <a:pt x="35" y="6"/>
                    </a:cubicBezTo>
                    <a:cubicBezTo>
                      <a:pt x="36" y="8"/>
                      <a:pt x="37" y="10"/>
                      <a:pt x="37" y="13"/>
                    </a:cubicBezTo>
                    <a:lnTo>
                      <a:pt x="29" y="15"/>
                    </a:lnTo>
                    <a:cubicBezTo>
                      <a:pt x="29" y="12"/>
                      <a:pt x="28" y="10"/>
                      <a:pt x="26" y="9"/>
                    </a:cubicBezTo>
                    <a:cubicBezTo>
                      <a:pt x="25" y="7"/>
                      <a:pt x="22" y="7"/>
                      <a:pt x="19" y="7"/>
                    </a:cubicBezTo>
                    <a:cubicBezTo>
                      <a:pt x="15" y="7"/>
                      <a:pt x="13" y="7"/>
                      <a:pt x="11" y="9"/>
                    </a:cubicBezTo>
                    <a:cubicBezTo>
                      <a:pt x="9" y="10"/>
                      <a:pt x="9" y="11"/>
                      <a:pt x="9" y="13"/>
                    </a:cubicBezTo>
                    <a:cubicBezTo>
                      <a:pt x="9" y="14"/>
                      <a:pt x="9" y="15"/>
                      <a:pt x="10" y="16"/>
                    </a:cubicBezTo>
                    <a:cubicBezTo>
                      <a:pt x="10" y="17"/>
                      <a:pt x="11" y="17"/>
                      <a:pt x="13" y="18"/>
                    </a:cubicBezTo>
                    <a:cubicBezTo>
                      <a:pt x="14" y="18"/>
                      <a:pt x="16" y="19"/>
                      <a:pt x="20" y="20"/>
                    </a:cubicBezTo>
                    <a:cubicBezTo>
                      <a:pt x="26" y="21"/>
                      <a:pt x="30" y="23"/>
                      <a:pt x="32" y="24"/>
                    </a:cubicBezTo>
                    <a:cubicBezTo>
                      <a:pt x="34" y="25"/>
                      <a:pt x="36" y="26"/>
                      <a:pt x="37" y="28"/>
                    </a:cubicBezTo>
                    <a:cubicBezTo>
                      <a:pt x="38" y="30"/>
                      <a:pt x="39" y="32"/>
                      <a:pt x="39" y="35"/>
                    </a:cubicBezTo>
                    <a:cubicBezTo>
                      <a:pt x="39" y="38"/>
                      <a:pt x="38" y="40"/>
                      <a:pt x="37" y="42"/>
                    </a:cubicBezTo>
                    <a:cubicBezTo>
                      <a:pt x="35" y="45"/>
                      <a:pt x="33" y="47"/>
                      <a:pt x="30" y="48"/>
                    </a:cubicBezTo>
                    <a:cubicBezTo>
                      <a:pt x="27" y="49"/>
                      <a:pt x="24" y="50"/>
                      <a:pt x="20" y="50"/>
                    </a:cubicBezTo>
                    <a:cubicBezTo>
                      <a:pt x="14" y="50"/>
                      <a:pt x="9" y="49"/>
                      <a:pt x="6" y="46"/>
                    </a:cubicBezTo>
                    <a:cubicBezTo>
                      <a:pt x="2" y="44"/>
                      <a:pt x="0"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8" name="Freeform 238"/>
              <p:cNvSpPr>
                <a:spLocks/>
              </p:cNvSpPr>
              <p:nvPr/>
            </p:nvSpPr>
            <p:spPr bwMode="auto">
              <a:xfrm>
                <a:off x="3897" y="2341"/>
                <a:ext cx="28" cy="86"/>
              </a:xfrm>
              <a:custGeom>
                <a:avLst/>
                <a:gdLst/>
                <a:ahLst/>
                <a:cxnLst>
                  <a:cxn ang="0">
                    <a:pos x="22" y="58"/>
                  </a:cxn>
                  <a:cxn ang="0">
                    <a:pos x="22" y="58"/>
                  </a:cxn>
                  <a:cxn ang="0">
                    <a:pos x="23" y="65"/>
                  </a:cxn>
                  <a:cxn ang="0">
                    <a:pos x="17" y="65"/>
                  </a:cxn>
                  <a:cxn ang="0">
                    <a:pos x="10"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4" y="56"/>
                  </a:cxn>
                  <a:cxn ang="0">
                    <a:pos x="15" y="57"/>
                  </a:cxn>
                  <a:cxn ang="0">
                    <a:pos x="18" y="58"/>
                  </a:cxn>
                  <a:cxn ang="0">
                    <a:pos x="22" y="58"/>
                  </a:cxn>
                  <a:cxn ang="0">
                    <a:pos x="22" y="58"/>
                  </a:cxn>
                </a:cxnLst>
                <a:rect l="0" t="0" r="r" b="b"/>
                <a:pathLst>
                  <a:path w="23" h="65">
                    <a:moveTo>
                      <a:pt x="22" y="58"/>
                    </a:moveTo>
                    <a:lnTo>
                      <a:pt x="22" y="58"/>
                    </a:lnTo>
                    <a:lnTo>
                      <a:pt x="23" y="65"/>
                    </a:lnTo>
                    <a:cubicBezTo>
                      <a:pt x="21" y="65"/>
                      <a:pt x="19" y="65"/>
                      <a:pt x="17" y="65"/>
                    </a:cubicBezTo>
                    <a:cubicBezTo>
                      <a:pt x="14" y="65"/>
                      <a:pt x="12" y="65"/>
                      <a:pt x="10" y="64"/>
                    </a:cubicBezTo>
                    <a:cubicBezTo>
                      <a:pt x="8" y="63"/>
                      <a:pt x="7" y="62"/>
                      <a:pt x="7" y="60"/>
                    </a:cubicBezTo>
                    <a:cubicBezTo>
                      <a:pt x="6"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4" y="56"/>
                    </a:cubicBezTo>
                    <a:cubicBezTo>
                      <a:pt x="14" y="56"/>
                      <a:pt x="15" y="57"/>
                      <a:pt x="15" y="57"/>
                    </a:cubicBezTo>
                    <a:cubicBezTo>
                      <a:pt x="16" y="58"/>
                      <a:pt x="17" y="58"/>
                      <a:pt x="18" y="58"/>
                    </a:cubicBezTo>
                    <a:cubicBezTo>
                      <a:pt x="19" y="58"/>
                      <a:pt x="20"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9" name="Freeform 239"/>
              <p:cNvSpPr>
                <a:spLocks noEditPoints="1"/>
              </p:cNvSpPr>
              <p:nvPr/>
            </p:nvSpPr>
            <p:spPr bwMode="auto">
              <a:xfrm>
                <a:off x="3964" y="2362"/>
                <a:ext cx="51" cy="89"/>
              </a:xfrm>
              <a:custGeom>
                <a:avLst/>
                <a:gdLst/>
                <a:ahLst/>
                <a:cxnLst>
                  <a:cxn ang="0">
                    <a:pos x="0" y="67"/>
                  </a:cxn>
                  <a:cxn ang="0">
                    <a:pos x="0" y="67"/>
                  </a:cxn>
                  <a:cxn ang="0">
                    <a:pos x="0" y="1"/>
                  </a:cxn>
                  <a:cxn ang="0">
                    <a:pos x="8" y="1"/>
                  </a:cxn>
                  <a:cxn ang="0">
                    <a:pos x="8" y="7"/>
                  </a:cxn>
                  <a:cxn ang="0">
                    <a:pos x="14" y="2"/>
                  </a:cxn>
                  <a:cxn ang="0">
                    <a:pos x="22" y="0"/>
                  </a:cxn>
                  <a:cxn ang="0">
                    <a:pos x="32" y="3"/>
                  </a:cxn>
                  <a:cxn ang="0">
                    <a:pos x="39" y="12"/>
                  </a:cxn>
                  <a:cxn ang="0">
                    <a:pos x="42" y="25"/>
                  </a:cxn>
                  <a:cxn ang="0">
                    <a:pos x="39" y="38"/>
                  </a:cxn>
                  <a:cxn ang="0">
                    <a:pos x="31" y="47"/>
                  </a:cxn>
                  <a:cxn ang="0">
                    <a:pos x="21" y="50"/>
                  </a:cxn>
                  <a:cxn ang="0">
                    <a:pos x="14" y="48"/>
                  </a:cxn>
                  <a:cxn ang="0">
                    <a:pos x="8" y="44"/>
                  </a:cxn>
                  <a:cxn ang="0">
                    <a:pos x="8" y="67"/>
                  </a:cxn>
                  <a:cxn ang="0">
                    <a:pos x="0" y="67"/>
                  </a:cxn>
                  <a:cxn ang="0">
                    <a:pos x="8" y="25"/>
                  </a:cxn>
                  <a:cxn ang="0">
                    <a:pos x="8" y="25"/>
                  </a:cxn>
                  <a:cxn ang="0">
                    <a:pos x="11" y="39"/>
                  </a:cxn>
                  <a:cxn ang="0">
                    <a:pos x="20" y="43"/>
                  </a:cxn>
                  <a:cxn ang="0">
                    <a:pos x="30" y="39"/>
                  </a:cxn>
                  <a:cxn ang="0">
                    <a:pos x="33" y="25"/>
                  </a:cxn>
                  <a:cxn ang="0">
                    <a:pos x="30" y="11"/>
                  </a:cxn>
                  <a:cxn ang="0">
                    <a:pos x="21" y="6"/>
                  </a:cxn>
                  <a:cxn ang="0">
                    <a:pos x="12" y="11"/>
                  </a:cxn>
                  <a:cxn ang="0">
                    <a:pos x="8" y="25"/>
                  </a:cxn>
                  <a:cxn ang="0">
                    <a:pos x="8" y="25"/>
                  </a:cxn>
                </a:cxnLst>
                <a:rect l="0" t="0" r="r" b="b"/>
                <a:pathLst>
                  <a:path w="42" h="67">
                    <a:moveTo>
                      <a:pt x="0" y="67"/>
                    </a:moveTo>
                    <a:lnTo>
                      <a:pt x="0" y="67"/>
                    </a:lnTo>
                    <a:lnTo>
                      <a:pt x="0" y="1"/>
                    </a:lnTo>
                    <a:lnTo>
                      <a:pt x="8" y="1"/>
                    </a:lnTo>
                    <a:lnTo>
                      <a:pt x="8" y="7"/>
                    </a:lnTo>
                    <a:cubicBezTo>
                      <a:pt x="9" y="5"/>
                      <a:pt x="11" y="3"/>
                      <a:pt x="14" y="2"/>
                    </a:cubicBezTo>
                    <a:cubicBezTo>
                      <a:pt x="16" y="1"/>
                      <a:pt x="18" y="0"/>
                      <a:pt x="22" y="0"/>
                    </a:cubicBezTo>
                    <a:cubicBezTo>
                      <a:pt x="26" y="0"/>
                      <a:pt x="29" y="1"/>
                      <a:pt x="32" y="3"/>
                    </a:cubicBezTo>
                    <a:cubicBezTo>
                      <a:pt x="35" y="5"/>
                      <a:pt x="38" y="8"/>
                      <a:pt x="39" y="12"/>
                    </a:cubicBezTo>
                    <a:cubicBezTo>
                      <a:pt x="41" y="16"/>
                      <a:pt x="42" y="20"/>
                      <a:pt x="42" y="25"/>
                    </a:cubicBezTo>
                    <a:cubicBezTo>
                      <a:pt x="42" y="30"/>
                      <a:pt x="41" y="34"/>
                      <a:pt x="39" y="38"/>
                    </a:cubicBezTo>
                    <a:cubicBezTo>
                      <a:pt x="37" y="42"/>
                      <a:pt x="35" y="45"/>
                      <a:pt x="31" y="47"/>
                    </a:cubicBezTo>
                    <a:cubicBezTo>
                      <a:pt x="28" y="49"/>
                      <a:pt x="25" y="50"/>
                      <a:pt x="21" y="50"/>
                    </a:cubicBezTo>
                    <a:cubicBezTo>
                      <a:pt x="18" y="50"/>
                      <a:pt x="16" y="49"/>
                      <a:pt x="14" y="48"/>
                    </a:cubicBezTo>
                    <a:cubicBezTo>
                      <a:pt x="12" y="47"/>
                      <a:pt x="10" y="46"/>
                      <a:pt x="8" y="44"/>
                    </a:cubicBezTo>
                    <a:lnTo>
                      <a:pt x="8" y="67"/>
                    </a:lnTo>
                    <a:lnTo>
                      <a:pt x="0" y="67"/>
                    </a:lnTo>
                    <a:close/>
                    <a:moveTo>
                      <a:pt x="8" y="25"/>
                    </a:moveTo>
                    <a:lnTo>
                      <a:pt x="8" y="25"/>
                    </a:lnTo>
                    <a:cubicBezTo>
                      <a:pt x="8" y="31"/>
                      <a:pt x="9" y="36"/>
                      <a:pt x="11" y="39"/>
                    </a:cubicBezTo>
                    <a:cubicBezTo>
                      <a:pt x="14" y="42"/>
                      <a:pt x="17" y="43"/>
                      <a:pt x="20" y="43"/>
                    </a:cubicBezTo>
                    <a:cubicBezTo>
                      <a:pt x="24" y="43"/>
                      <a:pt x="27" y="42"/>
                      <a:pt x="30" y="39"/>
                    </a:cubicBezTo>
                    <a:cubicBezTo>
                      <a:pt x="32" y="36"/>
                      <a:pt x="33" y="31"/>
                      <a:pt x="33" y="25"/>
                    </a:cubicBezTo>
                    <a:cubicBezTo>
                      <a:pt x="33" y="19"/>
                      <a:pt x="32" y="14"/>
                      <a:pt x="30" y="11"/>
                    </a:cubicBezTo>
                    <a:cubicBezTo>
                      <a:pt x="27" y="8"/>
                      <a:pt x="24" y="6"/>
                      <a:pt x="21" y="6"/>
                    </a:cubicBezTo>
                    <a:cubicBezTo>
                      <a:pt x="17" y="6"/>
                      <a:pt x="14" y="8"/>
                      <a:pt x="12"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0" name="Freeform 240"/>
              <p:cNvSpPr>
                <a:spLocks noEditPoints="1"/>
              </p:cNvSpPr>
              <p:nvPr/>
            </p:nvSpPr>
            <p:spPr bwMode="auto">
              <a:xfrm>
                <a:off x="4024" y="2362"/>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8" y="0"/>
                      <a:pt x="34" y="2"/>
                      <a:pt x="38" y="7"/>
                    </a:cubicBezTo>
                    <a:cubicBezTo>
                      <a:pt x="42" y="11"/>
                      <a:pt x="44" y="17"/>
                      <a:pt x="44" y="25"/>
                    </a:cubicBezTo>
                    <a:cubicBezTo>
                      <a:pt x="44" y="25"/>
                      <a:pt x="44" y="26"/>
                      <a:pt x="44" y="27"/>
                    </a:cubicBezTo>
                    <a:lnTo>
                      <a:pt x="8" y="27"/>
                    </a:lnTo>
                    <a:cubicBezTo>
                      <a:pt x="8"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8"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1" name="Freeform 241"/>
              <p:cNvSpPr>
                <a:spLocks/>
              </p:cNvSpPr>
              <p:nvPr/>
            </p:nvSpPr>
            <p:spPr bwMode="auto">
              <a:xfrm>
                <a:off x="4090" y="2362"/>
                <a:ext cx="31" cy="65"/>
              </a:xfrm>
              <a:custGeom>
                <a:avLst/>
                <a:gdLst/>
                <a:ahLst/>
                <a:cxnLst>
                  <a:cxn ang="0">
                    <a:pos x="0" y="49"/>
                  </a:cxn>
                  <a:cxn ang="0">
                    <a:pos x="0" y="49"/>
                  </a:cxn>
                  <a:cxn ang="0">
                    <a:pos x="0" y="1"/>
                  </a:cxn>
                  <a:cxn ang="0">
                    <a:pos x="7" y="1"/>
                  </a:cxn>
                  <a:cxn ang="0">
                    <a:pos x="7" y="8"/>
                  </a:cxn>
                  <a:cxn ang="0">
                    <a:pos x="12" y="2"/>
                  </a:cxn>
                  <a:cxn ang="0">
                    <a:pos x="17" y="0"/>
                  </a:cxn>
                  <a:cxn ang="0">
                    <a:pos x="26" y="3"/>
                  </a:cxn>
                  <a:cxn ang="0">
                    <a:pos x="23" y="10"/>
                  </a:cxn>
                  <a:cxn ang="0">
                    <a:pos x="17" y="8"/>
                  </a:cxn>
                  <a:cxn ang="0">
                    <a:pos x="12" y="10"/>
                  </a:cxn>
                  <a:cxn ang="0">
                    <a:pos x="9" y="14"/>
                  </a:cxn>
                  <a:cxn ang="0">
                    <a:pos x="8" y="24"/>
                  </a:cxn>
                  <a:cxn ang="0">
                    <a:pos x="8" y="49"/>
                  </a:cxn>
                  <a:cxn ang="0">
                    <a:pos x="0" y="49"/>
                  </a:cxn>
                </a:cxnLst>
                <a:rect l="0" t="0" r="r" b="b"/>
                <a:pathLst>
                  <a:path w="26" h="49">
                    <a:moveTo>
                      <a:pt x="0" y="49"/>
                    </a:moveTo>
                    <a:lnTo>
                      <a:pt x="0" y="49"/>
                    </a:lnTo>
                    <a:lnTo>
                      <a:pt x="0" y="1"/>
                    </a:lnTo>
                    <a:lnTo>
                      <a:pt x="7" y="1"/>
                    </a:lnTo>
                    <a:lnTo>
                      <a:pt x="7" y="8"/>
                    </a:lnTo>
                    <a:cubicBezTo>
                      <a:pt x="9" y="5"/>
                      <a:pt x="10" y="3"/>
                      <a:pt x="12" y="2"/>
                    </a:cubicBezTo>
                    <a:cubicBezTo>
                      <a:pt x="14" y="1"/>
                      <a:pt x="15" y="0"/>
                      <a:pt x="17" y="0"/>
                    </a:cubicBezTo>
                    <a:cubicBezTo>
                      <a:pt x="20" y="0"/>
                      <a:pt x="23" y="1"/>
                      <a:pt x="26" y="3"/>
                    </a:cubicBezTo>
                    <a:lnTo>
                      <a:pt x="23" y="10"/>
                    </a:lnTo>
                    <a:cubicBezTo>
                      <a:pt x="21" y="9"/>
                      <a:pt x="19" y="8"/>
                      <a:pt x="17" y="8"/>
                    </a:cubicBezTo>
                    <a:cubicBezTo>
                      <a:pt x="15" y="8"/>
                      <a:pt x="13" y="9"/>
                      <a:pt x="12" y="10"/>
                    </a:cubicBezTo>
                    <a:cubicBezTo>
                      <a:pt x="11" y="11"/>
                      <a:pt x="10" y="13"/>
                      <a:pt x="9" y="14"/>
                    </a:cubicBezTo>
                    <a:cubicBezTo>
                      <a:pt x="8"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2" name="Freeform 242"/>
              <p:cNvSpPr>
                <a:spLocks noEditPoints="1"/>
              </p:cNvSpPr>
              <p:nvPr/>
            </p:nvSpPr>
            <p:spPr bwMode="auto">
              <a:xfrm>
                <a:off x="4155" y="2362"/>
                <a:ext cx="51" cy="90"/>
              </a:xfrm>
              <a:custGeom>
                <a:avLst/>
                <a:gdLst/>
                <a:ahLst/>
                <a:cxnLst>
                  <a:cxn ang="0">
                    <a:pos x="2" y="53"/>
                  </a:cxn>
                  <a:cxn ang="0">
                    <a:pos x="2" y="53"/>
                  </a:cxn>
                  <a:cxn ang="0">
                    <a:pos x="10" y="54"/>
                  </a:cxn>
                  <a:cxn ang="0">
                    <a:pos x="12" y="59"/>
                  </a:cxn>
                  <a:cxn ang="0">
                    <a:pos x="21" y="62"/>
                  </a:cxn>
                  <a:cxn ang="0">
                    <a:pos x="29" y="59"/>
                  </a:cxn>
                  <a:cxn ang="0">
                    <a:pos x="33" y="53"/>
                  </a:cxn>
                  <a:cxn ang="0">
                    <a:pos x="34" y="43"/>
                  </a:cxn>
                  <a:cxn ang="0">
                    <a:pos x="21" y="49"/>
                  </a:cxn>
                  <a:cxn ang="0">
                    <a:pos x="6" y="42"/>
                  </a:cxn>
                  <a:cxn ang="0">
                    <a:pos x="0" y="25"/>
                  </a:cxn>
                  <a:cxn ang="0">
                    <a:pos x="3" y="12"/>
                  </a:cxn>
                  <a:cxn ang="0">
                    <a:pos x="10" y="3"/>
                  </a:cxn>
                  <a:cxn ang="0">
                    <a:pos x="21" y="0"/>
                  </a:cxn>
                  <a:cxn ang="0">
                    <a:pos x="35" y="7"/>
                  </a:cxn>
                  <a:cxn ang="0">
                    <a:pos x="35" y="1"/>
                  </a:cxn>
                  <a:cxn ang="0">
                    <a:pos x="42" y="1"/>
                  </a:cxn>
                  <a:cxn ang="0">
                    <a:pos x="42" y="42"/>
                  </a:cxn>
                  <a:cxn ang="0">
                    <a:pos x="40" y="58"/>
                  </a:cxn>
                  <a:cxn ang="0">
                    <a:pos x="33" y="66"/>
                  </a:cxn>
                  <a:cxn ang="0">
                    <a:pos x="21" y="68"/>
                  </a:cxn>
                  <a:cxn ang="0">
                    <a:pos x="7" y="64"/>
                  </a:cxn>
                  <a:cxn ang="0">
                    <a:pos x="2" y="53"/>
                  </a:cxn>
                  <a:cxn ang="0">
                    <a:pos x="2" y="53"/>
                  </a:cxn>
                  <a:cxn ang="0">
                    <a:pos x="9" y="24"/>
                  </a:cxn>
                  <a:cxn ang="0">
                    <a:pos x="9" y="24"/>
                  </a:cxn>
                  <a:cxn ang="0">
                    <a:pos x="12" y="38"/>
                  </a:cxn>
                  <a:cxn ang="0">
                    <a:pos x="22" y="42"/>
                  </a:cxn>
                  <a:cxn ang="0">
                    <a:pos x="31" y="38"/>
                  </a:cxn>
                  <a:cxn ang="0">
                    <a:pos x="35" y="24"/>
                  </a:cxn>
                  <a:cxn ang="0">
                    <a:pos x="31" y="11"/>
                  </a:cxn>
                  <a:cxn ang="0">
                    <a:pos x="21" y="7"/>
                  </a:cxn>
                  <a:cxn ang="0">
                    <a:pos x="12" y="11"/>
                  </a:cxn>
                  <a:cxn ang="0">
                    <a:pos x="9" y="24"/>
                  </a:cxn>
                  <a:cxn ang="0">
                    <a:pos x="9" y="24"/>
                  </a:cxn>
                </a:cxnLst>
                <a:rect l="0" t="0" r="r" b="b"/>
                <a:pathLst>
                  <a:path w="42" h="68">
                    <a:moveTo>
                      <a:pt x="2" y="53"/>
                    </a:moveTo>
                    <a:lnTo>
                      <a:pt x="2" y="53"/>
                    </a:lnTo>
                    <a:lnTo>
                      <a:pt x="10" y="54"/>
                    </a:lnTo>
                    <a:cubicBezTo>
                      <a:pt x="10" y="56"/>
                      <a:pt x="11" y="58"/>
                      <a:pt x="12" y="59"/>
                    </a:cubicBezTo>
                    <a:cubicBezTo>
                      <a:pt x="14" y="61"/>
                      <a:pt x="17" y="62"/>
                      <a:pt x="21" y="62"/>
                    </a:cubicBezTo>
                    <a:cubicBezTo>
                      <a:pt x="24" y="62"/>
                      <a:pt x="27" y="61"/>
                      <a:pt x="29" y="59"/>
                    </a:cubicBezTo>
                    <a:cubicBezTo>
                      <a:pt x="31" y="58"/>
                      <a:pt x="33" y="56"/>
                      <a:pt x="33" y="53"/>
                    </a:cubicBezTo>
                    <a:cubicBezTo>
                      <a:pt x="34" y="51"/>
                      <a:pt x="34" y="48"/>
                      <a:pt x="34" y="43"/>
                    </a:cubicBezTo>
                    <a:cubicBezTo>
                      <a:pt x="31" y="47"/>
                      <a:pt x="26" y="49"/>
                      <a:pt x="21" y="49"/>
                    </a:cubicBezTo>
                    <a:cubicBezTo>
                      <a:pt x="14" y="49"/>
                      <a:pt x="9" y="47"/>
                      <a:pt x="6" y="42"/>
                    </a:cubicBezTo>
                    <a:cubicBezTo>
                      <a:pt x="2" y="37"/>
                      <a:pt x="0" y="31"/>
                      <a:pt x="0" y="25"/>
                    </a:cubicBezTo>
                    <a:cubicBezTo>
                      <a:pt x="0" y="20"/>
                      <a:pt x="1" y="16"/>
                      <a:pt x="3" y="12"/>
                    </a:cubicBezTo>
                    <a:cubicBezTo>
                      <a:pt x="4" y="8"/>
                      <a:pt x="7" y="5"/>
                      <a:pt x="10" y="3"/>
                    </a:cubicBezTo>
                    <a:cubicBezTo>
                      <a:pt x="13" y="1"/>
                      <a:pt x="17" y="0"/>
                      <a:pt x="21" y="0"/>
                    </a:cubicBezTo>
                    <a:cubicBezTo>
                      <a:pt x="27" y="0"/>
                      <a:pt x="31" y="2"/>
                      <a:pt x="35" y="7"/>
                    </a:cubicBezTo>
                    <a:lnTo>
                      <a:pt x="35" y="1"/>
                    </a:lnTo>
                    <a:lnTo>
                      <a:pt x="42" y="1"/>
                    </a:lnTo>
                    <a:lnTo>
                      <a:pt x="42" y="42"/>
                    </a:lnTo>
                    <a:cubicBezTo>
                      <a:pt x="42" y="50"/>
                      <a:pt x="42" y="55"/>
                      <a:pt x="40" y="58"/>
                    </a:cubicBezTo>
                    <a:cubicBezTo>
                      <a:pt x="38" y="61"/>
                      <a:pt x="36" y="64"/>
                      <a:pt x="33" y="66"/>
                    </a:cubicBezTo>
                    <a:cubicBezTo>
                      <a:pt x="30" y="67"/>
                      <a:pt x="25" y="68"/>
                      <a:pt x="21" y="68"/>
                    </a:cubicBezTo>
                    <a:cubicBezTo>
                      <a:pt x="15" y="68"/>
                      <a:pt x="10" y="67"/>
                      <a:pt x="7" y="64"/>
                    </a:cubicBezTo>
                    <a:cubicBezTo>
                      <a:pt x="3" y="62"/>
                      <a:pt x="2" y="58"/>
                      <a:pt x="2" y="53"/>
                    </a:cubicBezTo>
                    <a:lnTo>
                      <a:pt x="2" y="53"/>
                    </a:lnTo>
                    <a:close/>
                    <a:moveTo>
                      <a:pt x="9" y="24"/>
                    </a:moveTo>
                    <a:lnTo>
                      <a:pt x="9" y="24"/>
                    </a:lnTo>
                    <a:cubicBezTo>
                      <a:pt x="9" y="30"/>
                      <a:pt x="10" y="35"/>
                      <a:pt x="12" y="38"/>
                    </a:cubicBezTo>
                    <a:cubicBezTo>
                      <a:pt x="15" y="41"/>
                      <a:pt x="18" y="42"/>
                      <a:pt x="22" y="42"/>
                    </a:cubicBezTo>
                    <a:cubicBezTo>
                      <a:pt x="25" y="42"/>
                      <a:pt x="28" y="41"/>
                      <a:pt x="31" y="38"/>
                    </a:cubicBezTo>
                    <a:cubicBezTo>
                      <a:pt x="33" y="35"/>
                      <a:pt x="35" y="31"/>
                      <a:pt x="35" y="24"/>
                    </a:cubicBezTo>
                    <a:cubicBezTo>
                      <a:pt x="35" y="19"/>
                      <a:pt x="33" y="14"/>
                      <a:pt x="31" y="11"/>
                    </a:cubicBezTo>
                    <a:cubicBezTo>
                      <a:pt x="28" y="8"/>
                      <a:pt x="25" y="7"/>
                      <a:pt x="21" y="7"/>
                    </a:cubicBezTo>
                    <a:cubicBezTo>
                      <a:pt x="18" y="7"/>
                      <a:pt x="15" y="8"/>
                      <a:pt x="12" y="11"/>
                    </a:cubicBezTo>
                    <a:cubicBezTo>
                      <a:pt x="10" y="14"/>
                      <a:pt x="9" y="18"/>
                      <a:pt x="9" y="24"/>
                    </a:cubicBezTo>
                    <a:lnTo>
                      <a:pt x="9"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3" name="Freeform 243"/>
              <p:cNvSpPr>
                <a:spLocks noEditPoints="1"/>
              </p:cNvSpPr>
              <p:nvPr/>
            </p:nvSpPr>
            <p:spPr bwMode="auto">
              <a:xfrm>
                <a:off x="4219" y="2362"/>
                <a:ext cx="53" cy="66"/>
              </a:xfrm>
              <a:custGeom>
                <a:avLst/>
                <a:gdLst/>
                <a:ahLst/>
                <a:cxnLst>
                  <a:cxn ang="0">
                    <a:pos x="34" y="43"/>
                  </a:cxn>
                  <a:cxn ang="0">
                    <a:pos x="34" y="43"/>
                  </a:cxn>
                  <a:cxn ang="0">
                    <a:pos x="25" y="48"/>
                  </a:cxn>
                  <a:cxn ang="0">
                    <a:pos x="16" y="50"/>
                  </a:cxn>
                  <a:cxn ang="0">
                    <a:pos x="4" y="46"/>
                  </a:cxn>
                  <a:cxn ang="0">
                    <a:pos x="0" y="36"/>
                  </a:cxn>
                  <a:cxn ang="0">
                    <a:pos x="1" y="30"/>
                  </a:cxn>
                  <a:cxn ang="0">
                    <a:pos x="6" y="25"/>
                  </a:cxn>
                  <a:cxn ang="0">
                    <a:pos x="11" y="23"/>
                  </a:cxn>
                  <a:cxn ang="0">
                    <a:pos x="19" y="21"/>
                  </a:cxn>
                  <a:cxn ang="0">
                    <a:pos x="33" y="19"/>
                  </a:cxn>
                  <a:cxn ang="0">
                    <a:pos x="33" y="16"/>
                  </a:cxn>
                  <a:cxn ang="0">
                    <a:pos x="31" y="10"/>
                  </a:cxn>
                  <a:cxn ang="0">
                    <a:pos x="22" y="7"/>
                  </a:cxn>
                  <a:cxn ang="0">
                    <a:pos x="13" y="9"/>
                  </a:cxn>
                  <a:cxn ang="0">
                    <a:pos x="9" y="16"/>
                  </a:cxn>
                  <a:cxn ang="0">
                    <a:pos x="1" y="15"/>
                  </a:cxn>
                  <a:cxn ang="0">
                    <a:pos x="5" y="7"/>
                  </a:cxn>
                  <a:cxn ang="0">
                    <a:pos x="12" y="2"/>
                  </a:cxn>
                  <a:cxn ang="0">
                    <a:pos x="23" y="0"/>
                  </a:cxn>
                  <a:cxn ang="0">
                    <a:pos x="33" y="2"/>
                  </a:cxn>
                  <a:cxn ang="0">
                    <a:pos x="38" y="5"/>
                  </a:cxn>
                  <a:cxn ang="0">
                    <a:pos x="41" y="11"/>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30"/>
                  </a:cxn>
                  <a:cxn ang="0">
                    <a:pos x="10" y="32"/>
                  </a:cxn>
                  <a:cxn ang="0">
                    <a:pos x="8" y="36"/>
                  </a:cxn>
                  <a:cxn ang="0">
                    <a:pos x="11" y="41"/>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7"/>
                      <a:pt x="25" y="48"/>
                    </a:cubicBezTo>
                    <a:cubicBezTo>
                      <a:pt x="22" y="49"/>
                      <a:pt x="19" y="50"/>
                      <a:pt x="16" y="50"/>
                    </a:cubicBezTo>
                    <a:cubicBezTo>
                      <a:pt x="11" y="50"/>
                      <a:pt x="7" y="49"/>
                      <a:pt x="4" y="46"/>
                    </a:cubicBezTo>
                    <a:cubicBezTo>
                      <a:pt x="1" y="44"/>
                      <a:pt x="0" y="40"/>
                      <a:pt x="0" y="36"/>
                    </a:cubicBezTo>
                    <a:cubicBezTo>
                      <a:pt x="0" y="34"/>
                      <a:pt x="0" y="32"/>
                      <a:pt x="1" y="30"/>
                    </a:cubicBezTo>
                    <a:cubicBezTo>
                      <a:pt x="2" y="28"/>
                      <a:pt x="4" y="26"/>
                      <a:pt x="6" y="25"/>
                    </a:cubicBezTo>
                    <a:cubicBezTo>
                      <a:pt x="7" y="24"/>
                      <a:pt x="9" y="23"/>
                      <a:pt x="11" y="23"/>
                    </a:cubicBezTo>
                    <a:cubicBezTo>
                      <a:pt x="13" y="22"/>
                      <a:pt x="15" y="22"/>
                      <a:pt x="19" y="21"/>
                    </a:cubicBezTo>
                    <a:cubicBezTo>
                      <a:pt x="25" y="21"/>
                      <a:pt x="30" y="20"/>
                      <a:pt x="33" y="19"/>
                    </a:cubicBezTo>
                    <a:cubicBezTo>
                      <a:pt x="33" y="17"/>
                      <a:pt x="33" y="17"/>
                      <a:pt x="33" y="16"/>
                    </a:cubicBezTo>
                    <a:cubicBezTo>
                      <a:pt x="33" y="13"/>
                      <a:pt x="32" y="11"/>
                      <a:pt x="31" y="10"/>
                    </a:cubicBezTo>
                    <a:cubicBezTo>
                      <a:pt x="29" y="8"/>
                      <a:pt x="26" y="7"/>
                      <a:pt x="22" y="7"/>
                    </a:cubicBezTo>
                    <a:cubicBezTo>
                      <a:pt x="18" y="7"/>
                      <a:pt x="15" y="7"/>
                      <a:pt x="13" y="9"/>
                    </a:cubicBezTo>
                    <a:cubicBezTo>
                      <a:pt x="11" y="10"/>
                      <a:pt x="10" y="12"/>
                      <a:pt x="9" y="16"/>
                    </a:cubicBezTo>
                    <a:lnTo>
                      <a:pt x="1" y="15"/>
                    </a:lnTo>
                    <a:cubicBezTo>
                      <a:pt x="2" y="11"/>
                      <a:pt x="3" y="9"/>
                      <a:pt x="5" y="7"/>
                    </a:cubicBezTo>
                    <a:cubicBezTo>
                      <a:pt x="6" y="4"/>
                      <a:pt x="9" y="3"/>
                      <a:pt x="12" y="2"/>
                    </a:cubicBezTo>
                    <a:cubicBezTo>
                      <a:pt x="15" y="1"/>
                      <a:pt x="19" y="0"/>
                      <a:pt x="23" y="0"/>
                    </a:cubicBezTo>
                    <a:cubicBezTo>
                      <a:pt x="27" y="0"/>
                      <a:pt x="30" y="1"/>
                      <a:pt x="33" y="2"/>
                    </a:cubicBezTo>
                    <a:cubicBezTo>
                      <a:pt x="35" y="2"/>
                      <a:pt x="37" y="4"/>
                      <a:pt x="38" y="5"/>
                    </a:cubicBezTo>
                    <a:cubicBezTo>
                      <a:pt x="39" y="7"/>
                      <a:pt x="40" y="8"/>
                      <a:pt x="41" y="11"/>
                    </a:cubicBezTo>
                    <a:cubicBezTo>
                      <a:pt x="41" y="12"/>
                      <a:pt x="41" y="15"/>
                      <a:pt x="41" y="18"/>
                    </a:cubicBezTo>
                    <a:lnTo>
                      <a:pt x="41" y="29"/>
                    </a:lnTo>
                    <a:cubicBezTo>
                      <a:pt x="41" y="36"/>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6" y="27"/>
                      <a:pt x="20" y="28"/>
                    </a:cubicBezTo>
                    <a:cubicBezTo>
                      <a:pt x="16" y="28"/>
                      <a:pt x="14" y="29"/>
                      <a:pt x="13" y="30"/>
                    </a:cubicBezTo>
                    <a:cubicBezTo>
                      <a:pt x="11" y="30"/>
                      <a:pt x="10" y="31"/>
                      <a:pt x="10" y="32"/>
                    </a:cubicBezTo>
                    <a:cubicBezTo>
                      <a:pt x="9" y="33"/>
                      <a:pt x="8" y="35"/>
                      <a:pt x="8" y="36"/>
                    </a:cubicBezTo>
                    <a:cubicBezTo>
                      <a:pt x="8" y="38"/>
                      <a:pt x="9" y="40"/>
                      <a:pt x="11" y="41"/>
                    </a:cubicBezTo>
                    <a:cubicBezTo>
                      <a:pt x="12" y="43"/>
                      <a:pt x="15" y="44"/>
                      <a:pt x="18" y="44"/>
                    </a:cubicBezTo>
                    <a:cubicBezTo>
                      <a:pt x="21" y="44"/>
                      <a:pt x="24" y="43"/>
                      <a:pt x="26" y="42"/>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4" name="Freeform 244"/>
              <p:cNvSpPr>
                <a:spLocks/>
              </p:cNvSpPr>
              <p:nvPr/>
            </p:nvSpPr>
            <p:spPr bwMode="auto">
              <a:xfrm>
                <a:off x="4284" y="2340"/>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5" name="Freeform 245"/>
              <p:cNvSpPr>
                <a:spLocks/>
              </p:cNvSpPr>
              <p:nvPr/>
            </p:nvSpPr>
            <p:spPr bwMode="auto">
              <a:xfrm>
                <a:off x="4309" y="2340"/>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6" name="Freeform 246"/>
              <p:cNvSpPr>
                <a:spLocks noEditPoints="1"/>
              </p:cNvSpPr>
              <p:nvPr/>
            </p:nvSpPr>
            <p:spPr bwMode="auto">
              <a:xfrm>
                <a:off x="4331" y="2362"/>
                <a:ext cx="54"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9" y="25"/>
                  </a:cxn>
                  <a:cxn ang="0">
                    <a:pos x="9" y="25"/>
                  </a:cxn>
                  <a:cxn ang="0">
                    <a:pos x="13" y="39"/>
                  </a:cxn>
                  <a:cxn ang="0">
                    <a:pos x="23" y="43"/>
                  </a:cxn>
                  <a:cxn ang="0">
                    <a:pos x="33" y="39"/>
                  </a:cxn>
                  <a:cxn ang="0">
                    <a:pos x="37" y="25"/>
                  </a:cxn>
                  <a:cxn ang="0">
                    <a:pos x="33" y="11"/>
                  </a:cxn>
                  <a:cxn ang="0">
                    <a:pos x="23" y="7"/>
                  </a:cxn>
                  <a:cxn ang="0">
                    <a:pos x="13" y="11"/>
                  </a:cxn>
                  <a:cxn ang="0">
                    <a:pos x="9" y="25"/>
                  </a:cxn>
                  <a:cxn ang="0">
                    <a:pos x="9" y="25"/>
                  </a:cxn>
                </a:cxnLst>
                <a:rect l="0" t="0" r="r" b="b"/>
                <a:pathLst>
                  <a:path w="45" h="50">
                    <a:moveTo>
                      <a:pt x="0" y="25"/>
                    </a:moveTo>
                    <a:lnTo>
                      <a:pt x="0" y="25"/>
                    </a:lnTo>
                    <a:cubicBezTo>
                      <a:pt x="0" y="16"/>
                      <a:pt x="3" y="10"/>
                      <a:pt x="8" y="5"/>
                    </a:cubicBezTo>
                    <a:cubicBezTo>
                      <a:pt x="12" y="2"/>
                      <a:pt x="17" y="0"/>
                      <a:pt x="23" y="0"/>
                    </a:cubicBezTo>
                    <a:cubicBezTo>
                      <a:pt x="29" y="0"/>
                      <a:pt x="35"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1" y="48"/>
                      <a:pt x="6" y="44"/>
                    </a:cubicBezTo>
                    <a:cubicBezTo>
                      <a:pt x="2" y="39"/>
                      <a:pt x="0" y="33"/>
                      <a:pt x="0" y="25"/>
                    </a:cubicBezTo>
                    <a:lnTo>
                      <a:pt x="0" y="25"/>
                    </a:lnTo>
                    <a:close/>
                    <a:moveTo>
                      <a:pt x="9" y="25"/>
                    </a:moveTo>
                    <a:lnTo>
                      <a:pt x="9" y="25"/>
                    </a:lnTo>
                    <a:cubicBezTo>
                      <a:pt x="9" y="31"/>
                      <a:pt x="10" y="36"/>
                      <a:pt x="13" y="39"/>
                    </a:cubicBezTo>
                    <a:cubicBezTo>
                      <a:pt x="15" y="42"/>
                      <a:pt x="19" y="43"/>
                      <a:pt x="23" y="43"/>
                    </a:cubicBezTo>
                    <a:cubicBezTo>
                      <a:pt x="27" y="43"/>
                      <a:pt x="30" y="42"/>
                      <a:pt x="33" y="39"/>
                    </a:cubicBezTo>
                    <a:cubicBezTo>
                      <a:pt x="35" y="36"/>
                      <a:pt x="37" y="31"/>
                      <a:pt x="37" y="25"/>
                    </a:cubicBezTo>
                    <a:cubicBezTo>
                      <a:pt x="37" y="19"/>
                      <a:pt x="35" y="14"/>
                      <a:pt x="33" y="11"/>
                    </a:cubicBezTo>
                    <a:cubicBezTo>
                      <a:pt x="30" y="8"/>
                      <a:pt x="27" y="7"/>
                      <a:pt x="23" y="7"/>
                    </a:cubicBezTo>
                    <a:cubicBezTo>
                      <a:pt x="19" y="7"/>
                      <a:pt x="15" y="8"/>
                      <a:pt x="13" y="11"/>
                    </a:cubicBezTo>
                    <a:cubicBezTo>
                      <a:pt x="10" y="14"/>
                      <a:pt x="9" y="19"/>
                      <a:pt x="9" y="25"/>
                    </a:cubicBezTo>
                    <a:lnTo>
                      <a:pt x="9"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7" name="Freeform 247"/>
              <p:cNvSpPr>
                <a:spLocks/>
              </p:cNvSpPr>
              <p:nvPr/>
            </p:nvSpPr>
            <p:spPr bwMode="auto">
              <a:xfrm>
                <a:off x="4397" y="2362"/>
                <a:ext cx="47" cy="65"/>
              </a:xfrm>
              <a:custGeom>
                <a:avLst/>
                <a:gdLst/>
                <a:ahLst/>
                <a:cxnLst>
                  <a:cxn ang="0">
                    <a:pos x="0" y="49"/>
                  </a:cxn>
                  <a:cxn ang="0">
                    <a:pos x="0" y="49"/>
                  </a:cxn>
                  <a:cxn ang="0">
                    <a:pos x="0" y="1"/>
                  </a:cxn>
                  <a:cxn ang="0">
                    <a:pos x="7" y="1"/>
                  </a:cxn>
                  <a:cxn ang="0">
                    <a:pos x="7" y="8"/>
                  </a:cxn>
                  <a:cxn ang="0">
                    <a:pos x="22" y="0"/>
                  </a:cxn>
                  <a:cxn ang="0">
                    <a:pos x="30" y="2"/>
                  </a:cxn>
                  <a:cxn ang="0">
                    <a:pos x="35" y="6"/>
                  </a:cxn>
                  <a:cxn ang="0">
                    <a:pos x="38" y="12"/>
                  </a:cxn>
                  <a:cxn ang="0">
                    <a:pos x="38" y="20"/>
                  </a:cxn>
                  <a:cxn ang="0">
                    <a:pos x="38" y="49"/>
                  </a:cxn>
                  <a:cxn ang="0">
                    <a:pos x="30" y="49"/>
                  </a:cxn>
                  <a:cxn ang="0">
                    <a:pos x="30" y="20"/>
                  </a:cxn>
                  <a:cxn ang="0">
                    <a:pos x="29" y="12"/>
                  </a:cxn>
                  <a:cxn ang="0">
                    <a:pos x="26" y="9"/>
                  </a:cxn>
                  <a:cxn ang="0">
                    <a:pos x="20" y="7"/>
                  </a:cxn>
                  <a:cxn ang="0">
                    <a:pos x="11" y="10"/>
                  </a:cxn>
                  <a:cxn ang="0">
                    <a:pos x="8" y="23"/>
                  </a:cxn>
                  <a:cxn ang="0">
                    <a:pos x="8" y="49"/>
                  </a:cxn>
                  <a:cxn ang="0">
                    <a:pos x="0" y="49"/>
                  </a:cxn>
                </a:cxnLst>
                <a:rect l="0" t="0" r="r" b="b"/>
                <a:pathLst>
                  <a:path w="38" h="49">
                    <a:moveTo>
                      <a:pt x="0" y="49"/>
                    </a:moveTo>
                    <a:lnTo>
                      <a:pt x="0" y="49"/>
                    </a:lnTo>
                    <a:lnTo>
                      <a:pt x="0" y="1"/>
                    </a:lnTo>
                    <a:lnTo>
                      <a:pt x="7" y="1"/>
                    </a:lnTo>
                    <a:lnTo>
                      <a:pt x="7" y="8"/>
                    </a:lnTo>
                    <a:cubicBezTo>
                      <a:pt x="10" y="3"/>
                      <a:pt x="15" y="0"/>
                      <a:pt x="22" y="0"/>
                    </a:cubicBezTo>
                    <a:cubicBezTo>
                      <a:pt x="25" y="0"/>
                      <a:pt x="27" y="1"/>
                      <a:pt x="30" y="2"/>
                    </a:cubicBezTo>
                    <a:cubicBezTo>
                      <a:pt x="32" y="3"/>
                      <a:pt x="34" y="4"/>
                      <a:pt x="35" y="6"/>
                    </a:cubicBezTo>
                    <a:cubicBezTo>
                      <a:pt x="37" y="7"/>
                      <a:pt x="37" y="9"/>
                      <a:pt x="38" y="12"/>
                    </a:cubicBezTo>
                    <a:cubicBezTo>
                      <a:pt x="38" y="13"/>
                      <a:pt x="38" y="16"/>
                      <a:pt x="38" y="20"/>
                    </a:cubicBezTo>
                    <a:lnTo>
                      <a:pt x="38" y="49"/>
                    </a:lnTo>
                    <a:lnTo>
                      <a:pt x="30" y="49"/>
                    </a:lnTo>
                    <a:lnTo>
                      <a:pt x="30" y="20"/>
                    </a:lnTo>
                    <a:cubicBezTo>
                      <a:pt x="30" y="17"/>
                      <a:pt x="30" y="14"/>
                      <a:pt x="29" y="12"/>
                    </a:cubicBezTo>
                    <a:cubicBezTo>
                      <a:pt x="29" y="11"/>
                      <a:pt x="27" y="10"/>
                      <a:pt x="26" y="9"/>
                    </a:cubicBezTo>
                    <a:cubicBezTo>
                      <a:pt x="24" y="8"/>
                      <a:pt x="22" y="7"/>
                      <a:pt x="20" y="7"/>
                    </a:cubicBezTo>
                    <a:cubicBezTo>
                      <a:pt x="17" y="7"/>
                      <a:pt x="14" y="8"/>
                      <a:pt x="11" y="10"/>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8" name="Freeform 248"/>
              <p:cNvSpPr>
                <a:spLocks/>
              </p:cNvSpPr>
              <p:nvPr/>
            </p:nvSpPr>
            <p:spPr bwMode="auto">
              <a:xfrm>
                <a:off x="3700" y="2497"/>
                <a:ext cx="74" cy="90"/>
              </a:xfrm>
              <a:custGeom>
                <a:avLst/>
                <a:gdLst/>
                <a:ahLst/>
                <a:cxnLst>
                  <a:cxn ang="0">
                    <a:pos x="33" y="41"/>
                  </a:cxn>
                  <a:cxn ang="0">
                    <a:pos x="33" y="41"/>
                  </a:cxn>
                  <a:cxn ang="0">
                    <a:pos x="33" y="33"/>
                  </a:cxn>
                  <a:cxn ang="0">
                    <a:pos x="61" y="33"/>
                  </a:cxn>
                  <a:cxn ang="0">
                    <a:pos x="61" y="58"/>
                  </a:cxn>
                  <a:cxn ang="0">
                    <a:pos x="48" y="65"/>
                  </a:cxn>
                  <a:cxn ang="0">
                    <a:pos x="34" y="68"/>
                  </a:cxn>
                  <a:cxn ang="0">
                    <a:pos x="16" y="64"/>
                  </a:cxn>
                  <a:cxn ang="0">
                    <a:pos x="4" y="52"/>
                  </a:cxn>
                  <a:cxn ang="0">
                    <a:pos x="0" y="34"/>
                  </a:cxn>
                  <a:cxn ang="0">
                    <a:pos x="4" y="16"/>
                  </a:cxn>
                  <a:cxn ang="0">
                    <a:pos x="16" y="4"/>
                  </a:cxn>
                  <a:cxn ang="0">
                    <a:pos x="33" y="0"/>
                  </a:cxn>
                  <a:cxn ang="0">
                    <a:pos x="46" y="2"/>
                  </a:cxn>
                  <a:cxn ang="0">
                    <a:pos x="55" y="9"/>
                  </a:cxn>
                  <a:cxn ang="0">
                    <a:pos x="60" y="19"/>
                  </a:cxn>
                  <a:cxn ang="0">
                    <a:pos x="52" y="22"/>
                  </a:cxn>
                  <a:cxn ang="0">
                    <a:pos x="49" y="14"/>
                  </a:cxn>
                  <a:cxn ang="0">
                    <a:pos x="42" y="9"/>
                  </a:cxn>
                  <a:cxn ang="0">
                    <a:pos x="33" y="7"/>
                  </a:cxn>
                  <a:cxn ang="0">
                    <a:pos x="23" y="9"/>
                  </a:cxn>
                  <a:cxn ang="0">
                    <a:pos x="16" y="14"/>
                  </a:cxn>
                  <a:cxn ang="0">
                    <a:pos x="12" y="20"/>
                  </a:cxn>
                  <a:cxn ang="0">
                    <a:pos x="9" y="34"/>
                  </a:cxn>
                  <a:cxn ang="0">
                    <a:pos x="12" y="48"/>
                  </a:cxn>
                  <a:cxn ang="0">
                    <a:pos x="21" y="57"/>
                  </a:cxn>
                  <a:cxn ang="0">
                    <a:pos x="33" y="60"/>
                  </a:cxn>
                  <a:cxn ang="0">
                    <a:pos x="44" y="58"/>
                  </a:cxn>
                  <a:cxn ang="0">
                    <a:pos x="53" y="53"/>
                  </a:cxn>
                  <a:cxn ang="0">
                    <a:pos x="53" y="41"/>
                  </a:cxn>
                  <a:cxn ang="0">
                    <a:pos x="33" y="41"/>
                  </a:cxn>
                </a:cxnLst>
                <a:rect l="0" t="0" r="r" b="b"/>
                <a:pathLst>
                  <a:path w="61" h="68">
                    <a:moveTo>
                      <a:pt x="33" y="41"/>
                    </a:moveTo>
                    <a:lnTo>
                      <a:pt x="33" y="41"/>
                    </a:lnTo>
                    <a:lnTo>
                      <a:pt x="33" y="33"/>
                    </a:lnTo>
                    <a:lnTo>
                      <a:pt x="61" y="33"/>
                    </a:lnTo>
                    <a:lnTo>
                      <a:pt x="61" y="58"/>
                    </a:lnTo>
                    <a:cubicBezTo>
                      <a:pt x="57" y="61"/>
                      <a:pt x="52" y="64"/>
                      <a:pt x="48" y="65"/>
                    </a:cubicBezTo>
                    <a:cubicBezTo>
                      <a:pt x="43" y="67"/>
                      <a:pt x="39" y="68"/>
                      <a:pt x="34" y="68"/>
                    </a:cubicBezTo>
                    <a:cubicBezTo>
                      <a:pt x="27" y="68"/>
                      <a:pt x="21" y="67"/>
                      <a:pt x="16" y="64"/>
                    </a:cubicBezTo>
                    <a:cubicBezTo>
                      <a:pt x="11" y="61"/>
                      <a:pt x="7" y="57"/>
                      <a:pt x="4" y="52"/>
                    </a:cubicBezTo>
                    <a:cubicBezTo>
                      <a:pt x="2" y="47"/>
                      <a:pt x="0" y="41"/>
                      <a:pt x="0" y="34"/>
                    </a:cubicBezTo>
                    <a:cubicBezTo>
                      <a:pt x="0" y="28"/>
                      <a:pt x="2" y="22"/>
                      <a:pt x="4" y="16"/>
                    </a:cubicBezTo>
                    <a:cubicBezTo>
                      <a:pt x="7" y="11"/>
                      <a:pt x="11" y="7"/>
                      <a:pt x="16" y="4"/>
                    </a:cubicBezTo>
                    <a:cubicBezTo>
                      <a:pt x="21" y="1"/>
                      <a:pt x="27" y="0"/>
                      <a:pt x="33" y="0"/>
                    </a:cubicBezTo>
                    <a:cubicBezTo>
                      <a:pt x="38" y="0"/>
                      <a:pt x="42" y="1"/>
                      <a:pt x="46" y="2"/>
                    </a:cubicBezTo>
                    <a:cubicBezTo>
                      <a:pt x="50" y="4"/>
                      <a:pt x="53" y="6"/>
                      <a:pt x="55" y="9"/>
                    </a:cubicBezTo>
                    <a:cubicBezTo>
                      <a:pt x="57" y="11"/>
                      <a:pt x="59" y="15"/>
                      <a:pt x="60" y="19"/>
                    </a:cubicBezTo>
                    <a:lnTo>
                      <a:pt x="52" y="22"/>
                    </a:lnTo>
                    <a:cubicBezTo>
                      <a:pt x="51" y="18"/>
                      <a:pt x="50" y="16"/>
                      <a:pt x="49" y="14"/>
                    </a:cubicBezTo>
                    <a:cubicBezTo>
                      <a:pt x="47" y="12"/>
                      <a:pt x="45" y="10"/>
                      <a:pt x="42" y="9"/>
                    </a:cubicBezTo>
                    <a:cubicBezTo>
                      <a:pt x="40" y="8"/>
                      <a:pt x="37" y="7"/>
                      <a:pt x="33" y="7"/>
                    </a:cubicBezTo>
                    <a:cubicBezTo>
                      <a:pt x="29" y="7"/>
                      <a:pt x="26" y="8"/>
                      <a:pt x="23" y="9"/>
                    </a:cubicBezTo>
                    <a:cubicBezTo>
                      <a:pt x="20" y="10"/>
                      <a:pt x="18" y="12"/>
                      <a:pt x="16" y="14"/>
                    </a:cubicBezTo>
                    <a:cubicBezTo>
                      <a:pt x="14" y="16"/>
                      <a:pt x="13" y="18"/>
                      <a:pt x="12" y="20"/>
                    </a:cubicBezTo>
                    <a:cubicBezTo>
                      <a:pt x="10" y="25"/>
                      <a:pt x="9" y="29"/>
                      <a:pt x="9" y="34"/>
                    </a:cubicBezTo>
                    <a:cubicBezTo>
                      <a:pt x="9" y="40"/>
                      <a:pt x="10" y="45"/>
                      <a:pt x="12" y="48"/>
                    </a:cubicBezTo>
                    <a:cubicBezTo>
                      <a:pt x="14" y="52"/>
                      <a:pt x="17" y="55"/>
                      <a:pt x="21" y="57"/>
                    </a:cubicBezTo>
                    <a:cubicBezTo>
                      <a:pt x="25" y="59"/>
                      <a:pt x="29" y="60"/>
                      <a:pt x="33" y="60"/>
                    </a:cubicBezTo>
                    <a:cubicBezTo>
                      <a:pt x="37" y="60"/>
                      <a:pt x="41" y="59"/>
                      <a:pt x="44" y="58"/>
                    </a:cubicBezTo>
                    <a:cubicBezTo>
                      <a:pt x="48" y="57"/>
                      <a:pt x="51" y="55"/>
                      <a:pt x="53" y="53"/>
                    </a:cubicBezTo>
                    <a:lnTo>
                      <a:pt x="53" y="41"/>
                    </a:lnTo>
                    <a:lnTo>
                      <a:pt x="33" y="4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9" name="Freeform 249"/>
              <p:cNvSpPr>
                <a:spLocks noEditPoints="1"/>
              </p:cNvSpPr>
              <p:nvPr/>
            </p:nvSpPr>
            <p:spPr bwMode="auto">
              <a:xfrm>
                <a:off x="3786" y="2521"/>
                <a:ext cx="54" cy="66"/>
              </a:xfrm>
              <a:custGeom>
                <a:avLst/>
                <a:gdLst/>
                <a:ahLst/>
                <a:cxnLst>
                  <a:cxn ang="0">
                    <a:pos x="34" y="43"/>
                  </a:cxn>
                  <a:cxn ang="0">
                    <a:pos x="34" y="43"/>
                  </a:cxn>
                  <a:cxn ang="0">
                    <a:pos x="25" y="48"/>
                  </a:cxn>
                  <a:cxn ang="0">
                    <a:pos x="16" y="50"/>
                  </a:cxn>
                  <a:cxn ang="0">
                    <a:pos x="4" y="46"/>
                  </a:cxn>
                  <a:cxn ang="0">
                    <a:pos x="0" y="36"/>
                  </a:cxn>
                  <a:cxn ang="0">
                    <a:pos x="1" y="30"/>
                  </a:cxn>
                  <a:cxn ang="0">
                    <a:pos x="5" y="25"/>
                  </a:cxn>
                  <a:cxn ang="0">
                    <a:pos x="11" y="23"/>
                  </a:cxn>
                  <a:cxn ang="0">
                    <a:pos x="18" y="21"/>
                  </a:cxn>
                  <a:cxn ang="0">
                    <a:pos x="33" y="19"/>
                  </a:cxn>
                  <a:cxn ang="0">
                    <a:pos x="33" y="16"/>
                  </a:cxn>
                  <a:cxn ang="0">
                    <a:pos x="31" y="10"/>
                  </a:cxn>
                  <a:cxn ang="0">
                    <a:pos x="21" y="7"/>
                  </a:cxn>
                  <a:cxn ang="0">
                    <a:pos x="13" y="9"/>
                  </a:cxn>
                  <a:cxn ang="0">
                    <a:pos x="9" y="16"/>
                  </a:cxn>
                  <a:cxn ang="0">
                    <a:pos x="1" y="15"/>
                  </a:cxn>
                  <a:cxn ang="0">
                    <a:pos x="5" y="7"/>
                  </a:cxn>
                  <a:cxn ang="0">
                    <a:pos x="12" y="2"/>
                  </a:cxn>
                  <a:cxn ang="0">
                    <a:pos x="23" y="0"/>
                  </a:cxn>
                  <a:cxn ang="0">
                    <a:pos x="32" y="2"/>
                  </a:cxn>
                  <a:cxn ang="0">
                    <a:pos x="38" y="5"/>
                  </a:cxn>
                  <a:cxn ang="0">
                    <a:pos x="41" y="11"/>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30"/>
                  </a:cxn>
                  <a:cxn ang="0">
                    <a:pos x="9" y="32"/>
                  </a:cxn>
                  <a:cxn ang="0">
                    <a:pos x="8" y="36"/>
                  </a:cxn>
                  <a:cxn ang="0">
                    <a:pos x="11" y="41"/>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7"/>
                      <a:pt x="25" y="48"/>
                    </a:cubicBezTo>
                    <a:cubicBezTo>
                      <a:pt x="22" y="49"/>
                      <a:pt x="19" y="50"/>
                      <a:pt x="16" y="50"/>
                    </a:cubicBezTo>
                    <a:cubicBezTo>
                      <a:pt x="11" y="50"/>
                      <a:pt x="7" y="49"/>
                      <a:pt x="4" y="46"/>
                    </a:cubicBezTo>
                    <a:cubicBezTo>
                      <a:pt x="1" y="44"/>
                      <a:pt x="0" y="40"/>
                      <a:pt x="0" y="36"/>
                    </a:cubicBezTo>
                    <a:cubicBezTo>
                      <a:pt x="0" y="34"/>
                      <a:pt x="0" y="32"/>
                      <a:pt x="1" y="30"/>
                    </a:cubicBezTo>
                    <a:cubicBezTo>
                      <a:pt x="2" y="28"/>
                      <a:pt x="4" y="26"/>
                      <a:pt x="5" y="25"/>
                    </a:cubicBezTo>
                    <a:cubicBezTo>
                      <a:pt x="7" y="24"/>
                      <a:pt x="9" y="23"/>
                      <a:pt x="11" y="23"/>
                    </a:cubicBezTo>
                    <a:cubicBezTo>
                      <a:pt x="13" y="22"/>
                      <a:pt x="15" y="22"/>
                      <a:pt x="18" y="21"/>
                    </a:cubicBezTo>
                    <a:cubicBezTo>
                      <a:pt x="25" y="21"/>
                      <a:pt x="30" y="20"/>
                      <a:pt x="33" y="19"/>
                    </a:cubicBezTo>
                    <a:cubicBezTo>
                      <a:pt x="33" y="17"/>
                      <a:pt x="33" y="17"/>
                      <a:pt x="33" y="16"/>
                    </a:cubicBezTo>
                    <a:cubicBezTo>
                      <a:pt x="33" y="13"/>
                      <a:pt x="32" y="11"/>
                      <a:pt x="31" y="10"/>
                    </a:cubicBezTo>
                    <a:cubicBezTo>
                      <a:pt x="29" y="8"/>
                      <a:pt x="25" y="7"/>
                      <a:pt x="21" y="7"/>
                    </a:cubicBezTo>
                    <a:cubicBezTo>
                      <a:pt x="18" y="7"/>
                      <a:pt x="15" y="7"/>
                      <a:pt x="13" y="9"/>
                    </a:cubicBezTo>
                    <a:cubicBezTo>
                      <a:pt x="11" y="10"/>
                      <a:pt x="10" y="12"/>
                      <a:pt x="9" y="16"/>
                    </a:cubicBezTo>
                    <a:lnTo>
                      <a:pt x="1" y="15"/>
                    </a:lnTo>
                    <a:cubicBezTo>
                      <a:pt x="2" y="11"/>
                      <a:pt x="3" y="9"/>
                      <a:pt x="5" y="7"/>
                    </a:cubicBezTo>
                    <a:cubicBezTo>
                      <a:pt x="6" y="4"/>
                      <a:pt x="9" y="3"/>
                      <a:pt x="12" y="2"/>
                    </a:cubicBezTo>
                    <a:cubicBezTo>
                      <a:pt x="15" y="1"/>
                      <a:pt x="18" y="0"/>
                      <a:pt x="23" y="0"/>
                    </a:cubicBezTo>
                    <a:cubicBezTo>
                      <a:pt x="27" y="0"/>
                      <a:pt x="30" y="1"/>
                      <a:pt x="32" y="2"/>
                    </a:cubicBezTo>
                    <a:cubicBezTo>
                      <a:pt x="35" y="2"/>
                      <a:pt x="37" y="4"/>
                      <a:pt x="38" y="5"/>
                    </a:cubicBezTo>
                    <a:cubicBezTo>
                      <a:pt x="39" y="7"/>
                      <a:pt x="40" y="8"/>
                      <a:pt x="41" y="11"/>
                    </a:cubicBezTo>
                    <a:cubicBezTo>
                      <a:pt x="41" y="12"/>
                      <a:pt x="41" y="15"/>
                      <a:pt x="41" y="18"/>
                    </a:cubicBezTo>
                    <a:lnTo>
                      <a:pt x="41" y="29"/>
                    </a:lnTo>
                    <a:cubicBezTo>
                      <a:pt x="41" y="36"/>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5" y="27"/>
                      <a:pt x="20" y="28"/>
                    </a:cubicBezTo>
                    <a:cubicBezTo>
                      <a:pt x="16" y="28"/>
                      <a:pt x="14" y="29"/>
                      <a:pt x="13" y="30"/>
                    </a:cubicBezTo>
                    <a:cubicBezTo>
                      <a:pt x="11" y="30"/>
                      <a:pt x="10" y="31"/>
                      <a:pt x="9" y="32"/>
                    </a:cubicBezTo>
                    <a:cubicBezTo>
                      <a:pt x="9" y="33"/>
                      <a:pt x="8" y="35"/>
                      <a:pt x="8" y="36"/>
                    </a:cubicBezTo>
                    <a:cubicBezTo>
                      <a:pt x="8" y="38"/>
                      <a:pt x="9" y="40"/>
                      <a:pt x="11" y="41"/>
                    </a:cubicBezTo>
                    <a:cubicBezTo>
                      <a:pt x="12" y="43"/>
                      <a:pt x="15" y="44"/>
                      <a:pt x="18" y="44"/>
                    </a:cubicBezTo>
                    <a:cubicBezTo>
                      <a:pt x="21" y="44"/>
                      <a:pt x="24" y="43"/>
                      <a:pt x="26" y="42"/>
                    </a:cubicBezTo>
                    <a:cubicBezTo>
                      <a:pt x="29" y="40"/>
                      <a:pt x="30" y="38"/>
                      <a:pt x="32" y="36"/>
                    </a:cubicBezTo>
                    <a:cubicBezTo>
                      <a:pt x="32"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0" name="Freeform 250"/>
              <p:cNvSpPr>
                <a:spLocks/>
              </p:cNvSpPr>
              <p:nvPr/>
            </p:nvSpPr>
            <p:spPr bwMode="auto">
              <a:xfrm>
                <a:off x="3851" y="2498"/>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1" name="Freeform 251"/>
              <p:cNvSpPr>
                <a:spLocks/>
              </p:cNvSpPr>
              <p:nvPr/>
            </p:nvSpPr>
            <p:spPr bwMode="auto">
              <a:xfrm>
                <a:off x="3877" y="2498"/>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2" name="Freeform 252"/>
              <p:cNvSpPr>
                <a:spLocks noEditPoints="1"/>
              </p:cNvSpPr>
              <p:nvPr/>
            </p:nvSpPr>
            <p:spPr bwMode="auto">
              <a:xfrm>
                <a:off x="3898" y="2521"/>
                <a:ext cx="55" cy="66"/>
              </a:xfrm>
              <a:custGeom>
                <a:avLst/>
                <a:gdLst/>
                <a:ahLst/>
                <a:cxnLst>
                  <a:cxn ang="0">
                    <a:pos x="0" y="25"/>
                  </a:cxn>
                  <a:cxn ang="0">
                    <a:pos x="0" y="25"/>
                  </a:cxn>
                  <a:cxn ang="0">
                    <a:pos x="7" y="5"/>
                  </a:cxn>
                  <a:cxn ang="0">
                    <a:pos x="22" y="0"/>
                  </a:cxn>
                  <a:cxn ang="0">
                    <a:pos x="39" y="7"/>
                  </a:cxn>
                  <a:cxn ang="0">
                    <a:pos x="45" y="24"/>
                  </a:cxn>
                  <a:cxn ang="0">
                    <a:pos x="42" y="39"/>
                  </a:cxn>
                  <a:cxn ang="0">
                    <a:pos x="34"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5" h="50">
                    <a:moveTo>
                      <a:pt x="0" y="25"/>
                    </a:moveTo>
                    <a:lnTo>
                      <a:pt x="0" y="25"/>
                    </a:lnTo>
                    <a:cubicBezTo>
                      <a:pt x="0" y="16"/>
                      <a:pt x="3" y="10"/>
                      <a:pt x="7" y="5"/>
                    </a:cubicBezTo>
                    <a:cubicBezTo>
                      <a:pt x="12" y="2"/>
                      <a:pt x="17" y="0"/>
                      <a:pt x="22" y="0"/>
                    </a:cubicBezTo>
                    <a:cubicBezTo>
                      <a:pt x="29" y="0"/>
                      <a:pt x="34" y="2"/>
                      <a:pt x="39" y="7"/>
                    </a:cubicBezTo>
                    <a:cubicBezTo>
                      <a:pt x="43" y="11"/>
                      <a:pt x="45" y="17"/>
                      <a:pt x="45" y="24"/>
                    </a:cubicBezTo>
                    <a:cubicBezTo>
                      <a:pt x="45" y="30"/>
                      <a:pt x="44" y="35"/>
                      <a:pt x="42" y="39"/>
                    </a:cubicBezTo>
                    <a:cubicBezTo>
                      <a:pt x="40" y="42"/>
                      <a:pt x="38" y="45"/>
                      <a:pt x="34" y="47"/>
                    </a:cubicBezTo>
                    <a:cubicBezTo>
                      <a:pt x="30" y="49"/>
                      <a:pt x="27" y="50"/>
                      <a:pt x="22"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2" y="43"/>
                    </a:cubicBezTo>
                    <a:cubicBezTo>
                      <a:pt x="26" y="43"/>
                      <a:pt x="30" y="42"/>
                      <a:pt x="32" y="39"/>
                    </a:cubicBezTo>
                    <a:cubicBezTo>
                      <a:pt x="35" y="36"/>
                      <a:pt x="36" y="31"/>
                      <a:pt x="36" y="25"/>
                    </a:cubicBezTo>
                    <a:cubicBezTo>
                      <a:pt x="36" y="19"/>
                      <a:pt x="35" y="14"/>
                      <a:pt x="32" y="11"/>
                    </a:cubicBezTo>
                    <a:cubicBezTo>
                      <a:pt x="30" y="8"/>
                      <a:pt x="26" y="7"/>
                      <a:pt x="22"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3" name="Freeform 253"/>
              <p:cNvSpPr>
                <a:spLocks/>
              </p:cNvSpPr>
              <p:nvPr/>
            </p:nvSpPr>
            <p:spPr bwMode="auto">
              <a:xfrm>
                <a:off x="3964" y="2521"/>
                <a:ext cx="48" cy="64"/>
              </a:xfrm>
              <a:custGeom>
                <a:avLst/>
                <a:gdLst/>
                <a:ahLst/>
                <a:cxnLst>
                  <a:cxn ang="0">
                    <a:pos x="0" y="49"/>
                  </a:cxn>
                  <a:cxn ang="0">
                    <a:pos x="0" y="49"/>
                  </a:cxn>
                  <a:cxn ang="0">
                    <a:pos x="0" y="1"/>
                  </a:cxn>
                  <a:cxn ang="0">
                    <a:pos x="8" y="1"/>
                  </a:cxn>
                  <a:cxn ang="0">
                    <a:pos x="8" y="8"/>
                  </a:cxn>
                  <a:cxn ang="0">
                    <a:pos x="23" y="0"/>
                  </a:cxn>
                  <a:cxn ang="0">
                    <a:pos x="31" y="2"/>
                  </a:cxn>
                  <a:cxn ang="0">
                    <a:pos x="36" y="6"/>
                  </a:cxn>
                  <a:cxn ang="0">
                    <a:pos x="39" y="12"/>
                  </a:cxn>
                  <a:cxn ang="0">
                    <a:pos x="39" y="20"/>
                  </a:cxn>
                  <a:cxn ang="0">
                    <a:pos x="39" y="49"/>
                  </a:cxn>
                  <a:cxn ang="0">
                    <a:pos x="31" y="49"/>
                  </a:cxn>
                  <a:cxn ang="0">
                    <a:pos x="31" y="20"/>
                  </a:cxn>
                  <a:cxn ang="0">
                    <a:pos x="30" y="12"/>
                  </a:cxn>
                  <a:cxn ang="0">
                    <a:pos x="27" y="9"/>
                  </a:cxn>
                  <a:cxn ang="0">
                    <a:pos x="21" y="7"/>
                  </a:cxn>
                  <a:cxn ang="0">
                    <a:pos x="12" y="10"/>
                  </a:cxn>
                  <a:cxn ang="0">
                    <a:pos x="8" y="23"/>
                  </a:cxn>
                  <a:cxn ang="0">
                    <a:pos x="8" y="49"/>
                  </a:cxn>
                  <a:cxn ang="0">
                    <a:pos x="0" y="49"/>
                  </a:cxn>
                </a:cxnLst>
                <a:rect l="0" t="0" r="r" b="b"/>
                <a:pathLst>
                  <a:path w="39" h="49">
                    <a:moveTo>
                      <a:pt x="0" y="49"/>
                    </a:moveTo>
                    <a:lnTo>
                      <a:pt x="0" y="49"/>
                    </a:lnTo>
                    <a:lnTo>
                      <a:pt x="0" y="1"/>
                    </a:lnTo>
                    <a:lnTo>
                      <a:pt x="8" y="1"/>
                    </a:lnTo>
                    <a:lnTo>
                      <a:pt x="8" y="8"/>
                    </a:lnTo>
                    <a:cubicBezTo>
                      <a:pt x="11" y="3"/>
                      <a:pt x="16" y="0"/>
                      <a:pt x="23" y="0"/>
                    </a:cubicBezTo>
                    <a:cubicBezTo>
                      <a:pt x="26" y="0"/>
                      <a:pt x="28" y="1"/>
                      <a:pt x="31" y="2"/>
                    </a:cubicBezTo>
                    <a:cubicBezTo>
                      <a:pt x="33" y="3"/>
                      <a:pt x="35" y="4"/>
                      <a:pt x="36" y="6"/>
                    </a:cubicBezTo>
                    <a:cubicBezTo>
                      <a:pt x="37" y="7"/>
                      <a:pt x="38" y="9"/>
                      <a:pt x="39" y="12"/>
                    </a:cubicBezTo>
                    <a:cubicBezTo>
                      <a:pt x="39" y="13"/>
                      <a:pt x="39" y="16"/>
                      <a:pt x="39" y="20"/>
                    </a:cubicBezTo>
                    <a:lnTo>
                      <a:pt x="39" y="49"/>
                    </a:lnTo>
                    <a:lnTo>
                      <a:pt x="31" y="49"/>
                    </a:lnTo>
                    <a:lnTo>
                      <a:pt x="31" y="20"/>
                    </a:lnTo>
                    <a:cubicBezTo>
                      <a:pt x="31" y="17"/>
                      <a:pt x="31" y="14"/>
                      <a:pt x="30" y="12"/>
                    </a:cubicBezTo>
                    <a:cubicBezTo>
                      <a:pt x="29" y="11"/>
                      <a:pt x="28" y="10"/>
                      <a:pt x="27" y="9"/>
                    </a:cubicBezTo>
                    <a:cubicBezTo>
                      <a:pt x="25" y="8"/>
                      <a:pt x="23" y="7"/>
                      <a:pt x="21" y="7"/>
                    </a:cubicBezTo>
                    <a:cubicBezTo>
                      <a:pt x="18" y="7"/>
                      <a:pt x="15" y="8"/>
                      <a:pt x="12" y="10"/>
                    </a:cubicBezTo>
                    <a:cubicBezTo>
                      <a:pt x="10"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4" name="Freeform 254"/>
              <p:cNvSpPr>
                <a:spLocks/>
              </p:cNvSpPr>
              <p:nvPr/>
            </p:nvSpPr>
            <p:spPr bwMode="auto">
              <a:xfrm>
                <a:off x="4023" y="2521"/>
                <a:ext cx="48" cy="66"/>
              </a:xfrm>
              <a:custGeom>
                <a:avLst/>
                <a:gdLst/>
                <a:ahLst/>
                <a:cxnLst>
                  <a:cxn ang="0">
                    <a:pos x="0" y="35"/>
                  </a:cxn>
                  <a:cxn ang="0">
                    <a:pos x="0" y="35"/>
                  </a:cxn>
                  <a:cxn ang="0">
                    <a:pos x="8" y="33"/>
                  </a:cxn>
                  <a:cxn ang="0">
                    <a:pos x="12" y="41"/>
                  </a:cxn>
                  <a:cxn ang="0">
                    <a:pos x="21" y="43"/>
                  </a:cxn>
                  <a:cxn ang="0">
                    <a:pos x="29" y="41"/>
                  </a:cxn>
                  <a:cxn ang="0">
                    <a:pos x="32" y="36"/>
                  </a:cxn>
                  <a:cxn ang="0">
                    <a:pos x="29" y="31"/>
                  </a:cxn>
                  <a:cxn ang="0">
                    <a:pos x="21" y="29"/>
                  </a:cxn>
                  <a:cxn ang="0">
                    <a:pos x="9" y="25"/>
                  </a:cxn>
                  <a:cxn ang="0">
                    <a:pos x="3" y="20"/>
                  </a:cxn>
                  <a:cxn ang="0">
                    <a:pos x="2" y="14"/>
                  </a:cxn>
                  <a:cxn ang="0">
                    <a:pos x="3" y="8"/>
                  </a:cxn>
                  <a:cxn ang="0">
                    <a:pos x="7" y="3"/>
                  </a:cxn>
                  <a:cxn ang="0">
                    <a:pos x="12" y="1"/>
                  </a:cxn>
                  <a:cxn ang="0">
                    <a:pos x="19" y="0"/>
                  </a:cxn>
                  <a:cxn ang="0">
                    <a:pos x="29" y="2"/>
                  </a:cxn>
                  <a:cxn ang="0">
                    <a:pos x="35" y="6"/>
                  </a:cxn>
                  <a:cxn ang="0">
                    <a:pos x="38" y="13"/>
                  </a:cxn>
                  <a:cxn ang="0">
                    <a:pos x="30" y="15"/>
                  </a:cxn>
                  <a:cxn ang="0">
                    <a:pos x="27" y="9"/>
                  </a:cxn>
                  <a:cxn ang="0">
                    <a:pos x="20" y="7"/>
                  </a:cxn>
                  <a:cxn ang="0">
                    <a:pos x="12" y="9"/>
                  </a:cxn>
                  <a:cxn ang="0">
                    <a:pos x="9" y="13"/>
                  </a:cxn>
                  <a:cxn ang="0">
                    <a:pos x="10" y="16"/>
                  </a:cxn>
                  <a:cxn ang="0">
                    <a:pos x="14" y="18"/>
                  </a:cxn>
                  <a:cxn ang="0">
                    <a:pos x="21" y="20"/>
                  </a:cxn>
                  <a:cxn ang="0">
                    <a:pos x="33" y="24"/>
                  </a:cxn>
                  <a:cxn ang="0">
                    <a:pos x="38" y="28"/>
                  </a:cxn>
                  <a:cxn ang="0">
                    <a:pos x="40" y="35"/>
                  </a:cxn>
                  <a:cxn ang="0">
                    <a:pos x="38" y="42"/>
                  </a:cxn>
                  <a:cxn ang="0">
                    <a:pos x="31" y="48"/>
                  </a:cxn>
                  <a:cxn ang="0">
                    <a:pos x="21" y="50"/>
                  </a:cxn>
                  <a:cxn ang="0">
                    <a:pos x="7" y="46"/>
                  </a:cxn>
                  <a:cxn ang="0">
                    <a:pos x="0" y="35"/>
                  </a:cxn>
                  <a:cxn ang="0">
                    <a:pos x="0" y="35"/>
                  </a:cxn>
                </a:cxnLst>
                <a:rect l="0" t="0" r="r" b="b"/>
                <a:pathLst>
                  <a:path w="40" h="50">
                    <a:moveTo>
                      <a:pt x="0" y="35"/>
                    </a:moveTo>
                    <a:lnTo>
                      <a:pt x="0" y="35"/>
                    </a:lnTo>
                    <a:lnTo>
                      <a:pt x="8" y="33"/>
                    </a:lnTo>
                    <a:cubicBezTo>
                      <a:pt x="9" y="37"/>
                      <a:pt x="10" y="39"/>
                      <a:pt x="12" y="41"/>
                    </a:cubicBezTo>
                    <a:cubicBezTo>
                      <a:pt x="14" y="42"/>
                      <a:pt x="17" y="43"/>
                      <a:pt x="21" y="43"/>
                    </a:cubicBezTo>
                    <a:cubicBezTo>
                      <a:pt x="24" y="43"/>
                      <a:pt x="27" y="43"/>
                      <a:pt x="29" y="41"/>
                    </a:cubicBezTo>
                    <a:cubicBezTo>
                      <a:pt x="31" y="40"/>
                      <a:pt x="32" y="38"/>
                      <a:pt x="32" y="36"/>
                    </a:cubicBezTo>
                    <a:cubicBezTo>
                      <a:pt x="32" y="34"/>
                      <a:pt x="31" y="32"/>
                      <a:pt x="29" y="31"/>
                    </a:cubicBezTo>
                    <a:cubicBezTo>
                      <a:pt x="28" y="31"/>
                      <a:pt x="25" y="30"/>
                      <a:pt x="21" y="29"/>
                    </a:cubicBezTo>
                    <a:cubicBezTo>
                      <a:pt x="15" y="27"/>
                      <a:pt x="11" y="26"/>
                      <a:pt x="9" y="25"/>
                    </a:cubicBezTo>
                    <a:cubicBezTo>
                      <a:pt x="6" y="24"/>
                      <a:pt x="5" y="22"/>
                      <a:pt x="3" y="20"/>
                    </a:cubicBezTo>
                    <a:cubicBezTo>
                      <a:pt x="2" y="18"/>
                      <a:pt x="2" y="16"/>
                      <a:pt x="2" y="14"/>
                    </a:cubicBezTo>
                    <a:cubicBezTo>
                      <a:pt x="2" y="12"/>
                      <a:pt x="2" y="10"/>
                      <a:pt x="3" y="8"/>
                    </a:cubicBezTo>
                    <a:cubicBezTo>
                      <a:pt x="4" y="6"/>
                      <a:pt x="5" y="5"/>
                      <a:pt x="7" y="3"/>
                    </a:cubicBezTo>
                    <a:cubicBezTo>
                      <a:pt x="8" y="2"/>
                      <a:pt x="10" y="2"/>
                      <a:pt x="12" y="1"/>
                    </a:cubicBezTo>
                    <a:cubicBezTo>
                      <a:pt x="14" y="0"/>
                      <a:pt x="17" y="0"/>
                      <a:pt x="19" y="0"/>
                    </a:cubicBezTo>
                    <a:cubicBezTo>
                      <a:pt x="23" y="0"/>
                      <a:pt x="26" y="1"/>
                      <a:pt x="29" y="2"/>
                    </a:cubicBezTo>
                    <a:cubicBezTo>
                      <a:pt x="32" y="3"/>
                      <a:pt x="34" y="4"/>
                      <a:pt x="35" y="6"/>
                    </a:cubicBezTo>
                    <a:cubicBezTo>
                      <a:pt x="37" y="8"/>
                      <a:pt x="38" y="10"/>
                      <a:pt x="38" y="13"/>
                    </a:cubicBezTo>
                    <a:lnTo>
                      <a:pt x="30" y="15"/>
                    </a:lnTo>
                    <a:cubicBezTo>
                      <a:pt x="30" y="12"/>
                      <a:pt x="29" y="10"/>
                      <a:pt x="27" y="9"/>
                    </a:cubicBezTo>
                    <a:cubicBezTo>
                      <a:pt x="25" y="7"/>
                      <a:pt x="23" y="7"/>
                      <a:pt x="20" y="7"/>
                    </a:cubicBezTo>
                    <a:cubicBezTo>
                      <a:pt x="16" y="7"/>
                      <a:pt x="13" y="7"/>
                      <a:pt x="12" y="9"/>
                    </a:cubicBezTo>
                    <a:cubicBezTo>
                      <a:pt x="10" y="10"/>
                      <a:pt x="9" y="11"/>
                      <a:pt x="9" y="13"/>
                    </a:cubicBezTo>
                    <a:cubicBezTo>
                      <a:pt x="9" y="14"/>
                      <a:pt x="10" y="15"/>
                      <a:pt x="10" y="16"/>
                    </a:cubicBezTo>
                    <a:cubicBezTo>
                      <a:pt x="11" y="17"/>
                      <a:pt x="12" y="17"/>
                      <a:pt x="14" y="18"/>
                    </a:cubicBezTo>
                    <a:cubicBezTo>
                      <a:pt x="14" y="18"/>
                      <a:pt x="17" y="19"/>
                      <a:pt x="21" y="20"/>
                    </a:cubicBezTo>
                    <a:cubicBezTo>
                      <a:pt x="26" y="21"/>
                      <a:pt x="30" y="23"/>
                      <a:pt x="33" y="24"/>
                    </a:cubicBezTo>
                    <a:cubicBezTo>
                      <a:pt x="35" y="25"/>
                      <a:pt x="37" y="26"/>
                      <a:pt x="38" y="28"/>
                    </a:cubicBezTo>
                    <a:cubicBezTo>
                      <a:pt x="39" y="30"/>
                      <a:pt x="40" y="32"/>
                      <a:pt x="40" y="35"/>
                    </a:cubicBezTo>
                    <a:cubicBezTo>
                      <a:pt x="40" y="38"/>
                      <a:pt x="39" y="40"/>
                      <a:pt x="38" y="42"/>
                    </a:cubicBezTo>
                    <a:cubicBezTo>
                      <a:pt x="36" y="45"/>
                      <a:pt x="34" y="47"/>
                      <a:pt x="31" y="48"/>
                    </a:cubicBezTo>
                    <a:cubicBezTo>
                      <a:pt x="28" y="49"/>
                      <a:pt x="24" y="50"/>
                      <a:pt x="21" y="50"/>
                    </a:cubicBezTo>
                    <a:cubicBezTo>
                      <a:pt x="14" y="50"/>
                      <a:pt x="10" y="49"/>
                      <a:pt x="7"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5" name="Freeform 255"/>
              <p:cNvSpPr>
                <a:spLocks noEditPoints="1"/>
              </p:cNvSpPr>
              <p:nvPr/>
            </p:nvSpPr>
            <p:spPr bwMode="auto">
              <a:xfrm>
                <a:off x="4116" y="2521"/>
                <a:ext cx="51" cy="88"/>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2" y="25"/>
                  </a:cxn>
                  <a:cxn ang="0">
                    <a:pos x="39" y="38"/>
                  </a:cxn>
                  <a:cxn ang="0">
                    <a:pos x="31" y="47"/>
                  </a:cxn>
                  <a:cxn ang="0">
                    <a:pos x="21" y="50"/>
                  </a:cxn>
                  <a:cxn ang="0">
                    <a:pos x="13" y="48"/>
                  </a:cxn>
                  <a:cxn ang="0">
                    <a:pos x="8" y="44"/>
                  </a:cxn>
                  <a:cxn ang="0">
                    <a:pos x="8" y="67"/>
                  </a:cxn>
                  <a:cxn ang="0">
                    <a:pos x="0" y="67"/>
                  </a:cxn>
                  <a:cxn ang="0">
                    <a:pos x="7" y="25"/>
                  </a:cxn>
                  <a:cxn ang="0">
                    <a:pos x="7" y="25"/>
                  </a:cxn>
                  <a:cxn ang="0">
                    <a:pos x="11" y="39"/>
                  </a:cxn>
                  <a:cxn ang="0">
                    <a:pos x="20" y="43"/>
                  </a:cxn>
                  <a:cxn ang="0">
                    <a:pos x="29" y="39"/>
                  </a:cxn>
                  <a:cxn ang="0">
                    <a:pos x="33" y="25"/>
                  </a:cxn>
                  <a:cxn ang="0">
                    <a:pos x="29" y="11"/>
                  </a:cxn>
                  <a:cxn ang="0">
                    <a:pos x="21" y="6"/>
                  </a:cxn>
                  <a:cxn ang="0">
                    <a:pos x="11" y="11"/>
                  </a:cxn>
                  <a:cxn ang="0">
                    <a:pos x="7" y="25"/>
                  </a:cxn>
                  <a:cxn ang="0">
                    <a:pos x="7" y="25"/>
                  </a:cxn>
                </a:cxnLst>
                <a:rect l="0" t="0" r="r" b="b"/>
                <a:pathLst>
                  <a:path w="42" h="67">
                    <a:moveTo>
                      <a:pt x="0" y="67"/>
                    </a:moveTo>
                    <a:lnTo>
                      <a:pt x="0" y="67"/>
                    </a:lnTo>
                    <a:lnTo>
                      <a:pt x="0" y="1"/>
                    </a:lnTo>
                    <a:lnTo>
                      <a:pt x="7" y="1"/>
                    </a:lnTo>
                    <a:lnTo>
                      <a:pt x="7" y="7"/>
                    </a:lnTo>
                    <a:cubicBezTo>
                      <a:pt x="9" y="5"/>
                      <a:pt x="11" y="3"/>
                      <a:pt x="13" y="2"/>
                    </a:cubicBezTo>
                    <a:cubicBezTo>
                      <a:pt x="16" y="1"/>
                      <a:pt x="18" y="0"/>
                      <a:pt x="21" y="0"/>
                    </a:cubicBezTo>
                    <a:cubicBezTo>
                      <a:pt x="25" y="0"/>
                      <a:pt x="29" y="1"/>
                      <a:pt x="32" y="3"/>
                    </a:cubicBezTo>
                    <a:cubicBezTo>
                      <a:pt x="35" y="5"/>
                      <a:pt x="38" y="8"/>
                      <a:pt x="39" y="12"/>
                    </a:cubicBezTo>
                    <a:cubicBezTo>
                      <a:pt x="41" y="16"/>
                      <a:pt x="42" y="20"/>
                      <a:pt x="42" y="25"/>
                    </a:cubicBezTo>
                    <a:cubicBezTo>
                      <a:pt x="42" y="30"/>
                      <a:pt x="41" y="34"/>
                      <a:pt x="39" y="38"/>
                    </a:cubicBezTo>
                    <a:cubicBezTo>
                      <a:pt x="37" y="42"/>
                      <a:pt x="35" y="45"/>
                      <a:pt x="31" y="47"/>
                    </a:cubicBezTo>
                    <a:cubicBezTo>
                      <a:pt x="28" y="49"/>
                      <a:pt x="24" y="50"/>
                      <a:pt x="21" y="50"/>
                    </a:cubicBezTo>
                    <a:cubicBezTo>
                      <a:pt x="18" y="50"/>
                      <a:pt x="16" y="49"/>
                      <a:pt x="13" y="48"/>
                    </a:cubicBezTo>
                    <a:cubicBezTo>
                      <a:pt x="11" y="47"/>
                      <a:pt x="10" y="46"/>
                      <a:pt x="8" y="44"/>
                    </a:cubicBezTo>
                    <a:lnTo>
                      <a:pt x="8" y="67"/>
                    </a:lnTo>
                    <a:lnTo>
                      <a:pt x="0" y="67"/>
                    </a:lnTo>
                    <a:close/>
                    <a:moveTo>
                      <a:pt x="7" y="25"/>
                    </a:moveTo>
                    <a:lnTo>
                      <a:pt x="7" y="25"/>
                    </a:lnTo>
                    <a:cubicBezTo>
                      <a:pt x="7" y="31"/>
                      <a:pt x="9" y="36"/>
                      <a:pt x="11" y="39"/>
                    </a:cubicBezTo>
                    <a:cubicBezTo>
                      <a:pt x="14" y="42"/>
                      <a:pt x="17" y="43"/>
                      <a:pt x="20" y="43"/>
                    </a:cubicBezTo>
                    <a:cubicBezTo>
                      <a:pt x="24" y="43"/>
                      <a:pt x="27" y="42"/>
                      <a:pt x="29" y="39"/>
                    </a:cubicBezTo>
                    <a:cubicBezTo>
                      <a:pt x="32" y="36"/>
                      <a:pt x="33" y="31"/>
                      <a:pt x="33" y="25"/>
                    </a:cubicBezTo>
                    <a:cubicBezTo>
                      <a:pt x="33" y="19"/>
                      <a:pt x="32" y="14"/>
                      <a:pt x="29" y="11"/>
                    </a:cubicBezTo>
                    <a:cubicBezTo>
                      <a:pt x="27" y="8"/>
                      <a:pt x="24" y="6"/>
                      <a:pt x="21" y="6"/>
                    </a:cubicBezTo>
                    <a:cubicBezTo>
                      <a:pt x="17" y="6"/>
                      <a:pt x="14" y="8"/>
                      <a:pt x="11" y="11"/>
                    </a:cubicBezTo>
                    <a:cubicBezTo>
                      <a:pt x="9"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6" name="Freeform 256"/>
              <p:cNvSpPr>
                <a:spLocks noEditPoints="1"/>
              </p:cNvSpPr>
              <p:nvPr/>
            </p:nvSpPr>
            <p:spPr bwMode="auto">
              <a:xfrm>
                <a:off x="4176" y="2521"/>
                <a:ext cx="54" cy="66"/>
              </a:xfrm>
              <a:custGeom>
                <a:avLst/>
                <a:gdLst/>
                <a:ahLst/>
                <a:cxnLst>
                  <a:cxn ang="0">
                    <a:pos x="35" y="34"/>
                  </a:cxn>
                  <a:cxn ang="0">
                    <a:pos x="35" y="34"/>
                  </a:cxn>
                  <a:cxn ang="0">
                    <a:pos x="43" y="35"/>
                  </a:cxn>
                  <a:cxn ang="0">
                    <a:pos x="36" y="46"/>
                  </a:cxn>
                  <a:cxn ang="0">
                    <a:pos x="22" y="50"/>
                  </a:cxn>
                  <a:cxn ang="0">
                    <a:pos x="6" y="44"/>
                  </a:cxn>
                  <a:cxn ang="0">
                    <a:pos x="0" y="25"/>
                  </a:cxn>
                  <a:cxn ang="0">
                    <a:pos x="6" y="7"/>
                  </a:cxn>
                  <a:cxn ang="0">
                    <a:pos x="22" y="0"/>
                  </a:cxn>
                  <a:cxn ang="0">
                    <a:pos x="38" y="7"/>
                  </a:cxn>
                  <a:cxn ang="0">
                    <a:pos x="44" y="25"/>
                  </a:cxn>
                  <a:cxn ang="0">
                    <a:pos x="44" y="27"/>
                  </a:cxn>
                  <a:cxn ang="0">
                    <a:pos x="8" y="27"/>
                  </a:cxn>
                  <a:cxn ang="0">
                    <a:pos x="12" y="39"/>
                  </a:cxn>
                  <a:cxn ang="0">
                    <a:pos x="22" y="43"/>
                  </a:cxn>
                  <a:cxn ang="0">
                    <a:pos x="30" y="41"/>
                  </a:cxn>
                  <a:cxn ang="0">
                    <a:pos x="35" y="34"/>
                  </a:cxn>
                  <a:cxn ang="0">
                    <a:pos x="35" y="34"/>
                  </a:cxn>
                  <a:cxn ang="0">
                    <a:pos x="8" y="20"/>
                  </a:cxn>
                  <a:cxn ang="0">
                    <a:pos x="8" y="20"/>
                  </a:cxn>
                  <a:cxn ang="0">
                    <a:pos x="35" y="20"/>
                  </a:cxn>
                  <a:cxn ang="0">
                    <a:pos x="32" y="11"/>
                  </a:cxn>
                  <a:cxn ang="0">
                    <a:pos x="22" y="7"/>
                  </a:cxn>
                  <a:cxn ang="0">
                    <a:pos x="13" y="10"/>
                  </a:cxn>
                  <a:cxn ang="0">
                    <a:pos x="8" y="20"/>
                  </a:cxn>
                  <a:cxn ang="0">
                    <a:pos x="8" y="20"/>
                  </a:cxn>
                </a:cxnLst>
                <a:rect l="0" t="0" r="r" b="b"/>
                <a:pathLst>
                  <a:path w="44" h="50">
                    <a:moveTo>
                      <a:pt x="35" y="34"/>
                    </a:moveTo>
                    <a:lnTo>
                      <a:pt x="35" y="34"/>
                    </a:lnTo>
                    <a:lnTo>
                      <a:pt x="43" y="35"/>
                    </a:lnTo>
                    <a:cubicBezTo>
                      <a:pt x="42" y="39"/>
                      <a:pt x="40" y="43"/>
                      <a:pt x="36" y="46"/>
                    </a:cubicBezTo>
                    <a:cubicBezTo>
                      <a:pt x="32" y="49"/>
                      <a:pt x="28" y="50"/>
                      <a:pt x="22" y="50"/>
                    </a:cubicBezTo>
                    <a:cubicBezTo>
                      <a:pt x="15" y="50"/>
                      <a:pt x="10" y="48"/>
                      <a:pt x="6" y="44"/>
                    </a:cubicBezTo>
                    <a:cubicBezTo>
                      <a:pt x="2" y="39"/>
                      <a:pt x="0" y="33"/>
                      <a:pt x="0" y="25"/>
                    </a:cubicBezTo>
                    <a:cubicBezTo>
                      <a:pt x="0" y="17"/>
                      <a:pt x="2" y="11"/>
                      <a:pt x="6" y="7"/>
                    </a:cubicBezTo>
                    <a:cubicBezTo>
                      <a:pt x="10" y="2"/>
                      <a:pt x="15" y="0"/>
                      <a:pt x="22" y="0"/>
                    </a:cubicBezTo>
                    <a:cubicBezTo>
                      <a:pt x="28" y="0"/>
                      <a:pt x="33" y="2"/>
                      <a:pt x="38" y="7"/>
                    </a:cubicBezTo>
                    <a:cubicBezTo>
                      <a:pt x="42" y="11"/>
                      <a:pt x="44" y="17"/>
                      <a:pt x="44" y="25"/>
                    </a:cubicBezTo>
                    <a:cubicBezTo>
                      <a:pt x="44" y="25"/>
                      <a:pt x="44" y="26"/>
                      <a:pt x="44" y="27"/>
                    </a:cubicBezTo>
                    <a:lnTo>
                      <a:pt x="8" y="27"/>
                    </a:lnTo>
                    <a:cubicBezTo>
                      <a:pt x="8" y="32"/>
                      <a:pt x="10" y="36"/>
                      <a:pt x="12" y="39"/>
                    </a:cubicBezTo>
                    <a:cubicBezTo>
                      <a:pt x="15" y="42"/>
                      <a:pt x="18" y="43"/>
                      <a:pt x="22" y="43"/>
                    </a:cubicBezTo>
                    <a:cubicBezTo>
                      <a:pt x="25" y="43"/>
                      <a:pt x="28" y="43"/>
                      <a:pt x="30" y="41"/>
                    </a:cubicBezTo>
                    <a:cubicBezTo>
                      <a:pt x="32" y="39"/>
                      <a:pt x="34" y="37"/>
                      <a:pt x="35" y="34"/>
                    </a:cubicBezTo>
                    <a:lnTo>
                      <a:pt x="35" y="34"/>
                    </a:lnTo>
                    <a:close/>
                    <a:moveTo>
                      <a:pt x="8" y="20"/>
                    </a:moveTo>
                    <a:lnTo>
                      <a:pt x="8" y="20"/>
                    </a:lnTo>
                    <a:lnTo>
                      <a:pt x="35" y="20"/>
                    </a:lnTo>
                    <a:cubicBezTo>
                      <a:pt x="35" y="16"/>
                      <a:pt x="34" y="13"/>
                      <a:pt x="32" y="11"/>
                    </a:cubicBezTo>
                    <a:cubicBezTo>
                      <a:pt x="29" y="8"/>
                      <a:pt x="26" y="7"/>
                      <a:pt x="22" y="7"/>
                    </a:cubicBezTo>
                    <a:cubicBezTo>
                      <a:pt x="18" y="7"/>
                      <a:pt x="15" y="8"/>
                      <a:pt x="13" y="10"/>
                    </a:cubicBezTo>
                    <a:cubicBezTo>
                      <a:pt x="10" y="13"/>
                      <a:pt x="9" y="16"/>
                      <a:pt x="8" y="20"/>
                    </a:cubicBezTo>
                    <a:lnTo>
                      <a:pt x="8"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7" name="Freeform 257"/>
              <p:cNvSpPr>
                <a:spLocks/>
              </p:cNvSpPr>
              <p:nvPr/>
            </p:nvSpPr>
            <p:spPr bwMode="auto">
              <a:xfrm>
                <a:off x="4240" y="2521"/>
                <a:ext cx="32" cy="64"/>
              </a:xfrm>
              <a:custGeom>
                <a:avLst/>
                <a:gdLst/>
                <a:ahLst/>
                <a:cxnLst>
                  <a:cxn ang="0">
                    <a:pos x="0" y="49"/>
                  </a:cxn>
                  <a:cxn ang="0">
                    <a:pos x="0" y="49"/>
                  </a:cxn>
                  <a:cxn ang="0">
                    <a:pos x="0" y="1"/>
                  </a:cxn>
                  <a:cxn ang="0">
                    <a:pos x="8" y="1"/>
                  </a:cxn>
                  <a:cxn ang="0">
                    <a:pos x="8" y="8"/>
                  </a:cxn>
                  <a:cxn ang="0">
                    <a:pos x="13" y="2"/>
                  </a:cxn>
                  <a:cxn ang="0">
                    <a:pos x="18" y="0"/>
                  </a:cxn>
                  <a:cxn ang="0">
                    <a:pos x="26" y="3"/>
                  </a:cxn>
                  <a:cxn ang="0">
                    <a:pos x="24" y="10"/>
                  </a:cxn>
                  <a:cxn ang="0">
                    <a:pos x="18" y="8"/>
                  </a:cxn>
                  <a:cxn ang="0">
                    <a:pos x="13" y="10"/>
                  </a:cxn>
                  <a:cxn ang="0">
                    <a:pos x="10" y="14"/>
                  </a:cxn>
                  <a:cxn ang="0">
                    <a:pos x="9" y="24"/>
                  </a:cxn>
                  <a:cxn ang="0">
                    <a:pos x="9" y="49"/>
                  </a:cxn>
                  <a:cxn ang="0">
                    <a:pos x="0" y="49"/>
                  </a:cxn>
                </a:cxnLst>
                <a:rect l="0" t="0" r="r" b="b"/>
                <a:pathLst>
                  <a:path w="26" h="49">
                    <a:moveTo>
                      <a:pt x="0" y="49"/>
                    </a:moveTo>
                    <a:lnTo>
                      <a:pt x="0" y="49"/>
                    </a:lnTo>
                    <a:lnTo>
                      <a:pt x="0" y="1"/>
                    </a:lnTo>
                    <a:lnTo>
                      <a:pt x="8" y="1"/>
                    </a:lnTo>
                    <a:lnTo>
                      <a:pt x="8" y="8"/>
                    </a:lnTo>
                    <a:cubicBezTo>
                      <a:pt x="10" y="5"/>
                      <a:pt x="11" y="3"/>
                      <a:pt x="13" y="2"/>
                    </a:cubicBezTo>
                    <a:cubicBezTo>
                      <a:pt x="14" y="1"/>
                      <a:pt x="16" y="0"/>
                      <a:pt x="18" y="0"/>
                    </a:cubicBezTo>
                    <a:cubicBezTo>
                      <a:pt x="21" y="0"/>
                      <a:pt x="24" y="1"/>
                      <a:pt x="26" y="3"/>
                    </a:cubicBezTo>
                    <a:lnTo>
                      <a:pt x="24" y="10"/>
                    </a:lnTo>
                    <a:cubicBezTo>
                      <a:pt x="22" y="9"/>
                      <a:pt x="20" y="8"/>
                      <a:pt x="18" y="8"/>
                    </a:cubicBezTo>
                    <a:cubicBezTo>
                      <a:pt x="16" y="8"/>
                      <a:pt x="14" y="9"/>
                      <a:pt x="13" y="10"/>
                    </a:cubicBezTo>
                    <a:cubicBezTo>
                      <a:pt x="11" y="11"/>
                      <a:pt x="10" y="13"/>
                      <a:pt x="10" y="14"/>
                    </a:cubicBezTo>
                    <a:cubicBezTo>
                      <a:pt x="9" y="17"/>
                      <a:pt x="9" y="20"/>
                      <a:pt x="9" y="24"/>
                    </a:cubicBezTo>
                    <a:lnTo>
                      <a:pt x="9"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8" name="Freeform 258"/>
              <p:cNvSpPr>
                <a:spLocks noEditPoints="1"/>
              </p:cNvSpPr>
              <p:nvPr/>
            </p:nvSpPr>
            <p:spPr bwMode="auto">
              <a:xfrm>
                <a:off x="4296" y="2498"/>
                <a:ext cx="75" cy="87"/>
              </a:xfrm>
              <a:custGeom>
                <a:avLst/>
                <a:gdLst/>
                <a:ahLst/>
                <a:cxnLst>
                  <a:cxn ang="0">
                    <a:pos x="0" y="66"/>
                  </a:cxn>
                  <a:cxn ang="0">
                    <a:pos x="0" y="66"/>
                  </a:cxn>
                  <a:cxn ang="0">
                    <a:pos x="25" y="0"/>
                  </a:cxn>
                  <a:cxn ang="0">
                    <a:pos x="34" y="0"/>
                  </a:cxn>
                  <a:cxn ang="0">
                    <a:pos x="61" y="66"/>
                  </a:cxn>
                  <a:cxn ang="0">
                    <a:pos x="51" y="66"/>
                  </a:cxn>
                  <a:cxn ang="0">
                    <a:pos x="44" y="46"/>
                  </a:cxn>
                  <a:cxn ang="0">
                    <a:pos x="16" y="46"/>
                  </a:cxn>
                  <a:cxn ang="0">
                    <a:pos x="9" y="66"/>
                  </a:cxn>
                  <a:cxn ang="0">
                    <a:pos x="0" y="66"/>
                  </a:cxn>
                  <a:cxn ang="0">
                    <a:pos x="19" y="39"/>
                  </a:cxn>
                  <a:cxn ang="0">
                    <a:pos x="19" y="39"/>
                  </a:cxn>
                  <a:cxn ang="0">
                    <a:pos x="41" y="39"/>
                  </a:cxn>
                  <a:cxn ang="0">
                    <a:pos x="34" y="21"/>
                  </a:cxn>
                  <a:cxn ang="0">
                    <a:pos x="29" y="7"/>
                  </a:cxn>
                  <a:cxn ang="0">
                    <a:pos x="26" y="20"/>
                  </a:cxn>
                  <a:cxn ang="0">
                    <a:pos x="19" y="39"/>
                  </a:cxn>
                </a:cxnLst>
                <a:rect l="0" t="0" r="r" b="b"/>
                <a:pathLst>
                  <a:path w="61" h="66">
                    <a:moveTo>
                      <a:pt x="0" y="66"/>
                    </a:moveTo>
                    <a:lnTo>
                      <a:pt x="0" y="66"/>
                    </a:lnTo>
                    <a:lnTo>
                      <a:pt x="25" y="0"/>
                    </a:lnTo>
                    <a:lnTo>
                      <a:pt x="34" y="0"/>
                    </a:lnTo>
                    <a:lnTo>
                      <a:pt x="61" y="66"/>
                    </a:lnTo>
                    <a:lnTo>
                      <a:pt x="51" y="66"/>
                    </a:lnTo>
                    <a:lnTo>
                      <a:pt x="44" y="46"/>
                    </a:lnTo>
                    <a:lnTo>
                      <a:pt x="16" y="46"/>
                    </a:lnTo>
                    <a:lnTo>
                      <a:pt x="9" y="66"/>
                    </a:lnTo>
                    <a:lnTo>
                      <a:pt x="0" y="66"/>
                    </a:lnTo>
                    <a:close/>
                    <a:moveTo>
                      <a:pt x="19" y="39"/>
                    </a:moveTo>
                    <a:lnTo>
                      <a:pt x="19" y="39"/>
                    </a:lnTo>
                    <a:lnTo>
                      <a:pt x="41" y="39"/>
                    </a:lnTo>
                    <a:lnTo>
                      <a:pt x="34" y="21"/>
                    </a:lnTo>
                    <a:cubicBezTo>
                      <a:pt x="32" y="15"/>
                      <a:pt x="30" y="10"/>
                      <a:pt x="29" y="7"/>
                    </a:cubicBezTo>
                    <a:cubicBezTo>
                      <a:pt x="28" y="11"/>
                      <a:pt x="27" y="15"/>
                      <a:pt x="26"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9" name="Freeform 259"/>
              <p:cNvSpPr>
                <a:spLocks/>
              </p:cNvSpPr>
              <p:nvPr/>
            </p:nvSpPr>
            <p:spPr bwMode="auto">
              <a:xfrm>
                <a:off x="4377" y="2497"/>
                <a:ext cx="64" cy="90"/>
              </a:xfrm>
              <a:custGeom>
                <a:avLst/>
                <a:gdLst/>
                <a:ahLst/>
                <a:cxnLst>
                  <a:cxn ang="0">
                    <a:pos x="0" y="46"/>
                  </a:cxn>
                  <a:cxn ang="0">
                    <a:pos x="0" y="46"/>
                  </a:cxn>
                  <a:cxn ang="0">
                    <a:pos x="8" y="45"/>
                  </a:cxn>
                  <a:cxn ang="0">
                    <a:pos x="11" y="53"/>
                  </a:cxn>
                  <a:cxn ang="0">
                    <a:pos x="18" y="58"/>
                  </a:cxn>
                  <a:cxn ang="0">
                    <a:pos x="28" y="60"/>
                  </a:cxn>
                  <a:cxn ang="0">
                    <a:pos x="37" y="59"/>
                  </a:cxn>
                  <a:cxn ang="0">
                    <a:pos x="42" y="55"/>
                  </a:cxn>
                  <a:cxn ang="0">
                    <a:pos x="44" y="49"/>
                  </a:cxn>
                  <a:cxn ang="0">
                    <a:pos x="42" y="44"/>
                  </a:cxn>
                  <a:cxn ang="0">
                    <a:pos x="37" y="40"/>
                  </a:cxn>
                  <a:cxn ang="0">
                    <a:pos x="25" y="36"/>
                  </a:cxn>
                  <a:cxn ang="0">
                    <a:pos x="12" y="32"/>
                  </a:cxn>
                  <a:cxn ang="0">
                    <a:pos x="5" y="26"/>
                  </a:cxn>
                  <a:cxn ang="0">
                    <a:pos x="3" y="18"/>
                  </a:cxn>
                  <a:cxn ang="0">
                    <a:pos x="6" y="9"/>
                  </a:cxn>
                  <a:cxn ang="0">
                    <a:pos x="14" y="2"/>
                  </a:cxn>
                  <a:cxn ang="0">
                    <a:pos x="26" y="0"/>
                  </a:cxn>
                  <a:cxn ang="0">
                    <a:pos x="39" y="2"/>
                  </a:cxn>
                  <a:cxn ang="0">
                    <a:pos x="47" y="9"/>
                  </a:cxn>
                  <a:cxn ang="0">
                    <a:pos x="51" y="20"/>
                  </a:cxn>
                  <a:cxn ang="0">
                    <a:pos x="42" y="20"/>
                  </a:cxn>
                  <a:cxn ang="0">
                    <a:pos x="38" y="11"/>
                  </a:cxn>
                  <a:cxn ang="0">
                    <a:pos x="26" y="8"/>
                  </a:cxn>
                  <a:cxn ang="0">
                    <a:pos x="15" y="10"/>
                  </a:cxn>
                  <a:cxn ang="0">
                    <a:pos x="11" y="17"/>
                  </a:cxn>
                  <a:cxn ang="0">
                    <a:pos x="14" y="23"/>
                  </a:cxn>
                  <a:cxn ang="0">
                    <a:pos x="27" y="28"/>
                  </a:cxn>
                  <a:cxn ang="0">
                    <a:pos x="41" y="32"/>
                  </a:cxn>
                  <a:cxn ang="0">
                    <a:pos x="50" y="39"/>
                  </a:cxn>
                  <a:cxn ang="0">
                    <a:pos x="53" y="48"/>
                  </a:cxn>
                  <a:cxn ang="0">
                    <a:pos x="50" y="58"/>
                  </a:cxn>
                  <a:cxn ang="0">
                    <a:pos x="41" y="65"/>
                  </a:cxn>
                  <a:cxn ang="0">
                    <a:pos x="28" y="68"/>
                  </a:cxn>
                  <a:cxn ang="0">
                    <a:pos x="13" y="65"/>
                  </a:cxn>
                  <a:cxn ang="0">
                    <a:pos x="4" y="58"/>
                  </a:cxn>
                  <a:cxn ang="0">
                    <a:pos x="0" y="46"/>
                  </a:cxn>
                  <a:cxn ang="0">
                    <a:pos x="0" y="46"/>
                  </a:cxn>
                </a:cxnLst>
                <a:rect l="0" t="0" r="r" b="b"/>
                <a:pathLst>
                  <a:path w="53" h="68">
                    <a:moveTo>
                      <a:pt x="0" y="46"/>
                    </a:moveTo>
                    <a:lnTo>
                      <a:pt x="0" y="46"/>
                    </a:lnTo>
                    <a:lnTo>
                      <a:pt x="8" y="45"/>
                    </a:lnTo>
                    <a:cubicBezTo>
                      <a:pt x="9" y="48"/>
                      <a:pt x="10" y="51"/>
                      <a:pt x="11" y="53"/>
                    </a:cubicBezTo>
                    <a:cubicBezTo>
                      <a:pt x="13" y="55"/>
                      <a:pt x="15" y="57"/>
                      <a:pt x="18" y="58"/>
                    </a:cubicBezTo>
                    <a:cubicBezTo>
                      <a:pt x="21" y="60"/>
                      <a:pt x="24" y="60"/>
                      <a:pt x="28" y="60"/>
                    </a:cubicBezTo>
                    <a:cubicBezTo>
                      <a:pt x="31" y="60"/>
                      <a:pt x="34" y="60"/>
                      <a:pt x="37" y="59"/>
                    </a:cubicBezTo>
                    <a:cubicBezTo>
                      <a:pt x="39" y="58"/>
                      <a:pt x="41" y="56"/>
                      <a:pt x="42" y="55"/>
                    </a:cubicBezTo>
                    <a:cubicBezTo>
                      <a:pt x="44" y="53"/>
                      <a:pt x="44" y="51"/>
                      <a:pt x="44" y="49"/>
                    </a:cubicBezTo>
                    <a:cubicBezTo>
                      <a:pt x="44" y="47"/>
                      <a:pt x="44" y="45"/>
                      <a:pt x="42" y="44"/>
                    </a:cubicBezTo>
                    <a:cubicBezTo>
                      <a:pt x="41" y="42"/>
                      <a:pt x="39" y="41"/>
                      <a:pt x="37" y="40"/>
                    </a:cubicBezTo>
                    <a:cubicBezTo>
                      <a:pt x="35" y="39"/>
                      <a:pt x="31" y="38"/>
                      <a:pt x="25" y="36"/>
                    </a:cubicBezTo>
                    <a:cubicBezTo>
                      <a:pt x="19" y="35"/>
                      <a:pt x="14" y="34"/>
                      <a:pt x="12" y="32"/>
                    </a:cubicBezTo>
                    <a:cubicBezTo>
                      <a:pt x="9" y="31"/>
                      <a:pt x="7" y="29"/>
                      <a:pt x="5" y="26"/>
                    </a:cubicBezTo>
                    <a:cubicBezTo>
                      <a:pt x="4" y="24"/>
                      <a:pt x="3" y="21"/>
                      <a:pt x="3" y="18"/>
                    </a:cubicBezTo>
                    <a:cubicBezTo>
                      <a:pt x="3" y="15"/>
                      <a:pt x="4" y="12"/>
                      <a:pt x="6" y="9"/>
                    </a:cubicBezTo>
                    <a:cubicBezTo>
                      <a:pt x="7" y="6"/>
                      <a:pt x="10" y="4"/>
                      <a:pt x="14" y="2"/>
                    </a:cubicBezTo>
                    <a:cubicBezTo>
                      <a:pt x="17" y="1"/>
                      <a:pt x="21" y="0"/>
                      <a:pt x="26" y="0"/>
                    </a:cubicBezTo>
                    <a:cubicBezTo>
                      <a:pt x="31" y="0"/>
                      <a:pt x="35" y="1"/>
                      <a:pt x="39" y="2"/>
                    </a:cubicBezTo>
                    <a:cubicBezTo>
                      <a:pt x="43" y="4"/>
                      <a:pt x="45" y="6"/>
                      <a:pt x="47" y="9"/>
                    </a:cubicBezTo>
                    <a:cubicBezTo>
                      <a:pt x="49" y="12"/>
                      <a:pt x="51" y="16"/>
                      <a:pt x="51" y="20"/>
                    </a:cubicBezTo>
                    <a:lnTo>
                      <a:pt x="42" y="20"/>
                    </a:lnTo>
                    <a:cubicBezTo>
                      <a:pt x="42" y="16"/>
                      <a:pt x="40" y="13"/>
                      <a:pt x="38" y="11"/>
                    </a:cubicBezTo>
                    <a:cubicBezTo>
                      <a:pt x="35" y="9"/>
                      <a:pt x="31" y="8"/>
                      <a:pt x="26" y="8"/>
                    </a:cubicBezTo>
                    <a:cubicBezTo>
                      <a:pt x="21" y="8"/>
                      <a:pt x="17" y="9"/>
                      <a:pt x="15" y="10"/>
                    </a:cubicBezTo>
                    <a:cubicBezTo>
                      <a:pt x="12" y="12"/>
                      <a:pt x="11" y="15"/>
                      <a:pt x="11" y="17"/>
                    </a:cubicBezTo>
                    <a:cubicBezTo>
                      <a:pt x="11" y="20"/>
                      <a:pt x="12" y="22"/>
                      <a:pt x="14" y="23"/>
                    </a:cubicBezTo>
                    <a:cubicBezTo>
                      <a:pt x="15" y="25"/>
                      <a:pt x="20" y="26"/>
                      <a:pt x="27" y="28"/>
                    </a:cubicBezTo>
                    <a:cubicBezTo>
                      <a:pt x="34" y="30"/>
                      <a:pt x="39" y="31"/>
                      <a:pt x="41" y="32"/>
                    </a:cubicBezTo>
                    <a:cubicBezTo>
                      <a:pt x="45" y="34"/>
                      <a:pt x="48" y="36"/>
                      <a:pt x="50" y="39"/>
                    </a:cubicBezTo>
                    <a:cubicBezTo>
                      <a:pt x="52" y="42"/>
                      <a:pt x="53" y="45"/>
                      <a:pt x="53" y="48"/>
                    </a:cubicBezTo>
                    <a:cubicBezTo>
                      <a:pt x="53" y="52"/>
                      <a:pt x="52" y="55"/>
                      <a:pt x="50" y="58"/>
                    </a:cubicBezTo>
                    <a:cubicBezTo>
                      <a:pt x="48" y="61"/>
                      <a:pt x="45" y="64"/>
                      <a:pt x="41" y="65"/>
                    </a:cubicBezTo>
                    <a:cubicBezTo>
                      <a:pt x="37" y="67"/>
                      <a:pt x="33" y="68"/>
                      <a:pt x="28" y="68"/>
                    </a:cubicBezTo>
                    <a:cubicBezTo>
                      <a:pt x="22" y="68"/>
                      <a:pt x="17" y="67"/>
                      <a:pt x="13" y="65"/>
                    </a:cubicBezTo>
                    <a:cubicBezTo>
                      <a:pt x="9" y="64"/>
                      <a:pt x="6" y="61"/>
                      <a:pt x="4" y="58"/>
                    </a:cubicBezTo>
                    <a:cubicBezTo>
                      <a:pt x="2"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0" name="Freeform 260"/>
              <p:cNvSpPr>
                <a:spLocks/>
              </p:cNvSpPr>
              <p:nvPr/>
            </p:nvSpPr>
            <p:spPr bwMode="auto">
              <a:xfrm>
                <a:off x="4456" y="2498"/>
                <a:ext cx="77" cy="87"/>
              </a:xfrm>
              <a:custGeom>
                <a:avLst/>
                <a:gdLst/>
                <a:ahLst/>
                <a:cxnLst>
                  <a:cxn ang="0">
                    <a:pos x="0" y="66"/>
                  </a:cxn>
                  <a:cxn ang="0">
                    <a:pos x="0" y="66"/>
                  </a:cxn>
                  <a:cxn ang="0">
                    <a:pos x="0" y="0"/>
                  </a:cxn>
                  <a:cxn ang="0">
                    <a:pos x="13" y="0"/>
                  </a:cxn>
                  <a:cxn ang="0">
                    <a:pos x="29" y="47"/>
                  </a:cxn>
                  <a:cxn ang="0">
                    <a:pos x="32" y="56"/>
                  </a:cxn>
                  <a:cxn ang="0">
                    <a:pos x="36" y="46"/>
                  </a:cxn>
                  <a:cxn ang="0">
                    <a:pos x="51"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2" y="54"/>
                      <a:pt x="32" y="56"/>
                    </a:cubicBezTo>
                    <a:cubicBezTo>
                      <a:pt x="33" y="54"/>
                      <a:pt x="34" y="50"/>
                      <a:pt x="36" y="46"/>
                    </a:cubicBezTo>
                    <a:lnTo>
                      <a:pt x="51" y="0"/>
                    </a:lnTo>
                    <a:lnTo>
                      <a:pt x="63" y="0"/>
                    </a:lnTo>
                    <a:lnTo>
                      <a:pt x="63" y="66"/>
                    </a:lnTo>
                    <a:lnTo>
                      <a:pt x="55" y="66"/>
                    </a:lnTo>
                    <a:lnTo>
                      <a:pt x="55" y="11"/>
                    </a:lnTo>
                    <a:lnTo>
                      <a:pt x="36" y="66"/>
                    </a:lnTo>
                    <a:lnTo>
                      <a:pt x="28" y="66"/>
                    </a:lnTo>
                    <a:lnTo>
                      <a:pt x="9" y="10"/>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1" name="Freeform 261"/>
              <p:cNvSpPr>
                <a:spLocks noEditPoints="1"/>
              </p:cNvSpPr>
              <p:nvPr/>
            </p:nvSpPr>
            <p:spPr bwMode="auto">
              <a:xfrm>
                <a:off x="3702" y="2682"/>
                <a:ext cx="75" cy="87"/>
              </a:xfrm>
              <a:custGeom>
                <a:avLst/>
                <a:gdLst/>
                <a:ahLst/>
                <a:cxnLst>
                  <a:cxn ang="0">
                    <a:pos x="0" y="66"/>
                  </a:cxn>
                  <a:cxn ang="0">
                    <a:pos x="0" y="66"/>
                  </a:cxn>
                  <a:cxn ang="0">
                    <a:pos x="25" y="0"/>
                  </a:cxn>
                  <a:cxn ang="0">
                    <a:pos x="34" y="0"/>
                  </a:cxn>
                  <a:cxn ang="0">
                    <a:pos x="61" y="66"/>
                  </a:cxn>
                  <a:cxn ang="0">
                    <a:pos x="51" y="66"/>
                  </a:cxn>
                  <a:cxn ang="0">
                    <a:pos x="44" y="46"/>
                  </a:cxn>
                  <a:cxn ang="0">
                    <a:pos x="16" y="46"/>
                  </a:cxn>
                  <a:cxn ang="0">
                    <a:pos x="9" y="66"/>
                  </a:cxn>
                  <a:cxn ang="0">
                    <a:pos x="0" y="66"/>
                  </a:cxn>
                  <a:cxn ang="0">
                    <a:pos x="19" y="39"/>
                  </a:cxn>
                  <a:cxn ang="0">
                    <a:pos x="19" y="39"/>
                  </a:cxn>
                  <a:cxn ang="0">
                    <a:pos x="41" y="39"/>
                  </a:cxn>
                  <a:cxn ang="0">
                    <a:pos x="34" y="21"/>
                  </a:cxn>
                  <a:cxn ang="0">
                    <a:pos x="29" y="7"/>
                  </a:cxn>
                  <a:cxn ang="0">
                    <a:pos x="26" y="20"/>
                  </a:cxn>
                  <a:cxn ang="0">
                    <a:pos x="19" y="39"/>
                  </a:cxn>
                </a:cxnLst>
                <a:rect l="0" t="0" r="r" b="b"/>
                <a:pathLst>
                  <a:path w="61" h="66">
                    <a:moveTo>
                      <a:pt x="0" y="66"/>
                    </a:moveTo>
                    <a:lnTo>
                      <a:pt x="0" y="66"/>
                    </a:lnTo>
                    <a:lnTo>
                      <a:pt x="25" y="0"/>
                    </a:lnTo>
                    <a:lnTo>
                      <a:pt x="34" y="0"/>
                    </a:lnTo>
                    <a:lnTo>
                      <a:pt x="61" y="66"/>
                    </a:lnTo>
                    <a:lnTo>
                      <a:pt x="51" y="66"/>
                    </a:lnTo>
                    <a:lnTo>
                      <a:pt x="44" y="46"/>
                    </a:lnTo>
                    <a:lnTo>
                      <a:pt x="16" y="46"/>
                    </a:lnTo>
                    <a:lnTo>
                      <a:pt x="9" y="66"/>
                    </a:lnTo>
                    <a:lnTo>
                      <a:pt x="0" y="66"/>
                    </a:lnTo>
                    <a:close/>
                    <a:moveTo>
                      <a:pt x="19" y="39"/>
                    </a:moveTo>
                    <a:lnTo>
                      <a:pt x="19" y="39"/>
                    </a:lnTo>
                    <a:lnTo>
                      <a:pt x="41" y="39"/>
                    </a:lnTo>
                    <a:lnTo>
                      <a:pt x="34" y="21"/>
                    </a:lnTo>
                    <a:cubicBezTo>
                      <a:pt x="32" y="15"/>
                      <a:pt x="30" y="11"/>
                      <a:pt x="29" y="7"/>
                    </a:cubicBezTo>
                    <a:cubicBezTo>
                      <a:pt x="29" y="11"/>
                      <a:pt x="27" y="16"/>
                      <a:pt x="26"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2" name="Freeform 262"/>
              <p:cNvSpPr>
                <a:spLocks/>
              </p:cNvSpPr>
              <p:nvPr/>
            </p:nvSpPr>
            <p:spPr bwMode="auto">
              <a:xfrm>
                <a:off x="3783" y="2681"/>
                <a:ext cx="64" cy="89"/>
              </a:xfrm>
              <a:custGeom>
                <a:avLst/>
                <a:gdLst/>
                <a:ahLst/>
                <a:cxnLst>
                  <a:cxn ang="0">
                    <a:pos x="0" y="46"/>
                  </a:cxn>
                  <a:cxn ang="0">
                    <a:pos x="0" y="46"/>
                  </a:cxn>
                  <a:cxn ang="0">
                    <a:pos x="8" y="45"/>
                  </a:cxn>
                  <a:cxn ang="0">
                    <a:pos x="11" y="53"/>
                  </a:cxn>
                  <a:cxn ang="0">
                    <a:pos x="18" y="58"/>
                  </a:cxn>
                  <a:cxn ang="0">
                    <a:pos x="28" y="60"/>
                  </a:cxn>
                  <a:cxn ang="0">
                    <a:pos x="37" y="59"/>
                  </a:cxn>
                  <a:cxn ang="0">
                    <a:pos x="42" y="55"/>
                  </a:cxn>
                  <a:cxn ang="0">
                    <a:pos x="44" y="49"/>
                  </a:cxn>
                  <a:cxn ang="0">
                    <a:pos x="42" y="44"/>
                  </a:cxn>
                  <a:cxn ang="0">
                    <a:pos x="37" y="40"/>
                  </a:cxn>
                  <a:cxn ang="0">
                    <a:pos x="25" y="37"/>
                  </a:cxn>
                  <a:cxn ang="0">
                    <a:pos x="12" y="33"/>
                  </a:cxn>
                  <a:cxn ang="0">
                    <a:pos x="5" y="26"/>
                  </a:cxn>
                  <a:cxn ang="0">
                    <a:pos x="3" y="18"/>
                  </a:cxn>
                  <a:cxn ang="0">
                    <a:pos x="6" y="9"/>
                  </a:cxn>
                  <a:cxn ang="0">
                    <a:pos x="14" y="2"/>
                  </a:cxn>
                  <a:cxn ang="0">
                    <a:pos x="26" y="0"/>
                  </a:cxn>
                  <a:cxn ang="0">
                    <a:pos x="39" y="2"/>
                  </a:cxn>
                  <a:cxn ang="0">
                    <a:pos x="47" y="9"/>
                  </a:cxn>
                  <a:cxn ang="0">
                    <a:pos x="51" y="20"/>
                  </a:cxn>
                  <a:cxn ang="0">
                    <a:pos x="42" y="20"/>
                  </a:cxn>
                  <a:cxn ang="0">
                    <a:pos x="38" y="11"/>
                  </a:cxn>
                  <a:cxn ang="0">
                    <a:pos x="26" y="8"/>
                  </a:cxn>
                  <a:cxn ang="0">
                    <a:pos x="15" y="11"/>
                  </a:cxn>
                  <a:cxn ang="0">
                    <a:pos x="11" y="18"/>
                  </a:cxn>
                  <a:cxn ang="0">
                    <a:pos x="14" y="23"/>
                  </a:cxn>
                  <a:cxn ang="0">
                    <a:pos x="27" y="28"/>
                  </a:cxn>
                  <a:cxn ang="0">
                    <a:pos x="41" y="32"/>
                  </a:cxn>
                  <a:cxn ang="0">
                    <a:pos x="50" y="39"/>
                  </a:cxn>
                  <a:cxn ang="0">
                    <a:pos x="53" y="48"/>
                  </a:cxn>
                  <a:cxn ang="0">
                    <a:pos x="50" y="58"/>
                  </a:cxn>
                  <a:cxn ang="0">
                    <a:pos x="41" y="66"/>
                  </a:cxn>
                  <a:cxn ang="0">
                    <a:pos x="28" y="68"/>
                  </a:cxn>
                  <a:cxn ang="0">
                    <a:pos x="13" y="66"/>
                  </a:cxn>
                  <a:cxn ang="0">
                    <a:pos x="4" y="58"/>
                  </a:cxn>
                  <a:cxn ang="0">
                    <a:pos x="0" y="46"/>
                  </a:cxn>
                  <a:cxn ang="0">
                    <a:pos x="0" y="46"/>
                  </a:cxn>
                </a:cxnLst>
                <a:rect l="0" t="0" r="r" b="b"/>
                <a:pathLst>
                  <a:path w="53" h="68">
                    <a:moveTo>
                      <a:pt x="0" y="46"/>
                    </a:moveTo>
                    <a:lnTo>
                      <a:pt x="0" y="46"/>
                    </a:lnTo>
                    <a:lnTo>
                      <a:pt x="8" y="45"/>
                    </a:lnTo>
                    <a:cubicBezTo>
                      <a:pt x="9" y="48"/>
                      <a:pt x="10" y="51"/>
                      <a:pt x="11" y="53"/>
                    </a:cubicBezTo>
                    <a:cubicBezTo>
                      <a:pt x="13" y="55"/>
                      <a:pt x="15" y="57"/>
                      <a:pt x="18" y="58"/>
                    </a:cubicBezTo>
                    <a:cubicBezTo>
                      <a:pt x="21" y="60"/>
                      <a:pt x="24" y="60"/>
                      <a:pt x="28" y="60"/>
                    </a:cubicBezTo>
                    <a:cubicBezTo>
                      <a:pt x="31" y="60"/>
                      <a:pt x="34" y="60"/>
                      <a:pt x="37" y="59"/>
                    </a:cubicBezTo>
                    <a:cubicBezTo>
                      <a:pt x="39" y="58"/>
                      <a:pt x="41" y="57"/>
                      <a:pt x="42" y="55"/>
                    </a:cubicBezTo>
                    <a:cubicBezTo>
                      <a:pt x="44" y="53"/>
                      <a:pt x="44" y="51"/>
                      <a:pt x="44" y="49"/>
                    </a:cubicBezTo>
                    <a:cubicBezTo>
                      <a:pt x="44" y="47"/>
                      <a:pt x="44" y="45"/>
                      <a:pt x="42" y="44"/>
                    </a:cubicBezTo>
                    <a:cubicBezTo>
                      <a:pt x="41" y="42"/>
                      <a:pt x="39" y="41"/>
                      <a:pt x="37" y="40"/>
                    </a:cubicBezTo>
                    <a:cubicBezTo>
                      <a:pt x="35" y="39"/>
                      <a:pt x="31" y="38"/>
                      <a:pt x="25" y="37"/>
                    </a:cubicBezTo>
                    <a:cubicBezTo>
                      <a:pt x="19" y="35"/>
                      <a:pt x="15" y="34"/>
                      <a:pt x="12" y="33"/>
                    </a:cubicBezTo>
                    <a:cubicBezTo>
                      <a:pt x="9" y="31"/>
                      <a:pt x="7" y="29"/>
                      <a:pt x="5" y="26"/>
                    </a:cubicBezTo>
                    <a:cubicBezTo>
                      <a:pt x="4" y="24"/>
                      <a:pt x="3" y="21"/>
                      <a:pt x="3" y="18"/>
                    </a:cubicBezTo>
                    <a:cubicBezTo>
                      <a:pt x="3" y="15"/>
                      <a:pt x="4" y="12"/>
                      <a:pt x="6" y="9"/>
                    </a:cubicBezTo>
                    <a:cubicBezTo>
                      <a:pt x="7" y="6"/>
                      <a:pt x="10" y="4"/>
                      <a:pt x="14" y="2"/>
                    </a:cubicBezTo>
                    <a:cubicBezTo>
                      <a:pt x="17" y="1"/>
                      <a:pt x="21" y="0"/>
                      <a:pt x="26" y="0"/>
                    </a:cubicBezTo>
                    <a:cubicBezTo>
                      <a:pt x="31" y="0"/>
                      <a:pt x="35" y="1"/>
                      <a:pt x="39" y="2"/>
                    </a:cubicBezTo>
                    <a:cubicBezTo>
                      <a:pt x="43" y="4"/>
                      <a:pt x="45" y="6"/>
                      <a:pt x="47" y="9"/>
                    </a:cubicBezTo>
                    <a:cubicBezTo>
                      <a:pt x="49" y="12"/>
                      <a:pt x="51" y="16"/>
                      <a:pt x="51" y="20"/>
                    </a:cubicBezTo>
                    <a:lnTo>
                      <a:pt x="42" y="20"/>
                    </a:lnTo>
                    <a:cubicBezTo>
                      <a:pt x="42" y="16"/>
                      <a:pt x="40" y="13"/>
                      <a:pt x="38" y="11"/>
                    </a:cubicBezTo>
                    <a:cubicBezTo>
                      <a:pt x="35" y="9"/>
                      <a:pt x="31" y="8"/>
                      <a:pt x="26" y="8"/>
                    </a:cubicBezTo>
                    <a:cubicBezTo>
                      <a:pt x="21" y="8"/>
                      <a:pt x="17" y="9"/>
                      <a:pt x="15" y="11"/>
                    </a:cubicBezTo>
                    <a:cubicBezTo>
                      <a:pt x="12" y="13"/>
                      <a:pt x="11" y="15"/>
                      <a:pt x="11" y="18"/>
                    </a:cubicBezTo>
                    <a:cubicBezTo>
                      <a:pt x="11" y="20"/>
                      <a:pt x="12" y="22"/>
                      <a:pt x="14" y="23"/>
                    </a:cubicBezTo>
                    <a:cubicBezTo>
                      <a:pt x="15" y="25"/>
                      <a:pt x="20" y="27"/>
                      <a:pt x="27" y="28"/>
                    </a:cubicBezTo>
                    <a:cubicBezTo>
                      <a:pt x="34" y="30"/>
                      <a:pt x="39" y="31"/>
                      <a:pt x="41" y="32"/>
                    </a:cubicBezTo>
                    <a:cubicBezTo>
                      <a:pt x="45" y="34"/>
                      <a:pt x="48" y="36"/>
                      <a:pt x="50" y="39"/>
                    </a:cubicBezTo>
                    <a:cubicBezTo>
                      <a:pt x="52" y="42"/>
                      <a:pt x="53" y="45"/>
                      <a:pt x="53" y="48"/>
                    </a:cubicBezTo>
                    <a:cubicBezTo>
                      <a:pt x="53" y="52"/>
                      <a:pt x="52" y="55"/>
                      <a:pt x="50" y="58"/>
                    </a:cubicBezTo>
                    <a:cubicBezTo>
                      <a:pt x="48" y="61"/>
                      <a:pt x="45" y="64"/>
                      <a:pt x="41" y="66"/>
                    </a:cubicBezTo>
                    <a:cubicBezTo>
                      <a:pt x="37" y="67"/>
                      <a:pt x="33" y="68"/>
                      <a:pt x="28" y="68"/>
                    </a:cubicBezTo>
                    <a:cubicBezTo>
                      <a:pt x="22" y="68"/>
                      <a:pt x="17" y="67"/>
                      <a:pt x="13" y="66"/>
                    </a:cubicBezTo>
                    <a:cubicBezTo>
                      <a:pt x="9" y="64"/>
                      <a:pt x="6" y="61"/>
                      <a:pt x="4" y="58"/>
                    </a:cubicBezTo>
                    <a:cubicBezTo>
                      <a:pt x="2"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3" name="Freeform 263"/>
              <p:cNvSpPr>
                <a:spLocks/>
              </p:cNvSpPr>
              <p:nvPr/>
            </p:nvSpPr>
            <p:spPr bwMode="auto">
              <a:xfrm>
                <a:off x="3862" y="2682"/>
                <a:ext cx="77" cy="87"/>
              </a:xfrm>
              <a:custGeom>
                <a:avLst/>
                <a:gdLst/>
                <a:ahLst/>
                <a:cxnLst>
                  <a:cxn ang="0">
                    <a:pos x="0" y="66"/>
                  </a:cxn>
                  <a:cxn ang="0">
                    <a:pos x="0" y="66"/>
                  </a:cxn>
                  <a:cxn ang="0">
                    <a:pos x="0" y="0"/>
                  </a:cxn>
                  <a:cxn ang="0">
                    <a:pos x="13" y="0"/>
                  </a:cxn>
                  <a:cxn ang="0">
                    <a:pos x="29" y="47"/>
                  </a:cxn>
                  <a:cxn ang="0">
                    <a:pos x="32" y="57"/>
                  </a:cxn>
                  <a:cxn ang="0">
                    <a:pos x="36" y="46"/>
                  </a:cxn>
                  <a:cxn ang="0">
                    <a:pos x="51"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2" y="54"/>
                      <a:pt x="32" y="57"/>
                    </a:cubicBezTo>
                    <a:cubicBezTo>
                      <a:pt x="33" y="54"/>
                      <a:pt x="34" y="51"/>
                      <a:pt x="36" y="46"/>
                    </a:cubicBezTo>
                    <a:lnTo>
                      <a:pt x="51" y="0"/>
                    </a:lnTo>
                    <a:lnTo>
                      <a:pt x="63" y="0"/>
                    </a:lnTo>
                    <a:lnTo>
                      <a:pt x="63" y="66"/>
                    </a:lnTo>
                    <a:lnTo>
                      <a:pt x="55" y="66"/>
                    </a:lnTo>
                    <a:lnTo>
                      <a:pt x="55" y="11"/>
                    </a:lnTo>
                    <a:lnTo>
                      <a:pt x="36" y="66"/>
                    </a:lnTo>
                    <a:lnTo>
                      <a:pt x="28" y="66"/>
                    </a:lnTo>
                    <a:lnTo>
                      <a:pt x="9" y="10"/>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4" name="Freeform 264"/>
              <p:cNvSpPr>
                <a:spLocks/>
              </p:cNvSpPr>
              <p:nvPr/>
            </p:nvSpPr>
            <p:spPr bwMode="auto">
              <a:xfrm>
                <a:off x="3427" y="2544"/>
                <a:ext cx="184" cy="7"/>
              </a:xfrm>
              <a:custGeom>
                <a:avLst/>
                <a:gdLst/>
                <a:ahLst/>
                <a:cxnLst>
                  <a:cxn ang="0">
                    <a:pos x="0" y="5"/>
                  </a:cxn>
                  <a:cxn ang="0">
                    <a:pos x="0" y="5"/>
                  </a:cxn>
                  <a:cxn ang="0">
                    <a:pos x="151" y="5"/>
                  </a:cxn>
                  <a:cxn ang="0">
                    <a:pos x="151" y="0"/>
                  </a:cxn>
                  <a:cxn ang="0">
                    <a:pos x="0" y="0"/>
                  </a:cxn>
                  <a:cxn ang="0">
                    <a:pos x="0" y="5"/>
                  </a:cxn>
                </a:cxnLst>
                <a:rect l="0" t="0" r="r" b="b"/>
                <a:pathLst>
                  <a:path w="151" h="5">
                    <a:moveTo>
                      <a:pt x="0" y="5"/>
                    </a:moveTo>
                    <a:lnTo>
                      <a:pt x="0" y="5"/>
                    </a:lnTo>
                    <a:lnTo>
                      <a:pt x="151" y="5"/>
                    </a:lnTo>
                    <a:lnTo>
                      <a:pt x="151"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5" name="Freeform 265"/>
              <p:cNvSpPr>
                <a:spLocks/>
              </p:cNvSpPr>
              <p:nvPr/>
            </p:nvSpPr>
            <p:spPr bwMode="auto">
              <a:xfrm>
                <a:off x="2954" y="2526"/>
                <a:ext cx="6" cy="529"/>
              </a:xfrm>
              <a:custGeom>
                <a:avLst/>
                <a:gdLst/>
                <a:ahLst/>
                <a:cxnLst>
                  <a:cxn ang="0">
                    <a:pos x="0" y="400"/>
                  </a:cxn>
                  <a:cxn ang="0">
                    <a:pos x="0" y="400"/>
                  </a:cxn>
                  <a:cxn ang="0">
                    <a:pos x="5" y="400"/>
                  </a:cxn>
                  <a:cxn ang="0">
                    <a:pos x="5" y="0"/>
                  </a:cxn>
                  <a:cxn ang="0">
                    <a:pos x="0" y="0"/>
                  </a:cxn>
                  <a:cxn ang="0">
                    <a:pos x="0" y="400"/>
                  </a:cxn>
                </a:cxnLst>
                <a:rect l="0" t="0" r="r" b="b"/>
                <a:pathLst>
                  <a:path w="5" h="400">
                    <a:moveTo>
                      <a:pt x="0" y="400"/>
                    </a:moveTo>
                    <a:lnTo>
                      <a:pt x="0" y="400"/>
                    </a:lnTo>
                    <a:lnTo>
                      <a:pt x="5" y="400"/>
                    </a:lnTo>
                    <a:lnTo>
                      <a:pt x="5" y="0"/>
                    </a:lnTo>
                    <a:lnTo>
                      <a:pt x="0" y="0"/>
                    </a:lnTo>
                    <a:lnTo>
                      <a:pt x="0" y="40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6" name="Freeform 266"/>
              <p:cNvSpPr>
                <a:spLocks/>
              </p:cNvSpPr>
              <p:nvPr/>
            </p:nvSpPr>
            <p:spPr bwMode="auto">
              <a:xfrm>
                <a:off x="2959" y="3061"/>
                <a:ext cx="102" cy="6"/>
              </a:xfrm>
              <a:custGeom>
                <a:avLst/>
                <a:gdLst/>
                <a:ahLst/>
                <a:cxnLst>
                  <a:cxn ang="0">
                    <a:pos x="0" y="4"/>
                  </a:cxn>
                  <a:cxn ang="0">
                    <a:pos x="0" y="4"/>
                  </a:cxn>
                  <a:cxn ang="0">
                    <a:pos x="84" y="4"/>
                  </a:cxn>
                  <a:cxn ang="0">
                    <a:pos x="84" y="0"/>
                  </a:cxn>
                  <a:cxn ang="0">
                    <a:pos x="0" y="0"/>
                  </a:cxn>
                  <a:cxn ang="0">
                    <a:pos x="0" y="4"/>
                  </a:cxn>
                </a:cxnLst>
                <a:rect l="0" t="0" r="r" b="b"/>
                <a:pathLst>
                  <a:path w="84" h="4">
                    <a:moveTo>
                      <a:pt x="0" y="4"/>
                    </a:moveTo>
                    <a:lnTo>
                      <a:pt x="0" y="4"/>
                    </a:lnTo>
                    <a:lnTo>
                      <a:pt x="84" y="4"/>
                    </a:lnTo>
                    <a:lnTo>
                      <a:pt x="84"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7" name="Freeform 267"/>
              <p:cNvSpPr>
                <a:spLocks noEditPoints="1"/>
              </p:cNvSpPr>
              <p:nvPr/>
            </p:nvSpPr>
            <p:spPr bwMode="auto">
              <a:xfrm>
                <a:off x="3133" y="2994"/>
                <a:ext cx="76" cy="90"/>
              </a:xfrm>
              <a:custGeom>
                <a:avLst/>
                <a:gdLst/>
                <a:ahLst/>
                <a:cxnLst>
                  <a:cxn ang="0">
                    <a:pos x="0" y="35"/>
                  </a:cxn>
                  <a:cxn ang="0">
                    <a:pos x="0" y="35"/>
                  </a:cxn>
                  <a:cxn ang="0">
                    <a:pos x="9" y="9"/>
                  </a:cxn>
                  <a:cxn ang="0">
                    <a:pos x="32" y="0"/>
                  </a:cxn>
                  <a:cxn ang="0">
                    <a:pos x="48" y="4"/>
                  </a:cxn>
                  <a:cxn ang="0">
                    <a:pos x="59" y="16"/>
                  </a:cxn>
                  <a:cxn ang="0">
                    <a:pos x="63" y="34"/>
                  </a:cxn>
                  <a:cxn ang="0">
                    <a:pos x="59" y="52"/>
                  </a:cxn>
                  <a:cxn ang="0">
                    <a:pos x="48" y="64"/>
                  </a:cxn>
                  <a:cxn ang="0">
                    <a:pos x="32" y="68"/>
                  </a:cxn>
                  <a:cxn ang="0">
                    <a:pos x="15" y="64"/>
                  </a:cxn>
                  <a:cxn ang="0">
                    <a:pos x="4" y="51"/>
                  </a:cxn>
                  <a:cxn ang="0">
                    <a:pos x="0" y="35"/>
                  </a:cxn>
                  <a:cxn ang="0">
                    <a:pos x="0" y="35"/>
                  </a:cxn>
                  <a:cxn ang="0">
                    <a:pos x="9" y="35"/>
                  </a:cxn>
                  <a:cxn ang="0">
                    <a:pos x="9" y="35"/>
                  </a:cxn>
                  <a:cxn ang="0">
                    <a:pos x="16" y="54"/>
                  </a:cxn>
                  <a:cxn ang="0">
                    <a:pos x="32" y="61"/>
                  </a:cxn>
                  <a:cxn ang="0">
                    <a:pos x="48" y="54"/>
                  </a:cxn>
                  <a:cxn ang="0">
                    <a:pos x="54" y="34"/>
                  </a:cxn>
                  <a:cxn ang="0">
                    <a:pos x="51" y="20"/>
                  </a:cxn>
                  <a:cxn ang="0">
                    <a:pos x="43" y="11"/>
                  </a:cxn>
                  <a:cxn ang="0">
                    <a:pos x="32" y="7"/>
                  </a:cxn>
                  <a:cxn ang="0">
                    <a:pos x="16" y="14"/>
                  </a:cxn>
                  <a:cxn ang="0">
                    <a:pos x="9" y="35"/>
                  </a:cxn>
                  <a:cxn ang="0">
                    <a:pos x="9" y="35"/>
                  </a:cxn>
                </a:cxnLst>
                <a:rect l="0" t="0" r="r" b="b"/>
                <a:pathLst>
                  <a:path w="63" h="68">
                    <a:moveTo>
                      <a:pt x="0" y="35"/>
                    </a:moveTo>
                    <a:lnTo>
                      <a:pt x="0" y="35"/>
                    </a:lnTo>
                    <a:cubicBezTo>
                      <a:pt x="0" y="24"/>
                      <a:pt x="3" y="15"/>
                      <a:pt x="9" y="9"/>
                    </a:cubicBezTo>
                    <a:cubicBezTo>
                      <a:pt x="15" y="3"/>
                      <a:pt x="22" y="0"/>
                      <a:pt x="32" y="0"/>
                    </a:cubicBezTo>
                    <a:cubicBezTo>
                      <a:pt x="38" y="0"/>
                      <a:pt x="43" y="1"/>
                      <a:pt x="48" y="4"/>
                    </a:cubicBezTo>
                    <a:cubicBezTo>
                      <a:pt x="53" y="7"/>
                      <a:pt x="57" y="11"/>
                      <a:pt x="59" y="16"/>
                    </a:cubicBezTo>
                    <a:cubicBezTo>
                      <a:pt x="62" y="22"/>
                      <a:pt x="63" y="27"/>
                      <a:pt x="63" y="34"/>
                    </a:cubicBezTo>
                    <a:cubicBezTo>
                      <a:pt x="63" y="41"/>
                      <a:pt x="62" y="47"/>
                      <a:pt x="59" y="52"/>
                    </a:cubicBezTo>
                    <a:cubicBezTo>
                      <a:pt x="56" y="57"/>
                      <a:pt x="53" y="61"/>
                      <a:pt x="48" y="64"/>
                    </a:cubicBezTo>
                    <a:cubicBezTo>
                      <a:pt x="43" y="67"/>
                      <a:pt x="37" y="68"/>
                      <a:pt x="32" y="68"/>
                    </a:cubicBezTo>
                    <a:cubicBezTo>
                      <a:pt x="25" y="68"/>
                      <a:pt x="20" y="67"/>
                      <a:pt x="15" y="64"/>
                    </a:cubicBezTo>
                    <a:cubicBezTo>
                      <a:pt x="10" y="61"/>
                      <a:pt x="6" y="56"/>
                      <a:pt x="4" y="51"/>
                    </a:cubicBezTo>
                    <a:cubicBezTo>
                      <a:pt x="1" y="46"/>
                      <a:pt x="0" y="41"/>
                      <a:pt x="0" y="35"/>
                    </a:cubicBezTo>
                    <a:lnTo>
                      <a:pt x="0" y="35"/>
                    </a:lnTo>
                    <a:close/>
                    <a:moveTo>
                      <a:pt x="9" y="35"/>
                    </a:moveTo>
                    <a:lnTo>
                      <a:pt x="9" y="35"/>
                    </a:lnTo>
                    <a:cubicBezTo>
                      <a:pt x="9" y="43"/>
                      <a:pt x="11" y="49"/>
                      <a:pt x="16" y="54"/>
                    </a:cubicBezTo>
                    <a:cubicBezTo>
                      <a:pt x="20" y="58"/>
                      <a:pt x="25" y="61"/>
                      <a:pt x="32" y="61"/>
                    </a:cubicBezTo>
                    <a:cubicBezTo>
                      <a:pt x="38" y="61"/>
                      <a:pt x="44" y="58"/>
                      <a:pt x="48" y="54"/>
                    </a:cubicBezTo>
                    <a:cubicBezTo>
                      <a:pt x="52" y="49"/>
                      <a:pt x="54" y="42"/>
                      <a:pt x="54" y="34"/>
                    </a:cubicBezTo>
                    <a:cubicBezTo>
                      <a:pt x="54" y="29"/>
                      <a:pt x="53" y="24"/>
                      <a:pt x="51" y="20"/>
                    </a:cubicBezTo>
                    <a:cubicBezTo>
                      <a:pt x="50" y="16"/>
                      <a:pt x="47" y="13"/>
                      <a:pt x="43" y="11"/>
                    </a:cubicBezTo>
                    <a:cubicBezTo>
                      <a:pt x="40" y="8"/>
                      <a:pt x="36" y="7"/>
                      <a:pt x="32" y="7"/>
                    </a:cubicBezTo>
                    <a:cubicBezTo>
                      <a:pt x="26" y="7"/>
                      <a:pt x="20" y="9"/>
                      <a:pt x="16" y="14"/>
                    </a:cubicBezTo>
                    <a:cubicBezTo>
                      <a:pt x="11" y="18"/>
                      <a:pt x="9" y="25"/>
                      <a:pt x="9" y="35"/>
                    </a:cubicBezTo>
                    <a:lnTo>
                      <a:pt x="9"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8" name="Freeform 268"/>
              <p:cNvSpPr>
                <a:spLocks/>
              </p:cNvSpPr>
              <p:nvPr/>
            </p:nvSpPr>
            <p:spPr bwMode="auto">
              <a:xfrm>
                <a:off x="3217" y="2996"/>
                <a:ext cx="29" cy="86"/>
              </a:xfrm>
              <a:custGeom>
                <a:avLst/>
                <a:gdLst/>
                <a:ahLst/>
                <a:cxnLst>
                  <a:cxn ang="0">
                    <a:pos x="22" y="58"/>
                  </a:cxn>
                  <a:cxn ang="0">
                    <a:pos x="22" y="58"/>
                  </a:cxn>
                  <a:cxn ang="0">
                    <a:pos x="24" y="65"/>
                  </a:cxn>
                  <a:cxn ang="0">
                    <a:pos x="17" y="65"/>
                  </a:cxn>
                  <a:cxn ang="0">
                    <a:pos x="11"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6"/>
                  </a:cxn>
                  <a:cxn ang="0">
                    <a:pos x="16" y="57"/>
                  </a:cxn>
                  <a:cxn ang="0">
                    <a:pos x="19" y="58"/>
                  </a:cxn>
                  <a:cxn ang="0">
                    <a:pos x="22" y="58"/>
                  </a:cxn>
                  <a:cxn ang="0">
                    <a:pos x="22" y="58"/>
                  </a:cxn>
                </a:cxnLst>
                <a:rect l="0" t="0" r="r" b="b"/>
                <a:pathLst>
                  <a:path w="24" h="65">
                    <a:moveTo>
                      <a:pt x="22" y="58"/>
                    </a:moveTo>
                    <a:lnTo>
                      <a:pt x="22" y="58"/>
                    </a:lnTo>
                    <a:lnTo>
                      <a:pt x="24" y="65"/>
                    </a:lnTo>
                    <a:cubicBezTo>
                      <a:pt x="21" y="65"/>
                      <a:pt x="19" y="65"/>
                      <a:pt x="17" y="65"/>
                    </a:cubicBezTo>
                    <a:cubicBezTo>
                      <a:pt x="15" y="65"/>
                      <a:pt x="12" y="65"/>
                      <a:pt x="11" y="64"/>
                    </a:cubicBezTo>
                    <a:cubicBezTo>
                      <a:pt x="9" y="63"/>
                      <a:pt x="8" y="62"/>
                      <a:pt x="7" y="60"/>
                    </a:cubicBezTo>
                    <a:cubicBezTo>
                      <a:pt x="7"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5" y="56"/>
                    </a:cubicBezTo>
                    <a:cubicBezTo>
                      <a:pt x="15" y="56"/>
                      <a:pt x="15" y="57"/>
                      <a:pt x="16" y="57"/>
                    </a:cubicBezTo>
                    <a:cubicBezTo>
                      <a:pt x="17" y="58"/>
                      <a:pt x="18" y="58"/>
                      <a:pt x="19" y="58"/>
                    </a:cubicBezTo>
                    <a:cubicBezTo>
                      <a:pt x="20" y="58"/>
                      <a:pt x="21"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9" name="Freeform 269"/>
              <p:cNvSpPr>
                <a:spLocks/>
              </p:cNvSpPr>
              <p:nvPr/>
            </p:nvSpPr>
            <p:spPr bwMode="auto">
              <a:xfrm>
                <a:off x="3253" y="2995"/>
                <a:ext cx="48" cy="87"/>
              </a:xfrm>
              <a:custGeom>
                <a:avLst/>
                <a:gdLst/>
                <a:ahLst/>
                <a:cxnLst>
                  <a:cxn ang="0">
                    <a:pos x="0" y="66"/>
                  </a:cxn>
                  <a:cxn ang="0">
                    <a:pos x="0" y="66"/>
                  </a:cxn>
                  <a:cxn ang="0">
                    <a:pos x="0" y="0"/>
                  </a:cxn>
                  <a:cxn ang="0">
                    <a:pos x="8" y="0"/>
                  </a:cxn>
                  <a:cxn ang="0">
                    <a:pos x="8" y="24"/>
                  </a:cxn>
                  <a:cxn ang="0">
                    <a:pos x="23" y="17"/>
                  </a:cxn>
                  <a:cxn ang="0">
                    <a:pos x="32" y="19"/>
                  </a:cxn>
                  <a:cxn ang="0">
                    <a:pos x="38" y="25"/>
                  </a:cxn>
                  <a:cxn ang="0">
                    <a:pos x="39" y="36"/>
                  </a:cxn>
                  <a:cxn ang="0">
                    <a:pos x="39" y="66"/>
                  </a:cxn>
                  <a:cxn ang="0">
                    <a:pos x="31" y="66"/>
                  </a:cxn>
                  <a:cxn ang="0">
                    <a:pos x="31" y="36"/>
                  </a:cxn>
                  <a:cxn ang="0">
                    <a:pos x="28" y="27"/>
                  </a:cxn>
                  <a:cxn ang="0">
                    <a:pos x="21" y="24"/>
                  </a:cxn>
                  <a:cxn ang="0">
                    <a:pos x="14" y="26"/>
                  </a:cxn>
                  <a:cxn ang="0">
                    <a:pos x="10" y="31"/>
                  </a:cxn>
                  <a:cxn ang="0">
                    <a:pos x="8" y="40"/>
                  </a:cxn>
                  <a:cxn ang="0">
                    <a:pos x="8" y="66"/>
                  </a:cxn>
                  <a:cxn ang="0">
                    <a:pos x="0" y="66"/>
                  </a:cxn>
                </a:cxnLst>
                <a:rect l="0" t="0" r="r" b="b"/>
                <a:pathLst>
                  <a:path w="39" h="66">
                    <a:moveTo>
                      <a:pt x="0" y="66"/>
                    </a:moveTo>
                    <a:lnTo>
                      <a:pt x="0" y="66"/>
                    </a:lnTo>
                    <a:lnTo>
                      <a:pt x="0" y="0"/>
                    </a:lnTo>
                    <a:lnTo>
                      <a:pt x="8" y="0"/>
                    </a:lnTo>
                    <a:lnTo>
                      <a:pt x="8" y="24"/>
                    </a:lnTo>
                    <a:cubicBezTo>
                      <a:pt x="12" y="19"/>
                      <a:pt x="17" y="17"/>
                      <a:pt x="23" y="17"/>
                    </a:cubicBezTo>
                    <a:cubicBezTo>
                      <a:pt x="26" y="17"/>
                      <a:pt x="29" y="18"/>
                      <a:pt x="32" y="19"/>
                    </a:cubicBezTo>
                    <a:cubicBezTo>
                      <a:pt x="35" y="21"/>
                      <a:pt x="36" y="22"/>
                      <a:pt x="38" y="25"/>
                    </a:cubicBezTo>
                    <a:cubicBezTo>
                      <a:pt x="39" y="27"/>
                      <a:pt x="39" y="31"/>
                      <a:pt x="39" y="36"/>
                    </a:cubicBezTo>
                    <a:lnTo>
                      <a:pt x="39" y="66"/>
                    </a:lnTo>
                    <a:lnTo>
                      <a:pt x="31" y="66"/>
                    </a:lnTo>
                    <a:lnTo>
                      <a:pt x="31" y="36"/>
                    </a:lnTo>
                    <a:cubicBezTo>
                      <a:pt x="31" y="32"/>
                      <a:pt x="30" y="29"/>
                      <a:pt x="28" y="27"/>
                    </a:cubicBezTo>
                    <a:cubicBezTo>
                      <a:pt x="27" y="25"/>
                      <a:pt x="24" y="24"/>
                      <a:pt x="21" y="24"/>
                    </a:cubicBezTo>
                    <a:cubicBezTo>
                      <a:pt x="19" y="24"/>
                      <a:pt x="16" y="25"/>
                      <a:pt x="14" y="26"/>
                    </a:cubicBezTo>
                    <a:cubicBezTo>
                      <a:pt x="12" y="27"/>
                      <a:pt x="11" y="29"/>
                      <a:pt x="10" y="31"/>
                    </a:cubicBezTo>
                    <a:cubicBezTo>
                      <a:pt x="9" y="33"/>
                      <a:pt x="8" y="36"/>
                      <a:pt x="8" y="40"/>
                    </a:cubicBez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0" name="Freeform 270"/>
              <p:cNvSpPr>
                <a:spLocks noEditPoints="1"/>
              </p:cNvSpPr>
              <p:nvPr/>
            </p:nvSpPr>
            <p:spPr bwMode="auto">
              <a:xfrm>
                <a:off x="3313" y="3018"/>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1" name="Freeform 271"/>
              <p:cNvSpPr>
                <a:spLocks/>
              </p:cNvSpPr>
              <p:nvPr/>
            </p:nvSpPr>
            <p:spPr bwMode="auto">
              <a:xfrm>
                <a:off x="3379" y="3018"/>
                <a:ext cx="31" cy="64"/>
              </a:xfrm>
              <a:custGeom>
                <a:avLst/>
                <a:gdLst/>
                <a:ahLst/>
                <a:cxnLst>
                  <a:cxn ang="0">
                    <a:pos x="0" y="49"/>
                  </a:cxn>
                  <a:cxn ang="0">
                    <a:pos x="0" y="49"/>
                  </a:cxn>
                  <a:cxn ang="0">
                    <a:pos x="0" y="1"/>
                  </a:cxn>
                  <a:cxn ang="0">
                    <a:pos x="7" y="1"/>
                  </a:cxn>
                  <a:cxn ang="0">
                    <a:pos x="7" y="8"/>
                  </a:cxn>
                  <a:cxn ang="0">
                    <a:pos x="12" y="2"/>
                  </a:cxn>
                  <a:cxn ang="0">
                    <a:pos x="17" y="0"/>
                  </a:cxn>
                  <a:cxn ang="0">
                    <a:pos x="26" y="3"/>
                  </a:cxn>
                  <a:cxn ang="0">
                    <a:pos x="23" y="10"/>
                  </a:cxn>
                  <a:cxn ang="0">
                    <a:pos x="17" y="8"/>
                  </a:cxn>
                  <a:cxn ang="0">
                    <a:pos x="12" y="10"/>
                  </a:cxn>
                  <a:cxn ang="0">
                    <a:pos x="9" y="14"/>
                  </a:cxn>
                  <a:cxn ang="0">
                    <a:pos x="8" y="24"/>
                  </a:cxn>
                  <a:cxn ang="0">
                    <a:pos x="8" y="49"/>
                  </a:cxn>
                  <a:cxn ang="0">
                    <a:pos x="0" y="49"/>
                  </a:cxn>
                </a:cxnLst>
                <a:rect l="0" t="0" r="r" b="b"/>
                <a:pathLst>
                  <a:path w="26" h="49">
                    <a:moveTo>
                      <a:pt x="0" y="49"/>
                    </a:moveTo>
                    <a:lnTo>
                      <a:pt x="0" y="49"/>
                    </a:lnTo>
                    <a:lnTo>
                      <a:pt x="0" y="1"/>
                    </a:lnTo>
                    <a:lnTo>
                      <a:pt x="7" y="1"/>
                    </a:lnTo>
                    <a:lnTo>
                      <a:pt x="7" y="8"/>
                    </a:lnTo>
                    <a:cubicBezTo>
                      <a:pt x="9" y="5"/>
                      <a:pt x="11" y="3"/>
                      <a:pt x="12" y="2"/>
                    </a:cubicBezTo>
                    <a:cubicBezTo>
                      <a:pt x="14" y="1"/>
                      <a:pt x="15" y="0"/>
                      <a:pt x="17" y="0"/>
                    </a:cubicBezTo>
                    <a:cubicBezTo>
                      <a:pt x="20" y="0"/>
                      <a:pt x="23" y="1"/>
                      <a:pt x="26" y="3"/>
                    </a:cubicBezTo>
                    <a:lnTo>
                      <a:pt x="23" y="10"/>
                    </a:lnTo>
                    <a:cubicBezTo>
                      <a:pt x="21" y="9"/>
                      <a:pt x="19" y="8"/>
                      <a:pt x="17" y="8"/>
                    </a:cubicBezTo>
                    <a:cubicBezTo>
                      <a:pt x="15" y="8"/>
                      <a:pt x="14" y="9"/>
                      <a:pt x="12" y="10"/>
                    </a:cubicBezTo>
                    <a:cubicBezTo>
                      <a:pt x="11" y="11"/>
                      <a:pt x="10" y="13"/>
                      <a:pt x="9" y="14"/>
                    </a:cubicBezTo>
                    <a:cubicBezTo>
                      <a:pt x="8"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2" name="Freeform 272"/>
              <p:cNvSpPr>
                <a:spLocks/>
              </p:cNvSpPr>
              <p:nvPr/>
            </p:nvSpPr>
            <p:spPr bwMode="auto">
              <a:xfrm>
                <a:off x="3132" y="3166"/>
                <a:ext cx="51" cy="66"/>
              </a:xfrm>
              <a:custGeom>
                <a:avLst/>
                <a:gdLst/>
                <a:ahLst/>
                <a:cxnLst>
                  <a:cxn ang="0">
                    <a:pos x="34" y="31"/>
                  </a:cxn>
                  <a:cxn ang="0">
                    <a:pos x="34" y="31"/>
                  </a:cxn>
                  <a:cxn ang="0">
                    <a:pos x="42" y="32"/>
                  </a:cxn>
                  <a:cxn ang="0">
                    <a:pos x="35" y="45"/>
                  </a:cxn>
                  <a:cxn ang="0">
                    <a:pos x="22" y="50"/>
                  </a:cxn>
                  <a:cxn ang="0">
                    <a:pos x="6" y="44"/>
                  </a:cxn>
                  <a:cxn ang="0">
                    <a:pos x="0" y="25"/>
                  </a:cxn>
                  <a:cxn ang="0">
                    <a:pos x="3" y="12"/>
                  </a:cxn>
                  <a:cxn ang="0">
                    <a:pos x="11" y="3"/>
                  </a:cxn>
                  <a:cxn ang="0">
                    <a:pos x="22" y="0"/>
                  </a:cxn>
                  <a:cxn ang="0">
                    <a:pos x="35" y="4"/>
                  </a:cxn>
                  <a:cxn ang="0">
                    <a:pos x="41" y="15"/>
                  </a:cxn>
                  <a:cxn ang="0">
                    <a:pos x="33" y="16"/>
                  </a:cxn>
                  <a:cxn ang="0">
                    <a:pos x="29" y="9"/>
                  </a:cxn>
                  <a:cxn ang="0">
                    <a:pos x="22" y="7"/>
                  </a:cxn>
                  <a:cxn ang="0">
                    <a:pos x="12" y="11"/>
                  </a:cxn>
                  <a:cxn ang="0">
                    <a:pos x="9" y="25"/>
                  </a:cxn>
                  <a:cxn ang="0">
                    <a:pos x="12" y="39"/>
                  </a:cxn>
                  <a:cxn ang="0">
                    <a:pos x="22" y="43"/>
                  </a:cxn>
                  <a:cxn ang="0">
                    <a:pos x="30" y="40"/>
                  </a:cxn>
                  <a:cxn ang="0">
                    <a:pos x="34" y="31"/>
                  </a:cxn>
                  <a:cxn ang="0">
                    <a:pos x="34" y="31"/>
                  </a:cxn>
                </a:cxnLst>
                <a:rect l="0" t="0" r="r" b="b"/>
                <a:pathLst>
                  <a:path w="42" h="50">
                    <a:moveTo>
                      <a:pt x="34" y="31"/>
                    </a:moveTo>
                    <a:lnTo>
                      <a:pt x="34" y="31"/>
                    </a:lnTo>
                    <a:lnTo>
                      <a:pt x="42" y="32"/>
                    </a:lnTo>
                    <a:cubicBezTo>
                      <a:pt x="41" y="38"/>
                      <a:pt x="39" y="42"/>
                      <a:pt x="35" y="45"/>
                    </a:cubicBezTo>
                    <a:cubicBezTo>
                      <a:pt x="32" y="48"/>
                      <a:pt x="27" y="50"/>
                      <a:pt x="22" y="50"/>
                    </a:cubicBezTo>
                    <a:cubicBezTo>
                      <a:pt x="15" y="50"/>
                      <a:pt x="10" y="48"/>
                      <a:pt x="6" y="44"/>
                    </a:cubicBezTo>
                    <a:cubicBezTo>
                      <a:pt x="2" y="39"/>
                      <a:pt x="0" y="33"/>
                      <a:pt x="0" y="25"/>
                    </a:cubicBezTo>
                    <a:cubicBezTo>
                      <a:pt x="0" y="20"/>
                      <a:pt x="1" y="16"/>
                      <a:pt x="3" y="12"/>
                    </a:cubicBezTo>
                    <a:cubicBezTo>
                      <a:pt x="5" y="8"/>
                      <a:pt x="7" y="5"/>
                      <a:pt x="11" y="3"/>
                    </a:cubicBezTo>
                    <a:cubicBezTo>
                      <a:pt x="14" y="1"/>
                      <a:pt x="18" y="0"/>
                      <a:pt x="22" y="0"/>
                    </a:cubicBezTo>
                    <a:cubicBezTo>
                      <a:pt x="27" y="0"/>
                      <a:pt x="31" y="1"/>
                      <a:pt x="35" y="4"/>
                    </a:cubicBezTo>
                    <a:cubicBezTo>
                      <a:pt x="38" y="7"/>
                      <a:pt x="40" y="10"/>
                      <a:pt x="41" y="15"/>
                    </a:cubicBezTo>
                    <a:lnTo>
                      <a:pt x="33" y="16"/>
                    </a:lnTo>
                    <a:cubicBezTo>
                      <a:pt x="32" y="13"/>
                      <a:pt x="31" y="11"/>
                      <a:pt x="29" y="9"/>
                    </a:cubicBezTo>
                    <a:cubicBezTo>
                      <a:pt x="27" y="8"/>
                      <a:pt x="25" y="7"/>
                      <a:pt x="22" y="7"/>
                    </a:cubicBezTo>
                    <a:cubicBezTo>
                      <a:pt x="18" y="7"/>
                      <a:pt x="15" y="8"/>
                      <a:pt x="12" y="11"/>
                    </a:cubicBezTo>
                    <a:cubicBezTo>
                      <a:pt x="10" y="14"/>
                      <a:pt x="9" y="19"/>
                      <a:pt x="9" y="25"/>
                    </a:cubicBezTo>
                    <a:cubicBezTo>
                      <a:pt x="9" y="31"/>
                      <a:pt x="10" y="36"/>
                      <a:pt x="12" y="39"/>
                    </a:cubicBezTo>
                    <a:cubicBezTo>
                      <a:pt x="15" y="42"/>
                      <a:pt x="18" y="43"/>
                      <a:pt x="22" y="43"/>
                    </a:cubicBezTo>
                    <a:cubicBezTo>
                      <a:pt x="25" y="43"/>
                      <a:pt x="28" y="42"/>
                      <a:pt x="30" y="40"/>
                    </a:cubicBezTo>
                    <a:cubicBezTo>
                      <a:pt x="32" y="38"/>
                      <a:pt x="33" y="35"/>
                      <a:pt x="34" y="31"/>
                    </a:cubicBezTo>
                    <a:lnTo>
                      <a:pt x="3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3" name="Freeform 273"/>
              <p:cNvSpPr>
                <a:spLocks noEditPoints="1"/>
              </p:cNvSpPr>
              <p:nvPr/>
            </p:nvSpPr>
            <p:spPr bwMode="auto">
              <a:xfrm>
                <a:off x="3188" y="3166"/>
                <a:ext cx="54"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8" y="25"/>
                  </a:cxn>
                  <a:cxn ang="0">
                    <a:pos x="8" y="25"/>
                  </a:cxn>
                  <a:cxn ang="0">
                    <a:pos x="12" y="39"/>
                  </a:cxn>
                  <a:cxn ang="0">
                    <a:pos x="23" y="43"/>
                  </a:cxn>
                  <a:cxn ang="0">
                    <a:pos x="33" y="39"/>
                  </a:cxn>
                  <a:cxn ang="0">
                    <a:pos x="37" y="25"/>
                  </a:cxn>
                  <a:cxn ang="0">
                    <a:pos x="33" y="11"/>
                  </a:cxn>
                  <a:cxn ang="0">
                    <a:pos x="23" y="7"/>
                  </a:cxn>
                  <a:cxn ang="0">
                    <a:pos x="12" y="11"/>
                  </a:cxn>
                  <a:cxn ang="0">
                    <a:pos x="8" y="25"/>
                  </a:cxn>
                  <a:cxn ang="0">
                    <a:pos x="8" y="25"/>
                  </a:cxn>
                </a:cxnLst>
                <a:rect l="0" t="0" r="r" b="b"/>
                <a:pathLst>
                  <a:path w="45" h="50">
                    <a:moveTo>
                      <a:pt x="0" y="25"/>
                    </a:moveTo>
                    <a:lnTo>
                      <a:pt x="0" y="25"/>
                    </a:lnTo>
                    <a:cubicBezTo>
                      <a:pt x="0" y="16"/>
                      <a:pt x="3" y="10"/>
                      <a:pt x="8" y="5"/>
                    </a:cubicBezTo>
                    <a:cubicBezTo>
                      <a:pt x="12" y="2"/>
                      <a:pt x="17" y="0"/>
                      <a:pt x="23" y="0"/>
                    </a:cubicBezTo>
                    <a:cubicBezTo>
                      <a:pt x="29" y="0"/>
                      <a:pt x="34"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3" y="43"/>
                    </a:cubicBezTo>
                    <a:cubicBezTo>
                      <a:pt x="27" y="43"/>
                      <a:pt x="30" y="42"/>
                      <a:pt x="33" y="39"/>
                    </a:cubicBezTo>
                    <a:cubicBezTo>
                      <a:pt x="35" y="36"/>
                      <a:pt x="37" y="31"/>
                      <a:pt x="37" y="25"/>
                    </a:cubicBezTo>
                    <a:cubicBezTo>
                      <a:pt x="37" y="19"/>
                      <a:pt x="35" y="14"/>
                      <a:pt x="33" y="11"/>
                    </a:cubicBezTo>
                    <a:cubicBezTo>
                      <a:pt x="30" y="8"/>
                      <a:pt x="27" y="7"/>
                      <a:pt x="23"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4" name="Freeform 274"/>
              <p:cNvSpPr>
                <a:spLocks/>
              </p:cNvSpPr>
              <p:nvPr/>
            </p:nvSpPr>
            <p:spPr bwMode="auto">
              <a:xfrm>
                <a:off x="3250" y="3166"/>
                <a:ext cx="48" cy="66"/>
              </a:xfrm>
              <a:custGeom>
                <a:avLst/>
                <a:gdLst/>
                <a:ahLst/>
                <a:cxnLst>
                  <a:cxn ang="0">
                    <a:pos x="0" y="35"/>
                  </a:cxn>
                  <a:cxn ang="0">
                    <a:pos x="0" y="35"/>
                  </a:cxn>
                  <a:cxn ang="0">
                    <a:pos x="8" y="33"/>
                  </a:cxn>
                  <a:cxn ang="0">
                    <a:pos x="12" y="41"/>
                  </a:cxn>
                  <a:cxn ang="0">
                    <a:pos x="20" y="43"/>
                  </a:cxn>
                  <a:cxn ang="0">
                    <a:pos x="29" y="41"/>
                  </a:cxn>
                  <a:cxn ang="0">
                    <a:pos x="31" y="36"/>
                  </a:cxn>
                  <a:cxn ang="0">
                    <a:pos x="29" y="31"/>
                  </a:cxn>
                  <a:cxn ang="0">
                    <a:pos x="21" y="29"/>
                  </a:cxn>
                  <a:cxn ang="0">
                    <a:pos x="8" y="25"/>
                  </a:cxn>
                  <a:cxn ang="0">
                    <a:pos x="3" y="20"/>
                  </a:cxn>
                  <a:cxn ang="0">
                    <a:pos x="1" y="14"/>
                  </a:cxn>
                  <a:cxn ang="0">
                    <a:pos x="3" y="8"/>
                  </a:cxn>
                  <a:cxn ang="0">
                    <a:pos x="7" y="3"/>
                  </a:cxn>
                  <a:cxn ang="0">
                    <a:pos x="12" y="1"/>
                  </a:cxn>
                  <a:cxn ang="0">
                    <a:pos x="19" y="0"/>
                  </a:cxn>
                  <a:cxn ang="0">
                    <a:pos x="29" y="2"/>
                  </a:cxn>
                  <a:cxn ang="0">
                    <a:pos x="35" y="6"/>
                  </a:cxn>
                  <a:cxn ang="0">
                    <a:pos x="38" y="13"/>
                  </a:cxn>
                  <a:cxn ang="0">
                    <a:pos x="30" y="15"/>
                  </a:cxn>
                  <a:cxn ang="0">
                    <a:pos x="27" y="9"/>
                  </a:cxn>
                  <a:cxn ang="0">
                    <a:pos x="20" y="7"/>
                  </a:cxn>
                  <a:cxn ang="0">
                    <a:pos x="12" y="9"/>
                  </a:cxn>
                  <a:cxn ang="0">
                    <a:pos x="9" y="13"/>
                  </a:cxn>
                  <a:cxn ang="0">
                    <a:pos x="10" y="16"/>
                  </a:cxn>
                  <a:cxn ang="0">
                    <a:pos x="13" y="18"/>
                  </a:cxn>
                  <a:cxn ang="0">
                    <a:pos x="21" y="20"/>
                  </a:cxn>
                  <a:cxn ang="0">
                    <a:pos x="32" y="24"/>
                  </a:cxn>
                  <a:cxn ang="0">
                    <a:pos x="38" y="28"/>
                  </a:cxn>
                  <a:cxn ang="0">
                    <a:pos x="40" y="35"/>
                  </a:cxn>
                  <a:cxn ang="0">
                    <a:pos x="37" y="42"/>
                  </a:cxn>
                  <a:cxn ang="0">
                    <a:pos x="31" y="48"/>
                  </a:cxn>
                  <a:cxn ang="0">
                    <a:pos x="21" y="50"/>
                  </a:cxn>
                  <a:cxn ang="0">
                    <a:pos x="6" y="46"/>
                  </a:cxn>
                  <a:cxn ang="0">
                    <a:pos x="0" y="35"/>
                  </a:cxn>
                  <a:cxn ang="0">
                    <a:pos x="0" y="35"/>
                  </a:cxn>
                </a:cxnLst>
                <a:rect l="0" t="0" r="r" b="b"/>
                <a:pathLst>
                  <a:path w="40" h="50">
                    <a:moveTo>
                      <a:pt x="0" y="35"/>
                    </a:moveTo>
                    <a:lnTo>
                      <a:pt x="0" y="35"/>
                    </a:lnTo>
                    <a:lnTo>
                      <a:pt x="8" y="33"/>
                    </a:lnTo>
                    <a:cubicBezTo>
                      <a:pt x="9" y="37"/>
                      <a:pt x="10" y="39"/>
                      <a:pt x="12" y="41"/>
                    </a:cubicBezTo>
                    <a:cubicBezTo>
                      <a:pt x="14" y="42"/>
                      <a:pt x="17" y="43"/>
                      <a:pt x="20" y="43"/>
                    </a:cubicBezTo>
                    <a:cubicBezTo>
                      <a:pt x="24" y="43"/>
                      <a:pt x="27" y="43"/>
                      <a:pt x="29" y="41"/>
                    </a:cubicBezTo>
                    <a:cubicBezTo>
                      <a:pt x="31" y="40"/>
                      <a:pt x="31" y="38"/>
                      <a:pt x="31" y="36"/>
                    </a:cubicBezTo>
                    <a:cubicBezTo>
                      <a:pt x="31" y="34"/>
                      <a:pt x="31" y="32"/>
                      <a:pt x="29" y="31"/>
                    </a:cubicBezTo>
                    <a:cubicBezTo>
                      <a:pt x="28" y="31"/>
                      <a:pt x="25" y="30"/>
                      <a:pt x="21" y="29"/>
                    </a:cubicBezTo>
                    <a:cubicBezTo>
                      <a:pt x="15" y="27"/>
                      <a:pt x="11" y="26"/>
                      <a:pt x="8" y="25"/>
                    </a:cubicBezTo>
                    <a:cubicBezTo>
                      <a:pt x="6" y="24"/>
                      <a:pt x="4" y="22"/>
                      <a:pt x="3" y="20"/>
                    </a:cubicBezTo>
                    <a:cubicBezTo>
                      <a:pt x="2" y="18"/>
                      <a:pt x="1" y="16"/>
                      <a:pt x="1" y="14"/>
                    </a:cubicBezTo>
                    <a:cubicBezTo>
                      <a:pt x="1" y="12"/>
                      <a:pt x="2" y="10"/>
                      <a:pt x="3" y="8"/>
                    </a:cubicBezTo>
                    <a:cubicBezTo>
                      <a:pt x="4" y="6"/>
                      <a:pt x="5" y="5"/>
                      <a:pt x="7" y="3"/>
                    </a:cubicBezTo>
                    <a:cubicBezTo>
                      <a:pt x="8" y="2"/>
                      <a:pt x="10" y="2"/>
                      <a:pt x="12" y="1"/>
                    </a:cubicBezTo>
                    <a:cubicBezTo>
                      <a:pt x="14" y="0"/>
                      <a:pt x="17" y="0"/>
                      <a:pt x="19" y="0"/>
                    </a:cubicBezTo>
                    <a:cubicBezTo>
                      <a:pt x="23" y="0"/>
                      <a:pt x="26" y="1"/>
                      <a:pt x="29" y="2"/>
                    </a:cubicBezTo>
                    <a:cubicBezTo>
                      <a:pt x="32" y="3"/>
                      <a:pt x="34" y="4"/>
                      <a:pt x="35" y="6"/>
                    </a:cubicBezTo>
                    <a:cubicBezTo>
                      <a:pt x="36" y="8"/>
                      <a:pt x="37" y="10"/>
                      <a:pt x="38" y="13"/>
                    </a:cubicBezTo>
                    <a:lnTo>
                      <a:pt x="30" y="15"/>
                    </a:lnTo>
                    <a:cubicBezTo>
                      <a:pt x="30" y="12"/>
                      <a:pt x="29" y="10"/>
                      <a:pt x="27" y="9"/>
                    </a:cubicBezTo>
                    <a:cubicBezTo>
                      <a:pt x="25" y="7"/>
                      <a:pt x="23" y="7"/>
                      <a:pt x="20" y="7"/>
                    </a:cubicBezTo>
                    <a:cubicBezTo>
                      <a:pt x="16" y="7"/>
                      <a:pt x="13" y="7"/>
                      <a:pt x="12" y="9"/>
                    </a:cubicBezTo>
                    <a:cubicBezTo>
                      <a:pt x="10" y="10"/>
                      <a:pt x="9" y="11"/>
                      <a:pt x="9" y="13"/>
                    </a:cubicBezTo>
                    <a:cubicBezTo>
                      <a:pt x="9" y="14"/>
                      <a:pt x="10" y="15"/>
                      <a:pt x="10" y="16"/>
                    </a:cubicBezTo>
                    <a:cubicBezTo>
                      <a:pt x="11" y="17"/>
                      <a:pt x="12" y="17"/>
                      <a:pt x="13" y="18"/>
                    </a:cubicBezTo>
                    <a:cubicBezTo>
                      <a:pt x="14" y="18"/>
                      <a:pt x="17" y="19"/>
                      <a:pt x="21" y="20"/>
                    </a:cubicBezTo>
                    <a:cubicBezTo>
                      <a:pt x="26" y="21"/>
                      <a:pt x="30" y="23"/>
                      <a:pt x="32" y="24"/>
                    </a:cubicBezTo>
                    <a:cubicBezTo>
                      <a:pt x="35" y="25"/>
                      <a:pt x="37" y="26"/>
                      <a:pt x="38" y="28"/>
                    </a:cubicBezTo>
                    <a:cubicBezTo>
                      <a:pt x="39" y="30"/>
                      <a:pt x="40" y="32"/>
                      <a:pt x="40" y="35"/>
                    </a:cubicBezTo>
                    <a:cubicBezTo>
                      <a:pt x="40" y="38"/>
                      <a:pt x="39" y="40"/>
                      <a:pt x="37" y="42"/>
                    </a:cubicBezTo>
                    <a:cubicBezTo>
                      <a:pt x="36" y="45"/>
                      <a:pt x="34" y="47"/>
                      <a:pt x="31" y="48"/>
                    </a:cubicBezTo>
                    <a:cubicBezTo>
                      <a:pt x="28" y="49"/>
                      <a:pt x="24" y="50"/>
                      <a:pt x="21" y="50"/>
                    </a:cubicBezTo>
                    <a:cubicBezTo>
                      <a:pt x="14" y="50"/>
                      <a:pt x="10"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5" name="Freeform 275"/>
              <p:cNvSpPr>
                <a:spLocks/>
              </p:cNvSpPr>
              <p:nvPr/>
            </p:nvSpPr>
            <p:spPr bwMode="auto">
              <a:xfrm>
                <a:off x="3304" y="3144"/>
                <a:ext cx="30" cy="86"/>
              </a:xfrm>
              <a:custGeom>
                <a:avLst/>
                <a:gdLst/>
                <a:ahLst/>
                <a:cxnLst>
                  <a:cxn ang="0">
                    <a:pos x="22" y="58"/>
                  </a:cxn>
                  <a:cxn ang="0">
                    <a:pos x="22" y="58"/>
                  </a:cxn>
                  <a:cxn ang="0">
                    <a:pos x="24" y="65"/>
                  </a:cxn>
                  <a:cxn ang="0">
                    <a:pos x="17" y="65"/>
                  </a:cxn>
                  <a:cxn ang="0">
                    <a:pos x="11"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6"/>
                  </a:cxn>
                  <a:cxn ang="0">
                    <a:pos x="16" y="57"/>
                  </a:cxn>
                  <a:cxn ang="0">
                    <a:pos x="19" y="58"/>
                  </a:cxn>
                  <a:cxn ang="0">
                    <a:pos x="22" y="58"/>
                  </a:cxn>
                  <a:cxn ang="0">
                    <a:pos x="22" y="58"/>
                  </a:cxn>
                </a:cxnLst>
                <a:rect l="0" t="0" r="r" b="b"/>
                <a:pathLst>
                  <a:path w="24" h="65">
                    <a:moveTo>
                      <a:pt x="22" y="58"/>
                    </a:moveTo>
                    <a:lnTo>
                      <a:pt x="22" y="58"/>
                    </a:lnTo>
                    <a:lnTo>
                      <a:pt x="24" y="65"/>
                    </a:lnTo>
                    <a:cubicBezTo>
                      <a:pt x="21" y="65"/>
                      <a:pt x="19" y="65"/>
                      <a:pt x="17" y="65"/>
                    </a:cubicBezTo>
                    <a:cubicBezTo>
                      <a:pt x="15" y="65"/>
                      <a:pt x="12" y="65"/>
                      <a:pt x="11" y="64"/>
                    </a:cubicBezTo>
                    <a:cubicBezTo>
                      <a:pt x="9" y="63"/>
                      <a:pt x="8" y="62"/>
                      <a:pt x="7" y="60"/>
                    </a:cubicBezTo>
                    <a:cubicBezTo>
                      <a:pt x="7"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5" y="56"/>
                    </a:cubicBezTo>
                    <a:cubicBezTo>
                      <a:pt x="15" y="56"/>
                      <a:pt x="15" y="57"/>
                      <a:pt x="16" y="57"/>
                    </a:cubicBezTo>
                    <a:cubicBezTo>
                      <a:pt x="17" y="58"/>
                      <a:pt x="18" y="58"/>
                      <a:pt x="19" y="58"/>
                    </a:cubicBezTo>
                    <a:cubicBezTo>
                      <a:pt x="20" y="58"/>
                      <a:pt x="21"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6" name="Freeform 276"/>
              <p:cNvSpPr>
                <a:spLocks/>
              </p:cNvSpPr>
              <p:nvPr/>
            </p:nvSpPr>
            <p:spPr bwMode="auto">
              <a:xfrm>
                <a:off x="3416" y="3080"/>
                <a:ext cx="92" cy="6"/>
              </a:xfrm>
              <a:custGeom>
                <a:avLst/>
                <a:gdLst/>
                <a:ahLst/>
                <a:cxnLst>
                  <a:cxn ang="0">
                    <a:pos x="0" y="5"/>
                  </a:cxn>
                  <a:cxn ang="0">
                    <a:pos x="0" y="5"/>
                  </a:cxn>
                  <a:cxn ang="0">
                    <a:pos x="75" y="5"/>
                  </a:cxn>
                  <a:cxn ang="0">
                    <a:pos x="75" y="0"/>
                  </a:cxn>
                  <a:cxn ang="0">
                    <a:pos x="0" y="0"/>
                  </a:cxn>
                  <a:cxn ang="0">
                    <a:pos x="0" y="5"/>
                  </a:cxn>
                </a:cxnLst>
                <a:rect l="0" t="0" r="r" b="b"/>
                <a:pathLst>
                  <a:path w="75" h="5">
                    <a:moveTo>
                      <a:pt x="0" y="5"/>
                    </a:moveTo>
                    <a:lnTo>
                      <a:pt x="0" y="5"/>
                    </a:lnTo>
                    <a:lnTo>
                      <a:pt x="75" y="5"/>
                    </a:lnTo>
                    <a:lnTo>
                      <a:pt x="7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7" name="Freeform 277"/>
              <p:cNvSpPr>
                <a:spLocks/>
              </p:cNvSpPr>
              <p:nvPr/>
            </p:nvSpPr>
            <p:spPr bwMode="auto">
              <a:xfrm>
                <a:off x="3508" y="2899"/>
                <a:ext cx="6" cy="325"/>
              </a:xfrm>
              <a:custGeom>
                <a:avLst/>
                <a:gdLst/>
                <a:ahLst/>
                <a:cxnLst>
                  <a:cxn ang="0">
                    <a:pos x="0" y="246"/>
                  </a:cxn>
                  <a:cxn ang="0">
                    <a:pos x="0" y="246"/>
                  </a:cxn>
                  <a:cxn ang="0">
                    <a:pos x="5" y="246"/>
                  </a:cxn>
                  <a:cxn ang="0">
                    <a:pos x="5" y="0"/>
                  </a:cxn>
                  <a:cxn ang="0">
                    <a:pos x="0" y="0"/>
                  </a:cxn>
                  <a:cxn ang="0">
                    <a:pos x="0" y="246"/>
                  </a:cxn>
                </a:cxnLst>
                <a:rect l="0" t="0" r="r" b="b"/>
                <a:pathLst>
                  <a:path w="5" h="246">
                    <a:moveTo>
                      <a:pt x="0" y="246"/>
                    </a:moveTo>
                    <a:lnTo>
                      <a:pt x="0" y="246"/>
                    </a:lnTo>
                    <a:lnTo>
                      <a:pt x="5" y="246"/>
                    </a:lnTo>
                    <a:lnTo>
                      <a:pt x="5" y="0"/>
                    </a:lnTo>
                    <a:lnTo>
                      <a:pt x="0" y="0"/>
                    </a:lnTo>
                    <a:lnTo>
                      <a:pt x="0" y="2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8" name="Freeform 278"/>
              <p:cNvSpPr>
                <a:spLocks/>
              </p:cNvSpPr>
              <p:nvPr/>
            </p:nvSpPr>
            <p:spPr bwMode="auto">
              <a:xfrm>
                <a:off x="3509" y="3220"/>
                <a:ext cx="92" cy="5"/>
              </a:xfrm>
              <a:custGeom>
                <a:avLst/>
                <a:gdLst/>
                <a:ahLst/>
                <a:cxnLst>
                  <a:cxn ang="0">
                    <a:pos x="0" y="4"/>
                  </a:cxn>
                  <a:cxn ang="0">
                    <a:pos x="0" y="4"/>
                  </a:cxn>
                  <a:cxn ang="0">
                    <a:pos x="76" y="4"/>
                  </a:cxn>
                  <a:cxn ang="0">
                    <a:pos x="76" y="0"/>
                  </a:cxn>
                  <a:cxn ang="0">
                    <a:pos x="0" y="0"/>
                  </a:cxn>
                  <a:cxn ang="0">
                    <a:pos x="0" y="4"/>
                  </a:cxn>
                </a:cxnLst>
                <a:rect l="0" t="0" r="r" b="b"/>
                <a:pathLst>
                  <a:path w="76" h="4">
                    <a:moveTo>
                      <a:pt x="0" y="4"/>
                    </a:moveTo>
                    <a:lnTo>
                      <a:pt x="0" y="4"/>
                    </a:lnTo>
                    <a:lnTo>
                      <a:pt x="76" y="4"/>
                    </a:lnTo>
                    <a:lnTo>
                      <a:pt x="76"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9" name="Freeform 279"/>
              <p:cNvSpPr>
                <a:spLocks/>
              </p:cNvSpPr>
              <p:nvPr/>
            </p:nvSpPr>
            <p:spPr bwMode="auto">
              <a:xfrm>
                <a:off x="3509" y="2893"/>
                <a:ext cx="92" cy="10"/>
              </a:xfrm>
              <a:custGeom>
                <a:avLst/>
                <a:gdLst/>
                <a:ahLst/>
                <a:cxnLst>
                  <a:cxn ang="0">
                    <a:pos x="0" y="7"/>
                  </a:cxn>
                  <a:cxn ang="0">
                    <a:pos x="0" y="7"/>
                  </a:cxn>
                  <a:cxn ang="0">
                    <a:pos x="76" y="7"/>
                  </a:cxn>
                  <a:cxn ang="0">
                    <a:pos x="76" y="0"/>
                  </a:cxn>
                  <a:cxn ang="0">
                    <a:pos x="0" y="0"/>
                  </a:cxn>
                  <a:cxn ang="0">
                    <a:pos x="0" y="7"/>
                  </a:cxn>
                </a:cxnLst>
                <a:rect l="0" t="0" r="r" b="b"/>
                <a:pathLst>
                  <a:path w="76" h="7">
                    <a:moveTo>
                      <a:pt x="0" y="7"/>
                    </a:moveTo>
                    <a:lnTo>
                      <a:pt x="0" y="7"/>
                    </a:lnTo>
                    <a:lnTo>
                      <a:pt x="76" y="7"/>
                    </a:lnTo>
                    <a:lnTo>
                      <a:pt x="76" y="0"/>
                    </a:lnTo>
                    <a:lnTo>
                      <a:pt x="0" y="0"/>
                    </a:lnTo>
                    <a:lnTo>
                      <a:pt x="0" y="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0" name="Freeform 280"/>
              <p:cNvSpPr>
                <a:spLocks noEditPoints="1"/>
              </p:cNvSpPr>
              <p:nvPr/>
            </p:nvSpPr>
            <p:spPr bwMode="auto">
              <a:xfrm>
                <a:off x="3710" y="2896"/>
                <a:ext cx="76" cy="90"/>
              </a:xfrm>
              <a:custGeom>
                <a:avLst/>
                <a:gdLst/>
                <a:ahLst/>
                <a:cxnLst>
                  <a:cxn ang="0">
                    <a:pos x="0" y="35"/>
                  </a:cxn>
                  <a:cxn ang="0">
                    <a:pos x="0" y="35"/>
                  </a:cxn>
                  <a:cxn ang="0">
                    <a:pos x="9" y="10"/>
                  </a:cxn>
                  <a:cxn ang="0">
                    <a:pos x="31" y="0"/>
                  </a:cxn>
                  <a:cxn ang="0">
                    <a:pos x="48" y="5"/>
                  </a:cxn>
                  <a:cxn ang="0">
                    <a:pos x="59" y="17"/>
                  </a:cxn>
                  <a:cxn ang="0">
                    <a:pos x="63" y="34"/>
                  </a:cxn>
                  <a:cxn ang="0">
                    <a:pos x="59" y="52"/>
                  </a:cxn>
                  <a:cxn ang="0">
                    <a:pos x="47" y="64"/>
                  </a:cxn>
                  <a:cxn ang="0">
                    <a:pos x="31" y="68"/>
                  </a:cxn>
                  <a:cxn ang="0">
                    <a:pos x="15" y="64"/>
                  </a:cxn>
                  <a:cxn ang="0">
                    <a:pos x="4" y="52"/>
                  </a:cxn>
                  <a:cxn ang="0">
                    <a:pos x="0" y="35"/>
                  </a:cxn>
                  <a:cxn ang="0">
                    <a:pos x="0" y="35"/>
                  </a:cxn>
                  <a:cxn ang="0">
                    <a:pos x="9" y="35"/>
                  </a:cxn>
                  <a:cxn ang="0">
                    <a:pos x="9" y="35"/>
                  </a:cxn>
                  <a:cxn ang="0">
                    <a:pos x="15" y="54"/>
                  </a:cxn>
                  <a:cxn ang="0">
                    <a:pos x="31" y="61"/>
                  </a:cxn>
                  <a:cxn ang="0">
                    <a:pos x="48" y="54"/>
                  </a:cxn>
                  <a:cxn ang="0">
                    <a:pos x="54" y="34"/>
                  </a:cxn>
                  <a:cxn ang="0">
                    <a:pos x="51" y="20"/>
                  </a:cxn>
                  <a:cxn ang="0">
                    <a:pos x="43" y="11"/>
                  </a:cxn>
                  <a:cxn ang="0">
                    <a:pos x="31" y="8"/>
                  </a:cxn>
                  <a:cxn ang="0">
                    <a:pos x="16" y="14"/>
                  </a:cxn>
                  <a:cxn ang="0">
                    <a:pos x="9" y="35"/>
                  </a:cxn>
                  <a:cxn ang="0">
                    <a:pos x="9" y="35"/>
                  </a:cxn>
                </a:cxnLst>
                <a:rect l="0" t="0" r="r" b="b"/>
                <a:pathLst>
                  <a:path w="63" h="68">
                    <a:moveTo>
                      <a:pt x="0" y="35"/>
                    </a:moveTo>
                    <a:lnTo>
                      <a:pt x="0" y="35"/>
                    </a:lnTo>
                    <a:cubicBezTo>
                      <a:pt x="0" y="24"/>
                      <a:pt x="3" y="16"/>
                      <a:pt x="9" y="10"/>
                    </a:cubicBezTo>
                    <a:cubicBezTo>
                      <a:pt x="15" y="3"/>
                      <a:pt x="22" y="0"/>
                      <a:pt x="31" y="0"/>
                    </a:cubicBezTo>
                    <a:cubicBezTo>
                      <a:pt x="38" y="0"/>
                      <a:pt x="43" y="2"/>
                      <a:pt x="48" y="5"/>
                    </a:cubicBezTo>
                    <a:cubicBezTo>
                      <a:pt x="53" y="8"/>
                      <a:pt x="56" y="12"/>
                      <a:pt x="59" y="17"/>
                    </a:cubicBezTo>
                    <a:cubicBezTo>
                      <a:pt x="62" y="22"/>
                      <a:pt x="63" y="28"/>
                      <a:pt x="63" y="34"/>
                    </a:cubicBezTo>
                    <a:cubicBezTo>
                      <a:pt x="63" y="41"/>
                      <a:pt x="62" y="47"/>
                      <a:pt x="59" y="52"/>
                    </a:cubicBezTo>
                    <a:cubicBezTo>
                      <a:pt x="56" y="58"/>
                      <a:pt x="52" y="62"/>
                      <a:pt x="47" y="64"/>
                    </a:cubicBezTo>
                    <a:cubicBezTo>
                      <a:pt x="42" y="67"/>
                      <a:pt x="37" y="68"/>
                      <a:pt x="31" y="68"/>
                    </a:cubicBezTo>
                    <a:cubicBezTo>
                      <a:pt x="25" y="68"/>
                      <a:pt x="20" y="67"/>
                      <a:pt x="15" y="64"/>
                    </a:cubicBezTo>
                    <a:cubicBezTo>
                      <a:pt x="10" y="61"/>
                      <a:pt x="6" y="57"/>
                      <a:pt x="4" y="52"/>
                    </a:cubicBezTo>
                    <a:cubicBezTo>
                      <a:pt x="1" y="46"/>
                      <a:pt x="0" y="41"/>
                      <a:pt x="0" y="35"/>
                    </a:cubicBezTo>
                    <a:lnTo>
                      <a:pt x="0" y="35"/>
                    </a:lnTo>
                    <a:close/>
                    <a:moveTo>
                      <a:pt x="9" y="35"/>
                    </a:moveTo>
                    <a:lnTo>
                      <a:pt x="9" y="35"/>
                    </a:lnTo>
                    <a:cubicBezTo>
                      <a:pt x="9" y="43"/>
                      <a:pt x="11" y="50"/>
                      <a:pt x="15" y="54"/>
                    </a:cubicBezTo>
                    <a:cubicBezTo>
                      <a:pt x="20" y="59"/>
                      <a:pt x="25" y="61"/>
                      <a:pt x="31" y="61"/>
                    </a:cubicBezTo>
                    <a:cubicBezTo>
                      <a:pt x="38" y="61"/>
                      <a:pt x="43" y="59"/>
                      <a:pt x="48" y="54"/>
                    </a:cubicBezTo>
                    <a:cubicBezTo>
                      <a:pt x="52" y="49"/>
                      <a:pt x="54" y="43"/>
                      <a:pt x="54" y="34"/>
                    </a:cubicBezTo>
                    <a:cubicBezTo>
                      <a:pt x="54" y="29"/>
                      <a:pt x="53" y="24"/>
                      <a:pt x="51" y="20"/>
                    </a:cubicBezTo>
                    <a:cubicBezTo>
                      <a:pt x="49" y="16"/>
                      <a:pt x="47" y="13"/>
                      <a:pt x="43" y="11"/>
                    </a:cubicBezTo>
                    <a:cubicBezTo>
                      <a:pt x="40" y="9"/>
                      <a:pt x="36" y="8"/>
                      <a:pt x="31" y="8"/>
                    </a:cubicBezTo>
                    <a:cubicBezTo>
                      <a:pt x="25" y="8"/>
                      <a:pt x="20" y="10"/>
                      <a:pt x="16" y="14"/>
                    </a:cubicBezTo>
                    <a:cubicBezTo>
                      <a:pt x="11" y="18"/>
                      <a:pt x="9" y="25"/>
                      <a:pt x="9" y="35"/>
                    </a:cubicBezTo>
                    <a:lnTo>
                      <a:pt x="9"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1" name="Freeform 281"/>
              <p:cNvSpPr>
                <a:spLocks/>
              </p:cNvSpPr>
              <p:nvPr/>
            </p:nvSpPr>
            <p:spPr bwMode="auto">
              <a:xfrm>
                <a:off x="3794" y="2900"/>
                <a:ext cx="28" cy="86"/>
              </a:xfrm>
              <a:custGeom>
                <a:avLst/>
                <a:gdLst/>
                <a:ahLst/>
                <a:cxnLst>
                  <a:cxn ang="0">
                    <a:pos x="22" y="57"/>
                  </a:cxn>
                  <a:cxn ang="0">
                    <a:pos x="22" y="57"/>
                  </a:cxn>
                  <a:cxn ang="0">
                    <a:pos x="23" y="64"/>
                  </a:cxn>
                  <a:cxn ang="0">
                    <a:pos x="17" y="65"/>
                  </a:cxn>
                  <a:cxn ang="0">
                    <a:pos x="10" y="64"/>
                  </a:cxn>
                  <a:cxn ang="0">
                    <a:pos x="7" y="60"/>
                  </a:cxn>
                  <a:cxn ang="0">
                    <a:pos x="6" y="50"/>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4" y="55"/>
                  </a:cxn>
                  <a:cxn ang="0">
                    <a:pos x="16" y="57"/>
                  </a:cxn>
                  <a:cxn ang="0">
                    <a:pos x="19" y="57"/>
                  </a:cxn>
                  <a:cxn ang="0">
                    <a:pos x="22" y="57"/>
                  </a:cxn>
                  <a:cxn ang="0">
                    <a:pos x="22" y="57"/>
                  </a:cxn>
                </a:cxnLst>
                <a:rect l="0" t="0" r="r" b="b"/>
                <a:pathLst>
                  <a:path w="23" h="65">
                    <a:moveTo>
                      <a:pt x="22" y="57"/>
                    </a:moveTo>
                    <a:lnTo>
                      <a:pt x="22" y="57"/>
                    </a:lnTo>
                    <a:lnTo>
                      <a:pt x="23" y="64"/>
                    </a:lnTo>
                    <a:cubicBezTo>
                      <a:pt x="21" y="65"/>
                      <a:pt x="19" y="65"/>
                      <a:pt x="17" y="65"/>
                    </a:cubicBezTo>
                    <a:cubicBezTo>
                      <a:pt x="14" y="65"/>
                      <a:pt x="12" y="64"/>
                      <a:pt x="10" y="64"/>
                    </a:cubicBezTo>
                    <a:cubicBezTo>
                      <a:pt x="9" y="63"/>
                      <a:pt x="8" y="61"/>
                      <a:pt x="7" y="60"/>
                    </a:cubicBezTo>
                    <a:cubicBezTo>
                      <a:pt x="6" y="58"/>
                      <a:pt x="6" y="55"/>
                      <a:pt x="6" y="50"/>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3"/>
                      <a:pt x="14" y="55"/>
                      <a:pt x="14" y="55"/>
                    </a:cubicBezTo>
                    <a:cubicBezTo>
                      <a:pt x="15" y="56"/>
                      <a:pt x="15" y="56"/>
                      <a:pt x="16" y="57"/>
                    </a:cubicBezTo>
                    <a:cubicBezTo>
                      <a:pt x="16" y="57"/>
                      <a:pt x="17" y="57"/>
                      <a:pt x="19" y="57"/>
                    </a:cubicBezTo>
                    <a:cubicBezTo>
                      <a:pt x="19" y="57"/>
                      <a:pt x="21"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2" name="Freeform 282"/>
              <p:cNvSpPr>
                <a:spLocks/>
              </p:cNvSpPr>
              <p:nvPr/>
            </p:nvSpPr>
            <p:spPr bwMode="auto">
              <a:xfrm>
                <a:off x="3830" y="2897"/>
                <a:ext cx="48" cy="88"/>
              </a:xfrm>
              <a:custGeom>
                <a:avLst/>
                <a:gdLst/>
                <a:ahLst/>
                <a:cxnLst>
                  <a:cxn ang="0">
                    <a:pos x="0" y="66"/>
                  </a:cxn>
                  <a:cxn ang="0">
                    <a:pos x="0" y="66"/>
                  </a:cxn>
                  <a:cxn ang="0">
                    <a:pos x="0" y="0"/>
                  </a:cxn>
                  <a:cxn ang="0">
                    <a:pos x="8" y="0"/>
                  </a:cxn>
                  <a:cxn ang="0">
                    <a:pos x="8" y="24"/>
                  </a:cxn>
                  <a:cxn ang="0">
                    <a:pos x="22" y="17"/>
                  </a:cxn>
                  <a:cxn ang="0">
                    <a:pos x="32" y="20"/>
                  </a:cxn>
                  <a:cxn ang="0">
                    <a:pos x="37" y="25"/>
                  </a:cxn>
                  <a:cxn ang="0">
                    <a:pos x="39" y="36"/>
                  </a:cxn>
                  <a:cxn ang="0">
                    <a:pos x="39" y="66"/>
                  </a:cxn>
                  <a:cxn ang="0">
                    <a:pos x="31" y="66"/>
                  </a:cxn>
                  <a:cxn ang="0">
                    <a:pos x="31" y="36"/>
                  </a:cxn>
                  <a:cxn ang="0">
                    <a:pos x="28" y="27"/>
                  </a:cxn>
                  <a:cxn ang="0">
                    <a:pos x="21" y="24"/>
                  </a:cxn>
                  <a:cxn ang="0">
                    <a:pos x="14" y="26"/>
                  </a:cxn>
                  <a:cxn ang="0">
                    <a:pos x="10" y="31"/>
                  </a:cxn>
                  <a:cxn ang="0">
                    <a:pos x="8" y="40"/>
                  </a:cxn>
                  <a:cxn ang="0">
                    <a:pos x="8" y="66"/>
                  </a:cxn>
                  <a:cxn ang="0">
                    <a:pos x="0" y="66"/>
                  </a:cxn>
                </a:cxnLst>
                <a:rect l="0" t="0" r="r" b="b"/>
                <a:pathLst>
                  <a:path w="39" h="66">
                    <a:moveTo>
                      <a:pt x="0" y="66"/>
                    </a:moveTo>
                    <a:lnTo>
                      <a:pt x="0" y="66"/>
                    </a:lnTo>
                    <a:lnTo>
                      <a:pt x="0" y="0"/>
                    </a:lnTo>
                    <a:lnTo>
                      <a:pt x="8" y="0"/>
                    </a:lnTo>
                    <a:lnTo>
                      <a:pt x="8" y="24"/>
                    </a:lnTo>
                    <a:cubicBezTo>
                      <a:pt x="12" y="20"/>
                      <a:pt x="17" y="17"/>
                      <a:pt x="22" y="17"/>
                    </a:cubicBezTo>
                    <a:cubicBezTo>
                      <a:pt x="26" y="17"/>
                      <a:pt x="29" y="18"/>
                      <a:pt x="32" y="20"/>
                    </a:cubicBezTo>
                    <a:cubicBezTo>
                      <a:pt x="34" y="21"/>
                      <a:pt x="36" y="23"/>
                      <a:pt x="37" y="25"/>
                    </a:cubicBezTo>
                    <a:cubicBezTo>
                      <a:pt x="38" y="28"/>
                      <a:pt x="39" y="31"/>
                      <a:pt x="39" y="36"/>
                    </a:cubicBezTo>
                    <a:lnTo>
                      <a:pt x="39" y="66"/>
                    </a:lnTo>
                    <a:lnTo>
                      <a:pt x="31" y="66"/>
                    </a:lnTo>
                    <a:lnTo>
                      <a:pt x="31" y="36"/>
                    </a:lnTo>
                    <a:cubicBezTo>
                      <a:pt x="31" y="32"/>
                      <a:pt x="30" y="29"/>
                      <a:pt x="28" y="27"/>
                    </a:cubicBezTo>
                    <a:cubicBezTo>
                      <a:pt x="26" y="25"/>
                      <a:pt x="24" y="24"/>
                      <a:pt x="21" y="24"/>
                    </a:cubicBezTo>
                    <a:cubicBezTo>
                      <a:pt x="18" y="24"/>
                      <a:pt x="16" y="25"/>
                      <a:pt x="14" y="26"/>
                    </a:cubicBezTo>
                    <a:cubicBezTo>
                      <a:pt x="12" y="28"/>
                      <a:pt x="10" y="29"/>
                      <a:pt x="10" y="31"/>
                    </a:cubicBezTo>
                    <a:cubicBezTo>
                      <a:pt x="9" y="33"/>
                      <a:pt x="8" y="36"/>
                      <a:pt x="8" y="40"/>
                    </a:cubicBez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3" name="Freeform 283"/>
              <p:cNvSpPr>
                <a:spLocks noEditPoints="1"/>
              </p:cNvSpPr>
              <p:nvPr/>
            </p:nvSpPr>
            <p:spPr bwMode="auto">
              <a:xfrm>
                <a:off x="3890" y="2920"/>
                <a:ext cx="53"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2" y="40"/>
                  </a:cxn>
                  <a:cxn ang="0">
                    <a:pos x="22" y="44"/>
                  </a:cxn>
                  <a:cxn ang="0">
                    <a:pos x="30" y="41"/>
                  </a:cxn>
                  <a:cxn ang="0">
                    <a:pos x="35" y="34"/>
                  </a:cxn>
                  <a:cxn ang="0">
                    <a:pos x="35" y="34"/>
                  </a:cxn>
                  <a:cxn ang="0">
                    <a:pos x="8" y="21"/>
                  </a:cxn>
                  <a:cxn ang="0">
                    <a:pos x="8" y="21"/>
                  </a:cxn>
                  <a:cxn ang="0">
                    <a:pos x="35" y="21"/>
                  </a:cxn>
                  <a:cxn ang="0">
                    <a:pos x="32" y="12"/>
                  </a:cxn>
                  <a:cxn ang="0">
                    <a:pos x="22" y="7"/>
                  </a:cxn>
                  <a:cxn ang="0">
                    <a:pos x="13" y="11"/>
                  </a:cxn>
                  <a:cxn ang="0">
                    <a:pos x="8" y="21"/>
                  </a:cxn>
                  <a:cxn ang="0">
                    <a:pos x="8" y="21"/>
                  </a:cxn>
                </a:cxnLst>
                <a:rect l="0" t="0" r="r" b="b"/>
                <a:pathLst>
                  <a:path w="44" h="50">
                    <a:moveTo>
                      <a:pt x="35" y="34"/>
                    </a:moveTo>
                    <a:lnTo>
                      <a:pt x="35" y="34"/>
                    </a:lnTo>
                    <a:lnTo>
                      <a:pt x="43" y="35"/>
                    </a:lnTo>
                    <a:cubicBezTo>
                      <a:pt x="42" y="40"/>
                      <a:pt x="40" y="44"/>
                      <a:pt x="36" y="46"/>
                    </a:cubicBezTo>
                    <a:cubicBezTo>
                      <a:pt x="32" y="49"/>
                      <a:pt x="28" y="50"/>
                      <a:pt x="22" y="50"/>
                    </a:cubicBezTo>
                    <a:cubicBezTo>
                      <a:pt x="15" y="50"/>
                      <a:pt x="10" y="48"/>
                      <a:pt x="6" y="44"/>
                    </a:cubicBezTo>
                    <a:cubicBezTo>
                      <a:pt x="2" y="40"/>
                      <a:pt x="0" y="34"/>
                      <a:pt x="0" y="26"/>
                    </a:cubicBezTo>
                    <a:cubicBezTo>
                      <a:pt x="0" y="18"/>
                      <a:pt x="2" y="12"/>
                      <a:pt x="6" y="7"/>
                    </a:cubicBezTo>
                    <a:cubicBezTo>
                      <a:pt x="10" y="3"/>
                      <a:pt x="15" y="0"/>
                      <a:pt x="22" y="0"/>
                    </a:cubicBezTo>
                    <a:cubicBezTo>
                      <a:pt x="28" y="0"/>
                      <a:pt x="33" y="3"/>
                      <a:pt x="38" y="7"/>
                    </a:cubicBezTo>
                    <a:cubicBezTo>
                      <a:pt x="42" y="11"/>
                      <a:pt x="44" y="17"/>
                      <a:pt x="44" y="25"/>
                    </a:cubicBezTo>
                    <a:cubicBezTo>
                      <a:pt x="44" y="26"/>
                      <a:pt x="44" y="27"/>
                      <a:pt x="44" y="27"/>
                    </a:cubicBezTo>
                    <a:lnTo>
                      <a:pt x="8" y="27"/>
                    </a:lnTo>
                    <a:cubicBezTo>
                      <a:pt x="8" y="33"/>
                      <a:pt x="10" y="37"/>
                      <a:pt x="12" y="40"/>
                    </a:cubicBezTo>
                    <a:cubicBezTo>
                      <a:pt x="15" y="42"/>
                      <a:pt x="18" y="44"/>
                      <a:pt x="22" y="44"/>
                    </a:cubicBezTo>
                    <a:cubicBezTo>
                      <a:pt x="25" y="44"/>
                      <a:pt x="28" y="43"/>
                      <a:pt x="30" y="41"/>
                    </a:cubicBezTo>
                    <a:cubicBezTo>
                      <a:pt x="32" y="40"/>
                      <a:pt x="34" y="37"/>
                      <a:pt x="35" y="34"/>
                    </a:cubicBezTo>
                    <a:lnTo>
                      <a:pt x="35" y="34"/>
                    </a:lnTo>
                    <a:close/>
                    <a:moveTo>
                      <a:pt x="8" y="21"/>
                    </a:moveTo>
                    <a:lnTo>
                      <a:pt x="8" y="21"/>
                    </a:lnTo>
                    <a:lnTo>
                      <a:pt x="35" y="21"/>
                    </a:lnTo>
                    <a:cubicBezTo>
                      <a:pt x="35" y="17"/>
                      <a:pt x="34" y="14"/>
                      <a:pt x="32" y="12"/>
                    </a:cubicBezTo>
                    <a:cubicBezTo>
                      <a:pt x="29" y="9"/>
                      <a:pt x="26" y="7"/>
                      <a:pt x="22" y="7"/>
                    </a:cubicBezTo>
                    <a:cubicBezTo>
                      <a:pt x="18" y="7"/>
                      <a:pt x="15" y="8"/>
                      <a:pt x="13" y="11"/>
                    </a:cubicBezTo>
                    <a:cubicBezTo>
                      <a:pt x="10" y="13"/>
                      <a:pt x="9" y="17"/>
                      <a:pt x="8" y="21"/>
                    </a:cubicBezTo>
                    <a:lnTo>
                      <a:pt x="8"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4" name="Freeform 284"/>
              <p:cNvSpPr>
                <a:spLocks/>
              </p:cNvSpPr>
              <p:nvPr/>
            </p:nvSpPr>
            <p:spPr bwMode="auto">
              <a:xfrm>
                <a:off x="3954" y="2920"/>
                <a:ext cx="32" cy="65"/>
              </a:xfrm>
              <a:custGeom>
                <a:avLst/>
                <a:gdLst/>
                <a:ahLst/>
                <a:cxnLst>
                  <a:cxn ang="0">
                    <a:pos x="0" y="49"/>
                  </a:cxn>
                  <a:cxn ang="0">
                    <a:pos x="0" y="49"/>
                  </a:cxn>
                  <a:cxn ang="0">
                    <a:pos x="0" y="2"/>
                  </a:cxn>
                  <a:cxn ang="0">
                    <a:pos x="8" y="2"/>
                  </a:cxn>
                  <a:cxn ang="0">
                    <a:pos x="8" y="9"/>
                  </a:cxn>
                  <a:cxn ang="0">
                    <a:pos x="13" y="2"/>
                  </a:cxn>
                  <a:cxn ang="0">
                    <a:pos x="18" y="0"/>
                  </a:cxn>
                  <a:cxn ang="0">
                    <a:pos x="26" y="3"/>
                  </a:cxn>
                  <a:cxn ang="0">
                    <a:pos x="24" y="11"/>
                  </a:cxn>
                  <a:cxn ang="0">
                    <a:pos x="18" y="9"/>
                  </a:cxn>
                  <a:cxn ang="0">
                    <a:pos x="13" y="10"/>
                  </a:cxn>
                  <a:cxn ang="0">
                    <a:pos x="10" y="15"/>
                  </a:cxn>
                  <a:cxn ang="0">
                    <a:pos x="8" y="24"/>
                  </a:cxn>
                  <a:cxn ang="0">
                    <a:pos x="8" y="49"/>
                  </a:cxn>
                  <a:cxn ang="0">
                    <a:pos x="0" y="49"/>
                  </a:cxn>
                </a:cxnLst>
                <a:rect l="0" t="0" r="r" b="b"/>
                <a:pathLst>
                  <a:path w="26" h="49">
                    <a:moveTo>
                      <a:pt x="0" y="49"/>
                    </a:moveTo>
                    <a:lnTo>
                      <a:pt x="0" y="49"/>
                    </a:lnTo>
                    <a:lnTo>
                      <a:pt x="0" y="2"/>
                    </a:lnTo>
                    <a:lnTo>
                      <a:pt x="8" y="2"/>
                    </a:lnTo>
                    <a:lnTo>
                      <a:pt x="8" y="9"/>
                    </a:lnTo>
                    <a:cubicBezTo>
                      <a:pt x="10" y="5"/>
                      <a:pt x="11" y="3"/>
                      <a:pt x="13" y="2"/>
                    </a:cubicBezTo>
                    <a:cubicBezTo>
                      <a:pt x="14" y="1"/>
                      <a:pt x="16" y="0"/>
                      <a:pt x="18" y="0"/>
                    </a:cubicBezTo>
                    <a:cubicBezTo>
                      <a:pt x="21" y="0"/>
                      <a:pt x="24" y="1"/>
                      <a:pt x="26" y="3"/>
                    </a:cubicBezTo>
                    <a:lnTo>
                      <a:pt x="24" y="11"/>
                    </a:lnTo>
                    <a:cubicBezTo>
                      <a:pt x="22" y="9"/>
                      <a:pt x="20" y="9"/>
                      <a:pt x="18" y="9"/>
                    </a:cubicBezTo>
                    <a:cubicBezTo>
                      <a:pt x="16" y="9"/>
                      <a:pt x="14" y="9"/>
                      <a:pt x="13" y="10"/>
                    </a:cubicBezTo>
                    <a:cubicBezTo>
                      <a:pt x="11" y="12"/>
                      <a:pt x="10" y="13"/>
                      <a:pt x="10" y="15"/>
                    </a:cubicBezTo>
                    <a:cubicBezTo>
                      <a:pt x="9"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5" name="Freeform 285"/>
              <p:cNvSpPr>
                <a:spLocks noEditPoints="1"/>
              </p:cNvSpPr>
              <p:nvPr/>
            </p:nvSpPr>
            <p:spPr bwMode="auto">
              <a:xfrm>
                <a:off x="4020" y="2920"/>
                <a:ext cx="54" cy="66"/>
              </a:xfrm>
              <a:custGeom>
                <a:avLst/>
                <a:gdLst/>
                <a:ahLst/>
                <a:cxnLst>
                  <a:cxn ang="0">
                    <a:pos x="35" y="34"/>
                  </a:cxn>
                  <a:cxn ang="0">
                    <a:pos x="35" y="34"/>
                  </a:cxn>
                  <a:cxn ang="0">
                    <a:pos x="43"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3"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5"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6" name="Freeform 286"/>
              <p:cNvSpPr>
                <a:spLocks/>
              </p:cNvSpPr>
              <p:nvPr/>
            </p:nvSpPr>
            <p:spPr bwMode="auto">
              <a:xfrm>
                <a:off x="4079" y="2922"/>
                <a:ext cx="54" cy="63"/>
              </a:xfrm>
              <a:custGeom>
                <a:avLst/>
                <a:gdLst/>
                <a:ahLst/>
                <a:cxnLst>
                  <a:cxn ang="0">
                    <a:pos x="0" y="47"/>
                  </a:cxn>
                  <a:cxn ang="0">
                    <a:pos x="0" y="47"/>
                  </a:cxn>
                  <a:cxn ang="0">
                    <a:pos x="18" y="22"/>
                  </a:cxn>
                  <a:cxn ang="0">
                    <a:pos x="2" y="0"/>
                  </a:cxn>
                  <a:cxn ang="0">
                    <a:pos x="12" y="0"/>
                  </a:cxn>
                  <a:cxn ang="0">
                    <a:pos x="19" y="11"/>
                  </a:cxn>
                  <a:cxn ang="0">
                    <a:pos x="22" y="16"/>
                  </a:cxn>
                  <a:cxn ang="0">
                    <a:pos x="26" y="11"/>
                  </a:cxn>
                  <a:cxn ang="0">
                    <a:pos x="34" y="0"/>
                  </a:cxn>
                  <a:cxn ang="0">
                    <a:pos x="44" y="0"/>
                  </a:cxn>
                  <a:cxn ang="0">
                    <a:pos x="27" y="22"/>
                  </a:cxn>
                  <a:cxn ang="0">
                    <a:pos x="45" y="47"/>
                  </a:cxn>
                  <a:cxn ang="0">
                    <a:pos x="35" y="47"/>
                  </a:cxn>
                  <a:cxn ang="0">
                    <a:pos x="25" y="32"/>
                  </a:cxn>
                  <a:cxn ang="0">
                    <a:pos x="23" y="28"/>
                  </a:cxn>
                  <a:cxn ang="0">
                    <a:pos x="10" y="47"/>
                  </a:cxn>
                  <a:cxn ang="0">
                    <a:pos x="0" y="47"/>
                  </a:cxn>
                </a:cxnLst>
                <a:rect l="0" t="0" r="r" b="b"/>
                <a:pathLst>
                  <a:path w="45" h="47">
                    <a:moveTo>
                      <a:pt x="0" y="47"/>
                    </a:moveTo>
                    <a:lnTo>
                      <a:pt x="0" y="47"/>
                    </a:lnTo>
                    <a:lnTo>
                      <a:pt x="18" y="22"/>
                    </a:lnTo>
                    <a:lnTo>
                      <a:pt x="2" y="0"/>
                    </a:lnTo>
                    <a:lnTo>
                      <a:pt x="12" y="0"/>
                    </a:lnTo>
                    <a:lnTo>
                      <a:pt x="19" y="11"/>
                    </a:lnTo>
                    <a:cubicBezTo>
                      <a:pt x="20" y="13"/>
                      <a:pt x="22" y="15"/>
                      <a:pt x="22" y="16"/>
                    </a:cubicBezTo>
                    <a:cubicBezTo>
                      <a:pt x="24" y="14"/>
                      <a:pt x="25" y="12"/>
                      <a:pt x="26" y="11"/>
                    </a:cubicBezTo>
                    <a:lnTo>
                      <a:pt x="34" y="0"/>
                    </a:lnTo>
                    <a:lnTo>
                      <a:pt x="44" y="0"/>
                    </a:lnTo>
                    <a:lnTo>
                      <a:pt x="27" y="22"/>
                    </a:lnTo>
                    <a:lnTo>
                      <a:pt x="45" y="47"/>
                    </a:lnTo>
                    <a:lnTo>
                      <a:pt x="35" y="47"/>
                    </a:lnTo>
                    <a:lnTo>
                      <a:pt x="25" y="32"/>
                    </a:lnTo>
                    <a:lnTo>
                      <a:pt x="23" y="28"/>
                    </a:lnTo>
                    <a:lnTo>
                      <a:pt x="10" y="47"/>
                    </a:lnTo>
                    <a:lnTo>
                      <a:pt x="0" y="4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7" name="Freeform 287"/>
              <p:cNvSpPr>
                <a:spLocks noEditPoints="1"/>
              </p:cNvSpPr>
              <p:nvPr/>
            </p:nvSpPr>
            <p:spPr bwMode="auto">
              <a:xfrm>
                <a:off x="4139" y="2920"/>
                <a:ext cx="52" cy="90"/>
              </a:xfrm>
              <a:custGeom>
                <a:avLst/>
                <a:gdLst/>
                <a:ahLst/>
                <a:cxnLst>
                  <a:cxn ang="0">
                    <a:pos x="0" y="68"/>
                  </a:cxn>
                  <a:cxn ang="0">
                    <a:pos x="0" y="68"/>
                  </a:cxn>
                  <a:cxn ang="0">
                    <a:pos x="0" y="2"/>
                  </a:cxn>
                  <a:cxn ang="0">
                    <a:pos x="8" y="2"/>
                  </a:cxn>
                  <a:cxn ang="0">
                    <a:pos x="8" y="8"/>
                  </a:cxn>
                  <a:cxn ang="0">
                    <a:pos x="14" y="2"/>
                  </a:cxn>
                  <a:cxn ang="0">
                    <a:pos x="22" y="0"/>
                  </a:cxn>
                  <a:cxn ang="0">
                    <a:pos x="32" y="4"/>
                  </a:cxn>
                  <a:cxn ang="0">
                    <a:pos x="40" y="13"/>
                  </a:cxn>
                  <a:cxn ang="0">
                    <a:pos x="42" y="25"/>
                  </a:cxn>
                  <a:cxn ang="0">
                    <a:pos x="39" y="38"/>
                  </a:cxn>
                  <a:cxn ang="0">
                    <a:pos x="32" y="47"/>
                  </a:cxn>
                  <a:cxn ang="0">
                    <a:pos x="21" y="50"/>
                  </a:cxn>
                  <a:cxn ang="0">
                    <a:pos x="14" y="49"/>
                  </a:cxn>
                  <a:cxn ang="0">
                    <a:pos x="9" y="44"/>
                  </a:cxn>
                  <a:cxn ang="0">
                    <a:pos x="9" y="68"/>
                  </a:cxn>
                  <a:cxn ang="0">
                    <a:pos x="0" y="68"/>
                  </a:cxn>
                  <a:cxn ang="0">
                    <a:pos x="8" y="26"/>
                  </a:cxn>
                  <a:cxn ang="0">
                    <a:pos x="8" y="26"/>
                  </a:cxn>
                  <a:cxn ang="0">
                    <a:pos x="12" y="39"/>
                  </a:cxn>
                  <a:cxn ang="0">
                    <a:pos x="21" y="44"/>
                  </a:cxn>
                  <a:cxn ang="0">
                    <a:pos x="30" y="39"/>
                  </a:cxn>
                  <a:cxn ang="0">
                    <a:pos x="34" y="25"/>
                  </a:cxn>
                  <a:cxn ang="0">
                    <a:pos x="30" y="11"/>
                  </a:cxn>
                  <a:cxn ang="0">
                    <a:pos x="21" y="7"/>
                  </a:cxn>
                  <a:cxn ang="0">
                    <a:pos x="12" y="12"/>
                  </a:cxn>
                  <a:cxn ang="0">
                    <a:pos x="8" y="26"/>
                  </a:cxn>
                  <a:cxn ang="0">
                    <a:pos x="8" y="26"/>
                  </a:cxn>
                </a:cxnLst>
                <a:rect l="0" t="0" r="r" b="b"/>
                <a:pathLst>
                  <a:path w="42" h="68">
                    <a:moveTo>
                      <a:pt x="0" y="68"/>
                    </a:moveTo>
                    <a:lnTo>
                      <a:pt x="0" y="68"/>
                    </a:lnTo>
                    <a:lnTo>
                      <a:pt x="0" y="2"/>
                    </a:lnTo>
                    <a:lnTo>
                      <a:pt x="8" y="2"/>
                    </a:lnTo>
                    <a:lnTo>
                      <a:pt x="8" y="8"/>
                    </a:lnTo>
                    <a:cubicBezTo>
                      <a:pt x="10" y="5"/>
                      <a:pt x="12" y="4"/>
                      <a:pt x="14" y="2"/>
                    </a:cubicBezTo>
                    <a:cubicBezTo>
                      <a:pt x="16" y="1"/>
                      <a:pt x="19" y="0"/>
                      <a:pt x="22" y="0"/>
                    </a:cubicBezTo>
                    <a:cubicBezTo>
                      <a:pt x="26" y="0"/>
                      <a:pt x="29" y="2"/>
                      <a:pt x="32" y="4"/>
                    </a:cubicBezTo>
                    <a:cubicBezTo>
                      <a:pt x="36" y="6"/>
                      <a:pt x="38" y="9"/>
                      <a:pt x="40" y="13"/>
                    </a:cubicBezTo>
                    <a:cubicBezTo>
                      <a:pt x="41" y="16"/>
                      <a:pt x="42" y="21"/>
                      <a:pt x="42" y="25"/>
                    </a:cubicBezTo>
                    <a:cubicBezTo>
                      <a:pt x="42" y="30"/>
                      <a:pt x="41" y="34"/>
                      <a:pt x="39" y="38"/>
                    </a:cubicBezTo>
                    <a:cubicBezTo>
                      <a:pt x="38" y="42"/>
                      <a:pt x="35" y="45"/>
                      <a:pt x="32" y="47"/>
                    </a:cubicBezTo>
                    <a:cubicBezTo>
                      <a:pt x="28" y="49"/>
                      <a:pt x="25" y="50"/>
                      <a:pt x="21" y="50"/>
                    </a:cubicBezTo>
                    <a:cubicBezTo>
                      <a:pt x="18" y="50"/>
                      <a:pt x="16" y="50"/>
                      <a:pt x="14" y="49"/>
                    </a:cubicBezTo>
                    <a:cubicBezTo>
                      <a:pt x="12" y="48"/>
                      <a:pt x="10" y="46"/>
                      <a:pt x="9" y="44"/>
                    </a:cubicBezTo>
                    <a:lnTo>
                      <a:pt x="9" y="68"/>
                    </a:lnTo>
                    <a:lnTo>
                      <a:pt x="0" y="68"/>
                    </a:lnTo>
                    <a:close/>
                    <a:moveTo>
                      <a:pt x="8" y="26"/>
                    </a:moveTo>
                    <a:lnTo>
                      <a:pt x="8" y="26"/>
                    </a:lnTo>
                    <a:cubicBezTo>
                      <a:pt x="8" y="32"/>
                      <a:pt x="9" y="36"/>
                      <a:pt x="12" y="39"/>
                    </a:cubicBezTo>
                    <a:cubicBezTo>
                      <a:pt x="14" y="42"/>
                      <a:pt x="17" y="44"/>
                      <a:pt x="21" y="44"/>
                    </a:cubicBezTo>
                    <a:cubicBezTo>
                      <a:pt x="24" y="44"/>
                      <a:pt x="27" y="42"/>
                      <a:pt x="30" y="39"/>
                    </a:cubicBezTo>
                    <a:cubicBezTo>
                      <a:pt x="32" y="36"/>
                      <a:pt x="34" y="31"/>
                      <a:pt x="34" y="25"/>
                    </a:cubicBezTo>
                    <a:cubicBezTo>
                      <a:pt x="34" y="19"/>
                      <a:pt x="32" y="14"/>
                      <a:pt x="30" y="11"/>
                    </a:cubicBezTo>
                    <a:cubicBezTo>
                      <a:pt x="27" y="8"/>
                      <a:pt x="24" y="7"/>
                      <a:pt x="21" y="7"/>
                    </a:cubicBezTo>
                    <a:cubicBezTo>
                      <a:pt x="17" y="7"/>
                      <a:pt x="14" y="8"/>
                      <a:pt x="12" y="12"/>
                    </a:cubicBezTo>
                    <a:cubicBezTo>
                      <a:pt x="9" y="15"/>
                      <a:pt x="8" y="20"/>
                      <a:pt x="8" y="26"/>
                    </a:cubicBezTo>
                    <a:lnTo>
                      <a:pt x="8"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8" name="Freeform 288"/>
              <p:cNvSpPr>
                <a:spLocks noEditPoints="1"/>
              </p:cNvSpPr>
              <p:nvPr/>
            </p:nvSpPr>
            <p:spPr bwMode="auto">
              <a:xfrm>
                <a:off x="4199" y="2920"/>
                <a:ext cx="54"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6" y="0"/>
                      <a:pt x="22" y="0"/>
                    </a:cubicBezTo>
                    <a:cubicBezTo>
                      <a:pt x="29" y="0"/>
                      <a:pt x="34" y="3"/>
                      <a:pt x="38" y="7"/>
                    </a:cubicBezTo>
                    <a:cubicBezTo>
                      <a:pt x="42" y="11"/>
                      <a:pt x="44" y="17"/>
                      <a:pt x="44" y="25"/>
                    </a:cubicBezTo>
                    <a:cubicBezTo>
                      <a:pt x="44" y="26"/>
                      <a:pt x="44" y="27"/>
                      <a:pt x="44" y="27"/>
                    </a:cubicBezTo>
                    <a:lnTo>
                      <a:pt x="8" y="27"/>
                    </a:lnTo>
                    <a:cubicBezTo>
                      <a:pt x="9"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9" y="7"/>
                      <a:pt x="16"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9" name="Freeform 289"/>
              <p:cNvSpPr>
                <a:spLocks/>
              </p:cNvSpPr>
              <p:nvPr/>
            </p:nvSpPr>
            <p:spPr bwMode="auto">
              <a:xfrm>
                <a:off x="4265" y="2920"/>
                <a:ext cx="47" cy="65"/>
              </a:xfrm>
              <a:custGeom>
                <a:avLst/>
                <a:gdLst/>
                <a:ahLst/>
                <a:cxnLst>
                  <a:cxn ang="0">
                    <a:pos x="0" y="49"/>
                  </a:cxn>
                  <a:cxn ang="0">
                    <a:pos x="0" y="49"/>
                  </a:cxn>
                  <a:cxn ang="0">
                    <a:pos x="0" y="2"/>
                  </a:cxn>
                  <a:cxn ang="0">
                    <a:pos x="7" y="2"/>
                  </a:cxn>
                  <a:cxn ang="0">
                    <a:pos x="7" y="8"/>
                  </a:cxn>
                  <a:cxn ang="0">
                    <a:pos x="22" y="0"/>
                  </a:cxn>
                  <a:cxn ang="0">
                    <a:pos x="30" y="2"/>
                  </a:cxn>
                  <a:cxn ang="0">
                    <a:pos x="36" y="6"/>
                  </a:cxn>
                  <a:cxn ang="0">
                    <a:pos x="38" y="12"/>
                  </a:cxn>
                  <a:cxn ang="0">
                    <a:pos x="39" y="20"/>
                  </a:cxn>
                  <a:cxn ang="0">
                    <a:pos x="39" y="49"/>
                  </a:cxn>
                  <a:cxn ang="0">
                    <a:pos x="31" y="49"/>
                  </a:cxn>
                  <a:cxn ang="0">
                    <a:pos x="31" y="20"/>
                  </a:cxn>
                  <a:cxn ang="0">
                    <a:pos x="30" y="13"/>
                  </a:cxn>
                  <a:cxn ang="0">
                    <a:pos x="26" y="9"/>
                  </a:cxn>
                  <a:cxn ang="0">
                    <a:pos x="21" y="7"/>
                  </a:cxn>
                  <a:cxn ang="0">
                    <a:pos x="12" y="11"/>
                  </a:cxn>
                  <a:cxn ang="0">
                    <a:pos x="8" y="23"/>
                  </a:cxn>
                  <a:cxn ang="0">
                    <a:pos x="8" y="49"/>
                  </a:cxn>
                  <a:cxn ang="0">
                    <a:pos x="0" y="49"/>
                  </a:cxn>
                </a:cxnLst>
                <a:rect l="0" t="0" r="r" b="b"/>
                <a:pathLst>
                  <a:path w="39" h="49">
                    <a:moveTo>
                      <a:pt x="0" y="49"/>
                    </a:moveTo>
                    <a:lnTo>
                      <a:pt x="0" y="49"/>
                    </a:lnTo>
                    <a:lnTo>
                      <a:pt x="0" y="2"/>
                    </a:lnTo>
                    <a:lnTo>
                      <a:pt x="7" y="2"/>
                    </a:lnTo>
                    <a:lnTo>
                      <a:pt x="7" y="8"/>
                    </a:lnTo>
                    <a:cubicBezTo>
                      <a:pt x="11" y="3"/>
                      <a:pt x="16" y="0"/>
                      <a:pt x="22" y="0"/>
                    </a:cubicBezTo>
                    <a:cubicBezTo>
                      <a:pt x="25" y="0"/>
                      <a:pt x="28" y="1"/>
                      <a:pt x="30" y="2"/>
                    </a:cubicBezTo>
                    <a:cubicBezTo>
                      <a:pt x="33" y="3"/>
                      <a:pt x="34" y="4"/>
                      <a:pt x="36" y="6"/>
                    </a:cubicBezTo>
                    <a:cubicBezTo>
                      <a:pt x="37" y="8"/>
                      <a:pt x="38" y="10"/>
                      <a:pt x="38" y="12"/>
                    </a:cubicBezTo>
                    <a:cubicBezTo>
                      <a:pt x="38" y="14"/>
                      <a:pt x="39" y="16"/>
                      <a:pt x="39" y="20"/>
                    </a:cubicBezTo>
                    <a:lnTo>
                      <a:pt x="39" y="49"/>
                    </a:lnTo>
                    <a:lnTo>
                      <a:pt x="31" y="49"/>
                    </a:lnTo>
                    <a:lnTo>
                      <a:pt x="31" y="20"/>
                    </a:lnTo>
                    <a:cubicBezTo>
                      <a:pt x="31" y="17"/>
                      <a:pt x="30" y="14"/>
                      <a:pt x="30" y="13"/>
                    </a:cubicBezTo>
                    <a:cubicBezTo>
                      <a:pt x="29" y="11"/>
                      <a:pt x="28" y="10"/>
                      <a:pt x="26" y="9"/>
                    </a:cubicBezTo>
                    <a:cubicBezTo>
                      <a:pt x="25" y="8"/>
                      <a:pt x="23" y="7"/>
                      <a:pt x="21" y="7"/>
                    </a:cubicBezTo>
                    <a:cubicBezTo>
                      <a:pt x="17" y="7"/>
                      <a:pt x="14" y="9"/>
                      <a:pt x="12"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0" name="Freeform 290"/>
              <p:cNvSpPr>
                <a:spLocks/>
              </p:cNvSpPr>
              <p:nvPr/>
            </p:nvSpPr>
            <p:spPr bwMode="auto">
              <a:xfrm>
                <a:off x="4323" y="2920"/>
                <a:ext cx="48" cy="66"/>
              </a:xfrm>
              <a:custGeom>
                <a:avLst/>
                <a:gdLst/>
                <a:ahLst/>
                <a:cxnLst>
                  <a:cxn ang="0">
                    <a:pos x="0" y="35"/>
                  </a:cxn>
                  <a:cxn ang="0">
                    <a:pos x="0" y="35"/>
                  </a:cxn>
                  <a:cxn ang="0">
                    <a:pos x="8" y="34"/>
                  </a:cxn>
                  <a:cxn ang="0">
                    <a:pos x="12" y="41"/>
                  </a:cxn>
                  <a:cxn ang="0">
                    <a:pos x="20" y="44"/>
                  </a:cxn>
                  <a:cxn ang="0">
                    <a:pos x="28" y="41"/>
                  </a:cxn>
                  <a:cxn ang="0">
                    <a:pos x="31" y="36"/>
                  </a:cxn>
                  <a:cxn ang="0">
                    <a:pos x="29" y="32"/>
                  </a:cxn>
                  <a:cxn ang="0">
                    <a:pos x="21" y="29"/>
                  </a:cxn>
                  <a:cxn ang="0">
                    <a:pos x="8" y="25"/>
                  </a:cxn>
                  <a:cxn ang="0">
                    <a:pos x="3" y="21"/>
                  </a:cxn>
                  <a:cxn ang="0">
                    <a:pos x="1" y="14"/>
                  </a:cxn>
                  <a:cxn ang="0">
                    <a:pos x="3" y="8"/>
                  </a:cxn>
                  <a:cxn ang="0">
                    <a:pos x="7" y="4"/>
                  </a:cxn>
                  <a:cxn ang="0">
                    <a:pos x="12" y="1"/>
                  </a:cxn>
                  <a:cxn ang="0">
                    <a:pos x="19" y="0"/>
                  </a:cxn>
                  <a:cxn ang="0">
                    <a:pos x="29" y="2"/>
                  </a:cxn>
                  <a:cxn ang="0">
                    <a:pos x="35" y="6"/>
                  </a:cxn>
                  <a:cxn ang="0">
                    <a:pos x="38" y="14"/>
                  </a:cxn>
                  <a:cxn ang="0">
                    <a:pos x="30" y="15"/>
                  </a:cxn>
                  <a:cxn ang="0">
                    <a:pos x="27" y="9"/>
                  </a:cxn>
                  <a:cxn ang="0">
                    <a:pos x="19" y="7"/>
                  </a:cxn>
                  <a:cxn ang="0">
                    <a:pos x="11" y="9"/>
                  </a:cxn>
                  <a:cxn ang="0">
                    <a:pos x="9" y="13"/>
                  </a:cxn>
                  <a:cxn ang="0">
                    <a:pos x="10" y="16"/>
                  </a:cxn>
                  <a:cxn ang="0">
                    <a:pos x="13" y="18"/>
                  </a:cxn>
                  <a:cxn ang="0">
                    <a:pos x="20" y="20"/>
                  </a:cxn>
                  <a:cxn ang="0">
                    <a:pos x="32" y="24"/>
                  </a:cxn>
                  <a:cxn ang="0">
                    <a:pos x="38" y="28"/>
                  </a:cxn>
                  <a:cxn ang="0">
                    <a:pos x="39" y="35"/>
                  </a:cxn>
                  <a:cxn ang="0">
                    <a:pos x="37" y="43"/>
                  </a:cxn>
                  <a:cxn ang="0">
                    <a:pos x="30" y="48"/>
                  </a:cxn>
                  <a:cxn ang="0">
                    <a:pos x="20" y="50"/>
                  </a:cxn>
                  <a:cxn ang="0">
                    <a:pos x="6" y="46"/>
                  </a:cxn>
                  <a:cxn ang="0">
                    <a:pos x="0" y="35"/>
                  </a:cxn>
                  <a:cxn ang="0">
                    <a:pos x="0" y="35"/>
                  </a:cxn>
                </a:cxnLst>
                <a:rect l="0" t="0" r="r" b="b"/>
                <a:pathLst>
                  <a:path w="39" h="50">
                    <a:moveTo>
                      <a:pt x="0" y="35"/>
                    </a:moveTo>
                    <a:lnTo>
                      <a:pt x="0" y="35"/>
                    </a:lnTo>
                    <a:lnTo>
                      <a:pt x="8" y="34"/>
                    </a:lnTo>
                    <a:cubicBezTo>
                      <a:pt x="8" y="37"/>
                      <a:pt x="10" y="39"/>
                      <a:pt x="12" y="41"/>
                    </a:cubicBezTo>
                    <a:cubicBezTo>
                      <a:pt x="14" y="43"/>
                      <a:pt x="17" y="44"/>
                      <a:pt x="20" y="44"/>
                    </a:cubicBezTo>
                    <a:cubicBezTo>
                      <a:pt x="24" y="44"/>
                      <a:pt x="27" y="43"/>
                      <a:pt x="28" y="41"/>
                    </a:cubicBezTo>
                    <a:cubicBezTo>
                      <a:pt x="30" y="40"/>
                      <a:pt x="31" y="38"/>
                      <a:pt x="31" y="36"/>
                    </a:cubicBezTo>
                    <a:cubicBezTo>
                      <a:pt x="31" y="34"/>
                      <a:pt x="30" y="33"/>
                      <a:pt x="29" y="32"/>
                    </a:cubicBezTo>
                    <a:cubicBezTo>
                      <a:pt x="28" y="31"/>
                      <a:pt x="25" y="30"/>
                      <a:pt x="21" y="29"/>
                    </a:cubicBezTo>
                    <a:cubicBezTo>
                      <a:pt x="15" y="28"/>
                      <a:pt x="10" y="26"/>
                      <a:pt x="8" y="25"/>
                    </a:cubicBezTo>
                    <a:cubicBezTo>
                      <a:pt x="6" y="24"/>
                      <a:pt x="4" y="23"/>
                      <a:pt x="3" y="21"/>
                    </a:cubicBezTo>
                    <a:cubicBezTo>
                      <a:pt x="2" y="19"/>
                      <a:pt x="1" y="17"/>
                      <a:pt x="1" y="14"/>
                    </a:cubicBezTo>
                    <a:cubicBezTo>
                      <a:pt x="1" y="12"/>
                      <a:pt x="2" y="10"/>
                      <a:pt x="3" y="8"/>
                    </a:cubicBezTo>
                    <a:cubicBezTo>
                      <a:pt x="4" y="7"/>
                      <a:pt x="5" y="5"/>
                      <a:pt x="7" y="4"/>
                    </a:cubicBezTo>
                    <a:cubicBezTo>
                      <a:pt x="8" y="3"/>
                      <a:pt x="10" y="2"/>
                      <a:pt x="12" y="1"/>
                    </a:cubicBezTo>
                    <a:cubicBezTo>
                      <a:pt x="14" y="1"/>
                      <a:pt x="16" y="0"/>
                      <a:pt x="19" y="0"/>
                    </a:cubicBezTo>
                    <a:cubicBezTo>
                      <a:pt x="22" y="0"/>
                      <a:pt x="26" y="1"/>
                      <a:pt x="29" y="2"/>
                    </a:cubicBezTo>
                    <a:cubicBezTo>
                      <a:pt x="31" y="3"/>
                      <a:pt x="34" y="5"/>
                      <a:pt x="35" y="6"/>
                    </a:cubicBezTo>
                    <a:cubicBezTo>
                      <a:pt x="36" y="8"/>
                      <a:pt x="37" y="11"/>
                      <a:pt x="38" y="14"/>
                    </a:cubicBezTo>
                    <a:lnTo>
                      <a:pt x="30" y="15"/>
                    </a:lnTo>
                    <a:cubicBezTo>
                      <a:pt x="29" y="13"/>
                      <a:pt x="28" y="11"/>
                      <a:pt x="27" y="9"/>
                    </a:cubicBezTo>
                    <a:cubicBezTo>
                      <a:pt x="25" y="8"/>
                      <a:pt x="22" y="7"/>
                      <a:pt x="19" y="7"/>
                    </a:cubicBezTo>
                    <a:cubicBezTo>
                      <a:pt x="16" y="7"/>
                      <a:pt x="13" y="8"/>
                      <a:pt x="11" y="9"/>
                    </a:cubicBezTo>
                    <a:cubicBezTo>
                      <a:pt x="10" y="10"/>
                      <a:pt x="9" y="12"/>
                      <a:pt x="9" y="13"/>
                    </a:cubicBezTo>
                    <a:cubicBezTo>
                      <a:pt x="9" y="14"/>
                      <a:pt x="9" y="15"/>
                      <a:pt x="10" y="16"/>
                    </a:cubicBezTo>
                    <a:cubicBezTo>
                      <a:pt x="11" y="17"/>
                      <a:pt x="12" y="18"/>
                      <a:pt x="13" y="18"/>
                    </a:cubicBezTo>
                    <a:cubicBezTo>
                      <a:pt x="14" y="19"/>
                      <a:pt x="16" y="19"/>
                      <a:pt x="20" y="20"/>
                    </a:cubicBezTo>
                    <a:cubicBezTo>
                      <a:pt x="26" y="22"/>
                      <a:pt x="30" y="23"/>
                      <a:pt x="32" y="24"/>
                    </a:cubicBezTo>
                    <a:cubicBezTo>
                      <a:pt x="34" y="25"/>
                      <a:pt x="36" y="26"/>
                      <a:pt x="38" y="28"/>
                    </a:cubicBezTo>
                    <a:cubicBezTo>
                      <a:pt x="39" y="30"/>
                      <a:pt x="39" y="33"/>
                      <a:pt x="39" y="35"/>
                    </a:cubicBezTo>
                    <a:cubicBezTo>
                      <a:pt x="39" y="38"/>
                      <a:pt x="39" y="41"/>
                      <a:pt x="37" y="43"/>
                    </a:cubicBezTo>
                    <a:cubicBezTo>
                      <a:pt x="36" y="45"/>
                      <a:pt x="33" y="47"/>
                      <a:pt x="30" y="48"/>
                    </a:cubicBezTo>
                    <a:cubicBezTo>
                      <a:pt x="27" y="50"/>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1" name="Freeform 291"/>
              <p:cNvSpPr>
                <a:spLocks noEditPoints="1"/>
              </p:cNvSpPr>
              <p:nvPr/>
            </p:nvSpPr>
            <p:spPr bwMode="auto">
              <a:xfrm>
                <a:off x="4380" y="2920"/>
                <a:ext cx="54"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3" y="35"/>
                    </a:lnTo>
                    <a:cubicBezTo>
                      <a:pt x="42" y="40"/>
                      <a:pt x="40" y="44"/>
                      <a:pt x="36" y="46"/>
                    </a:cubicBezTo>
                    <a:cubicBezTo>
                      <a:pt x="33" y="49"/>
                      <a:pt x="28" y="50"/>
                      <a:pt x="22" y="50"/>
                    </a:cubicBezTo>
                    <a:cubicBezTo>
                      <a:pt x="16" y="50"/>
                      <a:pt x="10" y="48"/>
                      <a:pt x="6" y="44"/>
                    </a:cubicBezTo>
                    <a:cubicBezTo>
                      <a:pt x="2" y="40"/>
                      <a:pt x="0" y="34"/>
                      <a:pt x="0" y="26"/>
                    </a:cubicBezTo>
                    <a:cubicBezTo>
                      <a:pt x="0" y="18"/>
                      <a:pt x="2" y="12"/>
                      <a:pt x="6" y="7"/>
                    </a:cubicBezTo>
                    <a:cubicBezTo>
                      <a:pt x="10" y="3"/>
                      <a:pt x="15"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2" name="Freeform 292"/>
              <p:cNvSpPr>
                <a:spLocks/>
              </p:cNvSpPr>
              <p:nvPr/>
            </p:nvSpPr>
            <p:spPr bwMode="auto">
              <a:xfrm>
                <a:off x="4441" y="2920"/>
                <a:ext cx="49" cy="66"/>
              </a:xfrm>
              <a:custGeom>
                <a:avLst/>
                <a:gdLst/>
                <a:ahLst/>
                <a:cxnLst>
                  <a:cxn ang="0">
                    <a:pos x="0" y="35"/>
                  </a:cxn>
                  <a:cxn ang="0">
                    <a:pos x="0" y="35"/>
                  </a:cxn>
                  <a:cxn ang="0">
                    <a:pos x="8" y="34"/>
                  </a:cxn>
                  <a:cxn ang="0">
                    <a:pos x="12" y="41"/>
                  </a:cxn>
                  <a:cxn ang="0">
                    <a:pos x="21" y="44"/>
                  </a:cxn>
                  <a:cxn ang="0">
                    <a:pos x="29" y="41"/>
                  </a:cxn>
                  <a:cxn ang="0">
                    <a:pos x="32" y="36"/>
                  </a:cxn>
                  <a:cxn ang="0">
                    <a:pos x="29" y="32"/>
                  </a:cxn>
                  <a:cxn ang="0">
                    <a:pos x="21" y="29"/>
                  </a:cxn>
                  <a:cxn ang="0">
                    <a:pos x="9" y="25"/>
                  </a:cxn>
                  <a:cxn ang="0">
                    <a:pos x="4" y="21"/>
                  </a:cxn>
                  <a:cxn ang="0">
                    <a:pos x="2" y="14"/>
                  </a:cxn>
                  <a:cxn ang="0">
                    <a:pos x="3" y="8"/>
                  </a:cxn>
                  <a:cxn ang="0">
                    <a:pos x="7" y="4"/>
                  </a:cxn>
                  <a:cxn ang="0">
                    <a:pos x="12" y="1"/>
                  </a:cxn>
                  <a:cxn ang="0">
                    <a:pos x="19" y="0"/>
                  </a:cxn>
                  <a:cxn ang="0">
                    <a:pos x="29" y="2"/>
                  </a:cxn>
                  <a:cxn ang="0">
                    <a:pos x="35" y="6"/>
                  </a:cxn>
                  <a:cxn ang="0">
                    <a:pos x="38" y="14"/>
                  </a:cxn>
                  <a:cxn ang="0">
                    <a:pos x="30" y="15"/>
                  </a:cxn>
                  <a:cxn ang="0">
                    <a:pos x="27" y="9"/>
                  </a:cxn>
                  <a:cxn ang="0">
                    <a:pos x="20" y="7"/>
                  </a:cxn>
                  <a:cxn ang="0">
                    <a:pos x="12" y="9"/>
                  </a:cxn>
                  <a:cxn ang="0">
                    <a:pos x="10" y="13"/>
                  </a:cxn>
                  <a:cxn ang="0">
                    <a:pos x="11" y="16"/>
                  </a:cxn>
                  <a:cxn ang="0">
                    <a:pos x="14" y="18"/>
                  </a:cxn>
                  <a:cxn ang="0">
                    <a:pos x="21" y="20"/>
                  </a:cxn>
                  <a:cxn ang="0">
                    <a:pos x="33" y="24"/>
                  </a:cxn>
                  <a:cxn ang="0">
                    <a:pos x="38" y="28"/>
                  </a:cxn>
                  <a:cxn ang="0">
                    <a:pos x="40" y="35"/>
                  </a:cxn>
                  <a:cxn ang="0">
                    <a:pos x="38" y="43"/>
                  </a:cxn>
                  <a:cxn ang="0">
                    <a:pos x="31" y="48"/>
                  </a:cxn>
                  <a:cxn ang="0">
                    <a:pos x="21" y="50"/>
                  </a:cxn>
                  <a:cxn ang="0">
                    <a:pos x="7" y="46"/>
                  </a:cxn>
                  <a:cxn ang="0">
                    <a:pos x="0" y="35"/>
                  </a:cxn>
                  <a:cxn ang="0">
                    <a:pos x="0" y="35"/>
                  </a:cxn>
                </a:cxnLst>
                <a:rect l="0" t="0" r="r" b="b"/>
                <a:pathLst>
                  <a:path w="40" h="50">
                    <a:moveTo>
                      <a:pt x="0" y="35"/>
                    </a:moveTo>
                    <a:lnTo>
                      <a:pt x="0" y="35"/>
                    </a:lnTo>
                    <a:lnTo>
                      <a:pt x="8" y="34"/>
                    </a:lnTo>
                    <a:cubicBezTo>
                      <a:pt x="9" y="37"/>
                      <a:pt x="10" y="39"/>
                      <a:pt x="12" y="41"/>
                    </a:cubicBezTo>
                    <a:cubicBezTo>
                      <a:pt x="14" y="43"/>
                      <a:pt x="17" y="44"/>
                      <a:pt x="21" y="44"/>
                    </a:cubicBezTo>
                    <a:cubicBezTo>
                      <a:pt x="24" y="44"/>
                      <a:pt x="27" y="43"/>
                      <a:pt x="29" y="41"/>
                    </a:cubicBezTo>
                    <a:cubicBezTo>
                      <a:pt x="31" y="40"/>
                      <a:pt x="32" y="38"/>
                      <a:pt x="32" y="36"/>
                    </a:cubicBezTo>
                    <a:cubicBezTo>
                      <a:pt x="32" y="34"/>
                      <a:pt x="31" y="33"/>
                      <a:pt x="29" y="32"/>
                    </a:cubicBezTo>
                    <a:cubicBezTo>
                      <a:pt x="28" y="31"/>
                      <a:pt x="25" y="30"/>
                      <a:pt x="21" y="29"/>
                    </a:cubicBezTo>
                    <a:cubicBezTo>
                      <a:pt x="15" y="28"/>
                      <a:pt x="11" y="26"/>
                      <a:pt x="9" y="25"/>
                    </a:cubicBezTo>
                    <a:cubicBezTo>
                      <a:pt x="6" y="24"/>
                      <a:pt x="5" y="23"/>
                      <a:pt x="4" y="21"/>
                    </a:cubicBezTo>
                    <a:cubicBezTo>
                      <a:pt x="2" y="19"/>
                      <a:pt x="2" y="17"/>
                      <a:pt x="2" y="14"/>
                    </a:cubicBezTo>
                    <a:cubicBezTo>
                      <a:pt x="2" y="12"/>
                      <a:pt x="2" y="10"/>
                      <a:pt x="3" y="8"/>
                    </a:cubicBezTo>
                    <a:cubicBezTo>
                      <a:pt x="4" y="7"/>
                      <a:pt x="6" y="5"/>
                      <a:pt x="7" y="4"/>
                    </a:cubicBezTo>
                    <a:cubicBezTo>
                      <a:pt x="8" y="3"/>
                      <a:pt x="10" y="2"/>
                      <a:pt x="12" y="1"/>
                    </a:cubicBezTo>
                    <a:cubicBezTo>
                      <a:pt x="15" y="1"/>
                      <a:pt x="17" y="0"/>
                      <a:pt x="19" y="0"/>
                    </a:cubicBezTo>
                    <a:cubicBezTo>
                      <a:pt x="23" y="0"/>
                      <a:pt x="26" y="1"/>
                      <a:pt x="29" y="2"/>
                    </a:cubicBezTo>
                    <a:cubicBezTo>
                      <a:pt x="32" y="3"/>
                      <a:pt x="34" y="5"/>
                      <a:pt x="35" y="6"/>
                    </a:cubicBezTo>
                    <a:cubicBezTo>
                      <a:pt x="37" y="8"/>
                      <a:pt x="38" y="11"/>
                      <a:pt x="38" y="14"/>
                    </a:cubicBezTo>
                    <a:lnTo>
                      <a:pt x="30" y="15"/>
                    </a:lnTo>
                    <a:cubicBezTo>
                      <a:pt x="30" y="13"/>
                      <a:pt x="29" y="11"/>
                      <a:pt x="27" y="9"/>
                    </a:cubicBezTo>
                    <a:cubicBezTo>
                      <a:pt x="25" y="8"/>
                      <a:pt x="23" y="7"/>
                      <a:pt x="20" y="7"/>
                    </a:cubicBezTo>
                    <a:cubicBezTo>
                      <a:pt x="16" y="7"/>
                      <a:pt x="14" y="8"/>
                      <a:pt x="12" y="9"/>
                    </a:cubicBezTo>
                    <a:cubicBezTo>
                      <a:pt x="10" y="10"/>
                      <a:pt x="10" y="12"/>
                      <a:pt x="10" y="13"/>
                    </a:cubicBezTo>
                    <a:cubicBezTo>
                      <a:pt x="10" y="14"/>
                      <a:pt x="10" y="15"/>
                      <a:pt x="11" y="16"/>
                    </a:cubicBezTo>
                    <a:cubicBezTo>
                      <a:pt x="11" y="17"/>
                      <a:pt x="12" y="18"/>
                      <a:pt x="14" y="18"/>
                    </a:cubicBezTo>
                    <a:cubicBezTo>
                      <a:pt x="14" y="19"/>
                      <a:pt x="17" y="19"/>
                      <a:pt x="21" y="20"/>
                    </a:cubicBezTo>
                    <a:cubicBezTo>
                      <a:pt x="27" y="22"/>
                      <a:pt x="31" y="23"/>
                      <a:pt x="33" y="24"/>
                    </a:cubicBezTo>
                    <a:cubicBezTo>
                      <a:pt x="35" y="25"/>
                      <a:pt x="37" y="26"/>
                      <a:pt x="38" y="28"/>
                    </a:cubicBezTo>
                    <a:cubicBezTo>
                      <a:pt x="39" y="30"/>
                      <a:pt x="40" y="33"/>
                      <a:pt x="40" y="35"/>
                    </a:cubicBezTo>
                    <a:cubicBezTo>
                      <a:pt x="40" y="38"/>
                      <a:pt x="39" y="41"/>
                      <a:pt x="38" y="43"/>
                    </a:cubicBezTo>
                    <a:cubicBezTo>
                      <a:pt x="36" y="45"/>
                      <a:pt x="34" y="47"/>
                      <a:pt x="31" y="48"/>
                    </a:cubicBezTo>
                    <a:cubicBezTo>
                      <a:pt x="28" y="50"/>
                      <a:pt x="25" y="50"/>
                      <a:pt x="21" y="50"/>
                    </a:cubicBezTo>
                    <a:cubicBezTo>
                      <a:pt x="15" y="50"/>
                      <a:pt x="10" y="49"/>
                      <a:pt x="7"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3" name="Freeform 293"/>
              <p:cNvSpPr>
                <a:spLocks noEditPoints="1"/>
              </p:cNvSpPr>
              <p:nvPr/>
            </p:nvSpPr>
            <p:spPr bwMode="auto">
              <a:xfrm>
                <a:off x="4541" y="2920"/>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9" y="38"/>
                  </a:cxn>
                  <a:cxn ang="0">
                    <a:pos x="31" y="47"/>
                  </a:cxn>
                  <a:cxn ang="0">
                    <a:pos x="21"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9" y="2"/>
                      <a:pt x="32" y="4"/>
                    </a:cubicBezTo>
                    <a:cubicBezTo>
                      <a:pt x="35" y="6"/>
                      <a:pt x="37" y="9"/>
                      <a:pt x="39" y="13"/>
                    </a:cubicBezTo>
                    <a:cubicBezTo>
                      <a:pt x="41" y="16"/>
                      <a:pt x="41" y="21"/>
                      <a:pt x="41" y="25"/>
                    </a:cubicBezTo>
                    <a:cubicBezTo>
                      <a:pt x="41" y="30"/>
                      <a:pt x="41" y="34"/>
                      <a:pt x="39" y="38"/>
                    </a:cubicBezTo>
                    <a:cubicBezTo>
                      <a:pt x="37" y="42"/>
                      <a:pt x="35" y="45"/>
                      <a:pt x="31" y="47"/>
                    </a:cubicBezTo>
                    <a:cubicBezTo>
                      <a:pt x="28" y="49"/>
                      <a:pt x="24" y="50"/>
                      <a:pt x="21" y="50"/>
                    </a:cubicBezTo>
                    <a:cubicBezTo>
                      <a:pt x="18" y="50"/>
                      <a:pt x="16" y="50"/>
                      <a:pt x="13" y="49"/>
                    </a:cubicBezTo>
                    <a:cubicBezTo>
                      <a:pt x="11" y="48"/>
                      <a:pt x="10" y="46"/>
                      <a:pt x="8" y="44"/>
                    </a:cubicBezTo>
                    <a:lnTo>
                      <a:pt x="8" y="68"/>
                    </a:lnTo>
                    <a:lnTo>
                      <a:pt x="0" y="68"/>
                    </a:lnTo>
                    <a:close/>
                    <a:moveTo>
                      <a:pt x="7" y="26"/>
                    </a:moveTo>
                    <a:lnTo>
                      <a:pt x="7" y="26"/>
                    </a:lnTo>
                    <a:cubicBezTo>
                      <a:pt x="7" y="32"/>
                      <a:pt x="9" y="36"/>
                      <a:pt x="11" y="39"/>
                    </a:cubicBezTo>
                    <a:cubicBezTo>
                      <a:pt x="14" y="42"/>
                      <a:pt x="17" y="44"/>
                      <a:pt x="20" y="44"/>
                    </a:cubicBezTo>
                    <a:cubicBezTo>
                      <a:pt x="24" y="44"/>
                      <a:pt x="27"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9"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4" name="Freeform 294"/>
              <p:cNvSpPr>
                <a:spLocks noEditPoints="1"/>
              </p:cNvSpPr>
              <p:nvPr/>
            </p:nvSpPr>
            <p:spPr bwMode="auto">
              <a:xfrm>
                <a:off x="4601" y="2920"/>
                <a:ext cx="53"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7" y="7"/>
                  </a:cxn>
                  <a:cxn ang="0">
                    <a:pos x="44" y="25"/>
                  </a:cxn>
                  <a:cxn ang="0">
                    <a:pos x="43" y="27"/>
                  </a:cxn>
                  <a:cxn ang="0">
                    <a:pos x="8" y="27"/>
                  </a:cxn>
                  <a:cxn ang="0">
                    <a:pos x="12" y="40"/>
                  </a:cxn>
                  <a:cxn ang="0">
                    <a:pos x="22" y="44"/>
                  </a:cxn>
                  <a:cxn ang="0">
                    <a:pos x="30" y="41"/>
                  </a:cxn>
                  <a:cxn ang="0">
                    <a:pos x="35" y="34"/>
                  </a:cxn>
                  <a:cxn ang="0">
                    <a:pos x="35" y="34"/>
                  </a:cxn>
                  <a:cxn ang="0">
                    <a:pos x="8" y="21"/>
                  </a:cxn>
                  <a:cxn ang="0">
                    <a:pos x="8" y="21"/>
                  </a:cxn>
                  <a:cxn ang="0">
                    <a:pos x="35" y="21"/>
                  </a:cxn>
                  <a:cxn ang="0">
                    <a:pos x="32" y="12"/>
                  </a:cxn>
                  <a:cxn ang="0">
                    <a:pos x="22" y="7"/>
                  </a:cxn>
                  <a:cxn ang="0">
                    <a:pos x="13" y="11"/>
                  </a:cxn>
                  <a:cxn ang="0">
                    <a:pos x="8" y="21"/>
                  </a:cxn>
                  <a:cxn ang="0">
                    <a:pos x="8" y="21"/>
                  </a:cxn>
                </a:cxnLst>
                <a:rect l="0" t="0" r="r" b="b"/>
                <a:pathLst>
                  <a:path w="44" h="50">
                    <a:moveTo>
                      <a:pt x="35" y="34"/>
                    </a:moveTo>
                    <a:lnTo>
                      <a:pt x="35" y="34"/>
                    </a:lnTo>
                    <a:lnTo>
                      <a:pt x="43" y="35"/>
                    </a:lnTo>
                    <a:cubicBezTo>
                      <a:pt x="42" y="40"/>
                      <a:pt x="39" y="44"/>
                      <a:pt x="36" y="46"/>
                    </a:cubicBezTo>
                    <a:cubicBezTo>
                      <a:pt x="32" y="49"/>
                      <a:pt x="28" y="50"/>
                      <a:pt x="22" y="50"/>
                    </a:cubicBezTo>
                    <a:cubicBezTo>
                      <a:pt x="15" y="50"/>
                      <a:pt x="10" y="48"/>
                      <a:pt x="6" y="44"/>
                    </a:cubicBezTo>
                    <a:cubicBezTo>
                      <a:pt x="2" y="40"/>
                      <a:pt x="0" y="34"/>
                      <a:pt x="0" y="26"/>
                    </a:cubicBezTo>
                    <a:cubicBezTo>
                      <a:pt x="0" y="18"/>
                      <a:pt x="2" y="12"/>
                      <a:pt x="6" y="7"/>
                    </a:cubicBezTo>
                    <a:cubicBezTo>
                      <a:pt x="10" y="3"/>
                      <a:pt x="15" y="0"/>
                      <a:pt x="22" y="0"/>
                    </a:cubicBezTo>
                    <a:cubicBezTo>
                      <a:pt x="28" y="0"/>
                      <a:pt x="33" y="3"/>
                      <a:pt x="37" y="7"/>
                    </a:cubicBezTo>
                    <a:cubicBezTo>
                      <a:pt x="41" y="11"/>
                      <a:pt x="44" y="17"/>
                      <a:pt x="44" y="25"/>
                    </a:cubicBezTo>
                    <a:cubicBezTo>
                      <a:pt x="44" y="26"/>
                      <a:pt x="44" y="27"/>
                      <a:pt x="43" y="27"/>
                    </a:cubicBezTo>
                    <a:lnTo>
                      <a:pt x="8" y="27"/>
                    </a:lnTo>
                    <a:cubicBezTo>
                      <a:pt x="8" y="33"/>
                      <a:pt x="10" y="37"/>
                      <a:pt x="12" y="40"/>
                    </a:cubicBezTo>
                    <a:cubicBezTo>
                      <a:pt x="15" y="42"/>
                      <a:pt x="18" y="44"/>
                      <a:pt x="22" y="44"/>
                    </a:cubicBezTo>
                    <a:cubicBezTo>
                      <a:pt x="25" y="44"/>
                      <a:pt x="28" y="43"/>
                      <a:pt x="30" y="41"/>
                    </a:cubicBezTo>
                    <a:cubicBezTo>
                      <a:pt x="32" y="40"/>
                      <a:pt x="34" y="37"/>
                      <a:pt x="35" y="34"/>
                    </a:cubicBezTo>
                    <a:lnTo>
                      <a:pt x="35" y="34"/>
                    </a:lnTo>
                    <a:close/>
                    <a:moveTo>
                      <a:pt x="8" y="21"/>
                    </a:moveTo>
                    <a:lnTo>
                      <a:pt x="8" y="21"/>
                    </a:lnTo>
                    <a:lnTo>
                      <a:pt x="35" y="21"/>
                    </a:lnTo>
                    <a:cubicBezTo>
                      <a:pt x="35" y="17"/>
                      <a:pt x="34" y="14"/>
                      <a:pt x="32" y="12"/>
                    </a:cubicBezTo>
                    <a:cubicBezTo>
                      <a:pt x="29" y="9"/>
                      <a:pt x="26" y="7"/>
                      <a:pt x="22" y="7"/>
                    </a:cubicBezTo>
                    <a:cubicBezTo>
                      <a:pt x="18" y="7"/>
                      <a:pt x="15" y="8"/>
                      <a:pt x="13" y="11"/>
                    </a:cubicBezTo>
                    <a:cubicBezTo>
                      <a:pt x="10" y="13"/>
                      <a:pt x="9" y="17"/>
                      <a:pt x="8" y="21"/>
                    </a:cubicBezTo>
                    <a:lnTo>
                      <a:pt x="8"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5" name="Freeform 295"/>
              <p:cNvSpPr>
                <a:spLocks/>
              </p:cNvSpPr>
              <p:nvPr/>
            </p:nvSpPr>
            <p:spPr bwMode="auto">
              <a:xfrm>
                <a:off x="4665" y="2920"/>
                <a:ext cx="32" cy="65"/>
              </a:xfrm>
              <a:custGeom>
                <a:avLst/>
                <a:gdLst/>
                <a:ahLst/>
                <a:cxnLst>
                  <a:cxn ang="0">
                    <a:pos x="0" y="49"/>
                  </a:cxn>
                  <a:cxn ang="0">
                    <a:pos x="0" y="49"/>
                  </a:cxn>
                  <a:cxn ang="0">
                    <a:pos x="0" y="2"/>
                  </a:cxn>
                  <a:cxn ang="0">
                    <a:pos x="8" y="2"/>
                  </a:cxn>
                  <a:cxn ang="0">
                    <a:pos x="8" y="9"/>
                  </a:cxn>
                  <a:cxn ang="0">
                    <a:pos x="13" y="2"/>
                  </a:cxn>
                  <a:cxn ang="0">
                    <a:pos x="18" y="0"/>
                  </a:cxn>
                  <a:cxn ang="0">
                    <a:pos x="26" y="3"/>
                  </a:cxn>
                  <a:cxn ang="0">
                    <a:pos x="23" y="11"/>
                  </a:cxn>
                  <a:cxn ang="0">
                    <a:pos x="18" y="9"/>
                  </a:cxn>
                  <a:cxn ang="0">
                    <a:pos x="13" y="10"/>
                  </a:cxn>
                  <a:cxn ang="0">
                    <a:pos x="10" y="15"/>
                  </a:cxn>
                  <a:cxn ang="0">
                    <a:pos x="8" y="24"/>
                  </a:cxn>
                  <a:cxn ang="0">
                    <a:pos x="8" y="49"/>
                  </a:cxn>
                  <a:cxn ang="0">
                    <a:pos x="0" y="49"/>
                  </a:cxn>
                </a:cxnLst>
                <a:rect l="0" t="0" r="r" b="b"/>
                <a:pathLst>
                  <a:path w="26" h="49">
                    <a:moveTo>
                      <a:pt x="0" y="49"/>
                    </a:moveTo>
                    <a:lnTo>
                      <a:pt x="0" y="49"/>
                    </a:lnTo>
                    <a:lnTo>
                      <a:pt x="0" y="2"/>
                    </a:lnTo>
                    <a:lnTo>
                      <a:pt x="8" y="2"/>
                    </a:lnTo>
                    <a:lnTo>
                      <a:pt x="8" y="9"/>
                    </a:lnTo>
                    <a:cubicBezTo>
                      <a:pt x="9" y="5"/>
                      <a:pt x="11" y="3"/>
                      <a:pt x="13" y="2"/>
                    </a:cubicBezTo>
                    <a:cubicBezTo>
                      <a:pt x="14" y="1"/>
                      <a:pt x="16" y="0"/>
                      <a:pt x="18" y="0"/>
                    </a:cubicBezTo>
                    <a:cubicBezTo>
                      <a:pt x="21" y="0"/>
                      <a:pt x="23" y="1"/>
                      <a:pt x="26" y="3"/>
                    </a:cubicBezTo>
                    <a:lnTo>
                      <a:pt x="23" y="11"/>
                    </a:lnTo>
                    <a:cubicBezTo>
                      <a:pt x="22" y="9"/>
                      <a:pt x="20" y="9"/>
                      <a:pt x="18" y="9"/>
                    </a:cubicBezTo>
                    <a:cubicBezTo>
                      <a:pt x="16" y="9"/>
                      <a:pt x="14" y="9"/>
                      <a:pt x="13" y="10"/>
                    </a:cubicBezTo>
                    <a:cubicBezTo>
                      <a:pt x="11" y="12"/>
                      <a:pt x="10" y="13"/>
                      <a:pt x="10" y="15"/>
                    </a:cubicBezTo>
                    <a:cubicBezTo>
                      <a:pt x="9"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6" name="Freeform 296"/>
              <p:cNvSpPr>
                <a:spLocks noEditPoints="1"/>
              </p:cNvSpPr>
              <p:nvPr/>
            </p:nvSpPr>
            <p:spPr bwMode="auto">
              <a:xfrm>
                <a:off x="4720" y="2897"/>
                <a:ext cx="76" cy="88"/>
              </a:xfrm>
              <a:custGeom>
                <a:avLst/>
                <a:gdLst/>
                <a:ahLst/>
                <a:cxnLst>
                  <a:cxn ang="0">
                    <a:pos x="0" y="66"/>
                  </a:cxn>
                  <a:cxn ang="0">
                    <a:pos x="0" y="66"/>
                  </a:cxn>
                  <a:cxn ang="0">
                    <a:pos x="26" y="0"/>
                  </a:cxn>
                  <a:cxn ang="0">
                    <a:pos x="35" y="0"/>
                  </a:cxn>
                  <a:cxn ang="0">
                    <a:pos x="62" y="66"/>
                  </a:cxn>
                  <a:cxn ang="0">
                    <a:pos x="52" y="66"/>
                  </a:cxn>
                  <a:cxn ang="0">
                    <a:pos x="44" y="46"/>
                  </a:cxn>
                  <a:cxn ang="0">
                    <a:pos x="17" y="46"/>
                  </a:cxn>
                  <a:cxn ang="0">
                    <a:pos x="10" y="66"/>
                  </a:cxn>
                  <a:cxn ang="0">
                    <a:pos x="0" y="66"/>
                  </a:cxn>
                  <a:cxn ang="0">
                    <a:pos x="19" y="39"/>
                  </a:cxn>
                  <a:cxn ang="0">
                    <a:pos x="19" y="39"/>
                  </a:cxn>
                  <a:cxn ang="0">
                    <a:pos x="42" y="39"/>
                  </a:cxn>
                  <a:cxn ang="0">
                    <a:pos x="35" y="21"/>
                  </a:cxn>
                  <a:cxn ang="0">
                    <a:pos x="30" y="7"/>
                  </a:cxn>
                  <a:cxn ang="0">
                    <a:pos x="27" y="20"/>
                  </a:cxn>
                  <a:cxn ang="0">
                    <a:pos x="19" y="39"/>
                  </a:cxn>
                </a:cxnLst>
                <a:rect l="0" t="0" r="r" b="b"/>
                <a:pathLst>
                  <a:path w="62" h="66">
                    <a:moveTo>
                      <a:pt x="0" y="66"/>
                    </a:moveTo>
                    <a:lnTo>
                      <a:pt x="0" y="66"/>
                    </a:lnTo>
                    <a:lnTo>
                      <a:pt x="26" y="0"/>
                    </a:lnTo>
                    <a:lnTo>
                      <a:pt x="35" y="0"/>
                    </a:lnTo>
                    <a:lnTo>
                      <a:pt x="62" y="66"/>
                    </a:lnTo>
                    <a:lnTo>
                      <a:pt x="52" y="66"/>
                    </a:lnTo>
                    <a:lnTo>
                      <a:pt x="44" y="46"/>
                    </a:lnTo>
                    <a:lnTo>
                      <a:pt x="17" y="46"/>
                    </a:lnTo>
                    <a:lnTo>
                      <a:pt x="10" y="66"/>
                    </a:lnTo>
                    <a:lnTo>
                      <a:pt x="0" y="66"/>
                    </a:lnTo>
                    <a:close/>
                    <a:moveTo>
                      <a:pt x="19" y="39"/>
                    </a:moveTo>
                    <a:lnTo>
                      <a:pt x="19" y="39"/>
                    </a:lnTo>
                    <a:lnTo>
                      <a:pt x="42" y="39"/>
                    </a:lnTo>
                    <a:lnTo>
                      <a:pt x="35" y="21"/>
                    </a:lnTo>
                    <a:cubicBezTo>
                      <a:pt x="33" y="15"/>
                      <a:pt x="31" y="11"/>
                      <a:pt x="30" y="7"/>
                    </a:cubicBezTo>
                    <a:cubicBezTo>
                      <a:pt x="29" y="12"/>
                      <a:pt x="28" y="16"/>
                      <a:pt x="27"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7" name="Freeform 297"/>
              <p:cNvSpPr>
                <a:spLocks/>
              </p:cNvSpPr>
              <p:nvPr/>
            </p:nvSpPr>
            <p:spPr bwMode="auto">
              <a:xfrm>
                <a:off x="4802" y="2896"/>
                <a:ext cx="64" cy="90"/>
              </a:xfrm>
              <a:custGeom>
                <a:avLst/>
                <a:gdLst/>
                <a:ahLst/>
                <a:cxnLst>
                  <a:cxn ang="0">
                    <a:pos x="0" y="46"/>
                  </a:cxn>
                  <a:cxn ang="0">
                    <a:pos x="0" y="46"/>
                  </a:cxn>
                  <a:cxn ang="0">
                    <a:pos x="8" y="45"/>
                  </a:cxn>
                  <a:cxn ang="0">
                    <a:pos x="11" y="54"/>
                  </a:cxn>
                  <a:cxn ang="0">
                    <a:pos x="18" y="59"/>
                  </a:cxn>
                  <a:cxn ang="0">
                    <a:pos x="28" y="61"/>
                  </a:cxn>
                  <a:cxn ang="0">
                    <a:pos x="37" y="59"/>
                  </a:cxn>
                  <a:cxn ang="0">
                    <a:pos x="42" y="55"/>
                  </a:cxn>
                  <a:cxn ang="0">
                    <a:pos x="44" y="49"/>
                  </a:cxn>
                  <a:cxn ang="0">
                    <a:pos x="42" y="44"/>
                  </a:cxn>
                  <a:cxn ang="0">
                    <a:pos x="36" y="40"/>
                  </a:cxn>
                  <a:cxn ang="0">
                    <a:pos x="25" y="37"/>
                  </a:cxn>
                  <a:cxn ang="0">
                    <a:pos x="12" y="33"/>
                  </a:cxn>
                  <a:cxn ang="0">
                    <a:pos x="5" y="27"/>
                  </a:cxn>
                  <a:cxn ang="0">
                    <a:pos x="3" y="18"/>
                  </a:cxn>
                  <a:cxn ang="0">
                    <a:pos x="5" y="9"/>
                  </a:cxn>
                  <a:cxn ang="0">
                    <a:pos x="14" y="3"/>
                  </a:cxn>
                  <a:cxn ang="0">
                    <a:pos x="26" y="0"/>
                  </a:cxn>
                  <a:cxn ang="0">
                    <a:pos x="39" y="3"/>
                  </a:cxn>
                  <a:cxn ang="0">
                    <a:pos x="47" y="10"/>
                  </a:cxn>
                  <a:cxn ang="0">
                    <a:pos x="51" y="20"/>
                  </a:cxn>
                  <a:cxn ang="0">
                    <a:pos x="42" y="21"/>
                  </a:cxn>
                  <a:cxn ang="0">
                    <a:pos x="38" y="11"/>
                  </a:cxn>
                  <a:cxn ang="0">
                    <a:pos x="26" y="8"/>
                  </a:cxn>
                  <a:cxn ang="0">
                    <a:pos x="15" y="11"/>
                  </a:cxn>
                  <a:cxn ang="0">
                    <a:pos x="11" y="18"/>
                  </a:cxn>
                  <a:cxn ang="0">
                    <a:pos x="14" y="24"/>
                  </a:cxn>
                  <a:cxn ang="0">
                    <a:pos x="27" y="28"/>
                  </a:cxn>
                  <a:cxn ang="0">
                    <a:pos x="41" y="33"/>
                  </a:cxn>
                  <a:cxn ang="0">
                    <a:pos x="50" y="39"/>
                  </a:cxn>
                  <a:cxn ang="0">
                    <a:pos x="53" y="49"/>
                  </a:cxn>
                  <a:cxn ang="0">
                    <a:pos x="50" y="59"/>
                  </a:cxn>
                  <a:cxn ang="0">
                    <a:pos x="41" y="66"/>
                  </a:cxn>
                  <a:cxn ang="0">
                    <a:pos x="28" y="68"/>
                  </a:cxn>
                  <a:cxn ang="0">
                    <a:pos x="13" y="66"/>
                  </a:cxn>
                  <a:cxn ang="0">
                    <a:pos x="4" y="58"/>
                  </a:cxn>
                  <a:cxn ang="0">
                    <a:pos x="0" y="46"/>
                  </a:cxn>
                  <a:cxn ang="0">
                    <a:pos x="0" y="46"/>
                  </a:cxn>
                </a:cxnLst>
                <a:rect l="0" t="0" r="r" b="b"/>
                <a:pathLst>
                  <a:path w="53" h="68">
                    <a:moveTo>
                      <a:pt x="0" y="46"/>
                    </a:moveTo>
                    <a:lnTo>
                      <a:pt x="0" y="46"/>
                    </a:lnTo>
                    <a:lnTo>
                      <a:pt x="8" y="45"/>
                    </a:lnTo>
                    <a:cubicBezTo>
                      <a:pt x="9" y="49"/>
                      <a:pt x="10" y="51"/>
                      <a:pt x="11" y="54"/>
                    </a:cubicBezTo>
                    <a:cubicBezTo>
                      <a:pt x="12" y="56"/>
                      <a:pt x="15" y="57"/>
                      <a:pt x="18" y="59"/>
                    </a:cubicBezTo>
                    <a:cubicBezTo>
                      <a:pt x="21" y="60"/>
                      <a:pt x="24" y="61"/>
                      <a:pt x="28" y="61"/>
                    </a:cubicBezTo>
                    <a:cubicBezTo>
                      <a:pt x="31" y="61"/>
                      <a:pt x="34" y="60"/>
                      <a:pt x="37" y="59"/>
                    </a:cubicBezTo>
                    <a:cubicBezTo>
                      <a:pt x="39" y="58"/>
                      <a:pt x="41" y="57"/>
                      <a:pt x="42" y="55"/>
                    </a:cubicBezTo>
                    <a:cubicBezTo>
                      <a:pt x="43" y="53"/>
                      <a:pt x="44" y="51"/>
                      <a:pt x="44" y="49"/>
                    </a:cubicBezTo>
                    <a:cubicBezTo>
                      <a:pt x="44" y="47"/>
                      <a:pt x="44" y="46"/>
                      <a:pt x="42" y="44"/>
                    </a:cubicBezTo>
                    <a:cubicBezTo>
                      <a:pt x="41" y="42"/>
                      <a:pt x="39" y="41"/>
                      <a:pt x="36" y="40"/>
                    </a:cubicBezTo>
                    <a:cubicBezTo>
                      <a:pt x="35" y="39"/>
                      <a:pt x="31" y="38"/>
                      <a:pt x="25" y="37"/>
                    </a:cubicBezTo>
                    <a:cubicBezTo>
                      <a:pt x="19" y="35"/>
                      <a:pt x="14" y="34"/>
                      <a:pt x="12" y="33"/>
                    </a:cubicBezTo>
                    <a:cubicBezTo>
                      <a:pt x="9" y="31"/>
                      <a:pt x="6" y="29"/>
                      <a:pt x="5" y="27"/>
                    </a:cubicBezTo>
                    <a:cubicBezTo>
                      <a:pt x="3" y="24"/>
                      <a:pt x="3" y="21"/>
                      <a:pt x="3" y="18"/>
                    </a:cubicBezTo>
                    <a:cubicBezTo>
                      <a:pt x="3" y="15"/>
                      <a:pt x="4" y="12"/>
                      <a:pt x="5" y="9"/>
                    </a:cubicBezTo>
                    <a:cubicBezTo>
                      <a:pt x="7" y="6"/>
                      <a:pt x="10" y="4"/>
                      <a:pt x="14" y="3"/>
                    </a:cubicBezTo>
                    <a:cubicBezTo>
                      <a:pt x="17" y="1"/>
                      <a:pt x="21" y="0"/>
                      <a:pt x="26" y="0"/>
                    </a:cubicBezTo>
                    <a:cubicBezTo>
                      <a:pt x="31" y="0"/>
                      <a:pt x="35" y="1"/>
                      <a:pt x="39" y="3"/>
                    </a:cubicBezTo>
                    <a:cubicBezTo>
                      <a:pt x="42" y="4"/>
                      <a:pt x="45" y="7"/>
                      <a:pt x="47" y="10"/>
                    </a:cubicBezTo>
                    <a:cubicBezTo>
                      <a:pt x="49" y="13"/>
                      <a:pt x="50" y="16"/>
                      <a:pt x="51" y="20"/>
                    </a:cubicBezTo>
                    <a:lnTo>
                      <a:pt x="42" y="21"/>
                    </a:lnTo>
                    <a:cubicBezTo>
                      <a:pt x="42" y="16"/>
                      <a:pt x="40" y="13"/>
                      <a:pt x="38" y="11"/>
                    </a:cubicBezTo>
                    <a:cubicBezTo>
                      <a:pt x="35" y="9"/>
                      <a:pt x="31" y="8"/>
                      <a:pt x="26" y="8"/>
                    </a:cubicBezTo>
                    <a:cubicBezTo>
                      <a:pt x="21" y="8"/>
                      <a:pt x="17" y="9"/>
                      <a:pt x="15" y="11"/>
                    </a:cubicBezTo>
                    <a:cubicBezTo>
                      <a:pt x="12" y="13"/>
                      <a:pt x="11" y="15"/>
                      <a:pt x="11" y="18"/>
                    </a:cubicBezTo>
                    <a:cubicBezTo>
                      <a:pt x="11" y="20"/>
                      <a:pt x="12" y="22"/>
                      <a:pt x="14" y="24"/>
                    </a:cubicBezTo>
                    <a:cubicBezTo>
                      <a:pt x="15" y="25"/>
                      <a:pt x="20" y="27"/>
                      <a:pt x="27" y="28"/>
                    </a:cubicBezTo>
                    <a:cubicBezTo>
                      <a:pt x="34" y="30"/>
                      <a:pt x="39" y="31"/>
                      <a:pt x="41" y="33"/>
                    </a:cubicBezTo>
                    <a:cubicBezTo>
                      <a:pt x="45" y="34"/>
                      <a:pt x="48" y="37"/>
                      <a:pt x="50" y="39"/>
                    </a:cubicBezTo>
                    <a:cubicBezTo>
                      <a:pt x="52" y="42"/>
                      <a:pt x="53" y="45"/>
                      <a:pt x="53" y="49"/>
                    </a:cubicBezTo>
                    <a:cubicBezTo>
                      <a:pt x="53" y="52"/>
                      <a:pt x="52" y="55"/>
                      <a:pt x="50" y="59"/>
                    </a:cubicBezTo>
                    <a:cubicBezTo>
                      <a:pt x="47" y="62"/>
                      <a:pt x="45" y="64"/>
                      <a:pt x="41" y="66"/>
                    </a:cubicBezTo>
                    <a:cubicBezTo>
                      <a:pt x="37" y="68"/>
                      <a:pt x="33" y="68"/>
                      <a:pt x="28" y="68"/>
                    </a:cubicBezTo>
                    <a:cubicBezTo>
                      <a:pt x="22" y="68"/>
                      <a:pt x="17" y="68"/>
                      <a:pt x="13" y="66"/>
                    </a:cubicBezTo>
                    <a:cubicBezTo>
                      <a:pt x="9" y="64"/>
                      <a:pt x="6" y="61"/>
                      <a:pt x="4" y="58"/>
                    </a:cubicBezTo>
                    <a:cubicBezTo>
                      <a:pt x="1" y="54"/>
                      <a:pt x="0" y="51"/>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8" name="Freeform 298"/>
              <p:cNvSpPr>
                <a:spLocks/>
              </p:cNvSpPr>
              <p:nvPr/>
            </p:nvSpPr>
            <p:spPr bwMode="auto">
              <a:xfrm>
                <a:off x="4881" y="2897"/>
                <a:ext cx="76" cy="88"/>
              </a:xfrm>
              <a:custGeom>
                <a:avLst/>
                <a:gdLst/>
                <a:ahLst/>
                <a:cxnLst>
                  <a:cxn ang="0">
                    <a:pos x="0" y="66"/>
                  </a:cxn>
                  <a:cxn ang="0">
                    <a:pos x="0" y="66"/>
                  </a:cxn>
                  <a:cxn ang="0">
                    <a:pos x="0" y="0"/>
                  </a:cxn>
                  <a:cxn ang="0">
                    <a:pos x="13" y="0"/>
                  </a:cxn>
                  <a:cxn ang="0">
                    <a:pos x="29" y="47"/>
                  </a:cxn>
                  <a:cxn ang="0">
                    <a:pos x="32" y="57"/>
                  </a:cxn>
                  <a:cxn ang="0">
                    <a:pos x="36" y="46"/>
                  </a:cxn>
                  <a:cxn ang="0">
                    <a:pos x="51" y="0"/>
                  </a:cxn>
                  <a:cxn ang="0">
                    <a:pos x="63" y="0"/>
                  </a:cxn>
                  <a:cxn ang="0">
                    <a:pos x="63" y="66"/>
                  </a:cxn>
                  <a:cxn ang="0">
                    <a:pos x="55" y="66"/>
                  </a:cxn>
                  <a:cxn ang="0">
                    <a:pos x="55" y="11"/>
                  </a:cxn>
                  <a:cxn ang="0">
                    <a:pos x="35"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1" y="55"/>
                      <a:pt x="32" y="57"/>
                    </a:cubicBezTo>
                    <a:cubicBezTo>
                      <a:pt x="33" y="54"/>
                      <a:pt x="34" y="51"/>
                      <a:pt x="36" y="46"/>
                    </a:cubicBezTo>
                    <a:lnTo>
                      <a:pt x="51" y="0"/>
                    </a:lnTo>
                    <a:lnTo>
                      <a:pt x="63" y="0"/>
                    </a:lnTo>
                    <a:lnTo>
                      <a:pt x="63" y="66"/>
                    </a:lnTo>
                    <a:lnTo>
                      <a:pt x="55" y="66"/>
                    </a:lnTo>
                    <a:lnTo>
                      <a:pt x="55" y="11"/>
                    </a:lnTo>
                    <a:lnTo>
                      <a:pt x="35" y="66"/>
                    </a:lnTo>
                    <a:lnTo>
                      <a:pt x="28" y="66"/>
                    </a:lnTo>
                    <a:lnTo>
                      <a:pt x="9" y="10"/>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9" name="Freeform 299"/>
              <p:cNvSpPr>
                <a:spLocks noEditPoints="1"/>
              </p:cNvSpPr>
              <p:nvPr/>
            </p:nvSpPr>
            <p:spPr bwMode="auto">
              <a:xfrm>
                <a:off x="3717" y="3154"/>
                <a:ext cx="76" cy="87"/>
              </a:xfrm>
              <a:custGeom>
                <a:avLst/>
                <a:gdLst/>
                <a:ahLst/>
                <a:cxnLst>
                  <a:cxn ang="0">
                    <a:pos x="0" y="66"/>
                  </a:cxn>
                  <a:cxn ang="0">
                    <a:pos x="0" y="66"/>
                  </a:cxn>
                  <a:cxn ang="0">
                    <a:pos x="26" y="0"/>
                  </a:cxn>
                  <a:cxn ang="0">
                    <a:pos x="35" y="0"/>
                  </a:cxn>
                  <a:cxn ang="0">
                    <a:pos x="62" y="66"/>
                  </a:cxn>
                  <a:cxn ang="0">
                    <a:pos x="52" y="66"/>
                  </a:cxn>
                  <a:cxn ang="0">
                    <a:pos x="44" y="46"/>
                  </a:cxn>
                  <a:cxn ang="0">
                    <a:pos x="17" y="46"/>
                  </a:cxn>
                  <a:cxn ang="0">
                    <a:pos x="10" y="66"/>
                  </a:cxn>
                  <a:cxn ang="0">
                    <a:pos x="0" y="66"/>
                  </a:cxn>
                  <a:cxn ang="0">
                    <a:pos x="19" y="39"/>
                  </a:cxn>
                  <a:cxn ang="0">
                    <a:pos x="19" y="39"/>
                  </a:cxn>
                  <a:cxn ang="0">
                    <a:pos x="42" y="39"/>
                  </a:cxn>
                  <a:cxn ang="0">
                    <a:pos x="35" y="21"/>
                  </a:cxn>
                  <a:cxn ang="0">
                    <a:pos x="30" y="7"/>
                  </a:cxn>
                  <a:cxn ang="0">
                    <a:pos x="27" y="20"/>
                  </a:cxn>
                  <a:cxn ang="0">
                    <a:pos x="19" y="39"/>
                  </a:cxn>
                </a:cxnLst>
                <a:rect l="0" t="0" r="r" b="b"/>
                <a:pathLst>
                  <a:path w="62" h="66">
                    <a:moveTo>
                      <a:pt x="0" y="66"/>
                    </a:moveTo>
                    <a:lnTo>
                      <a:pt x="0" y="66"/>
                    </a:lnTo>
                    <a:lnTo>
                      <a:pt x="26" y="0"/>
                    </a:lnTo>
                    <a:lnTo>
                      <a:pt x="35" y="0"/>
                    </a:lnTo>
                    <a:lnTo>
                      <a:pt x="62" y="66"/>
                    </a:lnTo>
                    <a:lnTo>
                      <a:pt x="52" y="66"/>
                    </a:lnTo>
                    <a:lnTo>
                      <a:pt x="44" y="46"/>
                    </a:lnTo>
                    <a:lnTo>
                      <a:pt x="17" y="46"/>
                    </a:lnTo>
                    <a:lnTo>
                      <a:pt x="10" y="66"/>
                    </a:lnTo>
                    <a:lnTo>
                      <a:pt x="0" y="66"/>
                    </a:lnTo>
                    <a:close/>
                    <a:moveTo>
                      <a:pt x="19" y="39"/>
                    </a:moveTo>
                    <a:lnTo>
                      <a:pt x="19" y="39"/>
                    </a:lnTo>
                    <a:lnTo>
                      <a:pt x="42" y="39"/>
                    </a:lnTo>
                    <a:lnTo>
                      <a:pt x="35" y="21"/>
                    </a:lnTo>
                    <a:cubicBezTo>
                      <a:pt x="33" y="15"/>
                      <a:pt x="31" y="10"/>
                      <a:pt x="30" y="7"/>
                    </a:cubicBezTo>
                    <a:cubicBezTo>
                      <a:pt x="29" y="11"/>
                      <a:pt x="28" y="15"/>
                      <a:pt x="27"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0" name="Freeform 300"/>
              <p:cNvSpPr>
                <a:spLocks/>
              </p:cNvSpPr>
              <p:nvPr/>
            </p:nvSpPr>
            <p:spPr bwMode="auto">
              <a:xfrm>
                <a:off x="3799" y="3152"/>
                <a:ext cx="63" cy="90"/>
              </a:xfrm>
              <a:custGeom>
                <a:avLst/>
                <a:gdLst/>
                <a:ahLst/>
                <a:cxnLst>
                  <a:cxn ang="0">
                    <a:pos x="0" y="46"/>
                  </a:cxn>
                  <a:cxn ang="0">
                    <a:pos x="0" y="46"/>
                  </a:cxn>
                  <a:cxn ang="0">
                    <a:pos x="8" y="45"/>
                  </a:cxn>
                  <a:cxn ang="0">
                    <a:pos x="11" y="53"/>
                  </a:cxn>
                  <a:cxn ang="0">
                    <a:pos x="18" y="58"/>
                  </a:cxn>
                  <a:cxn ang="0">
                    <a:pos x="28" y="60"/>
                  </a:cxn>
                  <a:cxn ang="0">
                    <a:pos x="37" y="59"/>
                  </a:cxn>
                  <a:cxn ang="0">
                    <a:pos x="42" y="55"/>
                  </a:cxn>
                  <a:cxn ang="0">
                    <a:pos x="44" y="49"/>
                  </a:cxn>
                  <a:cxn ang="0">
                    <a:pos x="42" y="44"/>
                  </a:cxn>
                  <a:cxn ang="0">
                    <a:pos x="36" y="40"/>
                  </a:cxn>
                  <a:cxn ang="0">
                    <a:pos x="25" y="36"/>
                  </a:cxn>
                  <a:cxn ang="0">
                    <a:pos x="12" y="32"/>
                  </a:cxn>
                  <a:cxn ang="0">
                    <a:pos x="5" y="26"/>
                  </a:cxn>
                  <a:cxn ang="0">
                    <a:pos x="3" y="18"/>
                  </a:cxn>
                  <a:cxn ang="0">
                    <a:pos x="5" y="9"/>
                  </a:cxn>
                  <a:cxn ang="0">
                    <a:pos x="14" y="2"/>
                  </a:cxn>
                  <a:cxn ang="0">
                    <a:pos x="26" y="0"/>
                  </a:cxn>
                  <a:cxn ang="0">
                    <a:pos x="39" y="2"/>
                  </a:cxn>
                  <a:cxn ang="0">
                    <a:pos x="47" y="9"/>
                  </a:cxn>
                  <a:cxn ang="0">
                    <a:pos x="50" y="20"/>
                  </a:cxn>
                  <a:cxn ang="0">
                    <a:pos x="42" y="20"/>
                  </a:cxn>
                  <a:cxn ang="0">
                    <a:pos x="38" y="11"/>
                  </a:cxn>
                  <a:cxn ang="0">
                    <a:pos x="26" y="8"/>
                  </a:cxn>
                  <a:cxn ang="0">
                    <a:pos x="15" y="10"/>
                  </a:cxn>
                  <a:cxn ang="0">
                    <a:pos x="11" y="17"/>
                  </a:cxn>
                  <a:cxn ang="0">
                    <a:pos x="14" y="23"/>
                  </a:cxn>
                  <a:cxn ang="0">
                    <a:pos x="27" y="28"/>
                  </a:cxn>
                  <a:cxn ang="0">
                    <a:pos x="41" y="32"/>
                  </a:cxn>
                  <a:cxn ang="0">
                    <a:pos x="50" y="39"/>
                  </a:cxn>
                  <a:cxn ang="0">
                    <a:pos x="52" y="48"/>
                  </a:cxn>
                  <a:cxn ang="0">
                    <a:pos x="49" y="58"/>
                  </a:cxn>
                  <a:cxn ang="0">
                    <a:pos x="41" y="65"/>
                  </a:cxn>
                  <a:cxn ang="0">
                    <a:pos x="28" y="68"/>
                  </a:cxn>
                  <a:cxn ang="0">
                    <a:pos x="13" y="65"/>
                  </a:cxn>
                  <a:cxn ang="0">
                    <a:pos x="4" y="58"/>
                  </a:cxn>
                  <a:cxn ang="0">
                    <a:pos x="0" y="46"/>
                  </a:cxn>
                  <a:cxn ang="0">
                    <a:pos x="0" y="46"/>
                  </a:cxn>
                </a:cxnLst>
                <a:rect l="0" t="0" r="r" b="b"/>
                <a:pathLst>
                  <a:path w="52" h="68">
                    <a:moveTo>
                      <a:pt x="0" y="46"/>
                    </a:moveTo>
                    <a:lnTo>
                      <a:pt x="0" y="46"/>
                    </a:lnTo>
                    <a:lnTo>
                      <a:pt x="8" y="45"/>
                    </a:lnTo>
                    <a:cubicBezTo>
                      <a:pt x="9" y="48"/>
                      <a:pt x="10" y="51"/>
                      <a:pt x="11" y="53"/>
                    </a:cubicBezTo>
                    <a:cubicBezTo>
                      <a:pt x="12" y="55"/>
                      <a:pt x="15" y="57"/>
                      <a:pt x="18" y="58"/>
                    </a:cubicBezTo>
                    <a:cubicBezTo>
                      <a:pt x="21" y="60"/>
                      <a:pt x="24" y="60"/>
                      <a:pt x="28" y="60"/>
                    </a:cubicBezTo>
                    <a:cubicBezTo>
                      <a:pt x="31" y="60"/>
                      <a:pt x="34" y="60"/>
                      <a:pt x="37" y="59"/>
                    </a:cubicBezTo>
                    <a:cubicBezTo>
                      <a:pt x="39" y="58"/>
                      <a:pt x="41" y="56"/>
                      <a:pt x="42" y="55"/>
                    </a:cubicBezTo>
                    <a:cubicBezTo>
                      <a:pt x="43" y="53"/>
                      <a:pt x="44" y="51"/>
                      <a:pt x="44" y="49"/>
                    </a:cubicBezTo>
                    <a:cubicBezTo>
                      <a:pt x="44" y="47"/>
                      <a:pt x="43" y="45"/>
                      <a:pt x="42" y="44"/>
                    </a:cubicBezTo>
                    <a:cubicBezTo>
                      <a:pt x="41" y="42"/>
                      <a:pt x="39" y="41"/>
                      <a:pt x="36" y="40"/>
                    </a:cubicBezTo>
                    <a:cubicBezTo>
                      <a:pt x="35" y="39"/>
                      <a:pt x="31" y="38"/>
                      <a:pt x="25" y="36"/>
                    </a:cubicBezTo>
                    <a:cubicBezTo>
                      <a:pt x="19" y="35"/>
                      <a:pt x="14" y="34"/>
                      <a:pt x="12" y="32"/>
                    </a:cubicBezTo>
                    <a:cubicBezTo>
                      <a:pt x="9" y="31"/>
                      <a:pt x="6" y="29"/>
                      <a:pt x="5" y="26"/>
                    </a:cubicBezTo>
                    <a:cubicBezTo>
                      <a:pt x="3" y="24"/>
                      <a:pt x="3" y="21"/>
                      <a:pt x="3" y="18"/>
                    </a:cubicBezTo>
                    <a:cubicBezTo>
                      <a:pt x="3" y="15"/>
                      <a:pt x="3" y="12"/>
                      <a:pt x="5" y="9"/>
                    </a:cubicBezTo>
                    <a:cubicBezTo>
                      <a:pt x="7" y="6"/>
                      <a:pt x="10" y="4"/>
                      <a:pt x="14" y="2"/>
                    </a:cubicBezTo>
                    <a:cubicBezTo>
                      <a:pt x="17" y="1"/>
                      <a:pt x="21" y="0"/>
                      <a:pt x="26" y="0"/>
                    </a:cubicBezTo>
                    <a:cubicBezTo>
                      <a:pt x="31" y="0"/>
                      <a:pt x="35" y="1"/>
                      <a:pt x="39" y="2"/>
                    </a:cubicBezTo>
                    <a:cubicBezTo>
                      <a:pt x="42" y="4"/>
                      <a:pt x="45" y="6"/>
                      <a:pt x="47" y="9"/>
                    </a:cubicBezTo>
                    <a:cubicBezTo>
                      <a:pt x="49" y="12"/>
                      <a:pt x="50" y="16"/>
                      <a:pt x="50" y="20"/>
                    </a:cubicBezTo>
                    <a:lnTo>
                      <a:pt x="42" y="20"/>
                    </a:lnTo>
                    <a:cubicBezTo>
                      <a:pt x="42" y="16"/>
                      <a:pt x="40" y="13"/>
                      <a:pt x="38" y="11"/>
                    </a:cubicBezTo>
                    <a:cubicBezTo>
                      <a:pt x="35" y="9"/>
                      <a:pt x="31" y="8"/>
                      <a:pt x="26" y="8"/>
                    </a:cubicBezTo>
                    <a:cubicBezTo>
                      <a:pt x="21" y="8"/>
                      <a:pt x="17" y="9"/>
                      <a:pt x="15" y="10"/>
                    </a:cubicBezTo>
                    <a:cubicBezTo>
                      <a:pt x="12" y="12"/>
                      <a:pt x="11" y="15"/>
                      <a:pt x="11" y="17"/>
                    </a:cubicBezTo>
                    <a:cubicBezTo>
                      <a:pt x="11" y="20"/>
                      <a:pt x="12" y="22"/>
                      <a:pt x="14" y="23"/>
                    </a:cubicBezTo>
                    <a:cubicBezTo>
                      <a:pt x="15" y="25"/>
                      <a:pt x="20" y="26"/>
                      <a:pt x="27" y="28"/>
                    </a:cubicBezTo>
                    <a:cubicBezTo>
                      <a:pt x="34" y="30"/>
                      <a:pt x="39" y="31"/>
                      <a:pt x="41" y="32"/>
                    </a:cubicBezTo>
                    <a:cubicBezTo>
                      <a:pt x="45" y="34"/>
                      <a:pt x="48" y="36"/>
                      <a:pt x="50" y="39"/>
                    </a:cubicBezTo>
                    <a:cubicBezTo>
                      <a:pt x="52" y="42"/>
                      <a:pt x="52" y="45"/>
                      <a:pt x="52" y="48"/>
                    </a:cubicBezTo>
                    <a:cubicBezTo>
                      <a:pt x="52" y="52"/>
                      <a:pt x="51" y="55"/>
                      <a:pt x="49" y="58"/>
                    </a:cubicBezTo>
                    <a:cubicBezTo>
                      <a:pt x="47" y="61"/>
                      <a:pt x="45" y="64"/>
                      <a:pt x="41" y="65"/>
                    </a:cubicBezTo>
                    <a:cubicBezTo>
                      <a:pt x="37" y="67"/>
                      <a:pt x="33" y="68"/>
                      <a:pt x="28" y="68"/>
                    </a:cubicBezTo>
                    <a:cubicBezTo>
                      <a:pt x="22" y="68"/>
                      <a:pt x="17" y="67"/>
                      <a:pt x="13" y="65"/>
                    </a:cubicBezTo>
                    <a:cubicBezTo>
                      <a:pt x="9" y="64"/>
                      <a:pt x="6" y="61"/>
                      <a:pt x="4" y="58"/>
                    </a:cubicBezTo>
                    <a:cubicBezTo>
                      <a:pt x="1"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1" name="Freeform 301"/>
              <p:cNvSpPr>
                <a:spLocks/>
              </p:cNvSpPr>
              <p:nvPr/>
            </p:nvSpPr>
            <p:spPr bwMode="auto">
              <a:xfrm>
                <a:off x="3878" y="3154"/>
                <a:ext cx="76" cy="87"/>
              </a:xfrm>
              <a:custGeom>
                <a:avLst/>
                <a:gdLst/>
                <a:ahLst/>
                <a:cxnLst>
                  <a:cxn ang="0">
                    <a:pos x="0" y="66"/>
                  </a:cxn>
                  <a:cxn ang="0">
                    <a:pos x="0" y="66"/>
                  </a:cxn>
                  <a:cxn ang="0">
                    <a:pos x="0" y="0"/>
                  </a:cxn>
                  <a:cxn ang="0">
                    <a:pos x="13" y="0"/>
                  </a:cxn>
                  <a:cxn ang="0">
                    <a:pos x="29" y="47"/>
                  </a:cxn>
                  <a:cxn ang="0">
                    <a:pos x="32" y="56"/>
                  </a:cxn>
                  <a:cxn ang="0">
                    <a:pos x="35" y="46"/>
                  </a:cxn>
                  <a:cxn ang="0">
                    <a:pos x="51" y="0"/>
                  </a:cxn>
                  <a:cxn ang="0">
                    <a:pos x="63" y="0"/>
                  </a:cxn>
                  <a:cxn ang="0">
                    <a:pos x="63" y="66"/>
                  </a:cxn>
                  <a:cxn ang="0">
                    <a:pos x="55" y="66"/>
                  </a:cxn>
                  <a:cxn ang="0">
                    <a:pos x="55" y="11"/>
                  </a:cxn>
                  <a:cxn ang="0">
                    <a:pos x="35"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1" y="54"/>
                      <a:pt x="32" y="56"/>
                    </a:cubicBezTo>
                    <a:cubicBezTo>
                      <a:pt x="33" y="54"/>
                      <a:pt x="34" y="50"/>
                      <a:pt x="35" y="46"/>
                    </a:cubicBezTo>
                    <a:lnTo>
                      <a:pt x="51" y="0"/>
                    </a:lnTo>
                    <a:lnTo>
                      <a:pt x="63" y="0"/>
                    </a:lnTo>
                    <a:lnTo>
                      <a:pt x="63" y="66"/>
                    </a:lnTo>
                    <a:lnTo>
                      <a:pt x="55" y="66"/>
                    </a:lnTo>
                    <a:lnTo>
                      <a:pt x="55" y="11"/>
                    </a:lnTo>
                    <a:lnTo>
                      <a:pt x="35" y="66"/>
                    </a:lnTo>
                    <a:lnTo>
                      <a:pt x="28" y="66"/>
                    </a:lnTo>
                    <a:lnTo>
                      <a:pt x="9" y="10"/>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2" name="Freeform 302"/>
              <p:cNvSpPr>
                <a:spLocks/>
              </p:cNvSpPr>
              <p:nvPr/>
            </p:nvSpPr>
            <p:spPr bwMode="auto">
              <a:xfrm>
                <a:off x="2720" y="3600"/>
                <a:ext cx="104" cy="6"/>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3" name="Freeform 303"/>
              <p:cNvSpPr>
                <a:spLocks/>
              </p:cNvSpPr>
              <p:nvPr/>
            </p:nvSpPr>
            <p:spPr bwMode="auto">
              <a:xfrm>
                <a:off x="2820" y="3417"/>
                <a:ext cx="6" cy="363"/>
              </a:xfrm>
              <a:custGeom>
                <a:avLst/>
                <a:gdLst/>
                <a:ahLst/>
                <a:cxnLst>
                  <a:cxn ang="0">
                    <a:pos x="0" y="275"/>
                  </a:cxn>
                  <a:cxn ang="0">
                    <a:pos x="0" y="275"/>
                  </a:cxn>
                  <a:cxn ang="0">
                    <a:pos x="5" y="275"/>
                  </a:cxn>
                  <a:cxn ang="0">
                    <a:pos x="5" y="0"/>
                  </a:cxn>
                  <a:cxn ang="0">
                    <a:pos x="0" y="0"/>
                  </a:cxn>
                  <a:cxn ang="0">
                    <a:pos x="0" y="275"/>
                  </a:cxn>
                </a:cxnLst>
                <a:rect l="0" t="0" r="r" b="b"/>
                <a:pathLst>
                  <a:path w="5" h="275">
                    <a:moveTo>
                      <a:pt x="0" y="275"/>
                    </a:moveTo>
                    <a:lnTo>
                      <a:pt x="0" y="275"/>
                    </a:lnTo>
                    <a:lnTo>
                      <a:pt x="5" y="275"/>
                    </a:lnTo>
                    <a:lnTo>
                      <a:pt x="5" y="0"/>
                    </a:lnTo>
                    <a:lnTo>
                      <a:pt x="0" y="0"/>
                    </a:lnTo>
                    <a:lnTo>
                      <a:pt x="0" y="2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4" name="Freeform 304"/>
              <p:cNvSpPr>
                <a:spLocks/>
              </p:cNvSpPr>
              <p:nvPr/>
            </p:nvSpPr>
            <p:spPr bwMode="auto">
              <a:xfrm>
                <a:off x="2824" y="3776"/>
                <a:ext cx="103" cy="5"/>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5" name="Freeform 305"/>
              <p:cNvSpPr>
                <a:spLocks/>
              </p:cNvSpPr>
              <p:nvPr/>
            </p:nvSpPr>
            <p:spPr bwMode="auto">
              <a:xfrm>
                <a:off x="2824" y="3414"/>
                <a:ext cx="103"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6" name="Freeform 306"/>
              <p:cNvSpPr>
                <a:spLocks/>
              </p:cNvSpPr>
              <p:nvPr/>
            </p:nvSpPr>
            <p:spPr bwMode="auto">
              <a:xfrm>
                <a:off x="2977" y="3394"/>
                <a:ext cx="62" cy="87"/>
              </a:xfrm>
              <a:custGeom>
                <a:avLst/>
                <a:gdLst/>
                <a:ahLst/>
                <a:cxnLst>
                  <a:cxn ang="0">
                    <a:pos x="0" y="66"/>
                  </a:cxn>
                  <a:cxn ang="0">
                    <a:pos x="0" y="66"/>
                  </a:cxn>
                  <a:cxn ang="0">
                    <a:pos x="0" y="0"/>
                  </a:cxn>
                  <a:cxn ang="0">
                    <a:pos x="8" y="0"/>
                  </a:cxn>
                  <a:cxn ang="0">
                    <a:pos x="43" y="52"/>
                  </a:cxn>
                  <a:cxn ang="0">
                    <a:pos x="43" y="0"/>
                  </a:cxn>
                  <a:cxn ang="0">
                    <a:pos x="51" y="0"/>
                  </a:cxn>
                  <a:cxn ang="0">
                    <a:pos x="51" y="66"/>
                  </a:cxn>
                  <a:cxn ang="0">
                    <a:pos x="42" y="66"/>
                  </a:cxn>
                  <a:cxn ang="0">
                    <a:pos x="8" y="15"/>
                  </a:cxn>
                  <a:cxn ang="0">
                    <a:pos x="8" y="66"/>
                  </a:cxn>
                  <a:cxn ang="0">
                    <a:pos x="0" y="66"/>
                  </a:cxn>
                </a:cxnLst>
                <a:rect l="0" t="0" r="r" b="b"/>
                <a:pathLst>
                  <a:path w="51" h="66">
                    <a:moveTo>
                      <a:pt x="0" y="66"/>
                    </a:moveTo>
                    <a:lnTo>
                      <a:pt x="0" y="66"/>
                    </a:lnTo>
                    <a:lnTo>
                      <a:pt x="0" y="0"/>
                    </a:lnTo>
                    <a:lnTo>
                      <a:pt x="8" y="0"/>
                    </a:lnTo>
                    <a:lnTo>
                      <a:pt x="43" y="52"/>
                    </a:lnTo>
                    <a:lnTo>
                      <a:pt x="43" y="0"/>
                    </a:lnTo>
                    <a:lnTo>
                      <a:pt x="51" y="0"/>
                    </a:lnTo>
                    <a:lnTo>
                      <a:pt x="51" y="66"/>
                    </a:lnTo>
                    <a:lnTo>
                      <a:pt x="42" y="66"/>
                    </a:lnTo>
                    <a:lnTo>
                      <a:pt x="8" y="15"/>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7" name="Freeform 307"/>
              <p:cNvSpPr>
                <a:spLocks/>
              </p:cNvSpPr>
              <p:nvPr/>
            </p:nvSpPr>
            <p:spPr bwMode="auto">
              <a:xfrm>
                <a:off x="3057" y="3419"/>
                <a:ext cx="47" cy="64"/>
              </a:xfrm>
              <a:custGeom>
                <a:avLst/>
                <a:gdLst/>
                <a:ahLst/>
                <a:cxnLst>
                  <a:cxn ang="0">
                    <a:pos x="31" y="47"/>
                  </a:cxn>
                  <a:cxn ang="0">
                    <a:pos x="31" y="47"/>
                  </a:cxn>
                  <a:cxn ang="0">
                    <a:pos x="31" y="40"/>
                  </a:cxn>
                  <a:cxn ang="0">
                    <a:pos x="16" y="48"/>
                  </a:cxn>
                  <a:cxn ang="0">
                    <a:pos x="8" y="47"/>
                  </a:cxn>
                  <a:cxn ang="0">
                    <a:pos x="3" y="43"/>
                  </a:cxn>
                  <a:cxn ang="0">
                    <a:pos x="0" y="37"/>
                  </a:cxn>
                  <a:cxn ang="0">
                    <a:pos x="0" y="29"/>
                  </a:cxn>
                  <a:cxn ang="0">
                    <a:pos x="0" y="0"/>
                  </a:cxn>
                  <a:cxn ang="0">
                    <a:pos x="8" y="0"/>
                  </a:cxn>
                  <a:cxn ang="0">
                    <a:pos x="8" y="26"/>
                  </a:cxn>
                  <a:cxn ang="0">
                    <a:pos x="8" y="35"/>
                  </a:cxn>
                  <a:cxn ang="0">
                    <a:pos x="11" y="40"/>
                  </a:cxn>
                  <a:cxn ang="0">
                    <a:pos x="18" y="41"/>
                  </a:cxn>
                  <a:cxn ang="0">
                    <a:pos x="24" y="40"/>
                  </a:cxn>
                  <a:cxn ang="0">
                    <a:pos x="29" y="34"/>
                  </a:cxn>
                  <a:cxn ang="0">
                    <a:pos x="30" y="25"/>
                  </a:cxn>
                  <a:cxn ang="0">
                    <a:pos x="30" y="0"/>
                  </a:cxn>
                  <a:cxn ang="0">
                    <a:pos x="38" y="0"/>
                  </a:cxn>
                  <a:cxn ang="0">
                    <a:pos x="38" y="47"/>
                  </a:cxn>
                  <a:cxn ang="0">
                    <a:pos x="31" y="47"/>
                  </a:cxn>
                </a:cxnLst>
                <a:rect l="0" t="0" r="r" b="b"/>
                <a:pathLst>
                  <a:path w="38" h="48">
                    <a:moveTo>
                      <a:pt x="31" y="47"/>
                    </a:moveTo>
                    <a:lnTo>
                      <a:pt x="31" y="47"/>
                    </a:lnTo>
                    <a:lnTo>
                      <a:pt x="31" y="40"/>
                    </a:lnTo>
                    <a:cubicBezTo>
                      <a:pt x="27" y="46"/>
                      <a:pt x="22" y="48"/>
                      <a:pt x="16" y="48"/>
                    </a:cubicBezTo>
                    <a:cubicBezTo>
                      <a:pt x="13" y="48"/>
                      <a:pt x="10" y="48"/>
                      <a:pt x="8" y="47"/>
                    </a:cubicBezTo>
                    <a:cubicBezTo>
                      <a:pt x="6" y="46"/>
                      <a:pt x="4" y="44"/>
                      <a:pt x="3" y="43"/>
                    </a:cubicBezTo>
                    <a:cubicBezTo>
                      <a:pt x="1" y="41"/>
                      <a:pt x="1" y="39"/>
                      <a:pt x="0" y="37"/>
                    </a:cubicBezTo>
                    <a:cubicBezTo>
                      <a:pt x="0" y="35"/>
                      <a:pt x="0" y="33"/>
                      <a:pt x="0" y="29"/>
                    </a:cubicBezTo>
                    <a:lnTo>
                      <a:pt x="0" y="0"/>
                    </a:lnTo>
                    <a:lnTo>
                      <a:pt x="8" y="0"/>
                    </a:lnTo>
                    <a:lnTo>
                      <a:pt x="8" y="26"/>
                    </a:lnTo>
                    <a:cubicBezTo>
                      <a:pt x="8" y="30"/>
                      <a:pt x="8" y="33"/>
                      <a:pt x="8" y="35"/>
                    </a:cubicBezTo>
                    <a:cubicBezTo>
                      <a:pt x="9" y="37"/>
                      <a:pt x="10" y="38"/>
                      <a:pt x="11" y="40"/>
                    </a:cubicBezTo>
                    <a:cubicBezTo>
                      <a:pt x="13" y="41"/>
                      <a:pt x="15" y="41"/>
                      <a:pt x="18" y="41"/>
                    </a:cubicBezTo>
                    <a:cubicBezTo>
                      <a:pt x="20" y="41"/>
                      <a:pt x="22" y="41"/>
                      <a:pt x="24" y="40"/>
                    </a:cubicBezTo>
                    <a:cubicBezTo>
                      <a:pt x="26" y="38"/>
                      <a:pt x="28" y="37"/>
                      <a:pt x="29" y="34"/>
                    </a:cubicBezTo>
                    <a:cubicBezTo>
                      <a:pt x="30" y="32"/>
                      <a:pt x="30" y="29"/>
                      <a:pt x="30" y="25"/>
                    </a:cubicBezTo>
                    <a:lnTo>
                      <a:pt x="30" y="0"/>
                    </a:lnTo>
                    <a:lnTo>
                      <a:pt x="38" y="0"/>
                    </a:lnTo>
                    <a:lnTo>
                      <a:pt x="38" y="47"/>
                    </a:lnTo>
                    <a:lnTo>
                      <a:pt x="31" y="4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8" name="Freeform 308"/>
              <p:cNvSpPr>
                <a:spLocks/>
              </p:cNvSpPr>
              <p:nvPr/>
            </p:nvSpPr>
            <p:spPr bwMode="auto">
              <a:xfrm>
                <a:off x="3119" y="3417"/>
                <a:ext cx="80" cy="64"/>
              </a:xfrm>
              <a:custGeom>
                <a:avLst/>
                <a:gdLst/>
                <a:ahLst/>
                <a:cxnLst>
                  <a:cxn ang="0">
                    <a:pos x="0" y="49"/>
                  </a:cxn>
                  <a:cxn ang="0">
                    <a:pos x="0" y="49"/>
                  </a:cxn>
                  <a:cxn ang="0">
                    <a:pos x="0" y="2"/>
                  </a:cxn>
                  <a:cxn ang="0">
                    <a:pos x="7" y="2"/>
                  </a:cxn>
                  <a:cxn ang="0">
                    <a:pos x="7" y="8"/>
                  </a:cxn>
                  <a:cxn ang="0">
                    <a:pos x="13" y="3"/>
                  </a:cxn>
                  <a:cxn ang="0">
                    <a:pos x="22" y="0"/>
                  </a:cxn>
                  <a:cxn ang="0">
                    <a:pos x="30" y="3"/>
                  </a:cxn>
                  <a:cxn ang="0">
                    <a:pos x="35" y="9"/>
                  </a:cxn>
                  <a:cxn ang="0">
                    <a:pos x="50" y="0"/>
                  </a:cxn>
                  <a:cxn ang="0">
                    <a:pos x="61" y="4"/>
                  </a:cxn>
                  <a:cxn ang="0">
                    <a:pos x="65" y="17"/>
                  </a:cxn>
                  <a:cxn ang="0">
                    <a:pos x="65" y="49"/>
                  </a:cxn>
                  <a:cxn ang="0">
                    <a:pos x="57" y="49"/>
                  </a:cxn>
                  <a:cxn ang="0">
                    <a:pos x="57" y="19"/>
                  </a:cxn>
                  <a:cxn ang="0">
                    <a:pos x="56" y="12"/>
                  </a:cxn>
                  <a:cxn ang="0">
                    <a:pos x="53" y="9"/>
                  </a:cxn>
                  <a:cxn ang="0">
                    <a:pos x="48" y="7"/>
                  </a:cxn>
                  <a:cxn ang="0">
                    <a:pos x="40" y="11"/>
                  </a:cxn>
                  <a:cxn ang="0">
                    <a:pos x="36" y="22"/>
                  </a:cxn>
                  <a:cxn ang="0">
                    <a:pos x="36" y="49"/>
                  </a:cxn>
                  <a:cxn ang="0">
                    <a:pos x="28" y="49"/>
                  </a:cxn>
                  <a:cxn ang="0">
                    <a:pos x="28" y="18"/>
                  </a:cxn>
                  <a:cxn ang="0">
                    <a:pos x="26" y="10"/>
                  </a:cxn>
                  <a:cxn ang="0">
                    <a:pos x="20" y="7"/>
                  </a:cxn>
                  <a:cxn ang="0">
                    <a:pos x="14" y="9"/>
                  </a:cxn>
                  <a:cxn ang="0">
                    <a:pos x="9" y="15"/>
                  </a:cxn>
                  <a:cxn ang="0">
                    <a:pos x="8" y="25"/>
                  </a:cxn>
                  <a:cxn ang="0">
                    <a:pos x="8" y="49"/>
                  </a:cxn>
                  <a:cxn ang="0">
                    <a:pos x="0" y="49"/>
                  </a:cxn>
                </a:cxnLst>
                <a:rect l="0" t="0" r="r" b="b"/>
                <a:pathLst>
                  <a:path w="65" h="49">
                    <a:moveTo>
                      <a:pt x="0" y="49"/>
                    </a:moveTo>
                    <a:lnTo>
                      <a:pt x="0" y="49"/>
                    </a:lnTo>
                    <a:lnTo>
                      <a:pt x="0" y="2"/>
                    </a:lnTo>
                    <a:lnTo>
                      <a:pt x="7" y="2"/>
                    </a:lnTo>
                    <a:lnTo>
                      <a:pt x="7" y="8"/>
                    </a:lnTo>
                    <a:cubicBezTo>
                      <a:pt x="9" y="6"/>
                      <a:pt x="11" y="4"/>
                      <a:pt x="13" y="3"/>
                    </a:cubicBezTo>
                    <a:cubicBezTo>
                      <a:pt x="16" y="1"/>
                      <a:pt x="18" y="0"/>
                      <a:pt x="22" y="0"/>
                    </a:cubicBezTo>
                    <a:cubicBezTo>
                      <a:pt x="25" y="0"/>
                      <a:pt x="28" y="1"/>
                      <a:pt x="30" y="3"/>
                    </a:cubicBezTo>
                    <a:cubicBezTo>
                      <a:pt x="33" y="4"/>
                      <a:pt x="34" y="6"/>
                      <a:pt x="35" y="9"/>
                    </a:cubicBezTo>
                    <a:cubicBezTo>
                      <a:pt x="39" y="3"/>
                      <a:pt x="44" y="0"/>
                      <a:pt x="50" y="0"/>
                    </a:cubicBezTo>
                    <a:cubicBezTo>
                      <a:pt x="55" y="0"/>
                      <a:pt x="58" y="2"/>
                      <a:pt x="61" y="4"/>
                    </a:cubicBezTo>
                    <a:cubicBezTo>
                      <a:pt x="63" y="7"/>
                      <a:pt x="65" y="11"/>
                      <a:pt x="65" y="17"/>
                    </a:cubicBezTo>
                    <a:lnTo>
                      <a:pt x="65" y="49"/>
                    </a:lnTo>
                    <a:lnTo>
                      <a:pt x="57" y="49"/>
                    </a:lnTo>
                    <a:lnTo>
                      <a:pt x="57" y="19"/>
                    </a:lnTo>
                    <a:cubicBezTo>
                      <a:pt x="57" y="16"/>
                      <a:pt x="56" y="14"/>
                      <a:pt x="56" y="12"/>
                    </a:cubicBezTo>
                    <a:cubicBezTo>
                      <a:pt x="55" y="11"/>
                      <a:pt x="54" y="10"/>
                      <a:pt x="53" y="9"/>
                    </a:cubicBezTo>
                    <a:cubicBezTo>
                      <a:pt x="52" y="8"/>
                      <a:pt x="50" y="7"/>
                      <a:pt x="48" y="7"/>
                    </a:cubicBezTo>
                    <a:cubicBezTo>
                      <a:pt x="45" y="7"/>
                      <a:pt x="42" y="9"/>
                      <a:pt x="40" y="11"/>
                    </a:cubicBezTo>
                    <a:cubicBezTo>
                      <a:pt x="38" y="13"/>
                      <a:pt x="36" y="17"/>
                      <a:pt x="36" y="22"/>
                    </a:cubicBezTo>
                    <a:lnTo>
                      <a:pt x="36" y="49"/>
                    </a:lnTo>
                    <a:lnTo>
                      <a:pt x="28" y="49"/>
                    </a:lnTo>
                    <a:lnTo>
                      <a:pt x="28" y="18"/>
                    </a:lnTo>
                    <a:cubicBezTo>
                      <a:pt x="28" y="15"/>
                      <a:pt x="28" y="12"/>
                      <a:pt x="26" y="10"/>
                    </a:cubicBezTo>
                    <a:cubicBezTo>
                      <a:pt x="25" y="8"/>
                      <a:pt x="23" y="7"/>
                      <a:pt x="20" y="7"/>
                    </a:cubicBezTo>
                    <a:cubicBezTo>
                      <a:pt x="18" y="7"/>
                      <a:pt x="15" y="8"/>
                      <a:pt x="14" y="9"/>
                    </a:cubicBezTo>
                    <a:cubicBezTo>
                      <a:pt x="12" y="10"/>
                      <a:pt x="10" y="12"/>
                      <a:pt x="9" y="15"/>
                    </a:cubicBezTo>
                    <a:cubicBezTo>
                      <a:pt x="8" y="17"/>
                      <a:pt x="8" y="20"/>
                      <a:pt x="8" y="25"/>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9" name="Freeform 309"/>
              <p:cNvSpPr>
                <a:spLocks noEditPoints="1"/>
              </p:cNvSpPr>
              <p:nvPr/>
            </p:nvSpPr>
            <p:spPr bwMode="auto">
              <a:xfrm>
                <a:off x="3214" y="3394"/>
                <a:ext cx="51" cy="89"/>
              </a:xfrm>
              <a:custGeom>
                <a:avLst/>
                <a:gdLst/>
                <a:ahLst/>
                <a:cxnLst>
                  <a:cxn ang="0">
                    <a:pos x="8" y="66"/>
                  </a:cxn>
                  <a:cxn ang="0">
                    <a:pos x="8" y="66"/>
                  </a:cxn>
                  <a:cxn ang="0">
                    <a:pos x="0" y="66"/>
                  </a:cxn>
                  <a:cxn ang="0">
                    <a:pos x="0" y="0"/>
                  </a:cxn>
                  <a:cxn ang="0">
                    <a:pos x="8" y="0"/>
                  </a:cxn>
                  <a:cxn ang="0">
                    <a:pos x="8" y="24"/>
                  </a:cxn>
                  <a:cxn ang="0">
                    <a:pos x="22" y="17"/>
                  </a:cxn>
                  <a:cxn ang="0">
                    <a:pos x="30" y="19"/>
                  </a:cxn>
                  <a:cxn ang="0">
                    <a:pos x="36" y="24"/>
                  </a:cxn>
                  <a:cxn ang="0">
                    <a:pos x="40" y="32"/>
                  </a:cxn>
                  <a:cxn ang="0">
                    <a:pos x="42" y="42"/>
                  </a:cxn>
                  <a:cxn ang="0">
                    <a:pos x="36" y="61"/>
                  </a:cxn>
                  <a:cxn ang="0">
                    <a:pos x="21" y="67"/>
                  </a:cxn>
                  <a:cxn ang="0">
                    <a:pos x="8" y="60"/>
                  </a:cxn>
                  <a:cxn ang="0">
                    <a:pos x="8" y="66"/>
                  </a:cxn>
                  <a:cxn ang="0">
                    <a:pos x="8" y="42"/>
                  </a:cxn>
                  <a:cxn ang="0">
                    <a:pos x="8" y="42"/>
                  </a:cxn>
                  <a:cxn ang="0">
                    <a:pos x="10" y="54"/>
                  </a:cxn>
                  <a:cxn ang="0">
                    <a:pos x="20" y="61"/>
                  </a:cxn>
                  <a:cxn ang="0">
                    <a:pos x="30" y="56"/>
                  </a:cxn>
                  <a:cxn ang="0">
                    <a:pos x="33" y="42"/>
                  </a:cxn>
                  <a:cxn ang="0">
                    <a:pos x="30" y="29"/>
                  </a:cxn>
                  <a:cxn ang="0">
                    <a:pos x="21" y="24"/>
                  </a:cxn>
                  <a:cxn ang="0">
                    <a:pos x="12" y="29"/>
                  </a:cxn>
                  <a:cxn ang="0">
                    <a:pos x="8" y="42"/>
                  </a:cxn>
                  <a:cxn ang="0">
                    <a:pos x="8" y="42"/>
                  </a:cxn>
                </a:cxnLst>
                <a:rect l="0" t="0" r="r" b="b"/>
                <a:pathLst>
                  <a:path w="42" h="67">
                    <a:moveTo>
                      <a:pt x="8" y="66"/>
                    </a:moveTo>
                    <a:lnTo>
                      <a:pt x="8" y="66"/>
                    </a:lnTo>
                    <a:lnTo>
                      <a:pt x="0" y="66"/>
                    </a:lnTo>
                    <a:lnTo>
                      <a:pt x="0" y="0"/>
                    </a:lnTo>
                    <a:lnTo>
                      <a:pt x="8" y="0"/>
                    </a:lnTo>
                    <a:lnTo>
                      <a:pt x="8" y="24"/>
                    </a:lnTo>
                    <a:cubicBezTo>
                      <a:pt x="12" y="20"/>
                      <a:pt x="16" y="17"/>
                      <a:pt x="22" y="17"/>
                    </a:cubicBezTo>
                    <a:cubicBezTo>
                      <a:pt x="24" y="17"/>
                      <a:pt x="27" y="18"/>
                      <a:pt x="30" y="19"/>
                    </a:cubicBezTo>
                    <a:cubicBezTo>
                      <a:pt x="32" y="20"/>
                      <a:pt x="35" y="22"/>
                      <a:pt x="36" y="24"/>
                    </a:cubicBezTo>
                    <a:cubicBezTo>
                      <a:pt x="38" y="26"/>
                      <a:pt x="39" y="29"/>
                      <a:pt x="40" y="32"/>
                    </a:cubicBezTo>
                    <a:cubicBezTo>
                      <a:pt x="41" y="35"/>
                      <a:pt x="42" y="38"/>
                      <a:pt x="42" y="42"/>
                    </a:cubicBezTo>
                    <a:cubicBezTo>
                      <a:pt x="42" y="50"/>
                      <a:pt x="40" y="56"/>
                      <a:pt x="36" y="61"/>
                    </a:cubicBezTo>
                    <a:cubicBezTo>
                      <a:pt x="32" y="65"/>
                      <a:pt x="27" y="67"/>
                      <a:pt x="21" y="67"/>
                    </a:cubicBezTo>
                    <a:cubicBezTo>
                      <a:pt x="15" y="67"/>
                      <a:pt x="11" y="65"/>
                      <a:pt x="8" y="60"/>
                    </a:cubicBezTo>
                    <a:lnTo>
                      <a:pt x="8" y="66"/>
                    </a:lnTo>
                    <a:close/>
                    <a:moveTo>
                      <a:pt x="8" y="42"/>
                    </a:moveTo>
                    <a:lnTo>
                      <a:pt x="8" y="42"/>
                    </a:lnTo>
                    <a:cubicBezTo>
                      <a:pt x="8" y="48"/>
                      <a:pt x="9" y="52"/>
                      <a:pt x="10" y="54"/>
                    </a:cubicBezTo>
                    <a:cubicBezTo>
                      <a:pt x="13" y="59"/>
                      <a:pt x="16" y="61"/>
                      <a:pt x="20" y="61"/>
                    </a:cubicBezTo>
                    <a:cubicBezTo>
                      <a:pt x="24" y="61"/>
                      <a:pt x="27" y="59"/>
                      <a:pt x="30" y="56"/>
                    </a:cubicBezTo>
                    <a:cubicBezTo>
                      <a:pt x="32" y="53"/>
                      <a:pt x="33" y="48"/>
                      <a:pt x="33" y="42"/>
                    </a:cubicBezTo>
                    <a:cubicBezTo>
                      <a:pt x="33" y="36"/>
                      <a:pt x="32" y="32"/>
                      <a:pt x="30" y="29"/>
                    </a:cubicBezTo>
                    <a:cubicBezTo>
                      <a:pt x="27" y="26"/>
                      <a:pt x="24" y="24"/>
                      <a:pt x="21" y="24"/>
                    </a:cubicBezTo>
                    <a:cubicBezTo>
                      <a:pt x="17" y="24"/>
                      <a:pt x="14" y="26"/>
                      <a:pt x="12" y="29"/>
                    </a:cubicBezTo>
                    <a:cubicBezTo>
                      <a:pt x="9" y="32"/>
                      <a:pt x="8" y="36"/>
                      <a:pt x="8" y="42"/>
                    </a:cubicBezTo>
                    <a:lnTo>
                      <a:pt x="8" y="4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0" name="Freeform 310"/>
              <p:cNvSpPr>
                <a:spLocks noEditPoints="1"/>
              </p:cNvSpPr>
              <p:nvPr/>
            </p:nvSpPr>
            <p:spPr bwMode="auto">
              <a:xfrm>
                <a:off x="3274" y="3417"/>
                <a:ext cx="54"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6" y="0"/>
                      <a:pt x="22" y="0"/>
                    </a:cubicBezTo>
                    <a:cubicBezTo>
                      <a:pt x="29" y="0"/>
                      <a:pt x="34" y="3"/>
                      <a:pt x="38" y="7"/>
                    </a:cubicBezTo>
                    <a:cubicBezTo>
                      <a:pt x="42" y="11"/>
                      <a:pt x="44" y="17"/>
                      <a:pt x="44" y="25"/>
                    </a:cubicBezTo>
                    <a:cubicBezTo>
                      <a:pt x="44" y="26"/>
                      <a:pt x="44" y="27"/>
                      <a:pt x="44" y="27"/>
                    </a:cubicBezTo>
                    <a:lnTo>
                      <a:pt x="8" y="27"/>
                    </a:lnTo>
                    <a:cubicBezTo>
                      <a:pt x="9"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9"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1" name="Freeform 311"/>
              <p:cNvSpPr>
                <a:spLocks/>
              </p:cNvSpPr>
              <p:nvPr/>
            </p:nvSpPr>
            <p:spPr bwMode="auto">
              <a:xfrm>
                <a:off x="3340" y="3417"/>
                <a:ext cx="31" cy="64"/>
              </a:xfrm>
              <a:custGeom>
                <a:avLst/>
                <a:gdLst/>
                <a:ahLst/>
                <a:cxnLst>
                  <a:cxn ang="0">
                    <a:pos x="0" y="49"/>
                  </a:cxn>
                  <a:cxn ang="0">
                    <a:pos x="0" y="49"/>
                  </a:cxn>
                  <a:cxn ang="0">
                    <a:pos x="0" y="2"/>
                  </a:cxn>
                  <a:cxn ang="0">
                    <a:pos x="7" y="2"/>
                  </a:cxn>
                  <a:cxn ang="0">
                    <a:pos x="7" y="9"/>
                  </a:cxn>
                  <a:cxn ang="0">
                    <a:pos x="12" y="2"/>
                  </a:cxn>
                  <a:cxn ang="0">
                    <a:pos x="17" y="0"/>
                  </a:cxn>
                  <a:cxn ang="0">
                    <a:pos x="26" y="3"/>
                  </a:cxn>
                  <a:cxn ang="0">
                    <a:pos x="23" y="11"/>
                  </a:cxn>
                  <a:cxn ang="0">
                    <a:pos x="17" y="9"/>
                  </a:cxn>
                  <a:cxn ang="0">
                    <a:pos x="12" y="10"/>
                  </a:cxn>
                  <a:cxn ang="0">
                    <a:pos x="9" y="15"/>
                  </a:cxn>
                  <a:cxn ang="0">
                    <a:pos x="8" y="24"/>
                  </a:cxn>
                  <a:cxn ang="0">
                    <a:pos x="8" y="49"/>
                  </a:cxn>
                  <a:cxn ang="0">
                    <a:pos x="0" y="49"/>
                  </a:cxn>
                </a:cxnLst>
                <a:rect l="0" t="0" r="r" b="b"/>
                <a:pathLst>
                  <a:path w="26" h="49">
                    <a:moveTo>
                      <a:pt x="0" y="49"/>
                    </a:moveTo>
                    <a:lnTo>
                      <a:pt x="0" y="49"/>
                    </a:lnTo>
                    <a:lnTo>
                      <a:pt x="0" y="2"/>
                    </a:lnTo>
                    <a:lnTo>
                      <a:pt x="7" y="2"/>
                    </a:lnTo>
                    <a:lnTo>
                      <a:pt x="7" y="9"/>
                    </a:lnTo>
                    <a:cubicBezTo>
                      <a:pt x="9" y="5"/>
                      <a:pt x="11" y="3"/>
                      <a:pt x="12" y="2"/>
                    </a:cubicBezTo>
                    <a:cubicBezTo>
                      <a:pt x="14" y="1"/>
                      <a:pt x="15" y="0"/>
                      <a:pt x="17" y="0"/>
                    </a:cubicBezTo>
                    <a:cubicBezTo>
                      <a:pt x="20" y="0"/>
                      <a:pt x="23" y="1"/>
                      <a:pt x="26" y="3"/>
                    </a:cubicBezTo>
                    <a:lnTo>
                      <a:pt x="23" y="11"/>
                    </a:lnTo>
                    <a:cubicBezTo>
                      <a:pt x="21" y="9"/>
                      <a:pt x="19" y="9"/>
                      <a:pt x="17" y="9"/>
                    </a:cubicBezTo>
                    <a:cubicBezTo>
                      <a:pt x="15" y="9"/>
                      <a:pt x="14" y="9"/>
                      <a:pt x="12" y="10"/>
                    </a:cubicBezTo>
                    <a:cubicBezTo>
                      <a:pt x="11" y="12"/>
                      <a:pt x="10" y="13"/>
                      <a:pt x="9" y="15"/>
                    </a:cubicBezTo>
                    <a:cubicBezTo>
                      <a:pt x="8"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2" name="Freeform 312"/>
              <p:cNvSpPr>
                <a:spLocks noEditPoints="1"/>
              </p:cNvSpPr>
              <p:nvPr/>
            </p:nvSpPr>
            <p:spPr bwMode="auto">
              <a:xfrm>
                <a:off x="3404" y="3417"/>
                <a:ext cx="54" cy="66"/>
              </a:xfrm>
              <a:custGeom>
                <a:avLst/>
                <a:gdLst/>
                <a:ahLst/>
                <a:cxnLst>
                  <a:cxn ang="0">
                    <a:pos x="0" y="25"/>
                  </a:cxn>
                  <a:cxn ang="0">
                    <a:pos x="0" y="25"/>
                  </a:cxn>
                  <a:cxn ang="0">
                    <a:pos x="7" y="6"/>
                  </a:cxn>
                  <a:cxn ang="0">
                    <a:pos x="22" y="0"/>
                  </a:cxn>
                  <a:cxn ang="0">
                    <a:pos x="38" y="7"/>
                  </a:cxn>
                  <a:cxn ang="0">
                    <a:pos x="44" y="25"/>
                  </a:cxn>
                  <a:cxn ang="0">
                    <a:pos x="42" y="39"/>
                  </a:cxn>
                  <a:cxn ang="0">
                    <a:pos x="34" y="47"/>
                  </a:cxn>
                  <a:cxn ang="0">
                    <a:pos x="22" y="50"/>
                  </a:cxn>
                  <a:cxn ang="0">
                    <a:pos x="6" y="44"/>
                  </a:cxn>
                  <a:cxn ang="0">
                    <a:pos x="0" y="25"/>
                  </a:cxn>
                  <a:cxn ang="0">
                    <a:pos x="0" y="25"/>
                  </a:cxn>
                  <a:cxn ang="0">
                    <a:pos x="8" y="25"/>
                  </a:cxn>
                  <a:cxn ang="0">
                    <a:pos x="8" y="25"/>
                  </a:cxn>
                  <a:cxn ang="0">
                    <a:pos x="12" y="39"/>
                  </a:cxn>
                  <a:cxn ang="0">
                    <a:pos x="22" y="44"/>
                  </a:cxn>
                  <a:cxn ang="0">
                    <a:pos x="32" y="39"/>
                  </a:cxn>
                  <a:cxn ang="0">
                    <a:pos x="36" y="25"/>
                  </a:cxn>
                  <a:cxn ang="0">
                    <a:pos x="32" y="12"/>
                  </a:cxn>
                  <a:cxn ang="0">
                    <a:pos x="22" y="7"/>
                  </a:cxn>
                  <a:cxn ang="0">
                    <a:pos x="12" y="12"/>
                  </a:cxn>
                  <a:cxn ang="0">
                    <a:pos x="8" y="25"/>
                  </a:cxn>
                  <a:cxn ang="0">
                    <a:pos x="8" y="25"/>
                  </a:cxn>
                </a:cxnLst>
                <a:rect l="0" t="0" r="r" b="b"/>
                <a:pathLst>
                  <a:path w="44" h="50">
                    <a:moveTo>
                      <a:pt x="0" y="25"/>
                    </a:moveTo>
                    <a:lnTo>
                      <a:pt x="0" y="25"/>
                    </a:lnTo>
                    <a:cubicBezTo>
                      <a:pt x="0" y="17"/>
                      <a:pt x="2" y="10"/>
                      <a:pt x="7" y="6"/>
                    </a:cubicBezTo>
                    <a:cubicBezTo>
                      <a:pt x="11" y="2"/>
                      <a:pt x="16" y="0"/>
                      <a:pt x="22" y="0"/>
                    </a:cubicBezTo>
                    <a:cubicBezTo>
                      <a:pt x="29" y="0"/>
                      <a:pt x="34" y="3"/>
                      <a:pt x="38" y="7"/>
                    </a:cubicBezTo>
                    <a:cubicBezTo>
                      <a:pt x="42" y="11"/>
                      <a:pt x="44" y="17"/>
                      <a:pt x="44" y="25"/>
                    </a:cubicBezTo>
                    <a:cubicBezTo>
                      <a:pt x="44" y="31"/>
                      <a:pt x="44" y="36"/>
                      <a:pt x="42" y="39"/>
                    </a:cubicBezTo>
                    <a:cubicBezTo>
                      <a:pt x="40" y="43"/>
                      <a:pt x="37" y="45"/>
                      <a:pt x="34" y="47"/>
                    </a:cubicBezTo>
                    <a:cubicBezTo>
                      <a:pt x="30" y="49"/>
                      <a:pt x="26" y="50"/>
                      <a:pt x="22" y="50"/>
                    </a:cubicBezTo>
                    <a:cubicBezTo>
                      <a:pt x="15" y="50"/>
                      <a:pt x="10" y="48"/>
                      <a:pt x="6" y="44"/>
                    </a:cubicBezTo>
                    <a:cubicBezTo>
                      <a:pt x="2" y="40"/>
                      <a:pt x="0" y="33"/>
                      <a:pt x="0" y="25"/>
                    </a:cubicBezTo>
                    <a:lnTo>
                      <a:pt x="0" y="25"/>
                    </a:lnTo>
                    <a:close/>
                    <a:moveTo>
                      <a:pt x="8" y="25"/>
                    </a:moveTo>
                    <a:lnTo>
                      <a:pt x="8" y="25"/>
                    </a:lnTo>
                    <a:cubicBezTo>
                      <a:pt x="8" y="32"/>
                      <a:pt x="9" y="36"/>
                      <a:pt x="12" y="39"/>
                    </a:cubicBezTo>
                    <a:cubicBezTo>
                      <a:pt x="15" y="42"/>
                      <a:pt x="18" y="44"/>
                      <a:pt x="22" y="44"/>
                    </a:cubicBezTo>
                    <a:cubicBezTo>
                      <a:pt x="26" y="44"/>
                      <a:pt x="30" y="42"/>
                      <a:pt x="32" y="39"/>
                    </a:cubicBezTo>
                    <a:cubicBezTo>
                      <a:pt x="35" y="36"/>
                      <a:pt x="36" y="31"/>
                      <a:pt x="36" y="25"/>
                    </a:cubicBezTo>
                    <a:cubicBezTo>
                      <a:pt x="36" y="19"/>
                      <a:pt x="35" y="15"/>
                      <a:pt x="32" y="12"/>
                    </a:cubicBezTo>
                    <a:cubicBezTo>
                      <a:pt x="29" y="9"/>
                      <a:pt x="26" y="7"/>
                      <a:pt x="22" y="7"/>
                    </a:cubicBezTo>
                    <a:cubicBezTo>
                      <a:pt x="18" y="7"/>
                      <a:pt x="15" y="9"/>
                      <a:pt x="12" y="12"/>
                    </a:cubicBezTo>
                    <a:cubicBezTo>
                      <a:pt x="9" y="15"/>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3" name="Freeform 313"/>
              <p:cNvSpPr>
                <a:spLocks/>
              </p:cNvSpPr>
              <p:nvPr/>
            </p:nvSpPr>
            <p:spPr bwMode="auto">
              <a:xfrm>
                <a:off x="3464" y="3393"/>
                <a:ext cx="34" cy="88"/>
              </a:xfrm>
              <a:custGeom>
                <a:avLst/>
                <a:gdLst/>
                <a:ahLst/>
                <a:cxnLst>
                  <a:cxn ang="0">
                    <a:pos x="7" y="67"/>
                  </a:cxn>
                  <a:cxn ang="0">
                    <a:pos x="7" y="67"/>
                  </a:cxn>
                  <a:cxn ang="0">
                    <a:pos x="7" y="26"/>
                  </a:cxn>
                  <a:cxn ang="0">
                    <a:pos x="0" y="26"/>
                  </a:cxn>
                  <a:cxn ang="0">
                    <a:pos x="0" y="20"/>
                  </a:cxn>
                  <a:cxn ang="0">
                    <a:pos x="7" y="20"/>
                  </a:cxn>
                  <a:cxn ang="0">
                    <a:pos x="7" y="14"/>
                  </a:cxn>
                  <a:cxn ang="0">
                    <a:pos x="8" y="7"/>
                  </a:cxn>
                  <a:cxn ang="0">
                    <a:pos x="12" y="2"/>
                  </a:cxn>
                  <a:cxn ang="0">
                    <a:pos x="20" y="0"/>
                  </a:cxn>
                  <a:cxn ang="0">
                    <a:pos x="28" y="1"/>
                  </a:cxn>
                  <a:cxn ang="0">
                    <a:pos x="27" y="8"/>
                  </a:cxn>
                  <a:cxn ang="0">
                    <a:pos x="22" y="8"/>
                  </a:cxn>
                  <a:cxn ang="0">
                    <a:pos x="17" y="9"/>
                  </a:cxn>
                  <a:cxn ang="0">
                    <a:pos x="15" y="15"/>
                  </a:cxn>
                  <a:cxn ang="0">
                    <a:pos x="15" y="20"/>
                  </a:cxn>
                  <a:cxn ang="0">
                    <a:pos x="24" y="20"/>
                  </a:cxn>
                  <a:cxn ang="0">
                    <a:pos x="24" y="26"/>
                  </a:cxn>
                  <a:cxn ang="0">
                    <a:pos x="15" y="26"/>
                  </a:cxn>
                  <a:cxn ang="0">
                    <a:pos x="15" y="67"/>
                  </a:cxn>
                  <a:cxn ang="0">
                    <a:pos x="7" y="67"/>
                  </a:cxn>
                </a:cxnLst>
                <a:rect l="0" t="0" r="r" b="b"/>
                <a:pathLst>
                  <a:path w="28" h="67">
                    <a:moveTo>
                      <a:pt x="7" y="67"/>
                    </a:moveTo>
                    <a:lnTo>
                      <a:pt x="7" y="67"/>
                    </a:lnTo>
                    <a:lnTo>
                      <a:pt x="7" y="26"/>
                    </a:lnTo>
                    <a:lnTo>
                      <a:pt x="0" y="26"/>
                    </a:lnTo>
                    <a:lnTo>
                      <a:pt x="0" y="20"/>
                    </a:lnTo>
                    <a:lnTo>
                      <a:pt x="7" y="20"/>
                    </a:lnTo>
                    <a:lnTo>
                      <a:pt x="7" y="14"/>
                    </a:lnTo>
                    <a:cubicBezTo>
                      <a:pt x="7" y="11"/>
                      <a:pt x="7" y="9"/>
                      <a:pt x="8" y="7"/>
                    </a:cubicBezTo>
                    <a:cubicBezTo>
                      <a:pt x="9" y="5"/>
                      <a:pt x="10" y="4"/>
                      <a:pt x="12" y="2"/>
                    </a:cubicBezTo>
                    <a:cubicBezTo>
                      <a:pt x="14" y="1"/>
                      <a:pt x="17" y="0"/>
                      <a:pt x="20" y="0"/>
                    </a:cubicBezTo>
                    <a:cubicBezTo>
                      <a:pt x="22" y="0"/>
                      <a:pt x="25" y="1"/>
                      <a:pt x="28" y="1"/>
                    </a:cubicBezTo>
                    <a:lnTo>
                      <a:pt x="27" y="8"/>
                    </a:lnTo>
                    <a:cubicBezTo>
                      <a:pt x="25" y="8"/>
                      <a:pt x="23" y="8"/>
                      <a:pt x="22" y="8"/>
                    </a:cubicBezTo>
                    <a:cubicBezTo>
                      <a:pt x="19" y="8"/>
                      <a:pt x="18" y="8"/>
                      <a:pt x="17" y="9"/>
                    </a:cubicBezTo>
                    <a:cubicBezTo>
                      <a:pt x="16" y="10"/>
                      <a:pt x="15" y="12"/>
                      <a:pt x="15" y="15"/>
                    </a:cubicBezTo>
                    <a:lnTo>
                      <a:pt x="15" y="20"/>
                    </a:lnTo>
                    <a:lnTo>
                      <a:pt x="24" y="20"/>
                    </a:lnTo>
                    <a:lnTo>
                      <a:pt x="24" y="26"/>
                    </a:lnTo>
                    <a:lnTo>
                      <a:pt x="15" y="26"/>
                    </a:lnTo>
                    <a:lnTo>
                      <a:pt x="15" y="67"/>
                    </a:lnTo>
                    <a:lnTo>
                      <a:pt x="7" y="6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4" name="Freeform 314"/>
              <p:cNvSpPr>
                <a:spLocks noEditPoints="1"/>
              </p:cNvSpPr>
              <p:nvPr/>
            </p:nvSpPr>
            <p:spPr bwMode="auto">
              <a:xfrm>
                <a:off x="3534" y="3417"/>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9" y="38"/>
                  </a:cxn>
                  <a:cxn ang="0">
                    <a:pos x="31" y="47"/>
                  </a:cxn>
                  <a:cxn ang="0">
                    <a:pos x="20"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9" y="2"/>
                      <a:pt x="32" y="4"/>
                    </a:cubicBezTo>
                    <a:cubicBezTo>
                      <a:pt x="35" y="6"/>
                      <a:pt x="37" y="9"/>
                      <a:pt x="39" y="13"/>
                    </a:cubicBezTo>
                    <a:cubicBezTo>
                      <a:pt x="40" y="16"/>
                      <a:pt x="41" y="21"/>
                      <a:pt x="41" y="25"/>
                    </a:cubicBezTo>
                    <a:cubicBezTo>
                      <a:pt x="41" y="30"/>
                      <a:pt x="40" y="34"/>
                      <a:pt x="39" y="38"/>
                    </a:cubicBezTo>
                    <a:cubicBezTo>
                      <a:pt x="37" y="42"/>
                      <a:pt x="34" y="45"/>
                      <a:pt x="31" y="47"/>
                    </a:cubicBezTo>
                    <a:cubicBezTo>
                      <a:pt x="28" y="49"/>
                      <a:pt x="24" y="50"/>
                      <a:pt x="20" y="50"/>
                    </a:cubicBezTo>
                    <a:cubicBezTo>
                      <a:pt x="18" y="50"/>
                      <a:pt x="15" y="50"/>
                      <a:pt x="13" y="49"/>
                    </a:cubicBezTo>
                    <a:cubicBezTo>
                      <a:pt x="11" y="48"/>
                      <a:pt x="9" y="46"/>
                      <a:pt x="8" y="44"/>
                    </a:cubicBezTo>
                    <a:lnTo>
                      <a:pt x="8" y="68"/>
                    </a:lnTo>
                    <a:lnTo>
                      <a:pt x="0" y="68"/>
                    </a:lnTo>
                    <a:close/>
                    <a:moveTo>
                      <a:pt x="7" y="26"/>
                    </a:moveTo>
                    <a:lnTo>
                      <a:pt x="7" y="26"/>
                    </a:lnTo>
                    <a:cubicBezTo>
                      <a:pt x="7" y="32"/>
                      <a:pt x="8" y="36"/>
                      <a:pt x="11" y="39"/>
                    </a:cubicBezTo>
                    <a:cubicBezTo>
                      <a:pt x="13" y="42"/>
                      <a:pt x="16" y="44"/>
                      <a:pt x="20" y="44"/>
                    </a:cubicBezTo>
                    <a:cubicBezTo>
                      <a:pt x="24" y="44"/>
                      <a:pt x="27"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8"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5" name="Freeform 315"/>
              <p:cNvSpPr>
                <a:spLocks/>
              </p:cNvSpPr>
              <p:nvPr/>
            </p:nvSpPr>
            <p:spPr bwMode="auto">
              <a:xfrm>
                <a:off x="3597" y="3394"/>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6" name="Freeform 316"/>
              <p:cNvSpPr>
                <a:spLocks noEditPoints="1"/>
              </p:cNvSpPr>
              <p:nvPr/>
            </p:nvSpPr>
            <p:spPr bwMode="auto">
              <a:xfrm>
                <a:off x="3618" y="3417"/>
                <a:ext cx="54" cy="66"/>
              </a:xfrm>
              <a:custGeom>
                <a:avLst/>
                <a:gdLst/>
                <a:ahLst/>
                <a:cxnLst>
                  <a:cxn ang="0">
                    <a:pos x="34" y="43"/>
                  </a:cxn>
                  <a:cxn ang="0">
                    <a:pos x="34" y="43"/>
                  </a:cxn>
                  <a:cxn ang="0">
                    <a:pos x="25" y="49"/>
                  </a:cxn>
                  <a:cxn ang="0">
                    <a:pos x="16"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3" y="9"/>
                  </a:cxn>
                  <a:cxn ang="0">
                    <a:pos x="9" y="16"/>
                  </a:cxn>
                  <a:cxn ang="0">
                    <a:pos x="2" y="15"/>
                  </a:cxn>
                  <a:cxn ang="0">
                    <a:pos x="5" y="7"/>
                  </a:cxn>
                  <a:cxn ang="0">
                    <a:pos x="12" y="2"/>
                  </a:cxn>
                  <a:cxn ang="0">
                    <a:pos x="23" y="0"/>
                  </a:cxn>
                  <a:cxn ang="0">
                    <a:pos x="33" y="2"/>
                  </a:cxn>
                  <a:cxn ang="0">
                    <a:pos x="39" y="6"/>
                  </a:cxn>
                  <a:cxn ang="0">
                    <a:pos x="41" y="11"/>
                  </a:cxn>
                  <a:cxn ang="0">
                    <a:pos x="41" y="19"/>
                  </a:cxn>
                  <a:cxn ang="0">
                    <a:pos x="41" y="29"/>
                  </a:cxn>
                  <a:cxn ang="0">
                    <a:pos x="42" y="44"/>
                  </a:cxn>
                  <a:cxn ang="0">
                    <a:pos x="44" y="49"/>
                  </a:cxn>
                  <a:cxn ang="0">
                    <a:pos x="36"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8"/>
                      <a:pt x="25" y="49"/>
                    </a:cubicBezTo>
                    <a:cubicBezTo>
                      <a:pt x="23" y="50"/>
                      <a:pt x="20" y="50"/>
                      <a:pt x="16" y="50"/>
                    </a:cubicBezTo>
                    <a:cubicBezTo>
                      <a:pt x="11" y="50"/>
                      <a:pt x="7" y="49"/>
                      <a:pt x="4" y="47"/>
                    </a:cubicBezTo>
                    <a:cubicBezTo>
                      <a:pt x="2" y="44"/>
                      <a:pt x="0" y="41"/>
                      <a:pt x="0" y="37"/>
                    </a:cubicBezTo>
                    <a:cubicBezTo>
                      <a:pt x="0" y="34"/>
                      <a:pt x="1" y="32"/>
                      <a:pt x="2" y="30"/>
                    </a:cubicBezTo>
                    <a:cubicBezTo>
                      <a:pt x="3" y="28"/>
                      <a:pt x="4" y="27"/>
                      <a:pt x="6" y="26"/>
                    </a:cubicBezTo>
                    <a:cubicBezTo>
                      <a:pt x="8" y="24"/>
                      <a:pt x="10" y="24"/>
                      <a:pt x="12" y="23"/>
                    </a:cubicBezTo>
                    <a:cubicBezTo>
                      <a:pt x="13" y="23"/>
                      <a:pt x="16" y="22"/>
                      <a:pt x="19" y="22"/>
                    </a:cubicBezTo>
                    <a:cubicBezTo>
                      <a:pt x="25" y="21"/>
                      <a:pt x="30" y="20"/>
                      <a:pt x="33" y="19"/>
                    </a:cubicBezTo>
                    <a:cubicBezTo>
                      <a:pt x="33" y="18"/>
                      <a:pt x="33" y="17"/>
                      <a:pt x="33" y="17"/>
                    </a:cubicBezTo>
                    <a:cubicBezTo>
                      <a:pt x="33" y="14"/>
                      <a:pt x="33" y="11"/>
                      <a:pt x="31" y="10"/>
                    </a:cubicBezTo>
                    <a:cubicBezTo>
                      <a:pt x="29" y="8"/>
                      <a:pt x="26" y="7"/>
                      <a:pt x="22" y="7"/>
                    </a:cubicBezTo>
                    <a:cubicBezTo>
                      <a:pt x="18" y="7"/>
                      <a:pt x="15" y="8"/>
                      <a:pt x="13" y="9"/>
                    </a:cubicBezTo>
                    <a:cubicBezTo>
                      <a:pt x="12" y="11"/>
                      <a:pt x="10" y="13"/>
                      <a:pt x="9" y="16"/>
                    </a:cubicBezTo>
                    <a:lnTo>
                      <a:pt x="2" y="15"/>
                    </a:lnTo>
                    <a:cubicBezTo>
                      <a:pt x="2" y="12"/>
                      <a:pt x="3" y="9"/>
                      <a:pt x="5" y="7"/>
                    </a:cubicBezTo>
                    <a:cubicBezTo>
                      <a:pt x="7" y="5"/>
                      <a:pt x="9" y="3"/>
                      <a:pt x="12" y="2"/>
                    </a:cubicBezTo>
                    <a:cubicBezTo>
                      <a:pt x="15" y="1"/>
                      <a:pt x="19" y="0"/>
                      <a:pt x="23" y="0"/>
                    </a:cubicBezTo>
                    <a:cubicBezTo>
                      <a:pt x="27" y="0"/>
                      <a:pt x="30" y="1"/>
                      <a:pt x="33" y="2"/>
                    </a:cubicBezTo>
                    <a:cubicBezTo>
                      <a:pt x="35" y="3"/>
                      <a:pt x="37" y="4"/>
                      <a:pt x="39" y="6"/>
                    </a:cubicBezTo>
                    <a:cubicBezTo>
                      <a:pt x="40" y="7"/>
                      <a:pt x="41" y="9"/>
                      <a:pt x="41" y="11"/>
                    </a:cubicBezTo>
                    <a:cubicBezTo>
                      <a:pt x="41" y="12"/>
                      <a:pt x="41" y="15"/>
                      <a:pt x="41" y="19"/>
                    </a:cubicBezTo>
                    <a:lnTo>
                      <a:pt x="41" y="29"/>
                    </a:lnTo>
                    <a:cubicBezTo>
                      <a:pt x="41" y="37"/>
                      <a:pt x="42" y="42"/>
                      <a:pt x="42" y="44"/>
                    </a:cubicBezTo>
                    <a:cubicBezTo>
                      <a:pt x="42" y="46"/>
                      <a:pt x="43" y="47"/>
                      <a:pt x="44" y="49"/>
                    </a:cubicBezTo>
                    <a:lnTo>
                      <a:pt x="36"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2" y="31"/>
                      <a:pt x="11" y="31"/>
                      <a:pt x="10" y="33"/>
                    </a:cubicBezTo>
                    <a:cubicBezTo>
                      <a:pt x="9" y="34"/>
                      <a:pt x="9" y="35"/>
                      <a:pt x="9" y="36"/>
                    </a:cubicBezTo>
                    <a:cubicBezTo>
                      <a:pt x="9" y="39"/>
                      <a:pt x="10" y="40"/>
                      <a:pt x="11" y="42"/>
                    </a:cubicBezTo>
                    <a:cubicBezTo>
                      <a:pt x="13" y="43"/>
                      <a:pt x="15" y="44"/>
                      <a:pt x="18" y="44"/>
                    </a:cubicBezTo>
                    <a:cubicBezTo>
                      <a:pt x="21" y="44"/>
                      <a:pt x="24" y="43"/>
                      <a:pt x="27"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7" name="Freeform 317"/>
              <p:cNvSpPr>
                <a:spLocks/>
              </p:cNvSpPr>
              <p:nvPr/>
            </p:nvSpPr>
            <p:spPr bwMode="auto">
              <a:xfrm>
                <a:off x="3684" y="3417"/>
                <a:ext cx="48" cy="64"/>
              </a:xfrm>
              <a:custGeom>
                <a:avLst/>
                <a:gdLst/>
                <a:ahLst/>
                <a:cxnLst>
                  <a:cxn ang="0">
                    <a:pos x="0" y="49"/>
                  </a:cxn>
                  <a:cxn ang="0">
                    <a:pos x="0" y="49"/>
                  </a:cxn>
                  <a:cxn ang="0">
                    <a:pos x="0" y="2"/>
                  </a:cxn>
                  <a:cxn ang="0">
                    <a:pos x="7" y="2"/>
                  </a:cxn>
                  <a:cxn ang="0">
                    <a:pos x="7" y="8"/>
                  </a:cxn>
                  <a:cxn ang="0">
                    <a:pos x="23" y="0"/>
                  </a:cxn>
                  <a:cxn ang="0">
                    <a:pos x="30" y="2"/>
                  </a:cxn>
                  <a:cxn ang="0">
                    <a:pos x="36" y="6"/>
                  </a:cxn>
                  <a:cxn ang="0">
                    <a:pos x="38" y="12"/>
                  </a:cxn>
                  <a:cxn ang="0">
                    <a:pos x="39" y="20"/>
                  </a:cxn>
                  <a:cxn ang="0">
                    <a:pos x="39" y="49"/>
                  </a:cxn>
                  <a:cxn ang="0">
                    <a:pos x="31" y="49"/>
                  </a:cxn>
                  <a:cxn ang="0">
                    <a:pos x="31" y="20"/>
                  </a:cxn>
                  <a:cxn ang="0">
                    <a:pos x="30" y="13"/>
                  </a:cxn>
                  <a:cxn ang="0">
                    <a:pos x="26" y="9"/>
                  </a:cxn>
                  <a:cxn ang="0">
                    <a:pos x="21" y="7"/>
                  </a:cxn>
                  <a:cxn ang="0">
                    <a:pos x="12" y="11"/>
                  </a:cxn>
                  <a:cxn ang="0">
                    <a:pos x="8" y="23"/>
                  </a:cxn>
                  <a:cxn ang="0">
                    <a:pos x="8" y="49"/>
                  </a:cxn>
                  <a:cxn ang="0">
                    <a:pos x="0" y="49"/>
                  </a:cxn>
                </a:cxnLst>
                <a:rect l="0" t="0" r="r" b="b"/>
                <a:pathLst>
                  <a:path w="39" h="49">
                    <a:moveTo>
                      <a:pt x="0" y="49"/>
                    </a:moveTo>
                    <a:lnTo>
                      <a:pt x="0" y="49"/>
                    </a:lnTo>
                    <a:lnTo>
                      <a:pt x="0" y="2"/>
                    </a:lnTo>
                    <a:lnTo>
                      <a:pt x="7" y="2"/>
                    </a:lnTo>
                    <a:lnTo>
                      <a:pt x="7" y="8"/>
                    </a:lnTo>
                    <a:cubicBezTo>
                      <a:pt x="11" y="3"/>
                      <a:pt x="16" y="0"/>
                      <a:pt x="23" y="0"/>
                    </a:cubicBezTo>
                    <a:cubicBezTo>
                      <a:pt x="25" y="0"/>
                      <a:pt x="28" y="1"/>
                      <a:pt x="30" y="2"/>
                    </a:cubicBezTo>
                    <a:cubicBezTo>
                      <a:pt x="33" y="3"/>
                      <a:pt x="35" y="4"/>
                      <a:pt x="36" y="6"/>
                    </a:cubicBezTo>
                    <a:cubicBezTo>
                      <a:pt x="37" y="8"/>
                      <a:pt x="38" y="10"/>
                      <a:pt x="38" y="12"/>
                    </a:cubicBezTo>
                    <a:cubicBezTo>
                      <a:pt x="39" y="14"/>
                      <a:pt x="39" y="16"/>
                      <a:pt x="39" y="20"/>
                    </a:cubicBezTo>
                    <a:lnTo>
                      <a:pt x="39" y="49"/>
                    </a:lnTo>
                    <a:lnTo>
                      <a:pt x="31" y="49"/>
                    </a:lnTo>
                    <a:lnTo>
                      <a:pt x="31" y="20"/>
                    </a:lnTo>
                    <a:cubicBezTo>
                      <a:pt x="31" y="17"/>
                      <a:pt x="30" y="14"/>
                      <a:pt x="30" y="13"/>
                    </a:cubicBezTo>
                    <a:cubicBezTo>
                      <a:pt x="29" y="11"/>
                      <a:pt x="28" y="10"/>
                      <a:pt x="26" y="9"/>
                    </a:cubicBezTo>
                    <a:cubicBezTo>
                      <a:pt x="25" y="8"/>
                      <a:pt x="23" y="7"/>
                      <a:pt x="21" y="7"/>
                    </a:cubicBezTo>
                    <a:cubicBezTo>
                      <a:pt x="17" y="7"/>
                      <a:pt x="14" y="9"/>
                      <a:pt x="12"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8" name="Freeform 318"/>
              <p:cNvSpPr>
                <a:spLocks noEditPoints="1"/>
              </p:cNvSpPr>
              <p:nvPr/>
            </p:nvSpPr>
            <p:spPr bwMode="auto">
              <a:xfrm>
                <a:off x="3744" y="3417"/>
                <a:ext cx="53"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2" y="40"/>
                  </a:cxn>
                  <a:cxn ang="0">
                    <a:pos x="22" y="44"/>
                  </a:cxn>
                  <a:cxn ang="0">
                    <a:pos x="30" y="41"/>
                  </a:cxn>
                  <a:cxn ang="0">
                    <a:pos x="35" y="34"/>
                  </a:cxn>
                  <a:cxn ang="0">
                    <a:pos x="35" y="34"/>
                  </a:cxn>
                  <a:cxn ang="0">
                    <a:pos x="8" y="21"/>
                  </a:cxn>
                  <a:cxn ang="0">
                    <a:pos x="8" y="21"/>
                  </a:cxn>
                  <a:cxn ang="0">
                    <a:pos x="35" y="21"/>
                  </a:cxn>
                  <a:cxn ang="0">
                    <a:pos x="32" y="12"/>
                  </a:cxn>
                  <a:cxn ang="0">
                    <a:pos x="22" y="7"/>
                  </a:cxn>
                  <a:cxn ang="0">
                    <a:pos x="13" y="11"/>
                  </a:cxn>
                  <a:cxn ang="0">
                    <a:pos x="8" y="21"/>
                  </a:cxn>
                  <a:cxn ang="0">
                    <a:pos x="8" y="21"/>
                  </a:cxn>
                </a:cxnLst>
                <a:rect l="0" t="0" r="r" b="b"/>
                <a:pathLst>
                  <a:path w="44" h="50">
                    <a:moveTo>
                      <a:pt x="35" y="34"/>
                    </a:moveTo>
                    <a:lnTo>
                      <a:pt x="35" y="34"/>
                    </a:lnTo>
                    <a:lnTo>
                      <a:pt x="43" y="35"/>
                    </a:lnTo>
                    <a:cubicBezTo>
                      <a:pt x="42" y="40"/>
                      <a:pt x="40" y="44"/>
                      <a:pt x="36" y="46"/>
                    </a:cubicBezTo>
                    <a:cubicBezTo>
                      <a:pt x="32" y="49"/>
                      <a:pt x="28" y="50"/>
                      <a:pt x="22" y="50"/>
                    </a:cubicBezTo>
                    <a:cubicBezTo>
                      <a:pt x="15" y="50"/>
                      <a:pt x="10" y="48"/>
                      <a:pt x="6" y="44"/>
                    </a:cubicBezTo>
                    <a:cubicBezTo>
                      <a:pt x="2" y="40"/>
                      <a:pt x="0" y="34"/>
                      <a:pt x="0" y="26"/>
                    </a:cubicBezTo>
                    <a:cubicBezTo>
                      <a:pt x="0" y="18"/>
                      <a:pt x="2" y="12"/>
                      <a:pt x="6" y="7"/>
                    </a:cubicBezTo>
                    <a:cubicBezTo>
                      <a:pt x="10" y="3"/>
                      <a:pt x="15" y="0"/>
                      <a:pt x="22" y="0"/>
                    </a:cubicBezTo>
                    <a:cubicBezTo>
                      <a:pt x="28" y="0"/>
                      <a:pt x="33" y="3"/>
                      <a:pt x="38" y="7"/>
                    </a:cubicBezTo>
                    <a:cubicBezTo>
                      <a:pt x="42" y="11"/>
                      <a:pt x="44" y="17"/>
                      <a:pt x="44" y="25"/>
                    </a:cubicBezTo>
                    <a:cubicBezTo>
                      <a:pt x="44" y="26"/>
                      <a:pt x="44" y="27"/>
                      <a:pt x="44" y="27"/>
                    </a:cubicBezTo>
                    <a:lnTo>
                      <a:pt x="8" y="27"/>
                    </a:lnTo>
                    <a:cubicBezTo>
                      <a:pt x="8" y="33"/>
                      <a:pt x="10" y="37"/>
                      <a:pt x="12" y="40"/>
                    </a:cubicBezTo>
                    <a:cubicBezTo>
                      <a:pt x="15" y="42"/>
                      <a:pt x="18" y="44"/>
                      <a:pt x="22" y="44"/>
                    </a:cubicBezTo>
                    <a:cubicBezTo>
                      <a:pt x="25" y="44"/>
                      <a:pt x="28" y="43"/>
                      <a:pt x="30" y="41"/>
                    </a:cubicBezTo>
                    <a:cubicBezTo>
                      <a:pt x="32" y="40"/>
                      <a:pt x="34" y="37"/>
                      <a:pt x="35" y="34"/>
                    </a:cubicBezTo>
                    <a:lnTo>
                      <a:pt x="35" y="34"/>
                    </a:lnTo>
                    <a:close/>
                    <a:moveTo>
                      <a:pt x="8" y="21"/>
                    </a:moveTo>
                    <a:lnTo>
                      <a:pt x="8" y="21"/>
                    </a:lnTo>
                    <a:lnTo>
                      <a:pt x="35" y="21"/>
                    </a:lnTo>
                    <a:cubicBezTo>
                      <a:pt x="35" y="17"/>
                      <a:pt x="34" y="14"/>
                      <a:pt x="32" y="12"/>
                    </a:cubicBezTo>
                    <a:cubicBezTo>
                      <a:pt x="29" y="9"/>
                      <a:pt x="26" y="7"/>
                      <a:pt x="22" y="7"/>
                    </a:cubicBezTo>
                    <a:cubicBezTo>
                      <a:pt x="18" y="7"/>
                      <a:pt x="15" y="8"/>
                      <a:pt x="13" y="11"/>
                    </a:cubicBezTo>
                    <a:cubicBezTo>
                      <a:pt x="10" y="13"/>
                      <a:pt x="9" y="17"/>
                      <a:pt x="8" y="21"/>
                    </a:cubicBezTo>
                    <a:lnTo>
                      <a:pt x="8"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9" name="Freeform 319"/>
              <p:cNvSpPr>
                <a:spLocks/>
              </p:cNvSpPr>
              <p:nvPr/>
            </p:nvSpPr>
            <p:spPr bwMode="auto">
              <a:xfrm>
                <a:off x="3805" y="3417"/>
                <a:ext cx="48" cy="66"/>
              </a:xfrm>
              <a:custGeom>
                <a:avLst/>
                <a:gdLst/>
                <a:ahLst/>
                <a:cxnLst>
                  <a:cxn ang="0">
                    <a:pos x="0" y="35"/>
                  </a:cxn>
                  <a:cxn ang="0">
                    <a:pos x="0" y="35"/>
                  </a:cxn>
                  <a:cxn ang="0">
                    <a:pos x="8" y="34"/>
                  </a:cxn>
                  <a:cxn ang="0">
                    <a:pos x="12" y="41"/>
                  </a:cxn>
                  <a:cxn ang="0">
                    <a:pos x="21" y="44"/>
                  </a:cxn>
                  <a:cxn ang="0">
                    <a:pos x="29" y="41"/>
                  </a:cxn>
                  <a:cxn ang="0">
                    <a:pos x="32" y="36"/>
                  </a:cxn>
                  <a:cxn ang="0">
                    <a:pos x="29" y="32"/>
                  </a:cxn>
                  <a:cxn ang="0">
                    <a:pos x="21" y="29"/>
                  </a:cxn>
                  <a:cxn ang="0">
                    <a:pos x="9" y="25"/>
                  </a:cxn>
                  <a:cxn ang="0">
                    <a:pos x="3" y="21"/>
                  </a:cxn>
                  <a:cxn ang="0">
                    <a:pos x="2" y="14"/>
                  </a:cxn>
                  <a:cxn ang="0">
                    <a:pos x="3" y="8"/>
                  </a:cxn>
                  <a:cxn ang="0">
                    <a:pos x="7" y="4"/>
                  </a:cxn>
                  <a:cxn ang="0">
                    <a:pos x="12" y="1"/>
                  </a:cxn>
                  <a:cxn ang="0">
                    <a:pos x="19" y="0"/>
                  </a:cxn>
                  <a:cxn ang="0">
                    <a:pos x="29" y="2"/>
                  </a:cxn>
                  <a:cxn ang="0">
                    <a:pos x="35" y="6"/>
                  </a:cxn>
                  <a:cxn ang="0">
                    <a:pos x="38" y="14"/>
                  </a:cxn>
                  <a:cxn ang="0">
                    <a:pos x="30" y="15"/>
                  </a:cxn>
                  <a:cxn ang="0">
                    <a:pos x="27" y="9"/>
                  </a:cxn>
                  <a:cxn ang="0">
                    <a:pos x="20" y="7"/>
                  </a:cxn>
                  <a:cxn ang="0">
                    <a:pos x="12" y="9"/>
                  </a:cxn>
                  <a:cxn ang="0">
                    <a:pos x="9" y="13"/>
                  </a:cxn>
                  <a:cxn ang="0">
                    <a:pos x="10" y="16"/>
                  </a:cxn>
                  <a:cxn ang="0">
                    <a:pos x="14" y="18"/>
                  </a:cxn>
                  <a:cxn ang="0">
                    <a:pos x="21" y="20"/>
                  </a:cxn>
                  <a:cxn ang="0">
                    <a:pos x="33" y="24"/>
                  </a:cxn>
                  <a:cxn ang="0">
                    <a:pos x="38" y="28"/>
                  </a:cxn>
                  <a:cxn ang="0">
                    <a:pos x="40" y="35"/>
                  </a:cxn>
                  <a:cxn ang="0">
                    <a:pos x="38" y="43"/>
                  </a:cxn>
                  <a:cxn ang="0">
                    <a:pos x="31" y="48"/>
                  </a:cxn>
                  <a:cxn ang="0">
                    <a:pos x="21" y="50"/>
                  </a:cxn>
                  <a:cxn ang="0">
                    <a:pos x="7" y="46"/>
                  </a:cxn>
                  <a:cxn ang="0">
                    <a:pos x="0" y="35"/>
                  </a:cxn>
                  <a:cxn ang="0">
                    <a:pos x="0" y="35"/>
                  </a:cxn>
                </a:cxnLst>
                <a:rect l="0" t="0" r="r" b="b"/>
                <a:pathLst>
                  <a:path w="40" h="50">
                    <a:moveTo>
                      <a:pt x="0" y="35"/>
                    </a:moveTo>
                    <a:lnTo>
                      <a:pt x="0" y="35"/>
                    </a:lnTo>
                    <a:lnTo>
                      <a:pt x="8" y="34"/>
                    </a:lnTo>
                    <a:cubicBezTo>
                      <a:pt x="9" y="37"/>
                      <a:pt x="10" y="39"/>
                      <a:pt x="12" y="41"/>
                    </a:cubicBezTo>
                    <a:cubicBezTo>
                      <a:pt x="14" y="43"/>
                      <a:pt x="17" y="44"/>
                      <a:pt x="21" y="44"/>
                    </a:cubicBezTo>
                    <a:cubicBezTo>
                      <a:pt x="24" y="44"/>
                      <a:pt x="27" y="43"/>
                      <a:pt x="29" y="41"/>
                    </a:cubicBezTo>
                    <a:cubicBezTo>
                      <a:pt x="31" y="40"/>
                      <a:pt x="32" y="38"/>
                      <a:pt x="32" y="36"/>
                    </a:cubicBezTo>
                    <a:cubicBezTo>
                      <a:pt x="32" y="34"/>
                      <a:pt x="31" y="33"/>
                      <a:pt x="29" y="32"/>
                    </a:cubicBezTo>
                    <a:cubicBezTo>
                      <a:pt x="28" y="31"/>
                      <a:pt x="25" y="30"/>
                      <a:pt x="21" y="29"/>
                    </a:cubicBezTo>
                    <a:cubicBezTo>
                      <a:pt x="15" y="28"/>
                      <a:pt x="11" y="26"/>
                      <a:pt x="9" y="25"/>
                    </a:cubicBezTo>
                    <a:cubicBezTo>
                      <a:pt x="6" y="24"/>
                      <a:pt x="5" y="23"/>
                      <a:pt x="3" y="21"/>
                    </a:cubicBezTo>
                    <a:cubicBezTo>
                      <a:pt x="2" y="19"/>
                      <a:pt x="2" y="17"/>
                      <a:pt x="2" y="14"/>
                    </a:cubicBezTo>
                    <a:cubicBezTo>
                      <a:pt x="2" y="12"/>
                      <a:pt x="2" y="10"/>
                      <a:pt x="3" y="8"/>
                    </a:cubicBezTo>
                    <a:cubicBezTo>
                      <a:pt x="4" y="7"/>
                      <a:pt x="5" y="5"/>
                      <a:pt x="7" y="4"/>
                    </a:cubicBezTo>
                    <a:cubicBezTo>
                      <a:pt x="8" y="3"/>
                      <a:pt x="10" y="2"/>
                      <a:pt x="12" y="1"/>
                    </a:cubicBezTo>
                    <a:cubicBezTo>
                      <a:pt x="14" y="1"/>
                      <a:pt x="17" y="0"/>
                      <a:pt x="19" y="0"/>
                    </a:cubicBezTo>
                    <a:cubicBezTo>
                      <a:pt x="23" y="0"/>
                      <a:pt x="26" y="1"/>
                      <a:pt x="29" y="2"/>
                    </a:cubicBezTo>
                    <a:cubicBezTo>
                      <a:pt x="32" y="3"/>
                      <a:pt x="34" y="5"/>
                      <a:pt x="35" y="6"/>
                    </a:cubicBezTo>
                    <a:cubicBezTo>
                      <a:pt x="37" y="8"/>
                      <a:pt x="38" y="11"/>
                      <a:pt x="38" y="14"/>
                    </a:cubicBezTo>
                    <a:lnTo>
                      <a:pt x="30" y="15"/>
                    </a:lnTo>
                    <a:cubicBezTo>
                      <a:pt x="30" y="13"/>
                      <a:pt x="29" y="11"/>
                      <a:pt x="27" y="9"/>
                    </a:cubicBezTo>
                    <a:cubicBezTo>
                      <a:pt x="25" y="8"/>
                      <a:pt x="23" y="7"/>
                      <a:pt x="20" y="7"/>
                    </a:cubicBezTo>
                    <a:cubicBezTo>
                      <a:pt x="16" y="7"/>
                      <a:pt x="13" y="8"/>
                      <a:pt x="12" y="9"/>
                    </a:cubicBezTo>
                    <a:cubicBezTo>
                      <a:pt x="10" y="10"/>
                      <a:pt x="9" y="12"/>
                      <a:pt x="9" y="13"/>
                    </a:cubicBezTo>
                    <a:cubicBezTo>
                      <a:pt x="9" y="14"/>
                      <a:pt x="10" y="15"/>
                      <a:pt x="10" y="16"/>
                    </a:cubicBezTo>
                    <a:cubicBezTo>
                      <a:pt x="11" y="17"/>
                      <a:pt x="12" y="18"/>
                      <a:pt x="14" y="18"/>
                    </a:cubicBezTo>
                    <a:cubicBezTo>
                      <a:pt x="14" y="19"/>
                      <a:pt x="17" y="19"/>
                      <a:pt x="21" y="20"/>
                    </a:cubicBezTo>
                    <a:cubicBezTo>
                      <a:pt x="26" y="22"/>
                      <a:pt x="30" y="23"/>
                      <a:pt x="33" y="24"/>
                    </a:cubicBezTo>
                    <a:cubicBezTo>
                      <a:pt x="35" y="25"/>
                      <a:pt x="37" y="26"/>
                      <a:pt x="38" y="28"/>
                    </a:cubicBezTo>
                    <a:cubicBezTo>
                      <a:pt x="39" y="30"/>
                      <a:pt x="40" y="33"/>
                      <a:pt x="40" y="35"/>
                    </a:cubicBezTo>
                    <a:cubicBezTo>
                      <a:pt x="40" y="38"/>
                      <a:pt x="39" y="41"/>
                      <a:pt x="38" y="43"/>
                    </a:cubicBezTo>
                    <a:cubicBezTo>
                      <a:pt x="36" y="45"/>
                      <a:pt x="34" y="47"/>
                      <a:pt x="31" y="48"/>
                    </a:cubicBezTo>
                    <a:cubicBezTo>
                      <a:pt x="28" y="50"/>
                      <a:pt x="24" y="50"/>
                      <a:pt x="21" y="50"/>
                    </a:cubicBezTo>
                    <a:cubicBezTo>
                      <a:pt x="14" y="50"/>
                      <a:pt x="10" y="49"/>
                      <a:pt x="7"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0" name="Freeform 320"/>
              <p:cNvSpPr>
                <a:spLocks/>
              </p:cNvSpPr>
              <p:nvPr/>
            </p:nvSpPr>
            <p:spPr bwMode="auto">
              <a:xfrm>
                <a:off x="2973" y="3583"/>
                <a:ext cx="71" cy="90"/>
              </a:xfrm>
              <a:custGeom>
                <a:avLst/>
                <a:gdLst/>
                <a:ahLst/>
                <a:cxnLst>
                  <a:cxn ang="0">
                    <a:pos x="50" y="44"/>
                  </a:cxn>
                  <a:cxn ang="0">
                    <a:pos x="50" y="44"/>
                  </a:cxn>
                  <a:cxn ang="0">
                    <a:pos x="58" y="46"/>
                  </a:cxn>
                  <a:cxn ang="0">
                    <a:pos x="48" y="63"/>
                  </a:cxn>
                  <a:cxn ang="0">
                    <a:pos x="31" y="68"/>
                  </a:cxn>
                  <a:cxn ang="0">
                    <a:pos x="14" y="64"/>
                  </a:cxn>
                  <a:cxn ang="0">
                    <a:pos x="4" y="52"/>
                  </a:cxn>
                  <a:cxn ang="0">
                    <a:pos x="0" y="34"/>
                  </a:cxn>
                  <a:cxn ang="0">
                    <a:pos x="4" y="16"/>
                  </a:cxn>
                  <a:cxn ang="0">
                    <a:pos x="15" y="4"/>
                  </a:cxn>
                  <a:cxn ang="0">
                    <a:pos x="31" y="0"/>
                  </a:cxn>
                  <a:cxn ang="0">
                    <a:pos x="48" y="5"/>
                  </a:cxn>
                  <a:cxn ang="0">
                    <a:pos x="57" y="19"/>
                  </a:cxn>
                  <a:cxn ang="0">
                    <a:pos x="49" y="21"/>
                  </a:cxn>
                  <a:cxn ang="0">
                    <a:pos x="42" y="11"/>
                  </a:cxn>
                  <a:cxn ang="0">
                    <a:pos x="31" y="8"/>
                  </a:cxn>
                  <a:cxn ang="0">
                    <a:pos x="18" y="11"/>
                  </a:cxn>
                  <a:cxn ang="0">
                    <a:pos x="11" y="21"/>
                  </a:cxn>
                  <a:cxn ang="0">
                    <a:pos x="9" y="34"/>
                  </a:cxn>
                  <a:cxn ang="0">
                    <a:pos x="12" y="48"/>
                  </a:cxn>
                  <a:cxn ang="0">
                    <a:pos x="19" y="58"/>
                  </a:cxn>
                  <a:cxn ang="0">
                    <a:pos x="30" y="61"/>
                  </a:cxn>
                  <a:cxn ang="0">
                    <a:pos x="43" y="57"/>
                  </a:cxn>
                  <a:cxn ang="0">
                    <a:pos x="50" y="44"/>
                  </a:cxn>
                  <a:cxn ang="0">
                    <a:pos x="50" y="44"/>
                  </a:cxn>
                </a:cxnLst>
                <a:rect l="0" t="0" r="r" b="b"/>
                <a:pathLst>
                  <a:path w="58" h="68">
                    <a:moveTo>
                      <a:pt x="50" y="44"/>
                    </a:moveTo>
                    <a:lnTo>
                      <a:pt x="50" y="44"/>
                    </a:lnTo>
                    <a:lnTo>
                      <a:pt x="58" y="46"/>
                    </a:lnTo>
                    <a:cubicBezTo>
                      <a:pt x="56" y="54"/>
                      <a:pt x="53" y="59"/>
                      <a:pt x="48" y="63"/>
                    </a:cubicBezTo>
                    <a:cubicBezTo>
                      <a:pt x="44" y="67"/>
                      <a:pt x="38" y="68"/>
                      <a:pt x="31" y="68"/>
                    </a:cubicBezTo>
                    <a:cubicBezTo>
                      <a:pt x="24" y="68"/>
                      <a:pt x="18" y="67"/>
                      <a:pt x="14" y="64"/>
                    </a:cubicBezTo>
                    <a:cubicBezTo>
                      <a:pt x="9" y="61"/>
                      <a:pt x="6" y="57"/>
                      <a:pt x="4" y="52"/>
                    </a:cubicBezTo>
                    <a:cubicBezTo>
                      <a:pt x="1" y="46"/>
                      <a:pt x="0" y="40"/>
                      <a:pt x="0" y="34"/>
                    </a:cubicBezTo>
                    <a:cubicBezTo>
                      <a:pt x="0" y="27"/>
                      <a:pt x="1" y="21"/>
                      <a:pt x="4" y="16"/>
                    </a:cubicBezTo>
                    <a:cubicBezTo>
                      <a:pt x="7" y="11"/>
                      <a:pt x="10" y="7"/>
                      <a:pt x="15" y="4"/>
                    </a:cubicBezTo>
                    <a:cubicBezTo>
                      <a:pt x="20" y="2"/>
                      <a:pt x="25" y="0"/>
                      <a:pt x="31" y="0"/>
                    </a:cubicBezTo>
                    <a:cubicBezTo>
                      <a:pt x="38" y="0"/>
                      <a:pt x="43" y="2"/>
                      <a:pt x="48" y="5"/>
                    </a:cubicBezTo>
                    <a:cubicBezTo>
                      <a:pt x="52" y="9"/>
                      <a:pt x="55" y="13"/>
                      <a:pt x="57" y="19"/>
                    </a:cubicBezTo>
                    <a:lnTo>
                      <a:pt x="49" y="21"/>
                    </a:lnTo>
                    <a:cubicBezTo>
                      <a:pt x="47" y="17"/>
                      <a:pt x="45" y="13"/>
                      <a:pt x="42" y="11"/>
                    </a:cubicBezTo>
                    <a:cubicBezTo>
                      <a:pt x="39" y="9"/>
                      <a:pt x="35" y="8"/>
                      <a:pt x="31" y="8"/>
                    </a:cubicBezTo>
                    <a:cubicBezTo>
                      <a:pt x="26" y="8"/>
                      <a:pt x="22" y="9"/>
                      <a:pt x="18" y="11"/>
                    </a:cubicBezTo>
                    <a:cubicBezTo>
                      <a:pt x="15" y="14"/>
                      <a:pt x="13" y="17"/>
                      <a:pt x="11" y="21"/>
                    </a:cubicBezTo>
                    <a:cubicBezTo>
                      <a:pt x="10" y="25"/>
                      <a:pt x="9" y="29"/>
                      <a:pt x="9" y="34"/>
                    </a:cubicBezTo>
                    <a:cubicBezTo>
                      <a:pt x="9" y="39"/>
                      <a:pt x="10" y="44"/>
                      <a:pt x="12" y="48"/>
                    </a:cubicBezTo>
                    <a:cubicBezTo>
                      <a:pt x="13" y="53"/>
                      <a:pt x="16" y="56"/>
                      <a:pt x="19" y="58"/>
                    </a:cubicBezTo>
                    <a:cubicBezTo>
                      <a:pt x="23" y="60"/>
                      <a:pt x="26" y="61"/>
                      <a:pt x="30" y="61"/>
                    </a:cubicBezTo>
                    <a:cubicBezTo>
                      <a:pt x="35" y="61"/>
                      <a:pt x="39" y="60"/>
                      <a:pt x="43" y="57"/>
                    </a:cubicBezTo>
                    <a:cubicBezTo>
                      <a:pt x="46" y="54"/>
                      <a:pt x="48" y="50"/>
                      <a:pt x="50" y="44"/>
                    </a:cubicBezTo>
                    <a:lnTo>
                      <a:pt x="50" y="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1" name="Freeform 321"/>
              <p:cNvSpPr>
                <a:spLocks noEditPoints="1"/>
              </p:cNvSpPr>
              <p:nvPr/>
            </p:nvSpPr>
            <p:spPr bwMode="auto">
              <a:xfrm>
                <a:off x="3054" y="3607"/>
                <a:ext cx="53" cy="66"/>
              </a:xfrm>
              <a:custGeom>
                <a:avLst/>
                <a:gdLst/>
                <a:ahLst/>
                <a:cxnLst>
                  <a:cxn ang="0">
                    <a:pos x="34" y="43"/>
                  </a:cxn>
                  <a:cxn ang="0">
                    <a:pos x="34" y="43"/>
                  </a:cxn>
                  <a:cxn ang="0">
                    <a:pos x="25" y="49"/>
                  </a:cxn>
                  <a:cxn ang="0">
                    <a:pos x="16"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8" y="6"/>
                  </a:cxn>
                  <a:cxn ang="0">
                    <a:pos x="41" y="11"/>
                  </a:cxn>
                  <a:cxn ang="0">
                    <a:pos x="41" y="19"/>
                  </a:cxn>
                  <a:cxn ang="0">
                    <a:pos x="41" y="29"/>
                  </a:cxn>
                  <a:cxn ang="0">
                    <a:pos x="42" y="44"/>
                  </a:cxn>
                  <a:cxn ang="0">
                    <a:pos x="44" y="49"/>
                  </a:cxn>
                  <a:cxn ang="0">
                    <a:pos x="36"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7"/>
                    </a:cubicBezTo>
                    <a:cubicBezTo>
                      <a:pt x="1" y="44"/>
                      <a:pt x="0" y="41"/>
                      <a:pt x="0" y="37"/>
                    </a:cubicBezTo>
                    <a:cubicBezTo>
                      <a:pt x="0" y="34"/>
                      <a:pt x="1" y="32"/>
                      <a:pt x="2" y="30"/>
                    </a:cubicBezTo>
                    <a:cubicBezTo>
                      <a:pt x="3" y="28"/>
                      <a:pt x="4" y="27"/>
                      <a:pt x="6" y="26"/>
                    </a:cubicBezTo>
                    <a:cubicBezTo>
                      <a:pt x="8" y="24"/>
                      <a:pt x="9" y="24"/>
                      <a:pt x="12" y="23"/>
                    </a:cubicBezTo>
                    <a:cubicBezTo>
                      <a:pt x="13" y="23"/>
                      <a:pt x="16" y="22"/>
                      <a:pt x="19" y="22"/>
                    </a:cubicBezTo>
                    <a:cubicBezTo>
                      <a:pt x="25" y="21"/>
                      <a:pt x="30" y="20"/>
                      <a:pt x="33" y="19"/>
                    </a:cubicBezTo>
                    <a:cubicBezTo>
                      <a:pt x="33" y="18"/>
                      <a:pt x="33" y="17"/>
                      <a:pt x="33" y="17"/>
                    </a:cubicBezTo>
                    <a:cubicBezTo>
                      <a:pt x="33" y="14"/>
                      <a:pt x="32" y="11"/>
                      <a:pt x="31" y="10"/>
                    </a:cubicBezTo>
                    <a:cubicBezTo>
                      <a:pt x="29" y="8"/>
                      <a:pt x="26" y="7"/>
                      <a:pt x="22" y="7"/>
                    </a:cubicBezTo>
                    <a:cubicBezTo>
                      <a:pt x="18" y="7"/>
                      <a:pt x="15" y="8"/>
                      <a:pt x="13" y="9"/>
                    </a:cubicBezTo>
                    <a:cubicBezTo>
                      <a:pt x="12" y="11"/>
                      <a:pt x="10" y="13"/>
                      <a:pt x="9" y="16"/>
                    </a:cubicBezTo>
                    <a:lnTo>
                      <a:pt x="1" y="15"/>
                    </a:lnTo>
                    <a:cubicBezTo>
                      <a:pt x="2" y="12"/>
                      <a:pt x="3" y="9"/>
                      <a:pt x="5" y="7"/>
                    </a:cubicBezTo>
                    <a:cubicBezTo>
                      <a:pt x="7" y="5"/>
                      <a:pt x="9" y="3"/>
                      <a:pt x="12" y="2"/>
                    </a:cubicBezTo>
                    <a:cubicBezTo>
                      <a:pt x="15" y="1"/>
                      <a:pt x="19" y="0"/>
                      <a:pt x="23" y="0"/>
                    </a:cubicBezTo>
                    <a:cubicBezTo>
                      <a:pt x="27" y="0"/>
                      <a:pt x="30" y="1"/>
                      <a:pt x="33" y="2"/>
                    </a:cubicBezTo>
                    <a:cubicBezTo>
                      <a:pt x="35" y="3"/>
                      <a:pt x="37" y="4"/>
                      <a:pt x="38" y="6"/>
                    </a:cubicBezTo>
                    <a:cubicBezTo>
                      <a:pt x="40" y="7"/>
                      <a:pt x="41" y="9"/>
                      <a:pt x="41" y="11"/>
                    </a:cubicBezTo>
                    <a:cubicBezTo>
                      <a:pt x="41" y="12"/>
                      <a:pt x="41" y="15"/>
                      <a:pt x="41" y="19"/>
                    </a:cubicBezTo>
                    <a:lnTo>
                      <a:pt x="41" y="29"/>
                    </a:lnTo>
                    <a:cubicBezTo>
                      <a:pt x="41" y="37"/>
                      <a:pt x="42" y="42"/>
                      <a:pt x="42" y="44"/>
                    </a:cubicBezTo>
                    <a:cubicBezTo>
                      <a:pt x="42" y="46"/>
                      <a:pt x="43" y="47"/>
                      <a:pt x="44" y="49"/>
                    </a:cubicBezTo>
                    <a:lnTo>
                      <a:pt x="36"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2" y="31"/>
                      <a:pt x="11" y="31"/>
                      <a:pt x="10" y="33"/>
                    </a:cubicBezTo>
                    <a:cubicBezTo>
                      <a:pt x="9" y="34"/>
                      <a:pt x="9" y="35"/>
                      <a:pt x="9" y="36"/>
                    </a:cubicBezTo>
                    <a:cubicBezTo>
                      <a:pt x="9" y="39"/>
                      <a:pt x="9" y="40"/>
                      <a:pt x="11" y="42"/>
                    </a:cubicBezTo>
                    <a:cubicBezTo>
                      <a:pt x="13" y="43"/>
                      <a:pt x="15" y="44"/>
                      <a:pt x="18" y="44"/>
                    </a:cubicBezTo>
                    <a:cubicBezTo>
                      <a:pt x="21" y="44"/>
                      <a:pt x="24" y="43"/>
                      <a:pt x="27"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2" name="Freeform 322"/>
              <p:cNvSpPr>
                <a:spLocks noEditPoints="1"/>
              </p:cNvSpPr>
              <p:nvPr/>
            </p:nvSpPr>
            <p:spPr bwMode="auto">
              <a:xfrm>
                <a:off x="3119" y="3607"/>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9" y="38"/>
                  </a:cxn>
                  <a:cxn ang="0">
                    <a:pos x="31" y="47"/>
                  </a:cxn>
                  <a:cxn ang="0">
                    <a:pos x="21"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9" y="2"/>
                      <a:pt x="32" y="4"/>
                    </a:cubicBezTo>
                    <a:cubicBezTo>
                      <a:pt x="35" y="6"/>
                      <a:pt x="37" y="9"/>
                      <a:pt x="39" y="13"/>
                    </a:cubicBezTo>
                    <a:cubicBezTo>
                      <a:pt x="41" y="16"/>
                      <a:pt x="41" y="21"/>
                      <a:pt x="41" y="25"/>
                    </a:cubicBezTo>
                    <a:cubicBezTo>
                      <a:pt x="41" y="30"/>
                      <a:pt x="41" y="34"/>
                      <a:pt x="39" y="38"/>
                    </a:cubicBezTo>
                    <a:cubicBezTo>
                      <a:pt x="37" y="42"/>
                      <a:pt x="34" y="45"/>
                      <a:pt x="31" y="47"/>
                    </a:cubicBezTo>
                    <a:cubicBezTo>
                      <a:pt x="28" y="49"/>
                      <a:pt x="24" y="50"/>
                      <a:pt x="21" y="50"/>
                    </a:cubicBezTo>
                    <a:cubicBezTo>
                      <a:pt x="18" y="50"/>
                      <a:pt x="15" y="50"/>
                      <a:pt x="13" y="49"/>
                    </a:cubicBezTo>
                    <a:cubicBezTo>
                      <a:pt x="11" y="48"/>
                      <a:pt x="9" y="46"/>
                      <a:pt x="8" y="44"/>
                    </a:cubicBezTo>
                    <a:lnTo>
                      <a:pt x="8" y="68"/>
                    </a:lnTo>
                    <a:lnTo>
                      <a:pt x="0" y="68"/>
                    </a:lnTo>
                    <a:close/>
                    <a:moveTo>
                      <a:pt x="7" y="26"/>
                    </a:moveTo>
                    <a:lnTo>
                      <a:pt x="7" y="26"/>
                    </a:lnTo>
                    <a:cubicBezTo>
                      <a:pt x="7" y="32"/>
                      <a:pt x="9" y="36"/>
                      <a:pt x="11" y="39"/>
                    </a:cubicBezTo>
                    <a:cubicBezTo>
                      <a:pt x="14" y="42"/>
                      <a:pt x="17" y="44"/>
                      <a:pt x="20" y="44"/>
                    </a:cubicBezTo>
                    <a:cubicBezTo>
                      <a:pt x="24" y="44"/>
                      <a:pt x="27"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9"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3" name="Freeform 323"/>
              <p:cNvSpPr>
                <a:spLocks noEditPoints="1"/>
              </p:cNvSpPr>
              <p:nvPr/>
            </p:nvSpPr>
            <p:spPr bwMode="auto">
              <a:xfrm>
                <a:off x="3182" y="3585"/>
                <a:ext cx="9" cy="87"/>
              </a:xfrm>
              <a:custGeom>
                <a:avLst/>
                <a:gdLst/>
                <a:ahLst/>
                <a:cxnLst>
                  <a:cxn ang="0">
                    <a:pos x="0" y="10"/>
                  </a:cxn>
                  <a:cxn ang="0">
                    <a:pos x="0" y="10"/>
                  </a:cxn>
                  <a:cxn ang="0">
                    <a:pos x="0" y="0"/>
                  </a:cxn>
                  <a:cxn ang="0">
                    <a:pos x="8" y="0"/>
                  </a:cxn>
                  <a:cxn ang="0">
                    <a:pos x="8" y="10"/>
                  </a:cxn>
                  <a:cxn ang="0">
                    <a:pos x="0" y="10"/>
                  </a:cxn>
                  <a:cxn ang="0">
                    <a:pos x="0" y="66"/>
                  </a:cxn>
                  <a:cxn ang="0">
                    <a:pos x="0" y="66"/>
                  </a:cxn>
                  <a:cxn ang="0">
                    <a:pos x="0" y="19"/>
                  </a:cxn>
                  <a:cxn ang="0">
                    <a:pos x="8" y="19"/>
                  </a:cxn>
                  <a:cxn ang="0">
                    <a:pos x="8" y="66"/>
                  </a:cxn>
                  <a:cxn ang="0">
                    <a:pos x="0" y="66"/>
                  </a:cxn>
                </a:cxnLst>
                <a:rect l="0" t="0" r="r" b="b"/>
                <a:pathLst>
                  <a:path w="8" h="66">
                    <a:moveTo>
                      <a:pt x="0" y="10"/>
                    </a:moveTo>
                    <a:lnTo>
                      <a:pt x="0" y="10"/>
                    </a:lnTo>
                    <a:lnTo>
                      <a:pt x="0" y="0"/>
                    </a:lnTo>
                    <a:lnTo>
                      <a:pt x="8" y="0"/>
                    </a:lnTo>
                    <a:lnTo>
                      <a:pt x="8" y="10"/>
                    </a:lnTo>
                    <a:lnTo>
                      <a:pt x="0" y="10"/>
                    </a:lnTo>
                    <a:close/>
                    <a:moveTo>
                      <a:pt x="0" y="66"/>
                    </a:moveTo>
                    <a:lnTo>
                      <a:pt x="0" y="66"/>
                    </a:lnTo>
                    <a:lnTo>
                      <a:pt x="0" y="19"/>
                    </a:lnTo>
                    <a:lnTo>
                      <a:pt x="8" y="19"/>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4" name="Freeform 324"/>
              <p:cNvSpPr>
                <a:spLocks/>
              </p:cNvSpPr>
              <p:nvPr/>
            </p:nvSpPr>
            <p:spPr bwMode="auto">
              <a:xfrm>
                <a:off x="3202" y="3587"/>
                <a:ext cx="28" cy="86"/>
              </a:xfrm>
              <a:custGeom>
                <a:avLst/>
                <a:gdLst/>
                <a:ahLst/>
                <a:cxnLst>
                  <a:cxn ang="0">
                    <a:pos x="22" y="57"/>
                  </a:cxn>
                  <a:cxn ang="0">
                    <a:pos x="22" y="57"/>
                  </a:cxn>
                  <a:cxn ang="0">
                    <a:pos x="23" y="64"/>
                  </a:cxn>
                  <a:cxn ang="0">
                    <a:pos x="17" y="65"/>
                  </a:cxn>
                  <a:cxn ang="0">
                    <a:pos x="10" y="64"/>
                  </a:cxn>
                  <a:cxn ang="0">
                    <a:pos x="6" y="60"/>
                  </a:cxn>
                  <a:cxn ang="0">
                    <a:pos x="5" y="50"/>
                  </a:cxn>
                  <a:cxn ang="0">
                    <a:pos x="5" y="23"/>
                  </a:cxn>
                  <a:cxn ang="0">
                    <a:pos x="0" y="23"/>
                  </a:cxn>
                  <a:cxn ang="0">
                    <a:pos x="0" y="17"/>
                  </a:cxn>
                  <a:cxn ang="0">
                    <a:pos x="5" y="17"/>
                  </a:cxn>
                  <a:cxn ang="0">
                    <a:pos x="5" y="5"/>
                  </a:cxn>
                  <a:cxn ang="0">
                    <a:pos x="14" y="0"/>
                  </a:cxn>
                  <a:cxn ang="0">
                    <a:pos x="14" y="17"/>
                  </a:cxn>
                  <a:cxn ang="0">
                    <a:pos x="22" y="17"/>
                  </a:cxn>
                  <a:cxn ang="0">
                    <a:pos x="22" y="23"/>
                  </a:cxn>
                  <a:cxn ang="0">
                    <a:pos x="14" y="23"/>
                  </a:cxn>
                  <a:cxn ang="0">
                    <a:pos x="14" y="51"/>
                  </a:cxn>
                  <a:cxn ang="0">
                    <a:pos x="14" y="55"/>
                  </a:cxn>
                  <a:cxn ang="0">
                    <a:pos x="15" y="57"/>
                  </a:cxn>
                  <a:cxn ang="0">
                    <a:pos x="18" y="57"/>
                  </a:cxn>
                  <a:cxn ang="0">
                    <a:pos x="22" y="57"/>
                  </a:cxn>
                  <a:cxn ang="0">
                    <a:pos x="22" y="57"/>
                  </a:cxn>
                </a:cxnLst>
                <a:rect l="0" t="0" r="r" b="b"/>
                <a:pathLst>
                  <a:path w="23" h="65">
                    <a:moveTo>
                      <a:pt x="22" y="57"/>
                    </a:moveTo>
                    <a:lnTo>
                      <a:pt x="22" y="57"/>
                    </a:lnTo>
                    <a:lnTo>
                      <a:pt x="23" y="64"/>
                    </a:lnTo>
                    <a:cubicBezTo>
                      <a:pt x="21" y="65"/>
                      <a:pt x="18" y="65"/>
                      <a:pt x="17" y="65"/>
                    </a:cubicBezTo>
                    <a:cubicBezTo>
                      <a:pt x="14" y="65"/>
                      <a:pt x="11" y="64"/>
                      <a:pt x="10" y="64"/>
                    </a:cubicBezTo>
                    <a:cubicBezTo>
                      <a:pt x="8" y="63"/>
                      <a:pt x="7" y="61"/>
                      <a:pt x="6" y="60"/>
                    </a:cubicBezTo>
                    <a:cubicBezTo>
                      <a:pt x="6" y="58"/>
                      <a:pt x="5" y="55"/>
                      <a:pt x="5" y="50"/>
                    </a:cubicBezTo>
                    <a:lnTo>
                      <a:pt x="5" y="23"/>
                    </a:lnTo>
                    <a:lnTo>
                      <a:pt x="0" y="23"/>
                    </a:lnTo>
                    <a:lnTo>
                      <a:pt x="0" y="17"/>
                    </a:lnTo>
                    <a:lnTo>
                      <a:pt x="5" y="17"/>
                    </a:lnTo>
                    <a:lnTo>
                      <a:pt x="5" y="5"/>
                    </a:lnTo>
                    <a:lnTo>
                      <a:pt x="14" y="0"/>
                    </a:lnTo>
                    <a:lnTo>
                      <a:pt x="14" y="17"/>
                    </a:lnTo>
                    <a:lnTo>
                      <a:pt x="22" y="17"/>
                    </a:lnTo>
                    <a:lnTo>
                      <a:pt x="22" y="23"/>
                    </a:lnTo>
                    <a:lnTo>
                      <a:pt x="14" y="23"/>
                    </a:lnTo>
                    <a:lnTo>
                      <a:pt x="14" y="51"/>
                    </a:lnTo>
                    <a:cubicBezTo>
                      <a:pt x="14" y="53"/>
                      <a:pt x="14" y="55"/>
                      <a:pt x="14" y="55"/>
                    </a:cubicBezTo>
                    <a:cubicBezTo>
                      <a:pt x="14" y="56"/>
                      <a:pt x="15" y="56"/>
                      <a:pt x="15" y="57"/>
                    </a:cubicBezTo>
                    <a:cubicBezTo>
                      <a:pt x="16" y="57"/>
                      <a:pt x="17" y="57"/>
                      <a:pt x="18" y="57"/>
                    </a:cubicBezTo>
                    <a:cubicBezTo>
                      <a:pt x="19" y="57"/>
                      <a:pt x="20"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5" name="Freeform 325"/>
              <p:cNvSpPr>
                <a:spLocks noEditPoints="1"/>
              </p:cNvSpPr>
              <p:nvPr/>
            </p:nvSpPr>
            <p:spPr bwMode="auto">
              <a:xfrm>
                <a:off x="3235" y="3607"/>
                <a:ext cx="54" cy="66"/>
              </a:xfrm>
              <a:custGeom>
                <a:avLst/>
                <a:gdLst/>
                <a:ahLst/>
                <a:cxnLst>
                  <a:cxn ang="0">
                    <a:pos x="34" y="43"/>
                  </a:cxn>
                  <a:cxn ang="0">
                    <a:pos x="34" y="43"/>
                  </a:cxn>
                  <a:cxn ang="0">
                    <a:pos x="25" y="49"/>
                  </a:cxn>
                  <a:cxn ang="0">
                    <a:pos x="16" y="50"/>
                  </a:cxn>
                  <a:cxn ang="0">
                    <a:pos x="4" y="47"/>
                  </a:cxn>
                  <a:cxn ang="0">
                    <a:pos x="0" y="37"/>
                  </a:cxn>
                  <a:cxn ang="0">
                    <a:pos x="1" y="30"/>
                  </a:cxn>
                  <a:cxn ang="0">
                    <a:pos x="6" y="26"/>
                  </a:cxn>
                  <a:cxn ang="0">
                    <a:pos x="11"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8" y="6"/>
                  </a:cxn>
                  <a:cxn ang="0">
                    <a:pos x="41" y="11"/>
                  </a:cxn>
                  <a:cxn ang="0">
                    <a:pos x="41" y="19"/>
                  </a:cxn>
                  <a:cxn ang="0">
                    <a:pos x="41" y="29"/>
                  </a:cxn>
                  <a:cxn ang="0">
                    <a:pos x="42" y="44"/>
                  </a:cxn>
                  <a:cxn ang="0">
                    <a:pos x="44" y="49"/>
                  </a:cxn>
                  <a:cxn ang="0">
                    <a:pos x="35" y="49"/>
                  </a:cxn>
                  <a:cxn ang="0">
                    <a:pos x="34" y="43"/>
                  </a:cxn>
                  <a:cxn ang="0">
                    <a:pos x="34" y="43"/>
                  </a:cxn>
                  <a:cxn ang="0">
                    <a:pos x="33" y="25"/>
                  </a:cxn>
                  <a:cxn ang="0">
                    <a:pos x="33" y="25"/>
                  </a:cxn>
                  <a:cxn ang="0">
                    <a:pos x="20" y="28"/>
                  </a:cxn>
                  <a:cxn ang="0">
                    <a:pos x="13" y="30"/>
                  </a:cxn>
                  <a:cxn ang="0">
                    <a:pos x="10" y="33"/>
                  </a:cxn>
                  <a:cxn ang="0">
                    <a:pos x="8" y="36"/>
                  </a:cxn>
                  <a:cxn ang="0">
                    <a:pos x="11" y="42"/>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7"/>
                    </a:cubicBezTo>
                    <a:cubicBezTo>
                      <a:pt x="1" y="44"/>
                      <a:pt x="0" y="41"/>
                      <a:pt x="0" y="37"/>
                    </a:cubicBezTo>
                    <a:cubicBezTo>
                      <a:pt x="0" y="34"/>
                      <a:pt x="0" y="32"/>
                      <a:pt x="1" y="30"/>
                    </a:cubicBezTo>
                    <a:cubicBezTo>
                      <a:pt x="3" y="28"/>
                      <a:pt x="4" y="27"/>
                      <a:pt x="6" y="26"/>
                    </a:cubicBezTo>
                    <a:cubicBezTo>
                      <a:pt x="7" y="24"/>
                      <a:pt x="9" y="24"/>
                      <a:pt x="11" y="23"/>
                    </a:cubicBezTo>
                    <a:cubicBezTo>
                      <a:pt x="13" y="23"/>
                      <a:pt x="15" y="22"/>
                      <a:pt x="19" y="22"/>
                    </a:cubicBezTo>
                    <a:cubicBezTo>
                      <a:pt x="25" y="21"/>
                      <a:pt x="30" y="20"/>
                      <a:pt x="33" y="19"/>
                    </a:cubicBezTo>
                    <a:cubicBezTo>
                      <a:pt x="33" y="18"/>
                      <a:pt x="33" y="17"/>
                      <a:pt x="33" y="17"/>
                    </a:cubicBezTo>
                    <a:cubicBezTo>
                      <a:pt x="33" y="14"/>
                      <a:pt x="32" y="11"/>
                      <a:pt x="31" y="10"/>
                    </a:cubicBezTo>
                    <a:cubicBezTo>
                      <a:pt x="29" y="8"/>
                      <a:pt x="26" y="7"/>
                      <a:pt x="22"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9" y="0"/>
                      <a:pt x="23" y="0"/>
                    </a:cubicBezTo>
                    <a:cubicBezTo>
                      <a:pt x="27" y="0"/>
                      <a:pt x="30" y="1"/>
                      <a:pt x="33" y="2"/>
                    </a:cubicBezTo>
                    <a:cubicBezTo>
                      <a:pt x="35" y="3"/>
                      <a:pt x="37" y="4"/>
                      <a:pt x="38" y="6"/>
                    </a:cubicBezTo>
                    <a:cubicBezTo>
                      <a:pt x="40" y="7"/>
                      <a:pt x="40" y="9"/>
                      <a:pt x="41" y="11"/>
                    </a:cubicBezTo>
                    <a:cubicBezTo>
                      <a:pt x="41" y="12"/>
                      <a:pt x="41" y="15"/>
                      <a:pt x="41" y="19"/>
                    </a:cubicBezTo>
                    <a:lnTo>
                      <a:pt x="41" y="29"/>
                    </a:lnTo>
                    <a:cubicBezTo>
                      <a:pt x="41" y="37"/>
                      <a:pt x="41" y="42"/>
                      <a:pt x="42" y="44"/>
                    </a:cubicBezTo>
                    <a:cubicBezTo>
                      <a:pt x="42" y="46"/>
                      <a:pt x="43" y="47"/>
                      <a:pt x="44" y="49"/>
                    </a:cubicBezTo>
                    <a:lnTo>
                      <a:pt x="35"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1" y="31"/>
                      <a:pt x="10" y="31"/>
                      <a:pt x="10" y="33"/>
                    </a:cubicBezTo>
                    <a:cubicBezTo>
                      <a:pt x="9" y="34"/>
                      <a:pt x="8" y="35"/>
                      <a:pt x="8" y="36"/>
                    </a:cubicBezTo>
                    <a:cubicBezTo>
                      <a:pt x="8" y="39"/>
                      <a:pt x="9" y="40"/>
                      <a:pt x="11" y="42"/>
                    </a:cubicBezTo>
                    <a:cubicBezTo>
                      <a:pt x="13" y="43"/>
                      <a:pt x="15" y="44"/>
                      <a:pt x="18" y="44"/>
                    </a:cubicBezTo>
                    <a:cubicBezTo>
                      <a:pt x="21" y="44"/>
                      <a:pt x="24" y="43"/>
                      <a:pt x="26"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6" name="Freeform 326"/>
              <p:cNvSpPr>
                <a:spLocks/>
              </p:cNvSpPr>
              <p:nvPr/>
            </p:nvSpPr>
            <p:spPr bwMode="auto">
              <a:xfrm>
                <a:off x="3301" y="3585"/>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7" name="Freeform 327"/>
              <p:cNvSpPr>
                <a:spLocks noEditPoints="1"/>
              </p:cNvSpPr>
              <p:nvPr/>
            </p:nvSpPr>
            <p:spPr bwMode="auto">
              <a:xfrm>
                <a:off x="3357" y="3607"/>
                <a:ext cx="51" cy="90"/>
              </a:xfrm>
              <a:custGeom>
                <a:avLst/>
                <a:gdLst/>
                <a:ahLst/>
                <a:cxnLst>
                  <a:cxn ang="0">
                    <a:pos x="0" y="68"/>
                  </a:cxn>
                  <a:cxn ang="0">
                    <a:pos x="0" y="68"/>
                  </a:cxn>
                  <a:cxn ang="0">
                    <a:pos x="0" y="2"/>
                  </a:cxn>
                  <a:cxn ang="0">
                    <a:pos x="8" y="2"/>
                  </a:cxn>
                  <a:cxn ang="0">
                    <a:pos x="8" y="8"/>
                  </a:cxn>
                  <a:cxn ang="0">
                    <a:pos x="13" y="2"/>
                  </a:cxn>
                  <a:cxn ang="0">
                    <a:pos x="21" y="0"/>
                  </a:cxn>
                  <a:cxn ang="0">
                    <a:pos x="32" y="4"/>
                  </a:cxn>
                  <a:cxn ang="0">
                    <a:pos x="39" y="13"/>
                  </a:cxn>
                  <a:cxn ang="0">
                    <a:pos x="42" y="25"/>
                  </a:cxn>
                  <a:cxn ang="0">
                    <a:pos x="39" y="38"/>
                  </a:cxn>
                  <a:cxn ang="0">
                    <a:pos x="31" y="47"/>
                  </a:cxn>
                  <a:cxn ang="0">
                    <a:pos x="21" y="50"/>
                  </a:cxn>
                  <a:cxn ang="0">
                    <a:pos x="14" y="49"/>
                  </a:cxn>
                  <a:cxn ang="0">
                    <a:pos x="8" y="44"/>
                  </a:cxn>
                  <a:cxn ang="0">
                    <a:pos x="8" y="68"/>
                  </a:cxn>
                  <a:cxn ang="0">
                    <a:pos x="0" y="68"/>
                  </a:cxn>
                  <a:cxn ang="0">
                    <a:pos x="8" y="26"/>
                  </a:cxn>
                  <a:cxn ang="0">
                    <a:pos x="8" y="26"/>
                  </a:cxn>
                  <a:cxn ang="0">
                    <a:pos x="11" y="39"/>
                  </a:cxn>
                  <a:cxn ang="0">
                    <a:pos x="20" y="44"/>
                  </a:cxn>
                  <a:cxn ang="0">
                    <a:pos x="30" y="39"/>
                  </a:cxn>
                  <a:cxn ang="0">
                    <a:pos x="33" y="25"/>
                  </a:cxn>
                  <a:cxn ang="0">
                    <a:pos x="30" y="11"/>
                  </a:cxn>
                  <a:cxn ang="0">
                    <a:pos x="21" y="7"/>
                  </a:cxn>
                  <a:cxn ang="0">
                    <a:pos x="12" y="12"/>
                  </a:cxn>
                  <a:cxn ang="0">
                    <a:pos x="8" y="26"/>
                  </a:cxn>
                  <a:cxn ang="0">
                    <a:pos x="8" y="26"/>
                  </a:cxn>
                </a:cxnLst>
                <a:rect l="0" t="0" r="r" b="b"/>
                <a:pathLst>
                  <a:path w="42" h="68">
                    <a:moveTo>
                      <a:pt x="0" y="68"/>
                    </a:moveTo>
                    <a:lnTo>
                      <a:pt x="0" y="68"/>
                    </a:lnTo>
                    <a:lnTo>
                      <a:pt x="0" y="2"/>
                    </a:lnTo>
                    <a:lnTo>
                      <a:pt x="8" y="2"/>
                    </a:lnTo>
                    <a:lnTo>
                      <a:pt x="8" y="8"/>
                    </a:lnTo>
                    <a:cubicBezTo>
                      <a:pt x="9" y="5"/>
                      <a:pt x="11" y="4"/>
                      <a:pt x="13" y="2"/>
                    </a:cubicBezTo>
                    <a:cubicBezTo>
                      <a:pt x="16" y="1"/>
                      <a:pt x="18" y="0"/>
                      <a:pt x="21" y="0"/>
                    </a:cubicBezTo>
                    <a:cubicBezTo>
                      <a:pt x="25" y="0"/>
                      <a:pt x="29" y="2"/>
                      <a:pt x="32" y="4"/>
                    </a:cubicBezTo>
                    <a:cubicBezTo>
                      <a:pt x="35" y="6"/>
                      <a:pt x="38" y="9"/>
                      <a:pt x="39" y="13"/>
                    </a:cubicBezTo>
                    <a:cubicBezTo>
                      <a:pt x="41" y="16"/>
                      <a:pt x="42" y="21"/>
                      <a:pt x="42" y="25"/>
                    </a:cubicBezTo>
                    <a:cubicBezTo>
                      <a:pt x="42" y="30"/>
                      <a:pt x="41" y="34"/>
                      <a:pt x="39" y="38"/>
                    </a:cubicBezTo>
                    <a:cubicBezTo>
                      <a:pt x="37" y="42"/>
                      <a:pt x="35" y="45"/>
                      <a:pt x="31" y="47"/>
                    </a:cubicBezTo>
                    <a:cubicBezTo>
                      <a:pt x="28" y="49"/>
                      <a:pt x="25" y="50"/>
                      <a:pt x="21" y="50"/>
                    </a:cubicBezTo>
                    <a:cubicBezTo>
                      <a:pt x="18" y="50"/>
                      <a:pt x="16" y="50"/>
                      <a:pt x="14" y="49"/>
                    </a:cubicBezTo>
                    <a:cubicBezTo>
                      <a:pt x="11" y="48"/>
                      <a:pt x="10" y="46"/>
                      <a:pt x="8" y="44"/>
                    </a:cubicBezTo>
                    <a:lnTo>
                      <a:pt x="8" y="68"/>
                    </a:lnTo>
                    <a:lnTo>
                      <a:pt x="0" y="68"/>
                    </a:lnTo>
                    <a:close/>
                    <a:moveTo>
                      <a:pt x="8" y="26"/>
                    </a:moveTo>
                    <a:lnTo>
                      <a:pt x="8" y="26"/>
                    </a:lnTo>
                    <a:cubicBezTo>
                      <a:pt x="8" y="32"/>
                      <a:pt x="9" y="36"/>
                      <a:pt x="11" y="39"/>
                    </a:cubicBezTo>
                    <a:cubicBezTo>
                      <a:pt x="14" y="42"/>
                      <a:pt x="17" y="44"/>
                      <a:pt x="20" y="44"/>
                    </a:cubicBezTo>
                    <a:cubicBezTo>
                      <a:pt x="24" y="44"/>
                      <a:pt x="27" y="42"/>
                      <a:pt x="30" y="39"/>
                    </a:cubicBezTo>
                    <a:cubicBezTo>
                      <a:pt x="32" y="36"/>
                      <a:pt x="33" y="31"/>
                      <a:pt x="33" y="25"/>
                    </a:cubicBezTo>
                    <a:cubicBezTo>
                      <a:pt x="33" y="19"/>
                      <a:pt x="32" y="14"/>
                      <a:pt x="30" y="11"/>
                    </a:cubicBezTo>
                    <a:cubicBezTo>
                      <a:pt x="27" y="8"/>
                      <a:pt x="24" y="7"/>
                      <a:pt x="21" y="7"/>
                    </a:cubicBezTo>
                    <a:cubicBezTo>
                      <a:pt x="17" y="7"/>
                      <a:pt x="14" y="8"/>
                      <a:pt x="12" y="12"/>
                    </a:cubicBezTo>
                    <a:cubicBezTo>
                      <a:pt x="9" y="15"/>
                      <a:pt x="8" y="20"/>
                      <a:pt x="8" y="26"/>
                    </a:cubicBezTo>
                    <a:lnTo>
                      <a:pt x="8"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8" name="Freeform 328"/>
              <p:cNvSpPr>
                <a:spLocks noEditPoints="1"/>
              </p:cNvSpPr>
              <p:nvPr/>
            </p:nvSpPr>
            <p:spPr bwMode="auto">
              <a:xfrm>
                <a:off x="3416" y="3607"/>
                <a:ext cx="54"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3" y="35"/>
                    </a:lnTo>
                    <a:cubicBezTo>
                      <a:pt x="42" y="40"/>
                      <a:pt x="40" y="44"/>
                      <a:pt x="36" y="46"/>
                    </a:cubicBezTo>
                    <a:cubicBezTo>
                      <a:pt x="33" y="49"/>
                      <a:pt x="28" y="50"/>
                      <a:pt x="22" y="50"/>
                    </a:cubicBezTo>
                    <a:cubicBezTo>
                      <a:pt x="16" y="50"/>
                      <a:pt x="10" y="48"/>
                      <a:pt x="6" y="44"/>
                    </a:cubicBezTo>
                    <a:cubicBezTo>
                      <a:pt x="2" y="40"/>
                      <a:pt x="0" y="34"/>
                      <a:pt x="0" y="26"/>
                    </a:cubicBezTo>
                    <a:cubicBezTo>
                      <a:pt x="0" y="18"/>
                      <a:pt x="2" y="12"/>
                      <a:pt x="6" y="7"/>
                    </a:cubicBezTo>
                    <a:cubicBezTo>
                      <a:pt x="10" y="3"/>
                      <a:pt x="15"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9" name="Freeform 329"/>
              <p:cNvSpPr>
                <a:spLocks/>
              </p:cNvSpPr>
              <p:nvPr/>
            </p:nvSpPr>
            <p:spPr bwMode="auto">
              <a:xfrm>
                <a:off x="3482" y="3607"/>
                <a:ext cx="32" cy="65"/>
              </a:xfrm>
              <a:custGeom>
                <a:avLst/>
                <a:gdLst/>
                <a:ahLst/>
                <a:cxnLst>
                  <a:cxn ang="0">
                    <a:pos x="0" y="49"/>
                  </a:cxn>
                  <a:cxn ang="0">
                    <a:pos x="0" y="49"/>
                  </a:cxn>
                  <a:cxn ang="0">
                    <a:pos x="0" y="2"/>
                  </a:cxn>
                  <a:cxn ang="0">
                    <a:pos x="7" y="2"/>
                  </a:cxn>
                  <a:cxn ang="0">
                    <a:pos x="7" y="9"/>
                  </a:cxn>
                  <a:cxn ang="0">
                    <a:pos x="12" y="2"/>
                  </a:cxn>
                  <a:cxn ang="0">
                    <a:pos x="17" y="0"/>
                  </a:cxn>
                  <a:cxn ang="0">
                    <a:pos x="26" y="3"/>
                  </a:cxn>
                  <a:cxn ang="0">
                    <a:pos x="23" y="11"/>
                  </a:cxn>
                  <a:cxn ang="0">
                    <a:pos x="17" y="9"/>
                  </a:cxn>
                  <a:cxn ang="0">
                    <a:pos x="12" y="10"/>
                  </a:cxn>
                  <a:cxn ang="0">
                    <a:pos x="9" y="15"/>
                  </a:cxn>
                  <a:cxn ang="0">
                    <a:pos x="8" y="24"/>
                  </a:cxn>
                  <a:cxn ang="0">
                    <a:pos x="8" y="49"/>
                  </a:cxn>
                  <a:cxn ang="0">
                    <a:pos x="0" y="49"/>
                  </a:cxn>
                </a:cxnLst>
                <a:rect l="0" t="0" r="r" b="b"/>
                <a:pathLst>
                  <a:path w="26" h="49">
                    <a:moveTo>
                      <a:pt x="0" y="49"/>
                    </a:moveTo>
                    <a:lnTo>
                      <a:pt x="0" y="49"/>
                    </a:lnTo>
                    <a:lnTo>
                      <a:pt x="0" y="2"/>
                    </a:lnTo>
                    <a:lnTo>
                      <a:pt x="7" y="2"/>
                    </a:lnTo>
                    <a:lnTo>
                      <a:pt x="7" y="9"/>
                    </a:lnTo>
                    <a:cubicBezTo>
                      <a:pt x="9" y="5"/>
                      <a:pt x="10" y="3"/>
                      <a:pt x="12" y="2"/>
                    </a:cubicBezTo>
                    <a:cubicBezTo>
                      <a:pt x="14" y="1"/>
                      <a:pt x="15" y="0"/>
                      <a:pt x="17" y="0"/>
                    </a:cubicBezTo>
                    <a:cubicBezTo>
                      <a:pt x="20" y="0"/>
                      <a:pt x="23" y="1"/>
                      <a:pt x="26" y="3"/>
                    </a:cubicBezTo>
                    <a:lnTo>
                      <a:pt x="23" y="11"/>
                    </a:lnTo>
                    <a:cubicBezTo>
                      <a:pt x="21" y="9"/>
                      <a:pt x="19" y="9"/>
                      <a:pt x="17" y="9"/>
                    </a:cubicBezTo>
                    <a:cubicBezTo>
                      <a:pt x="15" y="9"/>
                      <a:pt x="13" y="9"/>
                      <a:pt x="12" y="10"/>
                    </a:cubicBezTo>
                    <a:cubicBezTo>
                      <a:pt x="11" y="12"/>
                      <a:pt x="10" y="13"/>
                      <a:pt x="9" y="15"/>
                    </a:cubicBezTo>
                    <a:cubicBezTo>
                      <a:pt x="8"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0" name="Freeform 330"/>
              <p:cNvSpPr>
                <a:spLocks noEditPoints="1"/>
              </p:cNvSpPr>
              <p:nvPr/>
            </p:nvSpPr>
            <p:spPr bwMode="auto">
              <a:xfrm>
                <a:off x="3552" y="3607"/>
                <a:ext cx="51" cy="90"/>
              </a:xfrm>
              <a:custGeom>
                <a:avLst/>
                <a:gdLst/>
                <a:ahLst/>
                <a:cxnLst>
                  <a:cxn ang="0">
                    <a:pos x="0" y="68"/>
                  </a:cxn>
                  <a:cxn ang="0">
                    <a:pos x="0" y="68"/>
                  </a:cxn>
                  <a:cxn ang="0">
                    <a:pos x="0" y="2"/>
                  </a:cxn>
                  <a:cxn ang="0">
                    <a:pos x="8" y="2"/>
                  </a:cxn>
                  <a:cxn ang="0">
                    <a:pos x="8" y="8"/>
                  </a:cxn>
                  <a:cxn ang="0">
                    <a:pos x="14" y="2"/>
                  </a:cxn>
                  <a:cxn ang="0">
                    <a:pos x="22" y="0"/>
                  </a:cxn>
                  <a:cxn ang="0">
                    <a:pos x="32" y="4"/>
                  </a:cxn>
                  <a:cxn ang="0">
                    <a:pos x="39" y="13"/>
                  </a:cxn>
                  <a:cxn ang="0">
                    <a:pos x="42" y="25"/>
                  </a:cxn>
                  <a:cxn ang="0">
                    <a:pos x="39" y="38"/>
                  </a:cxn>
                  <a:cxn ang="0">
                    <a:pos x="31" y="47"/>
                  </a:cxn>
                  <a:cxn ang="0">
                    <a:pos x="21" y="50"/>
                  </a:cxn>
                  <a:cxn ang="0">
                    <a:pos x="14" y="49"/>
                  </a:cxn>
                  <a:cxn ang="0">
                    <a:pos x="8" y="44"/>
                  </a:cxn>
                  <a:cxn ang="0">
                    <a:pos x="8" y="68"/>
                  </a:cxn>
                  <a:cxn ang="0">
                    <a:pos x="0" y="68"/>
                  </a:cxn>
                  <a:cxn ang="0">
                    <a:pos x="8" y="26"/>
                  </a:cxn>
                  <a:cxn ang="0">
                    <a:pos x="8" y="26"/>
                  </a:cxn>
                  <a:cxn ang="0">
                    <a:pos x="11" y="39"/>
                  </a:cxn>
                  <a:cxn ang="0">
                    <a:pos x="20" y="44"/>
                  </a:cxn>
                  <a:cxn ang="0">
                    <a:pos x="30" y="39"/>
                  </a:cxn>
                  <a:cxn ang="0">
                    <a:pos x="33" y="25"/>
                  </a:cxn>
                  <a:cxn ang="0">
                    <a:pos x="30" y="11"/>
                  </a:cxn>
                  <a:cxn ang="0">
                    <a:pos x="21" y="7"/>
                  </a:cxn>
                  <a:cxn ang="0">
                    <a:pos x="12" y="12"/>
                  </a:cxn>
                  <a:cxn ang="0">
                    <a:pos x="8" y="26"/>
                  </a:cxn>
                  <a:cxn ang="0">
                    <a:pos x="8" y="26"/>
                  </a:cxn>
                </a:cxnLst>
                <a:rect l="0" t="0" r="r" b="b"/>
                <a:pathLst>
                  <a:path w="42" h="68">
                    <a:moveTo>
                      <a:pt x="0" y="68"/>
                    </a:moveTo>
                    <a:lnTo>
                      <a:pt x="0" y="68"/>
                    </a:lnTo>
                    <a:lnTo>
                      <a:pt x="0" y="2"/>
                    </a:lnTo>
                    <a:lnTo>
                      <a:pt x="8" y="2"/>
                    </a:lnTo>
                    <a:lnTo>
                      <a:pt x="8" y="8"/>
                    </a:lnTo>
                    <a:cubicBezTo>
                      <a:pt x="9" y="5"/>
                      <a:pt x="11" y="4"/>
                      <a:pt x="14" y="2"/>
                    </a:cubicBezTo>
                    <a:cubicBezTo>
                      <a:pt x="16" y="1"/>
                      <a:pt x="18" y="0"/>
                      <a:pt x="22" y="0"/>
                    </a:cubicBezTo>
                    <a:cubicBezTo>
                      <a:pt x="26" y="0"/>
                      <a:pt x="29" y="2"/>
                      <a:pt x="32" y="4"/>
                    </a:cubicBezTo>
                    <a:cubicBezTo>
                      <a:pt x="35" y="6"/>
                      <a:pt x="38" y="9"/>
                      <a:pt x="39" y="13"/>
                    </a:cubicBezTo>
                    <a:cubicBezTo>
                      <a:pt x="41" y="16"/>
                      <a:pt x="42" y="21"/>
                      <a:pt x="42" y="25"/>
                    </a:cubicBezTo>
                    <a:cubicBezTo>
                      <a:pt x="42" y="30"/>
                      <a:pt x="41" y="34"/>
                      <a:pt x="39" y="38"/>
                    </a:cubicBezTo>
                    <a:cubicBezTo>
                      <a:pt x="37" y="42"/>
                      <a:pt x="35" y="45"/>
                      <a:pt x="31" y="47"/>
                    </a:cubicBezTo>
                    <a:cubicBezTo>
                      <a:pt x="28" y="49"/>
                      <a:pt x="25" y="50"/>
                      <a:pt x="21" y="50"/>
                    </a:cubicBezTo>
                    <a:cubicBezTo>
                      <a:pt x="18" y="50"/>
                      <a:pt x="16" y="50"/>
                      <a:pt x="14" y="49"/>
                    </a:cubicBezTo>
                    <a:cubicBezTo>
                      <a:pt x="12" y="48"/>
                      <a:pt x="10" y="46"/>
                      <a:pt x="8" y="44"/>
                    </a:cubicBezTo>
                    <a:lnTo>
                      <a:pt x="8" y="68"/>
                    </a:lnTo>
                    <a:lnTo>
                      <a:pt x="0" y="68"/>
                    </a:lnTo>
                    <a:close/>
                    <a:moveTo>
                      <a:pt x="8" y="26"/>
                    </a:moveTo>
                    <a:lnTo>
                      <a:pt x="8" y="26"/>
                    </a:lnTo>
                    <a:cubicBezTo>
                      <a:pt x="8" y="32"/>
                      <a:pt x="9" y="36"/>
                      <a:pt x="11" y="39"/>
                    </a:cubicBezTo>
                    <a:cubicBezTo>
                      <a:pt x="14" y="42"/>
                      <a:pt x="17" y="44"/>
                      <a:pt x="20" y="44"/>
                    </a:cubicBezTo>
                    <a:cubicBezTo>
                      <a:pt x="24" y="44"/>
                      <a:pt x="27" y="42"/>
                      <a:pt x="30" y="39"/>
                    </a:cubicBezTo>
                    <a:cubicBezTo>
                      <a:pt x="32" y="36"/>
                      <a:pt x="33" y="31"/>
                      <a:pt x="33" y="25"/>
                    </a:cubicBezTo>
                    <a:cubicBezTo>
                      <a:pt x="33" y="19"/>
                      <a:pt x="32" y="14"/>
                      <a:pt x="30" y="11"/>
                    </a:cubicBezTo>
                    <a:cubicBezTo>
                      <a:pt x="27" y="8"/>
                      <a:pt x="24" y="7"/>
                      <a:pt x="21" y="7"/>
                    </a:cubicBezTo>
                    <a:cubicBezTo>
                      <a:pt x="17" y="7"/>
                      <a:pt x="14" y="8"/>
                      <a:pt x="12" y="12"/>
                    </a:cubicBezTo>
                    <a:cubicBezTo>
                      <a:pt x="9" y="15"/>
                      <a:pt x="8" y="20"/>
                      <a:pt x="8" y="26"/>
                    </a:cubicBezTo>
                    <a:lnTo>
                      <a:pt x="8"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1" name="Freeform 331"/>
              <p:cNvSpPr>
                <a:spLocks/>
              </p:cNvSpPr>
              <p:nvPr/>
            </p:nvSpPr>
            <p:spPr bwMode="auto">
              <a:xfrm>
                <a:off x="3614" y="3585"/>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2" name="Freeform 332"/>
              <p:cNvSpPr>
                <a:spLocks noEditPoints="1"/>
              </p:cNvSpPr>
              <p:nvPr/>
            </p:nvSpPr>
            <p:spPr bwMode="auto">
              <a:xfrm>
                <a:off x="3637" y="3607"/>
                <a:ext cx="53" cy="66"/>
              </a:xfrm>
              <a:custGeom>
                <a:avLst/>
                <a:gdLst/>
                <a:ahLst/>
                <a:cxnLst>
                  <a:cxn ang="0">
                    <a:pos x="33" y="43"/>
                  </a:cxn>
                  <a:cxn ang="0">
                    <a:pos x="33" y="43"/>
                  </a:cxn>
                  <a:cxn ang="0">
                    <a:pos x="25" y="49"/>
                  </a:cxn>
                  <a:cxn ang="0">
                    <a:pos x="16" y="50"/>
                  </a:cxn>
                  <a:cxn ang="0">
                    <a:pos x="4" y="47"/>
                  </a:cxn>
                  <a:cxn ang="0">
                    <a:pos x="0" y="37"/>
                  </a:cxn>
                  <a:cxn ang="0">
                    <a:pos x="1" y="30"/>
                  </a:cxn>
                  <a:cxn ang="0">
                    <a:pos x="5" y="26"/>
                  </a:cxn>
                  <a:cxn ang="0">
                    <a:pos x="11" y="23"/>
                  </a:cxn>
                  <a:cxn ang="0">
                    <a:pos x="18" y="22"/>
                  </a:cxn>
                  <a:cxn ang="0">
                    <a:pos x="33" y="19"/>
                  </a:cxn>
                  <a:cxn ang="0">
                    <a:pos x="33" y="17"/>
                  </a:cxn>
                  <a:cxn ang="0">
                    <a:pos x="31" y="10"/>
                  </a:cxn>
                  <a:cxn ang="0">
                    <a:pos x="21" y="7"/>
                  </a:cxn>
                  <a:cxn ang="0">
                    <a:pos x="13" y="9"/>
                  </a:cxn>
                  <a:cxn ang="0">
                    <a:pos x="9" y="16"/>
                  </a:cxn>
                  <a:cxn ang="0">
                    <a:pos x="1" y="15"/>
                  </a:cxn>
                  <a:cxn ang="0">
                    <a:pos x="5" y="7"/>
                  </a:cxn>
                  <a:cxn ang="0">
                    <a:pos x="12" y="2"/>
                  </a:cxn>
                  <a:cxn ang="0">
                    <a:pos x="22" y="0"/>
                  </a:cxn>
                  <a:cxn ang="0">
                    <a:pos x="32" y="2"/>
                  </a:cxn>
                  <a:cxn ang="0">
                    <a:pos x="38" y="6"/>
                  </a:cxn>
                  <a:cxn ang="0">
                    <a:pos x="41" y="11"/>
                  </a:cxn>
                  <a:cxn ang="0">
                    <a:pos x="41" y="19"/>
                  </a:cxn>
                  <a:cxn ang="0">
                    <a:pos x="41" y="29"/>
                  </a:cxn>
                  <a:cxn ang="0">
                    <a:pos x="41" y="44"/>
                  </a:cxn>
                  <a:cxn ang="0">
                    <a:pos x="44" y="49"/>
                  </a:cxn>
                  <a:cxn ang="0">
                    <a:pos x="35" y="49"/>
                  </a:cxn>
                  <a:cxn ang="0">
                    <a:pos x="33" y="43"/>
                  </a:cxn>
                  <a:cxn ang="0">
                    <a:pos x="33" y="43"/>
                  </a:cxn>
                  <a:cxn ang="0">
                    <a:pos x="33" y="25"/>
                  </a:cxn>
                  <a:cxn ang="0">
                    <a:pos x="33" y="25"/>
                  </a:cxn>
                  <a:cxn ang="0">
                    <a:pos x="20" y="28"/>
                  </a:cxn>
                  <a:cxn ang="0">
                    <a:pos x="13" y="30"/>
                  </a:cxn>
                  <a:cxn ang="0">
                    <a:pos x="9" y="33"/>
                  </a:cxn>
                  <a:cxn ang="0">
                    <a:pos x="8" y="36"/>
                  </a:cxn>
                  <a:cxn ang="0">
                    <a:pos x="11" y="42"/>
                  </a:cxn>
                  <a:cxn ang="0">
                    <a:pos x="18" y="44"/>
                  </a:cxn>
                  <a:cxn ang="0">
                    <a:pos x="26" y="42"/>
                  </a:cxn>
                  <a:cxn ang="0">
                    <a:pos x="31" y="36"/>
                  </a:cxn>
                  <a:cxn ang="0">
                    <a:pos x="33" y="28"/>
                  </a:cxn>
                  <a:cxn ang="0">
                    <a:pos x="33" y="25"/>
                  </a:cxn>
                </a:cxnLst>
                <a:rect l="0" t="0" r="r" b="b"/>
                <a:pathLst>
                  <a:path w="44" h="50">
                    <a:moveTo>
                      <a:pt x="33" y="43"/>
                    </a:moveTo>
                    <a:lnTo>
                      <a:pt x="33" y="43"/>
                    </a:lnTo>
                    <a:cubicBezTo>
                      <a:pt x="30" y="46"/>
                      <a:pt x="28" y="48"/>
                      <a:pt x="25" y="49"/>
                    </a:cubicBezTo>
                    <a:cubicBezTo>
                      <a:pt x="22" y="50"/>
                      <a:pt x="19" y="50"/>
                      <a:pt x="16" y="50"/>
                    </a:cubicBezTo>
                    <a:cubicBezTo>
                      <a:pt x="11" y="50"/>
                      <a:pt x="7" y="49"/>
                      <a:pt x="4" y="47"/>
                    </a:cubicBezTo>
                    <a:cubicBezTo>
                      <a:pt x="1" y="44"/>
                      <a:pt x="0" y="41"/>
                      <a:pt x="0" y="37"/>
                    </a:cubicBezTo>
                    <a:cubicBezTo>
                      <a:pt x="0" y="34"/>
                      <a:pt x="0" y="32"/>
                      <a:pt x="1" y="30"/>
                    </a:cubicBezTo>
                    <a:cubicBezTo>
                      <a:pt x="2" y="28"/>
                      <a:pt x="4" y="27"/>
                      <a:pt x="5" y="26"/>
                    </a:cubicBezTo>
                    <a:cubicBezTo>
                      <a:pt x="7" y="24"/>
                      <a:pt x="9" y="24"/>
                      <a:pt x="11" y="23"/>
                    </a:cubicBezTo>
                    <a:cubicBezTo>
                      <a:pt x="13" y="23"/>
                      <a:pt x="15" y="22"/>
                      <a:pt x="18" y="22"/>
                    </a:cubicBezTo>
                    <a:cubicBezTo>
                      <a:pt x="25" y="21"/>
                      <a:pt x="30" y="20"/>
                      <a:pt x="33" y="19"/>
                    </a:cubicBezTo>
                    <a:cubicBezTo>
                      <a:pt x="33" y="18"/>
                      <a:pt x="33" y="17"/>
                      <a:pt x="33" y="17"/>
                    </a:cubicBezTo>
                    <a:cubicBezTo>
                      <a:pt x="33" y="14"/>
                      <a:pt x="32" y="11"/>
                      <a:pt x="31" y="10"/>
                    </a:cubicBezTo>
                    <a:cubicBezTo>
                      <a:pt x="28" y="8"/>
                      <a:pt x="25" y="7"/>
                      <a:pt x="21"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8" y="0"/>
                      <a:pt x="22" y="0"/>
                    </a:cubicBezTo>
                    <a:cubicBezTo>
                      <a:pt x="27" y="0"/>
                      <a:pt x="30" y="1"/>
                      <a:pt x="32" y="2"/>
                    </a:cubicBezTo>
                    <a:cubicBezTo>
                      <a:pt x="35" y="3"/>
                      <a:pt x="37" y="4"/>
                      <a:pt x="38" y="6"/>
                    </a:cubicBezTo>
                    <a:cubicBezTo>
                      <a:pt x="39" y="7"/>
                      <a:pt x="40" y="9"/>
                      <a:pt x="41" y="11"/>
                    </a:cubicBezTo>
                    <a:cubicBezTo>
                      <a:pt x="41" y="12"/>
                      <a:pt x="41" y="15"/>
                      <a:pt x="41" y="19"/>
                    </a:cubicBezTo>
                    <a:lnTo>
                      <a:pt x="41" y="29"/>
                    </a:lnTo>
                    <a:cubicBezTo>
                      <a:pt x="41" y="37"/>
                      <a:pt x="41" y="42"/>
                      <a:pt x="41" y="44"/>
                    </a:cubicBezTo>
                    <a:cubicBezTo>
                      <a:pt x="42" y="46"/>
                      <a:pt x="42" y="47"/>
                      <a:pt x="44" y="49"/>
                    </a:cubicBezTo>
                    <a:lnTo>
                      <a:pt x="35" y="49"/>
                    </a:lnTo>
                    <a:cubicBezTo>
                      <a:pt x="34" y="48"/>
                      <a:pt x="34" y="46"/>
                      <a:pt x="33" y="43"/>
                    </a:cubicBezTo>
                    <a:lnTo>
                      <a:pt x="33" y="43"/>
                    </a:lnTo>
                    <a:close/>
                    <a:moveTo>
                      <a:pt x="33" y="25"/>
                    </a:moveTo>
                    <a:lnTo>
                      <a:pt x="33" y="25"/>
                    </a:lnTo>
                    <a:cubicBezTo>
                      <a:pt x="30" y="27"/>
                      <a:pt x="25" y="28"/>
                      <a:pt x="20" y="28"/>
                    </a:cubicBezTo>
                    <a:cubicBezTo>
                      <a:pt x="16" y="29"/>
                      <a:pt x="14" y="29"/>
                      <a:pt x="13" y="30"/>
                    </a:cubicBezTo>
                    <a:cubicBezTo>
                      <a:pt x="11" y="31"/>
                      <a:pt x="10" y="31"/>
                      <a:pt x="9" y="33"/>
                    </a:cubicBezTo>
                    <a:cubicBezTo>
                      <a:pt x="9" y="34"/>
                      <a:pt x="8" y="35"/>
                      <a:pt x="8" y="36"/>
                    </a:cubicBezTo>
                    <a:cubicBezTo>
                      <a:pt x="8" y="39"/>
                      <a:pt x="9" y="40"/>
                      <a:pt x="11" y="42"/>
                    </a:cubicBezTo>
                    <a:cubicBezTo>
                      <a:pt x="12" y="43"/>
                      <a:pt x="15" y="44"/>
                      <a:pt x="18" y="44"/>
                    </a:cubicBezTo>
                    <a:cubicBezTo>
                      <a:pt x="21" y="44"/>
                      <a:pt x="24" y="43"/>
                      <a:pt x="26" y="42"/>
                    </a:cubicBezTo>
                    <a:cubicBezTo>
                      <a:pt x="29" y="41"/>
                      <a:pt x="30" y="39"/>
                      <a:pt x="31" y="36"/>
                    </a:cubicBezTo>
                    <a:cubicBezTo>
                      <a:pt x="32"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3" name="Freeform 333"/>
              <p:cNvSpPr>
                <a:spLocks/>
              </p:cNvSpPr>
              <p:nvPr/>
            </p:nvSpPr>
            <p:spPr bwMode="auto">
              <a:xfrm>
                <a:off x="3702" y="3607"/>
                <a:ext cx="47" cy="65"/>
              </a:xfrm>
              <a:custGeom>
                <a:avLst/>
                <a:gdLst/>
                <a:ahLst/>
                <a:cxnLst>
                  <a:cxn ang="0">
                    <a:pos x="0" y="49"/>
                  </a:cxn>
                  <a:cxn ang="0">
                    <a:pos x="0" y="49"/>
                  </a:cxn>
                  <a:cxn ang="0">
                    <a:pos x="0" y="2"/>
                  </a:cxn>
                  <a:cxn ang="0">
                    <a:pos x="7" y="2"/>
                  </a:cxn>
                  <a:cxn ang="0">
                    <a:pos x="7" y="8"/>
                  </a:cxn>
                  <a:cxn ang="0">
                    <a:pos x="22" y="0"/>
                  </a:cxn>
                  <a:cxn ang="0">
                    <a:pos x="30" y="2"/>
                  </a:cxn>
                  <a:cxn ang="0">
                    <a:pos x="35" y="6"/>
                  </a:cxn>
                  <a:cxn ang="0">
                    <a:pos x="38" y="12"/>
                  </a:cxn>
                  <a:cxn ang="0">
                    <a:pos x="38" y="20"/>
                  </a:cxn>
                  <a:cxn ang="0">
                    <a:pos x="38" y="49"/>
                  </a:cxn>
                  <a:cxn ang="0">
                    <a:pos x="30" y="49"/>
                  </a:cxn>
                  <a:cxn ang="0">
                    <a:pos x="30" y="20"/>
                  </a:cxn>
                  <a:cxn ang="0">
                    <a:pos x="29" y="13"/>
                  </a:cxn>
                  <a:cxn ang="0">
                    <a:pos x="26" y="9"/>
                  </a:cxn>
                  <a:cxn ang="0">
                    <a:pos x="20" y="7"/>
                  </a:cxn>
                  <a:cxn ang="0">
                    <a:pos x="11" y="11"/>
                  </a:cxn>
                  <a:cxn ang="0">
                    <a:pos x="8" y="23"/>
                  </a:cxn>
                  <a:cxn ang="0">
                    <a:pos x="8" y="49"/>
                  </a:cxn>
                  <a:cxn ang="0">
                    <a:pos x="0" y="49"/>
                  </a:cxn>
                </a:cxnLst>
                <a:rect l="0" t="0" r="r" b="b"/>
                <a:pathLst>
                  <a:path w="38" h="49">
                    <a:moveTo>
                      <a:pt x="0" y="49"/>
                    </a:moveTo>
                    <a:lnTo>
                      <a:pt x="0" y="49"/>
                    </a:lnTo>
                    <a:lnTo>
                      <a:pt x="0" y="2"/>
                    </a:lnTo>
                    <a:lnTo>
                      <a:pt x="7" y="2"/>
                    </a:lnTo>
                    <a:lnTo>
                      <a:pt x="7" y="8"/>
                    </a:lnTo>
                    <a:cubicBezTo>
                      <a:pt x="10" y="3"/>
                      <a:pt x="15" y="0"/>
                      <a:pt x="22" y="0"/>
                    </a:cubicBezTo>
                    <a:cubicBezTo>
                      <a:pt x="25" y="0"/>
                      <a:pt x="28" y="1"/>
                      <a:pt x="30" y="2"/>
                    </a:cubicBezTo>
                    <a:cubicBezTo>
                      <a:pt x="32" y="3"/>
                      <a:pt x="34" y="4"/>
                      <a:pt x="35" y="6"/>
                    </a:cubicBezTo>
                    <a:cubicBezTo>
                      <a:pt x="37" y="8"/>
                      <a:pt x="37" y="10"/>
                      <a:pt x="38" y="12"/>
                    </a:cubicBezTo>
                    <a:cubicBezTo>
                      <a:pt x="38" y="14"/>
                      <a:pt x="38" y="16"/>
                      <a:pt x="38" y="20"/>
                    </a:cubicBezTo>
                    <a:lnTo>
                      <a:pt x="38" y="49"/>
                    </a:lnTo>
                    <a:lnTo>
                      <a:pt x="30" y="49"/>
                    </a:lnTo>
                    <a:lnTo>
                      <a:pt x="30" y="20"/>
                    </a:lnTo>
                    <a:cubicBezTo>
                      <a:pt x="30" y="17"/>
                      <a:pt x="30" y="14"/>
                      <a:pt x="29" y="13"/>
                    </a:cubicBezTo>
                    <a:cubicBezTo>
                      <a:pt x="29" y="11"/>
                      <a:pt x="28" y="10"/>
                      <a:pt x="26" y="9"/>
                    </a:cubicBezTo>
                    <a:cubicBezTo>
                      <a:pt x="24" y="8"/>
                      <a:pt x="22" y="7"/>
                      <a:pt x="20" y="7"/>
                    </a:cubicBezTo>
                    <a:cubicBezTo>
                      <a:pt x="17" y="7"/>
                      <a:pt x="14" y="9"/>
                      <a:pt x="11"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4" name="Freeform 334"/>
              <p:cNvSpPr>
                <a:spLocks noEditPoints="1"/>
              </p:cNvSpPr>
              <p:nvPr/>
            </p:nvSpPr>
            <p:spPr bwMode="auto">
              <a:xfrm>
                <a:off x="3761" y="3607"/>
                <a:ext cx="53"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6"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6" y="0"/>
                      <a:pt x="22" y="0"/>
                    </a:cubicBezTo>
                    <a:cubicBezTo>
                      <a:pt x="29" y="0"/>
                      <a:pt x="34" y="3"/>
                      <a:pt x="38" y="7"/>
                    </a:cubicBezTo>
                    <a:cubicBezTo>
                      <a:pt x="42" y="11"/>
                      <a:pt x="44" y="17"/>
                      <a:pt x="44" y="25"/>
                    </a:cubicBezTo>
                    <a:cubicBezTo>
                      <a:pt x="44" y="26"/>
                      <a:pt x="44" y="27"/>
                      <a:pt x="44" y="27"/>
                    </a:cubicBezTo>
                    <a:lnTo>
                      <a:pt x="8" y="27"/>
                    </a:lnTo>
                    <a:cubicBezTo>
                      <a:pt x="9" y="33"/>
                      <a:pt x="10" y="37"/>
                      <a:pt x="13" y="40"/>
                    </a:cubicBezTo>
                    <a:cubicBezTo>
                      <a:pt x="16" y="42"/>
                      <a:pt x="19" y="44"/>
                      <a:pt x="23" y="44"/>
                    </a:cubicBezTo>
                    <a:cubicBezTo>
                      <a:pt x="26" y="44"/>
                      <a:pt x="28" y="43"/>
                      <a:pt x="30" y="41"/>
                    </a:cubicBezTo>
                    <a:cubicBezTo>
                      <a:pt x="33" y="40"/>
                      <a:pt x="34" y="37"/>
                      <a:pt x="35" y="34"/>
                    </a:cubicBezTo>
                    <a:lnTo>
                      <a:pt x="35" y="34"/>
                    </a:lnTo>
                    <a:close/>
                    <a:moveTo>
                      <a:pt x="9" y="21"/>
                    </a:moveTo>
                    <a:lnTo>
                      <a:pt x="9" y="21"/>
                    </a:lnTo>
                    <a:lnTo>
                      <a:pt x="36" y="21"/>
                    </a:lnTo>
                    <a:cubicBezTo>
                      <a:pt x="35" y="17"/>
                      <a:pt x="34" y="14"/>
                      <a:pt x="32" y="12"/>
                    </a:cubicBezTo>
                    <a:cubicBezTo>
                      <a:pt x="30" y="9"/>
                      <a:pt x="27" y="7"/>
                      <a:pt x="22" y="7"/>
                    </a:cubicBezTo>
                    <a:cubicBezTo>
                      <a:pt x="19" y="7"/>
                      <a:pt x="16" y="8"/>
                      <a:pt x="13" y="11"/>
                    </a:cubicBezTo>
                    <a:cubicBezTo>
                      <a:pt x="11"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5" name="Freeform 335"/>
              <p:cNvSpPr>
                <a:spLocks/>
              </p:cNvSpPr>
              <p:nvPr/>
            </p:nvSpPr>
            <p:spPr bwMode="auto">
              <a:xfrm>
                <a:off x="2395" y="3996"/>
                <a:ext cx="102" cy="87"/>
              </a:xfrm>
              <a:custGeom>
                <a:avLst/>
                <a:gdLst/>
                <a:ahLst/>
                <a:cxnLst>
                  <a:cxn ang="0">
                    <a:pos x="17" y="66"/>
                  </a:cxn>
                  <a:cxn ang="0">
                    <a:pos x="17" y="66"/>
                  </a:cxn>
                  <a:cxn ang="0">
                    <a:pos x="0" y="0"/>
                  </a:cxn>
                  <a:cxn ang="0">
                    <a:pos x="9" y="0"/>
                  </a:cxn>
                  <a:cxn ang="0">
                    <a:pos x="19" y="43"/>
                  </a:cxn>
                  <a:cxn ang="0">
                    <a:pos x="21" y="56"/>
                  </a:cxn>
                  <a:cxn ang="0">
                    <a:pos x="24" y="44"/>
                  </a:cxn>
                  <a:cxn ang="0">
                    <a:pos x="37" y="0"/>
                  </a:cxn>
                  <a:cxn ang="0">
                    <a:pos x="47" y="0"/>
                  </a:cxn>
                  <a:cxn ang="0">
                    <a:pos x="57" y="33"/>
                  </a:cxn>
                  <a:cxn ang="0">
                    <a:pos x="62" y="56"/>
                  </a:cxn>
                  <a:cxn ang="0">
                    <a:pos x="65" y="42"/>
                  </a:cxn>
                  <a:cxn ang="0">
                    <a:pos x="76" y="0"/>
                  </a:cxn>
                  <a:cxn ang="0">
                    <a:pos x="84" y="0"/>
                  </a:cxn>
                  <a:cxn ang="0">
                    <a:pos x="66" y="66"/>
                  </a:cxn>
                  <a:cxn ang="0">
                    <a:pos x="58" y="66"/>
                  </a:cxn>
                  <a:cxn ang="0">
                    <a:pos x="44" y="15"/>
                  </a:cxn>
                  <a:cxn ang="0">
                    <a:pos x="42" y="8"/>
                  </a:cxn>
                  <a:cxn ang="0">
                    <a:pos x="40" y="15"/>
                  </a:cxn>
                  <a:cxn ang="0">
                    <a:pos x="26" y="66"/>
                  </a:cxn>
                  <a:cxn ang="0">
                    <a:pos x="17" y="66"/>
                  </a:cxn>
                </a:cxnLst>
                <a:rect l="0" t="0" r="r" b="b"/>
                <a:pathLst>
                  <a:path w="84" h="66">
                    <a:moveTo>
                      <a:pt x="17" y="66"/>
                    </a:moveTo>
                    <a:lnTo>
                      <a:pt x="17" y="66"/>
                    </a:lnTo>
                    <a:lnTo>
                      <a:pt x="0" y="0"/>
                    </a:lnTo>
                    <a:lnTo>
                      <a:pt x="9" y="0"/>
                    </a:lnTo>
                    <a:lnTo>
                      <a:pt x="19" y="43"/>
                    </a:lnTo>
                    <a:cubicBezTo>
                      <a:pt x="20" y="48"/>
                      <a:pt x="21" y="52"/>
                      <a:pt x="21" y="56"/>
                    </a:cubicBezTo>
                    <a:cubicBezTo>
                      <a:pt x="23" y="49"/>
                      <a:pt x="24" y="45"/>
                      <a:pt x="24" y="44"/>
                    </a:cubicBezTo>
                    <a:lnTo>
                      <a:pt x="37" y="0"/>
                    </a:lnTo>
                    <a:lnTo>
                      <a:pt x="47" y="0"/>
                    </a:lnTo>
                    <a:lnTo>
                      <a:pt x="57" y="33"/>
                    </a:lnTo>
                    <a:cubicBezTo>
                      <a:pt x="59" y="41"/>
                      <a:pt x="61" y="49"/>
                      <a:pt x="62" y="56"/>
                    </a:cubicBezTo>
                    <a:cubicBezTo>
                      <a:pt x="63" y="52"/>
                      <a:pt x="64" y="48"/>
                      <a:pt x="65" y="42"/>
                    </a:cubicBezTo>
                    <a:lnTo>
                      <a:pt x="76" y="0"/>
                    </a:lnTo>
                    <a:lnTo>
                      <a:pt x="84" y="0"/>
                    </a:lnTo>
                    <a:lnTo>
                      <a:pt x="66" y="66"/>
                    </a:lnTo>
                    <a:lnTo>
                      <a:pt x="58" y="66"/>
                    </a:lnTo>
                    <a:lnTo>
                      <a:pt x="44" y="15"/>
                    </a:lnTo>
                    <a:cubicBezTo>
                      <a:pt x="43" y="11"/>
                      <a:pt x="42" y="9"/>
                      <a:pt x="42" y="8"/>
                    </a:cubicBezTo>
                    <a:cubicBezTo>
                      <a:pt x="41" y="11"/>
                      <a:pt x="41" y="13"/>
                      <a:pt x="40" y="15"/>
                    </a:cubicBezTo>
                    <a:lnTo>
                      <a:pt x="26" y="66"/>
                    </a:lnTo>
                    <a:lnTo>
                      <a:pt x="17"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6" name="Freeform 336"/>
              <p:cNvSpPr>
                <a:spLocks noEditPoints="1"/>
              </p:cNvSpPr>
              <p:nvPr/>
            </p:nvSpPr>
            <p:spPr bwMode="auto">
              <a:xfrm>
                <a:off x="2508" y="4018"/>
                <a:ext cx="54" cy="66"/>
              </a:xfrm>
              <a:custGeom>
                <a:avLst/>
                <a:gdLst/>
                <a:ahLst/>
                <a:cxnLst>
                  <a:cxn ang="0">
                    <a:pos x="0" y="25"/>
                  </a:cxn>
                  <a:cxn ang="0">
                    <a:pos x="0" y="25"/>
                  </a:cxn>
                  <a:cxn ang="0">
                    <a:pos x="7" y="5"/>
                  </a:cxn>
                  <a:cxn ang="0">
                    <a:pos x="22" y="0"/>
                  </a:cxn>
                  <a:cxn ang="0">
                    <a:pos x="38" y="6"/>
                  </a:cxn>
                  <a:cxn ang="0">
                    <a:pos x="44" y="24"/>
                  </a:cxn>
                  <a:cxn ang="0">
                    <a:pos x="42" y="39"/>
                  </a:cxn>
                  <a:cxn ang="0">
                    <a:pos x="34" y="47"/>
                  </a:cxn>
                  <a:cxn ang="0">
                    <a:pos x="22" y="50"/>
                  </a:cxn>
                  <a:cxn ang="0">
                    <a:pos x="6" y="43"/>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4" h="50">
                    <a:moveTo>
                      <a:pt x="0" y="25"/>
                    </a:moveTo>
                    <a:lnTo>
                      <a:pt x="0" y="25"/>
                    </a:lnTo>
                    <a:cubicBezTo>
                      <a:pt x="0" y="16"/>
                      <a:pt x="2" y="9"/>
                      <a:pt x="7" y="5"/>
                    </a:cubicBezTo>
                    <a:cubicBezTo>
                      <a:pt x="11" y="2"/>
                      <a:pt x="16" y="0"/>
                      <a:pt x="22" y="0"/>
                    </a:cubicBezTo>
                    <a:cubicBezTo>
                      <a:pt x="29" y="0"/>
                      <a:pt x="34" y="2"/>
                      <a:pt x="38" y="6"/>
                    </a:cubicBezTo>
                    <a:cubicBezTo>
                      <a:pt x="42" y="11"/>
                      <a:pt x="44" y="17"/>
                      <a:pt x="44" y="24"/>
                    </a:cubicBezTo>
                    <a:cubicBezTo>
                      <a:pt x="44" y="30"/>
                      <a:pt x="44" y="35"/>
                      <a:pt x="42" y="39"/>
                    </a:cubicBezTo>
                    <a:cubicBezTo>
                      <a:pt x="40" y="42"/>
                      <a:pt x="37" y="45"/>
                      <a:pt x="34" y="47"/>
                    </a:cubicBezTo>
                    <a:cubicBezTo>
                      <a:pt x="30" y="49"/>
                      <a:pt x="26" y="50"/>
                      <a:pt x="22" y="50"/>
                    </a:cubicBezTo>
                    <a:cubicBezTo>
                      <a:pt x="15" y="50"/>
                      <a:pt x="10" y="48"/>
                      <a:pt x="6" y="43"/>
                    </a:cubicBezTo>
                    <a:cubicBezTo>
                      <a:pt x="2" y="39"/>
                      <a:pt x="0" y="33"/>
                      <a:pt x="0" y="25"/>
                    </a:cubicBezTo>
                    <a:lnTo>
                      <a:pt x="0" y="25"/>
                    </a:lnTo>
                    <a:close/>
                    <a:moveTo>
                      <a:pt x="8" y="25"/>
                    </a:moveTo>
                    <a:lnTo>
                      <a:pt x="8" y="25"/>
                    </a:lnTo>
                    <a:cubicBezTo>
                      <a:pt x="8" y="31"/>
                      <a:pt x="9" y="36"/>
                      <a:pt x="12" y="39"/>
                    </a:cubicBezTo>
                    <a:cubicBezTo>
                      <a:pt x="15" y="42"/>
                      <a:pt x="18" y="43"/>
                      <a:pt x="22" y="43"/>
                    </a:cubicBezTo>
                    <a:cubicBezTo>
                      <a:pt x="26" y="43"/>
                      <a:pt x="29" y="42"/>
                      <a:pt x="32" y="39"/>
                    </a:cubicBezTo>
                    <a:cubicBezTo>
                      <a:pt x="35" y="35"/>
                      <a:pt x="36" y="31"/>
                      <a:pt x="36" y="25"/>
                    </a:cubicBezTo>
                    <a:cubicBezTo>
                      <a:pt x="36" y="19"/>
                      <a:pt x="35" y="14"/>
                      <a:pt x="32" y="11"/>
                    </a:cubicBezTo>
                    <a:cubicBezTo>
                      <a:pt x="29" y="8"/>
                      <a:pt x="26" y="7"/>
                      <a:pt x="22" y="7"/>
                    </a:cubicBezTo>
                    <a:cubicBezTo>
                      <a:pt x="18" y="7"/>
                      <a:pt x="15" y="8"/>
                      <a:pt x="12"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7" name="Freeform 337"/>
              <p:cNvSpPr>
                <a:spLocks/>
              </p:cNvSpPr>
              <p:nvPr/>
            </p:nvSpPr>
            <p:spPr bwMode="auto">
              <a:xfrm>
                <a:off x="2574" y="4018"/>
                <a:ext cx="32" cy="65"/>
              </a:xfrm>
              <a:custGeom>
                <a:avLst/>
                <a:gdLst/>
                <a:ahLst/>
                <a:cxnLst>
                  <a:cxn ang="0">
                    <a:pos x="0" y="49"/>
                  </a:cxn>
                  <a:cxn ang="0">
                    <a:pos x="0" y="49"/>
                  </a:cxn>
                  <a:cxn ang="0">
                    <a:pos x="0" y="1"/>
                  </a:cxn>
                  <a:cxn ang="0">
                    <a:pos x="7" y="1"/>
                  </a:cxn>
                  <a:cxn ang="0">
                    <a:pos x="7" y="8"/>
                  </a:cxn>
                  <a:cxn ang="0">
                    <a:pos x="12" y="2"/>
                  </a:cxn>
                  <a:cxn ang="0">
                    <a:pos x="17" y="0"/>
                  </a:cxn>
                  <a:cxn ang="0">
                    <a:pos x="26" y="2"/>
                  </a:cxn>
                  <a:cxn ang="0">
                    <a:pos x="23" y="10"/>
                  </a:cxn>
                  <a:cxn ang="0">
                    <a:pos x="17" y="8"/>
                  </a:cxn>
                  <a:cxn ang="0">
                    <a:pos x="12" y="10"/>
                  </a:cxn>
                  <a:cxn ang="0">
                    <a:pos x="9" y="14"/>
                  </a:cxn>
                  <a:cxn ang="0">
                    <a:pos x="8" y="24"/>
                  </a:cxn>
                  <a:cxn ang="0">
                    <a:pos x="8" y="49"/>
                  </a:cxn>
                  <a:cxn ang="0">
                    <a:pos x="0" y="49"/>
                  </a:cxn>
                </a:cxnLst>
                <a:rect l="0" t="0" r="r" b="b"/>
                <a:pathLst>
                  <a:path w="26" h="49">
                    <a:moveTo>
                      <a:pt x="0" y="49"/>
                    </a:moveTo>
                    <a:lnTo>
                      <a:pt x="0" y="49"/>
                    </a:lnTo>
                    <a:lnTo>
                      <a:pt x="0" y="1"/>
                    </a:lnTo>
                    <a:lnTo>
                      <a:pt x="7" y="1"/>
                    </a:lnTo>
                    <a:lnTo>
                      <a:pt x="7" y="8"/>
                    </a:lnTo>
                    <a:cubicBezTo>
                      <a:pt x="9" y="5"/>
                      <a:pt x="11" y="3"/>
                      <a:pt x="12" y="2"/>
                    </a:cubicBezTo>
                    <a:cubicBezTo>
                      <a:pt x="14" y="0"/>
                      <a:pt x="16" y="0"/>
                      <a:pt x="17" y="0"/>
                    </a:cubicBezTo>
                    <a:cubicBezTo>
                      <a:pt x="20" y="0"/>
                      <a:pt x="23" y="1"/>
                      <a:pt x="26" y="2"/>
                    </a:cubicBezTo>
                    <a:lnTo>
                      <a:pt x="23" y="10"/>
                    </a:lnTo>
                    <a:cubicBezTo>
                      <a:pt x="21" y="9"/>
                      <a:pt x="19" y="8"/>
                      <a:pt x="17" y="8"/>
                    </a:cubicBezTo>
                    <a:cubicBezTo>
                      <a:pt x="15" y="8"/>
                      <a:pt x="14" y="9"/>
                      <a:pt x="12" y="10"/>
                    </a:cubicBezTo>
                    <a:cubicBezTo>
                      <a:pt x="11" y="11"/>
                      <a:pt x="10" y="12"/>
                      <a:pt x="9" y="14"/>
                    </a:cubicBezTo>
                    <a:cubicBezTo>
                      <a:pt x="8"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8" name="Freeform 338"/>
              <p:cNvSpPr>
                <a:spLocks/>
              </p:cNvSpPr>
              <p:nvPr/>
            </p:nvSpPr>
            <p:spPr bwMode="auto">
              <a:xfrm>
                <a:off x="2611" y="3996"/>
                <a:ext cx="48" cy="87"/>
              </a:xfrm>
              <a:custGeom>
                <a:avLst/>
                <a:gdLst/>
                <a:ahLst/>
                <a:cxnLst>
                  <a:cxn ang="0">
                    <a:pos x="0" y="66"/>
                  </a:cxn>
                  <a:cxn ang="0">
                    <a:pos x="0" y="66"/>
                  </a:cxn>
                  <a:cxn ang="0">
                    <a:pos x="0" y="0"/>
                  </a:cxn>
                  <a:cxn ang="0">
                    <a:pos x="8" y="0"/>
                  </a:cxn>
                  <a:cxn ang="0">
                    <a:pos x="8" y="37"/>
                  </a:cxn>
                  <a:cxn ang="0">
                    <a:pos x="28" y="18"/>
                  </a:cxn>
                  <a:cxn ang="0">
                    <a:pos x="38" y="18"/>
                  </a:cxn>
                  <a:cxn ang="0">
                    <a:pos x="20" y="36"/>
                  </a:cxn>
                  <a:cxn ang="0">
                    <a:pos x="40" y="66"/>
                  </a:cxn>
                  <a:cxn ang="0">
                    <a:pos x="30" y="66"/>
                  </a:cxn>
                  <a:cxn ang="0">
                    <a:pos x="14" y="41"/>
                  </a:cxn>
                  <a:cxn ang="0">
                    <a:pos x="8" y="47"/>
                  </a:cxn>
                  <a:cxn ang="0">
                    <a:pos x="8" y="66"/>
                  </a:cxn>
                  <a:cxn ang="0">
                    <a:pos x="0" y="66"/>
                  </a:cxn>
                </a:cxnLst>
                <a:rect l="0" t="0" r="r" b="b"/>
                <a:pathLst>
                  <a:path w="40" h="66">
                    <a:moveTo>
                      <a:pt x="0" y="66"/>
                    </a:moveTo>
                    <a:lnTo>
                      <a:pt x="0" y="66"/>
                    </a:lnTo>
                    <a:lnTo>
                      <a:pt x="0" y="0"/>
                    </a:lnTo>
                    <a:lnTo>
                      <a:pt x="8" y="0"/>
                    </a:lnTo>
                    <a:lnTo>
                      <a:pt x="8" y="37"/>
                    </a:lnTo>
                    <a:lnTo>
                      <a:pt x="28" y="18"/>
                    </a:lnTo>
                    <a:lnTo>
                      <a:pt x="38" y="18"/>
                    </a:lnTo>
                    <a:lnTo>
                      <a:pt x="20" y="36"/>
                    </a:lnTo>
                    <a:lnTo>
                      <a:pt x="40" y="66"/>
                    </a:lnTo>
                    <a:lnTo>
                      <a:pt x="30" y="66"/>
                    </a:lnTo>
                    <a:lnTo>
                      <a:pt x="14" y="41"/>
                    </a:lnTo>
                    <a:lnTo>
                      <a:pt x="8" y="47"/>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9" name="Freeform 339"/>
              <p:cNvSpPr>
                <a:spLocks noEditPoints="1"/>
              </p:cNvSpPr>
              <p:nvPr/>
            </p:nvSpPr>
            <p:spPr bwMode="auto">
              <a:xfrm>
                <a:off x="2669" y="3996"/>
                <a:ext cx="10" cy="87"/>
              </a:xfrm>
              <a:custGeom>
                <a:avLst/>
                <a:gdLst/>
                <a:ahLst/>
                <a:cxnLst>
                  <a:cxn ang="0">
                    <a:pos x="0" y="9"/>
                  </a:cxn>
                  <a:cxn ang="0">
                    <a:pos x="0" y="9"/>
                  </a:cxn>
                  <a:cxn ang="0">
                    <a:pos x="0" y="0"/>
                  </a:cxn>
                  <a:cxn ang="0">
                    <a:pos x="8" y="0"/>
                  </a:cxn>
                  <a:cxn ang="0">
                    <a:pos x="8" y="9"/>
                  </a:cxn>
                  <a:cxn ang="0">
                    <a:pos x="0" y="9"/>
                  </a:cxn>
                  <a:cxn ang="0">
                    <a:pos x="0" y="66"/>
                  </a:cxn>
                  <a:cxn ang="0">
                    <a:pos x="0" y="66"/>
                  </a:cxn>
                  <a:cxn ang="0">
                    <a:pos x="0" y="18"/>
                  </a:cxn>
                  <a:cxn ang="0">
                    <a:pos x="8" y="18"/>
                  </a:cxn>
                  <a:cxn ang="0">
                    <a:pos x="8" y="66"/>
                  </a:cxn>
                  <a:cxn ang="0">
                    <a:pos x="0" y="66"/>
                  </a:cxn>
                </a:cxnLst>
                <a:rect l="0" t="0" r="r" b="b"/>
                <a:pathLst>
                  <a:path w="8" h="66">
                    <a:moveTo>
                      <a:pt x="0" y="9"/>
                    </a:moveTo>
                    <a:lnTo>
                      <a:pt x="0" y="9"/>
                    </a:lnTo>
                    <a:lnTo>
                      <a:pt x="0" y="0"/>
                    </a:lnTo>
                    <a:lnTo>
                      <a:pt x="8" y="0"/>
                    </a:lnTo>
                    <a:lnTo>
                      <a:pt x="8" y="9"/>
                    </a:lnTo>
                    <a:lnTo>
                      <a:pt x="0" y="9"/>
                    </a:lnTo>
                    <a:close/>
                    <a:moveTo>
                      <a:pt x="0" y="66"/>
                    </a:moveTo>
                    <a:lnTo>
                      <a:pt x="0" y="66"/>
                    </a:lnTo>
                    <a:lnTo>
                      <a:pt x="0" y="18"/>
                    </a:lnTo>
                    <a:lnTo>
                      <a:pt x="8" y="18"/>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0" name="Freeform 340"/>
              <p:cNvSpPr>
                <a:spLocks/>
              </p:cNvSpPr>
              <p:nvPr/>
            </p:nvSpPr>
            <p:spPr bwMode="auto">
              <a:xfrm>
                <a:off x="2695" y="4018"/>
                <a:ext cx="47" cy="65"/>
              </a:xfrm>
              <a:custGeom>
                <a:avLst/>
                <a:gdLst/>
                <a:ahLst/>
                <a:cxnLst>
                  <a:cxn ang="0">
                    <a:pos x="0" y="49"/>
                  </a:cxn>
                  <a:cxn ang="0">
                    <a:pos x="0" y="49"/>
                  </a:cxn>
                  <a:cxn ang="0">
                    <a:pos x="0" y="1"/>
                  </a:cxn>
                  <a:cxn ang="0">
                    <a:pos x="7" y="1"/>
                  </a:cxn>
                  <a:cxn ang="0">
                    <a:pos x="7" y="8"/>
                  </a:cxn>
                  <a:cxn ang="0">
                    <a:pos x="23" y="0"/>
                  </a:cxn>
                  <a:cxn ang="0">
                    <a:pos x="31" y="1"/>
                  </a:cxn>
                  <a:cxn ang="0">
                    <a:pos x="36" y="5"/>
                  </a:cxn>
                  <a:cxn ang="0">
                    <a:pos x="38" y="11"/>
                  </a:cxn>
                  <a:cxn ang="0">
                    <a:pos x="39" y="19"/>
                  </a:cxn>
                  <a:cxn ang="0">
                    <a:pos x="39" y="49"/>
                  </a:cxn>
                  <a:cxn ang="0">
                    <a:pos x="31" y="49"/>
                  </a:cxn>
                  <a:cxn ang="0">
                    <a:pos x="31" y="20"/>
                  </a:cxn>
                  <a:cxn ang="0">
                    <a:pos x="30" y="12"/>
                  </a:cxn>
                  <a:cxn ang="0">
                    <a:pos x="27" y="8"/>
                  </a:cxn>
                  <a:cxn ang="0">
                    <a:pos x="21" y="7"/>
                  </a:cxn>
                  <a:cxn ang="0">
                    <a:pos x="12" y="10"/>
                  </a:cxn>
                  <a:cxn ang="0">
                    <a:pos x="8" y="23"/>
                  </a:cxn>
                  <a:cxn ang="0">
                    <a:pos x="8" y="49"/>
                  </a:cxn>
                  <a:cxn ang="0">
                    <a:pos x="0" y="49"/>
                  </a:cxn>
                </a:cxnLst>
                <a:rect l="0" t="0" r="r" b="b"/>
                <a:pathLst>
                  <a:path w="39" h="49">
                    <a:moveTo>
                      <a:pt x="0" y="49"/>
                    </a:moveTo>
                    <a:lnTo>
                      <a:pt x="0" y="49"/>
                    </a:lnTo>
                    <a:lnTo>
                      <a:pt x="0" y="1"/>
                    </a:lnTo>
                    <a:lnTo>
                      <a:pt x="7" y="1"/>
                    </a:lnTo>
                    <a:lnTo>
                      <a:pt x="7" y="8"/>
                    </a:lnTo>
                    <a:cubicBezTo>
                      <a:pt x="11" y="3"/>
                      <a:pt x="16" y="0"/>
                      <a:pt x="23" y="0"/>
                    </a:cubicBezTo>
                    <a:cubicBezTo>
                      <a:pt x="25" y="0"/>
                      <a:pt x="28" y="0"/>
                      <a:pt x="31" y="1"/>
                    </a:cubicBezTo>
                    <a:cubicBezTo>
                      <a:pt x="33" y="2"/>
                      <a:pt x="35" y="4"/>
                      <a:pt x="36" y="5"/>
                    </a:cubicBezTo>
                    <a:cubicBezTo>
                      <a:pt x="37" y="7"/>
                      <a:pt x="38" y="9"/>
                      <a:pt x="38" y="11"/>
                    </a:cubicBezTo>
                    <a:cubicBezTo>
                      <a:pt x="39" y="13"/>
                      <a:pt x="39" y="16"/>
                      <a:pt x="39" y="19"/>
                    </a:cubicBezTo>
                    <a:lnTo>
                      <a:pt x="39" y="49"/>
                    </a:lnTo>
                    <a:lnTo>
                      <a:pt x="31" y="49"/>
                    </a:lnTo>
                    <a:lnTo>
                      <a:pt x="31" y="20"/>
                    </a:lnTo>
                    <a:cubicBezTo>
                      <a:pt x="31" y="16"/>
                      <a:pt x="30" y="14"/>
                      <a:pt x="30" y="12"/>
                    </a:cubicBezTo>
                    <a:cubicBezTo>
                      <a:pt x="29" y="11"/>
                      <a:pt x="28" y="9"/>
                      <a:pt x="27" y="8"/>
                    </a:cubicBezTo>
                    <a:cubicBezTo>
                      <a:pt x="25" y="7"/>
                      <a:pt x="23" y="7"/>
                      <a:pt x="21" y="7"/>
                    </a:cubicBezTo>
                    <a:cubicBezTo>
                      <a:pt x="17" y="7"/>
                      <a:pt x="14" y="8"/>
                      <a:pt x="12" y="10"/>
                    </a:cubicBezTo>
                    <a:cubicBezTo>
                      <a:pt x="9" y="12"/>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1" name="Freeform 341"/>
              <p:cNvSpPr>
                <a:spLocks noEditPoints="1"/>
              </p:cNvSpPr>
              <p:nvPr/>
            </p:nvSpPr>
            <p:spPr bwMode="auto">
              <a:xfrm>
                <a:off x="2753" y="4018"/>
                <a:ext cx="51" cy="90"/>
              </a:xfrm>
              <a:custGeom>
                <a:avLst/>
                <a:gdLst/>
                <a:ahLst/>
                <a:cxnLst>
                  <a:cxn ang="0">
                    <a:pos x="2" y="53"/>
                  </a:cxn>
                  <a:cxn ang="0">
                    <a:pos x="2" y="53"/>
                  </a:cxn>
                  <a:cxn ang="0">
                    <a:pos x="10" y="54"/>
                  </a:cxn>
                  <a:cxn ang="0">
                    <a:pos x="12" y="59"/>
                  </a:cxn>
                  <a:cxn ang="0">
                    <a:pos x="21" y="61"/>
                  </a:cxn>
                  <a:cxn ang="0">
                    <a:pos x="29" y="59"/>
                  </a:cxn>
                  <a:cxn ang="0">
                    <a:pos x="33" y="53"/>
                  </a:cxn>
                  <a:cxn ang="0">
                    <a:pos x="34" y="42"/>
                  </a:cxn>
                  <a:cxn ang="0">
                    <a:pos x="21" y="49"/>
                  </a:cxn>
                  <a:cxn ang="0">
                    <a:pos x="6" y="42"/>
                  </a:cxn>
                  <a:cxn ang="0">
                    <a:pos x="0" y="25"/>
                  </a:cxn>
                  <a:cxn ang="0">
                    <a:pos x="3" y="12"/>
                  </a:cxn>
                  <a:cxn ang="0">
                    <a:pos x="10" y="3"/>
                  </a:cxn>
                  <a:cxn ang="0">
                    <a:pos x="21" y="0"/>
                  </a:cxn>
                  <a:cxn ang="0">
                    <a:pos x="35" y="7"/>
                  </a:cxn>
                  <a:cxn ang="0">
                    <a:pos x="35" y="1"/>
                  </a:cxn>
                  <a:cxn ang="0">
                    <a:pos x="42" y="1"/>
                  </a:cxn>
                  <a:cxn ang="0">
                    <a:pos x="42" y="42"/>
                  </a:cxn>
                  <a:cxn ang="0">
                    <a:pos x="40" y="58"/>
                  </a:cxn>
                  <a:cxn ang="0">
                    <a:pos x="33" y="65"/>
                  </a:cxn>
                  <a:cxn ang="0">
                    <a:pos x="21" y="68"/>
                  </a:cxn>
                  <a:cxn ang="0">
                    <a:pos x="7" y="64"/>
                  </a:cxn>
                  <a:cxn ang="0">
                    <a:pos x="2" y="53"/>
                  </a:cxn>
                  <a:cxn ang="0">
                    <a:pos x="2" y="53"/>
                  </a:cxn>
                  <a:cxn ang="0">
                    <a:pos x="9" y="24"/>
                  </a:cxn>
                  <a:cxn ang="0">
                    <a:pos x="9" y="24"/>
                  </a:cxn>
                  <a:cxn ang="0">
                    <a:pos x="12" y="38"/>
                  </a:cxn>
                  <a:cxn ang="0">
                    <a:pos x="22" y="42"/>
                  </a:cxn>
                  <a:cxn ang="0">
                    <a:pos x="31" y="38"/>
                  </a:cxn>
                  <a:cxn ang="0">
                    <a:pos x="35" y="24"/>
                  </a:cxn>
                  <a:cxn ang="0">
                    <a:pos x="31" y="11"/>
                  </a:cxn>
                  <a:cxn ang="0">
                    <a:pos x="21" y="7"/>
                  </a:cxn>
                  <a:cxn ang="0">
                    <a:pos x="12" y="11"/>
                  </a:cxn>
                  <a:cxn ang="0">
                    <a:pos x="9" y="24"/>
                  </a:cxn>
                  <a:cxn ang="0">
                    <a:pos x="9" y="24"/>
                  </a:cxn>
                </a:cxnLst>
                <a:rect l="0" t="0" r="r" b="b"/>
                <a:pathLst>
                  <a:path w="42" h="68">
                    <a:moveTo>
                      <a:pt x="2" y="53"/>
                    </a:moveTo>
                    <a:lnTo>
                      <a:pt x="2" y="53"/>
                    </a:lnTo>
                    <a:lnTo>
                      <a:pt x="10" y="54"/>
                    </a:lnTo>
                    <a:cubicBezTo>
                      <a:pt x="10" y="56"/>
                      <a:pt x="11" y="58"/>
                      <a:pt x="12" y="59"/>
                    </a:cubicBezTo>
                    <a:cubicBezTo>
                      <a:pt x="14" y="61"/>
                      <a:pt x="17" y="61"/>
                      <a:pt x="21" y="61"/>
                    </a:cubicBezTo>
                    <a:cubicBezTo>
                      <a:pt x="24" y="61"/>
                      <a:pt x="27" y="61"/>
                      <a:pt x="29" y="59"/>
                    </a:cubicBezTo>
                    <a:cubicBezTo>
                      <a:pt x="31" y="58"/>
                      <a:pt x="33" y="55"/>
                      <a:pt x="33" y="53"/>
                    </a:cubicBezTo>
                    <a:cubicBezTo>
                      <a:pt x="34" y="51"/>
                      <a:pt x="34" y="48"/>
                      <a:pt x="34" y="42"/>
                    </a:cubicBezTo>
                    <a:cubicBezTo>
                      <a:pt x="31" y="47"/>
                      <a:pt x="26" y="49"/>
                      <a:pt x="21" y="49"/>
                    </a:cubicBezTo>
                    <a:cubicBezTo>
                      <a:pt x="14" y="49"/>
                      <a:pt x="9" y="46"/>
                      <a:pt x="6" y="42"/>
                    </a:cubicBezTo>
                    <a:cubicBezTo>
                      <a:pt x="2" y="37"/>
                      <a:pt x="0" y="31"/>
                      <a:pt x="0" y="25"/>
                    </a:cubicBezTo>
                    <a:cubicBezTo>
                      <a:pt x="0" y="20"/>
                      <a:pt x="1" y="16"/>
                      <a:pt x="3" y="12"/>
                    </a:cubicBezTo>
                    <a:cubicBezTo>
                      <a:pt x="4" y="8"/>
                      <a:pt x="7" y="5"/>
                      <a:pt x="10" y="3"/>
                    </a:cubicBezTo>
                    <a:cubicBezTo>
                      <a:pt x="13" y="1"/>
                      <a:pt x="17" y="0"/>
                      <a:pt x="21" y="0"/>
                    </a:cubicBezTo>
                    <a:cubicBezTo>
                      <a:pt x="27" y="0"/>
                      <a:pt x="31" y="2"/>
                      <a:pt x="35" y="7"/>
                    </a:cubicBezTo>
                    <a:lnTo>
                      <a:pt x="35" y="1"/>
                    </a:lnTo>
                    <a:lnTo>
                      <a:pt x="42" y="1"/>
                    </a:lnTo>
                    <a:lnTo>
                      <a:pt x="42" y="42"/>
                    </a:lnTo>
                    <a:cubicBezTo>
                      <a:pt x="42" y="50"/>
                      <a:pt x="42" y="55"/>
                      <a:pt x="40" y="58"/>
                    </a:cubicBezTo>
                    <a:cubicBezTo>
                      <a:pt x="38" y="61"/>
                      <a:pt x="36" y="64"/>
                      <a:pt x="33" y="65"/>
                    </a:cubicBezTo>
                    <a:cubicBezTo>
                      <a:pt x="30" y="67"/>
                      <a:pt x="26" y="68"/>
                      <a:pt x="21" y="68"/>
                    </a:cubicBezTo>
                    <a:cubicBezTo>
                      <a:pt x="15" y="68"/>
                      <a:pt x="10" y="67"/>
                      <a:pt x="7" y="64"/>
                    </a:cubicBezTo>
                    <a:cubicBezTo>
                      <a:pt x="3" y="62"/>
                      <a:pt x="2" y="58"/>
                      <a:pt x="2" y="53"/>
                    </a:cubicBezTo>
                    <a:lnTo>
                      <a:pt x="2" y="53"/>
                    </a:lnTo>
                    <a:close/>
                    <a:moveTo>
                      <a:pt x="9" y="24"/>
                    </a:moveTo>
                    <a:lnTo>
                      <a:pt x="9" y="24"/>
                    </a:lnTo>
                    <a:cubicBezTo>
                      <a:pt x="9" y="30"/>
                      <a:pt x="10" y="35"/>
                      <a:pt x="12" y="38"/>
                    </a:cubicBezTo>
                    <a:cubicBezTo>
                      <a:pt x="15" y="41"/>
                      <a:pt x="18" y="42"/>
                      <a:pt x="22" y="42"/>
                    </a:cubicBezTo>
                    <a:cubicBezTo>
                      <a:pt x="25" y="42"/>
                      <a:pt x="28" y="41"/>
                      <a:pt x="31" y="38"/>
                    </a:cubicBezTo>
                    <a:cubicBezTo>
                      <a:pt x="33" y="35"/>
                      <a:pt x="35" y="30"/>
                      <a:pt x="35" y="24"/>
                    </a:cubicBezTo>
                    <a:cubicBezTo>
                      <a:pt x="35" y="18"/>
                      <a:pt x="33" y="14"/>
                      <a:pt x="31" y="11"/>
                    </a:cubicBezTo>
                    <a:cubicBezTo>
                      <a:pt x="28" y="8"/>
                      <a:pt x="25" y="7"/>
                      <a:pt x="21" y="7"/>
                    </a:cubicBezTo>
                    <a:cubicBezTo>
                      <a:pt x="18" y="7"/>
                      <a:pt x="15" y="8"/>
                      <a:pt x="12" y="11"/>
                    </a:cubicBezTo>
                    <a:cubicBezTo>
                      <a:pt x="10" y="14"/>
                      <a:pt x="9" y="18"/>
                      <a:pt x="9" y="24"/>
                    </a:cubicBezTo>
                    <a:lnTo>
                      <a:pt x="9"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2" name="Freeform 342"/>
              <p:cNvSpPr>
                <a:spLocks/>
              </p:cNvSpPr>
              <p:nvPr/>
            </p:nvSpPr>
            <p:spPr bwMode="auto">
              <a:xfrm>
                <a:off x="2842" y="4018"/>
                <a:ext cx="50" cy="66"/>
              </a:xfrm>
              <a:custGeom>
                <a:avLst/>
                <a:gdLst/>
                <a:ahLst/>
                <a:cxnLst>
                  <a:cxn ang="0">
                    <a:pos x="33" y="31"/>
                  </a:cxn>
                  <a:cxn ang="0">
                    <a:pos x="33" y="31"/>
                  </a:cxn>
                  <a:cxn ang="0">
                    <a:pos x="41" y="32"/>
                  </a:cxn>
                  <a:cxn ang="0">
                    <a:pos x="35" y="45"/>
                  </a:cxn>
                  <a:cxn ang="0">
                    <a:pos x="22" y="50"/>
                  </a:cxn>
                  <a:cxn ang="0">
                    <a:pos x="6" y="43"/>
                  </a:cxn>
                  <a:cxn ang="0">
                    <a:pos x="0" y="25"/>
                  </a:cxn>
                  <a:cxn ang="0">
                    <a:pos x="2" y="11"/>
                  </a:cxn>
                  <a:cxn ang="0">
                    <a:pos x="10" y="3"/>
                  </a:cxn>
                  <a:cxn ang="0">
                    <a:pos x="22" y="0"/>
                  </a:cxn>
                  <a:cxn ang="0">
                    <a:pos x="34" y="4"/>
                  </a:cxn>
                  <a:cxn ang="0">
                    <a:pos x="41" y="15"/>
                  </a:cxn>
                  <a:cxn ang="0">
                    <a:pos x="33" y="16"/>
                  </a:cxn>
                  <a:cxn ang="0">
                    <a:pos x="29" y="9"/>
                  </a:cxn>
                  <a:cxn ang="0">
                    <a:pos x="22" y="7"/>
                  </a:cxn>
                  <a:cxn ang="0">
                    <a:pos x="12" y="11"/>
                  </a:cxn>
                  <a:cxn ang="0">
                    <a:pos x="8" y="25"/>
                  </a:cxn>
                  <a:cxn ang="0">
                    <a:pos x="12" y="39"/>
                  </a:cxn>
                  <a:cxn ang="0">
                    <a:pos x="21" y="43"/>
                  </a:cxn>
                  <a:cxn ang="0">
                    <a:pos x="29" y="40"/>
                  </a:cxn>
                  <a:cxn ang="0">
                    <a:pos x="33" y="31"/>
                  </a:cxn>
                  <a:cxn ang="0">
                    <a:pos x="33" y="31"/>
                  </a:cxn>
                </a:cxnLst>
                <a:rect l="0" t="0" r="r" b="b"/>
                <a:pathLst>
                  <a:path w="41" h="50">
                    <a:moveTo>
                      <a:pt x="33" y="31"/>
                    </a:moveTo>
                    <a:lnTo>
                      <a:pt x="33" y="31"/>
                    </a:lnTo>
                    <a:lnTo>
                      <a:pt x="41" y="32"/>
                    </a:lnTo>
                    <a:cubicBezTo>
                      <a:pt x="41" y="38"/>
                      <a:pt x="38" y="42"/>
                      <a:pt x="35" y="45"/>
                    </a:cubicBezTo>
                    <a:cubicBezTo>
                      <a:pt x="31" y="48"/>
                      <a:pt x="27" y="50"/>
                      <a:pt x="22" y="50"/>
                    </a:cubicBezTo>
                    <a:cubicBezTo>
                      <a:pt x="15" y="50"/>
                      <a:pt x="10" y="48"/>
                      <a:pt x="6" y="43"/>
                    </a:cubicBezTo>
                    <a:cubicBezTo>
                      <a:pt x="2" y="39"/>
                      <a:pt x="0" y="33"/>
                      <a:pt x="0" y="25"/>
                    </a:cubicBezTo>
                    <a:cubicBezTo>
                      <a:pt x="0" y="20"/>
                      <a:pt x="1" y="15"/>
                      <a:pt x="2" y="11"/>
                    </a:cubicBezTo>
                    <a:cubicBezTo>
                      <a:pt x="4" y="8"/>
                      <a:pt x="7" y="5"/>
                      <a:pt x="10" y="3"/>
                    </a:cubicBezTo>
                    <a:cubicBezTo>
                      <a:pt x="14" y="1"/>
                      <a:pt x="17" y="0"/>
                      <a:pt x="22" y="0"/>
                    </a:cubicBezTo>
                    <a:cubicBezTo>
                      <a:pt x="27" y="0"/>
                      <a:pt x="31" y="1"/>
                      <a:pt x="34" y="4"/>
                    </a:cubicBezTo>
                    <a:cubicBezTo>
                      <a:pt x="38" y="6"/>
                      <a:pt x="40" y="10"/>
                      <a:pt x="41" y="15"/>
                    </a:cubicBezTo>
                    <a:lnTo>
                      <a:pt x="33" y="16"/>
                    </a:lnTo>
                    <a:cubicBezTo>
                      <a:pt x="32" y="13"/>
                      <a:pt x="31" y="11"/>
                      <a:pt x="29" y="9"/>
                    </a:cubicBezTo>
                    <a:cubicBezTo>
                      <a:pt x="27" y="7"/>
                      <a:pt x="25" y="7"/>
                      <a:pt x="22" y="7"/>
                    </a:cubicBezTo>
                    <a:cubicBezTo>
                      <a:pt x="18" y="7"/>
                      <a:pt x="15" y="8"/>
                      <a:pt x="12" y="11"/>
                    </a:cubicBezTo>
                    <a:cubicBezTo>
                      <a:pt x="9" y="14"/>
                      <a:pt x="8" y="18"/>
                      <a:pt x="8" y="25"/>
                    </a:cubicBezTo>
                    <a:cubicBezTo>
                      <a:pt x="8" y="31"/>
                      <a:pt x="9" y="36"/>
                      <a:pt x="12" y="39"/>
                    </a:cubicBezTo>
                    <a:cubicBezTo>
                      <a:pt x="14" y="42"/>
                      <a:pt x="17" y="43"/>
                      <a:pt x="21" y="43"/>
                    </a:cubicBezTo>
                    <a:cubicBezTo>
                      <a:pt x="25" y="43"/>
                      <a:pt x="27" y="42"/>
                      <a:pt x="29" y="40"/>
                    </a:cubicBezTo>
                    <a:cubicBezTo>
                      <a:pt x="32" y="38"/>
                      <a:pt x="33" y="35"/>
                      <a:pt x="33" y="31"/>
                    </a:cubicBezTo>
                    <a:lnTo>
                      <a:pt x="33"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3" name="Freeform 343"/>
              <p:cNvSpPr>
                <a:spLocks noEditPoints="1"/>
              </p:cNvSpPr>
              <p:nvPr/>
            </p:nvSpPr>
            <p:spPr bwMode="auto">
              <a:xfrm>
                <a:off x="2898" y="4018"/>
                <a:ext cx="53" cy="66"/>
              </a:xfrm>
              <a:custGeom>
                <a:avLst/>
                <a:gdLst/>
                <a:ahLst/>
                <a:cxnLst>
                  <a:cxn ang="0">
                    <a:pos x="34" y="43"/>
                  </a:cxn>
                  <a:cxn ang="0">
                    <a:pos x="34" y="43"/>
                  </a:cxn>
                  <a:cxn ang="0">
                    <a:pos x="25" y="48"/>
                  </a:cxn>
                  <a:cxn ang="0">
                    <a:pos x="16" y="50"/>
                  </a:cxn>
                  <a:cxn ang="0">
                    <a:pos x="4" y="46"/>
                  </a:cxn>
                  <a:cxn ang="0">
                    <a:pos x="0" y="36"/>
                  </a:cxn>
                  <a:cxn ang="0">
                    <a:pos x="2" y="30"/>
                  </a:cxn>
                  <a:cxn ang="0">
                    <a:pos x="6" y="25"/>
                  </a:cxn>
                  <a:cxn ang="0">
                    <a:pos x="12" y="22"/>
                  </a:cxn>
                  <a:cxn ang="0">
                    <a:pos x="19" y="21"/>
                  </a:cxn>
                  <a:cxn ang="0">
                    <a:pos x="33" y="18"/>
                  </a:cxn>
                  <a:cxn ang="0">
                    <a:pos x="33" y="16"/>
                  </a:cxn>
                  <a:cxn ang="0">
                    <a:pos x="31" y="9"/>
                  </a:cxn>
                  <a:cxn ang="0">
                    <a:pos x="22" y="7"/>
                  </a:cxn>
                  <a:cxn ang="0">
                    <a:pos x="13" y="9"/>
                  </a:cxn>
                  <a:cxn ang="0">
                    <a:pos x="9" y="16"/>
                  </a:cxn>
                  <a:cxn ang="0">
                    <a:pos x="1" y="15"/>
                  </a:cxn>
                  <a:cxn ang="0">
                    <a:pos x="5" y="6"/>
                  </a:cxn>
                  <a:cxn ang="0">
                    <a:pos x="12" y="2"/>
                  </a:cxn>
                  <a:cxn ang="0">
                    <a:pos x="23" y="0"/>
                  </a:cxn>
                  <a:cxn ang="0">
                    <a:pos x="33" y="1"/>
                  </a:cxn>
                  <a:cxn ang="0">
                    <a:pos x="38" y="5"/>
                  </a:cxn>
                  <a:cxn ang="0">
                    <a:pos x="41" y="10"/>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29"/>
                  </a:cxn>
                  <a:cxn ang="0">
                    <a:pos x="10" y="32"/>
                  </a:cxn>
                  <a:cxn ang="0">
                    <a:pos x="9" y="36"/>
                  </a:cxn>
                  <a:cxn ang="0">
                    <a:pos x="11" y="41"/>
                  </a:cxn>
                  <a:cxn ang="0">
                    <a:pos x="18" y="43"/>
                  </a:cxn>
                  <a:cxn ang="0">
                    <a:pos x="27" y="41"/>
                  </a:cxn>
                  <a:cxn ang="0">
                    <a:pos x="32" y="36"/>
                  </a:cxn>
                  <a:cxn ang="0">
                    <a:pos x="33" y="28"/>
                  </a:cxn>
                  <a:cxn ang="0">
                    <a:pos x="33" y="25"/>
                  </a:cxn>
                </a:cxnLst>
                <a:rect l="0" t="0" r="r" b="b"/>
                <a:pathLst>
                  <a:path w="44" h="50">
                    <a:moveTo>
                      <a:pt x="34" y="43"/>
                    </a:moveTo>
                    <a:lnTo>
                      <a:pt x="34" y="43"/>
                    </a:lnTo>
                    <a:cubicBezTo>
                      <a:pt x="31" y="45"/>
                      <a:pt x="28" y="47"/>
                      <a:pt x="25" y="48"/>
                    </a:cubicBezTo>
                    <a:cubicBezTo>
                      <a:pt x="22" y="49"/>
                      <a:pt x="19" y="50"/>
                      <a:pt x="16" y="50"/>
                    </a:cubicBezTo>
                    <a:cubicBezTo>
                      <a:pt x="11" y="50"/>
                      <a:pt x="7" y="48"/>
                      <a:pt x="4" y="46"/>
                    </a:cubicBezTo>
                    <a:cubicBezTo>
                      <a:pt x="1" y="43"/>
                      <a:pt x="0" y="40"/>
                      <a:pt x="0" y="36"/>
                    </a:cubicBezTo>
                    <a:cubicBezTo>
                      <a:pt x="0" y="34"/>
                      <a:pt x="1" y="32"/>
                      <a:pt x="2" y="30"/>
                    </a:cubicBezTo>
                    <a:cubicBezTo>
                      <a:pt x="3" y="28"/>
                      <a:pt x="4" y="26"/>
                      <a:pt x="6" y="25"/>
                    </a:cubicBezTo>
                    <a:cubicBezTo>
                      <a:pt x="7" y="24"/>
                      <a:pt x="9" y="23"/>
                      <a:pt x="12" y="22"/>
                    </a:cubicBezTo>
                    <a:cubicBezTo>
                      <a:pt x="13" y="22"/>
                      <a:pt x="16" y="22"/>
                      <a:pt x="19" y="21"/>
                    </a:cubicBezTo>
                    <a:cubicBezTo>
                      <a:pt x="25" y="20"/>
                      <a:pt x="30" y="19"/>
                      <a:pt x="33" y="18"/>
                    </a:cubicBezTo>
                    <a:cubicBezTo>
                      <a:pt x="33" y="17"/>
                      <a:pt x="33" y="17"/>
                      <a:pt x="33" y="16"/>
                    </a:cubicBezTo>
                    <a:cubicBezTo>
                      <a:pt x="33" y="13"/>
                      <a:pt x="32" y="11"/>
                      <a:pt x="31" y="9"/>
                    </a:cubicBezTo>
                    <a:cubicBezTo>
                      <a:pt x="29" y="7"/>
                      <a:pt x="26" y="7"/>
                      <a:pt x="22" y="7"/>
                    </a:cubicBezTo>
                    <a:cubicBezTo>
                      <a:pt x="18" y="7"/>
                      <a:pt x="15" y="7"/>
                      <a:pt x="13" y="9"/>
                    </a:cubicBezTo>
                    <a:cubicBezTo>
                      <a:pt x="11" y="10"/>
                      <a:pt x="10" y="12"/>
                      <a:pt x="9" y="16"/>
                    </a:cubicBezTo>
                    <a:lnTo>
                      <a:pt x="1" y="15"/>
                    </a:lnTo>
                    <a:cubicBezTo>
                      <a:pt x="2" y="11"/>
                      <a:pt x="3" y="8"/>
                      <a:pt x="5" y="6"/>
                    </a:cubicBezTo>
                    <a:cubicBezTo>
                      <a:pt x="7" y="4"/>
                      <a:pt x="9" y="3"/>
                      <a:pt x="12" y="2"/>
                    </a:cubicBezTo>
                    <a:cubicBezTo>
                      <a:pt x="15" y="0"/>
                      <a:pt x="19" y="0"/>
                      <a:pt x="23" y="0"/>
                    </a:cubicBezTo>
                    <a:cubicBezTo>
                      <a:pt x="27" y="0"/>
                      <a:pt x="30" y="0"/>
                      <a:pt x="33" y="1"/>
                    </a:cubicBezTo>
                    <a:cubicBezTo>
                      <a:pt x="35" y="2"/>
                      <a:pt x="37" y="3"/>
                      <a:pt x="38" y="5"/>
                    </a:cubicBezTo>
                    <a:cubicBezTo>
                      <a:pt x="40" y="6"/>
                      <a:pt x="40" y="8"/>
                      <a:pt x="41" y="10"/>
                    </a:cubicBezTo>
                    <a:cubicBezTo>
                      <a:pt x="41" y="12"/>
                      <a:pt x="41" y="14"/>
                      <a:pt x="41" y="18"/>
                    </a:cubicBezTo>
                    <a:lnTo>
                      <a:pt x="41" y="29"/>
                    </a:lnTo>
                    <a:cubicBezTo>
                      <a:pt x="41" y="36"/>
                      <a:pt x="42" y="41"/>
                      <a:pt x="42" y="43"/>
                    </a:cubicBezTo>
                    <a:cubicBezTo>
                      <a:pt x="42" y="45"/>
                      <a:pt x="43" y="47"/>
                      <a:pt x="44" y="49"/>
                    </a:cubicBezTo>
                    <a:lnTo>
                      <a:pt x="35" y="49"/>
                    </a:lnTo>
                    <a:cubicBezTo>
                      <a:pt x="35" y="47"/>
                      <a:pt x="34" y="45"/>
                      <a:pt x="34" y="43"/>
                    </a:cubicBezTo>
                    <a:lnTo>
                      <a:pt x="34" y="43"/>
                    </a:lnTo>
                    <a:close/>
                    <a:moveTo>
                      <a:pt x="33" y="25"/>
                    </a:moveTo>
                    <a:lnTo>
                      <a:pt x="33" y="25"/>
                    </a:lnTo>
                    <a:cubicBezTo>
                      <a:pt x="30" y="26"/>
                      <a:pt x="26" y="27"/>
                      <a:pt x="20" y="28"/>
                    </a:cubicBezTo>
                    <a:cubicBezTo>
                      <a:pt x="17" y="28"/>
                      <a:pt x="14" y="29"/>
                      <a:pt x="13" y="29"/>
                    </a:cubicBezTo>
                    <a:cubicBezTo>
                      <a:pt x="12" y="30"/>
                      <a:pt x="10" y="31"/>
                      <a:pt x="10" y="32"/>
                    </a:cubicBezTo>
                    <a:cubicBezTo>
                      <a:pt x="9" y="33"/>
                      <a:pt x="9" y="34"/>
                      <a:pt x="9" y="36"/>
                    </a:cubicBezTo>
                    <a:cubicBezTo>
                      <a:pt x="9" y="38"/>
                      <a:pt x="9" y="40"/>
                      <a:pt x="11" y="41"/>
                    </a:cubicBezTo>
                    <a:cubicBezTo>
                      <a:pt x="13" y="43"/>
                      <a:pt x="15" y="43"/>
                      <a:pt x="18" y="43"/>
                    </a:cubicBezTo>
                    <a:cubicBezTo>
                      <a:pt x="21" y="43"/>
                      <a:pt x="24" y="43"/>
                      <a:pt x="27" y="41"/>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4" name="Freeform 344"/>
              <p:cNvSpPr>
                <a:spLocks noEditPoints="1"/>
              </p:cNvSpPr>
              <p:nvPr/>
            </p:nvSpPr>
            <p:spPr bwMode="auto">
              <a:xfrm>
                <a:off x="2964" y="4018"/>
                <a:ext cx="50" cy="89"/>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1" y="24"/>
                  </a:cxn>
                  <a:cxn ang="0">
                    <a:pos x="39" y="38"/>
                  </a:cxn>
                  <a:cxn ang="0">
                    <a:pos x="31" y="47"/>
                  </a:cxn>
                  <a:cxn ang="0">
                    <a:pos x="21" y="50"/>
                  </a:cxn>
                  <a:cxn ang="0">
                    <a:pos x="13" y="48"/>
                  </a:cxn>
                  <a:cxn ang="0">
                    <a:pos x="8" y="44"/>
                  </a:cxn>
                  <a:cxn ang="0">
                    <a:pos x="8" y="67"/>
                  </a:cxn>
                  <a:cxn ang="0">
                    <a:pos x="0" y="67"/>
                  </a:cxn>
                  <a:cxn ang="0">
                    <a:pos x="7" y="25"/>
                  </a:cxn>
                  <a:cxn ang="0">
                    <a:pos x="7" y="25"/>
                  </a:cxn>
                  <a:cxn ang="0">
                    <a:pos x="11" y="39"/>
                  </a:cxn>
                  <a:cxn ang="0">
                    <a:pos x="20" y="43"/>
                  </a:cxn>
                  <a:cxn ang="0">
                    <a:pos x="29" y="39"/>
                  </a:cxn>
                  <a:cxn ang="0">
                    <a:pos x="33" y="24"/>
                  </a:cxn>
                  <a:cxn ang="0">
                    <a:pos x="29" y="11"/>
                  </a:cxn>
                  <a:cxn ang="0">
                    <a:pos x="20" y="6"/>
                  </a:cxn>
                  <a:cxn ang="0">
                    <a:pos x="11" y="11"/>
                  </a:cxn>
                  <a:cxn ang="0">
                    <a:pos x="7" y="25"/>
                  </a:cxn>
                  <a:cxn ang="0">
                    <a:pos x="7" y="25"/>
                  </a:cxn>
                </a:cxnLst>
                <a:rect l="0" t="0" r="r" b="b"/>
                <a:pathLst>
                  <a:path w="41" h="67">
                    <a:moveTo>
                      <a:pt x="0" y="67"/>
                    </a:moveTo>
                    <a:lnTo>
                      <a:pt x="0" y="67"/>
                    </a:lnTo>
                    <a:lnTo>
                      <a:pt x="0" y="1"/>
                    </a:lnTo>
                    <a:lnTo>
                      <a:pt x="7" y="1"/>
                    </a:lnTo>
                    <a:lnTo>
                      <a:pt x="7" y="7"/>
                    </a:lnTo>
                    <a:cubicBezTo>
                      <a:pt x="9" y="5"/>
                      <a:pt x="11" y="3"/>
                      <a:pt x="13" y="2"/>
                    </a:cubicBezTo>
                    <a:cubicBezTo>
                      <a:pt x="15" y="0"/>
                      <a:pt x="18" y="0"/>
                      <a:pt x="21" y="0"/>
                    </a:cubicBezTo>
                    <a:cubicBezTo>
                      <a:pt x="25" y="0"/>
                      <a:pt x="29" y="1"/>
                      <a:pt x="32" y="3"/>
                    </a:cubicBezTo>
                    <a:cubicBezTo>
                      <a:pt x="35" y="5"/>
                      <a:pt x="37" y="8"/>
                      <a:pt x="39" y="12"/>
                    </a:cubicBezTo>
                    <a:cubicBezTo>
                      <a:pt x="41" y="16"/>
                      <a:pt x="41" y="20"/>
                      <a:pt x="41" y="24"/>
                    </a:cubicBezTo>
                    <a:cubicBezTo>
                      <a:pt x="41" y="29"/>
                      <a:pt x="40" y="34"/>
                      <a:pt x="39" y="38"/>
                    </a:cubicBezTo>
                    <a:cubicBezTo>
                      <a:pt x="37" y="42"/>
                      <a:pt x="34" y="45"/>
                      <a:pt x="31" y="47"/>
                    </a:cubicBezTo>
                    <a:cubicBezTo>
                      <a:pt x="28" y="49"/>
                      <a:pt x="24" y="50"/>
                      <a:pt x="21" y="50"/>
                    </a:cubicBezTo>
                    <a:cubicBezTo>
                      <a:pt x="18" y="50"/>
                      <a:pt x="15" y="49"/>
                      <a:pt x="13" y="48"/>
                    </a:cubicBezTo>
                    <a:cubicBezTo>
                      <a:pt x="11" y="47"/>
                      <a:pt x="9" y="45"/>
                      <a:pt x="8" y="44"/>
                    </a:cubicBezTo>
                    <a:lnTo>
                      <a:pt x="8" y="67"/>
                    </a:lnTo>
                    <a:lnTo>
                      <a:pt x="0" y="67"/>
                    </a:lnTo>
                    <a:close/>
                    <a:moveTo>
                      <a:pt x="7" y="25"/>
                    </a:moveTo>
                    <a:lnTo>
                      <a:pt x="7" y="25"/>
                    </a:lnTo>
                    <a:cubicBezTo>
                      <a:pt x="7" y="31"/>
                      <a:pt x="8" y="36"/>
                      <a:pt x="11" y="39"/>
                    </a:cubicBezTo>
                    <a:cubicBezTo>
                      <a:pt x="13" y="42"/>
                      <a:pt x="16" y="43"/>
                      <a:pt x="20" y="43"/>
                    </a:cubicBezTo>
                    <a:cubicBezTo>
                      <a:pt x="24" y="43"/>
                      <a:pt x="27" y="42"/>
                      <a:pt x="29" y="39"/>
                    </a:cubicBezTo>
                    <a:cubicBezTo>
                      <a:pt x="32" y="36"/>
                      <a:pt x="33" y="31"/>
                      <a:pt x="33" y="24"/>
                    </a:cubicBezTo>
                    <a:cubicBezTo>
                      <a:pt x="33" y="18"/>
                      <a:pt x="32" y="14"/>
                      <a:pt x="29" y="11"/>
                    </a:cubicBezTo>
                    <a:cubicBezTo>
                      <a:pt x="27" y="8"/>
                      <a:pt x="24" y="6"/>
                      <a:pt x="20" y="6"/>
                    </a:cubicBezTo>
                    <a:cubicBezTo>
                      <a:pt x="17" y="6"/>
                      <a:pt x="14" y="8"/>
                      <a:pt x="11" y="11"/>
                    </a:cubicBezTo>
                    <a:cubicBezTo>
                      <a:pt x="9"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5" name="Freeform 345"/>
              <p:cNvSpPr>
                <a:spLocks noEditPoints="1"/>
              </p:cNvSpPr>
              <p:nvPr/>
            </p:nvSpPr>
            <p:spPr bwMode="auto">
              <a:xfrm>
                <a:off x="3026" y="3996"/>
                <a:ext cx="9" cy="87"/>
              </a:xfrm>
              <a:custGeom>
                <a:avLst/>
                <a:gdLst/>
                <a:ahLst/>
                <a:cxnLst>
                  <a:cxn ang="0">
                    <a:pos x="0" y="9"/>
                  </a:cxn>
                  <a:cxn ang="0">
                    <a:pos x="0" y="9"/>
                  </a:cxn>
                  <a:cxn ang="0">
                    <a:pos x="0" y="0"/>
                  </a:cxn>
                  <a:cxn ang="0">
                    <a:pos x="8" y="0"/>
                  </a:cxn>
                  <a:cxn ang="0">
                    <a:pos x="8" y="9"/>
                  </a:cxn>
                  <a:cxn ang="0">
                    <a:pos x="0" y="9"/>
                  </a:cxn>
                  <a:cxn ang="0">
                    <a:pos x="0" y="66"/>
                  </a:cxn>
                  <a:cxn ang="0">
                    <a:pos x="0" y="66"/>
                  </a:cxn>
                  <a:cxn ang="0">
                    <a:pos x="0" y="18"/>
                  </a:cxn>
                  <a:cxn ang="0">
                    <a:pos x="8" y="18"/>
                  </a:cxn>
                  <a:cxn ang="0">
                    <a:pos x="8" y="66"/>
                  </a:cxn>
                  <a:cxn ang="0">
                    <a:pos x="0" y="66"/>
                  </a:cxn>
                </a:cxnLst>
                <a:rect l="0" t="0" r="r" b="b"/>
                <a:pathLst>
                  <a:path w="8" h="66">
                    <a:moveTo>
                      <a:pt x="0" y="9"/>
                    </a:moveTo>
                    <a:lnTo>
                      <a:pt x="0" y="9"/>
                    </a:lnTo>
                    <a:lnTo>
                      <a:pt x="0" y="0"/>
                    </a:lnTo>
                    <a:lnTo>
                      <a:pt x="8" y="0"/>
                    </a:lnTo>
                    <a:lnTo>
                      <a:pt x="8" y="9"/>
                    </a:lnTo>
                    <a:lnTo>
                      <a:pt x="0" y="9"/>
                    </a:lnTo>
                    <a:close/>
                    <a:moveTo>
                      <a:pt x="0" y="66"/>
                    </a:moveTo>
                    <a:lnTo>
                      <a:pt x="0" y="66"/>
                    </a:lnTo>
                    <a:lnTo>
                      <a:pt x="0" y="18"/>
                    </a:lnTo>
                    <a:lnTo>
                      <a:pt x="8" y="18"/>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6" name="Freeform 346"/>
              <p:cNvSpPr>
                <a:spLocks/>
              </p:cNvSpPr>
              <p:nvPr/>
            </p:nvSpPr>
            <p:spPr bwMode="auto">
              <a:xfrm>
                <a:off x="3045" y="3997"/>
                <a:ext cx="29" cy="86"/>
              </a:xfrm>
              <a:custGeom>
                <a:avLst/>
                <a:gdLst/>
                <a:ahLst/>
                <a:cxnLst>
                  <a:cxn ang="0">
                    <a:pos x="23" y="57"/>
                  </a:cxn>
                  <a:cxn ang="0">
                    <a:pos x="23" y="57"/>
                  </a:cxn>
                  <a:cxn ang="0">
                    <a:pos x="24" y="65"/>
                  </a:cxn>
                  <a:cxn ang="0">
                    <a:pos x="18" y="65"/>
                  </a:cxn>
                  <a:cxn ang="0">
                    <a:pos x="11" y="64"/>
                  </a:cxn>
                  <a:cxn ang="0">
                    <a:pos x="7" y="60"/>
                  </a:cxn>
                  <a:cxn ang="0">
                    <a:pos x="6" y="51"/>
                  </a:cxn>
                  <a:cxn ang="0">
                    <a:pos x="6" y="23"/>
                  </a:cxn>
                  <a:cxn ang="0">
                    <a:pos x="0" y="23"/>
                  </a:cxn>
                  <a:cxn ang="0">
                    <a:pos x="0" y="17"/>
                  </a:cxn>
                  <a:cxn ang="0">
                    <a:pos x="6" y="17"/>
                  </a:cxn>
                  <a:cxn ang="0">
                    <a:pos x="6" y="5"/>
                  </a:cxn>
                  <a:cxn ang="0">
                    <a:pos x="14" y="0"/>
                  </a:cxn>
                  <a:cxn ang="0">
                    <a:pos x="14" y="17"/>
                  </a:cxn>
                  <a:cxn ang="0">
                    <a:pos x="23" y="17"/>
                  </a:cxn>
                  <a:cxn ang="0">
                    <a:pos x="23" y="23"/>
                  </a:cxn>
                  <a:cxn ang="0">
                    <a:pos x="14" y="23"/>
                  </a:cxn>
                  <a:cxn ang="0">
                    <a:pos x="14" y="51"/>
                  </a:cxn>
                  <a:cxn ang="0">
                    <a:pos x="15" y="56"/>
                  </a:cxn>
                  <a:cxn ang="0">
                    <a:pos x="16" y="57"/>
                  </a:cxn>
                  <a:cxn ang="0">
                    <a:pos x="19" y="58"/>
                  </a:cxn>
                  <a:cxn ang="0">
                    <a:pos x="23" y="57"/>
                  </a:cxn>
                  <a:cxn ang="0">
                    <a:pos x="23" y="57"/>
                  </a:cxn>
                </a:cxnLst>
                <a:rect l="0" t="0" r="r" b="b"/>
                <a:pathLst>
                  <a:path w="24" h="65">
                    <a:moveTo>
                      <a:pt x="23" y="57"/>
                    </a:moveTo>
                    <a:lnTo>
                      <a:pt x="23" y="57"/>
                    </a:lnTo>
                    <a:lnTo>
                      <a:pt x="24" y="65"/>
                    </a:lnTo>
                    <a:cubicBezTo>
                      <a:pt x="21" y="65"/>
                      <a:pt x="19" y="65"/>
                      <a:pt x="18" y="65"/>
                    </a:cubicBezTo>
                    <a:cubicBezTo>
                      <a:pt x="15" y="65"/>
                      <a:pt x="12" y="65"/>
                      <a:pt x="11" y="64"/>
                    </a:cubicBezTo>
                    <a:cubicBezTo>
                      <a:pt x="9" y="63"/>
                      <a:pt x="8" y="62"/>
                      <a:pt x="7" y="60"/>
                    </a:cubicBezTo>
                    <a:cubicBezTo>
                      <a:pt x="7" y="59"/>
                      <a:pt x="6" y="56"/>
                      <a:pt x="6" y="51"/>
                    </a:cubicBezTo>
                    <a:lnTo>
                      <a:pt x="6" y="23"/>
                    </a:lnTo>
                    <a:lnTo>
                      <a:pt x="0" y="23"/>
                    </a:lnTo>
                    <a:lnTo>
                      <a:pt x="0" y="17"/>
                    </a:lnTo>
                    <a:lnTo>
                      <a:pt x="6" y="17"/>
                    </a:lnTo>
                    <a:lnTo>
                      <a:pt x="6" y="5"/>
                    </a:lnTo>
                    <a:lnTo>
                      <a:pt x="14" y="0"/>
                    </a:lnTo>
                    <a:lnTo>
                      <a:pt x="14" y="17"/>
                    </a:lnTo>
                    <a:lnTo>
                      <a:pt x="23" y="17"/>
                    </a:lnTo>
                    <a:lnTo>
                      <a:pt x="23" y="23"/>
                    </a:lnTo>
                    <a:lnTo>
                      <a:pt x="14" y="23"/>
                    </a:lnTo>
                    <a:lnTo>
                      <a:pt x="14" y="51"/>
                    </a:lnTo>
                    <a:cubicBezTo>
                      <a:pt x="14" y="53"/>
                      <a:pt x="15" y="55"/>
                      <a:pt x="15" y="56"/>
                    </a:cubicBezTo>
                    <a:cubicBezTo>
                      <a:pt x="15" y="56"/>
                      <a:pt x="16" y="57"/>
                      <a:pt x="16" y="57"/>
                    </a:cubicBezTo>
                    <a:cubicBezTo>
                      <a:pt x="17" y="58"/>
                      <a:pt x="18" y="58"/>
                      <a:pt x="19" y="58"/>
                    </a:cubicBezTo>
                    <a:cubicBezTo>
                      <a:pt x="20" y="58"/>
                      <a:pt x="21" y="58"/>
                      <a:pt x="23" y="57"/>
                    </a:cubicBezTo>
                    <a:lnTo>
                      <a:pt x="23"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7" name="Freeform 347"/>
              <p:cNvSpPr>
                <a:spLocks noEditPoints="1"/>
              </p:cNvSpPr>
              <p:nvPr/>
            </p:nvSpPr>
            <p:spPr bwMode="auto">
              <a:xfrm>
                <a:off x="3079" y="4018"/>
                <a:ext cx="54" cy="66"/>
              </a:xfrm>
              <a:custGeom>
                <a:avLst/>
                <a:gdLst/>
                <a:ahLst/>
                <a:cxnLst>
                  <a:cxn ang="0">
                    <a:pos x="34" y="43"/>
                  </a:cxn>
                  <a:cxn ang="0">
                    <a:pos x="34" y="43"/>
                  </a:cxn>
                  <a:cxn ang="0">
                    <a:pos x="25" y="48"/>
                  </a:cxn>
                  <a:cxn ang="0">
                    <a:pos x="16" y="50"/>
                  </a:cxn>
                  <a:cxn ang="0">
                    <a:pos x="4" y="46"/>
                  </a:cxn>
                  <a:cxn ang="0">
                    <a:pos x="0" y="36"/>
                  </a:cxn>
                  <a:cxn ang="0">
                    <a:pos x="1" y="30"/>
                  </a:cxn>
                  <a:cxn ang="0">
                    <a:pos x="6" y="25"/>
                  </a:cxn>
                  <a:cxn ang="0">
                    <a:pos x="11" y="22"/>
                  </a:cxn>
                  <a:cxn ang="0">
                    <a:pos x="19" y="21"/>
                  </a:cxn>
                  <a:cxn ang="0">
                    <a:pos x="33" y="18"/>
                  </a:cxn>
                  <a:cxn ang="0">
                    <a:pos x="33" y="16"/>
                  </a:cxn>
                  <a:cxn ang="0">
                    <a:pos x="31" y="9"/>
                  </a:cxn>
                  <a:cxn ang="0">
                    <a:pos x="22" y="7"/>
                  </a:cxn>
                  <a:cxn ang="0">
                    <a:pos x="13" y="9"/>
                  </a:cxn>
                  <a:cxn ang="0">
                    <a:pos x="9" y="16"/>
                  </a:cxn>
                  <a:cxn ang="0">
                    <a:pos x="1" y="15"/>
                  </a:cxn>
                  <a:cxn ang="0">
                    <a:pos x="5" y="6"/>
                  </a:cxn>
                  <a:cxn ang="0">
                    <a:pos x="12" y="2"/>
                  </a:cxn>
                  <a:cxn ang="0">
                    <a:pos x="23" y="0"/>
                  </a:cxn>
                  <a:cxn ang="0">
                    <a:pos x="33" y="1"/>
                  </a:cxn>
                  <a:cxn ang="0">
                    <a:pos x="38" y="5"/>
                  </a:cxn>
                  <a:cxn ang="0">
                    <a:pos x="41" y="10"/>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29"/>
                  </a:cxn>
                  <a:cxn ang="0">
                    <a:pos x="10" y="32"/>
                  </a:cxn>
                  <a:cxn ang="0">
                    <a:pos x="8" y="36"/>
                  </a:cxn>
                  <a:cxn ang="0">
                    <a:pos x="11" y="41"/>
                  </a:cxn>
                  <a:cxn ang="0">
                    <a:pos x="18" y="43"/>
                  </a:cxn>
                  <a:cxn ang="0">
                    <a:pos x="26" y="41"/>
                  </a:cxn>
                  <a:cxn ang="0">
                    <a:pos x="32" y="36"/>
                  </a:cxn>
                  <a:cxn ang="0">
                    <a:pos x="33" y="28"/>
                  </a:cxn>
                  <a:cxn ang="0">
                    <a:pos x="33" y="25"/>
                  </a:cxn>
                </a:cxnLst>
                <a:rect l="0" t="0" r="r" b="b"/>
                <a:pathLst>
                  <a:path w="44" h="50">
                    <a:moveTo>
                      <a:pt x="34" y="43"/>
                    </a:moveTo>
                    <a:lnTo>
                      <a:pt x="34" y="43"/>
                    </a:lnTo>
                    <a:cubicBezTo>
                      <a:pt x="31" y="45"/>
                      <a:pt x="28" y="47"/>
                      <a:pt x="25" y="48"/>
                    </a:cubicBezTo>
                    <a:cubicBezTo>
                      <a:pt x="22" y="49"/>
                      <a:pt x="19" y="50"/>
                      <a:pt x="16" y="50"/>
                    </a:cubicBezTo>
                    <a:cubicBezTo>
                      <a:pt x="11" y="50"/>
                      <a:pt x="7" y="48"/>
                      <a:pt x="4" y="46"/>
                    </a:cubicBezTo>
                    <a:cubicBezTo>
                      <a:pt x="1" y="43"/>
                      <a:pt x="0" y="40"/>
                      <a:pt x="0" y="36"/>
                    </a:cubicBezTo>
                    <a:cubicBezTo>
                      <a:pt x="0" y="34"/>
                      <a:pt x="0" y="32"/>
                      <a:pt x="1" y="30"/>
                    </a:cubicBezTo>
                    <a:cubicBezTo>
                      <a:pt x="2" y="28"/>
                      <a:pt x="4" y="26"/>
                      <a:pt x="6" y="25"/>
                    </a:cubicBezTo>
                    <a:cubicBezTo>
                      <a:pt x="7" y="24"/>
                      <a:pt x="9" y="23"/>
                      <a:pt x="11" y="22"/>
                    </a:cubicBezTo>
                    <a:cubicBezTo>
                      <a:pt x="13" y="22"/>
                      <a:pt x="15" y="22"/>
                      <a:pt x="19" y="21"/>
                    </a:cubicBezTo>
                    <a:cubicBezTo>
                      <a:pt x="25" y="20"/>
                      <a:pt x="30" y="19"/>
                      <a:pt x="33" y="18"/>
                    </a:cubicBezTo>
                    <a:cubicBezTo>
                      <a:pt x="33" y="17"/>
                      <a:pt x="33" y="17"/>
                      <a:pt x="33" y="16"/>
                    </a:cubicBezTo>
                    <a:cubicBezTo>
                      <a:pt x="33" y="13"/>
                      <a:pt x="32" y="11"/>
                      <a:pt x="31" y="9"/>
                    </a:cubicBezTo>
                    <a:cubicBezTo>
                      <a:pt x="29" y="7"/>
                      <a:pt x="26" y="7"/>
                      <a:pt x="22" y="7"/>
                    </a:cubicBezTo>
                    <a:cubicBezTo>
                      <a:pt x="18" y="7"/>
                      <a:pt x="15" y="7"/>
                      <a:pt x="13" y="9"/>
                    </a:cubicBezTo>
                    <a:cubicBezTo>
                      <a:pt x="11" y="10"/>
                      <a:pt x="10" y="12"/>
                      <a:pt x="9" y="16"/>
                    </a:cubicBezTo>
                    <a:lnTo>
                      <a:pt x="1" y="15"/>
                    </a:lnTo>
                    <a:cubicBezTo>
                      <a:pt x="2" y="11"/>
                      <a:pt x="3" y="8"/>
                      <a:pt x="5" y="6"/>
                    </a:cubicBezTo>
                    <a:cubicBezTo>
                      <a:pt x="6" y="4"/>
                      <a:pt x="9" y="3"/>
                      <a:pt x="12" y="2"/>
                    </a:cubicBezTo>
                    <a:cubicBezTo>
                      <a:pt x="15" y="0"/>
                      <a:pt x="19" y="0"/>
                      <a:pt x="23" y="0"/>
                    </a:cubicBezTo>
                    <a:cubicBezTo>
                      <a:pt x="27" y="0"/>
                      <a:pt x="30" y="0"/>
                      <a:pt x="33" y="1"/>
                    </a:cubicBezTo>
                    <a:cubicBezTo>
                      <a:pt x="35" y="2"/>
                      <a:pt x="37" y="3"/>
                      <a:pt x="38" y="5"/>
                    </a:cubicBezTo>
                    <a:cubicBezTo>
                      <a:pt x="39" y="6"/>
                      <a:pt x="40" y="8"/>
                      <a:pt x="41" y="10"/>
                    </a:cubicBezTo>
                    <a:cubicBezTo>
                      <a:pt x="41" y="12"/>
                      <a:pt x="41" y="14"/>
                      <a:pt x="41" y="18"/>
                    </a:cubicBezTo>
                    <a:lnTo>
                      <a:pt x="41" y="29"/>
                    </a:lnTo>
                    <a:cubicBezTo>
                      <a:pt x="41" y="36"/>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6" y="27"/>
                      <a:pt x="20" y="28"/>
                    </a:cubicBezTo>
                    <a:cubicBezTo>
                      <a:pt x="16" y="28"/>
                      <a:pt x="14" y="29"/>
                      <a:pt x="13" y="29"/>
                    </a:cubicBezTo>
                    <a:cubicBezTo>
                      <a:pt x="11" y="30"/>
                      <a:pt x="10" y="31"/>
                      <a:pt x="10" y="32"/>
                    </a:cubicBezTo>
                    <a:cubicBezTo>
                      <a:pt x="9" y="33"/>
                      <a:pt x="8" y="34"/>
                      <a:pt x="8" y="36"/>
                    </a:cubicBezTo>
                    <a:cubicBezTo>
                      <a:pt x="8" y="38"/>
                      <a:pt x="9" y="40"/>
                      <a:pt x="11" y="41"/>
                    </a:cubicBezTo>
                    <a:cubicBezTo>
                      <a:pt x="12" y="43"/>
                      <a:pt x="15" y="43"/>
                      <a:pt x="18" y="43"/>
                    </a:cubicBezTo>
                    <a:cubicBezTo>
                      <a:pt x="21" y="43"/>
                      <a:pt x="24" y="43"/>
                      <a:pt x="26" y="41"/>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8" name="Freeform 348"/>
              <p:cNvSpPr>
                <a:spLocks/>
              </p:cNvSpPr>
              <p:nvPr/>
            </p:nvSpPr>
            <p:spPr bwMode="auto">
              <a:xfrm>
                <a:off x="3145" y="3996"/>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9" name="Freeform 349"/>
              <p:cNvSpPr>
                <a:spLocks/>
              </p:cNvSpPr>
              <p:nvPr/>
            </p:nvSpPr>
            <p:spPr bwMode="auto">
              <a:xfrm>
                <a:off x="2826" y="3596"/>
                <a:ext cx="102" cy="6"/>
              </a:xfrm>
              <a:custGeom>
                <a:avLst/>
                <a:gdLst/>
                <a:ahLst/>
                <a:cxnLst>
                  <a:cxn ang="0">
                    <a:pos x="0" y="4"/>
                  </a:cxn>
                  <a:cxn ang="0">
                    <a:pos x="0" y="4"/>
                  </a:cxn>
                  <a:cxn ang="0">
                    <a:pos x="84" y="4"/>
                  </a:cxn>
                  <a:cxn ang="0">
                    <a:pos x="84" y="0"/>
                  </a:cxn>
                  <a:cxn ang="0">
                    <a:pos x="0" y="0"/>
                  </a:cxn>
                  <a:cxn ang="0">
                    <a:pos x="0" y="4"/>
                  </a:cxn>
                </a:cxnLst>
                <a:rect l="0" t="0" r="r" b="b"/>
                <a:pathLst>
                  <a:path w="84" h="4">
                    <a:moveTo>
                      <a:pt x="0" y="4"/>
                    </a:moveTo>
                    <a:lnTo>
                      <a:pt x="0" y="4"/>
                    </a:lnTo>
                    <a:lnTo>
                      <a:pt x="84" y="4"/>
                    </a:lnTo>
                    <a:lnTo>
                      <a:pt x="84"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0" name="Freeform 350"/>
              <p:cNvSpPr>
                <a:spLocks noEditPoints="1"/>
              </p:cNvSpPr>
              <p:nvPr/>
            </p:nvSpPr>
            <p:spPr bwMode="auto">
              <a:xfrm>
                <a:off x="2976" y="3784"/>
                <a:ext cx="76" cy="90"/>
              </a:xfrm>
              <a:custGeom>
                <a:avLst/>
                <a:gdLst/>
                <a:ahLst/>
                <a:cxnLst>
                  <a:cxn ang="0">
                    <a:pos x="0" y="35"/>
                  </a:cxn>
                  <a:cxn ang="0">
                    <a:pos x="0" y="35"/>
                  </a:cxn>
                  <a:cxn ang="0">
                    <a:pos x="8" y="10"/>
                  </a:cxn>
                  <a:cxn ang="0">
                    <a:pos x="31" y="0"/>
                  </a:cxn>
                  <a:cxn ang="0">
                    <a:pos x="48" y="5"/>
                  </a:cxn>
                  <a:cxn ang="0">
                    <a:pos x="59" y="17"/>
                  </a:cxn>
                  <a:cxn ang="0">
                    <a:pos x="63" y="34"/>
                  </a:cxn>
                  <a:cxn ang="0">
                    <a:pos x="58" y="52"/>
                  </a:cxn>
                  <a:cxn ang="0">
                    <a:pos x="47" y="64"/>
                  </a:cxn>
                  <a:cxn ang="0">
                    <a:pos x="31" y="68"/>
                  </a:cxn>
                  <a:cxn ang="0">
                    <a:pos x="14" y="64"/>
                  </a:cxn>
                  <a:cxn ang="0">
                    <a:pos x="3" y="52"/>
                  </a:cxn>
                  <a:cxn ang="0">
                    <a:pos x="0" y="35"/>
                  </a:cxn>
                  <a:cxn ang="0">
                    <a:pos x="0" y="35"/>
                  </a:cxn>
                  <a:cxn ang="0">
                    <a:pos x="9" y="35"/>
                  </a:cxn>
                  <a:cxn ang="0">
                    <a:pos x="9" y="35"/>
                  </a:cxn>
                  <a:cxn ang="0">
                    <a:pos x="15" y="54"/>
                  </a:cxn>
                  <a:cxn ang="0">
                    <a:pos x="31" y="61"/>
                  </a:cxn>
                  <a:cxn ang="0">
                    <a:pos x="47" y="54"/>
                  </a:cxn>
                  <a:cxn ang="0">
                    <a:pos x="54" y="34"/>
                  </a:cxn>
                  <a:cxn ang="0">
                    <a:pos x="51" y="20"/>
                  </a:cxn>
                  <a:cxn ang="0">
                    <a:pos x="43" y="11"/>
                  </a:cxn>
                  <a:cxn ang="0">
                    <a:pos x="31" y="8"/>
                  </a:cxn>
                  <a:cxn ang="0">
                    <a:pos x="15" y="14"/>
                  </a:cxn>
                  <a:cxn ang="0">
                    <a:pos x="9" y="35"/>
                  </a:cxn>
                  <a:cxn ang="0">
                    <a:pos x="9" y="35"/>
                  </a:cxn>
                </a:cxnLst>
                <a:rect l="0" t="0" r="r" b="b"/>
                <a:pathLst>
                  <a:path w="63" h="68">
                    <a:moveTo>
                      <a:pt x="0" y="35"/>
                    </a:moveTo>
                    <a:lnTo>
                      <a:pt x="0" y="35"/>
                    </a:lnTo>
                    <a:cubicBezTo>
                      <a:pt x="0" y="24"/>
                      <a:pt x="2" y="16"/>
                      <a:pt x="8" y="10"/>
                    </a:cubicBezTo>
                    <a:cubicBezTo>
                      <a:pt x="14" y="3"/>
                      <a:pt x="22" y="0"/>
                      <a:pt x="31" y="0"/>
                    </a:cubicBezTo>
                    <a:cubicBezTo>
                      <a:pt x="37" y="0"/>
                      <a:pt x="43" y="2"/>
                      <a:pt x="48" y="5"/>
                    </a:cubicBezTo>
                    <a:cubicBezTo>
                      <a:pt x="52" y="8"/>
                      <a:pt x="56" y="12"/>
                      <a:pt x="59" y="17"/>
                    </a:cubicBezTo>
                    <a:cubicBezTo>
                      <a:pt x="61" y="22"/>
                      <a:pt x="63" y="28"/>
                      <a:pt x="63" y="34"/>
                    </a:cubicBezTo>
                    <a:cubicBezTo>
                      <a:pt x="63" y="41"/>
                      <a:pt x="61" y="47"/>
                      <a:pt x="58" y="52"/>
                    </a:cubicBezTo>
                    <a:cubicBezTo>
                      <a:pt x="56" y="58"/>
                      <a:pt x="52" y="62"/>
                      <a:pt x="47" y="64"/>
                    </a:cubicBezTo>
                    <a:cubicBezTo>
                      <a:pt x="42" y="67"/>
                      <a:pt x="37" y="68"/>
                      <a:pt x="31" y="68"/>
                    </a:cubicBezTo>
                    <a:cubicBezTo>
                      <a:pt x="25" y="68"/>
                      <a:pt x="19" y="67"/>
                      <a:pt x="14" y="64"/>
                    </a:cubicBezTo>
                    <a:cubicBezTo>
                      <a:pt x="10" y="61"/>
                      <a:pt x="6" y="57"/>
                      <a:pt x="3" y="52"/>
                    </a:cubicBezTo>
                    <a:cubicBezTo>
                      <a:pt x="1" y="46"/>
                      <a:pt x="0" y="41"/>
                      <a:pt x="0" y="35"/>
                    </a:cubicBezTo>
                    <a:lnTo>
                      <a:pt x="0" y="35"/>
                    </a:lnTo>
                    <a:close/>
                    <a:moveTo>
                      <a:pt x="9" y="35"/>
                    </a:moveTo>
                    <a:lnTo>
                      <a:pt x="9" y="35"/>
                    </a:lnTo>
                    <a:cubicBezTo>
                      <a:pt x="9" y="43"/>
                      <a:pt x="11" y="50"/>
                      <a:pt x="15" y="54"/>
                    </a:cubicBezTo>
                    <a:cubicBezTo>
                      <a:pt x="19" y="59"/>
                      <a:pt x="25" y="61"/>
                      <a:pt x="31" y="61"/>
                    </a:cubicBezTo>
                    <a:cubicBezTo>
                      <a:pt x="38" y="61"/>
                      <a:pt x="43" y="59"/>
                      <a:pt x="47" y="54"/>
                    </a:cubicBezTo>
                    <a:cubicBezTo>
                      <a:pt x="51" y="49"/>
                      <a:pt x="54" y="43"/>
                      <a:pt x="54" y="34"/>
                    </a:cubicBezTo>
                    <a:cubicBezTo>
                      <a:pt x="54" y="29"/>
                      <a:pt x="53" y="24"/>
                      <a:pt x="51" y="20"/>
                    </a:cubicBezTo>
                    <a:cubicBezTo>
                      <a:pt x="49" y="16"/>
                      <a:pt x="46" y="13"/>
                      <a:pt x="43" y="11"/>
                    </a:cubicBezTo>
                    <a:cubicBezTo>
                      <a:pt x="39" y="9"/>
                      <a:pt x="35" y="8"/>
                      <a:pt x="31" y="8"/>
                    </a:cubicBezTo>
                    <a:cubicBezTo>
                      <a:pt x="25" y="8"/>
                      <a:pt x="20" y="10"/>
                      <a:pt x="15" y="14"/>
                    </a:cubicBezTo>
                    <a:cubicBezTo>
                      <a:pt x="11" y="18"/>
                      <a:pt x="9" y="25"/>
                      <a:pt x="9" y="35"/>
                    </a:cubicBezTo>
                    <a:lnTo>
                      <a:pt x="9"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1" name="Freeform 351"/>
              <p:cNvSpPr>
                <a:spLocks/>
              </p:cNvSpPr>
              <p:nvPr/>
            </p:nvSpPr>
            <p:spPr bwMode="auto">
              <a:xfrm>
                <a:off x="3060" y="3788"/>
                <a:ext cx="28" cy="86"/>
              </a:xfrm>
              <a:custGeom>
                <a:avLst/>
                <a:gdLst/>
                <a:ahLst/>
                <a:cxnLst>
                  <a:cxn ang="0">
                    <a:pos x="22" y="57"/>
                  </a:cxn>
                  <a:cxn ang="0">
                    <a:pos x="22" y="57"/>
                  </a:cxn>
                  <a:cxn ang="0">
                    <a:pos x="23" y="64"/>
                  </a:cxn>
                  <a:cxn ang="0">
                    <a:pos x="17" y="65"/>
                  </a:cxn>
                  <a:cxn ang="0">
                    <a:pos x="10" y="64"/>
                  </a:cxn>
                  <a:cxn ang="0">
                    <a:pos x="7" y="60"/>
                  </a:cxn>
                  <a:cxn ang="0">
                    <a:pos x="6" y="50"/>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4" y="55"/>
                  </a:cxn>
                  <a:cxn ang="0">
                    <a:pos x="16" y="57"/>
                  </a:cxn>
                  <a:cxn ang="0">
                    <a:pos x="18" y="57"/>
                  </a:cxn>
                  <a:cxn ang="0">
                    <a:pos x="22" y="57"/>
                  </a:cxn>
                  <a:cxn ang="0">
                    <a:pos x="22" y="57"/>
                  </a:cxn>
                </a:cxnLst>
                <a:rect l="0" t="0" r="r" b="b"/>
                <a:pathLst>
                  <a:path w="23" h="65">
                    <a:moveTo>
                      <a:pt x="22" y="57"/>
                    </a:moveTo>
                    <a:lnTo>
                      <a:pt x="22" y="57"/>
                    </a:lnTo>
                    <a:lnTo>
                      <a:pt x="23" y="64"/>
                    </a:lnTo>
                    <a:cubicBezTo>
                      <a:pt x="21" y="65"/>
                      <a:pt x="19" y="65"/>
                      <a:pt x="17" y="65"/>
                    </a:cubicBezTo>
                    <a:cubicBezTo>
                      <a:pt x="14" y="65"/>
                      <a:pt x="12" y="64"/>
                      <a:pt x="10" y="64"/>
                    </a:cubicBezTo>
                    <a:cubicBezTo>
                      <a:pt x="8" y="63"/>
                      <a:pt x="7" y="61"/>
                      <a:pt x="7" y="60"/>
                    </a:cubicBezTo>
                    <a:cubicBezTo>
                      <a:pt x="6" y="58"/>
                      <a:pt x="6" y="55"/>
                      <a:pt x="6" y="50"/>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3"/>
                      <a:pt x="14" y="55"/>
                      <a:pt x="14" y="55"/>
                    </a:cubicBezTo>
                    <a:cubicBezTo>
                      <a:pt x="14" y="56"/>
                      <a:pt x="15" y="56"/>
                      <a:pt x="16" y="57"/>
                    </a:cubicBezTo>
                    <a:cubicBezTo>
                      <a:pt x="16" y="57"/>
                      <a:pt x="17" y="57"/>
                      <a:pt x="18" y="57"/>
                    </a:cubicBezTo>
                    <a:cubicBezTo>
                      <a:pt x="19" y="57"/>
                      <a:pt x="20"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2" name="Freeform 352"/>
              <p:cNvSpPr>
                <a:spLocks/>
              </p:cNvSpPr>
              <p:nvPr/>
            </p:nvSpPr>
            <p:spPr bwMode="auto">
              <a:xfrm>
                <a:off x="3096" y="3785"/>
                <a:ext cx="48" cy="88"/>
              </a:xfrm>
              <a:custGeom>
                <a:avLst/>
                <a:gdLst/>
                <a:ahLst/>
                <a:cxnLst>
                  <a:cxn ang="0">
                    <a:pos x="0" y="66"/>
                  </a:cxn>
                  <a:cxn ang="0">
                    <a:pos x="0" y="66"/>
                  </a:cxn>
                  <a:cxn ang="0">
                    <a:pos x="0" y="0"/>
                  </a:cxn>
                  <a:cxn ang="0">
                    <a:pos x="8" y="0"/>
                  </a:cxn>
                  <a:cxn ang="0">
                    <a:pos x="8" y="24"/>
                  </a:cxn>
                  <a:cxn ang="0">
                    <a:pos x="22" y="17"/>
                  </a:cxn>
                  <a:cxn ang="0">
                    <a:pos x="31" y="20"/>
                  </a:cxn>
                  <a:cxn ang="0">
                    <a:pos x="37" y="25"/>
                  </a:cxn>
                  <a:cxn ang="0">
                    <a:pos x="39" y="36"/>
                  </a:cxn>
                  <a:cxn ang="0">
                    <a:pos x="39" y="66"/>
                  </a:cxn>
                  <a:cxn ang="0">
                    <a:pos x="31" y="66"/>
                  </a:cxn>
                  <a:cxn ang="0">
                    <a:pos x="31" y="36"/>
                  </a:cxn>
                  <a:cxn ang="0">
                    <a:pos x="28" y="27"/>
                  </a:cxn>
                  <a:cxn ang="0">
                    <a:pos x="20" y="24"/>
                  </a:cxn>
                  <a:cxn ang="0">
                    <a:pos x="14" y="26"/>
                  </a:cxn>
                  <a:cxn ang="0">
                    <a:pos x="9" y="31"/>
                  </a:cxn>
                  <a:cxn ang="0">
                    <a:pos x="8" y="40"/>
                  </a:cxn>
                  <a:cxn ang="0">
                    <a:pos x="8" y="66"/>
                  </a:cxn>
                  <a:cxn ang="0">
                    <a:pos x="0" y="66"/>
                  </a:cxn>
                </a:cxnLst>
                <a:rect l="0" t="0" r="r" b="b"/>
                <a:pathLst>
                  <a:path w="39" h="66">
                    <a:moveTo>
                      <a:pt x="0" y="66"/>
                    </a:moveTo>
                    <a:lnTo>
                      <a:pt x="0" y="66"/>
                    </a:lnTo>
                    <a:lnTo>
                      <a:pt x="0" y="0"/>
                    </a:lnTo>
                    <a:lnTo>
                      <a:pt x="8" y="0"/>
                    </a:lnTo>
                    <a:lnTo>
                      <a:pt x="8" y="24"/>
                    </a:lnTo>
                    <a:cubicBezTo>
                      <a:pt x="12" y="20"/>
                      <a:pt x="16" y="17"/>
                      <a:pt x="22" y="17"/>
                    </a:cubicBezTo>
                    <a:cubicBezTo>
                      <a:pt x="26" y="17"/>
                      <a:pt x="29" y="18"/>
                      <a:pt x="31" y="20"/>
                    </a:cubicBezTo>
                    <a:cubicBezTo>
                      <a:pt x="34" y="21"/>
                      <a:pt x="36" y="23"/>
                      <a:pt x="37" y="25"/>
                    </a:cubicBezTo>
                    <a:cubicBezTo>
                      <a:pt x="38" y="28"/>
                      <a:pt x="39" y="31"/>
                      <a:pt x="39" y="36"/>
                    </a:cubicBezTo>
                    <a:lnTo>
                      <a:pt x="39" y="66"/>
                    </a:lnTo>
                    <a:lnTo>
                      <a:pt x="31" y="66"/>
                    </a:lnTo>
                    <a:lnTo>
                      <a:pt x="31" y="36"/>
                    </a:lnTo>
                    <a:cubicBezTo>
                      <a:pt x="31" y="32"/>
                      <a:pt x="30" y="29"/>
                      <a:pt x="28" y="27"/>
                    </a:cubicBezTo>
                    <a:cubicBezTo>
                      <a:pt x="26" y="25"/>
                      <a:pt x="24" y="24"/>
                      <a:pt x="20" y="24"/>
                    </a:cubicBezTo>
                    <a:cubicBezTo>
                      <a:pt x="18" y="24"/>
                      <a:pt x="16" y="25"/>
                      <a:pt x="14" y="26"/>
                    </a:cubicBezTo>
                    <a:cubicBezTo>
                      <a:pt x="12" y="28"/>
                      <a:pt x="10" y="29"/>
                      <a:pt x="9" y="31"/>
                    </a:cubicBezTo>
                    <a:cubicBezTo>
                      <a:pt x="8" y="33"/>
                      <a:pt x="8" y="36"/>
                      <a:pt x="8" y="40"/>
                    </a:cubicBez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3" name="Freeform 353"/>
              <p:cNvSpPr>
                <a:spLocks noEditPoints="1"/>
              </p:cNvSpPr>
              <p:nvPr/>
            </p:nvSpPr>
            <p:spPr bwMode="auto">
              <a:xfrm>
                <a:off x="3155" y="3808"/>
                <a:ext cx="53" cy="66"/>
              </a:xfrm>
              <a:custGeom>
                <a:avLst/>
                <a:gdLst/>
                <a:ahLst/>
                <a:cxnLst>
                  <a:cxn ang="0">
                    <a:pos x="36" y="34"/>
                  </a:cxn>
                  <a:cxn ang="0">
                    <a:pos x="36" y="34"/>
                  </a:cxn>
                  <a:cxn ang="0">
                    <a:pos x="44" y="35"/>
                  </a:cxn>
                  <a:cxn ang="0">
                    <a:pos x="37" y="46"/>
                  </a:cxn>
                  <a:cxn ang="0">
                    <a:pos x="23" y="50"/>
                  </a:cxn>
                  <a:cxn ang="0">
                    <a:pos x="6" y="44"/>
                  </a:cxn>
                  <a:cxn ang="0">
                    <a:pos x="0" y="26"/>
                  </a:cxn>
                  <a:cxn ang="0">
                    <a:pos x="6" y="7"/>
                  </a:cxn>
                  <a:cxn ang="0">
                    <a:pos x="23" y="0"/>
                  </a:cxn>
                  <a:cxn ang="0">
                    <a:pos x="38" y="7"/>
                  </a:cxn>
                  <a:cxn ang="0">
                    <a:pos x="44" y="25"/>
                  </a:cxn>
                  <a:cxn ang="0">
                    <a:pos x="44" y="27"/>
                  </a:cxn>
                  <a:cxn ang="0">
                    <a:pos x="9" y="27"/>
                  </a:cxn>
                  <a:cxn ang="0">
                    <a:pos x="13" y="40"/>
                  </a:cxn>
                  <a:cxn ang="0">
                    <a:pos x="23" y="44"/>
                  </a:cxn>
                  <a:cxn ang="0">
                    <a:pos x="31" y="41"/>
                  </a:cxn>
                  <a:cxn ang="0">
                    <a:pos x="36" y="34"/>
                  </a:cxn>
                  <a:cxn ang="0">
                    <a:pos x="36" y="34"/>
                  </a:cxn>
                  <a:cxn ang="0">
                    <a:pos x="9" y="21"/>
                  </a:cxn>
                  <a:cxn ang="0">
                    <a:pos x="9" y="21"/>
                  </a:cxn>
                  <a:cxn ang="0">
                    <a:pos x="36" y="21"/>
                  </a:cxn>
                  <a:cxn ang="0">
                    <a:pos x="33" y="12"/>
                  </a:cxn>
                  <a:cxn ang="0">
                    <a:pos x="23" y="7"/>
                  </a:cxn>
                  <a:cxn ang="0">
                    <a:pos x="13" y="11"/>
                  </a:cxn>
                  <a:cxn ang="0">
                    <a:pos x="9" y="21"/>
                  </a:cxn>
                  <a:cxn ang="0">
                    <a:pos x="9" y="21"/>
                  </a:cxn>
                </a:cxnLst>
                <a:rect l="0" t="0" r="r" b="b"/>
                <a:pathLst>
                  <a:path w="44" h="50">
                    <a:moveTo>
                      <a:pt x="36" y="34"/>
                    </a:moveTo>
                    <a:lnTo>
                      <a:pt x="36" y="34"/>
                    </a:lnTo>
                    <a:lnTo>
                      <a:pt x="44" y="35"/>
                    </a:lnTo>
                    <a:cubicBezTo>
                      <a:pt x="43" y="40"/>
                      <a:pt x="40" y="44"/>
                      <a:pt x="37" y="46"/>
                    </a:cubicBezTo>
                    <a:cubicBezTo>
                      <a:pt x="33" y="49"/>
                      <a:pt x="29" y="50"/>
                      <a:pt x="23" y="50"/>
                    </a:cubicBezTo>
                    <a:cubicBezTo>
                      <a:pt x="16" y="50"/>
                      <a:pt x="10" y="48"/>
                      <a:pt x="6" y="44"/>
                    </a:cubicBezTo>
                    <a:cubicBezTo>
                      <a:pt x="2" y="40"/>
                      <a:pt x="0" y="34"/>
                      <a:pt x="0" y="26"/>
                    </a:cubicBezTo>
                    <a:cubicBezTo>
                      <a:pt x="0" y="18"/>
                      <a:pt x="2" y="12"/>
                      <a:pt x="6" y="7"/>
                    </a:cubicBezTo>
                    <a:cubicBezTo>
                      <a:pt x="11" y="3"/>
                      <a:pt x="16" y="0"/>
                      <a:pt x="23" y="0"/>
                    </a:cubicBezTo>
                    <a:cubicBezTo>
                      <a:pt x="29" y="0"/>
                      <a:pt x="34" y="3"/>
                      <a:pt x="38" y="7"/>
                    </a:cubicBezTo>
                    <a:cubicBezTo>
                      <a:pt x="42" y="11"/>
                      <a:pt x="44" y="17"/>
                      <a:pt x="44" y="25"/>
                    </a:cubicBezTo>
                    <a:cubicBezTo>
                      <a:pt x="44" y="26"/>
                      <a:pt x="44" y="27"/>
                      <a:pt x="44" y="27"/>
                    </a:cubicBezTo>
                    <a:lnTo>
                      <a:pt x="9" y="27"/>
                    </a:lnTo>
                    <a:cubicBezTo>
                      <a:pt x="9" y="33"/>
                      <a:pt x="10" y="37"/>
                      <a:pt x="13" y="40"/>
                    </a:cubicBezTo>
                    <a:cubicBezTo>
                      <a:pt x="16" y="42"/>
                      <a:pt x="19" y="44"/>
                      <a:pt x="23" y="44"/>
                    </a:cubicBezTo>
                    <a:cubicBezTo>
                      <a:pt x="26" y="44"/>
                      <a:pt x="29" y="43"/>
                      <a:pt x="31" y="41"/>
                    </a:cubicBezTo>
                    <a:cubicBezTo>
                      <a:pt x="33" y="40"/>
                      <a:pt x="34" y="37"/>
                      <a:pt x="36" y="34"/>
                    </a:cubicBezTo>
                    <a:lnTo>
                      <a:pt x="36" y="34"/>
                    </a:lnTo>
                    <a:close/>
                    <a:moveTo>
                      <a:pt x="9" y="21"/>
                    </a:moveTo>
                    <a:lnTo>
                      <a:pt x="9" y="21"/>
                    </a:lnTo>
                    <a:lnTo>
                      <a:pt x="36" y="21"/>
                    </a:lnTo>
                    <a:cubicBezTo>
                      <a:pt x="35" y="17"/>
                      <a:pt x="34" y="14"/>
                      <a:pt x="33" y="12"/>
                    </a:cubicBezTo>
                    <a:cubicBezTo>
                      <a:pt x="30" y="9"/>
                      <a:pt x="27" y="7"/>
                      <a:pt x="23" y="7"/>
                    </a:cubicBezTo>
                    <a:cubicBezTo>
                      <a:pt x="19" y="7"/>
                      <a:pt x="16" y="8"/>
                      <a:pt x="13" y="11"/>
                    </a:cubicBezTo>
                    <a:cubicBezTo>
                      <a:pt x="11"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4" name="Freeform 354"/>
              <p:cNvSpPr>
                <a:spLocks/>
              </p:cNvSpPr>
              <p:nvPr/>
            </p:nvSpPr>
            <p:spPr bwMode="auto">
              <a:xfrm>
                <a:off x="3220" y="3808"/>
                <a:ext cx="32" cy="65"/>
              </a:xfrm>
              <a:custGeom>
                <a:avLst/>
                <a:gdLst/>
                <a:ahLst/>
                <a:cxnLst>
                  <a:cxn ang="0">
                    <a:pos x="0" y="49"/>
                  </a:cxn>
                  <a:cxn ang="0">
                    <a:pos x="0" y="49"/>
                  </a:cxn>
                  <a:cxn ang="0">
                    <a:pos x="0" y="2"/>
                  </a:cxn>
                  <a:cxn ang="0">
                    <a:pos x="7" y="2"/>
                  </a:cxn>
                  <a:cxn ang="0">
                    <a:pos x="7" y="9"/>
                  </a:cxn>
                  <a:cxn ang="0">
                    <a:pos x="12" y="2"/>
                  </a:cxn>
                  <a:cxn ang="0">
                    <a:pos x="18" y="0"/>
                  </a:cxn>
                  <a:cxn ang="0">
                    <a:pos x="26" y="3"/>
                  </a:cxn>
                  <a:cxn ang="0">
                    <a:pos x="23" y="11"/>
                  </a:cxn>
                  <a:cxn ang="0">
                    <a:pos x="17" y="9"/>
                  </a:cxn>
                  <a:cxn ang="0">
                    <a:pos x="13" y="10"/>
                  </a:cxn>
                  <a:cxn ang="0">
                    <a:pos x="10" y="15"/>
                  </a:cxn>
                  <a:cxn ang="0">
                    <a:pos x="8" y="24"/>
                  </a:cxn>
                  <a:cxn ang="0">
                    <a:pos x="8" y="49"/>
                  </a:cxn>
                  <a:cxn ang="0">
                    <a:pos x="0" y="49"/>
                  </a:cxn>
                </a:cxnLst>
                <a:rect l="0" t="0" r="r" b="b"/>
                <a:pathLst>
                  <a:path w="26" h="49">
                    <a:moveTo>
                      <a:pt x="0" y="49"/>
                    </a:moveTo>
                    <a:lnTo>
                      <a:pt x="0" y="49"/>
                    </a:lnTo>
                    <a:lnTo>
                      <a:pt x="0" y="2"/>
                    </a:lnTo>
                    <a:lnTo>
                      <a:pt x="7" y="2"/>
                    </a:lnTo>
                    <a:lnTo>
                      <a:pt x="7" y="9"/>
                    </a:lnTo>
                    <a:cubicBezTo>
                      <a:pt x="9" y="5"/>
                      <a:pt x="11" y="3"/>
                      <a:pt x="12" y="2"/>
                    </a:cubicBezTo>
                    <a:cubicBezTo>
                      <a:pt x="14" y="1"/>
                      <a:pt x="16" y="0"/>
                      <a:pt x="18" y="0"/>
                    </a:cubicBezTo>
                    <a:cubicBezTo>
                      <a:pt x="20" y="0"/>
                      <a:pt x="23" y="1"/>
                      <a:pt x="26" y="3"/>
                    </a:cubicBezTo>
                    <a:lnTo>
                      <a:pt x="23" y="11"/>
                    </a:lnTo>
                    <a:cubicBezTo>
                      <a:pt x="21" y="9"/>
                      <a:pt x="19" y="9"/>
                      <a:pt x="17" y="9"/>
                    </a:cubicBezTo>
                    <a:cubicBezTo>
                      <a:pt x="16" y="9"/>
                      <a:pt x="14" y="9"/>
                      <a:pt x="13" y="10"/>
                    </a:cubicBezTo>
                    <a:cubicBezTo>
                      <a:pt x="11" y="12"/>
                      <a:pt x="10" y="13"/>
                      <a:pt x="10" y="15"/>
                    </a:cubicBezTo>
                    <a:cubicBezTo>
                      <a:pt x="9"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5" name="Freeform 355"/>
              <p:cNvSpPr>
                <a:spLocks/>
              </p:cNvSpPr>
              <p:nvPr/>
            </p:nvSpPr>
            <p:spPr bwMode="auto">
              <a:xfrm>
                <a:off x="3286" y="3808"/>
                <a:ext cx="50" cy="66"/>
              </a:xfrm>
              <a:custGeom>
                <a:avLst/>
                <a:gdLst/>
                <a:ahLst/>
                <a:cxnLst>
                  <a:cxn ang="0">
                    <a:pos x="33" y="32"/>
                  </a:cxn>
                  <a:cxn ang="0">
                    <a:pos x="33" y="32"/>
                  </a:cxn>
                  <a:cxn ang="0">
                    <a:pos x="41" y="33"/>
                  </a:cxn>
                  <a:cxn ang="0">
                    <a:pos x="35" y="46"/>
                  </a:cxn>
                  <a:cxn ang="0">
                    <a:pos x="21" y="50"/>
                  </a:cxn>
                  <a:cxn ang="0">
                    <a:pos x="6" y="44"/>
                  </a:cxn>
                  <a:cxn ang="0">
                    <a:pos x="0" y="26"/>
                  </a:cxn>
                  <a:cxn ang="0">
                    <a:pos x="2" y="12"/>
                  </a:cxn>
                  <a:cxn ang="0">
                    <a:pos x="10" y="3"/>
                  </a:cxn>
                  <a:cxn ang="0">
                    <a:pos x="21" y="0"/>
                  </a:cxn>
                  <a:cxn ang="0">
                    <a:pos x="34" y="4"/>
                  </a:cxn>
                  <a:cxn ang="0">
                    <a:pos x="40" y="16"/>
                  </a:cxn>
                  <a:cxn ang="0">
                    <a:pos x="33" y="17"/>
                  </a:cxn>
                  <a:cxn ang="0">
                    <a:pos x="29" y="10"/>
                  </a:cxn>
                  <a:cxn ang="0">
                    <a:pos x="22" y="7"/>
                  </a:cxn>
                  <a:cxn ang="0">
                    <a:pos x="12" y="12"/>
                  </a:cxn>
                  <a:cxn ang="0">
                    <a:pos x="8" y="25"/>
                  </a:cxn>
                  <a:cxn ang="0">
                    <a:pos x="12" y="39"/>
                  </a:cxn>
                  <a:cxn ang="0">
                    <a:pos x="21" y="44"/>
                  </a:cxn>
                  <a:cxn ang="0">
                    <a:pos x="29" y="41"/>
                  </a:cxn>
                  <a:cxn ang="0">
                    <a:pos x="33" y="32"/>
                  </a:cxn>
                  <a:cxn ang="0">
                    <a:pos x="33" y="32"/>
                  </a:cxn>
                </a:cxnLst>
                <a:rect l="0" t="0" r="r" b="b"/>
                <a:pathLst>
                  <a:path w="41" h="50">
                    <a:moveTo>
                      <a:pt x="33" y="32"/>
                    </a:moveTo>
                    <a:lnTo>
                      <a:pt x="33" y="32"/>
                    </a:lnTo>
                    <a:lnTo>
                      <a:pt x="41" y="33"/>
                    </a:lnTo>
                    <a:cubicBezTo>
                      <a:pt x="40" y="38"/>
                      <a:pt x="38" y="43"/>
                      <a:pt x="35" y="46"/>
                    </a:cubicBezTo>
                    <a:cubicBezTo>
                      <a:pt x="31" y="49"/>
                      <a:pt x="27" y="50"/>
                      <a:pt x="21" y="50"/>
                    </a:cubicBezTo>
                    <a:cubicBezTo>
                      <a:pt x="15" y="50"/>
                      <a:pt x="10" y="48"/>
                      <a:pt x="6" y="44"/>
                    </a:cubicBezTo>
                    <a:cubicBezTo>
                      <a:pt x="2" y="40"/>
                      <a:pt x="0" y="34"/>
                      <a:pt x="0" y="26"/>
                    </a:cubicBezTo>
                    <a:cubicBezTo>
                      <a:pt x="0" y="20"/>
                      <a:pt x="1" y="16"/>
                      <a:pt x="2" y="12"/>
                    </a:cubicBezTo>
                    <a:cubicBezTo>
                      <a:pt x="4" y="8"/>
                      <a:pt x="7" y="5"/>
                      <a:pt x="10" y="3"/>
                    </a:cubicBezTo>
                    <a:cubicBezTo>
                      <a:pt x="14" y="1"/>
                      <a:pt x="17" y="0"/>
                      <a:pt x="21" y="0"/>
                    </a:cubicBezTo>
                    <a:cubicBezTo>
                      <a:pt x="27" y="0"/>
                      <a:pt x="31" y="2"/>
                      <a:pt x="34" y="4"/>
                    </a:cubicBezTo>
                    <a:cubicBezTo>
                      <a:pt x="37" y="7"/>
                      <a:pt x="40" y="11"/>
                      <a:pt x="40" y="16"/>
                    </a:cubicBezTo>
                    <a:lnTo>
                      <a:pt x="33" y="17"/>
                    </a:lnTo>
                    <a:cubicBezTo>
                      <a:pt x="32" y="14"/>
                      <a:pt x="31" y="11"/>
                      <a:pt x="29" y="10"/>
                    </a:cubicBezTo>
                    <a:cubicBezTo>
                      <a:pt x="27" y="8"/>
                      <a:pt x="24" y="7"/>
                      <a:pt x="22" y="7"/>
                    </a:cubicBezTo>
                    <a:cubicBezTo>
                      <a:pt x="18" y="7"/>
                      <a:pt x="14" y="9"/>
                      <a:pt x="12" y="12"/>
                    </a:cubicBezTo>
                    <a:cubicBezTo>
                      <a:pt x="9" y="14"/>
                      <a:pt x="8" y="19"/>
                      <a:pt x="8" y="25"/>
                    </a:cubicBezTo>
                    <a:cubicBezTo>
                      <a:pt x="8" y="32"/>
                      <a:pt x="9" y="36"/>
                      <a:pt x="12" y="39"/>
                    </a:cubicBezTo>
                    <a:cubicBezTo>
                      <a:pt x="14" y="42"/>
                      <a:pt x="17" y="44"/>
                      <a:pt x="21" y="44"/>
                    </a:cubicBezTo>
                    <a:cubicBezTo>
                      <a:pt x="24" y="44"/>
                      <a:pt x="27" y="43"/>
                      <a:pt x="29" y="41"/>
                    </a:cubicBezTo>
                    <a:cubicBezTo>
                      <a:pt x="31" y="39"/>
                      <a:pt x="33" y="36"/>
                      <a:pt x="33" y="32"/>
                    </a:cubicBezTo>
                    <a:lnTo>
                      <a:pt x="33"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6" name="Freeform 356"/>
              <p:cNvSpPr>
                <a:spLocks noEditPoints="1"/>
              </p:cNvSpPr>
              <p:nvPr/>
            </p:nvSpPr>
            <p:spPr bwMode="auto">
              <a:xfrm>
                <a:off x="3342" y="3808"/>
                <a:ext cx="54" cy="66"/>
              </a:xfrm>
              <a:custGeom>
                <a:avLst/>
                <a:gdLst/>
                <a:ahLst/>
                <a:cxnLst>
                  <a:cxn ang="0">
                    <a:pos x="34" y="43"/>
                  </a:cxn>
                  <a:cxn ang="0">
                    <a:pos x="34" y="43"/>
                  </a:cxn>
                  <a:cxn ang="0">
                    <a:pos x="25" y="49"/>
                  </a:cxn>
                  <a:cxn ang="0">
                    <a:pos x="16" y="50"/>
                  </a:cxn>
                  <a:cxn ang="0">
                    <a:pos x="4" y="47"/>
                  </a:cxn>
                  <a:cxn ang="0">
                    <a:pos x="0" y="37"/>
                  </a:cxn>
                  <a:cxn ang="0">
                    <a:pos x="1" y="30"/>
                  </a:cxn>
                  <a:cxn ang="0">
                    <a:pos x="6" y="26"/>
                  </a:cxn>
                  <a:cxn ang="0">
                    <a:pos x="11"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8" y="6"/>
                  </a:cxn>
                  <a:cxn ang="0">
                    <a:pos x="41" y="11"/>
                  </a:cxn>
                  <a:cxn ang="0">
                    <a:pos x="41" y="19"/>
                  </a:cxn>
                  <a:cxn ang="0">
                    <a:pos x="41" y="29"/>
                  </a:cxn>
                  <a:cxn ang="0">
                    <a:pos x="42" y="44"/>
                  </a:cxn>
                  <a:cxn ang="0">
                    <a:pos x="44" y="49"/>
                  </a:cxn>
                  <a:cxn ang="0">
                    <a:pos x="35" y="49"/>
                  </a:cxn>
                  <a:cxn ang="0">
                    <a:pos x="34" y="43"/>
                  </a:cxn>
                  <a:cxn ang="0">
                    <a:pos x="34" y="43"/>
                  </a:cxn>
                  <a:cxn ang="0">
                    <a:pos x="33" y="25"/>
                  </a:cxn>
                  <a:cxn ang="0">
                    <a:pos x="33" y="25"/>
                  </a:cxn>
                  <a:cxn ang="0">
                    <a:pos x="20" y="28"/>
                  </a:cxn>
                  <a:cxn ang="0">
                    <a:pos x="13" y="30"/>
                  </a:cxn>
                  <a:cxn ang="0">
                    <a:pos x="10" y="33"/>
                  </a:cxn>
                  <a:cxn ang="0">
                    <a:pos x="8" y="36"/>
                  </a:cxn>
                  <a:cxn ang="0">
                    <a:pos x="11" y="42"/>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7"/>
                    </a:cubicBezTo>
                    <a:cubicBezTo>
                      <a:pt x="1" y="44"/>
                      <a:pt x="0" y="41"/>
                      <a:pt x="0" y="37"/>
                    </a:cubicBezTo>
                    <a:cubicBezTo>
                      <a:pt x="0" y="34"/>
                      <a:pt x="0" y="32"/>
                      <a:pt x="1" y="30"/>
                    </a:cubicBezTo>
                    <a:cubicBezTo>
                      <a:pt x="2" y="28"/>
                      <a:pt x="4" y="27"/>
                      <a:pt x="6" y="26"/>
                    </a:cubicBezTo>
                    <a:cubicBezTo>
                      <a:pt x="7" y="24"/>
                      <a:pt x="9" y="24"/>
                      <a:pt x="11" y="23"/>
                    </a:cubicBezTo>
                    <a:cubicBezTo>
                      <a:pt x="13" y="23"/>
                      <a:pt x="15" y="22"/>
                      <a:pt x="19" y="22"/>
                    </a:cubicBezTo>
                    <a:cubicBezTo>
                      <a:pt x="25" y="21"/>
                      <a:pt x="30" y="20"/>
                      <a:pt x="33" y="19"/>
                    </a:cubicBezTo>
                    <a:cubicBezTo>
                      <a:pt x="33" y="18"/>
                      <a:pt x="33" y="17"/>
                      <a:pt x="33" y="17"/>
                    </a:cubicBezTo>
                    <a:cubicBezTo>
                      <a:pt x="33" y="14"/>
                      <a:pt x="32" y="11"/>
                      <a:pt x="31" y="10"/>
                    </a:cubicBezTo>
                    <a:cubicBezTo>
                      <a:pt x="29" y="8"/>
                      <a:pt x="26" y="7"/>
                      <a:pt x="22"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9" y="0"/>
                      <a:pt x="23" y="0"/>
                    </a:cubicBezTo>
                    <a:cubicBezTo>
                      <a:pt x="27" y="0"/>
                      <a:pt x="30" y="1"/>
                      <a:pt x="33" y="2"/>
                    </a:cubicBezTo>
                    <a:cubicBezTo>
                      <a:pt x="35" y="3"/>
                      <a:pt x="37" y="4"/>
                      <a:pt x="38" y="6"/>
                    </a:cubicBezTo>
                    <a:cubicBezTo>
                      <a:pt x="39" y="7"/>
                      <a:pt x="40" y="9"/>
                      <a:pt x="41" y="11"/>
                    </a:cubicBezTo>
                    <a:cubicBezTo>
                      <a:pt x="41" y="12"/>
                      <a:pt x="41" y="15"/>
                      <a:pt x="41" y="19"/>
                    </a:cubicBezTo>
                    <a:lnTo>
                      <a:pt x="41" y="29"/>
                    </a:lnTo>
                    <a:cubicBezTo>
                      <a:pt x="41" y="37"/>
                      <a:pt x="41" y="42"/>
                      <a:pt x="42" y="44"/>
                    </a:cubicBezTo>
                    <a:cubicBezTo>
                      <a:pt x="42" y="46"/>
                      <a:pt x="43" y="47"/>
                      <a:pt x="44" y="49"/>
                    </a:cubicBezTo>
                    <a:lnTo>
                      <a:pt x="35" y="49"/>
                    </a:lnTo>
                    <a:cubicBezTo>
                      <a:pt x="34" y="48"/>
                      <a:pt x="34" y="46"/>
                      <a:pt x="34" y="43"/>
                    </a:cubicBezTo>
                    <a:lnTo>
                      <a:pt x="34" y="43"/>
                    </a:lnTo>
                    <a:close/>
                    <a:moveTo>
                      <a:pt x="33" y="25"/>
                    </a:moveTo>
                    <a:lnTo>
                      <a:pt x="33" y="25"/>
                    </a:lnTo>
                    <a:cubicBezTo>
                      <a:pt x="30" y="27"/>
                      <a:pt x="26" y="28"/>
                      <a:pt x="20" y="28"/>
                    </a:cubicBezTo>
                    <a:cubicBezTo>
                      <a:pt x="16" y="29"/>
                      <a:pt x="14" y="29"/>
                      <a:pt x="13" y="30"/>
                    </a:cubicBezTo>
                    <a:cubicBezTo>
                      <a:pt x="11" y="31"/>
                      <a:pt x="10" y="31"/>
                      <a:pt x="10" y="33"/>
                    </a:cubicBezTo>
                    <a:cubicBezTo>
                      <a:pt x="9" y="34"/>
                      <a:pt x="8" y="35"/>
                      <a:pt x="8" y="36"/>
                    </a:cubicBezTo>
                    <a:cubicBezTo>
                      <a:pt x="8" y="39"/>
                      <a:pt x="9" y="40"/>
                      <a:pt x="11" y="42"/>
                    </a:cubicBezTo>
                    <a:cubicBezTo>
                      <a:pt x="13" y="43"/>
                      <a:pt x="15" y="44"/>
                      <a:pt x="18" y="44"/>
                    </a:cubicBezTo>
                    <a:cubicBezTo>
                      <a:pt x="21" y="44"/>
                      <a:pt x="24" y="43"/>
                      <a:pt x="26"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7" name="Freeform 357"/>
              <p:cNvSpPr>
                <a:spLocks noEditPoints="1"/>
              </p:cNvSpPr>
              <p:nvPr/>
            </p:nvSpPr>
            <p:spPr bwMode="auto">
              <a:xfrm>
                <a:off x="3408" y="3808"/>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9" y="38"/>
                  </a:cxn>
                  <a:cxn ang="0">
                    <a:pos x="31" y="47"/>
                  </a:cxn>
                  <a:cxn ang="0">
                    <a:pos x="20"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9" y="2"/>
                      <a:pt x="32" y="4"/>
                    </a:cubicBezTo>
                    <a:cubicBezTo>
                      <a:pt x="35" y="6"/>
                      <a:pt x="37" y="9"/>
                      <a:pt x="39" y="13"/>
                    </a:cubicBezTo>
                    <a:cubicBezTo>
                      <a:pt x="40" y="16"/>
                      <a:pt x="41" y="21"/>
                      <a:pt x="41" y="25"/>
                    </a:cubicBezTo>
                    <a:cubicBezTo>
                      <a:pt x="41" y="30"/>
                      <a:pt x="40" y="34"/>
                      <a:pt x="39" y="38"/>
                    </a:cubicBezTo>
                    <a:cubicBezTo>
                      <a:pt x="37" y="42"/>
                      <a:pt x="34" y="45"/>
                      <a:pt x="31" y="47"/>
                    </a:cubicBezTo>
                    <a:cubicBezTo>
                      <a:pt x="28" y="49"/>
                      <a:pt x="24" y="50"/>
                      <a:pt x="20" y="50"/>
                    </a:cubicBezTo>
                    <a:cubicBezTo>
                      <a:pt x="18" y="50"/>
                      <a:pt x="15" y="50"/>
                      <a:pt x="13" y="49"/>
                    </a:cubicBezTo>
                    <a:cubicBezTo>
                      <a:pt x="11" y="48"/>
                      <a:pt x="9" y="46"/>
                      <a:pt x="8" y="44"/>
                    </a:cubicBezTo>
                    <a:lnTo>
                      <a:pt x="8" y="68"/>
                    </a:lnTo>
                    <a:lnTo>
                      <a:pt x="0" y="68"/>
                    </a:lnTo>
                    <a:close/>
                    <a:moveTo>
                      <a:pt x="7" y="26"/>
                    </a:moveTo>
                    <a:lnTo>
                      <a:pt x="7" y="26"/>
                    </a:lnTo>
                    <a:cubicBezTo>
                      <a:pt x="7" y="32"/>
                      <a:pt x="8" y="36"/>
                      <a:pt x="11" y="39"/>
                    </a:cubicBezTo>
                    <a:cubicBezTo>
                      <a:pt x="13" y="42"/>
                      <a:pt x="16" y="44"/>
                      <a:pt x="20" y="44"/>
                    </a:cubicBezTo>
                    <a:cubicBezTo>
                      <a:pt x="23" y="44"/>
                      <a:pt x="26"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8"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8" name="Freeform 358"/>
              <p:cNvSpPr>
                <a:spLocks noEditPoints="1"/>
              </p:cNvSpPr>
              <p:nvPr/>
            </p:nvSpPr>
            <p:spPr bwMode="auto">
              <a:xfrm>
                <a:off x="3470" y="3785"/>
                <a:ext cx="10" cy="88"/>
              </a:xfrm>
              <a:custGeom>
                <a:avLst/>
                <a:gdLst/>
                <a:ahLst/>
                <a:cxnLst>
                  <a:cxn ang="0">
                    <a:pos x="0" y="10"/>
                  </a:cxn>
                  <a:cxn ang="0">
                    <a:pos x="0" y="10"/>
                  </a:cxn>
                  <a:cxn ang="0">
                    <a:pos x="0" y="0"/>
                  </a:cxn>
                  <a:cxn ang="0">
                    <a:pos x="8" y="0"/>
                  </a:cxn>
                  <a:cxn ang="0">
                    <a:pos x="8" y="10"/>
                  </a:cxn>
                  <a:cxn ang="0">
                    <a:pos x="0" y="10"/>
                  </a:cxn>
                  <a:cxn ang="0">
                    <a:pos x="0" y="66"/>
                  </a:cxn>
                  <a:cxn ang="0">
                    <a:pos x="0" y="66"/>
                  </a:cxn>
                  <a:cxn ang="0">
                    <a:pos x="0" y="19"/>
                  </a:cxn>
                  <a:cxn ang="0">
                    <a:pos x="8" y="19"/>
                  </a:cxn>
                  <a:cxn ang="0">
                    <a:pos x="8" y="66"/>
                  </a:cxn>
                  <a:cxn ang="0">
                    <a:pos x="0" y="66"/>
                  </a:cxn>
                </a:cxnLst>
                <a:rect l="0" t="0" r="r" b="b"/>
                <a:pathLst>
                  <a:path w="8" h="66">
                    <a:moveTo>
                      <a:pt x="0" y="10"/>
                    </a:moveTo>
                    <a:lnTo>
                      <a:pt x="0" y="10"/>
                    </a:lnTo>
                    <a:lnTo>
                      <a:pt x="0" y="0"/>
                    </a:lnTo>
                    <a:lnTo>
                      <a:pt x="8" y="0"/>
                    </a:lnTo>
                    <a:lnTo>
                      <a:pt x="8" y="10"/>
                    </a:lnTo>
                    <a:lnTo>
                      <a:pt x="0" y="10"/>
                    </a:lnTo>
                    <a:close/>
                    <a:moveTo>
                      <a:pt x="0" y="66"/>
                    </a:moveTo>
                    <a:lnTo>
                      <a:pt x="0" y="66"/>
                    </a:lnTo>
                    <a:lnTo>
                      <a:pt x="0" y="19"/>
                    </a:lnTo>
                    <a:lnTo>
                      <a:pt x="8" y="19"/>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9" name="Freeform 359"/>
              <p:cNvSpPr>
                <a:spLocks/>
              </p:cNvSpPr>
              <p:nvPr/>
            </p:nvSpPr>
            <p:spPr bwMode="auto">
              <a:xfrm>
                <a:off x="3489" y="3788"/>
                <a:ext cx="30" cy="86"/>
              </a:xfrm>
              <a:custGeom>
                <a:avLst/>
                <a:gdLst/>
                <a:ahLst/>
                <a:cxnLst>
                  <a:cxn ang="0">
                    <a:pos x="22" y="57"/>
                  </a:cxn>
                  <a:cxn ang="0">
                    <a:pos x="22" y="57"/>
                  </a:cxn>
                  <a:cxn ang="0">
                    <a:pos x="24" y="64"/>
                  </a:cxn>
                  <a:cxn ang="0">
                    <a:pos x="17" y="65"/>
                  </a:cxn>
                  <a:cxn ang="0">
                    <a:pos x="11" y="64"/>
                  </a:cxn>
                  <a:cxn ang="0">
                    <a:pos x="7" y="60"/>
                  </a:cxn>
                  <a:cxn ang="0">
                    <a:pos x="6" y="50"/>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5"/>
                  </a:cxn>
                  <a:cxn ang="0">
                    <a:pos x="16" y="57"/>
                  </a:cxn>
                  <a:cxn ang="0">
                    <a:pos x="19" y="57"/>
                  </a:cxn>
                  <a:cxn ang="0">
                    <a:pos x="22" y="57"/>
                  </a:cxn>
                  <a:cxn ang="0">
                    <a:pos x="22" y="57"/>
                  </a:cxn>
                </a:cxnLst>
                <a:rect l="0" t="0" r="r" b="b"/>
                <a:pathLst>
                  <a:path w="24" h="65">
                    <a:moveTo>
                      <a:pt x="22" y="57"/>
                    </a:moveTo>
                    <a:lnTo>
                      <a:pt x="22" y="57"/>
                    </a:lnTo>
                    <a:lnTo>
                      <a:pt x="24" y="64"/>
                    </a:lnTo>
                    <a:cubicBezTo>
                      <a:pt x="21" y="65"/>
                      <a:pt x="19" y="65"/>
                      <a:pt x="17" y="65"/>
                    </a:cubicBezTo>
                    <a:cubicBezTo>
                      <a:pt x="15" y="65"/>
                      <a:pt x="12" y="64"/>
                      <a:pt x="11" y="64"/>
                    </a:cubicBezTo>
                    <a:cubicBezTo>
                      <a:pt x="9" y="63"/>
                      <a:pt x="8" y="61"/>
                      <a:pt x="7" y="60"/>
                    </a:cubicBezTo>
                    <a:cubicBezTo>
                      <a:pt x="7" y="58"/>
                      <a:pt x="6" y="55"/>
                      <a:pt x="6" y="50"/>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3"/>
                      <a:pt x="14" y="55"/>
                      <a:pt x="15" y="55"/>
                    </a:cubicBezTo>
                    <a:cubicBezTo>
                      <a:pt x="15" y="56"/>
                      <a:pt x="15" y="56"/>
                      <a:pt x="16" y="57"/>
                    </a:cubicBezTo>
                    <a:cubicBezTo>
                      <a:pt x="17" y="57"/>
                      <a:pt x="18" y="57"/>
                      <a:pt x="19" y="57"/>
                    </a:cubicBezTo>
                    <a:cubicBezTo>
                      <a:pt x="20" y="57"/>
                      <a:pt x="21"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0" name="Freeform 360"/>
              <p:cNvSpPr>
                <a:spLocks noEditPoints="1"/>
              </p:cNvSpPr>
              <p:nvPr/>
            </p:nvSpPr>
            <p:spPr bwMode="auto">
              <a:xfrm>
                <a:off x="3524" y="3808"/>
                <a:ext cx="53" cy="66"/>
              </a:xfrm>
              <a:custGeom>
                <a:avLst/>
                <a:gdLst/>
                <a:ahLst/>
                <a:cxnLst>
                  <a:cxn ang="0">
                    <a:pos x="33" y="43"/>
                  </a:cxn>
                  <a:cxn ang="0">
                    <a:pos x="33" y="43"/>
                  </a:cxn>
                  <a:cxn ang="0">
                    <a:pos x="25" y="49"/>
                  </a:cxn>
                  <a:cxn ang="0">
                    <a:pos x="16" y="50"/>
                  </a:cxn>
                  <a:cxn ang="0">
                    <a:pos x="4" y="47"/>
                  </a:cxn>
                  <a:cxn ang="0">
                    <a:pos x="0" y="37"/>
                  </a:cxn>
                  <a:cxn ang="0">
                    <a:pos x="1" y="30"/>
                  </a:cxn>
                  <a:cxn ang="0">
                    <a:pos x="5" y="26"/>
                  </a:cxn>
                  <a:cxn ang="0">
                    <a:pos x="11" y="23"/>
                  </a:cxn>
                  <a:cxn ang="0">
                    <a:pos x="18" y="22"/>
                  </a:cxn>
                  <a:cxn ang="0">
                    <a:pos x="33" y="19"/>
                  </a:cxn>
                  <a:cxn ang="0">
                    <a:pos x="33" y="17"/>
                  </a:cxn>
                  <a:cxn ang="0">
                    <a:pos x="31" y="10"/>
                  </a:cxn>
                  <a:cxn ang="0">
                    <a:pos x="21" y="7"/>
                  </a:cxn>
                  <a:cxn ang="0">
                    <a:pos x="13" y="9"/>
                  </a:cxn>
                  <a:cxn ang="0">
                    <a:pos x="9" y="16"/>
                  </a:cxn>
                  <a:cxn ang="0">
                    <a:pos x="1" y="15"/>
                  </a:cxn>
                  <a:cxn ang="0">
                    <a:pos x="5" y="7"/>
                  </a:cxn>
                  <a:cxn ang="0">
                    <a:pos x="12" y="2"/>
                  </a:cxn>
                  <a:cxn ang="0">
                    <a:pos x="23" y="0"/>
                  </a:cxn>
                  <a:cxn ang="0">
                    <a:pos x="32" y="2"/>
                  </a:cxn>
                  <a:cxn ang="0">
                    <a:pos x="38" y="6"/>
                  </a:cxn>
                  <a:cxn ang="0">
                    <a:pos x="41" y="11"/>
                  </a:cxn>
                  <a:cxn ang="0">
                    <a:pos x="41" y="19"/>
                  </a:cxn>
                  <a:cxn ang="0">
                    <a:pos x="41" y="29"/>
                  </a:cxn>
                  <a:cxn ang="0">
                    <a:pos x="41" y="44"/>
                  </a:cxn>
                  <a:cxn ang="0">
                    <a:pos x="44" y="49"/>
                  </a:cxn>
                  <a:cxn ang="0">
                    <a:pos x="35" y="49"/>
                  </a:cxn>
                  <a:cxn ang="0">
                    <a:pos x="33" y="43"/>
                  </a:cxn>
                  <a:cxn ang="0">
                    <a:pos x="33" y="43"/>
                  </a:cxn>
                  <a:cxn ang="0">
                    <a:pos x="33" y="25"/>
                  </a:cxn>
                  <a:cxn ang="0">
                    <a:pos x="33" y="25"/>
                  </a:cxn>
                  <a:cxn ang="0">
                    <a:pos x="20" y="28"/>
                  </a:cxn>
                  <a:cxn ang="0">
                    <a:pos x="13" y="30"/>
                  </a:cxn>
                  <a:cxn ang="0">
                    <a:pos x="9" y="33"/>
                  </a:cxn>
                  <a:cxn ang="0">
                    <a:pos x="8" y="36"/>
                  </a:cxn>
                  <a:cxn ang="0">
                    <a:pos x="11" y="42"/>
                  </a:cxn>
                  <a:cxn ang="0">
                    <a:pos x="18" y="44"/>
                  </a:cxn>
                  <a:cxn ang="0">
                    <a:pos x="26" y="42"/>
                  </a:cxn>
                  <a:cxn ang="0">
                    <a:pos x="31" y="36"/>
                  </a:cxn>
                  <a:cxn ang="0">
                    <a:pos x="33" y="28"/>
                  </a:cxn>
                  <a:cxn ang="0">
                    <a:pos x="33" y="25"/>
                  </a:cxn>
                </a:cxnLst>
                <a:rect l="0" t="0" r="r" b="b"/>
                <a:pathLst>
                  <a:path w="44" h="50">
                    <a:moveTo>
                      <a:pt x="33" y="43"/>
                    </a:moveTo>
                    <a:lnTo>
                      <a:pt x="33" y="43"/>
                    </a:lnTo>
                    <a:cubicBezTo>
                      <a:pt x="30" y="46"/>
                      <a:pt x="28" y="48"/>
                      <a:pt x="25" y="49"/>
                    </a:cubicBezTo>
                    <a:cubicBezTo>
                      <a:pt x="22" y="50"/>
                      <a:pt x="19" y="50"/>
                      <a:pt x="16" y="50"/>
                    </a:cubicBezTo>
                    <a:cubicBezTo>
                      <a:pt x="11" y="50"/>
                      <a:pt x="7" y="49"/>
                      <a:pt x="4" y="47"/>
                    </a:cubicBezTo>
                    <a:cubicBezTo>
                      <a:pt x="1" y="44"/>
                      <a:pt x="0" y="41"/>
                      <a:pt x="0" y="37"/>
                    </a:cubicBezTo>
                    <a:cubicBezTo>
                      <a:pt x="0" y="34"/>
                      <a:pt x="0" y="32"/>
                      <a:pt x="1" y="30"/>
                    </a:cubicBezTo>
                    <a:cubicBezTo>
                      <a:pt x="2" y="28"/>
                      <a:pt x="4" y="27"/>
                      <a:pt x="5" y="26"/>
                    </a:cubicBezTo>
                    <a:cubicBezTo>
                      <a:pt x="7" y="24"/>
                      <a:pt x="9" y="24"/>
                      <a:pt x="11" y="23"/>
                    </a:cubicBezTo>
                    <a:cubicBezTo>
                      <a:pt x="13" y="23"/>
                      <a:pt x="15" y="22"/>
                      <a:pt x="18" y="22"/>
                    </a:cubicBezTo>
                    <a:cubicBezTo>
                      <a:pt x="25" y="21"/>
                      <a:pt x="30" y="20"/>
                      <a:pt x="33" y="19"/>
                    </a:cubicBezTo>
                    <a:cubicBezTo>
                      <a:pt x="33" y="18"/>
                      <a:pt x="33" y="17"/>
                      <a:pt x="33" y="17"/>
                    </a:cubicBezTo>
                    <a:cubicBezTo>
                      <a:pt x="33" y="14"/>
                      <a:pt x="32" y="11"/>
                      <a:pt x="31" y="10"/>
                    </a:cubicBezTo>
                    <a:cubicBezTo>
                      <a:pt x="28" y="8"/>
                      <a:pt x="25" y="7"/>
                      <a:pt x="21"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8" y="0"/>
                      <a:pt x="23" y="0"/>
                    </a:cubicBezTo>
                    <a:cubicBezTo>
                      <a:pt x="27" y="0"/>
                      <a:pt x="30" y="1"/>
                      <a:pt x="32" y="2"/>
                    </a:cubicBezTo>
                    <a:cubicBezTo>
                      <a:pt x="35" y="3"/>
                      <a:pt x="37" y="4"/>
                      <a:pt x="38" y="6"/>
                    </a:cubicBezTo>
                    <a:cubicBezTo>
                      <a:pt x="39" y="7"/>
                      <a:pt x="40" y="9"/>
                      <a:pt x="41" y="11"/>
                    </a:cubicBezTo>
                    <a:cubicBezTo>
                      <a:pt x="41" y="12"/>
                      <a:pt x="41" y="15"/>
                      <a:pt x="41" y="19"/>
                    </a:cubicBezTo>
                    <a:lnTo>
                      <a:pt x="41" y="29"/>
                    </a:lnTo>
                    <a:cubicBezTo>
                      <a:pt x="41" y="37"/>
                      <a:pt x="41" y="42"/>
                      <a:pt x="41" y="44"/>
                    </a:cubicBezTo>
                    <a:cubicBezTo>
                      <a:pt x="42" y="46"/>
                      <a:pt x="43" y="47"/>
                      <a:pt x="44" y="49"/>
                    </a:cubicBezTo>
                    <a:lnTo>
                      <a:pt x="35" y="49"/>
                    </a:lnTo>
                    <a:cubicBezTo>
                      <a:pt x="34" y="48"/>
                      <a:pt x="34" y="46"/>
                      <a:pt x="33" y="43"/>
                    </a:cubicBezTo>
                    <a:lnTo>
                      <a:pt x="33" y="43"/>
                    </a:lnTo>
                    <a:close/>
                    <a:moveTo>
                      <a:pt x="33" y="25"/>
                    </a:moveTo>
                    <a:lnTo>
                      <a:pt x="33" y="25"/>
                    </a:lnTo>
                    <a:cubicBezTo>
                      <a:pt x="30" y="27"/>
                      <a:pt x="25" y="28"/>
                      <a:pt x="20" y="28"/>
                    </a:cubicBezTo>
                    <a:cubicBezTo>
                      <a:pt x="16" y="29"/>
                      <a:pt x="14" y="29"/>
                      <a:pt x="13" y="30"/>
                    </a:cubicBezTo>
                    <a:cubicBezTo>
                      <a:pt x="11" y="31"/>
                      <a:pt x="10" y="31"/>
                      <a:pt x="9" y="33"/>
                    </a:cubicBezTo>
                    <a:cubicBezTo>
                      <a:pt x="9" y="34"/>
                      <a:pt x="8" y="35"/>
                      <a:pt x="8" y="36"/>
                    </a:cubicBezTo>
                    <a:cubicBezTo>
                      <a:pt x="8" y="39"/>
                      <a:pt x="9" y="40"/>
                      <a:pt x="11" y="42"/>
                    </a:cubicBezTo>
                    <a:cubicBezTo>
                      <a:pt x="12" y="43"/>
                      <a:pt x="15" y="44"/>
                      <a:pt x="18" y="44"/>
                    </a:cubicBezTo>
                    <a:cubicBezTo>
                      <a:pt x="21" y="44"/>
                      <a:pt x="24" y="43"/>
                      <a:pt x="26" y="42"/>
                    </a:cubicBezTo>
                    <a:cubicBezTo>
                      <a:pt x="29" y="41"/>
                      <a:pt x="30" y="39"/>
                      <a:pt x="31" y="36"/>
                    </a:cubicBezTo>
                    <a:cubicBezTo>
                      <a:pt x="32"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1" name="Freeform 361"/>
              <p:cNvSpPr>
                <a:spLocks/>
              </p:cNvSpPr>
              <p:nvPr/>
            </p:nvSpPr>
            <p:spPr bwMode="auto">
              <a:xfrm>
                <a:off x="3588" y="3785"/>
                <a:ext cx="10" cy="88"/>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2" name="Freeform 362"/>
              <p:cNvSpPr>
                <a:spLocks noEditPoints="1"/>
              </p:cNvSpPr>
              <p:nvPr/>
            </p:nvSpPr>
            <p:spPr bwMode="auto">
              <a:xfrm>
                <a:off x="370" y="897"/>
                <a:ext cx="103" cy="115"/>
              </a:xfrm>
              <a:custGeom>
                <a:avLst/>
                <a:gdLst/>
                <a:ahLst/>
                <a:cxnLst>
                  <a:cxn ang="0">
                    <a:pos x="25" y="42"/>
                  </a:cxn>
                  <a:cxn ang="0">
                    <a:pos x="25" y="42"/>
                  </a:cxn>
                  <a:cxn ang="0">
                    <a:pos x="45" y="39"/>
                  </a:cxn>
                  <a:cxn ang="0">
                    <a:pos x="56" y="23"/>
                  </a:cxn>
                  <a:cxn ang="0">
                    <a:pos x="46" y="7"/>
                  </a:cxn>
                  <a:cxn ang="0">
                    <a:pos x="33" y="5"/>
                  </a:cxn>
                  <a:cxn ang="0">
                    <a:pos x="26" y="6"/>
                  </a:cxn>
                  <a:cxn ang="0">
                    <a:pos x="25" y="10"/>
                  </a:cxn>
                  <a:cxn ang="0">
                    <a:pos x="25" y="42"/>
                  </a:cxn>
                  <a:cxn ang="0">
                    <a:pos x="0" y="85"/>
                  </a:cxn>
                  <a:cxn ang="0">
                    <a:pos x="0" y="85"/>
                  </a:cxn>
                  <a:cxn ang="0">
                    <a:pos x="9" y="82"/>
                  </a:cxn>
                  <a:cxn ang="0">
                    <a:pos x="11" y="72"/>
                  </a:cxn>
                  <a:cxn ang="0">
                    <a:pos x="11" y="14"/>
                  </a:cxn>
                  <a:cxn ang="0">
                    <a:pos x="9" y="5"/>
                  </a:cxn>
                  <a:cxn ang="0">
                    <a:pos x="0" y="3"/>
                  </a:cxn>
                  <a:cxn ang="0">
                    <a:pos x="0" y="0"/>
                  </a:cxn>
                  <a:cxn ang="0">
                    <a:pos x="37" y="0"/>
                  </a:cxn>
                  <a:cxn ang="0">
                    <a:pos x="56" y="3"/>
                  </a:cxn>
                  <a:cxn ang="0">
                    <a:pos x="70" y="23"/>
                  </a:cxn>
                  <a:cxn ang="0">
                    <a:pos x="64" y="38"/>
                  </a:cxn>
                  <a:cxn ang="0">
                    <a:pos x="46" y="45"/>
                  </a:cxn>
                  <a:cxn ang="0">
                    <a:pos x="73" y="79"/>
                  </a:cxn>
                  <a:cxn ang="0">
                    <a:pos x="78" y="83"/>
                  </a:cxn>
                  <a:cxn ang="0">
                    <a:pos x="85" y="85"/>
                  </a:cxn>
                  <a:cxn ang="0">
                    <a:pos x="85" y="87"/>
                  </a:cxn>
                  <a:cxn ang="0">
                    <a:pos x="64" y="87"/>
                  </a:cxn>
                  <a:cxn ang="0">
                    <a:pos x="32" y="47"/>
                  </a:cxn>
                  <a:cxn ang="0">
                    <a:pos x="25" y="47"/>
                  </a:cxn>
                  <a:cxn ang="0">
                    <a:pos x="25" y="73"/>
                  </a:cxn>
                  <a:cxn ang="0">
                    <a:pos x="27" y="82"/>
                  </a:cxn>
                  <a:cxn ang="0">
                    <a:pos x="37" y="85"/>
                  </a:cxn>
                  <a:cxn ang="0">
                    <a:pos x="37" y="87"/>
                  </a:cxn>
                  <a:cxn ang="0">
                    <a:pos x="0" y="87"/>
                  </a:cxn>
                  <a:cxn ang="0">
                    <a:pos x="0" y="85"/>
                  </a:cxn>
                </a:cxnLst>
                <a:rect l="0" t="0" r="r" b="b"/>
                <a:pathLst>
                  <a:path w="85" h="87">
                    <a:moveTo>
                      <a:pt x="25" y="42"/>
                    </a:moveTo>
                    <a:lnTo>
                      <a:pt x="25" y="42"/>
                    </a:lnTo>
                    <a:cubicBezTo>
                      <a:pt x="34" y="42"/>
                      <a:pt x="41" y="41"/>
                      <a:pt x="45" y="39"/>
                    </a:cubicBezTo>
                    <a:cubicBezTo>
                      <a:pt x="52" y="36"/>
                      <a:pt x="56" y="31"/>
                      <a:pt x="56" y="23"/>
                    </a:cubicBezTo>
                    <a:cubicBezTo>
                      <a:pt x="56" y="15"/>
                      <a:pt x="52" y="10"/>
                      <a:pt x="46" y="7"/>
                    </a:cubicBezTo>
                    <a:cubicBezTo>
                      <a:pt x="43" y="6"/>
                      <a:pt x="38" y="5"/>
                      <a:pt x="33" y="5"/>
                    </a:cubicBezTo>
                    <a:cubicBezTo>
                      <a:pt x="29" y="5"/>
                      <a:pt x="27" y="5"/>
                      <a:pt x="26" y="6"/>
                    </a:cubicBezTo>
                    <a:cubicBezTo>
                      <a:pt x="25" y="7"/>
                      <a:pt x="25" y="8"/>
                      <a:pt x="25" y="10"/>
                    </a:cubicBezTo>
                    <a:lnTo>
                      <a:pt x="25" y="42"/>
                    </a:lnTo>
                    <a:close/>
                    <a:moveTo>
                      <a:pt x="0" y="85"/>
                    </a:moveTo>
                    <a:lnTo>
                      <a:pt x="0" y="85"/>
                    </a:lnTo>
                    <a:cubicBezTo>
                      <a:pt x="5" y="85"/>
                      <a:pt x="8" y="84"/>
                      <a:pt x="9" y="82"/>
                    </a:cubicBezTo>
                    <a:cubicBezTo>
                      <a:pt x="11" y="81"/>
                      <a:pt x="11" y="77"/>
                      <a:pt x="11" y="72"/>
                    </a:cubicBezTo>
                    <a:lnTo>
                      <a:pt x="11" y="14"/>
                    </a:lnTo>
                    <a:cubicBezTo>
                      <a:pt x="11" y="10"/>
                      <a:pt x="11" y="7"/>
                      <a:pt x="9" y="5"/>
                    </a:cubicBezTo>
                    <a:cubicBezTo>
                      <a:pt x="8" y="4"/>
                      <a:pt x="5" y="3"/>
                      <a:pt x="0" y="3"/>
                    </a:cubicBezTo>
                    <a:lnTo>
                      <a:pt x="0" y="0"/>
                    </a:lnTo>
                    <a:lnTo>
                      <a:pt x="37" y="0"/>
                    </a:lnTo>
                    <a:cubicBezTo>
                      <a:pt x="44" y="0"/>
                      <a:pt x="50" y="1"/>
                      <a:pt x="56" y="3"/>
                    </a:cubicBezTo>
                    <a:cubicBezTo>
                      <a:pt x="65" y="7"/>
                      <a:pt x="70" y="13"/>
                      <a:pt x="70" y="23"/>
                    </a:cubicBezTo>
                    <a:cubicBezTo>
                      <a:pt x="70" y="30"/>
                      <a:pt x="68" y="35"/>
                      <a:pt x="64" y="38"/>
                    </a:cubicBezTo>
                    <a:cubicBezTo>
                      <a:pt x="59" y="42"/>
                      <a:pt x="53" y="44"/>
                      <a:pt x="46" y="45"/>
                    </a:cubicBezTo>
                    <a:lnTo>
                      <a:pt x="73" y="79"/>
                    </a:lnTo>
                    <a:cubicBezTo>
                      <a:pt x="75" y="81"/>
                      <a:pt x="77" y="82"/>
                      <a:pt x="78" y="83"/>
                    </a:cubicBezTo>
                    <a:cubicBezTo>
                      <a:pt x="80" y="84"/>
                      <a:pt x="82" y="85"/>
                      <a:pt x="85" y="85"/>
                    </a:cubicBezTo>
                    <a:lnTo>
                      <a:pt x="85" y="87"/>
                    </a:lnTo>
                    <a:lnTo>
                      <a:pt x="64" y="87"/>
                    </a:lnTo>
                    <a:lnTo>
                      <a:pt x="32" y="47"/>
                    </a:lnTo>
                    <a:lnTo>
                      <a:pt x="25" y="47"/>
                    </a:lnTo>
                    <a:lnTo>
                      <a:pt x="25" y="73"/>
                    </a:lnTo>
                    <a:cubicBezTo>
                      <a:pt x="25" y="78"/>
                      <a:pt x="25" y="81"/>
                      <a:pt x="27" y="82"/>
                    </a:cubicBezTo>
                    <a:cubicBezTo>
                      <a:pt x="28" y="84"/>
                      <a:pt x="32" y="85"/>
                      <a:pt x="37" y="85"/>
                    </a:cubicBezTo>
                    <a:lnTo>
                      <a:pt x="37" y="87"/>
                    </a:lnTo>
                    <a:lnTo>
                      <a:pt x="0" y="87"/>
                    </a:lnTo>
                    <a:lnTo>
                      <a:pt x="0" y="85"/>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3" name="Freeform 363"/>
              <p:cNvSpPr>
                <a:spLocks noEditPoints="1"/>
              </p:cNvSpPr>
              <p:nvPr/>
            </p:nvSpPr>
            <p:spPr bwMode="auto">
              <a:xfrm>
                <a:off x="478" y="932"/>
                <a:ext cx="65" cy="82"/>
              </a:xfrm>
              <a:custGeom>
                <a:avLst/>
                <a:gdLst/>
                <a:ahLst/>
                <a:cxnLst>
                  <a:cxn ang="0">
                    <a:pos x="28" y="0"/>
                  </a:cxn>
                  <a:cxn ang="0">
                    <a:pos x="28" y="0"/>
                  </a:cxn>
                  <a:cxn ang="0">
                    <a:pos x="44" y="6"/>
                  </a:cxn>
                  <a:cxn ang="0">
                    <a:pos x="50"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0"/>
                      <a:pt x="50" y="16"/>
                      <a:pt x="50" y="24"/>
                    </a:cubicBezTo>
                    <a:lnTo>
                      <a:pt x="10"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7" y="53"/>
                    </a:cubicBezTo>
                    <a:cubicBezTo>
                      <a:pt x="2" y="47"/>
                      <a:pt x="0" y="40"/>
                      <a:pt x="0" y="32"/>
                    </a:cubicBezTo>
                    <a:cubicBezTo>
                      <a:pt x="0" y="23"/>
                      <a:pt x="3" y="16"/>
                      <a:pt x="8" y="9"/>
                    </a:cubicBezTo>
                    <a:cubicBezTo>
                      <a:pt x="13" y="3"/>
                      <a:pt x="20" y="0"/>
                      <a:pt x="28" y="0"/>
                    </a:cubicBezTo>
                    <a:lnTo>
                      <a:pt x="28" y="0"/>
                    </a:lnTo>
                    <a:close/>
                    <a:moveTo>
                      <a:pt x="24" y="5"/>
                    </a:moveTo>
                    <a:lnTo>
                      <a:pt x="24" y="5"/>
                    </a:lnTo>
                    <a:cubicBezTo>
                      <a:pt x="19" y="5"/>
                      <a:pt x="15" y="7"/>
                      <a:pt x="13" y="11"/>
                    </a:cubicBezTo>
                    <a:cubicBezTo>
                      <a:pt x="11" y="14"/>
                      <a:pt x="10" y="16"/>
                      <a:pt x="10" y="20"/>
                    </a:cubicBezTo>
                    <a:lnTo>
                      <a:pt x="37" y="20"/>
                    </a:lnTo>
                    <a:cubicBezTo>
                      <a:pt x="37" y="16"/>
                      <a:pt x="36" y="13"/>
                      <a:pt x="35" y="10"/>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4" name="Freeform 364"/>
              <p:cNvSpPr>
                <a:spLocks/>
              </p:cNvSpPr>
              <p:nvPr/>
            </p:nvSpPr>
            <p:spPr bwMode="auto">
              <a:xfrm>
                <a:off x="550" y="934"/>
                <a:ext cx="74" cy="80"/>
              </a:xfrm>
              <a:custGeom>
                <a:avLst/>
                <a:gdLst/>
                <a:ahLst/>
                <a:cxnLst>
                  <a:cxn ang="0">
                    <a:pos x="26" y="0"/>
                  </a:cxn>
                  <a:cxn ang="0">
                    <a:pos x="26" y="0"/>
                  </a:cxn>
                  <a:cxn ang="0">
                    <a:pos x="26" y="2"/>
                  </a:cxn>
                  <a:cxn ang="0">
                    <a:pos x="21" y="3"/>
                  </a:cxn>
                  <a:cxn ang="0">
                    <a:pos x="20" y="5"/>
                  </a:cxn>
                  <a:cxn ang="0">
                    <a:pos x="20" y="7"/>
                  </a:cxn>
                  <a:cxn ang="0">
                    <a:pos x="21" y="10"/>
                  </a:cxn>
                  <a:cxn ang="0">
                    <a:pos x="35" y="43"/>
                  </a:cxn>
                  <a:cxn ang="0">
                    <a:pos x="46" y="14"/>
                  </a:cxn>
                  <a:cxn ang="0">
                    <a:pos x="48" y="10"/>
                  </a:cxn>
                  <a:cxn ang="0">
                    <a:pos x="49" y="6"/>
                  </a:cxn>
                  <a:cxn ang="0">
                    <a:pos x="46" y="2"/>
                  </a:cxn>
                  <a:cxn ang="0">
                    <a:pos x="42" y="2"/>
                  </a:cxn>
                  <a:cxn ang="0">
                    <a:pos x="42" y="0"/>
                  </a:cxn>
                  <a:cxn ang="0">
                    <a:pos x="61" y="0"/>
                  </a:cxn>
                  <a:cxn ang="0">
                    <a:pos x="61" y="2"/>
                  </a:cxn>
                  <a:cxn ang="0">
                    <a:pos x="56" y="4"/>
                  </a:cxn>
                  <a:cxn ang="0">
                    <a:pos x="52" y="12"/>
                  </a:cxn>
                  <a:cxn ang="0">
                    <a:pos x="33" y="59"/>
                  </a:cxn>
                  <a:cxn ang="0">
                    <a:pos x="33" y="60"/>
                  </a:cxn>
                  <a:cxn ang="0">
                    <a:pos x="32" y="61"/>
                  </a:cxn>
                  <a:cxn ang="0">
                    <a:pos x="31" y="60"/>
                  </a:cxn>
                  <a:cxn ang="0">
                    <a:pos x="30" y="58"/>
                  </a:cxn>
                  <a:cxn ang="0">
                    <a:pos x="10" y="11"/>
                  </a:cxn>
                  <a:cxn ang="0">
                    <a:pos x="5" y="3"/>
                  </a:cxn>
                  <a:cxn ang="0">
                    <a:pos x="0" y="2"/>
                  </a:cxn>
                  <a:cxn ang="0">
                    <a:pos x="0" y="0"/>
                  </a:cxn>
                  <a:cxn ang="0">
                    <a:pos x="26" y="0"/>
                  </a:cxn>
                </a:cxnLst>
                <a:rect l="0" t="0" r="r" b="b"/>
                <a:pathLst>
                  <a:path w="61" h="61">
                    <a:moveTo>
                      <a:pt x="26" y="0"/>
                    </a:moveTo>
                    <a:lnTo>
                      <a:pt x="26" y="0"/>
                    </a:lnTo>
                    <a:lnTo>
                      <a:pt x="26" y="2"/>
                    </a:lnTo>
                    <a:cubicBezTo>
                      <a:pt x="24" y="2"/>
                      <a:pt x="22" y="2"/>
                      <a:pt x="21" y="3"/>
                    </a:cubicBezTo>
                    <a:cubicBezTo>
                      <a:pt x="20" y="3"/>
                      <a:pt x="20" y="4"/>
                      <a:pt x="20" y="5"/>
                    </a:cubicBezTo>
                    <a:cubicBezTo>
                      <a:pt x="20" y="6"/>
                      <a:pt x="20" y="7"/>
                      <a:pt x="20" y="7"/>
                    </a:cubicBezTo>
                    <a:cubicBezTo>
                      <a:pt x="20" y="8"/>
                      <a:pt x="21" y="9"/>
                      <a:pt x="21" y="10"/>
                    </a:cubicBezTo>
                    <a:lnTo>
                      <a:pt x="35" y="43"/>
                    </a:lnTo>
                    <a:lnTo>
                      <a:pt x="46" y="14"/>
                    </a:lnTo>
                    <a:cubicBezTo>
                      <a:pt x="47" y="13"/>
                      <a:pt x="47" y="11"/>
                      <a:pt x="48" y="10"/>
                    </a:cubicBezTo>
                    <a:cubicBezTo>
                      <a:pt x="48" y="8"/>
                      <a:pt x="49" y="7"/>
                      <a:pt x="49" y="6"/>
                    </a:cubicBezTo>
                    <a:cubicBezTo>
                      <a:pt x="49" y="4"/>
                      <a:pt x="48" y="3"/>
                      <a:pt x="46" y="2"/>
                    </a:cubicBezTo>
                    <a:cubicBezTo>
                      <a:pt x="45" y="2"/>
                      <a:pt x="44" y="2"/>
                      <a:pt x="42" y="2"/>
                    </a:cubicBezTo>
                    <a:lnTo>
                      <a:pt x="42" y="0"/>
                    </a:lnTo>
                    <a:lnTo>
                      <a:pt x="61" y="0"/>
                    </a:lnTo>
                    <a:lnTo>
                      <a:pt x="61" y="2"/>
                    </a:lnTo>
                    <a:cubicBezTo>
                      <a:pt x="58" y="2"/>
                      <a:pt x="57" y="2"/>
                      <a:pt x="56" y="4"/>
                    </a:cubicBezTo>
                    <a:cubicBezTo>
                      <a:pt x="55" y="5"/>
                      <a:pt x="54" y="8"/>
                      <a:pt x="52" y="12"/>
                    </a:cubicBezTo>
                    <a:lnTo>
                      <a:pt x="33" y="59"/>
                    </a:lnTo>
                    <a:cubicBezTo>
                      <a:pt x="33" y="59"/>
                      <a:pt x="33" y="60"/>
                      <a:pt x="33" y="60"/>
                    </a:cubicBezTo>
                    <a:cubicBezTo>
                      <a:pt x="32" y="61"/>
                      <a:pt x="32" y="61"/>
                      <a:pt x="32" y="61"/>
                    </a:cubicBezTo>
                    <a:cubicBezTo>
                      <a:pt x="31" y="61"/>
                      <a:pt x="31" y="60"/>
                      <a:pt x="31" y="60"/>
                    </a:cubicBezTo>
                    <a:cubicBezTo>
                      <a:pt x="30" y="59"/>
                      <a:pt x="30" y="59"/>
                      <a:pt x="30" y="58"/>
                    </a:cubicBezTo>
                    <a:lnTo>
                      <a:pt x="10" y="11"/>
                    </a:lnTo>
                    <a:cubicBezTo>
                      <a:pt x="8" y="7"/>
                      <a:pt x="7" y="5"/>
                      <a:pt x="5" y="3"/>
                    </a:cubicBezTo>
                    <a:cubicBezTo>
                      <a:pt x="4" y="2"/>
                      <a:pt x="2" y="2"/>
                      <a:pt x="0" y="2"/>
                    </a:cubicBezTo>
                    <a:lnTo>
                      <a:pt x="0" y="0"/>
                    </a:lnTo>
                    <a:lnTo>
                      <a:pt x="26"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5" name="Freeform 365"/>
              <p:cNvSpPr>
                <a:spLocks noEditPoints="1"/>
              </p:cNvSpPr>
              <p:nvPr/>
            </p:nvSpPr>
            <p:spPr bwMode="auto">
              <a:xfrm>
                <a:off x="630" y="932"/>
                <a:ext cx="65" cy="82"/>
              </a:xfrm>
              <a:custGeom>
                <a:avLst/>
                <a:gdLst/>
                <a:ahLst/>
                <a:cxnLst>
                  <a:cxn ang="0">
                    <a:pos x="27" y="0"/>
                  </a:cxn>
                  <a:cxn ang="0">
                    <a:pos x="27" y="0"/>
                  </a:cxn>
                  <a:cxn ang="0">
                    <a:pos x="43" y="6"/>
                  </a:cxn>
                  <a:cxn ang="0">
                    <a:pos x="50" y="24"/>
                  </a:cxn>
                  <a:cxn ang="0">
                    <a:pos x="9" y="24"/>
                  </a:cxn>
                  <a:cxn ang="0">
                    <a:pos x="16" y="46"/>
                  </a:cxn>
                  <a:cxn ang="0">
                    <a:pos x="31" y="53"/>
                  </a:cxn>
                  <a:cxn ang="0">
                    <a:pos x="42" y="49"/>
                  </a:cxn>
                  <a:cxn ang="0">
                    <a:pos x="51" y="39"/>
                  </a:cxn>
                  <a:cxn ang="0">
                    <a:pos x="53" y="40"/>
                  </a:cxn>
                  <a:cxn ang="0">
                    <a:pos x="43" y="55"/>
                  </a:cxn>
                  <a:cxn ang="0">
                    <a:pos x="25" y="62"/>
                  </a:cxn>
                  <a:cxn ang="0">
                    <a:pos x="6" y="53"/>
                  </a:cxn>
                  <a:cxn ang="0">
                    <a:pos x="0" y="32"/>
                  </a:cxn>
                  <a:cxn ang="0">
                    <a:pos x="8" y="9"/>
                  </a:cxn>
                  <a:cxn ang="0">
                    <a:pos x="27" y="0"/>
                  </a:cxn>
                  <a:cxn ang="0">
                    <a:pos x="27" y="0"/>
                  </a:cxn>
                  <a:cxn ang="0">
                    <a:pos x="24" y="5"/>
                  </a:cxn>
                  <a:cxn ang="0">
                    <a:pos x="24" y="5"/>
                  </a:cxn>
                  <a:cxn ang="0">
                    <a:pos x="13" y="11"/>
                  </a:cxn>
                  <a:cxn ang="0">
                    <a:pos x="10" y="20"/>
                  </a:cxn>
                  <a:cxn ang="0">
                    <a:pos x="37" y="20"/>
                  </a:cxn>
                  <a:cxn ang="0">
                    <a:pos x="34" y="10"/>
                  </a:cxn>
                  <a:cxn ang="0">
                    <a:pos x="24" y="5"/>
                  </a:cxn>
                  <a:cxn ang="0">
                    <a:pos x="24" y="5"/>
                  </a:cxn>
                  <a:cxn ang="0">
                    <a:pos x="27" y="0"/>
                  </a:cxn>
                  <a:cxn ang="0">
                    <a:pos x="27" y="0"/>
                  </a:cxn>
                  <a:cxn ang="0">
                    <a:pos x="27" y="0"/>
                  </a:cxn>
                </a:cxnLst>
                <a:rect l="0" t="0" r="r" b="b"/>
                <a:pathLst>
                  <a:path w="53" h="62">
                    <a:moveTo>
                      <a:pt x="27" y="0"/>
                    </a:moveTo>
                    <a:lnTo>
                      <a:pt x="27" y="0"/>
                    </a:lnTo>
                    <a:cubicBezTo>
                      <a:pt x="34" y="0"/>
                      <a:pt x="39" y="2"/>
                      <a:pt x="43" y="6"/>
                    </a:cubicBezTo>
                    <a:cubicBezTo>
                      <a:pt x="48" y="10"/>
                      <a:pt x="50" y="16"/>
                      <a:pt x="50" y="24"/>
                    </a:cubicBezTo>
                    <a:lnTo>
                      <a:pt x="9"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6" y="53"/>
                    </a:cubicBezTo>
                    <a:cubicBezTo>
                      <a:pt x="2" y="47"/>
                      <a:pt x="0" y="40"/>
                      <a:pt x="0" y="32"/>
                    </a:cubicBezTo>
                    <a:cubicBezTo>
                      <a:pt x="0" y="23"/>
                      <a:pt x="2" y="16"/>
                      <a:pt x="8" y="9"/>
                    </a:cubicBezTo>
                    <a:cubicBezTo>
                      <a:pt x="13" y="3"/>
                      <a:pt x="19" y="0"/>
                      <a:pt x="27" y="0"/>
                    </a:cubicBezTo>
                    <a:lnTo>
                      <a:pt x="27" y="0"/>
                    </a:lnTo>
                    <a:close/>
                    <a:moveTo>
                      <a:pt x="24" y="5"/>
                    </a:moveTo>
                    <a:lnTo>
                      <a:pt x="24" y="5"/>
                    </a:lnTo>
                    <a:cubicBezTo>
                      <a:pt x="19" y="5"/>
                      <a:pt x="15" y="7"/>
                      <a:pt x="13" y="11"/>
                    </a:cubicBezTo>
                    <a:cubicBezTo>
                      <a:pt x="11" y="14"/>
                      <a:pt x="10" y="16"/>
                      <a:pt x="10" y="20"/>
                    </a:cubicBezTo>
                    <a:lnTo>
                      <a:pt x="37" y="20"/>
                    </a:lnTo>
                    <a:cubicBezTo>
                      <a:pt x="36" y="16"/>
                      <a:pt x="35" y="13"/>
                      <a:pt x="34" y="10"/>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6" name="Freeform 366"/>
              <p:cNvSpPr>
                <a:spLocks noEditPoints="1"/>
              </p:cNvSpPr>
              <p:nvPr/>
            </p:nvSpPr>
            <p:spPr bwMode="auto">
              <a:xfrm>
                <a:off x="702" y="932"/>
                <a:ext cx="76" cy="80"/>
              </a:xfrm>
              <a:custGeom>
                <a:avLst/>
                <a:gdLst/>
                <a:ahLst/>
                <a:cxnLst>
                  <a:cxn ang="0">
                    <a:pos x="0" y="59"/>
                  </a:cxn>
                  <a:cxn ang="0">
                    <a:pos x="0" y="59"/>
                  </a:cxn>
                  <a:cxn ang="0">
                    <a:pos x="6" y="56"/>
                  </a:cxn>
                  <a:cxn ang="0">
                    <a:pos x="8" y="49"/>
                  </a:cxn>
                  <a:cxn ang="0">
                    <a:pos x="8" y="16"/>
                  </a:cxn>
                  <a:cxn ang="0">
                    <a:pos x="7" y="10"/>
                  </a:cxn>
                  <a:cxn ang="0">
                    <a:pos x="2" y="8"/>
                  </a:cxn>
                  <a:cxn ang="0">
                    <a:pos x="1" y="8"/>
                  </a:cxn>
                  <a:cxn ang="0">
                    <a:pos x="0" y="8"/>
                  </a:cxn>
                  <a:cxn ang="0">
                    <a:pos x="0" y="6"/>
                  </a:cxn>
                  <a:cxn ang="0">
                    <a:pos x="12" y="2"/>
                  </a:cxn>
                  <a:cxn ang="0">
                    <a:pos x="18" y="0"/>
                  </a:cxn>
                  <a:cxn ang="0">
                    <a:pos x="19" y="0"/>
                  </a:cxn>
                  <a:cxn ang="0">
                    <a:pos x="19" y="1"/>
                  </a:cxn>
                  <a:cxn ang="0">
                    <a:pos x="19" y="11"/>
                  </a:cxn>
                  <a:cxn ang="0">
                    <a:pos x="28" y="3"/>
                  </a:cxn>
                  <a:cxn ang="0">
                    <a:pos x="39" y="0"/>
                  </a:cxn>
                  <a:cxn ang="0">
                    <a:pos x="46" y="2"/>
                  </a:cxn>
                  <a:cxn ang="0">
                    <a:pos x="53" y="20"/>
                  </a:cxn>
                  <a:cxn ang="0">
                    <a:pos x="53" y="50"/>
                  </a:cxn>
                  <a:cxn ang="0">
                    <a:pos x="55" y="57"/>
                  </a:cxn>
                  <a:cxn ang="0">
                    <a:pos x="62" y="59"/>
                  </a:cxn>
                  <a:cxn ang="0">
                    <a:pos x="62" y="60"/>
                  </a:cxn>
                  <a:cxn ang="0">
                    <a:pos x="34" y="60"/>
                  </a:cxn>
                  <a:cxn ang="0">
                    <a:pos x="34" y="59"/>
                  </a:cxn>
                  <a:cxn ang="0">
                    <a:pos x="41" y="56"/>
                  </a:cxn>
                  <a:cxn ang="0">
                    <a:pos x="42" y="48"/>
                  </a:cxn>
                  <a:cxn ang="0">
                    <a:pos x="42" y="20"/>
                  </a:cxn>
                  <a:cxn ang="0">
                    <a:pos x="40" y="11"/>
                  </a:cxn>
                  <a:cxn ang="0">
                    <a:pos x="33" y="7"/>
                  </a:cxn>
                  <a:cxn ang="0">
                    <a:pos x="25" y="10"/>
                  </a:cxn>
                  <a:cxn ang="0">
                    <a:pos x="19" y="15"/>
                  </a:cxn>
                  <a:cxn ang="0">
                    <a:pos x="19" y="51"/>
                  </a:cxn>
                  <a:cxn ang="0">
                    <a:pos x="21" y="57"/>
                  </a:cxn>
                  <a:cxn ang="0">
                    <a:pos x="28" y="59"/>
                  </a:cxn>
                  <a:cxn ang="0">
                    <a:pos x="28" y="60"/>
                  </a:cxn>
                  <a:cxn ang="0">
                    <a:pos x="0" y="60"/>
                  </a:cxn>
                  <a:cxn ang="0">
                    <a:pos x="0" y="59"/>
                  </a:cxn>
                  <a:cxn ang="0">
                    <a:pos x="31" y="0"/>
                  </a:cxn>
                  <a:cxn ang="0">
                    <a:pos x="31" y="0"/>
                  </a:cxn>
                  <a:cxn ang="0">
                    <a:pos x="31" y="0"/>
                  </a:cxn>
                </a:cxnLst>
                <a:rect l="0" t="0" r="r" b="b"/>
                <a:pathLst>
                  <a:path w="62" h="60">
                    <a:moveTo>
                      <a:pt x="0" y="59"/>
                    </a:moveTo>
                    <a:lnTo>
                      <a:pt x="0" y="59"/>
                    </a:lnTo>
                    <a:cubicBezTo>
                      <a:pt x="3" y="58"/>
                      <a:pt x="5" y="58"/>
                      <a:pt x="6" y="56"/>
                    </a:cubicBezTo>
                    <a:cubicBezTo>
                      <a:pt x="7" y="55"/>
                      <a:pt x="8" y="53"/>
                      <a:pt x="8" y="49"/>
                    </a:cubicBezTo>
                    <a:lnTo>
                      <a:pt x="8" y="16"/>
                    </a:lnTo>
                    <a:cubicBezTo>
                      <a:pt x="8" y="13"/>
                      <a:pt x="8" y="11"/>
                      <a:pt x="7" y="10"/>
                    </a:cubicBezTo>
                    <a:cubicBezTo>
                      <a:pt x="6" y="9"/>
                      <a:pt x="5" y="8"/>
                      <a:pt x="2" y="8"/>
                    </a:cubicBezTo>
                    <a:cubicBezTo>
                      <a:pt x="2" y="8"/>
                      <a:pt x="1" y="8"/>
                      <a:pt x="1" y="8"/>
                    </a:cubicBezTo>
                    <a:cubicBezTo>
                      <a:pt x="1" y="8"/>
                      <a:pt x="0" y="8"/>
                      <a:pt x="0" y="8"/>
                    </a:cubicBezTo>
                    <a:lnTo>
                      <a:pt x="0" y="6"/>
                    </a:lnTo>
                    <a:cubicBezTo>
                      <a:pt x="1" y="5"/>
                      <a:pt x="5" y="4"/>
                      <a:pt x="12" y="2"/>
                    </a:cubicBezTo>
                    <a:lnTo>
                      <a:pt x="18" y="0"/>
                    </a:lnTo>
                    <a:cubicBezTo>
                      <a:pt x="18" y="0"/>
                      <a:pt x="19" y="0"/>
                      <a:pt x="19" y="0"/>
                    </a:cubicBezTo>
                    <a:cubicBezTo>
                      <a:pt x="19" y="0"/>
                      <a:pt x="19" y="1"/>
                      <a:pt x="19" y="1"/>
                    </a:cubicBezTo>
                    <a:lnTo>
                      <a:pt x="19" y="11"/>
                    </a:lnTo>
                    <a:cubicBezTo>
                      <a:pt x="23" y="7"/>
                      <a:pt x="26" y="4"/>
                      <a:pt x="28" y="3"/>
                    </a:cubicBezTo>
                    <a:cubicBezTo>
                      <a:pt x="31" y="1"/>
                      <a:pt x="35" y="0"/>
                      <a:pt x="39" y="0"/>
                    </a:cubicBezTo>
                    <a:cubicBezTo>
                      <a:pt x="41" y="0"/>
                      <a:pt x="44" y="1"/>
                      <a:pt x="46" y="2"/>
                    </a:cubicBezTo>
                    <a:cubicBezTo>
                      <a:pt x="51" y="6"/>
                      <a:pt x="53" y="11"/>
                      <a:pt x="53" y="20"/>
                    </a:cubicBezTo>
                    <a:lnTo>
                      <a:pt x="53" y="50"/>
                    </a:lnTo>
                    <a:cubicBezTo>
                      <a:pt x="53" y="53"/>
                      <a:pt x="54" y="55"/>
                      <a:pt x="55" y="57"/>
                    </a:cubicBezTo>
                    <a:cubicBezTo>
                      <a:pt x="57" y="58"/>
                      <a:pt x="59" y="59"/>
                      <a:pt x="62" y="59"/>
                    </a:cubicBezTo>
                    <a:lnTo>
                      <a:pt x="62" y="60"/>
                    </a:lnTo>
                    <a:lnTo>
                      <a:pt x="34" y="60"/>
                    </a:lnTo>
                    <a:lnTo>
                      <a:pt x="34" y="59"/>
                    </a:lnTo>
                    <a:cubicBezTo>
                      <a:pt x="37" y="58"/>
                      <a:pt x="39" y="57"/>
                      <a:pt x="41" y="56"/>
                    </a:cubicBezTo>
                    <a:cubicBezTo>
                      <a:pt x="42" y="55"/>
                      <a:pt x="42" y="52"/>
                      <a:pt x="42" y="48"/>
                    </a:cubicBezTo>
                    <a:lnTo>
                      <a:pt x="42" y="20"/>
                    </a:lnTo>
                    <a:cubicBezTo>
                      <a:pt x="42" y="16"/>
                      <a:pt x="42" y="13"/>
                      <a:pt x="40" y="11"/>
                    </a:cubicBezTo>
                    <a:cubicBezTo>
                      <a:pt x="39" y="8"/>
                      <a:pt x="37" y="7"/>
                      <a:pt x="33" y="7"/>
                    </a:cubicBezTo>
                    <a:cubicBezTo>
                      <a:pt x="30" y="7"/>
                      <a:pt x="28" y="8"/>
                      <a:pt x="25" y="10"/>
                    </a:cubicBezTo>
                    <a:cubicBezTo>
                      <a:pt x="24" y="11"/>
                      <a:pt x="22" y="12"/>
                      <a:pt x="19" y="15"/>
                    </a:cubicBezTo>
                    <a:lnTo>
                      <a:pt x="19" y="51"/>
                    </a:lnTo>
                    <a:cubicBezTo>
                      <a:pt x="19" y="54"/>
                      <a:pt x="20" y="56"/>
                      <a:pt x="21" y="57"/>
                    </a:cubicBezTo>
                    <a:cubicBezTo>
                      <a:pt x="23" y="58"/>
                      <a:pt x="25" y="59"/>
                      <a:pt x="28" y="59"/>
                    </a:cubicBezTo>
                    <a:lnTo>
                      <a:pt x="28" y="60"/>
                    </a:lnTo>
                    <a:lnTo>
                      <a:pt x="0" y="60"/>
                    </a:lnTo>
                    <a:lnTo>
                      <a:pt x="0" y="59"/>
                    </a:lnTo>
                    <a:close/>
                    <a:moveTo>
                      <a:pt x="31" y="0"/>
                    </a:moveTo>
                    <a:lnTo>
                      <a:pt x="31" y="0"/>
                    </a:lnTo>
                    <a:lnTo>
                      <a:pt x="31"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7" name="Freeform 367"/>
              <p:cNvSpPr>
                <a:spLocks noEditPoints="1"/>
              </p:cNvSpPr>
              <p:nvPr/>
            </p:nvSpPr>
            <p:spPr bwMode="auto">
              <a:xfrm>
                <a:off x="780" y="932"/>
                <a:ext cx="75" cy="82"/>
              </a:xfrm>
              <a:custGeom>
                <a:avLst/>
                <a:gdLst/>
                <a:ahLst/>
                <a:cxnLst>
                  <a:cxn ang="0">
                    <a:pos x="19" y="1"/>
                  </a:cxn>
                  <a:cxn ang="0">
                    <a:pos x="19" y="1"/>
                  </a:cxn>
                  <a:cxn ang="0">
                    <a:pos x="19" y="42"/>
                  </a:cxn>
                  <a:cxn ang="0">
                    <a:pos x="21" y="49"/>
                  </a:cxn>
                  <a:cxn ang="0">
                    <a:pos x="29" y="54"/>
                  </a:cxn>
                  <a:cxn ang="0">
                    <a:pos x="38" y="51"/>
                  </a:cxn>
                  <a:cxn ang="0">
                    <a:pos x="43" y="47"/>
                  </a:cxn>
                  <a:cxn ang="0">
                    <a:pos x="43" y="11"/>
                  </a:cxn>
                  <a:cxn ang="0">
                    <a:pos x="41" y="5"/>
                  </a:cxn>
                  <a:cxn ang="0">
                    <a:pos x="33" y="3"/>
                  </a:cxn>
                  <a:cxn ang="0">
                    <a:pos x="33" y="1"/>
                  </a:cxn>
                  <a:cxn ang="0">
                    <a:pos x="54" y="1"/>
                  </a:cxn>
                  <a:cxn ang="0">
                    <a:pos x="54" y="46"/>
                  </a:cxn>
                  <a:cxn ang="0">
                    <a:pos x="56" y="52"/>
                  </a:cxn>
                  <a:cxn ang="0">
                    <a:pos x="62" y="54"/>
                  </a:cxn>
                  <a:cxn ang="0">
                    <a:pos x="62" y="55"/>
                  </a:cxn>
                  <a:cxn ang="0">
                    <a:pos x="57" y="57"/>
                  </a:cxn>
                  <a:cxn ang="0">
                    <a:pos x="51" y="59"/>
                  </a:cxn>
                  <a:cxn ang="0">
                    <a:pos x="44" y="61"/>
                  </a:cxn>
                  <a:cxn ang="0">
                    <a:pos x="44" y="61"/>
                  </a:cxn>
                  <a:cxn ang="0">
                    <a:pos x="44" y="60"/>
                  </a:cxn>
                  <a:cxn ang="0">
                    <a:pos x="44" y="50"/>
                  </a:cxn>
                  <a:cxn ang="0">
                    <a:pos x="36" y="58"/>
                  </a:cxn>
                  <a:cxn ang="0">
                    <a:pos x="24" y="62"/>
                  </a:cxn>
                  <a:cxn ang="0">
                    <a:pos x="13" y="58"/>
                  </a:cxn>
                  <a:cxn ang="0">
                    <a:pos x="8" y="44"/>
                  </a:cxn>
                  <a:cxn ang="0">
                    <a:pos x="8" y="11"/>
                  </a:cxn>
                  <a:cxn ang="0">
                    <a:pos x="6" y="4"/>
                  </a:cxn>
                  <a:cxn ang="0">
                    <a:pos x="0" y="3"/>
                  </a:cxn>
                  <a:cxn ang="0">
                    <a:pos x="0" y="1"/>
                  </a:cxn>
                  <a:cxn ang="0">
                    <a:pos x="19" y="1"/>
                  </a:cxn>
                  <a:cxn ang="0">
                    <a:pos x="32" y="0"/>
                  </a:cxn>
                  <a:cxn ang="0">
                    <a:pos x="32" y="0"/>
                  </a:cxn>
                  <a:cxn ang="0">
                    <a:pos x="32" y="0"/>
                  </a:cxn>
                </a:cxnLst>
                <a:rect l="0" t="0" r="r" b="b"/>
                <a:pathLst>
                  <a:path w="62" h="62">
                    <a:moveTo>
                      <a:pt x="19" y="1"/>
                    </a:moveTo>
                    <a:lnTo>
                      <a:pt x="19" y="1"/>
                    </a:lnTo>
                    <a:lnTo>
                      <a:pt x="19" y="42"/>
                    </a:lnTo>
                    <a:cubicBezTo>
                      <a:pt x="19" y="45"/>
                      <a:pt x="20" y="47"/>
                      <a:pt x="21" y="49"/>
                    </a:cubicBezTo>
                    <a:cubicBezTo>
                      <a:pt x="22" y="52"/>
                      <a:pt x="25" y="54"/>
                      <a:pt x="29" y="54"/>
                    </a:cubicBezTo>
                    <a:cubicBezTo>
                      <a:pt x="32" y="54"/>
                      <a:pt x="35" y="53"/>
                      <a:pt x="38" y="51"/>
                    </a:cubicBezTo>
                    <a:cubicBezTo>
                      <a:pt x="40" y="50"/>
                      <a:pt x="41" y="49"/>
                      <a:pt x="43" y="47"/>
                    </a:cubicBezTo>
                    <a:lnTo>
                      <a:pt x="43" y="11"/>
                    </a:lnTo>
                    <a:cubicBezTo>
                      <a:pt x="43" y="8"/>
                      <a:pt x="42" y="6"/>
                      <a:pt x="41" y="5"/>
                    </a:cubicBezTo>
                    <a:cubicBezTo>
                      <a:pt x="40" y="4"/>
                      <a:pt x="37" y="3"/>
                      <a:pt x="33" y="3"/>
                    </a:cubicBezTo>
                    <a:lnTo>
                      <a:pt x="33" y="1"/>
                    </a:lnTo>
                    <a:lnTo>
                      <a:pt x="54" y="1"/>
                    </a:lnTo>
                    <a:lnTo>
                      <a:pt x="54" y="46"/>
                    </a:lnTo>
                    <a:cubicBezTo>
                      <a:pt x="54" y="49"/>
                      <a:pt x="55" y="51"/>
                      <a:pt x="56" y="52"/>
                    </a:cubicBezTo>
                    <a:cubicBezTo>
                      <a:pt x="57" y="53"/>
                      <a:pt x="59" y="54"/>
                      <a:pt x="62" y="54"/>
                    </a:cubicBezTo>
                    <a:lnTo>
                      <a:pt x="62" y="55"/>
                    </a:lnTo>
                    <a:cubicBezTo>
                      <a:pt x="60" y="56"/>
                      <a:pt x="58" y="57"/>
                      <a:pt x="57" y="57"/>
                    </a:cubicBezTo>
                    <a:cubicBezTo>
                      <a:pt x="56" y="57"/>
                      <a:pt x="54" y="58"/>
                      <a:pt x="51" y="59"/>
                    </a:cubicBezTo>
                    <a:cubicBezTo>
                      <a:pt x="50" y="59"/>
                      <a:pt x="48" y="60"/>
                      <a:pt x="44" y="61"/>
                    </a:cubicBezTo>
                    <a:cubicBezTo>
                      <a:pt x="44" y="61"/>
                      <a:pt x="44" y="61"/>
                      <a:pt x="44" y="61"/>
                    </a:cubicBezTo>
                    <a:cubicBezTo>
                      <a:pt x="44" y="61"/>
                      <a:pt x="44" y="61"/>
                      <a:pt x="44" y="60"/>
                    </a:cubicBezTo>
                    <a:lnTo>
                      <a:pt x="44" y="50"/>
                    </a:lnTo>
                    <a:cubicBezTo>
                      <a:pt x="41" y="54"/>
                      <a:pt x="38" y="56"/>
                      <a:pt x="36" y="58"/>
                    </a:cubicBezTo>
                    <a:cubicBezTo>
                      <a:pt x="32" y="60"/>
                      <a:pt x="28" y="62"/>
                      <a:pt x="24" y="62"/>
                    </a:cubicBezTo>
                    <a:cubicBezTo>
                      <a:pt x="20" y="62"/>
                      <a:pt x="17" y="60"/>
                      <a:pt x="13" y="58"/>
                    </a:cubicBezTo>
                    <a:cubicBezTo>
                      <a:pt x="10" y="55"/>
                      <a:pt x="8" y="51"/>
                      <a:pt x="8" y="44"/>
                    </a:cubicBezTo>
                    <a:lnTo>
                      <a:pt x="8" y="11"/>
                    </a:lnTo>
                    <a:cubicBezTo>
                      <a:pt x="8" y="8"/>
                      <a:pt x="8" y="5"/>
                      <a:pt x="6" y="4"/>
                    </a:cubicBezTo>
                    <a:cubicBezTo>
                      <a:pt x="5" y="3"/>
                      <a:pt x="3" y="3"/>
                      <a:pt x="0" y="3"/>
                    </a:cubicBezTo>
                    <a:lnTo>
                      <a:pt x="0" y="1"/>
                    </a:lnTo>
                    <a:lnTo>
                      <a:pt x="19" y="1"/>
                    </a:lnTo>
                    <a:close/>
                    <a:moveTo>
                      <a:pt x="32" y="0"/>
                    </a:moveTo>
                    <a:lnTo>
                      <a:pt x="32" y="0"/>
                    </a:lnTo>
                    <a:lnTo>
                      <a:pt x="32"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8" name="Freeform 368"/>
              <p:cNvSpPr>
                <a:spLocks noEditPoints="1"/>
              </p:cNvSpPr>
              <p:nvPr/>
            </p:nvSpPr>
            <p:spPr bwMode="auto">
              <a:xfrm>
                <a:off x="862" y="932"/>
                <a:ext cx="64" cy="82"/>
              </a:xfrm>
              <a:custGeom>
                <a:avLst/>
                <a:gdLst/>
                <a:ahLst/>
                <a:cxnLst>
                  <a:cxn ang="0">
                    <a:pos x="28" y="0"/>
                  </a:cxn>
                  <a:cxn ang="0">
                    <a:pos x="28" y="0"/>
                  </a:cxn>
                  <a:cxn ang="0">
                    <a:pos x="44" y="6"/>
                  </a:cxn>
                  <a:cxn ang="0">
                    <a:pos x="51"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0"/>
                      <a:pt x="51" y="16"/>
                      <a:pt x="51" y="24"/>
                    </a:cubicBezTo>
                    <a:lnTo>
                      <a:pt x="10"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7" y="53"/>
                    </a:cubicBezTo>
                    <a:cubicBezTo>
                      <a:pt x="2" y="47"/>
                      <a:pt x="0" y="40"/>
                      <a:pt x="0" y="32"/>
                    </a:cubicBezTo>
                    <a:cubicBezTo>
                      <a:pt x="0" y="23"/>
                      <a:pt x="3" y="16"/>
                      <a:pt x="8" y="9"/>
                    </a:cubicBezTo>
                    <a:cubicBezTo>
                      <a:pt x="13" y="3"/>
                      <a:pt x="20" y="0"/>
                      <a:pt x="28" y="0"/>
                    </a:cubicBezTo>
                    <a:lnTo>
                      <a:pt x="28" y="0"/>
                    </a:lnTo>
                    <a:close/>
                    <a:moveTo>
                      <a:pt x="24" y="5"/>
                    </a:moveTo>
                    <a:lnTo>
                      <a:pt x="24" y="5"/>
                    </a:lnTo>
                    <a:cubicBezTo>
                      <a:pt x="19" y="5"/>
                      <a:pt x="15" y="7"/>
                      <a:pt x="13" y="11"/>
                    </a:cubicBezTo>
                    <a:cubicBezTo>
                      <a:pt x="11" y="14"/>
                      <a:pt x="10" y="16"/>
                      <a:pt x="10" y="20"/>
                    </a:cubicBezTo>
                    <a:lnTo>
                      <a:pt x="37" y="20"/>
                    </a:lnTo>
                    <a:cubicBezTo>
                      <a:pt x="37" y="16"/>
                      <a:pt x="36" y="13"/>
                      <a:pt x="35" y="10"/>
                    </a:cubicBezTo>
                    <a:cubicBezTo>
                      <a:pt x="33"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9" name="Freeform 369"/>
              <p:cNvSpPr>
                <a:spLocks noEditPoints="1"/>
              </p:cNvSpPr>
              <p:nvPr/>
            </p:nvSpPr>
            <p:spPr bwMode="auto">
              <a:xfrm>
                <a:off x="978" y="897"/>
                <a:ext cx="84" cy="115"/>
              </a:xfrm>
              <a:custGeom>
                <a:avLst/>
                <a:gdLst/>
                <a:ahLst/>
                <a:cxnLst>
                  <a:cxn ang="0">
                    <a:pos x="55" y="24"/>
                  </a:cxn>
                  <a:cxn ang="0">
                    <a:pos x="55" y="24"/>
                  </a:cxn>
                  <a:cxn ang="0">
                    <a:pos x="44" y="7"/>
                  </a:cxn>
                  <a:cxn ang="0">
                    <a:pos x="30" y="5"/>
                  </a:cxn>
                  <a:cxn ang="0">
                    <a:pos x="25" y="6"/>
                  </a:cxn>
                  <a:cxn ang="0">
                    <a:pos x="24" y="9"/>
                  </a:cxn>
                  <a:cxn ang="0">
                    <a:pos x="24" y="44"/>
                  </a:cxn>
                  <a:cxn ang="0">
                    <a:pos x="29" y="44"/>
                  </a:cxn>
                  <a:cxn ang="0">
                    <a:pos x="31" y="44"/>
                  </a:cxn>
                  <a:cxn ang="0">
                    <a:pos x="45" y="42"/>
                  </a:cxn>
                  <a:cxn ang="0">
                    <a:pos x="55" y="24"/>
                  </a:cxn>
                  <a:cxn ang="0">
                    <a:pos x="55" y="24"/>
                  </a:cxn>
                  <a:cxn ang="0">
                    <a:pos x="0" y="85"/>
                  </a:cxn>
                  <a:cxn ang="0">
                    <a:pos x="0" y="85"/>
                  </a:cxn>
                  <a:cxn ang="0">
                    <a:pos x="9" y="82"/>
                  </a:cxn>
                  <a:cxn ang="0">
                    <a:pos x="11" y="72"/>
                  </a:cxn>
                  <a:cxn ang="0">
                    <a:pos x="11" y="14"/>
                  </a:cxn>
                  <a:cxn ang="0">
                    <a:pos x="9" y="5"/>
                  </a:cxn>
                  <a:cxn ang="0">
                    <a:pos x="0" y="3"/>
                  </a:cxn>
                  <a:cxn ang="0">
                    <a:pos x="0" y="0"/>
                  </a:cxn>
                  <a:cxn ang="0">
                    <a:pos x="35" y="0"/>
                  </a:cxn>
                  <a:cxn ang="0">
                    <a:pos x="60" y="7"/>
                  </a:cxn>
                  <a:cxn ang="0">
                    <a:pos x="69" y="24"/>
                  </a:cxn>
                  <a:cxn ang="0">
                    <a:pos x="59" y="43"/>
                  </a:cxn>
                  <a:cxn ang="0">
                    <a:pos x="35" y="49"/>
                  </a:cxn>
                  <a:cxn ang="0">
                    <a:pos x="29" y="49"/>
                  </a:cxn>
                  <a:cxn ang="0">
                    <a:pos x="24" y="49"/>
                  </a:cxn>
                  <a:cxn ang="0">
                    <a:pos x="24" y="73"/>
                  </a:cxn>
                  <a:cxn ang="0">
                    <a:pos x="27" y="83"/>
                  </a:cxn>
                  <a:cxn ang="0">
                    <a:pos x="37" y="85"/>
                  </a:cxn>
                  <a:cxn ang="0">
                    <a:pos x="37" y="87"/>
                  </a:cxn>
                  <a:cxn ang="0">
                    <a:pos x="0" y="87"/>
                  </a:cxn>
                  <a:cxn ang="0">
                    <a:pos x="0" y="85"/>
                  </a:cxn>
                </a:cxnLst>
                <a:rect l="0" t="0" r="r" b="b"/>
                <a:pathLst>
                  <a:path w="69" h="87">
                    <a:moveTo>
                      <a:pt x="55" y="24"/>
                    </a:moveTo>
                    <a:lnTo>
                      <a:pt x="55" y="24"/>
                    </a:lnTo>
                    <a:cubicBezTo>
                      <a:pt x="55" y="16"/>
                      <a:pt x="51" y="11"/>
                      <a:pt x="44" y="7"/>
                    </a:cubicBezTo>
                    <a:cubicBezTo>
                      <a:pt x="41" y="6"/>
                      <a:pt x="36" y="5"/>
                      <a:pt x="30" y="5"/>
                    </a:cubicBezTo>
                    <a:cubicBezTo>
                      <a:pt x="27" y="5"/>
                      <a:pt x="26" y="5"/>
                      <a:pt x="25" y="6"/>
                    </a:cubicBezTo>
                    <a:cubicBezTo>
                      <a:pt x="25" y="6"/>
                      <a:pt x="24" y="8"/>
                      <a:pt x="24" y="9"/>
                    </a:cubicBezTo>
                    <a:lnTo>
                      <a:pt x="24" y="44"/>
                    </a:lnTo>
                    <a:cubicBezTo>
                      <a:pt x="27" y="44"/>
                      <a:pt x="28" y="44"/>
                      <a:pt x="29" y="44"/>
                    </a:cubicBezTo>
                    <a:cubicBezTo>
                      <a:pt x="30" y="44"/>
                      <a:pt x="30" y="44"/>
                      <a:pt x="31" y="44"/>
                    </a:cubicBezTo>
                    <a:cubicBezTo>
                      <a:pt x="37" y="44"/>
                      <a:pt x="42" y="43"/>
                      <a:pt x="45" y="42"/>
                    </a:cubicBezTo>
                    <a:cubicBezTo>
                      <a:pt x="52" y="39"/>
                      <a:pt x="55" y="33"/>
                      <a:pt x="55" y="24"/>
                    </a:cubicBezTo>
                    <a:lnTo>
                      <a:pt x="55" y="24"/>
                    </a:lnTo>
                    <a:close/>
                    <a:moveTo>
                      <a:pt x="0" y="85"/>
                    </a:moveTo>
                    <a:lnTo>
                      <a:pt x="0" y="85"/>
                    </a:lnTo>
                    <a:cubicBezTo>
                      <a:pt x="5" y="85"/>
                      <a:pt x="8" y="84"/>
                      <a:pt x="9" y="82"/>
                    </a:cubicBezTo>
                    <a:cubicBezTo>
                      <a:pt x="10" y="81"/>
                      <a:pt x="11" y="77"/>
                      <a:pt x="11" y="72"/>
                    </a:cubicBezTo>
                    <a:lnTo>
                      <a:pt x="11" y="14"/>
                    </a:lnTo>
                    <a:cubicBezTo>
                      <a:pt x="11" y="10"/>
                      <a:pt x="10" y="7"/>
                      <a:pt x="9" y="5"/>
                    </a:cubicBezTo>
                    <a:cubicBezTo>
                      <a:pt x="8" y="4"/>
                      <a:pt x="5" y="3"/>
                      <a:pt x="0" y="3"/>
                    </a:cubicBezTo>
                    <a:lnTo>
                      <a:pt x="0" y="0"/>
                    </a:lnTo>
                    <a:lnTo>
                      <a:pt x="35" y="0"/>
                    </a:lnTo>
                    <a:cubicBezTo>
                      <a:pt x="46" y="0"/>
                      <a:pt x="54" y="2"/>
                      <a:pt x="60" y="7"/>
                    </a:cubicBezTo>
                    <a:cubicBezTo>
                      <a:pt x="66" y="11"/>
                      <a:pt x="69" y="17"/>
                      <a:pt x="69" y="24"/>
                    </a:cubicBezTo>
                    <a:cubicBezTo>
                      <a:pt x="69" y="33"/>
                      <a:pt x="66" y="39"/>
                      <a:pt x="59" y="43"/>
                    </a:cubicBezTo>
                    <a:cubicBezTo>
                      <a:pt x="53" y="47"/>
                      <a:pt x="45" y="49"/>
                      <a:pt x="35" y="49"/>
                    </a:cubicBezTo>
                    <a:cubicBezTo>
                      <a:pt x="33" y="49"/>
                      <a:pt x="31" y="49"/>
                      <a:pt x="29" y="49"/>
                    </a:cubicBezTo>
                    <a:cubicBezTo>
                      <a:pt x="27" y="49"/>
                      <a:pt x="25" y="49"/>
                      <a:pt x="24" y="49"/>
                    </a:cubicBezTo>
                    <a:lnTo>
                      <a:pt x="24" y="73"/>
                    </a:lnTo>
                    <a:cubicBezTo>
                      <a:pt x="24" y="78"/>
                      <a:pt x="25" y="81"/>
                      <a:pt x="27" y="83"/>
                    </a:cubicBezTo>
                    <a:cubicBezTo>
                      <a:pt x="28" y="84"/>
                      <a:pt x="31" y="85"/>
                      <a:pt x="37" y="85"/>
                    </a:cubicBezTo>
                    <a:lnTo>
                      <a:pt x="37" y="87"/>
                    </a:lnTo>
                    <a:lnTo>
                      <a:pt x="0" y="87"/>
                    </a:lnTo>
                    <a:lnTo>
                      <a:pt x="0" y="85"/>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0" name="Freeform 370"/>
              <p:cNvSpPr>
                <a:spLocks noEditPoints="1"/>
              </p:cNvSpPr>
              <p:nvPr/>
            </p:nvSpPr>
            <p:spPr bwMode="auto">
              <a:xfrm>
                <a:off x="1073" y="931"/>
                <a:ext cx="65" cy="82"/>
              </a:xfrm>
              <a:custGeom>
                <a:avLst/>
                <a:gdLst/>
                <a:ahLst/>
                <a:cxnLst>
                  <a:cxn ang="0">
                    <a:pos x="33" y="26"/>
                  </a:cxn>
                  <a:cxn ang="0">
                    <a:pos x="33" y="26"/>
                  </a:cxn>
                  <a:cxn ang="0">
                    <a:pos x="21" y="31"/>
                  </a:cxn>
                  <a:cxn ang="0">
                    <a:pos x="11" y="44"/>
                  </a:cxn>
                  <a:cxn ang="0">
                    <a:pos x="15" y="53"/>
                  </a:cxn>
                  <a:cxn ang="0">
                    <a:pos x="21" y="55"/>
                  </a:cxn>
                  <a:cxn ang="0">
                    <a:pos x="29" y="52"/>
                  </a:cxn>
                  <a:cxn ang="0">
                    <a:pos x="33" y="46"/>
                  </a:cxn>
                  <a:cxn ang="0">
                    <a:pos x="33" y="26"/>
                  </a:cxn>
                  <a:cxn ang="0">
                    <a:pos x="0" y="49"/>
                  </a:cxn>
                  <a:cxn ang="0">
                    <a:pos x="0" y="49"/>
                  </a:cxn>
                  <a:cxn ang="0">
                    <a:pos x="9" y="33"/>
                  </a:cxn>
                  <a:cxn ang="0">
                    <a:pos x="33" y="23"/>
                  </a:cxn>
                  <a:cxn ang="0">
                    <a:pos x="33" y="17"/>
                  </a:cxn>
                  <a:cxn ang="0">
                    <a:pos x="31" y="8"/>
                  </a:cxn>
                  <a:cxn ang="0">
                    <a:pos x="22" y="4"/>
                  </a:cxn>
                  <a:cxn ang="0">
                    <a:pos x="16" y="5"/>
                  </a:cxn>
                  <a:cxn ang="0">
                    <a:pos x="13" y="10"/>
                  </a:cxn>
                  <a:cxn ang="0">
                    <a:pos x="13" y="13"/>
                  </a:cxn>
                  <a:cxn ang="0">
                    <a:pos x="14" y="15"/>
                  </a:cxn>
                  <a:cxn ang="0">
                    <a:pos x="11" y="20"/>
                  </a:cxn>
                  <a:cxn ang="0">
                    <a:pos x="8" y="21"/>
                  </a:cxn>
                  <a:cxn ang="0">
                    <a:pos x="4" y="19"/>
                  </a:cxn>
                  <a:cxn ang="0">
                    <a:pos x="2" y="15"/>
                  </a:cxn>
                  <a:cxn ang="0">
                    <a:pos x="8" y="5"/>
                  </a:cxn>
                  <a:cxn ang="0">
                    <a:pos x="24" y="0"/>
                  </a:cxn>
                  <a:cxn ang="0">
                    <a:pos x="41" y="8"/>
                  </a:cxn>
                  <a:cxn ang="0">
                    <a:pos x="43" y="21"/>
                  </a:cxn>
                  <a:cxn ang="0">
                    <a:pos x="43" y="47"/>
                  </a:cxn>
                  <a:cxn ang="0">
                    <a:pos x="44" y="52"/>
                  </a:cxn>
                  <a:cxn ang="0">
                    <a:pos x="47" y="55"/>
                  </a:cxn>
                  <a:cxn ang="0">
                    <a:pos x="50" y="55"/>
                  </a:cxn>
                  <a:cxn ang="0">
                    <a:pos x="53" y="52"/>
                  </a:cxn>
                  <a:cxn ang="0">
                    <a:pos x="53" y="56"/>
                  </a:cxn>
                  <a:cxn ang="0">
                    <a:pos x="49" y="60"/>
                  </a:cxn>
                  <a:cxn ang="0">
                    <a:pos x="41" y="62"/>
                  </a:cxn>
                  <a:cxn ang="0">
                    <a:pos x="35" y="59"/>
                  </a:cxn>
                  <a:cxn ang="0">
                    <a:pos x="33" y="53"/>
                  </a:cxn>
                  <a:cxn ang="0">
                    <a:pos x="25" y="59"/>
                  </a:cxn>
                  <a:cxn ang="0">
                    <a:pos x="13" y="62"/>
                  </a:cxn>
                  <a:cxn ang="0">
                    <a:pos x="4" y="59"/>
                  </a:cxn>
                  <a:cxn ang="0">
                    <a:pos x="0" y="49"/>
                  </a:cxn>
                  <a:cxn ang="0">
                    <a:pos x="0" y="49"/>
                  </a:cxn>
                  <a:cxn ang="0">
                    <a:pos x="24" y="0"/>
                  </a:cxn>
                  <a:cxn ang="0">
                    <a:pos x="24" y="0"/>
                  </a:cxn>
                  <a:cxn ang="0">
                    <a:pos x="24" y="0"/>
                  </a:cxn>
                </a:cxnLst>
                <a:rect l="0" t="0" r="r" b="b"/>
                <a:pathLst>
                  <a:path w="53" h="62">
                    <a:moveTo>
                      <a:pt x="33" y="26"/>
                    </a:moveTo>
                    <a:lnTo>
                      <a:pt x="33" y="26"/>
                    </a:lnTo>
                    <a:cubicBezTo>
                      <a:pt x="28" y="27"/>
                      <a:pt x="24" y="29"/>
                      <a:pt x="21" y="31"/>
                    </a:cubicBezTo>
                    <a:cubicBezTo>
                      <a:pt x="14" y="35"/>
                      <a:pt x="11" y="39"/>
                      <a:pt x="11" y="44"/>
                    </a:cubicBezTo>
                    <a:cubicBezTo>
                      <a:pt x="11" y="48"/>
                      <a:pt x="13" y="51"/>
                      <a:pt x="15" y="53"/>
                    </a:cubicBezTo>
                    <a:cubicBezTo>
                      <a:pt x="17" y="54"/>
                      <a:pt x="19" y="55"/>
                      <a:pt x="21" y="55"/>
                    </a:cubicBezTo>
                    <a:cubicBezTo>
                      <a:pt x="24" y="55"/>
                      <a:pt x="26" y="54"/>
                      <a:pt x="29" y="52"/>
                    </a:cubicBezTo>
                    <a:cubicBezTo>
                      <a:pt x="31" y="51"/>
                      <a:pt x="33" y="49"/>
                      <a:pt x="33" y="46"/>
                    </a:cubicBezTo>
                    <a:lnTo>
                      <a:pt x="33" y="26"/>
                    </a:lnTo>
                    <a:close/>
                    <a:moveTo>
                      <a:pt x="0" y="49"/>
                    </a:moveTo>
                    <a:lnTo>
                      <a:pt x="0" y="49"/>
                    </a:lnTo>
                    <a:cubicBezTo>
                      <a:pt x="0" y="42"/>
                      <a:pt x="3" y="37"/>
                      <a:pt x="9" y="33"/>
                    </a:cubicBezTo>
                    <a:cubicBezTo>
                      <a:pt x="13" y="30"/>
                      <a:pt x="21" y="27"/>
                      <a:pt x="33" y="23"/>
                    </a:cubicBezTo>
                    <a:lnTo>
                      <a:pt x="33" y="17"/>
                    </a:lnTo>
                    <a:cubicBezTo>
                      <a:pt x="33" y="13"/>
                      <a:pt x="32" y="10"/>
                      <a:pt x="31" y="8"/>
                    </a:cubicBezTo>
                    <a:cubicBezTo>
                      <a:pt x="30" y="5"/>
                      <a:pt x="27" y="4"/>
                      <a:pt x="22" y="4"/>
                    </a:cubicBezTo>
                    <a:cubicBezTo>
                      <a:pt x="20" y="4"/>
                      <a:pt x="18" y="4"/>
                      <a:pt x="16" y="5"/>
                    </a:cubicBezTo>
                    <a:cubicBezTo>
                      <a:pt x="14" y="6"/>
                      <a:pt x="13" y="8"/>
                      <a:pt x="13" y="10"/>
                    </a:cubicBezTo>
                    <a:cubicBezTo>
                      <a:pt x="13" y="11"/>
                      <a:pt x="13" y="11"/>
                      <a:pt x="13" y="13"/>
                    </a:cubicBezTo>
                    <a:cubicBezTo>
                      <a:pt x="14" y="14"/>
                      <a:pt x="14" y="15"/>
                      <a:pt x="14" y="15"/>
                    </a:cubicBezTo>
                    <a:cubicBezTo>
                      <a:pt x="14" y="17"/>
                      <a:pt x="13" y="19"/>
                      <a:pt x="11" y="20"/>
                    </a:cubicBezTo>
                    <a:cubicBezTo>
                      <a:pt x="11" y="21"/>
                      <a:pt x="9" y="21"/>
                      <a:pt x="8" y="21"/>
                    </a:cubicBezTo>
                    <a:cubicBezTo>
                      <a:pt x="6" y="21"/>
                      <a:pt x="5" y="20"/>
                      <a:pt x="4" y="19"/>
                    </a:cubicBezTo>
                    <a:cubicBezTo>
                      <a:pt x="3" y="18"/>
                      <a:pt x="2" y="16"/>
                      <a:pt x="2" y="15"/>
                    </a:cubicBezTo>
                    <a:cubicBezTo>
                      <a:pt x="2" y="12"/>
                      <a:pt x="4" y="9"/>
                      <a:pt x="8" y="5"/>
                    </a:cubicBezTo>
                    <a:cubicBezTo>
                      <a:pt x="11" y="2"/>
                      <a:pt x="17" y="0"/>
                      <a:pt x="24" y="0"/>
                    </a:cubicBezTo>
                    <a:cubicBezTo>
                      <a:pt x="32" y="0"/>
                      <a:pt x="38" y="3"/>
                      <a:pt x="41" y="8"/>
                    </a:cubicBezTo>
                    <a:cubicBezTo>
                      <a:pt x="43" y="11"/>
                      <a:pt x="43" y="16"/>
                      <a:pt x="43" y="21"/>
                    </a:cubicBezTo>
                    <a:lnTo>
                      <a:pt x="43" y="47"/>
                    </a:lnTo>
                    <a:cubicBezTo>
                      <a:pt x="43" y="50"/>
                      <a:pt x="44" y="52"/>
                      <a:pt x="44" y="52"/>
                    </a:cubicBezTo>
                    <a:cubicBezTo>
                      <a:pt x="45" y="54"/>
                      <a:pt x="46" y="55"/>
                      <a:pt x="47" y="55"/>
                    </a:cubicBezTo>
                    <a:cubicBezTo>
                      <a:pt x="48" y="55"/>
                      <a:pt x="49" y="55"/>
                      <a:pt x="50" y="55"/>
                    </a:cubicBezTo>
                    <a:cubicBezTo>
                      <a:pt x="51" y="54"/>
                      <a:pt x="52" y="53"/>
                      <a:pt x="53" y="52"/>
                    </a:cubicBezTo>
                    <a:lnTo>
                      <a:pt x="53" y="56"/>
                    </a:lnTo>
                    <a:cubicBezTo>
                      <a:pt x="52" y="57"/>
                      <a:pt x="50" y="59"/>
                      <a:pt x="49" y="60"/>
                    </a:cubicBezTo>
                    <a:cubicBezTo>
                      <a:pt x="46" y="61"/>
                      <a:pt x="44" y="62"/>
                      <a:pt x="41" y="62"/>
                    </a:cubicBezTo>
                    <a:cubicBezTo>
                      <a:pt x="39" y="62"/>
                      <a:pt x="36" y="61"/>
                      <a:pt x="35" y="59"/>
                    </a:cubicBezTo>
                    <a:cubicBezTo>
                      <a:pt x="34" y="58"/>
                      <a:pt x="33" y="55"/>
                      <a:pt x="33" y="53"/>
                    </a:cubicBezTo>
                    <a:cubicBezTo>
                      <a:pt x="30" y="55"/>
                      <a:pt x="27" y="58"/>
                      <a:pt x="25" y="59"/>
                    </a:cubicBezTo>
                    <a:cubicBezTo>
                      <a:pt x="21" y="61"/>
                      <a:pt x="17" y="62"/>
                      <a:pt x="13" y="62"/>
                    </a:cubicBezTo>
                    <a:cubicBezTo>
                      <a:pt x="10" y="62"/>
                      <a:pt x="7" y="61"/>
                      <a:pt x="4" y="59"/>
                    </a:cubicBezTo>
                    <a:cubicBezTo>
                      <a:pt x="1" y="56"/>
                      <a:pt x="0" y="53"/>
                      <a:pt x="0" y="49"/>
                    </a:cubicBezTo>
                    <a:lnTo>
                      <a:pt x="0" y="49"/>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1" name="Freeform 371"/>
              <p:cNvSpPr>
                <a:spLocks noEditPoints="1"/>
              </p:cNvSpPr>
              <p:nvPr/>
            </p:nvSpPr>
            <p:spPr bwMode="auto">
              <a:xfrm>
                <a:off x="1148" y="932"/>
                <a:ext cx="47" cy="82"/>
              </a:xfrm>
              <a:custGeom>
                <a:avLst/>
                <a:gdLst/>
                <a:ahLst/>
                <a:cxnLst>
                  <a:cxn ang="0">
                    <a:pos x="0" y="40"/>
                  </a:cxn>
                  <a:cxn ang="0">
                    <a:pos x="0" y="40"/>
                  </a:cxn>
                  <a:cxn ang="0">
                    <a:pos x="2" y="40"/>
                  </a:cxn>
                  <a:cxn ang="0">
                    <a:pos x="6" y="51"/>
                  </a:cxn>
                  <a:cxn ang="0">
                    <a:pos x="19" y="59"/>
                  </a:cxn>
                  <a:cxn ang="0">
                    <a:pos x="27" y="56"/>
                  </a:cxn>
                  <a:cxn ang="0">
                    <a:pos x="30" y="49"/>
                  </a:cxn>
                  <a:cxn ang="0">
                    <a:pos x="28" y="44"/>
                  </a:cxn>
                  <a:cxn ang="0">
                    <a:pos x="22" y="39"/>
                  </a:cxn>
                  <a:cxn ang="0">
                    <a:pos x="15" y="35"/>
                  </a:cxn>
                  <a:cxn ang="0">
                    <a:pos x="4" y="26"/>
                  </a:cxn>
                  <a:cxn ang="0">
                    <a:pos x="0" y="16"/>
                  </a:cxn>
                  <a:cxn ang="0">
                    <a:pos x="5" y="4"/>
                  </a:cxn>
                  <a:cxn ang="0">
                    <a:pos x="18" y="0"/>
                  </a:cxn>
                  <a:cxn ang="0">
                    <a:pos x="25" y="1"/>
                  </a:cxn>
                  <a:cxn ang="0">
                    <a:pos x="30" y="2"/>
                  </a:cxn>
                  <a:cxn ang="0">
                    <a:pos x="32" y="2"/>
                  </a:cxn>
                  <a:cxn ang="0">
                    <a:pos x="33" y="1"/>
                  </a:cxn>
                  <a:cxn ang="0">
                    <a:pos x="34" y="1"/>
                  </a:cxn>
                  <a:cxn ang="0">
                    <a:pos x="35" y="19"/>
                  </a:cxn>
                  <a:cxn ang="0">
                    <a:pos x="33" y="19"/>
                  </a:cxn>
                  <a:cxn ang="0">
                    <a:pos x="29" y="9"/>
                  </a:cxn>
                  <a:cxn ang="0">
                    <a:pos x="18" y="3"/>
                  </a:cxn>
                  <a:cxn ang="0">
                    <a:pos x="11" y="5"/>
                  </a:cxn>
                  <a:cxn ang="0">
                    <a:pos x="8" y="12"/>
                  </a:cxn>
                  <a:cxn ang="0">
                    <a:pos x="17" y="22"/>
                  </a:cxn>
                  <a:cxn ang="0">
                    <a:pos x="25" y="27"/>
                  </a:cxn>
                  <a:cxn ang="0">
                    <a:pos x="39" y="44"/>
                  </a:cxn>
                  <a:cxn ang="0">
                    <a:pos x="33" y="57"/>
                  </a:cxn>
                  <a:cxn ang="0">
                    <a:pos x="18" y="62"/>
                  </a:cxn>
                  <a:cxn ang="0">
                    <a:pos x="10" y="60"/>
                  </a:cxn>
                  <a:cxn ang="0">
                    <a:pos x="4" y="59"/>
                  </a:cxn>
                  <a:cxn ang="0">
                    <a:pos x="3" y="60"/>
                  </a:cxn>
                  <a:cxn ang="0">
                    <a:pos x="2" y="61"/>
                  </a:cxn>
                  <a:cxn ang="0">
                    <a:pos x="0" y="61"/>
                  </a:cxn>
                  <a:cxn ang="0">
                    <a:pos x="0" y="40"/>
                  </a:cxn>
                  <a:cxn ang="0">
                    <a:pos x="19" y="0"/>
                  </a:cxn>
                  <a:cxn ang="0">
                    <a:pos x="19" y="0"/>
                  </a:cxn>
                  <a:cxn ang="0">
                    <a:pos x="19" y="0"/>
                  </a:cxn>
                </a:cxnLst>
                <a:rect l="0" t="0" r="r" b="b"/>
                <a:pathLst>
                  <a:path w="39" h="62">
                    <a:moveTo>
                      <a:pt x="0" y="40"/>
                    </a:moveTo>
                    <a:lnTo>
                      <a:pt x="0" y="40"/>
                    </a:lnTo>
                    <a:lnTo>
                      <a:pt x="2" y="40"/>
                    </a:lnTo>
                    <a:cubicBezTo>
                      <a:pt x="3" y="45"/>
                      <a:pt x="4" y="49"/>
                      <a:pt x="6" y="51"/>
                    </a:cubicBezTo>
                    <a:cubicBezTo>
                      <a:pt x="9" y="56"/>
                      <a:pt x="13" y="59"/>
                      <a:pt x="19" y="59"/>
                    </a:cubicBezTo>
                    <a:cubicBezTo>
                      <a:pt x="22" y="59"/>
                      <a:pt x="25" y="58"/>
                      <a:pt x="27" y="56"/>
                    </a:cubicBezTo>
                    <a:cubicBezTo>
                      <a:pt x="29" y="54"/>
                      <a:pt x="30" y="52"/>
                      <a:pt x="30" y="49"/>
                    </a:cubicBezTo>
                    <a:cubicBezTo>
                      <a:pt x="30" y="47"/>
                      <a:pt x="29" y="46"/>
                      <a:pt x="28" y="44"/>
                    </a:cubicBezTo>
                    <a:cubicBezTo>
                      <a:pt x="27" y="42"/>
                      <a:pt x="25" y="41"/>
                      <a:pt x="22" y="39"/>
                    </a:cubicBezTo>
                    <a:lnTo>
                      <a:pt x="15" y="35"/>
                    </a:lnTo>
                    <a:cubicBezTo>
                      <a:pt x="10" y="32"/>
                      <a:pt x="6" y="29"/>
                      <a:pt x="4" y="26"/>
                    </a:cubicBezTo>
                    <a:cubicBezTo>
                      <a:pt x="1" y="23"/>
                      <a:pt x="0" y="20"/>
                      <a:pt x="0" y="16"/>
                    </a:cubicBezTo>
                    <a:cubicBezTo>
                      <a:pt x="0" y="11"/>
                      <a:pt x="2" y="7"/>
                      <a:pt x="5" y="4"/>
                    </a:cubicBezTo>
                    <a:cubicBezTo>
                      <a:pt x="8" y="1"/>
                      <a:pt x="13" y="0"/>
                      <a:pt x="18" y="0"/>
                    </a:cubicBezTo>
                    <a:cubicBezTo>
                      <a:pt x="20" y="0"/>
                      <a:pt x="23" y="0"/>
                      <a:pt x="25" y="1"/>
                    </a:cubicBezTo>
                    <a:cubicBezTo>
                      <a:pt x="28" y="2"/>
                      <a:pt x="30" y="2"/>
                      <a:pt x="30" y="2"/>
                    </a:cubicBezTo>
                    <a:cubicBezTo>
                      <a:pt x="31" y="2"/>
                      <a:pt x="31" y="2"/>
                      <a:pt x="32" y="2"/>
                    </a:cubicBezTo>
                    <a:cubicBezTo>
                      <a:pt x="32" y="2"/>
                      <a:pt x="32" y="1"/>
                      <a:pt x="33" y="1"/>
                    </a:cubicBezTo>
                    <a:lnTo>
                      <a:pt x="34" y="1"/>
                    </a:lnTo>
                    <a:lnTo>
                      <a:pt x="35" y="19"/>
                    </a:lnTo>
                    <a:lnTo>
                      <a:pt x="33" y="19"/>
                    </a:lnTo>
                    <a:cubicBezTo>
                      <a:pt x="32" y="15"/>
                      <a:pt x="31" y="11"/>
                      <a:pt x="29" y="9"/>
                    </a:cubicBezTo>
                    <a:cubicBezTo>
                      <a:pt x="26" y="5"/>
                      <a:pt x="23" y="3"/>
                      <a:pt x="18" y="3"/>
                    </a:cubicBezTo>
                    <a:cubicBezTo>
                      <a:pt x="15" y="3"/>
                      <a:pt x="12" y="4"/>
                      <a:pt x="11" y="5"/>
                    </a:cubicBezTo>
                    <a:cubicBezTo>
                      <a:pt x="9" y="7"/>
                      <a:pt x="8" y="9"/>
                      <a:pt x="8" y="12"/>
                    </a:cubicBezTo>
                    <a:cubicBezTo>
                      <a:pt x="8" y="16"/>
                      <a:pt x="11" y="19"/>
                      <a:pt x="17" y="22"/>
                    </a:cubicBezTo>
                    <a:lnTo>
                      <a:pt x="25" y="27"/>
                    </a:lnTo>
                    <a:cubicBezTo>
                      <a:pt x="34" y="32"/>
                      <a:pt x="39" y="38"/>
                      <a:pt x="39" y="44"/>
                    </a:cubicBezTo>
                    <a:cubicBezTo>
                      <a:pt x="39" y="50"/>
                      <a:pt x="37" y="54"/>
                      <a:pt x="33" y="57"/>
                    </a:cubicBezTo>
                    <a:cubicBezTo>
                      <a:pt x="30" y="60"/>
                      <a:pt x="25" y="62"/>
                      <a:pt x="18" y="62"/>
                    </a:cubicBezTo>
                    <a:cubicBezTo>
                      <a:pt x="16" y="62"/>
                      <a:pt x="13" y="61"/>
                      <a:pt x="10" y="60"/>
                    </a:cubicBezTo>
                    <a:cubicBezTo>
                      <a:pt x="6" y="60"/>
                      <a:pt x="4" y="59"/>
                      <a:pt x="4" y="59"/>
                    </a:cubicBezTo>
                    <a:cubicBezTo>
                      <a:pt x="3" y="59"/>
                      <a:pt x="3" y="59"/>
                      <a:pt x="3" y="60"/>
                    </a:cubicBezTo>
                    <a:cubicBezTo>
                      <a:pt x="2" y="60"/>
                      <a:pt x="2" y="60"/>
                      <a:pt x="2" y="61"/>
                    </a:cubicBezTo>
                    <a:lnTo>
                      <a:pt x="0" y="61"/>
                    </a:lnTo>
                    <a:lnTo>
                      <a:pt x="0" y="40"/>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2" name="Freeform 372"/>
              <p:cNvSpPr>
                <a:spLocks noEditPoints="1"/>
              </p:cNvSpPr>
              <p:nvPr/>
            </p:nvSpPr>
            <p:spPr bwMode="auto">
              <a:xfrm>
                <a:off x="1210" y="932"/>
                <a:ext cx="47" cy="82"/>
              </a:xfrm>
              <a:custGeom>
                <a:avLst/>
                <a:gdLst/>
                <a:ahLst/>
                <a:cxnLst>
                  <a:cxn ang="0">
                    <a:pos x="0" y="40"/>
                  </a:cxn>
                  <a:cxn ang="0">
                    <a:pos x="0" y="40"/>
                  </a:cxn>
                  <a:cxn ang="0">
                    <a:pos x="2" y="40"/>
                  </a:cxn>
                  <a:cxn ang="0">
                    <a:pos x="6" y="51"/>
                  </a:cxn>
                  <a:cxn ang="0">
                    <a:pos x="19" y="59"/>
                  </a:cxn>
                  <a:cxn ang="0">
                    <a:pos x="27" y="56"/>
                  </a:cxn>
                  <a:cxn ang="0">
                    <a:pos x="30" y="49"/>
                  </a:cxn>
                  <a:cxn ang="0">
                    <a:pos x="28" y="44"/>
                  </a:cxn>
                  <a:cxn ang="0">
                    <a:pos x="23" y="39"/>
                  </a:cxn>
                  <a:cxn ang="0">
                    <a:pos x="15" y="35"/>
                  </a:cxn>
                  <a:cxn ang="0">
                    <a:pos x="4" y="26"/>
                  </a:cxn>
                  <a:cxn ang="0">
                    <a:pos x="0" y="16"/>
                  </a:cxn>
                  <a:cxn ang="0">
                    <a:pos x="5" y="4"/>
                  </a:cxn>
                  <a:cxn ang="0">
                    <a:pos x="18" y="0"/>
                  </a:cxn>
                  <a:cxn ang="0">
                    <a:pos x="26" y="1"/>
                  </a:cxn>
                  <a:cxn ang="0">
                    <a:pos x="30" y="2"/>
                  </a:cxn>
                  <a:cxn ang="0">
                    <a:pos x="32" y="2"/>
                  </a:cxn>
                  <a:cxn ang="0">
                    <a:pos x="33" y="1"/>
                  </a:cxn>
                  <a:cxn ang="0">
                    <a:pos x="34" y="1"/>
                  </a:cxn>
                  <a:cxn ang="0">
                    <a:pos x="35" y="19"/>
                  </a:cxn>
                  <a:cxn ang="0">
                    <a:pos x="33" y="19"/>
                  </a:cxn>
                  <a:cxn ang="0">
                    <a:pos x="29" y="9"/>
                  </a:cxn>
                  <a:cxn ang="0">
                    <a:pos x="18" y="3"/>
                  </a:cxn>
                  <a:cxn ang="0">
                    <a:pos x="11" y="5"/>
                  </a:cxn>
                  <a:cxn ang="0">
                    <a:pos x="8" y="12"/>
                  </a:cxn>
                  <a:cxn ang="0">
                    <a:pos x="17" y="22"/>
                  </a:cxn>
                  <a:cxn ang="0">
                    <a:pos x="26" y="27"/>
                  </a:cxn>
                  <a:cxn ang="0">
                    <a:pos x="39" y="44"/>
                  </a:cxn>
                  <a:cxn ang="0">
                    <a:pos x="34" y="57"/>
                  </a:cxn>
                  <a:cxn ang="0">
                    <a:pos x="19" y="62"/>
                  </a:cxn>
                  <a:cxn ang="0">
                    <a:pos x="10" y="60"/>
                  </a:cxn>
                  <a:cxn ang="0">
                    <a:pos x="4" y="59"/>
                  </a:cxn>
                  <a:cxn ang="0">
                    <a:pos x="3" y="60"/>
                  </a:cxn>
                  <a:cxn ang="0">
                    <a:pos x="2" y="61"/>
                  </a:cxn>
                  <a:cxn ang="0">
                    <a:pos x="0" y="61"/>
                  </a:cxn>
                  <a:cxn ang="0">
                    <a:pos x="0" y="40"/>
                  </a:cxn>
                  <a:cxn ang="0">
                    <a:pos x="19" y="0"/>
                  </a:cxn>
                  <a:cxn ang="0">
                    <a:pos x="19" y="0"/>
                  </a:cxn>
                  <a:cxn ang="0">
                    <a:pos x="19" y="0"/>
                  </a:cxn>
                </a:cxnLst>
                <a:rect l="0" t="0" r="r" b="b"/>
                <a:pathLst>
                  <a:path w="39" h="62">
                    <a:moveTo>
                      <a:pt x="0" y="40"/>
                    </a:moveTo>
                    <a:lnTo>
                      <a:pt x="0" y="40"/>
                    </a:lnTo>
                    <a:lnTo>
                      <a:pt x="2" y="40"/>
                    </a:lnTo>
                    <a:cubicBezTo>
                      <a:pt x="3" y="45"/>
                      <a:pt x="5" y="49"/>
                      <a:pt x="6" y="51"/>
                    </a:cubicBezTo>
                    <a:cubicBezTo>
                      <a:pt x="9" y="56"/>
                      <a:pt x="14" y="59"/>
                      <a:pt x="19" y="59"/>
                    </a:cubicBezTo>
                    <a:cubicBezTo>
                      <a:pt x="23" y="59"/>
                      <a:pt x="25" y="58"/>
                      <a:pt x="27" y="56"/>
                    </a:cubicBezTo>
                    <a:cubicBezTo>
                      <a:pt x="29" y="54"/>
                      <a:pt x="30" y="52"/>
                      <a:pt x="30" y="49"/>
                    </a:cubicBezTo>
                    <a:cubicBezTo>
                      <a:pt x="30" y="47"/>
                      <a:pt x="29" y="46"/>
                      <a:pt x="28" y="44"/>
                    </a:cubicBezTo>
                    <a:cubicBezTo>
                      <a:pt x="27" y="42"/>
                      <a:pt x="25" y="41"/>
                      <a:pt x="23" y="39"/>
                    </a:cubicBezTo>
                    <a:lnTo>
                      <a:pt x="15" y="35"/>
                    </a:lnTo>
                    <a:cubicBezTo>
                      <a:pt x="10" y="32"/>
                      <a:pt x="6" y="29"/>
                      <a:pt x="4" y="26"/>
                    </a:cubicBezTo>
                    <a:cubicBezTo>
                      <a:pt x="1" y="23"/>
                      <a:pt x="0" y="20"/>
                      <a:pt x="0" y="16"/>
                    </a:cubicBezTo>
                    <a:cubicBezTo>
                      <a:pt x="0" y="11"/>
                      <a:pt x="2" y="7"/>
                      <a:pt x="5" y="4"/>
                    </a:cubicBezTo>
                    <a:cubicBezTo>
                      <a:pt x="9" y="1"/>
                      <a:pt x="13" y="0"/>
                      <a:pt x="18" y="0"/>
                    </a:cubicBezTo>
                    <a:cubicBezTo>
                      <a:pt x="20" y="0"/>
                      <a:pt x="23" y="0"/>
                      <a:pt x="26" y="1"/>
                    </a:cubicBezTo>
                    <a:cubicBezTo>
                      <a:pt x="28" y="2"/>
                      <a:pt x="30" y="2"/>
                      <a:pt x="30" y="2"/>
                    </a:cubicBezTo>
                    <a:cubicBezTo>
                      <a:pt x="31" y="2"/>
                      <a:pt x="32" y="2"/>
                      <a:pt x="32" y="2"/>
                    </a:cubicBezTo>
                    <a:cubicBezTo>
                      <a:pt x="32" y="2"/>
                      <a:pt x="33" y="1"/>
                      <a:pt x="33" y="1"/>
                    </a:cubicBezTo>
                    <a:lnTo>
                      <a:pt x="34" y="1"/>
                    </a:lnTo>
                    <a:lnTo>
                      <a:pt x="35" y="19"/>
                    </a:lnTo>
                    <a:lnTo>
                      <a:pt x="33" y="19"/>
                    </a:lnTo>
                    <a:cubicBezTo>
                      <a:pt x="32" y="15"/>
                      <a:pt x="31" y="11"/>
                      <a:pt x="29" y="9"/>
                    </a:cubicBezTo>
                    <a:cubicBezTo>
                      <a:pt x="27" y="5"/>
                      <a:pt x="23" y="3"/>
                      <a:pt x="18" y="3"/>
                    </a:cubicBezTo>
                    <a:cubicBezTo>
                      <a:pt x="15" y="3"/>
                      <a:pt x="12" y="4"/>
                      <a:pt x="11" y="5"/>
                    </a:cubicBezTo>
                    <a:cubicBezTo>
                      <a:pt x="9" y="7"/>
                      <a:pt x="8" y="9"/>
                      <a:pt x="8" y="12"/>
                    </a:cubicBezTo>
                    <a:cubicBezTo>
                      <a:pt x="8" y="16"/>
                      <a:pt x="11" y="19"/>
                      <a:pt x="17" y="22"/>
                    </a:cubicBezTo>
                    <a:lnTo>
                      <a:pt x="26" y="27"/>
                    </a:lnTo>
                    <a:cubicBezTo>
                      <a:pt x="35" y="32"/>
                      <a:pt x="39" y="38"/>
                      <a:pt x="39" y="44"/>
                    </a:cubicBezTo>
                    <a:cubicBezTo>
                      <a:pt x="39" y="50"/>
                      <a:pt x="37" y="54"/>
                      <a:pt x="34" y="57"/>
                    </a:cubicBezTo>
                    <a:cubicBezTo>
                      <a:pt x="30" y="60"/>
                      <a:pt x="25" y="62"/>
                      <a:pt x="19" y="62"/>
                    </a:cubicBezTo>
                    <a:cubicBezTo>
                      <a:pt x="16" y="62"/>
                      <a:pt x="13" y="61"/>
                      <a:pt x="10" y="60"/>
                    </a:cubicBezTo>
                    <a:cubicBezTo>
                      <a:pt x="7" y="60"/>
                      <a:pt x="5" y="59"/>
                      <a:pt x="4" y="59"/>
                    </a:cubicBezTo>
                    <a:cubicBezTo>
                      <a:pt x="4" y="59"/>
                      <a:pt x="3" y="59"/>
                      <a:pt x="3" y="60"/>
                    </a:cubicBezTo>
                    <a:cubicBezTo>
                      <a:pt x="2" y="60"/>
                      <a:pt x="2" y="60"/>
                      <a:pt x="2" y="61"/>
                    </a:cubicBezTo>
                    <a:lnTo>
                      <a:pt x="0" y="61"/>
                    </a:lnTo>
                    <a:lnTo>
                      <a:pt x="0" y="40"/>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3" name="Freeform 373"/>
              <p:cNvSpPr>
                <a:spLocks noEditPoints="1"/>
              </p:cNvSpPr>
              <p:nvPr/>
            </p:nvSpPr>
            <p:spPr bwMode="auto">
              <a:xfrm>
                <a:off x="1267" y="932"/>
                <a:ext cx="64" cy="82"/>
              </a:xfrm>
              <a:custGeom>
                <a:avLst/>
                <a:gdLst/>
                <a:ahLst/>
                <a:cxnLst>
                  <a:cxn ang="0">
                    <a:pos x="28" y="0"/>
                  </a:cxn>
                  <a:cxn ang="0">
                    <a:pos x="28" y="0"/>
                  </a:cxn>
                  <a:cxn ang="0">
                    <a:pos x="44" y="6"/>
                  </a:cxn>
                  <a:cxn ang="0">
                    <a:pos x="51"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0"/>
                      <a:pt x="51" y="16"/>
                      <a:pt x="51" y="24"/>
                    </a:cubicBezTo>
                    <a:lnTo>
                      <a:pt x="10"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7" y="53"/>
                    </a:cubicBezTo>
                    <a:cubicBezTo>
                      <a:pt x="2" y="47"/>
                      <a:pt x="0" y="40"/>
                      <a:pt x="0" y="32"/>
                    </a:cubicBezTo>
                    <a:cubicBezTo>
                      <a:pt x="0" y="23"/>
                      <a:pt x="3" y="16"/>
                      <a:pt x="8" y="9"/>
                    </a:cubicBezTo>
                    <a:cubicBezTo>
                      <a:pt x="13" y="3"/>
                      <a:pt x="20" y="0"/>
                      <a:pt x="28" y="0"/>
                    </a:cubicBezTo>
                    <a:lnTo>
                      <a:pt x="28" y="0"/>
                    </a:lnTo>
                    <a:close/>
                    <a:moveTo>
                      <a:pt x="24" y="5"/>
                    </a:moveTo>
                    <a:lnTo>
                      <a:pt x="24" y="5"/>
                    </a:lnTo>
                    <a:cubicBezTo>
                      <a:pt x="19" y="5"/>
                      <a:pt x="15" y="7"/>
                      <a:pt x="13" y="11"/>
                    </a:cubicBezTo>
                    <a:cubicBezTo>
                      <a:pt x="11" y="14"/>
                      <a:pt x="10" y="16"/>
                      <a:pt x="10" y="20"/>
                    </a:cubicBezTo>
                    <a:lnTo>
                      <a:pt x="37" y="20"/>
                    </a:lnTo>
                    <a:cubicBezTo>
                      <a:pt x="37" y="16"/>
                      <a:pt x="36" y="13"/>
                      <a:pt x="35" y="10"/>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4" name="Freeform 374"/>
              <p:cNvSpPr>
                <a:spLocks noEditPoints="1"/>
              </p:cNvSpPr>
              <p:nvPr/>
            </p:nvSpPr>
            <p:spPr bwMode="auto">
              <a:xfrm>
                <a:off x="1339" y="932"/>
                <a:ext cx="75" cy="80"/>
              </a:xfrm>
              <a:custGeom>
                <a:avLst/>
                <a:gdLst/>
                <a:ahLst/>
                <a:cxnLst>
                  <a:cxn ang="0">
                    <a:pos x="0" y="59"/>
                  </a:cxn>
                  <a:cxn ang="0">
                    <a:pos x="0" y="59"/>
                  </a:cxn>
                  <a:cxn ang="0">
                    <a:pos x="7" y="56"/>
                  </a:cxn>
                  <a:cxn ang="0">
                    <a:pos x="8" y="49"/>
                  </a:cxn>
                  <a:cxn ang="0">
                    <a:pos x="8" y="16"/>
                  </a:cxn>
                  <a:cxn ang="0">
                    <a:pos x="8" y="10"/>
                  </a:cxn>
                  <a:cxn ang="0">
                    <a:pos x="3" y="8"/>
                  </a:cxn>
                  <a:cxn ang="0">
                    <a:pos x="1" y="8"/>
                  </a:cxn>
                  <a:cxn ang="0">
                    <a:pos x="0" y="8"/>
                  </a:cxn>
                  <a:cxn ang="0">
                    <a:pos x="0" y="6"/>
                  </a:cxn>
                  <a:cxn ang="0">
                    <a:pos x="12" y="2"/>
                  </a:cxn>
                  <a:cxn ang="0">
                    <a:pos x="18" y="0"/>
                  </a:cxn>
                  <a:cxn ang="0">
                    <a:pos x="19" y="0"/>
                  </a:cxn>
                  <a:cxn ang="0">
                    <a:pos x="19" y="1"/>
                  </a:cxn>
                  <a:cxn ang="0">
                    <a:pos x="19" y="11"/>
                  </a:cxn>
                  <a:cxn ang="0">
                    <a:pos x="28" y="3"/>
                  </a:cxn>
                  <a:cxn ang="0">
                    <a:pos x="39" y="0"/>
                  </a:cxn>
                  <a:cxn ang="0">
                    <a:pos x="47" y="2"/>
                  </a:cxn>
                  <a:cxn ang="0">
                    <a:pos x="54" y="20"/>
                  </a:cxn>
                  <a:cxn ang="0">
                    <a:pos x="54" y="50"/>
                  </a:cxn>
                  <a:cxn ang="0">
                    <a:pos x="56" y="57"/>
                  </a:cxn>
                  <a:cxn ang="0">
                    <a:pos x="62" y="59"/>
                  </a:cxn>
                  <a:cxn ang="0">
                    <a:pos x="62" y="60"/>
                  </a:cxn>
                  <a:cxn ang="0">
                    <a:pos x="34" y="60"/>
                  </a:cxn>
                  <a:cxn ang="0">
                    <a:pos x="34" y="59"/>
                  </a:cxn>
                  <a:cxn ang="0">
                    <a:pos x="41" y="56"/>
                  </a:cxn>
                  <a:cxn ang="0">
                    <a:pos x="43" y="48"/>
                  </a:cxn>
                  <a:cxn ang="0">
                    <a:pos x="43" y="20"/>
                  </a:cxn>
                  <a:cxn ang="0">
                    <a:pos x="41" y="11"/>
                  </a:cxn>
                  <a:cxn ang="0">
                    <a:pos x="33" y="7"/>
                  </a:cxn>
                  <a:cxn ang="0">
                    <a:pos x="25" y="10"/>
                  </a:cxn>
                  <a:cxn ang="0">
                    <a:pos x="20" y="15"/>
                  </a:cxn>
                  <a:cxn ang="0">
                    <a:pos x="20" y="51"/>
                  </a:cxn>
                  <a:cxn ang="0">
                    <a:pos x="22" y="57"/>
                  </a:cxn>
                  <a:cxn ang="0">
                    <a:pos x="28" y="59"/>
                  </a:cxn>
                  <a:cxn ang="0">
                    <a:pos x="28" y="60"/>
                  </a:cxn>
                  <a:cxn ang="0">
                    <a:pos x="0" y="60"/>
                  </a:cxn>
                  <a:cxn ang="0">
                    <a:pos x="0" y="59"/>
                  </a:cxn>
                  <a:cxn ang="0">
                    <a:pos x="31" y="0"/>
                  </a:cxn>
                  <a:cxn ang="0">
                    <a:pos x="31" y="0"/>
                  </a:cxn>
                  <a:cxn ang="0">
                    <a:pos x="31" y="0"/>
                  </a:cxn>
                </a:cxnLst>
                <a:rect l="0" t="0" r="r" b="b"/>
                <a:pathLst>
                  <a:path w="62" h="60">
                    <a:moveTo>
                      <a:pt x="0" y="59"/>
                    </a:moveTo>
                    <a:lnTo>
                      <a:pt x="0" y="59"/>
                    </a:lnTo>
                    <a:cubicBezTo>
                      <a:pt x="3" y="58"/>
                      <a:pt x="5" y="58"/>
                      <a:pt x="7" y="56"/>
                    </a:cubicBezTo>
                    <a:cubicBezTo>
                      <a:pt x="8" y="55"/>
                      <a:pt x="8" y="53"/>
                      <a:pt x="8" y="49"/>
                    </a:cubicBezTo>
                    <a:lnTo>
                      <a:pt x="8" y="16"/>
                    </a:lnTo>
                    <a:cubicBezTo>
                      <a:pt x="8" y="13"/>
                      <a:pt x="8" y="11"/>
                      <a:pt x="8" y="10"/>
                    </a:cubicBezTo>
                    <a:cubicBezTo>
                      <a:pt x="7" y="9"/>
                      <a:pt x="5" y="8"/>
                      <a:pt x="3" y="8"/>
                    </a:cubicBezTo>
                    <a:cubicBezTo>
                      <a:pt x="2" y="8"/>
                      <a:pt x="2" y="8"/>
                      <a:pt x="1" y="8"/>
                    </a:cubicBezTo>
                    <a:cubicBezTo>
                      <a:pt x="1" y="8"/>
                      <a:pt x="0" y="8"/>
                      <a:pt x="0" y="8"/>
                    </a:cubicBezTo>
                    <a:lnTo>
                      <a:pt x="0" y="6"/>
                    </a:lnTo>
                    <a:cubicBezTo>
                      <a:pt x="2" y="5"/>
                      <a:pt x="6" y="4"/>
                      <a:pt x="12" y="2"/>
                    </a:cubicBezTo>
                    <a:lnTo>
                      <a:pt x="18" y="0"/>
                    </a:lnTo>
                    <a:cubicBezTo>
                      <a:pt x="19" y="0"/>
                      <a:pt x="19" y="0"/>
                      <a:pt x="19" y="0"/>
                    </a:cubicBezTo>
                    <a:cubicBezTo>
                      <a:pt x="19" y="0"/>
                      <a:pt x="19" y="1"/>
                      <a:pt x="19" y="1"/>
                    </a:cubicBezTo>
                    <a:lnTo>
                      <a:pt x="19" y="11"/>
                    </a:lnTo>
                    <a:cubicBezTo>
                      <a:pt x="23" y="7"/>
                      <a:pt x="26" y="4"/>
                      <a:pt x="28" y="3"/>
                    </a:cubicBezTo>
                    <a:cubicBezTo>
                      <a:pt x="32" y="1"/>
                      <a:pt x="35" y="0"/>
                      <a:pt x="39" y="0"/>
                    </a:cubicBezTo>
                    <a:cubicBezTo>
                      <a:pt x="42" y="0"/>
                      <a:pt x="44" y="1"/>
                      <a:pt x="47" y="2"/>
                    </a:cubicBezTo>
                    <a:cubicBezTo>
                      <a:pt x="51" y="6"/>
                      <a:pt x="54" y="11"/>
                      <a:pt x="54" y="20"/>
                    </a:cubicBezTo>
                    <a:lnTo>
                      <a:pt x="54" y="50"/>
                    </a:lnTo>
                    <a:cubicBezTo>
                      <a:pt x="54" y="53"/>
                      <a:pt x="54" y="55"/>
                      <a:pt x="56" y="57"/>
                    </a:cubicBezTo>
                    <a:cubicBezTo>
                      <a:pt x="57" y="58"/>
                      <a:pt x="59" y="59"/>
                      <a:pt x="62" y="59"/>
                    </a:cubicBezTo>
                    <a:lnTo>
                      <a:pt x="62" y="60"/>
                    </a:lnTo>
                    <a:lnTo>
                      <a:pt x="34" y="60"/>
                    </a:lnTo>
                    <a:lnTo>
                      <a:pt x="34" y="59"/>
                    </a:lnTo>
                    <a:cubicBezTo>
                      <a:pt x="37" y="58"/>
                      <a:pt x="40" y="57"/>
                      <a:pt x="41" y="56"/>
                    </a:cubicBezTo>
                    <a:cubicBezTo>
                      <a:pt x="42" y="55"/>
                      <a:pt x="43" y="52"/>
                      <a:pt x="43" y="48"/>
                    </a:cubicBezTo>
                    <a:lnTo>
                      <a:pt x="43" y="20"/>
                    </a:lnTo>
                    <a:cubicBezTo>
                      <a:pt x="43" y="16"/>
                      <a:pt x="42" y="13"/>
                      <a:pt x="41" y="11"/>
                    </a:cubicBezTo>
                    <a:cubicBezTo>
                      <a:pt x="39" y="8"/>
                      <a:pt x="37" y="7"/>
                      <a:pt x="33" y="7"/>
                    </a:cubicBezTo>
                    <a:cubicBezTo>
                      <a:pt x="31" y="7"/>
                      <a:pt x="28" y="8"/>
                      <a:pt x="25" y="10"/>
                    </a:cubicBezTo>
                    <a:cubicBezTo>
                      <a:pt x="24" y="11"/>
                      <a:pt x="22" y="12"/>
                      <a:pt x="20" y="15"/>
                    </a:cubicBezTo>
                    <a:lnTo>
                      <a:pt x="20" y="51"/>
                    </a:lnTo>
                    <a:cubicBezTo>
                      <a:pt x="20" y="54"/>
                      <a:pt x="20" y="56"/>
                      <a:pt x="22" y="57"/>
                    </a:cubicBezTo>
                    <a:cubicBezTo>
                      <a:pt x="23" y="58"/>
                      <a:pt x="25" y="59"/>
                      <a:pt x="28" y="59"/>
                    </a:cubicBezTo>
                    <a:lnTo>
                      <a:pt x="28" y="60"/>
                    </a:lnTo>
                    <a:lnTo>
                      <a:pt x="0" y="60"/>
                    </a:lnTo>
                    <a:lnTo>
                      <a:pt x="0" y="59"/>
                    </a:lnTo>
                    <a:close/>
                    <a:moveTo>
                      <a:pt x="31" y="0"/>
                    </a:moveTo>
                    <a:lnTo>
                      <a:pt x="31" y="0"/>
                    </a:lnTo>
                    <a:lnTo>
                      <a:pt x="31"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5" name="Freeform 375"/>
              <p:cNvSpPr>
                <a:spLocks noEditPoints="1"/>
              </p:cNvSpPr>
              <p:nvPr/>
            </p:nvSpPr>
            <p:spPr bwMode="auto">
              <a:xfrm>
                <a:off x="1420" y="932"/>
                <a:ext cx="71" cy="118"/>
              </a:xfrm>
              <a:custGeom>
                <a:avLst/>
                <a:gdLst/>
                <a:ahLst/>
                <a:cxnLst>
                  <a:cxn ang="0">
                    <a:pos x="9" y="72"/>
                  </a:cxn>
                  <a:cxn ang="0">
                    <a:pos x="29" y="82"/>
                  </a:cxn>
                  <a:cxn ang="0">
                    <a:pos x="53" y="69"/>
                  </a:cxn>
                  <a:cxn ang="0">
                    <a:pos x="35" y="62"/>
                  </a:cxn>
                  <a:cxn ang="0">
                    <a:pos x="25" y="62"/>
                  </a:cxn>
                  <a:cxn ang="0">
                    <a:pos x="16" y="61"/>
                  </a:cxn>
                  <a:cxn ang="0">
                    <a:pos x="9" y="72"/>
                  </a:cxn>
                  <a:cxn ang="0">
                    <a:pos x="18" y="39"/>
                  </a:cxn>
                  <a:cxn ang="0">
                    <a:pos x="8" y="32"/>
                  </a:cxn>
                  <a:cxn ang="0">
                    <a:pos x="11" y="6"/>
                  </a:cxn>
                  <a:cxn ang="0">
                    <a:pos x="39" y="2"/>
                  </a:cxn>
                  <a:cxn ang="0">
                    <a:pos x="54" y="4"/>
                  </a:cxn>
                  <a:cxn ang="0">
                    <a:pos x="58" y="4"/>
                  </a:cxn>
                  <a:cxn ang="0">
                    <a:pos x="47" y="9"/>
                  </a:cxn>
                  <a:cxn ang="0">
                    <a:pos x="50" y="21"/>
                  </a:cxn>
                  <a:cxn ang="0">
                    <a:pos x="28" y="41"/>
                  </a:cxn>
                  <a:cxn ang="0">
                    <a:pos x="17" y="43"/>
                  </a:cxn>
                  <a:cxn ang="0">
                    <a:pos x="18" y="51"/>
                  </a:cxn>
                  <a:cxn ang="0">
                    <a:pos x="47" y="54"/>
                  </a:cxn>
                  <a:cxn ang="0">
                    <a:pos x="46" y="83"/>
                  </a:cxn>
                  <a:cxn ang="0">
                    <a:pos x="6" y="85"/>
                  </a:cxn>
                  <a:cxn ang="0">
                    <a:pos x="1" y="71"/>
                  </a:cxn>
                  <a:cxn ang="0">
                    <a:pos x="12" y="61"/>
                  </a:cxn>
                  <a:cxn ang="0">
                    <a:pos x="8" y="58"/>
                  </a:cxn>
                  <a:cxn ang="0">
                    <a:pos x="8" y="48"/>
                  </a:cxn>
                  <a:cxn ang="0">
                    <a:pos x="18" y="39"/>
                  </a:cxn>
                  <a:cxn ang="0">
                    <a:pos x="30" y="38"/>
                  </a:cxn>
                  <a:cxn ang="0">
                    <a:pos x="40" y="25"/>
                  </a:cxn>
                  <a:cxn ang="0">
                    <a:pos x="26" y="3"/>
                  </a:cxn>
                  <a:cxn ang="0">
                    <a:pos x="16" y="17"/>
                  </a:cxn>
                  <a:cxn ang="0">
                    <a:pos x="30" y="38"/>
                  </a:cxn>
                  <a:cxn ang="0">
                    <a:pos x="29" y="0"/>
                  </a:cxn>
                  <a:cxn ang="0">
                    <a:pos x="29" y="0"/>
                  </a:cxn>
                </a:cxnLst>
                <a:rect l="0" t="0" r="r" b="b"/>
                <a:pathLst>
                  <a:path w="58" h="89">
                    <a:moveTo>
                      <a:pt x="9" y="72"/>
                    </a:moveTo>
                    <a:lnTo>
                      <a:pt x="9" y="72"/>
                    </a:lnTo>
                    <a:cubicBezTo>
                      <a:pt x="9" y="76"/>
                      <a:pt x="11" y="79"/>
                      <a:pt x="15" y="80"/>
                    </a:cubicBezTo>
                    <a:cubicBezTo>
                      <a:pt x="19" y="81"/>
                      <a:pt x="24" y="82"/>
                      <a:pt x="29" y="82"/>
                    </a:cubicBezTo>
                    <a:cubicBezTo>
                      <a:pt x="36" y="82"/>
                      <a:pt x="42" y="81"/>
                      <a:pt x="47" y="78"/>
                    </a:cubicBezTo>
                    <a:cubicBezTo>
                      <a:pt x="51" y="76"/>
                      <a:pt x="53" y="73"/>
                      <a:pt x="53" y="69"/>
                    </a:cubicBezTo>
                    <a:cubicBezTo>
                      <a:pt x="53" y="66"/>
                      <a:pt x="52" y="64"/>
                      <a:pt x="48" y="63"/>
                    </a:cubicBezTo>
                    <a:cubicBezTo>
                      <a:pt x="46" y="63"/>
                      <a:pt x="42" y="62"/>
                      <a:pt x="35" y="62"/>
                    </a:cubicBezTo>
                    <a:cubicBezTo>
                      <a:pt x="34" y="62"/>
                      <a:pt x="32" y="62"/>
                      <a:pt x="30" y="62"/>
                    </a:cubicBezTo>
                    <a:cubicBezTo>
                      <a:pt x="28" y="62"/>
                      <a:pt x="27" y="62"/>
                      <a:pt x="25" y="62"/>
                    </a:cubicBezTo>
                    <a:cubicBezTo>
                      <a:pt x="24" y="62"/>
                      <a:pt x="23" y="62"/>
                      <a:pt x="21" y="62"/>
                    </a:cubicBezTo>
                    <a:cubicBezTo>
                      <a:pt x="19" y="61"/>
                      <a:pt x="17" y="61"/>
                      <a:pt x="16" y="61"/>
                    </a:cubicBezTo>
                    <a:cubicBezTo>
                      <a:pt x="16" y="61"/>
                      <a:pt x="14" y="62"/>
                      <a:pt x="12" y="65"/>
                    </a:cubicBezTo>
                    <a:cubicBezTo>
                      <a:pt x="10" y="68"/>
                      <a:pt x="9" y="70"/>
                      <a:pt x="9" y="72"/>
                    </a:cubicBezTo>
                    <a:lnTo>
                      <a:pt x="9" y="72"/>
                    </a:lnTo>
                    <a:close/>
                    <a:moveTo>
                      <a:pt x="18" y="39"/>
                    </a:moveTo>
                    <a:lnTo>
                      <a:pt x="18" y="39"/>
                    </a:lnTo>
                    <a:cubicBezTo>
                      <a:pt x="14" y="38"/>
                      <a:pt x="11" y="35"/>
                      <a:pt x="8" y="32"/>
                    </a:cubicBezTo>
                    <a:cubicBezTo>
                      <a:pt x="6" y="29"/>
                      <a:pt x="5" y="25"/>
                      <a:pt x="5" y="21"/>
                    </a:cubicBezTo>
                    <a:cubicBezTo>
                      <a:pt x="5" y="16"/>
                      <a:pt x="7" y="11"/>
                      <a:pt x="11" y="6"/>
                    </a:cubicBezTo>
                    <a:cubicBezTo>
                      <a:pt x="15" y="2"/>
                      <a:pt x="21" y="0"/>
                      <a:pt x="28" y="0"/>
                    </a:cubicBezTo>
                    <a:cubicBezTo>
                      <a:pt x="31" y="0"/>
                      <a:pt x="35" y="0"/>
                      <a:pt x="39" y="2"/>
                    </a:cubicBezTo>
                    <a:cubicBezTo>
                      <a:pt x="42" y="3"/>
                      <a:pt x="46" y="4"/>
                      <a:pt x="49" y="4"/>
                    </a:cubicBezTo>
                    <a:cubicBezTo>
                      <a:pt x="50" y="4"/>
                      <a:pt x="52" y="4"/>
                      <a:pt x="54" y="4"/>
                    </a:cubicBezTo>
                    <a:cubicBezTo>
                      <a:pt x="55" y="4"/>
                      <a:pt x="57" y="4"/>
                      <a:pt x="58" y="4"/>
                    </a:cubicBezTo>
                    <a:lnTo>
                      <a:pt x="58" y="4"/>
                    </a:lnTo>
                    <a:lnTo>
                      <a:pt x="58" y="9"/>
                    </a:lnTo>
                    <a:lnTo>
                      <a:pt x="47" y="9"/>
                    </a:lnTo>
                    <a:cubicBezTo>
                      <a:pt x="48" y="11"/>
                      <a:pt x="49" y="13"/>
                      <a:pt x="49" y="14"/>
                    </a:cubicBezTo>
                    <a:cubicBezTo>
                      <a:pt x="50" y="16"/>
                      <a:pt x="50" y="19"/>
                      <a:pt x="50" y="21"/>
                    </a:cubicBezTo>
                    <a:cubicBezTo>
                      <a:pt x="50" y="26"/>
                      <a:pt x="48" y="30"/>
                      <a:pt x="44" y="34"/>
                    </a:cubicBezTo>
                    <a:cubicBezTo>
                      <a:pt x="40" y="39"/>
                      <a:pt x="34" y="41"/>
                      <a:pt x="28" y="41"/>
                    </a:cubicBezTo>
                    <a:cubicBezTo>
                      <a:pt x="26" y="41"/>
                      <a:pt x="25" y="40"/>
                      <a:pt x="22" y="40"/>
                    </a:cubicBezTo>
                    <a:cubicBezTo>
                      <a:pt x="20" y="40"/>
                      <a:pt x="19" y="41"/>
                      <a:pt x="17" y="43"/>
                    </a:cubicBezTo>
                    <a:cubicBezTo>
                      <a:pt x="15" y="45"/>
                      <a:pt x="14" y="47"/>
                      <a:pt x="14" y="48"/>
                    </a:cubicBezTo>
                    <a:cubicBezTo>
                      <a:pt x="14" y="50"/>
                      <a:pt x="15" y="51"/>
                      <a:pt x="18" y="51"/>
                    </a:cubicBezTo>
                    <a:cubicBezTo>
                      <a:pt x="20" y="52"/>
                      <a:pt x="22" y="52"/>
                      <a:pt x="25" y="52"/>
                    </a:cubicBezTo>
                    <a:cubicBezTo>
                      <a:pt x="36" y="52"/>
                      <a:pt x="43" y="53"/>
                      <a:pt x="47" y="54"/>
                    </a:cubicBezTo>
                    <a:cubicBezTo>
                      <a:pt x="54" y="56"/>
                      <a:pt x="57" y="60"/>
                      <a:pt x="57" y="67"/>
                    </a:cubicBezTo>
                    <a:cubicBezTo>
                      <a:pt x="57" y="74"/>
                      <a:pt x="53" y="79"/>
                      <a:pt x="46" y="83"/>
                    </a:cubicBezTo>
                    <a:cubicBezTo>
                      <a:pt x="38" y="87"/>
                      <a:pt x="30" y="89"/>
                      <a:pt x="23" y="89"/>
                    </a:cubicBezTo>
                    <a:cubicBezTo>
                      <a:pt x="16" y="89"/>
                      <a:pt x="10" y="88"/>
                      <a:pt x="6" y="85"/>
                    </a:cubicBezTo>
                    <a:cubicBezTo>
                      <a:pt x="2" y="82"/>
                      <a:pt x="0" y="79"/>
                      <a:pt x="0" y="76"/>
                    </a:cubicBezTo>
                    <a:cubicBezTo>
                      <a:pt x="0" y="74"/>
                      <a:pt x="0" y="73"/>
                      <a:pt x="1" y="71"/>
                    </a:cubicBezTo>
                    <a:cubicBezTo>
                      <a:pt x="3" y="70"/>
                      <a:pt x="5" y="68"/>
                      <a:pt x="8" y="65"/>
                    </a:cubicBezTo>
                    <a:lnTo>
                      <a:pt x="12" y="61"/>
                    </a:lnTo>
                    <a:lnTo>
                      <a:pt x="13" y="60"/>
                    </a:lnTo>
                    <a:cubicBezTo>
                      <a:pt x="11" y="59"/>
                      <a:pt x="9" y="59"/>
                      <a:pt x="8" y="58"/>
                    </a:cubicBezTo>
                    <a:cubicBezTo>
                      <a:pt x="7" y="57"/>
                      <a:pt x="6" y="55"/>
                      <a:pt x="6" y="53"/>
                    </a:cubicBezTo>
                    <a:cubicBezTo>
                      <a:pt x="6" y="52"/>
                      <a:pt x="7" y="50"/>
                      <a:pt x="8" y="48"/>
                    </a:cubicBezTo>
                    <a:cubicBezTo>
                      <a:pt x="10" y="46"/>
                      <a:pt x="13" y="43"/>
                      <a:pt x="18" y="39"/>
                    </a:cubicBezTo>
                    <a:lnTo>
                      <a:pt x="18" y="39"/>
                    </a:lnTo>
                    <a:close/>
                    <a:moveTo>
                      <a:pt x="30" y="38"/>
                    </a:moveTo>
                    <a:lnTo>
                      <a:pt x="30" y="38"/>
                    </a:lnTo>
                    <a:cubicBezTo>
                      <a:pt x="32" y="38"/>
                      <a:pt x="34" y="37"/>
                      <a:pt x="36" y="36"/>
                    </a:cubicBezTo>
                    <a:cubicBezTo>
                      <a:pt x="38" y="34"/>
                      <a:pt x="40" y="30"/>
                      <a:pt x="40" y="25"/>
                    </a:cubicBezTo>
                    <a:cubicBezTo>
                      <a:pt x="40" y="21"/>
                      <a:pt x="39" y="16"/>
                      <a:pt x="37" y="11"/>
                    </a:cubicBezTo>
                    <a:cubicBezTo>
                      <a:pt x="34" y="6"/>
                      <a:pt x="31" y="3"/>
                      <a:pt x="26" y="3"/>
                    </a:cubicBezTo>
                    <a:cubicBezTo>
                      <a:pt x="22" y="3"/>
                      <a:pt x="19" y="5"/>
                      <a:pt x="17" y="9"/>
                    </a:cubicBezTo>
                    <a:cubicBezTo>
                      <a:pt x="17" y="11"/>
                      <a:pt x="16" y="14"/>
                      <a:pt x="16" y="17"/>
                    </a:cubicBezTo>
                    <a:cubicBezTo>
                      <a:pt x="16" y="22"/>
                      <a:pt x="17" y="27"/>
                      <a:pt x="20" y="31"/>
                    </a:cubicBezTo>
                    <a:cubicBezTo>
                      <a:pt x="23" y="35"/>
                      <a:pt x="26" y="38"/>
                      <a:pt x="30" y="38"/>
                    </a:cubicBezTo>
                    <a:lnTo>
                      <a:pt x="30" y="38"/>
                    </a:lnTo>
                    <a:close/>
                    <a:moveTo>
                      <a:pt x="29" y="0"/>
                    </a:moveTo>
                    <a:lnTo>
                      <a:pt x="29" y="0"/>
                    </a:lnTo>
                    <a:lnTo>
                      <a:pt x="2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6" name="Freeform 376"/>
              <p:cNvSpPr>
                <a:spLocks noEditPoints="1"/>
              </p:cNvSpPr>
              <p:nvPr/>
            </p:nvSpPr>
            <p:spPr bwMode="auto">
              <a:xfrm>
                <a:off x="1498" y="932"/>
                <a:ext cx="65" cy="82"/>
              </a:xfrm>
              <a:custGeom>
                <a:avLst/>
                <a:gdLst/>
                <a:ahLst/>
                <a:cxnLst>
                  <a:cxn ang="0">
                    <a:pos x="28" y="0"/>
                  </a:cxn>
                  <a:cxn ang="0">
                    <a:pos x="28" y="0"/>
                  </a:cxn>
                  <a:cxn ang="0">
                    <a:pos x="44" y="6"/>
                  </a:cxn>
                  <a:cxn ang="0">
                    <a:pos x="51" y="24"/>
                  </a:cxn>
                  <a:cxn ang="0">
                    <a:pos x="10" y="24"/>
                  </a:cxn>
                  <a:cxn ang="0">
                    <a:pos x="17" y="46"/>
                  </a:cxn>
                  <a:cxn ang="0">
                    <a:pos x="31" y="53"/>
                  </a:cxn>
                  <a:cxn ang="0">
                    <a:pos x="43" y="49"/>
                  </a:cxn>
                  <a:cxn ang="0">
                    <a:pos x="51" y="39"/>
                  </a:cxn>
                  <a:cxn ang="0">
                    <a:pos x="53" y="40"/>
                  </a:cxn>
                  <a:cxn ang="0">
                    <a:pos x="44" y="55"/>
                  </a:cxn>
                  <a:cxn ang="0">
                    <a:pos x="26"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9" y="10"/>
                      <a:pt x="51" y="16"/>
                      <a:pt x="51" y="24"/>
                    </a:cubicBezTo>
                    <a:lnTo>
                      <a:pt x="10" y="24"/>
                    </a:lnTo>
                    <a:cubicBezTo>
                      <a:pt x="10" y="34"/>
                      <a:pt x="13" y="41"/>
                      <a:pt x="17" y="46"/>
                    </a:cubicBezTo>
                    <a:cubicBezTo>
                      <a:pt x="21" y="50"/>
                      <a:pt x="26" y="53"/>
                      <a:pt x="31" y="53"/>
                    </a:cubicBezTo>
                    <a:cubicBezTo>
                      <a:pt x="36" y="53"/>
                      <a:pt x="39" y="52"/>
                      <a:pt x="43" y="49"/>
                    </a:cubicBezTo>
                    <a:cubicBezTo>
                      <a:pt x="46" y="47"/>
                      <a:pt x="49" y="43"/>
                      <a:pt x="51" y="39"/>
                    </a:cubicBezTo>
                    <a:lnTo>
                      <a:pt x="53" y="40"/>
                    </a:lnTo>
                    <a:cubicBezTo>
                      <a:pt x="52" y="45"/>
                      <a:pt x="48" y="50"/>
                      <a:pt x="44" y="55"/>
                    </a:cubicBezTo>
                    <a:cubicBezTo>
                      <a:pt x="39" y="60"/>
                      <a:pt x="33" y="62"/>
                      <a:pt x="26" y="62"/>
                    </a:cubicBezTo>
                    <a:cubicBezTo>
                      <a:pt x="18" y="62"/>
                      <a:pt x="11" y="59"/>
                      <a:pt x="7" y="53"/>
                    </a:cubicBezTo>
                    <a:cubicBezTo>
                      <a:pt x="3" y="47"/>
                      <a:pt x="0" y="40"/>
                      <a:pt x="0" y="32"/>
                    </a:cubicBezTo>
                    <a:cubicBezTo>
                      <a:pt x="0" y="23"/>
                      <a:pt x="3" y="16"/>
                      <a:pt x="8" y="9"/>
                    </a:cubicBezTo>
                    <a:cubicBezTo>
                      <a:pt x="13" y="3"/>
                      <a:pt x="20" y="0"/>
                      <a:pt x="28" y="0"/>
                    </a:cubicBezTo>
                    <a:lnTo>
                      <a:pt x="28" y="0"/>
                    </a:lnTo>
                    <a:close/>
                    <a:moveTo>
                      <a:pt x="24" y="5"/>
                    </a:moveTo>
                    <a:lnTo>
                      <a:pt x="24" y="5"/>
                    </a:lnTo>
                    <a:cubicBezTo>
                      <a:pt x="19" y="5"/>
                      <a:pt x="16" y="7"/>
                      <a:pt x="13" y="11"/>
                    </a:cubicBezTo>
                    <a:cubicBezTo>
                      <a:pt x="12" y="14"/>
                      <a:pt x="11" y="16"/>
                      <a:pt x="10" y="20"/>
                    </a:cubicBezTo>
                    <a:lnTo>
                      <a:pt x="37" y="20"/>
                    </a:lnTo>
                    <a:cubicBezTo>
                      <a:pt x="37" y="16"/>
                      <a:pt x="36" y="13"/>
                      <a:pt x="35" y="10"/>
                    </a:cubicBezTo>
                    <a:cubicBezTo>
                      <a:pt x="33"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7" name="Freeform 377"/>
              <p:cNvSpPr>
                <a:spLocks/>
              </p:cNvSpPr>
              <p:nvPr/>
            </p:nvSpPr>
            <p:spPr bwMode="auto">
              <a:xfrm>
                <a:off x="1569" y="932"/>
                <a:ext cx="52" cy="80"/>
              </a:xfrm>
              <a:custGeom>
                <a:avLst/>
                <a:gdLst/>
                <a:ahLst/>
                <a:cxnLst>
                  <a:cxn ang="0">
                    <a:pos x="0" y="58"/>
                  </a:cxn>
                  <a:cxn ang="0">
                    <a:pos x="0" y="58"/>
                  </a:cxn>
                  <a:cxn ang="0">
                    <a:pos x="7" y="56"/>
                  </a:cxn>
                  <a:cxn ang="0">
                    <a:pos x="9" y="50"/>
                  </a:cxn>
                  <a:cxn ang="0">
                    <a:pos x="9" y="20"/>
                  </a:cxn>
                  <a:cxn ang="0">
                    <a:pos x="8" y="11"/>
                  </a:cxn>
                  <a:cxn ang="0">
                    <a:pos x="4" y="9"/>
                  </a:cxn>
                  <a:cxn ang="0">
                    <a:pos x="2" y="9"/>
                  </a:cxn>
                  <a:cxn ang="0">
                    <a:pos x="0" y="9"/>
                  </a:cxn>
                  <a:cxn ang="0">
                    <a:pos x="0" y="7"/>
                  </a:cxn>
                  <a:cxn ang="0">
                    <a:pos x="7" y="4"/>
                  </a:cxn>
                  <a:cxn ang="0">
                    <a:pos x="13" y="2"/>
                  </a:cxn>
                  <a:cxn ang="0">
                    <a:pos x="19" y="0"/>
                  </a:cxn>
                  <a:cxn ang="0">
                    <a:pos x="20" y="0"/>
                  </a:cxn>
                  <a:cxn ang="0">
                    <a:pos x="20" y="1"/>
                  </a:cxn>
                  <a:cxn ang="0">
                    <a:pos x="20" y="12"/>
                  </a:cxn>
                  <a:cxn ang="0">
                    <a:pos x="28" y="3"/>
                  </a:cxn>
                  <a:cxn ang="0">
                    <a:pos x="36" y="0"/>
                  </a:cxn>
                  <a:cxn ang="0">
                    <a:pos x="41" y="2"/>
                  </a:cxn>
                  <a:cxn ang="0">
                    <a:pos x="43" y="7"/>
                  </a:cxn>
                  <a:cxn ang="0">
                    <a:pos x="42" y="11"/>
                  </a:cxn>
                  <a:cxn ang="0">
                    <a:pos x="38" y="13"/>
                  </a:cxn>
                  <a:cxn ang="0">
                    <a:pos x="33" y="11"/>
                  </a:cxn>
                  <a:cxn ang="0">
                    <a:pos x="29" y="8"/>
                  </a:cxn>
                  <a:cxn ang="0">
                    <a:pos x="24" y="12"/>
                  </a:cxn>
                  <a:cxn ang="0">
                    <a:pos x="20" y="20"/>
                  </a:cxn>
                  <a:cxn ang="0">
                    <a:pos x="20" y="49"/>
                  </a:cxn>
                  <a:cxn ang="0">
                    <a:pos x="23" y="56"/>
                  </a:cxn>
                  <a:cxn ang="0">
                    <a:pos x="31" y="58"/>
                  </a:cxn>
                  <a:cxn ang="0">
                    <a:pos x="31" y="60"/>
                  </a:cxn>
                  <a:cxn ang="0">
                    <a:pos x="0" y="60"/>
                  </a:cxn>
                  <a:cxn ang="0">
                    <a:pos x="0" y="58"/>
                  </a:cxn>
                </a:cxnLst>
                <a:rect l="0" t="0" r="r" b="b"/>
                <a:pathLst>
                  <a:path w="43" h="60">
                    <a:moveTo>
                      <a:pt x="0" y="58"/>
                    </a:moveTo>
                    <a:lnTo>
                      <a:pt x="0" y="58"/>
                    </a:lnTo>
                    <a:cubicBezTo>
                      <a:pt x="4" y="58"/>
                      <a:pt x="6" y="57"/>
                      <a:pt x="7" y="56"/>
                    </a:cubicBezTo>
                    <a:cubicBezTo>
                      <a:pt x="9" y="55"/>
                      <a:pt x="9" y="53"/>
                      <a:pt x="9" y="50"/>
                    </a:cubicBezTo>
                    <a:lnTo>
                      <a:pt x="9" y="20"/>
                    </a:lnTo>
                    <a:cubicBezTo>
                      <a:pt x="9" y="16"/>
                      <a:pt x="9" y="13"/>
                      <a:pt x="8" y="11"/>
                    </a:cubicBezTo>
                    <a:cubicBezTo>
                      <a:pt x="7" y="10"/>
                      <a:pt x="6" y="9"/>
                      <a:pt x="4" y="9"/>
                    </a:cubicBezTo>
                    <a:cubicBezTo>
                      <a:pt x="3" y="9"/>
                      <a:pt x="3" y="9"/>
                      <a:pt x="2" y="9"/>
                    </a:cubicBezTo>
                    <a:cubicBezTo>
                      <a:pt x="1" y="9"/>
                      <a:pt x="1" y="9"/>
                      <a:pt x="0" y="9"/>
                    </a:cubicBezTo>
                    <a:lnTo>
                      <a:pt x="0" y="7"/>
                    </a:lnTo>
                    <a:cubicBezTo>
                      <a:pt x="2" y="6"/>
                      <a:pt x="5" y="5"/>
                      <a:pt x="7" y="4"/>
                    </a:cubicBezTo>
                    <a:cubicBezTo>
                      <a:pt x="10" y="4"/>
                      <a:pt x="12" y="3"/>
                      <a:pt x="13" y="2"/>
                    </a:cubicBezTo>
                    <a:cubicBezTo>
                      <a:pt x="15" y="2"/>
                      <a:pt x="17" y="1"/>
                      <a:pt x="19" y="0"/>
                    </a:cubicBezTo>
                    <a:cubicBezTo>
                      <a:pt x="20" y="0"/>
                      <a:pt x="20" y="0"/>
                      <a:pt x="20" y="0"/>
                    </a:cubicBezTo>
                    <a:cubicBezTo>
                      <a:pt x="20" y="0"/>
                      <a:pt x="20" y="1"/>
                      <a:pt x="20" y="1"/>
                    </a:cubicBezTo>
                    <a:lnTo>
                      <a:pt x="20" y="12"/>
                    </a:lnTo>
                    <a:cubicBezTo>
                      <a:pt x="23" y="8"/>
                      <a:pt x="26" y="5"/>
                      <a:pt x="28" y="3"/>
                    </a:cubicBezTo>
                    <a:cubicBezTo>
                      <a:pt x="31" y="1"/>
                      <a:pt x="33" y="0"/>
                      <a:pt x="36" y="0"/>
                    </a:cubicBezTo>
                    <a:cubicBezTo>
                      <a:pt x="38" y="0"/>
                      <a:pt x="40" y="0"/>
                      <a:pt x="41" y="2"/>
                    </a:cubicBezTo>
                    <a:cubicBezTo>
                      <a:pt x="43" y="3"/>
                      <a:pt x="43" y="5"/>
                      <a:pt x="43" y="7"/>
                    </a:cubicBezTo>
                    <a:cubicBezTo>
                      <a:pt x="43" y="8"/>
                      <a:pt x="43" y="10"/>
                      <a:pt x="42" y="11"/>
                    </a:cubicBezTo>
                    <a:cubicBezTo>
                      <a:pt x="41" y="12"/>
                      <a:pt x="39" y="13"/>
                      <a:pt x="38" y="13"/>
                    </a:cubicBezTo>
                    <a:cubicBezTo>
                      <a:pt x="36" y="13"/>
                      <a:pt x="35" y="12"/>
                      <a:pt x="33" y="11"/>
                    </a:cubicBezTo>
                    <a:cubicBezTo>
                      <a:pt x="31" y="9"/>
                      <a:pt x="30" y="8"/>
                      <a:pt x="29" y="8"/>
                    </a:cubicBezTo>
                    <a:cubicBezTo>
                      <a:pt x="28" y="8"/>
                      <a:pt x="26" y="10"/>
                      <a:pt x="24" y="12"/>
                    </a:cubicBezTo>
                    <a:cubicBezTo>
                      <a:pt x="21" y="14"/>
                      <a:pt x="20" y="17"/>
                      <a:pt x="20" y="20"/>
                    </a:cubicBezTo>
                    <a:lnTo>
                      <a:pt x="20" y="49"/>
                    </a:lnTo>
                    <a:cubicBezTo>
                      <a:pt x="20" y="52"/>
                      <a:pt x="21" y="55"/>
                      <a:pt x="23" y="56"/>
                    </a:cubicBezTo>
                    <a:cubicBezTo>
                      <a:pt x="25" y="58"/>
                      <a:pt x="27" y="58"/>
                      <a:pt x="31" y="58"/>
                    </a:cubicBezTo>
                    <a:lnTo>
                      <a:pt x="31" y="60"/>
                    </a:lnTo>
                    <a:lnTo>
                      <a:pt x="0" y="60"/>
                    </a:lnTo>
                    <a:lnTo>
                      <a:pt x="0"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8" name="Freeform 378"/>
              <p:cNvSpPr>
                <a:spLocks/>
              </p:cNvSpPr>
              <p:nvPr/>
            </p:nvSpPr>
            <p:spPr bwMode="auto">
              <a:xfrm>
                <a:off x="1665" y="897"/>
                <a:ext cx="136" cy="115"/>
              </a:xfrm>
              <a:custGeom>
                <a:avLst/>
                <a:gdLst/>
                <a:ahLst/>
                <a:cxnLst>
                  <a:cxn ang="0">
                    <a:pos x="0" y="85"/>
                  </a:cxn>
                  <a:cxn ang="0">
                    <a:pos x="0" y="85"/>
                  </a:cxn>
                  <a:cxn ang="0">
                    <a:pos x="10" y="81"/>
                  </a:cxn>
                  <a:cxn ang="0">
                    <a:pos x="13" y="68"/>
                  </a:cxn>
                  <a:cxn ang="0">
                    <a:pos x="13" y="14"/>
                  </a:cxn>
                  <a:cxn ang="0">
                    <a:pos x="11" y="5"/>
                  </a:cxn>
                  <a:cxn ang="0">
                    <a:pos x="0" y="3"/>
                  </a:cxn>
                  <a:cxn ang="0">
                    <a:pos x="0" y="0"/>
                  </a:cxn>
                  <a:cxn ang="0">
                    <a:pos x="26" y="0"/>
                  </a:cxn>
                  <a:cxn ang="0">
                    <a:pos x="57" y="67"/>
                  </a:cxn>
                  <a:cxn ang="0">
                    <a:pos x="86" y="0"/>
                  </a:cxn>
                  <a:cxn ang="0">
                    <a:pos x="112" y="0"/>
                  </a:cxn>
                  <a:cxn ang="0">
                    <a:pos x="112" y="3"/>
                  </a:cxn>
                  <a:cxn ang="0">
                    <a:pos x="103" y="5"/>
                  </a:cxn>
                  <a:cxn ang="0">
                    <a:pos x="101" y="14"/>
                  </a:cxn>
                  <a:cxn ang="0">
                    <a:pos x="101" y="73"/>
                  </a:cxn>
                  <a:cxn ang="0">
                    <a:pos x="103" y="82"/>
                  </a:cxn>
                  <a:cxn ang="0">
                    <a:pos x="112" y="85"/>
                  </a:cxn>
                  <a:cxn ang="0">
                    <a:pos x="112" y="87"/>
                  </a:cxn>
                  <a:cxn ang="0">
                    <a:pos x="75" y="87"/>
                  </a:cxn>
                  <a:cxn ang="0">
                    <a:pos x="75" y="85"/>
                  </a:cxn>
                  <a:cxn ang="0">
                    <a:pos x="85" y="82"/>
                  </a:cxn>
                  <a:cxn ang="0">
                    <a:pos x="87" y="72"/>
                  </a:cxn>
                  <a:cxn ang="0">
                    <a:pos x="87" y="12"/>
                  </a:cxn>
                  <a:cxn ang="0">
                    <a:pos x="54" y="87"/>
                  </a:cxn>
                  <a:cxn ang="0">
                    <a:pos x="52" y="87"/>
                  </a:cxn>
                  <a:cxn ang="0">
                    <a:pos x="19" y="15"/>
                  </a:cxn>
                  <a:cxn ang="0">
                    <a:pos x="19" y="68"/>
                  </a:cxn>
                  <a:cxn ang="0">
                    <a:pos x="22" y="82"/>
                  </a:cxn>
                  <a:cxn ang="0">
                    <a:pos x="31" y="85"/>
                  </a:cxn>
                  <a:cxn ang="0">
                    <a:pos x="31" y="87"/>
                  </a:cxn>
                  <a:cxn ang="0">
                    <a:pos x="0" y="87"/>
                  </a:cxn>
                  <a:cxn ang="0">
                    <a:pos x="0" y="85"/>
                  </a:cxn>
                </a:cxnLst>
                <a:rect l="0" t="0" r="r" b="b"/>
                <a:pathLst>
                  <a:path w="112" h="87">
                    <a:moveTo>
                      <a:pt x="0" y="85"/>
                    </a:moveTo>
                    <a:lnTo>
                      <a:pt x="0" y="85"/>
                    </a:lnTo>
                    <a:cubicBezTo>
                      <a:pt x="5" y="85"/>
                      <a:pt x="9" y="83"/>
                      <a:pt x="10" y="81"/>
                    </a:cubicBezTo>
                    <a:cubicBezTo>
                      <a:pt x="12" y="79"/>
                      <a:pt x="13" y="75"/>
                      <a:pt x="13" y="68"/>
                    </a:cubicBezTo>
                    <a:lnTo>
                      <a:pt x="13" y="14"/>
                    </a:lnTo>
                    <a:cubicBezTo>
                      <a:pt x="13" y="10"/>
                      <a:pt x="12" y="7"/>
                      <a:pt x="11" y="5"/>
                    </a:cubicBezTo>
                    <a:cubicBezTo>
                      <a:pt x="9" y="4"/>
                      <a:pt x="6" y="3"/>
                      <a:pt x="0" y="3"/>
                    </a:cubicBezTo>
                    <a:lnTo>
                      <a:pt x="0" y="0"/>
                    </a:lnTo>
                    <a:lnTo>
                      <a:pt x="26" y="0"/>
                    </a:lnTo>
                    <a:lnTo>
                      <a:pt x="57" y="67"/>
                    </a:lnTo>
                    <a:lnTo>
                      <a:pt x="86" y="0"/>
                    </a:lnTo>
                    <a:lnTo>
                      <a:pt x="112" y="0"/>
                    </a:lnTo>
                    <a:lnTo>
                      <a:pt x="112" y="3"/>
                    </a:lnTo>
                    <a:cubicBezTo>
                      <a:pt x="108" y="3"/>
                      <a:pt x="104" y="4"/>
                      <a:pt x="103" y="5"/>
                    </a:cubicBezTo>
                    <a:cubicBezTo>
                      <a:pt x="102" y="7"/>
                      <a:pt x="101" y="10"/>
                      <a:pt x="101" y="14"/>
                    </a:cubicBezTo>
                    <a:lnTo>
                      <a:pt x="101" y="73"/>
                    </a:lnTo>
                    <a:cubicBezTo>
                      <a:pt x="101" y="78"/>
                      <a:pt x="102" y="81"/>
                      <a:pt x="103" y="82"/>
                    </a:cubicBezTo>
                    <a:cubicBezTo>
                      <a:pt x="104" y="84"/>
                      <a:pt x="108" y="85"/>
                      <a:pt x="112" y="85"/>
                    </a:cubicBezTo>
                    <a:lnTo>
                      <a:pt x="112" y="87"/>
                    </a:lnTo>
                    <a:lnTo>
                      <a:pt x="75" y="87"/>
                    </a:lnTo>
                    <a:lnTo>
                      <a:pt x="75" y="85"/>
                    </a:lnTo>
                    <a:cubicBezTo>
                      <a:pt x="81" y="85"/>
                      <a:pt x="84" y="84"/>
                      <a:pt x="85" y="82"/>
                    </a:cubicBezTo>
                    <a:cubicBezTo>
                      <a:pt x="87" y="81"/>
                      <a:pt x="87" y="77"/>
                      <a:pt x="87" y="72"/>
                    </a:cubicBezTo>
                    <a:lnTo>
                      <a:pt x="87" y="12"/>
                    </a:lnTo>
                    <a:lnTo>
                      <a:pt x="54" y="87"/>
                    </a:lnTo>
                    <a:lnTo>
                      <a:pt x="52" y="87"/>
                    </a:lnTo>
                    <a:lnTo>
                      <a:pt x="19" y="15"/>
                    </a:lnTo>
                    <a:lnTo>
                      <a:pt x="19" y="68"/>
                    </a:lnTo>
                    <a:cubicBezTo>
                      <a:pt x="19" y="75"/>
                      <a:pt x="20" y="80"/>
                      <a:pt x="22" y="82"/>
                    </a:cubicBezTo>
                    <a:cubicBezTo>
                      <a:pt x="23" y="84"/>
                      <a:pt x="26" y="85"/>
                      <a:pt x="31" y="85"/>
                    </a:cubicBezTo>
                    <a:lnTo>
                      <a:pt x="31" y="87"/>
                    </a:lnTo>
                    <a:lnTo>
                      <a:pt x="0" y="87"/>
                    </a:lnTo>
                    <a:lnTo>
                      <a:pt x="0" y="85"/>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9" name="Freeform 379"/>
              <p:cNvSpPr>
                <a:spLocks noEditPoints="1"/>
              </p:cNvSpPr>
              <p:nvPr/>
            </p:nvSpPr>
            <p:spPr bwMode="auto">
              <a:xfrm>
                <a:off x="1810" y="893"/>
                <a:ext cx="39" cy="119"/>
              </a:xfrm>
              <a:custGeom>
                <a:avLst/>
                <a:gdLst/>
                <a:ahLst/>
                <a:cxnLst>
                  <a:cxn ang="0">
                    <a:pos x="9" y="7"/>
                  </a:cxn>
                  <a:cxn ang="0">
                    <a:pos x="9" y="7"/>
                  </a:cxn>
                  <a:cxn ang="0">
                    <a:pos x="11" y="2"/>
                  </a:cxn>
                  <a:cxn ang="0">
                    <a:pos x="15" y="0"/>
                  </a:cxn>
                  <a:cxn ang="0">
                    <a:pos x="20" y="2"/>
                  </a:cxn>
                  <a:cxn ang="0">
                    <a:pos x="22" y="7"/>
                  </a:cxn>
                  <a:cxn ang="0">
                    <a:pos x="20" y="12"/>
                  </a:cxn>
                  <a:cxn ang="0">
                    <a:pos x="15" y="14"/>
                  </a:cxn>
                  <a:cxn ang="0">
                    <a:pos x="11" y="12"/>
                  </a:cxn>
                  <a:cxn ang="0">
                    <a:pos x="9" y="7"/>
                  </a:cxn>
                  <a:cxn ang="0">
                    <a:pos x="9" y="7"/>
                  </a:cxn>
                  <a:cxn ang="0">
                    <a:pos x="0" y="89"/>
                  </a:cxn>
                  <a:cxn ang="0">
                    <a:pos x="0" y="89"/>
                  </a:cxn>
                  <a:cxn ang="0">
                    <a:pos x="9" y="86"/>
                  </a:cxn>
                  <a:cxn ang="0">
                    <a:pos x="11" y="77"/>
                  </a:cxn>
                  <a:cxn ang="0">
                    <a:pos x="11" y="46"/>
                  </a:cxn>
                  <a:cxn ang="0">
                    <a:pos x="10" y="41"/>
                  </a:cxn>
                  <a:cxn ang="0">
                    <a:pos x="6" y="38"/>
                  </a:cxn>
                  <a:cxn ang="0">
                    <a:pos x="5" y="38"/>
                  </a:cxn>
                  <a:cxn ang="0">
                    <a:pos x="1" y="39"/>
                  </a:cxn>
                  <a:cxn ang="0">
                    <a:pos x="1" y="37"/>
                  </a:cxn>
                  <a:cxn ang="0">
                    <a:pos x="4" y="36"/>
                  </a:cxn>
                  <a:cxn ang="0">
                    <a:pos x="20" y="31"/>
                  </a:cxn>
                  <a:cxn ang="0">
                    <a:pos x="22" y="30"/>
                  </a:cxn>
                  <a:cxn ang="0">
                    <a:pos x="22" y="31"/>
                  </a:cxn>
                  <a:cxn ang="0">
                    <a:pos x="22" y="77"/>
                  </a:cxn>
                  <a:cxn ang="0">
                    <a:pos x="24" y="86"/>
                  </a:cxn>
                  <a:cxn ang="0">
                    <a:pos x="32" y="89"/>
                  </a:cxn>
                  <a:cxn ang="0">
                    <a:pos x="32" y="90"/>
                  </a:cxn>
                  <a:cxn ang="0">
                    <a:pos x="0" y="90"/>
                  </a:cxn>
                  <a:cxn ang="0">
                    <a:pos x="0" y="89"/>
                  </a:cxn>
                </a:cxnLst>
                <a:rect l="0" t="0" r="r" b="b"/>
                <a:pathLst>
                  <a:path w="32" h="90">
                    <a:moveTo>
                      <a:pt x="9" y="7"/>
                    </a:moveTo>
                    <a:lnTo>
                      <a:pt x="9" y="7"/>
                    </a:lnTo>
                    <a:cubicBezTo>
                      <a:pt x="9" y="5"/>
                      <a:pt x="9" y="4"/>
                      <a:pt x="11" y="2"/>
                    </a:cubicBezTo>
                    <a:cubicBezTo>
                      <a:pt x="12" y="1"/>
                      <a:pt x="14" y="0"/>
                      <a:pt x="15" y="0"/>
                    </a:cubicBezTo>
                    <a:cubicBezTo>
                      <a:pt x="17" y="0"/>
                      <a:pt x="19" y="1"/>
                      <a:pt x="20" y="2"/>
                    </a:cubicBezTo>
                    <a:cubicBezTo>
                      <a:pt x="21" y="4"/>
                      <a:pt x="22" y="5"/>
                      <a:pt x="22" y="7"/>
                    </a:cubicBezTo>
                    <a:cubicBezTo>
                      <a:pt x="22" y="9"/>
                      <a:pt x="21" y="11"/>
                      <a:pt x="20" y="12"/>
                    </a:cubicBezTo>
                    <a:cubicBezTo>
                      <a:pt x="19" y="13"/>
                      <a:pt x="17" y="14"/>
                      <a:pt x="15" y="14"/>
                    </a:cubicBezTo>
                    <a:cubicBezTo>
                      <a:pt x="14" y="14"/>
                      <a:pt x="12" y="13"/>
                      <a:pt x="11" y="12"/>
                    </a:cubicBezTo>
                    <a:cubicBezTo>
                      <a:pt x="9" y="11"/>
                      <a:pt x="9" y="9"/>
                      <a:pt x="9" y="7"/>
                    </a:cubicBezTo>
                    <a:lnTo>
                      <a:pt x="9" y="7"/>
                    </a:lnTo>
                    <a:close/>
                    <a:moveTo>
                      <a:pt x="0" y="89"/>
                    </a:moveTo>
                    <a:lnTo>
                      <a:pt x="0" y="89"/>
                    </a:lnTo>
                    <a:cubicBezTo>
                      <a:pt x="5" y="88"/>
                      <a:pt x="8" y="87"/>
                      <a:pt x="9" y="86"/>
                    </a:cubicBezTo>
                    <a:cubicBezTo>
                      <a:pt x="10" y="85"/>
                      <a:pt x="11" y="82"/>
                      <a:pt x="11" y="77"/>
                    </a:cubicBezTo>
                    <a:lnTo>
                      <a:pt x="11" y="46"/>
                    </a:lnTo>
                    <a:cubicBezTo>
                      <a:pt x="11" y="44"/>
                      <a:pt x="11" y="42"/>
                      <a:pt x="10" y="41"/>
                    </a:cubicBezTo>
                    <a:cubicBezTo>
                      <a:pt x="10" y="39"/>
                      <a:pt x="8" y="38"/>
                      <a:pt x="6" y="38"/>
                    </a:cubicBezTo>
                    <a:cubicBezTo>
                      <a:pt x="6" y="38"/>
                      <a:pt x="5" y="38"/>
                      <a:pt x="5" y="38"/>
                    </a:cubicBezTo>
                    <a:cubicBezTo>
                      <a:pt x="5" y="38"/>
                      <a:pt x="3" y="38"/>
                      <a:pt x="1" y="39"/>
                    </a:cubicBezTo>
                    <a:lnTo>
                      <a:pt x="1" y="37"/>
                    </a:lnTo>
                    <a:lnTo>
                      <a:pt x="4" y="36"/>
                    </a:lnTo>
                    <a:cubicBezTo>
                      <a:pt x="11" y="34"/>
                      <a:pt x="17" y="32"/>
                      <a:pt x="20" y="31"/>
                    </a:cubicBezTo>
                    <a:cubicBezTo>
                      <a:pt x="21" y="30"/>
                      <a:pt x="22" y="30"/>
                      <a:pt x="22" y="30"/>
                    </a:cubicBezTo>
                    <a:cubicBezTo>
                      <a:pt x="22" y="30"/>
                      <a:pt x="22" y="30"/>
                      <a:pt x="22" y="31"/>
                    </a:cubicBezTo>
                    <a:lnTo>
                      <a:pt x="22" y="77"/>
                    </a:lnTo>
                    <a:cubicBezTo>
                      <a:pt x="22" y="82"/>
                      <a:pt x="23" y="85"/>
                      <a:pt x="24" y="86"/>
                    </a:cubicBezTo>
                    <a:cubicBezTo>
                      <a:pt x="25" y="88"/>
                      <a:pt x="28" y="88"/>
                      <a:pt x="32" y="89"/>
                    </a:cubicBezTo>
                    <a:lnTo>
                      <a:pt x="32" y="90"/>
                    </a:lnTo>
                    <a:lnTo>
                      <a:pt x="0" y="90"/>
                    </a:lnTo>
                    <a:lnTo>
                      <a:pt x="0" y="8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0" name="Freeform 380"/>
              <p:cNvSpPr>
                <a:spLocks/>
              </p:cNvSpPr>
              <p:nvPr/>
            </p:nvSpPr>
            <p:spPr bwMode="auto">
              <a:xfrm>
                <a:off x="1855" y="893"/>
                <a:ext cx="39" cy="119"/>
              </a:xfrm>
              <a:custGeom>
                <a:avLst/>
                <a:gdLst/>
                <a:ahLst/>
                <a:cxnLst>
                  <a:cxn ang="0">
                    <a:pos x="0" y="89"/>
                  </a:cxn>
                  <a:cxn ang="0">
                    <a:pos x="0" y="89"/>
                  </a:cxn>
                  <a:cxn ang="0">
                    <a:pos x="9" y="86"/>
                  </a:cxn>
                  <a:cxn ang="0">
                    <a:pos x="11" y="79"/>
                  </a:cxn>
                  <a:cxn ang="0">
                    <a:pos x="11" y="16"/>
                  </a:cxn>
                  <a:cxn ang="0">
                    <a:pos x="10" y="10"/>
                  </a:cxn>
                  <a:cxn ang="0">
                    <a:pos x="5" y="8"/>
                  </a:cxn>
                  <a:cxn ang="0">
                    <a:pos x="3" y="8"/>
                  </a:cxn>
                  <a:cxn ang="0">
                    <a:pos x="0" y="8"/>
                  </a:cxn>
                  <a:cxn ang="0">
                    <a:pos x="0" y="6"/>
                  </a:cxn>
                  <a:cxn ang="0">
                    <a:pos x="21" y="0"/>
                  </a:cxn>
                  <a:cxn ang="0">
                    <a:pos x="22" y="0"/>
                  </a:cxn>
                  <a:cxn ang="0">
                    <a:pos x="22" y="2"/>
                  </a:cxn>
                  <a:cxn ang="0">
                    <a:pos x="22" y="79"/>
                  </a:cxn>
                  <a:cxn ang="0">
                    <a:pos x="24" y="87"/>
                  </a:cxn>
                  <a:cxn ang="0">
                    <a:pos x="32" y="89"/>
                  </a:cxn>
                  <a:cxn ang="0">
                    <a:pos x="32" y="90"/>
                  </a:cxn>
                  <a:cxn ang="0">
                    <a:pos x="0" y="90"/>
                  </a:cxn>
                  <a:cxn ang="0">
                    <a:pos x="0" y="89"/>
                  </a:cxn>
                </a:cxnLst>
                <a:rect l="0" t="0" r="r" b="b"/>
                <a:pathLst>
                  <a:path w="32" h="90">
                    <a:moveTo>
                      <a:pt x="0" y="89"/>
                    </a:moveTo>
                    <a:lnTo>
                      <a:pt x="0" y="89"/>
                    </a:lnTo>
                    <a:cubicBezTo>
                      <a:pt x="4" y="88"/>
                      <a:pt x="7" y="87"/>
                      <a:pt x="9" y="86"/>
                    </a:cubicBezTo>
                    <a:cubicBezTo>
                      <a:pt x="10" y="85"/>
                      <a:pt x="11" y="83"/>
                      <a:pt x="11" y="79"/>
                    </a:cubicBezTo>
                    <a:lnTo>
                      <a:pt x="11" y="16"/>
                    </a:lnTo>
                    <a:cubicBezTo>
                      <a:pt x="11" y="13"/>
                      <a:pt x="10" y="11"/>
                      <a:pt x="10" y="10"/>
                    </a:cubicBezTo>
                    <a:cubicBezTo>
                      <a:pt x="9" y="8"/>
                      <a:pt x="7" y="8"/>
                      <a:pt x="5" y="8"/>
                    </a:cubicBezTo>
                    <a:cubicBezTo>
                      <a:pt x="4" y="8"/>
                      <a:pt x="3" y="8"/>
                      <a:pt x="3" y="8"/>
                    </a:cubicBezTo>
                    <a:cubicBezTo>
                      <a:pt x="2" y="8"/>
                      <a:pt x="1" y="8"/>
                      <a:pt x="0" y="8"/>
                    </a:cubicBezTo>
                    <a:lnTo>
                      <a:pt x="0" y="6"/>
                    </a:lnTo>
                    <a:cubicBezTo>
                      <a:pt x="6" y="5"/>
                      <a:pt x="13" y="3"/>
                      <a:pt x="21" y="0"/>
                    </a:cubicBezTo>
                    <a:cubicBezTo>
                      <a:pt x="21" y="0"/>
                      <a:pt x="22" y="0"/>
                      <a:pt x="22" y="0"/>
                    </a:cubicBezTo>
                    <a:cubicBezTo>
                      <a:pt x="22" y="1"/>
                      <a:pt x="22" y="1"/>
                      <a:pt x="22" y="2"/>
                    </a:cubicBezTo>
                    <a:lnTo>
                      <a:pt x="22" y="79"/>
                    </a:lnTo>
                    <a:cubicBezTo>
                      <a:pt x="22" y="83"/>
                      <a:pt x="22" y="85"/>
                      <a:pt x="24" y="87"/>
                    </a:cubicBezTo>
                    <a:cubicBezTo>
                      <a:pt x="25" y="88"/>
                      <a:pt x="28" y="88"/>
                      <a:pt x="32" y="89"/>
                    </a:cubicBezTo>
                    <a:lnTo>
                      <a:pt x="32" y="90"/>
                    </a:lnTo>
                    <a:lnTo>
                      <a:pt x="0" y="90"/>
                    </a:lnTo>
                    <a:lnTo>
                      <a:pt x="0" y="8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1" name="Freeform 381"/>
              <p:cNvSpPr>
                <a:spLocks noEditPoints="1"/>
              </p:cNvSpPr>
              <p:nvPr/>
            </p:nvSpPr>
            <p:spPr bwMode="auto">
              <a:xfrm>
                <a:off x="1900" y="932"/>
                <a:ext cx="64" cy="82"/>
              </a:xfrm>
              <a:custGeom>
                <a:avLst/>
                <a:gdLst/>
                <a:ahLst/>
                <a:cxnLst>
                  <a:cxn ang="0">
                    <a:pos x="28" y="0"/>
                  </a:cxn>
                  <a:cxn ang="0">
                    <a:pos x="28" y="0"/>
                  </a:cxn>
                  <a:cxn ang="0">
                    <a:pos x="44" y="6"/>
                  </a:cxn>
                  <a:cxn ang="0">
                    <a:pos x="50"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0"/>
                      <a:pt x="50" y="16"/>
                      <a:pt x="50" y="24"/>
                    </a:cubicBezTo>
                    <a:lnTo>
                      <a:pt x="10"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7" y="53"/>
                    </a:cubicBezTo>
                    <a:cubicBezTo>
                      <a:pt x="2" y="47"/>
                      <a:pt x="0" y="40"/>
                      <a:pt x="0" y="32"/>
                    </a:cubicBezTo>
                    <a:cubicBezTo>
                      <a:pt x="0" y="23"/>
                      <a:pt x="3" y="16"/>
                      <a:pt x="8" y="9"/>
                    </a:cubicBezTo>
                    <a:cubicBezTo>
                      <a:pt x="13" y="3"/>
                      <a:pt x="20" y="0"/>
                      <a:pt x="28" y="0"/>
                    </a:cubicBezTo>
                    <a:lnTo>
                      <a:pt x="28" y="0"/>
                    </a:lnTo>
                    <a:close/>
                    <a:moveTo>
                      <a:pt x="24" y="5"/>
                    </a:moveTo>
                    <a:lnTo>
                      <a:pt x="24" y="5"/>
                    </a:lnTo>
                    <a:cubicBezTo>
                      <a:pt x="19" y="5"/>
                      <a:pt x="15" y="7"/>
                      <a:pt x="13" y="11"/>
                    </a:cubicBezTo>
                    <a:cubicBezTo>
                      <a:pt x="11" y="14"/>
                      <a:pt x="10" y="16"/>
                      <a:pt x="10" y="20"/>
                    </a:cubicBezTo>
                    <a:lnTo>
                      <a:pt x="37" y="20"/>
                    </a:lnTo>
                    <a:cubicBezTo>
                      <a:pt x="37" y="16"/>
                      <a:pt x="36" y="13"/>
                      <a:pt x="35" y="10"/>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2" name="Freeform 382"/>
              <p:cNvSpPr>
                <a:spLocks noEditPoints="1"/>
              </p:cNvSpPr>
              <p:nvPr/>
            </p:nvSpPr>
            <p:spPr bwMode="auto">
              <a:xfrm>
                <a:off x="1976" y="932"/>
                <a:ext cx="49" cy="82"/>
              </a:xfrm>
              <a:custGeom>
                <a:avLst/>
                <a:gdLst/>
                <a:ahLst/>
                <a:cxnLst>
                  <a:cxn ang="0">
                    <a:pos x="1" y="40"/>
                  </a:cxn>
                  <a:cxn ang="0">
                    <a:pos x="1" y="40"/>
                  </a:cxn>
                  <a:cxn ang="0">
                    <a:pos x="3" y="40"/>
                  </a:cxn>
                  <a:cxn ang="0">
                    <a:pos x="7" y="51"/>
                  </a:cxn>
                  <a:cxn ang="0">
                    <a:pos x="20" y="59"/>
                  </a:cxn>
                  <a:cxn ang="0">
                    <a:pos x="28" y="56"/>
                  </a:cxn>
                  <a:cxn ang="0">
                    <a:pos x="30" y="49"/>
                  </a:cxn>
                  <a:cxn ang="0">
                    <a:pos x="29" y="44"/>
                  </a:cxn>
                  <a:cxn ang="0">
                    <a:pos x="23" y="39"/>
                  </a:cxn>
                  <a:cxn ang="0">
                    <a:pos x="16" y="35"/>
                  </a:cxn>
                  <a:cxn ang="0">
                    <a:pos x="4" y="26"/>
                  </a:cxn>
                  <a:cxn ang="0">
                    <a:pos x="0" y="16"/>
                  </a:cxn>
                  <a:cxn ang="0">
                    <a:pos x="6" y="4"/>
                  </a:cxn>
                  <a:cxn ang="0">
                    <a:pos x="19" y="0"/>
                  </a:cxn>
                  <a:cxn ang="0">
                    <a:pos x="26" y="1"/>
                  </a:cxn>
                  <a:cxn ang="0">
                    <a:pos x="31" y="2"/>
                  </a:cxn>
                  <a:cxn ang="0">
                    <a:pos x="32" y="2"/>
                  </a:cxn>
                  <a:cxn ang="0">
                    <a:pos x="33" y="1"/>
                  </a:cxn>
                  <a:cxn ang="0">
                    <a:pos x="35" y="1"/>
                  </a:cxn>
                  <a:cxn ang="0">
                    <a:pos x="35" y="19"/>
                  </a:cxn>
                  <a:cxn ang="0">
                    <a:pos x="33" y="19"/>
                  </a:cxn>
                  <a:cxn ang="0">
                    <a:pos x="30" y="9"/>
                  </a:cxn>
                  <a:cxn ang="0">
                    <a:pos x="18" y="3"/>
                  </a:cxn>
                  <a:cxn ang="0">
                    <a:pos x="11" y="5"/>
                  </a:cxn>
                  <a:cxn ang="0">
                    <a:pos x="9" y="12"/>
                  </a:cxn>
                  <a:cxn ang="0">
                    <a:pos x="17" y="22"/>
                  </a:cxn>
                  <a:cxn ang="0">
                    <a:pos x="26" y="27"/>
                  </a:cxn>
                  <a:cxn ang="0">
                    <a:pos x="40" y="44"/>
                  </a:cxn>
                  <a:cxn ang="0">
                    <a:pos x="34" y="57"/>
                  </a:cxn>
                  <a:cxn ang="0">
                    <a:pos x="19" y="62"/>
                  </a:cxn>
                  <a:cxn ang="0">
                    <a:pos x="10" y="60"/>
                  </a:cxn>
                  <a:cxn ang="0">
                    <a:pos x="5" y="59"/>
                  </a:cxn>
                  <a:cxn ang="0">
                    <a:pos x="3" y="60"/>
                  </a:cxn>
                  <a:cxn ang="0">
                    <a:pos x="2" y="61"/>
                  </a:cxn>
                  <a:cxn ang="0">
                    <a:pos x="1" y="61"/>
                  </a:cxn>
                  <a:cxn ang="0">
                    <a:pos x="1" y="40"/>
                  </a:cxn>
                  <a:cxn ang="0">
                    <a:pos x="19" y="0"/>
                  </a:cxn>
                  <a:cxn ang="0">
                    <a:pos x="19" y="0"/>
                  </a:cxn>
                  <a:cxn ang="0">
                    <a:pos x="19" y="0"/>
                  </a:cxn>
                </a:cxnLst>
                <a:rect l="0" t="0" r="r" b="b"/>
                <a:pathLst>
                  <a:path w="40" h="62">
                    <a:moveTo>
                      <a:pt x="1" y="40"/>
                    </a:moveTo>
                    <a:lnTo>
                      <a:pt x="1" y="40"/>
                    </a:lnTo>
                    <a:lnTo>
                      <a:pt x="3" y="40"/>
                    </a:lnTo>
                    <a:cubicBezTo>
                      <a:pt x="4" y="45"/>
                      <a:pt x="5" y="49"/>
                      <a:pt x="7" y="51"/>
                    </a:cubicBezTo>
                    <a:cubicBezTo>
                      <a:pt x="10" y="56"/>
                      <a:pt x="14" y="59"/>
                      <a:pt x="20" y="59"/>
                    </a:cubicBezTo>
                    <a:cubicBezTo>
                      <a:pt x="23" y="59"/>
                      <a:pt x="26" y="58"/>
                      <a:pt x="28" y="56"/>
                    </a:cubicBezTo>
                    <a:cubicBezTo>
                      <a:pt x="29" y="54"/>
                      <a:pt x="30" y="52"/>
                      <a:pt x="30" y="49"/>
                    </a:cubicBezTo>
                    <a:cubicBezTo>
                      <a:pt x="30" y="47"/>
                      <a:pt x="30" y="46"/>
                      <a:pt x="29" y="44"/>
                    </a:cubicBezTo>
                    <a:cubicBezTo>
                      <a:pt x="28" y="42"/>
                      <a:pt x="26" y="41"/>
                      <a:pt x="23" y="39"/>
                    </a:cubicBezTo>
                    <a:lnTo>
                      <a:pt x="16" y="35"/>
                    </a:lnTo>
                    <a:cubicBezTo>
                      <a:pt x="11" y="32"/>
                      <a:pt x="7" y="29"/>
                      <a:pt x="4" y="26"/>
                    </a:cubicBezTo>
                    <a:cubicBezTo>
                      <a:pt x="2" y="23"/>
                      <a:pt x="0" y="20"/>
                      <a:pt x="0" y="16"/>
                    </a:cubicBezTo>
                    <a:cubicBezTo>
                      <a:pt x="0" y="11"/>
                      <a:pt x="2" y="7"/>
                      <a:pt x="6" y="4"/>
                    </a:cubicBezTo>
                    <a:cubicBezTo>
                      <a:pt x="9" y="1"/>
                      <a:pt x="13" y="0"/>
                      <a:pt x="19" y="0"/>
                    </a:cubicBezTo>
                    <a:cubicBezTo>
                      <a:pt x="21" y="0"/>
                      <a:pt x="23" y="0"/>
                      <a:pt x="26" y="1"/>
                    </a:cubicBezTo>
                    <a:cubicBezTo>
                      <a:pt x="29" y="2"/>
                      <a:pt x="30" y="2"/>
                      <a:pt x="31" y="2"/>
                    </a:cubicBezTo>
                    <a:cubicBezTo>
                      <a:pt x="31" y="2"/>
                      <a:pt x="32" y="2"/>
                      <a:pt x="32" y="2"/>
                    </a:cubicBezTo>
                    <a:cubicBezTo>
                      <a:pt x="33" y="2"/>
                      <a:pt x="33" y="1"/>
                      <a:pt x="33" y="1"/>
                    </a:cubicBezTo>
                    <a:lnTo>
                      <a:pt x="35" y="1"/>
                    </a:lnTo>
                    <a:lnTo>
                      <a:pt x="35" y="19"/>
                    </a:lnTo>
                    <a:lnTo>
                      <a:pt x="33" y="19"/>
                    </a:lnTo>
                    <a:cubicBezTo>
                      <a:pt x="32" y="15"/>
                      <a:pt x="31" y="11"/>
                      <a:pt x="30" y="9"/>
                    </a:cubicBezTo>
                    <a:cubicBezTo>
                      <a:pt x="27" y="5"/>
                      <a:pt x="23" y="3"/>
                      <a:pt x="18" y="3"/>
                    </a:cubicBezTo>
                    <a:cubicBezTo>
                      <a:pt x="15" y="3"/>
                      <a:pt x="13" y="4"/>
                      <a:pt x="11" y="5"/>
                    </a:cubicBezTo>
                    <a:cubicBezTo>
                      <a:pt x="9" y="7"/>
                      <a:pt x="9" y="9"/>
                      <a:pt x="9" y="12"/>
                    </a:cubicBezTo>
                    <a:cubicBezTo>
                      <a:pt x="9" y="16"/>
                      <a:pt x="12" y="19"/>
                      <a:pt x="17" y="22"/>
                    </a:cubicBezTo>
                    <a:lnTo>
                      <a:pt x="26" y="27"/>
                    </a:lnTo>
                    <a:cubicBezTo>
                      <a:pt x="35" y="32"/>
                      <a:pt x="40" y="38"/>
                      <a:pt x="40" y="44"/>
                    </a:cubicBezTo>
                    <a:cubicBezTo>
                      <a:pt x="40" y="50"/>
                      <a:pt x="38" y="54"/>
                      <a:pt x="34" y="57"/>
                    </a:cubicBezTo>
                    <a:cubicBezTo>
                      <a:pt x="30" y="60"/>
                      <a:pt x="25" y="62"/>
                      <a:pt x="19" y="62"/>
                    </a:cubicBezTo>
                    <a:cubicBezTo>
                      <a:pt x="16" y="62"/>
                      <a:pt x="14" y="61"/>
                      <a:pt x="10" y="60"/>
                    </a:cubicBezTo>
                    <a:cubicBezTo>
                      <a:pt x="7" y="60"/>
                      <a:pt x="5" y="59"/>
                      <a:pt x="5" y="59"/>
                    </a:cubicBezTo>
                    <a:cubicBezTo>
                      <a:pt x="4" y="59"/>
                      <a:pt x="4" y="59"/>
                      <a:pt x="3" y="60"/>
                    </a:cubicBezTo>
                    <a:cubicBezTo>
                      <a:pt x="3" y="60"/>
                      <a:pt x="2" y="60"/>
                      <a:pt x="2" y="61"/>
                    </a:cubicBezTo>
                    <a:lnTo>
                      <a:pt x="1" y="61"/>
                    </a:lnTo>
                    <a:lnTo>
                      <a:pt x="1" y="40"/>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3" name="Freeform 383"/>
              <p:cNvSpPr>
                <a:spLocks noEditPoints="1"/>
              </p:cNvSpPr>
              <p:nvPr/>
            </p:nvSpPr>
            <p:spPr bwMode="auto">
              <a:xfrm>
                <a:off x="370" y="1245"/>
                <a:ext cx="112" cy="118"/>
              </a:xfrm>
              <a:custGeom>
                <a:avLst/>
                <a:gdLst/>
                <a:ahLst/>
                <a:cxnLst>
                  <a:cxn ang="0">
                    <a:pos x="57" y="55"/>
                  </a:cxn>
                  <a:cxn ang="0">
                    <a:pos x="57" y="55"/>
                  </a:cxn>
                  <a:cxn ang="0">
                    <a:pos x="42" y="19"/>
                  </a:cxn>
                  <a:cxn ang="0">
                    <a:pos x="27" y="55"/>
                  </a:cxn>
                  <a:cxn ang="0">
                    <a:pos x="57" y="55"/>
                  </a:cxn>
                  <a:cxn ang="0">
                    <a:pos x="0" y="89"/>
                  </a:cxn>
                  <a:cxn ang="0">
                    <a:pos x="0" y="89"/>
                  </a:cxn>
                  <a:cxn ang="0">
                    <a:pos x="0" y="87"/>
                  </a:cxn>
                  <a:cxn ang="0">
                    <a:pos x="8" y="83"/>
                  </a:cxn>
                  <a:cxn ang="0">
                    <a:pos x="17" y="65"/>
                  </a:cxn>
                  <a:cxn ang="0">
                    <a:pos x="44" y="0"/>
                  </a:cxn>
                  <a:cxn ang="0">
                    <a:pos x="47" y="0"/>
                  </a:cxn>
                  <a:cxn ang="0">
                    <a:pos x="80" y="75"/>
                  </a:cxn>
                  <a:cxn ang="0">
                    <a:pos x="85" y="84"/>
                  </a:cxn>
                  <a:cxn ang="0">
                    <a:pos x="92" y="87"/>
                  </a:cxn>
                  <a:cxn ang="0">
                    <a:pos x="92" y="89"/>
                  </a:cxn>
                  <a:cxn ang="0">
                    <a:pos x="58" y="89"/>
                  </a:cxn>
                  <a:cxn ang="0">
                    <a:pos x="58" y="87"/>
                  </a:cxn>
                  <a:cxn ang="0">
                    <a:pos x="66" y="85"/>
                  </a:cxn>
                  <a:cxn ang="0">
                    <a:pos x="67" y="82"/>
                  </a:cxn>
                  <a:cxn ang="0">
                    <a:pos x="67" y="78"/>
                  </a:cxn>
                  <a:cxn ang="0">
                    <a:pos x="65" y="73"/>
                  </a:cxn>
                  <a:cxn ang="0">
                    <a:pos x="59" y="61"/>
                  </a:cxn>
                  <a:cxn ang="0">
                    <a:pos x="25" y="61"/>
                  </a:cxn>
                  <a:cxn ang="0">
                    <a:pos x="19" y="76"/>
                  </a:cxn>
                  <a:cxn ang="0">
                    <a:pos x="18" y="81"/>
                  </a:cxn>
                  <a:cxn ang="0">
                    <a:pos x="20" y="86"/>
                  </a:cxn>
                  <a:cxn ang="0">
                    <a:pos x="27" y="87"/>
                  </a:cxn>
                  <a:cxn ang="0">
                    <a:pos x="27" y="89"/>
                  </a:cxn>
                  <a:cxn ang="0">
                    <a:pos x="0" y="89"/>
                  </a:cxn>
                  <a:cxn ang="0">
                    <a:pos x="46" y="0"/>
                  </a:cxn>
                  <a:cxn ang="0">
                    <a:pos x="46" y="0"/>
                  </a:cxn>
                  <a:cxn ang="0">
                    <a:pos x="46" y="0"/>
                  </a:cxn>
                </a:cxnLst>
                <a:rect l="0" t="0" r="r" b="b"/>
                <a:pathLst>
                  <a:path w="92" h="89">
                    <a:moveTo>
                      <a:pt x="57" y="55"/>
                    </a:moveTo>
                    <a:lnTo>
                      <a:pt x="57" y="55"/>
                    </a:lnTo>
                    <a:lnTo>
                      <a:pt x="42" y="19"/>
                    </a:lnTo>
                    <a:lnTo>
                      <a:pt x="27" y="55"/>
                    </a:lnTo>
                    <a:lnTo>
                      <a:pt x="57" y="55"/>
                    </a:lnTo>
                    <a:close/>
                    <a:moveTo>
                      <a:pt x="0" y="89"/>
                    </a:moveTo>
                    <a:lnTo>
                      <a:pt x="0" y="89"/>
                    </a:lnTo>
                    <a:lnTo>
                      <a:pt x="0" y="87"/>
                    </a:lnTo>
                    <a:cubicBezTo>
                      <a:pt x="4" y="86"/>
                      <a:pt x="6" y="85"/>
                      <a:pt x="8" y="83"/>
                    </a:cubicBezTo>
                    <a:cubicBezTo>
                      <a:pt x="10" y="81"/>
                      <a:pt x="13" y="75"/>
                      <a:pt x="17" y="65"/>
                    </a:cubicBezTo>
                    <a:lnTo>
                      <a:pt x="44" y="0"/>
                    </a:lnTo>
                    <a:lnTo>
                      <a:pt x="47" y="0"/>
                    </a:lnTo>
                    <a:lnTo>
                      <a:pt x="80" y="75"/>
                    </a:lnTo>
                    <a:cubicBezTo>
                      <a:pt x="82" y="80"/>
                      <a:pt x="84" y="83"/>
                      <a:pt x="85" y="84"/>
                    </a:cubicBezTo>
                    <a:cubicBezTo>
                      <a:pt x="86" y="85"/>
                      <a:pt x="89" y="86"/>
                      <a:pt x="92" y="87"/>
                    </a:cubicBezTo>
                    <a:lnTo>
                      <a:pt x="92" y="89"/>
                    </a:lnTo>
                    <a:lnTo>
                      <a:pt x="58" y="89"/>
                    </a:lnTo>
                    <a:lnTo>
                      <a:pt x="58" y="87"/>
                    </a:lnTo>
                    <a:cubicBezTo>
                      <a:pt x="62" y="86"/>
                      <a:pt x="64" y="86"/>
                      <a:pt x="66" y="85"/>
                    </a:cubicBezTo>
                    <a:cubicBezTo>
                      <a:pt x="67" y="85"/>
                      <a:pt x="67" y="84"/>
                      <a:pt x="67" y="82"/>
                    </a:cubicBezTo>
                    <a:cubicBezTo>
                      <a:pt x="67" y="81"/>
                      <a:pt x="67" y="80"/>
                      <a:pt x="67" y="78"/>
                    </a:cubicBezTo>
                    <a:cubicBezTo>
                      <a:pt x="66" y="77"/>
                      <a:pt x="66" y="75"/>
                      <a:pt x="65" y="73"/>
                    </a:cubicBezTo>
                    <a:lnTo>
                      <a:pt x="59" y="61"/>
                    </a:lnTo>
                    <a:lnTo>
                      <a:pt x="25" y="61"/>
                    </a:lnTo>
                    <a:cubicBezTo>
                      <a:pt x="21" y="69"/>
                      <a:pt x="19" y="74"/>
                      <a:pt x="19" y="76"/>
                    </a:cubicBezTo>
                    <a:cubicBezTo>
                      <a:pt x="18" y="78"/>
                      <a:pt x="18" y="80"/>
                      <a:pt x="18" y="81"/>
                    </a:cubicBezTo>
                    <a:cubicBezTo>
                      <a:pt x="18" y="83"/>
                      <a:pt x="18" y="85"/>
                      <a:pt x="20" y="86"/>
                    </a:cubicBezTo>
                    <a:cubicBezTo>
                      <a:pt x="21" y="86"/>
                      <a:pt x="24" y="86"/>
                      <a:pt x="27" y="87"/>
                    </a:cubicBezTo>
                    <a:lnTo>
                      <a:pt x="27" y="89"/>
                    </a:lnTo>
                    <a:lnTo>
                      <a:pt x="0" y="89"/>
                    </a:lnTo>
                    <a:close/>
                    <a:moveTo>
                      <a:pt x="46" y="0"/>
                    </a:moveTo>
                    <a:lnTo>
                      <a:pt x="46" y="0"/>
                    </a:lnTo>
                    <a:lnTo>
                      <a:pt x="46" y="0"/>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4" name="Freeform 384"/>
              <p:cNvSpPr>
                <a:spLocks/>
              </p:cNvSpPr>
              <p:nvPr/>
            </p:nvSpPr>
            <p:spPr bwMode="auto">
              <a:xfrm>
                <a:off x="474" y="1284"/>
                <a:ext cx="73" cy="80"/>
              </a:xfrm>
              <a:custGeom>
                <a:avLst/>
                <a:gdLst/>
                <a:ahLst/>
                <a:cxnLst>
                  <a:cxn ang="0">
                    <a:pos x="26" y="0"/>
                  </a:cxn>
                  <a:cxn ang="0">
                    <a:pos x="26" y="0"/>
                  </a:cxn>
                  <a:cxn ang="0">
                    <a:pos x="26" y="2"/>
                  </a:cxn>
                  <a:cxn ang="0">
                    <a:pos x="21" y="3"/>
                  </a:cxn>
                  <a:cxn ang="0">
                    <a:pos x="20" y="6"/>
                  </a:cxn>
                  <a:cxn ang="0">
                    <a:pos x="20" y="8"/>
                  </a:cxn>
                  <a:cxn ang="0">
                    <a:pos x="21" y="11"/>
                  </a:cxn>
                  <a:cxn ang="0">
                    <a:pos x="34" y="44"/>
                  </a:cxn>
                  <a:cxn ang="0">
                    <a:pos x="46" y="15"/>
                  </a:cxn>
                  <a:cxn ang="0">
                    <a:pos x="47" y="10"/>
                  </a:cxn>
                  <a:cxn ang="0">
                    <a:pos x="48" y="7"/>
                  </a:cxn>
                  <a:cxn ang="0">
                    <a:pos x="46" y="3"/>
                  </a:cxn>
                  <a:cxn ang="0">
                    <a:pos x="42" y="2"/>
                  </a:cxn>
                  <a:cxn ang="0">
                    <a:pos x="42" y="0"/>
                  </a:cxn>
                  <a:cxn ang="0">
                    <a:pos x="60" y="0"/>
                  </a:cxn>
                  <a:cxn ang="0">
                    <a:pos x="60" y="2"/>
                  </a:cxn>
                  <a:cxn ang="0">
                    <a:pos x="56" y="4"/>
                  </a:cxn>
                  <a:cxn ang="0">
                    <a:pos x="52" y="13"/>
                  </a:cxn>
                  <a:cxn ang="0">
                    <a:pos x="33" y="59"/>
                  </a:cxn>
                  <a:cxn ang="0">
                    <a:pos x="32" y="61"/>
                  </a:cxn>
                  <a:cxn ang="0">
                    <a:pos x="31" y="61"/>
                  </a:cxn>
                  <a:cxn ang="0">
                    <a:pos x="30" y="61"/>
                  </a:cxn>
                  <a:cxn ang="0">
                    <a:pos x="29" y="59"/>
                  </a:cxn>
                  <a:cxn ang="0">
                    <a:pos x="9" y="12"/>
                  </a:cxn>
                  <a:cxn ang="0">
                    <a:pos x="4" y="4"/>
                  </a:cxn>
                  <a:cxn ang="0">
                    <a:pos x="0" y="2"/>
                  </a:cxn>
                  <a:cxn ang="0">
                    <a:pos x="0" y="0"/>
                  </a:cxn>
                  <a:cxn ang="0">
                    <a:pos x="26" y="0"/>
                  </a:cxn>
                </a:cxnLst>
                <a:rect l="0" t="0" r="r" b="b"/>
                <a:pathLst>
                  <a:path w="60" h="61">
                    <a:moveTo>
                      <a:pt x="26" y="0"/>
                    </a:moveTo>
                    <a:lnTo>
                      <a:pt x="26" y="0"/>
                    </a:lnTo>
                    <a:lnTo>
                      <a:pt x="26" y="2"/>
                    </a:lnTo>
                    <a:cubicBezTo>
                      <a:pt x="23" y="2"/>
                      <a:pt x="22" y="3"/>
                      <a:pt x="21" y="3"/>
                    </a:cubicBezTo>
                    <a:cubicBezTo>
                      <a:pt x="20" y="4"/>
                      <a:pt x="20" y="5"/>
                      <a:pt x="20" y="6"/>
                    </a:cubicBezTo>
                    <a:cubicBezTo>
                      <a:pt x="20" y="7"/>
                      <a:pt x="20" y="7"/>
                      <a:pt x="20" y="8"/>
                    </a:cubicBezTo>
                    <a:cubicBezTo>
                      <a:pt x="20" y="9"/>
                      <a:pt x="20" y="10"/>
                      <a:pt x="21" y="11"/>
                    </a:cubicBezTo>
                    <a:lnTo>
                      <a:pt x="34" y="44"/>
                    </a:lnTo>
                    <a:lnTo>
                      <a:pt x="46" y="15"/>
                    </a:lnTo>
                    <a:cubicBezTo>
                      <a:pt x="46" y="13"/>
                      <a:pt x="47" y="12"/>
                      <a:pt x="47" y="10"/>
                    </a:cubicBezTo>
                    <a:cubicBezTo>
                      <a:pt x="48" y="9"/>
                      <a:pt x="48" y="7"/>
                      <a:pt x="48" y="7"/>
                    </a:cubicBezTo>
                    <a:cubicBezTo>
                      <a:pt x="48" y="5"/>
                      <a:pt x="47" y="4"/>
                      <a:pt x="46" y="3"/>
                    </a:cubicBezTo>
                    <a:cubicBezTo>
                      <a:pt x="45" y="3"/>
                      <a:pt x="44" y="2"/>
                      <a:pt x="42" y="2"/>
                    </a:cubicBezTo>
                    <a:lnTo>
                      <a:pt x="42" y="0"/>
                    </a:lnTo>
                    <a:lnTo>
                      <a:pt x="60" y="0"/>
                    </a:lnTo>
                    <a:lnTo>
                      <a:pt x="60" y="2"/>
                    </a:lnTo>
                    <a:cubicBezTo>
                      <a:pt x="58" y="2"/>
                      <a:pt x="57" y="3"/>
                      <a:pt x="56" y="4"/>
                    </a:cubicBezTo>
                    <a:cubicBezTo>
                      <a:pt x="55" y="6"/>
                      <a:pt x="53" y="8"/>
                      <a:pt x="52" y="13"/>
                    </a:cubicBezTo>
                    <a:lnTo>
                      <a:pt x="33" y="59"/>
                    </a:lnTo>
                    <a:cubicBezTo>
                      <a:pt x="33" y="60"/>
                      <a:pt x="32" y="61"/>
                      <a:pt x="32" y="61"/>
                    </a:cubicBezTo>
                    <a:cubicBezTo>
                      <a:pt x="32" y="61"/>
                      <a:pt x="32" y="61"/>
                      <a:pt x="31" y="61"/>
                    </a:cubicBezTo>
                    <a:cubicBezTo>
                      <a:pt x="31" y="61"/>
                      <a:pt x="30" y="61"/>
                      <a:pt x="30" y="61"/>
                    </a:cubicBezTo>
                    <a:cubicBezTo>
                      <a:pt x="30" y="60"/>
                      <a:pt x="30" y="59"/>
                      <a:pt x="29" y="59"/>
                    </a:cubicBezTo>
                    <a:lnTo>
                      <a:pt x="9" y="12"/>
                    </a:lnTo>
                    <a:cubicBezTo>
                      <a:pt x="8" y="8"/>
                      <a:pt x="6" y="5"/>
                      <a:pt x="4" y="4"/>
                    </a:cubicBezTo>
                    <a:cubicBezTo>
                      <a:pt x="3" y="3"/>
                      <a:pt x="2" y="2"/>
                      <a:pt x="0" y="2"/>
                    </a:cubicBezTo>
                    <a:lnTo>
                      <a:pt x="0" y="0"/>
                    </a:lnTo>
                    <a:lnTo>
                      <a:pt x="26"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5" name="Freeform 385"/>
              <p:cNvSpPr>
                <a:spLocks noEditPoints="1"/>
              </p:cNvSpPr>
              <p:nvPr/>
            </p:nvSpPr>
            <p:spPr bwMode="auto">
              <a:xfrm>
                <a:off x="557" y="1282"/>
                <a:ext cx="65" cy="82"/>
              </a:xfrm>
              <a:custGeom>
                <a:avLst/>
                <a:gdLst/>
                <a:ahLst/>
                <a:cxnLst>
                  <a:cxn ang="0">
                    <a:pos x="33" y="25"/>
                  </a:cxn>
                  <a:cxn ang="0">
                    <a:pos x="33" y="25"/>
                  </a:cxn>
                  <a:cxn ang="0">
                    <a:pos x="21" y="31"/>
                  </a:cxn>
                  <a:cxn ang="0">
                    <a:pos x="11" y="44"/>
                  </a:cxn>
                  <a:cxn ang="0">
                    <a:pos x="15" y="52"/>
                  </a:cxn>
                  <a:cxn ang="0">
                    <a:pos x="21" y="54"/>
                  </a:cxn>
                  <a:cxn ang="0">
                    <a:pos x="29" y="52"/>
                  </a:cxn>
                  <a:cxn ang="0">
                    <a:pos x="33" y="46"/>
                  </a:cxn>
                  <a:cxn ang="0">
                    <a:pos x="33" y="25"/>
                  </a:cxn>
                  <a:cxn ang="0">
                    <a:pos x="0" y="48"/>
                  </a:cxn>
                  <a:cxn ang="0">
                    <a:pos x="0" y="48"/>
                  </a:cxn>
                  <a:cxn ang="0">
                    <a:pos x="9" y="33"/>
                  </a:cxn>
                  <a:cxn ang="0">
                    <a:pos x="33" y="22"/>
                  </a:cxn>
                  <a:cxn ang="0">
                    <a:pos x="33" y="17"/>
                  </a:cxn>
                  <a:cxn ang="0">
                    <a:pos x="31" y="8"/>
                  </a:cxn>
                  <a:cxn ang="0">
                    <a:pos x="22" y="3"/>
                  </a:cxn>
                  <a:cxn ang="0">
                    <a:pos x="16" y="5"/>
                  </a:cxn>
                  <a:cxn ang="0">
                    <a:pos x="13" y="10"/>
                  </a:cxn>
                  <a:cxn ang="0">
                    <a:pos x="13" y="12"/>
                  </a:cxn>
                  <a:cxn ang="0">
                    <a:pos x="14" y="15"/>
                  </a:cxn>
                  <a:cxn ang="0">
                    <a:pos x="11" y="20"/>
                  </a:cxn>
                  <a:cxn ang="0">
                    <a:pos x="8" y="20"/>
                  </a:cxn>
                  <a:cxn ang="0">
                    <a:pos x="4" y="19"/>
                  </a:cxn>
                  <a:cxn ang="0">
                    <a:pos x="2" y="14"/>
                  </a:cxn>
                  <a:cxn ang="0">
                    <a:pos x="8" y="5"/>
                  </a:cxn>
                  <a:cxn ang="0">
                    <a:pos x="24" y="0"/>
                  </a:cxn>
                  <a:cxn ang="0">
                    <a:pos x="41" y="8"/>
                  </a:cxn>
                  <a:cxn ang="0">
                    <a:pos x="43" y="21"/>
                  </a:cxn>
                  <a:cxn ang="0">
                    <a:pos x="43" y="47"/>
                  </a:cxn>
                  <a:cxn ang="0">
                    <a:pos x="44" y="52"/>
                  </a:cxn>
                  <a:cxn ang="0">
                    <a:pos x="47" y="55"/>
                  </a:cxn>
                  <a:cxn ang="0">
                    <a:pos x="50" y="54"/>
                  </a:cxn>
                  <a:cxn ang="0">
                    <a:pos x="53" y="52"/>
                  </a:cxn>
                  <a:cxn ang="0">
                    <a:pos x="53" y="55"/>
                  </a:cxn>
                  <a:cxn ang="0">
                    <a:pos x="49" y="59"/>
                  </a:cxn>
                  <a:cxn ang="0">
                    <a:pos x="41" y="62"/>
                  </a:cxn>
                  <a:cxn ang="0">
                    <a:pos x="35" y="59"/>
                  </a:cxn>
                  <a:cxn ang="0">
                    <a:pos x="33" y="52"/>
                  </a:cxn>
                  <a:cxn ang="0">
                    <a:pos x="25" y="59"/>
                  </a:cxn>
                  <a:cxn ang="0">
                    <a:pos x="13" y="62"/>
                  </a:cxn>
                  <a:cxn ang="0">
                    <a:pos x="4" y="58"/>
                  </a:cxn>
                  <a:cxn ang="0">
                    <a:pos x="0" y="48"/>
                  </a:cxn>
                  <a:cxn ang="0">
                    <a:pos x="0" y="48"/>
                  </a:cxn>
                  <a:cxn ang="0">
                    <a:pos x="24" y="0"/>
                  </a:cxn>
                  <a:cxn ang="0">
                    <a:pos x="24" y="0"/>
                  </a:cxn>
                  <a:cxn ang="0">
                    <a:pos x="24" y="0"/>
                  </a:cxn>
                </a:cxnLst>
                <a:rect l="0" t="0" r="r" b="b"/>
                <a:pathLst>
                  <a:path w="53" h="62">
                    <a:moveTo>
                      <a:pt x="33" y="25"/>
                    </a:moveTo>
                    <a:lnTo>
                      <a:pt x="33" y="25"/>
                    </a:lnTo>
                    <a:cubicBezTo>
                      <a:pt x="28" y="27"/>
                      <a:pt x="24" y="29"/>
                      <a:pt x="21" y="31"/>
                    </a:cubicBezTo>
                    <a:cubicBezTo>
                      <a:pt x="14" y="35"/>
                      <a:pt x="11" y="39"/>
                      <a:pt x="11" y="44"/>
                    </a:cubicBezTo>
                    <a:cubicBezTo>
                      <a:pt x="11" y="48"/>
                      <a:pt x="13" y="51"/>
                      <a:pt x="15" y="52"/>
                    </a:cubicBezTo>
                    <a:cubicBezTo>
                      <a:pt x="17" y="54"/>
                      <a:pt x="19" y="54"/>
                      <a:pt x="21" y="54"/>
                    </a:cubicBezTo>
                    <a:cubicBezTo>
                      <a:pt x="24" y="54"/>
                      <a:pt x="26" y="53"/>
                      <a:pt x="29" y="52"/>
                    </a:cubicBezTo>
                    <a:cubicBezTo>
                      <a:pt x="31" y="50"/>
                      <a:pt x="33" y="48"/>
                      <a:pt x="33" y="46"/>
                    </a:cubicBezTo>
                    <a:lnTo>
                      <a:pt x="33" y="25"/>
                    </a:lnTo>
                    <a:close/>
                    <a:moveTo>
                      <a:pt x="0" y="48"/>
                    </a:moveTo>
                    <a:lnTo>
                      <a:pt x="0" y="48"/>
                    </a:lnTo>
                    <a:cubicBezTo>
                      <a:pt x="0" y="42"/>
                      <a:pt x="3" y="37"/>
                      <a:pt x="9" y="33"/>
                    </a:cubicBezTo>
                    <a:cubicBezTo>
                      <a:pt x="13" y="30"/>
                      <a:pt x="21" y="27"/>
                      <a:pt x="33" y="22"/>
                    </a:cubicBezTo>
                    <a:lnTo>
                      <a:pt x="33" y="17"/>
                    </a:lnTo>
                    <a:cubicBezTo>
                      <a:pt x="33" y="12"/>
                      <a:pt x="32" y="9"/>
                      <a:pt x="31" y="8"/>
                    </a:cubicBezTo>
                    <a:cubicBezTo>
                      <a:pt x="30" y="5"/>
                      <a:pt x="27" y="3"/>
                      <a:pt x="22" y="3"/>
                    </a:cubicBezTo>
                    <a:cubicBezTo>
                      <a:pt x="20" y="3"/>
                      <a:pt x="18" y="4"/>
                      <a:pt x="16" y="5"/>
                    </a:cubicBezTo>
                    <a:cubicBezTo>
                      <a:pt x="14" y="6"/>
                      <a:pt x="13" y="8"/>
                      <a:pt x="13" y="10"/>
                    </a:cubicBezTo>
                    <a:cubicBezTo>
                      <a:pt x="13" y="10"/>
                      <a:pt x="13" y="11"/>
                      <a:pt x="13" y="12"/>
                    </a:cubicBezTo>
                    <a:cubicBezTo>
                      <a:pt x="14" y="13"/>
                      <a:pt x="14" y="14"/>
                      <a:pt x="14" y="15"/>
                    </a:cubicBezTo>
                    <a:cubicBezTo>
                      <a:pt x="14" y="17"/>
                      <a:pt x="13" y="19"/>
                      <a:pt x="11" y="20"/>
                    </a:cubicBezTo>
                    <a:cubicBezTo>
                      <a:pt x="11" y="20"/>
                      <a:pt x="9" y="20"/>
                      <a:pt x="8" y="20"/>
                    </a:cubicBezTo>
                    <a:cubicBezTo>
                      <a:pt x="6" y="20"/>
                      <a:pt x="5" y="20"/>
                      <a:pt x="4" y="19"/>
                    </a:cubicBezTo>
                    <a:cubicBezTo>
                      <a:pt x="3" y="17"/>
                      <a:pt x="2" y="16"/>
                      <a:pt x="2" y="14"/>
                    </a:cubicBezTo>
                    <a:cubicBezTo>
                      <a:pt x="2" y="11"/>
                      <a:pt x="4" y="8"/>
                      <a:pt x="8" y="5"/>
                    </a:cubicBezTo>
                    <a:cubicBezTo>
                      <a:pt x="11" y="2"/>
                      <a:pt x="17" y="0"/>
                      <a:pt x="24" y="0"/>
                    </a:cubicBezTo>
                    <a:cubicBezTo>
                      <a:pt x="32" y="0"/>
                      <a:pt x="38" y="3"/>
                      <a:pt x="41" y="8"/>
                    </a:cubicBezTo>
                    <a:cubicBezTo>
                      <a:pt x="43" y="11"/>
                      <a:pt x="43" y="15"/>
                      <a:pt x="43" y="21"/>
                    </a:cubicBezTo>
                    <a:lnTo>
                      <a:pt x="43" y="47"/>
                    </a:lnTo>
                    <a:cubicBezTo>
                      <a:pt x="43" y="49"/>
                      <a:pt x="44" y="51"/>
                      <a:pt x="44" y="52"/>
                    </a:cubicBezTo>
                    <a:cubicBezTo>
                      <a:pt x="45" y="54"/>
                      <a:pt x="46" y="55"/>
                      <a:pt x="47" y="55"/>
                    </a:cubicBezTo>
                    <a:cubicBezTo>
                      <a:pt x="48" y="55"/>
                      <a:pt x="49" y="54"/>
                      <a:pt x="50" y="54"/>
                    </a:cubicBezTo>
                    <a:cubicBezTo>
                      <a:pt x="51" y="54"/>
                      <a:pt x="52" y="53"/>
                      <a:pt x="53" y="52"/>
                    </a:cubicBezTo>
                    <a:lnTo>
                      <a:pt x="53" y="55"/>
                    </a:lnTo>
                    <a:cubicBezTo>
                      <a:pt x="52" y="57"/>
                      <a:pt x="50" y="58"/>
                      <a:pt x="49" y="59"/>
                    </a:cubicBezTo>
                    <a:cubicBezTo>
                      <a:pt x="46" y="61"/>
                      <a:pt x="44" y="62"/>
                      <a:pt x="41" y="62"/>
                    </a:cubicBezTo>
                    <a:cubicBezTo>
                      <a:pt x="39" y="62"/>
                      <a:pt x="36" y="61"/>
                      <a:pt x="35" y="59"/>
                    </a:cubicBezTo>
                    <a:cubicBezTo>
                      <a:pt x="34" y="57"/>
                      <a:pt x="33" y="55"/>
                      <a:pt x="33" y="52"/>
                    </a:cubicBezTo>
                    <a:cubicBezTo>
                      <a:pt x="30" y="55"/>
                      <a:pt x="27" y="57"/>
                      <a:pt x="25" y="59"/>
                    </a:cubicBezTo>
                    <a:cubicBezTo>
                      <a:pt x="21" y="61"/>
                      <a:pt x="17" y="62"/>
                      <a:pt x="13" y="62"/>
                    </a:cubicBezTo>
                    <a:cubicBezTo>
                      <a:pt x="10" y="62"/>
                      <a:pt x="7" y="61"/>
                      <a:pt x="4" y="58"/>
                    </a:cubicBezTo>
                    <a:cubicBezTo>
                      <a:pt x="1" y="56"/>
                      <a:pt x="0" y="52"/>
                      <a:pt x="0" y="48"/>
                    </a:cubicBezTo>
                    <a:lnTo>
                      <a:pt x="0" y="48"/>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6" name="Freeform 386"/>
              <p:cNvSpPr>
                <a:spLocks noEditPoints="1"/>
              </p:cNvSpPr>
              <p:nvPr/>
            </p:nvSpPr>
            <p:spPr bwMode="auto">
              <a:xfrm>
                <a:off x="627" y="1244"/>
                <a:ext cx="37" cy="119"/>
              </a:xfrm>
              <a:custGeom>
                <a:avLst/>
                <a:gdLst/>
                <a:ahLst/>
                <a:cxnLst>
                  <a:cxn ang="0">
                    <a:pos x="8" y="7"/>
                  </a:cxn>
                  <a:cxn ang="0">
                    <a:pos x="8" y="7"/>
                  </a:cxn>
                  <a:cxn ang="0">
                    <a:pos x="10" y="2"/>
                  </a:cxn>
                  <a:cxn ang="0">
                    <a:pos x="15" y="0"/>
                  </a:cxn>
                  <a:cxn ang="0">
                    <a:pos x="19" y="2"/>
                  </a:cxn>
                  <a:cxn ang="0">
                    <a:pos x="21" y="7"/>
                  </a:cxn>
                  <a:cxn ang="0">
                    <a:pos x="19" y="12"/>
                  </a:cxn>
                  <a:cxn ang="0">
                    <a:pos x="15" y="14"/>
                  </a:cxn>
                  <a:cxn ang="0">
                    <a:pos x="10" y="12"/>
                  </a:cxn>
                  <a:cxn ang="0">
                    <a:pos x="8" y="7"/>
                  </a:cxn>
                  <a:cxn ang="0">
                    <a:pos x="8" y="7"/>
                  </a:cxn>
                  <a:cxn ang="0">
                    <a:pos x="0" y="88"/>
                  </a:cxn>
                  <a:cxn ang="0">
                    <a:pos x="0" y="88"/>
                  </a:cxn>
                  <a:cxn ang="0">
                    <a:pos x="8" y="86"/>
                  </a:cxn>
                  <a:cxn ang="0">
                    <a:pos x="10" y="77"/>
                  </a:cxn>
                  <a:cxn ang="0">
                    <a:pos x="10" y="46"/>
                  </a:cxn>
                  <a:cxn ang="0">
                    <a:pos x="10" y="40"/>
                  </a:cxn>
                  <a:cxn ang="0">
                    <a:pos x="6" y="37"/>
                  </a:cxn>
                  <a:cxn ang="0">
                    <a:pos x="4" y="38"/>
                  </a:cxn>
                  <a:cxn ang="0">
                    <a:pos x="0" y="39"/>
                  </a:cxn>
                  <a:cxn ang="0">
                    <a:pos x="0" y="37"/>
                  </a:cxn>
                  <a:cxn ang="0">
                    <a:pos x="3" y="36"/>
                  </a:cxn>
                  <a:cxn ang="0">
                    <a:pos x="19" y="30"/>
                  </a:cxn>
                  <a:cxn ang="0">
                    <a:pos x="21" y="29"/>
                  </a:cxn>
                  <a:cxn ang="0">
                    <a:pos x="21" y="30"/>
                  </a:cxn>
                  <a:cxn ang="0">
                    <a:pos x="21" y="77"/>
                  </a:cxn>
                  <a:cxn ang="0">
                    <a:pos x="23" y="86"/>
                  </a:cxn>
                  <a:cxn ang="0">
                    <a:pos x="31" y="88"/>
                  </a:cxn>
                  <a:cxn ang="0">
                    <a:pos x="31" y="90"/>
                  </a:cxn>
                  <a:cxn ang="0">
                    <a:pos x="0" y="90"/>
                  </a:cxn>
                  <a:cxn ang="0">
                    <a:pos x="0" y="88"/>
                  </a:cxn>
                </a:cxnLst>
                <a:rect l="0" t="0" r="r" b="b"/>
                <a:pathLst>
                  <a:path w="31" h="90">
                    <a:moveTo>
                      <a:pt x="8" y="7"/>
                    </a:moveTo>
                    <a:lnTo>
                      <a:pt x="8" y="7"/>
                    </a:lnTo>
                    <a:cubicBezTo>
                      <a:pt x="8" y="5"/>
                      <a:pt x="9" y="3"/>
                      <a:pt x="10" y="2"/>
                    </a:cubicBezTo>
                    <a:cubicBezTo>
                      <a:pt x="11" y="1"/>
                      <a:pt x="13" y="0"/>
                      <a:pt x="15" y="0"/>
                    </a:cubicBezTo>
                    <a:cubicBezTo>
                      <a:pt x="17" y="0"/>
                      <a:pt x="18" y="1"/>
                      <a:pt x="19" y="2"/>
                    </a:cubicBezTo>
                    <a:cubicBezTo>
                      <a:pt x="21" y="3"/>
                      <a:pt x="21" y="5"/>
                      <a:pt x="21" y="7"/>
                    </a:cubicBezTo>
                    <a:cubicBezTo>
                      <a:pt x="21" y="9"/>
                      <a:pt x="21" y="10"/>
                      <a:pt x="19" y="12"/>
                    </a:cubicBezTo>
                    <a:cubicBezTo>
                      <a:pt x="18" y="13"/>
                      <a:pt x="17" y="14"/>
                      <a:pt x="15" y="14"/>
                    </a:cubicBezTo>
                    <a:cubicBezTo>
                      <a:pt x="13" y="14"/>
                      <a:pt x="11" y="13"/>
                      <a:pt x="10" y="12"/>
                    </a:cubicBezTo>
                    <a:cubicBezTo>
                      <a:pt x="9" y="10"/>
                      <a:pt x="8" y="9"/>
                      <a:pt x="8" y="7"/>
                    </a:cubicBezTo>
                    <a:lnTo>
                      <a:pt x="8" y="7"/>
                    </a:lnTo>
                    <a:close/>
                    <a:moveTo>
                      <a:pt x="0" y="88"/>
                    </a:moveTo>
                    <a:lnTo>
                      <a:pt x="0" y="88"/>
                    </a:lnTo>
                    <a:cubicBezTo>
                      <a:pt x="4" y="88"/>
                      <a:pt x="7" y="87"/>
                      <a:pt x="8" y="86"/>
                    </a:cubicBezTo>
                    <a:cubicBezTo>
                      <a:pt x="10" y="85"/>
                      <a:pt x="10" y="82"/>
                      <a:pt x="10" y="77"/>
                    </a:cubicBezTo>
                    <a:lnTo>
                      <a:pt x="10" y="46"/>
                    </a:lnTo>
                    <a:cubicBezTo>
                      <a:pt x="10" y="43"/>
                      <a:pt x="10" y="41"/>
                      <a:pt x="10" y="40"/>
                    </a:cubicBezTo>
                    <a:cubicBezTo>
                      <a:pt x="9" y="38"/>
                      <a:pt x="8" y="37"/>
                      <a:pt x="6" y="37"/>
                    </a:cubicBezTo>
                    <a:cubicBezTo>
                      <a:pt x="5" y="37"/>
                      <a:pt x="5" y="38"/>
                      <a:pt x="4" y="38"/>
                    </a:cubicBezTo>
                    <a:cubicBezTo>
                      <a:pt x="4" y="38"/>
                      <a:pt x="2" y="38"/>
                      <a:pt x="0" y="39"/>
                    </a:cubicBezTo>
                    <a:lnTo>
                      <a:pt x="0" y="37"/>
                    </a:lnTo>
                    <a:lnTo>
                      <a:pt x="3" y="36"/>
                    </a:lnTo>
                    <a:cubicBezTo>
                      <a:pt x="11" y="33"/>
                      <a:pt x="16" y="31"/>
                      <a:pt x="19" y="30"/>
                    </a:cubicBezTo>
                    <a:cubicBezTo>
                      <a:pt x="20" y="30"/>
                      <a:pt x="21" y="29"/>
                      <a:pt x="21" y="29"/>
                    </a:cubicBezTo>
                    <a:cubicBezTo>
                      <a:pt x="21" y="30"/>
                      <a:pt x="21" y="30"/>
                      <a:pt x="21" y="30"/>
                    </a:cubicBezTo>
                    <a:lnTo>
                      <a:pt x="21" y="77"/>
                    </a:lnTo>
                    <a:cubicBezTo>
                      <a:pt x="21" y="82"/>
                      <a:pt x="22" y="85"/>
                      <a:pt x="23" y="86"/>
                    </a:cubicBezTo>
                    <a:cubicBezTo>
                      <a:pt x="24" y="87"/>
                      <a:pt x="27" y="88"/>
                      <a:pt x="31" y="88"/>
                    </a:cubicBezTo>
                    <a:lnTo>
                      <a:pt x="31"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7" name="Freeform 387"/>
              <p:cNvSpPr>
                <a:spLocks/>
              </p:cNvSpPr>
              <p:nvPr/>
            </p:nvSpPr>
            <p:spPr bwMode="auto">
              <a:xfrm>
                <a:off x="670" y="1244"/>
                <a:ext cx="39" cy="119"/>
              </a:xfrm>
              <a:custGeom>
                <a:avLst/>
                <a:gdLst/>
                <a:ahLst/>
                <a:cxnLst>
                  <a:cxn ang="0">
                    <a:pos x="1" y="88"/>
                  </a:cxn>
                  <a:cxn ang="0">
                    <a:pos x="1" y="88"/>
                  </a:cxn>
                  <a:cxn ang="0">
                    <a:pos x="9" y="86"/>
                  </a:cxn>
                  <a:cxn ang="0">
                    <a:pos x="11" y="79"/>
                  </a:cxn>
                  <a:cxn ang="0">
                    <a:pos x="11" y="16"/>
                  </a:cxn>
                  <a:cxn ang="0">
                    <a:pos x="10" y="10"/>
                  </a:cxn>
                  <a:cxn ang="0">
                    <a:pos x="5" y="7"/>
                  </a:cxn>
                  <a:cxn ang="0">
                    <a:pos x="3" y="7"/>
                  </a:cxn>
                  <a:cxn ang="0">
                    <a:pos x="0" y="8"/>
                  </a:cxn>
                  <a:cxn ang="0">
                    <a:pos x="0" y="6"/>
                  </a:cxn>
                  <a:cxn ang="0">
                    <a:pos x="21" y="0"/>
                  </a:cxn>
                  <a:cxn ang="0">
                    <a:pos x="22" y="0"/>
                  </a:cxn>
                  <a:cxn ang="0">
                    <a:pos x="22" y="2"/>
                  </a:cxn>
                  <a:cxn ang="0">
                    <a:pos x="22" y="79"/>
                  </a:cxn>
                  <a:cxn ang="0">
                    <a:pos x="24" y="86"/>
                  </a:cxn>
                  <a:cxn ang="0">
                    <a:pos x="32" y="88"/>
                  </a:cxn>
                  <a:cxn ang="0">
                    <a:pos x="32" y="90"/>
                  </a:cxn>
                  <a:cxn ang="0">
                    <a:pos x="1" y="90"/>
                  </a:cxn>
                  <a:cxn ang="0">
                    <a:pos x="1" y="88"/>
                  </a:cxn>
                </a:cxnLst>
                <a:rect l="0" t="0" r="r" b="b"/>
                <a:pathLst>
                  <a:path w="32" h="90">
                    <a:moveTo>
                      <a:pt x="1" y="88"/>
                    </a:moveTo>
                    <a:lnTo>
                      <a:pt x="1" y="88"/>
                    </a:lnTo>
                    <a:cubicBezTo>
                      <a:pt x="5" y="88"/>
                      <a:pt x="7" y="87"/>
                      <a:pt x="9" y="86"/>
                    </a:cubicBezTo>
                    <a:cubicBezTo>
                      <a:pt x="10" y="85"/>
                      <a:pt x="11" y="82"/>
                      <a:pt x="11" y="79"/>
                    </a:cubicBezTo>
                    <a:lnTo>
                      <a:pt x="11" y="16"/>
                    </a:lnTo>
                    <a:cubicBezTo>
                      <a:pt x="11" y="13"/>
                      <a:pt x="11" y="11"/>
                      <a:pt x="10" y="10"/>
                    </a:cubicBezTo>
                    <a:cubicBezTo>
                      <a:pt x="9" y="8"/>
                      <a:pt x="8" y="7"/>
                      <a:pt x="5" y="7"/>
                    </a:cubicBezTo>
                    <a:cubicBezTo>
                      <a:pt x="4" y="7"/>
                      <a:pt x="4" y="7"/>
                      <a:pt x="3" y="7"/>
                    </a:cubicBezTo>
                    <a:cubicBezTo>
                      <a:pt x="2" y="7"/>
                      <a:pt x="1" y="8"/>
                      <a:pt x="0" y="8"/>
                    </a:cubicBezTo>
                    <a:lnTo>
                      <a:pt x="0" y="6"/>
                    </a:lnTo>
                    <a:cubicBezTo>
                      <a:pt x="6" y="4"/>
                      <a:pt x="13" y="2"/>
                      <a:pt x="21" y="0"/>
                    </a:cubicBezTo>
                    <a:cubicBezTo>
                      <a:pt x="22" y="0"/>
                      <a:pt x="22" y="0"/>
                      <a:pt x="22" y="0"/>
                    </a:cubicBezTo>
                    <a:cubicBezTo>
                      <a:pt x="22" y="0"/>
                      <a:pt x="22" y="1"/>
                      <a:pt x="22" y="2"/>
                    </a:cubicBezTo>
                    <a:lnTo>
                      <a:pt x="22" y="79"/>
                    </a:lnTo>
                    <a:cubicBezTo>
                      <a:pt x="22" y="83"/>
                      <a:pt x="23" y="85"/>
                      <a:pt x="24" y="86"/>
                    </a:cubicBezTo>
                    <a:cubicBezTo>
                      <a:pt x="25" y="87"/>
                      <a:pt x="28" y="88"/>
                      <a:pt x="32" y="88"/>
                    </a:cubicBezTo>
                    <a:lnTo>
                      <a:pt x="32" y="90"/>
                    </a:lnTo>
                    <a:lnTo>
                      <a:pt x="1" y="90"/>
                    </a:lnTo>
                    <a:lnTo>
                      <a:pt x="1"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8" name="Freeform 388"/>
              <p:cNvSpPr>
                <a:spLocks noEditPoints="1"/>
              </p:cNvSpPr>
              <p:nvPr/>
            </p:nvSpPr>
            <p:spPr bwMode="auto">
              <a:xfrm>
                <a:off x="719" y="1282"/>
                <a:ext cx="65" cy="82"/>
              </a:xfrm>
              <a:custGeom>
                <a:avLst/>
                <a:gdLst/>
                <a:ahLst/>
                <a:cxnLst>
                  <a:cxn ang="0">
                    <a:pos x="33" y="25"/>
                  </a:cxn>
                  <a:cxn ang="0">
                    <a:pos x="33" y="25"/>
                  </a:cxn>
                  <a:cxn ang="0">
                    <a:pos x="20" y="31"/>
                  </a:cxn>
                  <a:cxn ang="0">
                    <a:pos x="11" y="44"/>
                  </a:cxn>
                  <a:cxn ang="0">
                    <a:pos x="15" y="52"/>
                  </a:cxn>
                  <a:cxn ang="0">
                    <a:pos x="20" y="54"/>
                  </a:cxn>
                  <a:cxn ang="0">
                    <a:pos x="29" y="52"/>
                  </a:cxn>
                  <a:cxn ang="0">
                    <a:pos x="33" y="46"/>
                  </a:cxn>
                  <a:cxn ang="0">
                    <a:pos x="33" y="25"/>
                  </a:cxn>
                  <a:cxn ang="0">
                    <a:pos x="0" y="48"/>
                  </a:cxn>
                  <a:cxn ang="0">
                    <a:pos x="0" y="48"/>
                  </a:cxn>
                  <a:cxn ang="0">
                    <a:pos x="9" y="33"/>
                  </a:cxn>
                  <a:cxn ang="0">
                    <a:pos x="33" y="22"/>
                  </a:cxn>
                  <a:cxn ang="0">
                    <a:pos x="33" y="17"/>
                  </a:cxn>
                  <a:cxn ang="0">
                    <a:pos x="31" y="8"/>
                  </a:cxn>
                  <a:cxn ang="0">
                    <a:pos x="22" y="3"/>
                  </a:cxn>
                  <a:cxn ang="0">
                    <a:pos x="16" y="5"/>
                  </a:cxn>
                  <a:cxn ang="0">
                    <a:pos x="13" y="10"/>
                  </a:cxn>
                  <a:cxn ang="0">
                    <a:pos x="13" y="12"/>
                  </a:cxn>
                  <a:cxn ang="0">
                    <a:pos x="14" y="15"/>
                  </a:cxn>
                  <a:cxn ang="0">
                    <a:pos x="11" y="20"/>
                  </a:cxn>
                  <a:cxn ang="0">
                    <a:pos x="8" y="20"/>
                  </a:cxn>
                  <a:cxn ang="0">
                    <a:pos x="4" y="19"/>
                  </a:cxn>
                  <a:cxn ang="0">
                    <a:pos x="2" y="14"/>
                  </a:cxn>
                  <a:cxn ang="0">
                    <a:pos x="8" y="5"/>
                  </a:cxn>
                  <a:cxn ang="0">
                    <a:pos x="24" y="0"/>
                  </a:cxn>
                  <a:cxn ang="0">
                    <a:pos x="41" y="8"/>
                  </a:cxn>
                  <a:cxn ang="0">
                    <a:pos x="43" y="21"/>
                  </a:cxn>
                  <a:cxn ang="0">
                    <a:pos x="43" y="47"/>
                  </a:cxn>
                  <a:cxn ang="0">
                    <a:pos x="44" y="52"/>
                  </a:cxn>
                  <a:cxn ang="0">
                    <a:pos x="47" y="55"/>
                  </a:cxn>
                  <a:cxn ang="0">
                    <a:pos x="50" y="54"/>
                  </a:cxn>
                  <a:cxn ang="0">
                    <a:pos x="53" y="52"/>
                  </a:cxn>
                  <a:cxn ang="0">
                    <a:pos x="53" y="55"/>
                  </a:cxn>
                  <a:cxn ang="0">
                    <a:pos x="49" y="59"/>
                  </a:cxn>
                  <a:cxn ang="0">
                    <a:pos x="41" y="62"/>
                  </a:cxn>
                  <a:cxn ang="0">
                    <a:pos x="35" y="59"/>
                  </a:cxn>
                  <a:cxn ang="0">
                    <a:pos x="33" y="52"/>
                  </a:cxn>
                  <a:cxn ang="0">
                    <a:pos x="24" y="59"/>
                  </a:cxn>
                  <a:cxn ang="0">
                    <a:pos x="13" y="62"/>
                  </a:cxn>
                  <a:cxn ang="0">
                    <a:pos x="4" y="58"/>
                  </a:cxn>
                  <a:cxn ang="0">
                    <a:pos x="0" y="48"/>
                  </a:cxn>
                  <a:cxn ang="0">
                    <a:pos x="0" y="48"/>
                  </a:cxn>
                  <a:cxn ang="0">
                    <a:pos x="24" y="0"/>
                  </a:cxn>
                  <a:cxn ang="0">
                    <a:pos x="24" y="0"/>
                  </a:cxn>
                  <a:cxn ang="0">
                    <a:pos x="24" y="0"/>
                  </a:cxn>
                </a:cxnLst>
                <a:rect l="0" t="0" r="r" b="b"/>
                <a:pathLst>
                  <a:path w="53" h="62">
                    <a:moveTo>
                      <a:pt x="33" y="25"/>
                    </a:moveTo>
                    <a:lnTo>
                      <a:pt x="33" y="25"/>
                    </a:lnTo>
                    <a:cubicBezTo>
                      <a:pt x="28" y="27"/>
                      <a:pt x="24" y="29"/>
                      <a:pt x="20" y="31"/>
                    </a:cubicBezTo>
                    <a:cubicBezTo>
                      <a:pt x="14" y="35"/>
                      <a:pt x="11" y="39"/>
                      <a:pt x="11" y="44"/>
                    </a:cubicBezTo>
                    <a:cubicBezTo>
                      <a:pt x="11" y="48"/>
                      <a:pt x="12" y="51"/>
                      <a:pt x="15" y="52"/>
                    </a:cubicBezTo>
                    <a:cubicBezTo>
                      <a:pt x="17" y="54"/>
                      <a:pt x="18" y="54"/>
                      <a:pt x="20" y="54"/>
                    </a:cubicBezTo>
                    <a:cubicBezTo>
                      <a:pt x="23" y="54"/>
                      <a:pt x="26" y="53"/>
                      <a:pt x="29" y="52"/>
                    </a:cubicBezTo>
                    <a:cubicBezTo>
                      <a:pt x="31" y="50"/>
                      <a:pt x="33" y="48"/>
                      <a:pt x="33" y="46"/>
                    </a:cubicBezTo>
                    <a:lnTo>
                      <a:pt x="33" y="25"/>
                    </a:lnTo>
                    <a:close/>
                    <a:moveTo>
                      <a:pt x="0" y="48"/>
                    </a:moveTo>
                    <a:lnTo>
                      <a:pt x="0" y="48"/>
                    </a:lnTo>
                    <a:cubicBezTo>
                      <a:pt x="0" y="42"/>
                      <a:pt x="3" y="37"/>
                      <a:pt x="9" y="33"/>
                    </a:cubicBezTo>
                    <a:cubicBezTo>
                      <a:pt x="13" y="30"/>
                      <a:pt x="21" y="27"/>
                      <a:pt x="33" y="22"/>
                    </a:cubicBezTo>
                    <a:lnTo>
                      <a:pt x="33" y="17"/>
                    </a:lnTo>
                    <a:cubicBezTo>
                      <a:pt x="33" y="12"/>
                      <a:pt x="32" y="9"/>
                      <a:pt x="31" y="8"/>
                    </a:cubicBezTo>
                    <a:cubicBezTo>
                      <a:pt x="30" y="5"/>
                      <a:pt x="27" y="3"/>
                      <a:pt x="22" y="3"/>
                    </a:cubicBezTo>
                    <a:cubicBezTo>
                      <a:pt x="20" y="3"/>
                      <a:pt x="18" y="4"/>
                      <a:pt x="16" y="5"/>
                    </a:cubicBezTo>
                    <a:cubicBezTo>
                      <a:pt x="14" y="6"/>
                      <a:pt x="13" y="8"/>
                      <a:pt x="13" y="10"/>
                    </a:cubicBezTo>
                    <a:cubicBezTo>
                      <a:pt x="13" y="10"/>
                      <a:pt x="13" y="11"/>
                      <a:pt x="13" y="12"/>
                    </a:cubicBezTo>
                    <a:cubicBezTo>
                      <a:pt x="13" y="13"/>
                      <a:pt x="14" y="14"/>
                      <a:pt x="14" y="15"/>
                    </a:cubicBezTo>
                    <a:cubicBezTo>
                      <a:pt x="14" y="17"/>
                      <a:pt x="13" y="19"/>
                      <a:pt x="11" y="20"/>
                    </a:cubicBezTo>
                    <a:cubicBezTo>
                      <a:pt x="10" y="20"/>
                      <a:pt x="9" y="20"/>
                      <a:pt x="8" y="20"/>
                    </a:cubicBezTo>
                    <a:cubicBezTo>
                      <a:pt x="6" y="20"/>
                      <a:pt x="5" y="20"/>
                      <a:pt x="4" y="19"/>
                    </a:cubicBezTo>
                    <a:cubicBezTo>
                      <a:pt x="3" y="17"/>
                      <a:pt x="2" y="16"/>
                      <a:pt x="2" y="14"/>
                    </a:cubicBezTo>
                    <a:cubicBezTo>
                      <a:pt x="2" y="11"/>
                      <a:pt x="4" y="8"/>
                      <a:pt x="8" y="5"/>
                    </a:cubicBezTo>
                    <a:cubicBezTo>
                      <a:pt x="11" y="2"/>
                      <a:pt x="17" y="0"/>
                      <a:pt x="24" y="0"/>
                    </a:cubicBezTo>
                    <a:cubicBezTo>
                      <a:pt x="32" y="0"/>
                      <a:pt x="38" y="3"/>
                      <a:pt x="41" y="8"/>
                    </a:cubicBezTo>
                    <a:cubicBezTo>
                      <a:pt x="42" y="11"/>
                      <a:pt x="43" y="15"/>
                      <a:pt x="43" y="21"/>
                    </a:cubicBezTo>
                    <a:lnTo>
                      <a:pt x="43" y="47"/>
                    </a:lnTo>
                    <a:cubicBezTo>
                      <a:pt x="43" y="49"/>
                      <a:pt x="43" y="51"/>
                      <a:pt x="44" y="52"/>
                    </a:cubicBezTo>
                    <a:cubicBezTo>
                      <a:pt x="44" y="54"/>
                      <a:pt x="45" y="55"/>
                      <a:pt x="47" y="55"/>
                    </a:cubicBezTo>
                    <a:cubicBezTo>
                      <a:pt x="48" y="55"/>
                      <a:pt x="49" y="54"/>
                      <a:pt x="50" y="54"/>
                    </a:cubicBezTo>
                    <a:cubicBezTo>
                      <a:pt x="50" y="54"/>
                      <a:pt x="51" y="53"/>
                      <a:pt x="53" y="52"/>
                    </a:cubicBezTo>
                    <a:lnTo>
                      <a:pt x="53" y="55"/>
                    </a:lnTo>
                    <a:cubicBezTo>
                      <a:pt x="52" y="57"/>
                      <a:pt x="50" y="58"/>
                      <a:pt x="49" y="59"/>
                    </a:cubicBezTo>
                    <a:cubicBezTo>
                      <a:pt x="46" y="61"/>
                      <a:pt x="44" y="62"/>
                      <a:pt x="41" y="62"/>
                    </a:cubicBezTo>
                    <a:cubicBezTo>
                      <a:pt x="38" y="62"/>
                      <a:pt x="36" y="61"/>
                      <a:pt x="35" y="59"/>
                    </a:cubicBezTo>
                    <a:cubicBezTo>
                      <a:pt x="34" y="57"/>
                      <a:pt x="33" y="55"/>
                      <a:pt x="33" y="52"/>
                    </a:cubicBezTo>
                    <a:cubicBezTo>
                      <a:pt x="29" y="55"/>
                      <a:pt x="27" y="57"/>
                      <a:pt x="24" y="59"/>
                    </a:cubicBezTo>
                    <a:cubicBezTo>
                      <a:pt x="20" y="61"/>
                      <a:pt x="17" y="62"/>
                      <a:pt x="13" y="62"/>
                    </a:cubicBezTo>
                    <a:cubicBezTo>
                      <a:pt x="10" y="62"/>
                      <a:pt x="6" y="61"/>
                      <a:pt x="4" y="58"/>
                    </a:cubicBezTo>
                    <a:cubicBezTo>
                      <a:pt x="1" y="56"/>
                      <a:pt x="0" y="52"/>
                      <a:pt x="0" y="48"/>
                    </a:cubicBezTo>
                    <a:lnTo>
                      <a:pt x="0" y="48"/>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9" name="Freeform 389"/>
              <p:cNvSpPr>
                <a:spLocks noEditPoints="1"/>
              </p:cNvSpPr>
              <p:nvPr/>
            </p:nvSpPr>
            <p:spPr bwMode="auto">
              <a:xfrm>
                <a:off x="785" y="1244"/>
                <a:ext cx="75" cy="120"/>
              </a:xfrm>
              <a:custGeom>
                <a:avLst/>
                <a:gdLst/>
                <a:ahLst/>
                <a:cxnLst>
                  <a:cxn ang="0">
                    <a:pos x="0" y="8"/>
                  </a:cxn>
                  <a:cxn ang="0">
                    <a:pos x="0" y="8"/>
                  </a:cxn>
                  <a:cxn ang="0">
                    <a:pos x="0" y="6"/>
                  </a:cxn>
                  <a:cxn ang="0">
                    <a:pos x="14" y="2"/>
                  </a:cxn>
                  <a:cxn ang="0">
                    <a:pos x="20" y="0"/>
                  </a:cxn>
                  <a:cxn ang="0">
                    <a:pos x="20" y="1"/>
                  </a:cxn>
                  <a:cxn ang="0">
                    <a:pos x="20" y="40"/>
                  </a:cxn>
                  <a:cxn ang="0">
                    <a:pos x="25" y="34"/>
                  </a:cxn>
                  <a:cxn ang="0">
                    <a:pos x="39" y="29"/>
                  </a:cxn>
                  <a:cxn ang="0">
                    <a:pos x="55" y="37"/>
                  </a:cxn>
                  <a:cxn ang="0">
                    <a:pos x="62" y="58"/>
                  </a:cxn>
                  <a:cxn ang="0">
                    <a:pos x="53" y="82"/>
                  </a:cxn>
                  <a:cxn ang="0">
                    <a:pos x="30" y="91"/>
                  </a:cxn>
                  <a:cxn ang="0">
                    <a:pos x="16" y="88"/>
                  </a:cxn>
                  <a:cxn ang="0">
                    <a:pos x="9" y="83"/>
                  </a:cxn>
                  <a:cxn ang="0">
                    <a:pos x="9" y="15"/>
                  </a:cxn>
                  <a:cxn ang="0">
                    <a:pos x="8" y="9"/>
                  </a:cxn>
                  <a:cxn ang="0">
                    <a:pos x="3" y="8"/>
                  </a:cxn>
                  <a:cxn ang="0">
                    <a:pos x="0" y="8"/>
                  </a:cxn>
                  <a:cxn ang="0">
                    <a:pos x="20" y="81"/>
                  </a:cxn>
                  <a:cxn ang="0">
                    <a:pos x="20" y="81"/>
                  </a:cxn>
                  <a:cxn ang="0">
                    <a:pos x="25" y="85"/>
                  </a:cxn>
                  <a:cxn ang="0">
                    <a:pos x="33" y="87"/>
                  </a:cxn>
                  <a:cxn ang="0">
                    <a:pos x="46" y="80"/>
                  </a:cxn>
                  <a:cxn ang="0">
                    <a:pos x="50" y="64"/>
                  </a:cxn>
                  <a:cxn ang="0">
                    <a:pos x="46" y="46"/>
                  </a:cxn>
                  <a:cxn ang="0">
                    <a:pos x="33" y="38"/>
                  </a:cxn>
                  <a:cxn ang="0">
                    <a:pos x="24" y="41"/>
                  </a:cxn>
                  <a:cxn ang="0">
                    <a:pos x="20" y="48"/>
                  </a:cxn>
                  <a:cxn ang="0">
                    <a:pos x="20" y="81"/>
                  </a:cxn>
                </a:cxnLst>
                <a:rect l="0" t="0" r="r" b="b"/>
                <a:pathLst>
                  <a:path w="62" h="91">
                    <a:moveTo>
                      <a:pt x="0" y="8"/>
                    </a:moveTo>
                    <a:lnTo>
                      <a:pt x="0" y="8"/>
                    </a:lnTo>
                    <a:lnTo>
                      <a:pt x="0" y="6"/>
                    </a:lnTo>
                    <a:cubicBezTo>
                      <a:pt x="5" y="5"/>
                      <a:pt x="10" y="4"/>
                      <a:pt x="14" y="2"/>
                    </a:cubicBezTo>
                    <a:cubicBezTo>
                      <a:pt x="18" y="1"/>
                      <a:pt x="20" y="0"/>
                      <a:pt x="20" y="0"/>
                    </a:cubicBezTo>
                    <a:cubicBezTo>
                      <a:pt x="20" y="0"/>
                      <a:pt x="20" y="1"/>
                      <a:pt x="20" y="1"/>
                    </a:cubicBezTo>
                    <a:lnTo>
                      <a:pt x="20" y="40"/>
                    </a:lnTo>
                    <a:cubicBezTo>
                      <a:pt x="21" y="38"/>
                      <a:pt x="23" y="36"/>
                      <a:pt x="25" y="34"/>
                    </a:cubicBezTo>
                    <a:cubicBezTo>
                      <a:pt x="29" y="31"/>
                      <a:pt x="34" y="29"/>
                      <a:pt x="39" y="29"/>
                    </a:cubicBezTo>
                    <a:cubicBezTo>
                      <a:pt x="45" y="29"/>
                      <a:pt x="50" y="32"/>
                      <a:pt x="55" y="37"/>
                    </a:cubicBezTo>
                    <a:cubicBezTo>
                      <a:pt x="59" y="43"/>
                      <a:pt x="62" y="50"/>
                      <a:pt x="62" y="58"/>
                    </a:cubicBezTo>
                    <a:cubicBezTo>
                      <a:pt x="62" y="67"/>
                      <a:pt x="59" y="75"/>
                      <a:pt x="53" y="82"/>
                    </a:cubicBezTo>
                    <a:cubicBezTo>
                      <a:pt x="47" y="88"/>
                      <a:pt x="39" y="91"/>
                      <a:pt x="30" y="91"/>
                    </a:cubicBezTo>
                    <a:cubicBezTo>
                      <a:pt x="25" y="91"/>
                      <a:pt x="21" y="90"/>
                      <a:pt x="16" y="88"/>
                    </a:cubicBezTo>
                    <a:cubicBezTo>
                      <a:pt x="11" y="87"/>
                      <a:pt x="9" y="85"/>
                      <a:pt x="9" y="83"/>
                    </a:cubicBezTo>
                    <a:lnTo>
                      <a:pt x="9" y="15"/>
                    </a:lnTo>
                    <a:cubicBezTo>
                      <a:pt x="9" y="12"/>
                      <a:pt x="9" y="10"/>
                      <a:pt x="8" y="9"/>
                    </a:cubicBezTo>
                    <a:cubicBezTo>
                      <a:pt x="7" y="8"/>
                      <a:pt x="6" y="8"/>
                      <a:pt x="3" y="8"/>
                    </a:cubicBezTo>
                    <a:lnTo>
                      <a:pt x="0" y="8"/>
                    </a:lnTo>
                    <a:close/>
                    <a:moveTo>
                      <a:pt x="20" y="81"/>
                    </a:moveTo>
                    <a:lnTo>
                      <a:pt x="20" y="81"/>
                    </a:lnTo>
                    <a:cubicBezTo>
                      <a:pt x="20" y="83"/>
                      <a:pt x="22" y="84"/>
                      <a:pt x="25" y="85"/>
                    </a:cubicBezTo>
                    <a:cubicBezTo>
                      <a:pt x="28" y="86"/>
                      <a:pt x="30" y="87"/>
                      <a:pt x="33" y="87"/>
                    </a:cubicBezTo>
                    <a:cubicBezTo>
                      <a:pt x="39" y="87"/>
                      <a:pt x="43" y="85"/>
                      <a:pt x="46" y="80"/>
                    </a:cubicBezTo>
                    <a:cubicBezTo>
                      <a:pt x="49" y="76"/>
                      <a:pt x="50" y="70"/>
                      <a:pt x="50" y="64"/>
                    </a:cubicBezTo>
                    <a:cubicBezTo>
                      <a:pt x="50" y="57"/>
                      <a:pt x="49" y="51"/>
                      <a:pt x="46" y="46"/>
                    </a:cubicBezTo>
                    <a:cubicBezTo>
                      <a:pt x="44" y="41"/>
                      <a:pt x="39" y="38"/>
                      <a:pt x="33" y="38"/>
                    </a:cubicBezTo>
                    <a:cubicBezTo>
                      <a:pt x="30" y="38"/>
                      <a:pt x="27" y="39"/>
                      <a:pt x="24" y="41"/>
                    </a:cubicBezTo>
                    <a:cubicBezTo>
                      <a:pt x="21" y="43"/>
                      <a:pt x="20" y="45"/>
                      <a:pt x="20" y="48"/>
                    </a:cubicBezTo>
                    <a:lnTo>
                      <a:pt x="20" y="8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0" name="Freeform 390"/>
              <p:cNvSpPr>
                <a:spLocks/>
              </p:cNvSpPr>
              <p:nvPr/>
            </p:nvSpPr>
            <p:spPr bwMode="auto">
              <a:xfrm>
                <a:off x="870" y="1244"/>
                <a:ext cx="38" cy="119"/>
              </a:xfrm>
              <a:custGeom>
                <a:avLst/>
                <a:gdLst/>
                <a:ahLst/>
                <a:cxnLst>
                  <a:cxn ang="0">
                    <a:pos x="0" y="88"/>
                  </a:cxn>
                  <a:cxn ang="0">
                    <a:pos x="0" y="88"/>
                  </a:cxn>
                  <a:cxn ang="0">
                    <a:pos x="8" y="86"/>
                  </a:cxn>
                  <a:cxn ang="0">
                    <a:pos x="10" y="79"/>
                  </a:cxn>
                  <a:cxn ang="0">
                    <a:pos x="10" y="16"/>
                  </a:cxn>
                  <a:cxn ang="0">
                    <a:pos x="9" y="10"/>
                  </a:cxn>
                  <a:cxn ang="0">
                    <a:pos x="4" y="7"/>
                  </a:cxn>
                  <a:cxn ang="0">
                    <a:pos x="2" y="7"/>
                  </a:cxn>
                  <a:cxn ang="0">
                    <a:pos x="0" y="8"/>
                  </a:cxn>
                  <a:cxn ang="0">
                    <a:pos x="0" y="6"/>
                  </a:cxn>
                  <a:cxn ang="0">
                    <a:pos x="20" y="0"/>
                  </a:cxn>
                  <a:cxn ang="0">
                    <a:pos x="21" y="0"/>
                  </a:cxn>
                  <a:cxn ang="0">
                    <a:pos x="21" y="2"/>
                  </a:cxn>
                  <a:cxn ang="0">
                    <a:pos x="21" y="79"/>
                  </a:cxn>
                  <a:cxn ang="0">
                    <a:pos x="23" y="86"/>
                  </a:cxn>
                  <a:cxn ang="0">
                    <a:pos x="31" y="88"/>
                  </a:cxn>
                  <a:cxn ang="0">
                    <a:pos x="31" y="90"/>
                  </a:cxn>
                  <a:cxn ang="0">
                    <a:pos x="0" y="90"/>
                  </a:cxn>
                  <a:cxn ang="0">
                    <a:pos x="0" y="88"/>
                  </a:cxn>
                </a:cxnLst>
                <a:rect l="0" t="0" r="r" b="b"/>
                <a:pathLst>
                  <a:path w="31" h="90">
                    <a:moveTo>
                      <a:pt x="0" y="88"/>
                    </a:moveTo>
                    <a:lnTo>
                      <a:pt x="0" y="88"/>
                    </a:lnTo>
                    <a:cubicBezTo>
                      <a:pt x="4" y="88"/>
                      <a:pt x="7" y="87"/>
                      <a:pt x="8" y="86"/>
                    </a:cubicBezTo>
                    <a:cubicBezTo>
                      <a:pt x="9" y="85"/>
                      <a:pt x="10" y="82"/>
                      <a:pt x="10" y="79"/>
                    </a:cubicBezTo>
                    <a:lnTo>
                      <a:pt x="10" y="16"/>
                    </a:lnTo>
                    <a:cubicBezTo>
                      <a:pt x="10" y="13"/>
                      <a:pt x="10" y="11"/>
                      <a:pt x="9" y="10"/>
                    </a:cubicBezTo>
                    <a:cubicBezTo>
                      <a:pt x="9" y="8"/>
                      <a:pt x="7" y="7"/>
                      <a:pt x="4" y="7"/>
                    </a:cubicBezTo>
                    <a:cubicBezTo>
                      <a:pt x="4" y="7"/>
                      <a:pt x="3" y="7"/>
                      <a:pt x="2" y="7"/>
                    </a:cubicBezTo>
                    <a:cubicBezTo>
                      <a:pt x="1" y="7"/>
                      <a:pt x="1" y="8"/>
                      <a:pt x="0" y="8"/>
                    </a:cubicBezTo>
                    <a:lnTo>
                      <a:pt x="0" y="6"/>
                    </a:lnTo>
                    <a:cubicBezTo>
                      <a:pt x="5" y="4"/>
                      <a:pt x="12" y="2"/>
                      <a:pt x="20" y="0"/>
                    </a:cubicBezTo>
                    <a:cubicBezTo>
                      <a:pt x="21" y="0"/>
                      <a:pt x="21" y="0"/>
                      <a:pt x="21" y="0"/>
                    </a:cubicBezTo>
                    <a:cubicBezTo>
                      <a:pt x="21" y="0"/>
                      <a:pt x="21" y="1"/>
                      <a:pt x="21" y="2"/>
                    </a:cubicBezTo>
                    <a:lnTo>
                      <a:pt x="21" y="79"/>
                    </a:lnTo>
                    <a:cubicBezTo>
                      <a:pt x="21" y="83"/>
                      <a:pt x="22" y="85"/>
                      <a:pt x="23" y="86"/>
                    </a:cubicBezTo>
                    <a:cubicBezTo>
                      <a:pt x="24" y="87"/>
                      <a:pt x="27" y="88"/>
                      <a:pt x="31" y="88"/>
                    </a:cubicBezTo>
                    <a:lnTo>
                      <a:pt x="31"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1" name="Freeform 391"/>
              <p:cNvSpPr>
                <a:spLocks noEditPoints="1"/>
              </p:cNvSpPr>
              <p:nvPr/>
            </p:nvSpPr>
            <p:spPr bwMode="auto">
              <a:xfrm>
                <a:off x="914" y="1284"/>
                <a:ext cx="64" cy="82"/>
              </a:xfrm>
              <a:custGeom>
                <a:avLst/>
                <a:gdLst/>
                <a:ahLst/>
                <a:cxnLst>
                  <a:cxn ang="0">
                    <a:pos x="28" y="0"/>
                  </a:cxn>
                  <a:cxn ang="0">
                    <a:pos x="28" y="0"/>
                  </a:cxn>
                  <a:cxn ang="0">
                    <a:pos x="44" y="6"/>
                  </a:cxn>
                  <a:cxn ang="0">
                    <a:pos x="51" y="24"/>
                  </a:cxn>
                  <a:cxn ang="0">
                    <a:pos x="10" y="24"/>
                  </a:cxn>
                  <a:cxn ang="0">
                    <a:pos x="17" y="46"/>
                  </a:cxn>
                  <a:cxn ang="0">
                    <a:pos x="31" y="52"/>
                  </a:cxn>
                  <a:cxn ang="0">
                    <a:pos x="43" y="49"/>
                  </a:cxn>
                  <a:cxn ang="0">
                    <a:pos x="51" y="39"/>
                  </a:cxn>
                  <a:cxn ang="0">
                    <a:pos x="53" y="40"/>
                  </a:cxn>
                  <a:cxn ang="0">
                    <a:pos x="44" y="55"/>
                  </a:cxn>
                  <a:cxn ang="0">
                    <a:pos x="26" y="62"/>
                  </a:cxn>
                  <a:cxn ang="0">
                    <a:pos x="7" y="52"/>
                  </a:cxn>
                  <a:cxn ang="0">
                    <a:pos x="0" y="31"/>
                  </a:cxn>
                  <a:cxn ang="0">
                    <a:pos x="8" y="9"/>
                  </a:cxn>
                  <a:cxn ang="0">
                    <a:pos x="28" y="0"/>
                  </a:cxn>
                  <a:cxn ang="0">
                    <a:pos x="28" y="0"/>
                  </a:cxn>
                  <a:cxn ang="0">
                    <a:pos x="24" y="4"/>
                  </a:cxn>
                  <a:cxn ang="0">
                    <a:pos x="24" y="4"/>
                  </a:cxn>
                  <a:cxn ang="0">
                    <a:pos x="13" y="11"/>
                  </a:cxn>
                  <a:cxn ang="0">
                    <a:pos x="10" y="20"/>
                  </a:cxn>
                  <a:cxn ang="0">
                    <a:pos x="37" y="20"/>
                  </a:cxn>
                  <a:cxn ang="0">
                    <a:pos x="35" y="10"/>
                  </a:cxn>
                  <a:cxn ang="0">
                    <a:pos x="24" y="4"/>
                  </a:cxn>
                  <a:cxn ang="0">
                    <a:pos x="24" y="4"/>
                  </a:cxn>
                  <a:cxn ang="0">
                    <a:pos x="27" y="0"/>
                  </a:cxn>
                  <a:cxn ang="0">
                    <a:pos x="27" y="0"/>
                  </a:cxn>
                  <a:cxn ang="0">
                    <a:pos x="27" y="0"/>
                  </a:cxn>
                </a:cxnLst>
                <a:rect l="0" t="0" r="r" b="b"/>
                <a:pathLst>
                  <a:path w="53" h="62">
                    <a:moveTo>
                      <a:pt x="28" y="0"/>
                    </a:moveTo>
                    <a:lnTo>
                      <a:pt x="28" y="0"/>
                    </a:lnTo>
                    <a:cubicBezTo>
                      <a:pt x="34" y="0"/>
                      <a:pt x="39" y="2"/>
                      <a:pt x="44" y="6"/>
                    </a:cubicBezTo>
                    <a:cubicBezTo>
                      <a:pt x="49" y="10"/>
                      <a:pt x="51" y="16"/>
                      <a:pt x="51" y="24"/>
                    </a:cubicBezTo>
                    <a:lnTo>
                      <a:pt x="10" y="24"/>
                    </a:lnTo>
                    <a:cubicBezTo>
                      <a:pt x="10" y="34"/>
                      <a:pt x="13" y="41"/>
                      <a:pt x="17" y="46"/>
                    </a:cubicBezTo>
                    <a:cubicBezTo>
                      <a:pt x="21" y="50"/>
                      <a:pt x="26" y="52"/>
                      <a:pt x="31" y="52"/>
                    </a:cubicBezTo>
                    <a:cubicBezTo>
                      <a:pt x="36" y="52"/>
                      <a:pt x="40" y="51"/>
                      <a:pt x="43" y="49"/>
                    </a:cubicBezTo>
                    <a:cubicBezTo>
                      <a:pt x="46" y="46"/>
                      <a:pt x="49" y="43"/>
                      <a:pt x="51" y="39"/>
                    </a:cubicBezTo>
                    <a:lnTo>
                      <a:pt x="53" y="40"/>
                    </a:lnTo>
                    <a:cubicBezTo>
                      <a:pt x="52" y="45"/>
                      <a:pt x="48" y="50"/>
                      <a:pt x="44" y="55"/>
                    </a:cubicBezTo>
                    <a:cubicBezTo>
                      <a:pt x="39" y="59"/>
                      <a:pt x="33" y="62"/>
                      <a:pt x="26" y="62"/>
                    </a:cubicBezTo>
                    <a:cubicBezTo>
                      <a:pt x="18" y="62"/>
                      <a:pt x="12" y="59"/>
                      <a:pt x="7" y="52"/>
                    </a:cubicBezTo>
                    <a:cubicBezTo>
                      <a:pt x="3" y="46"/>
                      <a:pt x="0" y="39"/>
                      <a:pt x="0" y="31"/>
                    </a:cubicBezTo>
                    <a:cubicBezTo>
                      <a:pt x="0" y="23"/>
                      <a:pt x="3" y="15"/>
                      <a:pt x="8" y="9"/>
                    </a:cubicBezTo>
                    <a:cubicBezTo>
                      <a:pt x="13" y="3"/>
                      <a:pt x="20" y="0"/>
                      <a:pt x="28" y="0"/>
                    </a:cubicBezTo>
                    <a:lnTo>
                      <a:pt x="28" y="0"/>
                    </a:lnTo>
                    <a:close/>
                    <a:moveTo>
                      <a:pt x="24" y="4"/>
                    </a:moveTo>
                    <a:lnTo>
                      <a:pt x="24" y="4"/>
                    </a:lnTo>
                    <a:cubicBezTo>
                      <a:pt x="19" y="4"/>
                      <a:pt x="16" y="6"/>
                      <a:pt x="13" y="11"/>
                    </a:cubicBezTo>
                    <a:cubicBezTo>
                      <a:pt x="12" y="13"/>
                      <a:pt x="11" y="16"/>
                      <a:pt x="10" y="20"/>
                    </a:cubicBezTo>
                    <a:lnTo>
                      <a:pt x="37" y="20"/>
                    </a:lnTo>
                    <a:cubicBezTo>
                      <a:pt x="37" y="15"/>
                      <a:pt x="36" y="12"/>
                      <a:pt x="35" y="10"/>
                    </a:cubicBezTo>
                    <a:cubicBezTo>
                      <a:pt x="33" y="6"/>
                      <a:pt x="29" y="4"/>
                      <a:pt x="24" y="4"/>
                    </a:cubicBezTo>
                    <a:lnTo>
                      <a:pt x="24" y="4"/>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2" name="Freeform 392"/>
              <p:cNvSpPr>
                <a:spLocks noEditPoints="1"/>
              </p:cNvSpPr>
              <p:nvPr/>
            </p:nvSpPr>
            <p:spPr bwMode="auto">
              <a:xfrm>
                <a:off x="1031" y="1245"/>
                <a:ext cx="72" cy="121"/>
              </a:xfrm>
              <a:custGeom>
                <a:avLst/>
                <a:gdLst/>
                <a:ahLst/>
                <a:cxnLst>
                  <a:cxn ang="0">
                    <a:pos x="3" y="63"/>
                  </a:cxn>
                  <a:cxn ang="0">
                    <a:pos x="3" y="63"/>
                  </a:cxn>
                  <a:cxn ang="0">
                    <a:pos x="11" y="77"/>
                  </a:cxn>
                  <a:cxn ang="0">
                    <a:pos x="31" y="86"/>
                  </a:cxn>
                  <a:cxn ang="0">
                    <a:pos x="42" y="82"/>
                  </a:cxn>
                  <a:cxn ang="0">
                    <a:pos x="46" y="71"/>
                  </a:cxn>
                  <a:cxn ang="0">
                    <a:pos x="42" y="60"/>
                  </a:cxn>
                  <a:cxn ang="0">
                    <a:pos x="29" y="50"/>
                  </a:cxn>
                  <a:cxn ang="0">
                    <a:pos x="17" y="43"/>
                  </a:cxn>
                  <a:cxn ang="0">
                    <a:pos x="9" y="37"/>
                  </a:cxn>
                  <a:cxn ang="0">
                    <a:pos x="4" y="23"/>
                  </a:cxn>
                  <a:cxn ang="0">
                    <a:pos x="10" y="7"/>
                  </a:cxn>
                  <a:cxn ang="0">
                    <a:pos x="28" y="0"/>
                  </a:cxn>
                  <a:cxn ang="0">
                    <a:pos x="39" y="2"/>
                  </a:cxn>
                  <a:cxn ang="0">
                    <a:pos x="46" y="4"/>
                  </a:cxn>
                  <a:cxn ang="0">
                    <a:pos x="49" y="3"/>
                  </a:cxn>
                  <a:cxn ang="0">
                    <a:pos x="51" y="0"/>
                  </a:cxn>
                  <a:cxn ang="0">
                    <a:pos x="54" y="0"/>
                  </a:cxn>
                  <a:cxn ang="0">
                    <a:pos x="57" y="28"/>
                  </a:cxn>
                  <a:cxn ang="0">
                    <a:pos x="53" y="28"/>
                  </a:cxn>
                  <a:cxn ang="0">
                    <a:pos x="43" y="10"/>
                  </a:cxn>
                  <a:cxn ang="0">
                    <a:pos x="29" y="5"/>
                  </a:cxn>
                  <a:cxn ang="0">
                    <a:pos x="19" y="8"/>
                  </a:cxn>
                  <a:cxn ang="0">
                    <a:pos x="15" y="17"/>
                  </a:cxn>
                  <a:cxn ang="0">
                    <a:pos x="19" y="26"/>
                  </a:cxn>
                  <a:cxn ang="0">
                    <a:pos x="28" y="34"/>
                  </a:cxn>
                  <a:cxn ang="0">
                    <a:pos x="40" y="41"/>
                  </a:cxn>
                  <a:cxn ang="0">
                    <a:pos x="55" y="53"/>
                  </a:cxn>
                  <a:cxn ang="0">
                    <a:pos x="59" y="67"/>
                  </a:cxn>
                  <a:cxn ang="0">
                    <a:pos x="52" y="84"/>
                  </a:cxn>
                  <a:cxn ang="0">
                    <a:pos x="32" y="91"/>
                  </a:cxn>
                  <a:cxn ang="0">
                    <a:pos x="19" y="88"/>
                  </a:cxn>
                  <a:cxn ang="0">
                    <a:pos x="11" y="86"/>
                  </a:cxn>
                  <a:cxn ang="0">
                    <a:pos x="8" y="88"/>
                  </a:cxn>
                  <a:cxn ang="0">
                    <a:pos x="7" y="91"/>
                  </a:cxn>
                  <a:cxn ang="0">
                    <a:pos x="4" y="91"/>
                  </a:cxn>
                  <a:cxn ang="0">
                    <a:pos x="0" y="63"/>
                  </a:cxn>
                  <a:cxn ang="0">
                    <a:pos x="3" y="63"/>
                  </a:cxn>
                  <a:cxn ang="0">
                    <a:pos x="31" y="0"/>
                  </a:cxn>
                  <a:cxn ang="0">
                    <a:pos x="31" y="0"/>
                  </a:cxn>
                  <a:cxn ang="0">
                    <a:pos x="31" y="0"/>
                  </a:cxn>
                </a:cxnLst>
                <a:rect l="0" t="0" r="r" b="b"/>
                <a:pathLst>
                  <a:path w="59" h="91">
                    <a:moveTo>
                      <a:pt x="3" y="63"/>
                    </a:moveTo>
                    <a:lnTo>
                      <a:pt x="3" y="63"/>
                    </a:lnTo>
                    <a:cubicBezTo>
                      <a:pt x="5" y="68"/>
                      <a:pt x="8" y="73"/>
                      <a:pt x="11" y="77"/>
                    </a:cubicBezTo>
                    <a:cubicBezTo>
                      <a:pt x="16" y="83"/>
                      <a:pt x="23" y="86"/>
                      <a:pt x="31" y="86"/>
                    </a:cubicBezTo>
                    <a:cubicBezTo>
                      <a:pt x="35" y="86"/>
                      <a:pt x="38" y="85"/>
                      <a:pt x="42" y="82"/>
                    </a:cubicBezTo>
                    <a:cubicBezTo>
                      <a:pt x="45" y="79"/>
                      <a:pt x="46" y="76"/>
                      <a:pt x="46" y="71"/>
                    </a:cubicBezTo>
                    <a:cubicBezTo>
                      <a:pt x="46" y="66"/>
                      <a:pt x="45" y="63"/>
                      <a:pt x="42" y="60"/>
                    </a:cubicBezTo>
                    <a:cubicBezTo>
                      <a:pt x="39" y="58"/>
                      <a:pt x="35" y="55"/>
                      <a:pt x="29" y="50"/>
                    </a:cubicBezTo>
                    <a:lnTo>
                      <a:pt x="17" y="43"/>
                    </a:lnTo>
                    <a:cubicBezTo>
                      <a:pt x="14" y="41"/>
                      <a:pt x="11" y="39"/>
                      <a:pt x="9" y="37"/>
                    </a:cubicBezTo>
                    <a:cubicBezTo>
                      <a:pt x="6" y="33"/>
                      <a:pt x="4" y="28"/>
                      <a:pt x="4" y="23"/>
                    </a:cubicBezTo>
                    <a:cubicBezTo>
                      <a:pt x="4" y="16"/>
                      <a:pt x="6" y="11"/>
                      <a:pt x="10" y="7"/>
                    </a:cubicBezTo>
                    <a:cubicBezTo>
                      <a:pt x="15" y="2"/>
                      <a:pt x="21" y="0"/>
                      <a:pt x="28" y="0"/>
                    </a:cubicBezTo>
                    <a:cubicBezTo>
                      <a:pt x="31" y="0"/>
                      <a:pt x="35" y="1"/>
                      <a:pt x="39" y="2"/>
                    </a:cubicBezTo>
                    <a:cubicBezTo>
                      <a:pt x="43" y="4"/>
                      <a:pt x="45" y="4"/>
                      <a:pt x="46" y="4"/>
                    </a:cubicBezTo>
                    <a:cubicBezTo>
                      <a:pt x="48" y="4"/>
                      <a:pt x="49" y="4"/>
                      <a:pt x="49" y="3"/>
                    </a:cubicBezTo>
                    <a:cubicBezTo>
                      <a:pt x="50" y="2"/>
                      <a:pt x="51" y="1"/>
                      <a:pt x="51" y="0"/>
                    </a:cubicBezTo>
                    <a:lnTo>
                      <a:pt x="54" y="0"/>
                    </a:lnTo>
                    <a:lnTo>
                      <a:pt x="57" y="28"/>
                    </a:lnTo>
                    <a:lnTo>
                      <a:pt x="53" y="28"/>
                    </a:lnTo>
                    <a:cubicBezTo>
                      <a:pt x="51" y="20"/>
                      <a:pt x="48" y="14"/>
                      <a:pt x="43" y="10"/>
                    </a:cubicBezTo>
                    <a:cubicBezTo>
                      <a:pt x="38" y="7"/>
                      <a:pt x="34" y="5"/>
                      <a:pt x="29" y="5"/>
                    </a:cubicBezTo>
                    <a:cubicBezTo>
                      <a:pt x="25" y="5"/>
                      <a:pt x="22" y="6"/>
                      <a:pt x="19" y="8"/>
                    </a:cubicBezTo>
                    <a:cubicBezTo>
                      <a:pt x="17" y="11"/>
                      <a:pt x="15" y="13"/>
                      <a:pt x="15" y="17"/>
                    </a:cubicBezTo>
                    <a:cubicBezTo>
                      <a:pt x="15" y="21"/>
                      <a:pt x="16" y="24"/>
                      <a:pt x="19" y="26"/>
                    </a:cubicBezTo>
                    <a:cubicBezTo>
                      <a:pt x="21" y="28"/>
                      <a:pt x="24" y="31"/>
                      <a:pt x="28" y="34"/>
                    </a:cubicBezTo>
                    <a:lnTo>
                      <a:pt x="40" y="41"/>
                    </a:lnTo>
                    <a:cubicBezTo>
                      <a:pt x="47" y="45"/>
                      <a:pt x="52" y="49"/>
                      <a:pt x="55" y="53"/>
                    </a:cubicBezTo>
                    <a:cubicBezTo>
                      <a:pt x="58" y="57"/>
                      <a:pt x="59" y="61"/>
                      <a:pt x="59" y="67"/>
                    </a:cubicBezTo>
                    <a:cubicBezTo>
                      <a:pt x="59" y="73"/>
                      <a:pt x="57" y="79"/>
                      <a:pt x="52" y="84"/>
                    </a:cubicBezTo>
                    <a:cubicBezTo>
                      <a:pt x="46" y="88"/>
                      <a:pt x="40" y="91"/>
                      <a:pt x="32" y="91"/>
                    </a:cubicBezTo>
                    <a:cubicBezTo>
                      <a:pt x="28" y="91"/>
                      <a:pt x="23" y="90"/>
                      <a:pt x="19" y="88"/>
                    </a:cubicBezTo>
                    <a:cubicBezTo>
                      <a:pt x="14" y="87"/>
                      <a:pt x="12" y="86"/>
                      <a:pt x="11" y="86"/>
                    </a:cubicBezTo>
                    <a:cubicBezTo>
                      <a:pt x="10" y="86"/>
                      <a:pt x="9" y="87"/>
                      <a:pt x="8" y="88"/>
                    </a:cubicBezTo>
                    <a:cubicBezTo>
                      <a:pt x="8" y="89"/>
                      <a:pt x="7" y="90"/>
                      <a:pt x="7" y="91"/>
                    </a:cubicBezTo>
                    <a:lnTo>
                      <a:pt x="4" y="91"/>
                    </a:lnTo>
                    <a:lnTo>
                      <a:pt x="0" y="63"/>
                    </a:lnTo>
                    <a:lnTo>
                      <a:pt x="3" y="63"/>
                    </a:lnTo>
                    <a:close/>
                    <a:moveTo>
                      <a:pt x="31" y="0"/>
                    </a:moveTo>
                    <a:lnTo>
                      <a:pt x="31" y="0"/>
                    </a:lnTo>
                    <a:lnTo>
                      <a:pt x="31" y="0"/>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3" name="Freeform 393"/>
              <p:cNvSpPr>
                <a:spLocks noEditPoints="1"/>
              </p:cNvSpPr>
              <p:nvPr/>
            </p:nvSpPr>
            <p:spPr bwMode="auto">
              <a:xfrm>
                <a:off x="1117" y="1284"/>
                <a:ext cx="65" cy="82"/>
              </a:xfrm>
              <a:custGeom>
                <a:avLst/>
                <a:gdLst/>
                <a:ahLst/>
                <a:cxnLst>
                  <a:cxn ang="0">
                    <a:pos x="28" y="0"/>
                  </a:cxn>
                  <a:cxn ang="0">
                    <a:pos x="28" y="0"/>
                  </a:cxn>
                  <a:cxn ang="0">
                    <a:pos x="43" y="6"/>
                  </a:cxn>
                  <a:cxn ang="0">
                    <a:pos x="50" y="24"/>
                  </a:cxn>
                  <a:cxn ang="0">
                    <a:pos x="9" y="24"/>
                  </a:cxn>
                  <a:cxn ang="0">
                    <a:pos x="16" y="46"/>
                  </a:cxn>
                  <a:cxn ang="0">
                    <a:pos x="31" y="52"/>
                  </a:cxn>
                  <a:cxn ang="0">
                    <a:pos x="42" y="49"/>
                  </a:cxn>
                  <a:cxn ang="0">
                    <a:pos x="51" y="39"/>
                  </a:cxn>
                  <a:cxn ang="0">
                    <a:pos x="53" y="40"/>
                  </a:cxn>
                  <a:cxn ang="0">
                    <a:pos x="43" y="55"/>
                  </a:cxn>
                  <a:cxn ang="0">
                    <a:pos x="25" y="62"/>
                  </a:cxn>
                  <a:cxn ang="0">
                    <a:pos x="6" y="52"/>
                  </a:cxn>
                  <a:cxn ang="0">
                    <a:pos x="0" y="31"/>
                  </a:cxn>
                  <a:cxn ang="0">
                    <a:pos x="8" y="9"/>
                  </a:cxn>
                  <a:cxn ang="0">
                    <a:pos x="28" y="0"/>
                  </a:cxn>
                  <a:cxn ang="0">
                    <a:pos x="28" y="0"/>
                  </a:cxn>
                  <a:cxn ang="0">
                    <a:pos x="24" y="4"/>
                  </a:cxn>
                  <a:cxn ang="0">
                    <a:pos x="24" y="4"/>
                  </a:cxn>
                  <a:cxn ang="0">
                    <a:pos x="13" y="11"/>
                  </a:cxn>
                  <a:cxn ang="0">
                    <a:pos x="10" y="20"/>
                  </a:cxn>
                  <a:cxn ang="0">
                    <a:pos x="37" y="20"/>
                  </a:cxn>
                  <a:cxn ang="0">
                    <a:pos x="34" y="10"/>
                  </a:cxn>
                  <a:cxn ang="0">
                    <a:pos x="24" y="4"/>
                  </a:cxn>
                  <a:cxn ang="0">
                    <a:pos x="24" y="4"/>
                  </a:cxn>
                  <a:cxn ang="0">
                    <a:pos x="27" y="0"/>
                  </a:cxn>
                  <a:cxn ang="0">
                    <a:pos x="27" y="0"/>
                  </a:cxn>
                  <a:cxn ang="0">
                    <a:pos x="27" y="0"/>
                  </a:cxn>
                </a:cxnLst>
                <a:rect l="0" t="0" r="r" b="b"/>
                <a:pathLst>
                  <a:path w="53" h="62">
                    <a:moveTo>
                      <a:pt x="28" y="0"/>
                    </a:moveTo>
                    <a:lnTo>
                      <a:pt x="28" y="0"/>
                    </a:lnTo>
                    <a:cubicBezTo>
                      <a:pt x="34" y="0"/>
                      <a:pt x="39" y="2"/>
                      <a:pt x="43" y="6"/>
                    </a:cubicBezTo>
                    <a:cubicBezTo>
                      <a:pt x="48" y="10"/>
                      <a:pt x="50" y="16"/>
                      <a:pt x="50" y="24"/>
                    </a:cubicBezTo>
                    <a:lnTo>
                      <a:pt x="9" y="24"/>
                    </a:lnTo>
                    <a:cubicBezTo>
                      <a:pt x="10" y="34"/>
                      <a:pt x="12" y="41"/>
                      <a:pt x="16" y="46"/>
                    </a:cubicBezTo>
                    <a:cubicBezTo>
                      <a:pt x="20" y="50"/>
                      <a:pt x="25" y="52"/>
                      <a:pt x="31" y="52"/>
                    </a:cubicBezTo>
                    <a:cubicBezTo>
                      <a:pt x="35" y="52"/>
                      <a:pt x="39" y="51"/>
                      <a:pt x="42" y="49"/>
                    </a:cubicBezTo>
                    <a:cubicBezTo>
                      <a:pt x="45" y="46"/>
                      <a:pt x="48" y="43"/>
                      <a:pt x="51" y="39"/>
                    </a:cubicBezTo>
                    <a:lnTo>
                      <a:pt x="53" y="40"/>
                    </a:lnTo>
                    <a:cubicBezTo>
                      <a:pt x="51" y="45"/>
                      <a:pt x="48" y="50"/>
                      <a:pt x="43" y="55"/>
                    </a:cubicBezTo>
                    <a:cubicBezTo>
                      <a:pt x="38" y="59"/>
                      <a:pt x="32" y="62"/>
                      <a:pt x="25" y="62"/>
                    </a:cubicBezTo>
                    <a:cubicBezTo>
                      <a:pt x="17" y="62"/>
                      <a:pt x="11" y="59"/>
                      <a:pt x="6" y="52"/>
                    </a:cubicBezTo>
                    <a:cubicBezTo>
                      <a:pt x="2" y="46"/>
                      <a:pt x="0" y="39"/>
                      <a:pt x="0" y="31"/>
                    </a:cubicBezTo>
                    <a:cubicBezTo>
                      <a:pt x="0" y="23"/>
                      <a:pt x="2" y="15"/>
                      <a:pt x="8" y="9"/>
                    </a:cubicBezTo>
                    <a:cubicBezTo>
                      <a:pt x="13" y="3"/>
                      <a:pt x="19" y="0"/>
                      <a:pt x="28" y="0"/>
                    </a:cubicBezTo>
                    <a:lnTo>
                      <a:pt x="28" y="0"/>
                    </a:lnTo>
                    <a:close/>
                    <a:moveTo>
                      <a:pt x="24" y="4"/>
                    </a:moveTo>
                    <a:lnTo>
                      <a:pt x="24" y="4"/>
                    </a:lnTo>
                    <a:cubicBezTo>
                      <a:pt x="19" y="4"/>
                      <a:pt x="15" y="6"/>
                      <a:pt x="13" y="11"/>
                    </a:cubicBezTo>
                    <a:cubicBezTo>
                      <a:pt x="11" y="13"/>
                      <a:pt x="10" y="16"/>
                      <a:pt x="10" y="20"/>
                    </a:cubicBezTo>
                    <a:lnTo>
                      <a:pt x="37" y="20"/>
                    </a:lnTo>
                    <a:cubicBezTo>
                      <a:pt x="36" y="15"/>
                      <a:pt x="36" y="12"/>
                      <a:pt x="34" y="10"/>
                    </a:cubicBezTo>
                    <a:cubicBezTo>
                      <a:pt x="32" y="6"/>
                      <a:pt x="29" y="4"/>
                      <a:pt x="24" y="4"/>
                    </a:cubicBezTo>
                    <a:lnTo>
                      <a:pt x="24" y="4"/>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4" name="Freeform 394"/>
              <p:cNvSpPr>
                <a:spLocks noEditPoints="1"/>
              </p:cNvSpPr>
              <p:nvPr/>
            </p:nvSpPr>
            <p:spPr bwMode="auto">
              <a:xfrm>
                <a:off x="1191" y="1282"/>
                <a:ext cx="66" cy="82"/>
              </a:xfrm>
              <a:custGeom>
                <a:avLst/>
                <a:gdLst/>
                <a:ahLst/>
                <a:cxnLst>
                  <a:cxn ang="0">
                    <a:pos x="33" y="25"/>
                  </a:cxn>
                  <a:cxn ang="0">
                    <a:pos x="33" y="25"/>
                  </a:cxn>
                  <a:cxn ang="0">
                    <a:pos x="21" y="31"/>
                  </a:cxn>
                  <a:cxn ang="0">
                    <a:pos x="12" y="44"/>
                  </a:cxn>
                  <a:cxn ang="0">
                    <a:pos x="16" y="52"/>
                  </a:cxn>
                  <a:cxn ang="0">
                    <a:pos x="21" y="54"/>
                  </a:cxn>
                  <a:cxn ang="0">
                    <a:pos x="29" y="52"/>
                  </a:cxn>
                  <a:cxn ang="0">
                    <a:pos x="33" y="46"/>
                  </a:cxn>
                  <a:cxn ang="0">
                    <a:pos x="33" y="25"/>
                  </a:cxn>
                  <a:cxn ang="0">
                    <a:pos x="0" y="48"/>
                  </a:cxn>
                  <a:cxn ang="0">
                    <a:pos x="0" y="48"/>
                  </a:cxn>
                  <a:cxn ang="0">
                    <a:pos x="10" y="33"/>
                  </a:cxn>
                  <a:cxn ang="0">
                    <a:pos x="33" y="22"/>
                  </a:cxn>
                  <a:cxn ang="0">
                    <a:pos x="33" y="17"/>
                  </a:cxn>
                  <a:cxn ang="0">
                    <a:pos x="32" y="8"/>
                  </a:cxn>
                  <a:cxn ang="0">
                    <a:pos x="23" y="3"/>
                  </a:cxn>
                  <a:cxn ang="0">
                    <a:pos x="17" y="5"/>
                  </a:cxn>
                  <a:cxn ang="0">
                    <a:pos x="14" y="10"/>
                  </a:cxn>
                  <a:cxn ang="0">
                    <a:pos x="14" y="12"/>
                  </a:cxn>
                  <a:cxn ang="0">
                    <a:pos x="14" y="15"/>
                  </a:cxn>
                  <a:cxn ang="0">
                    <a:pos x="12" y="20"/>
                  </a:cxn>
                  <a:cxn ang="0">
                    <a:pos x="9" y="20"/>
                  </a:cxn>
                  <a:cxn ang="0">
                    <a:pos x="4" y="19"/>
                  </a:cxn>
                  <a:cxn ang="0">
                    <a:pos x="3" y="14"/>
                  </a:cxn>
                  <a:cxn ang="0">
                    <a:pos x="8" y="5"/>
                  </a:cxn>
                  <a:cxn ang="0">
                    <a:pos x="25" y="0"/>
                  </a:cxn>
                  <a:cxn ang="0">
                    <a:pos x="42" y="8"/>
                  </a:cxn>
                  <a:cxn ang="0">
                    <a:pos x="44" y="21"/>
                  </a:cxn>
                  <a:cxn ang="0">
                    <a:pos x="44" y="47"/>
                  </a:cxn>
                  <a:cxn ang="0">
                    <a:pos x="45" y="52"/>
                  </a:cxn>
                  <a:cxn ang="0">
                    <a:pos x="48" y="55"/>
                  </a:cxn>
                  <a:cxn ang="0">
                    <a:pos x="50" y="54"/>
                  </a:cxn>
                  <a:cxn ang="0">
                    <a:pos x="54" y="52"/>
                  </a:cxn>
                  <a:cxn ang="0">
                    <a:pos x="54" y="55"/>
                  </a:cxn>
                  <a:cxn ang="0">
                    <a:pos x="49" y="59"/>
                  </a:cxn>
                  <a:cxn ang="0">
                    <a:pos x="42" y="62"/>
                  </a:cxn>
                  <a:cxn ang="0">
                    <a:pos x="36" y="59"/>
                  </a:cxn>
                  <a:cxn ang="0">
                    <a:pos x="34" y="52"/>
                  </a:cxn>
                  <a:cxn ang="0">
                    <a:pos x="25" y="59"/>
                  </a:cxn>
                  <a:cxn ang="0">
                    <a:pos x="14" y="62"/>
                  </a:cxn>
                  <a:cxn ang="0">
                    <a:pos x="4" y="58"/>
                  </a:cxn>
                  <a:cxn ang="0">
                    <a:pos x="0" y="48"/>
                  </a:cxn>
                  <a:cxn ang="0">
                    <a:pos x="0" y="48"/>
                  </a:cxn>
                  <a:cxn ang="0">
                    <a:pos x="25" y="0"/>
                  </a:cxn>
                  <a:cxn ang="0">
                    <a:pos x="25" y="0"/>
                  </a:cxn>
                  <a:cxn ang="0">
                    <a:pos x="25" y="0"/>
                  </a:cxn>
                </a:cxnLst>
                <a:rect l="0" t="0" r="r" b="b"/>
                <a:pathLst>
                  <a:path w="54" h="62">
                    <a:moveTo>
                      <a:pt x="33" y="25"/>
                    </a:moveTo>
                    <a:lnTo>
                      <a:pt x="33" y="25"/>
                    </a:lnTo>
                    <a:cubicBezTo>
                      <a:pt x="28" y="27"/>
                      <a:pt x="24" y="29"/>
                      <a:pt x="21" y="31"/>
                    </a:cubicBezTo>
                    <a:cubicBezTo>
                      <a:pt x="15" y="35"/>
                      <a:pt x="12" y="39"/>
                      <a:pt x="12" y="44"/>
                    </a:cubicBezTo>
                    <a:cubicBezTo>
                      <a:pt x="12" y="48"/>
                      <a:pt x="13" y="51"/>
                      <a:pt x="16" y="52"/>
                    </a:cubicBezTo>
                    <a:cubicBezTo>
                      <a:pt x="17" y="54"/>
                      <a:pt x="19" y="54"/>
                      <a:pt x="21" y="54"/>
                    </a:cubicBezTo>
                    <a:cubicBezTo>
                      <a:pt x="24" y="54"/>
                      <a:pt x="27" y="53"/>
                      <a:pt x="29" y="52"/>
                    </a:cubicBezTo>
                    <a:cubicBezTo>
                      <a:pt x="32" y="50"/>
                      <a:pt x="33" y="48"/>
                      <a:pt x="33" y="46"/>
                    </a:cubicBezTo>
                    <a:lnTo>
                      <a:pt x="33" y="25"/>
                    </a:lnTo>
                    <a:close/>
                    <a:moveTo>
                      <a:pt x="0" y="48"/>
                    </a:moveTo>
                    <a:lnTo>
                      <a:pt x="0" y="48"/>
                    </a:lnTo>
                    <a:cubicBezTo>
                      <a:pt x="0" y="42"/>
                      <a:pt x="3" y="37"/>
                      <a:pt x="10" y="33"/>
                    </a:cubicBezTo>
                    <a:cubicBezTo>
                      <a:pt x="14" y="30"/>
                      <a:pt x="22" y="27"/>
                      <a:pt x="33" y="22"/>
                    </a:cubicBezTo>
                    <a:lnTo>
                      <a:pt x="33" y="17"/>
                    </a:lnTo>
                    <a:cubicBezTo>
                      <a:pt x="33" y="12"/>
                      <a:pt x="33" y="9"/>
                      <a:pt x="32" y="8"/>
                    </a:cubicBezTo>
                    <a:cubicBezTo>
                      <a:pt x="31" y="5"/>
                      <a:pt x="28" y="3"/>
                      <a:pt x="23" y="3"/>
                    </a:cubicBezTo>
                    <a:cubicBezTo>
                      <a:pt x="21" y="3"/>
                      <a:pt x="19" y="4"/>
                      <a:pt x="17" y="5"/>
                    </a:cubicBezTo>
                    <a:cubicBezTo>
                      <a:pt x="15" y="6"/>
                      <a:pt x="14" y="8"/>
                      <a:pt x="14" y="10"/>
                    </a:cubicBezTo>
                    <a:cubicBezTo>
                      <a:pt x="14" y="10"/>
                      <a:pt x="14" y="11"/>
                      <a:pt x="14" y="12"/>
                    </a:cubicBezTo>
                    <a:cubicBezTo>
                      <a:pt x="14" y="13"/>
                      <a:pt x="14" y="14"/>
                      <a:pt x="14" y="15"/>
                    </a:cubicBezTo>
                    <a:cubicBezTo>
                      <a:pt x="14" y="17"/>
                      <a:pt x="14" y="19"/>
                      <a:pt x="12" y="20"/>
                    </a:cubicBezTo>
                    <a:cubicBezTo>
                      <a:pt x="11" y="20"/>
                      <a:pt x="10" y="20"/>
                      <a:pt x="9" y="20"/>
                    </a:cubicBezTo>
                    <a:cubicBezTo>
                      <a:pt x="7" y="20"/>
                      <a:pt x="5" y="20"/>
                      <a:pt x="4" y="19"/>
                    </a:cubicBezTo>
                    <a:cubicBezTo>
                      <a:pt x="3" y="17"/>
                      <a:pt x="3" y="16"/>
                      <a:pt x="3" y="14"/>
                    </a:cubicBezTo>
                    <a:cubicBezTo>
                      <a:pt x="3" y="11"/>
                      <a:pt x="5" y="8"/>
                      <a:pt x="8" y="5"/>
                    </a:cubicBezTo>
                    <a:cubicBezTo>
                      <a:pt x="12" y="2"/>
                      <a:pt x="18" y="0"/>
                      <a:pt x="25" y="0"/>
                    </a:cubicBezTo>
                    <a:cubicBezTo>
                      <a:pt x="33" y="0"/>
                      <a:pt x="39" y="3"/>
                      <a:pt x="42" y="8"/>
                    </a:cubicBezTo>
                    <a:cubicBezTo>
                      <a:pt x="43" y="11"/>
                      <a:pt x="44" y="15"/>
                      <a:pt x="44" y="21"/>
                    </a:cubicBezTo>
                    <a:lnTo>
                      <a:pt x="44" y="47"/>
                    </a:lnTo>
                    <a:cubicBezTo>
                      <a:pt x="44" y="49"/>
                      <a:pt x="44" y="51"/>
                      <a:pt x="45" y="52"/>
                    </a:cubicBezTo>
                    <a:cubicBezTo>
                      <a:pt x="45" y="54"/>
                      <a:pt x="46" y="55"/>
                      <a:pt x="48" y="55"/>
                    </a:cubicBezTo>
                    <a:cubicBezTo>
                      <a:pt x="49" y="55"/>
                      <a:pt x="50" y="54"/>
                      <a:pt x="50" y="54"/>
                    </a:cubicBezTo>
                    <a:cubicBezTo>
                      <a:pt x="51" y="54"/>
                      <a:pt x="52" y="53"/>
                      <a:pt x="54" y="52"/>
                    </a:cubicBezTo>
                    <a:lnTo>
                      <a:pt x="54" y="55"/>
                    </a:lnTo>
                    <a:cubicBezTo>
                      <a:pt x="52" y="57"/>
                      <a:pt x="51" y="58"/>
                      <a:pt x="49" y="59"/>
                    </a:cubicBezTo>
                    <a:cubicBezTo>
                      <a:pt x="47" y="61"/>
                      <a:pt x="45" y="62"/>
                      <a:pt x="42" y="62"/>
                    </a:cubicBezTo>
                    <a:cubicBezTo>
                      <a:pt x="39" y="62"/>
                      <a:pt x="37" y="61"/>
                      <a:pt x="36" y="59"/>
                    </a:cubicBezTo>
                    <a:cubicBezTo>
                      <a:pt x="34" y="57"/>
                      <a:pt x="34" y="55"/>
                      <a:pt x="34" y="52"/>
                    </a:cubicBezTo>
                    <a:cubicBezTo>
                      <a:pt x="30" y="55"/>
                      <a:pt x="27" y="57"/>
                      <a:pt x="25" y="59"/>
                    </a:cubicBezTo>
                    <a:cubicBezTo>
                      <a:pt x="21" y="61"/>
                      <a:pt x="18" y="62"/>
                      <a:pt x="14" y="62"/>
                    </a:cubicBezTo>
                    <a:cubicBezTo>
                      <a:pt x="10" y="62"/>
                      <a:pt x="7" y="61"/>
                      <a:pt x="4" y="58"/>
                    </a:cubicBezTo>
                    <a:cubicBezTo>
                      <a:pt x="2" y="56"/>
                      <a:pt x="0" y="52"/>
                      <a:pt x="0" y="48"/>
                    </a:cubicBezTo>
                    <a:lnTo>
                      <a:pt x="0" y="48"/>
                    </a:lnTo>
                    <a:close/>
                    <a:moveTo>
                      <a:pt x="25" y="0"/>
                    </a:moveTo>
                    <a:lnTo>
                      <a:pt x="25" y="0"/>
                    </a:lnTo>
                    <a:lnTo>
                      <a:pt x="2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5" name="Freeform 395"/>
              <p:cNvSpPr>
                <a:spLocks/>
              </p:cNvSpPr>
              <p:nvPr/>
            </p:nvSpPr>
            <p:spPr bwMode="auto">
              <a:xfrm>
                <a:off x="1260" y="1263"/>
                <a:ext cx="42" cy="101"/>
              </a:xfrm>
              <a:custGeom>
                <a:avLst/>
                <a:gdLst/>
                <a:ahLst/>
                <a:cxnLst>
                  <a:cxn ang="0">
                    <a:pos x="32" y="17"/>
                  </a:cxn>
                  <a:cxn ang="0">
                    <a:pos x="32" y="17"/>
                  </a:cxn>
                  <a:cxn ang="0">
                    <a:pos x="32" y="21"/>
                  </a:cxn>
                  <a:cxn ang="0">
                    <a:pos x="19" y="21"/>
                  </a:cxn>
                  <a:cxn ang="0">
                    <a:pos x="19" y="58"/>
                  </a:cxn>
                  <a:cxn ang="0">
                    <a:pos x="20" y="66"/>
                  </a:cxn>
                  <a:cxn ang="0">
                    <a:pos x="26" y="70"/>
                  </a:cxn>
                  <a:cxn ang="0">
                    <a:pos x="30" y="69"/>
                  </a:cxn>
                  <a:cxn ang="0">
                    <a:pos x="34" y="66"/>
                  </a:cxn>
                  <a:cxn ang="0">
                    <a:pos x="35" y="67"/>
                  </a:cxn>
                  <a:cxn ang="0">
                    <a:pos x="34" y="69"/>
                  </a:cxn>
                  <a:cxn ang="0">
                    <a:pos x="27" y="75"/>
                  </a:cxn>
                  <a:cxn ang="0">
                    <a:pos x="20" y="77"/>
                  </a:cxn>
                  <a:cxn ang="0">
                    <a:pos x="9" y="71"/>
                  </a:cxn>
                  <a:cxn ang="0">
                    <a:pos x="8" y="60"/>
                  </a:cxn>
                  <a:cxn ang="0">
                    <a:pos x="8" y="21"/>
                  </a:cxn>
                  <a:cxn ang="0">
                    <a:pos x="1" y="21"/>
                  </a:cxn>
                  <a:cxn ang="0">
                    <a:pos x="0" y="21"/>
                  </a:cxn>
                  <a:cxn ang="0">
                    <a:pos x="0" y="20"/>
                  </a:cxn>
                  <a:cxn ang="0">
                    <a:pos x="1" y="19"/>
                  </a:cxn>
                  <a:cxn ang="0">
                    <a:pos x="2" y="18"/>
                  </a:cxn>
                  <a:cxn ang="0">
                    <a:pos x="9" y="12"/>
                  </a:cxn>
                  <a:cxn ang="0">
                    <a:pos x="18" y="0"/>
                  </a:cxn>
                  <a:cxn ang="0">
                    <a:pos x="19" y="0"/>
                  </a:cxn>
                  <a:cxn ang="0">
                    <a:pos x="19" y="1"/>
                  </a:cxn>
                  <a:cxn ang="0">
                    <a:pos x="19" y="17"/>
                  </a:cxn>
                  <a:cxn ang="0">
                    <a:pos x="32" y="17"/>
                  </a:cxn>
                </a:cxnLst>
                <a:rect l="0" t="0" r="r" b="b"/>
                <a:pathLst>
                  <a:path w="35" h="77">
                    <a:moveTo>
                      <a:pt x="32" y="17"/>
                    </a:moveTo>
                    <a:lnTo>
                      <a:pt x="32" y="17"/>
                    </a:lnTo>
                    <a:lnTo>
                      <a:pt x="32" y="21"/>
                    </a:lnTo>
                    <a:lnTo>
                      <a:pt x="19" y="21"/>
                    </a:lnTo>
                    <a:lnTo>
                      <a:pt x="19" y="58"/>
                    </a:lnTo>
                    <a:cubicBezTo>
                      <a:pt x="19" y="62"/>
                      <a:pt x="19" y="64"/>
                      <a:pt x="20" y="66"/>
                    </a:cubicBezTo>
                    <a:cubicBezTo>
                      <a:pt x="21" y="69"/>
                      <a:pt x="23" y="70"/>
                      <a:pt x="26" y="70"/>
                    </a:cubicBezTo>
                    <a:cubicBezTo>
                      <a:pt x="27" y="70"/>
                      <a:pt x="29" y="70"/>
                      <a:pt x="30" y="69"/>
                    </a:cubicBezTo>
                    <a:cubicBezTo>
                      <a:pt x="31" y="68"/>
                      <a:pt x="32" y="67"/>
                      <a:pt x="34" y="66"/>
                    </a:cubicBezTo>
                    <a:lnTo>
                      <a:pt x="35" y="67"/>
                    </a:lnTo>
                    <a:lnTo>
                      <a:pt x="34" y="69"/>
                    </a:lnTo>
                    <a:cubicBezTo>
                      <a:pt x="32" y="72"/>
                      <a:pt x="29" y="74"/>
                      <a:pt x="27" y="75"/>
                    </a:cubicBezTo>
                    <a:cubicBezTo>
                      <a:pt x="24" y="77"/>
                      <a:pt x="22" y="77"/>
                      <a:pt x="20" y="77"/>
                    </a:cubicBezTo>
                    <a:cubicBezTo>
                      <a:pt x="15" y="77"/>
                      <a:pt x="11" y="75"/>
                      <a:pt x="9" y="71"/>
                    </a:cubicBezTo>
                    <a:cubicBezTo>
                      <a:pt x="8" y="68"/>
                      <a:pt x="8" y="65"/>
                      <a:pt x="8" y="60"/>
                    </a:cubicBezTo>
                    <a:lnTo>
                      <a:pt x="8" y="21"/>
                    </a:lnTo>
                    <a:lnTo>
                      <a:pt x="1" y="21"/>
                    </a:lnTo>
                    <a:cubicBezTo>
                      <a:pt x="1" y="21"/>
                      <a:pt x="1" y="21"/>
                      <a:pt x="0" y="21"/>
                    </a:cubicBezTo>
                    <a:cubicBezTo>
                      <a:pt x="0" y="21"/>
                      <a:pt x="0" y="21"/>
                      <a:pt x="0" y="20"/>
                    </a:cubicBezTo>
                    <a:cubicBezTo>
                      <a:pt x="0" y="20"/>
                      <a:pt x="0" y="20"/>
                      <a:pt x="1" y="19"/>
                    </a:cubicBezTo>
                    <a:cubicBezTo>
                      <a:pt x="1" y="19"/>
                      <a:pt x="1" y="19"/>
                      <a:pt x="2" y="18"/>
                    </a:cubicBezTo>
                    <a:cubicBezTo>
                      <a:pt x="5" y="15"/>
                      <a:pt x="8" y="13"/>
                      <a:pt x="9" y="12"/>
                    </a:cubicBezTo>
                    <a:cubicBezTo>
                      <a:pt x="10" y="10"/>
                      <a:pt x="13" y="6"/>
                      <a:pt x="18" y="0"/>
                    </a:cubicBezTo>
                    <a:cubicBezTo>
                      <a:pt x="19" y="0"/>
                      <a:pt x="19" y="0"/>
                      <a:pt x="19" y="0"/>
                    </a:cubicBezTo>
                    <a:cubicBezTo>
                      <a:pt x="19" y="0"/>
                      <a:pt x="19" y="0"/>
                      <a:pt x="19" y="1"/>
                    </a:cubicBezTo>
                    <a:lnTo>
                      <a:pt x="19" y="17"/>
                    </a:lnTo>
                    <a:lnTo>
                      <a:pt x="32" y="1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6" name="Freeform 396"/>
              <p:cNvSpPr>
                <a:spLocks/>
              </p:cNvSpPr>
              <p:nvPr/>
            </p:nvSpPr>
            <p:spPr bwMode="auto">
              <a:xfrm>
                <a:off x="1346" y="1248"/>
                <a:ext cx="136" cy="115"/>
              </a:xfrm>
              <a:custGeom>
                <a:avLst/>
                <a:gdLst/>
                <a:ahLst/>
                <a:cxnLst>
                  <a:cxn ang="0">
                    <a:pos x="0" y="85"/>
                  </a:cxn>
                  <a:cxn ang="0">
                    <a:pos x="0" y="85"/>
                  </a:cxn>
                  <a:cxn ang="0">
                    <a:pos x="10" y="81"/>
                  </a:cxn>
                  <a:cxn ang="0">
                    <a:pos x="12" y="68"/>
                  </a:cxn>
                  <a:cxn ang="0">
                    <a:pos x="12" y="14"/>
                  </a:cxn>
                  <a:cxn ang="0">
                    <a:pos x="10" y="5"/>
                  </a:cxn>
                  <a:cxn ang="0">
                    <a:pos x="0" y="2"/>
                  </a:cxn>
                  <a:cxn ang="0">
                    <a:pos x="0" y="0"/>
                  </a:cxn>
                  <a:cxn ang="0">
                    <a:pos x="26" y="0"/>
                  </a:cxn>
                  <a:cxn ang="0">
                    <a:pos x="57" y="66"/>
                  </a:cxn>
                  <a:cxn ang="0">
                    <a:pos x="86" y="0"/>
                  </a:cxn>
                  <a:cxn ang="0">
                    <a:pos x="112" y="0"/>
                  </a:cxn>
                  <a:cxn ang="0">
                    <a:pos x="112" y="2"/>
                  </a:cxn>
                  <a:cxn ang="0">
                    <a:pos x="103" y="5"/>
                  </a:cxn>
                  <a:cxn ang="0">
                    <a:pos x="100" y="14"/>
                  </a:cxn>
                  <a:cxn ang="0">
                    <a:pos x="100" y="73"/>
                  </a:cxn>
                  <a:cxn ang="0">
                    <a:pos x="103" y="82"/>
                  </a:cxn>
                  <a:cxn ang="0">
                    <a:pos x="112" y="85"/>
                  </a:cxn>
                  <a:cxn ang="0">
                    <a:pos x="112" y="87"/>
                  </a:cxn>
                  <a:cxn ang="0">
                    <a:pos x="75" y="87"/>
                  </a:cxn>
                  <a:cxn ang="0">
                    <a:pos x="75" y="85"/>
                  </a:cxn>
                  <a:cxn ang="0">
                    <a:pos x="85" y="82"/>
                  </a:cxn>
                  <a:cxn ang="0">
                    <a:pos x="87" y="71"/>
                  </a:cxn>
                  <a:cxn ang="0">
                    <a:pos x="87" y="12"/>
                  </a:cxn>
                  <a:cxn ang="0">
                    <a:pos x="53" y="87"/>
                  </a:cxn>
                  <a:cxn ang="0">
                    <a:pos x="51" y="87"/>
                  </a:cxn>
                  <a:cxn ang="0">
                    <a:pos x="18" y="15"/>
                  </a:cxn>
                  <a:cxn ang="0">
                    <a:pos x="18" y="68"/>
                  </a:cxn>
                  <a:cxn ang="0">
                    <a:pos x="21" y="82"/>
                  </a:cxn>
                  <a:cxn ang="0">
                    <a:pos x="31" y="85"/>
                  </a:cxn>
                  <a:cxn ang="0">
                    <a:pos x="31" y="87"/>
                  </a:cxn>
                  <a:cxn ang="0">
                    <a:pos x="0" y="87"/>
                  </a:cxn>
                  <a:cxn ang="0">
                    <a:pos x="0" y="85"/>
                  </a:cxn>
                </a:cxnLst>
                <a:rect l="0" t="0" r="r" b="b"/>
                <a:pathLst>
                  <a:path w="112" h="87">
                    <a:moveTo>
                      <a:pt x="0" y="85"/>
                    </a:moveTo>
                    <a:lnTo>
                      <a:pt x="0" y="85"/>
                    </a:lnTo>
                    <a:cubicBezTo>
                      <a:pt x="5" y="84"/>
                      <a:pt x="9" y="83"/>
                      <a:pt x="10" y="81"/>
                    </a:cubicBezTo>
                    <a:cubicBezTo>
                      <a:pt x="12" y="79"/>
                      <a:pt x="12" y="75"/>
                      <a:pt x="12" y="68"/>
                    </a:cubicBezTo>
                    <a:lnTo>
                      <a:pt x="12" y="14"/>
                    </a:lnTo>
                    <a:cubicBezTo>
                      <a:pt x="12" y="9"/>
                      <a:pt x="12" y="6"/>
                      <a:pt x="10" y="5"/>
                    </a:cubicBezTo>
                    <a:cubicBezTo>
                      <a:pt x="9" y="3"/>
                      <a:pt x="5" y="2"/>
                      <a:pt x="0" y="2"/>
                    </a:cubicBezTo>
                    <a:lnTo>
                      <a:pt x="0" y="0"/>
                    </a:lnTo>
                    <a:lnTo>
                      <a:pt x="26" y="0"/>
                    </a:lnTo>
                    <a:lnTo>
                      <a:pt x="57" y="66"/>
                    </a:lnTo>
                    <a:lnTo>
                      <a:pt x="86" y="0"/>
                    </a:lnTo>
                    <a:lnTo>
                      <a:pt x="112" y="0"/>
                    </a:lnTo>
                    <a:lnTo>
                      <a:pt x="112" y="2"/>
                    </a:lnTo>
                    <a:cubicBezTo>
                      <a:pt x="107" y="3"/>
                      <a:pt x="104" y="3"/>
                      <a:pt x="103" y="5"/>
                    </a:cubicBezTo>
                    <a:cubicBezTo>
                      <a:pt x="101" y="6"/>
                      <a:pt x="100" y="9"/>
                      <a:pt x="100" y="14"/>
                    </a:cubicBezTo>
                    <a:lnTo>
                      <a:pt x="100" y="73"/>
                    </a:lnTo>
                    <a:cubicBezTo>
                      <a:pt x="100" y="78"/>
                      <a:pt x="101" y="81"/>
                      <a:pt x="103" y="82"/>
                    </a:cubicBezTo>
                    <a:cubicBezTo>
                      <a:pt x="104" y="83"/>
                      <a:pt x="107" y="84"/>
                      <a:pt x="112" y="85"/>
                    </a:cubicBezTo>
                    <a:lnTo>
                      <a:pt x="112" y="87"/>
                    </a:lnTo>
                    <a:lnTo>
                      <a:pt x="75" y="87"/>
                    </a:lnTo>
                    <a:lnTo>
                      <a:pt x="75" y="85"/>
                    </a:lnTo>
                    <a:cubicBezTo>
                      <a:pt x="80" y="84"/>
                      <a:pt x="84" y="83"/>
                      <a:pt x="85" y="82"/>
                    </a:cubicBezTo>
                    <a:cubicBezTo>
                      <a:pt x="86" y="80"/>
                      <a:pt x="87" y="77"/>
                      <a:pt x="87" y="71"/>
                    </a:cubicBezTo>
                    <a:lnTo>
                      <a:pt x="87" y="12"/>
                    </a:lnTo>
                    <a:lnTo>
                      <a:pt x="53" y="87"/>
                    </a:lnTo>
                    <a:lnTo>
                      <a:pt x="51" y="87"/>
                    </a:lnTo>
                    <a:lnTo>
                      <a:pt x="18" y="15"/>
                    </a:lnTo>
                    <a:lnTo>
                      <a:pt x="18" y="68"/>
                    </a:lnTo>
                    <a:cubicBezTo>
                      <a:pt x="18" y="75"/>
                      <a:pt x="19" y="80"/>
                      <a:pt x="21" y="82"/>
                    </a:cubicBezTo>
                    <a:cubicBezTo>
                      <a:pt x="23" y="83"/>
                      <a:pt x="26" y="84"/>
                      <a:pt x="31" y="85"/>
                    </a:cubicBezTo>
                    <a:lnTo>
                      <a:pt x="31" y="87"/>
                    </a:lnTo>
                    <a:lnTo>
                      <a:pt x="0" y="87"/>
                    </a:lnTo>
                    <a:lnTo>
                      <a:pt x="0" y="85"/>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7" name="Freeform 397"/>
              <p:cNvSpPr>
                <a:spLocks noEditPoints="1"/>
              </p:cNvSpPr>
              <p:nvPr/>
            </p:nvSpPr>
            <p:spPr bwMode="auto">
              <a:xfrm>
                <a:off x="1491" y="1244"/>
                <a:ext cx="38" cy="119"/>
              </a:xfrm>
              <a:custGeom>
                <a:avLst/>
                <a:gdLst/>
                <a:ahLst/>
                <a:cxnLst>
                  <a:cxn ang="0">
                    <a:pos x="8" y="7"/>
                  </a:cxn>
                  <a:cxn ang="0">
                    <a:pos x="8" y="7"/>
                  </a:cxn>
                  <a:cxn ang="0">
                    <a:pos x="10" y="2"/>
                  </a:cxn>
                  <a:cxn ang="0">
                    <a:pos x="15" y="0"/>
                  </a:cxn>
                  <a:cxn ang="0">
                    <a:pos x="20" y="2"/>
                  </a:cxn>
                  <a:cxn ang="0">
                    <a:pos x="22" y="7"/>
                  </a:cxn>
                  <a:cxn ang="0">
                    <a:pos x="20" y="12"/>
                  </a:cxn>
                  <a:cxn ang="0">
                    <a:pos x="15" y="14"/>
                  </a:cxn>
                  <a:cxn ang="0">
                    <a:pos x="10" y="12"/>
                  </a:cxn>
                  <a:cxn ang="0">
                    <a:pos x="8" y="7"/>
                  </a:cxn>
                  <a:cxn ang="0">
                    <a:pos x="8" y="7"/>
                  </a:cxn>
                  <a:cxn ang="0">
                    <a:pos x="0" y="88"/>
                  </a:cxn>
                  <a:cxn ang="0">
                    <a:pos x="0" y="88"/>
                  </a:cxn>
                  <a:cxn ang="0">
                    <a:pos x="9" y="86"/>
                  </a:cxn>
                  <a:cxn ang="0">
                    <a:pos x="11" y="77"/>
                  </a:cxn>
                  <a:cxn ang="0">
                    <a:pos x="11" y="46"/>
                  </a:cxn>
                  <a:cxn ang="0">
                    <a:pos x="10" y="40"/>
                  </a:cxn>
                  <a:cxn ang="0">
                    <a:pos x="6" y="37"/>
                  </a:cxn>
                  <a:cxn ang="0">
                    <a:pos x="5" y="38"/>
                  </a:cxn>
                  <a:cxn ang="0">
                    <a:pos x="1" y="39"/>
                  </a:cxn>
                  <a:cxn ang="0">
                    <a:pos x="1" y="37"/>
                  </a:cxn>
                  <a:cxn ang="0">
                    <a:pos x="3" y="36"/>
                  </a:cxn>
                  <a:cxn ang="0">
                    <a:pos x="19" y="30"/>
                  </a:cxn>
                  <a:cxn ang="0">
                    <a:pos x="21" y="29"/>
                  </a:cxn>
                  <a:cxn ang="0">
                    <a:pos x="22" y="30"/>
                  </a:cxn>
                  <a:cxn ang="0">
                    <a:pos x="22" y="77"/>
                  </a:cxn>
                  <a:cxn ang="0">
                    <a:pos x="23" y="86"/>
                  </a:cxn>
                  <a:cxn ang="0">
                    <a:pos x="31" y="88"/>
                  </a:cxn>
                  <a:cxn ang="0">
                    <a:pos x="31" y="90"/>
                  </a:cxn>
                  <a:cxn ang="0">
                    <a:pos x="0" y="90"/>
                  </a:cxn>
                  <a:cxn ang="0">
                    <a:pos x="0" y="88"/>
                  </a:cxn>
                </a:cxnLst>
                <a:rect l="0" t="0" r="r" b="b"/>
                <a:pathLst>
                  <a:path w="31" h="90">
                    <a:moveTo>
                      <a:pt x="8" y="7"/>
                    </a:moveTo>
                    <a:lnTo>
                      <a:pt x="8" y="7"/>
                    </a:lnTo>
                    <a:cubicBezTo>
                      <a:pt x="8" y="5"/>
                      <a:pt x="9" y="3"/>
                      <a:pt x="10" y="2"/>
                    </a:cubicBezTo>
                    <a:cubicBezTo>
                      <a:pt x="12" y="1"/>
                      <a:pt x="13" y="0"/>
                      <a:pt x="15" y="0"/>
                    </a:cubicBezTo>
                    <a:cubicBezTo>
                      <a:pt x="17" y="0"/>
                      <a:pt x="18" y="1"/>
                      <a:pt x="20" y="2"/>
                    </a:cubicBezTo>
                    <a:cubicBezTo>
                      <a:pt x="21" y="3"/>
                      <a:pt x="22" y="5"/>
                      <a:pt x="22" y="7"/>
                    </a:cubicBezTo>
                    <a:cubicBezTo>
                      <a:pt x="22" y="9"/>
                      <a:pt x="21" y="10"/>
                      <a:pt x="20" y="12"/>
                    </a:cubicBezTo>
                    <a:cubicBezTo>
                      <a:pt x="18" y="13"/>
                      <a:pt x="17" y="14"/>
                      <a:pt x="15" y="14"/>
                    </a:cubicBezTo>
                    <a:cubicBezTo>
                      <a:pt x="13" y="14"/>
                      <a:pt x="12" y="13"/>
                      <a:pt x="10" y="12"/>
                    </a:cubicBezTo>
                    <a:cubicBezTo>
                      <a:pt x="9" y="10"/>
                      <a:pt x="8" y="9"/>
                      <a:pt x="8" y="7"/>
                    </a:cubicBezTo>
                    <a:lnTo>
                      <a:pt x="8" y="7"/>
                    </a:lnTo>
                    <a:close/>
                    <a:moveTo>
                      <a:pt x="0" y="88"/>
                    </a:moveTo>
                    <a:lnTo>
                      <a:pt x="0" y="88"/>
                    </a:lnTo>
                    <a:cubicBezTo>
                      <a:pt x="5" y="88"/>
                      <a:pt x="8" y="87"/>
                      <a:pt x="9" y="86"/>
                    </a:cubicBezTo>
                    <a:cubicBezTo>
                      <a:pt x="10" y="85"/>
                      <a:pt x="11" y="82"/>
                      <a:pt x="11" y="77"/>
                    </a:cubicBezTo>
                    <a:lnTo>
                      <a:pt x="11" y="46"/>
                    </a:lnTo>
                    <a:cubicBezTo>
                      <a:pt x="11" y="43"/>
                      <a:pt x="10" y="41"/>
                      <a:pt x="10" y="40"/>
                    </a:cubicBezTo>
                    <a:cubicBezTo>
                      <a:pt x="9" y="38"/>
                      <a:pt x="8" y="37"/>
                      <a:pt x="6" y="37"/>
                    </a:cubicBezTo>
                    <a:cubicBezTo>
                      <a:pt x="5" y="37"/>
                      <a:pt x="5" y="38"/>
                      <a:pt x="5" y="38"/>
                    </a:cubicBezTo>
                    <a:cubicBezTo>
                      <a:pt x="4" y="38"/>
                      <a:pt x="3" y="38"/>
                      <a:pt x="1" y="39"/>
                    </a:cubicBezTo>
                    <a:lnTo>
                      <a:pt x="1" y="37"/>
                    </a:lnTo>
                    <a:lnTo>
                      <a:pt x="3" y="36"/>
                    </a:lnTo>
                    <a:cubicBezTo>
                      <a:pt x="11" y="33"/>
                      <a:pt x="16" y="31"/>
                      <a:pt x="19" y="30"/>
                    </a:cubicBezTo>
                    <a:cubicBezTo>
                      <a:pt x="20" y="30"/>
                      <a:pt x="21" y="29"/>
                      <a:pt x="21" y="29"/>
                    </a:cubicBezTo>
                    <a:cubicBezTo>
                      <a:pt x="22" y="30"/>
                      <a:pt x="22" y="30"/>
                      <a:pt x="22" y="30"/>
                    </a:cubicBezTo>
                    <a:lnTo>
                      <a:pt x="22" y="77"/>
                    </a:lnTo>
                    <a:cubicBezTo>
                      <a:pt x="22" y="82"/>
                      <a:pt x="22" y="85"/>
                      <a:pt x="23" y="86"/>
                    </a:cubicBezTo>
                    <a:cubicBezTo>
                      <a:pt x="25" y="87"/>
                      <a:pt x="27" y="88"/>
                      <a:pt x="31" y="88"/>
                    </a:cubicBezTo>
                    <a:lnTo>
                      <a:pt x="31"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8" name="Freeform 398"/>
              <p:cNvSpPr>
                <a:spLocks/>
              </p:cNvSpPr>
              <p:nvPr/>
            </p:nvSpPr>
            <p:spPr bwMode="auto">
              <a:xfrm>
                <a:off x="1536" y="1244"/>
                <a:ext cx="38" cy="119"/>
              </a:xfrm>
              <a:custGeom>
                <a:avLst/>
                <a:gdLst/>
                <a:ahLst/>
                <a:cxnLst>
                  <a:cxn ang="0">
                    <a:pos x="0" y="88"/>
                  </a:cxn>
                  <a:cxn ang="0">
                    <a:pos x="0" y="88"/>
                  </a:cxn>
                  <a:cxn ang="0">
                    <a:pos x="8" y="86"/>
                  </a:cxn>
                  <a:cxn ang="0">
                    <a:pos x="10" y="79"/>
                  </a:cxn>
                  <a:cxn ang="0">
                    <a:pos x="10" y="16"/>
                  </a:cxn>
                  <a:cxn ang="0">
                    <a:pos x="10" y="10"/>
                  </a:cxn>
                  <a:cxn ang="0">
                    <a:pos x="4" y="7"/>
                  </a:cxn>
                  <a:cxn ang="0">
                    <a:pos x="2" y="7"/>
                  </a:cxn>
                  <a:cxn ang="0">
                    <a:pos x="0" y="8"/>
                  </a:cxn>
                  <a:cxn ang="0">
                    <a:pos x="0" y="6"/>
                  </a:cxn>
                  <a:cxn ang="0">
                    <a:pos x="21" y="0"/>
                  </a:cxn>
                  <a:cxn ang="0">
                    <a:pos x="21" y="0"/>
                  </a:cxn>
                  <a:cxn ang="0">
                    <a:pos x="21" y="2"/>
                  </a:cxn>
                  <a:cxn ang="0">
                    <a:pos x="21" y="79"/>
                  </a:cxn>
                  <a:cxn ang="0">
                    <a:pos x="23" y="86"/>
                  </a:cxn>
                  <a:cxn ang="0">
                    <a:pos x="31" y="88"/>
                  </a:cxn>
                  <a:cxn ang="0">
                    <a:pos x="31" y="90"/>
                  </a:cxn>
                  <a:cxn ang="0">
                    <a:pos x="0" y="90"/>
                  </a:cxn>
                  <a:cxn ang="0">
                    <a:pos x="0" y="88"/>
                  </a:cxn>
                </a:cxnLst>
                <a:rect l="0" t="0" r="r" b="b"/>
                <a:pathLst>
                  <a:path w="31" h="90">
                    <a:moveTo>
                      <a:pt x="0" y="88"/>
                    </a:moveTo>
                    <a:lnTo>
                      <a:pt x="0" y="88"/>
                    </a:lnTo>
                    <a:cubicBezTo>
                      <a:pt x="4" y="88"/>
                      <a:pt x="7" y="87"/>
                      <a:pt x="8" y="86"/>
                    </a:cubicBezTo>
                    <a:cubicBezTo>
                      <a:pt x="10" y="85"/>
                      <a:pt x="10" y="82"/>
                      <a:pt x="10" y="79"/>
                    </a:cubicBezTo>
                    <a:lnTo>
                      <a:pt x="10" y="16"/>
                    </a:lnTo>
                    <a:cubicBezTo>
                      <a:pt x="10" y="13"/>
                      <a:pt x="10" y="11"/>
                      <a:pt x="10" y="10"/>
                    </a:cubicBezTo>
                    <a:cubicBezTo>
                      <a:pt x="9" y="8"/>
                      <a:pt x="7" y="7"/>
                      <a:pt x="4" y="7"/>
                    </a:cubicBezTo>
                    <a:cubicBezTo>
                      <a:pt x="4" y="7"/>
                      <a:pt x="3" y="7"/>
                      <a:pt x="2" y="7"/>
                    </a:cubicBezTo>
                    <a:cubicBezTo>
                      <a:pt x="2" y="7"/>
                      <a:pt x="1" y="8"/>
                      <a:pt x="0" y="8"/>
                    </a:cubicBezTo>
                    <a:lnTo>
                      <a:pt x="0" y="6"/>
                    </a:lnTo>
                    <a:cubicBezTo>
                      <a:pt x="5" y="4"/>
                      <a:pt x="12" y="2"/>
                      <a:pt x="21" y="0"/>
                    </a:cubicBezTo>
                    <a:cubicBezTo>
                      <a:pt x="21" y="0"/>
                      <a:pt x="21" y="0"/>
                      <a:pt x="21" y="0"/>
                    </a:cubicBezTo>
                    <a:cubicBezTo>
                      <a:pt x="21" y="0"/>
                      <a:pt x="21" y="1"/>
                      <a:pt x="21" y="2"/>
                    </a:cubicBezTo>
                    <a:lnTo>
                      <a:pt x="21" y="79"/>
                    </a:lnTo>
                    <a:cubicBezTo>
                      <a:pt x="21" y="83"/>
                      <a:pt x="22" y="85"/>
                      <a:pt x="23" y="86"/>
                    </a:cubicBezTo>
                    <a:cubicBezTo>
                      <a:pt x="24" y="87"/>
                      <a:pt x="27" y="88"/>
                      <a:pt x="31" y="88"/>
                    </a:cubicBezTo>
                    <a:lnTo>
                      <a:pt x="31"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9" name="Freeform 399"/>
              <p:cNvSpPr>
                <a:spLocks noEditPoints="1"/>
              </p:cNvSpPr>
              <p:nvPr/>
            </p:nvSpPr>
            <p:spPr bwMode="auto">
              <a:xfrm>
                <a:off x="1581" y="1284"/>
                <a:ext cx="64" cy="82"/>
              </a:xfrm>
              <a:custGeom>
                <a:avLst/>
                <a:gdLst/>
                <a:ahLst/>
                <a:cxnLst>
                  <a:cxn ang="0">
                    <a:pos x="27" y="0"/>
                  </a:cxn>
                  <a:cxn ang="0">
                    <a:pos x="27" y="0"/>
                  </a:cxn>
                  <a:cxn ang="0">
                    <a:pos x="43" y="6"/>
                  </a:cxn>
                  <a:cxn ang="0">
                    <a:pos x="50" y="24"/>
                  </a:cxn>
                  <a:cxn ang="0">
                    <a:pos x="9" y="24"/>
                  </a:cxn>
                  <a:cxn ang="0">
                    <a:pos x="16" y="46"/>
                  </a:cxn>
                  <a:cxn ang="0">
                    <a:pos x="30" y="52"/>
                  </a:cxn>
                  <a:cxn ang="0">
                    <a:pos x="42" y="49"/>
                  </a:cxn>
                  <a:cxn ang="0">
                    <a:pos x="50" y="39"/>
                  </a:cxn>
                  <a:cxn ang="0">
                    <a:pos x="53" y="40"/>
                  </a:cxn>
                  <a:cxn ang="0">
                    <a:pos x="43" y="55"/>
                  </a:cxn>
                  <a:cxn ang="0">
                    <a:pos x="25" y="62"/>
                  </a:cxn>
                  <a:cxn ang="0">
                    <a:pos x="6" y="52"/>
                  </a:cxn>
                  <a:cxn ang="0">
                    <a:pos x="0" y="31"/>
                  </a:cxn>
                  <a:cxn ang="0">
                    <a:pos x="7" y="9"/>
                  </a:cxn>
                  <a:cxn ang="0">
                    <a:pos x="27" y="0"/>
                  </a:cxn>
                  <a:cxn ang="0">
                    <a:pos x="27" y="0"/>
                  </a:cxn>
                  <a:cxn ang="0">
                    <a:pos x="24" y="4"/>
                  </a:cxn>
                  <a:cxn ang="0">
                    <a:pos x="24" y="4"/>
                  </a:cxn>
                  <a:cxn ang="0">
                    <a:pos x="12" y="11"/>
                  </a:cxn>
                  <a:cxn ang="0">
                    <a:pos x="9" y="20"/>
                  </a:cxn>
                  <a:cxn ang="0">
                    <a:pos x="37" y="20"/>
                  </a:cxn>
                  <a:cxn ang="0">
                    <a:pos x="34" y="10"/>
                  </a:cxn>
                  <a:cxn ang="0">
                    <a:pos x="24" y="4"/>
                  </a:cxn>
                  <a:cxn ang="0">
                    <a:pos x="24" y="4"/>
                  </a:cxn>
                  <a:cxn ang="0">
                    <a:pos x="26" y="0"/>
                  </a:cxn>
                  <a:cxn ang="0">
                    <a:pos x="26" y="0"/>
                  </a:cxn>
                  <a:cxn ang="0">
                    <a:pos x="26" y="0"/>
                  </a:cxn>
                </a:cxnLst>
                <a:rect l="0" t="0" r="r" b="b"/>
                <a:pathLst>
                  <a:path w="53" h="62">
                    <a:moveTo>
                      <a:pt x="27" y="0"/>
                    </a:moveTo>
                    <a:lnTo>
                      <a:pt x="27" y="0"/>
                    </a:lnTo>
                    <a:cubicBezTo>
                      <a:pt x="33" y="0"/>
                      <a:pt x="39" y="2"/>
                      <a:pt x="43" y="6"/>
                    </a:cubicBezTo>
                    <a:cubicBezTo>
                      <a:pt x="48" y="10"/>
                      <a:pt x="50" y="16"/>
                      <a:pt x="50" y="24"/>
                    </a:cubicBezTo>
                    <a:lnTo>
                      <a:pt x="9" y="24"/>
                    </a:lnTo>
                    <a:cubicBezTo>
                      <a:pt x="10" y="34"/>
                      <a:pt x="12" y="41"/>
                      <a:pt x="16" y="46"/>
                    </a:cubicBezTo>
                    <a:cubicBezTo>
                      <a:pt x="20" y="50"/>
                      <a:pt x="25" y="52"/>
                      <a:pt x="30" y="52"/>
                    </a:cubicBezTo>
                    <a:cubicBezTo>
                      <a:pt x="35" y="52"/>
                      <a:pt x="39" y="51"/>
                      <a:pt x="42" y="49"/>
                    </a:cubicBezTo>
                    <a:cubicBezTo>
                      <a:pt x="45" y="46"/>
                      <a:pt x="48" y="43"/>
                      <a:pt x="50" y="39"/>
                    </a:cubicBezTo>
                    <a:lnTo>
                      <a:pt x="53" y="40"/>
                    </a:lnTo>
                    <a:cubicBezTo>
                      <a:pt x="51" y="45"/>
                      <a:pt x="48" y="50"/>
                      <a:pt x="43" y="55"/>
                    </a:cubicBezTo>
                    <a:cubicBezTo>
                      <a:pt x="38" y="59"/>
                      <a:pt x="32" y="62"/>
                      <a:pt x="25" y="62"/>
                    </a:cubicBezTo>
                    <a:cubicBezTo>
                      <a:pt x="17" y="62"/>
                      <a:pt x="11" y="59"/>
                      <a:pt x="6" y="52"/>
                    </a:cubicBezTo>
                    <a:cubicBezTo>
                      <a:pt x="2" y="46"/>
                      <a:pt x="0" y="39"/>
                      <a:pt x="0" y="31"/>
                    </a:cubicBezTo>
                    <a:cubicBezTo>
                      <a:pt x="0" y="23"/>
                      <a:pt x="2" y="15"/>
                      <a:pt x="7" y="9"/>
                    </a:cubicBezTo>
                    <a:cubicBezTo>
                      <a:pt x="12" y="3"/>
                      <a:pt x="19" y="0"/>
                      <a:pt x="27" y="0"/>
                    </a:cubicBezTo>
                    <a:lnTo>
                      <a:pt x="27" y="0"/>
                    </a:lnTo>
                    <a:close/>
                    <a:moveTo>
                      <a:pt x="24" y="4"/>
                    </a:moveTo>
                    <a:lnTo>
                      <a:pt x="24" y="4"/>
                    </a:lnTo>
                    <a:cubicBezTo>
                      <a:pt x="19" y="4"/>
                      <a:pt x="15" y="6"/>
                      <a:pt x="12" y="11"/>
                    </a:cubicBezTo>
                    <a:cubicBezTo>
                      <a:pt x="11" y="13"/>
                      <a:pt x="10" y="16"/>
                      <a:pt x="9" y="20"/>
                    </a:cubicBezTo>
                    <a:lnTo>
                      <a:pt x="37" y="20"/>
                    </a:lnTo>
                    <a:cubicBezTo>
                      <a:pt x="36" y="15"/>
                      <a:pt x="35" y="12"/>
                      <a:pt x="34" y="10"/>
                    </a:cubicBezTo>
                    <a:cubicBezTo>
                      <a:pt x="32" y="6"/>
                      <a:pt x="29" y="4"/>
                      <a:pt x="24" y="4"/>
                    </a:cubicBezTo>
                    <a:lnTo>
                      <a:pt x="24" y="4"/>
                    </a:lnTo>
                    <a:close/>
                    <a:moveTo>
                      <a:pt x="26" y="0"/>
                    </a:moveTo>
                    <a:lnTo>
                      <a:pt x="26" y="0"/>
                    </a:lnTo>
                    <a:lnTo>
                      <a:pt x="26"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0" name="Freeform 400"/>
              <p:cNvSpPr>
                <a:spLocks noEditPoints="1"/>
              </p:cNvSpPr>
              <p:nvPr/>
            </p:nvSpPr>
            <p:spPr bwMode="auto">
              <a:xfrm>
                <a:off x="1658" y="1282"/>
                <a:ext cx="47" cy="82"/>
              </a:xfrm>
              <a:custGeom>
                <a:avLst/>
                <a:gdLst/>
                <a:ahLst/>
                <a:cxnLst>
                  <a:cxn ang="0">
                    <a:pos x="0" y="41"/>
                  </a:cxn>
                  <a:cxn ang="0">
                    <a:pos x="0" y="41"/>
                  </a:cxn>
                  <a:cxn ang="0">
                    <a:pos x="2" y="41"/>
                  </a:cxn>
                  <a:cxn ang="0">
                    <a:pos x="6" y="52"/>
                  </a:cxn>
                  <a:cxn ang="0">
                    <a:pos x="20" y="59"/>
                  </a:cxn>
                  <a:cxn ang="0">
                    <a:pos x="27" y="57"/>
                  </a:cxn>
                  <a:cxn ang="0">
                    <a:pos x="30" y="50"/>
                  </a:cxn>
                  <a:cxn ang="0">
                    <a:pos x="28" y="44"/>
                  </a:cxn>
                  <a:cxn ang="0">
                    <a:pos x="23" y="40"/>
                  </a:cxn>
                  <a:cxn ang="0">
                    <a:pos x="15" y="35"/>
                  </a:cxn>
                  <a:cxn ang="0">
                    <a:pos x="4" y="27"/>
                  </a:cxn>
                  <a:cxn ang="0">
                    <a:pos x="0" y="17"/>
                  </a:cxn>
                  <a:cxn ang="0">
                    <a:pos x="5" y="5"/>
                  </a:cxn>
                  <a:cxn ang="0">
                    <a:pos x="18" y="0"/>
                  </a:cxn>
                  <a:cxn ang="0">
                    <a:pos x="26" y="1"/>
                  </a:cxn>
                  <a:cxn ang="0">
                    <a:pos x="30" y="3"/>
                  </a:cxn>
                  <a:cxn ang="0">
                    <a:pos x="32" y="2"/>
                  </a:cxn>
                  <a:cxn ang="0">
                    <a:pos x="33" y="1"/>
                  </a:cxn>
                  <a:cxn ang="0">
                    <a:pos x="34" y="1"/>
                  </a:cxn>
                  <a:cxn ang="0">
                    <a:pos x="35" y="19"/>
                  </a:cxn>
                  <a:cxn ang="0">
                    <a:pos x="33" y="19"/>
                  </a:cxn>
                  <a:cxn ang="0">
                    <a:pos x="29" y="10"/>
                  </a:cxn>
                  <a:cxn ang="0">
                    <a:pos x="18" y="3"/>
                  </a:cxn>
                  <a:cxn ang="0">
                    <a:pos x="11" y="6"/>
                  </a:cxn>
                  <a:cxn ang="0">
                    <a:pos x="8" y="12"/>
                  </a:cxn>
                  <a:cxn ang="0">
                    <a:pos x="17" y="23"/>
                  </a:cxn>
                  <a:cxn ang="0">
                    <a:pos x="26" y="28"/>
                  </a:cxn>
                  <a:cxn ang="0">
                    <a:pos x="39" y="45"/>
                  </a:cxn>
                  <a:cxn ang="0">
                    <a:pos x="34" y="57"/>
                  </a:cxn>
                  <a:cxn ang="0">
                    <a:pos x="19" y="62"/>
                  </a:cxn>
                  <a:cxn ang="0">
                    <a:pos x="10" y="61"/>
                  </a:cxn>
                  <a:cxn ang="0">
                    <a:pos x="4" y="60"/>
                  </a:cxn>
                  <a:cxn ang="0">
                    <a:pos x="3" y="60"/>
                  </a:cxn>
                  <a:cxn ang="0">
                    <a:pos x="2" y="62"/>
                  </a:cxn>
                  <a:cxn ang="0">
                    <a:pos x="0" y="62"/>
                  </a:cxn>
                  <a:cxn ang="0">
                    <a:pos x="0" y="41"/>
                  </a:cxn>
                  <a:cxn ang="0">
                    <a:pos x="19" y="0"/>
                  </a:cxn>
                  <a:cxn ang="0">
                    <a:pos x="19" y="0"/>
                  </a:cxn>
                  <a:cxn ang="0">
                    <a:pos x="19" y="0"/>
                  </a:cxn>
                </a:cxnLst>
                <a:rect l="0" t="0" r="r" b="b"/>
                <a:pathLst>
                  <a:path w="39" h="62">
                    <a:moveTo>
                      <a:pt x="0" y="41"/>
                    </a:moveTo>
                    <a:lnTo>
                      <a:pt x="0" y="41"/>
                    </a:lnTo>
                    <a:lnTo>
                      <a:pt x="2" y="41"/>
                    </a:lnTo>
                    <a:cubicBezTo>
                      <a:pt x="3" y="46"/>
                      <a:pt x="5" y="49"/>
                      <a:pt x="6" y="52"/>
                    </a:cubicBezTo>
                    <a:cubicBezTo>
                      <a:pt x="9" y="57"/>
                      <a:pt x="14" y="59"/>
                      <a:pt x="20" y="59"/>
                    </a:cubicBezTo>
                    <a:cubicBezTo>
                      <a:pt x="23" y="59"/>
                      <a:pt x="25" y="58"/>
                      <a:pt x="27" y="57"/>
                    </a:cubicBezTo>
                    <a:cubicBezTo>
                      <a:pt x="29" y="55"/>
                      <a:pt x="30" y="53"/>
                      <a:pt x="30" y="50"/>
                    </a:cubicBezTo>
                    <a:cubicBezTo>
                      <a:pt x="30" y="48"/>
                      <a:pt x="29" y="46"/>
                      <a:pt x="28" y="44"/>
                    </a:cubicBezTo>
                    <a:cubicBezTo>
                      <a:pt x="27" y="43"/>
                      <a:pt x="25" y="41"/>
                      <a:pt x="23" y="40"/>
                    </a:cubicBezTo>
                    <a:lnTo>
                      <a:pt x="15" y="35"/>
                    </a:lnTo>
                    <a:cubicBezTo>
                      <a:pt x="10" y="33"/>
                      <a:pt x="6" y="30"/>
                      <a:pt x="4" y="27"/>
                    </a:cubicBezTo>
                    <a:cubicBezTo>
                      <a:pt x="1" y="24"/>
                      <a:pt x="0" y="21"/>
                      <a:pt x="0" y="17"/>
                    </a:cubicBezTo>
                    <a:cubicBezTo>
                      <a:pt x="0" y="12"/>
                      <a:pt x="2" y="8"/>
                      <a:pt x="5" y="5"/>
                    </a:cubicBezTo>
                    <a:cubicBezTo>
                      <a:pt x="9" y="2"/>
                      <a:pt x="13" y="0"/>
                      <a:pt x="18" y="0"/>
                    </a:cubicBezTo>
                    <a:cubicBezTo>
                      <a:pt x="20" y="0"/>
                      <a:pt x="23" y="1"/>
                      <a:pt x="26" y="1"/>
                    </a:cubicBezTo>
                    <a:cubicBezTo>
                      <a:pt x="28" y="2"/>
                      <a:pt x="30" y="3"/>
                      <a:pt x="30" y="3"/>
                    </a:cubicBezTo>
                    <a:cubicBezTo>
                      <a:pt x="31" y="3"/>
                      <a:pt x="32" y="3"/>
                      <a:pt x="32" y="2"/>
                    </a:cubicBezTo>
                    <a:cubicBezTo>
                      <a:pt x="32" y="2"/>
                      <a:pt x="33" y="2"/>
                      <a:pt x="33" y="1"/>
                    </a:cubicBezTo>
                    <a:lnTo>
                      <a:pt x="34" y="1"/>
                    </a:lnTo>
                    <a:lnTo>
                      <a:pt x="35" y="19"/>
                    </a:lnTo>
                    <a:lnTo>
                      <a:pt x="33" y="19"/>
                    </a:lnTo>
                    <a:cubicBezTo>
                      <a:pt x="32" y="15"/>
                      <a:pt x="31" y="12"/>
                      <a:pt x="29" y="10"/>
                    </a:cubicBezTo>
                    <a:cubicBezTo>
                      <a:pt x="27" y="5"/>
                      <a:pt x="23" y="3"/>
                      <a:pt x="18" y="3"/>
                    </a:cubicBezTo>
                    <a:cubicBezTo>
                      <a:pt x="15" y="3"/>
                      <a:pt x="12" y="4"/>
                      <a:pt x="11" y="6"/>
                    </a:cubicBezTo>
                    <a:cubicBezTo>
                      <a:pt x="9" y="8"/>
                      <a:pt x="8" y="10"/>
                      <a:pt x="8" y="12"/>
                    </a:cubicBezTo>
                    <a:cubicBezTo>
                      <a:pt x="8" y="16"/>
                      <a:pt x="11" y="20"/>
                      <a:pt x="17" y="23"/>
                    </a:cubicBezTo>
                    <a:lnTo>
                      <a:pt x="26" y="28"/>
                    </a:lnTo>
                    <a:cubicBezTo>
                      <a:pt x="35" y="33"/>
                      <a:pt x="39" y="38"/>
                      <a:pt x="39" y="45"/>
                    </a:cubicBezTo>
                    <a:cubicBezTo>
                      <a:pt x="39" y="50"/>
                      <a:pt x="37" y="54"/>
                      <a:pt x="34" y="57"/>
                    </a:cubicBezTo>
                    <a:cubicBezTo>
                      <a:pt x="30" y="61"/>
                      <a:pt x="25" y="62"/>
                      <a:pt x="19" y="62"/>
                    </a:cubicBezTo>
                    <a:cubicBezTo>
                      <a:pt x="16" y="62"/>
                      <a:pt x="13" y="62"/>
                      <a:pt x="10" y="61"/>
                    </a:cubicBezTo>
                    <a:cubicBezTo>
                      <a:pt x="7" y="60"/>
                      <a:pt x="5" y="60"/>
                      <a:pt x="4" y="60"/>
                    </a:cubicBezTo>
                    <a:cubicBezTo>
                      <a:pt x="4" y="60"/>
                      <a:pt x="3" y="60"/>
                      <a:pt x="3" y="60"/>
                    </a:cubicBezTo>
                    <a:cubicBezTo>
                      <a:pt x="2" y="61"/>
                      <a:pt x="2" y="61"/>
                      <a:pt x="2" y="62"/>
                    </a:cubicBezTo>
                    <a:lnTo>
                      <a:pt x="0" y="62"/>
                    </a:lnTo>
                    <a:lnTo>
                      <a:pt x="0" y="41"/>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1" name="Freeform 401"/>
              <p:cNvSpPr>
                <a:spLocks/>
              </p:cNvSpPr>
              <p:nvPr/>
            </p:nvSpPr>
            <p:spPr bwMode="auto">
              <a:xfrm>
                <a:off x="-27" y="-55"/>
                <a:ext cx="5827" cy="4740"/>
              </a:xfrm>
              <a:custGeom>
                <a:avLst/>
                <a:gdLst/>
                <a:ahLst/>
                <a:cxnLst>
                  <a:cxn ang="0">
                    <a:pos x="0" y="3587"/>
                  </a:cxn>
                  <a:cxn ang="0">
                    <a:pos x="0" y="3587"/>
                  </a:cxn>
                  <a:cxn ang="0">
                    <a:pos x="4787" y="3587"/>
                  </a:cxn>
                  <a:cxn ang="0">
                    <a:pos x="4787" y="0"/>
                  </a:cxn>
                  <a:cxn ang="0">
                    <a:pos x="0" y="0"/>
                  </a:cxn>
                  <a:cxn ang="0">
                    <a:pos x="0" y="3587"/>
                  </a:cxn>
                </a:cxnLst>
                <a:rect l="0" t="0" r="r" b="b"/>
                <a:pathLst>
                  <a:path w="4787" h="3587">
                    <a:moveTo>
                      <a:pt x="0" y="3587"/>
                    </a:moveTo>
                    <a:lnTo>
                      <a:pt x="0" y="3587"/>
                    </a:lnTo>
                    <a:lnTo>
                      <a:pt x="4787" y="3587"/>
                    </a:lnTo>
                    <a:lnTo>
                      <a:pt x="4787" y="0"/>
                    </a:lnTo>
                    <a:lnTo>
                      <a:pt x="0" y="0"/>
                    </a:lnTo>
                    <a:lnTo>
                      <a:pt x="0" y="3587"/>
                    </a:lnTo>
                    <a:close/>
                  </a:path>
                </a:pathLst>
              </a:custGeom>
              <a:noFill/>
              <a:ln w="23813"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3522" name="Freeform 402"/>
              <p:cNvSpPr>
                <a:spLocks/>
              </p:cNvSpPr>
              <p:nvPr/>
            </p:nvSpPr>
            <p:spPr bwMode="auto">
              <a:xfrm>
                <a:off x="-36" y="5838"/>
                <a:ext cx="5843" cy="4757"/>
              </a:xfrm>
              <a:custGeom>
                <a:avLst/>
                <a:gdLst/>
                <a:ahLst/>
                <a:cxnLst>
                  <a:cxn ang="0">
                    <a:pos x="0" y="3600"/>
                  </a:cxn>
                  <a:cxn ang="0">
                    <a:pos x="0" y="3600"/>
                  </a:cxn>
                  <a:cxn ang="0">
                    <a:pos x="4800" y="3600"/>
                  </a:cxn>
                  <a:cxn ang="0">
                    <a:pos x="4800" y="0"/>
                  </a:cxn>
                  <a:cxn ang="0">
                    <a:pos x="0" y="0"/>
                  </a:cxn>
                  <a:cxn ang="0">
                    <a:pos x="0" y="3600"/>
                  </a:cxn>
                </a:cxnLst>
                <a:rect l="0" t="0" r="r" b="b"/>
                <a:pathLst>
                  <a:path w="4800" h="3600">
                    <a:moveTo>
                      <a:pt x="0" y="3600"/>
                    </a:moveTo>
                    <a:lnTo>
                      <a:pt x="0" y="3600"/>
                    </a:lnTo>
                    <a:lnTo>
                      <a:pt x="4800" y="3600"/>
                    </a:lnTo>
                    <a:lnTo>
                      <a:pt x="4800" y="0"/>
                    </a:lnTo>
                    <a:lnTo>
                      <a:pt x="0" y="0"/>
                    </a:lnTo>
                    <a:lnTo>
                      <a:pt x="0" y="3600"/>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3" name="Freeform 403"/>
              <p:cNvSpPr>
                <a:spLocks/>
              </p:cNvSpPr>
              <p:nvPr/>
            </p:nvSpPr>
            <p:spPr bwMode="auto">
              <a:xfrm>
                <a:off x="213" y="6113"/>
                <a:ext cx="5263" cy="428"/>
              </a:xfrm>
              <a:custGeom>
                <a:avLst/>
                <a:gdLst/>
                <a:ahLst/>
                <a:cxnLst>
                  <a:cxn ang="0">
                    <a:pos x="0" y="324"/>
                  </a:cxn>
                  <a:cxn ang="0">
                    <a:pos x="0" y="324"/>
                  </a:cxn>
                  <a:cxn ang="0">
                    <a:pos x="0" y="0"/>
                  </a:cxn>
                  <a:cxn ang="0">
                    <a:pos x="4324" y="0"/>
                  </a:cxn>
                  <a:cxn ang="0">
                    <a:pos x="4324" y="9"/>
                  </a:cxn>
                  <a:cxn ang="0">
                    <a:pos x="4" y="9"/>
                  </a:cxn>
                  <a:cxn ang="0">
                    <a:pos x="9" y="4"/>
                  </a:cxn>
                  <a:cxn ang="0">
                    <a:pos x="9" y="324"/>
                  </a:cxn>
                  <a:cxn ang="0">
                    <a:pos x="0" y="324"/>
                  </a:cxn>
                </a:cxnLst>
                <a:rect l="0" t="0" r="r" b="b"/>
                <a:pathLst>
                  <a:path w="4324" h="324">
                    <a:moveTo>
                      <a:pt x="0" y="324"/>
                    </a:moveTo>
                    <a:lnTo>
                      <a:pt x="0" y="324"/>
                    </a:lnTo>
                    <a:lnTo>
                      <a:pt x="0" y="0"/>
                    </a:lnTo>
                    <a:lnTo>
                      <a:pt x="4324" y="0"/>
                    </a:lnTo>
                    <a:lnTo>
                      <a:pt x="4324" y="9"/>
                    </a:lnTo>
                    <a:lnTo>
                      <a:pt x="4" y="9"/>
                    </a:lnTo>
                    <a:lnTo>
                      <a:pt x="9" y="4"/>
                    </a:lnTo>
                    <a:lnTo>
                      <a:pt x="9" y="324"/>
                    </a:lnTo>
                    <a:lnTo>
                      <a:pt x="0" y="324"/>
                    </a:lnTo>
                    <a:close/>
                  </a:path>
                </a:pathLst>
              </a:custGeom>
              <a:solidFill>
                <a:srgbClr val="C996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4" name="Freeform 404"/>
              <p:cNvSpPr>
                <a:spLocks/>
              </p:cNvSpPr>
              <p:nvPr/>
            </p:nvSpPr>
            <p:spPr bwMode="auto">
              <a:xfrm>
                <a:off x="257" y="10113"/>
                <a:ext cx="5258" cy="14"/>
              </a:xfrm>
              <a:custGeom>
                <a:avLst/>
                <a:gdLst/>
                <a:ahLst/>
                <a:cxnLst>
                  <a:cxn ang="0">
                    <a:pos x="0" y="11"/>
                  </a:cxn>
                  <a:cxn ang="0">
                    <a:pos x="0" y="11"/>
                  </a:cxn>
                  <a:cxn ang="0">
                    <a:pos x="4320" y="11"/>
                  </a:cxn>
                  <a:cxn ang="0">
                    <a:pos x="4320" y="0"/>
                  </a:cxn>
                  <a:cxn ang="0">
                    <a:pos x="0" y="0"/>
                  </a:cxn>
                  <a:cxn ang="0">
                    <a:pos x="0" y="11"/>
                  </a:cxn>
                </a:cxnLst>
                <a:rect l="0" t="0" r="r" b="b"/>
                <a:pathLst>
                  <a:path w="4320" h="11">
                    <a:moveTo>
                      <a:pt x="0" y="11"/>
                    </a:moveTo>
                    <a:lnTo>
                      <a:pt x="0" y="11"/>
                    </a:lnTo>
                    <a:lnTo>
                      <a:pt x="4320" y="11"/>
                    </a:lnTo>
                    <a:lnTo>
                      <a:pt x="4320" y="0"/>
                    </a:lnTo>
                    <a:lnTo>
                      <a:pt x="0" y="0"/>
                    </a:lnTo>
                    <a:lnTo>
                      <a:pt x="0" y="11"/>
                    </a:lnTo>
                    <a:close/>
                  </a:path>
                </a:pathLst>
              </a:custGeom>
              <a:solidFill>
                <a:srgbClr val="C996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5" name="Freeform 405"/>
              <p:cNvSpPr>
                <a:spLocks/>
              </p:cNvSpPr>
              <p:nvPr/>
            </p:nvSpPr>
            <p:spPr bwMode="auto">
              <a:xfrm>
                <a:off x="5357" y="10342"/>
                <a:ext cx="31" cy="81"/>
              </a:xfrm>
              <a:custGeom>
                <a:avLst/>
                <a:gdLst/>
                <a:ahLst/>
                <a:cxnLst>
                  <a:cxn ang="0">
                    <a:pos x="17" y="0"/>
                  </a:cxn>
                  <a:cxn ang="0">
                    <a:pos x="17" y="0"/>
                  </a:cxn>
                  <a:cxn ang="0">
                    <a:pos x="17" y="1"/>
                  </a:cxn>
                  <a:cxn ang="0">
                    <a:pos x="17" y="1"/>
                  </a:cxn>
                  <a:cxn ang="0">
                    <a:pos x="17" y="55"/>
                  </a:cxn>
                  <a:cxn ang="0">
                    <a:pos x="19" y="60"/>
                  </a:cxn>
                  <a:cxn ang="0">
                    <a:pos x="26" y="61"/>
                  </a:cxn>
                  <a:cxn ang="0">
                    <a:pos x="26" y="62"/>
                  </a:cxn>
                  <a:cxn ang="0">
                    <a:pos x="0" y="62"/>
                  </a:cxn>
                  <a:cxn ang="0">
                    <a:pos x="0" y="61"/>
                  </a:cxn>
                  <a:cxn ang="0">
                    <a:pos x="7" y="59"/>
                  </a:cxn>
                  <a:cxn ang="0">
                    <a:pos x="9" y="54"/>
                  </a:cxn>
                  <a:cxn ang="0">
                    <a:pos x="9" y="12"/>
                  </a:cxn>
                  <a:cxn ang="0">
                    <a:pos x="9" y="9"/>
                  </a:cxn>
                  <a:cxn ang="0">
                    <a:pos x="6" y="8"/>
                  </a:cxn>
                  <a:cxn ang="0">
                    <a:pos x="3" y="9"/>
                  </a:cxn>
                  <a:cxn ang="0">
                    <a:pos x="0" y="10"/>
                  </a:cxn>
                  <a:cxn ang="0">
                    <a:pos x="0" y="9"/>
                  </a:cxn>
                  <a:cxn ang="0">
                    <a:pos x="16" y="0"/>
                  </a:cxn>
                  <a:cxn ang="0">
                    <a:pos x="17" y="0"/>
                  </a:cxn>
                </a:cxnLst>
                <a:rect l="0" t="0" r="r" b="b"/>
                <a:pathLst>
                  <a:path w="26" h="62">
                    <a:moveTo>
                      <a:pt x="17" y="0"/>
                    </a:moveTo>
                    <a:lnTo>
                      <a:pt x="17" y="0"/>
                    </a:lnTo>
                    <a:cubicBezTo>
                      <a:pt x="17" y="1"/>
                      <a:pt x="17" y="1"/>
                      <a:pt x="17" y="1"/>
                    </a:cubicBezTo>
                    <a:cubicBezTo>
                      <a:pt x="17" y="1"/>
                      <a:pt x="17" y="1"/>
                      <a:pt x="17" y="1"/>
                    </a:cubicBezTo>
                    <a:lnTo>
                      <a:pt x="17" y="55"/>
                    </a:lnTo>
                    <a:cubicBezTo>
                      <a:pt x="17" y="58"/>
                      <a:pt x="18" y="59"/>
                      <a:pt x="19" y="60"/>
                    </a:cubicBezTo>
                    <a:cubicBezTo>
                      <a:pt x="20" y="60"/>
                      <a:pt x="22" y="61"/>
                      <a:pt x="26" y="61"/>
                    </a:cubicBezTo>
                    <a:lnTo>
                      <a:pt x="26" y="62"/>
                    </a:lnTo>
                    <a:lnTo>
                      <a:pt x="0" y="62"/>
                    </a:lnTo>
                    <a:lnTo>
                      <a:pt x="0" y="61"/>
                    </a:lnTo>
                    <a:cubicBezTo>
                      <a:pt x="4" y="61"/>
                      <a:pt x="6" y="60"/>
                      <a:pt x="7" y="59"/>
                    </a:cubicBezTo>
                    <a:cubicBezTo>
                      <a:pt x="9" y="58"/>
                      <a:pt x="9" y="57"/>
                      <a:pt x="9" y="54"/>
                    </a:cubicBezTo>
                    <a:lnTo>
                      <a:pt x="9" y="12"/>
                    </a:lnTo>
                    <a:cubicBezTo>
                      <a:pt x="9" y="11"/>
                      <a:pt x="9" y="10"/>
                      <a:pt x="9" y="9"/>
                    </a:cubicBezTo>
                    <a:cubicBezTo>
                      <a:pt x="8" y="8"/>
                      <a:pt x="7" y="8"/>
                      <a:pt x="6" y="8"/>
                    </a:cubicBezTo>
                    <a:cubicBezTo>
                      <a:pt x="5" y="8"/>
                      <a:pt x="4" y="8"/>
                      <a:pt x="3" y="9"/>
                    </a:cubicBezTo>
                    <a:cubicBezTo>
                      <a:pt x="2" y="9"/>
                      <a:pt x="1" y="10"/>
                      <a:pt x="0" y="10"/>
                    </a:cubicBezTo>
                    <a:lnTo>
                      <a:pt x="0" y="9"/>
                    </a:lnTo>
                    <a:lnTo>
                      <a:pt x="16" y="0"/>
                    </a:lnTo>
                    <a:lnTo>
                      <a:pt x="1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33527" name="Freeform 407"/>
            <p:cNvSpPr>
              <a:spLocks noEditPoints="1"/>
            </p:cNvSpPr>
            <p:nvPr/>
          </p:nvSpPr>
          <p:spPr bwMode="auto">
            <a:xfrm>
              <a:off x="5407" y="10342"/>
              <a:ext cx="43" cy="83"/>
            </a:xfrm>
            <a:custGeom>
              <a:avLst/>
              <a:gdLst/>
              <a:ahLst/>
              <a:cxnLst>
                <a:cxn ang="0">
                  <a:pos x="18" y="61"/>
                </a:cxn>
                <a:cxn ang="0">
                  <a:pos x="18" y="61"/>
                </a:cxn>
                <a:cxn ang="0">
                  <a:pos x="26" y="58"/>
                </a:cxn>
                <a:cxn ang="0">
                  <a:pos x="29" y="50"/>
                </a:cxn>
                <a:cxn ang="0">
                  <a:pos x="26" y="43"/>
                </a:cxn>
                <a:cxn ang="0">
                  <a:pos x="14" y="33"/>
                </a:cxn>
                <a:cxn ang="0">
                  <a:pos x="9" y="40"/>
                </a:cxn>
                <a:cxn ang="0">
                  <a:pos x="7" y="47"/>
                </a:cxn>
                <a:cxn ang="0">
                  <a:pos x="10" y="57"/>
                </a:cxn>
                <a:cxn ang="0">
                  <a:pos x="18" y="61"/>
                </a:cxn>
                <a:cxn ang="0">
                  <a:pos x="18" y="61"/>
                </a:cxn>
                <a:cxn ang="0">
                  <a:pos x="19" y="26"/>
                </a:cxn>
                <a:cxn ang="0">
                  <a:pos x="19" y="26"/>
                </a:cxn>
                <a:cxn ang="0">
                  <a:pos x="24" y="21"/>
                </a:cxn>
                <a:cxn ang="0">
                  <a:pos x="27" y="13"/>
                </a:cxn>
                <a:cxn ang="0">
                  <a:pos x="25" y="6"/>
                </a:cxn>
                <a:cxn ang="0">
                  <a:pos x="17" y="3"/>
                </a:cxn>
                <a:cxn ang="0">
                  <a:pos x="10" y="5"/>
                </a:cxn>
                <a:cxn ang="0">
                  <a:pos x="7" y="12"/>
                </a:cxn>
                <a:cxn ang="0">
                  <a:pos x="10" y="19"/>
                </a:cxn>
                <a:cxn ang="0">
                  <a:pos x="19" y="26"/>
                </a:cxn>
                <a:cxn ang="0">
                  <a:pos x="19" y="26"/>
                </a:cxn>
                <a:cxn ang="0">
                  <a:pos x="12" y="31"/>
                </a:cxn>
                <a:cxn ang="0">
                  <a:pos x="12" y="31"/>
                </a:cxn>
                <a:cxn ang="0">
                  <a:pos x="4" y="24"/>
                </a:cxn>
                <a:cxn ang="0">
                  <a:pos x="0" y="14"/>
                </a:cxn>
                <a:cxn ang="0">
                  <a:pos x="5" y="4"/>
                </a:cxn>
                <a:cxn ang="0">
                  <a:pos x="18" y="0"/>
                </a:cxn>
                <a:cxn ang="0">
                  <a:pos x="30" y="4"/>
                </a:cxn>
                <a:cxn ang="0">
                  <a:pos x="34" y="13"/>
                </a:cxn>
                <a:cxn ang="0">
                  <a:pos x="29" y="23"/>
                </a:cxn>
                <a:cxn ang="0">
                  <a:pos x="21" y="28"/>
                </a:cxn>
                <a:cxn ang="0">
                  <a:pos x="32" y="38"/>
                </a:cxn>
                <a:cxn ang="0">
                  <a:pos x="36" y="48"/>
                </a:cxn>
                <a:cxn ang="0">
                  <a:pos x="31" y="59"/>
                </a:cxn>
                <a:cxn ang="0">
                  <a:pos x="18" y="63"/>
                </a:cxn>
                <a:cxn ang="0">
                  <a:pos x="5" y="59"/>
                </a:cxn>
                <a:cxn ang="0">
                  <a:pos x="0" y="48"/>
                </a:cxn>
                <a:cxn ang="0">
                  <a:pos x="3" y="38"/>
                </a:cxn>
                <a:cxn ang="0">
                  <a:pos x="12" y="31"/>
                </a:cxn>
                <a:cxn ang="0">
                  <a:pos x="12" y="31"/>
                </a:cxn>
              </a:cxnLst>
              <a:rect l="0" t="0" r="r" b="b"/>
              <a:pathLst>
                <a:path w="36" h="63">
                  <a:moveTo>
                    <a:pt x="18" y="61"/>
                  </a:moveTo>
                  <a:lnTo>
                    <a:pt x="18" y="61"/>
                  </a:lnTo>
                  <a:cubicBezTo>
                    <a:pt x="21" y="61"/>
                    <a:pt x="24" y="60"/>
                    <a:pt x="26" y="58"/>
                  </a:cubicBezTo>
                  <a:cubicBezTo>
                    <a:pt x="28" y="56"/>
                    <a:pt x="29" y="53"/>
                    <a:pt x="29" y="50"/>
                  </a:cubicBezTo>
                  <a:cubicBezTo>
                    <a:pt x="29" y="47"/>
                    <a:pt x="28" y="45"/>
                    <a:pt x="26" y="43"/>
                  </a:cubicBezTo>
                  <a:cubicBezTo>
                    <a:pt x="24" y="41"/>
                    <a:pt x="20" y="37"/>
                    <a:pt x="14" y="33"/>
                  </a:cubicBezTo>
                  <a:cubicBezTo>
                    <a:pt x="12" y="35"/>
                    <a:pt x="10" y="37"/>
                    <a:pt x="9" y="40"/>
                  </a:cubicBezTo>
                  <a:cubicBezTo>
                    <a:pt x="7" y="42"/>
                    <a:pt x="7" y="45"/>
                    <a:pt x="7" y="47"/>
                  </a:cubicBezTo>
                  <a:cubicBezTo>
                    <a:pt x="7" y="51"/>
                    <a:pt x="8" y="54"/>
                    <a:pt x="10" y="57"/>
                  </a:cubicBezTo>
                  <a:cubicBezTo>
                    <a:pt x="12" y="59"/>
                    <a:pt x="15" y="61"/>
                    <a:pt x="18" y="61"/>
                  </a:cubicBezTo>
                  <a:lnTo>
                    <a:pt x="18" y="61"/>
                  </a:lnTo>
                  <a:close/>
                  <a:moveTo>
                    <a:pt x="19" y="26"/>
                  </a:moveTo>
                  <a:lnTo>
                    <a:pt x="19" y="26"/>
                  </a:lnTo>
                  <a:cubicBezTo>
                    <a:pt x="21" y="24"/>
                    <a:pt x="23" y="23"/>
                    <a:pt x="24" y="21"/>
                  </a:cubicBezTo>
                  <a:cubicBezTo>
                    <a:pt x="26" y="19"/>
                    <a:pt x="27" y="16"/>
                    <a:pt x="27" y="13"/>
                  </a:cubicBezTo>
                  <a:cubicBezTo>
                    <a:pt x="27" y="10"/>
                    <a:pt x="26" y="8"/>
                    <a:pt x="25" y="6"/>
                  </a:cubicBezTo>
                  <a:cubicBezTo>
                    <a:pt x="23" y="4"/>
                    <a:pt x="20" y="3"/>
                    <a:pt x="17" y="3"/>
                  </a:cubicBezTo>
                  <a:cubicBezTo>
                    <a:pt x="14" y="3"/>
                    <a:pt x="12" y="4"/>
                    <a:pt x="10" y="5"/>
                  </a:cubicBezTo>
                  <a:cubicBezTo>
                    <a:pt x="8" y="7"/>
                    <a:pt x="7" y="9"/>
                    <a:pt x="7" y="12"/>
                  </a:cubicBezTo>
                  <a:cubicBezTo>
                    <a:pt x="7" y="14"/>
                    <a:pt x="8" y="17"/>
                    <a:pt x="10" y="19"/>
                  </a:cubicBezTo>
                  <a:cubicBezTo>
                    <a:pt x="12" y="22"/>
                    <a:pt x="15" y="24"/>
                    <a:pt x="19" y="26"/>
                  </a:cubicBezTo>
                  <a:lnTo>
                    <a:pt x="19" y="26"/>
                  </a:lnTo>
                  <a:close/>
                  <a:moveTo>
                    <a:pt x="12" y="31"/>
                  </a:moveTo>
                  <a:lnTo>
                    <a:pt x="12" y="31"/>
                  </a:lnTo>
                  <a:cubicBezTo>
                    <a:pt x="8" y="28"/>
                    <a:pt x="5" y="26"/>
                    <a:pt x="4" y="24"/>
                  </a:cubicBezTo>
                  <a:cubicBezTo>
                    <a:pt x="1" y="21"/>
                    <a:pt x="0" y="18"/>
                    <a:pt x="0" y="14"/>
                  </a:cubicBezTo>
                  <a:cubicBezTo>
                    <a:pt x="0" y="10"/>
                    <a:pt x="2" y="7"/>
                    <a:pt x="5" y="4"/>
                  </a:cubicBezTo>
                  <a:cubicBezTo>
                    <a:pt x="9" y="2"/>
                    <a:pt x="13" y="0"/>
                    <a:pt x="18" y="0"/>
                  </a:cubicBezTo>
                  <a:cubicBezTo>
                    <a:pt x="23" y="0"/>
                    <a:pt x="27" y="1"/>
                    <a:pt x="30" y="4"/>
                  </a:cubicBezTo>
                  <a:cubicBezTo>
                    <a:pt x="32" y="7"/>
                    <a:pt x="34" y="10"/>
                    <a:pt x="34" y="13"/>
                  </a:cubicBezTo>
                  <a:cubicBezTo>
                    <a:pt x="34" y="17"/>
                    <a:pt x="32" y="20"/>
                    <a:pt x="29" y="23"/>
                  </a:cubicBezTo>
                  <a:cubicBezTo>
                    <a:pt x="28" y="24"/>
                    <a:pt x="25" y="26"/>
                    <a:pt x="21" y="28"/>
                  </a:cubicBezTo>
                  <a:cubicBezTo>
                    <a:pt x="26" y="32"/>
                    <a:pt x="30" y="35"/>
                    <a:pt x="32" y="38"/>
                  </a:cubicBezTo>
                  <a:cubicBezTo>
                    <a:pt x="34" y="41"/>
                    <a:pt x="36" y="44"/>
                    <a:pt x="36" y="48"/>
                  </a:cubicBezTo>
                  <a:cubicBezTo>
                    <a:pt x="36" y="52"/>
                    <a:pt x="34" y="56"/>
                    <a:pt x="31" y="59"/>
                  </a:cubicBezTo>
                  <a:cubicBezTo>
                    <a:pt x="27" y="62"/>
                    <a:pt x="23" y="63"/>
                    <a:pt x="18" y="63"/>
                  </a:cubicBezTo>
                  <a:cubicBezTo>
                    <a:pt x="13" y="63"/>
                    <a:pt x="9" y="62"/>
                    <a:pt x="5" y="59"/>
                  </a:cubicBezTo>
                  <a:cubicBezTo>
                    <a:pt x="2" y="56"/>
                    <a:pt x="0" y="53"/>
                    <a:pt x="0" y="48"/>
                  </a:cubicBezTo>
                  <a:cubicBezTo>
                    <a:pt x="0" y="44"/>
                    <a:pt x="1" y="41"/>
                    <a:pt x="3" y="38"/>
                  </a:cubicBezTo>
                  <a:cubicBezTo>
                    <a:pt x="5" y="36"/>
                    <a:pt x="8" y="34"/>
                    <a:pt x="12" y="31"/>
                  </a:cubicBezTo>
                  <a:lnTo>
                    <a:pt x="12"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8" name="Freeform 408"/>
            <p:cNvSpPr>
              <a:spLocks/>
            </p:cNvSpPr>
            <p:nvPr/>
          </p:nvSpPr>
          <p:spPr bwMode="auto">
            <a:xfrm>
              <a:off x="327" y="6277"/>
              <a:ext cx="155" cy="183"/>
            </a:xfrm>
            <a:custGeom>
              <a:avLst/>
              <a:gdLst/>
              <a:ahLst/>
              <a:cxnLst>
                <a:cxn ang="0">
                  <a:pos x="118" y="6"/>
                </a:cxn>
                <a:cxn ang="0">
                  <a:pos x="118" y="6"/>
                </a:cxn>
                <a:cxn ang="0">
                  <a:pos x="123" y="23"/>
                </a:cxn>
                <a:cxn ang="0">
                  <a:pos x="125" y="37"/>
                </a:cxn>
                <a:cxn ang="0">
                  <a:pos x="116" y="37"/>
                </a:cxn>
                <a:cxn ang="0">
                  <a:pos x="95" y="17"/>
                </a:cxn>
                <a:cxn ang="0">
                  <a:pos x="71" y="11"/>
                </a:cxn>
                <a:cxn ang="0">
                  <a:pos x="46" y="23"/>
                </a:cxn>
                <a:cxn ang="0">
                  <a:pos x="32" y="71"/>
                </a:cxn>
                <a:cxn ang="0">
                  <a:pos x="35" y="96"/>
                </a:cxn>
                <a:cxn ang="0">
                  <a:pos x="44" y="116"/>
                </a:cxn>
                <a:cxn ang="0">
                  <a:pos x="55" y="125"/>
                </a:cxn>
                <a:cxn ang="0">
                  <a:pos x="75" y="129"/>
                </a:cxn>
                <a:cxn ang="0">
                  <a:pos x="97" y="122"/>
                </a:cxn>
                <a:cxn ang="0">
                  <a:pos x="117" y="101"/>
                </a:cxn>
                <a:cxn ang="0">
                  <a:pos x="127" y="100"/>
                </a:cxn>
                <a:cxn ang="0">
                  <a:pos x="126" y="109"/>
                </a:cxn>
                <a:cxn ang="0">
                  <a:pos x="123" y="122"/>
                </a:cxn>
                <a:cxn ang="0">
                  <a:pos x="122" y="125"/>
                </a:cxn>
                <a:cxn ang="0">
                  <a:pos x="121" y="130"/>
                </a:cxn>
                <a:cxn ang="0">
                  <a:pos x="103" y="137"/>
                </a:cxn>
                <a:cxn ang="0">
                  <a:pos x="75" y="139"/>
                </a:cxn>
                <a:cxn ang="0">
                  <a:pos x="51" y="137"/>
                </a:cxn>
                <a:cxn ang="0">
                  <a:pos x="32" y="129"/>
                </a:cxn>
                <a:cxn ang="0">
                  <a:pos x="13" y="113"/>
                </a:cxn>
                <a:cxn ang="0">
                  <a:pos x="3" y="94"/>
                </a:cxn>
                <a:cxn ang="0">
                  <a:pos x="0" y="71"/>
                </a:cxn>
                <a:cxn ang="0">
                  <a:pos x="20" y="20"/>
                </a:cxn>
                <a:cxn ang="0">
                  <a:pos x="72" y="0"/>
                </a:cxn>
                <a:cxn ang="0">
                  <a:pos x="96" y="2"/>
                </a:cxn>
                <a:cxn ang="0">
                  <a:pos x="118" y="6"/>
                </a:cxn>
                <a:cxn ang="0">
                  <a:pos x="118" y="6"/>
                </a:cxn>
              </a:cxnLst>
              <a:rect l="0" t="0" r="r" b="b"/>
              <a:pathLst>
                <a:path w="127" h="139">
                  <a:moveTo>
                    <a:pt x="118" y="6"/>
                  </a:moveTo>
                  <a:lnTo>
                    <a:pt x="118" y="6"/>
                  </a:lnTo>
                  <a:cubicBezTo>
                    <a:pt x="118" y="8"/>
                    <a:pt x="120" y="14"/>
                    <a:pt x="123" y="23"/>
                  </a:cubicBezTo>
                  <a:cubicBezTo>
                    <a:pt x="124" y="28"/>
                    <a:pt x="125" y="32"/>
                    <a:pt x="125" y="37"/>
                  </a:cubicBezTo>
                  <a:lnTo>
                    <a:pt x="116" y="37"/>
                  </a:lnTo>
                  <a:cubicBezTo>
                    <a:pt x="109" y="28"/>
                    <a:pt x="102" y="21"/>
                    <a:pt x="95" y="17"/>
                  </a:cubicBezTo>
                  <a:cubicBezTo>
                    <a:pt x="88" y="13"/>
                    <a:pt x="80" y="11"/>
                    <a:pt x="71" y="11"/>
                  </a:cubicBezTo>
                  <a:cubicBezTo>
                    <a:pt x="61" y="11"/>
                    <a:pt x="52" y="15"/>
                    <a:pt x="46" y="23"/>
                  </a:cubicBezTo>
                  <a:cubicBezTo>
                    <a:pt x="37" y="35"/>
                    <a:pt x="32" y="51"/>
                    <a:pt x="32" y="71"/>
                  </a:cubicBezTo>
                  <a:cubicBezTo>
                    <a:pt x="32" y="83"/>
                    <a:pt x="33" y="91"/>
                    <a:pt x="35" y="96"/>
                  </a:cubicBezTo>
                  <a:cubicBezTo>
                    <a:pt x="37" y="104"/>
                    <a:pt x="40" y="111"/>
                    <a:pt x="44" y="116"/>
                  </a:cubicBezTo>
                  <a:cubicBezTo>
                    <a:pt x="47" y="119"/>
                    <a:pt x="51" y="123"/>
                    <a:pt x="55" y="125"/>
                  </a:cubicBezTo>
                  <a:cubicBezTo>
                    <a:pt x="61" y="128"/>
                    <a:pt x="68" y="129"/>
                    <a:pt x="75" y="129"/>
                  </a:cubicBezTo>
                  <a:cubicBezTo>
                    <a:pt x="82" y="129"/>
                    <a:pt x="90" y="127"/>
                    <a:pt x="97" y="122"/>
                  </a:cubicBezTo>
                  <a:cubicBezTo>
                    <a:pt x="104" y="118"/>
                    <a:pt x="111" y="111"/>
                    <a:pt x="117" y="101"/>
                  </a:cubicBezTo>
                  <a:cubicBezTo>
                    <a:pt x="120" y="101"/>
                    <a:pt x="123" y="100"/>
                    <a:pt x="127" y="100"/>
                  </a:cubicBezTo>
                  <a:cubicBezTo>
                    <a:pt x="127" y="103"/>
                    <a:pt x="126" y="106"/>
                    <a:pt x="126" y="109"/>
                  </a:cubicBezTo>
                  <a:cubicBezTo>
                    <a:pt x="126" y="110"/>
                    <a:pt x="125" y="114"/>
                    <a:pt x="123" y="122"/>
                  </a:cubicBezTo>
                  <a:lnTo>
                    <a:pt x="122" y="125"/>
                  </a:lnTo>
                  <a:lnTo>
                    <a:pt x="121" y="130"/>
                  </a:lnTo>
                  <a:cubicBezTo>
                    <a:pt x="117" y="133"/>
                    <a:pt x="111" y="135"/>
                    <a:pt x="103" y="137"/>
                  </a:cubicBezTo>
                  <a:cubicBezTo>
                    <a:pt x="96" y="139"/>
                    <a:pt x="86" y="139"/>
                    <a:pt x="75" y="139"/>
                  </a:cubicBezTo>
                  <a:cubicBezTo>
                    <a:pt x="67" y="139"/>
                    <a:pt x="59" y="139"/>
                    <a:pt x="51" y="137"/>
                  </a:cubicBezTo>
                  <a:cubicBezTo>
                    <a:pt x="44" y="135"/>
                    <a:pt x="37" y="133"/>
                    <a:pt x="32" y="129"/>
                  </a:cubicBezTo>
                  <a:cubicBezTo>
                    <a:pt x="24" y="125"/>
                    <a:pt x="18" y="119"/>
                    <a:pt x="13" y="113"/>
                  </a:cubicBezTo>
                  <a:cubicBezTo>
                    <a:pt x="9" y="108"/>
                    <a:pt x="5" y="101"/>
                    <a:pt x="3" y="94"/>
                  </a:cubicBezTo>
                  <a:cubicBezTo>
                    <a:pt x="1" y="88"/>
                    <a:pt x="0" y="80"/>
                    <a:pt x="0" y="71"/>
                  </a:cubicBezTo>
                  <a:cubicBezTo>
                    <a:pt x="0" y="51"/>
                    <a:pt x="7" y="34"/>
                    <a:pt x="20" y="20"/>
                  </a:cubicBezTo>
                  <a:cubicBezTo>
                    <a:pt x="34" y="7"/>
                    <a:pt x="51" y="0"/>
                    <a:pt x="72" y="0"/>
                  </a:cubicBezTo>
                  <a:cubicBezTo>
                    <a:pt x="81" y="0"/>
                    <a:pt x="89" y="1"/>
                    <a:pt x="96" y="2"/>
                  </a:cubicBezTo>
                  <a:cubicBezTo>
                    <a:pt x="104" y="3"/>
                    <a:pt x="111" y="4"/>
                    <a:pt x="118" y="6"/>
                  </a:cubicBezTo>
                  <a:lnTo>
                    <a:pt x="118" y="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9" name="Freeform 409"/>
            <p:cNvSpPr>
              <a:spLocks noEditPoints="1"/>
            </p:cNvSpPr>
            <p:nvPr/>
          </p:nvSpPr>
          <p:spPr bwMode="auto">
            <a:xfrm>
              <a:off x="500" y="6341"/>
              <a:ext cx="116" cy="121"/>
            </a:xfrm>
            <a:custGeom>
              <a:avLst/>
              <a:gdLst/>
              <a:ahLst/>
              <a:cxnLst>
                <a:cxn ang="0">
                  <a:pos x="82" y="13"/>
                </a:cxn>
                <a:cxn ang="0">
                  <a:pos x="82" y="13"/>
                </a:cxn>
                <a:cxn ang="0">
                  <a:pos x="92" y="28"/>
                </a:cxn>
                <a:cxn ang="0">
                  <a:pos x="95" y="43"/>
                </a:cxn>
                <a:cxn ang="0">
                  <a:pos x="91" y="66"/>
                </a:cxn>
                <a:cxn ang="0">
                  <a:pos x="74" y="85"/>
                </a:cxn>
                <a:cxn ang="0">
                  <a:pos x="48" y="91"/>
                </a:cxn>
                <a:cxn ang="0">
                  <a:pos x="21" y="84"/>
                </a:cxn>
                <a:cxn ang="0">
                  <a:pos x="5" y="67"/>
                </a:cxn>
                <a:cxn ang="0">
                  <a:pos x="0" y="44"/>
                </a:cxn>
                <a:cxn ang="0">
                  <a:pos x="2" y="30"/>
                </a:cxn>
                <a:cxn ang="0">
                  <a:pos x="9" y="18"/>
                </a:cxn>
                <a:cxn ang="0">
                  <a:pos x="17" y="9"/>
                </a:cxn>
                <a:cxn ang="0">
                  <a:pos x="31" y="2"/>
                </a:cxn>
                <a:cxn ang="0">
                  <a:pos x="48" y="0"/>
                </a:cxn>
                <a:cxn ang="0">
                  <a:pos x="82" y="13"/>
                </a:cxn>
                <a:cxn ang="0">
                  <a:pos x="82" y="13"/>
                </a:cxn>
                <a:cxn ang="0">
                  <a:pos x="25" y="49"/>
                </a:cxn>
                <a:cxn ang="0">
                  <a:pos x="25" y="49"/>
                </a:cxn>
                <a:cxn ang="0">
                  <a:pos x="27" y="64"/>
                </a:cxn>
                <a:cxn ang="0">
                  <a:pos x="31" y="76"/>
                </a:cxn>
                <a:cxn ang="0">
                  <a:pos x="37" y="81"/>
                </a:cxn>
                <a:cxn ang="0">
                  <a:pos x="48" y="84"/>
                </a:cxn>
                <a:cxn ang="0">
                  <a:pos x="61" y="79"/>
                </a:cxn>
                <a:cxn ang="0">
                  <a:pos x="68" y="64"/>
                </a:cxn>
                <a:cxn ang="0">
                  <a:pos x="70" y="42"/>
                </a:cxn>
                <a:cxn ang="0">
                  <a:pos x="64" y="15"/>
                </a:cxn>
                <a:cxn ang="0">
                  <a:pos x="47" y="7"/>
                </a:cxn>
                <a:cxn ang="0">
                  <a:pos x="34" y="12"/>
                </a:cxn>
                <a:cxn ang="0">
                  <a:pos x="27" y="25"/>
                </a:cxn>
                <a:cxn ang="0">
                  <a:pos x="25" y="49"/>
                </a:cxn>
                <a:cxn ang="0">
                  <a:pos x="25" y="49"/>
                </a:cxn>
              </a:cxnLst>
              <a:rect l="0" t="0" r="r" b="b"/>
              <a:pathLst>
                <a:path w="95" h="91">
                  <a:moveTo>
                    <a:pt x="82" y="13"/>
                  </a:moveTo>
                  <a:lnTo>
                    <a:pt x="82" y="13"/>
                  </a:lnTo>
                  <a:cubicBezTo>
                    <a:pt x="86" y="17"/>
                    <a:pt x="90" y="22"/>
                    <a:pt x="92" y="28"/>
                  </a:cubicBezTo>
                  <a:cubicBezTo>
                    <a:pt x="94" y="33"/>
                    <a:pt x="95" y="39"/>
                    <a:pt x="95" y="43"/>
                  </a:cubicBezTo>
                  <a:cubicBezTo>
                    <a:pt x="95" y="53"/>
                    <a:pt x="94" y="60"/>
                    <a:pt x="91" y="66"/>
                  </a:cubicBezTo>
                  <a:cubicBezTo>
                    <a:pt x="87" y="74"/>
                    <a:pt x="81" y="81"/>
                    <a:pt x="74" y="85"/>
                  </a:cubicBezTo>
                  <a:cubicBezTo>
                    <a:pt x="66" y="89"/>
                    <a:pt x="58" y="91"/>
                    <a:pt x="48" y="91"/>
                  </a:cubicBezTo>
                  <a:cubicBezTo>
                    <a:pt x="38" y="91"/>
                    <a:pt x="28" y="88"/>
                    <a:pt x="21" y="84"/>
                  </a:cubicBezTo>
                  <a:cubicBezTo>
                    <a:pt x="13" y="79"/>
                    <a:pt x="8" y="73"/>
                    <a:pt x="5" y="67"/>
                  </a:cubicBezTo>
                  <a:cubicBezTo>
                    <a:pt x="2" y="61"/>
                    <a:pt x="0" y="53"/>
                    <a:pt x="0" y="44"/>
                  </a:cubicBezTo>
                  <a:cubicBezTo>
                    <a:pt x="0" y="40"/>
                    <a:pt x="1" y="35"/>
                    <a:pt x="2" y="30"/>
                  </a:cubicBezTo>
                  <a:cubicBezTo>
                    <a:pt x="4" y="26"/>
                    <a:pt x="6" y="22"/>
                    <a:pt x="9" y="18"/>
                  </a:cubicBezTo>
                  <a:cubicBezTo>
                    <a:pt x="11" y="15"/>
                    <a:pt x="14" y="12"/>
                    <a:pt x="17" y="9"/>
                  </a:cubicBezTo>
                  <a:cubicBezTo>
                    <a:pt x="22" y="6"/>
                    <a:pt x="27" y="4"/>
                    <a:pt x="31" y="2"/>
                  </a:cubicBezTo>
                  <a:cubicBezTo>
                    <a:pt x="36" y="1"/>
                    <a:pt x="42" y="0"/>
                    <a:pt x="48" y="0"/>
                  </a:cubicBezTo>
                  <a:cubicBezTo>
                    <a:pt x="63" y="0"/>
                    <a:pt x="74" y="5"/>
                    <a:pt x="82" y="13"/>
                  </a:cubicBezTo>
                  <a:lnTo>
                    <a:pt x="82" y="13"/>
                  </a:lnTo>
                  <a:close/>
                  <a:moveTo>
                    <a:pt x="25" y="49"/>
                  </a:moveTo>
                  <a:lnTo>
                    <a:pt x="25" y="49"/>
                  </a:lnTo>
                  <a:cubicBezTo>
                    <a:pt x="26" y="57"/>
                    <a:pt x="26" y="62"/>
                    <a:pt x="27" y="64"/>
                  </a:cubicBezTo>
                  <a:cubicBezTo>
                    <a:pt x="28" y="68"/>
                    <a:pt x="29" y="72"/>
                    <a:pt x="31" y="76"/>
                  </a:cubicBezTo>
                  <a:cubicBezTo>
                    <a:pt x="32" y="78"/>
                    <a:pt x="34" y="80"/>
                    <a:pt x="37" y="81"/>
                  </a:cubicBezTo>
                  <a:cubicBezTo>
                    <a:pt x="40" y="83"/>
                    <a:pt x="44" y="84"/>
                    <a:pt x="48" y="84"/>
                  </a:cubicBezTo>
                  <a:cubicBezTo>
                    <a:pt x="53" y="84"/>
                    <a:pt x="58" y="82"/>
                    <a:pt x="61" y="79"/>
                  </a:cubicBezTo>
                  <a:cubicBezTo>
                    <a:pt x="64" y="76"/>
                    <a:pt x="67" y="71"/>
                    <a:pt x="68" y="64"/>
                  </a:cubicBezTo>
                  <a:cubicBezTo>
                    <a:pt x="69" y="59"/>
                    <a:pt x="70" y="52"/>
                    <a:pt x="70" y="42"/>
                  </a:cubicBezTo>
                  <a:cubicBezTo>
                    <a:pt x="70" y="29"/>
                    <a:pt x="68" y="20"/>
                    <a:pt x="64" y="15"/>
                  </a:cubicBezTo>
                  <a:cubicBezTo>
                    <a:pt x="60" y="10"/>
                    <a:pt x="54" y="7"/>
                    <a:pt x="47" y="7"/>
                  </a:cubicBezTo>
                  <a:cubicBezTo>
                    <a:pt x="42" y="7"/>
                    <a:pt x="38" y="9"/>
                    <a:pt x="34" y="12"/>
                  </a:cubicBezTo>
                  <a:cubicBezTo>
                    <a:pt x="31" y="15"/>
                    <a:pt x="28" y="19"/>
                    <a:pt x="27" y="25"/>
                  </a:cubicBezTo>
                  <a:cubicBezTo>
                    <a:pt x="26" y="29"/>
                    <a:pt x="25" y="37"/>
                    <a:pt x="25" y="49"/>
                  </a:cubicBezTo>
                  <a:lnTo>
                    <a:pt x="25" y="4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0" name="Freeform 410"/>
            <p:cNvSpPr>
              <a:spLocks/>
            </p:cNvSpPr>
            <p:nvPr/>
          </p:nvSpPr>
          <p:spPr bwMode="auto">
            <a:xfrm>
              <a:off x="630" y="6337"/>
              <a:ext cx="210" cy="121"/>
            </a:xfrm>
            <a:custGeom>
              <a:avLst/>
              <a:gdLst/>
              <a:ahLst/>
              <a:cxnLst>
                <a:cxn ang="0">
                  <a:pos x="1" y="85"/>
                </a:cxn>
                <a:cxn ang="0">
                  <a:pos x="13" y="82"/>
                </a:cxn>
                <a:cxn ang="0">
                  <a:pos x="14" y="62"/>
                </a:cxn>
                <a:cxn ang="0">
                  <a:pos x="14" y="45"/>
                </a:cxn>
                <a:cxn ang="0">
                  <a:pos x="14" y="32"/>
                </a:cxn>
                <a:cxn ang="0">
                  <a:pos x="0" y="19"/>
                </a:cxn>
                <a:cxn ang="0">
                  <a:pos x="5" y="14"/>
                </a:cxn>
                <a:cxn ang="0">
                  <a:pos x="30" y="0"/>
                </a:cxn>
                <a:cxn ang="0">
                  <a:pos x="36" y="2"/>
                </a:cxn>
                <a:cxn ang="0">
                  <a:pos x="36" y="14"/>
                </a:cxn>
                <a:cxn ang="0">
                  <a:pos x="52" y="5"/>
                </a:cxn>
                <a:cxn ang="0">
                  <a:pos x="83" y="6"/>
                </a:cxn>
                <a:cxn ang="0">
                  <a:pos x="108" y="8"/>
                </a:cxn>
                <a:cxn ang="0">
                  <a:pos x="129" y="3"/>
                </a:cxn>
                <a:cxn ang="0">
                  <a:pos x="160" y="36"/>
                </a:cxn>
                <a:cxn ang="0">
                  <a:pos x="160" y="70"/>
                </a:cxn>
                <a:cxn ang="0">
                  <a:pos x="161" y="82"/>
                </a:cxn>
                <a:cxn ang="0">
                  <a:pos x="172" y="85"/>
                </a:cxn>
                <a:cxn ang="0">
                  <a:pos x="172" y="91"/>
                </a:cxn>
                <a:cxn ang="0">
                  <a:pos x="163" y="91"/>
                </a:cxn>
                <a:cxn ang="0">
                  <a:pos x="128" y="91"/>
                </a:cxn>
                <a:cxn ang="0">
                  <a:pos x="127" y="86"/>
                </a:cxn>
                <a:cxn ang="0">
                  <a:pos x="138" y="80"/>
                </a:cxn>
                <a:cxn ang="0">
                  <a:pos x="138" y="39"/>
                </a:cxn>
                <a:cxn ang="0">
                  <a:pos x="133" y="20"/>
                </a:cxn>
                <a:cxn ang="0">
                  <a:pos x="121" y="13"/>
                </a:cxn>
                <a:cxn ang="0">
                  <a:pos x="98" y="26"/>
                </a:cxn>
                <a:cxn ang="0">
                  <a:pos x="98" y="43"/>
                </a:cxn>
                <a:cxn ang="0">
                  <a:pos x="98" y="64"/>
                </a:cxn>
                <a:cxn ang="0">
                  <a:pos x="99" y="81"/>
                </a:cxn>
                <a:cxn ang="0">
                  <a:pos x="113" y="85"/>
                </a:cxn>
                <a:cxn ang="0">
                  <a:pos x="113" y="91"/>
                </a:cxn>
                <a:cxn ang="0">
                  <a:pos x="106" y="91"/>
                </a:cxn>
                <a:cxn ang="0">
                  <a:pos x="89" y="90"/>
                </a:cxn>
                <a:cxn ang="0">
                  <a:pos x="64" y="91"/>
                </a:cxn>
                <a:cxn ang="0">
                  <a:pos x="62" y="85"/>
                </a:cxn>
                <a:cxn ang="0">
                  <a:pos x="74" y="83"/>
                </a:cxn>
                <a:cxn ang="0">
                  <a:pos x="76" y="72"/>
                </a:cxn>
                <a:cxn ang="0">
                  <a:pos x="76" y="45"/>
                </a:cxn>
                <a:cxn ang="0">
                  <a:pos x="69" y="17"/>
                </a:cxn>
                <a:cxn ang="0">
                  <a:pos x="43" y="18"/>
                </a:cxn>
                <a:cxn ang="0">
                  <a:pos x="36" y="27"/>
                </a:cxn>
                <a:cxn ang="0">
                  <a:pos x="36" y="29"/>
                </a:cxn>
                <a:cxn ang="0">
                  <a:pos x="36" y="62"/>
                </a:cxn>
                <a:cxn ang="0">
                  <a:pos x="36" y="80"/>
                </a:cxn>
                <a:cxn ang="0">
                  <a:pos x="42" y="83"/>
                </a:cxn>
                <a:cxn ang="0">
                  <a:pos x="48" y="87"/>
                </a:cxn>
                <a:cxn ang="0">
                  <a:pos x="45" y="91"/>
                </a:cxn>
                <a:cxn ang="0">
                  <a:pos x="23" y="90"/>
                </a:cxn>
                <a:cxn ang="0">
                  <a:pos x="0" y="91"/>
                </a:cxn>
                <a:cxn ang="0">
                  <a:pos x="1" y="85"/>
                </a:cxn>
              </a:cxnLst>
              <a:rect l="0" t="0" r="r" b="b"/>
              <a:pathLst>
                <a:path w="172" h="91">
                  <a:moveTo>
                    <a:pt x="1" y="85"/>
                  </a:moveTo>
                  <a:lnTo>
                    <a:pt x="1" y="85"/>
                  </a:lnTo>
                  <a:cubicBezTo>
                    <a:pt x="1" y="84"/>
                    <a:pt x="2" y="84"/>
                    <a:pt x="3" y="84"/>
                  </a:cubicBezTo>
                  <a:cubicBezTo>
                    <a:pt x="7" y="84"/>
                    <a:pt x="10" y="83"/>
                    <a:pt x="13" y="82"/>
                  </a:cubicBezTo>
                  <a:cubicBezTo>
                    <a:pt x="13" y="82"/>
                    <a:pt x="13" y="81"/>
                    <a:pt x="13" y="81"/>
                  </a:cubicBezTo>
                  <a:cubicBezTo>
                    <a:pt x="14" y="80"/>
                    <a:pt x="14" y="74"/>
                    <a:pt x="14" y="62"/>
                  </a:cubicBezTo>
                  <a:lnTo>
                    <a:pt x="14" y="56"/>
                  </a:lnTo>
                  <a:lnTo>
                    <a:pt x="14" y="45"/>
                  </a:lnTo>
                  <a:lnTo>
                    <a:pt x="14" y="34"/>
                  </a:lnTo>
                  <a:lnTo>
                    <a:pt x="14" y="32"/>
                  </a:lnTo>
                  <a:cubicBezTo>
                    <a:pt x="14" y="28"/>
                    <a:pt x="13" y="26"/>
                    <a:pt x="12" y="24"/>
                  </a:cubicBezTo>
                  <a:cubicBezTo>
                    <a:pt x="10" y="23"/>
                    <a:pt x="6" y="21"/>
                    <a:pt x="0" y="19"/>
                  </a:cubicBezTo>
                  <a:lnTo>
                    <a:pt x="0" y="15"/>
                  </a:lnTo>
                  <a:cubicBezTo>
                    <a:pt x="1" y="15"/>
                    <a:pt x="3" y="14"/>
                    <a:pt x="5" y="14"/>
                  </a:cubicBezTo>
                  <a:cubicBezTo>
                    <a:pt x="11" y="13"/>
                    <a:pt x="16" y="11"/>
                    <a:pt x="21" y="8"/>
                  </a:cubicBezTo>
                  <a:cubicBezTo>
                    <a:pt x="24" y="6"/>
                    <a:pt x="27" y="4"/>
                    <a:pt x="30" y="0"/>
                  </a:cubicBezTo>
                  <a:lnTo>
                    <a:pt x="36" y="0"/>
                  </a:lnTo>
                  <a:lnTo>
                    <a:pt x="36" y="2"/>
                  </a:lnTo>
                  <a:lnTo>
                    <a:pt x="36" y="10"/>
                  </a:lnTo>
                  <a:lnTo>
                    <a:pt x="36" y="14"/>
                  </a:lnTo>
                  <a:lnTo>
                    <a:pt x="36" y="16"/>
                  </a:lnTo>
                  <a:cubicBezTo>
                    <a:pt x="43" y="10"/>
                    <a:pt x="48" y="7"/>
                    <a:pt x="52" y="5"/>
                  </a:cubicBezTo>
                  <a:cubicBezTo>
                    <a:pt x="57" y="4"/>
                    <a:pt x="62" y="3"/>
                    <a:pt x="68" y="3"/>
                  </a:cubicBezTo>
                  <a:cubicBezTo>
                    <a:pt x="73" y="3"/>
                    <a:pt x="78" y="4"/>
                    <a:pt x="83" y="6"/>
                  </a:cubicBezTo>
                  <a:cubicBezTo>
                    <a:pt x="88" y="9"/>
                    <a:pt x="93" y="13"/>
                    <a:pt x="96" y="18"/>
                  </a:cubicBezTo>
                  <a:cubicBezTo>
                    <a:pt x="101" y="13"/>
                    <a:pt x="105" y="10"/>
                    <a:pt x="108" y="8"/>
                  </a:cubicBezTo>
                  <a:cubicBezTo>
                    <a:pt x="111" y="7"/>
                    <a:pt x="114" y="6"/>
                    <a:pt x="118" y="5"/>
                  </a:cubicBezTo>
                  <a:cubicBezTo>
                    <a:pt x="122" y="4"/>
                    <a:pt x="125" y="3"/>
                    <a:pt x="129" y="3"/>
                  </a:cubicBezTo>
                  <a:cubicBezTo>
                    <a:pt x="139" y="3"/>
                    <a:pt x="146" y="6"/>
                    <a:pt x="152" y="12"/>
                  </a:cubicBezTo>
                  <a:cubicBezTo>
                    <a:pt x="157" y="18"/>
                    <a:pt x="160" y="26"/>
                    <a:pt x="160" y="36"/>
                  </a:cubicBezTo>
                  <a:lnTo>
                    <a:pt x="160" y="52"/>
                  </a:lnTo>
                  <a:cubicBezTo>
                    <a:pt x="160" y="55"/>
                    <a:pt x="160" y="61"/>
                    <a:pt x="160" y="70"/>
                  </a:cubicBezTo>
                  <a:lnTo>
                    <a:pt x="160" y="78"/>
                  </a:lnTo>
                  <a:cubicBezTo>
                    <a:pt x="160" y="79"/>
                    <a:pt x="160" y="80"/>
                    <a:pt x="161" y="82"/>
                  </a:cubicBezTo>
                  <a:cubicBezTo>
                    <a:pt x="164" y="83"/>
                    <a:pt x="166" y="84"/>
                    <a:pt x="168" y="84"/>
                  </a:cubicBezTo>
                  <a:cubicBezTo>
                    <a:pt x="169" y="84"/>
                    <a:pt x="171" y="85"/>
                    <a:pt x="172" y="85"/>
                  </a:cubicBezTo>
                  <a:cubicBezTo>
                    <a:pt x="172" y="87"/>
                    <a:pt x="172" y="88"/>
                    <a:pt x="172" y="88"/>
                  </a:cubicBezTo>
                  <a:lnTo>
                    <a:pt x="172" y="91"/>
                  </a:lnTo>
                  <a:cubicBezTo>
                    <a:pt x="170" y="91"/>
                    <a:pt x="169" y="91"/>
                    <a:pt x="168" y="91"/>
                  </a:cubicBezTo>
                  <a:cubicBezTo>
                    <a:pt x="168" y="91"/>
                    <a:pt x="166" y="91"/>
                    <a:pt x="163" y="91"/>
                  </a:cubicBezTo>
                  <a:cubicBezTo>
                    <a:pt x="160" y="90"/>
                    <a:pt x="157" y="90"/>
                    <a:pt x="153" y="90"/>
                  </a:cubicBezTo>
                  <a:cubicBezTo>
                    <a:pt x="142" y="90"/>
                    <a:pt x="134" y="90"/>
                    <a:pt x="128" y="91"/>
                  </a:cubicBezTo>
                  <a:cubicBezTo>
                    <a:pt x="127" y="89"/>
                    <a:pt x="127" y="88"/>
                    <a:pt x="127" y="87"/>
                  </a:cubicBezTo>
                  <a:lnTo>
                    <a:pt x="127" y="86"/>
                  </a:lnTo>
                  <a:cubicBezTo>
                    <a:pt x="128" y="85"/>
                    <a:pt x="131" y="84"/>
                    <a:pt x="136" y="82"/>
                  </a:cubicBezTo>
                  <a:cubicBezTo>
                    <a:pt x="137" y="81"/>
                    <a:pt x="137" y="80"/>
                    <a:pt x="138" y="80"/>
                  </a:cubicBezTo>
                  <a:cubicBezTo>
                    <a:pt x="138" y="78"/>
                    <a:pt x="138" y="74"/>
                    <a:pt x="138" y="68"/>
                  </a:cubicBezTo>
                  <a:lnTo>
                    <a:pt x="138" y="39"/>
                  </a:lnTo>
                  <a:cubicBezTo>
                    <a:pt x="137" y="34"/>
                    <a:pt x="137" y="30"/>
                    <a:pt x="136" y="27"/>
                  </a:cubicBezTo>
                  <a:cubicBezTo>
                    <a:pt x="136" y="24"/>
                    <a:pt x="135" y="21"/>
                    <a:pt x="133" y="20"/>
                  </a:cubicBezTo>
                  <a:cubicBezTo>
                    <a:pt x="132" y="18"/>
                    <a:pt x="130" y="16"/>
                    <a:pt x="128" y="15"/>
                  </a:cubicBezTo>
                  <a:cubicBezTo>
                    <a:pt x="126" y="14"/>
                    <a:pt x="123" y="13"/>
                    <a:pt x="121" y="13"/>
                  </a:cubicBezTo>
                  <a:cubicBezTo>
                    <a:pt x="117" y="13"/>
                    <a:pt x="113" y="14"/>
                    <a:pt x="109" y="17"/>
                  </a:cubicBezTo>
                  <a:cubicBezTo>
                    <a:pt x="105" y="19"/>
                    <a:pt x="101" y="22"/>
                    <a:pt x="98" y="26"/>
                  </a:cubicBezTo>
                  <a:lnTo>
                    <a:pt x="98" y="29"/>
                  </a:lnTo>
                  <a:lnTo>
                    <a:pt x="98" y="43"/>
                  </a:lnTo>
                  <a:lnTo>
                    <a:pt x="98" y="54"/>
                  </a:lnTo>
                  <a:lnTo>
                    <a:pt x="98" y="64"/>
                  </a:lnTo>
                  <a:lnTo>
                    <a:pt x="98" y="73"/>
                  </a:lnTo>
                  <a:cubicBezTo>
                    <a:pt x="98" y="78"/>
                    <a:pt x="99" y="80"/>
                    <a:pt x="99" y="81"/>
                  </a:cubicBezTo>
                  <a:cubicBezTo>
                    <a:pt x="101" y="83"/>
                    <a:pt x="104" y="83"/>
                    <a:pt x="110" y="84"/>
                  </a:cubicBezTo>
                  <a:lnTo>
                    <a:pt x="113" y="85"/>
                  </a:lnTo>
                  <a:cubicBezTo>
                    <a:pt x="113" y="87"/>
                    <a:pt x="114" y="88"/>
                    <a:pt x="114" y="89"/>
                  </a:cubicBezTo>
                  <a:cubicBezTo>
                    <a:pt x="114" y="89"/>
                    <a:pt x="113" y="90"/>
                    <a:pt x="113" y="91"/>
                  </a:cubicBezTo>
                  <a:lnTo>
                    <a:pt x="110" y="91"/>
                  </a:lnTo>
                  <a:lnTo>
                    <a:pt x="106" y="91"/>
                  </a:lnTo>
                  <a:lnTo>
                    <a:pt x="104" y="91"/>
                  </a:lnTo>
                  <a:cubicBezTo>
                    <a:pt x="99" y="91"/>
                    <a:pt x="94" y="90"/>
                    <a:pt x="89" y="90"/>
                  </a:cubicBezTo>
                  <a:lnTo>
                    <a:pt x="78" y="90"/>
                  </a:lnTo>
                  <a:cubicBezTo>
                    <a:pt x="75" y="90"/>
                    <a:pt x="70" y="90"/>
                    <a:pt x="64" y="91"/>
                  </a:cubicBezTo>
                  <a:lnTo>
                    <a:pt x="62" y="91"/>
                  </a:lnTo>
                  <a:lnTo>
                    <a:pt x="62" y="85"/>
                  </a:lnTo>
                  <a:cubicBezTo>
                    <a:pt x="64" y="84"/>
                    <a:pt x="67" y="83"/>
                    <a:pt x="73" y="83"/>
                  </a:cubicBezTo>
                  <a:cubicBezTo>
                    <a:pt x="73" y="83"/>
                    <a:pt x="74" y="83"/>
                    <a:pt x="74" y="83"/>
                  </a:cubicBezTo>
                  <a:cubicBezTo>
                    <a:pt x="75" y="82"/>
                    <a:pt x="75" y="81"/>
                    <a:pt x="76" y="80"/>
                  </a:cubicBezTo>
                  <a:cubicBezTo>
                    <a:pt x="76" y="79"/>
                    <a:pt x="76" y="76"/>
                    <a:pt x="76" y="72"/>
                  </a:cubicBezTo>
                  <a:lnTo>
                    <a:pt x="76" y="51"/>
                  </a:lnTo>
                  <a:lnTo>
                    <a:pt x="76" y="45"/>
                  </a:lnTo>
                  <a:cubicBezTo>
                    <a:pt x="76" y="35"/>
                    <a:pt x="76" y="28"/>
                    <a:pt x="75" y="25"/>
                  </a:cubicBezTo>
                  <a:cubicBezTo>
                    <a:pt x="74" y="22"/>
                    <a:pt x="72" y="19"/>
                    <a:pt x="69" y="17"/>
                  </a:cubicBezTo>
                  <a:cubicBezTo>
                    <a:pt x="66" y="15"/>
                    <a:pt x="62" y="14"/>
                    <a:pt x="58" y="14"/>
                  </a:cubicBezTo>
                  <a:cubicBezTo>
                    <a:pt x="52" y="14"/>
                    <a:pt x="47" y="15"/>
                    <a:pt x="43" y="18"/>
                  </a:cubicBezTo>
                  <a:cubicBezTo>
                    <a:pt x="39" y="21"/>
                    <a:pt x="37" y="23"/>
                    <a:pt x="36" y="25"/>
                  </a:cubicBezTo>
                  <a:cubicBezTo>
                    <a:pt x="36" y="26"/>
                    <a:pt x="36" y="27"/>
                    <a:pt x="36" y="27"/>
                  </a:cubicBezTo>
                  <a:lnTo>
                    <a:pt x="36" y="28"/>
                  </a:lnTo>
                  <a:lnTo>
                    <a:pt x="36" y="29"/>
                  </a:lnTo>
                  <a:cubicBezTo>
                    <a:pt x="36" y="30"/>
                    <a:pt x="36" y="31"/>
                    <a:pt x="36" y="32"/>
                  </a:cubicBezTo>
                  <a:lnTo>
                    <a:pt x="36" y="62"/>
                  </a:lnTo>
                  <a:lnTo>
                    <a:pt x="36" y="77"/>
                  </a:lnTo>
                  <a:cubicBezTo>
                    <a:pt x="36" y="78"/>
                    <a:pt x="36" y="79"/>
                    <a:pt x="36" y="80"/>
                  </a:cubicBezTo>
                  <a:lnTo>
                    <a:pt x="37" y="82"/>
                  </a:lnTo>
                  <a:cubicBezTo>
                    <a:pt x="39" y="82"/>
                    <a:pt x="40" y="83"/>
                    <a:pt x="42" y="83"/>
                  </a:cubicBezTo>
                  <a:cubicBezTo>
                    <a:pt x="44" y="83"/>
                    <a:pt x="46" y="84"/>
                    <a:pt x="48" y="85"/>
                  </a:cubicBezTo>
                  <a:cubicBezTo>
                    <a:pt x="48" y="86"/>
                    <a:pt x="48" y="87"/>
                    <a:pt x="48" y="87"/>
                  </a:cubicBezTo>
                  <a:cubicBezTo>
                    <a:pt x="48" y="88"/>
                    <a:pt x="48" y="89"/>
                    <a:pt x="47" y="91"/>
                  </a:cubicBezTo>
                  <a:cubicBezTo>
                    <a:pt x="46" y="91"/>
                    <a:pt x="45" y="91"/>
                    <a:pt x="45" y="91"/>
                  </a:cubicBezTo>
                  <a:cubicBezTo>
                    <a:pt x="44" y="91"/>
                    <a:pt x="40" y="91"/>
                    <a:pt x="34" y="90"/>
                  </a:cubicBezTo>
                  <a:lnTo>
                    <a:pt x="23" y="90"/>
                  </a:lnTo>
                  <a:cubicBezTo>
                    <a:pt x="18" y="90"/>
                    <a:pt x="11" y="90"/>
                    <a:pt x="3" y="91"/>
                  </a:cubicBezTo>
                  <a:lnTo>
                    <a:pt x="0" y="91"/>
                  </a:lnTo>
                  <a:cubicBezTo>
                    <a:pt x="0" y="90"/>
                    <a:pt x="0" y="89"/>
                    <a:pt x="0" y="87"/>
                  </a:cubicBezTo>
                  <a:cubicBezTo>
                    <a:pt x="0" y="87"/>
                    <a:pt x="0" y="86"/>
                    <a:pt x="1" y="85"/>
                  </a:cubicBezTo>
                  <a:lnTo>
                    <a:pt x="1" y="85"/>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1" name="Freeform 411"/>
            <p:cNvSpPr>
              <a:spLocks noEditPoints="1"/>
            </p:cNvSpPr>
            <p:nvPr/>
          </p:nvSpPr>
          <p:spPr bwMode="auto">
            <a:xfrm>
              <a:off x="842" y="6333"/>
              <a:ext cx="134" cy="195"/>
            </a:xfrm>
            <a:custGeom>
              <a:avLst/>
              <a:gdLst/>
              <a:ahLst/>
              <a:cxnLst>
                <a:cxn ang="0">
                  <a:pos x="0" y="147"/>
                </a:cxn>
                <a:cxn ang="0">
                  <a:pos x="3" y="141"/>
                </a:cxn>
                <a:cxn ang="0">
                  <a:pos x="17" y="135"/>
                </a:cxn>
                <a:cxn ang="0">
                  <a:pos x="17" y="83"/>
                </a:cxn>
                <a:cxn ang="0">
                  <a:pos x="14" y="23"/>
                </a:cxn>
                <a:cxn ang="0">
                  <a:pos x="3" y="13"/>
                </a:cxn>
                <a:cxn ang="0">
                  <a:pos x="34" y="0"/>
                </a:cxn>
                <a:cxn ang="0">
                  <a:pos x="39" y="3"/>
                </a:cxn>
                <a:cxn ang="0">
                  <a:pos x="39" y="17"/>
                </a:cxn>
                <a:cxn ang="0">
                  <a:pos x="73" y="8"/>
                </a:cxn>
                <a:cxn ang="0">
                  <a:pos x="93" y="14"/>
                </a:cxn>
                <a:cxn ang="0">
                  <a:pos x="108" y="36"/>
                </a:cxn>
                <a:cxn ang="0">
                  <a:pos x="107" y="68"/>
                </a:cxn>
                <a:cxn ang="0">
                  <a:pos x="83" y="93"/>
                </a:cxn>
                <a:cxn ang="0">
                  <a:pos x="54" y="95"/>
                </a:cxn>
                <a:cxn ang="0">
                  <a:pos x="40" y="92"/>
                </a:cxn>
                <a:cxn ang="0">
                  <a:pos x="41" y="98"/>
                </a:cxn>
                <a:cxn ang="0">
                  <a:pos x="41" y="125"/>
                </a:cxn>
                <a:cxn ang="0">
                  <a:pos x="41" y="130"/>
                </a:cxn>
                <a:cxn ang="0">
                  <a:pos x="43" y="138"/>
                </a:cxn>
                <a:cxn ang="0">
                  <a:pos x="51" y="140"/>
                </a:cxn>
                <a:cxn ang="0">
                  <a:pos x="57" y="144"/>
                </a:cxn>
                <a:cxn ang="0">
                  <a:pos x="55" y="147"/>
                </a:cxn>
                <a:cxn ang="0">
                  <a:pos x="31" y="146"/>
                </a:cxn>
                <a:cxn ang="0">
                  <a:pos x="23" y="146"/>
                </a:cxn>
                <a:cxn ang="0">
                  <a:pos x="14" y="146"/>
                </a:cxn>
                <a:cxn ang="0">
                  <a:pos x="2" y="147"/>
                </a:cxn>
                <a:cxn ang="0">
                  <a:pos x="40" y="73"/>
                </a:cxn>
                <a:cxn ang="0">
                  <a:pos x="40" y="75"/>
                </a:cxn>
                <a:cxn ang="0">
                  <a:pos x="50" y="87"/>
                </a:cxn>
                <a:cxn ang="0">
                  <a:pos x="72" y="86"/>
                </a:cxn>
                <a:cxn ang="0">
                  <a:pos x="81" y="79"/>
                </a:cxn>
                <a:cxn ang="0">
                  <a:pos x="87" y="59"/>
                </a:cxn>
                <a:cxn ang="0">
                  <a:pos x="57" y="22"/>
                </a:cxn>
                <a:cxn ang="0">
                  <a:pos x="40" y="49"/>
                </a:cxn>
                <a:cxn ang="0">
                  <a:pos x="40" y="73"/>
                </a:cxn>
              </a:cxnLst>
              <a:rect l="0" t="0" r="r" b="b"/>
              <a:pathLst>
                <a:path w="110" h="147">
                  <a:moveTo>
                    <a:pt x="0" y="147"/>
                  </a:moveTo>
                  <a:lnTo>
                    <a:pt x="0" y="147"/>
                  </a:lnTo>
                  <a:lnTo>
                    <a:pt x="0" y="142"/>
                  </a:lnTo>
                  <a:cubicBezTo>
                    <a:pt x="2" y="142"/>
                    <a:pt x="3" y="141"/>
                    <a:pt x="3" y="141"/>
                  </a:cubicBezTo>
                  <a:lnTo>
                    <a:pt x="11" y="138"/>
                  </a:lnTo>
                  <a:cubicBezTo>
                    <a:pt x="14" y="137"/>
                    <a:pt x="16" y="136"/>
                    <a:pt x="17" y="135"/>
                  </a:cubicBezTo>
                  <a:cubicBezTo>
                    <a:pt x="18" y="133"/>
                    <a:pt x="18" y="129"/>
                    <a:pt x="18" y="124"/>
                  </a:cubicBezTo>
                  <a:lnTo>
                    <a:pt x="17" y="83"/>
                  </a:lnTo>
                  <a:lnTo>
                    <a:pt x="16" y="31"/>
                  </a:lnTo>
                  <a:cubicBezTo>
                    <a:pt x="16" y="28"/>
                    <a:pt x="15" y="25"/>
                    <a:pt x="14" y="23"/>
                  </a:cubicBezTo>
                  <a:cubicBezTo>
                    <a:pt x="13" y="22"/>
                    <a:pt x="9" y="20"/>
                    <a:pt x="3" y="18"/>
                  </a:cubicBezTo>
                  <a:lnTo>
                    <a:pt x="3" y="13"/>
                  </a:lnTo>
                  <a:cubicBezTo>
                    <a:pt x="10" y="12"/>
                    <a:pt x="15" y="10"/>
                    <a:pt x="20" y="8"/>
                  </a:cubicBezTo>
                  <a:cubicBezTo>
                    <a:pt x="23" y="7"/>
                    <a:pt x="28" y="4"/>
                    <a:pt x="34" y="0"/>
                  </a:cubicBezTo>
                  <a:lnTo>
                    <a:pt x="39" y="0"/>
                  </a:lnTo>
                  <a:lnTo>
                    <a:pt x="39" y="3"/>
                  </a:lnTo>
                  <a:lnTo>
                    <a:pt x="39" y="14"/>
                  </a:lnTo>
                  <a:cubicBezTo>
                    <a:pt x="39" y="15"/>
                    <a:pt x="39" y="16"/>
                    <a:pt x="39" y="17"/>
                  </a:cubicBezTo>
                  <a:cubicBezTo>
                    <a:pt x="45" y="14"/>
                    <a:pt x="50" y="11"/>
                    <a:pt x="54" y="10"/>
                  </a:cubicBezTo>
                  <a:cubicBezTo>
                    <a:pt x="60" y="9"/>
                    <a:pt x="66" y="8"/>
                    <a:pt x="73" y="8"/>
                  </a:cubicBezTo>
                  <a:cubicBezTo>
                    <a:pt x="80" y="8"/>
                    <a:pt x="86" y="9"/>
                    <a:pt x="91" y="13"/>
                  </a:cubicBezTo>
                  <a:cubicBezTo>
                    <a:pt x="92" y="13"/>
                    <a:pt x="92" y="14"/>
                    <a:pt x="93" y="14"/>
                  </a:cubicBezTo>
                  <a:cubicBezTo>
                    <a:pt x="97" y="17"/>
                    <a:pt x="99" y="19"/>
                    <a:pt x="101" y="21"/>
                  </a:cubicBezTo>
                  <a:cubicBezTo>
                    <a:pt x="104" y="26"/>
                    <a:pt x="107" y="31"/>
                    <a:pt x="108" y="36"/>
                  </a:cubicBezTo>
                  <a:cubicBezTo>
                    <a:pt x="109" y="39"/>
                    <a:pt x="110" y="44"/>
                    <a:pt x="110" y="49"/>
                  </a:cubicBezTo>
                  <a:cubicBezTo>
                    <a:pt x="110" y="57"/>
                    <a:pt x="109" y="63"/>
                    <a:pt x="107" y="68"/>
                  </a:cubicBezTo>
                  <a:cubicBezTo>
                    <a:pt x="105" y="73"/>
                    <a:pt x="102" y="78"/>
                    <a:pt x="98" y="83"/>
                  </a:cubicBezTo>
                  <a:cubicBezTo>
                    <a:pt x="93" y="88"/>
                    <a:pt x="88" y="91"/>
                    <a:pt x="83" y="93"/>
                  </a:cubicBezTo>
                  <a:cubicBezTo>
                    <a:pt x="78" y="95"/>
                    <a:pt x="72" y="97"/>
                    <a:pt x="67" y="97"/>
                  </a:cubicBezTo>
                  <a:cubicBezTo>
                    <a:pt x="61" y="97"/>
                    <a:pt x="57" y="96"/>
                    <a:pt x="54" y="95"/>
                  </a:cubicBezTo>
                  <a:cubicBezTo>
                    <a:pt x="50" y="94"/>
                    <a:pt x="45" y="92"/>
                    <a:pt x="41" y="90"/>
                  </a:cubicBezTo>
                  <a:cubicBezTo>
                    <a:pt x="40" y="91"/>
                    <a:pt x="40" y="92"/>
                    <a:pt x="40" y="92"/>
                  </a:cubicBezTo>
                  <a:lnTo>
                    <a:pt x="41" y="95"/>
                  </a:lnTo>
                  <a:cubicBezTo>
                    <a:pt x="41" y="96"/>
                    <a:pt x="41" y="96"/>
                    <a:pt x="41" y="98"/>
                  </a:cubicBezTo>
                  <a:cubicBezTo>
                    <a:pt x="41" y="98"/>
                    <a:pt x="41" y="101"/>
                    <a:pt x="41" y="106"/>
                  </a:cubicBezTo>
                  <a:lnTo>
                    <a:pt x="41" y="125"/>
                  </a:lnTo>
                  <a:cubicBezTo>
                    <a:pt x="41" y="125"/>
                    <a:pt x="41" y="126"/>
                    <a:pt x="41" y="129"/>
                  </a:cubicBezTo>
                  <a:lnTo>
                    <a:pt x="41" y="130"/>
                  </a:lnTo>
                  <a:cubicBezTo>
                    <a:pt x="41" y="132"/>
                    <a:pt x="41" y="134"/>
                    <a:pt x="41" y="135"/>
                  </a:cubicBezTo>
                  <a:cubicBezTo>
                    <a:pt x="42" y="136"/>
                    <a:pt x="42" y="137"/>
                    <a:pt x="43" y="138"/>
                  </a:cubicBezTo>
                  <a:cubicBezTo>
                    <a:pt x="44" y="138"/>
                    <a:pt x="44" y="138"/>
                    <a:pt x="45" y="139"/>
                  </a:cubicBezTo>
                  <a:cubicBezTo>
                    <a:pt x="47" y="139"/>
                    <a:pt x="49" y="139"/>
                    <a:pt x="51" y="140"/>
                  </a:cubicBezTo>
                  <a:cubicBezTo>
                    <a:pt x="52" y="140"/>
                    <a:pt x="54" y="141"/>
                    <a:pt x="56" y="141"/>
                  </a:cubicBezTo>
                  <a:cubicBezTo>
                    <a:pt x="56" y="142"/>
                    <a:pt x="57" y="143"/>
                    <a:pt x="57" y="144"/>
                  </a:cubicBezTo>
                  <a:cubicBezTo>
                    <a:pt x="57" y="145"/>
                    <a:pt x="57" y="146"/>
                    <a:pt x="57" y="147"/>
                  </a:cubicBezTo>
                  <a:lnTo>
                    <a:pt x="55" y="147"/>
                  </a:lnTo>
                  <a:cubicBezTo>
                    <a:pt x="51" y="147"/>
                    <a:pt x="48" y="147"/>
                    <a:pt x="46" y="147"/>
                  </a:cubicBezTo>
                  <a:lnTo>
                    <a:pt x="31" y="146"/>
                  </a:lnTo>
                  <a:lnTo>
                    <a:pt x="27" y="146"/>
                  </a:lnTo>
                  <a:lnTo>
                    <a:pt x="23" y="146"/>
                  </a:lnTo>
                  <a:lnTo>
                    <a:pt x="20" y="146"/>
                  </a:lnTo>
                  <a:lnTo>
                    <a:pt x="14" y="146"/>
                  </a:lnTo>
                  <a:cubicBezTo>
                    <a:pt x="12" y="146"/>
                    <a:pt x="10" y="146"/>
                    <a:pt x="7" y="147"/>
                  </a:cubicBezTo>
                  <a:cubicBezTo>
                    <a:pt x="5" y="147"/>
                    <a:pt x="3" y="147"/>
                    <a:pt x="2" y="147"/>
                  </a:cubicBezTo>
                  <a:lnTo>
                    <a:pt x="0" y="147"/>
                  </a:lnTo>
                  <a:close/>
                  <a:moveTo>
                    <a:pt x="40" y="73"/>
                  </a:moveTo>
                  <a:lnTo>
                    <a:pt x="40" y="73"/>
                  </a:lnTo>
                  <a:cubicBezTo>
                    <a:pt x="40" y="74"/>
                    <a:pt x="40" y="74"/>
                    <a:pt x="40" y="75"/>
                  </a:cubicBezTo>
                  <a:cubicBezTo>
                    <a:pt x="41" y="78"/>
                    <a:pt x="42" y="80"/>
                    <a:pt x="43" y="82"/>
                  </a:cubicBezTo>
                  <a:cubicBezTo>
                    <a:pt x="45" y="84"/>
                    <a:pt x="48" y="86"/>
                    <a:pt x="50" y="87"/>
                  </a:cubicBezTo>
                  <a:cubicBezTo>
                    <a:pt x="55" y="88"/>
                    <a:pt x="58" y="88"/>
                    <a:pt x="61" y="88"/>
                  </a:cubicBezTo>
                  <a:cubicBezTo>
                    <a:pt x="65" y="88"/>
                    <a:pt x="68" y="88"/>
                    <a:pt x="72" y="86"/>
                  </a:cubicBezTo>
                  <a:cubicBezTo>
                    <a:pt x="75" y="85"/>
                    <a:pt x="78" y="83"/>
                    <a:pt x="80" y="80"/>
                  </a:cubicBezTo>
                  <a:cubicBezTo>
                    <a:pt x="80" y="80"/>
                    <a:pt x="81" y="79"/>
                    <a:pt x="81" y="79"/>
                  </a:cubicBezTo>
                  <a:cubicBezTo>
                    <a:pt x="82" y="77"/>
                    <a:pt x="82" y="77"/>
                    <a:pt x="82" y="76"/>
                  </a:cubicBezTo>
                  <a:cubicBezTo>
                    <a:pt x="85" y="71"/>
                    <a:pt x="87" y="65"/>
                    <a:pt x="87" y="59"/>
                  </a:cubicBezTo>
                  <a:cubicBezTo>
                    <a:pt x="87" y="48"/>
                    <a:pt x="83" y="38"/>
                    <a:pt x="77" y="31"/>
                  </a:cubicBezTo>
                  <a:cubicBezTo>
                    <a:pt x="72" y="25"/>
                    <a:pt x="65" y="22"/>
                    <a:pt x="57" y="22"/>
                  </a:cubicBezTo>
                  <a:cubicBezTo>
                    <a:pt x="52" y="22"/>
                    <a:pt x="46" y="24"/>
                    <a:pt x="40" y="26"/>
                  </a:cubicBezTo>
                  <a:cubicBezTo>
                    <a:pt x="40" y="29"/>
                    <a:pt x="40" y="37"/>
                    <a:pt x="40" y="49"/>
                  </a:cubicBezTo>
                  <a:lnTo>
                    <a:pt x="40" y="69"/>
                  </a:lnTo>
                  <a:cubicBezTo>
                    <a:pt x="40" y="69"/>
                    <a:pt x="40" y="71"/>
                    <a:pt x="40" y="73"/>
                  </a:cubicBezTo>
                  <a:lnTo>
                    <a:pt x="40" y="73"/>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2" name="Freeform 412"/>
            <p:cNvSpPr>
              <a:spLocks noEditPoints="1"/>
            </p:cNvSpPr>
            <p:nvPr/>
          </p:nvSpPr>
          <p:spPr bwMode="auto">
            <a:xfrm>
              <a:off x="998" y="6343"/>
              <a:ext cx="108" cy="117"/>
            </a:xfrm>
            <a:custGeom>
              <a:avLst/>
              <a:gdLst/>
              <a:ahLst/>
              <a:cxnLst>
                <a:cxn ang="0">
                  <a:pos x="85" y="68"/>
                </a:cxn>
                <a:cxn ang="0">
                  <a:pos x="85" y="68"/>
                </a:cxn>
                <a:cxn ang="0">
                  <a:pos x="88" y="70"/>
                </a:cxn>
                <a:cxn ang="0">
                  <a:pos x="89" y="71"/>
                </a:cxn>
                <a:cxn ang="0">
                  <a:pos x="89" y="72"/>
                </a:cxn>
                <a:cxn ang="0">
                  <a:pos x="82" y="84"/>
                </a:cxn>
                <a:cxn ang="0">
                  <a:pos x="72" y="88"/>
                </a:cxn>
                <a:cxn ang="0">
                  <a:pos x="62" y="85"/>
                </a:cxn>
                <a:cxn ang="0">
                  <a:pos x="54" y="73"/>
                </a:cxn>
                <a:cxn ang="0">
                  <a:pos x="41" y="85"/>
                </a:cxn>
                <a:cxn ang="0">
                  <a:pos x="22" y="89"/>
                </a:cxn>
                <a:cxn ang="0">
                  <a:pos x="6" y="84"/>
                </a:cxn>
                <a:cxn ang="0">
                  <a:pos x="1" y="72"/>
                </a:cxn>
                <a:cxn ang="0">
                  <a:pos x="2" y="65"/>
                </a:cxn>
                <a:cxn ang="0">
                  <a:pos x="7" y="58"/>
                </a:cxn>
                <a:cxn ang="0">
                  <a:pos x="18" y="51"/>
                </a:cxn>
                <a:cxn ang="0">
                  <a:pos x="26" y="47"/>
                </a:cxn>
                <a:cxn ang="0">
                  <a:pos x="51" y="37"/>
                </a:cxn>
                <a:cxn ang="0">
                  <a:pos x="52" y="29"/>
                </a:cxn>
                <a:cxn ang="0">
                  <a:pos x="48" y="10"/>
                </a:cxn>
                <a:cxn ang="0">
                  <a:pos x="41" y="7"/>
                </a:cxn>
                <a:cxn ang="0">
                  <a:pos x="32" y="9"/>
                </a:cxn>
                <a:cxn ang="0">
                  <a:pos x="25" y="14"/>
                </a:cxn>
                <a:cxn ang="0">
                  <a:pos x="23" y="22"/>
                </a:cxn>
                <a:cxn ang="0">
                  <a:pos x="21" y="28"/>
                </a:cxn>
                <a:cxn ang="0">
                  <a:pos x="16" y="31"/>
                </a:cxn>
                <a:cxn ang="0">
                  <a:pos x="10" y="34"/>
                </a:cxn>
                <a:cxn ang="0">
                  <a:pos x="1" y="36"/>
                </a:cxn>
                <a:cxn ang="0">
                  <a:pos x="0" y="33"/>
                </a:cxn>
                <a:cxn ang="0">
                  <a:pos x="2" y="23"/>
                </a:cxn>
                <a:cxn ang="0">
                  <a:pos x="14" y="11"/>
                </a:cxn>
                <a:cxn ang="0">
                  <a:pos x="28" y="3"/>
                </a:cxn>
                <a:cxn ang="0">
                  <a:pos x="49" y="0"/>
                </a:cxn>
                <a:cxn ang="0">
                  <a:pos x="64" y="3"/>
                </a:cxn>
                <a:cxn ang="0">
                  <a:pos x="72" y="12"/>
                </a:cxn>
                <a:cxn ang="0">
                  <a:pos x="74" y="34"/>
                </a:cxn>
                <a:cxn ang="0">
                  <a:pos x="74" y="51"/>
                </a:cxn>
                <a:cxn ang="0">
                  <a:pos x="74" y="63"/>
                </a:cxn>
                <a:cxn ang="0">
                  <a:pos x="74" y="67"/>
                </a:cxn>
                <a:cxn ang="0">
                  <a:pos x="75" y="73"/>
                </a:cxn>
                <a:cxn ang="0">
                  <a:pos x="78" y="74"/>
                </a:cxn>
                <a:cxn ang="0">
                  <a:pos x="80" y="74"/>
                </a:cxn>
                <a:cxn ang="0">
                  <a:pos x="83" y="69"/>
                </a:cxn>
                <a:cxn ang="0">
                  <a:pos x="85" y="68"/>
                </a:cxn>
                <a:cxn ang="0">
                  <a:pos x="51" y="44"/>
                </a:cxn>
                <a:cxn ang="0">
                  <a:pos x="51" y="44"/>
                </a:cxn>
                <a:cxn ang="0">
                  <a:pos x="38" y="51"/>
                </a:cxn>
                <a:cxn ang="0">
                  <a:pos x="28" y="60"/>
                </a:cxn>
                <a:cxn ang="0">
                  <a:pos x="26" y="68"/>
                </a:cxn>
                <a:cxn ang="0">
                  <a:pos x="28" y="76"/>
                </a:cxn>
                <a:cxn ang="0">
                  <a:pos x="35" y="78"/>
                </a:cxn>
                <a:cxn ang="0">
                  <a:pos x="44" y="75"/>
                </a:cxn>
                <a:cxn ang="0">
                  <a:pos x="51" y="68"/>
                </a:cxn>
                <a:cxn ang="0">
                  <a:pos x="52" y="53"/>
                </a:cxn>
                <a:cxn ang="0">
                  <a:pos x="51" y="44"/>
                </a:cxn>
                <a:cxn ang="0">
                  <a:pos x="51" y="44"/>
                </a:cxn>
              </a:cxnLst>
              <a:rect l="0" t="0" r="r" b="b"/>
              <a:pathLst>
                <a:path w="89" h="89">
                  <a:moveTo>
                    <a:pt x="85" y="68"/>
                  </a:moveTo>
                  <a:lnTo>
                    <a:pt x="85" y="68"/>
                  </a:lnTo>
                  <a:lnTo>
                    <a:pt x="88" y="70"/>
                  </a:lnTo>
                  <a:cubicBezTo>
                    <a:pt x="88" y="70"/>
                    <a:pt x="89" y="71"/>
                    <a:pt x="89" y="71"/>
                  </a:cubicBezTo>
                  <a:lnTo>
                    <a:pt x="89" y="72"/>
                  </a:lnTo>
                  <a:cubicBezTo>
                    <a:pt x="87" y="78"/>
                    <a:pt x="85" y="82"/>
                    <a:pt x="82" y="84"/>
                  </a:cubicBezTo>
                  <a:cubicBezTo>
                    <a:pt x="80" y="87"/>
                    <a:pt x="76" y="88"/>
                    <a:pt x="72" y="88"/>
                  </a:cubicBezTo>
                  <a:cubicBezTo>
                    <a:pt x="68" y="88"/>
                    <a:pt x="65" y="87"/>
                    <a:pt x="62" y="85"/>
                  </a:cubicBezTo>
                  <a:cubicBezTo>
                    <a:pt x="59" y="82"/>
                    <a:pt x="56" y="78"/>
                    <a:pt x="54" y="73"/>
                  </a:cubicBezTo>
                  <a:cubicBezTo>
                    <a:pt x="51" y="78"/>
                    <a:pt x="47" y="82"/>
                    <a:pt x="41" y="85"/>
                  </a:cubicBezTo>
                  <a:cubicBezTo>
                    <a:pt x="36" y="87"/>
                    <a:pt x="29" y="89"/>
                    <a:pt x="22" y="89"/>
                  </a:cubicBezTo>
                  <a:cubicBezTo>
                    <a:pt x="14" y="89"/>
                    <a:pt x="9" y="87"/>
                    <a:pt x="6" y="84"/>
                  </a:cubicBezTo>
                  <a:cubicBezTo>
                    <a:pt x="2" y="81"/>
                    <a:pt x="1" y="77"/>
                    <a:pt x="1" y="72"/>
                  </a:cubicBezTo>
                  <a:cubicBezTo>
                    <a:pt x="1" y="70"/>
                    <a:pt x="1" y="68"/>
                    <a:pt x="2" y="65"/>
                  </a:cubicBezTo>
                  <a:cubicBezTo>
                    <a:pt x="3" y="63"/>
                    <a:pt x="5" y="61"/>
                    <a:pt x="7" y="58"/>
                  </a:cubicBezTo>
                  <a:cubicBezTo>
                    <a:pt x="9" y="56"/>
                    <a:pt x="13" y="53"/>
                    <a:pt x="18" y="51"/>
                  </a:cubicBezTo>
                  <a:cubicBezTo>
                    <a:pt x="19" y="50"/>
                    <a:pt x="21" y="49"/>
                    <a:pt x="26" y="47"/>
                  </a:cubicBezTo>
                  <a:lnTo>
                    <a:pt x="51" y="37"/>
                  </a:lnTo>
                  <a:cubicBezTo>
                    <a:pt x="52" y="34"/>
                    <a:pt x="52" y="32"/>
                    <a:pt x="52" y="29"/>
                  </a:cubicBezTo>
                  <a:cubicBezTo>
                    <a:pt x="52" y="20"/>
                    <a:pt x="51" y="13"/>
                    <a:pt x="48" y="10"/>
                  </a:cubicBezTo>
                  <a:cubicBezTo>
                    <a:pt x="47" y="8"/>
                    <a:pt x="45" y="7"/>
                    <a:pt x="41" y="7"/>
                  </a:cubicBezTo>
                  <a:cubicBezTo>
                    <a:pt x="38" y="7"/>
                    <a:pt x="34" y="7"/>
                    <a:pt x="32" y="9"/>
                  </a:cubicBezTo>
                  <a:cubicBezTo>
                    <a:pt x="29" y="10"/>
                    <a:pt x="27" y="12"/>
                    <a:pt x="25" y="14"/>
                  </a:cubicBezTo>
                  <a:cubicBezTo>
                    <a:pt x="24" y="15"/>
                    <a:pt x="23" y="18"/>
                    <a:pt x="23" y="22"/>
                  </a:cubicBezTo>
                  <a:cubicBezTo>
                    <a:pt x="22" y="25"/>
                    <a:pt x="22" y="27"/>
                    <a:pt x="21" y="28"/>
                  </a:cubicBezTo>
                  <a:cubicBezTo>
                    <a:pt x="20" y="29"/>
                    <a:pt x="19" y="30"/>
                    <a:pt x="16" y="31"/>
                  </a:cubicBezTo>
                  <a:cubicBezTo>
                    <a:pt x="13" y="32"/>
                    <a:pt x="11" y="33"/>
                    <a:pt x="10" y="34"/>
                  </a:cubicBezTo>
                  <a:cubicBezTo>
                    <a:pt x="7" y="35"/>
                    <a:pt x="4" y="36"/>
                    <a:pt x="1" y="36"/>
                  </a:cubicBezTo>
                  <a:cubicBezTo>
                    <a:pt x="0" y="35"/>
                    <a:pt x="0" y="34"/>
                    <a:pt x="0" y="33"/>
                  </a:cubicBezTo>
                  <a:cubicBezTo>
                    <a:pt x="0" y="29"/>
                    <a:pt x="1" y="25"/>
                    <a:pt x="2" y="23"/>
                  </a:cubicBezTo>
                  <a:cubicBezTo>
                    <a:pt x="5" y="19"/>
                    <a:pt x="9" y="15"/>
                    <a:pt x="14" y="11"/>
                  </a:cubicBezTo>
                  <a:cubicBezTo>
                    <a:pt x="19" y="7"/>
                    <a:pt x="23" y="5"/>
                    <a:pt x="28" y="3"/>
                  </a:cubicBezTo>
                  <a:cubicBezTo>
                    <a:pt x="34" y="1"/>
                    <a:pt x="41" y="0"/>
                    <a:pt x="49" y="0"/>
                  </a:cubicBezTo>
                  <a:cubicBezTo>
                    <a:pt x="55" y="0"/>
                    <a:pt x="60" y="1"/>
                    <a:pt x="64" y="3"/>
                  </a:cubicBezTo>
                  <a:cubicBezTo>
                    <a:pt x="68" y="5"/>
                    <a:pt x="70" y="8"/>
                    <a:pt x="72" y="12"/>
                  </a:cubicBezTo>
                  <a:cubicBezTo>
                    <a:pt x="73" y="16"/>
                    <a:pt x="74" y="23"/>
                    <a:pt x="74" y="34"/>
                  </a:cubicBezTo>
                  <a:lnTo>
                    <a:pt x="74" y="51"/>
                  </a:lnTo>
                  <a:lnTo>
                    <a:pt x="74" y="63"/>
                  </a:lnTo>
                  <a:lnTo>
                    <a:pt x="74" y="67"/>
                  </a:lnTo>
                  <a:cubicBezTo>
                    <a:pt x="74" y="70"/>
                    <a:pt x="75" y="72"/>
                    <a:pt x="75" y="73"/>
                  </a:cubicBezTo>
                  <a:cubicBezTo>
                    <a:pt x="76" y="74"/>
                    <a:pt x="77" y="74"/>
                    <a:pt x="78" y="74"/>
                  </a:cubicBezTo>
                  <a:cubicBezTo>
                    <a:pt x="79" y="74"/>
                    <a:pt x="80" y="74"/>
                    <a:pt x="80" y="74"/>
                  </a:cubicBezTo>
                  <a:lnTo>
                    <a:pt x="83" y="69"/>
                  </a:lnTo>
                  <a:lnTo>
                    <a:pt x="85" y="68"/>
                  </a:lnTo>
                  <a:close/>
                  <a:moveTo>
                    <a:pt x="51" y="44"/>
                  </a:moveTo>
                  <a:lnTo>
                    <a:pt x="51" y="44"/>
                  </a:lnTo>
                  <a:cubicBezTo>
                    <a:pt x="47" y="45"/>
                    <a:pt x="43" y="47"/>
                    <a:pt x="38" y="51"/>
                  </a:cubicBezTo>
                  <a:cubicBezTo>
                    <a:pt x="33" y="54"/>
                    <a:pt x="30" y="57"/>
                    <a:pt x="28" y="60"/>
                  </a:cubicBezTo>
                  <a:cubicBezTo>
                    <a:pt x="26" y="62"/>
                    <a:pt x="26" y="65"/>
                    <a:pt x="26" y="68"/>
                  </a:cubicBezTo>
                  <a:cubicBezTo>
                    <a:pt x="26" y="71"/>
                    <a:pt x="27" y="74"/>
                    <a:pt x="28" y="76"/>
                  </a:cubicBezTo>
                  <a:cubicBezTo>
                    <a:pt x="30" y="77"/>
                    <a:pt x="32" y="78"/>
                    <a:pt x="35" y="78"/>
                  </a:cubicBezTo>
                  <a:cubicBezTo>
                    <a:pt x="38" y="78"/>
                    <a:pt x="42" y="77"/>
                    <a:pt x="44" y="75"/>
                  </a:cubicBezTo>
                  <a:cubicBezTo>
                    <a:pt x="48" y="72"/>
                    <a:pt x="50" y="70"/>
                    <a:pt x="51" y="68"/>
                  </a:cubicBezTo>
                  <a:cubicBezTo>
                    <a:pt x="51" y="66"/>
                    <a:pt x="52" y="61"/>
                    <a:pt x="52" y="53"/>
                  </a:cubicBezTo>
                  <a:cubicBezTo>
                    <a:pt x="52" y="50"/>
                    <a:pt x="52" y="47"/>
                    <a:pt x="51" y="44"/>
                  </a:cubicBezTo>
                  <a:lnTo>
                    <a:pt x="51" y="4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3" name="Freeform 413"/>
            <p:cNvSpPr>
              <a:spLocks/>
            </p:cNvSpPr>
            <p:nvPr/>
          </p:nvSpPr>
          <p:spPr bwMode="auto">
            <a:xfrm>
              <a:off x="1115" y="6336"/>
              <a:ext cx="84" cy="122"/>
            </a:xfrm>
            <a:custGeom>
              <a:avLst/>
              <a:gdLst/>
              <a:ahLst/>
              <a:cxnLst>
                <a:cxn ang="0">
                  <a:pos x="0" y="87"/>
                </a:cxn>
                <a:cxn ang="0">
                  <a:pos x="0" y="87"/>
                </a:cxn>
                <a:cxn ang="0">
                  <a:pos x="3" y="86"/>
                </a:cxn>
                <a:cxn ang="0">
                  <a:pos x="13" y="82"/>
                </a:cxn>
                <a:cxn ang="0">
                  <a:pos x="14" y="65"/>
                </a:cxn>
                <a:cxn ang="0">
                  <a:pos x="13" y="29"/>
                </a:cxn>
                <a:cxn ang="0">
                  <a:pos x="12" y="27"/>
                </a:cxn>
                <a:cxn ang="0">
                  <a:pos x="5" y="24"/>
                </a:cxn>
                <a:cxn ang="0">
                  <a:pos x="2" y="22"/>
                </a:cxn>
                <a:cxn ang="0">
                  <a:pos x="2" y="18"/>
                </a:cxn>
                <a:cxn ang="0">
                  <a:pos x="16" y="13"/>
                </a:cxn>
                <a:cxn ang="0">
                  <a:pos x="25" y="4"/>
                </a:cxn>
                <a:cxn ang="0">
                  <a:pos x="28" y="1"/>
                </a:cxn>
                <a:cxn ang="0">
                  <a:pos x="35" y="0"/>
                </a:cxn>
                <a:cxn ang="0">
                  <a:pos x="36" y="4"/>
                </a:cxn>
                <a:cxn ang="0">
                  <a:pos x="35" y="7"/>
                </a:cxn>
                <a:cxn ang="0">
                  <a:pos x="35" y="13"/>
                </a:cxn>
                <a:cxn ang="0">
                  <a:pos x="35" y="22"/>
                </a:cxn>
                <a:cxn ang="0">
                  <a:pos x="42" y="12"/>
                </a:cxn>
                <a:cxn ang="0">
                  <a:pos x="47" y="7"/>
                </a:cxn>
                <a:cxn ang="0">
                  <a:pos x="55" y="4"/>
                </a:cxn>
                <a:cxn ang="0">
                  <a:pos x="65" y="8"/>
                </a:cxn>
                <a:cxn ang="0">
                  <a:pos x="69" y="17"/>
                </a:cxn>
                <a:cxn ang="0">
                  <a:pos x="66" y="25"/>
                </a:cxn>
                <a:cxn ang="0">
                  <a:pos x="58" y="29"/>
                </a:cxn>
                <a:cxn ang="0">
                  <a:pos x="48" y="25"/>
                </a:cxn>
                <a:cxn ang="0">
                  <a:pos x="44" y="23"/>
                </a:cxn>
                <a:cxn ang="0">
                  <a:pos x="43" y="23"/>
                </a:cxn>
                <a:cxn ang="0">
                  <a:pos x="39" y="27"/>
                </a:cxn>
                <a:cxn ang="0">
                  <a:pos x="36" y="38"/>
                </a:cxn>
                <a:cxn ang="0">
                  <a:pos x="36" y="41"/>
                </a:cxn>
                <a:cxn ang="0">
                  <a:pos x="37" y="77"/>
                </a:cxn>
                <a:cxn ang="0">
                  <a:pos x="39" y="82"/>
                </a:cxn>
                <a:cxn ang="0">
                  <a:pos x="43" y="84"/>
                </a:cxn>
                <a:cxn ang="0">
                  <a:pos x="49" y="85"/>
                </a:cxn>
                <a:cxn ang="0">
                  <a:pos x="55" y="86"/>
                </a:cxn>
                <a:cxn ang="0">
                  <a:pos x="56" y="89"/>
                </a:cxn>
                <a:cxn ang="0">
                  <a:pos x="55" y="92"/>
                </a:cxn>
                <a:cxn ang="0">
                  <a:pos x="46" y="92"/>
                </a:cxn>
                <a:cxn ang="0">
                  <a:pos x="26" y="91"/>
                </a:cxn>
                <a:cxn ang="0">
                  <a:pos x="12" y="92"/>
                </a:cxn>
                <a:cxn ang="0">
                  <a:pos x="11" y="92"/>
                </a:cxn>
                <a:cxn ang="0">
                  <a:pos x="0" y="92"/>
                </a:cxn>
                <a:cxn ang="0">
                  <a:pos x="0" y="90"/>
                </a:cxn>
                <a:cxn ang="0">
                  <a:pos x="0" y="87"/>
                </a:cxn>
                <a:cxn ang="0">
                  <a:pos x="0" y="87"/>
                </a:cxn>
              </a:cxnLst>
              <a:rect l="0" t="0" r="r" b="b"/>
              <a:pathLst>
                <a:path w="69" h="92">
                  <a:moveTo>
                    <a:pt x="0" y="87"/>
                  </a:moveTo>
                  <a:lnTo>
                    <a:pt x="0" y="87"/>
                  </a:lnTo>
                  <a:cubicBezTo>
                    <a:pt x="1" y="87"/>
                    <a:pt x="2" y="86"/>
                    <a:pt x="3" y="86"/>
                  </a:cubicBezTo>
                  <a:cubicBezTo>
                    <a:pt x="7" y="85"/>
                    <a:pt x="10" y="84"/>
                    <a:pt x="13" y="82"/>
                  </a:cubicBezTo>
                  <a:cubicBezTo>
                    <a:pt x="14" y="80"/>
                    <a:pt x="14" y="74"/>
                    <a:pt x="14" y="65"/>
                  </a:cubicBezTo>
                  <a:cubicBezTo>
                    <a:pt x="14" y="47"/>
                    <a:pt x="14" y="36"/>
                    <a:pt x="13" y="29"/>
                  </a:cubicBezTo>
                  <a:cubicBezTo>
                    <a:pt x="13" y="28"/>
                    <a:pt x="13" y="27"/>
                    <a:pt x="12" y="27"/>
                  </a:cubicBezTo>
                  <a:cubicBezTo>
                    <a:pt x="10" y="26"/>
                    <a:pt x="8" y="25"/>
                    <a:pt x="5" y="24"/>
                  </a:cubicBezTo>
                  <a:cubicBezTo>
                    <a:pt x="3" y="24"/>
                    <a:pt x="2" y="23"/>
                    <a:pt x="2" y="22"/>
                  </a:cubicBezTo>
                  <a:lnTo>
                    <a:pt x="2" y="18"/>
                  </a:lnTo>
                  <a:cubicBezTo>
                    <a:pt x="7" y="17"/>
                    <a:pt x="11" y="16"/>
                    <a:pt x="16" y="13"/>
                  </a:cubicBezTo>
                  <a:cubicBezTo>
                    <a:pt x="20" y="10"/>
                    <a:pt x="23" y="7"/>
                    <a:pt x="25" y="4"/>
                  </a:cubicBezTo>
                  <a:cubicBezTo>
                    <a:pt x="26" y="3"/>
                    <a:pt x="27" y="1"/>
                    <a:pt x="28" y="1"/>
                  </a:cubicBezTo>
                  <a:lnTo>
                    <a:pt x="35" y="0"/>
                  </a:lnTo>
                  <a:cubicBezTo>
                    <a:pt x="35" y="2"/>
                    <a:pt x="36" y="3"/>
                    <a:pt x="36" y="4"/>
                  </a:cubicBezTo>
                  <a:cubicBezTo>
                    <a:pt x="36" y="5"/>
                    <a:pt x="36" y="6"/>
                    <a:pt x="35" y="7"/>
                  </a:cubicBezTo>
                  <a:cubicBezTo>
                    <a:pt x="35" y="9"/>
                    <a:pt x="35" y="11"/>
                    <a:pt x="35" y="13"/>
                  </a:cubicBezTo>
                  <a:cubicBezTo>
                    <a:pt x="35" y="14"/>
                    <a:pt x="35" y="17"/>
                    <a:pt x="35" y="22"/>
                  </a:cubicBezTo>
                  <a:cubicBezTo>
                    <a:pt x="38" y="17"/>
                    <a:pt x="40" y="14"/>
                    <a:pt x="42" y="12"/>
                  </a:cubicBezTo>
                  <a:cubicBezTo>
                    <a:pt x="42" y="11"/>
                    <a:pt x="44" y="9"/>
                    <a:pt x="47" y="7"/>
                  </a:cubicBezTo>
                  <a:cubicBezTo>
                    <a:pt x="50" y="5"/>
                    <a:pt x="52" y="4"/>
                    <a:pt x="55" y="4"/>
                  </a:cubicBezTo>
                  <a:cubicBezTo>
                    <a:pt x="59" y="4"/>
                    <a:pt x="62" y="6"/>
                    <a:pt x="65" y="8"/>
                  </a:cubicBezTo>
                  <a:cubicBezTo>
                    <a:pt x="67" y="10"/>
                    <a:pt x="69" y="13"/>
                    <a:pt x="69" y="17"/>
                  </a:cubicBezTo>
                  <a:cubicBezTo>
                    <a:pt x="69" y="20"/>
                    <a:pt x="68" y="23"/>
                    <a:pt x="66" y="25"/>
                  </a:cubicBezTo>
                  <a:cubicBezTo>
                    <a:pt x="64" y="28"/>
                    <a:pt x="61" y="29"/>
                    <a:pt x="58" y="29"/>
                  </a:cubicBezTo>
                  <a:cubicBezTo>
                    <a:pt x="55" y="29"/>
                    <a:pt x="51" y="28"/>
                    <a:pt x="48" y="25"/>
                  </a:cubicBezTo>
                  <a:cubicBezTo>
                    <a:pt x="46" y="24"/>
                    <a:pt x="45" y="23"/>
                    <a:pt x="44" y="23"/>
                  </a:cubicBezTo>
                  <a:lnTo>
                    <a:pt x="43" y="23"/>
                  </a:lnTo>
                  <a:cubicBezTo>
                    <a:pt x="41" y="24"/>
                    <a:pt x="40" y="25"/>
                    <a:pt x="39" y="27"/>
                  </a:cubicBezTo>
                  <a:cubicBezTo>
                    <a:pt x="37" y="31"/>
                    <a:pt x="36" y="34"/>
                    <a:pt x="36" y="38"/>
                  </a:cubicBezTo>
                  <a:lnTo>
                    <a:pt x="36" y="41"/>
                  </a:lnTo>
                  <a:cubicBezTo>
                    <a:pt x="36" y="46"/>
                    <a:pt x="37" y="58"/>
                    <a:pt x="37" y="77"/>
                  </a:cubicBezTo>
                  <a:cubicBezTo>
                    <a:pt x="37" y="78"/>
                    <a:pt x="38" y="80"/>
                    <a:pt x="39" y="82"/>
                  </a:cubicBezTo>
                  <a:cubicBezTo>
                    <a:pt x="40" y="83"/>
                    <a:pt x="41" y="84"/>
                    <a:pt x="43" y="84"/>
                  </a:cubicBezTo>
                  <a:cubicBezTo>
                    <a:pt x="44" y="84"/>
                    <a:pt x="46" y="85"/>
                    <a:pt x="49" y="85"/>
                  </a:cubicBezTo>
                  <a:cubicBezTo>
                    <a:pt x="52" y="85"/>
                    <a:pt x="54" y="86"/>
                    <a:pt x="55" y="86"/>
                  </a:cubicBezTo>
                  <a:cubicBezTo>
                    <a:pt x="56" y="87"/>
                    <a:pt x="56" y="88"/>
                    <a:pt x="56" y="89"/>
                  </a:cubicBezTo>
                  <a:cubicBezTo>
                    <a:pt x="56" y="90"/>
                    <a:pt x="56" y="91"/>
                    <a:pt x="55" y="92"/>
                  </a:cubicBezTo>
                  <a:lnTo>
                    <a:pt x="46" y="92"/>
                  </a:lnTo>
                  <a:lnTo>
                    <a:pt x="26" y="91"/>
                  </a:lnTo>
                  <a:cubicBezTo>
                    <a:pt x="21" y="91"/>
                    <a:pt x="16" y="91"/>
                    <a:pt x="12" y="92"/>
                  </a:cubicBezTo>
                  <a:lnTo>
                    <a:pt x="11" y="92"/>
                  </a:lnTo>
                  <a:cubicBezTo>
                    <a:pt x="10" y="92"/>
                    <a:pt x="7" y="92"/>
                    <a:pt x="0" y="92"/>
                  </a:cubicBezTo>
                  <a:cubicBezTo>
                    <a:pt x="0" y="91"/>
                    <a:pt x="0" y="90"/>
                    <a:pt x="0" y="90"/>
                  </a:cubicBezTo>
                  <a:cubicBezTo>
                    <a:pt x="0" y="89"/>
                    <a:pt x="0" y="88"/>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4" name="Freeform 414"/>
            <p:cNvSpPr>
              <a:spLocks noEditPoints="1"/>
            </p:cNvSpPr>
            <p:nvPr/>
          </p:nvSpPr>
          <p:spPr bwMode="auto">
            <a:xfrm>
              <a:off x="1204" y="6278"/>
              <a:ext cx="64" cy="180"/>
            </a:xfrm>
            <a:custGeom>
              <a:avLst/>
              <a:gdLst/>
              <a:ahLst/>
              <a:cxnLst>
                <a:cxn ang="0">
                  <a:pos x="14" y="13"/>
                </a:cxn>
                <a:cxn ang="0">
                  <a:pos x="14" y="13"/>
                </a:cxn>
                <a:cxn ang="0">
                  <a:pos x="18" y="4"/>
                </a:cxn>
                <a:cxn ang="0">
                  <a:pos x="27" y="0"/>
                </a:cxn>
                <a:cxn ang="0">
                  <a:pos x="37" y="4"/>
                </a:cxn>
                <a:cxn ang="0">
                  <a:pos x="41" y="13"/>
                </a:cxn>
                <a:cxn ang="0">
                  <a:pos x="40" y="20"/>
                </a:cxn>
                <a:cxn ang="0">
                  <a:pos x="35" y="25"/>
                </a:cxn>
                <a:cxn ang="0">
                  <a:pos x="28" y="27"/>
                </a:cxn>
                <a:cxn ang="0">
                  <a:pos x="18" y="23"/>
                </a:cxn>
                <a:cxn ang="0">
                  <a:pos x="14" y="13"/>
                </a:cxn>
                <a:cxn ang="0">
                  <a:pos x="14" y="13"/>
                </a:cxn>
                <a:cxn ang="0">
                  <a:pos x="0" y="136"/>
                </a:cxn>
                <a:cxn ang="0">
                  <a:pos x="0" y="136"/>
                </a:cxn>
                <a:cxn ang="0">
                  <a:pos x="0" y="130"/>
                </a:cxn>
                <a:cxn ang="0">
                  <a:pos x="11" y="128"/>
                </a:cxn>
                <a:cxn ang="0">
                  <a:pos x="15" y="126"/>
                </a:cxn>
                <a:cxn ang="0">
                  <a:pos x="16" y="120"/>
                </a:cxn>
                <a:cxn ang="0">
                  <a:pos x="16" y="119"/>
                </a:cxn>
                <a:cxn ang="0">
                  <a:pos x="16" y="114"/>
                </a:cxn>
                <a:cxn ang="0">
                  <a:pos x="16" y="108"/>
                </a:cxn>
                <a:cxn ang="0">
                  <a:pos x="16" y="101"/>
                </a:cxn>
                <a:cxn ang="0">
                  <a:pos x="16" y="96"/>
                </a:cxn>
                <a:cxn ang="0">
                  <a:pos x="16" y="91"/>
                </a:cxn>
                <a:cxn ang="0">
                  <a:pos x="16" y="74"/>
                </a:cxn>
                <a:cxn ang="0">
                  <a:pos x="15" y="67"/>
                </a:cxn>
                <a:cxn ang="0">
                  <a:pos x="11" y="65"/>
                </a:cxn>
                <a:cxn ang="0">
                  <a:pos x="1" y="63"/>
                </a:cxn>
                <a:cxn ang="0">
                  <a:pos x="1" y="57"/>
                </a:cxn>
                <a:cxn ang="0">
                  <a:pos x="20" y="53"/>
                </a:cxn>
                <a:cxn ang="0">
                  <a:pos x="31" y="44"/>
                </a:cxn>
                <a:cxn ang="0">
                  <a:pos x="38" y="44"/>
                </a:cxn>
                <a:cxn ang="0">
                  <a:pos x="39" y="77"/>
                </a:cxn>
                <a:cxn ang="0">
                  <a:pos x="38" y="119"/>
                </a:cxn>
                <a:cxn ang="0">
                  <a:pos x="38" y="127"/>
                </a:cxn>
                <a:cxn ang="0">
                  <a:pos x="49" y="130"/>
                </a:cxn>
                <a:cxn ang="0">
                  <a:pos x="53" y="131"/>
                </a:cxn>
                <a:cxn ang="0">
                  <a:pos x="53" y="136"/>
                </a:cxn>
                <a:cxn ang="0">
                  <a:pos x="49" y="136"/>
                </a:cxn>
                <a:cxn ang="0">
                  <a:pos x="44" y="136"/>
                </a:cxn>
                <a:cxn ang="0">
                  <a:pos x="16" y="136"/>
                </a:cxn>
                <a:cxn ang="0">
                  <a:pos x="6" y="136"/>
                </a:cxn>
                <a:cxn ang="0">
                  <a:pos x="0" y="136"/>
                </a:cxn>
                <a:cxn ang="0">
                  <a:pos x="0" y="136"/>
                </a:cxn>
              </a:cxnLst>
              <a:rect l="0" t="0" r="r" b="b"/>
              <a:pathLst>
                <a:path w="53" h="136">
                  <a:moveTo>
                    <a:pt x="14" y="13"/>
                  </a:moveTo>
                  <a:lnTo>
                    <a:pt x="14" y="13"/>
                  </a:lnTo>
                  <a:cubicBezTo>
                    <a:pt x="14" y="9"/>
                    <a:pt x="15" y="6"/>
                    <a:pt x="18" y="4"/>
                  </a:cubicBezTo>
                  <a:cubicBezTo>
                    <a:pt x="20" y="1"/>
                    <a:pt x="23" y="0"/>
                    <a:pt x="27" y="0"/>
                  </a:cubicBezTo>
                  <a:cubicBezTo>
                    <a:pt x="31" y="0"/>
                    <a:pt x="35" y="1"/>
                    <a:pt x="37" y="4"/>
                  </a:cubicBezTo>
                  <a:cubicBezTo>
                    <a:pt x="40" y="7"/>
                    <a:pt x="41" y="9"/>
                    <a:pt x="41" y="13"/>
                  </a:cubicBezTo>
                  <a:cubicBezTo>
                    <a:pt x="41" y="15"/>
                    <a:pt x="41" y="17"/>
                    <a:pt x="40" y="20"/>
                  </a:cubicBezTo>
                  <a:cubicBezTo>
                    <a:pt x="39" y="22"/>
                    <a:pt x="37" y="24"/>
                    <a:pt x="35" y="25"/>
                  </a:cubicBezTo>
                  <a:cubicBezTo>
                    <a:pt x="32" y="27"/>
                    <a:pt x="30" y="27"/>
                    <a:pt x="28" y="27"/>
                  </a:cubicBezTo>
                  <a:cubicBezTo>
                    <a:pt x="24" y="27"/>
                    <a:pt x="21" y="26"/>
                    <a:pt x="18" y="23"/>
                  </a:cubicBezTo>
                  <a:cubicBezTo>
                    <a:pt x="16" y="20"/>
                    <a:pt x="14" y="17"/>
                    <a:pt x="14" y="13"/>
                  </a:cubicBezTo>
                  <a:lnTo>
                    <a:pt x="14" y="13"/>
                  </a:lnTo>
                  <a:close/>
                  <a:moveTo>
                    <a:pt x="0" y="136"/>
                  </a:moveTo>
                  <a:lnTo>
                    <a:pt x="0" y="136"/>
                  </a:lnTo>
                  <a:lnTo>
                    <a:pt x="0" y="130"/>
                  </a:lnTo>
                  <a:lnTo>
                    <a:pt x="11" y="128"/>
                  </a:lnTo>
                  <a:cubicBezTo>
                    <a:pt x="13" y="128"/>
                    <a:pt x="14" y="127"/>
                    <a:pt x="15" y="126"/>
                  </a:cubicBezTo>
                  <a:cubicBezTo>
                    <a:pt x="15" y="125"/>
                    <a:pt x="16" y="123"/>
                    <a:pt x="16" y="120"/>
                  </a:cubicBezTo>
                  <a:lnTo>
                    <a:pt x="16" y="119"/>
                  </a:lnTo>
                  <a:cubicBezTo>
                    <a:pt x="16" y="118"/>
                    <a:pt x="16" y="116"/>
                    <a:pt x="16" y="114"/>
                  </a:cubicBezTo>
                  <a:cubicBezTo>
                    <a:pt x="16" y="112"/>
                    <a:pt x="16" y="110"/>
                    <a:pt x="16" y="108"/>
                  </a:cubicBezTo>
                  <a:cubicBezTo>
                    <a:pt x="16" y="107"/>
                    <a:pt x="16" y="105"/>
                    <a:pt x="16" y="101"/>
                  </a:cubicBezTo>
                  <a:lnTo>
                    <a:pt x="16" y="96"/>
                  </a:lnTo>
                  <a:lnTo>
                    <a:pt x="16" y="91"/>
                  </a:lnTo>
                  <a:lnTo>
                    <a:pt x="16" y="74"/>
                  </a:lnTo>
                  <a:cubicBezTo>
                    <a:pt x="16" y="72"/>
                    <a:pt x="16" y="70"/>
                    <a:pt x="15" y="67"/>
                  </a:cubicBezTo>
                  <a:cubicBezTo>
                    <a:pt x="15" y="66"/>
                    <a:pt x="13" y="65"/>
                    <a:pt x="11" y="65"/>
                  </a:cubicBezTo>
                  <a:cubicBezTo>
                    <a:pt x="9" y="64"/>
                    <a:pt x="6" y="63"/>
                    <a:pt x="1" y="63"/>
                  </a:cubicBezTo>
                  <a:lnTo>
                    <a:pt x="1" y="57"/>
                  </a:lnTo>
                  <a:cubicBezTo>
                    <a:pt x="8" y="57"/>
                    <a:pt x="14" y="55"/>
                    <a:pt x="20" y="53"/>
                  </a:cubicBezTo>
                  <a:cubicBezTo>
                    <a:pt x="23" y="51"/>
                    <a:pt x="27" y="48"/>
                    <a:pt x="31" y="44"/>
                  </a:cubicBezTo>
                  <a:lnTo>
                    <a:pt x="38" y="44"/>
                  </a:lnTo>
                  <a:cubicBezTo>
                    <a:pt x="39" y="52"/>
                    <a:pt x="39" y="64"/>
                    <a:pt x="39" y="77"/>
                  </a:cubicBezTo>
                  <a:lnTo>
                    <a:pt x="38" y="119"/>
                  </a:lnTo>
                  <a:cubicBezTo>
                    <a:pt x="38" y="122"/>
                    <a:pt x="38" y="125"/>
                    <a:pt x="38" y="127"/>
                  </a:cubicBezTo>
                  <a:cubicBezTo>
                    <a:pt x="41" y="128"/>
                    <a:pt x="44" y="129"/>
                    <a:pt x="49" y="130"/>
                  </a:cubicBezTo>
                  <a:cubicBezTo>
                    <a:pt x="51" y="130"/>
                    <a:pt x="52" y="130"/>
                    <a:pt x="53" y="131"/>
                  </a:cubicBezTo>
                  <a:lnTo>
                    <a:pt x="53" y="136"/>
                  </a:lnTo>
                  <a:cubicBezTo>
                    <a:pt x="51" y="136"/>
                    <a:pt x="50" y="136"/>
                    <a:pt x="49" y="136"/>
                  </a:cubicBezTo>
                  <a:cubicBezTo>
                    <a:pt x="48" y="136"/>
                    <a:pt x="46" y="136"/>
                    <a:pt x="44" y="136"/>
                  </a:cubicBezTo>
                  <a:cubicBezTo>
                    <a:pt x="37" y="136"/>
                    <a:pt x="28" y="136"/>
                    <a:pt x="16" y="136"/>
                  </a:cubicBezTo>
                  <a:cubicBezTo>
                    <a:pt x="13" y="136"/>
                    <a:pt x="9" y="136"/>
                    <a:pt x="6" y="136"/>
                  </a:cubicBezTo>
                  <a:cubicBezTo>
                    <a:pt x="3" y="136"/>
                    <a:pt x="1" y="136"/>
                    <a:pt x="0" y="136"/>
                  </a:cubicBezTo>
                  <a:lnTo>
                    <a:pt x="0"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5" name="Freeform 415"/>
            <p:cNvSpPr>
              <a:spLocks/>
            </p:cNvSpPr>
            <p:nvPr/>
          </p:nvSpPr>
          <p:spPr bwMode="auto">
            <a:xfrm>
              <a:off x="1277" y="6336"/>
              <a:ext cx="133" cy="123"/>
            </a:xfrm>
            <a:custGeom>
              <a:avLst/>
              <a:gdLst/>
              <a:ahLst/>
              <a:cxnLst>
                <a:cxn ang="0">
                  <a:pos x="0" y="87"/>
                </a:cxn>
                <a:cxn ang="0">
                  <a:pos x="12" y="84"/>
                </a:cxn>
                <a:cxn ang="0">
                  <a:pos x="14" y="73"/>
                </a:cxn>
                <a:cxn ang="0">
                  <a:pos x="14" y="56"/>
                </a:cxn>
                <a:cxn ang="0">
                  <a:pos x="14" y="39"/>
                </a:cxn>
                <a:cxn ang="0">
                  <a:pos x="10" y="25"/>
                </a:cxn>
                <a:cxn ang="0">
                  <a:pos x="0" y="16"/>
                </a:cxn>
                <a:cxn ang="0">
                  <a:pos x="11" y="13"/>
                </a:cxn>
                <a:cxn ang="0">
                  <a:pos x="20" y="10"/>
                </a:cxn>
                <a:cxn ang="0">
                  <a:pos x="31" y="0"/>
                </a:cxn>
                <a:cxn ang="0">
                  <a:pos x="36" y="11"/>
                </a:cxn>
                <a:cxn ang="0">
                  <a:pos x="36" y="19"/>
                </a:cxn>
                <a:cxn ang="0">
                  <a:pos x="69" y="5"/>
                </a:cxn>
                <a:cxn ang="0">
                  <a:pos x="96" y="21"/>
                </a:cxn>
                <a:cxn ang="0">
                  <a:pos x="97" y="80"/>
                </a:cxn>
                <a:cxn ang="0">
                  <a:pos x="104" y="85"/>
                </a:cxn>
                <a:cxn ang="0">
                  <a:pos x="110" y="90"/>
                </a:cxn>
                <a:cxn ang="0">
                  <a:pos x="90" y="92"/>
                </a:cxn>
                <a:cxn ang="0">
                  <a:pos x="79" y="92"/>
                </a:cxn>
                <a:cxn ang="0">
                  <a:pos x="62" y="93"/>
                </a:cxn>
                <a:cxn ang="0">
                  <a:pos x="62" y="87"/>
                </a:cxn>
                <a:cxn ang="0">
                  <a:pos x="72" y="85"/>
                </a:cxn>
                <a:cxn ang="0">
                  <a:pos x="76" y="77"/>
                </a:cxn>
                <a:cxn ang="0">
                  <a:pos x="76" y="51"/>
                </a:cxn>
                <a:cxn ang="0">
                  <a:pos x="61" y="16"/>
                </a:cxn>
                <a:cxn ang="0">
                  <a:pos x="36" y="28"/>
                </a:cxn>
                <a:cxn ang="0">
                  <a:pos x="36" y="36"/>
                </a:cxn>
                <a:cxn ang="0">
                  <a:pos x="37" y="60"/>
                </a:cxn>
                <a:cxn ang="0">
                  <a:pos x="38" y="81"/>
                </a:cxn>
                <a:cxn ang="0">
                  <a:pos x="48" y="89"/>
                </a:cxn>
                <a:cxn ang="0">
                  <a:pos x="42" y="93"/>
                </a:cxn>
                <a:cxn ang="0">
                  <a:pos x="24" y="92"/>
                </a:cxn>
                <a:cxn ang="0">
                  <a:pos x="0" y="90"/>
                </a:cxn>
                <a:cxn ang="0">
                  <a:pos x="0" y="87"/>
                </a:cxn>
              </a:cxnLst>
              <a:rect l="0" t="0" r="r" b="b"/>
              <a:pathLst>
                <a:path w="110" h="93">
                  <a:moveTo>
                    <a:pt x="0" y="87"/>
                  </a:moveTo>
                  <a:lnTo>
                    <a:pt x="0" y="87"/>
                  </a:lnTo>
                  <a:cubicBezTo>
                    <a:pt x="2" y="86"/>
                    <a:pt x="3" y="86"/>
                    <a:pt x="5" y="86"/>
                  </a:cubicBezTo>
                  <a:cubicBezTo>
                    <a:pt x="9" y="85"/>
                    <a:pt x="11" y="84"/>
                    <a:pt x="12" y="84"/>
                  </a:cubicBezTo>
                  <a:cubicBezTo>
                    <a:pt x="13" y="83"/>
                    <a:pt x="13" y="83"/>
                    <a:pt x="14" y="82"/>
                  </a:cubicBezTo>
                  <a:cubicBezTo>
                    <a:pt x="14" y="80"/>
                    <a:pt x="14" y="77"/>
                    <a:pt x="14" y="73"/>
                  </a:cubicBezTo>
                  <a:lnTo>
                    <a:pt x="14" y="64"/>
                  </a:lnTo>
                  <a:lnTo>
                    <a:pt x="14" y="56"/>
                  </a:lnTo>
                  <a:lnTo>
                    <a:pt x="14" y="45"/>
                  </a:lnTo>
                  <a:lnTo>
                    <a:pt x="14" y="39"/>
                  </a:lnTo>
                  <a:cubicBezTo>
                    <a:pt x="14" y="34"/>
                    <a:pt x="14" y="31"/>
                    <a:pt x="13" y="28"/>
                  </a:cubicBezTo>
                  <a:cubicBezTo>
                    <a:pt x="13" y="27"/>
                    <a:pt x="12" y="26"/>
                    <a:pt x="10" y="25"/>
                  </a:cubicBezTo>
                  <a:cubicBezTo>
                    <a:pt x="8" y="24"/>
                    <a:pt x="5" y="22"/>
                    <a:pt x="1" y="21"/>
                  </a:cubicBezTo>
                  <a:lnTo>
                    <a:pt x="0" y="16"/>
                  </a:lnTo>
                  <a:cubicBezTo>
                    <a:pt x="1" y="16"/>
                    <a:pt x="2" y="16"/>
                    <a:pt x="3" y="15"/>
                  </a:cubicBezTo>
                  <a:cubicBezTo>
                    <a:pt x="4" y="15"/>
                    <a:pt x="6" y="15"/>
                    <a:pt x="11" y="13"/>
                  </a:cubicBezTo>
                  <a:cubicBezTo>
                    <a:pt x="15" y="12"/>
                    <a:pt x="17" y="11"/>
                    <a:pt x="19" y="11"/>
                  </a:cubicBezTo>
                  <a:cubicBezTo>
                    <a:pt x="19" y="10"/>
                    <a:pt x="19" y="10"/>
                    <a:pt x="20" y="10"/>
                  </a:cubicBezTo>
                  <a:cubicBezTo>
                    <a:pt x="21" y="9"/>
                    <a:pt x="22" y="8"/>
                    <a:pt x="23" y="8"/>
                  </a:cubicBezTo>
                  <a:cubicBezTo>
                    <a:pt x="25" y="6"/>
                    <a:pt x="28" y="4"/>
                    <a:pt x="31" y="0"/>
                  </a:cubicBezTo>
                  <a:lnTo>
                    <a:pt x="36" y="0"/>
                  </a:lnTo>
                  <a:lnTo>
                    <a:pt x="36" y="11"/>
                  </a:lnTo>
                  <a:cubicBezTo>
                    <a:pt x="36" y="12"/>
                    <a:pt x="36" y="13"/>
                    <a:pt x="36" y="14"/>
                  </a:cubicBezTo>
                  <a:cubicBezTo>
                    <a:pt x="36" y="15"/>
                    <a:pt x="36" y="16"/>
                    <a:pt x="36" y="19"/>
                  </a:cubicBezTo>
                  <a:cubicBezTo>
                    <a:pt x="42" y="14"/>
                    <a:pt x="47" y="10"/>
                    <a:pt x="51" y="8"/>
                  </a:cubicBezTo>
                  <a:cubicBezTo>
                    <a:pt x="58" y="6"/>
                    <a:pt x="63" y="5"/>
                    <a:pt x="69" y="5"/>
                  </a:cubicBezTo>
                  <a:cubicBezTo>
                    <a:pt x="75" y="5"/>
                    <a:pt x="81" y="6"/>
                    <a:pt x="86" y="9"/>
                  </a:cubicBezTo>
                  <a:cubicBezTo>
                    <a:pt x="91" y="13"/>
                    <a:pt x="94" y="16"/>
                    <a:pt x="96" y="21"/>
                  </a:cubicBezTo>
                  <a:cubicBezTo>
                    <a:pt x="97" y="25"/>
                    <a:pt x="98" y="33"/>
                    <a:pt x="98" y="46"/>
                  </a:cubicBezTo>
                  <a:lnTo>
                    <a:pt x="97" y="80"/>
                  </a:lnTo>
                  <a:cubicBezTo>
                    <a:pt x="97" y="81"/>
                    <a:pt x="98" y="83"/>
                    <a:pt x="98" y="84"/>
                  </a:cubicBezTo>
                  <a:cubicBezTo>
                    <a:pt x="99" y="84"/>
                    <a:pt x="101" y="85"/>
                    <a:pt x="104" y="85"/>
                  </a:cubicBezTo>
                  <a:lnTo>
                    <a:pt x="109" y="86"/>
                  </a:lnTo>
                  <a:cubicBezTo>
                    <a:pt x="110" y="87"/>
                    <a:pt x="110" y="88"/>
                    <a:pt x="110" y="90"/>
                  </a:cubicBezTo>
                  <a:cubicBezTo>
                    <a:pt x="110" y="90"/>
                    <a:pt x="110" y="92"/>
                    <a:pt x="110" y="93"/>
                  </a:cubicBezTo>
                  <a:lnTo>
                    <a:pt x="90" y="92"/>
                  </a:lnTo>
                  <a:lnTo>
                    <a:pt x="84" y="92"/>
                  </a:lnTo>
                  <a:lnTo>
                    <a:pt x="79" y="92"/>
                  </a:lnTo>
                  <a:lnTo>
                    <a:pt x="65" y="93"/>
                  </a:lnTo>
                  <a:lnTo>
                    <a:pt x="62" y="93"/>
                  </a:lnTo>
                  <a:cubicBezTo>
                    <a:pt x="62" y="92"/>
                    <a:pt x="62" y="91"/>
                    <a:pt x="62" y="91"/>
                  </a:cubicBezTo>
                  <a:cubicBezTo>
                    <a:pt x="62" y="89"/>
                    <a:pt x="62" y="88"/>
                    <a:pt x="62" y="87"/>
                  </a:cubicBezTo>
                  <a:cubicBezTo>
                    <a:pt x="63" y="86"/>
                    <a:pt x="65" y="86"/>
                    <a:pt x="69" y="86"/>
                  </a:cubicBezTo>
                  <a:cubicBezTo>
                    <a:pt x="70" y="85"/>
                    <a:pt x="71" y="85"/>
                    <a:pt x="72" y="85"/>
                  </a:cubicBezTo>
                  <a:cubicBezTo>
                    <a:pt x="74" y="84"/>
                    <a:pt x="75" y="84"/>
                    <a:pt x="75" y="83"/>
                  </a:cubicBezTo>
                  <a:cubicBezTo>
                    <a:pt x="75" y="82"/>
                    <a:pt x="76" y="80"/>
                    <a:pt x="76" y="77"/>
                  </a:cubicBezTo>
                  <a:cubicBezTo>
                    <a:pt x="76" y="71"/>
                    <a:pt x="76" y="66"/>
                    <a:pt x="75" y="63"/>
                  </a:cubicBezTo>
                  <a:lnTo>
                    <a:pt x="76" y="51"/>
                  </a:lnTo>
                  <a:cubicBezTo>
                    <a:pt x="76" y="37"/>
                    <a:pt x="75" y="28"/>
                    <a:pt x="73" y="24"/>
                  </a:cubicBezTo>
                  <a:cubicBezTo>
                    <a:pt x="70" y="19"/>
                    <a:pt x="66" y="16"/>
                    <a:pt x="61" y="16"/>
                  </a:cubicBezTo>
                  <a:cubicBezTo>
                    <a:pt x="57" y="16"/>
                    <a:pt x="53" y="17"/>
                    <a:pt x="49" y="19"/>
                  </a:cubicBezTo>
                  <a:cubicBezTo>
                    <a:pt x="45" y="21"/>
                    <a:pt x="41" y="24"/>
                    <a:pt x="36" y="28"/>
                  </a:cubicBezTo>
                  <a:lnTo>
                    <a:pt x="36" y="30"/>
                  </a:lnTo>
                  <a:lnTo>
                    <a:pt x="36" y="36"/>
                  </a:lnTo>
                  <a:lnTo>
                    <a:pt x="36" y="43"/>
                  </a:lnTo>
                  <a:lnTo>
                    <a:pt x="37" y="60"/>
                  </a:lnTo>
                  <a:lnTo>
                    <a:pt x="36" y="62"/>
                  </a:lnTo>
                  <a:cubicBezTo>
                    <a:pt x="36" y="74"/>
                    <a:pt x="37" y="80"/>
                    <a:pt x="38" y="81"/>
                  </a:cubicBezTo>
                  <a:cubicBezTo>
                    <a:pt x="39" y="83"/>
                    <a:pt x="42" y="85"/>
                    <a:pt x="48" y="86"/>
                  </a:cubicBezTo>
                  <a:cubicBezTo>
                    <a:pt x="48" y="87"/>
                    <a:pt x="48" y="88"/>
                    <a:pt x="48" y="89"/>
                  </a:cubicBezTo>
                  <a:cubicBezTo>
                    <a:pt x="48" y="90"/>
                    <a:pt x="48" y="91"/>
                    <a:pt x="47" y="93"/>
                  </a:cubicBezTo>
                  <a:cubicBezTo>
                    <a:pt x="45" y="93"/>
                    <a:pt x="44" y="93"/>
                    <a:pt x="42" y="93"/>
                  </a:cubicBezTo>
                  <a:cubicBezTo>
                    <a:pt x="41" y="93"/>
                    <a:pt x="38" y="93"/>
                    <a:pt x="35" y="92"/>
                  </a:cubicBezTo>
                  <a:lnTo>
                    <a:pt x="24" y="92"/>
                  </a:lnTo>
                  <a:cubicBezTo>
                    <a:pt x="19" y="92"/>
                    <a:pt x="11" y="92"/>
                    <a:pt x="0" y="93"/>
                  </a:cubicBezTo>
                  <a:cubicBezTo>
                    <a:pt x="0" y="92"/>
                    <a:pt x="0" y="91"/>
                    <a:pt x="0" y="90"/>
                  </a:cubicBezTo>
                  <a:cubicBezTo>
                    <a:pt x="0" y="90"/>
                    <a:pt x="0" y="89"/>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6" name="Freeform 416"/>
            <p:cNvSpPr>
              <a:spLocks noEditPoints="1"/>
            </p:cNvSpPr>
            <p:nvPr/>
          </p:nvSpPr>
          <p:spPr bwMode="auto">
            <a:xfrm>
              <a:off x="1420" y="6343"/>
              <a:ext cx="133" cy="186"/>
            </a:xfrm>
            <a:custGeom>
              <a:avLst/>
              <a:gdLst/>
              <a:ahLst/>
              <a:cxnLst>
                <a:cxn ang="0">
                  <a:pos x="24" y="101"/>
                </a:cxn>
                <a:cxn ang="0">
                  <a:pos x="1" y="83"/>
                </a:cxn>
                <a:cxn ang="0">
                  <a:pos x="26" y="61"/>
                </a:cxn>
                <a:cxn ang="0">
                  <a:pos x="7" y="35"/>
                </a:cxn>
                <a:cxn ang="0">
                  <a:pos x="26" y="5"/>
                </a:cxn>
                <a:cxn ang="0">
                  <a:pos x="63" y="1"/>
                </a:cxn>
                <a:cxn ang="0">
                  <a:pos x="74" y="5"/>
                </a:cxn>
                <a:cxn ang="0">
                  <a:pos x="98" y="8"/>
                </a:cxn>
                <a:cxn ang="0">
                  <a:pos x="108" y="8"/>
                </a:cxn>
                <a:cxn ang="0">
                  <a:pos x="107" y="25"/>
                </a:cxn>
                <a:cxn ang="0">
                  <a:pos x="100" y="25"/>
                </a:cxn>
                <a:cxn ang="0">
                  <a:pos x="92" y="36"/>
                </a:cxn>
                <a:cxn ang="0">
                  <a:pos x="75" y="61"/>
                </a:cxn>
                <a:cxn ang="0">
                  <a:pos x="45" y="66"/>
                </a:cxn>
                <a:cxn ang="0">
                  <a:pos x="22" y="73"/>
                </a:cxn>
                <a:cxn ang="0">
                  <a:pos x="22" y="80"/>
                </a:cxn>
                <a:cxn ang="0">
                  <a:pos x="31" y="83"/>
                </a:cxn>
                <a:cxn ang="0">
                  <a:pos x="52" y="83"/>
                </a:cxn>
                <a:cxn ang="0">
                  <a:pos x="90" y="91"/>
                </a:cxn>
                <a:cxn ang="0">
                  <a:pos x="97" y="122"/>
                </a:cxn>
                <a:cxn ang="0">
                  <a:pos x="70" y="138"/>
                </a:cxn>
                <a:cxn ang="0">
                  <a:pos x="22" y="138"/>
                </a:cxn>
                <a:cxn ang="0">
                  <a:pos x="0" y="120"/>
                </a:cxn>
                <a:cxn ang="0">
                  <a:pos x="24" y="101"/>
                </a:cxn>
                <a:cxn ang="0">
                  <a:pos x="50" y="60"/>
                </a:cxn>
                <a:cxn ang="0">
                  <a:pos x="62" y="54"/>
                </a:cxn>
                <a:cxn ang="0">
                  <a:pos x="63" y="13"/>
                </a:cxn>
                <a:cxn ang="0">
                  <a:pos x="45" y="8"/>
                </a:cxn>
                <a:cxn ang="0">
                  <a:pos x="32" y="31"/>
                </a:cxn>
                <a:cxn ang="0">
                  <a:pos x="34" y="48"/>
                </a:cxn>
                <a:cxn ang="0">
                  <a:pos x="43" y="58"/>
                </a:cxn>
                <a:cxn ang="0">
                  <a:pos x="50" y="60"/>
                </a:cxn>
                <a:cxn ang="0">
                  <a:pos x="56" y="134"/>
                </a:cxn>
                <a:cxn ang="0">
                  <a:pos x="85" y="117"/>
                </a:cxn>
                <a:cxn ang="0">
                  <a:pos x="80" y="109"/>
                </a:cxn>
                <a:cxn ang="0">
                  <a:pos x="60" y="105"/>
                </a:cxn>
                <a:cxn ang="0">
                  <a:pos x="24" y="109"/>
                </a:cxn>
                <a:cxn ang="0">
                  <a:pos x="22" y="127"/>
                </a:cxn>
                <a:cxn ang="0">
                  <a:pos x="49" y="135"/>
                </a:cxn>
                <a:cxn ang="0">
                  <a:pos x="56" y="134"/>
                </a:cxn>
              </a:cxnLst>
              <a:rect l="0" t="0" r="r" b="b"/>
              <a:pathLst>
                <a:path w="109" h="141">
                  <a:moveTo>
                    <a:pt x="24" y="101"/>
                  </a:moveTo>
                  <a:lnTo>
                    <a:pt x="24" y="101"/>
                  </a:lnTo>
                  <a:cubicBezTo>
                    <a:pt x="15" y="99"/>
                    <a:pt x="9" y="96"/>
                    <a:pt x="6" y="93"/>
                  </a:cubicBezTo>
                  <a:cubicBezTo>
                    <a:pt x="3" y="90"/>
                    <a:pt x="1" y="86"/>
                    <a:pt x="1" y="83"/>
                  </a:cubicBezTo>
                  <a:cubicBezTo>
                    <a:pt x="1" y="79"/>
                    <a:pt x="2" y="77"/>
                    <a:pt x="4" y="75"/>
                  </a:cubicBezTo>
                  <a:cubicBezTo>
                    <a:pt x="5" y="74"/>
                    <a:pt x="13" y="69"/>
                    <a:pt x="26" y="61"/>
                  </a:cubicBezTo>
                  <a:cubicBezTo>
                    <a:pt x="19" y="57"/>
                    <a:pt x="15" y="53"/>
                    <a:pt x="12" y="50"/>
                  </a:cubicBezTo>
                  <a:cubicBezTo>
                    <a:pt x="9" y="45"/>
                    <a:pt x="7" y="40"/>
                    <a:pt x="7" y="35"/>
                  </a:cubicBezTo>
                  <a:cubicBezTo>
                    <a:pt x="7" y="31"/>
                    <a:pt x="8" y="26"/>
                    <a:pt x="10" y="21"/>
                  </a:cubicBezTo>
                  <a:cubicBezTo>
                    <a:pt x="14" y="14"/>
                    <a:pt x="19" y="9"/>
                    <a:pt x="26" y="5"/>
                  </a:cubicBezTo>
                  <a:cubicBezTo>
                    <a:pt x="33" y="2"/>
                    <a:pt x="41" y="0"/>
                    <a:pt x="52" y="0"/>
                  </a:cubicBezTo>
                  <a:cubicBezTo>
                    <a:pt x="56" y="0"/>
                    <a:pt x="60" y="0"/>
                    <a:pt x="63" y="1"/>
                  </a:cubicBezTo>
                  <a:cubicBezTo>
                    <a:pt x="64" y="1"/>
                    <a:pt x="67" y="2"/>
                    <a:pt x="70" y="3"/>
                  </a:cubicBezTo>
                  <a:lnTo>
                    <a:pt x="74" y="5"/>
                  </a:lnTo>
                  <a:cubicBezTo>
                    <a:pt x="78" y="7"/>
                    <a:pt x="81" y="9"/>
                    <a:pt x="83" y="11"/>
                  </a:cubicBezTo>
                  <a:cubicBezTo>
                    <a:pt x="89" y="10"/>
                    <a:pt x="94" y="9"/>
                    <a:pt x="98" y="8"/>
                  </a:cubicBezTo>
                  <a:cubicBezTo>
                    <a:pt x="100" y="7"/>
                    <a:pt x="102" y="7"/>
                    <a:pt x="104" y="7"/>
                  </a:cubicBezTo>
                  <a:cubicBezTo>
                    <a:pt x="106" y="7"/>
                    <a:pt x="107" y="7"/>
                    <a:pt x="108" y="8"/>
                  </a:cubicBezTo>
                  <a:cubicBezTo>
                    <a:pt x="108" y="10"/>
                    <a:pt x="109" y="12"/>
                    <a:pt x="109" y="17"/>
                  </a:cubicBezTo>
                  <a:cubicBezTo>
                    <a:pt x="109" y="21"/>
                    <a:pt x="108" y="23"/>
                    <a:pt x="107" y="25"/>
                  </a:cubicBezTo>
                  <a:cubicBezTo>
                    <a:pt x="106" y="26"/>
                    <a:pt x="105" y="27"/>
                    <a:pt x="104" y="27"/>
                  </a:cubicBezTo>
                  <a:cubicBezTo>
                    <a:pt x="104" y="27"/>
                    <a:pt x="102" y="26"/>
                    <a:pt x="100" y="25"/>
                  </a:cubicBezTo>
                  <a:cubicBezTo>
                    <a:pt x="96" y="23"/>
                    <a:pt x="92" y="22"/>
                    <a:pt x="89" y="22"/>
                  </a:cubicBezTo>
                  <a:cubicBezTo>
                    <a:pt x="91" y="27"/>
                    <a:pt x="92" y="31"/>
                    <a:pt x="92" y="36"/>
                  </a:cubicBezTo>
                  <a:cubicBezTo>
                    <a:pt x="92" y="41"/>
                    <a:pt x="90" y="45"/>
                    <a:pt x="87" y="50"/>
                  </a:cubicBezTo>
                  <a:cubicBezTo>
                    <a:pt x="84" y="55"/>
                    <a:pt x="80" y="58"/>
                    <a:pt x="75" y="61"/>
                  </a:cubicBezTo>
                  <a:cubicBezTo>
                    <a:pt x="68" y="65"/>
                    <a:pt x="61" y="67"/>
                    <a:pt x="54" y="67"/>
                  </a:cubicBezTo>
                  <a:cubicBezTo>
                    <a:pt x="49" y="67"/>
                    <a:pt x="46" y="67"/>
                    <a:pt x="45" y="66"/>
                  </a:cubicBezTo>
                  <a:cubicBezTo>
                    <a:pt x="42" y="66"/>
                    <a:pt x="39" y="65"/>
                    <a:pt x="34" y="64"/>
                  </a:cubicBezTo>
                  <a:cubicBezTo>
                    <a:pt x="29" y="68"/>
                    <a:pt x="24" y="70"/>
                    <a:pt x="22" y="73"/>
                  </a:cubicBezTo>
                  <a:cubicBezTo>
                    <a:pt x="21" y="74"/>
                    <a:pt x="20" y="75"/>
                    <a:pt x="20" y="77"/>
                  </a:cubicBezTo>
                  <a:cubicBezTo>
                    <a:pt x="20" y="78"/>
                    <a:pt x="21" y="79"/>
                    <a:pt x="22" y="80"/>
                  </a:cubicBezTo>
                  <a:cubicBezTo>
                    <a:pt x="23" y="82"/>
                    <a:pt x="25" y="82"/>
                    <a:pt x="28" y="83"/>
                  </a:cubicBezTo>
                  <a:cubicBezTo>
                    <a:pt x="29" y="83"/>
                    <a:pt x="30" y="83"/>
                    <a:pt x="31" y="83"/>
                  </a:cubicBezTo>
                  <a:cubicBezTo>
                    <a:pt x="34" y="83"/>
                    <a:pt x="39" y="84"/>
                    <a:pt x="45" y="84"/>
                  </a:cubicBezTo>
                  <a:cubicBezTo>
                    <a:pt x="46" y="84"/>
                    <a:pt x="48" y="83"/>
                    <a:pt x="52" y="83"/>
                  </a:cubicBezTo>
                  <a:cubicBezTo>
                    <a:pt x="54" y="83"/>
                    <a:pt x="55" y="83"/>
                    <a:pt x="55" y="83"/>
                  </a:cubicBezTo>
                  <a:cubicBezTo>
                    <a:pt x="72" y="83"/>
                    <a:pt x="84" y="86"/>
                    <a:pt x="90" y="91"/>
                  </a:cubicBezTo>
                  <a:cubicBezTo>
                    <a:pt x="97" y="96"/>
                    <a:pt x="100" y="103"/>
                    <a:pt x="100" y="110"/>
                  </a:cubicBezTo>
                  <a:cubicBezTo>
                    <a:pt x="100" y="114"/>
                    <a:pt x="99" y="118"/>
                    <a:pt x="97" y="122"/>
                  </a:cubicBezTo>
                  <a:cubicBezTo>
                    <a:pt x="94" y="126"/>
                    <a:pt x="91" y="129"/>
                    <a:pt x="87" y="132"/>
                  </a:cubicBezTo>
                  <a:cubicBezTo>
                    <a:pt x="83" y="134"/>
                    <a:pt x="78" y="136"/>
                    <a:pt x="70" y="138"/>
                  </a:cubicBezTo>
                  <a:cubicBezTo>
                    <a:pt x="63" y="140"/>
                    <a:pt x="55" y="141"/>
                    <a:pt x="46" y="141"/>
                  </a:cubicBezTo>
                  <a:cubicBezTo>
                    <a:pt x="37" y="141"/>
                    <a:pt x="29" y="140"/>
                    <a:pt x="22" y="138"/>
                  </a:cubicBezTo>
                  <a:cubicBezTo>
                    <a:pt x="14" y="137"/>
                    <a:pt x="9" y="134"/>
                    <a:pt x="4" y="130"/>
                  </a:cubicBezTo>
                  <a:cubicBezTo>
                    <a:pt x="1" y="127"/>
                    <a:pt x="0" y="123"/>
                    <a:pt x="0" y="120"/>
                  </a:cubicBezTo>
                  <a:cubicBezTo>
                    <a:pt x="0" y="117"/>
                    <a:pt x="1" y="114"/>
                    <a:pt x="4" y="111"/>
                  </a:cubicBezTo>
                  <a:cubicBezTo>
                    <a:pt x="6" y="108"/>
                    <a:pt x="13" y="105"/>
                    <a:pt x="24" y="101"/>
                  </a:cubicBezTo>
                  <a:lnTo>
                    <a:pt x="24" y="101"/>
                  </a:lnTo>
                  <a:close/>
                  <a:moveTo>
                    <a:pt x="50" y="60"/>
                  </a:moveTo>
                  <a:lnTo>
                    <a:pt x="50" y="60"/>
                  </a:lnTo>
                  <a:cubicBezTo>
                    <a:pt x="55" y="60"/>
                    <a:pt x="59" y="58"/>
                    <a:pt x="62" y="54"/>
                  </a:cubicBezTo>
                  <a:cubicBezTo>
                    <a:pt x="65" y="50"/>
                    <a:pt x="67" y="44"/>
                    <a:pt x="67" y="35"/>
                  </a:cubicBezTo>
                  <a:cubicBezTo>
                    <a:pt x="67" y="24"/>
                    <a:pt x="66" y="17"/>
                    <a:pt x="63" y="13"/>
                  </a:cubicBezTo>
                  <a:cubicBezTo>
                    <a:pt x="60" y="9"/>
                    <a:pt x="56" y="7"/>
                    <a:pt x="50" y="7"/>
                  </a:cubicBezTo>
                  <a:cubicBezTo>
                    <a:pt x="50" y="7"/>
                    <a:pt x="48" y="8"/>
                    <a:pt x="45" y="8"/>
                  </a:cubicBezTo>
                  <a:cubicBezTo>
                    <a:pt x="41" y="8"/>
                    <a:pt x="38" y="11"/>
                    <a:pt x="36" y="15"/>
                  </a:cubicBezTo>
                  <a:cubicBezTo>
                    <a:pt x="33" y="19"/>
                    <a:pt x="32" y="24"/>
                    <a:pt x="32" y="31"/>
                  </a:cubicBezTo>
                  <a:cubicBezTo>
                    <a:pt x="32" y="33"/>
                    <a:pt x="32" y="37"/>
                    <a:pt x="32" y="42"/>
                  </a:cubicBezTo>
                  <a:cubicBezTo>
                    <a:pt x="33" y="45"/>
                    <a:pt x="33" y="47"/>
                    <a:pt x="34" y="48"/>
                  </a:cubicBezTo>
                  <a:cubicBezTo>
                    <a:pt x="35" y="51"/>
                    <a:pt x="36" y="53"/>
                    <a:pt x="38" y="55"/>
                  </a:cubicBezTo>
                  <a:cubicBezTo>
                    <a:pt x="39" y="56"/>
                    <a:pt x="41" y="57"/>
                    <a:pt x="43" y="58"/>
                  </a:cubicBezTo>
                  <a:cubicBezTo>
                    <a:pt x="46" y="59"/>
                    <a:pt x="48" y="60"/>
                    <a:pt x="50" y="60"/>
                  </a:cubicBezTo>
                  <a:lnTo>
                    <a:pt x="50" y="60"/>
                  </a:lnTo>
                  <a:close/>
                  <a:moveTo>
                    <a:pt x="56" y="134"/>
                  </a:moveTo>
                  <a:lnTo>
                    <a:pt x="56" y="134"/>
                  </a:lnTo>
                  <a:cubicBezTo>
                    <a:pt x="66" y="133"/>
                    <a:pt x="74" y="130"/>
                    <a:pt x="80" y="126"/>
                  </a:cubicBezTo>
                  <a:cubicBezTo>
                    <a:pt x="84" y="123"/>
                    <a:pt x="85" y="120"/>
                    <a:pt x="85" y="117"/>
                  </a:cubicBezTo>
                  <a:cubicBezTo>
                    <a:pt x="85" y="116"/>
                    <a:pt x="85" y="114"/>
                    <a:pt x="84" y="113"/>
                  </a:cubicBezTo>
                  <a:cubicBezTo>
                    <a:pt x="83" y="112"/>
                    <a:pt x="82" y="110"/>
                    <a:pt x="80" y="109"/>
                  </a:cubicBezTo>
                  <a:cubicBezTo>
                    <a:pt x="78" y="107"/>
                    <a:pt x="76" y="106"/>
                    <a:pt x="73" y="106"/>
                  </a:cubicBezTo>
                  <a:cubicBezTo>
                    <a:pt x="70" y="105"/>
                    <a:pt x="65" y="105"/>
                    <a:pt x="60" y="105"/>
                  </a:cubicBezTo>
                  <a:lnTo>
                    <a:pt x="47" y="105"/>
                  </a:lnTo>
                  <a:cubicBezTo>
                    <a:pt x="36" y="105"/>
                    <a:pt x="28" y="106"/>
                    <a:pt x="24" y="109"/>
                  </a:cubicBezTo>
                  <a:cubicBezTo>
                    <a:pt x="20" y="111"/>
                    <a:pt x="19" y="115"/>
                    <a:pt x="19" y="120"/>
                  </a:cubicBezTo>
                  <a:cubicBezTo>
                    <a:pt x="19" y="122"/>
                    <a:pt x="20" y="124"/>
                    <a:pt x="22" y="127"/>
                  </a:cubicBezTo>
                  <a:cubicBezTo>
                    <a:pt x="24" y="129"/>
                    <a:pt x="27" y="131"/>
                    <a:pt x="32" y="132"/>
                  </a:cubicBezTo>
                  <a:cubicBezTo>
                    <a:pt x="38" y="134"/>
                    <a:pt x="43" y="135"/>
                    <a:pt x="49" y="135"/>
                  </a:cubicBezTo>
                  <a:cubicBezTo>
                    <a:pt x="50" y="135"/>
                    <a:pt x="53" y="134"/>
                    <a:pt x="56" y="134"/>
                  </a:cubicBezTo>
                  <a:lnTo>
                    <a:pt x="56" y="13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7" name="Freeform 417"/>
            <p:cNvSpPr>
              <a:spLocks/>
            </p:cNvSpPr>
            <p:nvPr/>
          </p:nvSpPr>
          <p:spPr bwMode="auto">
            <a:xfrm>
              <a:off x="1626" y="6282"/>
              <a:ext cx="181" cy="181"/>
            </a:xfrm>
            <a:custGeom>
              <a:avLst/>
              <a:gdLst/>
              <a:ahLst/>
              <a:cxnLst>
                <a:cxn ang="0">
                  <a:pos x="1" y="8"/>
                </a:cxn>
                <a:cxn ang="0">
                  <a:pos x="4" y="0"/>
                </a:cxn>
                <a:cxn ang="0">
                  <a:pos x="31" y="1"/>
                </a:cxn>
                <a:cxn ang="0">
                  <a:pos x="61" y="0"/>
                </a:cxn>
                <a:cxn ang="0">
                  <a:pos x="70" y="1"/>
                </a:cxn>
                <a:cxn ang="0">
                  <a:pos x="70" y="8"/>
                </a:cxn>
                <a:cxn ang="0">
                  <a:pos x="50" y="11"/>
                </a:cxn>
                <a:cxn ang="0">
                  <a:pos x="49" y="29"/>
                </a:cxn>
                <a:cxn ang="0">
                  <a:pos x="49" y="42"/>
                </a:cxn>
                <a:cxn ang="0">
                  <a:pos x="49" y="68"/>
                </a:cxn>
                <a:cxn ang="0">
                  <a:pos x="56" y="113"/>
                </a:cxn>
                <a:cxn ang="0">
                  <a:pos x="82" y="126"/>
                </a:cxn>
                <a:cxn ang="0">
                  <a:pos x="110" y="119"/>
                </a:cxn>
                <a:cxn ang="0">
                  <a:pos x="121" y="102"/>
                </a:cxn>
                <a:cxn ang="0">
                  <a:pos x="121" y="25"/>
                </a:cxn>
                <a:cxn ang="0">
                  <a:pos x="118" y="11"/>
                </a:cxn>
                <a:cxn ang="0">
                  <a:pos x="101" y="8"/>
                </a:cxn>
                <a:cxn ang="0">
                  <a:pos x="100" y="0"/>
                </a:cxn>
                <a:cxn ang="0">
                  <a:pos x="128" y="1"/>
                </a:cxn>
                <a:cxn ang="0">
                  <a:pos x="148" y="0"/>
                </a:cxn>
                <a:cxn ang="0">
                  <a:pos x="149" y="7"/>
                </a:cxn>
                <a:cxn ang="0">
                  <a:pos x="133" y="10"/>
                </a:cxn>
                <a:cxn ang="0">
                  <a:pos x="132" y="19"/>
                </a:cxn>
                <a:cxn ang="0">
                  <a:pos x="132" y="34"/>
                </a:cxn>
                <a:cxn ang="0">
                  <a:pos x="133" y="54"/>
                </a:cxn>
                <a:cxn ang="0">
                  <a:pos x="132" y="103"/>
                </a:cxn>
                <a:cxn ang="0">
                  <a:pos x="118" y="126"/>
                </a:cxn>
                <a:cxn ang="0">
                  <a:pos x="75" y="137"/>
                </a:cxn>
                <a:cxn ang="0">
                  <a:pos x="30" y="121"/>
                </a:cxn>
                <a:cxn ang="0">
                  <a:pos x="21" y="81"/>
                </a:cxn>
                <a:cxn ang="0">
                  <a:pos x="19" y="12"/>
                </a:cxn>
                <a:cxn ang="0">
                  <a:pos x="1" y="8"/>
                </a:cxn>
              </a:cxnLst>
              <a:rect l="0" t="0" r="r" b="b"/>
              <a:pathLst>
                <a:path w="149" h="137">
                  <a:moveTo>
                    <a:pt x="1" y="8"/>
                  </a:moveTo>
                  <a:lnTo>
                    <a:pt x="1" y="8"/>
                  </a:lnTo>
                  <a:lnTo>
                    <a:pt x="0" y="0"/>
                  </a:lnTo>
                  <a:cubicBezTo>
                    <a:pt x="2" y="0"/>
                    <a:pt x="3" y="0"/>
                    <a:pt x="4" y="0"/>
                  </a:cubicBezTo>
                  <a:cubicBezTo>
                    <a:pt x="8" y="0"/>
                    <a:pt x="11" y="0"/>
                    <a:pt x="15" y="0"/>
                  </a:cubicBezTo>
                  <a:cubicBezTo>
                    <a:pt x="24" y="1"/>
                    <a:pt x="30" y="1"/>
                    <a:pt x="31" y="1"/>
                  </a:cubicBezTo>
                  <a:cubicBezTo>
                    <a:pt x="37" y="1"/>
                    <a:pt x="42" y="1"/>
                    <a:pt x="47" y="0"/>
                  </a:cubicBezTo>
                  <a:cubicBezTo>
                    <a:pt x="53" y="0"/>
                    <a:pt x="57" y="0"/>
                    <a:pt x="61" y="0"/>
                  </a:cubicBezTo>
                  <a:cubicBezTo>
                    <a:pt x="66" y="0"/>
                    <a:pt x="68" y="0"/>
                    <a:pt x="70" y="0"/>
                  </a:cubicBezTo>
                  <a:lnTo>
                    <a:pt x="70" y="1"/>
                  </a:lnTo>
                  <a:lnTo>
                    <a:pt x="70" y="7"/>
                  </a:lnTo>
                  <a:lnTo>
                    <a:pt x="70" y="8"/>
                  </a:lnTo>
                  <a:cubicBezTo>
                    <a:pt x="66" y="9"/>
                    <a:pt x="62" y="9"/>
                    <a:pt x="58" y="9"/>
                  </a:cubicBezTo>
                  <a:cubicBezTo>
                    <a:pt x="54" y="9"/>
                    <a:pt x="51" y="10"/>
                    <a:pt x="50" y="11"/>
                  </a:cubicBezTo>
                  <a:cubicBezTo>
                    <a:pt x="49" y="12"/>
                    <a:pt x="49" y="16"/>
                    <a:pt x="49" y="23"/>
                  </a:cubicBezTo>
                  <a:cubicBezTo>
                    <a:pt x="49" y="26"/>
                    <a:pt x="49" y="27"/>
                    <a:pt x="49" y="29"/>
                  </a:cubicBezTo>
                  <a:lnTo>
                    <a:pt x="49" y="33"/>
                  </a:lnTo>
                  <a:lnTo>
                    <a:pt x="49" y="42"/>
                  </a:lnTo>
                  <a:lnTo>
                    <a:pt x="50" y="51"/>
                  </a:lnTo>
                  <a:lnTo>
                    <a:pt x="49" y="68"/>
                  </a:lnTo>
                  <a:lnTo>
                    <a:pt x="51" y="94"/>
                  </a:lnTo>
                  <a:cubicBezTo>
                    <a:pt x="51" y="102"/>
                    <a:pt x="53" y="108"/>
                    <a:pt x="56" y="113"/>
                  </a:cubicBezTo>
                  <a:cubicBezTo>
                    <a:pt x="58" y="117"/>
                    <a:pt x="61" y="120"/>
                    <a:pt x="65" y="122"/>
                  </a:cubicBezTo>
                  <a:cubicBezTo>
                    <a:pt x="71" y="125"/>
                    <a:pt x="76" y="126"/>
                    <a:pt x="82" y="126"/>
                  </a:cubicBezTo>
                  <a:cubicBezTo>
                    <a:pt x="89" y="126"/>
                    <a:pt x="95" y="125"/>
                    <a:pt x="100" y="124"/>
                  </a:cubicBezTo>
                  <a:cubicBezTo>
                    <a:pt x="104" y="123"/>
                    <a:pt x="107" y="121"/>
                    <a:pt x="110" y="119"/>
                  </a:cubicBezTo>
                  <a:cubicBezTo>
                    <a:pt x="113" y="117"/>
                    <a:pt x="115" y="115"/>
                    <a:pt x="116" y="113"/>
                  </a:cubicBezTo>
                  <a:cubicBezTo>
                    <a:pt x="119" y="109"/>
                    <a:pt x="120" y="105"/>
                    <a:pt x="121" y="102"/>
                  </a:cubicBezTo>
                  <a:cubicBezTo>
                    <a:pt x="123" y="98"/>
                    <a:pt x="123" y="91"/>
                    <a:pt x="123" y="81"/>
                  </a:cubicBezTo>
                  <a:cubicBezTo>
                    <a:pt x="123" y="64"/>
                    <a:pt x="123" y="45"/>
                    <a:pt x="121" y="25"/>
                  </a:cubicBezTo>
                  <a:lnTo>
                    <a:pt x="120" y="19"/>
                  </a:lnTo>
                  <a:cubicBezTo>
                    <a:pt x="120" y="15"/>
                    <a:pt x="119" y="12"/>
                    <a:pt x="118" y="11"/>
                  </a:cubicBezTo>
                  <a:cubicBezTo>
                    <a:pt x="116" y="9"/>
                    <a:pt x="113" y="8"/>
                    <a:pt x="111" y="8"/>
                  </a:cubicBezTo>
                  <a:lnTo>
                    <a:pt x="101" y="8"/>
                  </a:lnTo>
                  <a:lnTo>
                    <a:pt x="100" y="8"/>
                  </a:lnTo>
                  <a:lnTo>
                    <a:pt x="100" y="0"/>
                  </a:lnTo>
                  <a:lnTo>
                    <a:pt x="108" y="0"/>
                  </a:lnTo>
                  <a:lnTo>
                    <a:pt x="128" y="1"/>
                  </a:lnTo>
                  <a:cubicBezTo>
                    <a:pt x="134" y="1"/>
                    <a:pt x="141" y="0"/>
                    <a:pt x="147" y="0"/>
                  </a:cubicBezTo>
                  <a:lnTo>
                    <a:pt x="148" y="0"/>
                  </a:lnTo>
                  <a:cubicBezTo>
                    <a:pt x="149" y="2"/>
                    <a:pt x="149" y="4"/>
                    <a:pt x="149" y="5"/>
                  </a:cubicBezTo>
                  <a:cubicBezTo>
                    <a:pt x="149" y="5"/>
                    <a:pt x="149" y="6"/>
                    <a:pt x="149" y="7"/>
                  </a:cubicBezTo>
                  <a:cubicBezTo>
                    <a:pt x="146" y="8"/>
                    <a:pt x="143" y="9"/>
                    <a:pt x="141" y="9"/>
                  </a:cubicBezTo>
                  <a:cubicBezTo>
                    <a:pt x="136" y="9"/>
                    <a:pt x="133" y="10"/>
                    <a:pt x="133" y="10"/>
                  </a:cubicBezTo>
                  <a:cubicBezTo>
                    <a:pt x="132" y="11"/>
                    <a:pt x="131" y="12"/>
                    <a:pt x="131" y="14"/>
                  </a:cubicBezTo>
                  <a:cubicBezTo>
                    <a:pt x="131" y="15"/>
                    <a:pt x="131" y="17"/>
                    <a:pt x="132" y="19"/>
                  </a:cubicBezTo>
                  <a:cubicBezTo>
                    <a:pt x="132" y="21"/>
                    <a:pt x="132" y="24"/>
                    <a:pt x="132" y="28"/>
                  </a:cubicBezTo>
                  <a:cubicBezTo>
                    <a:pt x="132" y="31"/>
                    <a:pt x="132" y="33"/>
                    <a:pt x="132" y="34"/>
                  </a:cubicBezTo>
                  <a:cubicBezTo>
                    <a:pt x="132" y="36"/>
                    <a:pt x="132" y="37"/>
                    <a:pt x="132" y="38"/>
                  </a:cubicBezTo>
                  <a:cubicBezTo>
                    <a:pt x="132" y="43"/>
                    <a:pt x="133" y="48"/>
                    <a:pt x="133" y="54"/>
                  </a:cubicBezTo>
                  <a:lnTo>
                    <a:pt x="134" y="75"/>
                  </a:lnTo>
                  <a:cubicBezTo>
                    <a:pt x="134" y="89"/>
                    <a:pt x="133" y="98"/>
                    <a:pt x="132" y="103"/>
                  </a:cubicBezTo>
                  <a:cubicBezTo>
                    <a:pt x="131" y="108"/>
                    <a:pt x="130" y="111"/>
                    <a:pt x="128" y="114"/>
                  </a:cubicBezTo>
                  <a:cubicBezTo>
                    <a:pt x="126" y="118"/>
                    <a:pt x="122" y="122"/>
                    <a:pt x="118" y="126"/>
                  </a:cubicBezTo>
                  <a:cubicBezTo>
                    <a:pt x="113" y="129"/>
                    <a:pt x="107" y="132"/>
                    <a:pt x="100" y="134"/>
                  </a:cubicBezTo>
                  <a:cubicBezTo>
                    <a:pt x="93" y="136"/>
                    <a:pt x="85" y="137"/>
                    <a:pt x="75" y="137"/>
                  </a:cubicBezTo>
                  <a:cubicBezTo>
                    <a:pt x="65" y="137"/>
                    <a:pt x="55" y="135"/>
                    <a:pt x="48" y="133"/>
                  </a:cubicBezTo>
                  <a:cubicBezTo>
                    <a:pt x="40" y="130"/>
                    <a:pt x="34" y="126"/>
                    <a:pt x="30" y="121"/>
                  </a:cubicBezTo>
                  <a:cubicBezTo>
                    <a:pt x="27" y="117"/>
                    <a:pt x="24" y="111"/>
                    <a:pt x="22" y="103"/>
                  </a:cubicBezTo>
                  <a:cubicBezTo>
                    <a:pt x="21" y="98"/>
                    <a:pt x="21" y="91"/>
                    <a:pt x="21" y="81"/>
                  </a:cubicBezTo>
                  <a:lnTo>
                    <a:pt x="21" y="32"/>
                  </a:lnTo>
                  <a:cubicBezTo>
                    <a:pt x="21" y="20"/>
                    <a:pt x="20" y="14"/>
                    <a:pt x="19" y="12"/>
                  </a:cubicBezTo>
                  <a:cubicBezTo>
                    <a:pt x="18" y="10"/>
                    <a:pt x="13" y="9"/>
                    <a:pt x="5" y="8"/>
                  </a:cubicBezTo>
                  <a:cubicBezTo>
                    <a:pt x="3" y="8"/>
                    <a:pt x="2" y="8"/>
                    <a:pt x="1" y="8"/>
                  </a:cubicBezTo>
                  <a:lnTo>
                    <a:pt x="1" y="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8" name="Freeform 418"/>
            <p:cNvSpPr>
              <a:spLocks/>
            </p:cNvSpPr>
            <p:nvPr/>
          </p:nvSpPr>
          <p:spPr bwMode="auto">
            <a:xfrm>
              <a:off x="1832" y="6277"/>
              <a:ext cx="109" cy="183"/>
            </a:xfrm>
            <a:custGeom>
              <a:avLst/>
              <a:gdLst/>
              <a:ahLst/>
              <a:cxnLst>
                <a:cxn ang="0">
                  <a:pos x="77" y="6"/>
                </a:cxn>
                <a:cxn ang="0">
                  <a:pos x="77" y="6"/>
                </a:cxn>
                <a:cxn ang="0">
                  <a:pos x="79" y="17"/>
                </a:cxn>
                <a:cxn ang="0">
                  <a:pos x="80" y="34"/>
                </a:cxn>
                <a:cxn ang="0">
                  <a:pos x="80" y="38"/>
                </a:cxn>
                <a:cxn ang="0">
                  <a:pos x="79" y="38"/>
                </a:cxn>
                <a:cxn ang="0">
                  <a:pos x="71" y="37"/>
                </a:cxn>
                <a:cxn ang="0">
                  <a:pos x="70" y="37"/>
                </a:cxn>
                <a:cxn ang="0">
                  <a:pos x="61" y="19"/>
                </a:cxn>
                <a:cxn ang="0">
                  <a:pos x="42" y="10"/>
                </a:cxn>
                <a:cxn ang="0">
                  <a:pos x="26" y="16"/>
                </a:cxn>
                <a:cxn ang="0">
                  <a:pos x="20" y="29"/>
                </a:cxn>
                <a:cxn ang="0">
                  <a:pos x="26" y="42"/>
                </a:cxn>
                <a:cxn ang="0">
                  <a:pos x="51" y="53"/>
                </a:cxn>
                <a:cxn ang="0">
                  <a:pos x="66" y="59"/>
                </a:cxn>
                <a:cxn ang="0">
                  <a:pos x="80" y="68"/>
                </a:cxn>
                <a:cxn ang="0">
                  <a:pos x="88" y="81"/>
                </a:cxn>
                <a:cxn ang="0">
                  <a:pos x="90" y="96"/>
                </a:cxn>
                <a:cxn ang="0">
                  <a:pos x="87" y="115"/>
                </a:cxn>
                <a:cxn ang="0">
                  <a:pos x="80" y="124"/>
                </a:cxn>
                <a:cxn ang="0">
                  <a:pos x="71" y="132"/>
                </a:cxn>
                <a:cxn ang="0">
                  <a:pos x="57" y="138"/>
                </a:cxn>
                <a:cxn ang="0">
                  <a:pos x="39" y="139"/>
                </a:cxn>
                <a:cxn ang="0">
                  <a:pos x="22" y="137"/>
                </a:cxn>
                <a:cxn ang="0">
                  <a:pos x="10" y="134"/>
                </a:cxn>
                <a:cxn ang="0">
                  <a:pos x="3" y="131"/>
                </a:cxn>
                <a:cxn ang="0">
                  <a:pos x="2" y="129"/>
                </a:cxn>
                <a:cxn ang="0">
                  <a:pos x="2" y="128"/>
                </a:cxn>
                <a:cxn ang="0">
                  <a:pos x="2" y="114"/>
                </a:cxn>
                <a:cxn ang="0">
                  <a:pos x="2" y="104"/>
                </a:cxn>
                <a:cxn ang="0">
                  <a:pos x="2" y="100"/>
                </a:cxn>
                <a:cxn ang="0">
                  <a:pos x="11" y="100"/>
                </a:cxn>
                <a:cxn ang="0">
                  <a:pos x="17" y="114"/>
                </a:cxn>
                <a:cxn ang="0">
                  <a:pos x="25" y="123"/>
                </a:cxn>
                <a:cxn ang="0">
                  <a:pos x="34" y="128"/>
                </a:cxn>
                <a:cxn ang="0">
                  <a:pos x="46" y="130"/>
                </a:cxn>
                <a:cxn ang="0">
                  <a:pos x="58" y="127"/>
                </a:cxn>
                <a:cxn ang="0">
                  <a:pos x="69" y="119"/>
                </a:cxn>
                <a:cxn ang="0">
                  <a:pos x="73" y="108"/>
                </a:cxn>
                <a:cxn ang="0">
                  <a:pos x="66" y="94"/>
                </a:cxn>
                <a:cxn ang="0">
                  <a:pos x="42" y="83"/>
                </a:cxn>
                <a:cxn ang="0">
                  <a:pos x="16" y="71"/>
                </a:cxn>
                <a:cxn ang="0">
                  <a:pos x="4" y="57"/>
                </a:cxn>
                <a:cxn ang="0">
                  <a:pos x="0" y="40"/>
                </a:cxn>
                <a:cxn ang="0">
                  <a:pos x="12" y="12"/>
                </a:cxn>
                <a:cxn ang="0">
                  <a:pos x="47" y="0"/>
                </a:cxn>
                <a:cxn ang="0">
                  <a:pos x="61" y="2"/>
                </a:cxn>
                <a:cxn ang="0">
                  <a:pos x="77" y="6"/>
                </a:cxn>
                <a:cxn ang="0">
                  <a:pos x="77" y="6"/>
                </a:cxn>
              </a:cxnLst>
              <a:rect l="0" t="0" r="r" b="b"/>
              <a:pathLst>
                <a:path w="90" h="139">
                  <a:moveTo>
                    <a:pt x="77" y="6"/>
                  </a:moveTo>
                  <a:lnTo>
                    <a:pt x="77" y="6"/>
                  </a:lnTo>
                  <a:cubicBezTo>
                    <a:pt x="78" y="9"/>
                    <a:pt x="78" y="12"/>
                    <a:pt x="79" y="17"/>
                  </a:cubicBezTo>
                  <a:cubicBezTo>
                    <a:pt x="80" y="24"/>
                    <a:pt x="80" y="30"/>
                    <a:pt x="80" y="34"/>
                  </a:cubicBezTo>
                  <a:cubicBezTo>
                    <a:pt x="80" y="35"/>
                    <a:pt x="80" y="36"/>
                    <a:pt x="80" y="38"/>
                  </a:cubicBezTo>
                  <a:lnTo>
                    <a:pt x="79" y="38"/>
                  </a:lnTo>
                  <a:lnTo>
                    <a:pt x="71" y="37"/>
                  </a:lnTo>
                  <a:lnTo>
                    <a:pt x="70" y="37"/>
                  </a:lnTo>
                  <a:cubicBezTo>
                    <a:pt x="67" y="28"/>
                    <a:pt x="64" y="22"/>
                    <a:pt x="61" y="19"/>
                  </a:cubicBezTo>
                  <a:cubicBezTo>
                    <a:pt x="55" y="13"/>
                    <a:pt x="49" y="10"/>
                    <a:pt x="42" y="10"/>
                  </a:cubicBezTo>
                  <a:cubicBezTo>
                    <a:pt x="35" y="10"/>
                    <a:pt x="30" y="12"/>
                    <a:pt x="26" y="16"/>
                  </a:cubicBezTo>
                  <a:cubicBezTo>
                    <a:pt x="22" y="19"/>
                    <a:pt x="20" y="24"/>
                    <a:pt x="20" y="29"/>
                  </a:cubicBezTo>
                  <a:cubicBezTo>
                    <a:pt x="20" y="33"/>
                    <a:pt x="22" y="38"/>
                    <a:pt x="26" y="42"/>
                  </a:cubicBezTo>
                  <a:cubicBezTo>
                    <a:pt x="30" y="46"/>
                    <a:pt x="38" y="50"/>
                    <a:pt x="51" y="53"/>
                  </a:cubicBezTo>
                  <a:cubicBezTo>
                    <a:pt x="55" y="55"/>
                    <a:pt x="60" y="57"/>
                    <a:pt x="66" y="59"/>
                  </a:cubicBezTo>
                  <a:cubicBezTo>
                    <a:pt x="72" y="62"/>
                    <a:pt x="76" y="65"/>
                    <a:pt x="80" y="68"/>
                  </a:cubicBezTo>
                  <a:cubicBezTo>
                    <a:pt x="84" y="73"/>
                    <a:pt x="87" y="77"/>
                    <a:pt x="88" y="81"/>
                  </a:cubicBezTo>
                  <a:cubicBezTo>
                    <a:pt x="90" y="85"/>
                    <a:pt x="90" y="90"/>
                    <a:pt x="90" y="96"/>
                  </a:cubicBezTo>
                  <a:cubicBezTo>
                    <a:pt x="90" y="102"/>
                    <a:pt x="89" y="108"/>
                    <a:pt x="87" y="115"/>
                  </a:cubicBezTo>
                  <a:cubicBezTo>
                    <a:pt x="85" y="118"/>
                    <a:pt x="83" y="121"/>
                    <a:pt x="80" y="124"/>
                  </a:cubicBezTo>
                  <a:cubicBezTo>
                    <a:pt x="78" y="126"/>
                    <a:pt x="75" y="129"/>
                    <a:pt x="71" y="132"/>
                  </a:cubicBezTo>
                  <a:cubicBezTo>
                    <a:pt x="67" y="134"/>
                    <a:pt x="62" y="136"/>
                    <a:pt x="57" y="138"/>
                  </a:cubicBezTo>
                  <a:cubicBezTo>
                    <a:pt x="53" y="139"/>
                    <a:pt x="47" y="139"/>
                    <a:pt x="39" y="139"/>
                  </a:cubicBezTo>
                  <a:cubicBezTo>
                    <a:pt x="35" y="139"/>
                    <a:pt x="29" y="139"/>
                    <a:pt x="22" y="137"/>
                  </a:cubicBezTo>
                  <a:lnTo>
                    <a:pt x="10" y="134"/>
                  </a:lnTo>
                  <a:cubicBezTo>
                    <a:pt x="6" y="133"/>
                    <a:pt x="4" y="132"/>
                    <a:pt x="3" y="131"/>
                  </a:cubicBezTo>
                  <a:cubicBezTo>
                    <a:pt x="3" y="131"/>
                    <a:pt x="3" y="130"/>
                    <a:pt x="2" y="129"/>
                  </a:cubicBezTo>
                  <a:lnTo>
                    <a:pt x="2" y="128"/>
                  </a:lnTo>
                  <a:cubicBezTo>
                    <a:pt x="2" y="127"/>
                    <a:pt x="2" y="123"/>
                    <a:pt x="2" y="114"/>
                  </a:cubicBezTo>
                  <a:cubicBezTo>
                    <a:pt x="2" y="109"/>
                    <a:pt x="2" y="106"/>
                    <a:pt x="2" y="104"/>
                  </a:cubicBezTo>
                  <a:lnTo>
                    <a:pt x="2" y="100"/>
                  </a:lnTo>
                  <a:lnTo>
                    <a:pt x="11" y="100"/>
                  </a:lnTo>
                  <a:cubicBezTo>
                    <a:pt x="14" y="108"/>
                    <a:pt x="16" y="112"/>
                    <a:pt x="17" y="114"/>
                  </a:cubicBezTo>
                  <a:cubicBezTo>
                    <a:pt x="20" y="118"/>
                    <a:pt x="22" y="120"/>
                    <a:pt x="25" y="123"/>
                  </a:cubicBezTo>
                  <a:cubicBezTo>
                    <a:pt x="27" y="125"/>
                    <a:pt x="30" y="126"/>
                    <a:pt x="34" y="128"/>
                  </a:cubicBezTo>
                  <a:cubicBezTo>
                    <a:pt x="37" y="129"/>
                    <a:pt x="41" y="130"/>
                    <a:pt x="46" y="130"/>
                  </a:cubicBezTo>
                  <a:cubicBezTo>
                    <a:pt x="49" y="130"/>
                    <a:pt x="53" y="129"/>
                    <a:pt x="58" y="127"/>
                  </a:cubicBezTo>
                  <a:cubicBezTo>
                    <a:pt x="62" y="126"/>
                    <a:pt x="66" y="123"/>
                    <a:pt x="69" y="119"/>
                  </a:cubicBezTo>
                  <a:cubicBezTo>
                    <a:pt x="71" y="116"/>
                    <a:pt x="73" y="112"/>
                    <a:pt x="73" y="108"/>
                  </a:cubicBezTo>
                  <a:cubicBezTo>
                    <a:pt x="73" y="103"/>
                    <a:pt x="70" y="98"/>
                    <a:pt x="66" y="94"/>
                  </a:cubicBezTo>
                  <a:cubicBezTo>
                    <a:pt x="63" y="91"/>
                    <a:pt x="55" y="87"/>
                    <a:pt x="42" y="83"/>
                  </a:cubicBezTo>
                  <a:cubicBezTo>
                    <a:pt x="29" y="78"/>
                    <a:pt x="21" y="74"/>
                    <a:pt x="16" y="71"/>
                  </a:cubicBezTo>
                  <a:cubicBezTo>
                    <a:pt x="11" y="67"/>
                    <a:pt x="7" y="63"/>
                    <a:pt x="4" y="57"/>
                  </a:cubicBezTo>
                  <a:cubicBezTo>
                    <a:pt x="1" y="51"/>
                    <a:pt x="0" y="45"/>
                    <a:pt x="0" y="40"/>
                  </a:cubicBezTo>
                  <a:cubicBezTo>
                    <a:pt x="0" y="29"/>
                    <a:pt x="4" y="19"/>
                    <a:pt x="12" y="12"/>
                  </a:cubicBezTo>
                  <a:cubicBezTo>
                    <a:pt x="20" y="4"/>
                    <a:pt x="31" y="0"/>
                    <a:pt x="47" y="0"/>
                  </a:cubicBezTo>
                  <a:cubicBezTo>
                    <a:pt x="50" y="0"/>
                    <a:pt x="55" y="1"/>
                    <a:pt x="61" y="2"/>
                  </a:cubicBezTo>
                  <a:cubicBezTo>
                    <a:pt x="65" y="3"/>
                    <a:pt x="70" y="4"/>
                    <a:pt x="77" y="6"/>
                  </a:cubicBezTo>
                  <a:lnTo>
                    <a:pt x="77" y="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9" name="Freeform 419"/>
            <p:cNvSpPr>
              <a:spLocks noEditPoints="1"/>
            </p:cNvSpPr>
            <p:nvPr/>
          </p:nvSpPr>
          <p:spPr bwMode="auto">
            <a:xfrm>
              <a:off x="2014" y="6278"/>
              <a:ext cx="178" cy="180"/>
            </a:xfrm>
            <a:custGeom>
              <a:avLst/>
              <a:gdLst/>
              <a:ahLst/>
              <a:cxnLst>
                <a:cxn ang="0">
                  <a:pos x="0" y="136"/>
                </a:cxn>
                <a:cxn ang="0">
                  <a:pos x="0" y="136"/>
                </a:cxn>
                <a:cxn ang="0">
                  <a:pos x="0" y="129"/>
                </a:cxn>
                <a:cxn ang="0">
                  <a:pos x="7" y="128"/>
                </a:cxn>
                <a:cxn ang="0">
                  <a:pos x="17" y="125"/>
                </a:cxn>
                <a:cxn ang="0">
                  <a:pos x="21" y="119"/>
                </a:cxn>
                <a:cxn ang="0">
                  <a:pos x="42" y="64"/>
                </a:cxn>
                <a:cxn ang="0">
                  <a:pos x="66" y="0"/>
                </a:cxn>
                <a:cxn ang="0">
                  <a:pos x="73" y="0"/>
                </a:cxn>
                <a:cxn ang="0">
                  <a:pos x="78" y="0"/>
                </a:cxn>
                <a:cxn ang="0">
                  <a:pos x="78" y="2"/>
                </a:cxn>
                <a:cxn ang="0">
                  <a:pos x="96" y="44"/>
                </a:cxn>
                <a:cxn ang="0">
                  <a:pos x="107" y="71"/>
                </a:cxn>
                <a:cxn ang="0">
                  <a:pos x="116" y="92"/>
                </a:cxn>
                <a:cxn ang="0">
                  <a:pos x="121" y="106"/>
                </a:cxn>
                <a:cxn ang="0">
                  <a:pos x="127" y="119"/>
                </a:cxn>
                <a:cxn ang="0">
                  <a:pos x="130" y="125"/>
                </a:cxn>
                <a:cxn ang="0">
                  <a:pos x="136" y="127"/>
                </a:cxn>
                <a:cxn ang="0">
                  <a:pos x="145" y="129"/>
                </a:cxn>
                <a:cxn ang="0">
                  <a:pos x="146" y="134"/>
                </a:cxn>
                <a:cxn ang="0">
                  <a:pos x="146" y="136"/>
                </a:cxn>
                <a:cxn ang="0">
                  <a:pos x="129" y="136"/>
                </a:cxn>
                <a:cxn ang="0">
                  <a:pos x="112" y="135"/>
                </a:cxn>
                <a:cxn ang="0">
                  <a:pos x="101" y="135"/>
                </a:cxn>
                <a:cxn ang="0">
                  <a:pos x="83" y="136"/>
                </a:cxn>
                <a:cxn ang="0">
                  <a:pos x="78" y="136"/>
                </a:cxn>
                <a:cxn ang="0">
                  <a:pos x="78" y="129"/>
                </a:cxn>
                <a:cxn ang="0">
                  <a:pos x="90" y="127"/>
                </a:cxn>
                <a:cxn ang="0">
                  <a:pos x="96" y="125"/>
                </a:cxn>
                <a:cxn ang="0">
                  <a:pos x="97" y="122"/>
                </a:cxn>
                <a:cxn ang="0">
                  <a:pos x="96" y="120"/>
                </a:cxn>
                <a:cxn ang="0">
                  <a:pos x="92" y="109"/>
                </a:cxn>
                <a:cxn ang="0">
                  <a:pos x="84" y="89"/>
                </a:cxn>
                <a:cxn ang="0">
                  <a:pos x="44" y="89"/>
                </a:cxn>
                <a:cxn ang="0">
                  <a:pos x="35" y="113"/>
                </a:cxn>
                <a:cxn ang="0">
                  <a:pos x="33" y="121"/>
                </a:cxn>
                <a:cxn ang="0">
                  <a:pos x="35" y="125"/>
                </a:cxn>
                <a:cxn ang="0">
                  <a:pos x="44" y="127"/>
                </a:cxn>
                <a:cxn ang="0">
                  <a:pos x="51" y="129"/>
                </a:cxn>
                <a:cxn ang="0">
                  <a:pos x="51" y="134"/>
                </a:cxn>
                <a:cxn ang="0">
                  <a:pos x="51" y="136"/>
                </a:cxn>
                <a:cxn ang="0">
                  <a:pos x="21" y="134"/>
                </a:cxn>
                <a:cxn ang="0">
                  <a:pos x="16" y="135"/>
                </a:cxn>
                <a:cxn ang="0">
                  <a:pos x="2" y="136"/>
                </a:cxn>
                <a:cxn ang="0">
                  <a:pos x="0" y="136"/>
                </a:cxn>
                <a:cxn ang="0">
                  <a:pos x="49" y="78"/>
                </a:cxn>
                <a:cxn ang="0">
                  <a:pos x="49" y="78"/>
                </a:cxn>
                <a:cxn ang="0">
                  <a:pos x="77" y="78"/>
                </a:cxn>
                <a:cxn ang="0">
                  <a:pos x="80" y="78"/>
                </a:cxn>
                <a:cxn ang="0">
                  <a:pos x="72" y="57"/>
                </a:cxn>
                <a:cxn ang="0">
                  <a:pos x="64" y="38"/>
                </a:cxn>
                <a:cxn ang="0">
                  <a:pos x="49" y="78"/>
                </a:cxn>
              </a:cxnLst>
              <a:rect l="0" t="0" r="r" b="b"/>
              <a:pathLst>
                <a:path w="146" h="136">
                  <a:moveTo>
                    <a:pt x="0" y="136"/>
                  </a:moveTo>
                  <a:lnTo>
                    <a:pt x="0" y="136"/>
                  </a:lnTo>
                  <a:lnTo>
                    <a:pt x="0" y="129"/>
                  </a:lnTo>
                  <a:cubicBezTo>
                    <a:pt x="1" y="129"/>
                    <a:pt x="4" y="128"/>
                    <a:pt x="7" y="128"/>
                  </a:cubicBezTo>
                  <a:cubicBezTo>
                    <a:pt x="12" y="127"/>
                    <a:pt x="16" y="126"/>
                    <a:pt x="17" y="125"/>
                  </a:cubicBezTo>
                  <a:cubicBezTo>
                    <a:pt x="18" y="124"/>
                    <a:pt x="19" y="122"/>
                    <a:pt x="21" y="119"/>
                  </a:cubicBezTo>
                  <a:lnTo>
                    <a:pt x="42" y="64"/>
                  </a:lnTo>
                  <a:lnTo>
                    <a:pt x="66" y="0"/>
                  </a:lnTo>
                  <a:cubicBezTo>
                    <a:pt x="69" y="0"/>
                    <a:pt x="71" y="0"/>
                    <a:pt x="73" y="0"/>
                  </a:cubicBezTo>
                  <a:lnTo>
                    <a:pt x="78" y="0"/>
                  </a:lnTo>
                  <a:lnTo>
                    <a:pt x="78" y="2"/>
                  </a:lnTo>
                  <a:lnTo>
                    <a:pt x="96" y="44"/>
                  </a:lnTo>
                  <a:cubicBezTo>
                    <a:pt x="101" y="53"/>
                    <a:pt x="104" y="62"/>
                    <a:pt x="107" y="71"/>
                  </a:cubicBezTo>
                  <a:cubicBezTo>
                    <a:pt x="111" y="79"/>
                    <a:pt x="113" y="86"/>
                    <a:pt x="116" y="92"/>
                  </a:cubicBezTo>
                  <a:cubicBezTo>
                    <a:pt x="117" y="95"/>
                    <a:pt x="119" y="100"/>
                    <a:pt x="121" y="106"/>
                  </a:cubicBezTo>
                  <a:cubicBezTo>
                    <a:pt x="123" y="110"/>
                    <a:pt x="125" y="114"/>
                    <a:pt x="127" y="119"/>
                  </a:cubicBezTo>
                  <a:cubicBezTo>
                    <a:pt x="129" y="122"/>
                    <a:pt x="130" y="124"/>
                    <a:pt x="130" y="125"/>
                  </a:cubicBezTo>
                  <a:cubicBezTo>
                    <a:pt x="132" y="126"/>
                    <a:pt x="134" y="126"/>
                    <a:pt x="136" y="127"/>
                  </a:cubicBezTo>
                  <a:cubicBezTo>
                    <a:pt x="139" y="127"/>
                    <a:pt x="142" y="128"/>
                    <a:pt x="145" y="129"/>
                  </a:cubicBezTo>
                  <a:cubicBezTo>
                    <a:pt x="146" y="131"/>
                    <a:pt x="146" y="133"/>
                    <a:pt x="146" y="134"/>
                  </a:cubicBezTo>
                  <a:cubicBezTo>
                    <a:pt x="146" y="135"/>
                    <a:pt x="146" y="135"/>
                    <a:pt x="146" y="136"/>
                  </a:cubicBezTo>
                  <a:cubicBezTo>
                    <a:pt x="141" y="136"/>
                    <a:pt x="135" y="136"/>
                    <a:pt x="129" y="136"/>
                  </a:cubicBezTo>
                  <a:cubicBezTo>
                    <a:pt x="123" y="135"/>
                    <a:pt x="117" y="135"/>
                    <a:pt x="112" y="135"/>
                  </a:cubicBezTo>
                  <a:cubicBezTo>
                    <a:pt x="107" y="135"/>
                    <a:pt x="103" y="135"/>
                    <a:pt x="101" y="135"/>
                  </a:cubicBezTo>
                  <a:lnTo>
                    <a:pt x="83" y="136"/>
                  </a:lnTo>
                  <a:lnTo>
                    <a:pt x="78" y="136"/>
                  </a:lnTo>
                  <a:cubicBezTo>
                    <a:pt x="78" y="134"/>
                    <a:pt x="78" y="132"/>
                    <a:pt x="78" y="129"/>
                  </a:cubicBezTo>
                  <a:lnTo>
                    <a:pt x="90" y="127"/>
                  </a:lnTo>
                  <a:cubicBezTo>
                    <a:pt x="93" y="126"/>
                    <a:pt x="95" y="125"/>
                    <a:pt x="96" y="125"/>
                  </a:cubicBezTo>
                  <a:cubicBezTo>
                    <a:pt x="96" y="124"/>
                    <a:pt x="97" y="123"/>
                    <a:pt x="97" y="122"/>
                  </a:cubicBezTo>
                  <a:cubicBezTo>
                    <a:pt x="97" y="121"/>
                    <a:pt x="97" y="121"/>
                    <a:pt x="96" y="120"/>
                  </a:cubicBezTo>
                  <a:lnTo>
                    <a:pt x="92" y="109"/>
                  </a:lnTo>
                  <a:lnTo>
                    <a:pt x="84" y="89"/>
                  </a:lnTo>
                  <a:lnTo>
                    <a:pt x="44" y="89"/>
                  </a:lnTo>
                  <a:cubicBezTo>
                    <a:pt x="43" y="92"/>
                    <a:pt x="40" y="100"/>
                    <a:pt x="35" y="113"/>
                  </a:cubicBezTo>
                  <a:cubicBezTo>
                    <a:pt x="34" y="117"/>
                    <a:pt x="33" y="120"/>
                    <a:pt x="33" y="121"/>
                  </a:cubicBezTo>
                  <a:cubicBezTo>
                    <a:pt x="33" y="123"/>
                    <a:pt x="34" y="124"/>
                    <a:pt x="35" y="125"/>
                  </a:cubicBezTo>
                  <a:cubicBezTo>
                    <a:pt x="36" y="126"/>
                    <a:pt x="39" y="127"/>
                    <a:pt x="44" y="127"/>
                  </a:cubicBezTo>
                  <a:cubicBezTo>
                    <a:pt x="45" y="128"/>
                    <a:pt x="47" y="128"/>
                    <a:pt x="51" y="129"/>
                  </a:cubicBezTo>
                  <a:cubicBezTo>
                    <a:pt x="51" y="131"/>
                    <a:pt x="51" y="133"/>
                    <a:pt x="51" y="134"/>
                  </a:cubicBezTo>
                  <a:cubicBezTo>
                    <a:pt x="51" y="135"/>
                    <a:pt x="51" y="135"/>
                    <a:pt x="51" y="136"/>
                  </a:cubicBezTo>
                  <a:cubicBezTo>
                    <a:pt x="47" y="136"/>
                    <a:pt x="37" y="136"/>
                    <a:pt x="21" y="134"/>
                  </a:cubicBezTo>
                  <a:lnTo>
                    <a:pt x="16" y="135"/>
                  </a:lnTo>
                  <a:cubicBezTo>
                    <a:pt x="11" y="136"/>
                    <a:pt x="6" y="136"/>
                    <a:pt x="2" y="136"/>
                  </a:cubicBezTo>
                  <a:lnTo>
                    <a:pt x="0" y="136"/>
                  </a:lnTo>
                  <a:close/>
                  <a:moveTo>
                    <a:pt x="49" y="78"/>
                  </a:moveTo>
                  <a:lnTo>
                    <a:pt x="49" y="78"/>
                  </a:lnTo>
                  <a:cubicBezTo>
                    <a:pt x="65" y="78"/>
                    <a:pt x="74" y="78"/>
                    <a:pt x="77" y="78"/>
                  </a:cubicBezTo>
                  <a:lnTo>
                    <a:pt x="80" y="78"/>
                  </a:lnTo>
                  <a:cubicBezTo>
                    <a:pt x="78" y="72"/>
                    <a:pt x="75" y="65"/>
                    <a:pt x="72" y="57"/>
                  </a:cubicBezTo>
                  <a:cubicBezTo>
                    <a:pt x="68" y="49"/>
                    <a:pt x="66" y="42"/>
                    <a:pt x="64" y="38"/>
                  </a:cubicBezTo>
                  <a:lnTo>
                    <a:pt x="49" y="7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0" name="Freeform 420"/>
            <p:cNvSpPr>
              <a:spLocks noEditPoints="1"/>
            </p:cNvSpPr>
            <p:nvPr/>
          </p:nvSpPr>
          <p:spPr bwMode="auto">
            <a:xfrm>
              <a:off x="2191" y="6278"/>
              <a:ext cx="65" cy="180"/>
            </a:xfrm>
            <a:custGeom>
              <a:avLst/>
              <a:gdLst/>
              <a:ahLst/>
              <a:cxnLst>
                <a:cxn ang="0">
                  <a:pos x="14" y="13"/>
                </a:cxn>
                <a:cxn ang="0">
                  <a:pos x="14" y="13"/>
                </a:cxn>
                <a:cxn ang="0">
                  <a:pos x="18" y="4"/>
                </a:cxn>
                <a:cxn ang="0">
                  <a:pos x="27" y="0"/>
                </a:cxn>
                <a:cxn ang="0">
                  <a:pos x="38" y="4"/>
                </a:cxn>
                <a:cxn ang="0">
                  <a:pos x="42" y="13"/>
                </a:cxn>
                <a:cxn ang="0">
                  <a:pos x="40" y="20"/>
                </a:cxn>
                <a:cxn ang="0">
                  <a:pos x="35" y="25"/>
                </a:cxn>
                <a:cxn ang="0">
                  <a:pos x="28" y="27"/>
                </a:cxn>
                <a:cxn ang="0">
                  <a:pos x="19" y="23"/>
                </a:cxn>
                <a:cxn ang="0">
                  <a:pos x="14" y="13"/>
                </a:cxn>
                <a:cxn ang="0">
                  <a:pos x="14" y="13"/>
                </a:cxn>
                <a:cxn ang="0">
                  <a:pos x="0" y="136"/>
                </a:cxn>
                <a:cxn ang="0">
                  <a:pos x="0" y="136"/>
                </a:cxn>
                <a:cxn ang="0">
                  <a:pos x="0" y="130"/>
                </a:cxn>
                <a:cxn ang="0">
                  <a:pos x="11" y="128"/>
                </a:cxn>
                <a:cxn ang="0">
                  <a:pos x="15" y="126"/>
                </a:cxn>
                <a:cxn ang="0">
                  <a:pos x="16" y="120"/>
                </a:cxn>
                <a:cxn ang="0">
                  <a:pos x="16" y="119"/>
                </a:cxn>
                <a:cxn ang="0">
                  <a:pos x="16" y="114"/>
                </a:cxn>
                <a:cxn ang="0">
                  <a:pos x="16" y="108"/>
                </a:cxn>
                <a:cxn ang="0">
                  <a:pos x="16" y="101"/>
                </a:cxn>
                <a:cxn ang="0">
                  <a:pos x="16" y="96"/>
                </a:cxn>
                <a:cxn ang="0">
                  <a:pos x="16" y="91"/>
                </a:cxn>
                <a:cxn ang="0">
                  <a:pos x="16" y="74"/>
                </a:cxn>
                <a:cxn ang="0">
                  <a:pos x="16" y="67"/>
                </a:cxn>
                <a:cxn ang="0">
                  <a:pos x="11" y="65"/>
                </a:cxn>
                <a:cxn ang="0">
                  <a:pos x="1" y="63"/>
                </a:cxn>
                <a:cxn ang="0">
                  <a:pos x="1" y="57"/>
                </a:cxn>
                <a:cxn ang="0">
                  <a:pos x="20" y="53"/>
                </a:cxn>
                <a:cxn ang="0">
                  <a:pos x="32" y="44"/>
                </a:cxn>
                <a:cxn ang="0">
                  <a:pos x="39" y="44"/>
                </a:cxn>
                <a:cxn ang="0">
                  <a:pos x="39" y="77"/>
                </a:cxn>
                <a:cxn ang="0">
                  <a:pos x="38" y="119"/>
                </a:cxn>
                <a:cxn ang="0">
                  <a:pos x="39" y="127"/>
                </a:cxn>
                <a:cxn ang="0">
                  <a:pos x="49" y="130"/>
                </a:cxn>
                <a:cxn ang="0">
                  <a:pos x="54" y="131"/>
                </a:cxn>
                <a:cxn ang="0">
                  <a:pos x="53" y="136"/>
                </a:cxn>
                <a:cxn ang="0">
                  <a:pos x="49" y="136"/>
                </a:cxn>
                <a:cxn ang="0">
                  <a:pos x="45" y="136"/>
                </a:cxn>
                <a:cxn ang="0">
                  <a:pos x="16" y="136"/>
                </a:cxn>
                <a:cxn ang="0">
                  <a:pos x="6" y="136"/>
                </a:cxn>
                <a:cxn ang="0">
                  <a:pos x="0" y="136"/>
                </a:cxn>
                <a:cxn ang="0">
                  <a:pos x="0" y="136"/>
                </a:cxn>
              </a:cxnLst>
              <a:rect l="0" t="0" r="r" b="b"/>
              <a:pathLst>
                <a:path w="54" h="136">
                  <a:moveTo>
                    <a:pt x="14" y="13"/>
                  </a:moveTo>
                  <a:lnTo>
                    <a:pt x="14" y="13"/>
                  </a:lnTo>
                  <a:cubicBezTo>
                    <a:pt x="14" y="9"/>
                    <a:pt x="16" y="6"/>
                    <a:pt x="18" y="4"/>
                  </a:cubicBezTo>
                  <a:cubicBezTo>
                    <a:pt x="20" y="1"/>
                    <a:pt x="24" y="0"/>
                    <a:pt x="27" y="0"/>
                  </a:cubicBezTo>
                  <a:cubicBezTo>
                    <a:pt x="31" y="0"/>
                    <a:pt x="35" y="1"/>
                    <a:pt x="38" y="4"/>
                  </a:cubicBezTo>
                  <a:cubicBezTo>
                    <a:pt x="40" y="7"/>
                    <a:pt x="42" y="9"/>
                    <a:pt x="42" y="13"/>
                  </a:cubicBezTo>
                  <a:cubicBezTo>
                    <a:pt x="42" y="15"/>
                    <a:pt x="41" y="17"/>
                    <a:pt x="40" y="20"/>
                  </a:cubicBezTo>
                  <a:cubicBezTo>
                    <a:pt x="39" y="22"/>
                    <a:pt x="37" y="24"/>
                    <a:pt x="35" y="25"/>
                  </a:cubicBezTo>
                  <a:cubicBezTo>
                    <a:pt x="33" y="27"/>
                    <a:pt x="30" y="27"/>
                    <a:pt x="28" y="27"/>
                  </a:cubicBezTo>
                  <a:cubicBezTo>
                    <a:pt x="25" y="27"/>
                    <a:pt x="21" y="26"/>
                    <a:pt x="19" y="23"/>
                  </a:cubicBezTo>
                  <a:cubicBezTo>
                    <a:pt x="16" y="20"/>
                    <a:pt x="14" y="17"/>
                    <a:pt x="14" y="13"/>
                  </a:cubicBezTo>
                  <a:lnTo>
                    <a:pt x="14" y="13"/>
                  </a:lnTo>
                  <a:close/>
                  <a:moveTo>
                    <a:pt x="0" y="136"/>
                  </a:moveTo>
                  <a:lnTo>
                    <a:pt x="0" y="136"/>
                  </a:lnTo>
                  <a:lnTo>
                    <a:pt x="0" y="130"/>
                  </a:lnTo>
                  <a:lnTo>
                    <a:pt x="11" y="128"/>
                  </a:lnTo>
                  <a:cubicBezTo>
                    <a:pt x="13" y="128"/>
                    <a:pt x="14" y="127"/>
                    <a:pt x="15" y="126"/>
                  </a:cubicBezTo>
                  <a:cubicBezTo>
                    <a:pt x="16" y="125"/>
                    <a:pt x="16" y="123"/>
                    <a:pt x="16" y="120"/>
                  </a:cubicBezTo>
                  <a:lnTo>
                    <a:pt x="16" y="119"/>
                  </a:lnTo>
                  <a:cubicBezTo>
                    <a:pt x="16" y="118"/>
                    <a:pt x="16" y="116"/>
                    <a:pt x="16" y="114"/>
                  </a:cubicBezTo>
                  <a:cubicBezTo>
                    <a:pt x="16" y="112"/>
                    <a:pt x="16" y="110"/>
                    <a:pt x="16" y="108"/>
                  </a:cubicBezTo>
                  <a:cubicBezTo>
                    <a:pt x="16" y="107"/>
                    <a:pt x="16" y="105"/>
                    <a:pt x="16" y="101"/>
                  </a:cubicBezTo>
                  <a:lnTo>
                    <a:pt x="16" y="96"/>
                  </a:lnTo>
                  <a:lnTo>
                    <a:pt x="16" y="91"/>
                  </a:lnTo>
                  <a:lnTo>
                    <a:pt x="16" y="74"/>
                  </a:lnTo>
                  <a:cubicBezTo>
                    <a:pt x="16" y="72"/>
                    <a:pt x="16" y="70"/>
                    <a:pt x="16" y="67"/>
                  </a:cubicBezTo>
                  <a:cubicBezTo>
                    <a:pt x="15" y="66"/>
                    <a:pt x="13" y="65"/>
                    <a:pt x="11" y="65"/>
                  </a:cubicBezTo>
                  <a:cubicBezTo>
                    <a:pt x="9" y="64"/>
                    <a:pt x="6" y="63"/>
                    <a:pt x="1" y="63"/>
                  </a:cubicBezTo>
                  <a:lnTo>
                    <a:pt x="1" y="57"/>
                  </a:lnTo>
                  <a:cubicBezTo>
                    <a:pt x="8" y="57"/>
                    <a:pt x="14" y="55"/>
                    <a:pt x="20" y="53"/>
                  </a:cubicBezTo>
                  <a:cubicBezTo>
                    <a:pt x="23" y="51"/>
                    <a:pt x="27" y="48"/>
                    <a:pt x="32" y="44"/>
                  </a:cubicBezTo>
                  <a:lnTo>
                    <a:pt x="39" y="44"/>
                  </a:lnTo>
                  <a:cubicBezTo>
                    <a:pt x="39" y="52"/>
                    <a:pt x="39" y="64"/>
                    <a:pt x="39" y="77"/>
                  </a:cubicBezTo>
                  <a:lnTo>
                    <a:pt x="38" y="119"/>
                  </a:lnTo>
                  <a:cubicBezTo>
                    <a:pt x="38" y="122"/>
                    <a:pt x="38" y="125"/>
                    <a:pt x="39" y="127"/>
                  </a:cubicBezTo>
                  <a:cubicBezTo>
                    <a:pt x="41" y="128"/>
                    <a:pt x="44" y="129"/>
                    <a:pt x="49" y="130"/>
                  </a:cubicBezTo>
                  <a:cubicBezTo>
                    <a:pt x="51" y="130"/>
                    <a:pt x="52" y="130"/>
                    <a:pt x="54" y="131"/>
                  </a:cubicBezTo>
                  <a:lnTo>
                    <a:pt x="53" y="136"/>
                  </a:lnTo>
                  <a:cubicBezTo>
                    <a:pt x="52" y="136"/>
                    <a:pt x="50" y="136"/>
                    <a:pt x="49" y="136"/>
                  </a:cubicBezTo>
                  <a:cubicBezTo>
                    <a:pt x="48" y="136"/>
                    <a:pt x="47" y="136"/>
                    <a:pt x="45" y="136"/>
                  </a:cubicBezTo>
                  <a:cubicBezTo>
                    <a:pt x="38" y="136"/>
                    <a:pt x="28" y="136"/>
                    <a:pt x="16" y="136"/>
                  </a:cubicBezTo>
                  <a:cubicBezTo>
                    <a:pt x="13" y="136"/>
                    <a:pt x="10" y="136"/>
                    <a:pt x="6" y="136"/>
                  </a:cubicBezTo>
                  <a:cubicBezTo>
                    <a:pt x="3" y="136"/>
                    <a:pt x="1" y="136"/>
                    <a:pt x="0" y="136"/>
                  </a:cubicBezTo>
                  <a:lnTo>
                    <a:pt x="0"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1" name="Freeform 421"/>
            <p:cNvSpPr>
              <a:spLocks/>
            </p:cNvSpPr>
            <p:nvPr/>
          </p:nvSpPr>
          <p:spPr bwMode="auto">
            <a:xfrm>
              <a:off x="2264" y="6336"/>
              <a:ext cx="84" cy="122"/>
            </a:xfrm>
            <a:custGeom>
              <a:avLst/>
              <a:gdLst/>
              <a:ahLst/>
              <a:cxnLst>
                <a:cxn ang="0">
                  <a:pos x="0" y="87"/>
                </a:cxn>
                <a:cxn ang="0">
                  <a:pos x="0" y="87"/>
                </a:cxn>
                <a:cxn ang="0">
                  <a:pos x="4" y="86"/>
                </a:cxn>
                <a:cxn ang="0">
                  <a:pos x="14" y="82"/>
                </a:cxn>
                <a:cxn ang="0">
                  <a:pos x="14" y="65"/>
                </a:cxn>
                <a:cxn ang="0">
                  <a:pos x="13" y="29"/>
                </a:cxn>
                <a:cxn ang="0">
                  <a:pos x="12" y="27"/>
                </a:cxn>
                <a:cxn ang="0">
                  <a:pos x="5" y="24"/>
                </a:cxn>
                <a:cxn ang="0">
                  <a:pos x="2" y="22"/>
                </a:cxn>
                <a:cxn ang="0">
                  <a:pos x="2" y="18"/>
                </a:cxn>
                <a:cxn ang="0">
                  <a:pos x="16" y="13"/>
                </a:cxn>
                <a:cxn ang="0">
                  <a:pos x="25" y="4"/>
                </a:cxn>
                <a:cxn ang="0">
                  <a:pos x="28" y="1"/>
                </a:cxn>
                <a:cxn ang="0">
                  <a:pos x="35" y="0"/>
                </a:cxn>
                <a:cxn ang="0">
                  <a:pos x="36" y="4"/>
                </a:cxn>
                <a:cxn ang="0">
                  <a:pos x="36" y="7"/>
                </a:cxn>
                <a:cxn ang="0">
                  <a:pos x="36" y="13"/>
                </a:cxn>
                <a:cxn ang="0">
                  <a:pos x="36" y="22"/>
                </a:cxn>
                <a:cxn ang="0">
                  <a:pos x="42" y="12"/>
                </a:cxn>
                <a:cxn ang="0">
                  <a:pos x="47" y="7"/>
                </a:cxn>
                <a:cxn ang="0">
                  <a:pos x="55" y="4"/>
                </a:cxn>
                <a:cxn ang="0">
                  <a:pos x="65" y="8"/>
                </a:cxn>
                <a:cxn ang="0">
                  <a:pos x="69" y="17"/>
                </a:cxn>
                <a:cxn ang="0">
                  <a:pos x="66" y="25"/>
                </a:cxn>
                <a:cxn ang="0">
                  <a:pos x="58" y="29"/>
                </a:cxn>
                <a:cxn ang="0">
                  <a:pos x="48" y="25"/>
                </a:cxn>
                <a:cxn ang="0">
                  <a:pos x="44" y="23"/>
                </a:cxn>
                <a:cxn ang="0">
                  <a:pos x="43" y="23"/>
                </a:cxn>
                <a:cxn ang="0">
                  <a:pos x="39" y="27"/>
                </a:cxn>
                <a:cxn ang="0">
                  <a:pos x="36" y="38"/>
                </a:cxn>
                <a:cxn ang="0">
                  <a:pos x="36" y="41"/>
                </a:cxn>
                <a:cxn ang="0">
                  <a:pos x="37" y="77"/>
                </a:cxn>
                <a:cxn ang="0">
                  <a:pos x="39" y="82"/>
                </a:cxn>
                <a:cxn ang="0">
                  <a:pos x="43" y="84"/>
                </a:cxn>
                <a:cxn ang="0">
                  <a:pos x="49" y="85"/>
                </a:cxn>
                <a:cxn ang="0">
                  <a:pos x="55" y="86"/>
                </a:cxn>
                <a:cxn ang="0">
                  <a:pos x="56" y="89"/>
                </a:cxn>
                <a:cxn ang="0">
                  <a:pos x="56" y="92"/>
                </a:cxn>
                <a:cxn ang="0">
                  <a:pos x="46" y="92"/>
                </a:cxn>
                <a:cxn ang="0">
                  <a:pos x="26" y="91"/>
                </a:cxn>
                <a:cxn ang="0">
                  <a:pos x="13" y="92"/>
                </a:cxn>
                <a:cxn ang="0">
                  <a:pos x="11" y="92"/>
                </a:cxn>
                <a:cxn ang="0">
                  <a:pos x="0" y="92"/>
                </a:cxn>
                <a:cxn ang="0">
                  <a:pos x="0" y="90"/>
                </a:cxn>
                <a:cxn ang="0">
                  <a:pos x="0" y="87"/>
                </a:cxn>
                <a:cxn ang="0">
                  <a:pos x="0" y="87"/>
                </a:cxn>
              </a:cxnLst>
              <a:rect l="0" t="0" r="r" b="b"/>
              <a:pathLst>
                <a:path w="69" h="92">
                  <a:moveTo>
                    <a:pt x="0" y="87"/>
                  </a:moveTo>
                  <a:lnTo>
                    <a:pt x="0" y="87"/>
                  </a:lnTo>
                  <a:cubicBezTo>
                    <a:pt x="1" y="87"/>
                    <a:pt x="2" y="86"/>
                    <a:pt x="4" y="86"/>
                  </a:cubicBezTo>
                  <a:cubicBezTo>
                    <a:pt x="7" y="85"/>
                    <a:pt x="10" y="84"/>
                    <a:pt x="14" y="82"/>
                  </a:cubicBezTo>
                  <a:cubicBezTo>
                    <a:pt x="14" y="80"/>
                    <a:pt x="14" y="74"/>
                    <a:pt x="14" y="65"/>
                  </a:cubicBezTo>
                  <a:cubicBezTo>
                    <a:pt x="14" y="47"/>
                    <a:pt x="14" y="36"/>
                    <a:pt x="13" y="29"/>
                  </a:cubicBezTo>
                  <a:cubicBezTo>
                    <a:pt x="13" y="28"/>
                    <a:pt x="13" y="27"/>
                    <a:pt x="12" y="27"/>
                  </a:cubicBezTo>
                  <a:cubicBezTo>
                    <a:pt x="10" y="26"/>
                    <a:pt x="8" y="25"/>
                    <a:pt x="5" y="24"/>
                  </a:cubicBezTo>
                  <a:cubicBezTo>
                    <a:pt x="3" y="24"/>
                    <a:pt x="2" y="23"/>
                    <a:pt x="2" y="22"/>
                  </a:cubicBezTo>
                  <a:lnTo>
                    <a:pt x="2" y="18"/>
                  </a:lnTo>
                  <a:cubicBezTo>
                    <a:pt x="7" y="17"/>
                    <a:pt x="12" y="16"/>
                    <a:pt x="16" y="13"/>
                  </a:cubicBezTo>
                  <a:cubicBezTo>
                    <a:pt x="20" y="10"/>
                    <a:pt x="23" y="7"/>
                    <a:pt x="25" y="4"/>
                  </a:cubicBezTo>
                  <a:cubicBezTo>
                    <a:pt x="26" y="3"/>
                    <a:pt x="27" y="1"/>
                    <a:pt x="28" y="1"/>
                  </a:cubicBezTo>
                  <a:lnTo>
                    <a:pt x="35" y="0"/>
                  </a:lnTo>
                  <a:cubicBezTo>
                    <a:pt x="36" y="2"/>
                    <a:pt x="36" y="3"/>
                    <a:pt x="36" y="4"/>
                  </a:cubicBezTo>
                  <a:cubicBezTo>
                    <a:pt x="36" y="5"/>
                    <a:pt x="36" y="6"/>
                    <a:pt x="36" y="7"/>
                  </a:cubicBezTo>
                  <a:cubicBezTo>
                    <a:pt x="36" y="9"/>
                    <a:pt x="36" y="11"/>
                    <a:pt x="36" y="13"/>
                  </a:cubicBezTo>
                  <a:cubicBezTo>
                    <a:pt x="36" y="14"/>
                    <a:pt x="36" y="17"/>
                    <a:pt x="36" y="22"/>
                  </a:cubicBezTo>
                  <a:cubicBezTo>
                    <a:pt x="38" y="17"/>
                    <a:pt x="41" y="14"/>
                    <a:pt x="42" y="12"/>
                  </a:cubicBezTo>
                  <a:cubicBezTo>
                    <a:pt x="42" y="11"/>
                    <a:pt x="44" y="9"/>
                    <a:pt x="47" y="7"/>
                  </a:cubicBezTo>
                  <a:cubicBezTo>
                    <a:pt x="50" y="5"/>
                    <a:pt x="52" y="4"/>
                    <a:pt x="55" y="4"/>
                  </a:cubicBezTo>
                  <a:cubicBezTo>
                    <a:pt x="59" y="4"/>
                    <a:pt x="62" y="6"/>
                    <a:pt x="65" y="8"/>
                  </a:cubicBezTo>
                  <a:cubicBezTo>
                    <a:pt x="67" y="10"/>
                    <a:pt x="69" y="13"/>
                    <a:pt x="69" y="17"/>
                  </a:cubicBezTo>
                  <a:cubicBezTo>
                    <a:pt x="69" y="20"/>
                    <a:pt x="68" y="23"/>
                    <a:pt x="66" y="25"/>
                  </a:cubicBezTo>
                  <a:cubicBezTo>
                    <a:pt x="64" y="28"/>
                    <a:pt x="61" y="29"/>
                    <a:pt x="58" y="29"/>
                  </a:cubicBezTo>
                  <a:cubicBezTo>
                    <a:pt x="55" y="29"/>
                    <a:pt x="52" y="28"/>
                    <a:pt x="48" y="25"/>
                  </a:cubicBezTo>
                  <a:cubicBezTo>
                    <a:pt x="46" y="24"/>
                    <a:pt x="45" y="23"/>
                    <a:pt x="44" y="23"/>
                  </a:cubicBezTo>
                  <a:lnTo>
                    <a:pt x="43" y="23"/>
                  </a:lnTo>
                  <a:cubicBezTo>
                    <a:pt x="42" y="24"/>
                    <a:pt x="40" y="25"/>
                    <a:pt x="39" y="27"/>
                  </a:cubicBezTo>
                  <a:cubicBezTo>
                    <a:pt x="37" y="31"/>
                    <a:pt x="36" y="34"/>
                    <a:pt x="36" y="38"/>
                  </a:cubicBezTo>
                  <a:lnTo>
                    <a:pt x="36" y="41"/>
                  </a:lnTo>
                  <a:cubicBezTo>
                    <a:pt x="37" y="46"/>
                    <a:pt x="37" y="58"/>
                    <a:pt x="37" y="77"/>
                  </a:cubicBezTo>
                  <a:cubicBezTo>
                    <a:pt x="37" y="78"/>
                    <a:pt x="38" y="80"/>
                    <a:pt x="39" y="82"/>
                  </a:cubicBezTo>
                  <a:cubicBezTo>
                    <a:pt x="40" y="83"/>
                    <a:pt x="41" y="84"/>
                    <a:pt x="43" y="84"/>
                  </a:cubicBezTo>
                  <a:cubicBezTo>
                    <a:pt x="44" y="84"/>
                    <a:pt x="46" y="85"/>
                    <a:pt x="49" y="85"/>
                  </a:cubicBezTo>
                  <a:cubicBezTo>
                    <a:pt x="53" y="85"/>
                    <a:pt x="54" y="86"/>
                    <a:pt x="55" y="86"/>
                  </a:cubicBezTo>
                  <a:cubicBezTo>
                    <a:pt x="56" y="87"/>
                    <a:pt x="56" y="88"/>
                    <a:pt x="56" y="89"/>
                  </a:cubicBezTo>
                  <a:cubicBezTo>
                    <a:pt x="56" y="90"/>
                    <a:pt x="56" y="91"/>
                    <a:pt x="56" y="92"/>
                  </a:cubicBezTo>
                  <a:lnTo>
                    <a:pt x="46" y="92"/>
                  </a:lnTo>
                  <a:lnTo>
                    <a:pt x="26" y="91"/>
                  </a:lnTo>
                  <a:cubicBezTo>
                    <a:pt x="21" y="91"/>
                    <a:pt x="17" y="91"/>
                    <a:pt x="13" y="92"/>
                  </a:cubicBezTo>
                  <a:lnTo>
                    <a:pt x="11" y="92"/>
                  </a:lnTo>
                  <a:cubicBezTo>
                    <a:pt x="10" y="92"/>
                    <a:pt x="7" y="92"/>
                    <a:pt x="0" y="92"/>
                  </a:cubicBezTo>
                  <a:cubicBezTo>
                    <a:pt x="0" y="91"/>
                    <a:pt x="0" y="90"/>
                    <a:pt x="0" y="90"/>
                  </a:cubicBezTo>
                  <a:cubicBezTo>
                    <a:pt x="0" y="89"/>
                    <a:pt x="0" y="88"/>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2" name="Freeform 422"/>
            <p:cNvSpPr>
              <a:spLocks/>
            </p:cNvSpPr>
            <p:nvPr/>
          </p:nvSpPr>
          <p:spPr bwMode="auto">
            <a:xfrm>
              <a:off x="2347" y="6347"/>
              <a:ext cx="187" cy="113"/>
            </a:xfrm>
            <a:custGeom>
              <a:avLst/>
              <a:gdLst/>
              <a:ahLst/>
              <a:cxnLst>
                <a:cxn ang="0">
                  <a:pos x="0" y="0"/>
                </a:cxn>
                <a:cxn ang="0">
                  <a:pos x="4" y="0"/>
                </a:cxn>
                <a:cxn ang="0">
                  <a:pos x="23" y="2"/>
                </a:cxn>
                <a:cxn ang="0">
                  <a:pos x="43" y="0"/>
                </a:cxn>
                <a:cxn ang="0">
                  <a:pos x="48" y="4"/>
                </a:cxn>
                <a:cxn ang="0">
                  <a:pos x="43" y="7"/>
                </a:cxn>
                <a:cxn ang="0">
                  <a:pos x="36" y="10"/>
                </a:cxn>
                <a:cxn ang="0">
                  <a:pos x="48" y="39"/>
                </a:cxn>
                <a:cxn ang="0">
                  <a:pos x="60" y="63"/>
                </a:cxn>
                <a:cxn ang="0">
                  <a:pos x="70" y="20"/>
                </a:cxn>
                <a:cxn ang="0">
                  <a:pos x="60" y="8"/>
                </a:cxn>
                <a:cxn ang="0">
                  <a:pos x="53" y="0"/>
                </a:cxn>
                <a:cxn ang="0">
                  <a:pos x="77" y="1"/>
                </a:cxn>
                <a:cxn ang="0">
                  <a:pos x="96" y="0"/>
                </a:cxn>
                <a:cxn ang="0">
                  <a:pos x="101" y="6"/>
                </a:cxn>
                <a:cxn ang="0">
                  <a:pos x="89" y="8"/>
                </a:cxn>
                <a:cxn ang="0">
                  <a:pos x="97" y="26"/>
                </a:cxn>
                <a:cxn ang="0">
                  <a:pos x="112" y="59"/>
                </a:cxn>
                <a:cxn ang="0">
                  <a:pos x="122" y="37"/>
                </a:cxn>
                <a:cxn ang="0">
                  <a:pos x="130" y="13"/>
                </a:cxn>
                <a:cxn ang="0">
                  <a:pos x="120" y="7"/>
                </a:cxn>
                <a:cxn ang="0">
                  <a:pos x="114" y="0"/>
                </a:cxn>
                <a:cxn ang="0">
                  <a:pos x="126" y="1"/>
                </a:cxn>
                <a:cxn ang="0">
                  <a:pos x="148" y="1"/>
                </a:cxn>
                <a:cxn ang="0">
                  <a:pos x="154" y="3"/>
                </a:cxn>
                <a:cxn ang="0">
                  <a:pos x="141" y="12"/>
                </a:cxn>
                <a:cxn ang="0">
                  <a:pos x="124" y="49"/>
                </a:cxn>
                <a:cxn ang="0">
                  <a:pos x="108" y="86"/>
                </a:cxn>
                <a:cxn ang="0">
                  <a:pos x="83" y="47"/>
                </a:cxn>
                <a:cxn ang="0">
                  <a:pos x="79" y="39"/>
                </a:cxn>
                <a:cxn ang="0">
                  <a:pos x="65" y="66"/>
                </a:cxn>
                <a:cxn ang="0">
                  <a:pos x="56" y="86"/>
                </a:cxn>
                <a:cxn ang="0">
                  <a:pos x="47" y="86"/>
                </a:cxn>
                <a:cxn ang="0">
                  <a:pos x="13" y="14"/>
                </a:cxn>
                <a:cxn ang="0">
                  <a:pos x="4" y="7"/>
                </a:cxn>
                <a:cxn ang="0">
                  <a:pos x="0" y="3"/>
                </a:cxn>
                <a:cxn ang="0">
                  <a:pos x="0" y="0"/>
                </a:cxn>
              </a:cxnLst>
              <a:rect l="0" t="0" r="r" b="b"/>
              <a:pathLst>
                <a:path w="154" h="86">
                  <a:moveTo>
                    <a:pt x="0" y="0"/>
                  </a:moveTo>
                  <a:lnTo>
                    <a:pt x="0" y="0"/>
                  </a:lnTo>
                  <a:lnTo>
                    <a:pt x="2" y="0"/>
                  </a:lnTo>
                  <a:lnTo>
                    <a:pt x="4" y="0"/>
                  </a:lnTo>
                  <a:cubicBezTo>
                    <a:pt x="4" y="0"/>
                    <a:pt x="7" y="1"/>
                    <a:pt x="11" y="1"/>
                  </a:cubicBezTo>
                  <a:cubicBezTo>
                    <a:pt x="15" y="1"/>
                    <a:pt x="19" y="2"/>
                    <a:pt x="23" y="2"/>
                  </a:cubicBezTo>
                  <a:cubicBezTo>
                    <a:pt x="26" y="2"/>
                    <a:pt x="29" y="1"/>
                    <a:pt x="34" y="1"/>
                  </a:cubicBezTo>
                  <a:cubicBezTo>
                    <a:pt x="39" y="1"/>
                    <a:pt x="42" y="0"/>
                    <a:pt x="43" y="0"/>
                  </a:cubicBezTo>
                  <a:cubicBezTo>
                    <a:pt x="44" y="0"/>
                    <a:pt x="46" y="0"/>
                    <a:pt x="47" y="0"/>
                  </a:cubicBezTo>
                  <a:cubicBezTo>
                    <a:pt x="47" y="2"/>
                    <a:pt x="48" y="3"/>
                    <a:pt x="48" y="4"/>
                  </a:cubicBezTo>
                  <a:cubicBezTo>
                    <a:pt x="48" y="4"/>
                    <a:pt x="47" y="5"/>
                    <a:pt x="47" y="6"/>
                  </a:cubicBezTo>
                  <a:cubicBezTo>
                    <a:pt x="46" y="6"/>
                    <a:pt x="45" y="7"/>
                    <a:pt x="43" y="7"/>
                  </a:cubicBezTo>
                  <a:cubicBezTo>
                    <a:pt x="40" y="7"/>
                    <a:pt x="38" y="8"/>
                    <a:pt x="37" y="9"/>
                  </a:cubicBezTo>
                  <a:cubicBezTo>
                    <a:pt x="37" y="9"/>
                    <a:pt x="37" y="9"/>
                    <a:pt x="36" y="10"/>
                  </a:cubicBezTo>
                  <a:cubicBezTo>
                    <a:pt x="37" y="12"/>
                    <a:pt x="37" y="14"/>
                    <a:pt x="38" y="16"/>
                  </a:cubicBezTo>
                  <a:lnTo>
                    <a:pt x="48" y="39"/>
                  </a:lnTo>
                  <a:cubicBezTo>
                    <a:pt x="52" y="46"/>
                    <a:pt x="54" y="52"/>
                    <a:pt x="57" y="57"/>
                  </a:cubicBezTo>
                  <a:cubicBezTo>
                    <a:pt x="58" y="60"/>
                    <a:pt x="59" y="62"/>
                    <a:pt x="60" y="63"/>
                  </a:cubicBezTo>
                  <a:cubicBezTo>
                    <a:pt x="66" y="51"/>
                    <a:pt x="71" y="41"/>
                    <a:pt x="74" y="30"/>
                  </a:cubicBezTo>
                  <a:lnTo>
                    <a:pt x="70" y="20"/>
                  </a:lnTo>
                  <a:cubicBezTo>
                    <a:pt x="68" y="16"/>
                    <a:pt x="66" y="12"/>
                    <a:pt x="64" y="9"/>
                  </a:cubicBezTo>
                  <a:cubicBezTo>
                    <a:pt x="63" y="8"/>
                    <a:pt x="61" y="8"/>
                    <a:pt x="60" y="8"/>
                  </a:cubicBezTo>
                  <a:cubicBezTo>
                    <a:pt x="57" y="7"/>
                    <a:pt x="55" y="6"/>
                    <a:pt x="53" y="6"/>
                  </a:cubicBezTo>
                  <a:lnTo>
                    <a:pt x="53" y="0"/>
                  </a:lnTo>
                  <a:cubicBezTo>
                    <a:pt x="58" y="0"/>
                    <a:pt x="61" y="0"/>
                    <a:pt x="63" y="0"/>
                  </a:cubicBezTo>
                  <a:cubicBezTo>
                    <a:pt x="66" y="1"/>
                    <a:pt x="71" y="1"/>
                    <a:pt x="77" y="1"/>
                  </a:cubicBezTo>
                  <a:cubicBezTo>
                    <a:pt x="80" y="1"/>
                    <a:pt x="84" y="1"/>
                    <a:pt x="88" y="1"/>
                  </a:cubicBezTo>
                  <a:cubicBezTo>
                    <a:pt x="93" y="0"/>
                    <a:pt x="95" y="0"/>
                    <a:pt x="96" y="0"/>
                  </a:cubicBezTo>
                  <a:lnTo>
                    <a:pt x="101" y="0"/>
                  </a:lnTo>
                  <a:lnTo>
                    <a:pt x="101" y="6"/>
                  </a:lnTo>
                  <a:cubicBezTo>
                    <a:pt x="100" y="6"/>
                    <a:pt x="99" y="7"/>
                    <a:pt x="96" y="7"/>
                  </a:cubicBezTo>
                  <a:cubicBezTo>
                    <a:pt x="93" y="7"/>
                    <a:pt x="91" y="8"/>
                    <a:pt x="89" y="8"/>
                  </a:cubicBezTo>
                  <a:cubicBezTo>
                    <a:pt x="92" y="17"/>
                    <a:pt x="94" y="22"/>
                    <a:pt x="96" y="24"/>
                  </a:cubicBezTo>
                  <a:lnTo>
                    <a:pt x="97" y="26"/>
                  </a:lnTo>
                  <a:lnTo>
                    <a:pt x="108" y="50"/>
                  </a:lnTo>
                  <a:lnTo>
                    <a:pt x="112" y="59"/>
                  </a:lnTo>
                  <a:lnTo>
                    <a:pt x="116" y="50"/>
                  </a:lnTo>
                  <a:cubicBezTo>
                    <a:pt x="119" y="43"/>
                    <a:pt x="121" y="38"/>
                    <a:pt x="122" y="37"/>
                  </a:cubicBezTo>
                  <a:cubicBezTo>
                    <a:pt x="124" y="31"/>
                    <a:pt x="125" y="28"/>
                    <a:pt x="125" y="28"/>
                  </a:cubicBezTo>
                  <a:cubicBezTo>
                    <a:pt x="128" y="21"/>
                    <a:pt x="130" y="16"/>
                    <a:pt x="130" y="13"/>
                  </a:cubicBezTo>
                  <a:cubicBezTo>
                    <a:pt x="130" y="12"/>
                    <a:pt x="129" y="11"/>
                    <a:pt x="128" y="10"/>
                  </a:cubicBezTo>
                  <a:cubicBezTo>
                    <a:pt x="127" y="9"/>
                    <a:pt x="125" y="9"/>
                    <a:pt x="120" y="7"/>
                  </a:cubicBezTo>
                  <a:cubicBezTo>
                    <a:pt x="117" y="7"/>
                    <a:pt x="115" y="6"/>
                    <a:pt x="113" y="6"/>
                  </a:cubicBezTo>
                  <a:lnTo>
                    <a:pt x="114" y="0"/>
                  </a:lnTo>
                  <a:cubicBezTo>
                    <a:pt x="115" y="0"/>
                    <a:pt x="116" y="0"/>
                    <a:pt x="117" y="0"/>
                  </a:cubicBezTo>
                  <a:cubicBezTo>
                    <a:pt x="117" y="0"/>
                    <a:pt x="120" y="1"/>
                    <a:pt x="126" y="1"/>
                  </a:cubicBezTo>
                  <a:cubicBezTo>
                    <a:pt x="132" y="1"/>
                    <a:pt x="135" y="2"/>
                    <a:pt x="136" y="2"/>
                  </a:cubicBezTo>
                  <a:cubicBezTo>
                    <a:pt x="139" y="2"/>
                    <a:pt x="143" y="1"/>
                    <a:pt x="148" y="1"/>
                  </a:cubicBezTo>
                  <a:cubicBezTo>
                    <a:pt x="150" y="1"/>
                    <a:pt x="152" y="0"/>
                    <a:pt x="154" y="0"/>
                  </a:cubicBezTo>
                  <a:lnTo>
                    <a:pt x="154" y="3"/>
                  </a:lnTo>
                  <a:cubicBezTo>
                    <a:pt x="154" y="4"/>
                    <a:pt x="154" y="5"/>
                    <a:pt x="154" y="7"/>
                  </a:cubicBezTo>
                  <a:cubicBezTo>
                    <a:pt x="147" y="9"/>
                    <a:pt x="143" y="10"/>
                    <a:pt x="141" y="12"/>
                  </a:cubicBezTo>
                  <a:cubicBezTo>
                    <a:pt x="140" y="12"/>
                    <a:pt x="140" y="13"/>
                    <a:pt x="140" y="14"/>
                  </a:cubicBezTo>
                  <a:lnTo>
                    <a:pt x="124" y="49"/>
                  </a:lnTo>
                  <a:cubicBezTo>
                    <a:pt x="121" y="55"/>
                    <a:pt x="117" y="66"/>
                    <a:pt x="110" y="81"/>
                  </a:cubicBezTo>
                  <a:cubicBezTo>
                    <a:pt x="109" y="84"/>
                    <a:pt x="109" y="85"/>
                    <a:pt x="108" y="86"/>
                  </a:cubicBezTo>
                  <a:lnTo>
                    <a:pt x="100" y="86"/>
                  </a:lnTo>
                  <a:lnTo>
                    <a:pt x="83" y="47"/>
                  </a:lnTo>
                  <a:lnTo>
                    <a:pt x="81" y="43"/>
                  </a:lnTo>
                  <a:cubicBezTo>
                    <a:pt x="80" y="42"/>
                    <a:pt x="80" y="40"/>
                    <a:pt x="79" y="39"/>
                  </a:cubicBezTo>
                  <a:lnTo>
                    <a:pt x="78" y="41"/>
                  </a:lnTo>
                  <a:lnTo>
                    <a:pt x="65" y="66"/>
                  </a:lnTo>
                  <a:cubicBezTo>
                    <a:pt x="64" y="70"/>
                    <a:pt x="62" y="74"/>
                    <a:pt x="60" y="77"/>
                  </a:cubicBezTo>
                  <a:cubicBezTo>
                    <a:pt x="59" y="80"/>
                    <a:pt x="57" y="83"/>
                    <a:pt x="56" y="86"/>
                  </a:cubicBezTo>
                  <a:lnTo>
                    <a:pt x="52" y="86"/>
                  </a:lnTo>
                  <a:lnTo>
                    <a:pt x="47" y="86"/>
                  </a:lnTo>
                  <a:lnTo>
                    <a:pt x="31" y="52"/>
                  </a:lnTo>
                  <a:lnTo>
                    <a:pt x="13" y="14"/>
                  </a:lnTo>
                  <a:cubicBezTo>
                    <a:pt x="12" y="12"/>
                    <a:pt x="11" y="11"/>
                    <a:pt x="10" y="10"/>
                  </a:cubicBezTo>
                  <a:cubicBezTo>
                    <a:pt x="8" y="9"/>
                    <a:pt x="6" y="8"/>
                    <a:pt x="4" y="7"/>
                  </a:cubicBezTo>
                  <a:cubicBezTo>
                    <a:pt x="2" y="7"/>
                    <a:pt x="1" y="7"/>
                    <a:pt x="0" y="6"/>
                  </a:cubicBezTo>
                  <a:cubicBezTo>
                    <a:pt x="0" y="5"/>
                    <a:pt x="0" y="4"/>
                    <a:pt x="0" y="3"/>
                  </a:cubicBezTo>
                  <a:cubicBezTo>
                    <a:pt x="0" y="2"/>
                    <a:pt x="0" y="1"/>
                    <a:pt x="0" y="0"/>
                  </a:cubicBezTo>
                  <a:lnTo>
                    <a:pt x="0" y="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3" name="Freeform 423"/>
            <p:cNvSpPr>
              <a:spLocks noEditPoints="1"/>
            </p:cNvSpPr>
            <p:nvPr/>
          </p:nvSpPr>
          <p:spPr bwMode="auto">
            <a:xfrm>
              <a:off x="2544" y="6343"/>
              <a:ext cx="108" cy="117"/>
            </a:xfrm>
            <a:custGeom>
              <a:avLst/>
              <a:gdLst/>
              <a:ahLst/>
              <a:cxnLst>
                <a:cxn ang="0">
                  <a:pos x="86" y="68"/>
                </a:cxn>
                <a:cxn ang="0">
                  <a:pos x="86" y="68"/>
                </a:cxn>
                <a:cxn ang="0">
                  <a:pos x="88" y="70"/>
                </a:cxn>
                <a:cxn ang="0">
                  <a:pos x="89" y="71"/>
                </a:cxn>
                <a:cxn ang="0">
                  <a:pos x="89" y="72"/>
                </a:cxn>
                <a:cxn ang="0">
                  <a:pos x="83" y="84"/>
                </a:cxn>
                <a:cxn ang="0">
                  <a:pos x="73" y="88"/>
                </a:cxn>
                <a:cxn ang="0">
                  <a:pos x="62" y="85"/>
                </a:cxn>
                <a:cxn ang="0">
                  <a:pos x="54" y="73"/>
                </a:cxn>
                <a:cxn ang="0">
                  <a:pos x="42" y="85"/>
                </a:cxn>
                <a:cxn ang="0">
                  <a:pos x="22" y="89"/>
                </a:cxn>
                <a:cxn ang="0">
                  <a:pos x="6" y="84"/>
                </a:cxn>
                <a:cxn ang="0">
                  <a:pos x="1" y="72"/>
                </a:cxn>
                <a:cxn ang="0">
                  <a:pos x="2" y="65"/>
                </a:cxn>
                <a:cxn ang="0">
                  <a:pos x="7" y="58"/>
                </a:cxn>
                <a:cxn ang="0">
                  <a:pos x="18" y="51"/>
                </a:cxn>
                <a:cxn ang="0">
                  <a:pos x="26" y="47"/>
                </a:cxn>
                <a:cxn ang="0">
                  <a:pos x="52" y="37"/>
                </a:cxn>
                <a:cxn ang="0">
                  <a:pos x="52" y="29"/>
                </a:cxn>
                <a:cxn ang="0">
                  <a:pos x="49" y="10"/>
                </a:cxn>
                <a:cxn ang="0">
                  <a:pos x="41" y="7"/>
                </a:cxn>
                <a:cxn ang="0">
                  <a:pos x="32" y="9"/>
                </a:cxn>
                <a:cxn ang="0">
                  <a:pos x="26" y="14"/>
                </a:cxn>
                <a:cxn ang="0">
                  <a:pos x="23" y="22"/>
                </a:cxn>
                <a:cxn ang="0">
                  <a:pos x="22" y="28"/>
                </a:cxn>
                <a:cxn ang="0">
                  <a:pos x="16" y="31"/>
                </a:cxn>
                <a:cxn ang="0">
                  <a:pos x="11" y="34"/>
                </a:cxn>
                <a:cxn ang="0">
                  <a:pos x="2" y="36"/>
                </a:cxn>
                <a:cxn ang="0">
                  <a:pos x="0" y="33"/>
                </a:cxn>
                <a:cxn ang="0">
                  <a:pos x="3" y="23"/>
                </a:cxn>
                <a:cxn ang="0">
                  <a:pos x="14" y="11"/>
                </a:cxn>
                <a:cxn ang="0">
                  <a:pos x="28" y="3"/>
                </a:cxn>
                <a:cxn ang="0">
                  <a:pos x="50" y="0"/>
                </a:cxn>
                <a:cxn ang="0">
                  <a:pos x="64" y="3"/>
                </a:cxn>
                <a:cxn ang="0">
                  <a:pos x="72" y="12"/>
                </a:cxn>
                <a:cxn ang="0">
                  <a:pos x="75" y="34"/>
                </a:cxn>
                <a:cxn ang="0">
                  <a:pos x="74" y="51"/>
                </a:cxn>
                <a:cxn ang="0">
                  <a:pos x="74" y="63"/>
                </a:cxn>
                <a:cxn ang="0">
                  <a:pos x="74" y="67"/>
                </a:cxn>
                <a:cxn ang="0">
                  <a:pos x="76" y="73"/>
                </a:cxn>
                <a:cxn ang="0">
                  <a:pos x="79" y="74"/>
                </a:cxn>
                <a:cxn ang="0">
                  <a:pos x="81" y="74"/>
                </a:cxn>
                <a:cxn ang="0">
                  <a:pos x="84" y="69"/>
                </a:cxn>
                <a:cxn ang="0">
                  <a:pos x="86" y="68"/>
                </a:cxn>
                <a:cxn ang="0">
                  <a:pos x="52" y="44"/>
                </a:cxn>
                <a:cxn ang="0">
                  <a:pos x="52" y="44"/>
                </a:cxn>
                <a:cxn ang="0">
                  <a:pos x="38" y="51"/>
                </a:cxn>
                <a:cxn ang="0">
                  <a:pos x="28" y="60"/>
                </a:cxn>
                <a:cxn ang="0">
                  <a:pos x="26" y="68"/>
                </a:cxn>
                <a:cxn ang="0">
                  <a:pos x="29" y="76"/>
                </a:cxn>
                <a:cxn ang="0">
                  <a:pos x="35" y="78"/>
                </a:cxn>
                <a:cxn ang="0">
                  <a:pos x="45" y="75"/>
                </a:cxn>
                <a:cxn ang="0">
                  <a:pos x="51" y="68"/>
                </a:cxn>
                <a:cxn ang="0">
                  <a:pos x="52" y="53"/>
                </a:cxn>
                <a:cxn ang="0">
                  <a:pos x="52" y="44"/>
                </a:cxn>
                <a:cxn ang="0">
                  <a:pos x="52" y="44"/>
                </a:cxn>
              </a:cxnLst>
              <a:rect l="0" t="0" r="r" b="b"/>
              <a:pathLst>
                <a:path w="89" h="89">
                  <a:moveTo>
                    <a:pt x="86" y="68"/>
                  </a:moveTo>
                  <a:lnTo>
                    <a:pt x="86" y="68"/>
                  </a:lnTo>
                  <a:lnTo>
                    <a:pt x="88" y="70"/>
                  </a:lnTo>
                  <a:cubicBezTo>
                    <a:pt x="89" y="70"/>
                    <a:pt x="89" y="71"/>
                    <a:pt x="89" y="71"/>
                  </a:cubicBezTo>
                  <a:lnTo>
                    <a:pt x="89" y="72"/>
                  </a:lnTo>
                  <a:cubicBezTo>
                    <a:pt x="88" y="78"/>
                    <a:pt x="85" y="82"/>
                    <a:pt x="83" y="84"/>
                  </a:cubicBezTo>
                  <a:cubicBezTo>
                    <a:pt x="80" y="87"/>
                    <a:pt x="77" y="88"/>
                    <a:pt x="73" y="88"/>
                  </a:cubicBezTo>
                  <a:cubicBezTo>
                    <a:pt x="69" y="88"/>
                    <a:pt x="65" y="87"/>
                    <a:pt x="62" y="85"/>
                  </a:cubicBezTo>
                  <a:cubicBezTo>
                    <a:pt x="59" y="82"/>
                    <a:pt x="57" y="78"/>
                    <a:pt x="54" y="73"/>
                  </a:cubicBezTo>
                  <a:cubicBezTo>
                    <a:pt x="51" y="78"/>
                    <a:pt x="47" y="82"/>
                    <a:pt x="42" y="85"/>
                  </a:cubicBezTo>
                  <a:cubicBezTo>
                    <a:pt x="36" y="87"/>
                    <a:pt x="30" y="89"/>
                    <a:pt x="22" y="89"/>
                  </a:cubicBezTo>
                  <a:cubicBezTo>
                    <a:pt x="15" y="89"/>
                    <a:pt x="9" y="87"/>
                    <a:pt x="6" y="84"/>
                  </a:cubicBezTo>
                  <a:cubicBezTo>
                    <a:pt x="3" y="81"/>
                    <a:pt x="1" y="77"/>
                    <a:pt x="1" y="72"/>
                  </a:cubicBezTo>
                  <a:cubicBezTo>
                    <a:pt x="1" y="70"/>
                    <a:pt x="1" y="68"/>
                    <a:pt x="2" y="65"/>
                  </a:cubicBezTo>
                  <a:cubicBezTo>
                    <a:pt x="3" y="63"/>
                    <a:pt x="5" y="61"/>
                    <a:pt x="7" y="58"/>
                  </a:cubicBezTo>
                  <a:cubicBezTo>
                    <a:pt x="10" y="56"/>
                    <a:pt x="13" y="53"/>
                    <a:pt x="18" y="51"/>
                  </a:cubicBezTo>
                  <a:cubicBezTo>
                    <a:pt x="19" y="50"/>
                    <a:pt x="22" y="49"/>
                    <a:pt x="26" y="47"/>
                  </a:cubicBezTo>
                  <a:lnTo>
                    <a:pt x="52" y="37"/>
                  </a:lnTo>
                  <a:cubicBezTo>
                    <a:pt x="52" y="34"/>
                    <a:pt x="52" y="32"/>
                    <a:pt x="52" y="29"/>
                  </a:cubicBezTo>
                  <a:cubicBezTo>
                    <a:pt x="52" y="20"/>
                    <a:pt x="51" y="13"/>
                    <a:pt x="49" y="10"/>
                  </a:cubicBezTo>
                  <a:cubicBezTo>
                    <a:pt x="47" y="8"/>
                    <a:pt x="45" y="7"/>
                    <a:pt x="41" y="7"/>
                  </a:cubicBezTo>
                  <a:cubicBezTo>
                    <a:pt x="38" y="7"/>
                    <a:pt x="35" y="7"/>
                    <a:pt x="32" y="9"/>
                  </a:cubicBezTo>
                  <a:cubicBezTo>
                    <a:pt x="29" y="10"/>
                    <a:pt x="27" y="12"/>
                    <a:pt x="26" y="14"/>
                  </a:cubicBezTo>
                  <a:cubicBezTo>
                    <a:pt x="25" y="15"/>
                    <a:pt x="24" y="18"/>
                    <a:pt x="23" y="22"/>
                  </a:cubicBezTo>
                  <a:cubicBezTo>
                    <a:pt x="23" y="25"/>
                    <a:pt x="22" y="27"/>
                    <a:pt x="22" y="28"/>
                  </a:cubicBezTo>
                  <a:cubicBezTo>
                    <a:pt x="21" y="29"/>
                    <a:pt x="19" y="30"/>
                    <a:pt x="16" y="31"/>
                  </a:cubicBezTo>
                  <a:cubicBezTo>
                    <a:pt x="13" y="32"/>
                    <a:pt x="12" y="33"/>
                    <a:pt x="11" y="34"/>
                  </a:cubicBezTo>
                  <a:cubicBezTo>
                    <a:pt x="7" y="35"/>
                    <a:pt x="4" y="36"/>
                    <a:pt x="2" y="36"/>
                  </a:cubicBezTo>
                  <a:cubicBezTo>
                    <a:pt x="1" y="35"/>
                    <a:pt x="0" y="34"/>
                    <a:pt x="0" y="33"/>
                  </a:cubicBezTo>
                  <a:cubicBezTo>
                    <a:pt x="0" y="29"/>
                    <a:pt x="1" y="25"/>
                    <a:pt x="3" y="23"/>
                  </a:cubicBezTo>
                  <a:cubicBezTo>
                    <a:pt x="5" y="19"/>
                    <a:pt x="9" y="15"/>
                    <a:pt x="14" y="11"/>
                  </a:cubicBezTo>
                  <a:cubicBezTo>
                    <a:pt x="19" y="7"/>
                    <a:pt x="24" y="5"/>
                    <a:pt x="28" y="3"/>
                  </a:cubicBezTo>
                  <a:cubicBezTo>
                    <a:pt x="34" y="1"/>
                    <a:pt x="41" y="0"/>
                    <a:pt x="50" y="0"/>
                  </a:cubicBezTo>
                  <a:cubicBezTo>
                    <a:pt x="55" y="0"/>
                    <a:pt x="60" y="1"/>
                    <a:pt x="64" y="3"/>
                  </a:cubicBezTo>
                  <a:cubicBezTo>
                    <a:pt x="68" y="5"/>
                    <a:pt x="71" y="8"/>
                    <a:pt x="72" y="12"/>
                  </a:cubicBezTo>
                  <a:cubicBezTo>
                    <a:pt x="74" y="16"/>
                    <a:pt x="75" y="23"/>
                    <a:pt x="75" y="34"/>
                  </a:cubicBezTo>
                  <a:lnTo>
                    <a:pt x="74" y="51"/>
                  </a:lnTo>
                  <a:lnTo>
                    <a:pt x="74" y="63"/>
                  </a:lnTo>
                  <a:lnTo>
                    <a:pt x="74" y="67"/>
                  </a:lnTo>
                  <a:cubicBezTo>
                    <a:pt x="74" y="70"/>
                    <a:pt x="75" y="72"/>
                    <a:pt x="76" y="73"/>
                  </a:cubicBezTo>
                  <a:cubicBezTo>
                    <a:pt x="76" y="74"/>
                    <a:pt x="77" y="74"/>
                    <a:pt x="79" y="74"/>
                  </a:cubicBezTo>
                  <a:cubicBezTo>
                    <a:pt x="79" y="74"/>
                    <a:pt x="80" y="74"/>
                    <a:pt x="81" y="74"/>
                  </a:cubicBezTo>
                  <a:lnTo>
                    <a:pt x="84" y="69"/>
                  </a:lnTo>
                  <a:lnTo>
                    <a:pt x="86" y="68"/>
                  </a:lnTo>
                  <a:close/>
                  <a:moveTo>
                    <a:pt x="52" y="44"/>
                  </a:moveTo>
                  <a:lnTo>
                    <a:pt x="52" y="44"/>
                  </a:lnTo>
                  <a:cubicBezTo>
                    <a:pt x="48" y="45"/>
                    <a:pt x="43" y="47"/>
                    <a:pt x="38" y="51"/>
                  </a:cubicBezTo>
                  <a:cubicBezTo>
                    <a:pt x="33" y="54"/>
                    <a:pt x="30" y="57"/>
                    <a:pt x="28" y="60"/>
                  </a:cubicBezTo>
                  <a:cubicBezTo>
                    <a:pt x="27" y="62"/>
                    <a:pt x="26" y="65"/>
                    <a:pt x="26" y="68"/>
                  </a:cubicBezTo>
                  <a:cubicBezTo>
                    <a:pt x="26" y="71"/>
                    <a:pt x="27" y="74"/>
                    <a:pt x="29" y="76"/>
                  </a:cubicBezTo>
                  <a:cubicBezTo>
                    <a:pt x="31" y="77"/>
                    <a:pt x="33" y="78"/>
                    <a:pt x="35" y="78"/>
                  </a:cubicBezTo>
                  <a:cubicBezTo>
                    <a:pt x="39" y="78"/>
                    <a:pt x="42" y="77"/>
                    <a:pt x="45" y="75"/>
                  </a:cubicBezTo>
                  <a:cubicBezTo>
                    <a:pt x="48" y="72"/>
                    <a:pt x="51" y="70"/>
                    <a:pt x="51" y="68"/>
                  </a:cubicBezTo>
                  <a:cubicBezTo>
                    <a:pt x="52" y="66"/>
                    <a:pt x="52" y="61"/>
                    <a:pt x="52" y="53"/>
                  </a:cubicBezTo>
                  <a:cubicBezTo>
                    <a:pt x="52" y="50"/>
                    <a:pt x="52" y="47"/>
                    <a:pt x="52" y="44"/>
                  </a:cubicBezTo>
                  <a:lnTo>
                    <a:pt x="52" y="4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4" name="Freeform 424"/>
            <p:cNvSpPr>
              <a:spLocks/>
            </p:cNvSpPr>
            <p:nvPr/>
          </p:nvSpPr>
          <p:spPr bwMode="auto">
            <a:xfrm>
              <a:off x="2654" y="6347"/>
              <a:ext cx="123" cy="178"/>
            </a:xfrm>
            <a:custGeom>
              <a:avLst/>
              <a:gdLst/>
              <a:ahLst/>
              <a:cxnLst>
                <a:cxn ang="0">
                  <a:pos x="0" y="1"/>
                </a:cxn>
                <a:cxn ang="0">
                  <a:pos x="0" y="1"/>
                </a:cxn>
                <a:cxn ang="0">
                  <a:pos x="6" y="0"/>
                </a:cxn>
                <a:cxn ang="0">
                  <a:pos x="8" y="0"/>
                </a:cxn>
                <a:cxn ang="0">
                  <a:pos x="24" y="1"/>
                </a:cxn>
                <a:cxn ang="0">
                  <a:pos x="29" y="1"/>
                </a:cxn>
                <a:cxn ang="0">
                  <a:pos x="44" y="0"/>
                </a:cxn>
                <a:cxn ang="0">
                  <a:pos x="45" y="2"/>
                </a:cxn>
                <a:cxn ang="0">
                  <a:pos x="45" y="7"/>
                </a:cxn>
                <a:cxn ang="0">
                  <a:pos x="42" y="8"/>
                </a:cxn>
                <a:cxn ang="0">
                  <a:pos x="39" y="8"/>
                </a:cxn>
                <a:cxn ang="0">
                  <a:pos x="36" y="9"/>
                </a:cxn>
                <a:cxn ang="0">
                  <a:pos x="35" y="10"/>
                </a:cxn>
                <a:cxn ang="0">
                  <a:pos x="36" y="14"/>
                </a:cxn>
                <a:cxn ang="0">
                  <a:pos x="41" y="25"/>
                </a:cxn>
                <a:cxn ang="0">
                  <a:pos x="53" y="51"/>
                </a:cxn>
                <a:cxn ang="0">
                  <a:pos x="59" y="63"/>
                </a:cxn>
                <a:cxn ang="0">
                  <a:pos x="67" y="43"/>
                </a:cxn>
                <a:cxn ang="0">
                  <a:pos x="76" y="17"/>
                </a:cxn>
                <a:cxn ang="0">
                  <a:pos x="77" y="15"/>
                </a:cxn>
                <a:cxn ang="0">
                  <a:pos x="76" y="11"/>
                </a:cxn>
                <a:cxn ang="0">
                  <a:pos x="72" y="9"/>
                </a:cxn>
                <a:cxn ang="0">
                  <a:pos x="66" y="8"/>
                </a:cxn>
                <a:cxn ang="0">
                  <a:pos x="62" y="7"/>
                </a:cxn>
                <a:cxn ang="0">
                  <a:pos x="62" y="6"/>
                </a:cxn>
                <a:cxn ang="0">
                  <a:pos x="62" y="4"/>
                </a:cxn>
                <a:cxn ang="0">
                  <a:pos x="62" y="1"/>
                </a:cxn>
                <a:cxn ang="0">
                  <a:pos x="67" y="1"/>
                </a:cxn>
                <a:cxn ang="0">
                  <a:pos x="75" y="2"/>
                </a:cxn>
                <a:cxn ang="0">
                  <a:pos x="81" y="2"/>
                </a:cxn>
                <a:cxn ang="0">
                  <a:pos x="93" y="1"/>
                </a:cxn>
                <a:cxn ang="0">
                  <a:pos x="101" y="0"/>
                </a:cxn>
                <a:cxn ang="0">
                  <a:pos x="101" y="4"/>
                </a:cxn>
                <a:cxn ang="0">
                  <a:pos x="101" y="6"/>
                </a:cxn>
                <a:cxn ang="0">
                  <a:pos x="97" y="7"/>
                </a:cxn>
                <a:cxn ang="0">
                  <a:pos x="90" y="9"/>
                </a:cxn>
                <a:cxn ang="0">
                  <a:pos x="88" y="11"/>
                </a:cxn>
                <a:cxn ang="0">
                  <a:pos x="81" y="28"/>
                </a:cxn>
                <a:cxn ang="0">
                  <a:pos x="74" y="48"/>
                </a:cxn>
                <a:cxn ang="0">
                  <a:pos x="56" y="90"/>
                </a:cxn>
                <a:cxn ang="0">
                  <a:pos x="44" y="117"/>
                </a:cxn>
                <a:cxn ang="0">
                  <a:pos x="35" y="131"/>
                </a:cxn>
                <a:cxn ang="0">
                  <a:pos x="31" y="134"/>
                </a:cxn>
                <a:cxn ang="0">
                  <a:pos x="21" y="135"/>
                </a:cxn>
                <a:cxn ang="0">
                  <a:pos x="15" y="135"/>
                </a:cxn>
                <a:cxn ang="0">
                  <a:pos x="8" y="130"/>
                </a:cxn>
                <a:cxn ang="0">
                  <a:pos x="6" y="125"/>
                </a:cxn>
                <a:cxn ang="0">
                  <a:pos x="11" y="114"/>
                </a:cxn>
                <a:cxn ang="0">
                  <a:pos x="17" y="112"/>
                </a:cxn>
                <a:cxn ang="0">
                  <a:pos x="28" y="117"/>
                </a:cxn>
                <a:cxn ang="0">
                  <a:pos x="33" y="119"/>
                </a:cxn>
                <a:cxn ang="0">
                  <a:pos x="35" y="117"/>
                </a:cxn>
                <a:cxn ang="0">
                  <a:pos x="47" y="92"/>
                </a:cxn>
                <a:cxn ang="0">
                  <a:pos x="28" y="50"/>
                </a:cxn>
                <a:cxn ang="0">
                  <a:pos x="11" y="15"/>
                </a:cxn>
                <a:cxn ang="0">
                  <a:pos x="7" y="8"/>
                </a:cxn>
                <a:cxn ang="0">
                  <a:pos x="4" y="7"/>
                </a:cxn>
                <a:cxn ang="0">
                  <a:pos x="1" y="6"/>
                </a:cxn>
                <a:cxn ang="0">
                  <a:pos x="0" y="1"/>
                </a:cxn>
                <a:cxn ang="0">
                  <a:pos x="0" y="1"/>
                </a:cxn>
              </a:cxnLst>
              <a:rect l="0" t="0" r="r" b="b"/>
              <a:pathLst>
                <a:path w="101" h="135">
                  <a:moveTo>
                    <a:pt x="0" y="1"/>
                  </a:moveTo>
                  <a:lnTo>
                    <a:pt x="0" y="1"/>
                  </a:lnTo>
                  <a:cubicBezTo>
                    <a:pt x="2" y="1"/>
                    <a:pt x="4" y="0"/>
                    <a:pt x="6" y="0"/>
                  </a:cubicBezTo>
                  <a:cubicBezTo>
                    <a:pt x="6" y="0"/>
                    <a:pt x="7" y="0"/>
                    <a:pt x="8" y="0"/>
                  </a:cubicBezTo>
                  <a:cubicBezTo>
                    <a:pt x="15" y="1"/>
                    <a:pt x="20" y="1"/>
                    <a:pt x="24" y="1"/>
                  </a:cubicBezTo>
                  <a:lnTo>
                    <a:pt x="29" y="1"/>
                  </a:lnTo>
                  <a:lnTo>
                    <a:pt x="44" y="0"/>
                  </a:lnTo>
                  <a:cubicBezTo>
                    <a:pt x="44" y="1"/>
                    <a:pt x="45" y="1"/>
                    <a:pt x="45" y="2"/>
                  </a:cubicBezTo>
                  <a:cubicBezTo>
                    <a:pt x="45" y="5"/>
                    <a:pt x="45" y="7"/>
                    <a:pt x="45" y="7"/>
                  </a:cubicBezTo>
                  <a:cubicBezTo>
                    <a:pt x="44" y="8"/>
                    <a:pt x="43" y="8"/>
                    <a:pt x="42" y="8"/>
                  </a:cubicBezTo>
                  <a:cubicBezTo>
                    <a:pt x="41" y="8"/>
                    <a:pt x="40" y="8"/>
                    <a:pt x="39" y="8"/>
                  </a:cubicBezTo>
                  <a:cubicBezTo>
                    <a:pt x="38" y="9"/>
                    <a:pt x="37" y="9"/>
                    <a:pt x="36" y="9"/>
                  </a:cubicBezTo>
                  <a:cubicBezTo>
                    <a:pt x="35" y="9"/>
                    <a:pt x="35" y="10"/>
                    <a:pt x="35" y="10"/>
                  </a:cubicBezTo>
                  <a:cubicBezTo>
                    <a:pt x="35" y="12"/>
                    <a:pt x="35" y="13"/>
                    <a:pt x="36" y="14"/>
                  </a:cubicBezTo>
                  <a:lnTo>
                    <a:pt x="41" y="25"/>
                  </a:lnTo>
                  <a:cubicBezTo>
                    <a:pt x="45" y="34"/>
                    <a:pt x="49" y="43"/>
                    <a:pt x="53" y="51"/>
                  </a:cubicBezTo>
                  <a:lnTo>
                    <a:pt x="59" y="63"/>
                  </a:lnTo>
                  <a:cubicBezTo>
                    <a:pt x="59" y="62"/>
                    <a:pt x="62" y="56"/>
                    <a:pt x="67" y="43"/>
                  </a:cubicBezTo>
                  <a:cubicBezTo>
                    <a:pt x="73" y="28"/>
                    <a:pt x="76" y="19"/>
                    <a:pt x="76" y="17"/>
                  </a:cubicBezTo>
                  <a:cubicBezTo>
                    <a:pt x="77" y="16"/>
                    <a:pt x="77" y="15"/>
                    <a:pt x="77" y="15"/>
                  </a:cubicBezTo>
                  <a:cubicBezTo>
                    <a:pt x="77" y="14"/>
                    <a:pt x="76" y="13"/>
                    <a:pt x="76" y="11"/>
                  </a:cubicBezTo>
                  <a:cubicBezTo>
                    <a:pt x="75" y="10"/>
                    <a:pt x="73" y="9"/>
                    <a:pt x="72" y="9"/>
                  </a:cubicBezTo>
                  <a:cubicBezTo>
                    <a:pt x="71" y="9"/>
                    <a:pt x="69" y="8"/>
                    <a:pt x="66" y="8"/>
                  </a:cubicBezTo>
                  <a:lnTo>
                    <a:pt x="62" y="7"/>
                  </a:lnTo>
                  <a:lnTo>
                    <a:pt x="62" y="6"/>
                  </a:lnTo>
                  <a:cubicBezTo>
                    <a:pt x="62" y="5"/>
                    <a:pt x="62" y="4"/>
                    <a:pt x="62" y="4"/>
                  </a:cubicBezTo>
                  <a:cubicBezTo>
                    <a:pt x="62" y="4"/>
                    <a:pt x="62" y="3"/>
                    <a:pt x="62" y="1"/>
                  </a:cubicBezTo>
                  <a:cubicBezTo>
                    <a:pt x="64" y="1"/>
                    <a:pt x="66" y="1"/>
                    <a:pt x="67" y="1"/>
                  </a:cubicBezTo>
                  <a:lnTo>
                    <a:pt x="75" y="2"/>
                  </a:lnTo>
                  <a:lnTo>
                    <a:pt x="81" y="2"/>
                  </a:lnTo>
                  <a:cubicBezTo>
                    <a:pt x="83" y="2"/>
                    <a:pt x="87" y="2"/>
                    <a:pt x="93" y="1"/>
                  </a:cubicBezTo>
                  <a:cubicBezTo>
                    <a:pt x="96" y="1"/>
                    <a:pt x="99" y="0"/>
                    <a:pt x="101" y="0"/>
                  </a:cubicBezTo>
                  <a:cubicBezTo>
                    <a:pt x="101" y="2"/>
                    <a:pt x="101" y="3"/>
                    <a:pt x="101" y="4"/>
                  </a:cubicBezTo>
                  <a:cubicBezTo>
                    <a:pt x="101" y="5"/>
                    <a:pt x="101" y="5"/>
                    <a:pt x="101" y="6"/>
                  </a:cubicBezTo>
                  <a:cubicBezTo>
                    <a:pt x="100" y="7"/>
                    <a:pt x="98" y="7"/>
                    <a:pt x="97" y="7"/>
                  </a:cubicBezTo>
                  <a:cubicBezTo>
                    <a:pt x="94" y="8"/>
                    <a:pt x="92" y="9"/>
                    <a:pt x="90" y="9"/>
                  </a:cubicBezTo>
                  <a:cubicBezTo>
                    <a:pt x="89" y="10"/>
                    <a:pt x="89" y="11"/>
                    <a:pt x="88" y="11"/>
                  </a:cubicBezTo>
                  <a:cubicBezTo>
                    <a:pt x="87" y="14"/>
                    <a:pt x="85" y="20"/>
                    <a:pt x="81" y="28"/>
                  </a:cubicBezTo>
                  <a:lnTo>
                    <a:pt x="74" y="48"/>
                  </a:lnTo>
                  <a:lnTo>
                    <a:pt x="56" y="90"/>
                  </a:lnTo>
                  <a:lnTo>
                    <a:pt x="44" y="117"/>
                  </a:lnTo>
                  <a:cubicBezTo>
                    <a:pt x="42" y="122"/>
                    <a:pt x="39" y="127"/>
                    <a:pt x="35" y="131"/>
                  </a:cubicBezTo>
                  <a:cubicBezTo>
                    <a:pt x="34" y="132"/>
                    <a:pt x="32" y="133"/>
                    <a:pt x="31" y="134"/>
                  </a:cubicBezTo>
                  <a:cubicBezTo>
                    <a:pt x="28" y="135"/>
                    <a:pt x="25" y="135"/>
                    <a:pt x="21" y="135"/>
                  </a:cubicBezTo>
                  <a:cubicBezTo>
                    <a:pt x="21" y="135"/>
                    <a:pt x="19" y="135"/>
                    <a:pt x="15" y="135"/>
                  </a:cubicBezTo>
                  <a:cubicBezTo>
                    <a:pt x="13" y="134"/>
                    <a:pt x="10" y="133"/>
                    <a:pt x="8" y="130"/>
                  </a:cubicBezTo>
                  <a:cubicBezTo>
                    <a:pt x="7" y="129"/>
                    <a:pt x="6" y="127"/>
                    <a:pt x="6" y="125"/>
                  </a:cubicBezTo>
                  <a:cubicBezTo>
                    <a:pt x="6" y="121"/>
                    <a:pt x="7" y="118"/>
                    <a:pt x="11" y="114"/>
                  </a:cubicBezTo>
                  <a:cubicBezTo>
                    <a:pt x="14" y="113"/>
                    <a:pt x="16" y="112"/>
                    <a:pt x="17" y="112"/>
                  </a:cubicBezTo>
                  <a:cubicBezTo>
                    <a:pt x="20" y="112"/>
                    <a:pt x="24" y="113"/>
                    <a:pt x="28" y="117"/>
                  </a:cubicBezTo>
                  <a:cubicBezTo>
                    <a:pt x="30" y="118"/>
                    <a:pt x="31" y="119"/>
                    <a:pt x="33" y="119"/>
                  </a:cubicBezTo>
                  <a:cubicBezTo>
                    <a:pt x="34" y="119"/>
                    <a:pt x="35" y="118"/>
                    <a:pt x="35" y="117"/>
                  </a:cubicBezTo>
                  <a:cubicBezTo>
                    <a:pt x="41" y="105"/>
                    <a:pt x="45" y="97"/>
                    <a:pt x="47" y="92"/>
                  </a:cubicBezTo>
                  <a:lnTo>
                    <a:pt x="28" y="50"/>
                  </a:lnTo>
                  <a:cubicBezTo>
                    <a:pt x="21" y="33"/>
                    <a:pt x="15" y="21"/>
                    <a:pt x="11" y="15"/>
                  </a:cubicBezTo>
                  <a:cubicBezTo>
                    <a:pt x="10" y="11"/>
                    <a:pt x="8" y="9"/>
                    <a:pt x="7" y="8"/>
                  </a:cubicBezTo>
                  <a:cubicBezTo>
                    <a:pt x="7" y="8"/>
                    <a:pt x="5" y="7"/>
                    <a:pt x="4" y="7"/>
                  </a:cubicBezTo>
                  <a:cubicBezTo>
                    <a:pt x="3" y="7"/>
                    <a:pt x="2" y="6"/>
                    <a:pt x="1" y="6"/>
                  </a:cubicBezTo>
                  <a:cubicBezTo>
                    <a:pt x="0" y="4"/>
                    <a:pt x="0" y="2"/>
                    <a:pt x="0" y="1"/>
                  </a:cubicBezTo>
                  <a:lnTo>
                    <a:pt x="0" y="1"/>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5" name="Freeform 425"/>
            <p:cNvSpPr>
              <a:spLocks/>
            </p:cNvSpPr>
            <p:nvPr/>
          </p:nvSpPr>
          <p:spPr bwMode="auto">
            <a:xfrm>
              <a:off x="2788" y="6343"/>
              <a:ext cx="86" cy="119"/>
            </a:xfrm>
            <a:custGeom>
              <a:avLst/>
              <a:gdLst/>
              <a:ahLst/>
              <a:cxnLst>
                <a:cxn ang="0">
                  <a:pos x="0" y="58"/>
                </a:cxn>
                <a:cxn ang="0">
                  <a:pos x="0" y="58"/>
                </a:cxn>
                <a:cxn ang="0">
                  <a:pos x="4" y="58"/>
                </a:cxn>
                <a:cxn ang="0">
                  <a:pos x="7" y="58"/>
                </a:cxn>
                <a:cxn ang="0">
                  <a:pos x="8" y="59"/>
                </a:cxn>
                <a:cxn ang="0">
                  <a:pos x="15" y="71"/>
                </a:cxn>
                <a:cxn ang="0">
                  <a:pos x="22" y="78"/>
                </a:cxn>
                <a:cxn ang="0">
                  <a:pos x="29" y="81"/>
                </a:cxn>
                <a:cxn ang="0">
                  <a:pos x="37" y="82"/>
                </a:cxn>
                <a:cxn ang="0">
                  <a:pos x="48" y="78"/>
                </a:cxn>
                <a:cxn ang="0">
                  <a:pos x="53" y="69"/>
                </a:cxn>
                <a:cxn ang="0">
                  <a:pos x="51" y="63"/>
                </a:cxn>
                <a:cxn ang="0">
                  <a:pos x="44" y="59"/>
                </a:cxn>
                <a:cxn ang="0">
                  <a:pos x="31" y="55"/>
                </a:cxn>
                <a:cxn ang="0">
                  <a:pos x="18" y="52"/>
                </a:cxn>
                <a:cxn ang="0">
                  <a:pos x="10" y="47"/>
                </a:cxn>
                <a:cxn ang="0">
                  <a:pos x="4" y="39"/>
                </a:cxn>
                <a:cxn ang="0">
                  <a:pos x="1" y="29"/>
                </a:cxn>
                <a:cxn ang="0">
                  <a:pos x="3" y="16"/>
                </a:cxn>
                <a:cxn ang="0">
                  <a:pos x="10" y="7"/>
                </a:cxn>
                <a:cxn ang="0">
                  <a:pos x="19" y="2"/>
                </a:cxn>
                <a:cxn ang="0">
                  <a:pos x="32" y="0"/>
                </a:cxn>
                <a:cxn ang="0">
                  <a:pos x="49" y="1"/>
                </a:cxn>
                <a:cxn ang="0">
                  <a:pos x="62" y="5"/>
                </a:cxn>
                <a:cxn ang="0">
                  <a:pos x="64" y="16"/>
                </a:cxn>
                <a:cxn ang="0">
                  <a:pos x="65" y="26"/>
                </a:cxn>
                <a:cxn ang="0">
                  <a:pos x="64" y="28"/>
                </a:cxn>
                <a:cxn ang="0">
                  <a:pos x="60" y="28"/>
                </a:cxn>
                <a:cxn ang="0">
                  <a:pos x="57" y="28"/>
                </a:cxn>
                <a:cxn ang="0">
                  <a:pos x="54" y="24"/>
                </a:cxn>
                <a:cxn ang="0">
                  <a:pos x="44" y="11"/>
                </a:cxn>
                <a:cxn ang="0">
                  <a:pos x="32" y="7"/>
                </a:cxn>
                <a:cxn ang="0">
                  <a:pos x="20" y="11"/>
                </a:cxn>
                <a:cxn ang="0">
                  <a:pos x="17" y="19"/>
                </a:cxn>
                <a:cxn ang="0">
                  <a:pos x="20" y="26"/>
                </a:cxn>
                <a:cxn ang="0">
                  <a:pos x="33" y="32"/>
                </a:cxn>
                <a:cxn ang="0">
                  <a:pos x="53" y="38"/>
                </a:cxn>
                <a:cxn ang="0">
                  <a:pos x="66" y="48"/>
                </a:cxn>
                <a:cxn ang="0">
                  <a:pos x="70" y="62"/>
                </a:cxn>
                <a:cxn ang="0">
                  <a:pos x="61" y="82"/>
                </a:cxn>
                <a:cxn ang="0">
                  <a:pos x="34" y="90"/>
                </a:cxn>
                <a:cxn ang="0">
                  <a:pos x="22" y="89"/>
                </a:cxn>
                <a:cxn ang="0">
                  <a:pos x="12" y="87"/>
                </a:cxn>
                <a:cxn ang="0">
                  <a:pos x="5" y="84"/>
                </a:cxn>
                <a:cxn ang="0">
                  <a:pos x="3" y="82"/>
                </a:cxn>
                <a:cxn ang="0">
                  <a:pos x="2" y="74"/>
                </a:cxn>
                <a:cxn ang="0">
                  <a:pos x="0" y="58"/>
                </a:cxn>
                <a:cxn ang="0">
                  <a:pos x="0" y="58"/>
                </a:cxn>
              </a:cxnLst>
              <a:rect l="0" t="0" r="r" b="b"/>
              <a:pathLst>
                <a:path w="70" h="90">
                  <a:moveTo>
                    <a:pt x="0" y="58"/>
                  </a:moveTo>
                  <a:lnTo>
                    <a:pt x="0" y="58"/>
                  </a:lnTo>
                  <a:cubicBezTo>
                    <a:pt x="2" y="58"/>
                    <a:pt x="3" y="58"/>
                    <a:pt x="4" y="58"/>
                  </a:cubicBezTo>
                  <a:cubicBezTo>
                    <a:pt x="5" y="58"/>
                    <a:pt x="6" y="58"/>
                    <a:pt x="7" y="58"/>
                  </a:cubicBezTo>
                  <a:lnTo>
                    <a:pt x="8" y="59"/>
                  </a:lnTo>
                  <a:cubicBezTo>
                    <a:pt x="11" y="66"/>
                    <a:pt x="14" y="70"/>
                    <a:pt x="15" y="71"/>
                  </a:cubicBezTo>
                  <a:cubicBezTo>
                    <a:pt x="17" y="74"/>
                    <a:pt x="20" y="76"/>
                    <a:pt x="22" y="78"/>
                  </a:cubicBezTo>
                  <a:cubicBezTo>
                    <a:pt x="24" y="79"/>
                    <a:pt x="26" y="80"/>
                    <a:pt x="29" y="81"/>
                  </a:cubicBezTo>
                  <a:cubicBezTo>
                    <a:pt x="32" y="82"/>
                    <a:pt x="34" y="82"/>
                    <a:pt x="37" y="82"/>
                  </a:cubicBezTo>
                  <a:cubicBezTo>
                    <a:pt x="41" y="82"/>
                    <a:pt x="45" y="81"/>
                    <a:pt x="48" y="78"/>
                  </a:cubicBezTo>
                  <a:cubicBezTo>
                    <a:pt x="51" y="75"/>
                    <a:pt x="53" y="72"/>
                    <a:pt x="53" y="69"/>
                  </a:cubicBezTo>
                  <a:cubicBezTo>
                    <a:pt x="53" y="67"/>
                    <a:pt x="52" y="65"/>
                    <a:pt x="51" y="63"/>
                  </a:cubicBezTo>
                  <a:cubicBezTo>
                    <a:pt x="50" y="62"/>
                    <a:pt x="47" y="60"/>
                    <a:pt x="44" y="59"/>
                  </a:cubicBezTo>
                  <a:cubicBezTo>
                    <a:pt x="42" y="58"/>
                    <a:pt x="38" y="57"/>
                    <a:pt x="31" y="55"/>
                  </a:cubicBezTo>
                  <a:cubicBezTo>
                    <a:pt x="24" y="53"/>
                    <a:pt x="20" y="52"/>
                    <a:pt x="18" y="52"/>
                  </a:cubicBezTo>
                  <a:cubicBezTo>
                    <a:pt x="15" y="50"/>
                    <a:pt x="12" y="49"/>
                    <a:pt x="10" y="47"/>
                  </a:cubicBezTo>
                  <a:cubicBezTo>
                    <a:pt x="7" y="44"/>
                    <a:pt x="5" y="42"/>
                    <a:pt x="4" y="39"/>
                  </a:cubicBezTo>
                  <a:cubicBezTo>
                    <a:pt x="2" y="35"/>
                    <a:pt x="1" y="32"/>
                    <a:pt x="1" y="29"/>
                  </a:cubicBezTo>
                  <a:cubicBezTo>
                    <a:pt x="1" y="24"/>
                    <a:pt x="2" y="19"/>
                    <a:pt x="3" y="16"/>
                  </a:cubicBezTo>
                  <a:cubicBezTo>
                    <a:pt x="5" y="13"/>
                    <a:pt x="7" y="10"/>
                    <a:pt x="10" y="7"/>
                  </a:cubicBezTo>
                  <a:cubicBezTo>
                    <a:pt x="12" y="5"/>
                    <a:pt x="15" y="4"/>
                    <a:pt x="19" y="2"/>
                  </a:cubicBezTo>
                  <a:cubicBezTo>
                    <a:pt x="23" y="0"/>
                    <a:pt x="27" y="0"/>
                    <a:pt x="32" y="0"/>
                  </a:cubicBezTo>
                  <a:cubicBezTo>
                    <a:pt x="38" y="0"/>
                    <a:pt x="44" y="0"/>
                    <a:pt x="49" y="1"/>
                  </a:cubicBezTo>
                  <a:cubicBezTo>
                    <a:pt x="54" y="2"/>
                    <a:pt x="58" y="3"/>
                    <a:pt x="62" y="5"/>
                  </a:cubicBezTo>
                  <a:cubicBezTo>
                    <a:pt x="62" y="7"/>
                    <a:pt x="63" y="10"/>
                    <a:pt x="64" y="16"/>
                  </a:cubicBezTo>
                  <a:cubicBezTo>
                    <a:pt x="64" y="22"/>
                    <a:pt x="65" y="25"/>
                    <a:pt x="65" y="26"/>
                  </a:cubicBezTo>
                  <a:cubicBezTo>
                    <a:pt x="65" y="27"/>
                    <a:pt x="65" y="27"/>
                    <a:pt x="64" y="28"/>
                  </a:cubicBezTo>
                  <a:cubicBezTo>
                    <a:pt x="63" y="28"/>
                    <a:pt x="61" y="28"/>
                    <a:pt x="60" y="28"/>
                  </a:cubicBezTo>
                  <a:cubicBezTo>
                    <a:pt x="59" y="28"/>
                    <a:pt x="58" y="28"/>
                    <a:pt x="57" y="28"/>
                  </a:cubicBezTo>
                  <a:cubicBezTo>
                    <a:pt x="56" y="27"/>
                    <a:pt x="55" y="26"/>
                    <a:pt x="54" y="24"/>
                  </a:cubicBezTo>
                  <a:cubicBezTo>
                    <a:pt x="51" y="18"/>
                    <a:pt x="48" y="13"/>
                    <a:pt x="44" y="11"/>
                  </a:cubicBezTo>
                  <a:cubicBezTo>
                    <a:pt x="41" y="8"/>
                    <a:pt x="37" y="7"/>
                    <a:pt x="32" y="7"/>
                  </a:cubicBezTo>
                  <a:cubicBezTo>
                    <a:pt x="27" y="7"/>
                    <a:pt x="23" y="9"/>
                    <a:pt x="20" y="11"/>
                  </a:cubicBezTo>
                  <a:cubicBezTo>
                    <a:pt x="18" y="13"/>
                    <a:pt x="17" y="16"/>
                    <a:pt x="17" y="19"/>
                  </a:cubicBezTo>
                  <a:cubicBezTo>
                    <a:pt x="17" y="22"/>
                    <a:pt x="18" y="24"/>
                    <a:pt x="20" y="26"/>
                  </a:cubicBezTo>
                  <a:cubicBezTo>
                    <a:pt x="23" y="29"/>
                    <a:pt x="27" y="31"/>
                    <a:pt x="33" y="32"/>
                  </a:cubicBezTo>
                  <a:cubicBezTo>
                    <a:pt x="42" y="34"/>
                    <a:pt x="49" y="36"/>
                    <a:pt x="53" y="38"/>
                  </a:cubicBezTo>
                  <a:cubicBezTo>
                    <a:pt x="59" y="41"/>
                    <a:pt x="64" y="44"/>
                    <a:pt x="66" y="48"/>
                  </a:cubicBezTo>
                  <a:cubicBezTo>
                    <a:pt x="69" y="52"/>
                    <a:pt x="70" y="57"/>
                    <a:pt x="70" y="62"/>
                  </a:cubicBezTo>
                  <a:cubicBezTo>
                    <a:pt x="70" y="70"/>
                    <a:pt x="67" y="76"/>
                    <a:pt x="61" y="82"/>
                  </a:cubicBezTo>
                  <a:cubicBezTo>
                    <a:pt x="55" y="87"/>
                    <a:pt x="46" y="90"/>
                    <a:pt x="34" y="90"/>
                  </a:cubicBezTo>
                  <a:cubicBezTo>
                    <a:pt x="33" y="90"/>
                    <a:pt x="29" y="89"/>
                    <a:pt x="22" y="89"/>
                  </a:cubicBezTo>
                  <a:cubicBezTo>
                    <a:pt x="20" y="88"/>
                    <a:pt x="16" y="88"/>
                    <a:pt x="12" y="87"/>
                  </a:cubicBezTo>
                  <a:cubicBezTo>
                    <a:pt x="11" y="86"/>
                    <a:pt x="9" y="85"/>
                    <a:pt x="5" y="84"/>
                  </a:cubicBezTo>
                  <a:cubicBezTo>
                    <a:pt x="4" y="83"/>
                    <a:pt x="3" y="83"/>
                    <a:pt x="3" y="82"/>
                  </a:cubicBezTo>
                  <a:cubicBezTo>
                    <a:pt x="3" y="82"/>
                    <a:pt x="2" y="79"/>
                    <a:pt x="2" y="74"/>
                  </a:cubicBezTo>
                  <a:cubicBezTo>
                    <a:pt x="0" y="65"/>
                    <a:pt x="0" y="60"/>
                    <a:pt x="0" y="58"/>
                  </a:cubicBezTo>
                  <a:lnTo>
                    <a:pt x="0" y="5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6" name="Freeform 426"/>
            <p:cNvSpPr>
              <a:spLocks noEditPoints="1"/>
            </p:cNvSpPr>
            <p:nvPr/>
          </p:nvSpPr>
          <p:spPr bwMode="auto">
            <a:xfrm>
              <a:off x="2966" y="6343"/>
              <a:ext cx="108" cy="117"/>
            </a:xfrm>
            <a:custGeom>
              <a:avLst/>
              <a:gdLst/>
              <a:ahLst/>
              <a:cxnLst>
                <a:cxn ang="0">
                  <a:pos x="86" y="68"/>
                </a:cxn>
                <a:cxn ang="0">
                  <a:pos x="86" y="68"/>
                </a:cxn>
                <a:cxn ang="0">
                  <a:pos x="88" y="70"/>
                </a:cxn>
                <a:cxn ang="0">
                  <a:pos x="89" y="71"/>
                </a:cxn>
                <a:cxn ang="0">
                  <a:pos x="89" y="72"/>
                </a:cxn>
                <a:cxn ang="0">
                  <a:pos x="83" y="84"/>
                </a:cxn>
                <a:cxn ang="0">
                  <a:pos x="73" y="88"/>
                </a:cxn>
                <a:cxn ang="0">
                  <a:pos x="62" y="85"/>
                </a:cxn>
                <a:cxn ang="0">
                  <a:pos x="54" y="73"/>
                </a:cxn>
                <a:cxn ang="0">
                  <a:pos x="42" y="85"/>
                </a:cxn>
                <a:cxn ang="0">
                  <a:pos x="22" y="89"/>
                </a:cxn>
                <a:cxn ang="0">
                  <a:pos x="6" y="84"/>
                </a:cxn>
                <a:cxn ang="0">
                  <a:pos x="1" y="72"/>
                </a:cxn>
                <a:cxn ang="0">
                  <a:pos x="3" y="65"/>
                </a:cxn>
                <a:cxn ang="0">
                  <a:pos x="7" y="58"/>
                </a:cxn>
                <a:cxn ang="0">
                  <a:pos x="18" y="51"/>
                </a:cxn>
                <a:cxn ang="0">
                  <a:pos x="26" y="47"/>
                </a:cxn>
                <a:cxn ang="0">
                  <a:pos x="52" y="37"/>
                </a:cxn>
                <a:cxn ang="0">
                  <a:pos x="52" y="29"/>
                </a:cxn>
                <a:cxn ang="0">
                  <a:pos x="49" y="10"/>
                </a:cxn>
                <a:cxn ang="0">
                  <a:pos x="42" y="7"/>
                </a:cxn>
                <a:cxn ang="0">
                  <a:pos x="32" y="9"/>
                </a:cxn>
                <a:cxn ang="0">
                  <a:pos x="26" y="14"/>
                </a:cxn>
                <a:cxn ang="0">
                  <a:pos x="23" y="22"/>
                </a:cxn>
                <a:cxn ang="0">
                  <a:pos x="22" y="28"/>
                </a:cxn>
                <a:cxn ang="0">
                  <a:pos x="16" y="31"/>
                </a:cxn>
                <a:cxn ang="0">
                  <a:pos x="11" y="34"/>
                </a:cxn>
                <a:cxn ang="0">
                  <a:pos x="2" y="36"/>
                </a:cxn>
                <a:cxn ang="0">
                  <a:pos x="0" y="33"/>
                </a:cxn>
                <a:cxn ang="0">
                  <a:pos x="3" y="23"/>
                </a:cxn>
                <a:cxn ang="0">
                  <a:pos x="14" y="11"/>
                </a:cxn>
                <a:cxn ang="0">
                  <a:pos x="28" y="3"/>
                </a:cxn>
                <a:cxn ang="0">
                  <a:pos x="50" y="0"/>
                </a:cxn>
                <a:cxn ang="0">
                  <a:pos x="64" y="3"/>
                </a:cxn>
                <a:cxn ang="0">
                  <a:pos x="72" y="12"/>
                </a:cxn>
                <a:cxn ang="0">
                  <a:pos x="75" y="34"/>
                </a:cxn>
                <a:cxn ang="0">
                  <a:pos x="74" y="51"/>
                </a:cxn>
                <a:cxn ang="0">
                  <a:pos x="75" y="63"/>
                </a:cxn>
                <a:cxn ang="0">
                  <a:pos x="75" y="67"/>
                </a:cxn>
                <a:cxn ang="0">
                  <a:pos x="76" y="73"/>
                </a:cxn>
                <a:cxn ang="0">
                  <a:pos x="79" y="74"/>
                </a:cxn>
                <a:cxn ang="0">
                  <a:pos x="81" y="74"/>
                </a:cxn>
                <a:cxn ang="0">
                  <a:pos x="84" y="69"/>
                </a:cxn>
                <a:cxn ang="0">
                  <a:pos x="86" y="68"/>
                </a:cxn>
                <a:cxn ang="0">
                  <a:pos x="52" y="44"/>
                </a:cxn>
                <a:cxn ang="0">
                  <a:pos x="52" y="44"/>
                </a:cxn>
                <a:cxn ang="0">
                  <a:pos x="39" y="51"/>
                </a:cxn>
                <a:cxn ang="0">
                  <a:pos x="28" y="60"/>
                </a:cxn>
                <a:cxn ang="0">
                  <a:pos x="26" y="68"/>
                </a:cxn>
                <a:cxn ang="0">
                  <a:pos x="29" y="76"/>
                </a:cxn>
                <a:cxn ang="0">
                  <a:pos x="35" y="78"/>
                </a:cxn>
                <a:cxn ang="0">
                  <a:pos x="45" y="75"/>
                </a:cxn>
                <a:cxn ang="0">
                  <a:pos x="51" y="68"/>
                </a:cxn>
                <a:cxn ang="0">
                  <a:pos x="52" y="53"/>
                </a:cxn>
                <a:cxn ang="0">
                  <a:pos x="52" y="44"/>
                </a:cxn>
                <a:cxn ang="0">
                  <a:pos x="52" y="44"/>
                </a:cxn>
              </a:cxnLst>
              <a:rect l="0" t="0" r="r" b="b"/>
              <a:pathLst>
                <a:path w="89" h="89">
                  <a:moveTo>
                    <a:pt x="86" y="68"/>
                  </a:moveTo>
                  <a:lnTo>
                    <a:pt x="86" y="68"/>
                  </a:lnTo>
                  <a:lnTo>
                    <a:pt x="88" y="70"/>
                  </a:lnTo>
                  <a:cubicBezTo>
                    <a:pt x="89" y="70"/>
                    <a:pt x="89" y="71"/>
                    <a:pt x="89" y="71"/>
                  </a:cubicBezTo>
                  <a:lnTo>
                    <a:pt x="89" y="72"/>
                  </a:lnTo>
                  <a:cubicBezTo>
                    <a:pt x="88" y="78"/>
                    <a:pt x="86" y="82"/>
                    <a:pt x="83" y="84"/>
                  </a:cubicBezTo>
                  <a:cubicBezTo>
                    <a:pt x="80" y="87"/>
                    <a:pt x="77" y="88"/>
                    <a:pt x="73" y="88"/>
                  </a:cubicBezTo>
                  <a:cubicBezTo>
                    <a:pt x="69" y="88"/>
                    <a:pt x="65" y="87"/>
                    <a:pt x="62" y="85"/>
                  </a:cubicBezTo>
                  <a:cubicBezTo>
                    <a:pt x="59" y="82"/>
                    <a:pt x="57" y="78"/>
                    <a:pt x="54" y="73"/>
                  </a:cubicBezTo>
                  <a:cubicBezTo>
                    <a:pt x="51" y="78"/>
                    <a:pt x="47" y="82"/>
                    <a:pt x="42" y="85"/>
                  </a:cubicBezTo>
                  <a:cubicBezTo>
                    <a:pt x="36" y="87"/>
                    <a:pt x="30" y="89"/>
                    <a:pt x="22" y="89"/>
                  </a:cubicBezTo>
                  <a:cubicBezTo>
                    <a:pt x="15" y="89"/>
                    <a:pt x="10" y="87"/>
                    <a:pt x="6" y="84"/>
                  </a:cubicBezTo>
                  <a:cubicBezTo>
                    <a:pt x="3" y="81"/>
                    <a:pt x="1" y="77"/>
                    <a:pt x="1" y="72"/>
                  </a:cubicBezTo>
                  <a:cubicBezTo>
                    <a:pt x="1" y="70"/>
                    <a:pt x="2" y="68"/>
                    <a:pt x="3" y="65"/>
                  </a:cubicBezTo>
                  <a:cubicBezTo>
                    <a:pt x="4" y="63"/>
                    <a:pt x="5" y="61"/>
                    <a:pt x="7" y="58"/>
                  </a:cubicBezTo>
                  <a:cubicBezTo>
                    <a:pt x="10" y="56"/>
                    <a:pt x="13" y="53"/>
                    <a:pt x="18" y="51"/>
                  </a:cubicBezTo>
                  <a:cubicBezTo>
                    <a:pt x="19" y="50"/>
                    <a:pt x="22" y="49"/>
                    <a:pt x="26" y="47"/>
                  </a:cubicBezTo>
                  <a:lnTo>
                    <a:pt x="52" y="37"/>
                  </a:lnTo>
                  <a:cubicBezTo>
                    <a:pt x="52" y="34"/>
                    <a:pt x="52" y="32"/>
                    <a:pt x="52" y="29"/>
                  </a:cubicBezTo>
                  <a:cubicBezTo>
                    <a:pt x="52" y="20"/>
                    <a:pt x="51" y="13"/>
                    <a:pt x="49" y="10"/>
                  </a:cubicBezTo>
                  <a:cubicBezTo>
                    <a:pt x="47" y="8"/>
                    <a:pt x="45" y="7"/>
                    <a:pt x="42" y="7"/>
                  </a:cubicBezTo>
                  <a:cubicBezTo>
                    <a:pt x="38" y="7"/>
                    <a:pt x="35" y="7"/>
                    <a:pt x="32" y="9"/>
                  </a:cubicBezTo>
                  <a:cubicBezTo>
                    <a:pt x="29" y="10"/>
                    <a:pt x="27" y="12"/>
                    <a:pt x="26" y="14"/>
                  </a:cubicBezTo>
                  <a:cubicBezTo>
                    <a:pt x="25" y="15"/>
                    <a:pt x="24" y="18"/>
                    <a:pt x="23" y="22"/>
                  </a:cubicBezTo>
                  <a:cubicBezTo>
                    <a:pt x="23" y="25"/>
                    <a:pt x="22" y="27"/>
                    <a:pt x="22" y="28"/>
                  </a:cubicBezTo>
                  <a:cubicBezTo>
                    <a:pt x="21" y="29"/>
                    <a:pt x="19" y="30"/>
                    <a:pt x="16" y="31"/>
                  </a:cubicBezTo>
                  <a:cubicBezTo>
                    <a:pt x="14" y="32"/>
                    <a:pt x="12" y="33"/>
                    <a:pt x="11" y="34"/>
                  </a:cubicBezTo>
                  <a:cubicBezTo>
                    <a:pt x="7" y="35"/>
                    <a:pt x="4" y="36"/>
                    <a:pt x="2" y="36"/>
                  </a:cubicBezTo>
                  <a:cubicBezTo>
                    <a:pt x="1" y="35"/>
                    <a:pt x="0" y="34"/>
                    <a:pt x="0" y="33"/>
                  </a:cubicBezTo>
                  <a:cubicBezTo>
                    <a:pt x="0" y="29"/>
                    <a:pt x="1" y="25"/>
                    <a:pt x="3" y="23"/>
                  </a:cubicBezTo>
                  <a:cubicBezTo>
                    <a:pt x="5" y="19"/>
                    <a:pt x="9" y="15"/>
                    <a:pt x="14" y="11"/>
                  </a:cubicBezTo>
                  <a:cubicBezTo>
                    <a:pt x="19" y="7"/>
                    <a:pt x="24" y="5"/>
                    <a:pt x="28" y="3"/>
                  </a:cubicBezTo>
                  <a:cubicBezTo>
                    <a:pt x="34" y="1"/>
                    <a:pt x="41" y="0"/>
                    <a:pt x="50" y="0"/>
                  </a:cubicBezTo>
                  <a:cubicBezTo>
                    <a:pt x="55" y="0"/>
                    <a:pt x="60" y="1"/>
                    <a:pt x="64" y="3"/>
                  </a:cubicBezTo>
                  <a:cubicBezTo>
                    <a:pt x="68" y="5"/>
                    <a:pt x="71" y="8"/>
                    <a:pt x="72" y="12"/>
                  </a:cubicBezTo>
                  <a:cubicBezTo>
                    <a:pt x="74" y="16"/>
                    <a:pt x="75" y="23"/>
                    <a:pt x="75" y="34"/>
                  </a:cubicBezTo>
                  <a:lnTo>
                    <a:pt x="74" y="51"/>
                  </a:lnTo>
                  <a:lnTo>
                    <a:pt x="75" y="63"/>
                  </a:lnTo>
                  <a:lnTo>
                    <a:pt x="75" y="67"/>
                  </a:lnTo>
                  <a:cubicBezTo>
                    <a:pt x="75" y="70"/>
                    <a:pt x="75" y="72"/>
                    <a:pt x="76" y="73"/>
                  </a:cubicBezTo>
                  <a:cubicBezTo>
                    <a:pt x="77" y="74"/>
                    <a:pt x="78" y="74"/>
                    <a:pt x="79" y="74"/>
                  </a:cubicBezTo>
                  <a:cubicBezTo>
                    <a:pt x="80" y="74"/>
                    <a:pt x="80" y="74"/>
                    <a:pt x="81" y="74"/>
                  </a:cubicBezTo>
                  <a:lnTo>
                    <a:pt x="84" y="69"/>
                  </a:lnTo>
                  <a:lnTo>
                    <a:pt x="86" y="68"/>
                  </a:lnTo>
                  <a:close/>
                  <a:moveTo>
                    <a:pt x="52" y="44"/>
                  </a:moveTo>
                  <a:lnTo>
                    <a:pt x="52" y="44"/>
                  </a:lnTo>
                  <a:cubicBezTo>
                    <a:pt x="48" y="45"/>
                    <a:pt x="43" y="47"/>
                    <a:pt x="39" y="51"/>
                  </a:cubicBezTo>
                  <a:cubicBezTo>
                    <a:pt x="34" y="54"/>
                    <a:pt x="30" y="57"/>
                    <a:pt x="28" y="60"/>
                  </a:cubicBezTo>
                  <a:cubicBezTo>
                    <a:pt x="27" y="62"/>
                    <a:pt x="26" y="65"/>
                    <a:pt x="26" y="68"/>
                  </a:cubicBezTo>
                  <a:cubicBezTo>
                    <a:pt x="26" y="71"/>
                    <a:pt x="27" y="74"/>
                    <a:pt x="29" y="76"/>
                  </a:cubicBezTo>
                  <a:cubicBezTo>
                    <a:pt x="31" y="77"/>
                    <a:pt x="33" y="78"/>
                    <a:pt x="35" y="78"/>
                  </a:cubicBezTo>
                  <a:cubicBezTo>
                    <a:pt x="39" y="78"/>
                    <a:pt x="42" y="77"/>
                    <a:pt x="45" y="75"/>
                  </a:cubicBezTo>
                  <a:cubicBezTo>
                    <a:pt x="49" y="72"/>
                    <a:pt x="51" y="70"/>
                    <a:pt x="51" y="68"/>
                  </a:cubicBezTo>
                  <a:cubicBezTo>
                    <a:pt x="52" y="66"/>
                    <a:pt x="52" y="61"/>
                    <a:pt x="52" y="53"/>
                  </a:cubicBezTo>
                  <a:cubicBezTo>
                    <a:pt x="52" y="50"/>
                    <a:pt x="52" y="47"/>
                    <a:pt x="52" y="44"/>
                  </a:cubicBezTo>
                  <a:lnTo>
                    <a:pt x="52" y="4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7" name="Freeform 427"/>
            <p:cNvSpPr>
              <a:spLocks/>
            </p:cNvSpPr>
            <p:nvPr/>
          </p:nvSpPr>
          <p:spPr bwMode="auto">
            <a:xfrm>
              <a:off x="3083" y="6336"/>
              <a:ext cx="135" cy="123"/>
            </a:xfrm>
            <a:custGeom>
              <a:avLst/>
              <a:gdLst/>
              <a:ahLst/>
              <a:cxnLst>
                <a:cxn ang="0">
                  <a:pos x="1" y="87"/>
                </a:cxn>
                <a:cxn ang="0">
                  <a:pos x="12" y="84"/>
                </a:cxn>
                <a:cxn ang="0">
                  <a:pos x="15" y="73"/>
                </a:cxn>
                <a:cxn ang="0">
                  <a:pos x="15" y="56"/>
                </a:cxn>
                <a:cxn ang="0">
                  <a:pos x="15" y="39"/>
                </a:cxn>
                <a:cxn ang="0">
                  <a:pos x="11" y="25"/>
                </a:cxn>
                <a:cxn ang="0">
                  <a:pos x="1" y="16"/>
                </a:cxn>
                <a:cxn ang="0">
                  <a:pos x="12" y="13"/>
                </a:cxn>
                <a:cxn ang="0">
                  <a:pos x="21" y="10"/>
                </a:cxn>
                <a:cxn ang="0">
                  <a:pos x="31" y="0"/>
                </a:cxn>
                <a:cxn ang="0">
                  <a:pos x="36" y="11"/>
                </a:cxn>
                <a:cxn ang="0">
                  <a:pos x="36" y="19"/>
                </a:cxn>
                <a:cxn ang="0">
                  <a:pos x="69" y="5"/>
                </a:cxn>
                <a:cxn ang="0">
                  <a:pos x="96" y="21"/>
                </a:cxn>
                <a:cxn ang="0">
                  <a:pos x="98" y="80"/>
                </a:cxn>
                <a:cxn ang="0">
                  <a:pos x="105" y="85"/>
                </a:cxn>
                <a:cxn ang="0">
                  <a:pos x="111" y="90"/>
                </a:cxn>
                <a:cxn ang="0">
                  <a:pos x="90" y="92"/>
                </a:cxn>
                <a:cxn ang="0">
                  <a:pos x="79" y="92"/>
                </a:cxn>
                <a:cxn ang="0">
                  <a:pos x="62" y="93"/>
                </a:cxn>
                <a:cxn ang="0">
                  <a:pos x="62" y="87"/>
                </a:cxn>
                <a:cxn ang="0">
                  <a:pos x="73" y="85"/>
                </a:cxn>
                <a:cxn ang="0">
                  <a:pos x="76" y="77"/>
                </a:cxn>
                <a:cxn ang="0">
                  <a:pos x="76" y="51"/>
                </a:cxn>
                <a:cxn ang="0">
                  <a:pos x="62" y="16"/>
                </a:cxn>
                <a:cxn ang="0">
                  <a:pos x="37" y="28"/>
                </a:cxn>
                <a:cxn ang="0">
                  <a:pos x="37" y="36"/>
                </a:cxn>
                <a:cxn ang="0">
                  <a:pos x="37" y="60"/>
                </a:cxn>
                <a:cxn ang="0">
                  <a:pos x="38" y="81"/>
                </a:cxn>
                <a:cxn ang="0">
                  <a:pos x="49" y="89"/>
                </a:cxn>
                <a:cxn ang="0">
                  <a:pos x="43" y="93"/>
                </a:cxn>
                <a:cxn ang="0">
                  <a:pos x="25" y="92"/>
                </a:cxn>
                <a:cxn ang="0">
                  <a:pos x="0" y="90"/>
                </a:cxn>
                <a:cxn ang="0">
                  <a:pos x="1" y="87"/>
                </a:cxn>
              </a:cxnLst>
              <a:rect l="0" t="0" r="r" b="b"/>
              <a:pathLst>
                <a:path w="111" h="93">
                  <a:moveTo>
                    <a:pt x="1" y="87"/>
                  </a:moveTo>
                  <a:lnTo>
                    <a:pt x="1" y="87"/>
                  </a:lnTo>
                  <a:cubicBezTo>
                    <a:pt x="2" y="86"/>
                    <a:pt x="4" y="86"/>
                    <a:pt x="6" y="86"/>
                  </a:cubicBezTo>
                  <a:cubicBezTo>
                    <a:pt x="9" y="85"/>
                    <a:pt x="12" y="84"/>
                    <a:pt x="12" y="84"/>
                  </a:cubicBezTo>
                  <a:cubicBezTo>
                    <a:pt x="13" y="83"/>
                    <a:pt x="14" y="83"/>
                    <a:pt x="14" y="82"/>
                  </a:cubicBezTo>
                  <a:cubicBezTo>
                    <a:pt x="15" y="80"/>
                    <a:pt x="15" y="77"/>
                    <a:pt x="15" y="73"/>
                  </a:cubicBezTo>
                  <a:lnTo>
                    <a:pt x="15" y="64"/>
                  </a:lnTo>
                  <a:lnTo>
                    <a:pt x="15" y="56"/>
                  </a:lnTo>
                  <a:lnTo>
                    <a:pt x="15" y="45"/>
                  </a:lnTo>
                  <a:lnTo>
                    <a:pt x="15" y="39"/>
                  </a:lnTo>
                  <a:cubicBezTo>
                    <a:pt x="15" y="34"/>
                    <a:pt x="14" y="31"/>
                    <a:pt x="14" y="28"/>
                  </a:cubicBezTo>
                  <a:cubicBezTo>
                    <a:pt x="13" y="27"/>
                    <a:pt x="12" y="26"/>
                    <a:pt x="11" y="25"/>
                  </a:cubicBezTo>
                  <a:cubicBezTo>
                    <a:pt x="9" y="24"/>
                    <a:pt x="6" y="22"/>
                    <a:pt x="1" y="21"/>
                  </a:cubicBezTo>
                  <a:lnTo>
                    <a:pt x="1" y="16"/>
                  </a:lnTo>
                  <a:cubicBezTo>
                    <a:pt x="2" y="16"/>
                    <a:pt x="3" y="16"/>
                    <a:pt x="3" y="15"/>
                  </a:cubicBezTo>
                  <a:cubicBezTo>
                    <a:pt x="4" y="15"/>
                    <a:pt x="7" y="15"/>
                    <a:pt x="12" y="13"/>
                  </a:cubicBezTo>
                  <a:cubicBezTo>
                    <a:pt x="16" y="12"/>
                    <a:pt x="18" y="11"/>
                    <a:pt x="19" y="11"/>
                  </a:cubicBezTo>
                  <a:cubicBezTo>
                    <a:pt x="20" y="10"/>
                    <a:pt x="20" y="10"/>
                    <a:pt x="21" y="10"/>
                  </a:cubicBezTo>
                  <a:cubicBezTo>
                    <a:pt x="22" y="9"/>
                    <a:pt x="23" y="8"/>
                    <a:pt x="24" y="8"/>
                  </a:cubicBezTo>
                  <a:cubicBezTo>
                    <a:pt x="26" y="6"/>
                    <a:pt x="28" y="4"/>
                    <a:pt x="31" y="0"/>
                  </a:cubicBezTo>
                  <a:lnTo>
                    <a:pt x="37" y="0"/>
                  </a:lnTo>
                  <a:lnTo>
                    <a:pt x="36" y="11"/>
                  </a:lnTo>
                  <a:cubicBezTo>
                    <a:pt x="36" y="12"/>
                    <a:pt x="36" y="13"/>
                    <a:pt x="36" y="14"/>
                  </a:cubicBezTo>
                  <a:cubicBezTo>
                    <a:pt x="36" y="15"/>
                    <a:pt x="36" y="16"/>
                    <a:pt x="36" y="19"/>
                  </a:cubicBezTo>
                  <a:cubicBezTo>
                    <a:pt x="42" y="14"/>
                    <a:pt x="47" y="10"/>
                    <a:pt x="52" y="8"/>
                  </a:cubicBezTo>
                  <a:cubicBezTo>
                    <a:pt x="58" y="6"/>
                    <a:pt x="64" y="5"/>
                    <a:pt x="69" y="5"/>
                  </a:cubicBezTo>
                  <a:cubicBezTo>
                    <a:pt x="76" y="5"/>
                    <a:pt x="82" y="6"/>
                    <a:pt x="87" y="9"/>
                  </a:cubicBezTo>
                  <a:cubicBezTo>
                    <a:pt x="91" y="13"/>
                    <a:pt x="95" y="16"/>
                    <a:pt x="96" y="21"/>
                  </a:cubicBezTo>
                  <a:cubicBezTo>
                    <a:pt x="98" y="25"/>
                    <a:pt x="98" y="33"/>
                    <a:pt x="98" y="46"/>
                  </a:cubicBezTo>
                  <a:lnTo>
                    <a:pt x="98" y="80"/>
                  </a:lnTo>
                  <a:cubicBezTo>
                    <a:pt x="98" y="81"/>
                    <a:pt x="98" y="83"/>
                    <a:pt x="99" y="84"/>
                  </a:cubicBezTo>
                  <a:cubicBezTo>
                    <a:pt x="100" y="84"/>
                    <a:pt x="101" y="85"/>
                    <a:pt x="105" y="85"/>
                  </a:cubicBezTo>
                  <a:lnTo>
                    <a:pt x="110" y="86"/>
                  </a:lnTo>
                  <a:cubicBezTo>
                    <a:pt x="110" y="87"/>
                    <a:pt x="111" y="88"/>
                    <a:pt x="111" y="90"/>
                  </a:cubicBezTo>
                  <a:cubicBezTo>
                    <a:pt x="111" y="90"/>
                    <a:pt x="111" y="92"/>
                    <a:pt x="110" y="93"/>
                  </a:cubicBezTo>
                  <a:lnTo>
                    <a:pt x="90" y="92"/>
                  </a:lnTo>
                  <a:lnTo>
                    <a:pt x="84" y="92"/>
                  </a:lnTo>
                  <a:lnTo>
                    <a:pt x="79" y="92"/>
                  </a:lnTo>
                  <a:lnTo>
                    <a:pt x="66" y="93"/>
                  </a:lnTo>
                  <a:lnTo>
                    <a:pt x="62" y="93"/>
                  </a:lnTo>
                  <a:cubicBezTo>
                    <a:pt x="62" y="92"/>
                    <a:pt x="62" y="91"/>
                    <a:pt x="62" y="91"/>
                  </a:cubicBezTo>
                  <a:cubicBezTo>
                    <a:pt x="62" y="89"/>
                    <a:pt x="62" y="88"/>
                    <a:pt x="62" y="87"/>
                  </a:cubicBezTo>
                  <a:cubicBezTo>
                    <a:pt x="63" y="86"/>
                    <a:pt x="66" y="86"/>
                    <a:pt x="70" y="86"/>
                  </a:cubicBezTo>
                  <a:cubicBezTo>
                    <a:pt x="71" y="85"/>
                    <a:pt x="72" y="85"/>
                    <a:pt x="73" y="85"/>
                  </a:cubicBezTo>
                  <a:cubicBezTo>
                    <a:pt x="74" y="84"/>
                    <a:pt x="75" y="84"/>
                    <a:pt x="75" y="83"/>
                  </a:cubicBezTo>
                  <a:cubicBezTo>
                    <a:pt x="76" y="82"/>
                    <a:pt x="76" y="80"/>
                    <a:pt x="76" y="77"/>
                  </a:cubicBezTo>
                  <a:cubicBezTo>
                    <a:pt x="76" y="71"/>
                    <a:pt x="76" y="66"/>
                    <a:pt x="76" y="63"/>
                  </a:cubicBezTo>
                  <a:lnTo>
                    <a:pt x="76" y="51"/>
                  </a:lnTo>
                  <a:cubicBezTo>
                    <a:pt x="76" y="37"/>
                    <a:pt x="75" y="28"/>
                    <a:pt x="73" y="24"/>
                  </a:cubicBezTo>
                  <a:cubicBezTo>
                    <a:pt x="71" y="19"/>
                    <a:pt x="67" y="16"/>
                    <a:pt x="62" y="16"/>
                  </a:cubicBezTo>
                  <a:cubicBezTo>
                    <a:pt x="58" y="16"/>
                    <a:pt x="54" y="17"/>
                    <a:pt x="50" y="19"/>
                  </a:cubicBezTo>
                  <a:cubicBezTo>
                    <a:pt x="45" y="21"/>
                    <a:pt x="41" y="24"/>
                    <a:pt x="37" y="28"/>
                  </a:cubicBezTo>
                  <a:lnTo>
                    <a:pt x="37" y="30"/>
                  </a:lnTo>
                  <a:lnTo>
                    <a:pt x="37" y="36"/>
                  </a:lnTo>
                  <a:lnTo>
                    <a:pt x="37" y="43"/>
                  </a:lnTo>
                  <a:lnTo>
                    <a:pt x="37" y="60"/>
                  </a:lnTo>
                  <a:lnTo>
                    <a:pt x="37" y="62"/>
                  </a:lnTo>
                  <a:cubicBezTo>
                    <a:pt x="37" y="74"/>
                    <a:pt x="37" y="80"/>
                    <a:pt x="38" y="81"/>
                  </a:cubicBezTo>
                  <a:cubicBezTo>
                    <a:pt x="39" y="83"/>
                    <a:pt x="43" y="85"/>
                    <a:pt x="48" y="86"/>
                  </a:cubicBezTo>
                  <a:cubicBezTo>
                    <a:pt x="49" y="87"/>
                    <a:pt x="49" y="88"/>
                    <a:pt x="49" y="89"/>
                  </a:cubicBezTo>
                  <a:cubicBezTo>
                    <a:pt x="49" y="90"/>
                    <a:pt x="49" y="91"/>
                    <a:pt x="48" y="93"/>
                  </a:cubicBezTo>
                  <a:cubicBezTo>
                    <a:pt x="46" y="93"/>
                    <a:pt x="44" y="93"/>
                    <a:pt x="43" y="93"/>
                  </a:cubicBezTo>
                  <a:cubicBezTo>
                    <a:pt x="41" y="93"/>
                    <a:pt x="39" y="93"/>
                    <a:pt x="36" y="92"/>
                  </a:cubicBezTo>
                  <a:lnTo>
                    <a:pt x="25" y="92"/>
                  </a:lnTo>
                  <a:cubicBezTo>
                    <a:pt x="19" y="92"/>
                    <a:pt x="11" y="92"/>
                    <a:pt x="1" y="93"/>
                  </a:cubicBezTo>
                  <a:cubicBezTo>
                    <a:pt x="1" y="92"/>
                    <a:pt x="0" y="91"/>
                    <a:pt x="0" y="90"/>
                  </a:cubicBezTo>
                  <a:cubicBezTo>
                    <a:pt x="0" y="90"/>
                    <a:pt x="0" y="89"/>
                    <a:pt x="1" y="87"/>
                  </a:cubicBezTo>
                  <a:lnTo>
                    <a:pt x="1"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8" name="Freeform 428"/>
            <p:cNvSpPr>
              <a:spLocks noEditPoints="1"/>
            </p:cNvSpPr>
            <p:nvPr/>
          </p:nvSpPr>
          <p:spPr bwMode="auto">
            <a:xfrm>
              <a:off x="3230" y="6277"/>
              <a:ext cx="130" cy="185"/>
            </a:xfrm>
            <a:custGeom>
              <a:avLst/>
              <a:gdLst/>
              <a:ahLst/>
              <a:cxnLst>
                <a:cxn ang="0">
                  <a:pos x="19" y="58"/>
                </a:cxn>
                <a:cxn ang="0">
                  <a:pos x="42" y="51"/>
                </a:cxn>
                <a:cxn ang="0">
                  <a:pos x="70" y="58"/>
                </a:cxn>
                <a:cxn ang="0">
                  <a:pos x="70" y="49"/>
                </a:cxn>
                <a:cxn ang="0">
                  <a:pos x="68" y="16"/>
                </a:cxn>
                <a:cxn ang="0">
                  <a:pos x="56" y="11"/>
                </a:cxn>
                <a:cxn ang="0">
                  <a:pos x="61" y="6"/>
                </a:cxn>
                <a:cxn ang="0">
                  <a:pos x="77" y="3"/>
                </a:cxn>
                <a:cxn ang="0">
                  <a:pos x="91" y="0"/>
                </a:cxn>
                <a:cxn ang="0">
                  <a:pos x="93" y="3"/>
                </a:cxn>
                <a:cxn ang="0">
                  <a:pos x="93" y="7"/>
                </a:cxn>
                <a:cxn ang="0">
                  <a:pos x="93" y="28"/>
                </a:cxn>
                <a:cxn ang="0">
                  <a:pos x="93" y="36"/>
                </a:cxn>
                <a:cxn ang="0">
                  <a:pos x="93" y="53"/>
                </a:cxn>
                <a:cxn ang="0">
                  <a:pos x="93" y="69"/>
                </a:cxn>
                <a:cxn ang="0">
                  <a:pos x="93" y="75"/>
                </a:cxn>
                <a:cxn ang="0">
                  <a:pos x="94" y="85"/>
                </a:cxn>
                <a:cxn ang="0">
                  <a:pos x="93" y="95"/>
                </a:cxn>
                <a:cxn ang="0">
                  <a:pos x="94" y="108"/>
                </a:cxn>
                <a:cxn ang="0">
                  <a:pos x="94" y="125"/>
                </a:cxn>
                <a:cxn ang="0">
                  <a:pos x="107" y="127"/>
                </a:cxn>
                <a:cxn ang="0">
                  <a:pos x="107" y="132"/>
                </a:cxn>
                <a:cxn ang="0">
                  <a:pos x="78" y="139"/>
                </a:cxn>
                <a:cxn ang="0">
                  <a:pos x="71" y="140"/>
                </a:cxn>
                <a:cxn ang="0">
                  <a:pos x="71" y="129"/>
                </a:cxn>
                <a:cxn ang="0">
                  <a:pos x="54" y="137"/>
                </a:cxn>
                <a:cxn ang="0">
                  <a:pos x="20" y="133"/>
                </a:cxn>
                <a:cxn ang="0">
                  <a:pos x="0" y="94"/>
                </a:cxn>
                <a:cxn ang="0">
                  <a:pos x="19" y="58"/>
                </a:cxn>
                <a:cxn ang="0">
                  <a:pos x="51" y="127"/>
                </a:cxn>
                <a:cxn ang="0">
                  <a:pos x="62" y="125"/>
                </a:cxn>
                <a:cxn ang="0">
                  <a:pos x="71" y="117"/>
                </a:cxn>
                <a:cxn ang="0">
                  <a:pos x="63" y="63"/>
                </a:cxn>
                <a:cxn ang="0">
                  <a:pos x="41" y="60"/>
                </a:cxn>
                <a:cxn ang="0">
                  <a:pos x="28" y="75"/>
                </a:cxn>
                <a:cxn ang="0">
                  <a:pos x="33" y="116"/>
                </a:cxn>
                <a:cxn ang="0">
                  <a:pos x="51" y="127"/>
                </a:cxn>
              </a:cxnLst>
              <a:rect l="0" t="0" r="r" b="b"/>
              <a:pathLst>
                <a:path w="107" h="140">
                  <a:moveTo>
                    <a:pt x="19" y="58"/>
                  </a:moveTo>
                  <a:lnTo>
                    <a:pt x="19" y="58"/>
                  </a:lnTo>
                  <a:cubicBezTo>
                    <a:pt x="23" y="56"/>
                    <a:pt x="26" y="54"/>
                    <a:pt x="29" y="53"/>
                  </a:cubicBezTo>
                  <a:cubicBezTo>
                    <a:pt x="32" y="52"/>
                    <a:pt x="37" y="51"/>
                    <a:pt x="42" y="51"/>
                  </a:cubicBezTo>
                  <a:lnTo>
                    <a:pt x="48" y="51"/>
                  </a:lnTo>
                  <a:cubicBezTo>
                    <a:pt x="56" y="51"/>
                    <a:pt x="63" y="53"/>
                    <a:pt x="70" y="58"/>
                  </a:cubicBezTo>
                  <a:lnTo>
                    <a:pt x="70" y="56"/>
                  </a:lnTo>
                  <a:lnTo>
                    <a:pt x="70" y="49"/>
                  </a:lnTo>
                  <a:lnTo>
                    <a:pt x="70" y="38"/>
                  </a:lnTo>
                  <a:cubicBezTo>
                    <a:pt x="70" y="26"/>
                    <a:pt x="70" y="19"/>
                    <a:pt x="68" y="16"/>
                  </a:cubicBezTo>
                  <a:cubicBezTo>
                    <a:pt x="67" y="14"/>
                    <a:pt x="65" y="13"/>
                    <a:pt x="62" y="13"/>
                  </a:cubicBezTo>
                  <a:cubicBezTo>
                    <a:pt x="60" y="13"/>
                    <a:pt x="58" y="12"/>
                    <a:pt x="56" y="11"/>
                  </a:cubicBezTo>
                  <a:lnTo>
                    <a:pt x="56" y="6"/>
                  </a:lnTo>
                  <a:cubicBezTo>
                    <a:pt x="57" y="6"/>
                    <a:pt x="59" y="6"/>
                    <a:pt x="61" y="6"/>
                  </a:cubicBezTo>
                  <a:cubicBezTo>
                    <a:pt x="63" y="6"/>
                    <a:pt x="67" y="5"/>
                    <a:pt x="73" y="4"/>
                  </a:cubicBezTo>
                  <a:lnTo>
                    <a:pt x="77" y="3"/>
                  </a:lnTo>
                  <a:lnTo>
                    <a:pt x="87" y="0"/>
                  </a:lnTo>
                  <a:cubicBezTo>
                    <a:pt x="89" y="0"/>
                    <a:pt x="90" y="0"/>
                    <a:pt x="91" y="0"/>
                  </a:cubicBezTo>
                  <a:cubicBezTo>
                    <a:pt x="91" y="0"/>
                    <a:pt x="92" y="0"/>
                    <a:pt x="92" y="0"/>
                  </a:cubicBezTo>
                  <a:cubicBezTo>
                    <a:pt x="93" y="1"/>
                    <a:pt x="93" y="3"/>
                    <a:pt x="93" y="3"/>
                  </a:cubicBezTo>
                  <a:lnTo>
                    <a:pt x="93" y="5"/>
                  </a:lnTo>
                  <a:lnTo>
                    <a:pt x="93" y="7"/>
                  </a:lnTo>
                  <a:cubicBezTo>
                    <a:pt x="93" y="9"/>
                    <a:pt x="93" y="14"/>
                    <a:pt x="93" y="22"/>
                  </a:cubicBezTo>
                  <a:lnTo>
                    <a:pt x="93" y="28"/>
                  </a:lnTo>
                  <a:lnTo>
                    <a:pt x="93" y="31"/>
                  </a:lnTo>
                  <a:lnTo>
                    <a:pt x="93" y="36"/>
                  </a:lnTo>
                  <a:lnTo>
                    <a:pt x="94" y="47"/>
                  </a:lnTo>
                  <a:lnTo>
                    <a:pt x="93" y="53"/>
                  </a:lnTo>
                  <a:cubicBezTo>
                    <a:pt x="93" y="56"/>
                    <a:pt x="93" y="60"/>
                    <a:pt x="93" y="66"/>
                  </a:cubicBezTo>
                  <a:cubicBezTo>
                    <a:pt x="93" y="67"/>
                    <a:pt x="93" y="68"/>
                    <a:pt x="93" y="69"/>
                  </a:cubicBezTo>
                  <a:lnTo>
                    <a:pt x="93" y="72"/>
                  </a:lnTo>
                  <a:cubicBezTo>
                    <a:pt x="93" y="73"/>
                    <a:pt x="93" y="74"/>
                    <a:pt x="93" y="75"/>
                  </a:cubicBezTo>
                  <a:cubicBezTo>
                    <a:pt x="93" y="76"/>
                    <a:pt x="93" y="77"/>
                    <a:pt x="94" y="79"/>
                  </a:cubicBezTo>
                  <a:lnTo>
                    <a:pt x="94" y="85"/>
                  </a:lnTo>
                  <a:lnTo>
                    <a:pt x="93" y="87"/>
                  </a:lnTo>
                  <a:cubicBezTo>
                    <a:pt x="93" y="89"/>
                    <a:pt x="93" y="92"/>
                    <a:pt x="93" y="95"/>
                  </a:cubicBezTo>
                  <a:cubicBezTo>
                    <a:pt x="93" y="99"/>
                    <a:pt x="93" y="102"/>
                    <a:pt x="93" y="105"/>
                  </a:cubicBezTo>
                  <a:cubicBezTo>
                    <a:pt x="93" y="106"/>
                    <a:pt x="94" y="107"/>
                    <a:pt x="94" y="108"/>
                  </a:cubicBezTo>
                  <a:lnTo>
                    <a:pt x="94" y="116"/>
                  </a:lnTo>
                  <a:cubicBezTo>
                    <a:pt x="94" y="119"/>
                    <a:pt x="94" y="122"/>
                    <a:pt x="94" y="125"/>
                  </a:cubicBezTo>
                  <a:cubicBezTo>
                    <a:pt x="95" y="126"/>
                    <a:pt x="98" y="126"/>
                    <a:pt x="103" y="127"/>
                  </a:cubicBezTo>
                  <a:cubicBezTo>
                    <a:pt x="104" y="127"/>
                    <a:pt x="106" y="127"/>
                    <a:pt x="107" y="127"/>
                  </a:cubicBezTo>
                  <a:cubicBezTo>
                    <a:pt x="107" y="128"/>
                    <a:pt x="107" y="129"/>
                    <a:pt x="107" y="129"/>
                  </a:cubicBezTo>
                  <a:cubicBezTo>
                    <a:pt x="107" y="130"/>
                    <a:pt x="107" y="131"/>
                    <a:pt x="107" y="132"/>
                  </a:cubicBezTo>
                  <a:cubicBezTo>
                    <a:pt x="104" y="133"/>
                    <a:pt x="101" y="133"/>
                    <a:pt x="98" y="134"/>
                  </a:cubicBezTo>
                  <a:cubicBezTo>
                    <a:pt x="88" y="135"/>
                    <a:pt x="82" y="137"/>
                    <a:pt x="78" y="139"/>
                  </a:cubicBezTo>
                  <a:cubicBezTo>
                    <a:pt x="76" y="140"/>
                    <a:pt x="74" y="140"/>
                    <a:pt x="74" y="140"/>
                  </a:cubicBezTo>
                  <a:cubicBezTo>
                    <a:pt x="73" y="140"/>
                    <a:pt x="72" y="140"/>
                    <a:pt x="71" y="140"/>
                  </a:cubicBezTo>
                  <a:cubicBezTo>
                    <a:pt x="71" y="139"/>
                    <a:pt x="71" y="138"/>
                    <a:pt x="71" y="138"/>
                  </a:cubicBezTo>
                  <a:cubicBezTo>
                    <a:pt x="71" y="133"/>
                    <a:pt x="71" y="130"/>
                    <a:pt x="71" y="129"/>
                  </a:cubicBezTo>
                  <a:cubicBezTo>
                    <a:pt x="70" y="129"/>
                    <a:pt x="68" y="130"/>
                    <a:pt x="67" y="131"/>
                  </a:cubicBezTo>
                  <a:cubicBezTo>
                    <a:pt x="62" y="134"/>
                    <a:pt x="58" y="136"/>
                    <a:pt x="54" y="137"/>
                  </a:cubicBezTo>
                  <a:cubicBezTo>
                    <a:pt x="50" y="138"/>
                    <a:pt x="46" y="138"/>
                    <a:pt x="41" y="138"/>
                  </a:cubicBezTo>
                  <a:cubicBezTo>
                    <a:pt x="33" y="138"/>
                    <a:pt x="26" y="137"/>
                    <a:pt x="20" y="133"/>
                  </a:cubicBezTo>
                  <a:cubicBezTo>
                    <a:pt x="13" y="129"/>
                    <a:pt x="7" y="123"/>
                    <a:pt x="5" y="116"/>
                  </a:cubicBezTo>
                  <a:cubicBezTo>
                    <a:pt x="2" y="109"/>
                    <a:pt x="0" y="102"/>
                    <a:pt x="0" y="94"/>
                  </a:cubicBezTo>
                  <a:cubicBezTo>
                    <a:pt x="0" y="80"/>
                    <a:pt x="7" y="68"/>
                    <a:pt x="19" y="58"/>
                  </a:cubicBezTo>
                  <a:lnTo>
                    <a:pt x="19" y="58"/>
                  </a:lnTo>
                  <a:close/>
                  <a:moveTo>
                    <a:pt x="51" y="127"/>
                  </a:moveTo>
                  <a:lnTo>
                    <a:pt x="51" y="127"/>
                  </a:lnTo>
                  <a:cubicBezTo>
                    <a:pt x="53" y="127"/>
                    <a:pt x="54" y="127"/>
                    <a:pt x="55" y="127"/>
                  </a:cubicBezTo>
                  <a:cubicBezTo>
                    <a:pt x="57" y="127"/>
                    <a:pt x="60" y="126"/>
                    <a:pt x="62" y="125"/>
                  </a:cubicBezTo>
                  <a:cubicBezTo>
                    <a:pt x="65" y="124"/>
                    <a:pt x="68" y="123"/>
                    <a:pt x="71" y="121"/>
                  </a:cubicBezTo>
                  <a:cubicBezTo>
                    <a:pt x="71" y="119"/>
                    <a:pt x="71" y="117"/>
                    <a:pt x="71" y="117"/>
                  </a:cubicBezTo>
                  <a:cubicBezTo>
                    <a:pt x="71" y="95"/>
                    <a:pt x="70" y="82"/>
                    <a:pt x="70" y="77"/>
                  </a:cubicBezTo>
                  <a:cubicBezTo>
                    <a:pt x="69" y="71"/>
                    <a:pt x="67" y="67"/>
                    <a:pt x="63" y="63"/>
                  </a:cubicBezTo>
                  <a:cubicBezTo>
                    <a:pt x="59" y="60"/>
                    <a:pt x="55" y="59"/>
                    <a:pt x="49" y="59"/>
                  </a:cubicBezTo>
                  <a:cubicBezTo>
                    <a:pt x="46" y="59"/>
                    <a:pt x="43" y="59"/>
                    <a:pt x="41" y="60"/>
                  </a:cubicBezTo>
                  <a:cubicBezTo>
                    <a:pt x="38" y="61"/>
                    <a:pt x="36" y="63"/>
                    <a:pt x="34" y="65"/>
                  </a:cubicBezTo>
                  <a:cubicBezTo>
                    <a:pt x="31" y="68"/>
                    <a:pt x="30" y="71"/>
                    <a:pt x="28" y="75"/>
                  </a:cubicBezTo>
                  <a:cubicBezTo>
                    <a:pt x="26" y="81"/>
                    <a:pt x="26" y="86"/>
                    <a:pt x="26" y="90"/>
                  </a:cubicBezTo>
                  <a:cubicBezTo>
                    <a:pt x="26" y="102"/>
                    <a:pt x="28" y="110"/>
                    <a:pt x="33" y="116"/>
                  </a:cubicBezTo>
                  <a:cubicBezTo>
                    <a:pt x="37" y="122"/>
                    <a:pt x="44" y="126"/>
                    <a:pt x="51" y="127"/>
                  </a:cubicBezTo>
                  <a:lnTo>
                    <a:pt x="51" y="12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9" name="Freeform 429"/>
            <p:cNvSpPr>
              <a:spLocks/>
            </p:cNvSpPr>
            <p:nvPr/>
          </p:nvSpPr>
          <p:spPr bwMode="auto">
            <a:xfrm>
              <a:off x="3442" y="6277"/>
              <a:ext cx="110" cy="183"/>
            </a:xfrm>
            <a:custGeom>
              <a:avLst/>
              <a:gdLst/>
              <a:ahLst/>
              <a:cxnLst>
                <a:cxn ang="0">
                  <a:pos x="77" y="6"/>
                </a:cxn>
                <a:cxn ang="0">
                  <a:pos x="77" y="6"/>
                </a:cxn>
                <a:cxn ang="0">
                  <a:pos x="79" y="17"/>
                </a:cxn>
                <a:cxn ang="0">
                  <a:pos x="80" y="34"/>
                </a:cxn>
                <a:cxn ang="0">
                  <a:pos x="79" y="38"/>
                </a:cxn>
                <a:cxn ang="0">
                  <a:pos x="78" y="38"/>
                </a:cxn>
                <a:cxn ang="0">
                  <a:pos x="71" y="37"/>
                </a:cxn>
                <a:cxn ang="0">
                  <a:pos x="70" y="37"/>
                </a:cxn>
                <a:cxn ang="0">
                  <a:pos x="61" y="19"/>
                </a:cxn>
                <a:cxn ang="0">
                  <a:pos x="42" y="10"/>
                </a:cxn>
                <a:cxn ang="0">
                  <a:pos x="26" y="16"/>
                </a:cxn>
                <a:cxn ang="0">
                  <a:pos x="20" y="29"/>
                </a:cxn>
                <a:cxn ang="0">
                  <a:pos x="26" y="42"/>
                </a:cxn>
                <a:cxn ang="0">
                  <a:pos x="51" y="53"/>
                </a:cxn>
                <a:cxn ang="0">
                  <a:pos x="66" y="59"/>
                </a:cxn>
                <a:cxn ang="0">
                  <a:pos x="79" y="68"/>
                </a:cxn>
                <a:cxn ang="0">
                  <a:pos x="88" y="81"/>
                </a:cxn>
                <a:cxn ang="0">
                  <a:pos x="90" y="96"/>
                </a:cxn>
                <a:cxn ang="0">
                  <a:pos x="87" y="115"/>
                </a:cxn>
                <a:cxn ang="0">
                  <a:pos x="80" y="124"/>
                </a:cxn>
                <a:cxn ang="0">
                  <a:pos x="71" y="132"/>
                </a:cxn>
                <a:cxn ang="0">
                  <a:pos x="57" y="138"/>
                </a:cxn>
                <a:cxn ang="0">
                  <a:pos x="39" y="139"/>
                </a:cxn>
                <a:cxn ang="0">
                  <a:pos x="22" y="137"/>
                </a:cxn>
                <a:cxn ang="0">
                  <a:pos x="10" y="134"/>
                </a:cxn>
                <a:cxn ang="0">
                  <a:pos x="3" y="131"/>
                </a:cxn>
                <a:cxn ang="0">
                  <a:pos x="2" y="129"/>
                </a:cxn>
                <a:cxn ang="0">
                  <a:pos x="2" y="128"/>
                </a:cxn>
                <a:cxn ang="0">
                  <a:pos x="2" y="114"/>
                </a:cxn>
                <a:cxn ang="0">
                  <a:pos x="1" y="104"/>
                </a:cxn>
                <a:cxn ang="0">
                  <a:pos x="1" y="100"/>
                </a:cxn>
                <a:cxn ang="0">
                  <a:pos x="11" y="100"/>
                </a:cxn>
                <a:cxn ang="0">
                  <a:pos x="17" y="114"/>
                </a:cxn>
                <a:cxn ang="0">
                  <a:pos x="24" y="123"/>
                </a:cxn>
                <a:cxn ang="0">
                  <a:pos x="34" y="128"/>
                </a:cxn>
                <a:cxn ang="0">
                  <a:pos x="45" y="130"/>
                </a:cxn>
                <a:cxn ang="0">
                  <a:pos x="58" y="127"/>
                </a:cxn>
                <a:cxn ang="0">
                  <a:pos x="69" y="119"/>
                </a:cxn>
                <a:cxn ang="0">
                  <a:pos x="73" y="108"/>
                </a:cxn>
                <a:cxn ang="0">
                  <a:pos x="65" y="94"/>
                </a:cxn>
                <a:cxn ang="0">
                  <a:pos x="42" y="83"/>
                </a:cxn>
                <a:cxn ang="0">
                  <a:pos x="16" y="71"/>
                </a:cxn>
                <a:cxn ang="0">
                  <a:pos x="4" y="57"/>
                </a:cxn>
                <a:cxn ang="0">
                  <a:pos x="0" y="40"/>
                </a:cxn>
                <a:cxn ang="0">
                  <a:pos x="12" y="12"/>
                </a:cxn>
                <a:cxn ang="0">
                  <a:pos x="46" y="0"/>
                </a:cxn>
                <a:cxn ang="0">
                  <a:pos x="61" y="2"/>
                </a:cxn>
                <a:cxn ang="0">
                  <a:pos x="77" y="6"/>
                </a:cxn>
                <a:cxn ang="0">
                  <a:pos x="77" y="6"/>
                </a:cxn>
              </a:cxnLst>
              <a:rect l="0" t="0" r="r" b="b"/>
              <a:pathLst>
                <a:path w="90" h="139">
                  <a:moveTo>
                    <a:pt x="77" y="6"/>
                  </a:moveTo>
                  <a:lnTo>
                    <a:pt x="77" y="6"/>
                  </a:lnTo>
                  <a:cubicBezTo>
                    <a:pt x="77" y="9"/>
                    <a:pt x="78" y="12"/>
                    <a:pt x="79" y="17"/>
                  </a:cubicBezTo>
                  <a:cubicBezTo>
                    <a:pt x="79" y="24"/>
                    <a:pt x="80" y="30"/>
                    <a:pt x="80" y="34"/>
                  </a:cubicBezTo>
                  <a:cubicBezTo>
                    <a:pt x="80" y="35"/>
                    <a:pt x="80" y="36"/>
                    <a:pt x="79" y="38"/>
                  </a:cubicBezTo>
                  <a:lnTo>
                    <a:pt x="78" y="38"/>
                  </a:lnTo>
                  <a:lnTo>
                    <a:pt x="71" y="37"/>
                  </a:lnTo>
                  <a:lnTo>
                    <a:pt x="70" y="37"/>
                  </a:lnTo>
                  <a:cubicBezTo>
                    <a:pt x="67" y="28"/>
                    <a:pt x="64" y="22"/>
                    <a:pt x="61" y="19"/>
                  </a:cubicBezTo>
                  <a:cubicBezTo>
                    <a:pt x="55" y="13"/>
                    <a:pt x="49" y="10"/>
                    <a:pt x="42" y="10"/>
                  </a:cubicBezTo>
                  <a:cubicBezTo>
                    <a:pt x="35" y="10"/>
                    <a:pt x="30" y="12"/>
                    <a:pt x="26" y="16"/>
                  </a:cubicBezTo>
                  <a:cubicBezTo>
                    <a:pt x="22" y="19"/>
                    <a:pt x="20" y="24"/>
                    <a:pt x="20" y="29"/>
                  </a:cubicBezTo>
                  <a:cubicBezTo>
                    <a:pt x="20" y="33"/>
                    <a:pt x="22" y="38"/>
                    <a:pt x="26" y="42"/>
                  </a:cubicBezTo>
                  <a:cubicBezTo>
                    <a:pt x="30" y="46"/>
                    <a:pt x="38" y="50"/>
                    <a:pt x="51" y="53"/>
                  </a:cubicBezTo>
                  <a:cubicBezTo>
                    <a:pt x="55" y="55"/>
                    <a:pt x="60" y="57"/>
                    <a:pt x="66" y="59"/>
                  </a:cubicBezTo>
                  <a:cubicBezTo>
                    <a:pt x="72" y="62"/>
                    <a:pt x="76" y="65"/>
                    <a:pt x="79" y="68"/>
                  </a:cubicBezTo>
                  <a:cubicBezTo>
                    <a:pt x="84" y="73"/>
                    <a:pt x="86" y="77"/>
                    <a:pt x="88" y="81"/>
                  </a:cubicBezTo>
                  <a:cubicBezTo>
                    <a:pt x="90" y="85"/>
                    <a:pt x="90" y="90"/>
                    <a:pt x="90" y="96"/>
                  </a:cubicBezTo>
                  <a:cubicBezTo>
                    <a:pt x="90" y="102"/>
                    <a:pt x="89" y="108"/>
                    <a:pt x="87" y="115"/>
                  </a:cubicBezTo>
                  <a:cubicBezTo>
                    <a:pt x="85" y="118"/>
                    <a:pt x="83" y="121"/>
                    <a:pt x="80" y="124"/>
                  </a:cubicBezTo>
                  <a:cubicBezTo>
                    <a:pt x="78" y="126"/>
                    <a:pt x="75" y="129"/>
                    <a:pt x="71" y="132"/>
                  </a:cubicBezTo>
                  <a:cubicBezTo>
                    <a:pt x="66" y="134"/>
                    <a:pt x="62" y="136"/>
                    <a:pt x="57" y="138"/>
                  </a:cubicBezTo>
                  <a:cubicBezTo>
                    <a:pt x="53" y="139"/>
                    <a:pt x="47" y="139"/>
                    <a:pt x="39" y="139"/>
                  </a:cubicBezTo>
                  <a:cubicBezTo>
                    <a:pt x="34" y="139"/>
                    <a:pt x="29" y="139"/>
                    <a:pt x="22" y="137"/>
                  </a:cubicBezTo>
                  <a:lnTo>
                    <a:pt x="10" y="134"/>
                  </a:lnTo>
                  <a:cubicBezTo>
                    <a:pt x="6" y="133"/>
                    <a:pt x="4" y="132"/>
                    <a:pt x="3" y="131"/>
                  </a:cubicBezTo>
                  <a:cubicBezTo>
                    <a:pt x="3" y="131"/>
                    <a:pt x="2" y="130"/>
                    <a:pt x="2" y="129"/>
                  </a:cubicBezTo>
                  <a:lnTo>
                    <a:pt x="2" y="128"/>
                  </a:lnTo>
                  <a:cubicBezTo>
                    <a:pt x="2" y="127"/>
                    <a:pt x="2" y="123"/>
                    <a:pt x="2" y="114"/>
                  </a:cubicBezTo>
                  <a:cubicBezTo>
                    <a:pt x="1" y="109"/>
                    <a:pt x="1" y="106"/>
                    <a:pt x="1" y="104"/>
                  </a:cubicBezTo>
                  <a:lnTo>
                    <a:pt x="1" y="100"/>
                  </a:lnTo>
                  <a:lnTo>
                    <a:pt x="11" y="100"/>
                  </a:lnTo>
                  <a:cubicBezTo>
                    <a:pt x="14" y="108"/>
                    <a:pt x="16" y="112"/>
                    <a:pt x="17" y="114"/>
                  </a:cubicBezTo>
                  <a:cubicBezTo>
                    <a:pt x="19" y="118"/>
                    <a:pt x="22" y="120"/>
                    <a:pt x="24" y="123"/>
                  </a:cubicBezTo>
                  <a:cubicBezTo>
                    <a:pt x="27" y="125"/>
                    <a:pt x="30" y="126"/>
                    <a:pt x="34" y="128"/>
                  </a:cubicBezTo>
                  <a:cubicBezTo>
                    <a:pt x="37" y="129"/>
                    <a:pt x="41" y="130"/>
                    <a:pt x="45" y="130"/>
                  </a:cubicBezTo>
                  <a:cubicBezTo>
                    <a:pt x="49" y="130"/>
                    <a:pt x="53" y="129"/>
                    <a:pt x="58" y="127"/>
                  </a:cubicBezTo>
                  <a:cubicBezTo>
                    <a:pt x="62" y="126"/>
                    <a:pt x="66" y="123"/>
                    <a:pt x="69" y="119"/>
                  </a:cubicBezTo>
                  <a:cubicBezTo>
                    <a:pt x="71" y="116"/>
                    <a:pt x="73" y="112"/>
                    <a:pt x="73" y="108"/>
                  </a:cubicBezTo>
                  <a:cubicBezTo>
                    <a:pt x="73" y="103"/>
                    <a:pt x="70" y="98"/>
                    <a:pt x="65" y="94"/>
                  </a:cubicBezTo>
                  <a:cubicBezTo>
                    <a:pt x="63" y="91"/>
                    <a:pt x="55" y="87"/>
                    <a:pt x="42" y="83"/>
                  </a:cubicBezTo>
                  <a:cubicBezTo>
                    <a:pt x="29" y="78"/>
                    <a:pt x="21" y="74"/>
                    <a:pt x="16" y="71"/>
                  </a:cubicBezTo>
                  <a:cubicBezTo>
                    <a:pt x="11" y="67"/>
                    <a:pt x="7" y="63"/>
                    <a:pt x="4" y="57"/>
                  </a:cubicBezTo>
                  <a:cubicBezTo>
                    <a:pt x="1" y="51"/>
                    <a:pt x="0" y="45"/>
                    <a:pt x="0" y="40"/>
                  </a:cubicBezTo>
                  <a:cubicBezTo>
                    <a:pt x="0" y="29"/>
                    <a:pt x="4" y="19"/>
                    <a:pt x="12" y="12"/>
                  </a:cubicBezTo>
                  <a:cubicBezTo>
                    <a:pt x="20" y="4"/>
                    <a:pt x="31" y="0"/>
                    <a:pt x="46" y="0"/>
                  </a:cubicBezTo>
                  <a:cubicBezTo>
                    <a:pt x="50" y="0"/>
                    <a:pt x="55" y="1"/>
                    <a:pt x="61" y="2"/>
                  </a:cubicBezTo>
                  <a:cubicBezTo>
                    <a:pt x="65" y="3"/>
                    <a:pt x="70" y="4"/>
                    <a:pt x="77" y="6"/>
                  </a:cubicBezTo>
                  <a:lnTo>
                    <a:pt x="77" y="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0" name="Freeform 430"/>
            <p:cNvSpPr>
              <a:spLocks noEditPoints="1"/>
            </p:cNvSpPr>
            <p:nvPr/>
          </p:nvSpPr>
          <p:spPr bwMode="auto">
            <a:xfrm>
              <a:off x="3571" y="6341"/>
              <a:ext cx="116" cy="121"/>
            </a:xfrm>
            <a:custGeom>
              <a:avLst/>
              <a:gdLst/>
              <a:ahLst/>
              <a:cxnLst>
                <a:cxn ang="0">
                  <a:pos x="82" y="13"/>
                </a:cxn>
                <a:cxn ang="0">
                  <a:pos x="82" y="13"/>
                </a:cxn>
                <a:cxn ang="0">
                  <a:pos x="92" y="28"/>
                </a:cxn>
                <a:cxn ang="0">
                  <a:pos x="95" y="43"/>
                </a:cxn>
                <a:cxn ang="0">
                  <a:pos x="91" y="66"/>
                </a:cxn>
                <a:cxn ang="0">
                  <a:pos x="73" y="85"/>
                </a:cxn>
                <a:cxn ang="0">
                  <a:pos x="48" y="91"/>
                </a:cxn>
                <a:cxn ang="0">
                  <a:pos x="21" y="84"/>
                </a:cxn>
                <a:cxn ang="0">
                  <a:pos x="5" y="67"/>
                </a:cxn>
                <a:cxn ang="0">
                  <a:pos x="0" y="44"/>
                </a:cxn>
                <a:cxn ang="0">
                  <a:pos x="2" y="30"/>
                </a:cxn>
                <a:cxn ang="0">
                  <a:pos x="8" y="18"/>
                </a:cxn>
                <a:cxn ang="0">
                  <a:pos x="17" y="9"/>
                </a:cxn>
                <a:cxn ang="0">
                  <a:pos x="31" y="2"/>
                </a:cxn>
                <a:cxn ang="0">
                  <a:pos x="48" y="0"/>
                </a:cxn>
                <a:cxn ang="0">
                  <a:pos x="82" y="13"/>
                </a:cxn>
                <a:cxn ang="0">
                  <a:pos x="82" y="13"/>
                </a:cxn>
                <a:cxn ang="0">
                  <a:pos x="25" y="49"/>
                </a:cxn>
                <a:cxn ang="0">
                  <a:pos x="25" y="49"/>
                </a:cxn>
                <a:cxn ang="0">
                  <a:pos x="27" y="64"/>
                </a:cxn>
                <a:cxn ang="0">
                  <a:pos x="31" y="76"/>
                </a:cxn>
                <a:cxn ang="0">
                  <a:pos x="37" y="81"/>
                </a:cxn>
                <a:cxn ang="0">
                  <a:pos x="48" y="84"/>
                </a:cxn>
                <a:cxn ang="0">
                  <a:pos x="61" y="79"/>
                </a:cxn>
                <a:cxn ang="0">
                  <a:pos x="68" y="64"/>
                </a:cxn>
                <a:cxn ang="0">
                  <a:pos x="70" y="42"/>
                </a:cxn>
                <a:cxn ang="0">
                  <a:pos x="64" y="15"/>
                </a:cxn>
                <a:cxn ang="0">
                  <a:pos x="47" y="7"/>
                </a:cxn>
                <a:cxn ang="0">
                  <a:pos x="34" y="12"/>
                </a:cxn>
                <a:cxn ang="0">
                  <a:pos x="27" y="25"/>
                </a:cxn>
                <a:cxn ang="0">
                  <a:pos x="25" y="49"/>
                </a:cxn>
                <a:cxn ang="0">
                  <a:pos x="25" y="49"/>
                </a:cxn>
              </a:cxnLst>
              <a:rect l="0" t="0" r="r" b="b"/>
              <a:pathLst>
                <a:path w="95" h="91">
                  <a:moveTo>
                    <a:pt x="82" y="13"/>
                  </a:moveTo>
                  <a:lnTo>
                    <a:pt x="82" y="13"/>
                  </a:lnTo>
                  <a:cubicBezTo>
                    <a:pt x="86" y="17"/>
                    <a:pt x="90" y="22"/>
                    <a:pt x="92" y="28"/>
                  </a:cubicBezTo>
                  <a:cubicBezTo>
                    <a:pt x="94" y="33"/>
                    <a:pt x="95" y="39"/>
                    <a:pt x="95" y="43"/>
                  </a:cubicBezTo>
                  <a:cubicBezTo>
                    <a:pt x="95" y="53"/>
                    <a:pt x="94" y="60"/>
                    <a:pt x="91" y="66"/>
                  </a:cubicBezTo>
                  <a:cubicBezTo>
                    <a:pt x="86" y="74"/>
                    <a:pt x="81" y="81"/>
                    <a:pt x="73" y="85"/>
                  </a:cubicBezTo>
                  <a:cubicBezTo>
                    <a:pt x="66" y="89"/>
                    <a:pt x="58" y="91"/>
                    <a:pt x="48" y="91"/>
                  </a:cubicBezTo>
                  <a:cubicBezTo>
                    <a:pt x="37" y="91"/>
                    <a:pt x="28" y="88"/>
                    <a:pt x="21" y="84"/>
                  </a:cubicBezTo>
                  <a:cubicBezTo>
                    <a:pt x="13" y="79"/>
                    <a:pt x="8" y="73"/>
                    <a:pt x="5" y="67"/>
                  </a:cubicBezTo>
                  <a:cubicBezTo>
                    <a:pt x="2" y="61"/>
                    <a:pt x="0" y="53"/>
                    <a:pt x="0" y="44"/>
                  </a:cubicBezTo>
                  <a:cubicBezTo>
                    <a:pt x="0" y="40"/>
                    <a:pt x="1" y="35"/>
                    <a:pt x="2" y="30"/>
                  </a:cubicBezTo>
                  <a:cubicBezTo>
                    <a:pt x="4" y="26"/>
                    <a:pt x="6" y="22"/>
                    <a:pt x="8" y="18"/>
                  </a:cubicBezTo>
                  <a:cubicBezTo>
                    <a:pt x="11" y="15"/>
                    <a:pt x="14" y="12"/>
                    <a:pt x="17" y="9"/>
                  </a:cubicBezTo>
                  <a:cubicBezTo>
                    <a:pt x="22" y="6"/>
                    <a:pt x="27" y="4"/>
                    <a:pt x="31" y="2"/>
                  </a:cubicBezTo>
                  <a:cubicBezTo>
                    <a:pt x="36" y="1"/>
                    <a:pt x="41" y="0"/>
                    <a:pt x="48" y="0"/>
                  </a:cubicBezTo>
                  <a:cubicBezTo>
                    <a:pt x="63" y="0"/>
                    <a:pt x="74" y="5"/>
                    <a:pt x="82" y="13"/>
                  </a:cubicBezTo>
                  <a:lnTo>
                    <a:pt x="82" y="13"/>
                  </a:lnTo>
                  <a:close/>
                  <a:moveTo>
                    <a:pt x="25" y="49"/>
                  </a:moveTo>
                  <a:lnTo>
                    <a:pt x="25" y="49"/>
                  </a:lnTo>
                  <a:cubicBezTo>
                    <a:pt x="26" y="57"/>
                    <a:pt x="26" y="62"/>
                    <a:pt x="27" y="64"/>
                  </a:cubicBezTo>
                  <a:cubicBezTo>
                    <a:pt x="27" y="68"/>
                    <a:pt x="29" y="72"/>
                    <a:pt x="31" y="76"/>
                  </a:cubicBezTo>
                  <a:cubicBezTo>
                    <a:pt x="32" y="78"/>
                    <a:pt x="34" y="80"/>
                    <a:pt x="37" y="81"/>
                  </a:cubicBezTo>
                  <a:cubicBezTo>
                    <a:pt x="40" y="83"/>
                    <a:pt x="44" y="84"/>
                    <a:pt x="48" y="84"/>
                  </a:cubicBezTo>
                  <a:cubicBezTo>
                    <a:pt x="53" y="84"/>
                    <a:pt x="57" y="82"/>
                    <a:pt x="61" y="79"/>
                  </a:cubicBezTo>
                  <a:cubicBezTo>
                    <a:pt x="64" y="76"/>
                    <a:pt x="67" y="71"/>
                    <a:pt x="68" y="64"/>
                  </a:cubicBezTo>
                  <a:cubicBezTo>
                    <a:pt x="69" y="59"/>
                    <a:pt x="70" y="52"/>
                    <a:pt x="70" y="42"/>
                  </a:cubicBezTo>
                  <a:cubicBezTo>
                    <a:pt x="70" y="29"/>
                    <a:pt x="68" y="20"/>
                    <a:pt x="64" y="15"/>
                  </a:cubicBezTo>
                  <a:cubicBezTo>
                    <a:pt x="59" y="10"/>
                    <a:pt x="54" y="7"/>
                    <a:pt x="47" y="7"/>
                  </a:cubicBezTo>
                  <a:cubicBezTo>
                    <a:pt x="42" y="7"/>
                    <a:pt x="38" y="9"/>
                    <a:pt x="34" y="12"/>
                  </a:cubicBezTo>
                  <a:cubicBezTo>
                    <a:pt x="31" y="15"/>
                    <a:pt x="28" y="19"/>
                    <a:pt x="27" y="25"/>
                  </a:cubicBezTo>
                  <a:cubicBezTo>
                    <a:pt x="26" y="29"/>
                    <a:pt x="25" y="37"/>
                    <a:pt x="25" y="49"/>
                  </a:cubicBezTo>
                  <a:lnTo>
                    <a:pt x="25" y="4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1" name="Freeform 431"/>
            <p:cNvSpPr>
              <a:spLocks/>
            </p:cNvSpPr>
            <p:nvPr/>
          </p:nvSpPr>
          <p:spPr bwMode="auto">
            <a:xfrm>
              <a:off x="3701" y="6347"/>
              <a:ext cx="133" cy="115"/>
            </a:xfrm>
            <a:custGeom>
              <a:avLst/>
              <a:gdLst/>
              <a:ahLst/>
              <a:cxnLst>
                <a:cxn ang="0">
                  <a:pos x="0" y="1"/>
                </a:cxn>
                <a:cxn ang="0">
                  <a:pos x="33" y="0"/>
                </a:cxn>
                <a:cxn ang="0">
                  <a:pos x="36" y="7"/>
                </a:cxn>
                <a:cxn ang="0">
                  <a:pos x="35" y="23"/>
                </a:cxn>
                <a:cxn ang="0">
                  <a:pos x="35" y="49"/>
                </a:cxn>
                <a:cxn ang="0">
                  <a:pos x="41" y="72"/>
                </a:cxn>
                <a:cxn ang="0">
                  <a:pos x="57" y="74"/>
                </a:cxn>
                <a:cxn ang="0">
                  <a:pos x="69" y="66"/>
                </a:cxn>
                <a:cxn ang="0">
                  <a:pos x="74" y="34"/>
                </a:cxn>
                <a:cxn ang="0">
                  <a:pos x="74" y="21"/>
                </a:cxn>
                <a:cxn ang="0">
                  <a:pos x="74" y="13"/>
                </a:cxn>
                <a:cxn ang="0">
                  <a:pos x="67" y="8"/>
                </a:cxn>
                <a:cxn ang="0">
                  <a:pos x="59" y="7"/>
                </a:cxn>
                <a:cxn ang="0">
                  <a:pos x="59" y="0"/>
                </a:cxn>
                <a:cxn ang="0">
                  <a:pos x="80" y="0"/>
                </a:cxn>
                <a:cxn ang="0">
                  <a:pos x="96" y="8"/>
                </a:cxn>
                <a:cxn ang="0">
                  <a:pos x="96" y="30"/>
                </a:cxn>
                <a:cxn ang="0">
                  <a:pos x="96" y="56"/>
                </a:cxn>
                <a:cxn ang="0">
                  <a:pos x="96" y="67"/>
                </a:cxn>
                <a:cxn ang="0">
                  <a:pos x="98" y="72"/>
                </a:cxn>
                <a:cxn ang="0">
                  <a:pos x="109" y="72"/>
                </a:cxn>
                <a:cxn ang="0">
                  <a:pos x="109" y="79"/>
                </a:cxn>
                <a:cxn ang="0">
                  <a:pos x="77" y="87"/>
                </a:cxn>
                <a:cxn ang="0">
                  <a:pos x="73" y="70"/>
                </a:cxn>
                <a:cxn ang="0">
                  <a:pos x="53" y="84"/>
                </a:cxn>
                <a:cxn ang="0">
                  <a:pos x="25" y="83"/>
                </a:cxn>
                <a:cxn ang="0">
                  <a:pos x="13" y="63"/>
                </a:cxn>
                <a:cxn ang="0">
                  <a:pos x="13" y="39"/>
                </a:cxn>
                <a:cxn ang="0">
                  <a:pos x="13" y="13"/>
                </a:cxn>
                <a:cxn ang="0">
                  <a:pos x="9" y="9"/>
                </a:cxn>
                <a:cxn ang="0">
                  <a:pos x="0" y="6"/>
                </a:cxn>
                <a:cxn ang="0">
                  <a:pos x="0" y="1"/>
                </a:cxn>
              </a:cxnLst>
              <a:rect l="0" t="0" r="r" b="b"/>
              <a:pathLst>
                <a:path w="109" h="87">
                  <a:moveTo>
                    <a:pt x="0" y="1"/>
                  </a:moveTo>
                  <a:lnTo>
                    <a:pt x="0" y="1"/>
                  </a:lnTo>
                  <a:cubicBezTo>
                    <a:pt x="1" y="0"/>
                    <a:pt x="2" y="0"/>
                    <a:pt x="2" y="0"/>
                  </a:cubicBezTo>
                  <a:lnTo>
                    <a:pt x="33" y="0"/>
                  </a:lnTo>
                  <a:lnTo>
                    <a:pt x="35" y="0"/>
                  </a:lnTo>
                  <a:lnTo>
                    <a:pt x="36" y="7"/>
                  </a:lnTo>
                  <a:lnTo>
                    <a:pt x="35" y="17"/>
                  </a:lnTo>
                  <a:lnTo>
                    <a:pt x="35" y="23"/>
                  </a:lnTo>
                  <a:lnTo>
                    <a:pt x="35" y="38"/>
                  </a:lnTo>
                  <a:lnTo>
                    <a:pt x="35" y="49"/>
                  </a:lnTo>
                  <a:cubicBezTo>
                    <a:pt x="35" y="56"/>
                    <a:pt x="36" y="61"/>
                    <a:pt x="36" y="65"/>
                  </a:cubicBezTo>
                  <a:cubicBezTo>
                    <a:pt x="38" y="68"/>
                    <a:pt x="39" y="71"/>
                    <a:pt x="41" y="72"/>
                  </a:cubicBezTo>
                  <a:cubicBezTo>
                    <a:pt x="44" y="74"/>
                    <a:pt x="47" y="75"/>
                    <a:pt x="50" y="75"/>
                  </a:cubicBezTo>
                  <a:cubicBezTo>
                    <a:pt x="53" y="75"/>
                    <a:pt x="56" y="74"/>
                    <a:pt x="57" y="74"/>
                  </a:cubicBezTo>
                  <a:cubicBezTo>
                    <a:pt x="59" y="73"/>
                    <a:pt x="62" y="72"/>
                    <a:pt x="64" y="70"/>
                  </a:cubicBezTo>
                  <a:cubicBezTo>
                    <a:pt x="67" y="68"/>
                    <a:pt x="68" y="67"/>
                    <a:pt x="69" y="66"/>
                  </a:cubicBezTo>
                  <a:cubicBezTo>
                    <a:pt x="71" y="64"/>
                    <a:pt x="72" y="62"/>
                    <a:pt x="73" y="60"/>
                  </a:cubicBezTo>
                  <a:lnTo>
                    <a:pt x="74" y="34"/>
                  </a:lnTo>
                  <a:cubicBezTo>
                    <a:pt x="74" y="32"/>
                    <a:pt x="74" y="30"/>
                    <a:pt x="74" y="28"/>
                  </a:cubicBezTo>
                  <a:cubicBezTo>
                    <a:pt x="74" y="26"/>
                    <a:pt x="74" y="24"/>
                    <a:pt x="74" y="21"/>
                  </a:cubicBezTo>
                  <a:cubicBezTo>
                    <a:pt x="74" y="18"/>
                    <a:pt x="74" y="17"/>
                    <a:pt x="74" y="16"/>
                  </a:cubicBezTo>
                  <a:lnTo>
                    <a:pt x="74" y="13"/>
                  </a:lnTo>
                  <a:lnTo>
                    <a:pt x="74" y="10"/>
                  </a:lnTo>
                  <a:cubicBezTo>
                    <a:pt x="72" y="9"/>
                    <a:pt x="70" y="9"/>
                    <a:pt x="67" y="8"/>
                  </a:cubicBezTo>
                  <a:lnTo>
                    <a:pt x="60" y="8"/>
                  </a:lnTo>
                  <a:cubicBezTo>
                    <a:pt x="59" y="8"/>
                    <a:pt x="59" y="7"/>
                    <a:pt x="59" y="7"/>
                  </a:cubicBezTo>
                  <a:cubicBezTo>
                    <a:pt x="58" y="6"/>
                    <a:pt x="58" y="5"/>
                    <a:pt x="58" y="4"/>
                  </a:cubicBezTo>
                  <a:cubicBezTo>
                    <a:pt x="58" y="3"/>
                    <a:pt x="58" y="2"/>
                    <a:pt x="59" y="0"/>
                  </a:cubicBezTo>
                  <a:cubicBezTo>
                    <a:pt x="61" y="0"/>
                    <a:pt x="63" y="0"/>
                    <a:pt x="64" y="0"/>
                  </a:cubicBezTo>
                  <a:lnTo>
                    <a:pt x="80" y="0"/>
                  </a:lnTo>
                  <a:cubicBezTo>
                    <a:pt x="85" y="0"/>
                    <a:pt x="90" y="0"/>
                    <a:pt x="96" y="0"/>
                  </a:cubicBezTo>
                  <a:lnTo>
                    <a:pt x="96" y="8"/>
                  </a:lnTo>
                  <a:lnTo>
                    <a:pt x="96" y="18"/>
                  </a:lnTo>
                  <a:lnTo>
                    <a:pt x="96" y="30"/>
                  </a:lnTo>
                  <a:lnTo>
                    <a:pt x="96" y="48"/>
                  </a:lnTo>
                  <a:lnTo>
                    <a:pt x="96" y="56"/>
                  </a:lnTo>
                  <a:lnTo>
                    <a:pt x="96" y="61"/>
                  </a:lnTo>
                  <a:cubicBezTo>
                    <a:pt x="96" y="65"/>
                    <a:pt x="96" y="67"/>
                    <a:pt x="96" y="67"/>
                  </a:cubicBezTo>
                  <a:cubicBezTo>
                    <a:pt x="96" y="69"/>
                    <a:pt x="96" y="70"/>
                    <a:pt x="97" y="71"/>
                  </a:cubicBezTo>
                  <a:cubicBezTo>
                    <a:pt x="97" y="72"/>
                    <a:pt x="98" y="72"/>
                    <a:pt x="98" y="72"/>
                  </a:cubicBezTo>
                  <a:lnTo>
                    <a:pt x="108" y="72"/>
                  </a:lnTo>
                  <a:lnTo>
                    <a:pt x="109" y="72"/>
                  </a:lnTo>
                  <a:cubicBezTo>
                    <a:pt x="109" y="75"/>
                    <a:pt x="109" y="76"/>
                    <a:pt x="109" y="76"/>
                  </a:cubicBezTo>
                  <a:cubicBezTo>
                    <a:pt x="109" y="77"/>
                    <a:pt x="109" y="78"/>
                    <a:pt x="109" y="79"/>
                  </a:cubicBezTo>
                  <a:cubicBezTo>
                    <a:pt x="105" y="79"/>
                    <a:pt x="103" y="79"/>
                    <a:pt x="101" y="79"/>
                  </a:cubicBezTo>
                  <a:cubicBezTo>
                    <a:pt x="94" y="81"/>
                    <a:pt x="86" y="84"/>
                    <a:pt x="77" y="87"/>
                  </a:cubicBezTo>
                  <a:lnTo>
                    <a:pt x="73" y="87"/>
                  </a:lnTo>
                  <a:lnTo>
                    <a:pt x="73" y="70"/>
                  </a:lnTo>
                  <a:cubicBezTo>
                    <a:pt x="72" y="70"/>
                    <a:pt x="71" y="72"/>
                    <a:pt x="69" y="73"/>
                  </a:cubicBezTo>
                  <a:cubicBezTo>
                    <a:pt x="63" y="78"/>
                    <a:pt x="58" y="82"/>
                    <a:pt x="53" y="84"/>
                  </a:cubicBezTo>
                  <a:cubicBezTo>
                    <a:pt x="49" y="86"/>
                    <a:pt x="45" y="87"/>
                    <a:pt x="40" y="87"/>
                  </a:cubicBezTo>
                  <a:cubicBezTo>
                    <a:pt x="34" y="87"/>
                    <a:pt x="29" y="86"/>
                    <a:pt x="25" y="83"/>
                  </a:cubicBezTo>
                  <a:cubicBezTo>
                    <a:pt x="21" y="81"/>
                    <a:pt x="18" y="78"/>
                    <a:pt x="16" y="75"/>
                  </a:cubicBezTo>
                  <a:cubicBezTo>
                    <a:pt x="15" y="72"/>
                    <a:pt x="14" y="68"/>
                    <a:pt x="13" y="63"/>
                  </a:cubicBezTo>
                  <a:cubicBezTo>
                    <a:pt x="13" y="62"/>
                    <a:pt x="13" y="55"/>
                    <a:pt x="13" y="43"/>
                  </a:cubicBezTo>
                  <a:lnTo>
                    <a:pt x="13" y="39"/>
                  </a:lnTo>
                  <a:cubicBezTo>
                    <a:pt x="13" y="33"/>
                    <a:pt x="13" y="28"/>
                    <a:pt x="13" y="24"/>
                  </a:cubicBezTo>
                  <a:cubicBezTo>
                    <a:pt x="13" y="19"/>
                    <a:pt x="13" y="15"/>
                    <a:pt x="13" y="13"/>
                  </a:cubicBezTo>
                  <a:cubicBezTo>
                    <a:pt x="13" y="12"/>
                    <a:pt x="13" y="11"/>
                    <a:pt x="12" y="10"/>
                  </a:cubicBezTo>
                  <a:cubicBezTo>
                    <a:pt x="11" y="10"/>
                    <a:pt x="10" y="9"/>
                    <a:pt x="9" y="9"/>
                  </a:cubicBezTo>
                  <a:cubicBezTo>
                    <a:pt x="4" y="8"/>
                    <a:pt x="2" y="8"/>
                    <a:pt x="0" y="7"/>
                  </a:cubicBezTo>
                  <a:cubicBezTo>
                    <a:pt x="0" y="7"/>
                    <a:pt x="0" y="6"/>
                    <a:pt x="0" y="6"/>
                  </a:cubicBezTo>
                  <a:cubicBezTo>
                    <a:pt x="0" y="5"/>
                    <a:pt x="0" y="5"/>
                    <a:pt x="0" y="4"/>
                  </a:cubicBezTo>
                  <a:cubicBezTo>
                    <a:pt x="0" y="3"/>
                    <a:pt x="0" y="2"/>
                    <a:pt x="0" y="1"/>
                  </a:cubicBezTo>
                  <a:lnTo>
                    <a:pt x="0" y="1"/>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2" name="Freeform 432"/>
            <p:cNvSpPr>
              <a:spLocks/>
            </p:cNvSpPr>
            <p:nvPr/>
          </p:nvSpPr>
          <p:spPr bwMode="auto">
            <a:xfrm>
              <a:off x="3845" y="6320"/>
              <a:ext cx="70" cy="139"/>
            </a:xfrm>
            <a:custGeom>
              <a:avLst/>
              <a:gdLst/>
              <a:ahLst/>
              <a:cxnLst>
                <a:cxn ang="0">
                  <a:pos x="0" y="26"/>
                </a:cxn>
                <a:cxn ang="0">
                  <a:pos x="0" y="26"/>
                </a:cxn>
                <a:cxn ang="0">
                  <a:pos x="18" y="16"/>
                </a:cxn>
                <a:cxn ang="0">
                  <a:pos x="30" y="0"/>
                </a:cxn>
                <a:cxn ang="0">
                  <a:pos x="36" y="0"/>
                </a:cxn>
                <a:cxn ang="0">
                  <a:pos x="36" y="5"/>
                </a:cxn>
                <a:cxn ang="0">
                  <a:pos x="36" y="14"/>
                </a:cxn>
                <a:cxn ang="0">
                  <a:pos x="36" y="20"/>
                </a:cxn>
                <a:cxn ang="0">
                  <a:pos x="36" y="22"/>
                </a:cxn>
                <a:cxn ang="0">
                  <a:pos x="39" y="22"/>
                </a:cxn>
                <a:cxn ang="0">
                  <a:pos x="48" y="22"/>
                </a:cxn>
                <a:cxn ang="0">
                  <a:pos x="56" y="22"/>
                </a:cxn>
                <a:cxn ang="0">
                  <a:pos x="57" y="27"/>
                </a:cxn>
                <a:cxn ang="0">
                  <a:pos x="56" y="32"/>
                </a:cxn>
                <a:cxn ang="0">
                  <a:pos x="51" y="33"/>
                </a:cxn>
                <a:cxn ang="0">
                  <a:pos x="47" y="33"/>
                </a:cxn>
                <a:cxn ang="0">
                  <a:pos x="42" y="33"/>
                </a:cxn>
                <a:cxn ang="0">
                  <a:pos x="40" y="32"/>
                </a:cxn>
                <a:cxn ang="0">
                  <a:pos x="35" y="33"/>
                </a:cxn>
                <a:cxn ang="0">
                  <a:pos x="35" y="72"/>
                </a:cxn>
                <a:cxn ang="0">
                  <a:pos x="35" y="86"/>
                </a:cxn>
                <a:cxn ang="0">
                  <a:pos x="38" y="92"/>
                </a:cxn>
                <a:cxn ang="0">
                  <a:pos x="43" y="93"/>
                </a:cxn>
                <a:cxn ang="0">
                  <a:pos x="47" y="93"/>
                </a:cxn>
                <a:cxn ang="0">
                  <a:pos x="52" y="90"/>
                </a:cxn>
                <a:cxn ang="0">
                  <a:pos x="54" y="88"/>
                </a:cxn>
                <a:cxn ang="0">
                  <a:pos x="58" y="92"/>
                </a:cxn>
                <a:cxn ang="0">
                  <a:pos x="58" y="93"/>
                </a:cxn>
                <a:cxn ang="0">
                  <a:pos x="48" y="102"/>
                </a:cxn>
                <a:cxn ang="0">
                  <a:pos x="34" y="105"/>
                </a:cxn>
                <a:cxn ang="0">
                  <a:pos x="18" y="99"/>
                </a:cxn>
                <a:cxn ang="0">
                  <a:pos x="12" y="80"/>
                </a:cxn>
                <a:cxn ang="0">
                  <a:pos x="13" y="62"/>
                </a:cxn>
                <a:cxn ang="0">
                  <a:pos x="13" y="33"/>
                </a:cxn>
                <a:cxn ang="0">
                  <a:pos x="10" y="33"/>
                </a:cxn>
                <a:cxn ang="0">
                  <a:pos x="2" y="33"/>
                </a:cxn>
                <a:cxn ang="0">
                  <a:pos x="1" y="32"/>
                </a:cxn>
                <a:cxn ang="0">
                  <a:pos x="0" y="31"/>
                </a:cxn>
                <a:cxn ang="0">
                  <a:pos x="0" y="26"/>
                </a:cxn>
                <a:cxn ang="0">
                  <a:pos x="0" y="26"/>
                </a:cxn>
              </a:cxnLst>
              <a:rect l="0" t="0" r="r" b="b"/>
              <a:pathLst>
                <a:path w="58" h="105">
                  <a:moveTo>
                    <a:pt x="0" y="26"/>
                  </a:moveTo>
                  <a:lnTo>
                    <a:pt x="0" y="26"/>
                  </a:lnTo>
                  <a:cubicBezTo>
                    <a:pt x="9" y="23"/>
                    <a:pt x="14" y="19"/>
                    <a:pt x="18" y="16"/>
                  </a:cubicBezTo>
                  <a:cubicBezTo>
                    <a:pt x="22" y="13"/>
                    <a:pt x="26" y="7"/>
                    <a:pt x="30" y="0"/>
                  </a:cubicBezTo>
                  <a:lnTo>
                    <a:pt x="36" y="0"/>
                  </a:lnTo>
                  <a:cubicBezTo>
                    <a:pt x="36" y="1"/>
                    <a:pt x="36" y="3"/>
                    <a:pt x="36" y="5"/>
                  </a:cubicBezTo>
                  <a:cubicBezTo>
                    <a:pt x="36" y="9"/>
                    <a:pt x="36" y="12"/>
                    <a:pt x="36" y="14"/>
                  </a:cubicBezTo>
                  <a:lnTo>
                    <a:pt x="36" y="20"/>
                  </a:lnTo>
                  <a:cubicBezTo>
                    <a:pt x="36" y="20"/>
                    <a:pt x="36" y="21"/>
                    <a:pt x="36" y="22"/>
                  </a:cubicBezTo>
                  <a:lnTo>
                    <a:pt x="39" y="22"/>
                  </a:lnTo>
                  <a:cubicBezTo>
                    <a:pt x="39" y="22"/>
                    <a:pt x="42" y="22"/>
                    <a:pt x="48" y="22"/>
                  </a:cubicBezTo>
                  <a:cubicBezTo>
                    <a:pt x="49" y="22"/>
                    <a:pt x="51" y="22"/>
                    <a:pt x="56" y="22"/>
                  </a:cubicBezTo>
                  <a:cubicBezTo>
                    <a:pt x="56" y="24"/>
                    <a:pt x="57" y="25"/>
                    <a:pt x="57" y="27"/>
                  </a:cubicBezTo>
                  <a:cubicBezTo>
                    <a:pt x="57" y="28"/>
                    <a:pt x="56" y="30"/>
                    <a:pt x="56" y="32"/>
                  </a:cubicBezTo>
                  <a:cubicBezTo>
                    <a:pt x="54" y="33"/>
                    <a:pt x="52" y="33"/>
                    <a:pt x="51" y="33"/>
                  </a:cubicBezTo>
                  <a:cubicBezTo>
                    <a:pt x="50" y="33"/>
                    <a:pt x="49" y="33"/>
                    <a:pt x="47" y="33"/>
                  </a:cubicBezTo>
                  <a:lnTo>
                    <a:pt x="42" y="33"/>
                  </a:lnTo>
                  <a:lnTo>
                    <a:pt x="40" y="32"/>
                  </a:lnTo>
                  <a:lnTo>
                    <a:pt x="35" y="33"/>
                  </a:lnTo>
                  <a:lnTo>
                    <a:pt x="35" y="72"/>
                  </a:lnTo>
                  <a:cubicBezTo>
                    <a:pt x="35" y="80"/>
                    <a:pt x="35" y="85"/>
                    <a:pt x="35" y="86"/>
                  </a:cubicBezTo>
                  <a:cubicBezTo>
                    <a:pt x="36" y="88"/>
                    <a:pt x="37" y="90"/>
                    <a:pt x="38" y="92"/>
                  </a:cubicBezTo>
                  <a:cubicBezTo>
                    <a:pt x="40" y="93"/>
                    <a:pt x="41" y="93"/>
                    <a:pt x="43" y="93"/>
                  </a:cubicBezTo>
                  <a:cubicBezTo>
                    <a:pt x="45" y="93"/>
                    <a:pt x="46" y="93"/>
                    <a:pt x="47" y="93"/>
                  </a:cubicBezTo>
                  <a:cubicBezTo>
                    <a:pt x="48" y="92"/>
                    <a:pt x="50" y="91"/>
                    <a:pt x="52" y="90"/>
                  </a:cubicBezTo>
                  <a:cubicBezTo>
                    <a:pt x="52" y="89"/>
                    <a:pt x="53" y="89"/>
                    <a:pt x="54" y="88"/>
                  </a:cubicBezTo>
                  <a:cubicBezTo>
                    <a:pt x="56" y="89"/>
                    <a:pt x="57" y="91"/>
                    <a:pt x="58" y="92"/>
                  </a:cubicBezTo>
                  <a:lnTo>
                    <a:pt x="58" y="93"/>
                  </a:lnTo>
                  <a:cubicBezTo>
                    <a:pt x="56" y="97"/>
                    <a:pt x="52" y="100"/>
                    <a:pt x="48" y="102"/>
                  </a:cubicBezTo>
                  <a:cubicBezTo>
                    <a:pt x="44" y="104"/>
                    <a:pt x="39" y="105"/>
                    <a:pt x="34" y="105"/>
                  </a:cubicBezTo>
                  <a:cubicBezTo>
                    <a:pt x="28" y="105"/>
                    <a:pt x="22" y="103"/>
                    <a:pt x="18" y="99"/>
                  </a:cubicBezTo>
                  <a:cubicBezTo>
                    <a:pt x="14" y="95"/>
                    <a:pt x="12" y="89"/>
                    <a:pt x="12" y="80"/>
                  </a:cubicBezTo>
                  <a:lnTo>
                    <a:pt x="13" y="62"/>
                  </a:lnTo>
                  <a:lnTo>
                    <a:pt x="13" y="33"/>
                  </a:lnTo>
                  <a:lnTo>
                    <a:pt x="10" y="33"/>
                  </a:lnTo>
                  <a:lnTo>
                    <a:pt x="2" y="33"/>
                  </a:lnTo>
                  <a:lnTo>
                    <a:pt x="1" y="32"/>
                  </a:lnTo>
                  <a:cubicBezTo>
                    <a:pt x="0" y="32"/>
                    <a:pt x="0" y="31"/>
                    <a:pt x="0" y="31"/>
                  </a:cubicBezTo>
                  <a:cubicBezTo>
                    <a:pt x="0" y="30"/>
                    <a:pt x="0" y="29"/>
                    <a:pt x="0" y="26"/>
                  </a:cubicBezTo>
                  <a:lnTo>
                    <a:pt x="0" y="2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3" name="Freeform 433"/>
            <p:cNvSpPr>
              <a:spLocks/>
            </p:cNvSpPr>
            <p:nvPr/>
          </p:nvSpPr>
          <p:spPr bwMode="auto">
            <a:xfrm>
              <a:off x="3924" y="6278"/>
              <a:ext cx="135" cy="181"/>
            </a:xfrm>
            <a:custGeom>
              <a:avLst/>
              <a:gdLst/>
              <a:ahLst/>
              <a:cxnLst>
                <a:cxn ang="0">
                  <a:pos x="0" y="130"/>
                </a:cxn>
                <a:cxn ang="0">
                  <a:pos x="14" y="127"/>
                </a:cxn>
                <a:cxn ang="0">
                  <a:pos x="15" y="113"/>
                </a:cxn>
                <a:cxn ang="0">
                  <a:pos x="15" y="96"/>
                </a:cxn>
                <a:cxn ang="0">
                  <a:pos x="15" y="89"/>
                </a:cxn>
                <a:cxn ang="0">
                  <a:pos x="16" y="50"/>
                </a:cxn>
                <a:cxn ang="0">
                  <a:pos x="15" y="23"/>
                </a:cxn>
                <a:cxn ang="0">
                  <a:pos x="1" y="16"/>
                </a:cxn>
                <a:cxn ang="0">
                  <a:pos x="1" y="10"/>
                </a:cxn>
                <a:cxn ang="0">
                  <a:pos x="15" y="7"/>
                </a:cxn>
                <a:cxn ang="0">
                  <a:pos x="32" y="0"/>
                </a:cxn>
                <a:cxn ang="0">
                  <a:pos x="38" y="62"/>
                </a:cxn>
                <a:cxn ang="0">
                  <a:pos x="71" y="49"/>
                </a:cxn>
                <a:cxn ang="0">
                  <a:pos x="94" y="59"/>
                </a:cxn>
                <a:cxn ang="0">
                  <a:pos x="99" y="84"/>
                </a:cxn>
                <a:cxn ang="0">
                  <a:pos x="99" y="105"/>
                </a:cxn>
                <a:cxn ang="0">
                  <a:pos x="100" y="128"/>
                </a:cxn>
                <a:cxn ang="0">
                  <a:pos x="110" y="130"/>
                </a:cxn>
                <a:cxn ang="0">
                  <a:pos x="111" y="134"/>
                </a:cxn>
                <a:cxn ang="0">
                  <a:pos x="108" y="137"/>
                </a:cxn>
                <a:cxn ang="0">
                  <a:pos x="88" y="136"/>
                </a:cxn>
                <a:cxn ang="0">
                  <a:pos x="66" y="136"/>
                </a:cxn>
                <a:cxn ang="0">
                  <a:pos x="64" y="134"/>
                </a:cxn>
                <a:cxn ang="0">
                  <a:pos x="64" y="130"/>
                </a:cxn>
                <a:cxn ang="0">
                  <a:pos x="76" y="128"/>
                </a:cxn>
                <a:cxn ang="0">
                  <a:pos x="77" y="110"/>
                </a:cxn>
                <a:cxn ang="0">
                  <a:pos x="75" y="70"/>
                </a:cxn>
                <a:cxn ang="0">
                  <a:pos x="61" y="60"/>
                </a:cxn>
                <a:cxn ang="0">
                  <a:pos x="38" y="71"/>
                </a:cxn>
                <a:cxn ang="0">
                  <a:pos x="37" y="111"/>
                </a:cxn>
                <a:cxn ang="0">
                  <a:pos x="38" y="127"/>
                </a:cxn>
                <a:cxn ang="0">
                  <a:pos x="47" y="129"/>
                </a:cxn>
                <a:cxn ang="0">
                  <a:pos x="51" y="133"/>
                </a:cxn>
                <a:cxn ang="0">
                  <a:pos x="39" y="136"/>
                </a:cxn>
                <a:cxn ang="0">
                  <a:pos x="13" y="137"/>
                </a:cxn>
                <a:cxn ang="0">
                  <a:pos x="0" y="131"/>
                </a:cxn>
              </a:cxnLst>
              <a:rect l="0" t="0" r="r" b="b"/>
              <a:pathLst>
                <a:path w="111" h="137">
                  <a:moveTo>
                    <a:pt x="0" y="130"/>
                  </a:moveTo>
                  <a:lnTo>
                    <a:pt x="0" y="130"/>
                  </a:lnTo>
                  <a:cubicBezTo>
                    <a:pt x="2" y="130"/>
                    <a:pt x="5" y="129"/>
                    <a:pt x="10" y="129"/>
                  </a:cubicBezTo>
                  <a:cubicBezTo>
                    <a:pt x="12" y="128"/>
                    <a:pt x="13" y="128"/>
                    <a:pt x="14" y="127"/>
                  </a:cubicBezTo>
                  <a:cubicBezTo>
                    <a:pt x="14" y="126"/>
                    <a:pt x="15" y="124"/>
                    <a:pt x="15" y="120"/>
                  </a:cubicBezTo>
                  <a:lnTo>
                    <a:pt x="15" y="113"/>
                  </a:lnTo>
                  <a:lnTo>
                    <a:pt x="15" y="105"/>
                  </a:lnTo>
                  <a:lnTo>
                    <a:pt x="15" y="96"/>
                  </a:lnTo>
                  <a:lnTo>
                    <a:pt x="15" y="94"/>
                  </a:lnTo>
                  <a:lnTo>
                    <a:pt x="15" y="89"/>
                  </a:lnTo>
                  <a:lnTo>
                    <a:pt x="15" y="87"/>
                  </a:lnTo>
                  <a:lnTo>
                    <a:pt x="16" y="50"/>
                  </a:lnTo>
                  <a:lnTo>
                    <a:pt x="16" y="47"/>
                  </a:lnTo>
                  <a:cubicBezTo>
                    <a:pt x="16" y="34"/>
                    <a:pt x="15" y="26"/>
                    <a:pt x="15" y="23"/>
                  </a:cubicBezTo>
                  <a:cubicBezTo>
                    <a:pt x="14" y="21"/>
                    <a:pt x="13" y="20"/>
                    <a:pt x="12" y="19"/>
                  </a:cubicBezTo>
                  <a:cubicBezTo>
                    <a:pt x="10" y="18"/>
                    <a:pt x="7" y="17"/>
                    <a:pt x="1" y="16"/>
                  </a:cubicBezTo>
                  <a:lnTo>
                    <a:pt x="1" y="14"/>
                  </a:lnTo>
                  <a:cubicBezTo>
                    <a:pt x="1" y="13"/>
                    <a:pt x="1" y="11"/>
                    <a:pt x="1" y="10"/>
                  </a:cubicBezTo>
                  <a:lnTo>
                    <a:pt x="10" y="8"/>
                  </a:lnTo>
                  <a:cubicBezTo>
                    <a:pt x="11" y="8"/>
                    <a:pt x="13" y="7"/>
                    <a:pt x="15" y="7"/>
                  </a:cubicBezTo>
                  <a:cubicBezTo>
                    <a:pt x="19" y="6"/>
                    <a:pt x="23" y="4"/>
                    <a:pt x="29" y="2"/>
                  </a:cubicBezTo>
                  <a:cubicBezTo>
                    <a:pt x="30" y="1"/>
                    <a:pt x="31" y="0"/>
                    <a:pt x="32" y="0"/>
                  </a:cubicBezTo>
                  <a:lnTo>
                    <a:pt x="38" y="0"/>
                  </a:lnTo>
                  <a:lnTo>
                    <a:pt x="38" y="62"/>
                  </a:lnTo>
                  <a:cubicBezTo>
                    <a:pt x="44" y="57"/>
                    <a:pt x="50" y="54"/>
                    <a:pt x="55" y="52"/>
                  </a:cubicBezTo>
                  <a:cubicBezTo>
                    <a:pt x="60" y="50"/>
                    <a:pt x="65" y="49"/>
                    <a:pt x="71" y="49"/>
                  </a:cubicBezTo>
                  <a:cubicBezTo>
                    <a:pt x="76" y="49"/>
                    <a:pt x="81" y="50"/>
                    <a:pt x="85" y="52"/>
                  </a:cubicBezTo>
                  <a:cubicBezTo>
                    <a:pt x="89" y="53"/>
                    <a:pt x="92" y="56"/>
                    <a:pt x="94" y="59"/>
                  </a:cubicBezTo>
                  <a:cubicBezTo>
                    <a:pt x="96" y="61"/>
                    <a:pt x="97" y="65"/>
                    <a:pt x="98" y="69"/>
                  </a:cubicBezTo>
                  <a:cubicBezTo>
                    <a:pt x="99" y="71"/>
                    <a:pt x="99" y="77"/>
                    <a:pt x="99" y="84"/>
                  </a:cubicBezTo>
                  <a:lnTo>
                    <a:pt x="99" y="91"/>
                  </a:lnTo>
                  <a:lnTo>
                    <a:pt x="99" y="105"/>
                  </a:lnTo>
                  <a:lnTo>
                    <a:pt x="99" y="127"/>
                  </a:lnTo>
                  <a:cubicBezTo>
                    <a:pt x="99" y="127"/>
                    <a:pt x="99" y="128"/>
                    <a:pt x="100" y="128"/>
                  </a:cubicBezTo>
                  <a:cubicBezTo>
                    <a:pt x="101" y="128"/>
                    <a:pt x="103" y="129"/>
                    <a:pt x="106" y="129"/>
                  </a:cubicBezTo>
                  <a:cubicBezTo>
                    <a:pt x="108" y="130"/>
                    <a:pt x="109" y="130"/>
                    <a:pt x="110" y="130"/>
                  </a:cubicBezTo>
                  <a:cubicBezTo>
                    <a:pt x="111" y="131"/>
                    <a:pt x="111" y="132"/>
                    <a:pt x="111" y="133"/>
                  </a:cubicBezTo>
                  <a:lnTo>
                    <a:pt x="111" y="134"/>
                  </a:lnTo>
                  <a:cubicBezTo>
                    <a:pt x="111" y="134"/>
                    <a:pt x="111" y="135"/>
                    <a:pt x="111" y="137"/>
                  </a:cubicBezTo>
                  <a:lnTo>
                    <a:pt x="108" y="137"/>
                  </a:lnTo>
                  <a:cubicBezTo>
                    <a:pt x="107" y="137"/>
                    <a:pt x="105" y="137"/>
                    <a:pt x="102" y="137"/>
                  </a:cubicBezTo>
                  <a:cubicBezTo>
                    <a:pt x="97" y="136"/>
                    <a:pt x="92" y="136"/>
                    <a:pt x="88" y="136"/>
                  </a:cubicBezTo>
                  <a:cubicBezTo>
                    <a:pt x="85" y="136"/>
                    <a:pt x="82" y="136"/>
                    <a:pt x="77" y="136"/>
                  </a:cubicBezTo>
                  <a:cubicBezTo>
                    <a:pt x="74" y="136"/>
                    <a:pt x="71" y="136"/>
                    <a:pt x="66" y="136"/>
                  </a:cubicBezTo>
                  <a:cubicBezTo>
                    <a:pt x="65" y="136"/>
                    <a:pt x="64" y="136"/>
                    <a:pt x="64" y="136"/>
                  </a:cubicBezTo>
                  <a:lnTo>
                    <a:pt x="64" y="134"/>
                  </a:lnTo>
                  <a:lnTo>
                    <a:pt x="64" y="132"/>
                  </a:lnTo>
                  <a:cubicBezTo>
                    <a:pt x="64" y="132"/>
                    <a:pt x="64" y="131"/>
                    <a:pt x="64" y="130"/>
                  </a:cubicBezTo>
                  <a:cubicBezTo>
                    <a:pt x="66" y="129"/>
                    <a:pt x="68" y="129"/>
                    <a:pt x="70" y="129"/>
                  </a:cubicBezTo>
                  <a:cubicBezTo>
                    <a:pt x="72" y="128"/>
                    <a:pt x="74" y="128"/>
                    <a:pt x="76" y="128"/>
                  </a:cubicBezTo>
                  <a:cubicBezTo>
                    <a:pt x="76" y="126"/>
                    <a:pt x="76" y="126"/>
                    <a:pt x="76" y="125"/>
                  </a:cubicBezTo>
                  <a:lnTo>
                    <a:pt x="77" y="110"/>
                  </a:lnTo>
                  <a:lnTo>
                    <a:pt x="77" y="85"/>
                  </a:lnTo>
                  <a:cubicBezTo>
                    <a:pt x="77" y="77"/>
                    <a:pt x="76" y="72"/>
                    <a:pt x="75" y="70"/>
                  </a:cubicBezTo>
                  <a:cubicBezTo>
                    <a:pt x="75" y="67"/>
                    <a:pt x="73" y="65"/>
                    <a:pt x="70" y="63"/>
                  </a:cubicBezTo>
                  <a:cubicBezTo>
                    <a:pt x="68" y="61"/>
                    <a:pt x="64" y="60"/>
                    <a:pt x="61" y="60"/>
                  </a:cubicBezTo>
                  <a:cubicBezTo>
                    <a:pt x="56" y="60"/>
                    <a:pt x="52" y="61"/>
                    <a:pt x="48" y="64"/>
                  </a:cubicBezTo>
                  <a:cubicBezTo>
                    <a:pt x="44" y="66"/>
                    <a:pt x="40" y="68"/>
                    <a:pt x="38" y="71"/>
                  </a:cubicBezTo>
                  <a:lnTo>
                    <a:pt x="38" y="89"/>
                  </a:lnTo>
                  <a:cubicBezTo>
                    <a:pt x="38" y="99"/>
                    <a:pt x="37" y="106"/>
                    <a:pt x="37" y="111"/>
                  </a:cubicBezTo>
                  <a:cubicBezTo>
                    <a:pt x="37" y="114"/>
                    <a:pt x="37" y="116"/>
                    <a:pt x="37" y="117"/>
                  </a:cubicBezTo>
                  <a:cubicBezTo>
                    <a:pt x="37" y="122"/>
                    <a:pt x="37" y="125"/>
                    <a:pt x="38" y="127"/>
                  </a:cubicBezTo>
                  <a:cubicBezTo>
                    <a:pt x="38" y="127"/>
                    <a:pt x="39" y="128"/>
                    <a:pt x="40" y="129"/>
                  </a:cubicBezTo>
                  <a:cubicBezTo>
                    <a:pt x="43" y="129"/>
                    <a:pt x="45" y="129"/>
                    <a:pt x="47" y="129"/>
                  </a:cubicBezTo>
                  <a:cubicBezTo>
                    <a:pt x="48" y="129"/>
                    <a:pt x="50" y="129"/>
                    <a:pt x="51" y="130"/>
                  </a:cubicBezTo>
                  <a:cubicBezTo>
                    <a:pt x="51" y="131"/>
                    <a:pt x="51" y="133"/>
                    <a:pt x="51" y="133"/>
                  </a:cubicBezTo>
                  <a:cubicBezTo>
                    <a:pt x="51" y="134"/>
                    <a:pt x="51" y="135"/>
                    <a:pt x="50" y="137"/>
                  </a:cubicBezTo>
                  <a:lnTo>
                    <a:pt x="39" y="136"/>
                  </a:lnTo>
                  <a:cubicBezTo>
                    <a:pt x="35" y="136"/>
                    <a:pt x="31" y="136"/>
                    <a:pt x="27" y="136"/>
                  </a:cubicBezTo>
                  <a:lnTo>
                    <a:pt x="13" y="137"/>
                  </a:lnTo>
                  <a:lnTo>
                    <a:pt x="3" y="136"/>
                  </a:lnTo>
                  <a:cubicBezTo>
                    <a:pt x="2" y="135"/>
                    <a:pt x="1" y="134"/>
                    <a:pt x="0" y="131"/>
                  </a:cubicBezTo>
                  <a:lnTo>
                    <a:pt x="0" y="13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4" name="Freeform 434"/>
            <p:cNvSpPr>
              <a:spLocks/>
            </p:cNvSpPr>
            <p:nvPr/>
          </p:nvSpPr>
          <p:spPr bwMode="auto">
            <a:xfrm>
              <a:off x="4060" y="6347"/>
              <a:ext cx="187" cy="113"/>
            </a:xfrm>
            <a:custGeom>
              <a:avLst/>
              <a:gdLst/>
              <a:ahLst/>
              <a:cxnLst>
                <a:cxn ang="0">
                  <a:pos x="0" y="0"/>
                </a:cxn>
                <a:cxn ang="0">
                  <a:pos x="4" y="0"/>
                </a:cxn>
                <a:cxn ang="0">
                  <a:pos x="23" y="2"/>
                </a:cxn>
                <a:cxn ang="0">
                  <a:pos x="43" y="0"/>
                </a:cxn>
                <a:cxn ang="0">
                  <a:pos x="47" y="4"/>
                </a:cxn>
                <a:cxn ang="0">
                  <a:pos x="43" y="7"/>
                </a:cxn>
                <a:cxn ang="0">
                  <a:pos x="36" y="10"/>
                </a:cxn>
                <a:cxn ang="0">
                  <a:pos x="48" y="39"/>
                </a:cxn>
                <a:cxn ang="0">
                  <a:pos x="59" y="63"/>
                </a:cxn>
                <a:cxn ang="0">
                  <a:pos x="70" y="20"/>
                </a:cxn>
                <a:cxn ang="0">
                  <a:pos x="59" y="8"/>
                </a:cxn>
                <a:cxn ang="0">
                  <a:pos x="52" y="0"/>
                </a:cxn>
                <a:cxn ang="0">
                  <a:pos x="77" y="1"/>
                </a:cxn>
                <a:cxn ang="0">
                  <a:pos x="96" y="0"/>
                </a:cxn>
                <a:cxn ang="0">
                  <a:pos x="101" y="6"/>
                </a:cxn>
                <a:cxn ang="0">
                  <a:pos x="88" y="8"/>
                </a:cxn>
                <a:cxn ang="0">
                  <a:pos x="97" y="26"/>
                </a:cxn>
                <a:cxn ang="0">
                  <a:pos x="111" y="59"/>
                </a:cxn>
                <a:cxn ang="0">
                  <a:pos x="121" y="37"/>
                </a:cxn>
                <a:cxn ang="0">
                  <a:pos x="130" y="13"/>
                </a:cxn>
                <a:cxn ang="0">
                  <a:pos x="120" y="7"/>
                </a:cxn>
                <a:cxn ang="0">
                  <a:pos x="114" y="0"/>
                </a:cxn>
                <a:cxn ang="0">
                  <a:pos x="126" y="1"/>
                </a:cxn>
                <a:cxn ang="0">
                  <a:pos x="148" y="1"/>
                </a:cxn>
                <a:cxn ang="0">
                  <a:pos x="153" y="3"/>
                </a:cxn>
                <a:cxn ang="0">
                  <a:pos x="141" y="12"/>
                </a:cxn>
                <a:cxn ang="0">
                  <a:pos x="124" y="49"/>
                </a:cxn>
                <a:cxn ang="0">
                  <a:pos x="108" y="86"/>
                </a:cxn>
                <a:cxn ang="0">
                  <a:pos x="82" y="47"/>
                </a:cxn>
                <a:cxn ang="0">
                  <a:pos x="79" y="39"/>
                </a:cxn>
                <a:cxn ang="0">
                  <a:pos x="65" y="66"/>
                </a:cxn>
                <a:cxn ang="0">
                  <a:pos x="56" y="86"/>
                </a:cxn>
                <a:cxn ang="0">
                  <a:pos x="46" y="86"/>
                </a:cxn>
                <a:cxn ang="0">
                  <a:pos x="13" y="14"/>
                </a:cxn>
                <a:cxn ang="0">
                  <a:pos x="4" y="7"/>
                </a:cxn>
                <a:cxn ang="0">
                  <a:pos x="0" y="3"/>
                </a:cxn>
                <a:cxn ang="0">
                  <a:pos x="0" y="0"/>
                </a:cxn>
              </a:cxnLst>
              <a:rect l="0" t="0" r="r" b="b"/>
              <a:pathLst>
                <a:path w="153" h="86">
                  <a:moveTo>
                    <a:pt x="0" y="0"/>
                  </a:moveTo>
                  <a:lnTo>
                    <a:pt x="0" y="0"/>
                  </a:lnTo>
                  <a:lnTo>
                    <a:pt x="2" y="0"/>
                  </a:lnTo>
                  <a:lnTo>
                    <a:pt x="4" y="0"/>
                  </a:lnTo>
                  <a:cubicBezTo>
                    <a:pt x="4" y="0"/>
                    <a:pt x="7" y="1"/>
                    <a:pt x="11" y="1"/>
                  </a:cubicBezTo>
                  <a:cubicBezTo>
                    <a:pt x="15" y="1"/>
                    <a:pt x="19" y="2"/>
                    <a:pt x="23" y="2"/>
                  </a:cubicBezTo>
                  <a:cubicBezTo>
                    <a:pt x="25" y="2"/>
                    <a:pt x="29" y="1"/>
                    <a:pt x="34" y="1"/>
                  </a:cubicBezTo>
                  <a:cubicBezTo>
                    <a:pt x="39" y="1"/>
                    <a:pt x="42" y="0"/>
                    <a:pt x="43" y="0"/>
                  </a:cubicBezTo>
                  <a:cubicBezTo>
                    <a:pt x="44" y="0"/>
                    <a:pt x="45" y="0"/>
                    <a:pt x="47" y="0"/>
                  </a:cubicBezTo>
                  <a:cubicBezTo>
                    <a:pt x="47" y="2"/>
                    <a:pt x="47" y="3"/>
                    <a:pt x="47" y="4"/>
                  </a:cubicBezTo>
                  <a:cubicBezTo>
                    <a:pt x="47" y="4"/>
                    <a:pt x="47" y="5"/>
                    <a:pt x="47" y="6"/>
                  </a:cubicBezTo>
                  <a:cubicBezTo>
                    <a:pt x="46" y="6"/>
                    <a:pt x="45" y="7"/>
                    <a:pt x="43" y="7"/>
                  </a:cubicBezTo>
                  <a:cubicBezTo>
                    <a:pt x="40" y="7"/>
                    <a:pt x="38" y="8"/>
                    <a:pt x="37" y="9"/>
                  </a:cubicBezTo>
                  <a:cubicBezTo>
                    <a:pt x="37" y="9"/>
                    <a:pt x="36" y="9"/>
                    <a:pt x="36" y="10"/>
                  </a:cubicBezTo>
                  <a:cubicBezTo>
                    <a:pt x="37" y="12"/>
                    <a:pt x="37" y="14"/>
                    <a:pt x="38" y="16"/>
                  </a:cubicBezTo>
                  <a:lnTo>
                    <a:pt x="48" y="39"/>
                  </a:lnTo>
                  <a:cubicBezTo>
                    <a:pt x="51" y="46"/>
                    <a:pt x="54" y="52"/>
                    <a:pt x="57" y="57"/>
                  </a:cubicBezTo>
                  <a:cubicBezTo>
                    <a:pt x="58" y="60"/>
                    <a:pt x="59" y="62"/>
                    <a:pt x="59" y="63"/>
                  </a:cubicBezTo>
                  <a:cubicBezTo>
                    <a:pt x="66" y="51"/>
                    <a:pt x="71" y="41"/>
                    <a:pt x="74" y="30"/>
                  </a:cubicBezTo>
                  <a:lnTo>
                    <a:pt x="70" y="20"/>
                  </a:lnTo>
                  <a:cubicBezTo>
                    <a:pt x="68" y="16"/>
                    <a:pt x="66" y="12"/>
                    <a:pt x="64" y="9"/>
                  </a:cubicBezTo>
                  <a:cubicBezTo>
                    <a:pt x="62" y="8"/>
                    <a:pt x="61" y="8"/>
                    <a:pt x="59" y="8"/>
                  </a:cubicBezTo>
                  <a:cubicBezTo>
                    <a:pt x="57" y="7"/>
                    <a:pt x="55" y="6"/>
                    <a:pt x="52" y="6"/>
                  </a:cubicBezTo>
                  <a:lnTo>
                    <a:pt x="52" y="0"/>
                  </a:lnTo>
                  <a:cubicBezTo>
                    <a:pt x="58" y="0"/>
                    <a:pt x="61" y="0"/>
                    <a:pt x="63" y="0"/>
                  </a:cubicBezTo>
                  <a:cubicBezTo>
                    <a:pt x="66" y="1"/>
                    <a:pt x="71" y="1"/>
                    <a:pt x="77" y="1"/>
                  </a:cubicBezTo>
                  <a:cubicBezTo>
                    <a:pt x="80" y="1"/>
                    <a:pt x="84" y="1"/>
                    <a:pt x="88" y="1"/>
                  </a:cubicBezTo>
                  <a:cubicBezTo>
                    <a:pt x="92" y="0"/>
                    <a:pt x="95" y="0"/>
                    <a:pt x="96" y="0"/>
                  </a:cubicBezTo>
                  <a:lnTo>
                    <a:pt x="101" y="0"/>
                  </a:lnTo>
                  <a:lnTo>
                    <a:pt x="101" y="6"/>
                  </a:lnTo>
                  <a:cubicBezTo>
                    <a:pt x="100" y="6"/>
                    <a:pt x="98" y="7"/>
                    <a:pt x="96" y="7"/>
                  </a:cubicBezTo>
                  <a:cubicBezTo>
                    <a:pt x="93" y="7"/>
                    <a:pt x="91" y="8"/>
                    <a:pt x="88" y="8"/>
                  </a:cubicBezTo>
                  <a:cubicBezTo>
                    <a:pt x="92" y="17"/>
                    <a:pt x="94" y="22"/>
                    <a:pt x="95" y="24"/>
                  </a:cubicBezTo>
                  <a:lnTo>
                    <a:pt x="97" y="26"/>
                  </a:lnTo>
                  <a:lnTo>
                    <a:pt x="108" y="50"/>
                  </a:lnTo>
                  <a:lnTo>
                    <a:pt x="111" y="59"/>
                  </a:lnTo>
                  <a:lnTo>
                    <a:pt x="115" y="50"/>
                  </a:lnTo>
                  <a:cubicBezTo>
                    <a:pt x="119" y="43"/>
                    <a:pt x="121" y="38"/>
                    <a:pt x="121" y="37"/>
                  </a:cubicBezTo>
                  <a:cubicBezTo>
                    <a:pt x="123" y="31"/>
                    <a:pt x="125" y="28"/>
                    <a:pt x="125" y="28"/>
                  </a:cubicBezTo>
                  <a:cubicBezTo>
                    <a:pt x="128" y="21"/>
                    <a:pt x="130" y="16"/>
                    <a:pt x="130" y="13"/>
                  </a:cubicBezTo>
                  <a:cubicBezTo>
                    <a:pt x="130" y="12"/>
                    <a:pt x="129" y="11"/>
                    <a:pt x="128" y="10"/>
                  </a:cubicBezTo>
                  <a:cubicBezTo>
                    <a:pt x="127" y="9"/>
                    <a:pt x="125" y="9"/>
                    <a:pt x="120" y="7"/>
                  </a:cubicBezTo>
                  <a:cubicBezTo>
                    <a:pt x="117" y="7"/>
                    <a:pt x="114" y="6"/>
                    <a:pt x="113" y="6"/>
                  </a:cubicBezTo>
                  <a:lnTo>
                    <a:pt x="114" y="0"/>
                  </a:lnTo>
                  <a:cubicBezTo>
                    <a:pt x="115" y="0"/>
                    <a:pt x="116" y="0"/>
                    <a:pt x="116" y="0"/>
                  </a:cubicBezTo>
                  <a:cubicBezTo>
                    <a:pt x="117" y="0"/>
                    <a:pt x="120" y="1"/>
                    <a:pt x="126" y="1"/>
                  </a:cubicBezTo>
                  <a:cubicBezTo>
                    <a:pt x="131" y="1"/>
                    <a:pt x="135" y="2"/>
                    <a:pt x="136" y="2"/>
                  </a:cubicBezTo>
                  <a:cubicBezTo>
                    <a:pt x="138" y="2"/>
                    <a:pt x="142" y="1"/>
                    <a:pt x="148" y="1"/>
                  </a:cubicBezTo>
                  <a:cubicBezTo>
                    <a:pt x="150" y="1"/>
                    <a:pt x="152" y="0"/>
                    <a:pt x="153" y="0"/>
                  </a:cubicBezTo>
                  <a:lnTo>
                    <a:pt x="153" y="3"/>
                  </a:lnTo>
                  <a:cubicBezTo>
                    <a:pt x="153" y="4"/>
                    <a:pt x="153" y="5"/>
                    <a:pt x="153" y="7"/>
                  </a:cubicBezTo>
                  <a:cubicBezTo>
                    <a:pt x="147" y="9"/>
                    <a:pt x="142" y="10"/>
                    <a:pt x="141" y="12"/>
                  </a:cubicBezTo>
                  <a:cubicBezTo>
                    <a:pt x="140" y="12"/>
                    <a:pt x="140" y="13"/>
                    <a:pt x="139" y="14"/>
                  </a:cubicBezTo>
                  <a:lnTo>
                    <a:pt x="124" y="49"/>
                  </a:lnTo>
                  <a:cubicBezTo>
                    <a:pt x="121" y="55"/>
                    <a:pt x="116" y="66"/>
                    <a:pt x="110" y="81"/>
                  </a:cubicBezTo>
                  <a:cubicBezTo>
                    <a:pt x="109" y="84"/>
                    <a:pt x="108" y="85"/>
                    <a:pt x="108" y="86"/>
                  </a:cubicBezTo>
                  <a:lnTo>
                    <a:pt x="100" y="86"/>
                  </a:lnTo>
                  <a:lnTo>
                    <a:pt x="82" y="47"/>
                  </a:lnTo>
                  <a:lnTo>
                    <a:pt x="80" y="43"/>
                  </a:lnTo>
                  <a:cubicBezTo>
                    <a:pt x="80" y="42"/>
                    <a:pt x="79" y="40"/>
                    <a:pt x="79" y="39"/>
                  </a:cubicBezTo>
                  <a:lnTo>
                    <a:pt x="78" y="41"/>
                  </a:lnTo>
                  <a:lnTo>
                    <a:pt x="65" y="66"/>
                  </a:lnTo>
                  <a:cubicBezTo>
                    <a:pt x="63" y="70"/>
                    <a:pt x="62" y="74"/>
                    <a:pt x="60" y="77"/>
                  </a:cubicBezTo>
                  <a:cubicBezTo>
                    <a:pt x="58" y="80"/>
                    <a:pt x="57" y="83"/>
                    <a:pt x="56" y="86"/>
                  </a:cubicBezTo>
                  <a:lnTo>
                    <a:pt x="52" y="86"/>
                  </a:lnTo>
                  <a:lnTo>
                    <a:pt x="46" y="86"/>
                  </a:lnTo>
                  <a:lnTo>
                    <a:pt x="30" y="52"/>
                  </a:lnTo>
                  <a:lnTo>
                    <a:pt x="13" y="14"/>
                  </a:lnTo>
                  <a:cubicBezTo>
                    <a:pt x="12" y="12"/>
                    <a:pt x="11" y="11"/>
                    <a:pt x="10" y="10"/>
                  </a:cubicBezTo>
                  <a:cubicBezTo>
                    <a:pt x="8" y="9"/>
                    <a:pt x="6" y="8"/>
                    <a:pt x="4" y="7"/>
                  </a:cubicBezTo>
                  <a:cubicBezTo>
                    <a:pt x="2" y="7"/>
                    <a:pt x="1" y="7"/>
                    <a:pt x="0" y="6"/>
                  </a:cubicBezTo>
                  <a:cubicBezTo>
                    <a:pt x="0" y="5"/>
                    <a:pt x="0" y="4"/>
                    <a:pt x="0" y="3"/>
                  </a:cubicBezTo>
                  <a:cubicBezTo>
                    <a:pt x="0" y="2"/>
                    <a:pt x="0" y="1"/>
                    <a:pt x="0" y="0"/>
                  </a:cubicBezTo>
                  <a:lnTo>
                    <a:pt x="0" y="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5" name="Freeform 435"/>
            <p:cNvSpPr>
              <a:spLocks noEditPoints="1"/>
            </p:cNvSpPr>
            <p:nvPr/>
          </p:nvSpPr>
          <p:spPr bwMode="auto">
            <a:xfrm>
              <a:off x="4254" y="6341"/>
              <a:ext cx="103" cy="121"/>
            </a:xfrm>
            <a:custGeom>
              <a:avLst/>
              <a:gdLst/>
              <a:ahLst/>
              <a:cxnLst>
                <a:cxn ang="0">
                  <a:pos x="2" y="34"/>
                </a:cxn>
                <a:cxn ang="0">
                  <a:pos x="2" y="34"/>
                </a:cxn>
                <a:cxn ang="0">
                  <a:pos x="6" y="22"/>
                </a:cxn>
                <a:cxn ang="0">
                  <a:pos x="19" y="9"/>
                </a:cxn>
                <a:cxn ang="0">
                  <a:pos x="31" y="2"/>
                </a:cxn>
                <a:cxn ang="0">
                  <a:pos x="42" y="0"/>
                </a:cxn>
                <a:cxn ang="0">
                  <a:pos x="57" y="2"/>
                </a:cxn>
                <a:cxn ang="0">
                  <a:pos x="67" y="6"/>
                </a:cxn>
                <a:cxn ang="0">
                  <a:pos x="77" y="14"/>
                </a:cxn>
                <a:cxn ang="0">
                  <a:pos x="82" y="24"/>
                </a:cxn>
                <a:cxn ang="0">
                  <a:pos x="85" y="38"/>
                </a:cxn>
                <a:cxn ang="0">
                  <a:pos x="73" y="37"/>
                </a:cxn>
                <a:cxn ang="0">
                  <a:pos x="53" y="36"/>
                </a:cxn>
                <a:cxn ang="0">
                  <a:pos x="44" y="36"/>
                </a:cxn>
                <a:cxn ang="0">
                  <a:pos x="33" y="36"/>
                </a:cxn>
                <a:cxn ang="0">
                  <a:pos x="24" y="36"/>
                </a:cxn>
                <a:cxn ang="0">
                  <a:pos x="24" y="39"/>
                </a:cxn>
                <a:cxn ang="0">
                  <a:pos x="25" y="50"/>
                </a:cxn>
                <a:cxn ang="0">
                  <a:pos x="29" y="61"/>
                </a:cxn>
                <a:cxn ang="0">
                  <a:pos x="36" y="69"/>
                </a:cxn>
                <a:cxn ang="0">
                  <a:pos x="44" y="74"/>
                </a:cxn>
                <a:cxn ang="0">
                  <a:pos x="50" y="76"/>
                </a:cxn>
                <a:cxn ang="0">
                  <a:pos x="61" y="75"/>
                </a:cxn>
                <a:cxn ang="0">
                  <a:pos x="70" y="72"/>
                </a:cxn>
                <a:cxn ang="0">
                  <a:pos x="79" y="67"/>
                </a:cxn>
                <a:cxn ang="0">
                  <a:pos x="85" y="72"/>
                </a:cxn>
                <a:cxn ang="0">
                  <a:pos x="66" y="86"/>
                </a:cxn>
                <a:cxn ang="0">
                  <a:pos x="44" y="91"/>
                </a:cxn>
                <a:cxn ang="0">
                  <a:pos x="31" y="89"/>
                </a:cxn>
                <a:cxn ang="0">
                  <a:pos x="18" y="84"/>
                </a:cxn>
                <a:cxn ang="0">
                  <a:pos x="9" y="74"/>
                </a:cxn>
                <a:cxn ang="0">
                  <a:pos x="3" y="62"/>
                </a:cxn>
                <a:cxn ang="0">
                  <a:pos x="0" y="50"/>
                </a:cxn>
                <a:cxn ang="0">
                  <a:pos x="2" y="34"/>
                </a:cxn>
                <a:cxn ang="0">
                  <a:pos x="2" y="34"/>
                </a:cxn>
                <a:cxn ang="0">
                  <a:pos x="62" y="29"/>
                </a:cxn>
                <a:cxn ang="0">
                  <a:pos x="62" y="29"/>
                </a:cxn>
                <a:cxn ang="0">
                  <a:pos x="59" y="18"/>
                </a:cxn>
                <a:cxn ang="0">
                  <a:pos x="53" y="10"/>
                </a:cxn>
                <a:cxn ang="0">
                  <a:pos x="44" y="7"/>
                </a:cxn>
                <a:cxn ang="0">
                  <a:pos x="31" y="13"/>
                </a:cxn>
                <a:cxn ang="0">
                  <a:pos x="25" y="30"/>
                </a:cxn>
                <a:cxn ang="0">
                  <a:pos x="48" y="30"/>
                </a:cxn>
                <a:cxn ang="0">
                  <a:pos x="55" y="29"/>
                </a:cxn>
                <a:cxn ang="0">
                  <a:pos x="59" y="29"/>
                </a:cxn>
                <a:cxn ang="0">
                  <a:pos x="62" y="29"/>
                </a:cxn>
                <a:cxn ang="0">
                  <a:pos x="62" y="29"/>
                </a:cxn>
              </a:cxnLst>
              <a:rect l="0" t="0" r="r" b="b"/>
              <a:pathLst>
                <a:path w="85" h="91">
                  <a:moveTo>
                    <a:pt x="2" y="34"/>
                  </a:moveTo>
                  <a:lnTo>
                    <a:pt x="2" y="34"/>
                  </a:lnTo>
                  <a:cubicBezTo>
                    <a:pt x="3" y="28"/>
                    <a:pt x="5" y="24"/>
                    <a:pt x="6" y="22"/>
                  </a:cubicBezTo>
                  <a:cubicBezTo>
                    <a:pt x="10" y="16"/>
                    <a:pt x="14" y="12"/>
                    <a:pt x="19" y="9"/>
                  </a:cubicBezTo>
                  <a:cubicBezTo>
                    <a:pt x="23" y="5"/>
                    <a:pt x="27" y="3"/>
                    <a:pt x="31" y="2"/>
                  </a:cubicBezTo>
                  <a:cubicBezTo>
                    <a:pt x="35" y="1"/>
                    <a:pt x="39" y="0"/>
                    <a:pt x="42" y="0"/>
                  </a:cubicBezTo>
                  <a:cubicBezTo>
                    <a:pt x="48" y="0"/>
                    <a:pt x="53" y="1"/>
                    <a:pt x="57" y="2"/>
                  </a:cubicBezTo>
                  <a:cubicBezTo>
                    <a:pt x="61" y="3"/>
                    <a:pt x="65" y="4"/>
                    <a:pt x="67" y="6"/>
                  </a:cubicBezTo>
                  <a:cubicBezTo>
                    <a:pt x="71" y="9"/>
                    <a:pt x="74" y="12"/>
                    <a:pt x="77" y="14"/>
                  </a:cubicBezTo>
                  <a:cubicBezTo>
                    <a:pt x="79" y="17"/>
                    <a:pt x="81" y="20"/>
                    <a:pt x="82" y="24"/>
                  </a:cubicBezTo>
                  <a:cubicBezTo>
                    <a:pt x="84" y="28"/>
                    <a:pt x="85" y="32"/>
                    <a:pt x="85" y="38"/>
                  </a:cubicBezTo>
                  <a:lnTo>
                    <a:pt x="73" y="37"/>
                  </a:lnTo>
                  <a:cubicBezTo>
                    <a:pt x="70" y="37"/>
                    <a:pt x="63" y="37"/>
                    <a:pt x="53" y="36"/>
                  </a:cubicBezTo>
                  <a:cubicBezTo>
                    <a:pt x="49" y="36"/>
                    <a:pt x="46" y="36"/>
                    <a:pt x="44" y="36"/>
                  </a:cubicBezTo>
                  <a:cubicBezTo>
                    <a:pt x="44" y="36"/>
                    <a:pt x="40" y="36"/>
                    <a:pt x="33" y="36"/>
                  </a:cubicBezTo>
                  <a:lnTo>
                    <a:pt x="24" y="36"/>
                  </a:lnTo>
                  <a:cubicBezTo>
                    <a:pt x="24" y="37"/>
                    <a:pt x="24" y="38"/>
                    <a:pt x="24" y="39"/>
                  </a:cubicBezTo>
                  <a:cubicBezTo>
                    <a:pt x="24" y="42"/>
                    <a:pt x="24" y="46"/>
                    <a:pt x="25" y="50"/>
                  </a:cubicBezTo>
                  <a:cubicBezTo>
                    <a:pt x="26" y="54"/>
                    <a:pt x="28" y="58"/>
                    <a:pt x="29" y="61"/>
                  </a:cubicBezTo>
                  <a:cubicBezTo>
                    <a:pt x="31" y="64"/>
                    <a:pt x="33" y="67"/>
                    <a:pt x="36" y="69"/>
                  </a:cubicBezTo>
                  <a:cubicBezTo>
                    <a:pt x="39" y="71"/>
                    <a:pt x="41" y="73"/>
                    <a:pt x="44" y="74"/>
                  </a:cubicBezTo>
                  <a:lnTo>
                    <a:pt x="50" y="76"/>
                  </a:lnTo>
                  <a:cubicBezTo>
                    <a:pt x="56" y="76"/>
                    <a:pt x="59" y="75"/>
                    <a:pt x="61" y="75"/>
                  </a:cubicBezTo>
                  <a:cubicBezTo>
                    <a:pt x="64" y="74"/>
                    <a:pt x="67" y="73"/>
                    <a:pt x="70" y="72"/>
                  </a:cubicBezTo>
                  <a:cubicBezTo>
                    <a:pt x="72" y="71"/>
                    <a:pt x="75" y="69"/>
                    <a:pt x="79" y="67"/>
                  </a:cubicBezTo>
                  <a:cubicBezTo>
                    <a:pt x="81" y="69"/>
                    <a:pt x="83" y="70"/>
                    <a:pt x="85" y="72"/>
                  </a:cubicBezTo>
                  <a:cubicBezTo>
                    <a:pt x="79" y="78"/>
                    <a:pt x="73" y="83"/>
                    <a:pt x="66" y="86"/>
                  </a:cubicBezTo>
                  <a:cubicBezTo>
                    <a:pt x="60" y="89"/>
                    <a:pt x="52" y="91"/>
                    <a:pt x="44" y="91"/>
                  </a:cubicBezTo>
                  <a:cubicBezTo>
                    <a:pt x="39" y="91"/>
                    <a:pt x="34" y="90"/>
                    <a:pt x="31" y="89"/>
                  </a:cubicBezTo>
                  <a:cubicBezTo>
                    <a:pt x="26" y="88"/>
                    <a:pt x="22" y="86"/>
                    <a:pt x="18" y="84"/>
                  </a:cubicBezTo>
                  <a:cubicBezTo>
                    <a:pt x="15" y="81"/>
                    <a:pt x="11" y="78"/>
                    <a:pt x="9" y="74"/>
                  </a:cubicBezTo>
                  <a:cubicBezTo>
                    <a:pt x="6" y="70"/>
                    <a:pt x="4" y="66"/>
                    <a:pt x="3" y="62"/>
                  </a:cubicBezTo>
                  <a:cubicBezTo>
                    <a:pt x="1" y="57"/>
                    <a:pt x="0" y="53"/>
                    <a:pt x="0" y="50"/>
                  </a:cubicBezTo>
                  <a:cubicBezTo>
                    <a:pt x="0" y="44"/>
                    <a:pt x="1" y="38"/>
                    <a:pt x="2" y="34"/>
                  </a:cubicBezTo>
                  <a:lnTo>
                    <a:pt x="2" y="34"/>
                  </a:lnTo>
                  <a:close/>
                  <a:moveTo>
                    <a:pt x="62" y="29"/>
                  </a:moveTo>
                  <a:lnTo>
                    <a:pt x="62" y="29"/>
                  </a:lnTo>
                  <a:cubicBezTo>
                    <a:pt x="62" y="25"/>
                    <a:pt x="61" y="22"/>
                    <a:pt x="59" y="18"/>
                  </a:cubicBezTo>
                  <a:cubicBezTo>
                    <a:pt x="58" y="15"/>
                    <a:pt x="56" y="12"/>
                    <a:pt x="53" y="10"/>
                  </a:cubicBezTo>
                  <a:cubicBezTo>
                    <a:pt x="50" y="8"/>
                    <a:pt x="47" y="7"/>
                    <a:pt x="44" y="7"/>
                  </a:cubicBezTo>
                  <a:cubicBezTo>
                    <a:pt x="39" y="7"/>
                    <a:pt x="35" y="9"/>
                    <a:pt x="31" y="13"/>
                  </a:cubicBezTo>
                  <a:cubicBezTo>
                    <a:pt x="27" y="17"/>
                    <a:pt x="25" y="23"/>
                    <a:pt x="25" y="30"/>
                  </a:cubicBezTo>
                  <a:lnTo>
                    <a:pt x="48" y="30"/>
                  </a:lnTo>
                  <a:cubicBezTo>
                    <a:pt x="50" y="30"/>
                    <a:pt x="52" y="30"/>
                    <a:pt x="55" y="29"/>
                  </a:cubicBezTo>
                  <a:cubicBezTo>
                    <a:pt x="57" y="29"/>
                    <a:pt x="58" y="29"/>
                    <a:pt x="59" y="29"/>
                  </a:cubicBezTo>
                  <a:cubicBezTo>
                    <a:pt x="60" y="29"/>
                    <a:pt x="60" y="29"/>
                    <a:pt x="62" y="29"/>
                  </a:cubicBezTo>
                  <a:lnTo>
                    <a:pt x="62"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6" name="Freeform 436"/>
            <p:cNvSpPr>
              <a:spLocks/>
            </p:cNvSpPr>
            <p:nvPr/>
          </p:nvSpPr>
          <p:spPr bwMode="auto">
            <a:xfrm>
              <a:off x="4377" y="6343"/>
              <a:ext cx="85" cy="119"/>
            </a:xfrm>
            <a:custGeom>
              <a:avLst/>
              <a:gdLst/>
              <a:ahLst/>
              <a:cxnLst>
                <a:cxn ang="0">
                  <a:pos x="0" y="58"/>
                </a:cxn>
                <a:cxn ang="0">
                  <a:pos x="0" y="58"/>
                </a:cxn>
                <a:cxn ang="0">
                  <a:pos x="5" y="58"/>
                </a:cxn>
                <a:cxn ang="0">
                  <a:pos x="7" y="58"/>
                </a:cxn>
                <a:cxn ang="0">
                  <a:pos x="8" y="59"/>
                </a:cxn>
                <a:cxn ang="0">
                  <a:pos x="15" y="71"/>
                </a:cxn>
                <a:cxn ang="0">
                  <a:pos x="22" y="78"/>
                </a:cxn>
                <a:cxn ang="0">
                  <a:pos x="30" y="81"/>
                </a:cxn>
                <a:cxn ang="0">
                  <a:pos x="37" y="82"/>
                </a:cxn>
                <a:cxn ang="0">
                  <a:pos x="48" y="78"/>
                </a:cxn>
                <a:cxn ang="0">
                  <a:pos x="53" y="69"/>
                </a:cxn>
                <a:cxn ang="0">
                  <a:pos x="51" y="63"/>
                </a:cxn>
                <a:cxn ang="0">
                  <a:pos x="44" y="59"/>
                </a:cxn>
                <a:cxn ang="0">
                  <a:pos x="31" y="55"/>
                </a:cxn>
                <a:cxn ang="0">
                  <a:pos x="19" y="52"/>
                </a:cxn>
                <a:cxn ang="0">
                  <a:pos x="10" y="47"/>
                </a:cxn>
                <a:cxn ang="0">
                  <a:pos x="4" y="39"/>
                </a:cxn>
                <a:cxn ang="0">
                  <a:pos x="2" y="29"/>
                </a:cxn>
                <a:cxn ang="0">
                  <a:pos x="4" y="16"/>
                </a:cxn>
                <a:cxn ang="0">
                  <a:pos x="10" y="7"/>
                </a:cxn>
                <a:cxn ang="0">
                  <a:pos x="19" y="2"/>
                </a:cxn>
                <a:cxn ang="0">
                  <a:pos x="32" y="0"/>
                </a:cxn>
                <a:cxn ang="0">
                  <a:pos x="50" y="1"/>
                </a:cxn>
                <a:cxn ang="0">
                  <a:pos x="62" y="5"/>
                </a:cxn>
                <a:cxn ang="0">
                  <a:pos x="64" y="16"/>
                </a:cxn>
                <a:cxn ang="0">
                  <a:pos x="65" y="26"/>
                </a:cxn>
                <a:cxn ang="0">
                  <a:pos x="65" y="28"/>
                </a:cxn>
                <a:cxn ang="0">
                  <a:pos x="60" y="28"/>
                </a:cxn>
                <a:cxn ang="0">
                  <a:pos x="57" y="28"/>
                </a:cxn>
                <a:cxn ang="0">
                  <a:pos x="55" y="24"/>
                </a:cxn>
                <a:cxn ang="0">
                  <a:pos x="45" y="11"/>
                </a:cxn>
                <a:cxn ang="0">
                  <a:pos x="33" y="7"/>
                </a:cxn>
                <a:cxn ang="0">
                  <a:pos x="21" y="11"/>
                </a:cxn>
                <a:cxn ang="0">
                  <a:pos x="17" y="19"/>
                </a:cxn>
                <a:cxn ang="0">
                  <a:pos x="21" y="26"/>
                </a:cxn>
                <a:cxn ang="0">
                  <a:pos x="33" y="32"/>
                </a:cxn>
                <a:cxn ang="0">
                  <a:pos x="53" y="38"/>
                </a:cxn>
                <a:cxn ang="0">
                  <a:pos x="67" y="48"/>
                </a:cxn>
                <a:cxn ang="0">
                  <a:pos x="70" y="62"/>
                </a:cxn>
                <a:cxn ang="0">
                  <a:pos x="61" y="82"/>
                </a:cxn>
                <a:cxn ang="0">
                  <a:pos x="35" y="90"/>
                </a:cxn>
                <a:cxn ang="0">
                  <a:pos x="23" y="89"/>
                </a:cxn>
                <a:cxn ang="0">
                  <a:pos x="13" y="87"/>
                </a:cxn>
                <a:cxn ang="0">
                  <a:pos x="5" y="84"/>
                </a:cxn>
                <a:cxn ang="0">
                  <a:pos x="3" y="82"/>
                </a:cxn>
                <a:cxn ang="0">
                  <a:pos x="2" y="74"/>
                </a:cxn>
                <a:cxn ang="0">
                  <a:pos x="0" y="58"/>
                </a:cxn>
                <a:cxn ang="0">
                  <a:pos x="0" y="58"/>
                </a:cxn>
              </a:cxnLst>
              <a:rect l="0" t="0" r="r" b="b"/>
              <a:pathLst>
                <a:path w="70" h="90">
                  <a:moveTo>
                    <a:pt x="0" y="58"/>
                  </a:moveTo>
                  <a:lnTo>
                    <a:pt x="0" y="58"/>
                  </a:lnTo>
                  <a:cubicBezTo>
                    <a:pt x="2" y="58"/>
                    <a:pt x="4" y="58"/>
                    <a:pt x="5" y="58"/>
                  </a:cubicBezTo>
                  <a:cubicBezTo>
                    <a:pt x="5" y="58"/>
                    <a:pt x="6" y="58"/>
                    <a:pt x="7" y="58"/>
                  </a:cubicBezTo>
                  <a:lnTo>
                    <a:pt x="8" y="59"/>
                  </a:lnTo>
                  <a:cubicBezTo>
                    <a:pt x="12" y="66"/>
                    <a:pt x="14" y="70"/>
                    <a:pt x="15" y="71"/>
                  </a:cubicBezTo>
                  <a:cubicBezTo>
                    <a:pt x="18" y="74"/>
                    <a:pt x="20" y="76"/>
                    <a:pt x="22" y="78"/>
                  </a:cubicBezTo>
                  <a:cubicBezTo>
                    <a:pt x="24" y="79"/>
                    <a:pt x="27" y="80"/>
                    <a:pt x="30" y="81"/>
                  </a:cubicBezTo>
                  <a:cubicBezTo>
                    <a:pt x="32" y="82"/>
                    <a:pt x="35" y="82"/>
                    <a:pt x="37" y="82"/>
                  </a:cubicBezTo>
                  <a:cubicBezTo>
                    <a:pt x="42" y="82"/>
                    <a:pt x="45" y="81"/>
                    <a:pt x="48" y="78"/>
                  </a:cubicBezTo>
                  <a:cubicBezTo>
                    <a:pt x="51" y="75"/>
                    <a:pt x="53" y="72"/>
                    <a:pt x="53" y="69"/>
                  </a:cubicBezTo>
                  <a:cubicBezTo>
                    <a:pt x="53" y="67"/>
                    <a:pt x="52" y="65"/>
                    <a:pt x="51" y="63"/>
                  </a:cubicBezTo>
                  <a:cubicBezTo>
                    <a:pt x="50" y="62"/>
                    <a:pt x="48" y="60"/>
                    <a:pt x="44" y="59"/>
                  </a:cubicBezTo>
                  <a:cubicBezTo>
                    <a:pt x="42" y="58"/>
                    <a:pt x="38" y="57"/>
                    <a:pt x="31" y="55"/>
                  </a:cubicBezTo>
                  <a:cubicBezTo>
                    <a:pt x="24" y="53"/>
                    <a:pt x="20" y="52"/>
                    <a:pt x="19" y="52"/>
                  </a:cubicBezTo>
                  <a:cubicBezTo>
                    <a:pt x="15" y="50"/>
                    <a:pt x="13" y="49"/>
                    <a:pt x="10" y="47"/>
                  </a:cubicBezTo>
                  <a:cubicBezTo>
                    <a:pt x="7" y="44"/>
                    <a:pt x="6" y="42"/>
                    <a:pt x="4" y="39"/>
                  </a:cubicBezTo>
                  <a:cubicBezTo>
                    <a:pt x="2" y="35"/>
                    <a:pt x="2" y="32"/>
                    <a:pt x="2" y="29"/>
                  </a:cubicBezTo>
                  <a:cubicBezTo>
                    <a:pt x="2" y="24"/>
                    <a:pt x="2" y="19"/>
                    <a:pt x="4" y="16"/>
                  </a:cubicBezTo>
                  <a:cubicBezTo>
                    <a:pt x="5" y="13"/>
                    <a:pt x="7" y="10"/>
                    <a:pt x="10" y="7"/>
                  </a:cubicBezTo>
                  <a:cubicBezTo>
                    <a:pt x="12" y="5"/>
                    <a:pt x="15" y="4"/>
                    <a:pt x="19" y="2"/>
                  </a:cubicBezTo>
                  <a:cubicBezTo>
                    <a:pt x="23" y="0"/>
                    <a:pt x="28" y="0"/>
                    <a:pt x="32" y="0"/>
                  </a:cubicBezTo>
                  <a:cubicBezTo>
                    <a:pt x="39" y="0"/>
                    <a:pt x="45" y="0"/>
                    <a:pt x="50" y="1"/>
                  </a:cubicBezTo>
                  <a:cubicBezTo>
                    <a:pt x="55" y="2"/>
                    <a:pt x="59" y="3"/>
                    <a:pt x="62" y="5"/>
                  </a:cubicBezTo>
                  <a:cubicBezTo>
                    <a:pt x="63" y="7"/>
                    <a:pt x="63" y="10"/>
                    <a:pt x="64" y="16"/>
                  </a:cubicBezTo>
                  <a:cubicBezTo>
                    <a:pt x="65" y="22"/>
                    <a:pt x="65" y="25"/>
                    <a:pt x="65" y="26"/>
                  </a:cubicBezTo>
                  <a:cubicBezTo>
                    <a:pt x="65" y="27"/>
                    <a:pt x="65" y="27"/>
                    <a:pt x="65" y="28"/>
                  </a:cubicBezTo>
                  <a:cubicBezTo>
                    <a:pt x="63" y="28"/>
                    <a:pt x="62" y="28"/>
                    <a:pt x="60" y="28"/>
                  </a:cubicBezTo>
                  <a:cubicBezTo>
                    <a:pt x="60" y="28"/>
                    <a:pt x="59" y="28"/>
                    <a:pt x="57" y="28"/>
                  </a:cubicBezTo>
                  <a:cubicBezTo>
                    <a:pt x="57" y="27"/>
                    <a:pt x="56" y="26"/>
                    <a:pt x="55" y="24"/>
                  </a:cubicBezTo>
                  <a:cubicBezTo>
                    <a:pt x="52" y="18"/>
                    <a:pt x="48" y="13"/>
                    <a:pt x="45" y="11"/>
                  </a:cubicBezTo>
                  <a:cubicBezTo>
                    <a:pt x="41" y="8"/>
                    <a:pt x="37" y="7"/>
                    <a:pt x="33" y="7"/>
                  </a:cubicBezTo>
                  <a:cubicBezTo>
                    <a:pt x="28" y="7"/>
                    <a:pt x="24" y="9"/>
                    <a:pt x="21" y="11"/>
                  </a:cubicBezTo>
                  <a:cubicBezTo>
                    <a:pt x="18" y="13"/>
                    <a:pt x="17" y="16"/>
                    <a:pt x="17" y="19"/>
                  </a:cubicBezTo>
                  <a:cubicBezTo>
                    <a:pt x="17" y="22"/>
                    <a:pt x="18" y="24"/>
                    <a:pt x="21" y="26"/>
                  </a:cubicBezTo>
                  <a:cubicBezTo>
                    <a:pt x="23" y="29"/>
                    <a:pt x="27" y="31"/>
                    <a:pt x="33" y="32"/>
                  </a:cubicBezTo>
                  <a:cubicBezTo>
                    <a:pt x="42" y="34"/>
                    <a:pt x="49" y="36"/>
                    <a:pt x="53" y="38"/>
                  </a:cubicBezTo>
                  <a:cubicBezTo>
                    <a:pt x="60" y="41"/>
                    <a:pt x="64" y="44"/>
                    <a:pt x="67" y="48"/>
                  </a:cubicBezTo>
                  <a:cubicBezTo>
                    <a:pt x="69" y="52"/>
                    <a:pt x="70" y="57"/>
                    <a:pt x="70" y="62"/>
                  </a:cubicBezTo>
                  <a:cubicBezTo>
                    <a:pt x="70" y="70"/>
                    <a:pt x="67" y="76"/>
                    <a:pt x="61" y="82"/>
                  </a:cubicBezTo>
                  <a:cubicBezTo>
                    <a:pt x="55" y="87"/>
                    <a:pt x="46" y="90"/>
                    <a:pt x="35" y="90"/>
                  </a:cubicBezTo>
                  <a:cubicBezTo>
                    <a:pt x="33" y="90"/>
                    <a:pt x="29" y="89"/>
                    <a:pt x="23" y="89"/>
                  </a:cubicBezTo>
                  <a:cubicBezTo>
                    <a:pt x="20" y="88"/>
                    <a:pt x="17" y="88"/>
                    <a:pt x="13" y="87"/>
                  </a:cubicBezTo>
                  <a:cubicBezTo>
                    <a:pt x="12" y="86"/>
                    <a:pt x="9" y="85"/>
                    <a:pt x="5" y="84"/>
                  </a:cubicBezTo>
                  <a:cubicBezTo>
                    <a:pt x="4" y="83"/>
                    <a:pt x="4" y="83"/>
                    <a:pt x="3" y="82"/>
                  </a:cubicBezTo>
                  <a:cubicBezTo>
                    <a:pt x="3" y="82"/>
                    <a:pt x="3" y="79"/>
                    <a:pt x="2" y="74"/>
                  </a:cubicBezTo>
                  <a:cubicBezTo>
                    <a:pt x="1" y="65"/>
                    <a:pt x="0" y="60"/>
                    <a:pt x="0" y="58"/>
                  </a:cubicBezTo>
                  <a:lnTo>
                    <a:pt x="0" y="5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7" name="Freeform 437"/>
            <p:cNvSpPr>
              <a:spLocks/>
            </p:cNvSpPr>
            <p:nvPr/>
          </p:nvSpPr>
          <p:spPr bwMode="auto">
            <a:xfrm>
              <a:off x="4480" y="6320"/>
              <a:ext cx="71" cy="139"/>
            </a:xfrm>
            <a:custGeom>
              <a:avLst/>
              <a:gdLst/>
              <a:ahLst/>
              <a:cxnLst>
                <a:cxn ang="0">
                  <a:pos x="0" y="26"/>
                </a:cxn>
                <a:cxn ang="0">
                  <a:pos x="0" y="26"/>
                </a:cxn>
                <a:cxn ang="0">
                  <a:pos x="18" y="16"/>
                </a:cxn>
                <a:cxn ang="0">
                  <a:pos x="29" y="0"/>
                </a:cxn>
                <a:cxn ang="0">
                  <a:pos x="35" y="0"/>
                </a:cxn>
                <a:cxn ang="0">
                  <a:pos x="36" y="5"/>
                </a:cxn>
                <a:cxn ang="0">
                  <a:pos x="36" y="14"/>
                </a:cxn>
                <a:cxn ang="0">
                  <a:pos x="36" y="20"/>
                </a:cxn>
                <a:cxn ang="0">
                  <a:pos x="36" y="22"/>
                </a:cxn>
                <a:cxn ang="0">
                  <a:pos x="38" y="22"/>
                </a:cxn>
                <a:cxn ang="0">
                  <a:pos x="48" y="22"/>
                </a:cxn>
                <a:cxn ang="0">
                  <a:pos x="56" y="22"/>
                </a:cxn>
                <a:cxn ang="0">
                  <a:pos x="56" y="27"/>
                </a:cxn>
                <a:cxn ang="0">
                  <a:pos x="56" y="32"/>
                </a:cxn>
                <a:cxn ang="0">
                  <a:pos x="50" y="33"/>
                </a:cxn>
                <a:cxn ang="0">
                  <a:pos x="47" y="33"/>
                </a:cxn>
                <a:cxn ang="0">
                  <a:pos x="42" y="33"/>
                </a:cxn>
                <a:cxn ang="0">
                  <a:pos x="40" y="32"/>
                </a:cxn>
                <a:cxn ang="0">
                  <a:pos x="35" y="33"/>
                </a:cxn>
                <a:cxn ang="0">
                  <a:pos x="35" y="72"/>
                </a:cxn>
                <a:cxn ang="0">
                  <a:pos x="35" y="86"/>
                </a:cxn>
                <a:cxn ang="0">
                  <a:pos x="38" y="92"/>
                </a:cxn>
                <a:cxn ang="0">
                  <a:pos x="43" y="93"/>
                </a:cxn>
                <a:cxn ang="0">
                  <a:pos x="47" y="93"/>
                </a:cxn>
                <a:cxn ang="0">
                  <a:pos x="52" y="90"/>
                </a:cxn>
                <a:cxn ang="0">
                  <a:pos x="54" y="88"/>
                </a:cxn>
                <a:cxn ang="0">
                  <a:pos x="58" y="92"/>
                </a:cxn>
                <a:cxn ang="0">
                  <a:pos x="58" y="93"/>
                </a:cxn>
                <a:cxn ang="0">
                  <a:pos x="48" y="102"/>
                </a:cxn>
                <a:cxn ang="0">
                  <a:pos x="34" y="105"/>
                </a:cxn>
                <a:cxn ang="0">
                  <a:pos x="18" y="99"/>
                </a:cxn>
                <a:cxn ang="0">
                  <a:pos x="12" y="80"/>
                </a:cxn>
                <a:cxn ang="0">
                  <a:pos x="13" y="62"/>
                </a:cxn>
                <a:cxn ang="0">
                  <a:pos x="13" y="33"/>
                </a:cxn>
                <a:cxn ang="0">
                  <a:pos x="9" y="33"/>
                </a:cxn>
                <a:cxn ang="0">
                  <a:pos x="2" y="33"/>
                </a:cxn>
                <a:cxn ang="0">
                  <a:pos x="1" y="32"/>
                </a:cxn>
                <a:cxn ang="0">
                  <a:pos x="0" y="31"/>
                </a:cxn>
                <a:cxn ang="0">
                  <a:pos x="0" y="26"/>
                </a:cxn>
                <a:cxn ang="0">
                  <a:pos x="0" y="26"/>
                </a:cxn>
              </a:cxnLst>
              <a:rect l="0" t="0" r="r" b="b"/>
              <a:pathLst>
                <a:path w="58" h="105">
                  <a:moveTo>
                    <a:pt x="0" y="26"/>
                  </a:moveTo>
                  <a:lnTo>
                    <a:pt x="0" y="26"/>
                  </a:lnTo>
                  <a:cubicBezTo>
                    <a:pt x="8" y="23"/>
                    <a:pt x="14" y="19"/>
                    <a:pt x="18" y="16"/>
                  </a:cubicBezTo>
                  <a:cubicBezTo>
                    <a:pt x="21" y="13"/>
                    <a:pt x="25" y="7"/>
                    <a:pt x="29" y="0"/>
                  </a:cubicBezTo>
                  <a:lnTo>
                    <a:pt x="35" y="0"/>
                  </a:lnTo>
                  <a:cubicBezTo>
                    <a:pt x="36" y="1"/>
                    <a:pt x="36" y="3"/>
                    <a:pt x="36" y="5"/>
                  </a:cubicBezTo>
                  <a:cubicBezTo>
                    <a:pt x="36" y="9"/>
                    <a:pt x="36" y="12"/>
                    <a:pt x="36" y="14"/>
                  </a:cubicBezTo>
                  <a:lnTo>
                    <a:pt x="36" y="20"/>
                  </a:lnTo>
                  <a:cubicBezTo>
                    <a:pt x="36" y="20"/>
                    <a:pt x="36" y="21"/>
                    <a:pt x="36" y="22"/>
                  </a:cubicBezTo>
                  <a:lnTo>
                    <a:pt x="38" y="22"/>
                  </a:lnTo>
                  <a:cubicBezTo>
                    <a:pt x="39" y="22"/>
                    <a:pt x="42" y="22"/>
                    <a:pt x="48" y="22"/>
                  </a:cubicBezTo>
                  <a:cubicBezTo>
                    <a:pt x="48" y="22"/>
                    <a:pt x="51" y="22"/>
                    <a:pt x="56" y="22"/>
                  </a:cubicBezTo>
                  <a:cubicBezTo>
                    <a:pt x="56" y="24"/>
                    <a:pt x="56" y="25"/>
                    <a:pt x="56" y="27"/>
                  </a:cubicBezTo>
                  <a:cubicBezTo>
                    <a:pt x="56" y="28"/>
                    <a:pt x="56" y="30"/>
                    <a:pt x="56" y="32"/>
                  </a:cubicBezTo>
                  <a:cubicBezTo>
                    <a:pt x="53" y="33"/>
                    <a:pt x="52" y="33"/>
                    <a:pt x="50" y="33"/>
                  </a:cubicBezTo>
                  <a:cubicBezTo>
                    <a:pt x="50" y="33"/>
                    <a:pt x="49" y="33"/>
                    <a:pt x="47" y="33"/>
                  </a:cubicBezTo>
                  <a:lnTo>
                    <a:pt x="42" y="33"/>
                  </a:lnTo>
                  <a:lnTo>
                    <a:pt x="40" y="32"/>
                  </a:lnTo>
                  <a:lnTo>
                    <a:pt x="35" y="33"/>
                  </a:lnTo>
                  <a:lnTo>
                    <a:pt x="35" y="72"/>
                  </a:lnTo>
                  <a:cubicBezTo>
                    <a:pt x="35" y="80"/>
                    <a:pt x="35" y="85"/>
                    <a:pt x="35" y="86"/>
                  </a:cubicBezTo>
                  <a:cubicBezTo>
                    <a:pt x="36" y="88"/>
                    <a:pt x="36" y="90"/>
                    <a:pt x="38" y="92"/>
                  </a:cubicBezTo>
                  <a:cubicBezTo>
                    <a:pt x="39" y="93"/>
                    <a:pt x="41" y="93"/>
                    <a:pt x="43" y="93"/>
                  </a:cubicBezTo>
                  <a:cubicBezTo>
                    <a:pt x="45" y="93"/>
                    <a:pt x="46" y="93"/>
                    <a:pt x="47" y="93"/>
                  </a:cubicBezTo>
                  <a:cubicBezTo>
                    <a:pt x="48" y="92"/>
                    <a:pt x="49" y="91"/>
                    <a:pt x="52" y="90"/>
                  </a:cubicBezTo>
                  <a:cubicBezTo>
                    <a:pt x="52" y="89"/>
                    <a:pt x="53" y="89"/>
                    <a:pt x="54" y="88"/>
                  </a:cubicBezTo>
                  <a:cubicBezTo>
                    <a:pt x="55" y="89"/>
                    <a:pt x="57" y="91"/>
                    <a:pt x="58" y="92"/>
                  </a:cubicBezTo>
                  <a:lnTo>
                    <a:pt x="58" y="93"/>
                  </a:lnTo>
                  <a:cubicBezTo>
                    <a:pt x="56" y="97"/>
                    <a:pt x="52" y="100"/>
                    <a:pt x="48" y="102"/>
                  </a:cubicBezTo>
                  <a:cubicBezTo>
                    <a:pt x="43" y="104"/>
                    <a:pt x="39" y="105"/>
                    <a:pt x="34" y="105"/>
                  </a:cubicBezTo>
                  <a:cubicBezTo>
                    <a:pt x="27" y="105"/>
                    <a:pt x="22" y="103"/>
                    <a:pt x="18" y="99"/>
                  </a:cubicBezTo>
                  <a:cubicBezTo>
                    <a:pt x="14" y="95"/>
                    <a:pt x="12" y="89"/>
                    <a:pt x="12" y="80"/>
                  </a:cubicBezTo>
                  <a:lnTo>
                    <a:pt x="13" y="62"/>
                  </a:lnTo>
                  <a:lnTo>
                    <a:pt x="13" y="33"/>
                  </a:lnTo>
                  <a:lnTo>
                    <a:pt x="9" y="33"/>
                  </a:lnTo>
                  <a:lnTo>
                    <a:pt x="2" y="33"/>
                  </a:lnTo>
                  <a:lnTo>
                    <a:pt x="1" y="32"/>
                  </a:lnTo>
                  <a:cubicBezTo>
                    <a:pt x="0" y="32"/>
                    <a:pt x="0" y="31"/>
                    <a:pt x="0" y="31"/>
                  </a:cubicBezTo>
                  <a:cubicBezTo>
                    <a:pt x="0" y="30"/>
                    <a:pt x="0" y="29"/>
                    <a:pt x="0" y="26"/>
                  </a:cubicBezTo>
                  <a:lnTo>
                    <a:pt x="0" y="2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8" name="Freeform 438"/>
            <p:cNvSpPr>
              <a:spLocks/>
            </p:cNvSpPr>
            <p:nvPr/>
          </p:nvSpPr>
          <p:spPr bwMode="auto">
            <a:xfrm>
              <a:off x="1252" y="8785"/>
              <a:ext cx="861" cy="1"/>
            </a:xfrm>
            <a:custGeom>
              <a:avLst/>
              <a:gdLst/>
              <a:ahLst/>
              <a:cxnLst>
                <a:cxn ang="0">
                  <a:pos x="0" y="0"/>
                </a:cxn>
                <a:cxn ang="0">
                  <a:pos x="0" y="0"/>
                </a:cxn>
                <a:cxn ang="0">
                  <a:pos x="707" y="0"/>
                </a:cxn>
              </a:cxnLst>
              <a:rect l="0" t="0" r="r" b="b"/>
              <a:pathLst>
                <a:path w="707">
                  <a:moveTo>
                    <a:pt x="0" y="0"/>
                  </a:moveTo>
                  <a:lnTo>
                    <a:pt x="0" y="0"/>
                  </a:lnTo>
                  <a:lnTo>
                    <a:pt x="707"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9" name="Freeform 439"/>
            <p:cNvSpPr>
              <a:spLocks/>
            </p:cNvSpPr>
            <p:nvPr/>
          </p:nvSpPr>
          <p:spPr bwMode="auto">
            <a:xfrm>
              <a:off x="2304" y="8785"/>
              <a:ext cx="713" cy="1"/>
            </a:xfrm>
            <a:custGeom>
              <a:avLst/>
              <a:gdLst/>
              <a:ahLst/>
              <a:cxnLst>
                <a:cxn ang="0">
                  <a:pos x="0" y="0"/>
                </a:cxn>
                <a:cxn ang="0">
                  <a:pos x="0" y="0"/>
                </a:cxn>
                <a:cxn ang="0">
                  <a:pos x="586" y="0"/>
                </a:cxn>
              </a:cxnLst>
              <a:rect l="0" t="0" r="r" b="b"/>
              <a:pathLst>
                <a:path w="586">
                  <a:moveTo>
                    <a:pt x="0" y="0"/>
                  </a:moveTo>
                  <a:lnTo>
                    <a:pt x="0" y="0"/>
                  </a:lnTo>
                  <a:lnTo>
                    <a:pt x="586"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0" name="Freeform 440"/>
            <p:cNvSpPr>
              <a:spLocks/>
            </p:cNvSpPr>
            <p:nvPr/>
          </p:nvSpPr>
          <p:spPr bwMode="auto">
            <a:xfrm>
              <a:off x="3177" y="8785"/>
              <a:ext cx="396" cy="1"/>
            </a:xfrm>
            <a:custGeom>
              <a:avLst/>
              <a:gdLst/>
              <a:ahLst/>
              <a:cxnLst>
                <a:cxn ang="0">
                  <a:pos x="0" y="0"/>
                </a:cxn>
                <a:cxn ang="0">
                  <a:pos x="0" y="0"/>
                </a:cxn>
                <a:cxn ang="0">
                  <a:pos x="326" y="0"/>
                </a:cxn>
              </a:cxnLst>
              <a:rect l="0" t="0" r="r" b="b"/>
              <a:pathLst>
                <a:path w="326">
                  <a:moveTo>
                    <a:pt x="0" y="0"/>
                  </a:moveTo>
                  <a:lnTo>
                    <a:pt x="0" y="0"/>
                  </a:lnTo>
                  <a:lnTo>
                    <a:pt x="326"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1" name="Freeform 441"/>
            <p:cNvSpPr>
              <a:spLocks/>
            </p:cNvSpPr>
            <p:nvPr/>
          </p:nvSpPr>
          <p:spPr bwMode="auto">
            <a:xfrm>
              <a:off x="3733" y="8785"/>
              <a:ext cx="871" cy="1"/>
            </a:xfrm>
            <a:custGeom>
              <a:avLst/>
              <a:gdLst/>
              <a:ahLst/>
              <a:cxnLst>
                <a:cxn ang="0">
                  <a:pos x="0" y="0"/>
                </a:cxn>
                <a:cxn ang="0">
                  <a:pos x="0" y="0"/>
                </a:cxn>
                <a:cxn ang="0">
                  <a:pos x="716" y="0"/>
                </a:cxn>
              </a:cxnLst>
              <a:rect l="0" t="0" r="r" b="b"/>
              <a:pathLst>
                <a:path w="716">
                  <a:moveTo>
                    <a:pt x="0" y="0"/>
                  </a:moveTo>
                  <a:lnTo>
                    <a:pt x="0" y="0"/>
                  </a:lnTo>
                  <a:lnTo>
                    <a:pt x="716"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2" name="Freeform 442"/>
            <p:cNvSpPr>
              <a:spLocks/>
            </p:cNvSpPr>
            <p:nvPr/>
          </p:nvSpPr>
          <p:spPr bwMode="auto">
            <a:xfrm>
              <a:off x="4764" y="8785"/>
              <a:ext cx="873" cy="1"/>
            </a:xfrm>
            <a:custGeom>
              <a:avLst/>
              <a:gdLst/>
              <a:ahLst/>
              <a:cxnLst>
                <a:cxn ang="0">
                  <a:pos x="0" y="0"/>
                </a:cxn>
                <a:cxn ang="0">
                  <a:pos x="0" y="0"/>
                </a:cxn>
                <a:cxn ang="0">
                  <a:pos x="717" y="0"/>
                </a:cxn>
              </a:cxnLst>
              <a:rect l="0" t="0" r="r" b="b"/>
              <a:pathLst>
                <a:path w="717">
                  <a:moveTo>
                    <a:pt x="0" y="0"/>
                  </a:moveTo>
                  <a:lnTo>
                    <a:pt x="0" y="0"/>
                  </a:lnTo>
                  <a:lnTo>
                    <a:pt x="717"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3" name="Freeform 443"/>
            <p:cNvSpPr>
              <a:spLocks/>
            </p:cNvSpPr>
            <p:nvPr/>
          </p:nvSpPr>
          <p:spPr bwMode="auto">
            <a:xfrm>
              <a:off x="5267" y="8843"/>
              <a:ext cx="110" cy="141"/>
            </a:xfrm>
            <a:custGeom>
              <a:avLst/>
              <a:gdLst/>
              <a:ahLst/>
              <a:cxnLst>
                <a:cxn ang="0">
                  <a:pos x="78" y="69"/>
                </a:cxn>
                <a:cxn ang="0">
                  <a:pos x="78" y="69"/>
                </a:cxn>
                <a:cxn ang="0">
                  <a:pos x="91" y="72"/>
                </a:cxn>
                <a:cxn ang="0">
                  <a:pos x="76" y="98"/>
                </a:cxn>
                <a:cxn ang="0">
                  <a:pos x="49" y="107"/>
                </a:cxn>
                <a:cxn ang="0">
                  <a:pos x="22" y="100"/>
                </a:cxn>
                <a:cxn ang="0">
                  <a:pos x="6" y="80"/>
                </a:cxn>
                <a:cxn ang="0">
                  <a:pos x="0" y="53"/>
                </a:cxn>
                <a:cxn ang="0">
                  <a:pos x="6" y="24"/>
                </a:cxn>
                <a:cxn ang="0">
                  <a:pos x="24" y="6"/>
                </a:cxn>
                <a:cxn ang="0">
                  <a:pos x="49" y="0"/>
                </a:cxn>
                <a:cxn ang="0">
                  <a:pos x="75" y="8"/>
                </a:cxn>
                <a:cxn ang="0">
                  <a:pos x="90" y="30"/>
                </a:cxn>
                <a:cxn ang="0">
                  <a:pos x="76" y="33"/>
                </a:cxn>
                <a:cxn ang="0">
                  <a:pos x="66" y="17"/>
                </a:cxn>
                <a:cxn ang="0">
                  <a:pos x="49" y="12"/>
                </a:cxn>
                <a:cxn ang="0">
                  <a:pos x="29" y="17"/>
                </a:cxn>
                <a:cxn ang="0">
                  <a:pos x="18" y="33"/>
                </a:cxn>
                <a:cxn ang="0">
                  <a:pos x="14" y="52"/>
                </a:cxn>
                <a:cxn ang="0">
                  <a:pos x="18" y="75"/>
                </a:cxn>
                <a:cxn ang="0">
                  <a:pos x="30" y="90"/>
                </a:cxn>
                <a:cxn ang="0">
                  <a:pos x="48" y="95"/>
                </a:cxn>
                <a:cxn ang="0">
                  <a:pos x="67" y="88"/>
                </a:cxn>
                <a:cxn ang="0">
                  <a:pos x="78" y="69"/>
                </a:cxn>
                <a:cxn ang="0">
                  <a:pos x="78" y="69"/>
                </a:cxn>
              </a:cxnLst>
              <a:rect l="0" t="0" r="r" b="b"/>
              <a:pathLst>
                <a:path w="91" h="107">
                  <a:moveTo>
                    <a:pt x="78" y="69"/>
                  </a:moveTo>
                  <a:lnTo>
                    <a:pt x="78" y="69"/>
                  </a:lnTo>
                  <a:lnTo>
                    <a:pt x="91" y="72"/>
                  </a:lnTo>
                  <a:cubicBezTo>
                    <a:pt x="89" y="83"/>
                    <a:pt x="83" y="92"/>
                    <a:pt x="76" y="98"/>
                  </a:cubicBezTo>
                  <a:cubicBezTo>
                    <a:pt x="69" y="104"/>
                    <a:pt x="59" y="107"/>
                    <a:pt x="49" y="107"/>
                  </a:cubicBezTo>
                  <a:cubicBezTo>
                    <a:pt x="38" y="107"/>
                    <a:pt x="29" y="104"/>
                    <a:pt x="22" y="100"/>
                  </a:cubicBezTo>
                  <a:cubicBezTo>
                    <a:pt x="15" y="95"/>
                    <a:pt x="9" y="89"/>
                    <a:pt x="6" y="80"/>
                  </a:cubicBezTo>
                  <a:cubicBezTo>
                    <a:pt x="2" y="72"/>
                    <a:pt x="0" y="62"/>
                    <a:pt x="0" y="53"/>
                  </a:cubicBezTo>
                  <a:cubicBezTo>
                    <a:pt x="0" y="42"/>
                    <a:pt x="2" y="32"/>
                    <a:pt x="6" y="24"/>
                  </a:cubicBezTo>
                  <a:cubicBezTo>
                    <a:pt x="11" y="16"/>
                    <a:pt x="16" y="10"/>
                    <a:pt x="24" y="6"/>
                  </a:cubicBezTo>
                  <a:cubicBezTo>
                    <a:pt x="31" y="2"/>
                    <a:pt x="40" y="0"/>
                    <a:pt x="49" y="0"/>
                  </a:cubicBezTo>
                  <a:cubicBezTo>
                    <a:pt x="59" y="0"/>
                    <a:pt x="68" y="3"/>
                    <a:pt x="75" y="8"/>
                  </a:cubicBezTo>
                  <a:cubicBezTo>
                    <a:pt x="82" y="13"/>
                    <a:pt x="87" y="21"/>
                    <a:pt x="90" y="30"/>
                  </a:cubicBezTo>
                  <a:lnTo>
                    <a:pt x="76" y="33"/>
                  </a:lnTo>
                  <a:cubicBezTo>
                    <a:pt x="74" y="26"/>
                    <a:pt x="70" y="20"/>
                    <a:pt x="66" y="17"/>
                  </a:cubicBezTo>
                  <a:cubicBezTo>
                    <a:pt x="61" y="13"/>
                    <a:pt x="56" y="12"/>
                    <a:pt x="49" y="12"/>
                  </a:cubicBezTo>
                  <a:cubicBezTo>
                    <a:pt x="41" y="12"/>
                    <a:pt x="34" y="14"/>
                    <a:pt x="29" y="17"/>
                  </a:cubicBezTo>
                  <a:cubicBezTo>
                    <a:pt x="23" y="21"/>
                    <a:pt x="20" y="26"/>
                    <a:pt x="18" y="33"/>
                  </a:cubicBezTo>
                  <a:cubicBezTo>
                    <a:pt x="15" y="39"/>
                    <a:pt x="14" y="46"/>
                    <a:pt x="14" y="52"/>
                  </a:cubicBezTo>
                  <a:cubicBezTo>
                    <a:pt x="14" y="61"/>
                    <a:pt x="16" y="69"/>
                    <a:pt x="18" y="75"/>
                  </a:cubicBezTo>
                  <a:cubicBezTo>
                    <a:pt x="21" y="82"/>
                    <a:pt x="25" y="87"/>
                    <a:pt x="30" y="90"/>
                  </a:cubicBezTo>
                  <a:cubicBezTo>
                    <a:pt x="35" y="93"/>
                    <a:pt x="41" y="95"/>
                    <a:pt x="48" y="95"/>
                  </a:cubicBezTo>
                  <a:cubicBezTo>
                    <a:pt x="55" y="95"/>
                    <a:pt x="62" y="93"/>
                    <a:pt x="67" y="88"/>
                  </a:cubicBezTo>
                  <a:cubicBezTo>
                    <a:pt x="72" y="84"/>
                    <a:pt x="76" y="77"/>
                    <a:pt x="78" y="69"/>
                  </a:cubicBezTo>
                  <a:lnTo>
                    <a:pt x="78" y="6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4" name="Freeform 444"/>
            <p:cNvSpPr>
              <a:spLocks noEditPoints="1"/>
            </p:cNvSpPr>
            <p:nvPr/>
          </p:nvSpPr>
          <p:spPr bwMode="auto">
            <a:xfrm>
              <a:off x="5391" y="8881"/>
              <a:ext cx="85" cy="103"/>
            </a:xfrm>
            <a:custGeom>
              <a:avLst/>
              <a:gdLst/>
              <a:ahLst/>
              <a:cxnLst>
                <a:cxn ang="0">
                  <a:pos x="0" y="39"/>
                </a:cxn>
                <a:cxn ang="0">
                  <a:pos x="0" y="39"/>
                </a:cxn>
                <a:cxn ang="0">
                  <a:pos x="11" y="8"/>
                </a:cxn>
                <a:cxn ang="0">
                  <a:pos x="35" y="0"/>
                </a:cxn>
                <a:cxn ang="0">
                  <a:pos x="60" y="10"/>
                </a:cxn>
                <a:cxn ang="0">
                  <a:pos x="70" y="37"/>
                </a:cxn>
                <a:cxn ang="0">
                  <a:pos x="66" y="60"/>
                </a:cxn>
                <a:cxn ang="0">
                  <a:pos x="53" y="73"/>
                </a:cxn>
                <a:cxn ang="0">
                  <a:pos x="35" y="78"/>
                </a:cxn>
                <a:cxn ang="0">
                  <a:pos x="10" y="68"/>
                </a:cxn>
                <a:cxn ang="0">
                  <a:pos x="0" y="39"/>
                </a:cxn>
                <a:cxn ang="0">
                  <a:pos x="0" y="39"/>
                </a:cxn>
                <a:cxn ang="0">
                  <a:pos x="13" y="39"/>
                </a:cxn>
                <a:cxn ang="0">
                  <a:pos x="13" y="39"/>
                </a:cxn>
                <a:cxn ang="0">
                  <a:pos x="19" y="60"/>
                </a:cxn>
                <a:cxn ang="0">
                  <a:pos x="35" y="67"/>
                </a:cxn>
                <a:cxn ang="0">
                  <a:pos x="51" y="60"/>
                </a:cxn>
                <a:cxn ang="0">
                  <a:pos x="57" y="38"/>
                </a:cxn>
                <a:cxn ang="0">
                  <a:pos x="51" y="17"/>
                </a:cxn>
                <a:cxn ang="0">
                  <a:pos x="35" y="10"/>
                </a:cxn>
                <a:cxn ang="0">
                  <a:pos x="19" y="17"/>
                </a:cxn>
                <a:cxn ang="0">
                  <a:pos x="13" y="39"/>
                </a:cxn>
                <a:cxn ang="0">
                  <a:pos x="13" y="39"/>
                </a:cxn>
              </a:cxnLst>
              <a:rect l="0" t="0" r="r" b="b"/>
              <a:pathLst>
                <a:path w="70" h="78">
                  <a:moveTo>
                    <a:pt x="0" y="39"/>
                  </a:moveTo>
                  <a:lnTo>
                    <a:pt x="0" y="39"/>
                  </a:lnTo>
                  <a:cubicBezTo>
                    <a:pt x="0" y="25"/>
                    <a:pt x="4" y="14"/>
                    <a:pt x="11" y="8"/>
                  </a:cubicBezTo>
                  <a:cubicBezTo>
                    <a:pt x="18" y="2"/>
                    <a:pt x="26" y="0"/>
                    <a:pt x="35" y="0"/>
                  </a:cubicBezTo>
                  <a:cubicBezTo>
                    <a:pt x="45" y="0"/>
                    <a:pt x="54" y="3"/>
                    <a:pt x="60" y="10"/>
                  </a:cubicBezTo>
                  <a:cubicBezTo>
                    <a:pt x="67" y="16"/>
                    <a:pt x="70" y="26"/>
                    <a:pt x="70" y="37"/>
                  </a:cubicBezTo>
                  <a:cubicBezTo>
                    <a:pt x="70" y="47"/>
                    <a:pt x="68" y="55"/>
                    <a:pt x="66" y="60"/>
                  </a:cubicBezTo>
                  <a:cubicBezTo>
                    <a:pt x="63" y="66"/>
                    <a:pt x="58" y="70"/>
                    <a:pt x="53" y="73"/>
                  </a:cubicBezTo>
                  <a:cubicBezTo>
                    <a:pt x="47" y="76"/>
                    <a:pt x="41" y="78"/>
                    <a:pt x="35" y="78"/>
                  </a:cubicBezTo>
                  <a:cubicBezTo>
                    <a:pt x="24" y="78"/>
                    <a:pt x="16" y="74"/>
                    <a:pt x="10" y="68"/>
                  </a:cubicBezTo>
                  <a:cubicBezTo>
                    <a:pt x="3" y="61"/>
                    <a:pt x="0" y="51"/>
                    <a:pt x="0" y="39"/>
                  </a:cubicBezTo>
                  <a:lnTo>
                    <a:pt x="0" y="39"/>
                  </a:lnTo>
                  <a:close/>
                  <a:moveTo>
                    <a:pt x="13" y="39"/>
                  </a:moveTo>
                  <a:lnTo>
                    <a:pt x="13" y="39"/>
                  </a:lnTo>
                  <a:cubicBezTo>
                    <a:pt x="13" y="48"/>
                    <a:pt x="15" y="55"/>
                    <a:pt x="19" y="60"/>
                  </a:cubicBezTo>
                  <a:cubicBezTo>
                    <a:pt x="23" y="65"/>
                    <a:pt x="29" y="67"/>
                    <a:pt x="35" y="67"/>
                  </a:cubicBezTo>
                  <a:cubicBezTo>
                    <a:pt x="41" y="67"/>
                    <a:pt x="46" y="65"/>
                    <a:pt x="51" y="60"/>
                  </a:cubicBezTo>
                  <a:cubicBezTo>
                    <a:pt x="55" y="55"/>
                    <a:pt x="57" y="48"/>
                    <a:pt x="57" y="38"/>
                  </a:cubicBezTo>
                  <a:cubicBezTo>
                    <a:pt x="57" y="29"/>
                    <a:pt x="55" y="22"/>
                    <a:pt x="51" y="17"/>
                  </a:cubicBezTo>
                  <a:cubicBezTo>
                    <a:pt x="46" y="12"/>
                    <a:pt x="41" y="10"/>
                    <a:pt x="35" y="10"/>
                  </a:cubicBezTo>
                  <a:cubicBezTo>
                    <a:pt x="29" y="10"/>
                    <a:pt x="23" y="12"/>
                    <a:pt x="19"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5" name="Freeform 445"/>
            <p:cNvSpPr>
              <a:spLocks/>
            </p:cNvSpPr>
            <p:nvPr/>
          </p:nvSpPr>
          <p:spPr bwMode="auto">
            <a:xfrm>
              <a:off x="5488" y="8881"/>
              <a:ext cx="76" cy="103"/>
            </a:xfrm>
            <a:custGeom>
              <a:avLst/>
              <a:gdLst/>
              <a:ahLst/>
              <a:cxnLst>
                <a:cxn ang="0">
                  <a:pos x="0" y="54"/>
                </a:cxn>
                <a:cxn ang="0">
                  <a:pos x="0" y="54"/>
                </a:cxn>
                <a:cxn ang="0">
                  <a:pos x="12" y="52"/>
                </a:cxn>
                <a:cxn ang="0">
                  <a:pos x="18" y="63"/>
                </a:cxn>
                <a:cxn ang="0">
                  <a:pos x="31" y="67"/>
                </a:cxn>
                <a:cxn ang="0">
                  <a:pos x="44" y="64"/>
                </a:cxn>
                <a:cxn ang="0">
                  <a:pos x="49" y="55"/>
                </a:cxn>
                <a:cxn ang="0">
                  <a:pos x="45" y="49"/>
                </a:cxn>
                <a:cxn ang="0">
                  <a:pos x="32" y="44"/>
                </a:cxn>
                <a:cxn ang="0">
                  <a:pos x="13" y="38"/>
                </a:cxn>
                <a:cxn ang="0">
                  <a:pos x="4" y="31"/>
                </a:cxn>
                <a:cxn ang="0">
                  <a:pos x="2" y="21"/>
                </a:cxn>
                <a:cxn ang="0">
                  <a:pos x="4" y="12"/>
                </a:cxn>
                <a:cxn ang="0">
                  <a:pos x="10" y="5"/>
                </a:cxn>
                <a:cxn ang="0">
                  <a:pos x="18" y="1"/>
                </a:cxn>
                <a:cxn ang="0">
                  <a:pos x="29" y="0"/>
                </a:cxn>
                <a:cxn ang="0">
                  <a:pos x="45" y="2"/>
                </a:cxn>
                <a:cxn ang="0">
                  <a:pos x="54" y="9"/>
                </a:cxn>
                <a:cxn ang="0">
                  <a:pos x="59" y="20"/>
                </a:cxn>
                <a:cxn ang="0">
                  <a:pos x="46" y="22"/>
                </a:cxn>
                <a:cxn ang="0">
                  <a:pos x="41" y="13"/>
                </a:cxn>
                <a:cxn ang="0">
                  <a:pos x="30" y="10"/>
                </a:cxn>
                <a:cxn ang="0">
                  <a:pos x="18" y="13"/>
                </a:cxn>
                <a:cxn ang="0">
                  <a:pos x="14" y="20"/>
                </a:cxn>
                <a:cxn ang="0">
                  <a:pos x="15" y="24"/>
                </a:cxn>
                <a:cxn ang="0">
                  <a:pos x="20" y="27"/>
                </a:cxn>
                <a:cxn ang="0">
                  <a:pos x="31" y="31"/>
                </a:cxn>
                <a:cxn ang="0">
                  <a:pos x="50" y="36"/>
                </a:cxn>
                <a:cxn ang="0">
                  <a:pos x="59" y="43"/>
                </a:cxn>
                <a:cxn ang="0">
                  <a:pos x="62" y="54"/>
                </a:cxn>
                <a:cxn ang="0">
                  <a:pos x="58" y="66"/>
                </a:cxn>
                <a:cxn ang="0">
                  <a:pos x="47" y="74"/>
                </a:cxn>
                <a:cxn ang="0">
                  <a:pos x="31" y="78"/>
                </a:cxn>
                <a:cxn ang="0">
                  <a:pos x="9" y="72"/>
                </a:cxn>
                <a:cxn ang="0">
                  <a:pos x="0" y="54"/>
                </a:cxn>
                <a:cxn ang="0">
                  <a:pos x="0" y="54"/>
                </a:cxn>
              </a:cxnLst>
              <a:rect l="0" t="0" r="r" b="b"/>
              <a:pathLst>
                <a:path w="62" h="78">
                  <a:moveTo>
                    <a:pt x="0" y="54"/>
                  </a:moveTo>
                  <a:lnTo>
                    <a:pt x="0" y="54"/>
                  </a:lnTo>
                  <a:lnTo>
                    <a:pt x="12" y="52"/>
                  </a:lnTo>
                  <a:cubicBezTo>
                    <a:pt x="13" y="57"/>
                    <a:pt x="15" y="60"/>
                    <a:pt x="18" y="63"/>
                  </a:cubicBezTo>
                  <a:cubicBezTo>
                    <a:pt x="21" y="66"/>
                    <a:pt x="26" y="67"/>
                    <a:pt x="31" y="67"/>
                  </a:cubicBezTo>
                  <a:cubicBezTo>
                    <a:pt x="37" y="67"/>
                    <a:pt x="42" y="66"/>
                    <a:pt x="44" y="64"/>
                  </a:cubicBezTo>
                  <a:cubicBezTo>
                    <a:pt x="47" y="61"/>
                    <a:pt x="49" y="58"/>
                    <a:pt x="49" y="55"/>
                  </a:cubicBezTo>
                  <a:cubicBezTo>
                    <a:pt x="49" y="52"/>
                    <a:pt x="47" y="50"/>
                    <a:pt x="45" y="49"/>
                  </a:cubicBezTo>
                  <a:cubicBezTo>
                    <a:pt x="43" y="47"/>
                    <a:pt x="39" y="46"/>
                    <a:pt x="32" y="44"/>
                  </a:cubicBezTo>
                  <a:cubicBezTo>
                    <a:pt x="23" y="42"/>
                    <a:pt x="16" y="40"/>
                    <a:pt x="13" y="38"/>
                  </a:cubicBezTo>
                  <a:cubicBezTo>
                    <a:pt x="9" y="36"/>
                    <a:pt x="6" y="34"/>
                    <a:pt x="4" y="31"/>
                  </a:cubicBezTo>
                  <a:cubicBezTo>
                    <a:pt x="3" y="28"/>
                    <a:pt x="2" y="25"/>
                    <a:pt x="2" y="21"/>
                  </a:cubicBezTo>
                  <a:cubicBezTo>
                    <a:pt x="2" y="18"/>
                    <a:pt x="2" y="15"/>
                    <a:pt x="4" y="12"/>
                  </a:cubicBezTo>
                  <a:cubicBezTo>
                    <a:pt x="5" y="9"/>
                    <a:pt x="8" y="7"/>
                    <a:pt x="10" y="5"/>
                  </a:cubicBezTo>
                  <a:cubicBezTo>
                    <a:pt x="12" y="3"/>
                    <a:pt x="15" y="2"/>
                    <a:pt x="18" y="1"/>
                  </a:cubicBezTo>
                  <a:cubicBezTo>
                    <a:pt x="22" y="0"/>
                    <a:pt x="25" y="0"/>
                    <a:pt x="29" y="0"/>
                  </a:cubicBezTo>
                  <a:cubicBezTo>
                    <a:pt x="35" y="0"/>
                    <a:pt x="40" y="0"/>
                    <a:pt x="45" y="2"/>
                  </a:cubicBezTo>
                  <a:cubicBezTo>
                    <a:pt x="49" y="4"/>
                    <a:pt x="52" y="6"/>
                    <a:pt x="54" y="9"/>
                  </a:cubicBezTo>
                  <a:cubicBezTo>
                    <a:pt x="56" y="12"/>
                    <a:pt x="58" y="16"/>
                    <a:pt x="59" y="20"/>
                  </a:cubicBezTo>
                  <a:lnTo>
                    <a:pt x="46" y="22"/>
                  </a:lnTo>
                  <a:cubicBezTo>
                    <a:pt x="46" y="18"/>
                    <a:pt x="44" y="15"/>
                    <a:pt x="41" y="13"/>
                  </a:cubicBezTo>
                  <a:cubicBezTo>
                    <a:pt x="39" y="11"/>
                    <a:pt x="35" y="10"/>
                    <a:pt x="30" y="10"/>
                  </a:cubicBezTo>
                  <a:cubicBezTo>
                    <a:pt x="24" y="10"/>
                    <a:pt x="20" y="11"/>
                    <a:pt x="18" y="13"/>
                  </a:cubicBezTo>
                  <a:cubicBezTo>
                    <a:pt x="15" y="15"/>
                    <a:pt x="14" y="17"/>
                    <a:pt x="14" y="20"/>
                  </a:cubicBezTo>
                  <a:cubicBezTo>
                    <a:pt x="14" y="21"/>
                    <a:pt x="14" y="23"/>
                    <a:pt x="15" y="24"/>
                  </a:cubicBezTo>
                  <a:cubicBezTo>
                    <a:pt x="16" y="25"/>
                    <a:pt x="18" y="26"/>
                    <a:pt x="20" y="27"/>
                  </a:cubicBezTo>
                  <a:cubicBezTo>
                    <a:pt x="22" y="28"/>
                    <a:pt x="25" y="29"/>
                    <a:pt x="31" y="31"/>
                  </a:cubicBezTo>
                  <a:cubicBezTo>
                    <a:pt x="40" y="33"/>
                    <a:pt x="47" y="35"/>
                    <a:pt x="50" y="36"/>
                  </a:cubicBezTo>
                  <a:cubicBezTo>
                    <a:pt x="54" y="38"/>
                    <a:pt x="57" y="40"/>
                    <a:pt x="59" y="43"/>
                  </a:cubicBezTo>
                  <a:cubicBezTo>
                    <a:pt x="61" y="46"/>
                    <a:pt x="62" y="50"/>
                    <a:pt x="62" y="54"/>
                  </a:cubicBezTo>
                  <a:cubicBezTo>
                    <a:pt x="62" y="58"/>
                    <a:pt x="60" y="62"/>
                    <a:pt x="58" y="66"/>
                  </a:cubicBezTo>
                  <a:cubicBezTo>
                    <a:pt x="55" y="70"/>
                    <a:pt x="52" y="72"/>
                    <a:pt x="47" y="74"/>
                  </a:cubicBezTo>
                  <a:cubicBezTo>
                    <a:pt x="43" y="77"/>
                    <a:pt x="37" y="78"/>
                    <a:pt x="31" y="78"/>
                  </a:cubicBezTo>
                  <a:cubicBezTo>
                    <a:pt x="22" y="78"/>
                    <a:pt x="14" y="76"/>
                    <a:pt x="9" y="72"/>
                  </a:cubicBezTo>
                  <a:cubicBezTo>
                    <a:pt x="4" y="67"/>
                    <a:pt x="1" y="62"/>
                    <a:pt x="0" y="54"/>
                  </a:cubicBezTo>
                  <a:lnTo>
                    <a:pt x="0" y="5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6" name="Freeform 446"/>
            <p:cNvSpPr>
              <a:spLocks/>
            </p:cNvSpPr>
            <p:nvPr/>
          </p:nvSpPr>
          <p:spPr bwMode="auto">
            <a:xfrm>
              <a:off x="5573" y="8848"/>
              <a:ext cx="44" cy="135"/>
            </a:xfrm>
            <a:custGeom>
              <a:avLst/>
              <a:gdLst/>
              <a:ahLst/>
              <a:cxnLst>
                <a:cxn ang="0">
                  <a:pos x="34" y="90"/>
                </a:cxn>
                <a:cxn ang="0">
                  <a:pos x="34" y="90"/>
                </a:cxn>
                <a:cxn ang="0">
                  <a:pos x="36" y="101"/>
                </a:cxn>
                <a:cxn ang="0">
                  <a:pos x="26" y="102"/>
                </a:cxn>
                <a:cxn ang="0">
                  <a:pos x="16" y="100"/>
                </a:cxn>
                <a:cxn ang="0">
                  <a:pos x="10" y="94"/>
                </a:cxn>
                <a:cxn ang="0">
                  <a:pos x="9" y="79"/>
                </a:cxn>
                <a:cxn ang="0">
                  <a:pos x="9" y="36"/>
                </a:cxn>
                <a:cxn ang="0">
                  <a:pos x="0" y="36"/>
                </a:cxn>
                <a:cxn ang="0">
                  <a:pos x="0" y="26"/>
                </a:cxn>
                <a:cxn ang="0">
                  <a:pos x="9" y="26"/>
                </a:cxn>
                <a:cxn ang="0">
                  <a:pos x="9" y="8"/>
                </a:cxn>
                <a:cxn ang="0">
                  <a:pos x="21" y="0"/>
                </a:cxn>
                <a:cxn ang="0">
                  <a:pos x="21" y="26"/>
                </a:cxn>
                <a:cxn ang="0">
                  <a:pos x="34" y="26"/>
                </a:cxn>
                <a:cxn ang="0">
                  <a:pos x="34" y="36"/>
                </a:cxn>
                <a:cxn ang="0">
                  <a:pos x="21" y="36"/>
                </a:cxn>
                <a:cxn ang="0">
                  <a:pos x="21" y="80"/>
                </a:cxn>
                <a:cxn ang="0">
                  <a:pos x="22" y="87"/>
                </a:cxn>
                <a:cxn ang="0">
                  <a:pos x="24" y="89"/>
                </a:cxn>
                <a:cxn ang="0">
                  <a:pos x="29" y="90"/>
                </a:cxn>
                <a:cxn ang="0">
                  <a:pos x="34" y="90"/>
                </a:cxn>
                <a:cxn ang="0">
                  <a:pos x="34" y="90"/>
                </a:cxn>
              </a:cxnLst>
              <a:rect l="0" t="0" r="r" b="b"/>
              <a:pathLst>
                <a:path w="36" h="102">
                  <a:moveTo>
                    <a:pt x="34" y="90"/>
                  </a:moveTo>
                  <a:lnTo>
                    <a:pt x="34" y="90"/>
                  </a:lnTo>
                  <a:lnTo>
                    <a:pt x="36" y="101"/>
                  </a:lnTo>
                  <a:cubicBezTo>
                    <a:pt x="32" y="101"/>
                    <a:pt x="29" y="102"/>
                    <a:pt x="26" y="102"/>
                  </a:cubicBezTo>
                  <a:cubicBezTo>
                    <a:pt x="22" y="102"/>
                    <a:pt x="18" y="101"/>
                    <a:pt x="16" y="100"/>
                  </a:cubicBezTo>
                  <a:cubicBezTo>
                    <a:pt x="13" y="98"/>
                    <a:pt x="11" y="96"/>
                    <a:pt x="10" y="94"/>
                  </a:cubicBezTo>
                  <a:cubicBezTo>
                    <a:pt x="9" y="92"/>
                    <a:pt x="9" y="87"/>
                    <a:pt x="9" y="79"/>
                  </a:cubicBezTo>
                  <a:lnTo>
                    <a:pt x="9" y="36"/>
                  </a:lnTo>
                  <a:lnTo>
                    <a:pt x="0" y="36"/>
                  </a:lnTo>
                  <a:lnTo>
                    <a:pt x="0" y="26"/>
                  </a:lnTo>
                  <a:lnTo>
                    <a:pt x="9" y="26"/>
                  </a:lnTo>
                  <a:lnTo>
                    <a:pt x="9" y="8"/>
                  </a:lnTo>
                  <a:lnTo>
                    <a:pt x="21" y="0"/>
                  </a:lnTo>
                  <a:lnTo>
                    <a:pt x="21" y="26"/>
                  </a:lnTo>
                  <a:lnTo>
                    <a:pt x="34" y="26"/>
                  </a:lnTo>
                  <a:lnTo>
                    <a:pt x="34" y="36"/>
                  </a:lnTo>
                  <a:lnTo>
                    <a:pt x="21" y="36"/>
                  </a:lnTo>
                  <a:lnTo>
                    <a:pt x="21" y="80"/>
                  </a:lnTo>
                  <a:cubicBezTo>
                    <a:pt x="21" y="83"/>
                    <a:pt x="22" y="86"/>
                    <a:pt x="22" y="87"/>
                  </a:cubicBezTo>
                  <a:cubicBezTo>
                    <a:pt x="23" y="88"/>
                    <a:pt x="23" y="89"/>
                    <a:pt x="24" y="89"/>
                  </a:cubicBezTo>
                  <a:cubicBezTo>
                    <a:pt x="25" y="90"/>
                    <a:pt x="27" y="90"/>
                    <a:pt x="29" y="90"/>
                  </a:cubicBezTo>
                  <a:cubicBezTo>
                    <a:pt x="30" y="90"/>
                    <a:pt x="32" y="90"/>
                    <a:pt x="34" y="90"/>
                  </a:cubicBezTo>
                  <a:lnTo>
                    <a:pt x="34" y="9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7" name="Freeform 447"/>
            <p:cNvSpPr>
              <a:spLocks/>
            </p:cNvSpPr>
            <p:nvPr/>
          </p:nvSpPr>
          <p:spPr bwMode="auto">
            <a:xfrm>
              <a:off x="4785" y="8846"/>
              <a:ext cx="77" cy="136"/>
            </a:xfrm>
            <a:custGeom>
              <a:avLst/>
              <a:gdLst/>
              <a:ahLst/>
              <a:cxnLst>
                <a:cxn ang="0">
                  <a:pos x="0" y="103"/>
                </a:cxn>
                <a:cxn ang="0">
                  <a:pos x="0" y="103"/>
                </a:cxn>
                <a:cxn ang="0">
                  <a:pos x="0" y="0"/>
                </a:cxn>
                <a:cxn ang="0">
                  <a:pos x="13" y="0"/>
                </a:cxn>
                <a:cxn ang="0">
                  <a:pos x="13" y="91"/>
                </a:cxn>
                <a:cxn ang="0">
                  <a:pos x="64" y="91"/>
                </a:cxn>
                <a:cxn ang="0">
                  <a:pos x="64" y="103"/>
                </a:cxn>
                <a:cxn ang="0">
                  <a:pos x="0" y="103"/>
                </a:cxn>
              </a:cxnLst>
              <a:rect l="0" t="0" r="r" b="b"/>
              <a:pathLst>
                <a:path w="64" h="103">
                  <a:moveTo>
                    <a:pt x="0" y="103"/>
                  </a:moveTo>
                  <a:lnTo>
                    <a:pt x="0" y="103"/>
                  </a:lnTo>
                  <a:lnTo>
                    <a:pt x="0" y="0"/>
                  </a:lnTo>
                  <a:lnTo>
                    <a:pt x="13" y="0"/>
                  </a:lnTo>
                  <a:lnTo>
                    <a:pt x="13" y="91"/>
                  </a:lnTo>
                  <a:lnTo>
                    <a:pt x="64" y="91"/>
                  </a:lnTo>
                  <a:lnTo>
                    <a:pt x="64"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8" name="Freeform 448"/>
            <p:cNvSpPr>
              <a:spLocks noEditPoints="1"/>
            </p:cNvSpPr>
            <p:nvPr/>
          </p:nvSpPr>
          <p:spPr bwMode="auto">
            <a:xfrm>
              <a:off x="4875" y="8881"/>
              <a:ext cx="84" cy="103"/>
            </a:xfrm>
            <a:custGeom>
              <a:avLst/>
              <a:gdLst/>
              <a:ahLst/>
              <a:cxnLst>
                <a:cxn ang="0">
                  <a:pos x="53" y="67"/>
                </a:cxn>
                <a:cxn ang="0">
                  <a:pos x="53" y="67"/>
                </a:cxn>
                <a:cxn ang="0">
                  <a:pos x="40" y="75"/>
                </a:cxn>
                <a:cxn ang="0">
                  <a:pos x="26" y="78"/>
                </a:cxn>
                <a:cxn ang="0">
                  <a:pos x="7" y="72"/>
                </a:cxn>
                <a:cxn ang="0">
                  <a:pos x="0" y="56"/>
                </a:cxn>
                <a:cxn ang="0">
                  <a:pos x="3" y="46"/>
                </a:cxn>
                <a:cxn ang="0">
                  <a:pos x="9" y="39"/>
                </a:cxn>
                <a:cxn ang="0">
                  <a:pos x="18" y="35"/>
                </a:cxn>
                <a:cxn ang="0">
                  <a:pos x="30" y="33"/>
                </a:cxn>
                <a:cxn ang="0">
                  <a:pos x="52" y="28"/>
                </a:cxn>
                <a:cxn ang="0">
                  <a:pos x="52" y="25"/>
                </a:cxn>
                <a:cxn ang="0">
                  <a:pos x="49" y="14"/>
                </a:cxn>
                <a:cxn ang="0">
                  <a:pos x="34" y="10"/>
                </a:cxn>
                <a:cxn ang="0">
                  <a:pos x="21" y="13"/>
                </a:cxn>
                <a:cxn ang="0">
                  <a:pos x="15" y="24"/>
                </a:cxn>
                <a:cxn ang="0">
                  <a:pos x="2" y="22"/>
                </a:cxn>
                <a:cxn ang="0">
                  <a:pos x="8" y="10"/>
                </a:cxn>
                <a:cxn ang="0">
                  <a:pos x="19" y="2"/>
                </a:cxn>
                <a:cxn ang="0">
                  <a:pos x="36" y="0"/>
                </a:cxn>
                <a:cxn ang="0">
                  <a:pos x="52" y="2"/>
                </a:cxn>
                <a:cxn ang="0">
                  <a:pos x="60" y="7"/>
                </a:cxn>
                <a:cxn ang="0">
                  <a:pos x="64" y="16"/>
                </a:cxn>
                <a:cxn ang="0">
                  <a:pos x="65" y="28"/>
                </a:cxn>
                <a:cxn ang="0">
                  <a:pos x="65" y="45"/>
                </a:cxn>
                <a:cxn ang="0">
                  <a:pos x="66" y="67"/>
                </a:cxn>
                <a:cxn ang="0">
                  <a:pos x="69" y="76"/>
                </a:cxn>
                <a:cxn ang="0">
                  <a:pos x="56" y="76"/>
                </a:cxn>
                <a:cxn ang="0">
                  <a:pos x="53" y="67"/>
                </a:cxn>
                <a:cxn ang="0">
                  <a:pos x="53" y="67"/>
                </a:cxn>
                <a:cxn ang="0">
                  <a:pos x="52" y="38"/>
                </a:cxn>
                <a:cxn ang="0">
                  <a:pos x="52" y="38"/>
                </a:cxn>
                <a:cxn ang="0">
                  <a:pos x="32" y="43"/>
                </a:cxn>
                <a:cxn ang="0">
                  <a:pos x="21" y="46"/>
                </a:cxn>
                <a:cxn ang="0">
                  <a:pos x="16" y="50"/>
                </a:cxn>
                <a:cxn ang="0">
                  <a:pos x="14" y="56"/>
                </a:cxn>
                <a:cxn ang="0">
                  <a:pos x="18" y="64"/>
                </a:cxn>
                <a:cxn ang="0">
                  <a:pos x="29" y="68"/>
                </a:cxn>
                <a:cxn ang="0">
                  <a:pos x="42" y="64"/>
                </a:cxn>
                <a:cxn ang="0">
                  <a:pos x="50" y="56"/>
                </a:cxn>
                <a:cxn ang="0">
                  <a:pos x="52" y="43"/>
                </a:cxn>
                <a:cxn ang="0">
                  <a:pos x="52" y="38"/>
                </a:cxn>
              </a:cxnLst>
              <a:rect l="0" t="0" r="r" b="b"/>
              <a:pathLst>
                <a:path w="69" h="78">
                  <a:moveTo>
                    <a:pt x="53" y="67"/>
                  </a:moveTo>
                  <a:lnTo>
                    <a:pt x="53" y="67"/>
                  </a:lnTo>
                  <a:cubicBezTo>
                    <a:pt x="49" y="71"/>
                    <a:pt x="44" y="73"/>
                    <a:pt x="40" y="75"/>
                  </a:cubicBezTo>
                  <a:cubicBezTo>
                    <a:pt x="35" y="77"/>
                    <a:pt x="31" y="78"/>
                    <a:pt x="26" y="78"/>
                  </a:cubicBezTo>
                  <a:cubicBezTo>
                    <a:pt x="18" y="78"/>
                    <a:pt x="11" y="76"/>
                    <a:pt x="7" y="72"/>
                  </a:cubicBezTo>
                  <a:cubicBezTo>
                    <a:pt x="2" y="68"/>
                    <a:pt x="0" y="62"/>
                    <a:pt x="0" y="56"/>
                  </a:cubicBezTo>
                  <a:cubicBezTo>
                    <a:pt x="0" y="53"/>
                    <a:pt x="1" y="49"/>
                    <a:pt x="3" y="46"/>
                  </a:cubicBezTo>
                  <a:cubicBezTo>
                    <a:pt x="4" y="43"/>
                    <a:pt x="7" y="41"/>
                    <a:pt x="9" y="39"/>
                  </a:cubicBezTo>
                  <a:cubicBezTo>
                    <a:pt x="12" y="37"/>
                    <a:pt x="15" y="36"/>
                    <a:pt x="18" y="35"/>
                  </a:cubicBezTo>
                  <a:cubicBezTo>
                    <a:pt x="21" y="34"/>
                    <a:pt x="25" y="33"/>
                    <a:pt x="30" y="33"/>
                  </a:cubicBezTo>
                  <a:cubicBezTo>
                    <a:pt x="40" y="32"/>
                    <a:pt x="47" y="30"/>
                    <a:pt x="52" y="28"/>
                  </a:cubicBezTo>
                  <a:cubicBezTo>
                    <a:pt x="52" y="27"/>
                    <a:pt x="52" y="26"/>
                    <a:pt x="52" y="25"/>
                  </a:cubicBezTo>
                  <a:cubicBezTo>
                    <a:pt x="52" y="20"/>
                    <a:pt x="51" y="16"/>
                    <a:pt x="49" y="14"/>
                  </a:cubicBezTo>
                  <a:cubicBezTo>
                    <a:pt x="45" y="11"/>
                    <a:pt x="41" y="10"/>
                    <a:pt x="34" y="10"/>
                  </a:cubicBezTo>
                  <a:cubicBezTo>
                    <a:pt x="28" y="10"/>
                    <a:pt x="24" y="11"/>
                    <a:pt x="21" y="13"/>
                  </a:cubicBezTo>
                  <a:cubicBezTo>
                    <a:pt x="18" y="15"/>
                    <a:pt x="16" y="19"/>
                    <a:pt x="15" y="24"/>
                  </a:cubicBezTo>
                  <a:lnTo>
                    <a:pt x="2" y="22"/>
                  </a:lnTo>
                  <a:cubicBezTo>
                    <a:pt x="4" y="17"/>
                    <a:pt x="5" y="13"/>
                    <a:pt x="8" y="10"/>
                  </a:cubicBezTo>
                  <a:cubicBezTo>
                    <a:pt x="11" y="6"/>
                    <a:pt x="14" y="4"/>
                    <a:pt x="19" y="2"/>
                  </a:cubicBezTo>
                  <a:cubicBezTo>
                    <a:pt x="24" y="0"/>
                    <a:pt x="30" y="0"/>
                    <a:pt x="36" y="0"/>
                  </a:cubicBezTo>
                  <a:cubicBezTo>
                    <a:pt x="43" y="0"/>
                    <a:pt x="48" y="0"/>
                    <a:pt x="52" y="2"/>
                  </a:cubicBezTo>
                  <a:cubicBezTo>
                    <a:pt x="56" y="3"/>
                    <a:pt x="59" y="5"/>
                    <a:pt x="60" y="7"/>
                  </a:cubicBezTo>
                  <a:cubicBezTo>
                    <a:pt x="62" y="10"/>
                    <a:pt x="64" y="13"/>
                    <a:pt x="64" y="16"/>
                  </a:cubicBezTo>
                  <a:cubicBezTo>
                    <a:pt x="65" y="18"/>
                    <a:pt x="65" y="22"/>
                    <a:pt x="65" y="28"/>
                  </a:cubicBezTo>
                  <a:lnTo>
                    <a:pt x="65" y="45"/>
                  </a:lnTo>
                  <a:cubicBezTo>
                    <a:pt x="65" y="56"/>
                    <a:pt x="65" y="64"/>
                    <a:pt x="66" y="67"/>
                  </a:cubicBezTo>
                  <a:cubicBezTo>
                    <a:pt x="66" y="70"/>
                    <a:pt x="67" y="73"/>
                    <a:pt x="69" y="76"/>
                  </a:cubicBezTo>
                  <a:lnTo>
                    <a:pt x="56" y="76"/>
                  </a:lnTo>
                  <a:cubicBezTo>
                    <a:pt x="55" y="73"/>
                    <a:pt x="54" y="70"/>
                    <a:pt x="53" y="67"/>
                  </a:cubicBezTo>
                  <a:lnTo>
                    <a:pt x="53" y="67"/>
                  </a:lnTo>
                  <a:close/>
                  <a:moveTo>
                    <a:pt x="52" y="38"/>
                  </a:moveTo>
                  <a:lnTo>
                    <a:pt x="52" y="38"/>
                  </a:lnTo>
                  <a:cubicBezTo>
                    <a:pt x="48" y="40"/>
                    <a:pt x="41" y="42"/>
                    <a:pt x="32" y="43"/>
                  </a:cubicBezTo>
                  <a:cubicBezTo>
                    <a:pt x="26" y="44"/>
                    <a:pt x="23" y="45"/>
                    <a:pt x="21" y="46"/>
                  </a:cubicBezTo>
                  <a:cubicBezTo>
                    <a:pt x="18" y="47"/>
                    <a:pt x="17" y="48"/>
                    <a:pt x="16" y="50"/>
                  </a:cubicBezTo>
                  <a:cubicBezTo>
                    <a:pt x="14" y="52"/>
                    <a:pt x="14" y="54"/>
                    <a:pt x="14" y="56"/>
                  </a:cubicBezTo>
                  <a:cubicBezTo>
                    <a:pt x="14" y="59"/>
                    <a:pt x="15" y="62"/>
                    <a:pt x="18" y="64"/>
                  </a:cubicBezTo>
                  <a:cubicBezTo>
                    <a:pt x="20" y="67"/>
                    <a:pt x="24" y="68"/>
                    <a:pt x="29" y="68"/>
                  </a:cubicBezTo>
                  <a:cubicBezTo>
                    <a:pt x="34" y="68"/>
                    <a:pt x="38" y="67"/>
                    <a:pt x="42" y="64"/>
                  </a:cubicBezTo>
                  <a:cubicBezTo>
                    <a:pt x="46" y="62"/>
                    <a:pt x="48" y="59"/>
                    <a:pt x="50" y="56"/>
                  </a:cubicBezTo>
                  <a:cubicBezTo>
                    <a:pt x="52" y="53"/>
                    <a:pt x="52" y="49"/>
                    <a:pt x="52" y="43"/>
                  </a:cubicBezTo>
                  <a:lnTo>
                    <a:pt x="52" y="3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9" name="Freeform 449"/>
            <p:cNvSpPr>
              <a:spLocks noEditPoints="1"/>
            </p:cNvSpPr>
            <p:nvPr/>
          </p:nvSpPr>
          <p:spPr bwMode="auto">
            <a:xfrm>
              <a:off x="4977" y="8846"/>
              <a:ext cx="79" cy="138"/>
            </a:xfrm>
            <a:custGeom>
              <a:avLst/>
              <a:gdLst/>
              <a:ahLst/>
              <a:cxnLst>
                <a:cxn ang="0">
                  <a:pos x="12" y="103"/>
                </a:cxn>
                <a:cxn ang="0">
                  <a:pos x="12" y="103"/>
                </a:cxn>
                <a:cxn ang="0">
                  <a:pos x="0" y="103"/>
                </a:cxn>
                <a:cxn ang="0">
                  <a:pos x="0" y="0"/>
                </a:cxn>
                <a:cxn ang="0">
                  <a:pos x="13" y="0"/>
                </a:cxn>
                <a:cxn ang="0">
                  <a:pos x="13" y="37"/>
                </a:cxn>
                <a:cxn ang="0">
                  <a:pos x="34" y="27"/>
                </a:cxn>
                <a:cxn ang="0">
                  <a:pos x="47" y="29"/>
                </a:cxn>
                <a:cxn ang="0">
                  <a:pos x="57" y="37"/>
                </a:cxn>
                <a:cxn ang="0">
                  <a:pos x="63" y="49"/>
                </a:cxn>
                <a:cxn ang="0">
                  <a:pos x="65" y="64"/>
                </a:cxn>
                <a:cxn ang="0">
                  <a:pos x="56" y="94"/>
                </a:cxn>
                <a:cxn ang="0">
                  <a:pos x="33" y="105"/>
                </a:cxn>
                <a:cxn ang="0">
                  <a:pos x="12" y="94"/>
                </a:cxn>
                <a:cxn ang="0">
                  <a:pos x="12" y="103"/>
                </a:cxn>
                <a:cxn ang="0">
                  <a:pos x="12" y="65"/>
                </a:cxn>
                <a:cxn ang="0">
                  <a:pos x="12" y="65"/>
                </a:cxn>
                <a:cxn ang="0">
                  <a:pos x="16" y="84"/>
                </a:cxn>
                <a:cxn ang="0">
                  <a:pos x="32" y="94"/>
                </a:cxn>
                <a:cxn ang="0">
                  <a:pos x="46" y="87"/>
                </a:cxn>
                <a:cxn ang="0">
                  <a:pos x="52" y="65"/>
                </a:cxn>
                <a:cxn ang="0">
                  <a:pos x="47" y="44"/>
                </a:cxn>
                <a:cxn ang="0">
                  <a:pos x="32" y="37"/>
                </a:cxn>
                <a:cxn ang="0">
                  <a:pos x="18" y="44"/>
                </a:cxn>
                <a:cxn ang="0">
                  <a:pos x="12" y="65"/>
                </a:cxn>
                <a:cxn ang="0">
                  <a:pos x="12" y="65"/>
                </a:cxn>
              </a:cxnLst>
              <a:rect l="0" t="0" r="r" b="b"/>
              <a:pathLst>
                <a:path w="65" h="105">
                  <a:moveTo>
                    <a:pt x="12" y="103"/>
                  </a:moveTo>
                  <a:lnTo>
                    <a:pt x="12" y="103"/>
                  </a:lnTo>
                  <a:lnTo>
                    <a:pt x="0" y="103"/>
                  </a:lnTo>
                  <a:lnTo>
                    <a:pt x="0" y="0"/>
                  </a:lnTo>
                  <a:lnTo>
                    <a:pt x="13" y="0"/>
                  </a:lnTo>
                  <a:lnTo>
                    <a:pt x="13" y="37"/>
                  </a:lnTo>
                  <a:cubicBezTo>
                    <a:pt x="18" y="30"/>
                    <a:pt x="25" y="27"/>
                    <a:pt x="34" y="27"/>
                  </a:cubicBezTo>
                  <a:cubicBezTo>
                    <a:pt x="38" y="27"/>
                    <a:pt x="43" y="27"/>
                    <a:pt x="47" y="29"/>
                  </a:cubicBezTo>
                  <a:cubicBezTo>
                    <a:pt x="51" y="31"/>
                    <a:pt x="54" y="34"/>
                    <a:pt x="57" y="37"/>
                  </a:cubicBezTo>
                  <a:cubicBezTo>
                    <a:pt x="59" y="40"/>
                    <a:pt x="62" y="44"/>
                    <a:pt x="63" y="49"/>
                  </a:cubicBezTo>
                  <a:cubicBezTo>
                    <a:pt x="65" y="54"/>
                    <a:pt x="65" y="59"/>
                    <a:pt x="65" y="64"/>
                  </a:cubicBezTo>
                  <a:cubicBezTo>
                    <a:pt x="65" y="77"/>
                    <a:pt x="62" y="87"/>
                    <a:pt x="56" y="94"/>
                  </a:cubicBezTo>
                  <a:cubicBezTo>
                    <a:pt x="49" y="101"/>
                    <a:pt x="42" y="105"/>
                    <a:pt x="33" y="105"/>
                  </a:cubicBezTo>
                  <a:cubicBezTo>
                    <a:pt x="24" y="105"/>
                    <a:pt x="17" y="101"/>
                    <a:pt x="12" y="94"/>
                  </a:cubicBezTo>
                  <a:lnTo>
                    <a:pt x="12" y="103"/>
                  </a:lnTo>
                  <a:close/>
                  <a:moveTo>
                    <a:pt x="12" y="65"/>
                  </a:moveTo>
                  <a:lnTo>
                    <a:pt x="12" y="65"/>
                  </a:lnTo>
                  <a:cubicBezTo>
                    <a:pt x="12" y="74"/>
                    <a:pt x="13" y="80"/>
                    <a:pt x="16" y="84"/>
                  </a:cubicBezTo>
                  <a:cubicBezTo>
                    <a:pt x="20" y="91"/>
                    <a:pt x="25" y="94"/>
                    <a:pt x="32" y="94"/>
                  </a:cubicBezTo>
                  <a:cubicBezTo>
                    <a:pt x="37" y="94"/>
                    <a:pt x="42" y="92"/>
                    <a:pt x="46" y="87"/>
                  </a:cubicBezTo>
                  <a:cubicBezTo>
                    <a:pt x="50" y="82"/>
                    <a:pt x="52" y="75"/>
                    <a:pt x="52" y="65"/>
                  </a:cubicBezTo>
                  <a:cubicBezTo>
                    <a:pt x="52" y="56"/>
                    <a:pt x="50" y="49"/>
                    <a:pt x="47" y="44"/>
                  </a:cubicBezTo>
                  <a:cubicBezTo>
                    <a:pt x="43" y="39"/>
                    <a:pt x="38" y="37"/>
                    <a:pt x="32" y="37"/>
                  </a:cubicBezTo>
                  <a:cubicBezTo>
                    <a:pt x="27" y="37"/>
                    <a:pt x="22" y="39"/>
                    <a:pt x="18" y="44"/>
                  </a:cubicBezTo>
                  <a:cubicBezTo>
                    <a:pt x="14" y="49"/>
                    <a:pt x="12" y="56"/>
                    <a:pt x="12" y="65"/>
                  </a:cubicBezTo>
                  <a:lnTo>
                    <a:pt x="12"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0" name="Freeform 450"/>
            <p:cNvSpPr>
              <a:spLocks noEditPoints="1"/>
            </p:cNvSpPr>
            <p:nvPr/>
          </p:nvSpPr>
          <p:spPr bwMode="auto">
            <a:xfrm>
              <a:off x="5069" y="8881"/>
              <a:ext cx="86" cy="103"/>
            </a:xfrm>
            <a:custGeom>
              <a:avLst/>
              <a:gdLst/>
              <a:ahLst/>
              <a:cxnLst>
                <a:cxn ang="0">
                  <a:pos x="0" y="39"/>
                </a:cxn>
                <a:cxn ang="0">
                  <a:pos x="0" y="39"/>
                </a:cxn>
                <a:cxn ang="0">
                  <a:pos x="11" y="8"/>
                </a:cxn>
                <a:cxn ang="0">
                  <a:pos x="35" y="0"/>
                </a:cxn>
                <a:cxn ang="0">
                  <a:pos x="60" y="10"/>
                </a:cxn>
                <a:cxn ang="0">
                  <a:pos x="70" y="37"/>
                </a:cxn>
                <a:cxn ang="0">
                  <a:pos x="65" y="60"/>
                </a:cxn>
                <a:cxn ang="0">
                  <a:pos x="53" y="73"/>
                </a:cxn>
                <a:cxn ang="0">
                  <a:pos x="35" y="78"/>
                </a:cxn>
                <a:cxn ang="0">
                  <a:pos x="10" y="68"/>
                </a:cxn>
                <a:cxn ang="0">
                  <a:pos x="0" y="39"/>
                </a:cxn>
                <a:cxn ang="0">
                  <a:pos x="0" y="39"/>
                </a:cxn>
                <a:cxn ang="0">
                  <a:pos x="13" y="39"/>
                </a:cxn>
                <a:cxn ang="0">
                  <a:pos x="13" y="39"/>
                </a:cxn>
                <a:cxn ang="0">
                  <a:pos x="19" y="60"/>
                </a:cxn>
                <a:cxn ang="0">
                  <a:pos x="35" y="67"/>
                </a:cxn>
                <a:cxn ang="0">
                  <a:pos x="51" y="60"/>
                </a:cxn>
                <a:cxn ang="0">
                  <a:pos x="57" y="38"/>
                </a:cxn>
                <a:cxn ang="0">
                  <a:pos x="50" y="17"/>
                </a:cxn>
                <a:cxn ang="0">
                  <a:pos x="35" y="10"/>
                </a:cxn>
                <a:cxn ang="0">
                  <a:pos x="19" y="17"/>
                </a:cxn>
                <a:cxn ang="0">
                  <a:pos x="13" y="39"/>
                </a:cxn>
                <a:cxn ang="0">
                  <a:pos x="13" y="39"/>
                </a:cxn>
              </a:cxnLst>
              <a:rect l="0" t="0" r="r" b="b"/>
              <a:pathLst>
                <a:path w="70" h="78">
                  <a:moveTo>
                    <a:pt x="0" y="39"/>
                  </a:moveTo>
                  <a:lnTo>
                    <a:pt x="0" y="39"/>
                  </a:lnTo>
                  <a:cubicBezTo>
                    <a:pt x="0" y="25"/>
                    <a:pt x="4" y="14"/>
                    <a:pt x="11" y="8"/>
                  </a:cubicBezTo>
                  <a:cubicBezTo>
                    <a:pt x="18" y="2"/>
                    <a:pt x="26" y="0"/>
                    <a:pt x="35" y="0"/>
                  </a:cubicBezTo>
                  <a:cubicBezTo>
                    <a:pt x="45" y="0"/>
                    <a:pt x="54" y="3"/>
                    <a:pt x="60" y="10"/>
                  </a:cubicBezTo>
                  <a:cubicBezTo>
                    <a:pt x="67" y="16"/>
                    <a:pt x="70" y="26"/>
                    <a:pt x="70" y="37"/>
                  </a:cubicBezTo>
                  <a:cubicBezTo>
                    <a:pt x="70" y="47"/>
                    <a:pt x="68" y="55"/>
                    <a:pt x="65" y="60"/>
                  </a:cubicBezTo>
                  <a:cubicBezTo>
                    <a:pt x="63" y="66"/>
                    <a:pt x="58" y="70"/>
                    <a:pt x="53" y="73"/>
                  </a:cubicBezTo>
                  <a:cubicBezTo>
                    <a:pt x="47" y="76"/>
                    <a:pt x="41" y="78"/>
                    <a:pt x="35" y="78"/>
                  </a:cubicBezTo>
                  <a:cubicBezTo>
                    <a:pt x="24" y="78"/>
                    <a:pt x="16" y="74"/>
                    <a:pt x="10" y="68"/>
                  </a:cubicBezTo>
                  <a:cubicBezTo>
                    <a:pt x="3" y="61"/>
                    <a:pt x="0" y="51"/>
                    <a:pt x="0" y="39"/>
                  </a:cubicBezTo>
                  <a:lnTo>
                    <a:pt x="0" y="39"/>
                  </a:lnTo>
                  <a:close/>
                  <a:moveTo>
                    <a:pt x="13" y="39"/>
                  </a:moveTo>
                  <a:lnTo>
                    <a:pt x="13" y="39"/>
                  </a:lnTo>
                  <a:cubicBezTo>
                    <a:pt x="13" y="48"/>
                    <a:pt x="15" y="55"/>
                    <a:pt x="19" y="60"/>
                  </a:cubicBezTo>
                  <a:cubicBezTo>
                    <a:pt x="23" y="65"/>
                    <a:pt x="29" y="67"/>
                    <a:pt x="35" y="67"/>
                  </a:cubicBezTo>
                  <a:cubicBezTo>
                    <a:pt x="41" y="67"/>
                    <a:pt x="46" y="65"/>
                    <a:pt x="51" y="60"/>
                  </a:cubicBezTo>
                  <a:cubicBezTo>
                    <a:pt x="55" y="55"/>
                    <a:pt x="57" y="48"/>
                    <a:pt x="57" y="38"/>
                  </a:cubicBezTo>
                  <a:cubicBezTo>
                    <a:pt x="57" y="29"/>
                    <a:pt x="55" y="22"/>
                    <a:pt x="50" y="17"/>
                  </a:cubicBezTo>
                  <a:cubicBezTo>
                    <a:pt x="46" y="12"/>
                    <a:pt x="41" y="10"/>
                    <a:pt x="35" y="10"/>
                  </a:cubicBezTo>
                  <a:cubicBezTo>
                    <a:pt x="29" y="10"/>
                    <a:pt x="23" y="12"/>
                    <a:pt x="19"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1" name="Freeform 451"/>
            <p:cNvSpPr>
              <a:spLocks/>
            </p:cNvSpPr>
            <p:nvPr/>
          </p:nvSpPr>
          <p:spPr bwMode="auto">
            <a:xfrm>
              <a:off x="5172" y="8881"/>
              <a:ext cx="50" cy="101"/>
            </a:xfrm>
            <a:custGeom>
              <a:avLst/>
              <a:gdLst/>
              <a:ahLst/>
              <a:cxnLst>
                <a:cxn ang="0">
                  <a:pos x="0" y="76"/>
                </a:cxn>
                <a:cxn ang="0">
                  <a:pos x="0" y="76"/>
                </a:cxn>
                <a:cxn ang="0">
                  <a:pos x="0" y="1"/>
                </a:cxn>
                <a:cxn ang="0">
                  <a:pos x="12" y="1"/>
                </a:cxn>
                <a:cxn ang="0">
                  <a:pos x="12" y="13"/>
                </a:cxn>
                <a:cxn ang="0">
                  <a:pos x="20" y="2"/>
                </a:cxn>
                <a:cxn ang="0">
                  <a:pos x="28" y="0"/>
                </a:cxn>
                <a:cxn ang="0">
                  <a:pos x="41" y="4"/>
                </a:cxn>
                <a:cxn ang="0">
                  <a:pos x="37" y="15"/>
                </a:cxn>
                <a:cxn ang="0">
                  <a:pos x="27" y="13"/>
                </a:cxn>
                <a:cxn ang="0">
                  <a:pos x="20" y="15"/>
                </a:cxn>
                <a:cxn ang="0">
                  <a:pos x="15" y="22"/>
                </a:cxn>
                <a:cxn ang="0">
                  <a:pos x="13" y="37"/>
                </a:cxn>
                <a:cxn ang="0">
                  <a:pos x="13" y="76"/>
                </a:cxn>
                <a:cxn ang="0">
                  <a:pos x="0" y="76"/>
                </a:cxn>
              </a:cxnLst>
              <a:rect l="0" t="0" r="r" b="b"/>
              <a:pathLst>
                <a:path w="41" h="76">
                  <a:moveTo>
                    <a:pt x="0" y="76"/>
                  </a:moveTo>
                  <a:lnTo>
                    <a:pt x="0" y="76"/>
                  </a:lnTo>
                  <a:lnTo>
                    <a:pt x="0" y="1"/>
                  </a:lnTo>
                  <a:lnTo>
                    <a:pt x="12" y="1"/>
                  </a:lnTo>
                  <a:lnTo>
                    <a:pt x="12" y="13"/>
                  </a:lnTo>
                  <a:cubicBezTo>
                    <a:pt x="15" y="7"/>
                    <a:pt x="17" y="4"/>
                    <a:pt x="20" y="2"/>
                  </a:cubicBezTo>
                  <a:cubicBezTo>
                    <a:pt x="22" y="0"/>
                    <a:pt x="25" y="0"/>
                    <a:pt x="28" y="0"/>
                  </a:cubicBezTo>
                  <a:cubicBezTo>
                    <a:pt x="32" y="0"/>
                    <a:pt x="37" y="1"/>
                    <a:pt x="41" y="4"/>
                  </a:cubicBezTo>
                  <a:lnTo>
                    <a:pt x="37" y="15"/>
                  </a:lnTo>
                  <a:cubicBezTo>
                    <a:pt x="34" y="14"/>
                    <a:pt x="30" y="13"/>
                    <a:pt x="27" y="13"/>
                  </a:cubicBezTo>
                  <a:cubicBezTo>
                    <a:pt x="25" y="13"/>
                    <a:pt x="22" y="13"/>
                    <a:pt x="20" y="15"/>
                  </a:cubicBezTo>
                  <a:cubicBezTo>
                    <a:pt x="18" y="17"/>
                    <a:pt x="16" y="19"/>
                    <a:pt x="15" y="22"/>
                  </a:cubicBezTo>
                  <a:cubicBezTo>
                    <a:pt x="14" y="27"/>
                    <a:pt x="13" y="31"/>
                    <a:pt x="13" y="37"/>
                  </a:cubicBezTo>
                  <a:lnTo>
                    <a:pt x="13" y="76"/>
                  </a:lnTo>
                  <a:lnTo>
                    <a:pt x="0"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2" name="Freeform 452"/>
            <p:cNvSpPr>
              <a:spLocks/>
            </p:cNvSpPr>
            <p:nvPr/>
          </p:nvSpPr>
          <p:spPr bwMode="auto">
            <a:xfrm>
              <a:off x="4780" y="8577"/>
              <a:ext cx="93" cy="136"/>
            </a:xfrm>
            <a:custGeom>
              <a:avLst/>
              <a:gdLst/>
              <a:ahLst/>
              <a:cxnLst>
                <a:cxn ang="0">
                  <a:pos x="0" y="103"/>
                </a:cxn>
                <a:cxn ang="0">
                  <a:pos x="0" y="103"/>
                </a:cxn>
                <a:cxn ang="0">
                  <a:pos x="0" y="0"/>
                </a:cxn>
                <a:cxn ang="0">
                  <a:pos x="74" y="0"/>
                </a:cxn>
                <a:cxn ang="0">
                  <a:pos x="74" y="12"/>
                </a:cxn>
                <a:cxn ang="0">
                  <a:pos x="13" y="12"/>
                </a:cxn>
                <a:cxn ang="0">
                  <a:pos x="13" y="43"/>
                </a:cxn>
                <a:cxn ang="0">
                  <a:pos x="70" y="43"/>
                </a:cxn>
                <a:cxn ang="0">
                  <a:pos x="70" y="55"/>
                </a:cxn>
                <a:cxn ang="0">
                  <a:pos x="13" y="55"/>
                </a:cxn>
                <a:cxn ang="0">
                  <a:pos x="13" y="90"/>
                </a:cxn>
                <a:cxn ang="0">
                  <a:pos x="77" y="90"/>
                </a:cxn>
                <a:cxn ang="0">
                  <a:pos x="77" y="103"/>
                </a:cxn>
                <a:cxn ang="0">
                  <a:pos x="0" y="103"/>
                </a:cxn>
              </a:cxnLst>
              <a:rect l="0" t="0" r="r" b="b"/>
              <a:pathLst>
                <a:path w="77" h="103">
                  <a:moveTo>
                    <a:pt x="0" y="103"/>
                  </a:moveTo>
                  <a:lnTo>
                    <a:pt x="0" y="103"/>
                  </a:lnTo>
                  <a:lnTo>
                    <a:pt x="0" y="0"/>
                  </a:lnTo>
                  <a:lnTo>
                    <a:pt x="74" y="0"/>
                  </a:lnTo>
                  <a:lnTo>
                    <a:pt x="74" y="12"/>
                  </a:lnTo>
                  <a:lnTo>
                    <a:pt x="13" y="12"/>
                  </a:lnTo>
                  <a:lnTo>
                    <a:pt x="13" y="43"/>
                  </a:lnTo>
                  <a:lnTo>
                    <a:pt x="70" y="43"/>
                  </a:lnTo>
                  <a:lnTo>
                    <a:pt x="70" y="55"/>
                  </a:lnTo>
                  <a:lnTo>
                    <a:pt x="13" y="55"/>
                  </a:lnTo>
                  <a:lnTo>
                    <a:pt x="13" y="90"/>
                  </a:lnTo>
                  <a:lnTo>
                    <a:pt x="77" y="90"/>
                  </a:lnTo>
                  <a:lnTo>
                    <a:pt x="77"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3" name="Freeform 453"/>
            <p:cNvSpPr>
              <a:spLocks/>
            </p:cNvSpPr>
            <p:nvPr/>
          </p:nvSpPr>
          <p:spPr bwMode="auto">
            <a:xfrm>
              <a:off x="4894" y="8612"/>
              <a:ext cx="123" cy="101"/>
            </a:xfrm>
            <a:custGeom>
              <a:avLst/>
              <a:gdLst/>
              <a:ahLst/>
              <a:cxnLst>
                <a:cxn ang="0">
                  <a:pos x="0" y="77"/>
                </a:cxn>
                <a:cxn ang="0">
                  <a:pos x="0" y="77"/>
                </a:cxn>
                <a:cxn ang="0">
                  <a:pos x="0" y="2"/>
                </a:cxn>
                <a:cxn ang="0">
                  <a:pos x="11" y="2"/>
                </a:cxn>
                <a:cxn ang="0">
                  <a:pos x="11" y="12"/>
                </a:cxn>
                <a:cxn ang="0">
                  <a:pos x="20" y="4"/>
                </a:cxn>
                <a:cxn ang="0">
                  <a:pos x="34" y="0"/>
                </a:cxn>
                <a:cxn ang="0">
                  <a:pos x="47" y="4"/>
                </a:cxn>
                <a:cxn ang="0">
                  <a:pos x="55" y="13"/>
                </a:cxn>
                <a:cxn ang="0">
                  <a:pos x="78" y="0"/>
                </a:cxn>
                <a:cxn ang="0">
                  <a:pos x="95" y="6"/>
                </a:cxn>
                <a:cxn ang="0">
                  <a:pos x="101" y="25"/>
                </a:cxn>
                <a:cxn ang="0">
                  <a:pos x="101" y="77"/>
                </a:cxn>
                <a:cxn ang="0">
                  <a:pos x="88" y="77"/>
                </a:cxn>
                <a:cxn ang="0">
                  <a:pos x="88" y="30"/>
                </a:cxn>
                <a:cxn ang="0">
                  <a:pos x="87" y="19"/>
                </a:cxn>
                <a:cxn ang="0">
                  <a:pos x="83" y="13"/>
                </a:cxn>
                <a:cxn ang="0">
                  <a:pos x="75" y="11"/>
                </a:cxn>
                <a:cxn ang="0">
                  <a:pos x="62" y="17"/>
                </a:cxn>
                <a:cxn ang="0">
                  <a:pos x="57" y="33"/>
                </a:cxn>
                <a:cxn ang="0">
                  <a:pos x="57" y="77"/>
                </a:cxn>
                <a:cxn ang="0">
                  <a:pos x="44" y="77"/>
                </a:cxn>
                <a:cxn ang="0">
                  <a:pos x="44" y="28"/>
                </a:cxn>
                <a:cxn ang="0">
                  <a:pos x="41" y="15"/>
                </a:cxn>
                <a:cxn ang="0">
                  <a:pos x="31" y="11"/>
                </a:cxn>
                <a:cxn ang="0">
                  <a:pos x="21" y="14"/>
                </a:cxn>
                <a:cxn ang="0">
                  <a:pos x="14" y="22"/>
                </a:cxn>
                <a:cxn ang="0">
                  <a:pos x="12" y="38"/>
                </a:cxn>
                <a:cxn ang="0">
                  <a:pos x="12" y="77"/>
                </a:cxn>
                <a:cxn ang="0">
                  <a:pos x="0" y="77"/>
                </a:cxn>
              </a:cxnLst>
              <a:rect l="0" t="0" r="r" b="b"/>
              <a:pathLst>
                <a:path w="101" h="77">
                  <a:moveTo>
                    <a:pt x="0" y="77"/>
                  </a:moveTo>
                  <a:lnTo>
                    <a:pt x="0" y="77"/>
                  </a:lnTo>
                  <a:lnTo>
                    <a:pt x="0" y="2"/>
                  </a:lnTo>
                  <a:lnTo>
                    <a:pt x="11" y="2"/>
                  </a:lnTo>
                  <a:lnTo>
                    <a:pt x="11" y="12"/>
                  </a:lnTo>
                  <a:cubicBezTo>
                    <a:pt x="13" y="9"/>
                    <a:pt x="17" y="6"/>
                    <a:pt x="20" y="4"/>
                  </a:cubicBezTo>
                  <a:cubicBezTo>
                    <a:pt x="24" y="1"/>
                    <a:pt x="29" y="0"/>
                    <a:pt x="34" y="0"/>
                  </a:cubicBezTo>
                  <a:cubicBezTo>
                    <a:pt x="39" y="0"/>
                    <a:pt x="44" y="1"/>
                    <a:pt x="47" y="4"/>
                  </a:cubicBezTo>
                  <a:cubicBezTo>
                    <a:pt x="51" y="6"/>
                    <a:pt x="53" y="9"/>
                    <a:pt x="55" y="13"/>
                  </a:cubicBezTo>
                  <a:cubicBezTo>
                    <a:pt x="61" y="5"/>
                    <a:pt x="68" y="0"/>
                    <a:pt x="78" y="0"/>
                  </a:cubicBezTo>
                  <a:cubicBezTo>
                    <a:pt x="85" y="0"/>
                    <a:pt x="91" y="2"/>
                    <a:pt x="95" y="6"/>
                  </a:cubicBezTo>
                  <a:cubicBezTo>
                    <a:pt x="99" y="11"/>
                    <a:pt x="101" y="17"/>
                    <a:pt x="101" y="25"/>
                  </a:cubicBezTo>
                  <a:lnTo>
                    <a:pt x="101" y="77"/>
                  </a:lnTo>
                  <a:lnTo>
                    <a:pt x="88" y="77"/>
                  </a:lnTo>
                  <a:lnTo>
                    <a:pt x="88" y="30"/>
                  </a:lnTo>
                  <a:cubicBezTo>
                    <a:pt x="88" y="25"/>
                    <a:pt x="88" y="21"/>
                    <a:pt x="87" y="19"/>
                  </a:cubicBezTo>
                  <a:cubicBezTo>
                    <a:pt x="86" y="16"/>
                    <a:pt x="85" y="15"/>
                    <a:pt x="83" y="13"/>
                  </a:cubicBezTo>
                  <a:cubicBezTo>
                    <a:pt x="81" y="12"/>
                    <a:pt x="78" y="11"/>
                    <a:pt x="75" y="11"/>
                  </a:cubicBezTo>
                  <a:cubicBezTo>
                    <a:pt x="70" y="11"/>
                    <a:pt x="65" y="13"/>
                    <a:pt x="62" y="17"/>
                  </a:cubicBezTo>
                  <a:cubicBezTo>
                    <a:pt x="59" y="20"/>
                    <a:pt x="57" y="26"/>
                    <a:pt x="57" y="33"/>
                  </a:cubicBezTo>
                  <a:lnTo>
                    <a:pt x="57" y="77"/>
                  </a:lnTo>
                  <a:lnTo>
                    <a:pt x="44" y="77"/>
                  </a:lnTo>
                  <a:lnTo>
                    <a:pt x="44" y="28"/>
                  </a:lnTo>
                  <a:cubicBezTo>
                    <a:pt x="44" y="23"/>
                    <a:pt x="43" y="18"/>
                    <a:pt x="41" y="15"/>
                  </a:cubicBezTo>
                  <a:cubicBezTo>
                    <a:pt x="39" y="13"/>
                    <a:pt x="36" y="11"/>
                    <a:pt x="31" y="11"/>
                  </a:cubicBezTo>
                  <a:cubicBezTo>
                    <a:pt x="27" y="11"/>
                    <a:pt x="24" y="12"/>
                    <a:pt x="21" y="14"/>
                  </a:cubicBezTo>
                  <a:cubicBezTo>
                    <a:pt x="18" y="16"/>
                    <a:pt x="16" y="19"/>
                    <a:pt x="14" y="22"/>
                  </a:cubicBezTo>
                  <a:cubicBezTo>
                    <a:pt x="13" y="26"/>
                    <a:pt x="12" y="31"/>
                    <a:pt x="12" y="38"/>
                  </a:cubicBezTo>
                  <a:lnTo>
                    <a:pt x="12"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4" name="Freeform 454"/>
            <p:cNvSpPr>
              <a:spLocks noEditPoints="1"/>
            </p:cNvSpPr>
            <p:nvPr/>
          </p:nvSpPr>
          <p:spPr bwMode="auto">
            <a:xfrm>
              <a:off x="5041" y="8612"/>
              <a:ext cx="80" cy="138"/>
            </a:xfrm>
            <a:custGeom>
              <a:avLst/>
              <a:gdLst/>
              <a:ahLst/>
              <a:cxnLst>
                <a:cxn ang="0">
                  <a:pos x="0" y="105"/>
                </a:cxn>
                <a:cxn ang="0">
                  <a:pos x="0" y="105"/>
                </a:cxn>
                <a:cxn ang="0">
                  <a:pos x="0" y="2"/>
                </a:cxn>
                <a:cxn ang="0">
                  <a:pos x="12" y="2"/>
                </a:cxn>
                <a:cxn ang="0">
                  <a:pos x="12" y="12"/>
                </a:cxn>
                <a:cxn ang="0">
                  <a:pos x="21" y="3"/>
                </a:cxn>
                <a:cxn ang="0">
                  <a:pos x="33" y="0"/>
                </a:cxn>
                <a:cxn ang="0">
                  <a:pos x="50" y="5"/>
                </a:cxn>
                <a:cxn ang="0">
                  <a:pos x="61" y="19"/>
                </a:cxn>
                <a:cxn ang="0">
                  <a:pos x="65" y="39"/>
                </a:cxn>
                <a:cxn ang="0">
                  <a:pos x="61" y="59"/>
                </a:cxn>
                <a:cxn ang="0">
                  <a:pos x="49" y="73"/>
                </a:cxn>
                <a:cxn ang="0">
                  <a:pos x="33" y="78"/>
                </a:cxn>
                <a:cxn ang="0">
                  <a:pos x="21" y="76"/>
                </a:cxn>
                <a:cxn ang="0">
                  <a:pos x="13" y="69"/>
                </a:cxn>
                <a:cxn ang="0">
                  <a:pos x="13" y="105"/>
                </a:cxn>
                <a:cxn ang="0">
                  <a:pos x="0" y="105"/>
                </a:cxn>
                <a:cxn ang="0">
                  <a:pos x="12" y="40"/>
                </a:cxn>
                <a:cxn ang="0">
                  <a:pos x="12" y="40"/>
                </a:cxn>
                <a:cxn ang="0">
                  <a:pos x="18" y="61"/>
                </a:cxn>
                <a:cxn ang="0">
                  <a:pos x="32" y="68"/>
                </a:cxn>
                <a:cxn ang="0">
                  <a:pos x="46" y="61"/>
                </a:cxn>
                <a:cxn ang="0">
                  <a:pos x="52" y="39"/>
                </a:cxn>
                <a:cxn ang="0">
                  <a:pos x="46" y="17"/>
                </a:cxn>
                <a:cxn ang="0">
                  <a:pos x="32" y="10"/>
                </a:cxn>
                <a:cxn ang="0">
                  <a:pos x="18" y="18"/>
                </a:cxn>
                <a:cxn ang="0">
                  <a:pos x="12" y="40"/>
                </a:cxn>
                <a:cxn ang="0">
                  <a:pos x="12" y="40"/>
                </a:cxn>
              </a:cxnLst>
              <a:rect l="0" t="0" r="r" b="b"/>
              <a:pathLst>
                <a:path w="65" h="105">
                  <a:moveTo>
                    <a:pt x="0" y="105"/>
                  </a:moveTo>
                  <a:lnTo>
                    <a:pt x="0" y="105"/>
                  </a:lnTo>
                  <a:lnTo>
                    <a:pt x="0" y="2"/>
                  </a:lnTo>
                  <a:lnTo>
                    <a:pt x="12" y="2"/>
                  </a:lnTo>
                  <a:lnTo>
                    <a:pt x="12" y="12"/>
                  </a:lnTo>
                  <a:cubicBezTo>
                    <a:pt x="15" y="8"/>
                    <a:pt x="18" y="5"/>
                    <a:pt x="21" y="3"/>
                  </a:cubicBezTo>
                  <a:cubicBezTo>
                    <a:pt x="24" y="1"/>
                    <a:pt x="29" y="0"/>
                    <a:pt x="33" y="0"/>
                  </a:cubicBezTo>
                  <a:cubicBezTo>
                    <a:pt x="40" y="0"/>
                    <a:pt x="45" y="2"/>
                    <a:pt x="50" y="5"/>
                  </a:cubicBezTo>
                  <a:cubicBezTo>
                    <a:pt x="55" y="9"/>
                    <a:pt x="59" y="13"/>
                    <a:pt x="61" y="19"/>
                  </a:cubicBezTo>
                  <a:cubicBezTo>
                    <a:pt x="64" y="25"/>
                    <a:pt x="65" y="32"/>
                    <a:pt x="65" y="39"/>
                  </a:cubicBezTo>
                  <a:cubicBezTo>
                    <a:pt x="65" y="46"/>
                    <a:pt x="64" y="53"/>
                    <a:pt x="61" y="59"/>
                  </a:cubicBezTo>
                  <a:cubicBezTo>
                    <a:pt x="58" y="66"/>
                    <a:pt x="54" y="70"/>
                    <a:pt x="49" y="73"/>
                  </a:cubicBezTo>
                  <a:cubicBezTo>
                    <a:pt x="44" y="77"/>
                    <a:pt x="38" y="78"/>
                    <a:pt x="33" y="78"/>
                  </a:cubicBezTo>
                  <a:cubicBezTo>
                    <a:pt x="28" y="78"/>
                    <a:pt x="25" y="77"/>
                    <a:pt x="21" y="76"/>
                  </a:cubicBezTo>
                  <a:cubicBezTo>
                    <a:pt x="18" y="74"/>
                    <a:pt x="15" y="72"/>
                    <a:pt x="13" y="69"/>
                  </a:cubicBezTo>
                  <a:lnTo>
                    <a:pt x="13" y="105"/>
                  </a:lnTo>
                  <a:lnTo>
                    <a:pt x="0" y="105"/>
                  </a:lnTo>
                  <a:close/>
                  <a:moveTo>
                    <a:pt x="12" y="40"/>
                  </a:moveTo>
                  <a:lnTo>
                    <a:pt x="12" y="40"/>
                  </a:lnTo>
                  <a:cubicBezTo>
                    <a:pt x="12" y="49"/>
                    <a:pt x="14" y="56"/>
                    <a:pt x="18" y="61"/>
                  </a:cubicBezTo>
                  <a:cubicBezTo>
                    <a:pt x="21" y="66"/>
                    <a:pt x="26" y="68"/>
                    <a:pt x="32" y="68"/>
                  </a:cubicBezTo>
                  <a:cubicBezTo>
                    <a:pt x="37" y="68"/>
                    <a:pt x="42" y="66"/>
                    <a:pt x="46" y="61"/>
                  </a:cubicBezTo>
                  <a:cubicBezTo>
                    <a:pt x="50" y="56"/>
                    <a:pt x="52" y="49"/>
                    <a:pt x="52" y="39"/>
                  </a:cubicBezTo>
                  <a:cubicBezTo>
                    <a:pt x="52" y="29"/>
                    <a:pt x="50" y="22"/>
                    <a:pt x="46" y="17"/>
                  </a:cubicBezTo>
                  <a:cubicBezTo>
                    <a:pt x="42" y="13"/>
                    <a:pt x="38" y="10"/>
                    <a:pt x="32" y="10"/>
                  </a:cubicBezTo>
                  <a:cubicBezTo>
                    <a:pt x="27" y="10"/>
                    <a:pt x="22" y="13"/>
                    <a:pt x="18" y="18"/>
                  </a:cubicBezTo>
                  <a:cubicBezTo>
                    <a:pt x="14" y="23"/>
                    <a:pt x="12" y="30"/>
                    <a:pt x="12" y="40"/>
                  </a:cubicBezTo>
                  <a:lnTo>
                    <a:pt x="12"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5" name="Freeform 455"/>
            <p:cNvSpPr>
              <a:spLocks/>
            </p:cNvSpPr>
            <p:nvPr/>
          </p:nvSpPr>
          <p:spPr bwMode="auto">
            <a:xfrm>
              <a:off x="5139" y="8577"/>
              <a:ext cx="16" cy="136"/>
            </a:xfrm>
            <a:custGeom>
              <a:avLst/>
              <a:gdLst/>
              <a:ahLst/>
              <a:cxnLst>
                <a:cxn ang="0">
                  <a:pos x="0" y="103"/>
                </a:cxn>
                <a:cxn ang="0">
                  <a:pos x="0" y="103"/>
                </a:cxn>
                <a:cxn ang="0">
                  <a:pos x="0" y="0"/>
                </a:cxn>
                <a:cxn ang="0">
                  <a:pos x="13" y="0"/>
                </a:cxn>
                <a:cxn ang="0">
                  <a:pos x="13" y="103"/>
                </a:cxn>
                <a:cxn ang="0">
                  <a:pos x="0" y="103"/>
                </a:cxn>
              </a:cxnLst>
              <a:rect l="0" t="0" r="r" b="b"/>
              <a:pathLst>
                <a:path w="13" h="103">
                  <a:moveTo>
                    <a:pt x="0" y="103"/>
                  </a:moveTo>
                  <a:lnTo>
                    <a:pt x="0" y="103"/>
                  </a:lnTo>
                  <a:lnTo>
                    <a:pt x="0" y="0"/>
                  </a:lnTo>
                  <a:lnTo>
                    <a:pt x="13" y="0"/>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6" name="Freeform 456"/>
            <p:cNvSpPr>
              <a:spLocks noEditPoints="1"/>
            </p:cNvSpPr>
            <p:nvPr/>
          </p:nvSpPr>
          <p:spPr bwMode="auto">
            <a:xfrm>
              <a:off x="5173" y="8612"/>
              <a:ext cx="85" cy="103"/>
            </a:xfrm>
            <a:custGeom>
              <a:avLst/>
              <a:gdLst/>
              <a:ahLst/>
              <a:cxnLst>
                <a:cxn ang="0">
                  <a:pos x="0" y="39"/>
                </a:cxn>
                <a:cxn ang="0">
                  <a:pos x="0" y="39"/>
                </a:cxn>
                <a:cxn ang="0">
                  <a:pos x="11" y="9"/>
                </a:cxn>
                <a:cxn ang="0">
                  <a:pos x="35" y="0"/>
                </a:cxn>
                <a:cxn ang="0">
                  <a:pos x="60" y="10"/>
                </a:cxn>
                <a:cxn ang="0">
                  <a:pos x="70" y="38"/>
                </a:cxn>
                <a:cxn ang="0">
                  <a:pos x="65" y="61"/>
                </a:cxn>
                <a:cxn ang="0">
                  <a:pos x="53" y="74"/>
                </a:cxn>
                <a:cxn ang="0">
                  <a:pos x="35" y="78"/>
                </a:cxn>
                <a:cxn ang="0">
                  <a:pos x="9" y="68"/>
                </a:cxn>
                <a:cxn ang="0">
                  <a:pos x="0" y="39"/>
                </a:cxn>
                <a:cxn ang="0">
                  <a:pos x="0" y="39"/>
                </a:cxn>
                <a:cxn ang="0">
                  <a:pos x="13" y="39"/>
                </a:cxn>
                <a:cxn ang="0">
                  <a:pos x="13" y="39"/>
                </a:cxn>
                <a:cxn ang="0">
                  <a:pos x="19" y="61"/>
                </a:cxn>
                <a:cxn ang="0">
                  <a:pos x="35" y="68"/>
                </a:cxn>
                <a:cxn ang="0">
                  <a:pos x="50" y="61"/>
                </a:cxn>
                <a:cxn ang="0">
                  <a:pos x="57" y="39"/>
                </a:cxn>
                <a:cxn ang="0">
                  <a:pos x="50" y="18"/>
                </a:cxn>
                <a:cxn ang="0">
                  <a:pos x="35" y="11"/>
                </a:cxn>
                <a:cxn ang="0">
                  <a:pos x="19" y="18"/>
                </a:cxn>
                <a:cxn ang="0">
                  <a:pos x="13" y="39"/>
                </a:cxn>
                <a:cxn ang="0">
                  <a:pos x="13" y="39"/>
                </a:cxn>
              </a:cxnLst>
              <a:rect l="0" t="0" r="r" b="b"/>
              <a:pathLst>
                <a:path w="70" h="78">
                  <a:moveTo>
                    <a:pt x="0" y="39"/>
                  </a:moveTo>
                  <a:lnTo>
                    <a:pt x="0" y="39"/>
                  </a:lnTo>
                  <a:cubicBezTo>
                    <a:pt x="0" y="26"/>
                    <a:pt x="3" y="15"/>
                    <a:pt x="11" y="9"/>
                  </a:cubicBezTo>
                  <a:cubicBezTo>
                    <a:pt x="18" y="3"/>
                    <a:pt x="25" y="0"/>
                    <a:pt x="35" y="0"/>
                  </a:cubicBezTo>
                  <a:cubicBezTo>
                    <a:pt x="45" y="0"/>
                    <a:pt x="53" y="4"/>
                    <a:pt x="60" y="10"/>
                  </a:cubicBezTo>
                  <a:cubicBezTo>
                    <a:pt x="66" y="17"/>
                    <a:pt x="70" y="26"/>
                    <a:pt x="70" y="38"/>
                  </a:cubicBezTo>
                  <a:cubicBezTo>
                    <a:pt x="70" y="48"/>
                    <a:pt x="68" y="55"/>
                    <a:pt x="65" y="61"/>
                  </a:cubicBezTo>
                  <a:cubicBezTo>
                    <a:pt x="62" y="66"/>
                    <a:pt x="58" y="71"/>
                    <a:pt x="53" y="74"/>
                  </a:cubicBezTo>
                  <a:cubicBezTo>
                    <a:pt x="47" y="77"/>
                    <a:pt x="41" y="78"/>
                    <a:pt x="35" y="78"/>
                  </a:cubicBezTo>
                  <a:cubicBezTo>
                    <a:pt x="24" y="78"/>
                    <a:pt x="16" y="75"/>
                    <a:pt x="9" y="68"/>
                  </a:cubicBezTo>
                  <a:cubicBezTo>
                    <a:pt x="3" y="62"/>
                    <a:pt x="0" y="52"/>
                    <a:pt x="0" y="39"/>
                  </a:cubicBezTo>
                  <a:lnTo>
                    <a:pt x="0" y="39"/>
                  </a:lnTo>
                  <a:close/>
                  <a:moveTo>
                    <a:pt x="13" y="39"/>
                  </a:moveTo>
                  <a:lnTo>
                    <a:pt x="13" y="39"/>
                  </a:lnTo>
                  <a:cubicBezTo>
                    <a:pt x="13" y="49"/>
                    <a:pt x="15" y="56"/>
                    <a:pt x="19" y="61"/>
                  </a:cubicBezTo>
                  <a:cubicBezTo>
                    <a:pt x="23" y="66"/>
                    <a:pt x="28" y="68"/>
                    <a:pt x="35" y="68"/>
                  </a:cubicBezTo>
                  <a:cubicBezTo>
                    <a:pt x="41" y="68"/>
                    <a:pt x="46" y="66"/>
                    <a:pt x="50" y="61"/>
                  </a:cubicBezTo>
                  <a:cubicBezTo>
                    <a:pt x="54" y="56"/>
                    <a:pt x="57" y="49"/>
                    <a:pt x="57" y="39"/>
                  </a:cubicBezTo>
                  <a:cubicBezTo>
                    <a:pt x="57" y="30"/>
                    <a:pt x="54" y="23"/>
                    <a:pt x="50" y="18"/>
                  </a:cubicBezTo>
                  <a:cubicBezTo>
                    <a:pt x="46" y="13"/>
                    <a:pt x="41" y="11"/>
                    <a:pt x="35" y="11"/>
                  </a:cubicBezTo>
                  <a:cubicBezTo>
                    <a:pt x="28" y="11"/>
                    <a:pt x="23" y="13"/>
                    <a:pt x="19" y="18"/>
                  </a:cubicBezTo>
                  <a:cubicBezTo>
                    <a:pt x="15" y="23"/>
                    <a:pt x="13" y="30"/>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7" name="Freeform 457"/>
            <p:cNvSpPr>
              <a:spLocks/>
            </p:cNvSpPr>
            <p:nvPr/>
          </p:nvSpPr>
          <p:spPr bwMode="auto">
            <a:xfrm>
              <a:off x="5267" y="8614"/>
              <a:ext cx="82" cy="139"/>
            </a:xfrm>
            <a:custGeom>
              <a:avLst/>
              <a:gdLst/>
              <a:ahLst/>
              <a:cxnLst>
                <a:cxn ang="0">
                  <a:pos x="7" y="103"/>
                </a:cxn>
                <a:cxn ang="0">
                  <a:pos x="7" y="103"/>
                </a:cxn>
                <a:cxn ang="0">
                  <a:pos x="5" y="92"/>
                </a:cxn>
                <a:cxn ang="0">
                  <a:pos x="13" y="93"/>
                </a:cxn>
                <a:cxn ang="0">
                  <a:pos x="19" y="91"/>
                </a:cxn>
                <a:cxn ang="0">
                  <a:pos x="23" y="87"/>
                </a:cxn>
                <a:cxn ang="0">
                  <a:pos x="27" y="78"/>
                </a:cxn>
                <a:cxn ang="0">
                  <a:pos x="28" y="75"/>
                </a:cxn>
                <a:cxn ang="0">
                  <a:pos x="0" y="0"/>
                </a:cxn>
                <a:cxn ang="0">
                  <a:pos x="14" y="0"/>
                </a:cxn>
                <a:cxn ang="0">
                  <a:pos x="29" y="43"/>
                </a:cxn>
                <a:cxn ang="0">
                  <a:pos x="35" y="61"/>
                </a:cxn>
                <a:cxn ang="0">
                  <a:pos x="40" y="44"/>
                </a:cxn>
                <a:cxn ang="0">
                  <a:pos x="56" y="0"/>
                </a:cxn>
                <a:cxn ang="0">
                  <a:pos x="68" y="0"/>
                </a:cxn>
                <a:cxn ang="0">
                  <a:pos x="40" y="76"/>
                </a:cxn>
                <a:cxn ang="0">
                  <a:pos x="33" y="93"/>
                </a:cxn>
                <a:cxn ang="0">
                  <a:pos x="25" y="102"/>
                </a:cxn>
                <a:cxn ang="0">
                  <a:pos x="15" y="105"/>
                </a:cxn>
                <a:cxn ang="0">
                  <a:pos x="7" y="103"/>
                </a:cxn>
                <a:cxn ang="0">
                  <a:pos x="7" y="103"/>
                </a:cxn>
              </a:cxnLst>
              <a:rect l="0" t="0" r="r" b="b"/>
              <a:pathLst>
                <a:path w="68" h="105">
                  <a:moveTo>
                    <a:pt x="7" y="103"/>
                  </a:moveTo>
                  <a:lnTo>
                    <a:pt x="7" y="103"/>
                  </a:lnTo>
                  <a:lnTo>
                    <a:pt x="5" y="92"/>
                  </a:lnTo>
                  <a:cubicBezTo>
                    <a:pt x="8" y="92"/>
                    <a:pt x="10" y="93"/>
                    <a:pt x="13" y="93"/>
                  </a:cubicBezTo>
                  <a:cubicBezTo>
                    <a:pt x="15" y="93"/>
                    <a:pt x="18" y="92"/>
                    <a:pt x="19" y="91"/>
                  </a:cubicBezTo>
                  <a:cubicBezTo>
                    <a:pt x="21" y="90"/>
                    <a:pt x="22" y="89"/>
                    <a:pt x="23" y="87"/>
                  </a:cubicBezTo>
                  <a:cubicBezTo>
                    <a:pt x="24" y="86"/>
                    <a:pt x="25" y="83"/>
                    <a:pt x="27" y="78"/>
                  </a:cubicBezTo>
                  <a:cubicBezTo>
                    <a:pt x="28" y="77"/>
                    <a:pt x="28" y="76"/>
                    <a:pt x="28" y="75"/>
                  </a:cubicBezTo>
                  <a:lnTo>
                    <a:pt x="0" y="0"/>
                  </a:lnTo>
                  <a:lnTo>
                    <a:pt x="14" y="0"/>
                  </a:lnTo>
                  <a:lnTo>
                    <a:pt x="29" y="43"/>
                  </a:lnTo>
                  <a:cubicBezTo>
                    <a:pt x="31" y="49"/>
                    <a:pt x="33" y="54"/>
                    <a:pt x="35" y="61"/>
                  </a:cubicBezTo>
                  <a:cubicBezTo>
                    <a:pt x="36" y="55"/>
                    <a:pt x="38" y="49"/>
                    <a:pt x="40" y="44"/>
                  </a:cubicBezTo>
                  <a:lnTo>
                    <a:pt x="56" y="0"/>
                  </a:lnTo>
                  <a:lnTo>
                    <a:pt x="68" y="0"/>
                  </a:lnTo>
                  <a:lnTo>
                    <a:pt x="40" y="76"/>
                  </a:lnTo>
                  <a:cubicBezTo>
                    <a:pt x="37" y="84"/>
                    <a:pt x="35" y="90"/>
                    <a:pt x="33" y="93"/>
                  </a:cubicBezTo>
                  <a:cubicBezTo>
                    <a:pt x="31" y="97"/>
                    <a:pt x="28" y="100"/>
                    <a:pt x="25" y="102"/>
                  </a:cubicBezTo>
                  <a:cubicBezTo>
                    <a:pt x="22" y="104"/>
                    <a:pt x="19" y="105"/>
                    <a:pt x="15" y="105"/>
                  </a:cubicBezTo>
                  <a:cubicBezTo>
                    <a:pt x="12" y="105"/>
                    <a:pt x="10" y="104"/>
                    <a:pt x="7" y="103"/>
                  </a:cubicBezTo>
                  <a:lnTo>
                    <a:pt x="7"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8" name="Freeform 458"/>
            <p:cNvSpPr>
              <a:spLocks noEditPoints="1"/>
            </p:cNvSpPr>
            <p:nvPr/>
          </p:nvSpPr>
          <p:spPr bwMode="auto">
            <a:xfrm>
              <a:off x="5354" y="8612"/>
              <a:ext cx="84" cy="103"/>
            </a:xfrm>
            <a:custGeom>
              <a:avLst/>
              <a:gdLst/>
              <a:ahLst/>
              <a:cxnLst>
                <a:cxn ang="0">
                  <a:pos x="55" y="53"/>
                </a:cxn>
                <a:cxn ang="0">
                  <a:pos x="55" y="53"/>
                </a:cxn>
                <a:cxn ang="0">
                  <a:pos x="68" y="54"/>
                </a:cxn>
                <a:cxn ang="0">
                  <a:pos x="57" y="72"/>
                </a:cxn>
                <a:cxn ang="0">
                  <a:pos x="35" y="78"/>
                </a:cxn>
                <a:cxn ang="0">
                  <a:pos x="9" y="68"/>
                </a:cxn>
                <a:cxn ang="0">
                  <a:pos x="0" y="40"/>
                </a:cxn>
                <a:cxn ang="0">
                  <a:pos x="10" y="11"/>
                </a:cxn>
                <a:cxn ang="0">
                  <a:pos x="35" y="0"/>
                </a:cxn>
                <a:cxn ang="0">
                  <a:pos x="59" y="11"/>
                </a:cxn>
                <a:cxn ang="0">
                  <a:pos x="69" y="39"/>
                </a:cxn>
                <a:cxn ang="0">
                  <a:pos x="69" y="43"/>
                </a:cxn>
                <a:cxn ang="0">
                  <a:pos x="13" y="43"/>
                </a:cxn>
                <a:cxn ang="0">
                  <a:pos x="20" y="61"/>
                </a:cxn>
                <a:cxn ang="0">
                  <a:pos x="36" y="68"/>
                </a:cxn>
                <a:cxn ang="0">
                  <a:pos x="47" y="64"/>
                </a:cxn>
                <a:cxn ang="0">
                  <a:pos x="55" y="53"/>
                </a:cxn>
                <a:cxn ang="0">
                  <a:pos x="55" y="53"/>
                </a:cxn>
                <a:cxn ang="0">
                  <a:pos x="14" y="32"/>
                </a:cxn>
                <a:cxn ang="0">
                  <a:pos x="14" y="32"/>
                </a:cxn>
                <a:cxn ang="0">
                  <a:pos x="55" y="32"/>
                </a:cxn>
                <a:cxn ang="0">
                  <a:pos x="51"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5" y="78"/>
                    <a:pt x="16" y="75"/>
                    <a:pt x="9" y="68"/>
                  </a:cubicBezTo>
                  <a:cubicBezTo>
                    <a:pt x="3" y="62"/>
                    <a:pt x="0" y="52"/>
                    <a:pt x="0" y="40"/>
                  </a:cubicBezTo>
                  <a:cubicBezTo>
                    <a:pt x="0" y="27"/>
                    <a:pt x="3" y="18"/>
                    <a:pt x="10" y="11"/>
                  </a:cubicBezTo>
                  <a:cubicBezTo>
                    <a:pt x="16" y="4"/>
                    <a:pt x="24" y="0"/>
                    <a:pt x="35" y="0"/>
                  </a:cubicBezTo>
                  <a:cubicBezTo>
                    <a:pt x="45" y="0"/>
                    <a:pt x="53" y="4"/>
                    <a:pt x="59" y="11"/>
                  </a:cubicBezTo>
                  <a:cubicBezTo>
                    <a:pt x="66" y="17"/>
                    <a:pt x="69" y="27"/>
                    <a:pt x="69" y="39"/>
                  </a:cubicBezTo>
                  <a:cubicBezTo>
                    <a:pt x="69" y="40"/>
                    <a:pt x="69" y="41"/>
                    <a:pt x="69" y="43"/>
                  </a:cubicBezTo>
                  <a:lnTo>
                    <a:pt x="13" y="43"/>
                  </a:lnTo>
                  <a:cubicBezTo>
                    <a:pt x="13" y="51"/>
                    <a:pt x="16" y="57"/>
                    <a:pt x="20" y="61"/>
                  </a:cubicBezTo>
                  <a:cubicBezTo>
                    <a:pt x="24" y="66"/>
                    <a:pt x="29" y="68"/>
                    <a:pt x="36"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1" y="18"/>
                  </a:cubicBezTo>
                  <a:cubicBezTo>
                    <a:pt x="47"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9" name="Freeform 459"/>
            <p:cNvSpPr>
              <a:spLocks noEditPoints="1"/>
            </p:cNvSpPr>
            <p:nvPr/>
          </p:nvSpPr>
          <p:spPr bwMode="auto">
            <a:xfrm>
              <a:off x="5452" y="8612"/>
              <a:ext cx="84" cy="103"/>
            </a:xfrm>
            <a:custGeom>
              <a:avLst/>
              <a:gdLst/>
              <a:ahLst/>
              <a:cxnLst>
                <a:cxn ang="0">
                  <a:pos x="55" y="53"/>
                </a:cxn>
                <a:cxn ang="0">
                  <a:pos x="55" y="53"/>
                </a:cxn>
                <a:cxn ang="0">
                  <a:pos x="68" y="54"/>
                </a:cxn>
                <a:cxn ang="0">
                  <a:pos x="57" y="72"/>
                </a:cxn>
                <a:cxn ang="0">
                  <a:pos x="35" y="78"/>
                </a:cxn>
                <a:cxn ang="0">
                  <a:pos x="9" y="68"/>
                </a:cxn>
                <a:cxn ang="0">
                  <a:pos x="0" y="40"/>
                </a:cxn>
                <a:cxn ang="0">
                  <a:pos x="10" y="11"/>
                </a:cxn>
                <a:cxn ang="0">
                  <a:pos x="35" y="0"/>
                </a:cxn>
                <a:cxn ang="0">
                  <a:pos x="59" y="11"/>
                </a:cxn>
                <a:cxn ang="0">
                  <a:pos x="69" y="39"/>
                </a:cxn>
                <a:cxn ang="0">
                  <a:pos x="69" y="43"/>
                </a:cxn>
                <a:cxn ang="0">
                  <a:pos x="13" y="43"/>
                </a:cxn>
                <a:cxn ang="0">
                  <a:pos x="20" y="61"/>
                </a:cxn>
                <a:cxn ang="0">
                  <a:pos x="35" y="68"/>
                </a:cxn>
                <a:cxn ang="0">
                  <a:pos x="47" y="64"/>
                </a:cxn>
                <a:cxn ang="0">
                  <a:pos x="55" y="53"/>
                </a:cxn>
                <a:cxn ang="0">
                  <a:pos x="55" y="53"/>
                </a:cxn>
                <a:cxn ang="0">
                  <a:pos x="14" y="32"/>
                </a:cxn>
                <a:cxn ang="0">
                  <a:pos x="14" y="32"/>
                </a:cxn>
                <a:cxn ang="0">
                  <a:pos x="55" y="32"/>
                </a:cxn>
                <a:cxn ang="0">
                  <a:pos x="51"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10" y="11"/>
                  </a:cubicBezTo>
                  <a:cubicBezTo>
                    <a:pt x="16" y="4"/>
                    <a:pt x="24" y="0"/>
                    <a:pt x="35" y="0"/>
                  </a:cubicBezTo>
                  <a:cubicBezTo>
                    <a:pt x="45" y="0"/>
                    <a:pt x="53" y="4"/>
                    <a:pt x="59" y="11"/>
                  </a:cubicBezTo>
                  <a:cubicBezTo>
                    <a:pt x="65" y="17"/>
                    <a:pt x="69" y="27"/>
                    <a:pt x="69" y="39"/>
                  </a:cubicBezTo>
                  <a:cubicBezTo>
                    <a:pt x="69" y="40"/>
                    <a:pt x="69" y="41"/>
                    <a:pt x="69" y="43"/>
                  </a:cubicBezTo>
                  <a:lnTo>
                    <a:pt x="13" y="43"/>
                  </a:lnTo>
                  <a:cubicBezTo>
                    <a:pt x="13" y="51"/>
                    <a:pt x="16" y="57"/>
                    <a:pt x="20" y="61"/>
                  </a:cubicBezTo>
                  <a:cubicBezTo>
                    <a:pt x="24" y="66"/>
                    <a:pt x="29" y="68"/>
                    <a:pt x="35"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1" y="18"/>
                  </a:cubicBezTo>
                  <a:cubicBezTo>
                    <a:pt x="46"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0" name="Freeform 460"/>
            <p:cNvSpPr>
              <a:spLocks/>
            </p:cNvSpPr>
            <p:nvPr/>
          </p:nvSpPr>
          <p:spPr bwMode="auto">
            <a:xfrm>
              <a:off x="5548" y="8612"/>
              <a:ext cx="75" cy="103"/>
            </a:xfrm>
            <a:custGeom>
              <a:avLst/>
              <a:gdLst/>
              <a:ahLst/>
              <a:cxnLst>
                <a:cxn ang="0">
                  <a:pos x="0" y="54"/>
                </a:cxn>
                <a:cxn ang="0">
                  <a:pos x="0" y="54"/>
                </a:cxn>
                <a:cxn ang="0">
                  <a:pos x="12" y="52"/>
                </a:cxn>
                <a:cxn ang="0">
                  <a:pos x="18" y="64"/>
                </a:cxn>
                <a:cxn ang="0">
                  <a:pos x="32" y="68"/>
                </a:cxn>
                <a:cxn ang="0">
                  <a:pos x="45" y="64"/>
                </a:cxn>
                <a:cxn ang="0">
                  <a:pos x="49" y="56"/>
                </a:cxn>
                <a:cxn ang="0">
                  <a:pos x="45" y="49"/>
                </a:cxn>
                <a:cxn ang="0">
                  <a:pos x="32" y="45"/>
                </a:cxn>
                <a:cxn ang="0">
                  <a:pos x="13" y="39"/>
                </a:cxn>
                <a:cxn ang="0">
                  <a:pos x="5" y="32"/>
                </a:cxn>
                <a:cxn ang="0">
                  <a:pos x="2" y="22"/>
                </a:cxn>
                <a:cxn ang="0">
                  <a:pos x="4" y="13"/>
                </a:cxn>
                <a:cxn ang="0">
                  <a:pos x="11" y="6"/>
                </a:cxn>
                <a:cxn ang="0">
                  <a:pos x="19" y="2"/>
                </a:cxn>
                <a:cxn ang="0">
                  <a:pos x="30" y="0"/>
                </a:cxn>
                <a:cxn ang="0">
                  <a:pos x="45" y="3"/>
                </a:cxn>
                <a:cxn ang="0">
                  <a:pos x="55" y="10"/>
                </a:cxn>
                <a:cxn ang="0">
                  <a:pos x="59" y="21"/>
                </a:cxn>
                <a:cxn ang="0">
                  <a:pos x="47" y="23"/>
                </a:cxn>
                <a:cxn ang="0">
                  <a:pos x="42" y="14"/>
                </a:cxn>
                <a:cxn ang="0">
                  <a:pos x="30" y="11"/>
                </a:cxn>
                <a:cxn ang="0">
                  <a:pos x="18" y="14"/>
                </a:cxn>
                <a:cxn ang="0">
                  <a:pos x="14" y="20"/>
                </a:cxn>
                <a:cxn ang="0">
                  <a:pos x="16" y="25"/>
                </a:cxn>
                <a:cxn ang="0">
                  <a:pos x="21" y="28"/>
                </a:cxn>
                <a:cxn ang="0">
                  <a:pos x="32" y="31"/>
                </a:cxn>
                <a:cxn ang="0">
                  <a:pos x="51" y="37"/>
                </a:cxn>
                <a:cxn ang="0">
                  <a:pos x="59" y="44"/>
                </a:cxn>
                <a:cxn ang="0">
                  <a:pos x="62" y="55"/>
                </a:cxn>
                <a:cxn ang="0">
                  <a:pos x="58" y="67"/>
                </a:cxn>
                <a:cxn ang="0">
                  <a:pos x="48" y="75"/>
                </a:cxn>
                <a:cxn ang="0">
                  <a:pos x="32" y="78"/>
                </a:cxn>
                <a:cxn ang="0">
                  <a:pos x="10" y="72"/>
                </a:cxn>
                <a:cxn ang="0">
                  <a:pos x="0" y="54"/>
                </a:cxn>
                <a:cxn ang="0">
                  <a:pos x="0" y="54"/>
                </a:cxn>
              </a:cxnLst>
              <a:rect l="0" t="0" r="r" b="b"/>
              <a:pathLst>
                <a:path w="62" h="78">
                  <a:moveTo>
                    <a:pt x="0" y="54"/>
                  </a:moveTo>
                  <a:lnTo>
                    <a:pt x="0" y="54"/>
                  </a:lnTo>
                  <a:lnTo>
                    <a:pt x="12" y="52"/>
                  </a:lnTo>
                  <a:cubicBezTo>
                    <a:pt x="13" y="57"/>
                    <a:pt x="15" y="61"/>
                    <a:pt x="18" y="64"/>
                  </a:cubicBezTo>
                  <a:cubicBezTo>
                    <a:pt x="22" y="67"/>
                    <a:pt x="26" y="68"/>
                    <a:pt x="32" y="68"/>
                  </a:cubicBezTo>
                  <a:cubicBezTo>
                    <a:pt x="38" y="68"/>
                    <a:pt x="42" y="67"/>
                    <a:pt x="45" y="64"/>
                  </a:cubicBezTo>
                  <a:cubicBezTo>
                    <a:pt x="48" y="62"/>
                    <a:pt x="49" y="59"/>
                    <a:pt x="49" y="56"/>
                  </a:cubicBezTo>
                  <a:cubicBezTo>
                    <a:pt x="49" y="53"/>
                    <a:pt x="48" y="51"/>
                    <a:pt x="45" y="49"/>
                  </a:cubicBezTo>
                  <a:cubicBezTo>
                    <a:pt x="43" y="48"/>
                    <a:pt x="39" y="47"/>
                    <a:pt x="32" y="45"/>
                  </a:cubicBezTo>
                  <a:cubicBezTo>
                    <a:pt x="23" y="43"/>
                    <a:pt x="17" y="41"/>
                    <a:pt x="13" y="39"/>
                  </a:cubicBezTo>
                  <a:cubicBezTo>
                    <a:pt x="9" y="37"/>
                    <a:pt x="7" y="35"/>
                    <a:pt x="5" y="32"/>
                  </a:cubicBezTo>
                  <a:cubicBezTo>
                    <a:pt x="3" y="29"/>
                    <a:pt x="2" y="25"/>
                    <a:pt x="2" y="22"/>
                  </a:cubicBezTo>
                  <a:cubicBezTo>
                    <a:pt x="2" y="18"/>
                    <a:pt x="3" y="15"/>
                    <a:pt x="4" y="13"/>
                  </a:cubicBezTo>
                  <a:cubicBezTo>
                    <a:pt x="6" y="10"/>
                    <a:pt x="8" y="7"/>
                    <a:pt x="11" y="6"/>
                  </a:cubicBezTo>
                  <a:cubicBezTo>
                    <a:pt x="13" y="4"/>
                    <a:pt x="15" y="3"/>
                    <a:pt x="19" y="2"/>
                  </a:cubicBezTo>
                  <a:cubicBezTo>
                    <a:pt x="22" y="1"/>
                    <a:pt x="26" y="0"/>
                    <a:pt x="30" y="0"/>
                  </a:cubicBezTo>
                  <a:cubicBezTo>
                    <a:pt x="35" y="0"/>
                    <a:pt x="41" y="1"/>
                    <a:pt x="45" y="3"/>
                  </a:cubicBezTo>
                  <a:cubicBezTo>
                    <a:pt x="49" y="5"/>
                    <a:pt x="53" y="7"/>
                    <a:pt x="55" y="10"/>
                  </a:cubicBezTo>
                  <a:cubicBezTo>
                    <a:pt x="57" y="13"/>
                    <a:pt x="58" y="16"/>
                    <a:pt x="59" y="21"/>
                  </a:cubicBezTo>
                  <a:lnTo>
                    <a:pt x="47" y="23"/>
                  </a:lnTo>
                  <a:cubicBezTo>
                    <a:pt x="46" y="19"/>
                    <a:pt x="45" y="16"/>
                    <a:pt x="42" y="14"/>
                  </a:cubicBezTo>
                  <a:cubicBezTo>
                    <a:pt x="39" y="12"/>
                    <a:pt x="35" y="11"/>
                    <a:pt x="30" y="11"/>
                  </a:cubicBezTo>
                  <a:cubicBezTo>
                    <a:pt x="25" y="11"/>
                    <a:pt x="20" y="12"/>
                    <a:pt x="18" y="14"/>
                  </a:cubicBezTo>
                  <a:cubicBezTo>
                    <a:pt x="16" y="16"/>
                    <a:pt x="14" y="18"/>
                    <a:pt x="14" y="20"/>
                  </a:cubicBezTo>
                  <a:cubicBezTo>
                    <a:pt x="14" y="22"/>
                    <a:pt x="15" y="23"/>
                    <a:pt x="16" y="25"/>
                  </a:cubicBezTo>
                  <a:cubicBezTo>
                    <a:pt x="17" y="26"/>
                    <a:pt x="18" y="27"/>
                    <a:pt x="21" y="28"/>
                  </a:cubicBezTo>
                  <a:cubicBezTo>
                    <a:pt x="22" y="29"/>
                    <a:pt x="26" y="30"/>
                    <a:pt x="32" y="31"/>
                  </a:cubicBezTo>
                  <a:cubicBezTo>
                    <a:pt x="41" y="34"/>
                    <a:pt x="47" y="36"/>
                    <a:pt x="51" y="37"/>
                  </a:cubicBezTo>
                  <a:cubicBezTo>
                    <a:pt x="54" y="39"/>
                    <a:pt x="57" y="41"/>
                    <a:pt x="59" y="44"/>
                  </a:cubicBezTo>
                  <a:cubicBezTo>
                    <a:pt x="61" y="47"/>
                    <a:pt x="62" y="50"/>
                    <a:pt x="62" y="55"/>
                  </a:cubicBezTo>
                  <a:cubicBezTo>
                    <a:pt x="62" y="59"/>
                    <a:pt x="61" y="63"/>
                    <a:pt x="58" y="67"/>
                  </a:cubicBezTo>
                  <a:cubicBezTo>
                    <a:pt x="56" y="70"/>
                    <a:pt x="52" y="73"/>
                    <a:pt x="48" y="75"/>
                  </a:cubicBezTo>
                  <a:cubicBezTo>
                    <a:pt x="43" y="77"/>
                    <a:pt x="38" y="78"/>
                    <a:pt x="32" y="78"/>
                  </a:cubicBezTo>
                  <a:cubicBezTo>
                    <a:pt x="22" y="78"/>
                    <a:pt x="15" y="76"/>
                    <a:pt x="10" y="72"/>
                  </a:cubicBezTo>
                  <a:cubicBezTo>
                    <a:pt x="5" y="68"/>
                    <a:pt x="1" y="62"/>
                    <a:pt x="0" y="54"/>
                  </a:cubicBezTo>
                  <a:lnTo>
                    <a:pt x="0" y="5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1" name="Freeform 461"/>
            <p:cNvSpPr>
              <a:spLocks/>
            </p:cNvSpPr>
            <p:nvPr/>
          </p:nvSpPr>
          <p:spPr bwMode="auto">
            <a:xfrm>
              <a:off x="3748" y="8846"/>
              <a:ext cx="93" cy="136"/>
            </a:xfrm>
            <a:custGeom>
              <a:avLst/>
              <a:gdLst/>
              <a:ahLst/>
              <a:cxnLst>
                <a:cxn ang="0">
                  <a:pos x="0" y="103"/>
                </a:cxn>
                <a:cxn ang="0">
                  <a:pos x="0" y="103"/>
                </a:cxn>
                <a:cxn ang="0">
                  <a:pos x="0" y="0"/>
                </a:cxn>
                <a:cxn ang="0">
                  <a:pos x="74" y="0"/>
                </a:cxn>
                <a:cxn ang="0">
                  <a:pos x="74" y="12"/>
                </a:cxn>
                <a:cxn ang="0">
                  <a:pos x="13" y="12"/>
                </a:cxn>
                <a:cxn ang="0">
                  <a:pos x="13" y="44"/>
                </a:cxn>
                <a:cxn ang="0">
                  <a:pos x="70" y="44"/>
                </a:cxn>
                <a:cxn ang="0">
                  <a:pos x="70" y="56"/>
                </a:cxn>
                <a:cxn ang="0">
                  <a:pos x="13" y="56"/>
                </a:cxn>
                <a:cxn ang="0">
                  <a:pos x="13" y="91"/>
                </a:cxn>
                <a:cxn ang="0">
                  <a:pos x="77" y="91"/>
                </a:cxn>
                <a:cxn ang="0">
                  <a:pos x="77" y="103"/>
                </a:cxn>
                <a:cxn ang="0">
                  <a:pos x="0" y="103"/>
                </a:cxn>
              </a:cxnLst>
              <a:rect l="0" t="0" r="r" b="b"/>
              <a:pathLst>
                <a:path w="77" h="103">
                  <a:moveTo>
                    <a:pt x="0" y="103"/>
                  </a:moveTo>
                  <a:lnTo>
                    <a:pt x="0" y="103"/>
                  </a:lnTo>
                  <a:lnTo>
                    <a:pt x="0" y="0"/>
                  </a:lnTo>
                  <a:lnTo>
                    <a:pt x="74" y="0"/>
                  </a:lnTo>
                  <a:lnTo>
                    <a:pt x="74" y="12"/>
                  </a:lnTo>
                  <a:lnTo>
                    <a:pt x="13" y="12"/>
                  </a:lnTo>
                  <a:lnTo>
                    <a:pt x="13" y="44"/>
                  </a:lnTo>
                  <a:lnTo>
                    <a:pt x="70" y="44"/>
                  </a:lnTo>
                  <a:lnTo>
                    <a:pt x="70" y="56"/>
                  </a:lnTo>
                  <a:lnTo>
                    <a:pt x="13" y="56"/>
                  </a:lnTo>
                  <a:lnTo>
                    <a:pt x="13" y="91"/>
                  </a:lnTo>
                  <a:lnTo>
                    <a:pt x="77" y="91"/>
                  </a:lnTo>
                  <a:lnTo>
                    <a:pt x="77"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2" name="Freeform 462"/>
            <p:cNvSpPr>
              <a:spLocks/>
            </p:cNvSpPr>
            <p:nvPr/>
          </p:nvSpPr>
          <p:spPr bwMode="auto">
            <a:xfrm>
              <a:off x="3862" y="8881"/>
              <a:ext cx="123" cy="101"/>
            </a:xfrm>
            <a:custGeom>
              <a:avLst/>
              <a:gdLst/>
              <a:ahLst/>
              <a:cxnLst>
                <a:cxn ang="0">
                  <a:pos x="0" y="76"/>
                </a:cxn>
                <a:cxn ang="0">
                  <a:pos x="0" y="76"/>
                </a:cxn>
                <a:cxn ang="0">
                  <a:pos x="0" y="1"/>
                </a:cxn>
                <a:cxn ang="0">
                  <a:pos x="11" y="1"/>
                </a:cxn>
                <a:cxn ang="0">
                  <a:pos x="11" y="12"/>
                </a:cxn>
                <a:cxn ang="0">
                  <a:pos x="20" y="3"/>
                </a:cxn>
                <a:cxn ang="0">
                  <a:pos x="34" y="0"/>
                </a:cxn>
                <a:cxn ang="0">
                  <a:pos x="47" y="3"/>
                </a:cxn>
                <a:cxn ang="0">
                  <a:pos x="55" y="13"/>
                </a:cxn>
                <a:cxn ang="0">
                  <a:pos x="78" y="0"/>
                </a:cxn>
                <a:cxn ang="0">
                  <a:pos x="95" y="6"/>
                </a:cxn>
                <a:cxn ang="0">
                  <a:pos x="101" y="25"/>
                </a:cxn>
                <a:cxn ang="0">
                  <a:pos x="101" y="76"/>
                </a:cxn>
                <a:cxn ang="0">
                  <a:pos x="88" y="76"/>
                </a:cxn>
                <a:cxn ang="0">
                  <a:pos x="88" y="29"/>
                </a:cxn>
                <a:cxn ang="0">
                  <a:pos x="87" y="18"/>
                </a:cxn>
                <a:cxn ang="0">
                  <a:pos x="83" y="13"/>
                </a:cxn>
                <a:cxn ang="0">
                  <a:pos x="75" y="10"/>
                </a:cxn>
                <a:cxn ang="0">
                  <a:pos x="62" y="16"/>
                </a:cxn>
                <a:cxn ang="0">
                  <a:pos x="57" y="32"/>
                </a:cxn>
                <a:cxn ang="0">
                  <a:pos x="57" y="76"/>
                </a:cxn>
                <a:cxn ang="0">
                  <a:pos x="44" y="76"/>
                </a:cxn>
                <a:cxn ang="0">
                  <a:pos x="44" y="27"/>
                </a:cxn>
                <a:cxn ang="0">
                  <a:pos x="41" y="15"/>
                </a:cxn>
                <a:cxn ang="0">
                  <a:pos x="31" y="10"/>
                </a:cxn>
                <a:cxn ang="0">
                  <a:pos x="21" y="13"/>
                </a:cxn>
                <a:cxn ang="0">
                  <a:pos x="14" y="22"/>
                </a:cxn>
                <a:cxn ang="0">
                  <a:pos x="12" y="37"/>
                </a:cxn>
                <a:cxn ang="0">
                  <a:pos x="12" y="76"/>
                </a:cxn>
                <a:cxn ang="0">
                  <a:pos x="0" y="76"/>
                </a:cxn>
              </a:cxnLst>
              <a:rect l="0" t="0" r="r" b="b"/>
              <a:pathLst>
                <a:path w="101" h="76">
                  <a:moveTo>
                    <a:pt x="0" y="76"/>
                  </a:moveTo>
                  <a:lnTo>
                    <a:pt x="0" y="76"/>
                  </a:lnTo>
                  <a:lnTo>
                    <a:pt x="0" y="1"/>
                  </a:lnTo>
                  <a:lnTo>
                    <a:pt x="11" y="1"/>
                  </a:lnTo>
                  <a:lnTo>
                    <a:pt x="11" y="12"/>
                  </a:lnTo>
                  <a:cubicBezTo>
                    <a:pt x="13" y="8"/>
                    <a:pt x="17" y="5"/>
                    <a:pt x="20" y="3"/>
                  </a:cubicBezTo>
                  <a:cubicBezTo>
                    <a:pt x="24" y="1"/>
                    <a:pt x="29" y="0"/>
                    <a:pt x="34" y="0"/>
                  </a:cubicBezTo>
                  <a:cubicBezTo>
                    <a:pt x="39" y="0"/>
                    <a:pt x="44" y="1"/>
                    <a:pt x="47" y="3"/>
                  </a:cubicBezTo>
                  <a:cubicBezTo>
                    <a:pt x="51" y="5"/>
                    <a:pt x="53" y="8"/>
                    <a:pt x="55" y="13"/>
                  </a:cubicBezTo>
                  <a:cubicBezTo>
                    <a:pt x="61" y="4"/>
                    <a:pt x="68" y="0"/>
                    <a:pt x="78" y="0"/>
                  </a:cubicBezTo>
                  <a:cubicBezTo>
                    <a:pt x="85" y="0"/>
                    <a:pt x="91" y="2"/>
                    <a:pt x="95" y="6"/>
                  </a:cubicBezTo>
                  <a:cubicBezTo>
                    <a:pt x="99" y="10"/>
                    <a:pt x="101" y="16"/>
                    <a:pt x="101" y="25"/>
                  </a:cubicBezTo>
                  <a:lnTo>
                    <a:pt x="101" y="76"/>
                  </a:lnTo>
                  <a:lnTo>
                    <a:pt x="88" y="76"/>
                  </a:lnTo>
                  <a:lnTo>
                    <a:pt x="88" y="29"/>
                  </a:lnTo>
                  <a:cubicBezTo>
                    <a:pt x="88" y="24"/>
                    <a:pt x="88" y="20"/>
                    <a:pt x="87" y="18"/>
                  </a:cubicBezTo>
                  <a:cubicBezTo>
                    <a:pt x="86" y="16"/>
                    <a:pt x="85" y="14"/>
                    <a:pt x="83" y="13"/>
                  </a:cubicBezTo>
                  <a:cubicBezTo>
                    <a:pt x="81" y="11"/>
                    <a:pt x="78" y="10"/>
                    <a:pt x="75" y="10"/>
                  </a:cubicBezTo>
                  <a:cubicBezTo>
                    <a:pt x="70" y="10"/>
                    <a:pt x="65" y="12"/>
                    <a:pt x="62" y="16"/>
                  </a:cubicBezTo>
                  <a:cubicBezTo>
                    <a:pt x="59" y="19"/>
                    <a:pt x="57" y="25"/>
                    <a:pt x="57" y="32"/>
                  </a:cubicBezTo>
                  <a:lnTo>
                    <a:pt x="57" y="76"/>
                  </a:lnTo>
                  <a:lnTo>
                    <a:pt x="44" y="76"/>
                  </a:lnTo>
                  <a:lnTo>
                    <a:pt x="44" y="27"/>
                  </a:lnTo>
                  <a:cubicBezTo>
                    <a:pt x="44" y="22"/>
                    <a:pt x="43" y="18"/>
                    <a:pt x="41" y="15"/>
                  </a:cubicBezTo>
                  <a:cubicBezTo>
                    <a:pt x="39" y="12"/>
                    <a:pt x="36" y="10"/>
                    <a:pt x="31" y="10"/>
                  </a:cubicBezTo>
                  <a:cubicBezTo>
                    <a:pt x="27" y="10"/>
                    <a:pt x="24" y="11"/>
                    <a:pt x="21" y="13"/>
                  </a:cubicBezTo>
                  <a:cubicBezTo>
                    <a:pt x="18" y="15"/>
                    <a:pt x="16" y="18"/>
                    <a:pt x="14" y="22"/>
                  </a:cubicBezTo>
                  <a:cubicBezTo>
                    <a:pt x="13" y="25"/>
                    <a:pt x="12" y="30"/>
                    <a:pt x="12" y="37"/>
                  </a:cubicBezTo>
                  <a:lnTo>
                    <a:pt x="12" y="76"/>
                  </a:lnTo>
                  <a:lnTo>
                    <a:pt x="0"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3" name="Freeform 463"/>
            <p:cNvSpPr>
              <a:spLocks noEditPoints="1"/>
            </p:cNvSpPr>
            <p:nvPr/>
          </p:nvSpPr>
          <p:spPr bwMode="auto">
            <a:xfrm>
              <a:off x="4009" y="8881"/>
              <a:ext cx="79" cy="138"/>
            </a:xfrm>
            <a:custGeom>
              <a:avLst/>
              <a:gdLst/>
              <a:ahLst/>
              <a:cxnLst>
                <a:cxn ang="0">
                  <a:pos x="0" y="104"/>
                </a:cxn>
                <a:cxn ang="0">
                  <a:pos x="0" y="104"/>
                </a:cxn>
                <a:cxn ang="0">
                  <a:pos x="0" y="1"/>
                </a:cxn>
                <a:cxn ang="0">
                  <a:pos x="12" y="1"/>
                </a:cxn>
                <a:cxn ang="0">
                  <a:pos x="12" y="11"/>
                </a:cxn>
                <a:cxn ang="0">
                  <a:pos x="21" y="2"/>
                </a:cxn>
                <a:cxn ang="0">
                  <a:pos x="33" y="0"/>
                </a:cxn>
                <a:cxn ang="0">
                  <a:pos x="50" y="4"/>
                </a:cxn>
                <a:cxn ang="0">
                  <a:pos x="61" y="18"/>
                </a:cxn>
                <a:cxn ang="0">
                  <a:pos x="65" y="38"/>
                </a:cxn>
                <a:cxn ang="0">
                  <a:pos x="61" y="59"/>
                </a:cxn>
                <a:cxn ang="0">
                  <a:pos x="49" y="73"/>
                </a:cxn>
                <a:cxn ang="0">
                  <a:pos x="33" y="78"/>
                </a:cxn>
                <a:cxn ang="0">
                  <a:pos x="21" y="75"/>
                </a:cxn>
                <a:cxn ang="0">
                  <a:pos x="13" y="68"/>
                </a:cxn>
                <a:cxn ang="0">
                  <a:pos x="13" y="104"/>
                </a:cxn>
                <a:cxn ang="0">
                  <a:pos x="0" y="104"/>
                </a:cxn>
                <a:cxn ang="0">
                  <a:pos x="12" y="39"/>
                </a:cxn>
                <a:cxn ang="0">
                  <a:pos x="12" y="39"/>
                </a:cxn>
                <a:cxn ang="0">
                  <a:pos x="18" y="60"/>
                </a:cxn>
                <a:cxn ang="0">
                  <a:pos x="32" y="67"/>
                </a:cxn>
                <a:cxn ang="0">
                  <a:pos x="46" y="60"/>
                </a:cxn>
                <a:cxn ang="0">
                  <a:pos x="52" y="38"/>
                </a:cxn>
                <a:cxn ang="0">
                  <a:pos x="46" y="17"/>
                </a:cxn>
                <a:cxn ang="0">
                  <a:pos x="32" y="9"/>
                </a:cxn>
                <a:cxn ang="0">
                  <a:pos x="18" y="17"/>
                </a:cxn>
                <a:cxn ang="0">
                  <a:pos x="12" y="39"/>
                </a:cxn>
                <a:cxn ang="0">
                  <a:pos x="12" y="39"/>
                </a:cxn>
              </a:cxnLst>
              <a:rect l="0" t="0" r="r" b="b"/>
              <a:pathLst>
                <a:path w="65" h="104">
                  <a:moveTo>
                    <a:pt x="0" y="104"/>
                  </a:moveTo>
                  <a:lnTo>
                    <a:pt x="0" y="104"/>
                  </a:lnTo>
                  <a:lnTo>
                    <a:pt x="0" y="1"/>
                  </a:lnTo>
                  <a:lnTo>
                    <a:pt x="12" y="1"/>
                  </a:lnTo>
                  <a:lnTo>
                    <a:pt x="12" y="11"/>
                  </a:lnTo>
                  <a:cubicBezTo>
                    <a:pt x="15" y="7"/>
                    <a:pt x="18" y="4"/>
                    <a:pt x="21" y="2"/>
                  </a:cubicBezTo>
                  <a:cubicBezTo>
                    <a:pt x="24" y="0"/>
                    <a:pt x="29" y="0"/>
                    <a:pt x="33" y="0"/>
                  </a:cubicBezTo>
                  <a:cubicBezTo>
                    <a:pt x="40" y="0"/>
                    <a:pt x="45" y="1"/>
                    <a:pt x="50" y="4"/>
                  </a:cubicBezTo>
                  <a:cubicBezTo>
                    <a:pt x="55" y="8"/>
                    <a:pt x="59" y="12"/>
                    <a:pt x="61" y="18"/>
                  </a:cubicBezTo>
                  <a:cubicBezTo>
                    <a:pt x="64" y="24"/>
                    <a:pt x="65" y="31"/>
                    <a:pt x="65" y="38"/>
                  </a:cubicBezTo>
                  <a:cubicBezTo>
                    <a:pt x="65" y="46"/>
                    <a:pt x="64" y="52"/>
                    <a:pt x="61" y="59"/>
                  </a:cubicBezTo>
                  <a:cubicBezTo>
                    <a:pt x="58" y="65"/>
                    <a:pt x="54" y="69"/>
                    <a:pt x="49" y="73"/>
                  </a:cubicBezTo>
                  <a:cubicBezTo>
                    <a:pt x="44" y="76"/>
                    <a:pt x="38" y="78"/>
                    <a:pt x="33" y="78"/>
                  </a:cubicBezTo>
                  <a:cubicBezTo>
                    <a:pt x="28" y="78"/>
                    <a:pt x="25" y="77"/>
                    <a:pt x="21" y="75"/>
                  </a:cubicBezTo>
                  <a:cubicBezTo>
                    <a:pt x="18" y="73"/>
                    <a:pt x="15" y="71"/>
                    <a:pt x="13" y="68"/>
                  </a:cubicBezTo>
                  <a:lnTo>
                    <a:pt x="13" y="104"/>
                  </a:lnTo>
                  <a:lnTo>
                    <a:pt x="0" y="104"/>
                  </a:lnTo>
                  <a:close/>
                  <a:moveTo>
                    <a:pt x="12" y="39"/>
                  </a:moveTo>
                  <a:lnTo>
                    <a:pt x="12" y="39"/>
                  </a:lnTo>
                  <a:cubicBezTo>
                    <a:pt x="12" y="49"/>
                    <a:pt x="14" y="56"/>
                    <a:pt x="18" y="60"/>
                  </a:cubicBezTo>
                  <a:cubicBezTo>
                    <a:pt x="21" y="65"/>
                    <a:pt x="26" y="67"/>
                    <a:pt x="32" y="67"/>
                  </a:cubicBezTo>
                  <a:cubicBezTo>
                    <a:pt x="37" y="67"/>
                    <a:pt x="42" y="65"/>
                    <a:pt x="46" y="60"/>
                  </a:cubicBezTo>
                  <a:cubicBezTo>
                    <a:pt x="50" y="55"/>
                    <a:pt x="52" y="48"/>
                    <a:pt x="52" y="38"/>
                  </a:cubicBezTo>
                  <a:cubicBezTo>
                    <a:pt x="52" y="28"/>
                    <a:pt x="50" y="21"/>
                    <a:pt x="46" y="17"/>
                  </a:cubicBezTo>
                  <a:cubicBezTo>
                    <a:pt x="42" y="12"/>
                    <a:pt x="38" y="9"/>
                    <a:pt x="32" y="9"/>
                  </a:cubicBezTo>
                  <a:cubicBezTo>
                    <a:pt x="27" y="9"/>
                    <a:pt x="22" y="12"/>
                    <a:pt x="18" y="17"/>
                  </a:cubicBezTo>
                  <a:cubicBezTo>
                    <a:pt x="14" y="22"/>
                    <a:pt x="12" y="29"/>
                    <a:pt x="12" y="39"/>
                  </a:cubicBezTo>
                  <a:lnTo>
                    <a:pt x="12"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4" name="Freeform 464"/>
            <p:cNvSpPr>
              <a:spLocks/>
            </p:cNvSpPr>
            <p:nvPr/>
          </p:nvSpPr>
          <p:spPr bwMode="auto">
            <a:xfrm>
              <a:off x="4107" y="8846"/>
              <a:ext cx="15" cy="136"/>
            </a:xfrm>
            <a:custGeom>
              <a:avLst/>
              <a:gdLst/>
              <a:ahLst/>
              <a:cxnLst>
                <a:cxn ang="0">
                  <a:pos x="0" y="103"/>
                </a:cxn>
                <a:cxn ang="0">
                  <a:pos x="0" y="103"/>
                </a:cxn>
                <a:cxn ang="0">
                  <a:pos x="0" y="0"/>
                </a:cxn>
                <a:cxn ang="0">
                  <a:pos x="13" y="0"/>
                </a:cxn>
                <a:cxn ang="0">
                  <a:pos x="13" y="103"/>
                </a:cxn>
                <a:cxn ang="0">
                  <a:pos x="0" y="103"/>
                </a:cxn>
              </a:cxnLst>
              <a:rect l="0" t="0" r="r" b="b"/>
              <a:pathLst>
                <a:path w="13" h="103">
                  <a:moveTo>
                    <a:pt x="0" y="103"/>
                  </a:moveTo>
                  <a:lnTo>
                    <a:pt x="0" y="103"/>
                  </a:lnTo>
                  <a:lnTo>
                    <a:pt x="0" y="0"/>
                  </a:lnTo>
                  <a:lnTo>
                    <a:pt x="13" y="0"/>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5" name="Freeform 465"/>
            <p:cNvSpPr>
              <a:spLocks noEditPoints="1"/>
            </p:cNvSpPr>
            <p:nvPr/>
          </p:nvSpPr>
          <p:spPr bwMode="auto">
            <a:xfrm>
              <a:off x="4141" y="8881"/>
              <a:ext cx="85" cy="103"/>
            </a:xfrm>
            <a:custGeom>
              <a:avLst/>
              <a:gdLst/>
              <a:ahLst/>
              <a:cxnLst>
                <a:cxn ang="0">
                  <a:pos x="0" y="39"/>
                </a:cxn>
                <a:cxn ang="0">
                  <a:pos x="0" y="39"/>
                </a:cxn>
                <a:cxn ang="0">
                  <a:pos x="11" y="8"/>
                </a:cxn>
                <a:cxn ang="0">
                  <a:pos x="35" y="0"/>
                </a:cxn>
                <a:cxn ang="0">
                  <a:pos x="60" y="10"/>
                </a:cxn>
                <a:cxn ang="0">
                  <a:pos x="70" y="37"/>
                </a:cxn>
                <a:cxn ang="0">
                  <a:pos x="65" y="60"/>
                </a:cxn>
                <a:cxn ang="0">
                  <a:pos x="53" y="73"/>
                </a:cxn>
                <a:cxn ang="0">
                  <a:pos x="35" y="78"/>
                </a:cxn>
                <a:cxn ang="0">
                  <a:pos x="9" y="68"/>
                </a:cxn>
                <a:cxn ang="0">
                  <a:pos x="0" y="39"/>
                </a:cxn>
                <a:cxn ang="0">
                  <a:pos x="0" y="39"/>
                </a:cxn>
                <a:cxn ang="0">
                  <a:pos x="13" y="39"/>
                </a:cxn>
                <a:cxn ang="0">
                  <a:pos x="13" y="39"/>
                </a:cxn>
                <a:cxn ang="0">
                  <a:pos x="19" y="60"/>
                </a:cxn>
                <a:cxn ang="0">
                  <a:pos x="35" y="67"/>
                </a:cxn>
                <a:cxn ang="0">
                  <a:pos x="50" y="60"/>
                </a:cxn>
                <a:cxn ang="0">
                  <a:pos x="57" y="38"/>
                </a:cxn>
                <a:cxn ang="0">
                  <a:pos x="50" y="17"/>
                </a:cxn>
                <a:cxn ang="0">
                  <a:pos x="35" y="10"/>
                </a:cxn>
                <a:cxn ang="0">
                  <a:pos x="19" y="17"/>
                </a:cxn>
                <a:cxn ang="0">
                  <a:pos x="13" y="39"/>
                </a:cxn>
                <a:cxn ang="0">
                  <a:pos x="13" y="39"/>
                </a:cxn>
              </a:cxnLst>
              <a:rect l="0" t="0" r="r" b="b"/>
              <a:pathLst>
                <a:path w="70" h="78">
                  <a:moveTo>
                    <a:pt x="0" y="39"/>
                  </a:moveTo>
                  <a:lnTo>
                    <a:pt x="0" y="39"/>
                  </a:lnTo>
                  <a:cubicBezTo>
                    <a:pt x="0" y="25"/>
                    <a:pt x="3" y="14"/>
                    <a:pt x="11" y="8"/>
                  </a:cubicBezTo>
                  <a:cubicBezTo>
                    <a:pt x="18" y="2"/>
                    <a:pt x="25" y="0"/>
                    <a:pt x="35" y="0"/>
                  </a:cubicBezTo>
                  <a:cubicBezTo>
                    <a:pt x="45" y="0"/>
                    <a:pt x="53" y="3"/>
                    <a:pt x="60" y="10"/>
                  </a:cubicBezTo>
                  <a:cubicBezTo>
                    <a:pt x="66" y="16"/>
                    <a:pt x="70" y="26"/>
                    <a:pt x="70" y="37"/>
                  </a:cubicBezTo>
                  <a:cubicBezTo>
                    <a:pt x="70" y="47"/>
                    <a:pt x="68" y="55"/>
                    <a:pt x="65" y="60"/>
                  </a:cubicBezTo>
                  <a:cubicBezTo>
                    <a:pt x="62" y="66"/>
                    <a:pt x="58" y="70"/>
                    <a:pt x="53" y="73"/>
                  </a:cubicBezTo>
                  <a:cubicBezTo>
                    <a:pt x="47" y="76"/>
                    <a:pt x="41" y="78"/>
                    <a:pt x="35" y="78"/>
                  </a:cubicBezTo>
                  <a:cubicBezTo>
                    <a:pt x="24" y="78"/>
                    <a:pt x="16" y="74"/>
                    <a:pt x="9" y="68"/>
                  </a:cubicBezTo>
                  <a:cubicBezTo>
                    <a:pt x="3" y="61"/>
                    <a:pt x="0" y="51"/>
                    <a:pt x="0" y="39"/>
                  </a:cubicBezTo>
                  <a:lnTo>
                    <a:pt x="0" y="39"/>
                  </a:lnTo>
                  <a:close/>
                  <a:moveTo>
                    <a:pt x="13" y="39"/>
                  </a:moveTo>
                  <a:lnTo>
                    <a:pt x="13" y="39"/>
                  </a:lnTo>
                  <a:cubicBezTo>
                    <a:pt x="13" y="48"/>
                    <a:pt x="15" y="55"/>
                    <a:pt x="19" y="60"/>
                  </a:cubicBezTo>
                  <a:cubicBezTo>
                    <a:pt x="23" y="65"/>
                    <a:pt x="28" y="67"/>
                    <a:pt x="35" y="67"/>
                  </a:cubicBezTo>
                  <a:cubicBezTo>
                    <a:pt x="41" y="67"/>
                    <a:pt x="46" y="65"/>
                    <a:pt x="50" y="60"/>
                  </a:cubicBezTo>
                  <a:cubicBezTo>
                    <a:pt x="54" y="55"/>
                    <a:pt x="57" y="48"/>
                    <a:pt x="57" y="38"/>
                  </a:cubicBezTo>
                  <a:cubicBezTo>
                    <a:pt x="57" y="29"/>
                    <a:pt x="54" y="22"/>
                    <a:pt x="50" y="17"/>
                  </a:cubicBezTo>
                  <a:cubicBezTo>
                    <a:pt x="46" y="12"/>
                    <a:pt x="41" y="10"/>
                    <a:pt x="35" y="10"/>
                  </a:cubicBezTo>
                  <a:cubicBezTo>
                    <a:pt x="28" y="10"/>
                    <a:pt x="23" y="12"/>
                    <a:pt x="19"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6" name="Freeform 466"/>
            <p:cNvSpPr>
              <a:spLocks/>
            </p:cNvSpPr>
            <p:nvPr/>
          </p:nvSpPr>
          <p:spPr bwMode="auto">
            <a:xfrm>
              <a:off x="4234" y="8883"/>
              <a:ext cx="83" cy="138"/>
            </a:xfrm>
            <a:custGeom>
              <a:avLst/>
              <a:gdLst/>
              <a:ahLst/>
              <a:cxnLst>
                <a:cxn ang="0">
                  <a:pos x="7" y="104"/>
                </a:cxn>
                <a:cxn ang="0">
                  <a:pos x="7" y="104"/>
                </a:cxn>
                <a:cxn ang="0">
                  <a:pos x="5" y="92"/>
                </a:cxn>
                <a:cxn ang="0">
                  <a:pos x="13" y="93"/>
                </a:cxn>
                <a:cxn ang="0">
                  <a:pos x="19" y="91"/>
                </a:cxn>
                <a:cxn ang="0">
                  <a:pos x="23" y="88"/>
                </a:cxn>
                <a:cxn ang="0">
                  <a:pos x="27" y="78"/>
                </a:cxn>
                <a:cxn ang="0">
                  <a:pos x="28" y="75"/>
                </a:cxn>
                <a:cxn ang="0">
                  <a:pos x="0" y="0"/>
                </a:cxn>
                <a:cxn ang="0">
                  <a:pos x="14" y="0"/>
                </a:cxn>
                <a:cxn ang="0">
                  <a:pos x="29" y="43"/>
                </a:cxn>
                <a:cxn ang="0">
                  <a:pos x="35" y="61"/>
                </a:cxn>
                <a:cxn ang="0">
                  <a:pos x="40" y="44"/>
                </a:cxn>
                <a:cxn ang="0">
                  <a:pos x="56" y="0"/>
                </a:cxn>
                <a:cxn ang="0">
                  <a:pos x="68" y="0"/>
                </a:cxn>
                <a:cxn ang="0">
                  <a:pos x="40" y="76"/>
                </a:cxn>
                <a:cxn ang="0">
                  <a:pos x="33" y="93"/>
                </a:cxn>
                <a:cxn ang="0">
                  <a:pos x="25" y="102"/>
                </a:cxn>
                <a:cxn ang="0">
                  <a:pos x="15" y="105"/>
                </a:cxn>
                <a:cxn ang="0">
                  <a:pos x="7" y="104"/>
                </a:cxn>
                <a:cxn ang="0">
                  <a:pos x="7" y="104"/>
                </a:cxn>
              </a:cxnLst>
              <a:rect l="0" t="0" r="r" b="b"/>
              <a:pathLst>
                <a:path w="68" h="105">
                  <a:moveTo>
                    <a:pt x="7" y="104"/>
                  </a:moveTo>
                  <a:lnTo>
                    <a:pt x="7" y="104"/>
                  </a:lnTo>
                  <a:lnTo>
                    <a:pt x="5" y="92"/>
                  </a:lnTo>
                  <a:cubicBezTo>
                    <a:pt x="8" y="92"/>
                    <a:pt x="10" y="93"/>
                    <a:pt x="13" y="93"/>
                  </a:cubicBezTo>
                  <a:cubicBezTo>
                    <a:pt x="15" y="93"/>
                    <a:pt x="18" y="92"/>
                    <a:pt x="19" y="91"/>
                  </a:cubicBezTo>
                  <a:cubicBezTo>
                    <a:pt x="21" y="91"/>
                    <a:pt x="22" y="89"/>
                    <a:pt x="23" y="88"/>
                  </a:cubicBezTo>
                  <a:cubicBezTo>
                    <a:pt x="24" y="86"/>
                    <a:pt x="25" y="83"/>
                    <a:pt x="27" y="78"/>
                  </a:cubicBezTo>
                  <a:cubicBezTo>
                    <a:pt x="28" y="77"/>
                    <a:pt x="28" y="76"/>
                    <a:pt x="28" y="75"/>
                  </a:cubicBezTo>
                  <a:lnTo>
                    <a:pt x="0" y="0"/>
                  </a:lnTo>
                  <a:lnTo>
                    <a:pt x="14" y="0"/>
                  </a:lnTo>
                  <a:lnTo>
                    <a:pt x="29" y="43"/>
                  </a:lnTo>
                  <a:cubicBezTo>
                    <a:pt x="31" y="49"/>
                    <a:pt x="33" y="55"/>
                    <a:pt x="35" y="61"/>
                  </a:cubicBezTo>
                  <a:cubicBezTo>
                    <a:pt x="36" y="55"/>
                    <a:pt x="38" y="49"/>
                    <a:pt x="40" y="44"/>
                  </a:cubicBezTo>
                  <a:lnTo>
                    <a:pt x="56" y="0"/>
                  </a:lnTo>
                  <a:lnTo>
                    <a:pt x="68" y="0"/>
                  </a:lnTo>
                  <a:lnTo>
                    <a:pt x="40" y="76"/>
                  </a:lnTo>
                  <a:cubicBezTo>
                    <a:pt x="37" y="84"/>
                    <a:pt x="35" y="90"/>
                    <a:pt x="33" y="93"/>
                  </a:cubicBezTo>
                  <a:cubicBezTo>
                    <a:pt x="31" y="97"/>
                    <a:pt x="28" y="100"/>
                    <a:pt x="25" y="102"/>
                  </a:cubicBezTo>
                  <a:cubicBezTo>
                    <a:pt x="22" y="104"/>
                    <a:pt x="19" y="105"/>
                    <a:pt x="15" y="105"/>
                  </a:cubicBezTo>
                  <a:cubicBezTo>
                    <a:pt x="12" y="105"/>
                    <a:pt x="10" y="105"/>
                    <a:pt x="7" y="104"/>
                  </a:cubicBezTo>
                  <a:lnTo>
                    <a:pt x="7" y="10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7" name="Freeform 467"/>
            <p:cNvSpPr>
              <a:spLocks noEditPoints="1"/>
            </p:cNvSpPr>
            <p:nvPr/>
          </p:nvSpPr>
          <p:spPr bwMode="auto">
            <a:xfrm>
              <a:off x="4322" y="8881"/>
              <a:ext cx="84" cy="103"/>
            </a:xfrm>
            <a:custGeom>
              <a:avLst/>
              <a:gdLst/>
              <a:ahLst/>
              <a:cxnLst>
                <a:cxn ang="0">
                  <a:pos x="55" y="52"/>
                </a:cxn>
                <a:cxn ang="0">
                  <a:pos x="55" y="52"/>
                </a:cxn>
                <a:cxn ang="0">
                  <a:pos x="68" y="53"/>
                </a:cxn>
                <a:cxn ang="0">
                  <a:pos x="57" y="71"/>
                </a:cxn>
                <a:cxn ang="0">
                  <a:pos x="35" y="78"/>
                </a:cxn>
                <a:cxn ang="0">
                  <a:pos x="9" y="67"/>
                </a:cxn>
                <a:cxn ang="0">
                  <a:pos x="0" y="39"/>
                </a:cxn>
                <a:cxn ang="0">
                  <a:pos x="10" y="10"/>
                </a:cxn>
                <a:cxn ang="0">
                  <a:pos x="35" y="0"/>
                </a:cxn>
                <a:cxn ang="0">
                  <a:pos x="59" y="10"/>
                </a:cxn>
                <a:cxn ang="0">
                  <a:pos x="69" y="38"/>
                </a:cxn>
                <a:cxn ang="0">
                  <a:pos x="69" y="42"/>
                </a:cxn>
                <a:cxn ang="0">
                  <a:pos x="13" y="42"/>
                </a:cxn>
                <a:cxn ang="0">
                  <a:pos x="20" y="61"/>
                </a:cxn>
                <a:cxn ang="0">
                  <a:pos x="36" y="67"/>
                </a:cxn>
                <a:cxn ang="0">
                  <a:pos x="47" y="63"/>
                </a:cxn>
                <a:cxn ang="0">
                  <a:pos x="55" y="52"/>
                </a:cxn>
                <a:cxn ang="0">
                  <a:pos x="55" y="52"/>
                </a:cxn>
                <a:cxn ang="0">
                  <a:pos x="14" y="31"/>
                </a:cxn>
                <a:cxn ang="0">
                  <a:pos x="14" y="31"/>
                </a:cxn>
                <a:cxn ang="0">
                  <a:pos x="55" y="31"/>
                </a:cxn>
                <a:cxn ang="0">
                  <a:pos x="51" y="17"/>
                </a:cxn>
                <a:cxn ang="0">
                  <a:pos x="35" y="10"/>
                </a:cxn>
                <a:cxn ang="0">
                  <a:pos x="20" y="16"/>
                </a:cxn>
                <a:cxn ang="0">
                  <a:pos x="14" y="31"/>
                </a:cxn>
                <a:cxn ang="0">
                  <a:pos x="14" y="31"/>
                </a:cxn>
              </a:cxnLst>
              <a:rect l="0" t="0" r="r" b="b"/>
              <a:pathLst>
                <a:path w="69" h="78">
                  <a:moveTo>
                    <a:pt x="55" y="52"/>
                  </a:moveTo>
                  <a:lnTo>
                    <a:pt x="55" y="52"/>
                  </a:lnTo>
                  <a:lnTo>
                    <a:pt x="68" y="53"/>
                  </a:lnTo>
                  <a:cubicBezTo>
                    <a:pt x="66" y="61"/>
                    <a:pt x="62" y="67"/>
                    <a:pt x="57" y="71"/>
                  </a:cubicBezTo>
                  <a:cubicBezTo>
                    <a:pt x="51" y="75"/>
                    <a:pt x="44" y="78"/>
                    <a:pt x="35" y="78"/>
                  </a:cubicBezTo>
                  <a:cubicBezTo>
                    <a:pt x="25" y="78"/>
                    <a:pt x="16" y="74"/>
                    <a:pt x="9" y="67"/>
                  </a:cubicBezTo>
                  <a:cubicBezTo>
                    <a:pt x="3" y="61"/>
                    <a:pt x="0" y="51"/>
                    <a:pt x="0" y="39"/>
                  </a:cubicBezTo>
                  <a:cubicBezTo>
                    <a:pt x="0" y="27"/>
                    <a:pt x="3" y="17"/>
                    <a:pt x="10" y="10"/>
                  </a:cubicBezTo>
                  <a:cubicBezTo>
                    <a:pt x="16" y="3"/>
                    <a:pt x="24" y="0"/>
                    <a:pt x="35" y="0"/>
                  </a:cubicBezTo>
                  <a:cubicBezTo>
                    <a:pt x="45" y="0"/>
                    <a:pt x="53" y="3"/>
                    <a:pt x="59" y="10"/>
                  </a:cubicBezTo>
                  <a:cubicBezTo>
                    <a:pt x="66" y="17"/>
                    <a:pt x="69" y="26"/>
                    <a:pt x="69" y="38"/>
                  </a:cubicBezTo>
                  <a:cubicBezTo>
                    <a:pt x="69" y="39"/>
                    <a:pt x="69" y="40"/>
                    <a:pt x="69" y="42"/>
                  </a:cubicBezTo>
                  <a:lnTo>
                    <a:pt x="13" y="42"/>
                  </a:lnTo>
                  <a:cubicBezTo>
                    <a:pt x="13" y="50"/>
                    <a:pt x="16" y="56"/>
                    <a:pt x="20" y="61"/>
                  </a:cubicBezTo>
                  <a:cubicBezTo>
                    <a:pt x="24" y="65"/>
                    <a:pt x="29" y="67"/>
                    <a:pt x="36" y="67"/>
                  </a:cubicBezTo>
                  <a:cubicBezTo>
                    <a:pt x="40" y="67"/>
                    <a:pt x="44" y="66"/>
                    <a:pt x="47" y="63"/>
                  </a:cubicBezTo>
                  <a:cubicBezTo>
                    <a:pt x="51" y="61"/>
                    <a:pt x="53" y="57"/>
                    <a:pt x="55" y="52"/>
                  </a:cubicBezTo>
                  <a:lnTo>
                    <a:pt x="55" y="52"/>
                  </a:lnTo>
                  <a:close/>
                  <a:moveTo>
                    <a:pt x="14" y="31"/>
                  </a:moveTo>
                  <a:lnTo>
                    <a:pt x="14" y="31"/>
                  </a:lnTo>
                  <a:lnTo>
                    <a:pt x="55" y="31"/>
                  </a:lnTo>
                  <a:cubicBezTo>
                    <a:pt x="55" y="25"/>
                    <a:pt x="53" y="20"/>
                    <a:pt x="51" y="17"/>
                  </a:cubicBezTo>
                  <a:cubicBezTo>
                    <a:pt x="47" y="12"/>
                    <a:pt x="41" y="10"/>
                    <a:pt x="35" y="10"/>
                  </a:cubicBezTo>
                  <a:cubicBezTo>
                    <a:pt x="29" y="10"/>
                    <a:pt x="24" y="12"/>
                    <a:pt x="20" y="16"/>
                  </a:cubicBezTo>
                  <a:cubicBezTo>
                    <a:pt x="16" y="20"/>
                    <a:pt x="14" y="25"/>
                    <a:pt x="14" y="31"/>
                  </a:cubicBezTo>
                  <a:lnTo>
                    <a:pt x="1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8" name="Freeform 468"/>
            <p:cNvSpPr>
              <a:spLocks noEditPoints="1"/>
            </p:cNvSpPr>
            <p:nvPr/>
          </p:nvSpPr>
          <p:spPr bwMode="auto">
            <a:xfrm>
              <a:off x="4419" y="8881"/>
              <a:ext cx="84" cy="103"/>
            </a:xfrm>
            <a:custGeom>
              <a:avLst/>
              <a:gdLst/>
              <a:ahLst/>
              <a:cxnLst>
                <a:cxn ang="0">
                  <a:pos x="55" y="52"/>
                </a:cxn>
                <a:cxn ang="0">
                  <a:pos x="55" y="52"/>
                </a:cxn>
                <a:cxn ang="0">
                  <a:pos x="68" y="53"/>
                </a:cxn>
                <a:cxn ang="0">
                  <a:pos x="57" y="71"/>
                </a:cxn>
                <a:cxn ang="0">
                  <a:pos x="35" y="78"/>
                </a:cxn>
                <a:cxn ang="0">
                  <a:pos x="9" y="67"/>
                </a:cxn>
                <a:cxn ang="0">
                  <a:pos x="0" y="39"/>
                </a:cxn>
                <a:cxn ang="0">
                  <a:pos x="10" y="10"/>
                </a:cxn>
                <a:cxn ang="0">
                  <a:pos x="35" y="0"/>
                </a:cxn>
                <a:cxn ang="0">
                  <a:pos x="59" y="10"/>
                </a:cxn>
                <a:cxn ang="0">
                  <a:pos x="69" y="38"/>
                </a:cxn>
                <a:cxn ang="0">
                  <a:pos x="69" y="42"/>
                </a:cxn>
                <a:cxn ang="0">
                  <a:pos x="13" y="42"/>
                </a:cxn>
                <a:cxn ang="0">
                  <a:pos x="20" y="61"/>
                </a:cxn>
                <a:cxn ang="0">
                  <a:pos x="35" y="67"/>
                </a:cxn>
                <a:cxn ang="0">
                  <a:pos x="47" y="63"/>
                </a:cxn>
                <a:cxn ang="0">
                  <a:pos x="55" y="52"/>
                </a:cxn>
                <a:cxn ang="0">
                  <a:pos x="55" y="52"/>
                </a:cxn>
                <a:cxn ang="0">
                  <a:pos x="14" y="31"/>
                </a:cxn>
                <a:cxn ang="0">
                  <a:pos x="14" y="31"/>
                </a:cxn>
                <a:cxn ang="0">
                  <a:pos x="55" y="31"/>
                </a:cxn>
                <a:cxn ang="0">
                  <a:pos x="51" y="17"/>
                </a:cxn>
                <a:cxn ang="0">
                  <a:pos x="35" y="10"/>
                </a:cxn>
                <a:cxn ang="0">
                  <a:pos x="20" y="16"/>
                </a:cxn>
                <a:cxn ang="0">
                  <a:pos x="14" y="31"/>
                </a:cxn>
                <a:cxn ang="0">
                  <a:pos x="14" y="31"/>
                </a:cxn>
              </a:cxnLst>
              <a:rect l="0" t="0" r="r" b="b"/>
              <a:pathLst>
                <a:path w="69" h="78">
                  <a:moveTo>
                    <a:pt x="55" y="52"/>
                  </a:moveTo>
                  <a:lnTo>
                    <a:pt x="55" y="52"/>
                  </a:lnTo>
                  <a:lnTo>
                    <a:pt x="68" y="53"/>
                  </a:lnTo>
                  <a:cubicBezTo>
                    <a:pt x="66" y="61"/>
                    <a:pt x="62" y="67"/>
                    <a:pt x="57" y="71"/>
                  </a:cubicBezTo>
                  <a:cubicBezTo>
                    <a:pt x="51" y="75"/>
                    <a:pt x="44" y="78"/>
                    <a:pt x="35" y="78"/>
                  </a:cubicBezTo>
                  <a:cubicBezTo>
                    <a:pt x="24" y="78"/>
                    <a:pt x="16" y="74"/>
                    <a:pt x="9" y="67"/>
                  </a:cubicBezTo>
                  <a:cubicBezTo>
                    <a:pt x="3" y="61"/>
                    <a:pt x="0" y="51"/>
                    <a:pt x="0" y="39"/>
                  </a:cubicBezTo>
                  <a:cubicBezTo>
                    <a:pt x="0" y="27"/>
                    <a:pt x="3" y="17"/>
                    <a:pt x="10" y="10"/>
                  </a:cubicBezTo>
                  <a:cubicBezTo>
                    <a:pt x="16" y="3"/>
                    <a:pt x="24" y="0"/>
                    <a:pt x="35" y="0"/>
                  </a:cubicBezTo>
                  <a:cubicBezTo>
                    <a:pt x="45" y="0"/>
                    <a:pt x="53" y="3"/>
                    <a:pt x="59" y="10"/>
                  </a:cubicBezTo>
                  <a:cubicBezTo>
                    <a:pt x="65" y="17"/>
                    <a:pt x="69" y="26"/>
                    <a:pt x="69" y="38"/>
                  </a:cubicBezTo>
                  <a:cubicBezTo>
                    <a:pt x="69" y="39"/>
                    <a:pt x="69" y="40"/>
                    <a:pt x="69" y="42"/>
                  </a:cubicBezTo>
                  <a:lnTo>
                    <a:pt x="13" y="42"/>
                  </a:lnTo>
                  <a:cubicBezTo>
                    <a:pt x="13" y="50"/>
                    <a:pt x="16" y="56"/>
                    <a:pt x="20" y="61"/>
                  </a:cubicBezTo>
                  <a:cubicBezTo>
                    <a:pt x="24" y="65"/>
                    <a:pt x="29" y="67"/>
                    <a:pt x="35" y="67"/>
                  </a:cubicBezTo>
                  <a:cubicBezTo>
                    <a:pt x="40" y="67"/>
                    <a:pt x="44" y="66"/>
                    <a:pt x="47" y="63"/>
                  </a:cubicBezTo>
                  <a:cubicBezTo>
                    <a:pt x="51" y="61"/>
                    <a:pt x="53" y="57"/>
                    <a:pt x="55" y="52"/>
                  </a:cubicBezTo>
                  <a:lnTo>
                    <a:pt x="55" y="52"/>
                  </a:lnTo>
                  <a:close/>
                  <a:moveTo>
                    <a:pt x="14" y="31"/>
                  </a:moveTo>
                  <a:lnTo>
                    <a:pt x="14" y="31"/>
                  </a:lnTo>
                  <a:lnTo>
                    <a:pt x="55" y="31"/>
                  </a:lnTo>
                  <a:cubicBezTo>
                    <a:pt x="55" y="25"/>
                    <a:pt x="53" y="20"/>
                    <a:pt x="51" y="17"/>
                  </a:cubicBezTo>
                  <a:cubicBezTo>
                    <a:pt x="46" y="12"/>
                    <a:pt x="41" y="10"/>
                    <a:pt x="35" y="10"/>
                  </a:cubicBezTo>
                  <a:cubicBezTo>
                    <a:pt x="29" y="10"/>
                    <a:pt x="24" y="12"/>
                    <a:pt x="20" y="16"/>
                  </a:cubicBezTo>
                  <a:cubicBezTo>
                    <a:pt x="16" y="20"/>
                    <a:pt x="14" y="25"/>
                    <a:pt x="14" y="31"/>
                  </a:cubicBezTo>
                  <a:lnTo>
                    <a:pt x="1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9" name="Freeform 469"/>
            <p:cNvSpPr>
              <a:spLocks/>
            </p:cNvSpPr>
            <p:nvPr/>
          </p:nvSpPr>
          <p:spPr bwMode="auto">
            <a:xfrm>
              <a:off x="4516" y="8881"/>
              <a:ext cx="75" cy="103"/>
            </a:xfrm>
            <a:custGeom>
              <a:avLst/>
              <a:gdLst/>
              <a:ahLst/>
              <a:cxnLst>
                <a:cxn ang="0">
                  <a:pos x="0" y="54"/>
                </a:cxn>
                <a:cxn ang="0">
                  <a:pos x="0" y="54"/>
                </a:cxn>
                <a:cxn ang="0">
                  <a:pos x="12" y="52"/>
                </a:cxn>
                <a:cxn ang="0">
                  <a:pos x="18" y="63"/>
                </a:cxn>
                <a:cxn ang="0">
                  <a:pos x="32" y="67"/>
                </a:cxn>
                <a:cxn ang="0">
                  <a:pos x="45" y="64"/>
                </a:cxn>
                <a:cxn ang="0">
                  <a:pos x="49" y="55"/>
                </a:cxn>
                <a:cxn ang="0">
                  <a:pos x="45" y="49"/>
                </a:cxn>
                <a:cxn ang="0">
                  <a:pos x="32" y="44"/>
                </a:cxn>
                <a:cxn ang="0">
                  <a:pos x="13" y="38"/>
                </a:cxn>
                <a:cxn ang="0">
                  <a:pos x="5" y="31"/>
                </a:cxn>
                <a:cxn ang="0">
                  <a:pos x="2" y="21"/>
                </a:cxn>
                <a:cxn ang="0">
                  <a:pos x="4" y="12"/>
                </a:cxn>
                <a:cxn ang="0">
                  <a:pos x="11" y="5"/>
                </a:cxn>
                <a:cxn ang="0">
                  <a:pos x="19" y="1"/>
                </a:cxn>
                <a:cxn ang="0">
                  <a:pos x="30" y="0"/>
                </a:cxn>
                <a:cxn ang="0">
                  <a:pos x="45" y="2"/>
                </a:cxn>
                <a:cxn ang="0">
                  <a:pos x="55" y="9"/>
                </a:cxn>
                <a:cxn ang="0">
                  <a:pos x="59" y="20"/>
                </a:cxn>
                <a:cxn ang="0">
                  <a:pos x="47" y="22"/>
                </a:cxn>
                <a:cxn ang="0">
                  <a:pos x="42" y="13"/>
                </a:cxn>
                <a:cxn ang="0">
                  <a:pos x="30" y="10"/>
                </a:cxn>
                <a:cxn ang="0">
                  <a:pos x="18" y="13"/>
                </a:cxn>
                <a:cxn ang="0">
                  <a:pos x="14" y="20"/>
                </a:cxn>
                <a:cxn ang="0">
                  <a:pos x="16" y="24"/>
                </a:cxn>
                <a:cxn ang="0">
                  <a:pos x="21" y="27"/>
                </a:cxn>
                <a:cxn ang="0">
                  <a:pos x="32" y="31"/>
                </a:cxn>
                <a:cxn ang="0">
                  <a:pos x="51" y="36"/>
                </a:cxn>
                <a:cxn ang="0">
                  <a:pos x="59" y="43"/>
                </a:cxn>
                <a:cxn ang="0">
                  <a:pos x="62" y="54"/>
                </a:cxn>
                <a:cxn ang="0">
                  <a:pos x="58" y="66"/>
                </a:cxn>
                <a:cxn ang="0">
                  <a:pos x="48" y="74"/>
                </a:cxn>
                <a:cxn ang="0">
                  <a:pos x="32" y="78"/>
                </a:cxn>
                <a:cxn ang="0">
                  <a:pos x="10" y="72"/>
                </a:cxn>
                <a:cxn ang="0">
                  <a:pos x="0" y="54"/>
                </a:cxn>
                <a:cxn ang="0">
                  <a:pos x="0" y="54"/>
                </a:cxn>
              </a:cxnLst>
              <a:rect l="0" t="0" r="r" b="b"/>
              <a:pathLst>
                <a:path w="62" h="78">
                  <a:moveTo>
                    <a:pt x="0" y="54"/>
                  </a:moveTo>
                  <a:lnTo>
                    <a:pt x="0" y="54"/>
                  </a:lnTo>
                  <a:lnTo>
                    <a:pt x="12" y="52"/>
                  </a:lnTo>
                  <a:cubicBezTo>
                    <a:pt x="13" y="57"/>
                    <a:pt x="15" y="60"/>
                    <a:pt x="18" y="63"/>
                  </a:cubicBezTo>
                  <a:cubicBezTo>
                    <a:pt x="22" y="66"/>
                    <a:pt x="26" y="67"/>
                    <a:pt x="32" y="67"/>
                  </a:cubicBezTo>
                  <a:cubicBezTo>
                    <a:pt x="38" y="67"/>
                    <a:pt x="42" y="66"/>
                    <a:pt x="45" y="64"/>
                  </a:cubicBezTo>
                  <a:cubicBezTo>
                    <a:pt x="48" y="61"/>
                    <a:pt x="49" y="58"/>
                    <a:pt x="49" y="55"/>
                  </a:cubicBezTo>
                  <a:cubicBezTo>
                    <a:pt x="49" y="52"/>
                    <a:pt x="48" y="50"/>
                    <a:pt x="45" y="49"/>
                  </a:cubicBezTo>
                  <a:cubicBezTo>
                    <a:pt x="43" y="47"/>
                    <a:pt x="39" y="46"/>
                    <a:pt x="32" y="44"/>
                  </a:cubicBezTo>
                  <a:cubicBezTo>
                    <a:pt x="23" y="42"/>
                    <a:pt x="17" y="40"/>
                    <a:pt x="13" y="38"/>
                  </a:cubicBezTo>
                  <a:cubicBezTo>
                    <a:pt x="9" y="36"/>
                    <a:pt x="7" y="34"/>
                    <a:pt x="5" y="31"/>
                  </a:cubicBezTo>
                  <a:cubicBezTo>
                    <a:pt x="3" y="28"/>
                    <a:pt x="2" y="25"/>
                    <a:pt x="2" y="21"/>
                  </a:cubicBezTo>
                  <a:cubicBezTo>
                    <a:pt x="2" y="18"/>
                    <a:pt x="3" y="15"/>
                    <a:pt x="4" y="12"/>
                  </a:cubicBezTo>
                  <a:cubicBezTo>
                    <a:pt x="6" y="9"/>
                    <a:pt x="8" y="7"/>
                    <a:pt x="11" y="5"/>
                  </a:cubicBezTo>
                  <a:cubicBezTo>
                    <a:pt x="13" y="3"/>
                    <a:pt x="15" y="2"/>
                    <a:pt x="19" y="1"/>
                  </a:cubicBezTo>
                  <a:cubicBezTo>
                    <a:pt x="22" y="0"/>
                    <a:pt x="26" y="0"/>
                    <a:pt x="30" y="0"/>
                  </a:cubicBezTo>
                  <a:cubicBezTo>
                    <a:pt x="35" y="0"/>
                    <a:pt x="41" y="0"/>
                    <a:pt x="45" y="2"/>
                  </a:cubicBezTo>
                  <a:cubicBezTo>
                    <a:pt x="49" y="4"/>
                    <a:pt x="53" y="6"/>
                    <a:pt x="55" y="9"/>
                  </a:cubicBezTo>
                  <a:cubicBezTo>
                    <a:pt x="57" y="12"/>
                    <a:pt x="58" y="16"/>
                    <a:pt x="59" y="20"/>
                  </a:cubicBezTo>
                  <a:lnTo>
                    <a:pt x="47" y="22"/>
                  </a:lnTo>
                  <a:cubicBezTo>
                    <a:pt x="46" y="18"/>
                    <a:pt x="45" y="15"/>
                    <a:pt x="42" y="13"/>
                  </a:cubicBezTo>
                  <a:cubicBezTo>
                    <a:pt x="39" y="11"/>
                    <a:pt x="35" y="10"/>
                    <a:pt x="30" y="10"/>
                  </a:cubicBezTo>
                  <a:cubicBezTo>
                    <a:pt x="25" y="10"/>
                    <a:pt x="20" y="11"/>
                    <a:pt x="18" y="13"/>
                  </a:cubicBezTo>
                  <a:cubicBezTo>
                    <a:pt x="16" y="15"/>
                    <a:pt x="14" y="17"/>
                    <a:pt x="14" y="20"/>
                  </a:cubicBezTo>
                  <a:cubicBezTo>
                    <a:pt x="14" y="21"/>
                    <a:pt x="15" y="23"/>
                    <a:pt x="16" y="24"/>
                  </a:cubicBezTo>
                  <a:cubicBezTo>
                    <a:pt x="17" y="25"/>
                    <a:pt x="18" y="26"/>
                    <a:pt x="21" y="27"/>
                  </a:cubicBezTo>
                  <a:cubicBezTo>
                    <a:pt x="22" y="28"/>
                    <a:pt x="26" y="29"/>
                    <a:pt x="32" y="31"/>
                  </a:cubicBezTo>
                  <a:cubicBezTo>
                    <a:pt x="41" y="33"/>
                    <a:pt x="47" y="35"/>
                    <a:pt x="51" y="36"/>
                  </a:cubicBezTo>
                  <a:cubicBezTo>
                    <a:pt x="54" y="38"/>
                    <a:pt x="57" y="40"/>
                    <a:pt x="59" y="43"/>
                  </a:cubicBezTo>
                  <a:cubicBezTo>
                    <a:pt x="61" y="46"/>
                    <a:pt x="62" y="50"/>
                    <a:pt x="62" y="54"/>
                  </a:cubicBezTo>
                  <a:cubicBezTo>
                    <a:pt x="62" y="58"/>
                    <a:pt x="61" y="62"/>
                    <a:pt x="58" y="66"/>
                  </a:cubicBezTo>
                  <a:cubicBezTo>
                    <a:pt x="56" y="70"/>
                    <a:pt x="52" y="72"/>
                    <a:pt x="48" y="74"/>
                  </a:cubicBezTo>
                  <a:cubicBezTo>
                    <a:pt x="43" y="77"/>
                    <a:pt x="38" y="78"/>
                    <a:pt x="32" y="78"/>
                  </a:cubicBezTo>
                  <a:cubicBezTo>
                    <a:pt x="22" y="78"/>
                    <a:pt x="15" y="76"/>
                    <a:pt x="10" y="72"/>
                  </a:cubicBezTo>
                  <a:cubicBezTo>
                    <a:pt x="5" y="67"/>
                    <a:pt x="1" y="62"/>
                    <a:pt x="0" y="54"/>
                  </a:cubicBezTo>
                  <a:lnTo>
                    <a:pt x="0" y="5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0" name="Freeform 470"/>
            <p:cNvSpPr>
              <a:spLocks noEditPoints="1"/>
            </p:cNvSpPr>
            <p:nvPr/>
          </p:nvSpPr>
          <p:spPr bwMode="auto">
            <a:xfrm>
              <a:off x="3986" y="8577"/>
              <a:ext cx="118" cy="136"/>
            </a:xfrm>
            <a:custGeom>
              <a:avLst/>
              <a:gdLst/>
              <a:ahLst/>
              <a:cxnLst>
                <a:cxn ang="0">
                  <a:pos x="0" y="103"/>
                </a:cxn>
                <a:cxn ang="0">
                  <a:pos x="0" y="103"/>
                </a:cxn>
                <a:cxn ang="0">
                  <a:pos x="40" y="0"/>
                </a:cxn>
                <a:cxn ang="0">
                  <a:pos x="54" y="0"/>
                </a:cxn>
                <a:cxn ang="0">
                  <a:pos x="97" y="103"/>
                </a:cxn>
                <a:cxn ang="0">
                  <a:pos x="81" y="103"/>
                </a:cxn>
                <a:cxn ang="0">
                  <a:pos x="69" y="71"/>
                </a:cxn>
                <a:cxn ang="0">
                  <a:pos x="26" y="71"/>
                </a:cxn>
                <a:cxn ang="0">
                  <a:pos x="15" y="103"/>
                </a:cxn>
                <a:cxn ang="0">
                  <a:pos x="0" y="103"/>
                </a:cxn>
                <a:cxn ang="0">
                  <a:pos x="30" y="60"/>
                </a:cxn>
                <a:cxn ang="0">
                  <a:pos x="30" y="60"/>
                </a:cxn>
                <a:cxn ang="0">
                  <a:pos x="65" y="60"/>
                </a:cxn>
                <a:cxn ang="0">
                  <a:pos x="54" y="32"/>
                </a:cxn>
                <a:cxn ang="0">
                  <a:pos x="47" y="10"/>
                </a:cxn>
                <a:cxn ang="0">
                  <a:pos x="41" y="30"/>
                </a:cxn>
                <a:cxn ang="0">
                  <a:pos x="30" y="60"/>
                </a:cxn>
              </a:cxnLst>
              <a:rect l="0" t="0" r="r" b="b"/>
              <a:pathLst>
                <a:path w="97" h="103">
                  <a:moveTo>
                    <a:pt x="0" y="103"/>
                  </a:moveTo>
                  <a:lnTo>
                    <a:pt x="0" y="103"/>
                  </a:lnTo>
                  <a:lnTo>
                    <a:pt x="40" y="0"/>
                  </a:lnTo>
                  <a:lnTo>
                    <a:pt x="54" y="0"/>
                  </a:lnTo>
                  <a:lnTo>
                    <a:pt x="97" y="103"/>
                  </a:lnTo>
                  <a:lnTo>
                    <a:pt x="81" y="103"/>
                  </a:lnTo>
                  <a:lnTo>
                    <a:pt x="69" y="71"/>
                  </a:lnTo>
                  <a:lnTo>
                    <a:pt x="26" y="71"/>
                  </a:lnTo>
                  <a:lnTo>
                    <a:pt x="15" y="103"/>
                  </a:lnTo>
                  <a:lnTo>
                    <a:pt x="0" y="103"/>
                  </a:lnTo>
                  <a:close/>
                  <a:moveTo>
                    <a:pt x="30" y="60"/>
                  </a:moveTo>
                  <a:lnTo>
                    <a:pt x="30" y="60"/>
                  </a:lnTo>
                  <a:lnTo>
                    <a:pt x="65" y="60"/>
                  </a:lnTo>
                  <a:lnTo>
                    <a:pt x="54" y="32"/>
                  </a:lnTo>
                  <a:cubicBezTo>
                    <a:pt x="51" y="23"/>
                    <a:pt x="48" y="16"/>
                    <a:pt x="47" y="10"/>
                  </a:cubicBezTo>
                  <a:cubicBezTo>
                    <a:pt x="45" y="17"/>
                    <a:pt x="44" y="24"/>
                    <a:pt x="41" y="30"/>
                  </a:cubicBezTo>
                  <a:lnTo>
                    <a:pt x="30" y="6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1" name="Freeform 471"/>
            <p:cNvSpPr>
              <a:spLocks/>
            </p:cNvSpPr>
            <p:nvPr/>
          </p:nvSpPr>
          <p:spPr bwMode="auto">
            <a:xfrm>
              <a:off x="4111" y="8575"/>
              <a:ext cx="100" cy="140"/>
            </a:xfrm>
            <a:custGeom>
              <a:avLst/>
              <a:gdLst/>
              <a:ahLst/>
              <a:cxnLst>
                <a:cxn ang="0">
                  <a:pos x="0" y="72"/>
                </a:cxn>
                <a:cxn ang="0">
                  <a:pos x="0" y="72"/>
                </a:cxn>
                <a:cxn ang="0">
                  <a:pos x="13" y="70"/>
                </a:cxn>
                <a:cxn ang="0">
                  <a:pos x="17" y="83"/>
                </a:cxn>
                <a:cxn ang="0">
                  <a:pos x="27" y="91"/>
                </a:cxn>
                <a:cxn ang="0">
                  <a:pos x="43" y="94"/>
                </a:cxn>
                <a:cxn ang="0">
                  <a:pos x="57" y="92"/>
                </a:cxn>
                <a:cxn ang="0">
                  <a:pos x="66" y="86"/>
                </a:cxn>
                <a:cxn ang="0">
                  <a:pos x="69" y="77"/>
                </a:cxn>
                <a:cxn ang="0">
                  <a:pos x="66" y="68"/>
                </a:cxn>
                <a:cxn ang="0">
                  <a:pos x="57" y="62"/>
                </a:cxn>
                <a:cxn ang="0">
                  <a:pos x="38" y="57"/>
                </a:cxn>
                <a:cxn ang="0">
                  <a:pos x="18" y="51"/>
                </a:cxn>
                <a:cxn ang="0">
                  <a:pos x="7" y="41"/>
                </a:cxn>
                <a:cxn ang="0">
                  <a:pos x="4" y="28"/>
                </a:cxn>
                <a:cxn ang="0">
                  <a:pos x="8" y="14"/>
                </a:cxn>
                <a:cxn ang="0">
                  <a:pos x="21" y="3"/>
                </a:cxn>
                <a:cxn ang="0">
                  <a:pos x="40" y="0"/>
                </a:cxn>
                <a:cxn ang="0">
                  <a:pos x="60" y="4"/>
                </a:cxn>
                <a:cxn ang="0">
                  <a:pos x="74" y="14"/>
                </a:cxn>
                <a:cxn ang="0">
                  <a:pos x="79" y="31"/>
                </a:cxn>
                <a:cxn ang="0">
                  <a:pos x="66" y="32"/>
                </a:cxn>
                <a:cxn ang="0">
                  <a:pos x="58" y="17"/>
                </a:cxn>
                <a:cxn ang="0">
                  <a:pos x="41" y="12"/>
                </a:cxn>
                <a:cxn ang="0">
                  <a:pos x="22" y="16"/>
                </a:cxn>
                <a:cxn ang="0">
                  <a:pos x="17" y="27"/>
                </a:cxn>
                <a:cxn ang="0">
                  <a:pos x="21" y="36"/>
                </a:cxn>
                <a:cxn ang="0">
                  <a:pos x="41" y="44"/>
                </a:cxn>
                <a:cxn ang="0">
                  <a:pos x="64" y="50"/>
                </a:cxn>
                <a:cxn ang="0">
                  <a:pos x="78" y="61"/>
                </a:cxn>
                <a:cxn ang="0">
                  <a:pos x="82" y="76"/>
                </a:cxn>
                <a:cxn ang="0">
                  <a:pos x="77" y="91"/>
                </a:cxn>
                <a:cxn ang="0">
                  <a:pos x="64" y="102"/>
                </a:cxn>
                <a:cxn ang="0">
                  <a:pos x="44" y="106"/>
                </a:cxn>
                <a:cxn ang="0">
                  <a:pos x="20" y="102"/>
                </a:cxn>
                <a:cxn ang="0">
                  <a:pos x="5" y="90"/>
                </a:cxn>
                <a:cxn ang="0">
                  <a:pos x="0" y="72"/>
                </a:cxn>
                <a:cxn ang="0">
                  <a:pos x="0" y="72"/>
                </a:cxn>
              </a:cxnLst>
              <a:rect l="0" t="0" r="r" b="b"/>
              <a:pathLst>
                <a:path w="82" h="106">
                  <a:moveTo>
                    <a:pt x="0" y="72"/>
                  </a:moveTo>
                  <a:lnTo>
                    <a:pt x="0" y="72"/>
                  </a:lnTo>
                  <a:lnTo>
                    <a:pt x="13" y="70"/>
                  </a:lnTo>
                  <a:cubicBezTo>
                    <a:pt x="13" y="76"/>
                    <a:pt x="15" y="80"/>
                    <a:pt x="17" y="83"/>
                  </a:cubicBezTo>
                  <a:cubicBezTo>
                    <a:pt x="19" y="86"/>
                    <a:pt x="23" y="89"/>
                    <a:pt x="27" y="91"/>
                  </a:cubicBezTo>
                  <a:cubicBezTo>
                    <a:pt x="32" y="93"/>
                    <a:pt x="37" y="94"/>
                    <a:pt x="43" y="94"/>
                  </a:cubicBezTo>
                  <a:cubicBezTo>
                    <a:pt x="48" y="94"/>
                    <a:pt x="53" y="93"/>
                    <a:pt x="57" y="92"/>
                  </a:cubicBezTo>
                  <a:cubicBezTo>
                    <a:pt x="61" y="90"/>
                    <a:pt x="64" y="88"/>
                    <a:pt x="66" y="86"/>
                  </a:cubicBezTo>
                  <a:cubicBezTo>
                    <a:pt x="68" y="83"/>
                    <a:pt x="69" y="80"/>
                    <a:pt x="69" y="77"/>
                  </a:cubicBezTo>
                  <a:cubicBezTo>
                    <a:pt x="69" y="73"/>
                    <a:pt x="68" y="71"/>
                    <a:pt x="66" y="68"/>
                  </a:cubicBezTo>
                  <a:cubicBezTo>
                    <a:pt x="64" y="66"/>
                    <a:pt x="61" y="64"/>
                    <a:pt x="57" y="62"/>
                  </a:cubicBezTo>
                  <a:cubicBezTo>
                    <a:pt x="54" y="61"/>
                    <a:pt x="48" y="59"/>
                    <a:pt x="38" y="57"/>
                  </a:cubicBezTo>
                  <a:cubicBezTo>
                    <a:pt x="29" y="55"/>
                    <a:pt x="22" y="53"/>
                    <a:pt x="18" y="51"/>
                  </a:cubicBezTo>
                  <a:cubicBezTo>
                    <a:pt x="13" y="48"/>
                    <a:pt x="10" y="45"/>
                    <a:pt x="7" y="41"/>
                  </a:cubicBezTo>
                  <a:cubicBezTo>
                    <a:pt x="5" y="37"/>
                    <a:pt x="4" y="33"/>
                    <a:pt x="4" y="28"/>
                  </a:cubicBezTo>
                  <a:cubicBezTo>
                    <a:pt x="4" y="23"/>
                    <a:pt x="5" y="18"/>
                    <a:pt x="8" y="14"/>
                  </a:cubicBezTo>
                  <a:cubicBezTo>
                    <a:pt x="11" y="9"/>
                    <a:pt x="15" y="6"/>
                    <a:pt x="21" y="3"/>
                  </a:cubicBezTo>
                  <a:cubicBezTo>
                    <a:pt x="27" y="1"/>
                    <a:pt x="33" y="0"/>
                    <a:pt x="40" y="0"/>
                  </a:cubicBezTo>
                  <a:cubicBezTo>
                    <a:pt x="48" y="0"/>
                    <a:pt x="54" y="1"/>
                    <a:pt x="60" y="4"/>
                  </a:cubicBezTo>
                  <a:cubicBezTo>
                    <a:pt x="66" y="6"/>
                    <a:pt x="70" y="10"/>
                    <a:pt x="74" y="14"/>
                  </a:cubicBezTo>
                  <a:cubicBezTo>
                    <a:pt x="77" y="19"/>
                    <a:pt x="78" y="25"/>
                    <a:pt x="79" y="31"/>
                  </a:cubicBezTo>
                  <a:lnTo>
                    <a:pt x="66" y="32"/>
                  </a:lnTo>
                  <a:cubicBezTo>
                    <a:pt x="65" y="25"/>
                    <a:pt x="63" y="20"/>
                    <a:pt x="58" y="17"/>
                  </a:cubicBezTo>
                  <a:cubicBezTo>
                    <a:pt x="54" y="14"/>
                    <a:pt x="48" y="12"/>
                    <a:pt x="41" y="12"/>
                  </a:cubicBezTo>
                  <a:cubicBezTo>
                    <a:pt x="32" y="12"/>
                    <a:pt x="26" y="13"/>
                    <a:pt x="22" y="16"/>
                  </a:cubicBezTo>
                  <a:cubicBezTo>
                    <a:pt x="19" y="19"/>
                    <a:pt x="17" y="23"/>
                    <a:pt x="17" y="27"/>
                  </a:cubicBezTo>
                  <a:cubicBezTo>
                    <a:pt x="17" y="31"/>
                    <a:pt x="18" y="34"/>
                    <a:pt x="21" y="36"/>
                  </a:cubicBezTo>
                  <a:cubicBezTo>
                    <a:pt x="23" y="39"/>
                    <a:pt x="30" y="41"/>
                    <a:pt x="41" y="44"/>
                  </a:cubicBezTo>
                  <a:cubicBezTo>
                    <a:pt x="52" y="46"/>
                    <a:pt x="60" y="49"/>
                    <a:pt x="64" y="50"/>
                  </a:cubicBezTo>
                  <a:cubicBezTo>
                    <a:pt x="70" y="53"/>
                    <a:pt x="75" y="57"/>
                    <a:pt x="78" y="61"/>
                  </a:cubicBezTo>
                  <a:cubicBezTo>
                    <a:pt x="80" y="65"/>
                    <a:pt x="82" y="70"/>
                    <a:pt x="82" y="76"/>
                  </a:cubicBezTo>
                  <a:cubicBezTo>
                    <a:pt x="82" y="81"/>
                    <a:pt x="80" y="86"/>
                    <a:pt x="77" y="91"/>
                  </a:cubicBezTo>
                  <a:cubicBezTo>
                    <a:pt x="74" y="96"/>
                    <a:pt x="69" y="100"/>
                    <a:pt x="64" y="102"/>
                  </a:cubicBezTo>
                  <a:cubicBezTo>
                    <a:pt x="58" y="105"/>
                    <a:pt x="51" y="106"/>
                    <a:pt x="44" y="106"/>
                  </a:cubicBezTo>
                  <a:cubicBezTo>
                    <a:pt x="34" y="106"/>
                    <a:pt x="27" y="105"/>
                    <a:pt x="20" y="102"/>
                  </a:cubicBezTo>
                  <a:cubicBezTo>
                    <a:pt x="14" y="100"/>
                    <a:pt x="9" y="96"/>
                    <a:pt x="5" y="90"/>
                  </a:cubicBezTo>
                  <a:cubicBezTo>
                    <a:pt x="2" y="85"/>
                    <a:pt x="0" y="78"/>
                    <a:pt x="0" y="72"/>
                  </a:cubicBezTo>
                  <a:lnTo>
                    <a:pt x="0" y="7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2" name="Freeform 472"/>
            <p:cNvSpPr>
              <a:spLocks/>
            </p:cNvSpPr>
            <p:nvPr/>
          </p:nvSpPr>
          <p:spPr bwMode="auto">
            <a:xfrm>
              <a:off x="4233" y="8577"/>
              <a:ext cx="119" cy="136"/>
            </a:xfrm>
            <a:custGeom>
              <a:avLst/>
              <a:gdLst/>
              <a:ahLst/>
              <a:cxnLst>
                <a:cxn ang="0">
                  <a:pos x="0" y="103"/>
                </a:cxn>
                <a:cxn ang="0">
                  <a:pos x="0" y="103"/>
                </a:cxn>
                <a:cxn ang="0">
                  <a:pos x="0" y="0"/>
                </a:cxn>
                <a:cxn ang="0">
                  <a:pos x="20" y="0"/>
                </a:cxn>
                <a:cxn ang="0">
                  <a:pos x="45" y="73"/>
                </a:cxn>
                <a:cxn ang="0">
                  <a:pos x="50" y="88"/>
                </a:cxn>
                <a:cxn ang="0">
                  <a:pos x="55" y="71"/>
                </a:cxn>
                <a:cxn ang="0">
                  <a:pos x="80" y="0"/>
                </a:cxn>
                <a:cxn ang="0">
                  <a:pos x="98" y="0"/>
                </a:cxn>
                <a:cxn ang="0">
                  <a:pos x="98" y="103"/>
                </a:cxn>
                <a:cxn ang="0">
                  <a:pos x="85" y="103"/>
                </a:cxn>
                <a:cxn ang="0">
                  <a:pos x="85" y="16"/>
                </a:cxn>
                <a:cxn ang="0">
                  <a:pos x="55" y="103"/>
                </a:cxn>
                <a:cxn ang="0">
                  <a:pos x="43" y="103"/>
                </a:cxn>
                <a:cxn ang="0">
                  <a:pos x="13" y="15"/>
                </a:cxn>
                <a:cxn ang="0">
                  <a:pos x="13" y="103"/>
                </a:cxn>
                <a:cxn ang="0">
                  <a:pos x="0" y="103"/>
                </a:cxn>
              </a:cxnLst>
              <a:rect l="0" t="0" r="r" b="b"/>
              <a:pathLst>
                <a:path w="98" h="103">
                  <a:moveTo>
                    <a:pt x="0" y="103"/>
                  </a:moveTo>
                  <a:lnTo>
                    <a:pt x="0" y="103"/>
                  </a:lnTo>
                  <a:lnTo>
                    <a:pt x="0" y="0"/>
                  </a:lnTo>
                  <a:lnTo>
                    <a:pt x="20" y="0"/>
                  </a:lnTo>
                  <a:lnTo>
                    <a:pt x="45" y="73"/>
                  </a:lnTo>
                  <a:cubicBezTo>
                    <a:pt x="47" y="79"/>
                    <a:pt x="49" y="84"/>
                    <a:pt x="50" y="88"/>
                  </a:cubicBezTo>
                  <a:cubicBezTo>
                    <a:pt x="51" y="84"/>
                    <a:pt x="53" y="79"/>
                    <a:pt x="55" y="71"/>
                  </a:cubicBezTo>
                  <a:lnTo>
                    <a:pt x="80" y="0"/>
                  </a:lnTo>
                  <a:lnTo>
                    <a:pt x="98" y="0"/>
                  </a:lnTo>
                  <a:lnTo>
                    <a:pt x="98" y="103"/>
                  </a:lnTo>
                  <a:lnTo>
                    <a:pt x="85" y="103"/>
                  </a:lnTo>
                  <a:lnTo>
                    <a:pt x="85" y="16"/>
                  </a:lnTo>
                  <a:lnTo>
                    <a:pt x="55" y="103"/>
                  </a:lnTo>
                  <a:lnTo>
                    <a:pt x="43" y="103"/>
                  </a:lnTo>
                  <a:lnTo>
                    <a:pt x="13" y="15"/>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3" name="Freeform 473"/>
            <p:cNvSpPr>
              <a:spLocks noEditPoints="1"/>
            </p:cNvSpPr>
            <p:nvPr/>
          </p:nvSpPr>
          <p:spPr bwMode="auto">
            <a:xfrm>
              <a:off x="3191" y="8846"/>
              <a:ext cx="118" cy="136"/>
            </a:xfrm>
            <a:custGeom>
              <a:avLst/>
              <a:gdLst/>
              <a:ahLst/>
              <a:cxnLst>
                <a:cxn ang="0">
                  <a:pos x="0" y="103"/>
                </a:cxn>
                <a:cxn ang="0">
                  <a:pos x="0" y="103"/>
                </a:cxn>
                <a:cxn ang="0">
                  <a:pos x="40" y="0"/>
                </a:cxn>
                <a:cxn ang="0">
                  <a:pos x="55" y="0"/>
                </a:cxn>
                <a:cxn ang="0">
                  <a:pos x="97" y="103"/>
                </a:cxn>
                <a:cxn ang="0">
                  <a:pos x="81" y="103"/>
                </a:cxn>
                <a:cxn ang="0">
                  <a:pos x="69" y="72"/>
                </a:cxn>
                <a:cxn ang="0">
                  <a:pos x="26" y="72"/>
                </a:cxn>
                <a:cxn ang="0">
                  <a:pos x="15" y="103"/>
                </a:cxn>
                <a:cxn ang="0">
                  <a:pos x="0" y="103"/>
                </a:cxn>
                <a:cxn ang="0">
                  <a:pos x="30" y="61"/>
                </a:cxn>
                <a:cxn ang="0">
                  <a:pos x="30" y="61"/>
                </a:cxn>
                <a:cxn ang="0">
                  <a:pos x="65" y="61"/>
                </a:cxn>
                <a:cxn ang="0">
                  <a:pos x="54" y="32"/>
                </a:cxn>
                <a:cxn ang="0">
                  <a:pos x="47" y="11"/>
                </a:cxn>
                <a:cxn ang="0">
                  <a:pos x="41" y="30"/>
                </a:cxn>
                <a:cxn ang="0">
                  <a:pos x="30" y="61"/>
                </a:cxn>
              </a:cxnLst>
              <a:rect l="0" t="0" r="r" b="b"/>
              <a:pathLst>
                <a:path w="97" h="103">
                  <a:moveTo>
                    <a:pt x="0" y="103"/>
                  </a:moveTo>
                  <a:lnTo>
                    <a:pt x="0" y="103"/>
                  </a:lnTo>
                  <a:lnTo>
                    <a:pt x="40" y="0"/>
                  </a:lnTo>
                  <a:lnTo>
                    <a:pt x="55" y="0"/>
                  </a:lnTo>
                  <a:lnTo>
                    <a:pt x="97" y="103"/>
                  </a:lnTo>
                  <a:lnTo>
                    <a:pt x="81" y="103"/>
                  </a:lnTo>
                  <a:lnTo>
                    <a:pt x="69" y="72"/>
                  </a:lnTo>
                  <a:lnTo>
                    <a:pt x="26" y="72"/>
                  </a:lnTo>
                  <a:lnTo>
                    <a:pt x="15" y="103"/>
                  </a:lnTo>
                  <a:lnTo>
                    <a:pt x="0" y="103"/>
                  </a:lnTo>
                  <a:close/>
                  <a:moveTo>
                    <a:pt x="30" y="61"/>
                  </a:moveTo>
                  <a:lnTo>
                    <a:pt x="30" y="61"/>
                  </a:lnTo>
                  <a:lnTo>
                    <a:pt x="65" y="61"/>
                  </a:lnTo>
                  <a:lnTo>
                    <a:pt x="54" y="32"/>
                  </a:lnTo>
                  <a:cubicBezTo>
                    <a:pt x="51" y="23"/>
                    <a:pt x="49" y="16"/>
                    <a:pt x="47" y="11"/>
                  </a:cubicBezTo>
                  <a:cubicBezTo>
                    <a:pt x="46" y="17"/>
                    <a:pt x="44" y="24"/>
                    <a:pt x="41" y="30"/>
                  </a:cubicBezTo>
                  <a:lnTo>
                    <a:pt x="30" y="6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4" name="Freeform 474"/>
            <p:cNvSpPr>
              <a:spLocks/>
            </p:cNvSpPr>
            <p:nvPr/>
          </p:nvSpPr>
          <p:spPr bwMode="auto">
            <a:xfrm>
              <a:off x="3317" y="8843"/>
              <a:ext cx="99" cy="141"/>
            </a:xfrm>
            <a:custGeom>
              <a:avLst/>
              <a:gdLst/>
              <a:ahLst/>
              <a:cxnLst>
                <a:cxn ang="0">
                  <a:pos x="0" y="72"/>
                </a:cxn>
                <a:cxn ang="0">
                  <a:pos x="0" y="72"/>
                </a:cxn>
                <a:cxn ang="0">
                  <a:pos x="13" y="71"/>
                </a:cxn>
                <a:cxn ang="0">
                  <a:pos x="17" y="83"/>
                </a:cxn>
                <a:cxn ang="0">
                  <a:pos x="27" y="91"/>
                </a:cxn>
                <a:cxn ang="0">
                  <a:pos x="43" y="94"/>
                </a:cxn>
                <a:cxn ang="0">
                  <a:pos x="57" y="92"/>
                </a:cxn>
                <a:cxn ang="0">
                  <a:pos x="66" y="86"/>
                </a:cxn>
                <a:cxn ang="0">
                  <a:pos x="69" y="77"/>
                </a:cxn>
                <a:cxn ang="0">
                  <a:pos x="66" y="68"/>
                </a:cxn>
                <a:cxn ang="0">
                  <a:pos x="57" y="62"/>
                </a:cxn>
                <a:cxn ang="0">
                  <a:pos x="38" y="57"/>
                </a:cxn>
                <a:cxn ang="0">
                  <a:pos x="19" y="51"/>
                </a:cxn>
                <a:cxn ang="0">
                  <a:pos x="8" y="41"/>
                </a:cxn>
                <a:cxn ang="0">
                  <a:pos x="4" y="28"/>
                </a:cxn>
                <a:cxn ang="0">
                  <a:pos x="8" y="14"/>
                </a:cxn>
                <a:cxn ang="0">
                  <a:pos x="21" y="4"/>
                </a:cxn>
                <a:cxn ang="0">
                  <a:pos x="40" y="0"/>
                </a:cxn>
                <a:cxn ang="0">
                  <a:pos x="60" y="4"/>
                </a:cxn>
                <a:cxn ang="0">
                  <a:pos x="74" y="15"/>
                </a:cxn>
                <a:cxn ang="0">
                  <a:pos x="79" y="31"/>
                </a:cxn>
                <a:cxn ang="0">
                  <a:pos x="66" y="32"/>
                </a:cxn>
                <a:cxn ang="0">
                  <a:pos x="59" y="17"/>
                </a:cxn>
                <a:cxn ang="0">
                  <a:pos x="41" y="12"/>
                </a:cxn>
                <a:cxn ang="0">
                  <a:pos x="23" y="17"/>
                </a:cxn>
                <a:cxn ang="0">
                  <a:pos x="17" y="28"/>
                </a:cxn>
                <a:cxn ang="0">
                  <a:pos x="21" y="37"/>
                </a:cxn>
                <a:cxn ang="0">
                  <a:pos x="42" y="44"/>
                </a:cxn>
                <a:cxn ang="0">
                  <a:pos x="64" y="51"/>
                </a:cxn>
                <a:cxn ang="0">
                  <a:pos x="78" y="61"/>
                </a:cxn>
                <a:cxn ang="0">
                  <a:pos x="82" y="76"/>
                </a:cxn>
                <a:cxn ang="0">
                  <a:pos x="77" y="91"/>
                </a:cxn>
                <a:cxn ang="0">
                  <a:pos x="64" y="103"/>
                </a:cxn>
                <a:cxn ang="0">
                  <a:pos x="44" y="107"/>
                </a:cxn>
                <a:cxn ang="0">
                  <a:pos x="20" y="103"/>
                </a:cxn>
                <a:cxn ang="0">
                  <a:pos x="6" y="90"/>
                </a:cxn>
                <a:cxn ang="0">
                  <a:pos x="0" y="72"/>
                </a:cxn>
                <a:cxn ang="0">
                  <a:pos x="0" y="72"/>
                </a:cxn>
              </a:cxnLst>
              <a:rect l="0" t="0" r="r" b="b"/>
              <a:pathLst>
                <a:path w="82" h="107">
                  <a:moveTo>
                    <a:pt x="0" y="72"/>
                  </a:moveTo>
                  <a:lnTo>
                    <a:pt x="0" y="72"/>
                  </a:lnTo>
                  <a:lnTo>
                    <a:pt x="13" y="71"/>
                  </a:lnTo>
                  <a:cubicBezTo>
                    <a:pt x="13" y="76"/>
                    <a:pt x="15" y="80"/>
                    <a:pt x="17" y="83"/>
                  </a:cubicBezTo>
                  <a:cubicBezTo>
                    <a:pt x="19" y="87"/>
                    <a:pt x="23" y="89"/>
                    <a:pt x="27" y="91"/>
                  </a:cubicBezTo>
                  <a:cubicBezTo>
                    <a:pt x="32" y="93"/>
                    <a:pt x="37" y="94"/>
                    <a:pt x="43" y="94"/>
                  </a:cubicBezTo>
                  <a:cubicBezTo>
                    <a:pt x="48" y="94"/>
                    <a:pt x="53" y="94"/>
                    <a:pt x="57" y="92"/>
                  </a:cubicBezTo>
                  <a:cubicBezTo>
                    <a:pt x="61" y="91"/>
                    <a:pt x="64" y="88"/>
                    <a:pt x="66" y="86"/>
                  </a:cubicBezTo>
                  <a:cubicBezTo>
                    <a:pt x="68" y="83"/>
                    <a:pt x="69" y="80"/>
                    <a:pt x="69" y="77"/>
                  </a:cubicBezTo>
                  <a:cubicBezTo>
                    <a:pt x="69" y="74"/>
                    <a:pt x="68" y="71"/>
                    <a:pt x="66" y="68"/>
                  </a:cubicBezTo>
                  <a:cubicBezTo>
                    <a:pt x="64" y="66"/>
                    <a:pt x="61" y="64"/>
                    <a:pt x="57" y="62"/>
                  </a:cubicBezTo>
                  <a:cubicBezTo>
                    <a:pt x="54" y="61"/>
                    <a:pt x="48" y="60"/>
                    <a:pt x="38" y="57"/>
                  </a:cubicBezTo>
                  <a:cubicBezTo>
                    <a:pt x="29" y="55"/>
                    <a:pt x="22" y="53"/>
                    <a:pt x="19" y="51"/>
                  </a:cubicBezTo>
                  <a:cubicBezTo>
                    <a:pt x="14" y="48"/>
                    <a:pt x="10" y="45"/>
                    <a:pt x="8" y="41"/>
                  </a:cubicBezTo>
                  <a:cubicBezTo>
                    <a:pt x="5" y="37"/>
                    <a:pt x="4" y="33"/>
                    <a:pt x="4" y="28"/>
                  </a:cubicBezTo>
                  <a:cubicBezTo>
                    <a:pt x="4" y="23"/>
                    <a:pt x="5" y="18"/>
                    <a:pt x="8" y="14"/>
                  </a:cubicBezTo>
                  <a:cubicBezTo>
                    <a:pt x="11" y="9"/>
                    <a:pt x="16" y="6"/>
                    <a:pt x="21" y="4"/>
                  </a:cubicBezTo>
                  <a:cubicBezTo>
                    <a:pt x="27" y="1"/>
                    <a:pt x="33" y="0"/>
                    <a:pt x="40" y="0"/>
                  </a:cubicBezTo>
                  <a:cubicBezTo>
                    <a:pt x="48" y="0"/>
                    <a:pt x="55" y="1"/>
                    <a:pt x="60" y="4"/>
                  </a:cubicBezTo>
                  <a:cubicBezTo>
                    <a:pt x="66" y="6"/>
                    <a:pt x="71" y="10"/>
                    <a:pt x="74" y="15"/>
                  </a:cubicBezTo>
                  <a:cubicBezTo>
                    <a:pt x="77" y="19"/>
                    <a:pt x="79" y="25"/>
                    <a:pt x="79" y="31"/>
                  </a:cubicBezTo>
                  <a:lnTo>
                    <a:pt x="66" y="32"/>
                  </a:lnTo>
                  <a:cubicBezTo>
                    <a:pt x="65" y="25"/>
                    <a:pt x="63" y="20"/>
                    <a:pt x="59" y="17"/>
                  </a:cubicBezTo>
                  <a:cubicBezTo>
                    <a:pt x="55" y="14"/>
                    <a:pt x="49" y="12"/>
                    <a:pt x="41" y="12"/>
                  </a:cubicBezTo>
                  <a:cubicBezTo>
                    <a:pt x="32" y="12"/>
                    <a:pt x="26" y="14"/>
                    <a:pt x="23" y="17"/>
                  </a:cubicBezTo>
                  <a:cubicBezTo>
                    <a:pt x="19" y="20"/>
                    <a:pt x="17" y="23"/>
                    <a:pt x="17" y="28"/>
                  </a:cubicBezTo>
                  <a:cubicBezTo>
                    <a:pt x="17" y="31"/>
                    <a:pt x="18" y="34"/>
                    <a:pt x="21" y="37"/>
                  </a:cubicBezTo>
                  <a:cubicBezTo>
                    <a:pt x="24" y="39"/>
                    <a:pt x="31" y="42"/>
                    <a:pt x="42" y="44"/>
                  </a:cubicBezTo>
                  <a:cubicBezTo>
                    <a:pt x="53" y="47"/>
                    <a:pt x="60" y="49"/>
                    <a:pt x="64" y="51"/>
                  </a:cubicBezTo>
                  <a:cubicBezTo>
                    <a:pt x="70" y="53"/>
                    <a:pt x="75" y="57"/>
                    <a:pt x="78" y="61"/>
                  </a:cubicBezTo>
                  <a:cubicBezTo>
                    <a:pt x="81" y="65"/>
                    <a:pt x="82" y="70"/>
                    <a:pt x="82" y="76"/>
                  </a:cubicBezTo>
                  <a:cubicBezTo>
                    <a:pt x="82" y="81"/>
                    <a:pt x="80" y="86"/>
                    <a:pt x="77" y="91"/>
                  </a:cubicBezTo>
                  <a:cubicBezTo>
                    <a:pt x="74" y="96"/>
                    <a:pt x="70" y="100"/>
                    <a:pt x="64" y="103"/>
                  </a:cubicBezTo>
                  <a:cubicBezTo>
                    <a:pt x="58" y="105"/>
                    <a:pt x="51" y="107"/>
                    <a:pt x="44" y="107"/>
                  </a:cubicBezTo>
                  <a:cubicBezTo>
                    <a:pt x="35" y="107"/>
                    <a:pt x="27" y="105"/>
                    <a:pt x="20" y="103"/>
                  </a:cubicBezTo>
                  <a:cubicBezTo>
                    <a:pt x="14" y="100"/>
                    <a:pt x="9" y="96"/>
                    <a:pt x="6" y="90"/>
                  </a:cubicBezTo>
                  <a:cubicBezTo>
                    <a:pt x="2" y="85"/>
                    <a:pt x="0" y="79"/>
                    <a:pt x="0" y="72"/>
                  </a:cubicBezTo>
                  <a:lnTo>
                    <a:pt x="0" y="7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5" name="Freeform 475"/>
            <p:cNvSpPr>
              <a:spLocks/>
            </p:cNvSpPr>
            <p:nvPr/>
          </p:nvSpPr>
          <p:spPr bwMode="auto">
            <a:xfrm>
              <a:off x="3438" y="8846"/>
              <a:ext cx="121" cy="136"/>
            </a:xfrm>
            <a:custGeom>
              <a:avLst/>
              <a:gdLst/>
              <a:ahLst/>
              <a:cxnLst>
                <a:cxn ang="0">
                  <a:pos x="0" y="103"/>
                </a:cxn>
                <a:cxn ang="0">
                  <a:pos x="0" y="103"/>
                </a:cxn>
                <a:cxn ang="0">
                  <a:pos x="0" y="0"/>
                </a:cxn>
                <a:cxn ang="0">
                  <a:pos x="21" y="0"/>
                </a:cxn>
                <a:cxn ang="0">
                  <a:pos x="45" y="73"/>
                </a:cxn>
                <a:cxn ang="0">
                  <a:pos x="50" y="88"/>
                </a:cxn>
                <a:cxn ang="0">
                  <a:pos x="55" y="72"/>
                </a:cxn>
                <a:cxn ang="0">
                  <a:pos x="80" y="0"/>
                </a:cxn>
                <a:cxn ang="0">
                  <a:pos x="99" y="0"/>
                </a:cxn>
                <a:cxn ang="0">
                  <a:pos x="99" y="103"/>
                </a:cxn>
                <a:cxn ang="0">
                  <a:pos x="85" y="103"/>
                </a:cxn>
                <a:cxn ang="0">
                  <a:pos x="85" y="17"/>
                </a:cxn>
                <a:cxn ang="0">
                  <a:pos x="55" y="103"/>
                </a:cxn>
                <a:cxn ang="0">
                  <a:pos x="43" y="103"/>
                </a:cxn>
                <a:cxn ang="0">
                  <a:pos x="13" y="15"/>
                </a:cxn>
                <a:cxn ang="0">
                  <a:pos x="13" y="103"/>
                </a:cxn>
                <a:cxn ang="0">
                  <a:pos x="0" y="103"/>
                </a:cxn>
              </a:cxnLst>
              <a:rect l="0" t="0" r="r" b="b"/>
              <a:pathLst>
                <a:path w="99" h="103">
                  <a:moveTo>
                    <a:pt x="0" y="103"/>
                  </a:moveTo>
                  <a:lnTo>
                    <a:pt x="0" y="103"/>
                  </a:lnTo>
                  <a:lnTo>
                    <a:pt x="0" y="0"/>
                  </a:lnTo>
                  <a:lnTo>
                    <a:pt x="21" y="0"/>
                  </a:lnTo>
                  <a:lnTo>
                    <a:pt x="45" y="73"/>
                  </a:lnTo>
                  <a:cubicBezTo>
                    <a:pt x="47" y="80"/>
                    <a:pt x="49" y="85"/>
                    <a:pt x="50" y="88"/>
                  </a:cubicBezTo>
                  <a:cubicBezTo>
                    <a:pt x="51" y="84"/>
                    <a:pt x="53" y="79"/>
                    <a:pt x="55" y="72"/>
                  </a:cubicBezTo>
                  <a:lnTo>
                    <a:pt x="80" y="0"/>
                  </a:lnTo>
                  <a:lnTo>
                    <a:pt x="99" y="0"/>
                  </a:lnTo>
                  <a:lnTo>
                    <a:pt x="99" y="103"/>
                  </a:lnTo>
                  <a:lnTo>
                    <a:pt x="85" y="103"/>
                  </a:lnTo>
                  <a:lnTo>
                    <a:pt x="85" y="17"/>
                  </a:lnTo>
                  <a:lnTo>
                    <a:pt x="55" y="103"/>
                  </a:lnTo>
                  <a:lnTo>
                    <a:pt x="43" y="103"/>
                  </a:lnTo>
                  <a:lnTo>
                    <a:pt x="13" y="15"/>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6" name="Freeform 476"/>
            <p:cNvSpPr>
              <a:spLocks noEditPoints="1"/>
            </p:cNvSpPr>
            <p:nvPr/>
          </p:nvSpPr>
          <p:spPr bwMode="auto">
            <a:xfrm>
              <a:off x="3192" y="8577"/>
              <a:ext cx="110" cy="136"/>
            </a:xfrm>
            <a:custGeom>
              <a:avLst/>
              <a:gdLst/>
              <a:ahLst/>
              <a:cxnLst>
                <a:cxn ang="0">
                  <a:pos x="0" y="103"/>
                </a:cxn>
                <a:cxn ang="0">
                  <a:pos x="0" y="103"/>
                </a:cxn>
                <a:cxn ang="0">
                  <a:pos x="0" y="0"/>
                </a:cxn>
                <a:cxn ang="0">
                  <a:pos x="45" y="0"/>
                </a:cxn>
                <a:cxn ang="0">
                  <a:pos x="66" y="2"/>
                </a:cxn>
                <a:cxn ang="0">
                  <a:pos x="78" y="12"/>
                </a:cxn>
                <a:cxn ang="0">
                  <a:pos x="82" y="28"/>
                </a:cxn>
                <a:cxn ang="0">
                  <a:pos x="75" y="46"/>
                </a:cxn>
                <a:cxn ang="0">
                  <a:pos x="53" y="56"/>
                </a:cxn>
                <a:cxn ang="0">
                  <a:pos x="61" y="61"/>
                </a:cxn>
                <a:cxn ang="0">
                  <a:pos x="73" y="75"/>
                </a:cxn>
                <a:cxn ang="0">
                  <a:pos x="90" y="103"/>
                </a:cxn>
                <a:cxn ang="0">
                  <a:pos x="73" y="103"/>
                </a:cxn>
                <a:cxn ang="0">
                  <a:pos x="60" y="81"/>
                </a:cxn>
                <a:cxn ang="0">
                  <a:pos x="50" y="67"/>
                </a:cxn>
                <a:cxn ang="0">
                  <a:pos x="43" y="60"/>
                </a:cxn>
                <a:cxn ang="0">
                  <a:pos x="37" y="57"/>
                </a:cxn>
                <a:cxn ang="0">
                  <a:pos x="29" y="57"/>
                </a:cxn>
                <a:cxn ang="0">
                  <a:pos x="13" y="57"/>
                </a:cxn>
                <a:cxn ang="0">
                  <a:pos x="13" y="103"/>
                </a:cxn>
                <a:cxn ang="0">
                  <a:pos x="0" y="103"/>
                </a:cxn>
                <a:cxn ang="0">
                  <a:pos x="13" y="45"/>
                </a:cxn>
                <a:cxn ang="0">
                  <a:pos x="13" y="45"/>
                </a:cxn>
                <a:cxn ang="0">
                  <a:pos x="43" y="45"/>
                </a:cxn>
                <a:cxn ang="0">
                  <a:pos x="57" y="43"/>
                </a:cxn>
                <a:cxn ang="0">
                  <a:pos x="65" y="37"/>
                </a:cxn>
                <a:cxn ang="0">
                  <a:pos x="68" y="28"/>
                </a:cxn>
                <a:cxn ang="0">
                  <a:pos x="63" y="16"/>
                </a:cxn>
                <a:cxn ang="0">
                  <a:pos x="46" y="11"/>
                </a:cxn>
                <a:cxn ang="0">
                  <a:pos x="13" y="11"/>
                </a:cxn>
                <a:cxn ang="0">
                  <a:pos x="13" y="45"/>
                </a:cxn>
              </a:cxnLst>
              <a:rect l="0" t="0" r="r" b="b"/>
              <a:pathLst>
                <a:path w="90" h="103">
                  <a:moveTo>
                    <a:pt x="0" y="103"/>
                  </a:moveTo>
                  <a:lnTo>
                    <a:pt x="0" y="103"/>
                  </a:lnTo>
                  <a:lnTo>
                    <a:pt x="0" y="0"/>
                  </a:lnTo>
                  <a:lnTo>
                    <a:pt x="45" y="0"/>
                  </a:lnTo>
                  <a:cubicBezTo>
                    <a:pt x="55" y="0"/>
                    <a:pt x="62" y="1"/>
                    <a:pt x="66" y="2"/>
                  </a:cubicBezTo>
                  <a:cubicBezTo>
                    <a:pt x="71" y="4"/>
                    <a:pt x="75" y="7"/>
                    <a:pt x="78" y="12"/>
                  </a:cubicBezTo>
                  <a:cubicBezTo>
                    <a:pt x="81" y="17"/>
                    <a:pt x="82" y="22"/>
                    <a:pt x="82" y="28"/>
                  </a:cubicBezTo>
                  <a:cubicBezTo>
                    <a:pt x="82" y="35"/>
                    <a:pt x="80" y="41"/>
                    <a:pt x="75" y="46"/>
                  </a:cubicBezTo>
                  <a:cubicBezTo>
                    <a:pt x="70" y="51"/>
                    <a:pt x="63" y="54"/>
                    <a:pt x="53" y="56"/>
                  </a:cubicBezTo>
                  <a:cubicBezTo>
                    <a:pt x="57" y="58"/>
                    <a:pt x="59" y="59"/>
                    <a:pt x="61" y="61"/>
                  </a:cubicBezTo>
                  <a:cubicBezTo>
                    <a:pt x="65" y="65"/>
                    <a:pt x="69" y="69"/>
                    <a:pt x="73" y="75"/>
                  </a:cubicBezTo>
                  <a:lnTo>
                    <a:pt x="90" y="103"/>
                  </a:lnTo>
                  <a:lnTo>
                    <a:pt x="73" y="103"/>
                  </a:lnTo>
                  <a:lnTo>
                    <a:pt x="60" y="81"/>
                  </a:lnTo>
                  <a:cubicBezTo>
                    <a:pt x="56" y="75"/>
                    <a:pt x="52" y="70"/>
                    <a:pt x="50" y="67"/>
                  </a:cubicBezTo>
                  <a:cubicBezTo>
                    <a:pt x="47" y="64"/>
                    <a:pt x="45" y="61"/>
                    <a:pt x="43" y="60"/>
                  </a:cubicBezTo>
                  <a:cubicBezTo>
                    <a:pt x="41" y="59"/>
                    <a:pt x="39" y="58"/>
                    <a:pt x="37" y="57"/>
                  </a:cubicBezTo>
                  <a:cubicBezTo>
                    <a:pt x="35" y="57"/>
                    <a:pt x="33" y="57"/>
                    <a:pt x="29" y="57"/>
                  </a:cubicBezTo>
                  <a:lnTo>
                    <a:pt x="13" y="57"/>
                  </a:lnTo>
                  <a:lnTo>
                    <a:pt x="13" y="103"/>
                  </a:lnTo>
                  <a:lnTo>
                    <a:pt x="0" y="103"/>
                  </a:lnTo>
                  <a:close/>
                  <a:moveTo>
                    <a:pt x="13" y="45"/>
                  </a:moveTo>
                  <a:lnTo>
                    <a:pt x="13" y="45"/>
                  </a:lnTo>
                  <a:lnTo>
                    <a:pt x="43" y="45"/>
                  </a:lnTo>
                  <a:cubicBezTo>
                    <a:pt x="49" y="45"/>
                    <a:pt x="54" y="44"/>
                    <a:pt x="57" y="43"/>
                  </a:cubicBezTo>
                  <a:cubicBezTo>
                    <a:pt x="61" y="42"/>
                    <a:pt x="63" y="40"/>
                    <a:pt x="65" y="37"/>
                  </a:cubicBezTo>
                  <a:cubicBezTo>
                    <a:pt x="67" y="34"/>
                    <a:pt x="68" y="31"/>
                    <a:pt x="68" y="28"/>
                  </a:cubicBezTo>
                  <a:cubicBezTo>
                    <a:pt x="68" y="23"/>
                    <a:pt x="66" y="19"/>
                    <a:pt x="63" y="16"/>
                  </a:cubicBezTo>
                  <a:cubicBezTo>
                    <a:pt x="59" y="13"/>
                    <a:pt x="54" y="11"/>
                    <a:pt x="46" y="11"/>
                  </a:cubicBezTo>
                  <a:lnTo>
                    <a:pt x="13" y="11"/>
                  </a:lnTo>
                  <a:lnTo>
                    <a:pt x="13"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7" name="Freeform 477"/>
            <p:cNvSpPr>
              <a:spLocks noEditPoints="1"/>
            </p:cNvSpPr>
            <p:nvPr/>
          </p:nvSpPr>
          <p:spPr bwMode="auto">
            <a:xfrm>
              <a:off x="3318" y="8577"/>
              <a:ext cx="96" cy="136"/>
            </a:xfrm>
            <a:custGeom>
              <a:avLst/>
              <a:gdLst/>
              <a:ahLst/>
              <a:cxnLst>
                <a:cxn ang="0">
                  <a:pos x="0" y="103"/>
                </a:cxn>
                <a:cxn ang="0">
                  <a:pos x="0" y="103"/>
                </a:cxn>
                <a:cxn ang="0">
                  <a:pos x="0" y="0"/>
                </a:cxn>
                <a:cxn ang="0">
                  <a:pos x="39" y="0"/>
                </a:cxn>
                <a:cxn ang="0">
                  <a:pos x="55" y="1"/>
                </a:cxn>
                <a:cxn ang="0">
                  <a:pos x="68" y="5"/>
                </a:cxn>
                <a:cxn ang="0">
                  <a:pos x="76" y="15"/>
                </a:cxn>
                <a:cxn ang="0">
                  <a:pos x="79" y="29"/>
                </a:cxn>
                <a:cxn ang="0">
                  <a:pos x="71" y="52"/>
                </a:cxn>
                <a:cxn ang="0">
                  <a:pos x="40" y="61"/>
                </a:cxn>
                <a:cxn ang="0">
                  <a:pos x="14" y="61"/>
                </a:cxn>
                <a:cxn ang="0">
                  <a:pos x="14" y="103"/>
                </a:cxn>
                <a:cxn ang="0">
                  <a:pos x="0" y="103"/>
                </a:cxn>
                <a:cxn ang="0">
                  <a:pos x="14" y="49"/>
                </a:cxn>
                <a:cxn ang="0">
                  <a:pos x="14" y="49"/>
                </a:cxn>
                <a:cxn ang="0">
                  <a:pos x="41" y="49"/>
                </a:cxn>
                <a:cxn ang="0">
                  <a:pos x="59" y="44"/>
                </a:cxn>
                <a:cxn ang="0">
                  <a:pos x="65" y="30"/>
                </a:cxn>
                <a:cxn ang="0">
                  <a:pos x="62" y="19"/>
                </a:cxn>
                <a:cxn ang="0">
                  <a:pos x="53" y="13"/>
                </a:cxn>
                <a:cxn ang="0">
                  <a:pos x="40" y="12"/>
                </a:cxn>
                <a:cxn ang="0">
                  <a:pos x="14" y="12"/>
                </a:cxn>
                <a:cxn ang="0">
                  <a:pos x="14" y="49"/>
                </a:cxn>
              </a:cxnLst>
              <a:rect l="0" t="0" r="r" b="b"/>
              <a:pathLst>
                <a:path w="79" h="103">
                  <a:moveTo>
                    <a:pt x="0" y="103"/>
                  </a:moveTo>
                  <a:lnTo>
                    <a:pt x="0" y="103"/>
                  </a:lnTo>
                  <a:lnTo>
                    <a:pt x="0" y="0"/>
                  </a:lnTo>
                  <a:lnTo>
                    <a:pt x="39" y="0"/>
                  </a:lnTo>
                  <a:cubicBezTo>
                    <a:pt x="46" y="0"/>
                    <a:pt x="51" y="0"/>
                    <a:pt x="55" y="1"/>
                  </a:cubicBezTo>
                  <a:cubicBezTo>
                    <a:pt x="60" y="1"/>
                    <a:pt x="64" y="3"/>
                    <a:pt x="68" y="5"/>
                  </a:cubicBezTo>
                  <a:cubicBezTo>
                    <a:pt x="71" y="8"/>
                    <a:pt x="74" y="11"/>
                    <a:pt x="76" y="15"/>
                  </a:cubicBezTo>
                  <a:cubicBezTo>
                    <a:pt x="78" y="20"/>
                    <a:pt x="79" y="24"/>
                    <a:pt x="79" y="29"/>
                  </a:cubicBezTo>
                  <a:cubicBezTo>
                    <a:pt x="79" y="38"/>
                    <a:pt x="76" y="46"/>
                    <a:pt x="71" y="52"/>
                  </a:cubicBezTo>
                  <a:cubicBezTo>
                    <a:pt x="65" y="58"/>
                    <a:pt x="55" y="61"/>
                    <a:pt x="40" y="61"/>
                  </a:cubicBezTo>
                  <a:lnTo>
                    <a:pt x="14" y="61"/>
                  </a:lnTo>
                  <a:lnTo>
                    <a:pt x="14" y="103"/>
                  </a:lnTo>
                  <a:lnTo>
                    <a:pt x="0" y="103"/>
                  </a:lnTo>
                  <a:close/>
                  <a:moveTo>
                    <a:pt x="14" y="49"/>
                  </a:moveTo>
                  <a:lnTo>
                    <a:pt x="14" y="49"/>
                  </a:lnTo>
                  <a:lnTo>
                    <a:pt x="41" y="49"/>
                  </a:lnTo>
                  <a:cubicBezTo>
                    <a:pt x="49" y="49"/>
                    <a:pt x="56" y="47"/>
                    <a:pt x="59" y="44"/>
                  </a:cubicBezTo>
                  <a:cubicBezTo>
                    <a:pt x="63" y="40"/>
                    <a:pt x="65" y="36"/>
                    <a:pt x="65" y="30"/>
                  </a:cubicBezTo>
                  <a:cubicBezTo>
                    <a:pt x="65" y="26"/>
                    <a:pt x="64" y="22"/>
                    <a:pt x="62" y="19"/>
                  </a:cubicBezTo>
                  <a:cubicBezTo>
                    <a:pt x="60" y="16"/>
                    <a:pt x="57" y="14"/>
                    <a:pt x="53" y="13"/>
                  </a:cubicBezTo>
                  <a:cubicBezTo>
                    <a:pt x="51" y="12"/>
                    <a:pt x="47" y="12"/>
                    <a:pt x="40" y="12"/>
                  </a:cubicBezTo>
                  <a:lnTo>
                    <a:pt x="14" y="12"/>
                  </a:lnTo>
                  <a:lnTo>
                    <a:pt x="14"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8" name="Freeform 478"/>
            <p:cNvSpPr>
              <a:spLocks/>
            </p:cNvSpPr>
            <p:nvPr/>
          </p:nvSpPr>
          <p:spPr bwMode="auto">
            <a:xfrm>
              <a:off x="3435" y="8577"/>
              <a:ext cx="119" cy="136"/>
            </a:xfrm>
            <a:custGeom>
              <a:avLst/>
              <a:gdLst/>
              <a:ahLst/>
              <a:cxnLst>
                <a:cxn ang="0">
                  <a:pos x="0" y="103"/>
                </a:cxn>
                <a:cxn ang="0">
                  <a:pos x="0" y="103"/>
                </a:cxn>
                <a:cxn ang="0">
                  <a:pos x="0" y="0"/>
                </a:cxn>
                <a:cxn ang="0">
                  <a:pos x="20" y="0"/>
                </a:cxn>
                <a:cxn ang="0">
                  <a:pos x="45" y="73"/>
                </a:cxn>
                <a:cxn ang="0">
                  <a:pos x="50" y="88"/>
                </a:cxn>
                <a:cxn ang="0">
                  <a:pos x="55" y="71"/>
                </a:cxn>
                <a:cxn ang="0">
                  <a:pos x="80" y="0"/>
                </a:cxn>
                <a:cxn ang="0">
                  <a:pos x="98" y="0"/>
                </a:cxn>
                <a:cxn ang="0">
                  <a:pos x="98" y="103"/>
                </a:cxn>
                <a:cxn ang="0">
                  <a:pos x="85" y="103"/>
                </a:cxn>
                <a:cxn ang="0">
                  <a:pos x="85" y="16"/>
                </a:cxn>
                <a:cxn ang="0">
                  <a:pos x="55" y="103"/>
                </a:cxn>
                <a:cxn ang="0">
                  <a:pos x="43" y="103"/>
                </a:cxn>
                <a:cxn ang="0">
                  <a:pos x="13" y="15"/>
                </a:cxn>
                <a:cxn ang="0">
                  <a:pos x="13" y="103"/>
                </a:cxn>
                <a:cxn ang="0">
                  <a:pos x="0" y="103"/>
                </a:cxn>
              </a:cxnLst>
              <a:rect l="0" t="0" r="r" b="b"/>
              <a:pathLst>
                <a:path w="98" h="103">
                  <a:moveTo>
                    <a:pt x="0" y="103"/>
                  </a:moveTo>
                  <a:lnTo>
                    <a:pt x="0" y="103"/>
                  </a:lnTo>
                  <a:lnTo>
                    <a:pt x="0" y="0"/>
                  </a:lnTo>
                  <a:lnTo>
                    <a:pt x="20" y="0"/>
                  </a:lnTo>
                  <a:lnTo>
                    <a:pt x="45" y="73"/>
                  </a:lnTo>
                  <a:cubicBezTo>
                    <a:pt x="47" y="79"/>
                    <a:pt x="49" y="84"/>
                    <a:pt x="50" y="88"/>
                  </a:cubicBezTo>
                  <a:cubicBezTo>
                    <a:pt x="51" y="84"/>
                    <a:pt x="53" y="79"/>
                    <a:pt x="55" y="71"/>
                  </a:cubicBezTo>
                  <a:lnTo>
                    <a:pt x="80" y="0"/>
                  </a:lnTo>
                  <a:lnTo>
                    <a:pt x="98" y="0"/>
                  </a:lnTo>
                  <a:lnTo>
                    <a:pt x="98" y="103"/>
                  </a:lnTo>
                  <a:lnTo>
                    <a:pt x="85" y="103"/>
                  </a:lnTo>
                  <a:lnTo>
                    <a:pt x="85" y="16"/>
                  </a:lnTo>
                  <a:lnTo>
                    <a:pt x="55" y="103"/>
                  </a:lnTo>
                  <a:lnTo>
                    <a:pt x="43" y="103"/>
                  </a:lnTo>
                  <a:lnTo>
                    <a:pt x="13" y="15"/>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9" name="Freeform 479"/>
            <p:cNvSpPr>
              <a:spLocks noEditPoints="1"/>
            </p:cNvSpPr>
            <p:nvPr/>
          </p:nvSpPr>
          <p:spPr bwMode="auto">
            <a:xfrm>
              <a:off x="2479" y="8846"/>
              <a:ext cx="111" cy="136"/>
            </a:xfrm>
            <a:custGeom>
              <a:avLst/>
              <a:gdLst/>
              <a:ahLst/>
              <a:cxnLst>
                <a:cxn ang="0">
                  <a:pos x="0" y="103"/>
                </a:cxn>
                <a:cxn ang="0">
                  <a:pos x="0" y="103"/>
                </a:cxn>
                <a:cxn ang="0">
                  <a:pos x="0" y="0"/>
                </a:cxn>
                <a:cxn ang="0">
                  <a:pos x="46" y="0"/>
                </a:cxn>
                <a:cxn ang="0">
                  <a:pos x="67" y="3"/>
                </a:cxn>
                <a:cxn ang="0">
                  <a:pos x="78" y="12"/>
                </a:cxn>
                <a:cxn ang="0">
                  <a:pos x="82" y="28"/>
                </a:cxn>
                <a:cxn ang="0">
                  <a:pos x="75" y="46"/>
                </a:cxn>
                <a:cxn ang="0">
                  <a:pos x="53" y="56"/>
                </a:cxn>
                <a:cxn ang="0">
                  <a:pos x="62" y="61"/>
                </a:cxn>
                <a:cxn ang="0">
                  <a:pos x="73" y="75"/>
                </a:cxn>
                <a:cxn ang="0">
                  <a:pos x="91" y="103"/>
                </a:cxn>
                <a:cxn ang="0">
                  <a:pos x="74" y="103"/>
                </a:cxn>
                <a:cxn ang="0">
                  <a:pos x="60" y="81"/>
                </a:cxn>
                <a:cxn ang="0">
                  <a:pos x="50" y="67"/>
                </a:cxn>
                <a:cxn ang="0">
                  <a:pos x="43" y="60"/>
                </a:cxn>
                <a:cxn ang="0">
                  <a:pos x="37" y="58"/>
                </a:cxn>
                <a:cxn ang="0">
                  <a:pos x="29" y="57"/>
                </a:cxn>
                <a:cxn ang="0">
                  <a:pos x="14" y="57"/>
                </a:cxn>
                <a:cxn ang="0">
                  <a:pos x="14" y="103"/>
                </a:cxn>
                <a:cxn ang="0">
                  <a:pos x="0" y="103"/>
                </a:cxn>
                <a:cxn ang="0">
                  <a:pos x="14" y="45"/>
                </a:cxn>
                <a:cxn ang="0">
                  <a:pos x="14" y="45"/>
                </a:cxn>
                <a:cxn ang="0">
                  <a:pos x="43" y="45"/>
                </a:cxn>
                <a:cxn ang="0">
                  <a:pos x="58" y="43"/>
                </a:cxn>
                <a:cxn ang="0">
                  <a:pos x="66" y="37"/>
                </a:cxn>
                <a:cxn ang="0">
                  <a:pos x="68" y="28"/>
                </a:cxn>
                <a:cxn ang="0">
                  <a:pos x="63" y="16"/>
                </a:cxn>
                <a:cxn ang="0">
                  <a:pos x="46" y="11"/>
                </a:cxn>
                <a:cxn ang="0">
                  <a:pos x="14" y="11"/>
                </a:cxn>
                <a:cxn ang="0">
                  <a:pos x="14" y="45"/>
                </a:cxn>
              </a:cxnLst>
              <a:rect l="0" t="0" r="r" b="b"/>
              <a:pathLst>
                <a:path w="91" h="103">
                  <a:moveTo>
                    <a:pt x="0" y="103"/>
                  </a:moveTo>
                  <a:lnTo>
                    <a:pt x="0" y="103"/>
                  </a:lnTo>
                  <a:lnTo>
                    <a:pt x="0" y="0"/>
                  </a:lnTo>
                  <a:lnTo>
                    <a:pt x="46" y="0"/>
                  </a:lnTo>
                  <a:cubicBezTo>
                    <a:pt x="55" y="0"/>
                    <a:pt x="62" y="1"/>
                    <a:pt x="67" y="3"/>
                  </a:cubicBezTo>
                  <a:cubicBezTo>
                    <a:pt x="71" y="4"/>
                    <a:pt x="75" y="8"/>
                    <a:pt x="78" y="12"/>
                  </a:cubicBezTo>
                  <a:cubicBezTo>
                    <a:pt x="81" y="17"/>
                    <a:pt x="82" y="22"/>
                    <a:pt x="82" y="28"/>
                  </a:cubicBezTo>
                  <a:cubicBezTo>
                    <a:pt x="82" y="35"/>
                    <a:pt x="80" y="41"/>
                    <a:pt x="75" y="46"/>
                  </a:cubicBezTo>
                  <a:cubicBezTo>
                    <a:pt x="71" y="51"/>
                    <a:pt x="63" y="55"/>
                    <a:pt x="53" y="56"/>
                  </a:cubicBezTo>
                  <a:cubicBezTo>
                    <a:pt x="57" y="58"/>
                    <a:pt x="60" y="59"/>
                    <a:pt x="62" y="61"/>
                  </a:cubicBezTo>
                  <a:cubicBezTo>
                    <a:pt x="66" y="65"/>
                    <a:pt x="69" y="69"/>
                    <a:pt x="73" y="75"/>
                  </a:cubicBezTo>
                  <a:lnTo>
                    <a:pt x="91" y="103"/>
                  </a:lnTo>
                  <a:lnTo>
                    <a:pt x="74" y="103"/>
                  </a:lnTo>
                  <a:lnTo>
                    <a:pt x="60" y="81"/>
                  </a:lnTo>
                  <a:cubicBezTo>
                    <a:pt x="56" y="75"/>
                    <a:pt x="53" y="70"/>
                    <a:pt x="50" y="67"/>
                  </a:cubicBezTo>
                  <a:cubicBezTo>
                    <a:pt x="48" y="64"/>
                    <a:pt x="45" y="62"/>
                    <a:pt x="43" y="60"/>
                  </a:cubicBezTo>
                  <a:cubicBezTo>
                    <a:pt x="41" y="59"/>
                    <a:pt x="39" y="58"/>
                    <a:pt x="37" y="58"/>
                  </a:cubicBezTo>
                  <a:cubicBezTo>
                    <a:pt x="36" y="57"/>
                    <a:pt x="33" y="57"/>
                    <a:pt x="29" y="57"/>
                  </a:cubicBezTo>
                  <a:lnTo>
                    <a:pt x="14" y="57"/>
                  </a:lnTo>
                  <a:lnTo>
                    <a:pt x="14" y="103"/>
                  </a:lnTo>
                  <a:lnTo>
                    <a:pt x="0" y="103"/>
                  </a:lnTo>
                  <a:close/>
                  <a:moveTo>
                    <a:pt x="14" y="45"/>
                  </a:moveTo>
                  <a:lnTo>
                    <a:pt x="14" y="45"/>
                  </a:lnTo>
                  <a:lnTo>
                    <a:pt x="43" y="45"/>
                  </a:lnTo>
                  <a:cubicBezTo>
                    <a:pt x="49" y="45"/>
                    <a:pt x="54" y="45"/>
                    <a:pt x="58" y="43"/>
                  </a:cubicBezTo>
                  <a:cubicBezTo>
                    <a:pt x="61" y="42"/>
                    <a:pt x="64" y="40"/>
                    <a:pt x="66" y="37"/>
                  </a:cubicBezTo>
                  <a:cubicBezTo>
                    <a:pt x="67" y="34"/>
                    <a:pt x="68" y="31"/>
                    <a:pt x="68" y="28"/>
                  </a:cubicBezTo>
                  <a:cubicBezTo>
                    <a:pt x="68" y="23"/>
                    <a:pt x="67" y="19"/>
                    <a:pt x="63" y="16"/>
                  </a:cubicBezTo>
                  <a:cubicBezTo>
                    <a:pt x="60" y="13"/>
                    <a:pt x="54" y="11"/>
                    <a:pt x="46" y="11"/>
                  </a:cubicBezTo>
                  <a:lnTo>
                    <a:pt x="14" y="11"/>
                  </a:lnTo>
                  <a:lnTo>
                    <a:pt x="14"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0" name="Freeform 480"/>
            <p:cNvSpPr>
              <a:spLocks noEditPoints="1"/>
            </p:cNvSpPr>
            <p:nvPr/>
          </p:nvSpPr>
          <p:spPr bwMode="auto">
            <a:xfrm>
              <a:off x="2606" y="8846"/>
              <a:ext cx="95" cy="136"/>
            </a:xfrm>
            <a:custGeom>
              <a:avLst/>
              <a:gdLst/>
              <a:ahLst/>
              <a:cxnLst>
                <a:cxn ang="0">
                  <a:pos x="0" y="103"/>
                </a:cxn>
                <a:cxn ang="0">
                  <a:pos x="0" y="103"/>
                </a:cxn>
                <a:cxn ang="0">
                  <a:pos x="0" y="0"/>
                </a:cxn>
                <a:cxn ang="0">
                  <a:pos x="39" y="0"/>
                </a:cxn>
                <a:cxn ang="0">
                  <a:pos x="54" y="1"/>
                </a:cxn>
                <a:cxn ang="0">
                  <a:pos x="67" y="6"/>
                </a:cxn>
                <a:cxn ang="0">
                  <a:pos x="75" y="16"/>
                </a:cxn>
                <a:cxn ang="0">
                  <a:pos x="78" y="30"/>
                </a:cxn>
                <a:cxn ang="0">
                  <a:pos x="70" y="52"/>
                </a:cxn>
                <a:cxn ang="0">
                  <a:pos x="40" y="61"/>
                </a:cxn>
                <a:cxn ang="0">
                  <a:pos x="13" y="61"/>
                </a:cxn>
                <a:cxn ang="0">
                  <a:pos x="13" y="103"/>
                </a:cxn>
                <a:cxn ang="0">
                  <a:pos x="0" y="103"/>
                </a:cxn>
                <a:cxn ang="0">
                  <a:pos x="13" y="49"/>
                </a:cxn>
                <a:cxn ang="0">
                  <a:pos x="13" y="49"/>
                </a:cxn>
                <a:cxn ang="0">
                  <a:pos x="40" y="49"/>
                </a:cxn>
                <a:cxn ang="0">
                  <a:pos x="59" y="44"/>
                </a:cxn>
                <a:cxn ang="0">
                  <a:pos x="64" y="30"/>
                </a:cxn>
                <a:cxn ang="0">
                  <a:pos x="61" y="19"/>
                </a:cxn>
                <a:cxn ang="0">
                  <a:pos x="53" y="13"/>
                </a:cxn>
                <a:cxn ang="0">
                  <a:pos x="40" y="12"/>
                </a:cxn>
                <a:cxn ang="0">
                  <a:pos x="13" y="12"/>
                </a:cxn>
                <a:cxn ang="0">
                  <a:pos x="13" y="49"/>
                </a:cxn>
              </a:cxnLst>
              <a:rect l="0" t="0" r="r" b="b"/>
              <a:pathLst>
                <a:path w="78" h="103">
                  <a:moveTo>
                    <a:pt x="0" y="103"/>
                  </a:moveTo>
                  <a:lnTo>
                    <a:pt x="0" y="103"/>
                  </a:lnTo>
                  <a:lnTo>
                    <a:pt x="0" y="0"/>
                  </a:lnTo>
                  <a:lnTo>
                    <a:pt x="39" y="0"/>
                  </a:lnTo>
                  <a:cubicBezTo>
                    <a:pt x="46" y="0"/>
                    <a:pt x="51" y="0"/>
                    <a:pt x="54" y="1"/>
                  </a:cubicBezTo>
                  <a:cubicBezTo>
                    <a:pt x="59" y="2"/>
                    <a:pt x="64" y="3"/>
                    <a:pt x="67" y="6"/>
                  </a:cubicBezTo>
                  <a:cubicBezTo>
                    <a:pt x="70" y="8"/>
                    <a:pt x="73" y="11"/>
                    <a:pt x="75" y="16"/>
                  </a:cubicBezTo>
                  <a:cubicBezTo>
                    <a:pt x="77" y="20"/>
                    <a:pt x="78" y="24"/>
                    <a:pt x="78" y="30"/>
                  </a:cubicBezTo>
                  <a:cubicBezTo>
                    <a:pt x="78" y="38"/>
                    <a:pt x="76" y="46"/>
                    <a:pt x="70" y="52"/>
                  </a:cubicBezTo>
                  <a:cubicBezTo>
                    <a:pt x="65" y="58"/>
                    <a:pt x="54" y="61"/>
                    <a:pt x="40" y="61"/>
                  </a:cubicBezTo>
                  <a:lnTo>
                    <a:pt x="13" y="61"/>
                  </a:lnTo>
                  <a:lnTo>
                    <a:pt x="13" y="103"/>
                  </a:lnTo>
                  <a:lnTo>
                    <a:pt x="0" y="103"/>
                  </a:lnTo>
                  <a:close/>
                  <a:moveTo>
                    <a:pt x="13" y="49"/>
                  </a:moveTo>
                  <a:lnTo>
                    <a:pt x="13" y="49"/>
                  </a:lnTo>
                  <a:lnTo>
                    <a:pt x="40" y="49"/>
                  </a:lnTo>
                  <a:cubicBezTo>
                    <a:pt x="49" y="49"/>
                    <a:pt x="55" y="47"/>
                    <a:pt x="59" y="44"/>
                  </a:cubicBezTo>
                  <a:cubicBezTo>
                    <a:pt x="63" y="41"/>
                    <a:pt x="64" y="36"/>
                    <a:pt x="64" y="30"/>
                  </a:cubicBezTo>
                  <a:cubicBezTo>
                    <a:pt x="64" y="26"/>
                    <a:pt x="63" y="22"/>
                    <a:pt x="61" y="19"/>
                  </a:cubicBezTo>
                  <a:cubicBezTo>
                    <a:pt x="59" y="16"/>
                    <a:pt x="56" y="14"/>
                    <a:pt x="53" y="13"/>
                  </a:cubicBezTo>
                  <a:cubicBezTo>
                    <a:pt x="50" y="12"/>
                    <a:pt x="46" y="12"/>
                    <a:pt x="40" y="12"/>
                  </a:cubicBezTo>
                  <a:lnTo>
                    <a:pt x="13" y="12"/>
                  </a:lnTo>
                  <a:lnTo>
                    <a:pt x="13"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1" name="Freeform 481"/>
            <p:cNvSpPr>
              <a:spLocks/>
            </p:cNvSpPr>
            <p:nvPr/>
          </p:nvSpPr>
          <p:spPr bwMode="auto">
            <a:xfrm>
              <a:off x="2721" y="8846"/>
              <a:ext cx="121" cy="136"/>
            </a:xfrm>
            <a:custGeom>
              <a:avLst/>
              <a:gdLst/>
              <a:ahLst/>
              <a:cxnLst>
                <a:cxn ang="0">
                  <a:pos x="0" y="103"/>
                </a:cxn>
                <a:cxn ang="0">
                  <a:pos x="0" y="103"/>
                </a:cxn>
                <a:cxn ang="0">
                  <a:pos x="0" y="0"/>
                </a:cxn>
                <a:cxn ang="0">
                  <a:pos x="21" y="0"/>
                </a:cxn>
                <a:cxn ang="0">
                  <a:pos x="45" y="73"/>
                </a:cxn>
                <a:cxn ang="0">
                  <a:pos x="50" y="88"/>
                </a:cxn>
                <a:cxn ang="0">
                  <a:pos x="56" y="72"/>
                </a:cxn>
                <a:cxn ang="0">
                  <a:pos x="80" y="0"/>
                </a:cxn>
                <a:cxn ang="0">
                  <a:pos x="99" y="0"/>
                </a:cxn>
                <a:cxn ang="0">
                  <a:pos x="99" y="103"/>
                </a:cxn>
                <a:cxn ang="0">
                  <a:pos x="85" y="103"/>
                </a:cxn>
                <a:cxn ang="0">
                  <a:pos x="85" y="17"/>
                </a:cxn>
                <a:cxn ang="0">
                  <a:pos x="56" y="103"/>
                </a:cxn>
                <a:cxn ang="0">
                  <a:pos x="43" y="103"/>
                </a:cxn>
                <a:cxn ang="0">
                  <a:pos x="13" y="15"/>
                </a:cxn>
                <a:cxn ang="0">
                  <a:pos x="13" y="103"/>
                </a:cxn>
                <a:cxn ang="0">
                  <a:pos x="0" y="103"/>
                </a:cxn>
              </a:cxnLst>
              <a:rect l="0" t="0" r="r" b="b"/>
              <a:pathLst>
                <a:path w="99" h="103">
                  <a:moveTo>
                    <a:pt x="0" y="103"/>
                  </a:moveTo>
                  <a:lnTo>
                    <a:pt x="0" y="103"/>
                  </a:lnTo>
                  <a:lnTo>
                    <a:pt x="0" y="0"/>
                  </a:lnTo>
                  <a:lnTo>
                    <a:pt x="21" y="0"/>
                  </a:lnTo>
                  <a:lnTo>
                    <a:pt x="45" y="73"/>
                  </a:lnTo>
                  <a:cubicBezTo>
                    <a:pt x="47" y="80"/>
                    <a:pt x="49" y="85"/>
                    <a:pt x="50" y="88"/>
                  </a:cubicBezTo>
                  <a:cubicBezTo>
                    <a:pt x="51" y="84"/>
                    <a:pt x="53" y="79"/>
                    <a:pt x="56" y="72"/>
                  </a:cubicBezTo>
                  <a:lnTo>
                    <a:pt x="80" y="0"/>
                  </a:lnTo>
                  <a:lnTo>
                    <a:pt x="99" y="0"/>
                  </a:lnTo>
                  <a:lnTo>
                    <a:pt x="99" y="103"/>
                  </a:lnTo>
                  <a:lnTo>
                    <a:pt x="85" y="103"/>
                  </a:lnTo>
                  <a:lnTo>
                    <a:pt x="85" y="17"/>
                  </a:lnTo>
                  <a:lnTo>
                    <a:pt x="56" y="103"/>
                  </a:lnTo>
                  <a:lnTo>
                    <a:pt x="43" y="103"/>
                  </a:lnTo>
                  <a:lnTo>
                    <a:pt x="13" y="15"/>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2" name="Freeform 482"/>
            <p:cNvSpPr>
              <a:spLocks noEditPoints="1"/>
            </p:cNvSpPr>
            <p:nvPr/>
          </p:nvSpPr>
          <p:spPr bwMode="auto">
            <a:xfrm>
              <a:off x="2320" y="8577"/>
              <a:ext cx="110" cy="136"/>
            </a:xfrm>
            <a:custGeom>
              <a:avLst/>
              <a:gdLst/>
              <a:ahLst/>
              <a:cxnLst>
                <a:cxn ang="0">
                  <a:pos x="0" y="103"/>
                </a:cxn>
                <a:cxn ang="0">
                  <a:pos x="0" y="103"/>
                </a:cxn>
                <a:cxn ang="0">
                  <a:pos x="0" y="0"/>
                </a:cxn>
                <a:cxn ang="0">
                  <a:pos x="46" y="0"/>
                </a:cxn>
                <a:cxn ang="0">
                  <a:pos x="66" y="2"/>
                </a:cxn>
                <a:cxn ang="0">
                  <a:pos x="78" y="12"/>
                </a:cxn>
                <a:cxn ang="0">
                  <a:pos x="82" y="28"/>
                </a:cxn>
                <a:cxn ang="0">
                  <a:pos x="75" y="46"/>
                </a:cxn>
                <a:cxn ang="0">
                  <a:pos x="53" y="56"/>
                </a:cxn>
                <a:cxn ang="0">
                  <a:pos x="61" y="61"/>
                </a:cxn>
                <a:cxn ang="0">
                  <a:pos x="73" y="75"/>
                </a:cxn>
                <a:cxn ang="0">
                  <a:pos x="91" y="103"/>
                </a:cxn>
                <a:cxn ang="0">
                  <a:pos x="74" y="103"/>
                </a:cxn>
                <a:cxn ang="0">
                  <a:pos x="60" y="81"/>
                </a:cxn>
                <a:cxn ang="0">
                  <a:pos x="50" y="67"/>
                </a:cxn>
                <a:cxn ang="0">
                  <a:pos x="43" y="60"/>
                </a:cxn>
                <a:cxn ang="0">
                  <a:pos x="37" y="57"/>
                </a:cxn>
                <a:cxn ang="0">
                  <a:pos x="29" y="57"/>
                </a:cxn>
                <a:cxn ang="0">
                  <a:pos x="13" y="57"/>
                </a:cxn>
                <a:cxn ang="0">
                  <a:pos x="13" y="103"/>
                </a:cxn>
                <a:cxn ang="0">
                  <a:pos x="0" y="103"/>
                </a:cxn>
                <a:cxn ang="0">
                  <a:pos x="13" y="45"/>
                </a:cxn>
                <a:cxn ang="0">
                  <a:pos x="13" y="45"/>
                </a:cxn>
                <a:cxn ang="0">
                  <a:pos x="43" y="45"/>
                </a:cxn>
                <a:cxn ang="0">
                  <a:pos x="57" y="43"/>
                </a:cxn>
                <a:cxn ang="0">
                  <a:pos x="65" y="37"/>
                </a:cxn>
                <a:cxn ang="0">
                  <a:pos x="68" y="28"/>
                </a:cxn>
                <a:cxn ang="0">
                  <a:pos x="63" y="16"/>
                </a:cxn>
                <a:cxn ang="0">
                  <a:pos x="46" y="11"/>
                </a:cxn>
                <a:cxn ang="0">
                  <a:pos x="13" y="11"/>
                </a:cxn>
                <a:cxn ang="0">
                  <a:pos x="13" y="45"/>
                </a:cxn>
              </a:cxnLst>
              <a:rect l="0" t="0" r="r" b="b"/>
              <a:pathLst>
                <a:path w="91" h="103">
                  <a:moveTo>
                    <a:pt x="0" y="103"/>
                  </a:moveTo>
                  <a:lnTo>
                    <a:pt x="0" y="103"/>
                  </a:lnTo>
                  <a:lnTo>
                    <a:pt x="0" y="0"/>
                  </a:lnTo>
                  <a:lnTo>
                    <a:pt x="46" y="0"/>
                  </a:lnTo>
                  <a:cubicBezTo>
                    <a:pt x="55" y="0"/>
                    <a:pt x="62" y="1"/>
                    <a:pt x="66" y="2"/>
                  </a:cubicBezTo>
                  <a:cubicBezTo>
                    <a:pt x="71" y="4"/>
                    <a:pt x="75" y="7"/>
                    <a:pt x="78" y="12"/>
                  </a:cubicBezTo>
                  <a:cubicBezTo>
                    <a:pt x="81" y="17"/>
                    <a:pt x="82" y="22"/>
                    <a:pt x="82" y="28"/>
                  </a:cubicBezTo>
                  <a:cubicBezTo>
                    <a:pt x="82" y="35"/>
                    <a:pt x="80" y="41"/>
                    <a:pt x="75" y="46"/>
                  </a:cubicBezTo>
                  <a:cubicBezTo>
                    <a:pt x="70" y="51"/>
                    <a:pt x="63" y="54"/>
                    <a:pt x="53" y="56"/>
                  </a:cubicBezTo>
                  <a:cubicBezTo>
                    <a:pt x="57" y="58"/>
                    <a:pt x="60" y="59"/>
                    <a:pt x="61" y="61"/>
                  </a:cubicBezTo>
                  <a:cubicBezTo>
                    <a:pt x="65" y="65"/>
                    <a:pt x="69" y="69"/>
                    <a:pt x="73" y="75"/>
                  </a:cubicBezTo>
                  <a:lnTo>
                    <a:pt x="91" y="103"/>
                  </a:lnTo>
                  <a:lnTo>
                    <a:pt x="74" y="103"/>
                  </a:lnTo>
                  <a:lnTo>
                    <a:pt x="60" y="81"/>
                  </a:lnTo>
                  <a:cubicBezTo>
                    <a:pt x="56" y="75"/>
                    <a:pt x="53" y="70"/>
                    <a:pt x="50" y="67"/>
                  </a:cubicBezTo>
                  <a:cubicBezTo>
                    <a:pt x="47" y="64"/>
                    <a:pt x="45" y="61"/>
                    <a:pt x="43" y="60"/>
                  </a:cubicBezTo>
                  <a:cubicBezTo>
                    <a:pt x="41" y="59"/>
                    <a:pt x="39" y="58"/>
                    <a:pt x="37" y="57"/>
                  </a:cubicBezTo>
                  <a:cubicBezTo>
                    <a:pt x="35" y="57"/>
                    <a:pt x="33" y="57"/>
                    <a:pt x="29" y="57"/>
                  </a:cubicBezTo>
                  <a:lnTo>
                    <a:pt x="13" y="57"/>
                  </a:lnTo>
                  <a:lnTo>
                    <a:pt x="13" y="103"/>
                  </a:lnTo>
                  <a:lnTo>
                    <a:pt x="0" y="103"/>
                  </a:lnTo>
                  <a:close/>
                  <a:moveTo>
                    <a:pt x="13" y="45"/>
                  </a:moveTo>
                  <a:lnTo>
                    <a:pt x="13" y="45"/>
                  </a:lnTo>
                  <a:lnTo>
                    <a:pt x="43" y="45"/>
                  </a:lnTo>
                  <a:cubicBezTo>
                    <a:pt x="49" y="45"/>
                    <a:pt x="54" y="44"/>
                    <a:pt x="57" y="43"/>
                  </a:cubicBezTo>
                  <a:cubicBezTo>
                    <a:pt x="61" y="42"/>
                    <a:pt x="64" y="40"/>
                    <a:pt x="65" y="37"/>
                  </a:cubicBezTo>
                  <a:cubicBezTo>
                    <a:pt x="67" y="34"/>
                    <a:pt x="68" y="31"/>
                    <a:pt x="68" y="28"/>
                  </a:cubicBezTo>
                  <a:cubicBezTo>
                    <a:pt x="68" y="23"/>
                    <a:pt x="66" y="19"/>
                    <a:pt x="63" y="16"/>
                  </a:cubicBezTo>
                  <a:cubicBezTo>
                    <a:pt x="59" y="13"/>
                    <a:pt x="54" y="11"/>
                    <a:pt x="46" y="11"/>
                  </a:cubicBezTo>
                  <a:lnTo>
                    <a:pt x="13" y="11"/>
                  </a:lnTo>
                  <a:lnTo>
                    <a:pt x="13"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3" name="Freeform 483"/>
            <p:cNvSpPr>
              <a:spLocks noEditPoints="1"/>
            </p:cNvSpPr>
            <p:nvPr/>
          </p:nvSpPr>
          <p:spPr bwMode="auto">
            <a:xfrm>
              <a:off x="2439" y="8612"/>
              <a:ext cx="84" cy="103"/>
            </a:xfrm>
            <a:custGeom>
              <a:avLst/>
              <a:gdLst/>
              <a:ahLst/>
              <a:cxnLst>
                <a:cxn ang="0">
                  <a:pos x="55" y="53"/>
                </a:cxn>
                <a:cxn ang="0">
                  <a:pos x="55" y="53"/>
                </a:cxn>
                <a:cxn ang="0">
                  <a:pos x="68" y="54"/>
                </a:cxn>
                <a:cxn ang="0">
                  <a:pos x="57" y="72"/>
                </a:cxn>
                <a:cxn ang="0">
                  <a:pos x="35" y="78"/>
                </a:cxn>
                <a:cxn ang="0">
                  <a:pos x="9" y="68"/>
                </a:cxn>
                <a:cxn ang="0">
                  <a:pos x="0" y="40"/>
                </a:cxn>
                <a:cxn ang="0">
                  <a:pos x="9" y="11"/>
                </a:cxn>
                <a:cxn ang="0">
                  <a:pos x="35" y="0"/>
                </a:cxn>
                <a:cxn ang="0">
                  <a:pos x="59" y="11"/>
                </a:cxn>
                <a:cxn ang="0">
                  <a:pos x="69" y="39"/>
                </a:cxn>
                <a:cxn ang="0">
                  <a:pos x="69" y="43"/>
                </a:cxn>
                <a:cxn ang="0">
                  <a:pos x="13" y="43"/>
                </a:cxn>
                <a:cxn ang="0">
                  <a:pos x="20" y="61"/>
                </a:cxn>
                <a:cxn ang="0">
                  <a:pos x="35" y="68"/>
                </a:cxn>
                <a:cxn ang="0">
                  <a:pos x="47" y="64"/>
                </a:cxn>
                <a:cxn ang="0">
                  <a:pos x="55" y="53"/>
                </a:cxn>
                <a:cxn ang="0">
                  <a:pos x="55" y="53"/>
                </a:cxn>
                <a:cxn ang="0">
                  <a:pos x="14" y="32"/>
                </a:cxn>
                <a:cxn ang="0">
                  <a:pos x="14" y="32"/>
                </a:cxn>
                <a:cxn ang="0">
                  <a:pos x="55" y="32"/>
                </a:cxn>
                <a:cxn ang="0">
                  <a:pos x="50"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5" y="0"/>
                  </a:cubicBezTo>
                  <a:cubicBezTo>
                    <a:pt x="45" y="0"/>
                    <a:pt x="53" y="4"/>
                    <a:pt x="59" y="11"/>
                  </a:cubicBezTo>
                  <a:cubicBezTo>
                    <a:pt x="65" y="17"/>
                    <a:pt x="69" y="27"/>
                    <a:pt x="69" y="39"/>
                  </a:cubicBezTo>
                  <a:cubicBezTo>
                    <a:pt x="69" y="40"/>
                    <a:pt x="69" y="41"/>
                    <a:pt x="69" y="43"/>
                  </a:cubicBezTo>
                  <a:lnTo>
                    <a:pt x="13" y="43"/>
                  </a:lnTo>
                  <a:cubicBezTo>
                    <a:pt x="13" y="51"/>
                    <a:pt x="16" y="57"/>
                    <a:pt x="20" y="61"/>
                  </a:cubicBezTo>
                  <a:cubicBezTo>
                    <a:pt x="24" y="66"/>
                    <a:pt x="29" y="68"/>
                    <a:pt x="35"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0" y="18"/>
                  </a:cubicBezTo>
                  <a:cubicBezTo>
                    <a:pt x="46"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4" name="Freeform 484"/>
            <p:cNvSpPr>
              <a:spLocks/>
            </p:cNvSpPr>
            <p:nvPr/>
          </p:nvSpPr>
          <p:spPr bwMode="auto">
            <a:xfrm>
              <a:off x="2532" y="8614"/>
              <a:ext cx="84" cy="99"/>
            </a:xfrm>
            <a:custGeom>
              <a:avLst/>
              <a:gdLst/>
              <a:ahLst/>
              <a:cxnLst>
                <a:cxn ang="0">
                  <a:pos x="29" y="75"/>
                </a:cxn>
                <a:cxn ang="0">
                  <a:pos x="29" y="75"/>
                </a:cxn>
                <a:cxn ang="0">
                  <a:pos x="0" y="0"/>
                </a:cxn>
                <a:cxn ang="0">
                  <a:pos x="14" y="0"/>
                </a:cxn>
                <a:cxn ang="0">
                  <a:pos x="30" y="45"/>
                </a:cxn>
                <a:cxn ang="0">
                  <a:pos x="35" y="60"/>
                </a:cxn>
                <a:cxn ang="0">
                  <a:pos x="39" y="46"/>
                </a:cxn>
                <a:cxn ang="0">
                  <a:pos x="56" y="0"/>
                </a:cxn>
                <a:cxn ang="0">
                  <a:pos x="69" y="0"/>
                </a:cxn>
                <a:cxn ang="0">
                  <a:pos x="41" y="75"/>
                </a:cxn>
                <a:cxn ang="0">
                  <a:pos x="29" y="75"/>
                </a:cxn>
              </a:cxnLst>
              <a:rect l="0" t="0" r="r" b="b"/>
              <a:pathLst>
                <a:path w="69" h="75">
                  <a:moveTo>
                    <a:pt x="29" y="75"/>
                  </a:moveTo>
                  <a:lnTo>
                    <a:pt x="29" y="75"/>
                  </a:lnTo>
                  <a:lnTo>
                    <a:pt x="0" y="0"/>
                  </a:lnTo>
                  <a:lnTo>
                    <a:pt x="14" y="0"/>
                  </a:lnTo>
                  <a:lnTo>
                    <a:pt x="30" y="45"/>
                  </a:lnTo>
                  <a:cubicBezTo>
                    <a:pt x="31" y="50"/>
                    <a:pt x="33" y="55"/>
                    <a:pt x="35" y="60"/>
                  </a:cubicBezTo>
                  <a:cubicBezTo>
                    <a:pt x="36" y="56"/>
                    <a:pt x="37" y="51"/>
                    <a:pt x="39" y="46"/>
                  </a:cubicBezTo>
                  <a:lnTo>
                    <a:pt x="56" y="0"/>
                  </a:lnTo>
                  <a:lnTo>
                    <a:pt x="69" y="0"/>
                  </a:lnTo>
                  <a:lnTo>
                    <a:pt x="41" y="75"/>
                  </a:lnTo>
                  <a:lnTo>
                    <a:pt x="29" y="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5" name="Freeform 485"/>
            <p:cNvSpPr>
              <a:spLocks noEditPoints="1"/>
            </p:cNvSpPr>
            <p:nvPr/>
          </p:nvSpPr>
          <p:spPr bwMode="auto">
            <a:xfrm>
              <a:off x="2624" y="8612"/>
              <a:ext cx="84" cy="103"/>
            </a:xfrm>
            <a:custGeom>
              <a:avLst/>
              <a:gdLst/>
              <a:ahLst/>
              <a:cxnLst>
                <a:cxn ang="0">
                  <a:pos x="55" y="53"/>
                </a:cxn>
                <a:cxn ang="0">
                  <a:pos x="55" y="53"/>
                </a:cxn>
                <a:cxn ang="0">
                  <a:pos x="68" y="54"/>
                </a:cxn>
                <a:cxn ang="0">
                  <a:pos x="57" y="72"/>
                </a:cxn>
                <a:cxn ang="0">
                  <a:pos x="35" y="78"/>
                </a:cxn>
                <a:cxn ang="0">
                  <a:pos x="9" y="68"/>
                </a:cxn>
                <a:cxn ang="0">
                  <a:pos x="0" y="40"/>
                </a:cxn>
                <a:cxn ang="0">
                  <a:pos x="9" y="11"/>
                </a:cxn>
                <a:cxn ang="0">
                  <a:pos x="35" y="0"/>
                </a:cxn>
                <a:cxn ang="0">
                  <a:pos x="59" y="11"/>
                </a:cxn>
                <a:cxn ang="0">
                  <a:pos x="69" y="39"/>
                </a:cxn>
                <a:cxn ang="0">
                  <a:pos x="68" y="43"/>
                </a:cxn>
                <a:cxn ang="0">
                  <a:pos x="13" y="43"/>
                </a:cxn>
                <a:cxn ang="0">
                  <a:pos x="20" y="61"/>
                </a:cxn>
                <a:cxn ang="0">
                  <a:pos x="35" y="68"/>
                </a:cxn>
                <a:cxn ang="0">
                  <a:pos x="47" y="64"/>
                </a:cxn>
                <a:cxn ang="0">
                  <a:pos x="55" y="53"/>
                </a:cxn>
                <a:cxn ang="0">
                  <a:pos x="55" y="53"/>
                </a:cxn>
                <a:cxn ang="0">
                  <a:pos x="14" y="32"/>
                </a:cxn>
                <a:cxn ang="0">
                  <a:pos x="14" y="32"/>
                </a:cxn>
                <a:cxn ang="0">
                  <a:pos x="55" y="32"/>
                </a:cxn>
                <a:cxn ang="0">
                  <a:pos x="50"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5" y="0"/>
                  </a:cubicBezTo>
                  <a:cubicBezTo>
                    <a:pt x="45" y="0"/>
                    <a:pt x="53" y="4"/>
                    <a:pt x="59" y="11"/>
                  </a:cubicBezTo>
                  <a:cubicBezTo>
                    <a:pt x="65" y="17"/>
                    <a:pt x="69" y="27"/>
                    <a:pt x="69" y="39"/>
                  </a:cubicBezTo>
                  <a:cubicBezTo>
                    <a:pt x="69" y="40"/>
                    <a:pt x="69" y="41"/>
                    <a:pt x="68" y="43"/>
                  </a:cubicBezTo>
                  <a:lnTo>
                    <a:pt x="13" y="43"/>
                  </a:lnTo>
                  <a:cubicBezTo>
                    <a:pt x="13" y="51"/>
                    <a:pt x="16" y="57"/>
                    <a:pt x="20" y="61"/>
                  </a:cubicBezTo>
                  <a:cubicBezTo>
                    <a:pt x="24" y="66"/>
                    <a:pt x="29" y="68"/>
                    <a:pt x="35"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0" y="18"/>
                  </a:cubicBezTo>
                  <a:cubicBezTo>
                    <a:pt x="46"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6" name="Freeform 486"/>
            <p:cNvSpPr>
              <a:spLocks/>
            </p:cNvSpPr>
            <p:nvPr/>
          </p:nvSpPr>
          <p:spPr bwMode="auto">
            <a:xfrm>
              <a:off x="2726" y="8612"/>
              <a:ext cx="75" cy="101"/>
            </a:xfrm>
            <a:custGeom>
              <a:avLst/>
              <a:gdLst/>
              <a:ahLst/>
              <a:cxnLst>
                <a:cxn ang="0">
                  <a:pos x="0" y="77"/>
                </a:cxn>
                <a:cxn ang="0">
                  <a:pos x="0" y="77"/>
                </a:cxn>
                <a:cxn ang="0">
                  <a:pos x="0" y="2"/>
                </a:cxn>
                <a:cxn ang="0">
                  <a:pos x="11" y="2"/>
                </a:cxn>
                <a:cxn ang="0">
                  <a:pos x="11" y="13"/>
                </a:cxn>
                <a:cxn ang="0">
                  <a:pos x="35" y="0"/>
                </a:cxn>
                <a:cxn ang="0">
                  <a:pos x="48" y="3"/>
                </a:cxn>
                <a:cxn ang="0">
                  <a:pos x="56" y="9"/>
                </a:cxn>
                <a:cxn ang="0">
                  <a:pos x="60" y="18"/>
                </a:cxn>
                <a:cxn ang="0">
                  <a:pos x="61" y="31"/>
                </a:cxn>
                <a:cxn ang="0">
                  <a:pos x="61" y="77"/>
                </a:cxn>
                <a:cxn ang="0">
                  <a:pos x="48" y="77"/>
                </a:cxn>
                <a:cxn ang="0">
                  <a:pos x="48" y="31"/>
                </a:cxn>
                <a:cxn ang="0">
                  <a:pos x="47" y="20"/>
                </a:cxn>
                <a:cxn ang="0">
                  <a:pos x="41" y="14"/>
                </a:cxn>
                <a:cxn ang="0">
                  <a:pos x="32" y="11"/>
                </a:cxn>
                <a:cxn ang="0">
                  <a:pos x="18" y="16"/>
                </a:cxn>
                <a:cxn ang="0">
                  <a:pos x="13" y="36"/>
                </a:cxn>
                <a:cxn ang="0">
                  <a:pos x="13" y="77"/>
                </a:cxn>
                <a:cxn ang="0">
                  <a:pos x="0" y="77"/>
                </a:cxn>
              </a:cxnLst>
              <a:rect l="0" t="0" r="r" b="b"/>
              <a:pathLst>
                <a:path w="61" h="77">
                  <a:moveTo>
                    <a:pt x="0" y="77"/>
                  </a:moveTo>
                  <a:lnTo>
                    <a:pt x="0" y="77"/>
                  </a:lnTo>
                  <a:lnTo>
                    <a:pt x="0" y="2"/>
                  </a:lnTo>
                  <a:lnTo>
                    <a:pt x="11" y="2"/>
                  </a:lnTo>
                  <a:lnTo>
                    <a:pt x="11" y="13"/>
                  </a:lnTo>
                  <a:cubicBezTo>
                    <a:pt x="17" y="4"/>
                    <a:pt x="25" y="0"/>
                    <a:pt x="35" y="0"/>
                  </a:cubicBezTo>
                  <a:cubicBezTo>
                    <a:pt x="40" y="0"/>
                    <a:pt x="44" y="1"/>
                    <a:pt x="48" y="3"/>
                  </a:cubicBezTo>
                  <a:cubicBezTo>
                    <a:pt x="51" y="4"/>
                    <a:pt x="54" y="6"/>
                    <a:pt x="56" y="9"/>
                  </a:cubicBezTo>
                  <a:cubicBezTo>
                    <a:pt x="58" y="12"/>
                    <a:pt x="59" y="15"/>
                    <a:pt x="60" y="18"/>
                  </a:cubicBezTo>
                  <a:cubicBezTo>
                    <a:pt x="60" y="21"/>
                    <a:pt x="61" y="25"/>
                    <a:pt x="61" y="31"/>
                  </a:cubicBezTo>
                  <a:lnTo>
                    <a:pt x="61" y="77"/>
                  </a:lnTo>
                  <a:lnTo>
                    <a:pt x="48" y="77"/>
                  </a:lnTo>
                  <a:lnTo>
                    <a:pt x="48" y="31"/>
                  </a:lnTo>
                  <a:cubicBezTo>
                    <a:pt x="48" y="26"/>
                    <a:pt x="47" y="22"/>
                    <a:pt x="47" y="20"/>
                  </a:cubicBezTo>
                  <a:cubicBezTo>
                    <a:pt x="46" y="17"/>
                    <a:pt x="44" y="15"/>
                    <a:pt x="41" y="14"/>
                  </a:cubicBezTo>
                  <a:cubicBezTo>
                    <a:pt x="39" y="12"/>
                    <a:pt x="36" y="11"/>
                    <a:pt x="32" y="11"/>
                  </a:cubicBezTo>
                  <a:cubicBezTo>
                    <a:pt x="27" y="11"/>
                    <a:pt x="22" y="13"/>
                    <a:pt x="18" y="16"/>
                  </a:cubicBezTo>
                  <a:cubicBezTo>
                    <a:pt x="15" y="20"/>
                    <a:pt x="13" y="26"/>
                    <a:pt x="13" y="36"/>
                  </a:cubicBezTo>
                  <a:lnTo>
                    <a:pt x="13"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7" name="Freeform 487"/>
            <p:cNvSpPr>
              <a:spLocks/>
            </p:cNvSpPr>
            <p:nvPr/>
          </p:nvSpPr>
          <p:spPr bwMode="auto">
            <a:xfrm>
              <a:off x="2824" y="8614"/>
              <a:ext cx="73" cy="101"/>
            </a:xfrm>
            <a:custGeom>
              <a:avLst/>
              <a:gdLst/>
              <a:ahLst/>
              <a:cxnLst>
                <a:cxn ang="0">
                  <a:pos x="49" y="75"/>
                </a:cxn>
                <a:cxn ang="0">
                  <a:pos x="49" y="75"/>
                </a:cxn>
                <a:cxn ang="0">
                  <a:pos x="49" y="64"/>
                </a:cxn>
                <a:cxn ang="0">
                  <a:pos x="25" y="76"/>
                </a:cxn>
                <a:cxn ang="0">
                  <a:pos x="13" y="74"/>
                </a:cxn>
                <a:cxn ang="0">
                  <a:pos x="4" y="67"/>
                </a:cxn>
                <a:cxn ang="0">
                  <a:pos x="0" y="58"/>
                </a:cxn>
                <a:cxn ang="0">
                  <a:pos x="0" y="46"/>
                </a:cxn>
                <a:cxn ang="0">
                  <a:pos x="0" y="0"/>
                </a:cxn>
                <a:cxn ang="0">
                  <a:pos x="12" y="0"/>
                </a:cxn>
                <a:cxn ang="0">
                  <a:pos x="12" y="41"/>
                </a:cxn>
                <a:cxn ang="0">
                  <a:pos x="13" y="55"/>
                </a:cxn>
                <a:cxn ang="0">
                  <a:pos x="18" y="63"/>
                </a:cxn>
                <a:cxn ang="0">
                  <a:pos x="28" y="65"/>
                </a:cxn>
                <a:cxn ang="0">
                  <a:pos x="38" y="63"/>
                </a:cxn>
                <a:cxn ang="0">
                  <a:pos x="46" y="55"/>
                </a:cxn>
                <a:cxn ang="0">
                  <a:pos x="48" y="40"/>
                </a:cxn>
                <a:cxn ang="0">
                  <a:pos x="48" y="0"/>
                </a:cxn>
                <a:cxn ang="0">
                  <a:pos x="60" y="0"/>
                </a:cxn>
                <a:cxn ang="0">
                  <a:pos x="60" y="75"/>
                </a:cxn>
                <a:cxn ang="0">
                  <a:pos x="49" y="75"/>
                </a:cxn>
              </a:cxnLst>
              <a:rect l="0" t="0" r="r" b="b"/>
              <a:pathLst>
                <a:path w="60" h="76">
                  <a:moveTo>
                    <a:pt x="49" y="75"/>
                  </a:moveTo>
                  <a:lnTo>
                    <a:pt x="49" y="75"/>
                  </a:lnTo>
                  <a:lnTo>
                    <a:pt x="49" y="64"/>
                  </a:lnTo>
                  <a:cubicBezTo>
                    <a:pt x="43" y="72"/>
                    <a:pt x="35" y="76"/>
                    <a:pt x="25" y="76"/>
                  </a:cubicBezTo>
                  <a:cubicBezTo>
                    <a:pt x="21" y="76"/>
                    <a:pt x="17" y="76"/>
                    <a:pt x="13" y="74"/>
                  </a:cubicBezTo>
                  <a:cubicBezTo>
                    <a:pt x="9" y="72"/>
                    <a:pt x="6" y="70"/>
                    <a:pt x="4" y="67"/>
                  </a:cubicBezTo>
                  <a:cubicBezTo>
                    <a:pt x="3" y="65"/>
                    <a:pt x="1" y="62"/>
                    <a:pt x="0" y="58"/>
                  </a:cubicBezTo>
                  <a:cubicBezTo>
                    <a:pt x="0" y="56"/>
                    <a:pt x="0" y="52"/>
                    <a:pt x="0" y="46"/>
                  </a:cubicBezTo>
                  <a:lnTo>
                    <a:pt x="0" y="0"/>
                  </a:lnTo>
                  <a:lnTo>
                    <a:pt x="12" y="0"/>
                  </a:lnTo>
                  <a:lnTo>
                    <a:pt x="12" y="41"/>
                  </a:lnTo>
                  <a:cubicBezTo>
                    <a:pt x="12" y="48"/>
                    <a:pt x="13" y="52"/>
                    <a:pt x="13" y="55"/>
                  </a:cubicBezTo>
                  <a:cubicBezTo>
                    <a:pt x="14" y="58"/>
                    <a:pt x="16" y="61"/>
                    <a:pt x="18" y="63"/>
                  </a:cubicBezTo>
                  <a:cubicBezTo>
                    <a:pt x="21" y="65"/>
                    <a:pt x="24" y="65"/>
                    <a:pt x="28" y="65"/>
                  </a:cubicBezTo>
                  <a:cubicBezTo>
                    <a:pt x="32" y="65"/>
                    <a:pt x="35" y="64"/>
                    <a:pt x="38" y="63"/>
                  </a:cubicBezTo>
                  <a:cubicBezTo>
                    <a:pt x="42" y="61"/>
                    <a:pt x="44" y="58"/>
                    <a:pt x="46" y="55"/>
                  </a:cubicBezTo>
                  <a:cubicBezTo>
                    <a:pt x="47" y="51"/>
                    <a:pt x="48" y="46"/>
                    <a:pt x="48" y="40"/>
                  </a:cubicBezTo>
                  <a:lnTo>
                    <a:pt x="48" y="0"/>
                  </a:lnTo>
                  <a:lnTo>
                    <a:pt x="60" y="0"/>
                  </a:lnTo>
                  <a:lnTo>
                    <a:pt x="60" y="75"/>
                  </a:lnTo>
                  <a:lnTo>
                    <a:pt x="49" y="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8" name="Freeform 488"/>
            <p:cNvSpPr>
              <a:spLocks noEditPoints="1"/>
            </p:cNvSpPr>
            <p:nvPr/>
          </p:nvSpPr>
          <p:spPr bwMode="auto">
            <a:xfrm>
              <a:off x="2916" y="8612"/>
              <a:ext cx="84" cy="103"/>
            </a:xfrm>
            <a:custGeom>
              <a:avLst/>
              <a:gdLst/>
              <a:ahLst/>
              <a:cxnLst>
                <a:cxn ang="0">
                  <a:pos x="55" y="53"/>
                </a:cxn>
                <a:cxn ang="0">
                  <a:pos x="55" y="53"/>
                </a:cxn>
                <a:cxn ang="0">
                  <a:pos x="68" y="54"/>
                </a:cxn>
                <a:cxn ang="0">
                  <a:pos x="57" y="72"/>
                </a:cxn>
                <a:cxn ang="0">
                  <a:pos x="35" y="78"/>
                </a:cxn>
                <a:cxn ang="0">
                  <a:pos x="9" y="68"/>
                </a:cxn>
                <a:cxn ang="0">
                  <a:pos x="0" y="40"/>
                </a:cxn>
                <a:cxn ang="0">
                  <a:pos x="10" y="11"/>
                </a:cxn>
                <a:cxn ang="0">
                  <a:pos x="35" y="0"/>
                </a:cxn>
                <a:cxn ang="0">
                  <a:pos x="59" y="11"/>
                </a:cxn>
                <a:cxn ang="0">
                  <a:pos x="69" y="39"/>
                </a:cxn>
                <a:cxn ang="0">
                  <a:pos x="69" y="43"/>
                </a:cxn>
                <a:cxn ang="0">
                  <a:pos x="13" y="43"/>
                </a:cxn>
                <a:cxn ang="0">
                  <a:pos x="20" y="61"/>
                </a:cxn>
                <a:cxn ang="0">
                  <a:pos x="35" y="68"/>
                </a:cxn>
                <a:cxn ang="0">
                  <a:pos x="47" y="64"/>
                </a:cxn>
                <a:cxn ang="0">
                  <a:pos x="55" y="53"/>
                </a:cxn>
                <a:cxn ang="0">
                  <a:pos x="55" y="53"/>
                </a:cxn>
                <a:cxn ang="0">
                  <a:pos x="14" y="32"/>
                </a:cxn>
                <a:cxn ang="0">
                  <a:pos x="14" y="32"/>
                </a:cxn>
                <a:cxn ang="0">
                  <a:pos x="55" y="32"/>
                </a:cxn>
                <a:cxn ang="0">
                  <a:pos x="50"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10" y="11"/>
                  </a:cubicBezTo>
                  <a:cubicBezTo>
                    <a:pt x="16" y="4"/>
                    <a:pt x="24" y="0"/>
                    <a:pt x="35" y="0"/>
                  </a:cubicBezTo>
                  <a:cubicBezTo>
                    <a:pt x="45" y="0"/>
                    <a:pt x="53" y="4"/>
                    <a:pt x="59" y="11"/>
                  </a:cubicBezTo>
                  <a:cubicBezTo>
                    <a:pt x="65" y="17"/>
                    <a:pt x="69" y="27"/>
                    <a:pt x="69" y="39"/>
                  </a:cubicBezTo>
                  <a:cubicBezTo>
                    <a:pt x="69" y="40"/>
                    <a:pt x="69" y="41"/>
                    <a:pt x="69" y="43"/>
                  </a:cubicBezTo>
                  <a:lnTo>
                    <a:pt x="13" y="43"/>
                  </a:lnTo>
                  <a:cubicBezTo>
                    <a:pt x="13" y="51"/>
                    <a:pt x="16" y="57"/>
                    <a:pt x="20" y="61"/>
                  </a:cubicBezTo>
                  <a:cubicBezTo>
                    <a:pt x="24" y="66"/>
                    <a:pt x="29" y="68"/>
                    <a:pt x="35"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0" y="18"/>
                  </a:cubicBezTo>
                  <a:cubicBezTo>
                    <a:pt x="46"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9" name="Freeform 489"/>
            <p:cNvSpPr>
              <a:spLocks/>
            </p:cNvSpPr>
            <p:nvPr/>
          </p:nvSpPr>
          <p:spPr bwMode="auto">
            <a:xfrm>
              <a:off x="1750" y="8843"/>
              <a:ext cx="111" cy="141"/>
            </a:xfrm>
            <a:custGeom>
              <a:avLst/>
              <a:gdLst/>
              <a:ahLst/>
              <a:cxnLst>
                <a:cxn ang="0">
                  <a:pos x="77" y="69"/>
                </a:cxn>
                <a:cxn ang="0">
                  <a:pos x="77" y="69"/>
                </a:cxn>
                <a:cxn ang="0">
                  <a:pos x="91" y="72"/>
                </a:cxn>
                <a:cxn ang="0">
                  <a:pos x="75" y="98"/>
                </a:cxn>
                <a:cxn ang="0">
                  <a:pos x="48" y="107"/>
                </a:cxn>
                <a:cxn ang="0">
                  <a:pos x="21" y="100"/>
                </a:cxn>
                <a:cxn ang="0">
                  <a:pos x="5" y="80"/>
                </a:cxn>
                <a:cxn ang="0">
                  <a:pos x="0" y="53"/>
                </a:cxn>
                <a:cxn ang="0">
                  <a:pos x="6" y="24"/>
                </a:cxn>
                <a:cxn ang="0">
                  <a:pos x="23" y="6"/>
                </a:cxn>
                <a:cxn ang="0">
                  <a:pos x="48" y="0"/>
                </a:cxn>
                <a:cxn ang="0">
                  <a:pos x="74" y="8"/>
                </a:cxn>
                <a:cxn ang="0">
                  <a:pos x="89" y="30"/>
                </a:cxn>
                <a:cxn ang="0">
                  <a:pos x="76" y="33"/>
                </a:cxn>
                <a:cxn ang="0">
                  <a:pos x="65" y="17"/>
                </a:cxn>
                <a:cxn ang="0">
                  <a:pos x="48" y="12"/>
                </a:cxn>
                <a:cxn ang="0">
                  <a:pos x="28" y="17"/>
                </a:cxn>
                <a:cxn ang="0">
                  <a:pos x="17" y="33"/>
                </a:cxn>
                <a:cxn ang="0">
                  <a:pos x="14" y="52"/>
                </a:cxn>
                <a:cxn ang="0">
                  <a:pos x="18" y="75"/>
                </a:cxn>
                <a:cxn ang="0">
                  <a:pos x="29" y="90"/>
                </a:cxn>
                <a:cxn ang="0">
                  <a:pos x="47" y="95"/>
                </a:cxn>
                <a:cxn ang="0">
                  <a:pos x="66" y="88"/>
                </a:cxn>
                <a:cxn ang="0">
                  <a:pos x="77" y="69"/>
                </a:cxn>
                <a:cxn ang="0">
                  <a:pos x="77" y="69"/>
                </a:cxn>
              </a:cxnLst>
              <a:rect l="0" t="0" r="r" b="b"/>
              <a:pathLst>
                <a:path w="91" h="107">
                  <a:moveTo>
                    <a:pt x="77" y="69"/>
                  </a:moveTo>
                  <a:lnTo>
                    <a:pt x="77" y="69"/>
                  </a:lnTo>
                  <a:lnTo>
                    <a:pt x="91" y="72"/>
                  </a:lnTo>
                  <a:cubicBezTo>
                    <a:pt x="88" y="83"/>
                    <a:pt x="83" y="92"/>
                    <a:pt x="75" y="98"/>
                  </a:cubicBezTo>
                  <a:cubicBezTo>
                    <a:pt x="68" y="104"/>
                    <a:pt x="59" y="107"/>
                    <a:pt x="48" y="107"/>
                  </a:cubicBezTo>
                  <a:cubicBezTo>
                    <a:pt x="37" y="107"/>
                    <a:pt x="28" y="104"/>
                    <a:pt x="21" y="100"/>
                  </a:cubicBezTo>
                  <a:cubicBezTo>
                    <a:pt x="14" y="95"/>
                    <a:pt x="9" y="89"/>
                    <a:pt x="5" y="80"/>
                  </a:cubicBezTo>
                  <a:cubicBezTo>
                    <a:pt x="1" y="72"/>
                    <a:pt x="0" y="62"/>
                    <a:pt x="0" y="53"/>
                  </a:cubicBezTo>
                  <a:cubicBezTo>
                    <a:pt x="0" y="42"/>
                    <a:pt x="2" y="32"/>
                    <a:pt x="6" y="24"/>
                  </a:cubicBezTo>
                  <a:cubicBezTo>
                    <a:pt x="10" y="16"/>
                    <a:pt x="16" y="10"/>
                    <a:pt x="23" y="6"/>
                  </a:cubicBezTo>
                  <a:cubicBezTo>
                    <a:pt x="31" y="2"/>
                    <a:pt x="39" y="0"/>
                    <a:pt x="48" y="0"/>
                  </a:cubicBezTo>
                  <a:cubicBezTo>
                    <a:pt x="59" y="0"/>
                    <a:pt x="67" y="3"/>
                    <a:pt x="74" y="8"/>
                  </a:cubicBezTo>
                  <a:cubicBezTo>
                    <a:pt x="81" y="13"/>
                    <a:pt x="86" y="21"/>
                    <a:pt x="89" y="30"/>
                  </a:cubicBezTo>
                  <a:lnTo>
                    <a:pt x="76" y="33"/>
                  </a:lnTo>
                  <a:cubicBezTo>
                    <a:pt x="73" y="26"/>
                    <a:pt x="70" y="20"/>
                    <a:pt x="65" y="17"/>
                  </a:cubicBezTo>
                  <a:cubicBezTo>
                    <a:pt x="61" y="13"/>
                    <a:pt x="55" y="12"/>
                    <a:pt x="48" y="12"/>
                  </a:cubicBezTo>
                  <a:cubicBezTo>
                    <a:pt x="40" y="12"/>
                    <a:pt x="34" y="14"/>
                    <a:pt x="28" y="17"/>
                  </a:cubicBezTo>
                  <a:cubicBezTo>
                    <a:pt x="23" y="21"/>
                    <a:pt x="19" y="26"/>
                    <a:pt x="17" y="33"/>
                  </a:cubicBezTo>
                  <a:cubicBezTo>
                    <a:pt x="15" y="39"/>
                    <a:pt x="14" y="46"/>
                    <a:pt x="14" y="52"/>
                  </a:cubicBezTo>
                  <a:cubicBezTo>
                    <a:pt x="14" y="61"/>
                    <a:pt x="15" y="69"/>
                    <a:pt x="18" y="75"/>
                  </a:cubicBezTo>
                  <a:cubicBezTo>
                    <a:pt x="20" y="82"/>
                    <a:pt x="24" y="87"/>
                    <a:pt x="29" y="90"/>
                  </a:cubicBezTo>
                  <a:cubicBezTo>
                    <a:pt x="35" y="93"/>
                    <a:pt x="41" y="95"/>
                    <a:pt x="47" y="95"/>
                  </a:cubicBezTo>
                  <a:cubicBezTo>
                    <a:pt x="55" y="95"/>
                    <a:pt x="61" y="93"/>
                    <a:pt x="66" y="88"/>
                  </a:cubicBezTo>
                  <a:cubicBezTo>
                    <a:pt x="72" y="84"/>
                    <a:pt x="75" y="77"/>
                    <a:pt x="77" y="69"/>
                  </a:cubicBezTo>
                  <a:lnTo>
                    <a:pt x="77" y="6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0" name="Freeform 490"/>
            <p:cNvSpPr>
              <a:spLocks noEditPoints="1"/>
            </p:cNvSpPr>
            <p:nvPr/>
          </p:nvSpPr>
          <p:spPr bwMode="auto">
            <a:xfrm>
              <a:off x="1873" y="8881"/>
              <a:ext cx="85" cy="103"/>
            </a:xfrm>
            <a:custGeom>
              <a:avLst/>
              <a:gdLst/>
              <a:ahLst/>
              <a:cxnLst>
                <a:cxn ang="0">
                  <a:pos x="0" y="39"/>
                </a:cxn>
                <a:cxn ang="0">
                  <a:pos x="0" y="39"/>
                </a:cxn>
                <a:cxn ang="0">
                  <a:pos x="12" y="8"/>
                </a:cxn>
                <a:cxn ang="0">
                  <a:pos x="35" y="0"/>
                </a:cxn>
                <a:cxn ang="0">
                  <a:pos x="60" y="10"/>
                </a:cxn>
                <a:cxn ang="0">
                  <a:pos x="70" y="37"/>
                </a:cxn>
                <a:cxn ang="0">
                  <a:pos x="66" y="60"/>
                </a:cxn>
                <a:cxn ang="0">
                  <a:pos x="53" y="73"/>
                </a:cxn>
                <a:cxn ang="0">
                  <a:pos x="35" y="78"/>
                </a:cxn>
                <a:cxn ang="0">
                  <a:pos x="10" y="68"/>
                </a:cxn>
                <a:cxn ang="0">
                  <a:pos x="0" y="39"/>
                </a:cxn>
                <a:cxn ang="0">
                  <a:pos x="0" y="39"/>
                </a:cxn>
                <a:cxn ang="0">
                  <a:pos x="13" y="39"/>
                </a:cxn>
                <a:cxn ang="0">
                  <a:pos x="13" y="39"/>
                </a:cxn>
                <a:cxn ang="0">
                  <a:pos x="20" y="60"/>
                </a:cxn>
                <a:cxn ang="0">
                  <a:pos x="35" y="67"/>
                </a:cxn>
                <a:cxn ang="0">
                  <a:pos x="51" y="60"/>
                </a:cxn>
                <a:cxn ang="0">
                  <a:pos x="57" y="38"/>
                </a:cxn>
                <a:cxn ang="0">
                  <a:pos x="51" y="17"/>
                </a:cxn>
                <a:cxn ang="0">
                  <a:pos x="35" y="10"/>
                </a:cxn>
                <a:cxn ang="0">
                  <a:pos x="20" y="17"/>
                </a:cxn>
                <a:cxn ang="0">
                  <a:pos x="13" y="39"/>
                </a:cxn>
                <a:cxn ang="0">
                  <a:pos x="13" y="39"/>
                </a:cxn>
              </a:cxnLst>
              <a:rect l="0" t="0" r="r" b="b"/>
              <a:pathLst>
                <a:path w="70" h="78">
                  <a:moveTo>
                    <a:pt x="0" y="39"/>
                  </a:moveTo>
                  <a:lnTo>
                    <a:pt x="0" y="39"/>
                  </a:lnTo>
                  <a:cubicBezTo>
                    <a:pt x="0" y="25"/>
                    <a:pt x="4" y="14"/>
                    <a:pt x="12" y="8"/>
                  </a:cubicBezTo>
                  <a:cubicBezTo>
                    <a:pt x="18" y="2"/>
                    <a:pt x="26" y="0"/>
                    <a:pt x="35" y="0"/>
                  </a:cubicBezTo>
                  <a:cubicBezTo>
                    <a:pt x="46" y="0"/>
                    <a:pt x="54" y="3"/>
                    <a:pt x="60" y="10"/>
                  </a:cubicBezTo>
                  <a:cubicBezTo>
                    <a:pt x="67" y="16"/>
                    <a:pt x="70" y="26"/>
                    <a:pt x="70" y="37"/>
                  </a:cubicBezTo>
                  <a:cubicBezTo>
                    <a:pt x="70" y="47"/>
                    <a:pt x="69" y="55"/>
                    <a:pt x="66" y="60"/>
                  </a:cubicBezTo>
                  <a:cubicBezTo>
                    <a:pt x="63" y="66"/>
                    <a:pt x="59" y="70"/>
                    <a:pt x="53" y="73"/>
                  </a:cubicBezTo>
                  <a:cubicBezTo>
                    <a:pt x="48" y="76"/>
                    <a:pt x="42" y="78"/>
                    <a:pt x="35" y="78"/>
                  </a:cubicBezTo>
                  <a:cubicBezTo>
                    <a:pt x="25" y="78"/>
                    <a:pt x="16" y="74"/>
                    <a:pt x="10" y="68"/>
                  </a:cubicBezTo>
                  <a:cubicBezTo>
                    <a:pt x="3" y="61"/>
                    <a:pt x="0" y="51"/>
                    <a:pt x="0" y="39"/>
                  </a:cubicBezTo>
                  <a:lnTo>
                    <a:pt x="0" y="39"/>
                  </a:lnTo>
                  <a:close/>
                  <a:moveTo>
                    <a:pt x="13" y="39"/>
                  </a:moveTo>
                  <a:lnTo>
                    <a:pt x="13" y="39"/>
                  </a:lnTo>
                  <a:cubicBezTo>
                    <a:pt x="13" y="48"/>
                    <a:pt x="15" y="55"/>
                    <a:pt x="20" y="60"/>
                  </a:cubicBezTo>
                  <a:cubicBezTo>
                    <a:pt x="24" y="65"/>
                    <a:pt x="29" y="67"/>
                    <a:pt x="35" y="67"/>
                  </a:cubicBezTo>
                  <a:cubicBezTo>
                    <a:pt x="42" y="67"/>
                    <a:pt x="47" y="65"/>
                    <a:pt x="51" y="60"/>
                  </a:cubicBezTo>
                  <a:cubicBezTo>
                    <a:pt x="55" y="55"/>
                    <a:pt x="57" y="48"/>
                    <a:pt x="57" y="38"/>
                  </a:cubicBezTo>
                  <a:cubicBezTo>
                    <a:pt x="57" y="29"/>
                    <a:pt x="55" y="22"/>
                    <a:pt x="51" y="17"/>
                  </a:cubicBezTo>
                  <a:cubicBezTo>
                    <a:pt x="47" y="12"/>
                    <a:pt x="42" y="10"/>
                    <a:pt x="35" y="10"/>
                  </a:cubicBezTo>
                  <a:cubicBezTo>
                    <a:pt x="29" y="10"/>
                    <a:pt x="24" y="12"/>
                    <a:pt x="20"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1" name="Freeform 491"/>
            <p:cNvSpPr>
              <a:spLocks/>
            </p:cNvSpPr>
            <p:nvPr/>
          </p:nvSpPr>
          <p:spPr bwMode="auto">
            <a:xfrm>
              <a:off x="1970" y="8881"/>
              <a:ext cx="76" cy="103"/>
            </a:xfrm>
            <a:custGeom>
              <a:avLst/>
              <a:gdLst/>
              <a:ahLst/>
              <a:cxnLst>
                <a:cxn ang="0">
                  <a:pos x="0" y="54"/>
                </a:cxn>
                <a:cxn ang="0">
                  <a:pos x="0" y="54"/>
                </a:cxn>
                <a:cxn ang="0">
                  <a:pos x="12" y="52"/>
                </a:cxn>
                <a:cxn ang="0">
                  <a:pos x="18" y="63"/>
                </a:cxn>
                <a:cxn ang="0">
                  <a:pos x="32" y="67"/>
                </a:cxn>
                <a:cxn ang="0">
                  <a:pos x="45" y="64"/>
                </a:cxn>
                <a:cxn ang="0">
                  <a:pos x="49" y="55"/>
                </a:cxn>
                <a:cxn ang="0">
                  <a:pos x="45" y="49"/>
                </a:cxn>
                <a:cxn ang="0">
                  <a:pos x="32" y="44"/>
                </a:cxn>
                <a:cxn ang="0">
                  <a:pos x="13" y="38"/>
                </a:cxn>
                <a:cxn ang="0">
                  <a:pos x="5" y="31"/>
                </a:cxn>
                <a:cxn ang="0">
                  <a:pos x="2" y="21"/>
                </a:cxn>
                <a:cxn ang="0">
                  <a:pos x="4" y="12"/>
                </a:cxn>
                <a:cxn ang="0">
                  <a:pos x="11" y="5"/>
                </a:cxn>
                <a:cxn ang="0">
                  <a:pos x="19" y="1"/>
                </a:cxn>
                <a:cxn ang="0">
                  <a:pos x="30" y="0"/>
                </a:cxn>
                <a:cxn ang="0">
                  <a:pos x="45" y="2"/>
                </a:cxn>
                <a:cxn ang="0">
                  <a:pos x="55" y="9"/>
                </a:cxn>
                <a:cxn ang="0">
                  <a:pos x="59" y="20"/>
                </a:cxn>
                <a:cxn ang="0">
                  <a:pos x="47" y="22"/>
                </a:cxn>
                <a:cxn ang="0">
                  <a:pos x="42" y="13"/>
                </a:cxn>
                <a:cxn ang="0">
                  <a:pos x="30" y="10"/>
                </a:cxn>
                <a:cxn ang="0">
                  <a:pos x="18" y="13"/>
                </a:cxn>
                <a:cxn ang="0">
                  <a:pos x="14" y="20"/>
                </a:cxn>
                <a:cxn ang="0">
                  <a:pos x="16" y="24"/>
                </a:cxn>
                <a:cxn ang="0">
                  <a:pos x="21" y="27"/>
                </a:cxn>
                <a:cxn ang="0">
                  <a:pos x="32" y="31"/>
                </a:cxn>
                <a:cxn ang="0">
                  <a:pos x="51" y="36"/>
                </a:cxn>
                <a:cxn ang="0">
                  <a:pos x="59" y="43"/>
                </a:cxn>
                <a:cxn ang="0">
                  <a:pos x="62" y="54"/>
                </a:cxn>
                <a:cxn ang="0">
                  <a:pos x="58" y="66"/>
                </a:cxn>
                <a:cxn ang="0">
                  <a:pos x="48" y="74"/>
                </a:cxn>
                <a:cxn ang="0">
                  <a:pos x="32" y="78"/>
                </a:cxn>
                <a:cxn ang="0">
                  <a:pos x="10" y="72"/>
                </a:cxn>
                <a:cxn ang="0">
                  <a:pos x="0" y="54"/>
                </a:cxn>
                <a:cxn ang="0">
                  <a:pos x="0" y="54"/>
                </a:cxn>
              </a:cxnLst>
              <a:rect l="0" t="0" r="r" b="b"/>
              <a:pathLst>
                <a:path w="62" h="78">
                  <a:moveTo>
                    <a:pt x="0" y="54"/>
                  </a:moveTo>
                  <a:lnTo>
                    <a:pt x="0" y="54"/>
                  </a:lnTo>
                  <a:lnTo>
                    <a:pt x="12" y="52"/>
                  </a:lnTo>
                  <a:cubicBezTo>
                    <a:pt x="13" y="57"/>
                    <a:pt x="15" y="60"/>
                    <a:pt x="18" y="63"/>
                  </a:cubicBezTo>
                  <a:cubicBezTo>
                    <a:pt x="22" y="66"/>
                    <a:pt x="26" y="67"/>
                    <a:pt x="32" y="67"/>
                  </a:cubicBezTo>
                  <a:cubicBezTo>
                    <a:pt x="38" y="67"/>
                    <a:pt x="42" y="66"/>
                    <a:pt x="45" y="64"/>
                  </a:cubicBezTo>
                  <a:cubicBezTo>
                    <a:pt x="48" y="61"/>
                    <a:pt x="49" y="58"/>
                    <a:pt x="49" y="55"/>
                  </a:cubicBezTo>
                  <a:cubicBezTo>
                    <a:pt x="49" y="52"/>
                    <a:pt x="48" y="50"/>
                    <a:pt x="45" y="49"/>
                  </a:cubicBezTo>
                  <a:cubicBezTo>
                    <a:pt x="43" y="47"/>
                    <a:pt x="39" y="46"/>
                    <a:pt x="32" y="44"/>
                  </a:cubicBezTo>
                  <a:cubicBezTo>
                    <a:pt x="23" y="42"/>
                    <a:pt x="17" y="40"/>
                    <a:pt x="13" y="38"/>
                  </a:cubicBezTo>
                  <a:cubicBezTo>
                    <a:pt x="9" y="36"/>
                    <a:pt x="7" y="34"/>
                    <a:pt x="5" y="31"/>
                  </a:cubicBezTo>
                  <a:cubicBezTo>
                    <a:pt x="3" y="28"/>
                    <a:pt x="2" y="25"/>
                    <a:pt x="2" y="21"/>
                  </a:cubicBezTo>
                  <a:cubicBezTo>
                    <a:pt x="2" y="18"/>
                    <a:pt x="3" y="15"/>
                    <a:pt x="4" y="12"/>
                  </a:cubicBezTo>
                  <a:cubicBezTo>
                    <a:pt x="6" y="9"/>
                    <a:pt x="8" y="7"/>
                    <a:pt x="11" y="5"/>
                  </a:cubicBezTo>
                  <a:cubicBezTo>
                    <a:pt x="13" y="3"/>
                    <a:pt x="15" y="2"/>
                    <a:pt x="19" y="1"/>
                  </a:cubicBezTo>
                  <a:cubicBezTo>
                    <a:pt x="22" y="0"/>
                    <a:pt x="26" y="0"/>
                    <a:pt x="30" y="0"/>
                  </a:cubicBezTo>
                  <a:cubicBezTo>
                    <a:pt x="35" y="0"/>
                    <a:pt x="41" y="0"/>
                    <a:pt x="45" y="2"/>
                  </a:cubicBezTo>
                  <a:cubicBezTo>
                    <a:pt x="49" y="4"/>
                    <a:pt x="53" y="6"/>
                    <a:pt x="55" y="9"/>
                  </a:cubicBezTo>
                  <a:cubicBezTo>
                    <a:pt x="57" y="12"/>
                    <a:pt x="58" y="16"/>
                    <a:pt x="59" y="20"/>
                  </a:cubicBezTo>
                  <a:lnTo>
                    <a:pt x="47" y="22"/>
                  </a:lnTo>
                  <a:cubicBezTo>
                    <a:pt x="46" y="18"/>
                    <a:pt x="45" y="15"/>
                    <a:pt x="42" y="13"/>
                  </a:cubicBezTo>
                  <a:cubicBezTo>
                    <a:pt x="39" y="11"/>
                    <a:pt x="35" y="10"/>
                    <a:pt x="30" y="10"/>
                  </a:cubicBezTo>
                  <a:cubicBezTo>
                    <a:pt x="25" y="10"/>
                    <a:pt x="20" y="11"/>
                    <a:pt x="18" y="13"/>
                  </a:cubicBezTo>
                  <a:cubicBezTo>
                    <a:pt x="16" y="15"/>
                    <a:pt x="14" y="17"/>
                    <a:pt x="14" y="20"/>
                  </a:cubicBezTo>
                  <a:cubicBezTo>
                    <a:pt x="14" y="21"/>
                    <a:pt x="15" y="23"/>
                    <a:pt x="16" y="24"/>
                  </a:cubicBezTo>
                  <a:cubicBezTo>
                    <a:pt x="17" y="25"/>
                    <a:pt x="18" y="26"/>
                    <a:pt x="21" y="27"/>
                  </a:cubicBezTo>
                  <a:cubicBezTo>
                    <a:pt x="22" y="28"/>
                    <a:pt x="26" y="29"/>
                    <a:pt x="32" y="31"/>
                  </a:cubicBezTo>
                  <a:cubicBezTo>
                    <a:pt x="41" y="33"/>
                    <a:pt x="47" y="35"/>
                    <a:pt x="51" y="36"/>
                  </a:cubicBezTo>
                  <a:cubicBezTo>
                    <a:pt x="54" y="38"/>
                    <a:pt x="57" y="40"/>
                    <a:pt x="59" y="43"/>
                  </a:cubicBezTo>
                  <a:cubicBezTo>
                    <a:pt x="61" y="46"/>
                    <a:pt x="62" y="50"/>
                    <a:pt x="62" y="54"/>
                  </a:cubicBezTo>
                  <a:cubicBezTo>
                    <a:pt x="62" y="58"/>
                    <a:pt x="61" y="62"/>
                    <a:pt x="58" y="66"/>
                  </a:cubicBezTo>
                  <a:cubicBezTo>
                    <a:pt x="56" y="70"/>
                    <a:pt x="52" y="72"/>
                    <a:pt x="48" y="74"/>
                  </a:cubicBezTo>
                  <a:cubicBezTo>
                    <a:pt x="43" y="77"/>
                    <a:pt x="38" y="78"/>
                    <a:pt x="32" y="78"/>
                  </a:cubicBezTo>
                  <a:cubicBezTo>
                    <a:pt x="22" y="78"/>
                    <a:pt x="15" y="76"/>
                    <a:pt x="10" y="72"/>
                  </a:cubicBezTo>
                  <a:cubicBezTo>
                    <a:pt x="5" y="67"/>
                    <a:pt x="1" y="62"/>
                    <a:pt x="0" y="54"/>
                  </a:cubicBezTo>
                  <a:lnTo>
                    <a:pt x="0" y="5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2" name="Freeform 492"/>
            <p:cNvSpPr>
              <a:spLocks/>
            </p:cNvSpPr>
            <p:nvPr/>
          </p:nvSpPr>
          <p:spPr bwMode="auto">
            <a:xfrm>
              <a:off x="2056" y="8848"/>
              <a:ext cx="43" cy="135"/>
            </a:xfrm>
            <a:custGeom>
              <a:avLst/>
              <a:gdLst/>
              <a:ahLst/>
              <a:cxnLst>
                <a:cxn ang="0">
                  <a:pos x="35" y="90"/>
                </a:cxn>
                <a:cxn ang="0">
                  <a:pos x="35" y="90"/>
                </a:cxn>
                <a:cxn ang="0">
                  <a:pos x="36" y="101"/>
                </a:cxn>
                <a:cxn ang="0">
                  <a:pos x="27" y="102"/>
                </a:cxn>
                <a:cxn ang="0">
                  <a:pos x="16" y="100"/>
                </a:cxn>
                <a:cxn ang="0">
                  <a:pos x="11" y="94"/>
                </a:cxn>
                <a:cxn ang="0">
                  <a:pos x="9" y="79"/>
                </a:cxn>
                <a:cxn ang="0">
                  <a:pos x="9" y="36"/>
                </a:cxn>
                <a:cxn ang="0">
                  <a:pos x="0" y="36"/>
                </a:cxn>
                <a:cxn ang="0">
                  <a:pos x="0" y="26"/>
                </a:cxn>
                <a:cxn ang="0">
                  <a:pos x="9" y="26"/>
                </a:cxn>
                <a:cxn ang="0">
                  <a:pos x="9" y="8"/>
                </a:cxn>
                <a:cxn ang="0">
                  <a:pos x="22" y="0"/>
                </a:cxn>
                <a:cxn ang="0">
                  <a:pos x="22" y="26"/>
                </a:cxn>
                <a:cxn ang="0">
                  <a:pos x="35" y="26"/>
                </a:cxn>
                <a:cxn ang="0">
                  <a:pos x="35" y="36"/>
                </a:cxn>
                <a:cxn ang="0">
                  <a:pos x="22" y="36"/>
                </a:cxn>
                <a:cxn ang="0">
                  <a:pos x="22" y="80"/>
                </a:cxn>
                <a:cxn ang="0">
                  <a:pos x="23" y="87"/>
                </a:cxn>
                <a:cxn ang="0">
                  <a:pos x="25" y="89"/>
                </a:cxn>
                <a:cxn ang="0">
                  <a:pos x="29" y="90"/>
                </a:cxn>
                <a:cxn ang="0">
                  <a:pos x="35" y="90"/>
                </a:cxn>
                <a:cxn ang="0">
                  <a:pos x="35" y="90"/>
                </a:cxn>
              </a:cxnLst>
              <a:rect l="0" t="0" r="r" b="b"/>
              <a:pathLst>
                <a:path w="36" h="102">
                  <a:moveTo>
                    <a:pt x="35" y="90"/>
                  </a:moveTo>
                  <a:lnTo>
                    <a:pt x="35" y="90"/>
                  </a:lnTo>
                  <a:lnTo>
                    <a:pt x="36" y="101"/>
                  </a:lnTo>
                  <a:cubicBezTo>
                    <a:pt x="33" y="101"/>
                    <a:pt x="30" y="102"/>
                    <a:pt x="27" y="102"/>
                  </a:cubicBezTo>
                  <a:cubicBezTo>
                    <a:pt x="22" y="102"/>
                    <a:pt x="19" y="101"/>
                    <a:pt x="16" y="100"/>
                  </a:cubicBezTo>
                  <a:cubicBezTo>
                    <a:pt x="14" y="98"/>
                    <a:pt x="12" y="96"/>
                    <a:pt x="11" y="94"/>
                  </a:cubicBezTo>
                  <a:cubicBezTo>
                    <a:pt x="10" y="92"/>
                    <a:pt x="9" y="87"/>
                    <a:pt x="9" y="79"/>
                  </a:cubicBezTo>
                  <a:lnTo>
                    <a:pt x="9" y="36"/>
                  </a:lnTo>
                  <a:lnTo>
                    <a:pt x="0" y="36"/>
                  </a:lnTo>
                  <a:lnTo>
                    <a:pt x="0" y="26"/>
                  </a:lnTo>
                  <a:lnTo>
                    <a:pt x="9" y="26"/>
                  </a:lnTo>
                  <a:lnTo>
                    <a:pt x="9" y="8"/>
                  </a:lnTo>
                  <a:lnTo>
                    <a:pt x="22" y="0"/>
                  </a:lnTo>
                  <a:lnTo>
                    <a:pt x="22" y="26"/>
                  </a:lnTo>
                  <a:lnTo>
                    <a:pt x="35" y="26"/>
                  </a:lnTo>
                  <a:lnTo>
                    <a:pt x="35" y="36"/>
                  </a:lnTo>
                  <a:lnTo>
                    <a:pt x="22" y="36"/>
                  </a:lnTo>
                  <a:lnTo>
                    <a:pt x="22" y="80"/>
                  </a:lnTo>
                  <a:cubicBezTo>
                    <a:pt x="22" y="83"/>
                    <a:pt x="22" y="86"/>
                    <a:pt x="23" y="87"/>
                  </a:cubicBezTo>
                  <a:cubicBezTo>
                    <a:pt x="23" y="88"/>
                    <a:pt x="24" y="89"/>
                    <a:pt x="25" y="89"/>
                  </a:cubicBezTo>
                  <a:cubicBezTo>
                    <a:pt x="26" y="90"/>
                    <a:pt x="27" y="90"/>
                    <a:pt x="29" y="90"/>
                  </a:cubicBezTo>
                  <a:cubicBezTo>
                    <a:pt x="30" y="90"/>
                    <a:pt x="32" y="90"/>
                    <a:pt x="35" y="90"/>
                  </a:cubicBezTo>
                  <a:lnTo>
                    <a:pt x="35" y="9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3" name="Freeform 493"/>
            <p:cNvSpPr>
              <a:spLocks/>
            </p:cNvSpPr>
            <p:nvPr/>
          </p:nvSpPr>
          <p:spPr bwMode="auto">
            <a:xfrm>
              <a:off x="1267" y="8846"/>
              <a:ext cx="78" cy="136"/>
            </a:xfrm>
            <a:custGeom>
              <a:avLst/>
              <a:gdLst/>
              <a:ahLst/>
              <a:cxnLst>
                <a:cxn ang="0">
                  <a:pos x="0" y="103"/>
                </a:cxn>
                <a:cxn ang="0">
                  <a:pos x="0" y="103"/>
                </a:cxn>
                <a:cxn ang="0">
                  <a:pos x="0" y="0"/>
                </a:cxn>
                <a:cxn ang="0">
                  <a:pos x="14" y="0"/>
                </a:cxn>
                <a:cxn ang="0">
                  <a:pos x="14" y="91"/>
                </a:cxn>
                <a:cxn ang="0">
                  <a:pos x="64" y="91"/>
                </a:cxn>
                <a:cxn ang="0">
                  <a:pos x="64" y="103"/>
                </a:cxn>
                <a:cxn ang="0">
                  <a:pos x="0" y="103"/>
                </a:cxn>
              </a:cxnLst>
              <a:rect l="0" t="0" r="r" b="b"/>
              <a:pathLst>
                <a:path w="64" h="103">
                  <a:moveTo>
                    <a:pt x="0" y="103"/>
                  </a:moveTo>
                  <a:lnTo>
                    <a:pt x="0" y="103"/>
                  </a:lnTo>
                  <a:lnTo>
                    <a:pt x="0" y="0"/>
                  </a:lnTo>
                  <a:lnTo>
                    <a:pt x="14" y="0"/>
                  </a:lnTo>
                  <a:lnTo>
                    <a:pt x="14" y="91"/>
                  </a:lnTo>
                  <a:lnTo>
                    <a:pt x="64" y="91"/>
                  </a:lnTo>
                  <a:lnTo>
                    <a:pt x="64"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4" name="Freeform 494"/>
            <p:cNvSpPr>
              <a:spLocks noEditPoints="1"/>
            </p:cNvSpPr>
            <p:nvPr/>
          </p:nvSpPr>
          <p:spPr bwMode="auto">
            <a:xfrm>
              <a:off x="1358" y="8881"/>
              <a:ext cx="83" cy="103"/>
            </a:xfrm>
            <a:custGeom>
              <a:avLst/>
              <a:gdLst/>
              <a:ahLst/>
              <a:cxnLst>
                <a:cxn ang="0">
                  <a:pos x="53" y="67"/>
                </a:cxn>
                <a:cxn ang="0">
                  <a:pos x="53" y="67"/>
                </a:cxn>
                <a:cxn ang="0">
                  <a:pos x="39" y="75"/>
                </a:cxn>
                <a:cxn ang="0">
                  <a:pos x="25" y="78"/>
                </a:cxn>
                <a:cxn ang="0">
                  <a:pos x="6" y="72"/>
                </a:cxn>
                <a:cxn ang="0">
                  <a:pos x="0" y="56"/>
                </a:cxn>
                <a:cxn ang="0">
                  <a:pos x="2" y="46"/>
                </a:cxn>
                <a:cxn ang="0">
                  <a:pos x="9" y="39"/>
                </a:cxn>
                <a:cxn ang="0">
                  <a:pos x="18" y="35"/>
                </a:cxn>
                <a:cxn ang="0">
                  <a:pos x="29" y="33"/>
                </a:cxn>
                <a:cxn ang="0">
                  <a:pos x="52" y="28"/>
                </a:cxn>
                <a:cxn ang="0">
                  <a:pos x="52" y="25"/>
                </a:cxn>
                <a:cxn ang="0">
                  <a:pos x="48" y="14"/>
                </a:cxn>
                <a:cxn ang="0">
                  <a:pos x="34" y="10"/>
                </a:cxn>
                <a:cxn ang="0">
                  <a:pos x="21" y="13"/>
                </a:cxn>
                <a:cxn ang="0">
                  <a:pos x="14" y="24"/>
                </a:cxn>
                <a:cxn ang="0">
                  <a:pos x="2" y="22"/>
                </a:cxn>
                <a:cxn ang="0">
                  <a:pos x="7" y="10"/>
                </a:cxn>
                <a:cxn ang="0">
                  <a:pos x="19" y="2"/>
                </a:cxn>
                <a:cxn ang="0">
                  <a:pos x="36" y="0"/>
                </a:cxn>
                <a:cxn ang="0">
                  <a:pos x="51" y="2"/>
                </a:cxn>
                <a:cxn ang="0">
                  <a:pos x="60" y="7"/>
                </a:cxn>
                <a:cxn ang="0">
                  <a:pos x="64" y="16"/>
                </a:cxn>
                <a:cxn ang="0">
                  <a:pos x="64" y="28"/>
                </a:cxn>
                <a:cxn ang="0">
                  <a:pos x="64" y="45"/>
                </a:cxn>
                <a:cxn ang="0">
                  <a:pos x="65" y="67"/>
                </a:cxn>
                <a:cxn ang="0">
                  <a:pos x="68" y="76"/>
                </a:cxn>
                <a:cxn ang="0">
                  <a:pos x="55" y="76"/>
                </a:cxn>
                <a:cxn ang="0">
                  <a:pos x="53" y="67"/>
                </a:cxn>
                <a:cxn ang="0">
                  <a:pos x="53" y="67"/>
                </a:cxn>
                <a:cxn ang="0">
                  <a:pos x="52" y="38"/>
                </a:cxn>
                <a:cxn ang="0">
                  <a:pos x="52" y="38"/>
                </a:cxn>
                <a:cxn ang="0">
                  <a:pos x="31" y="43"/>
                </a:cxn>
                <a:cxn ang="0">
                  <a:pos x="20" y="46"/>
                </a:cxn>
                <a:cxn ang="0">
                  <a:pos x="15" y="50"/>
                </a:cxn>
                <a:cxn ang="0">
                  <a:pos x="13" y="56"/>
                </a:cxn>
                <a:cxn ang="0">
                  <a:pos x="17" y="64"/>
                </a:cxn>
                <a:cxn ang="0">
                  <a:pos x="28" y="68"/>
                </a:cxn>
                <a:cxn ang="0">
                  <a:pos x="41" y="64"/>
                </a:cxn>
                <a:cxn ang="0">
                  <a:pos x="50" y="56"/>
                </a:cxn>
                <a:cxn ang="0">
                  <a:pos x="52" y="43"/>
                </a:cxn>
                <a:cxn ang="0">
                  <a:pos x="52" y="38"/>
                </a:cxn>
              </a:cxnLst>
              <a:rect l="0" t="0" r="r" b="b"/>
              <a:pathLst>
                <a:path w="68" h="78">
                  <a:moveTo>
                    <a:pt x="53" y="67"/>
                  </a:moveTo>
                  <a:lnTo>
                    <a:pt x="53" y="67"/>
                  </a:lnTo>
                  <a:cubicBezTo>
                    <a:pt x="48" y="71"/>
                    <a:pt x="44" y="73"/>
                    <a:pt x="39" y="75"/>
                  </a:cubicBezTo>
                  <a:cubicBezTo>
                    <a:pt x="35" y="77"/>
                    <a:pt x="30" y="78"/>
                    <a:pt x="25" y="78"/>
                  </a:cubicBezTo>
                  <a:cubicBezTo>
                    <a:pt x="17" y="78"/>
                    <a:pt x="11" y="76"/>
                    <a:pt x="6" y="72"/>
                  </a:cubicBezTo>
                  <a:cubicBezTo>
                    <a:pt x="2" y="68"/>
                    <a:pt x="0" y="62"/>
                    <a:pt x="0" y="56"/>
                  </a:cubicBezTo>
                  <a:cubicBezTo>
                    <a:pt x="0" y="53"/>
                    <a:pt x="1" y="49"/>
                    <a:pt x="2" y="46"/>
                  </a:cubicBezTo>
                  <a:cubicBezTo>
                    <a:pt x="4" y="43"/>
                    <a:pt x="6" y="41"/>
                    <a:pt x="9" y="39"/>
                  </a:cubicBezTo>
                  <a:cubicBezTo>
                    <a:pt x="11" y="37"/>
                    <a:pt x="14" y="36"/>
                    <a:pt x="18" y="35"/>
                  </a:cubicBezTo>
                  <a:cubicBezTo>
                    <a:pt x="20" y="34"/>
                    <a:pt x="24" y="33"/>
                    <a:pt x="29" y="33"/>
                  </a:cubicBezTo>
                  <a:cubicBezTo>
                    <a:pt x="39" y="32"/>
                    <a:pt x="47" y="30"/>
                    <a:pt x="52" y="28"/>
                  </a:cubicBezTo>
                  <a:cubicBezTo>
                    <a:pt x="52" y="27"/>
                    <a:pt x="52" y="26"/>
                    <a:pt x="52" y="25"/>
                  </a:cubicBezTo>
                  <a:cubicBezTo>
                    <a:pt x="52" y="20"/>
                    <a:pt x="51" y="16"/>
                    <a:pt x="48" y="14"/>
                  </a:cubicBezTo>
                  <a:cubicBezTo>
                    <a:pt x="45" y="11"/>
                    <a:pt x="40" y="10"/>
                    <a:pt x="34" y="10"/>
                  </a:cubicBezTo>
                  <a:cubicBezTo>
                    <a:pt x="28" y="10"/>
                    <a:pt x="23" y="11"/>
                    <a:pt x="21" y="13"/>
                  </a:cubicBezTo>
                  <a:cubicBezTo>
                    <a:pt x="18" y="15"/>
                    <a:pt x="16" y="19"/>
                    <a:pt x="14" y="24"/>
                  </a:cubicBezTo>
                  <a:lnTo>
                    <a:pt x="2" y="22"/>
                  </a:lnTo>
                  <a:cubicBezTo>
                    <a:pt x="3" y="17"/>
                    <a:pt x="5" y="13"/>
                    <a:pt x="7" y="10"/>
                  </a:cubicBezTo>
                  <a:cubicBezTo>
                    <a:pt x="10" y="6"/>
                    <a:pt x="14" y="4"/>
                    <a:pt x="19" y="2"/>
                  </a:cubicBezTo>
                  <a:cubicBezTo>
                    <a:pt x="23" y="0"/>
                    <a:pt x="29" y="0"/>
                    <a:pt x="36" y="0"/>
                  </a:cubicBezTo>
                  <a:cubicBezTo>
                    <a:pt x="42" y="0"/>
                    <a:pt x="47" y="0"/>
                    <a:pt x="51" y="2"/>
                  </a:cubicBezTo>
                  <a:cubicBezTo>
                    <a:pt x="55" y="3"/>
                    <a:pt x="58" y="5"/>
                    <a:pt x="60" y="7"/>
                  </a:cubicBezTo>
                  <a:cubicBezTo>
                    <a:pt x="62" y="10"/>
                    <a:pt x="63" y="13"/>
                    <a:pt x="64" y="16"/>
                  </a:cubicBezTo>
                  <a:cubicBezTo>
                    <a:pt x="64" y="18"/>
                    <a:pt x="64" y="22"/>
                    <a:pt x="64" y="28"/>
                  </a:cubicBezTo>
                  <a:lnTo>
                    <a:pt x="64" y="45"/>
                  </a:lnTo>
                  <a:cubicBezTo>
                    <a:pt x="64" y="56"/>
                    <a:pt x="65" y="64"/>
                    <a:pt x="65" y="67"/>
                  </a:cubicBezTo>
                  <a:cubicBezTo>
                    <a:pt x="66" y="70"/>
                    <a:pt x="67" y="73"/>
                    <a:pt x="68" y="76"/>
                  </a:cubicBezTo>
                  <a:lnTo>
                    <a:pt x="55" y="76"/>
                  </a:lnTo>
                  <a:cubicBezTo>
                    <a:pt x="54" y="73"/>
                    <a:pt x="53" y="70"/>
                    <a:pt x="53" y="67"/>
                  </a:cubicBezTo>
                  <a:lnTo>
                    <a:pt x="53" y="67"/>
                  </a:lnTo>
                  <a:close/>
                  <a:moveTo>
                    <a:pt x="52" y="38"/>
                  </a:moveTo>
                  <a:lnTo>
                    <a:pt x="52" y="38"/>
                  </a:lnTo>
                  <a:cubicBezTo>
                    <a:pt x="47" y="40"/>
                    <a:pt x="40" y="42"/>
                    <a:pt x="31" y="43"/>
                  </a:cubicBezTo>
                  <a:cubicBezTo>
                    <a:pt x="26" y="44"/>
                    <a:pt x="22" y="45"/>
                    <a:pt x="20" y="46"/>
                  </a:cubicBezTo>
                  <a:cubicBezTo>
                    <a:pt x="18" y="47"/>
                    <a:pt x="16" y="48"/>
                    <a:pt x="15" y="50"/>
                  </a:cubicBezTo>
                  <a:cubicBezTo>
                    <a:pt x="14" y="52"/>
                    <a:pt x="13" y="54"/>
                    <a:pt x="13" y="56"/>
                  </a:cubicBezTo>
                  <a:cubicBezTo>
                    <a:pt x="13" y="59"/>
                    <a:pt x="14" y="62"/>
                    <a:pt x="17" y="64"/>
                  </a:cubicBezTo>
                  <a:cubicBezTo>
                    <a:pt x="20" y="67"/>
                    <a:pt x="23" y="68"/>
                    <a:pt x="28" y="68"/>
                  </a:cubicBezTo>
                  <a:cubicBezTo>
                    <a:pt x="33" y="68"/>
                    <a:pt x="37" y="67"/>
                    <a:pt x="41" y="64"/>
                  </a:cubicBezTo>
                  <a:cubicBezTo>
                    <a:pt x="45" y="62"/>
                    <a:pt x="48" y="59"/>
                    <a:pt x="50" y="56"/>
                  </a:cubicBezTo>
                  <a:cubicBezTo>
                    <a:pt x="51" y="53"/>
                    <a:pt x="52" y="49"/>
                    <a:pt x="52" y="43"/>
                  </a:cubicBezTo>
                  <a:lnTo>
                    <a:pt x="52" y="3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5" name="Freeform 495"/>
            <p:cNvSpPr>
              <a:spLocks noEditPoints="1"/>
            </p:cNvSpPr>
            <p:nvPr/>
          </p:nvSpPr>
          <p:spPr bwMode="auto">
            <a:xfrm>
              <a:off x="1460" y="8846"/>
              <a:ext cx="79" cy="138"/>
            </a:xfrm>
            <a:custGeom>
              <a:avLst/>
              <a:gdLst/>
              <a:ahLst/>
              <a:cxnLst>
                <a:cxn ang="0">
                  <a:pos x="12" y="103"/>
                </a:cxn>
                <a:cxn ang="0">
                  <a:pos x="12" y="103"/>
                </a:cxn>
                <a:cxn ang="0">
                  <a:pos x="0" y="103"/>
                </a:cxn>
                <a:cxn ang="0">
                  <a:pos x="0" y="0"/>
                </a:cxn>
                <a:cxn ang="0">
                  <a:pos x="13" y="0"/>
                </a:cxn>
                <a:cxn ang="0">
                  <a:pos x="13" y="37"/>
                </a:cxn>
                <a:cxn ang="0">
                  <a:pos x="33" y="27"/>
                </a:cxn>
                <a:cxn ang="0">
                  <a:pos x="46" y="29"/>
                </a:cxn>
                <a:cxn ang="0">
                  <a:pos x="56" y="37"/>
                </a:cxn>
                <a:cxn ang="0">
                  <a:pos x="62" y="49"/>
                </a:cxn>
                <a:cxn ang="0">
                  <a:pos x="65" y="64"/>
                </a:cxn>
                <a:cxn ang="0">
                  <a:pos x="55" y="94"/>
                </a:cxn>
                <a:cxn ang="0">
                  <a:pos x="32" y="105"/>
                </a:cxn>
                <a:cxn ang="0">
                  <a:pos x="12" y="94"/>
                </a:cxn>
                <a:cxn ang="0">
                  <a:pos x="12" y="103"/>
                </a:cxn>
                <a:cxn ang="0">
                  <a:pos x="12" y="65"/>
                </a:cxn>
                <a:cxn ang="0">
                  <a:pos x="12" y="65"/>
                </a:cxn>
                <a:cxn ang="0">
                  <a:pos x="15" y="84"/>
                </a:cxn>
                <a:cxn ang="0">
                  <a:pos x="31" y="94"/>
                </a:cxn>
                <a:cxn ang="0">
                  <a:pos x="46" y="87"/>
                </a:cxn>
                <a:cxn ang="0">
                  <a:pos x="52" y="65"/>
                </a:cxn>
                <a:cxn ang="0">
                  <a:pos x="46" y="44"/>
                </a:cxn>
                <a:cxn ang="0">
                  <a:pos x="32" y="37"/>
                </a:cxn>
                <a:cxn ang="0">
                  <a:pos x="18" y="44"/>
                </a:cxn>
                <a:cxn ang="0">
                  <a:pos x="12" y="65"/>
                </a:cxn>
                <a:cxn ang="0">
                  <a:pos x="12" y="65"/>
                </a:cxn>
              </a:cxnLst>
              <a:rect l="0" t="0" r="r" b="b"/>
              <a:pathLst>
                <a:path w="65" h="105">
                  <a:moveTo>
                    <a:pt x="12" y="103"/>
                  </a:moveTo>
                  <a:lnTo>
                    <a:pt x="12" y="103"/>
                  </a:lnTo>
                  <a:lnTo>
                    <a:pt x="0" y="103"/>
                  </a:lnTo>
                  <a:lnTo>
                    <a:pt x="0" y="0"/>
                  </a:lnTo>
                  <a:lnTo>
                    <a:pt x="13" y="0"/>
                  </a:lnTo>
                  <a:lnTo>
                    <a:pt x="13" y="37"/>
                  </a:lnTo>
                  <a:cubicBezTo>
                    <a:pt x="18" y="30"/>
                    <a:pt x="25" y="27"/>
                    <a:pt x="33" y="27"/>
                  </a:cubicBezTo>
                  <a:cubicBezTo>
                    <a:pt x="38" y="27"/>
                    <a:pt x="42" y="27"/>
                    <a:pt x="46" y="29"/>
                  </a:cubicBezTo>
                  <a:cubicBezTo>
                    <a:pt x="50" y="31"/>
                    <a:pt x="54" y="34"/>
                    <a:pt x="56" y="37"/>
                  </a:cubicBezTo>
                  <a:cubicBezTo>
                    <a:pt x="59" y="40"/>
                    <a:pt x="61" y="44"/>
                    <a:pt x="62" y="49"/>
                  </a:cubicBezTo>
                  <a:cubicBezTo>
                    <a:pt x="64" y="54"/>
                    <a:pt x="65" y="59"/>
                    <a:pt x="65" y="64"/>
                  </a:cubicBezTo>
                  <a:cubicBezTo>
                    <a:pt x="65" y="77"/>
                    <a:pt x="61" y="87"/>
                    <a:pt x="55" y="94"/>
                  </a:cubicBezTo>
                  <a:cubicBezTo>
                    <a:pt x="49" y="101"/>
                    <a:pt x="41" y="105"/>
                    <a:pt x="32" y="105"/>
                  </a:cubicBezTo>
                  <a:cubicBezTo>
                    <a:pt x="24" y="105"/>
                    <a:pt x="17" y="101"/>
                    <a:pt x="12" y="94"/>
                  </a:cubicBezTo>
                  <a:lnTo>
                    <a:pt x="12" y="103"/>
                  </a:lnTo>
                  <a:close/>
                  <a:moveTo>
                    <a:pt x="12" y="65"/>
                  </a:moveTo>
                  <a:lnTo>
                    <a:pt x="12" y="65"/>
                  </a:lnTo>
                  <a:cubicBezTo>
                    <a:pt x="12" y="74"/>
                    <a:pt x="13" y="80"/>
                    <a:pt x="15" y="84"/>
                  </a:cubicBezTo>
                  <a:cubicBezTo>
                    <a:pt x="19" y="91"/>
                    <a:pt x="25" y="94"/>
                    <a:pt x="31" y="94"/>
                  </a:cubicBezTo>
                  <a:cubicBezTo>
                    <a:pt x="37" y="94"/>
                    <a:pt x="42" y="92"/>
                    <a:pt x="46" y="87"/>
                  </a:cubicBezTo>
                  <a:cubicBezTo>
                    <a:pt x="50" y="82"/>
                    <a:pt x="52" y="75"/>
                    <a:pt x="52" y="65"/>
                  </a:cubicBezTo>
                  <a:cubicBezTo>
                    <a:pt x="52" y="56"/>
                    <a:pt x="50" y="49"/>
                    <a:pt x="46" y="44"/>
                  </a:cubicBezTo>
                  <a:cubicBezTo>
                    <a:pt x="42" y="39"/>
                    <a:pt x="37" y="37"/>
                    <a:pt x="32" y="37"/>
                  </a:cubicBezTo>
                  <a:cubicBezTo>
                    <a:pt x="26" y="37"/>
                    <a:pt x="22" y="39"/>
                    <a:pt x="18" y="44"/>
                  </a:cubicBezTo>
                  <a:cubicBezTo>
                    <a:pt x="14" y="49"/>
                    <a:pt x="12" y="56"/>
                    <a:pt x="12" y="65"/>
                  </a:cubicBezTo>
                  <a:lnTo>
                    <a:pt x="12"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6" name="Freeform 496"/>
            <p:cNvSpPr>
              <a:spLocks noEditPoints="1"/>
            </p:cNvSpPr>
            <p:nvPr/>
          </p:nvSpPr>
          <p:spPr bwMode="auto">
            <a:xfrm>
              <a:off x="1552" y="8881"/>
              <a:ext cx="85" cy="103"/>
            </a:xfrm>
            <a:custGeom>
              <a:avLst/>
              <a:gdLst/>
              <a:ahLst/>
              <a:cxnLst>
                <a:cxn ang="0">
                  <a:pos x="0" y="39"/>
                </a:cxn>
                <a:cxn ang="0">
                  <a:pos x="0" y="39"/>
                </a:cxn>
                <a:cxn ang="0">
                  <a:pos x="12" y="8"/>
                </a:cxn>
                <a:cxn ang="0">
                  <a:pos x="35" y="0"/>
                </a:cxn>
                <a:cxn ang="0">
                  <a:pos x="60" y="10"/>
                </a:cxn>
                <a:cxn ang="0">
                  <a:pos x="70" y="37"/>
                </a:cxn>
                <a:cxn ang="0">
                  <a:pos x="66" y="60"/>
                </a:cxn>
                <a:cxn ang="0">
                  <a:pos x="53" y="73"/>
                </a:cxn>
                <a:cxn ang="0">
                  <a:pos x="35" y="78"/>
                </a:cxn>
                <a:cxn ang="0">
                  <a:pos x="10" y="68"/>
                </a:cxn>
                <a:cxn ang="0">
                  <a:pos x="0" y="39"/>
                </a:cxn>
                <a:cxn ang="0">
                  <a:pos x="0" y="39"/>
                </a:cxn>
                <a:cxn ang="0">
                  <a:pos x="13" y="39"/>
                </a:cxn>
                <a:cxn ang="0">
                  <a:pos x="13" y="39"/>
                </a:cxn>
                <a:cxn ang="0">
                  <a:pos x="19" y="60"/>
                </a:cxn>
                <a:cxn ang="0">
                  <a:pos x="35" y="67"/>
                </a:cxn>
                <a:cxn ang="0">
                  <a:pos x="51" y="60"/>
                </a:cxn>
                <a:cxn ang="0">
                  <a:pos x="57" y="38"/>
                </a:cxn>
                <a:cxn ang="0">
                  <a:pos x="51" y="17"/>
                </a:cxn>
                <a:cxn ang="0">
                  <a:pos x="35" y="10"/>
                </a:cxn>
                <a:cxn ang="0">
                  <a:pos x="19" y="17"/>
                </a:cxn>
                <a:cxn ang="0">
                  <a:pos x="13" y="39"/>
                </a:cxn>
                <a:cxn ang="0">
                  <a:pos x="13" y="39"/>
                </a:cxn>
              </a:cxnLst>
              <a:rect l="0" t="0" r="r" b="b"/>
              <a:pathLst>
                <a:path w="70" h="78">
                  <a:moveTo>
                    <a:pt x="0" y="39"/>
                  </a:moveTo>
                  <a:lnTo>
                    <a:pt x="0" y="39"/>
                  </a:lnTo>
                  <a:cubicBezTo>
                    <a:pt x="0" y="25"/>
                    <a:pt x="4" y="14"/>
                    <a:pt x="12" y="8"/>
                  </a:cubicBezTo>
                  <a:cubicBezTo>
                    <a:pt x="18" y="2"/>
                    <a:pt x="26" y="0"/>
                    <a:pt x="35" y="0"/>
                  </a:cubicBezTo>
                  <a:cubicBezTo>
                    <a:pt x="46" y="0"/>
                    <a:pt x="54" y="3"/>
                    <a:pt x="60" y="10"/>
                  </a:cubicBezTo>
                  <a:cubicBezTo>
                    <a:pt x="67" y="16"/>
                    <a:pt x="70" y="26"/>
                    <a:pt x="70" y="37"/>
                  </a:cubicBezTo>
                  <a:cubicBezTo>
                    <a:pt x="70" y="47"/>
                    <a:pt x="69" y="55"/>
                    <a:pt x="66" y="60"/>
                  </a:cubicBezTo>
                  <a:cubicBezTo>
                    <a:pt x="63" y="66"/>
                    <a:pt x="59" y="70"/>
                    <a:pt x="53" y="73"/>
                  </a:cubicBezTo>
                  <a:cubicBezTo>
                    <a:pt x="48" y="76"/>
                    <a:pt x="42" y="78"/>
                    <a:pt x="35" y="78"/>
                  </a:cubicBezTo>
                  <a:cubicBezTo>
                    <a:pt x="25" y="78"/>
                    <a:pt x="16" y="74"/>
                    <a:pt x="10" y="68"/>
                  </a:cubicBezTo>
                  <a:cubicBezTo>
                    <a:pt x="3" y="61"/>
                    <a:pt x="0" y="51"/>
                    <a:pt x="0" y="39"/>
                  </a:cubicBezTo>
                  <a:lnTo>
                    <a:pt x="0" y="39"/>
                  </a:lnTo>
                  <a:close/>
                  <a:moveTo>
                    <a:pt x="13" y="39"/>
                  </a:moveTo>
                  <a:lnTo>
                    <a:pt x="13" y="39"/>
                  </a:lnTo>
                  <a:cubicBezTo>
                    <a:pt x="13" y="48"/>
                    <a:pt x="15" y="55"/>
                    <a:pt x="19" y="60"/>
                  </a:cubicBezTo>
                  <a:cubicBezTo>
                    <a:pt x="24" y="65"/>
                    <a:pt x="29" y="67"/>
                    <a:pt x="35" y="67"/>
                  </a:cubicBezTo>
                  <a:cubicBezTo>
                    <a:pt x="42" y="67"/>
                    <a:pt x="47" y="65"/>
                    <a:pt x="51" y="60"/>
                  </a:cubicBezTo>
                  <a:cubicBezTo>
                    <a:pt x="55" y="55"/>
                    <a:pt x="57" y="48"/>
                    <a:pt x="57" y="38"/>
                  </a:cubicBezTo>
                  <a:cubicBezTo>
                    <a:pt x="57" y="29"/>
                    <a:pt x="55" y="22"/>
                    <a:pt x="51" y="17"/>
                  </a:cubicBezTo>
                  <a:cubicBezTo>
                    <a:pt x="47" y="12"/>
                    <a:pt x="41" y="10"/>
                    <a:pt x="35" y="10"/>
                  </a:cubicBezTo>
                  <a:cubicBezTo>
                    <a:pt x="29" y="10"/>
                    <a:pt x="24" y="12"/>
                    <a:pt x="19"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7" name="Freeform 497"/>
            <p:cNvSpPr>
              <a:spLocks/>
            </p:cNvSpPr>
            <p:nvPr/>
          </p:nvSpPr>
          <p:spPr bwMode="auto">
            <a:xfrm>
              <a:off x="1655" y="8881"/>
              <a:ext cx="49" cy="101"/>
            </a:xfrm>
            <a:custGeom>
              <a:avLst/>
              <a:gdLst/>
              <a:ahLst/>
              <a:cxnLst>
                <a:cxn ang="0">
                  <a:pos x="0" y="76"/>
                </a:cxn>
                <a:cxn ang="0">
                  <a:pos x="0" y="76"/>
                </a:cxn>
                <a:cxn ang="0">
                  <a:pos x="0" y="1"/>
                </a:cxn>
                <a:cxn ang="0">
                  <a:pos x="11" y="1"/>
                </a:cxn>
                <a:cxn ang="0">
                  <a:pos x="11" y="13"/>
                </a:cxn>
                <a:cxn ang="0">
                  <a:pos x="19" y="2"/>
                </a:cxn>
                <a:cxn ang="0">
                  <a:pos x="27" y="0"/>
                </a:cxn>
                <a:cxn ang="0">
                  <a:pos x="40" y="4"/>
                </a:cxn>
                <a:cxn ang="0">
                  <a:pos x="36" y="15"/>
                </a:cxn>
                <a:cxn ang="0">
                  <a:pos x="27" y="13"/>
                </a:cxn>
                <a:cxn ang="0">
                  <a:pos x="19" y="15"/>
                </a:cxn>
                <a:cxn ang="0">
                  <a:pos x="15" y="22"/>
                </a:cxn>
                <a:cxn ang="0">
                  <a:pos x="12" y="37"/>
                </a:cxn>
                <a:cxn ang="0">
                  <a:pos x="12" y="76"/>
                </a:cxn>
                <a:cxn ang="0">
                  <a:pos x="0" y="76"/>
                </a:cxn>
              </a:cxnLst>
              <a:rect l="0" t="0" r="r" b="b"/>
              <a:pathLst>
                <a:path w="40" h="76">
                  <a:moveTo>
                    <a:pt x="0" y="76"/>
                  </a:moveTo>
                  <a:lnTo>
                    <a:pt x="0" y="76"/>
                  </a:lnTo>
                  <a:lnTo>
                    <a:pt x="0" y="1"/>
                  </a:lnTo>
                  <a:lnTo>
                    <a:pt x="11" y="1"/>
                  </a:lnTo>
                  <a:lnTo>
                    <a:pt x="11" y="13"/>
                  </a:lnTo>
                  <a:cubicBezTo>
                    <a:pt x="14" y="7"/>
                    <a:pt x="17" y="4"/>
                    <a:pt x="19" y="2"/>
                  </a:cubicBezTo>
                  <a:cubicBezTo>
                    <a:pt x="22" y="0"/>
                    <a:pt x="24" y="0"/>
                    <a:pt x="27" y="0"/>
                  </a:cubicBezTo>
                  <a:cubicBezTo>
                    <a:pt x="32" y="0"/>
                    <a:pt x="36" y="1"/>
                    <a:pt x="40" y="4"/>
                  </a:cubicBezTo>
                  <a:lnTo>
                    <a:pt x="36" y="15"/>
                  </a:lnTo>
                  <a:cubicBezTo>
                    <a:pt x="33" y="14"/>
                    <a:pt x="30" y="13"/>
                    <a:pt x="27" y="13"/>
                  </a:cubicBezTo>
                  <a:cubicBezTo>
                    <a:pt x="24" y="13"/>
                    <a:pt x="21" y="13"/>
                    <a:pt x="19" y="15"/>
                  </a:cubicBezTo>
                  <a:cubicBezTo>
                    <a:pt x="17" y="17"/>
                    <a:pt x="15" y="19"/>
                    <a:pt x="15" y="22"/>
                  </a:cubicBezTo>
                  <a:cubicBezTo>
                    <a:pt x="13" y="27"/>
                    <a:pt x="12" y="31"/>
                    <a:pt x="12" y="37"/>
                  </a:cubicBezTo>
                  <a:lnTo>
                    <a:pt x="12" y="76"/>
                  </a:lnTo>
                  <a:lnTo>
                    <a:pt x="0"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8" name="Freeform 498"/>
            <p:cNvSpPr>
              <a:spLocks noEditPoints="1"/>
            </p:cNvSpPr>
            <p:nvPr/>
          </p:nvSpPr>
          <p:spPr bwMode="auto">
            <a:xfrm>
              <a:off x="1342" y="8577"/>
              <a:ext cx="110" cy="136"/>
            </a:xfrm>
            <a:custGeom>
              <a:avLst/>
              <a:gdLst/>
              <a:ahLst/>
              <a:cxnLst>
                <a:cxn ang="0">
                  <a:pos x="0" y="103"/>
                </a:cxn>
                <a:cxn ang="0">
                  <a:pos x="0" y="103"/>
                </a:cxn>
                <a:cxn ang="0">
                  <a:pos x="0" y="0"/>
                </a:cxn>
                <a:cxn ang="0">
                  <a:pos x="45" y="0"/>
                </a:cxn>
                <a:cxn ang="0">
                  <a:pos x="66" y="2"/>
                </a:cxn>
                <a:cxn ang="0">
                  <a:pos x="78" y="12"/>
                </a:cxn>
                <a:cxn ang="0">
                  <a:pos x="82" y="28"/>
                </a:cxn>
                <a:cxn ang="0">
                  <a:pos x="75" y="46"/>
                </a:cxn>
                <a:cxn ang="0">
                  <a:pos x="53" y="56"/>
                </a:cxn>
                <a:cxn ang="0">
                  <a:pos x="61" y="61"/>
                </a:cxn>
                <a:cxn ang="0">
                  <a:pos x="73" y="75"/>
                </a:cxn>
                <a:cxn ang="0">
                  <a:pos x="90" y="103"/>
                </a:cxn>
                <a:cxn ang="0">
                  <a:pos x="73" y="103"/>
                </a:cxn>
                <a:cxn ang="0">
                  <a:pos x="60" y="81"/>
                </a:cxn>
                <a:cxn ang="0">
                  <a:pos x="50" y="67"/>
                </a:cxn>
                <a:cxn ang="0">
                  <a:pos x="43" y="60"/>
                </a:cxn>
                <a:cxn ang="0">
                  <a:pos x="37" y="57"/>
                </a:cxn>
                <a:cxn ang="0">
                  <a:pos x="29" y="57"/>
                </a:cxn>
                <a:cxn ang="0">
                  <a:pos x="13" y="57"/>
                </a:cxn>
                <a:cxn ang="0">
                  <a:pos x="13" y="103"/>
                </a:cxn>
                <a:cxn ang="0">
                  <a:pos x="0" y="103"/>
                </a:cxn>
                <a:cxn ang="0">
                  <a:pos x="13" y="45"/>
                </a:cxn>
                <a:cxn ang="0">
                  <a:pos x="13" y="45"/>
                </a:cxn>
                <a:cxn ang="0">
                  <a:pos x="43" y="45"/>
                </a:cxn>
                <a:cxn ang="0">
                  <a:pos x="57" y="43"/>
                </a:cxn>
                <a:cxn ang="0">
                  <a:pos x="65" y="37"/>
                </a:cxn>
                <a:cxn ang="0">
                  <a:pos x="68" y="28"/>
                </a:cxn>
                <a:cxn ang="0">
                  <a:pos x="63" y="16"/>
                </a:cxn>
                <a:cxn ang="0">
                  <a:pos x="46" y="11"/>
                </a:cxn>
                <a:cxn ang="0">
                  <a:pos x="13" y="11"/>
                </a:cxn>
                <a:cxn ang="0">
                  <a:pos x="13" y="45"/>
                </a:cxn>
              </a:cxnLst>
              <a:rect l="0" t="0" r="r" b="b"/>
              <a:pathLst>
                <a:path w="90" h="103">
                  <a:moveTo>
                    <a:pt x="0" y="103"/>
                  </a:moveTo>
                  <a:lnTo>
                    <a:pt x="0" y="103"/>
                  </a:lnTo>
                  <a:lnTo>
                    <a:pt x="0" y="0"/>
                  </a:lnTo>
                  <a:lnTo>
                    <a:pt x="45" y="0"/>
                  </a:lnTo>
                  <a:cubicBezTo>
                    <a:pt x="55" y="0"/>
                    <a:pt x="62" y="1"/>
                    <a:pt x="66" y="2"/>
                  </a:cubicBezTo>
                  <a:cubicBezTo>
                    <a:pt x="71" y="4"/>
                    <a:pt x="75" y="7"/>
                    <a:pt x="78" y="12"/>
                  </a:cubicBezTo>
                  <a:cubicBezTo>
                    <a:pt x="81" y="17"/>
                    <a:pt x="82" y="22"/>
                    <a:pt x="82" y="28"/>
                  </a:cubicBezTo>
                  <a:cubicBezTo>
                    <a:pt x="82" y="35"/>
                    <a:pt x="80" y="41"/>
                    <a:pt x="75" y="46"/>
                  </a:cubicBezTo>
                  <a:cubicBezTo>
                    <a:pt x="70" y="51"/>
                    <a:pt x="63" y="54"/>
                    <a:pt x="53" y="56"/>
                  </a:cubicBezTo>
                  <a:cubicBezTo>
                    <a:pt x="57" y="58"/>
                    <a:pt x="59" y="59"/>
                    <a:pt x="61" y="61"/>
                  </a:cubicBezTo>
                  <a:cubicBezTo>
                    <a:pt x="65" y="65"/>
                    <a:pt x="69" y="69"/>
                    <a:pt x="73" y="75"/>
                  </a:cubicBezTo>
                  <a:lnTo>
                    <a:pt x="90" y="103"/>
                  </a:lnTo>
                  <a:lnTo>
                    <a:pt x="73" y="103"/>
                  </a:lnTo>
                  <a:lnTo>
                    <a:pt x="60" y="81"/>
                  </a:lnTo>
                  <a:cubicBezTo>
                    <a:pt x="56" y="75"/>
                    <a:pt x="52" y="70"/>
                    <a:pt x="50" y="67"/>
                  </a:cubicBezTo>
                  <a:cubicBezTo>
                    <a:pt x="47" y="64"/>
                    <a:pt x="45" y="61"/>
                    <a:pt x="43" y="60"/>
                  </a:cubicBezTo>
                  <a:cubicBezTo>
                    <a:pt x="41" y="59"/>
                    <a:pt x="39" y="58"/>
                    <a:pt x="37" y="57"/>
                  </a:cubicBezTo>
                  <a:cubicBezTo>
                    <a:pt x="35" y="57"/>
                    <a:pt x="33" y="57"/>
                    <a:pt x="29" y="57"/>
                  </a:cubicBezTo>
                  <a:lnTo>
                    <a:pt x="13" y="57"/>
                  </a:lnTo>
                  <a:lnTo>
                    <a:pt x="13" y="103"/>
                  </a:lnTo>
                  <a:lnTo>
                    <a:pt x="0" y="103"/>
                  </a:lnTo>
                  <a:close/>
                  <a:moveTo>
                    <a:pt x="13" y="45"/>
                  </a:moveTo>
                  <a:lnTo>
                    <a:pt x="13" y="45"/>
                  </a:lnTo>
                  <a:lnTo>
                    <a:pt x="43" y="45"/>
                  </a:lnTo>
                  <a:cubicBezTo>
                    <a:pt x="49" y="45"/>
                    <a:pt x="54" y="44"/>
                    <a:pt x="57" y="43"/>
                  </a:cubicBezTo>
                  <a:cubicBezTo>
                    <a:pt x="61" y="42"/>
                    <a:pt x="63" y="40"/>
                    <a:pt x="65" y="37"/>
                  </a:cubicBezTo>
                  <a:cubicBezTo>
                    <a:pt x="67" y="34"/>
                    <a:pt x="68" y="31"/>
                    <a:pt x="68" y="28"/>
                  </a:cubicBezTo>
                  <a:cubicBezTo>
                    <a:pt x="68" y="23"/>
                    <a:pt x="66" y="19"/>
                    <a:pt x="63" y="16"/>
                  </a:cubicBezTo>
                  <a:cubicBezTo>
                    <a:pt x="59" y="13"/>
                    <a:pt x="54" y="11"/>
                    <a:pt x="46" y="11"/>
                  </a:cubicBezTo>
                  <a:lnTo>
                    <a:pt x="13" y="11"/>
                  </a:lnTo>
                  <a:lnTo>
                    <a:pt x="13"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9" name="Freeform 499"/>
            <p:cNvSpPr>
              <a:spLocks noEditPoints="1"/>
            </p:cNvSpPr>
            <p:nvPr/>
          </p:nvSpPr>
          <p:spPr bwMode="auto">
            <a:xfrm>
              <a:off x="1462" y="8612"/>
              <a:ext cx="82" cy="103"/>
            </a:xfrm>
            <a:custGeom>
              <a:avLst/>
              <a:gdLst/>
              <a:ahLst/>
              <a:cxnLst>
                <a:cxn ang="0">
                  <a:pos x="55" y="53"/>
                </a:cxn>
                <a:cxn ang="0">
                  <a:pos x="55" y="53"/>
                </a:cxn>
                <a:cxn ang="0">
                  <a:pos x="68" y="54"/>
                </a:cxn>
                <a:cxn ang="0">
                  <a:pos x="56" y="72"/>
                </a:cxn>
                <a:cxn ang="0">
                  <a:pos x="35" y="78"/>
                </a:cxn>
                <a:cxn ang="0">
                  <a:pos x="9" y="68"/>
                </a:cxn>
                <a:cxn ang="0">
                  <a:pos x="0" y="40"/>
                </a:cxn>
                <a:cxn ang="0">
                  <a:pos x="9" y="11"/>
                </a:cxn>
                <a:cxn ang="0">
                  <a:pos x="34" y="0"/>
                </a:cxn>
                <a:cxn ang="0">
                  <a:pos x="59" y="11"/>
                </a:cxn>
                <a:cxn ang="0">
                  <a:pos x="68" y="39"/>
                </a:cxn>
                <a:cxn ang="0">
                  <a:pos x="68" y="43"/>
                </a:cxn>
                <a:cxn ang="0">
                  <a:pos x="13" y="43"/>
                </a:cxn>
                <a:cxn ang="0">
                  <a:pos x="20" y="61"/>
                </a:cxn>
                <a:cxn ang="0">
                  <a:pos x="35" y="68"/>
                </a:cxn>
                <a:cxn ang="0">
                  <a:pos x="47" y="64"/>
                </a:cxn>
                <a:cxn ang="0">
                  <a:pos x="55" y="53"/>
                </a:cxn>
                <a:cxn ang="0">
                  <a:pos x="55" y="53"/>
                </a:cxn>
                <a:cxn ang="0">
                  <a:pos x="13" y="32"/>
                </a:cxn>
                <a:cxn ang="0">
                  <a:pos x="13" y="32"/>
                </a:cxn>
                <a:cxn ang="0">
                  <a:pos x="55" y="32"/>
                </a:cxn>
                <a:cxn ang="0">
                  <a:pos x="50" y="18"/>
                </a:cxn>
                <a:cxn ang="0">
                  <a:pos x="35" y="11"/>
                </a:cxn>
                <a:cxn ang="0">
                  <a:pos x="20" y="17"/>
                </a:cxn>
                <a:cxn ang="0">
                  <a:pos x="13" y="32"/>
                </a:cxn>
                <a:cxn ang="0">
                  <a:pos x="13" y="32"/>
                </a:cxn>
              </a:cxnLst>
              <a:rect l="0" t="0" r="r" b="b"/>
              <a:pathLst>
                <a:path w="68" h="78">
                  <a:moveTo>
                    <a:pt x="55" y="53"/>
                  </a:moveTo>
                  <a:lnTo>
                    <a:pt x="55" y="53"/>
                  </a:lnTo>
                  <a:lnTo>
                    <a:pt x="68" y="54"/>
                  </a:lnTo>
                  <a:cubicBezTo>
                    <a:pt x="66" y="62"/>
                    <a:pt x="62" y="68"/>
                    <a:pt x="56"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4" y="0"/>
                  </a:cubicBezTo>
                  <a:cubicBezTo>
                    <a:pt x="44" y="0"/>
                    <a:pt x="53" y="4"/>
                    <a:pt x="59" y="11"/>
                  </a:cubicBezTo>
                  <a:cubicBezTo>
                    <a:pt x="65" y="17"/>
                    <a:pt x="68" y="27"/>
                    <a:pt x="68" y="39"/>
                  </a:cubicBezTo>
                  <a:cubicBezTo>
                    <a:pt x="68" y="40"/>
                    <a:pt x="68" y="41"/>
                    <a:pt x="68" y="43"/>
                  </a:cubicBezTo>
                  <a:lnTo>
                    <a:pt x="13" y="43"/>
                  </a:lnTo>
                  <a:cubicBezTo>
                    <a:pt x="13" y="51"/>
                    <a:pt x="15" y="57"/>
                    <a:pt x="20" y="61"/>
                  </a:cubicBezTo>
                  <a:cubicBezTo>
                    <a:pt x="24" y="66"/>
                    <a:pt x="29" y="68"/>
                    <a:pt x="35" y="68"/>
                  </a:cubicBezTo>
                  <a:cubicBezTo>
                    <a:pt x="40" y="68"/>
                    <a:pt x="44" y="67"/>
                    <a:pt x="47" y="64"/>
                  </a:cubicBezTo>
                  <a:cubicBezTo>
                    <a:pt x="50" y="62"/>
                    <a:pt x="53" y="58"/>
                    <a:pt x="55" y="53"/>
                  </a:cubicBezTo>
                  <a:lnTo>
                    <a:pt x="55" y="53"/>
                  </a:lnTo>
                  <a:close/>
                  <a:moveTo>
                    <a:pt x="13" y="32"/>
                  </a:moveTo>
                  <a:lnTo>
                    <a:pt x="13" y="32"/>
                  </a:lnTo>
                  <a:lnTo>
                    <a:pt x="55" y="32"/>
                  </a:lnTo>
                  <a:cubicBezTo>
                    <a:pt x="54" y="26"/>
                    <a:pt x="53" y="21"/>
                    <a:pt x="50" y="18"/>
                  </a:cubicBezTo>
                  <a:cubicBezTo>
                    <a:pt x="46" y="13"/>
                    <a:pt x="41" y="11"/>
                    <a:pt x="35" y="11"/>
                  </a:cubicBezTo>
                  <a:cubicBezTo>
                    <a:pt x="29" y="11"/>
                    <a:pt x="24" y="13"/>
                    <a:pt x="20" y="17"/>
                  </a:cubicBezTo>
                  <a:cubicBezTo>
                    <a:pt x="16" y="20"/>
                    <a:pt x="14" y="26"/>
                    <a:pt x="13" y="32"/>
                  </a:cubicBezTo>
                  <a:lnTo>
                    <a:pt x="13"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0" name="Freeform 500"/>
            <p:cNvSpPr>
              <a:spLocks/>
            </p:cNvSpPr>
            <p:nvPr/>
          </p:nvSpPr>
          <p:spPr bwMode="auto">
            <a:xfrm>
              <a:off x="1554" y="8614"/>
              <a:ext cx="84" cy="99"/>
            </a:xfrm>
            <a:custGeom>
              <a:avLst/>
              <a:gdLst/>
              <a:ahLst/>
              <a:cxnLst>
                <a:cxn ang="0">
                  <a:pos x="29" y="75"/>
                </a:cxn>
                <a:cxn ang="0">
                  <a:pos x="29" y="75"/>
                </a:cxn>
                <a:cxn ang="0">
                  <a:pos x="0" y="0"/>
                </a:cxn>
                <a:cxn ang="0">
                  <a:pos x="13" y="0"/>
                </a:cxn>
                <a:cxn ang="0">
                  <a:pos x="30" y="45"/>
                </a:cxn>
                <a:cxn ang="0">
                  <a:pos x="34" y="60"/>
                </a:cxn>
                <a:cxn ang="0">
                  <a:pos x="39" y="46"/>
                </a:cxn>
                <a:cxn ang="0">
                  <a:pos x="56" y="0"/>
                </a:cxn>
                <a:cxn ang="0">
                  <a:pos x="69" y="0"/>
                </a:cxn>
                <a:cxn ang="0">
                  <a:pos x="40" y="75"/>
                </a:cxn>
                <a:cxn ang="0">
                  <a:pos x="29" y="75"/>
                </a:cxn>
              </a:cxnLst>
              <a:rect l="0" t="0" r="r" b="b"/>
              <a:pathLst>
                <a:path w="69" h="75">
                  <a:moveTo>
                    <a:pt x="29" y="75"/>
                  </a:moveTo>
                  <a:lnTo>
                    <a:pt x="29" y="75"/>
                  </a:lnTo>
                  <a:lnTo>
                    <a:pt x="0" y="0"/>
                  </a:lnTo>
                  <a:lnTo>
                    <a:pt x="13" y="0"/>
                  </a:lnTo>
                  <a:lnTo>
                    <a:pt x="30" y="45"/>
                  </a:lnTo>
                  <a:cubicBezTo>
                    <a:pt x="31" y="50"/>
                    <a:pt x="33" y="55"/>
                    <a:pt x="34" y="60"/>
                  </a:cubicBezTo>
                  <a:cubicBezTo>
                    <a:pt x="35" y="56"/>
                    <a:pt x="37" y="51"/>
                    <a:pt x="39" y="46"/>
                  </a:cubicBezTo>
                  <a:lnTo>
                    <a:pt x="56" y="0"/>
                  </a:lnTo>
                  <a:lnTo>
                    <a:pt x="69" y="0"/>
                  </a:lnTo>
                  <a:lnTo>
                    <a:pt x="40" y="75"/>
                  </a:lnTo>
                  <a:lnTo>
                    <a:pt x="29" y="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1" name="Freeform 501"/>
            <p:cNvSpPr>
              <a:spLocks noEditPoints="1"/>
            </p:cNvSpPr>
            <p:nvPr/>
          </p:nvSpPr>
          <p:spPr bwMode="auto">
            <a:xfrm>
              <a:off x="1647" y="8612"/>
              <a:ext cx="82" cy="103"/>
            </a:xfrm>
            <a:custGeom>
              <a:avLst/>
              <a:gdLst/>
              <a:ahLst/>
              <a:cxnLst>
                <a:cxn ang="0">
                  <a:pos x="55" y="53"/>
                </a:cxn>
                <a:cxn ang="0">
                  <a:pos x="55" y="53"/>
                </a:cxn>
                <a:cxn ang="0">
                  <a:pos x="68" y="54"/>
                </a:cxn>
                <a:cxn ang="0">
                  <a:pos x="56" y="72"/>
                </a:cxn>
                <a:cxn ang="0">
                  <a:pos x="35" y="78"/>
                </a:cxn>
                <a:cxn ang="0">
                  <a:pos x="9" y="68"/>
                </a:cxn>
                <a:cxn ang="0">
                  <a:pos x="0" y="40"/>
                </a:cxn>
                <a:cxn ang="0">
                  <a:pos x="9" y="11"/>
                </a:cxn>
                <a:cxn ang="0">
                  <a:pos x="34" y="0"/>
                </a:cxn>
                <a:cxn ang="0">
                  <a:pos x="59" y="11"/>
                </a:cxn>
                <a:cxn ang="0">
                  <a:pos x="68" y="39"/>
                </a:cxn>
                <a:cxn ang="0">
                  <a:pos x="68" y="43"/>
                </a:cxn>
                <a:cxn ang="0">
                  <a:pos x="13" y="43"/>
                </a:cxn>
                <a:cxn ang="0">
                  <a:pos x="20" y="61"/>
                </a:cxn>
                <a:cxn ang="0">
                  <a:pos x="35" y="68"/>
                </a:cxn>
                <a:cxn ang="0">
                  <a:pos x="47" y="64"/>
                </a:cxn>
                <a:cxn ang="0">
                  <a:pos x="55" y="53"/>
                </a:cxn>
                <a:cxn ang="0">
                  <a:pos x="55" y="53"/>
                </a:cxn>
                <a:cxn ang="0">
                  <a:pos x="13" y="32"/>
                </a:cxn>
                <a:cxn ang="0">
                  <a:pos x="13" y="32"/>
                </a:cxn>
                <a:cxn ang="0">
                  <a:pos x="55" y="32"/>
                </a:cxn>
                <a:cxn ang="0">
                  <a:pos x="50" y="18"/>
                </a:cxn>
                <a:cxn ang="0">
                  <a:pos x="35" y="11"/>
                </a:cxn>
                <a:cxn ang="0">
                  <a:pos x="20" y="17"/>
                </a:cxn>
                <a:cxn ang="0">
                  <a:pos x="13" y="32"/>
                </a:cxn>
                <a:cxn ang="0">
                  <a:pos x="13" y="32"/>
                </a:cxn>
              </a:cxnLst>
              <a:rect l="0" t="0" r="r" b="b"/>
              <a:pathLst>
                <a:path w="68" h="78">
                  <a:moveTo>
                    <a:pt x="55" y="53"/>
                  </a:moveTo>
                  <a:lnTo>
                    <a:pt x="55" y="53"/>
                  </a:lnTo>
                  <a:lnTo>
                    <a:pt x="68" y="54"/>
                  </a:lnTo>
                  <a:cubicBezTo>
                    <a:pt x="66" y="62"/>
                    <a:pt x="62" y="68"/>
                    <a:pt x="56"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4" y="0"/>
                  </a:cubicBezTo>
                  <a:cubicBezTo>
                    <a:pt x="44" y="0"/>
                    <a:pt x="53" y="4"/>
                    <a:pt x="59" y="11"/>
                  </a:cubicBezTo>
                  <a:cubicBezTo>
                    <a:pt x="65" y="17"/>
                    <a:pt x="68" y="27"/>
                    <a:pt x="68" y="39"/>
                  </a:cubicBezTo>
                  <a:cubicBezTo>
                    <a:pt x="68" y="40"/>
                    <a:pt x="68" y="41"/>
                    <a:pt x="68" y="43"/>
                  </a:cubicBezTo>
                  <a:lnTo>
                    <a:pt x="13" y="43"/>
                  </a:lnTo>
                  <a:cubicBezTo>
                    <a:pt x="13" y="51"/>
                    <a:pt x="15" y="57"/>
                    <a:pt x="20" y="61"/>
                  </a:cubicBezTo>
                  <a:cubicBezTo>
                    <a:pt x="24" y="66"/>
                    <a:pt x="29" y="68"/>
                    <a:pt x="35" y="68"/>
                  </a:cubicBezTo>
                  <a:cubicBezTo>
                    <a:pt x="40" y="68"/>
                    <a:pt x="44" y="67"/>
                    <a:pt x="47" y="64"/>
                  </a:cubicBezTo>
                  <a:cubicBezTo>
                    <a:pt x="50" y="62"/>
                    <a:pt x="53" y="58"/>
                    <a:pt x="55" y="53"/>
                  </a:cubicBezTo>
                  <a:lnTo>
                    <a:pt x="55" y="53"/>
                  </a:lnTo>
                  <a:close/>
                  <a:moveTo>
                    <a:pt x="13" y="32"/>
                  </a:moveTo>
                  <a:lnTo>
                    <a:pt x="13" y="32"/>
                  </a:lnTo>
                  <a:lnTo>
                    <a:pt x="55" y="32"/>
                  </a:lnTo>
                  <a:cubicBezTo>
                    <a:pt x="54" y="26"/>
                    <a:pt x="53" y="21"/>
                    <a:pt x="50" y="18"/>
                  </a:cubicBezTo>
                  <a:cubicBezTo>
                    <a:pt x="46" y="13"/>
                    <a:pt x="41" y="11"/>
                    <a:pt x="35" y="11"/>
                  </a:cubicBezTo>
                  <a:cubicBezTo>
                    <a:pt x="29" y="11"/>
                    <a:pt x="24" y="13"/>
                    <a:pt x="20" y="17"/>
                  </a:cubicBezTo>
                  <a:cubicBezTo>
                    <a:pt x="16" y="20"/>
                    <a:pt x="14" y="26"/>
                    <a:pt x="13" y="32"/>
                  </a:cubicBezTo>
                  <a:lnTo>
                    <a:pt x="13"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2" name="Freeform 502"/>
            <p:cNvSpPr>
              <a:spLocks/>
            </p:cNvSpPr>
            <p:nvPr/>
          </p:nvSpPr>
          <p:spPr bwMode="auto">
            <a:xfrm>
              <a:off x="1749" y="8612"/>
              <a:ext cx="73" cy="101"/>
            </a:xfrm>
            <a:custGeom>
              <a:avLst/>
              <a:gdLst/>
              <a:ahLst/>
              <a:cxnLst>
                <a:cxn ang="0">
                  <a:pos x="0" y="77"/>
                </a:cxn>
                <a:cxn ang="0">
                  <a:pos x="0" y="77"/>
                </a:cxn>
                <a:cxn ang="0">
                  <a:pos x="0" y="2"/>
                </a:cxn>
                <a:cxn ang="0">
                  <a:pos x="11" y="2"/>
                </a:cxn>
                <a:cxn ang="0">
                  <a:pos x="11" y="13"/>
                </a:cxn>
                <a:cxn ang="0">
                  <a:pos x="35" y="0"/>
                </a:cxn>
                <a:cxn ang="0">
                  <a:pos x="47" y="3"/>
                </a:cxn>
                <a:cxn ang="0">
                  <a:pos x="56" y="9"/>
                </a:cxn>
                <a:cxn ang="0">
                  <a:pos x="60" y="18"/>
                </a:cxn>
                <a:cxn ang="0">
                  <a:pos x="60" y="31"/>
                </a:cxn>
                <a:cxn ang="0">
                  <a:pos x="60" y="77"/>
                </a:cxn>
                <a:cxn ang="0">
                  <a:pos x="48" y="77"/>
                </a:cxn>
                <a:cxn ang="0">
                  <a:pos x="48" y="31"/>
                </a:cxn>
                <a:cxn ang="0">
                  <a:pos x="46" y="20"/>
                </a:cxn>
                <a:cxn ang="0">
                  <a:pos x="41" y="14"/>
                </a:cxn>
                <a:cxn ang="0">
                  <a:pos x="32" y="11"/>
                </a:cxn>
                <a:cxn ang="0">
                  <a:pos x="18" y="16"/>
                </a:cxn>
                <a:cxn ang="0">
                  <a:pos x="12" y="36"/>
                </a:cxn>
                <a:cxn ang="0">
                  <a:pos x="12" y="77"/>
                </a:cxn>
                <a:cxn ang="0">
                  <a:pos x="0" y="77"/>
                </a:cxn>
              </a:cxnLst>
              <a:rect l="0" t="0" r="r" b="b"/>
              <a:pathLst>
                <a:path w="60" h="77">
                  <a:moveTo>
                    <a:pt x="0" y="77"/>
                  </a:moveTo>
                  <a:lnTo>
                    <a:pt x="0" y="77"/>
                  </a:lnTo>
                  <a:lnTo>
                    <a:pt x="0" y="2"/>
                  </a:lnTo>
                  <a:lnTo>
                    <a:pt x="11" y="2"/>
                  </a:lnTo>
                  <a:lnTo>
                    <a:pt x="11" y="13"/>
                  </a:lnTo>
                  <a:cubicBezTo>
                    <a:pt x="17" y="4"/>
                    <a:pt x="25" y="0"/>
                    <a:pt x="35" y="0"/>
                  </a:cubicBezTo>
                  <a:cubicBezTo>
                    <a:pt x="39" y="0"/>
                    <a:pt x="44" y="1"/>
                    <a:pt x="47" y="3"/>
                  </a:cubicBezTo>
                  <a:cubicBezTo>
                    <a:pt x="51" y="4"/>
                    <a:pt x="54" y="6"/>
                    <a:pt x="56" y="9"/>
                  </a:cubicBezTo>
                  <a:cubicBezTo>
                    <a:pt x="58" y="12"/>
                    <a:pt x="59" y="15"/>
                    <a:pt x="60" y="18"/>
                  </a:cubicBezTo>
                  <a:cubicBezTo>
                    <a:pt x="60" y="21"/>
                    <a:pt x="60" y="25"/>
                    <a:pt x="60" y="31"/>
                  </a:cubicBezTo>
                  <a:lnTo>
                    <a:pt x="60" y="77"/>
                  </a:lnTo>
                  <a:lnTo>
                    <a:pt x="48" y="77"/>
                  </a:lnTo>
                  <a:lnTo>
                    <a:pt x="48" y="31"/>
                  </a:lnTo>
                  <a:cubicBezTo>
                    <a:pt x="48" y="26"/>
                    <a:pt x="47" y="22"/>
                    <a:pt x="46" y="20"/>
                  </a:cubicBezTo>
                  <a:cubicBezTo>
                    <a:pt x="45" y="17"/>
                    <a:pt x="44" y="15"/>
                    <a:pt x="41" y="14"/>
                  </a:cubicBezTo>
                  <a:cubicBezTo>
                    <a:pt x="39" y="12"/>
                    <a:pt x="36" y="11"/>
                    <a:pt x="32" y="11"/>
                  </a:cubicBezTo>
                  <a:cubicBezTo>
                    <a:pt x="27" y="11"/>
                    <a:pt x="22" y="13"/>
                    <a:pt x="18" y="16"/>
                  </a:cubicBezTo>
                  <a:cubicBezTo>
                    <a:pt x="14" y="20"/>
                    <a:pt x="12" y="26"/>
                    <a:pt x="12" y="36"/>
                  </a:cubicBezTo>
                  <a:lnTo>
                    <a:pt x="12"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3" name="Freeform 503"/>
            <p:cNvSpPr>
              <a:spLocks/>
            </p:cNvSpPr>
            <p:nvPr/>
          </p:nvSpPr>
          <p:spPr bwMode="auto">
            <a:xfrm>
              <a:off x="1846" y="8614"/>
              <a:ext cx="73" cy="101"/>
            </a:xfrm>
            <a:custGeom>
              <a:avLst/>
              <a:gdLst/>
              <a:ahLst/>
              <a:cxnLst>
                <a:cxn ang="0">
                  <a:pos x="49" y="75"/>
                </a:cxn>
                <a:cxn ang="0">
                  <a:pos x="49" y="75"/>
                </a:cxn>
                <a:cxn ang="0">
                  <a:pos x="49" y="64"/>
                </a:cxn>
                <a:cxn ang="0">
                  <a:pos x="25" y="76"/>
                </a:cxn>
                <a:cxn ang="0">
                  <a:pos x="13" y="74"/>
                </a:cxn>
                <a:cxn ang="0">
                  <a:pos x="4" y="67"/>
                </a:cxn>
                <a:cxn ang="0">
                  <a:pos x="0" y="58"/>
                </a:cxn>
                <a:cxn ang="0">
                  <a:pos x="0" y="46"/>
                </a:cxn>
                <a:cxn ang="0">
                  <a:pos x="0" y="0"/>
                </a:cxn>
                <a:cxn ang="0">
                  <a:pos x="12" y="0"/>
                </a:cxn>
                <a:cxn ang="0">
                  <a:pos x="12" y="41"/>
                </a:cxn>
                <a:cxn ang="0">
                  <a:pos x="13" y="55"/>
                </a:cxn>
                <a:cxn ang="0">
                  <a:pos x="18" y="63"/>
                </a:cxn>
                <a:cxn ang="0">
                  <a:pos x="28" y="65"/>
                </a:cxn>
                <a:cxn ang="0">
                  <a:pos x="38" y="63"/>
                </a:cxn>
                <a:cxn ang="0">
                  <a:pos x="45" y="55"/>
                </a:cxn>
                <a:cxn ang="0">
                  <a:pos x="47" y="40"/>
                </a:cxn>
                <a:cxn ang="0">
                  <a:pos x="47" y="0"/>
                </a:cxn>
                <a:cxn ang="0">
                  <a:pos x="60" y="0"/>
                </a:cxn>
                <a:cxn ang="0">
                  <a:pos x="60" y="75"/>
                </a:cxn>
                <a:cxn ang="0">
                  <a:pos x="49" y="75"/>
                </a:cxn>
              </a:cxnLst>
              <a:rect l="0" t="0" r="r" b="b"/>
              <a:pathLst>
                <a:path w="60" h="76">
                  <a:moveTo>
                    <a:pt x="49" y="75"/>
                  </a:moveTo>
                  <a:lnTo>
                    <a:pt x="49" y="75"/>
                  </a:lnTo>
                  <a:lnTo>
                    <a:pt x="49" y="64"/>
                  </a:lnTo>
                  <a:cubicBezTo>
                    <a:pt x="43" y="72"/>
                    <a:pt x="35" y="76"/>
                    <a:pt x="25" y="76"/>
                  </a:cubicBezTo>
                  <a:cubicBezTo>
                    <a:pt x="21" y="76"/>
                    <a:pt x="17" y="76"/>
                    <a:pt x="13" y="74"/>
                  </a:cubicBezTo>
                  <a:cubicBezTo>
                    <a:pt x="9" y="72"/>
                    <a:pt x="6" y="70"/>
                    <a:pt x="4" y="67"/>
                  </a:cubicBezTo>
                  <a:cubicBezTo>
                    <a:pt x="2" y="65"/>
                    <a:pt x="1" y="62"/>
                    <a:pt x="0" y="58"/>
                  </a:cubicBezTo>
                  <a:cubicBezTo>
                    <a:pt x="0" y="56"/>
                    <a:pt x="0" y="52"/>
                    <a:pt x="0" y="46"/>
                  </a:cubicBezTo>
                  <a:lnTo>
                    <a:pt x="0" y="0"/>
                  </a:lnTo>
                  <a:lnTo>
                    <a:pt x="12" y="0"/>
                  </a:lnTo>
                  <a:lnTo>
                    <a:pt x="12" y="41"/>
                  </a:lnTo>
                  <a:cubicBezTo>
                    <a:pt x="12" y="48"/>
                    <a:pt x="12" y="52"/>
                    <a:pt x="13" y="55"/>
                  </a:cubicBezTo>
                  <a:cubicBezTo>
                    <a:pt x="14" y="58"/>
                    <a:pt x="15" y="61"/>
                    <a:pt x="18" y="63"/>
                  </a:cubicBezTo>
                  <a:cubicBezTo>
                    <a:pt x="21" y="65"/>
                    <a:pt x="24" y="65"/>
                    <a:pt x="28" y="65"/>
                  </a:cubicBezTo>
                  <a:cubicBezTo>
                    <a:pt x="31" y="65"/>
                    <a:pt x="35" y="64"/>
                    <a:pt x="38" y="63"/>
                  </a:cubicBezTo>
                  <a:cubicBezTo>
                    <a:pt x="42" y="61"/>
                    <a:pt x="44" y="58"/>
                    <a:pt x="45" y="55"/>
                  </a:cubicBezTo>
                  <a:cubicBezTo>
                    <a:pt x="47" y="51"/>
                    <a:pt x="47" y="46"/>
                    <a:pt x="47" y="40"/>
                  </a:cubicBezTo>
                  <a:lnTo>
                    <a:pt x="47" y="0"/>
                  </a:lnTo>
                  <a:lnTo>
                    <a:pt x="60" y="0"/>
                  </a:lnTo>
                  <a:lnTo>
                    <a:pt x="60" y="75"/>
                  </a:lnTo>
                  <a:lnTo>
                    <a:pt x="49" y="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4" name="Freeform 504"/>
            <p:cNvSpPr>
              <a:spLocks noEditPoints="1"/>
            </p:cNvSpPr>
            <p:nvPr/>
          </p:nvSpPr>
          <p:spPr bwMode="auto">
            <a:xfrm>
              <a:off x="1939" y="8612"/>
              <a:ext cx="83" cy="103"/>
            </a:xfrm>
            <a:custGeom>
              <a:avLst/>
              <a:gdLst/>
              <a:ahLst/>
              <a:cxnLst>
                <a:cxn ang="0">
                  <a:pos x="55" y="53"/>
                </a:cxn>
                <a:cxn ang="0">
                  <a:pos x="55" y="53"/>
                </a:cxn>
                <a:cxn ang="0">
                  <a:pos x="68" y="54"/>
                </a:cxn>
                <a:cxn ang="0">
                  <a:pos x="57" y="72"/>
                </a:cxn>
                <a:cxn ang="0">
                  <a:pos x="35" y="78"/>
                </a:cxn>
                <a:cxn ang="0">
                  <a:pos x="9" y="68"/>
                </a:cxn>
                <a:cxn ang="0">
                  <a:pos x="0" y="40"/>
                </a:cxn>
                <a:cxn ang="0">
                  <a:pos x="9" y="11"/>
                </a:cxn>
                <a:cxn ang="0">
                  <a:pos x="34" y="0"/>
                </a:cxn>
                <a:cxn ang="0">
                  <a:pos x="59" y="11"/>
                </a:cxn>
                <a:cxn ang="0">
                  <a:pos x="68" y="39"/>
                </a:cxn>
                <a:cxn ang="0">
                  <a:pos x="68" y="43"/>
                </a:cxn>
                <a:cxn ang="0">
                  <a:pos x="13" y="43"/>
                </a:cxn>
                <a:cxn ang="0">
                  <a:pos x="20" y="61"/>
                </a:cxn>
                <a:cxn ang="0">
                  <a:pos x="35" y="68"/>
                </a:cxn>
                <a:cxn ang="0">
                  <a:pos x="47" y="64"/>
                </a:cxn>
                <a:cxn ang="0">
                  <a:pos x="55" y="53"/>
                </a:cxn>
                <a:cxn ang="0">
                  <a:pos x="55" y="53"/>
                </a:cxn>
                <a:cxn ang="0">
                  <a:pos x="13" y="32"/>
                </a:cxn>
                <a:cxn ang="0">
                  <a:pos x="13" y="32"/>
                </a:cxn>
                <a:cxn ang="0">
                  <a:pos x="55" y="32"/>
                </a:cxn>
                <a:cxn ang="0">
                  <a:pos x="50" y="18"/>
                </a:cxn>
                <a:cxn ang="0">
                  <a:pos x="35" y="11"/>
                </a:cxn>
                <a:cxn ang="0">
                  <a:pos x="20" y="17"/>
                </a:cxn>
                <a:cxn ang="0">
                  <a:pos x="13" y="32"/>
                </a:cxn>
                <a:cxn ang="0">
                  <a:pos x="13" y="32"/>
                </a:cxn>
              </a:cxnLst>
              <a:rect l="0" t="0" r="r" b="b"/>
              <a:pathLst>
                <a:path w="68"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4" y="0"/>
                  </a:cubicBezTo>
                  <a:cubicBezTo>
                    <a:pt x="44" y="0"/>
                    <a:pt x="53" y="4"/>
                    <a:pt x="59" y="11"/>
                  </a:cubicBezTo>
                  <a:cubicBezTo>
                    <a:pt x="65" y="17"/>
                    <a:pt x="68" y="27"/>
                    <a:pt x="68" y="39"/>
                  </a:cubicBezTo>
                  <a:cubicBezTo>
                    <a:pt x="68" y="40"/>
                    <a:pt x="68" y="41"/>
                    <a:pt x="68" y="43"/>
                  </a:cubicBezTo>
                  <a:lnTo>
                    <a:pt x="13" y="43"/>
                  </a:lnTo>
                  <a:cubicBezTo>
                    <a:pt x="13" y="51"/>
                    <a:pt x="15" y="57"/>
                    <a:pt x="20" y="61"/>
                  </a:cubicBezTo>
                  <a:cubicBezTo>
                    <a:pt x="24" y="66"/>
                    <a:pt x="29" y="68"/>
                    <a:pt x="35" y="68"/>
                  </a:cubicBezTo>
                  <a:cubicBezTo>
                    <a:pt x="40" y="68"/>
                    <a:pt x="44" y="67"/>
                    <a:pt x="47" y="64"/>
                  </a:cubicBezTo>
                  <a:cubicBezTo>
                    <a:pt x="50" y="62"/>
                    <a:pt x="53" y="58"/>
                    <a:pt x="55" y="53"/>
                  </a:cubicBezTo>
                  <a:lnTo>
                    <a:pt x="55" y="53"/>
                  </a:lnTo>
                  <a:close/>
                  <a:moveTo>
                    <a:pt x="13" y="32"/>
                  </a:moveTo>
                  <a:lnTo>
                    <a:pt x="13" y="32"/>
                  </a:lnTo>
                  <a:lnTo>
                    <a:pt x="55" y="32"/>
                  </a:lnTo>
                  <a:cubicBezTo>
                    <a:pt x="55" y="26"/>
                    <a:pt x="53" y="21"/>
                    <a:pt x="50" y="18"/>
                  </a:cubicBezTo>
                  <a:cubicBezTo>
                    <a:pt x="46" y="13"/>
                    <a:pt x="41" y="11"/>
                    <a:pt x="35" y="11"/>
                  </a:cubicBezTo>
                  <a:cubicBezTo>
                    <a:pt x="29" y="11"/>
                    <a:pt x="24" y="13"/>
                    <a:pt x="20" y="17"/>
                  </a:cubicBezTo>
                  <a:cubicBezTo>
                    <a:pt x="16" y="20"/>
                    <a:pt x="14" y="26"/>
                    <a:pt x="13" y="32"/>
                  </a:cubicBezTo>
                  <a:lnTo>
                    <a:pt x="13"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5" name="Freeform 505"/>
            <p:cNvSpPr>
              <a:spLocks/>
            </p:cNvSpPr>
            <p:nvPr/>
          </p:nvSpPr>
          <p:spPr bwMode="auto">
            <a:xfrm>
              <a:off x="4647" y="8744"/>
              <a:ext cx="75" cy="82"/>
            </a:xfrm>
            <a:custGeom>
              <a:avLst/>
              <a:gdLst/>
              <a:ahLst/>
              <a:cxnLst>
                <a:cxn ang="0">
                  <a:pos x="5" y="0"/>
                </a:cxn>
                <a:cxn ang="0">
                  <a:pos x="5" y="0"/>
                </a:cxn>
                <a:cxn ang="0">
                  <a:pos x="31" y="26"/>
                </a:cxn>
                <a:cxn ang="0">
                  <a:pos x="57" y="0"/>
                </a:cxn>
                <a:cxn ang="0">
                  <a:pos x="62" y="5"/>
                </a:cxn>
                <a:cxn ang="0">
                  <a:pos x="36" y="31"/>
                </a:cxn>
                <a:cxn ang="0">
                  <a:pos x="62" y="57"/>
                </a:cxn>
                <a:cxn ang="0">
                  <a:pos x="57" y="62"/>
                </a:cxn>
                <a:cxn ang="0">
                  <a:pos x="31" y="36"/>
                </a:cxn>
                <a:cxn ang="0">
                  <a:pos x="5" y="62"/>
                </a:cxn>
                <a:cxn ang="0">
                  <a:pos x="0" y="57"/>
                </a:cxn>
                <a:cxn ang="0">
                  <a:pos x="26" y="31"/>
                </a:cxn>
                <a:cxn ang="0">
                  <a:pos x="0" y="5"/>
                </a:cxn>
                <a:cxn ang="0">
                  <a:pos x="5" y="0"/>
                </a:cxn>
              </a:cxnLst>
              <a:rect l="0" t="0" r="r" b="b"/>
              <a:pathLst>
                <a:path w="62" h="62">
                  <a:moveTo>
                    <a:pt x="5" y="0"/>
                  </a:moveTo>
                  <a:lnTo>
                    <a:pt x="5" y="0"/>
                  </a:lnTo>
                  <a:lnTo>
                    <a:pt x="31" y="26"/>
                  </a:lnTo>
                  <a:lnTo>
                    <a:pt x="57" y="0"/>
                  </a:lnTo>
                  <a:lnTo>
                    <a:pt x="62" y="5"/>
                  </a:lnTo>
                  <a:lnTo>
                    <a:pt x="36" y="31"/>
                  </a:lnTo>
                  <a:lnTo>
                    <a:pt x="62" y="57"/>
                  </a:lnTo>
                  <a:lnTo>
                    <a:pt x="57" y="62"/>
                  </a:lnTo>
                  <a:lnTo>
                    <a:pt x="31" y="36"/>
                  </a:lnTo>
                  <a:lnTo>
                    <a:pt x="5" y="62"/>
                  </a:lnTo>
                  <a:lnTo>
                    <a:pt x="0" y="57"/>
                  </a:lnTo>
                  <a:lnTo>
                    <a:pt x="26" y="31"/>
                  </a:lnTo>
                  <a:lnTo>
                    <a:pt x="0" y="5"/>
                  </a:lnTo>
                  <a:lnTo>
                    <a:pt x="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6" name="Freeform 506"/>
            <p:cNvSpPr>
              <a:spLocks/>
            </p:cNvSpPr>
            <p:nvPr/>
          </p:nvSpPr>
          <p:spPr bwMode="auto">
            <a:xfrm>
              <a:off x="3617" y="8744"/>
              <a:ext cx="76" cy="82"/>
            </a:xfrm>
            <a:custGeom>
              <a:avLst/>
              <a:gdLst/>
              <a:ahLst/>
              <a:cxnLst>
                <a:cxn ang="0">
                  <a:pos x="5" y="0"/>
                </a:cxn>
                <a:cxn ang="0">
                  <a:pos x="5" y="0"/>
                </a:cxn>
                <a:cxn ang="0">
                  <a:pos x="31" y="26"/>
                </a:cxn>
                <a:cxn ang="0">
                  <a:pos x="57" y="0"/>
                </a:cxn>
                <a:cxn ang="0">
                  <a:pos x="62" y="5"/>
                </a:cxn>
                <a:cxn ang="0">
                  <a:pos x="36" y="31"/>
                </a:cxn>
                <a:cxn ang="0">
                  <a:pos x="62" y="57"/>
                </a:cxn>
                <a:cxn ang="0">
                  <a:pos x="57" y="62"/>
                </a:cxn>
                <a:cxn ang="0">
                  <a:pos x="31" y="36"/>
                </a:cxn>
                <a:cxn ang="0">
                  <a:pos x="5" y="62"/>
                </a:cxn>
                <a:cxn ang="0">
                  <a:pos x="0" y="57"/>
                </a:cxn>
                <a:cxn ang="0">
                  <a:pos x="26" y="31"/>
                </a:cxn>
                <a:cxn ang="0">
                  <a:pos x="0" y="5"/>
                </a:cxn>
                <a:cxn ang="0">
                  <a:pos x="5" y="0"/>
                </a:cxn>
              </a:cxnLst>
              <a:rect l="0" t="0" r="r" b="b"/>
              <a:pathLst>
                <a:path w="62" h="62">
                  <a:moveTo>
                    <a:pt x="5" y="0"/>
                  </a:moveTo>
                  <a:lnTo>
                    <a:pt x="5" y="0"/>
                  </a:lnTo>
                  <a:lnTo>
                    <a:pt x="31" y="26"/>
                  </a:lnTo>
                  <a:lnTo>
                    <a:pt x="57" y="0"/>
                  </a:lnTo>
                  <a:lnTo>
                    <a:pt x="62" y="5"/>
                  </a:lnTo>
                  <a:lnTo>
                    <a:pt x="36" y="31"/>
                  </a:lnTo>
                  <a:lnTo>
                    <a:pt x="62" y="57"/>
                  </a:lnTo>
                  <a:lnTo>
                    <a:pt x="57" y="62"/>
                  </a:lnTo>
                  <a:lnTo>
                    <a:pt x="31" y="36"/>
                  </a:lnTo>
                  <a:lnTo>
                    <a:pt x="5" y="62"/>
                  </a:lnTo>
                  <a:lnTo>
                    <a:pt x="0" y="57"/>
                  </a:lnTo>
                  <a:lnTo>
                    <a:pt x="26" y="31"/>
                  </a:lnTo>
                  <a:lnTo>
                    <a:pt x="0" y="5"/>
                  </a:lnTo>
                  <a:lnTo>
                    <a:pt x="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7" name="Freeform 507"/>
            <p:cNvSpPr>
              <a:spLocks/>
            </p:cNvSpPr>
            <p:nvPr/>
          </p:nvSpPr>
          <p:spPr bwMode="auto">
            <a:xfrm>
              <a:off x="3060" y="8744"/>
              <a:ext cx="75" cy="82"/>
            </a:xfrm>
            <a:custGeom>
              <a:avLst/>
              <a:gdLst/>
              <a:ahLst/>
              <a:cxnLst>
                <a:cxn ang="0">
                  <a:pos x="5" y="0"/>
                </a:cxn>
                <a:cxn ang="0">
                  <a:pos x="5" y="0"/>
                </a:cxn>
                <a:cxn ang="0">
                  <a:pos x="31" y="26"/>
                </a:cxn>
                <a:cxn ang="0">
                  <a:pos x="57" y="0"/>
                </a:cxn>
                <a:cxn ang="0">
                  <a:pos x="62" y="5"/>
                </a:cxn>
                <a:cxn ang="0">
                  <a:pos x="36" y="31"/>
                </a:cxn>
                <a:cxn ang="0">
                  <a:pos x="62" y="57"/>
                </a:cxn>
                <a:cxn ang="0">
                  <a:pos x="57" y="62"/>
                </a:cxn>
                <a:cxn ang="0">
                  <a:pos x="31" y="36"/>
                </a:cxn>
                <a:cxn ang="0">
                  <a:pos x="5" y="62"/>
                </a:cxn>
                <a:cxn ang="0">
                  <a:pos x="0" y="57"/>
                </a:cxn>
                <a:cxn ang="0">
                  <a:pos x="26" y="31"/>
                </a:cxn>
                <a:cxn ang="0">
                  <a:pos x="0" y="5"/>
                </a:cxn>
                <a:cxn ang="0">
                  <a:pos x="5" y="0"/>
                </a:cxn>
              </a:cxnLst>
              <a:rect l="0" t="0" r="r" b="b"/>
              <a:pathLst>
                <a:path w="62" h="62">
                  <a:moveTo>
                    <a:pt x="5" y="0"/>
                  </a:moveTo>
                  <a:lnTo>
                    <a:pt x="5" y="0"/>
                  </a:lnTo>
                  <a:lnTo>
                    <a:pt x="31" y="26"/>
                  </a:lnTo>
                  <a:lnTo>
                    <a:pt x="57" y="0"/>
                  </a:lnTo>
                  <a:lnTo>
                    <a:pt x="62" y="5"/>
                  </a:lnTo>
                  <a:lnTo>
                    <a:pt x="36" y="31"/>
                  </a:lnTo>
                  <a:lnTo>
                    <a:pt x="62" y="57"/>
                  </a:lnTo>
                  <a:lnTo>
                    <a:pt x="57" y="62"/>
                  </a:lnTo>
                  <a:lnTo>
                    <a:pt x="31" y="36"/>
                  </a:lnTo>
                  <a:lnTo>
                    <a:pt x="5" y="62"/>
                  </a:lnTo>
                  <a:lnTo>
                    <a:pt x="0" y="57"/>
                  </a:lnTo>
                  <a:lnTo>
                    <a:pt x="26" y="31"/>
                  </a:lnTo>
                  <a:lnTo>
                    <a:pt x="0" y="5"/>
                  </a:lnTo>
                  <a:lnTo>
                    <a:pt x="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8" name="Freeform 508"/>
            <p:cNvSpPr>
              <a:spLocks noEditPoints="1"/>
            </p:cNvSpPr>
            <p:nvPr/>
          </p:nvSpPr>
          <p:spPr bwMode="auto">
            <a:xfrm>
              <a:off x="2165" y="8762"/>
              <a:ext cx="90" cy="45"/>
            </a:xfrm>
            <a:custGeom>
              <a:avLst/>
              <a:gdLst/>
              <a:ahLst/>
              <a:cxnLst>
                <a:cxn ang="0">
                  <a:pos x="0" y="0"/>
                </a:cxn>
                <a:cxn ang="0">
                  <a:pos x="0" y="0"/>
                </a:cxn>
                <a:cxn ang="0">
                  <a:pos x="74" y="0"/>
                </a:cxn>
                <a:cxn ang="0">
                  <a:pos x="74" y="7"/>
                </a:cxn>
                <a:cxn ang="0">
                  <a:pos x="0" y="7"/>
                </a:cxn>
                <a:cxn ang="0">
                  <a:pos x="0" y="0"/>
                </a:cxn>
                <a:cxn ang="0">
                  <a:pos x="0" y="27"/>
                </a:cxn>
                <a:cxn ang="0">
                  <a:pos x="0" y="27"/>
                </a:cxn>
                <a:cxn ang="0">
                  <a:pos x="74" y="27"/>
                </a:cxn>
                <a:cxn ang="0">
                  <a:pos x="74" y="34"/>
                </a:cxn>
                <a:cxn ang="0">
                  <a:pos x="0" y="34"/>
                </a:cxn>
                <a:cxn ang="0">
                  <a:pos x="0" y="27"/>
                </a:cxn>
              </a:cxnLst>
              <a:rect l="0" t="0" r="r" b="b"/>
              <a:pathLst>
                <a:path w="74" h="34">
                  <a:moveTo>
                    <a:pt x="0" y="0"/>
                  </a:moveTo>
                  <a:lnTo>
                    <a:pt x="0" y="0"/>
                  </a:lnTo>
                  <a:lnTo>
                    <a:pt x="74" y="0"/>
                  </a:lnTo>
                  <a:lnTo>
                    <a:pt x="74" y="7"/>
                  </a:lnTo>
                  <a:lnTo>
                    <a:pt x="0" y="7"/>
                  </a:lnTo>
                  <a:lnTo>
                    <a:pt x="0" y="0"/>
                  </a:lnTo>
                  <a:close/>
                  <a:moveTo>
                    <a:pt x="0" y="27"/>
                  </a:moveTo>
                  <a:lnTo>
                    <a:pt x="0" y="27"/>
                  </a:lnTo>
                  <a:lnTo>
                    <a:pt x="74" y="27"/>
                  </a:lnTo>
                  <a:lnTo>
                    <a:pt x="74" y="34"/>
                  </a:lnTo>
                  <a:lnTo>
                    <a:pt x="0" y="34"/>
                  </a:lnTo>
                  <a:lnTo>
                    <a:pt x="0" y="2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9" name="Freeform 509"/>
            <p:cNvSpPr>
              <a:spLocks noEditPoints="1"/>
            </p:cNvSpPr>
            <p:nvPr/>
          </p:nvSpPr>
          <p:spPr bwMode="auto">
            <a:xfrm>
              <a:off x="1113" y="8762"/>
              <a:ext cx="91" cy="45"/>
            </a:xfrm>
            <a:custGeom>
              <a:avLst/>
              <a:gdLst/>
              <a:ahLst/>
              <a:cxnLst>
                <a:cxn ang="0">
                  <a:pos x="0" y="0"/>
                </a:cxn>
                <a:cxn ang="0">
                  <a:pos x="0" y="0"/>
                </a:cxn>
                <a:cxn ang="0">
                  <a:pos x="74" y="0"/>
                </a:cxn>
                <a:cxn ang="0">
                  <a:pos x="74" y="7"/>
                </a:cxn>
                <a:cxn ang="0">
                  <a:pos x="0" y="7"/>
                </a:cxn>
                <a:cxn ang="0">
                  <a:pos x="0" y="0"/>
                </a:cxn>
                <a:cxn ang="0">
                  <a:pos x="0" y="27"/>
                </a:cxn>
                <a:cxn ang="0">
                  <a:pos x="0" y="27"/>
                </a:cxn>
                <a:cxn ang="0">
                  <a:pos x="74" y="27"/>
                </a:cxn>
                <a:cxn ang="0">
                  <a:pos x="74" y="34"/>
                </a:cxn>
                <a:cxn ang="0">
                  <a:pos x="0" y="34"/>
                </a:cxn>
                <a:cxn ang="0">
                  <a:pos x="0" y="27"/>
                </a:cxn>
              </a:cxnLst>
              <a:rect l="0" t="0" r="r" b="b"/>
              <a:pathLst>
                <a:path w="74" h="34">
                  <a:moveTo>
                    <a:pt x="0" y="0"/>
                  </a:moveTo>
                  <a:lnTo>
                    <a:pt x="0" y="0"/>
                  </a:lnTo>
                  <a:lnTo>
                    <a:pt x="74" y="0"/>
                  </a:lnTo>
                  <a:lnTo>
                    <a:pt x="74" y="7"/>
                  </a:lnTo>
                  <a:lnTo>
                    <a:pt x="0" y="7"/>
                  </a:lnTo>
                  <a:lnTo>
                    <a:pt x="0" y="0"/>
                  </a:lnTo>
                  <a:close/>
                  <a:moveTo>
                    <a:pt x="0" y="27"/>
                  </a:moveTo>
                  <a:lnTo>
                    <a:pt x="0" y="27"/>
                  </a:lnTo>
                  <a:lnTo>
                    <a:pt x="74" y="27"/>
                  </a:lnTo>
                  <a:lnTo>
                    <a:pt x="74" y="34"/>
                  </a:lnTo>
                  <a:lnTo>
                    <a:pt x="0" y="34"/>
                  </a:lnTo>
                  <a:lnTo>
                    <a:pt x="0" y="2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0" name="Freeform 510"/>
            <p:cNvSpPr>
              <a:spLocks/>
            </p:cNvSpPr>
            <p:nvPr/>
          </p:nvSpPr>
          <p:spPr bwMode="auto">
            <a:xfrm>
              <a:off x="404" y="8597"/>
              <a:ext cx="80" cy="139"/>
            </a:xfrm>
            <a:custGeom>
              <a:avLst/>
              <a:gdLst/>
              <a:ahLst/>
              <a:cxnLst>
                <a:cxn ang="0">
                  <a:pos x="0" y="105"/>
                </a:cxn>
                <a:cxn ang="0">
                  <a:pos x="0" y="105"/>
                </a:cxn>
                <a:cxn ang="0">
                  <a:pos x="0" y="0"/>
                </a:cxn>
                <a:cxn ang="0">
                  <a:pos x="14" y="0"/>
                </a:cxn>
                <a:cxn ang="0">
                  <a:pos x="14" y="93"/>
                </a:cxn>
                <a:cxn ang="0">
                  <a:pos x="66" y="93"/>
                </a:cxn>
                <a:cxn ang="0">
                  <a:pos x="66" y="105"/>
                </a:cxn>
                <a:cxn ang="0">
                  <a:pos x="0" y="105"/>
                </a:cxn>
              </a:cxnLst>
              <a:rect l="0" t="0" r="r" b="b"/>
              <a:pathLst>
                <a:path w="66" h="105">
                  <a:moveTo>
                    <a:pt x="0" y="105"/>
                  </a:moveTo>
                  <a:lnTo>
                    <a:pt x="0" y="105"/>
                  </a:lnTo>
                  <a:lnTo>
                    <a:pt x="0" y="0"/>
                  </a:lnTo>
                  <a:lnTo>
                    <a:pt x="14" y="0"/>
                  </a:lnTo>
                  <a:lnTo>
                    <a:pt x="14" y="93"/>
                  </a:lnTo>
                  <a:lnTo>
                    <a:pt x="66" y="93"/>
                  </a:lnTo>
                  <a:lnTo>
                    <a:pt x="66" y="105"/>
                  </a:lnTo>
                  <a:lnTo>
                    <a:pt x="0" y="10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1" name="Freeform 511"/>
            <p:cNvSpPr>
              <a:spLocks noEditPoints="1"/>
            </p:cNvSpPr>
            <p:nvPr/>
          </p:nvSpPr>
          <p:spPr bwMode="auto">
            <a:xfrm>
              <a:off x="498" y="8633"/>
              <a:ext cx="85" cy="106"/>
            </a:xfrm>
            <a:custGeom>
              <a:avLst/>
              <a:gdLst/>
              <a:ahLst/>
              <a:cxnLst>
                <a:cxn ang="0">
                  <a:pos x="54" y="69"/>
                </a:cxn>
                <a:cxn ang="0">
                  <a:pos x="54" y="69"/>
                </a:cxn>
                <a:cxn ang="0">
                  <a:pos x="40" y="77"/>
                </a:cxn>
                <a:cxn ang="0">
                  <a:pos x="26" y="80"/>
                </a:cxn>
                <a:cxn ang="0">
                  <a:pos x="6" y="74"/>
                </a:cxn>
                <a:cxn ang="0">
                  <a:pos x="0" y="58"/>
                </a:cxn>
                <a:cxn ang="0">
                  <a:pos x="2" y="48"/>
                </a:cxn>
                <a:cxn ang="0">
                  <a:pos x="9" y="41"/>
                </a:cxn>
                <a:cxn ang="0">
                  <a:pos x="18" y="36"/>
                </a:cxn>
                <a:cxn ang="0">
                  <a:pos x="30" y="34"/>
                </a:cxn>
                <a:cxn ang="0">
                  <a:pos x="53" y="30"/>
                </a:cxn>
                <a:cxn ang="0">
                  <a:pos x="53" y="27"/>
                </a:cxn>
                <a:cxn ang="0">
                  <a:pos x="49" y="15"/>
                </a:cxn>
                <a:cxn ang="0">
                  <a:pos x="34" y="11"/>
                </a:cxn>
                <a:cxn ang="0">
                  <a:pos x="21" y="14"/>
                </a:cxn>
                <a:cxn ang="0">
                  <a:pos x="14" y="26"/>
                </a:cxn>
                <a:cxn ang="0">
                  <a:pos x="2" y="24"/>
                </a:cxn>
                <a:cxn ang="0">
                  <a:pos x="7" y="11"/>
                </a:cxn>
                <a:cxn ang="0">
                  <a:pos x="19" y="3"/>
                </a:cxn>
                <a:cxn ang="0">
                  <a:pos x="36" y="0"/>
                </a:cxn>
                <a:cxn ang="0">
                  <a:pos x="52" y="3"/>
                </a:cxn>
                <a:cxn ang="0">
                  <a:pos x="61" y="8"/>
                </a:cxn>
                <a:cxn ang="0">
                  <a:pos x="65" y="17"/>
                </a:cxn>
                <a:cxn ang="0">
                  <a:pos x="66" y="29"/>
                </a:cxn>
                <a:cxn ang="0">
                  <a:pos x="66" y="46"/>
                </a:cxn>
                <a:cxn ang="0">
                  <a:pos x="66" y="69"/>
                </a:cxn>
                <a:cxn ang="0">
                  <a:pos x="70" y="78"/>
                </a:cxn>
                <a:cxn ang="0">
                  <a:pos x="56" y="78"/>
                </a:cxn>
                <a:cxn ang="0">
                  <a:pos x="54" y="69"/>
                </a:cxn>
                <a:cxn ang="0">
                  <a:pos x="54" y="69"/>
                </a:cxn>
                <a:cxn ang="0">
                  <a:pos x="53" y="40"/>
                </a:cxn>
                <a:cxn ang="0">
                  <a:pos x="53" y="40"/>
                </a:cxn>
                <a:cxn ang="0">
                  <a:pos x="31" y="45"/>
                </a:cxn>
                <a:cxn ang="0">
                  <a:pos x="20" y="47"/>
                </a:cxn>
                <a:cxn ang="0">
                  <a:pos x="15" y="52"/>
                </a:cxn>
                <a:cxn ang="0">
                  <a:pos x="13" y="58"/>
                </a:cxn>
                <a:cxn ang="0">
                  <a:pos x="17" y="66"/>
                </a:cxn>
                <a:cxn ang="0">
                  <a:pos x="29" y="70"/>
                </a:cxn>
                <a:cxn ang="0">
                  <a:pos x="42" y="67"/>
                </a:cxn>
                <a:cxn ang="0">
                  <a:pos x="51" y="58"/>
                </a:cxn>
                <a:cxn ang="0">
                  <a:pos x="53" y="45"/>
                </a:cxn>
                <a:cxn ang="0">
                  <a:pos x="53" y="40"/>
                </a:cxn>
              </a:cxnLst>
              <a:rect l="0" t="0" r="r" b="b"/>
              <a:pathLst>
                <a:path w="70" h="80">
                  <a:moveTo>
                    <a:pt x="54" y="69"/>
                  </a:moveTo>
                  <a:lnTo>
                    <a:pt x="54" y="69"/>
                  </a:lnTo>
                  <a:cubicBezTo>
                    <a:pt x="49" y="73"/>
                    <a:pt x="44" y="76"/>
                    <a:pt x="40" y="77"/>
                  </a:cubicBezTo>
                  <a:cubicBezTo>
                    <a:pt x="35" y="79"/>
                    <a:pt x="31" y="80"/>
                    <a:pt x="26" y="80"/>
                  </a:cubicBezTo>
                  <a:cubicBezTo>
                    <a:pt x="17" y="80"/>
                    <a:pt x="11" y="78"/>
                    <a:pt x="6" y="74"/>
                  </a:cubicBezTo>
                  <a:cubicBezTo>
                    <a:pt x="2" y="70"/>
                    <a:pt x="0" y="65"/>
                    <a:pt x="0" y="58"/>
                  </a:cubicBezTo>
                  <a:cubicBezTo>
                    <a:pt x="0" y="54"/>
                    <a:pt x="0" y="51"/>
                    <a:pt x="2" y="48"/>
                  </a:cubicBezTo>
                  <a:cubicBezTo>
                    <a:pt x="4" y="45"/>
                    <a:pt x="6" y="42"/>
                    <a:pt x="9" y="41"/>
                  </a:cubicBezTo>
                  <a:cubicBezTo>
                    <a:pt x="12" y="39"/>
                    <a:pt x="15" y="37"/>
                    <a:pt x="18" y="36"/>
                  </a:cubicBezTo>
                  <a:cubicBezTo>
                    <a:pt x="21" y="36"/>
                    <a:pt x="24" y="35"/>
                    <a:pt x="30" y="34"/>
                  </a:cubicBezTo>
                  <a:cubicBezTo>
                    <a:pt x="40" y="33"/>
                    <a:pt x="48" y="32"/>
                    <a:pt x="53" y="30"/>
                  </a:cubicBezTo>
                  <a:cubicBezTo>
                    <a:pt x="53" y="28"/>
                    <a:pt x="53" y="27"/>
                    <a:pt x="53" y="27"/>
                  </a:cubicBezTo>
                  <a:cubicBezTo>
                    <a:pt x="53" y="21"/>
                    <a:pt x="51" y="18"/>
                    <a:pt x="49" y="15"/>
                  </a:cubicBezTo>
                  <a:cubicBezTo>
                    <a:pt x="46" y="12"/>
                    <a:pt x="41" y="11"/>
                    <a:pt x="34" y="11"/>
                  </a:cubicBezTo>
                  <a:cubicBezTo>
                    <a:pt x="28" y="11"/>
                    <a:pt x="24" y="12"/>
                    <a:pt x="21" y="14"/>
                  </a:cubicBezTo>
                  <a:cubicBezTo>
                    <a:pt x="18" y="16"/>
                    <a:pt x="16" y="20"/>
                    <a:pt x="14" y="26"/>
                  </a:cubicBezTo>
                  <a:lnTo>
                    <a:pt x="2" y="24"/>
                  </a:lnTo>
                  <a:cubicBezTo>
                    <a:pt x="3" y="18"/>
                    <a:pt x="5" y="14"/>
                    <a:pt x="7" y="11"/>
                  </a:cubicBezTo>
                  <a:cubicBezTo>
                    <a:pt x="10" y="7"/>
                    <a:pt x="14" y="5"/>
                    <a:pt x="19" y="3"/>
                  </a:cubicBezTo>
                  <a:cubicBezTo>
                    <a:pt x="24" y="1"/>
                    <a:pt x="30" y="0"/>
                    <a:pt x="36" y="0"/>
                  </a:cubicBezTo>
                  <a:cubicBezTo>
                    <a:pt x="43" y="0"/>
                    <a:pt x="48" y="1"/>
                    <a:pt x="52" y="3"/>
                  </a:cubicBezTo>
                  <a:cubicBezTo>
                    <a:pt x="56" y="4"/>
                    <a:pt x="59" y="6"/>
                    <a:pt x="61" y="8"/>
                  </a:cubicBezTo>
                  <a:cubicBezTo>
                    <a:pt x="63" y="11"/>
                    <a:pt x="64" y="14"/>
                    <a:pt x="65" y="17"/>
                  </a:cubicBezTo>
                  <a:cubicBezTo>
                    <a:pt x="65" y="19"/>
                    <a:pt x="66" y="23"/>
                    <a:pt x="66" y="29"/>
                  </a:cubicBezTo>
                  <a:lnTo>
                    <a:pt x="66" y="46"/>
                  </a:lnTo>
                  <a:cubicBezTo>
                    <a:pt x="66" y="58"/>
                    <a:pt x="66" y="66"/>
                    <a:pt x="66" y="69"/>
                  </a:cubicBezTo>
                  <a:cubicBezTo>
                    <a:pt x="67" y="72"/>
                    <a:pt x="68" y="75"/>
                    <a:pt x="70" y="78"/>
                  </a:cubicBezTo>
                  <a:lnTo>
                    <a:pt x="56" y="78"/>
                  </a:lnTo>
                  <a:cubicBezTo>
                    <a:pt x="55" y="76"/>
                    <a:pt x="54" y="72"/>
                    <a:pt x="54" y="69"/>
                  </a:cubicBezTo>
                  <a:lnTo>
                    <a:pt x="54" y="69"/>
                  </a:lnTo>
                  <a:close/>
                  <a:moveTo>
                    <a:pt x="53" y="40"/>
                  </a:moveTo>
                  <a:lnTo>
                    <a:pt x="53" y="40"/>
                  </a:lnTo>
                  <a:cubicBezTo>
                    <a:pt x="48" y="42"/>
                    <a:pt x="41" y="44"/>
                    <a:pt x="31" y="45"/>
                  </a:cubicBezTo>
                  <a:cubicBezTo>
                    <a:pt x="26" y="46"/>
                    <a:pt x="22" y="47"/>
                    <a:pt x="20" y="47"/>
                  </a:cubicBezTo>
                  <a:cubicBezTo>
                    <a:pt x="18" y="48"/>
                    <a:pt x="16" y="50"/>
                    <a:pt x="15" y="52"/>
                  </a:cubicBezTo>
                  <a:cubicBezTo>
                    <a:pt x="14" y="54"/>
                    <a:pt x="13" y="56"/>
                    <a:pt x="13" y="58"/>
                  </a:cubicBezTo>
                  <a:cubicBezTo>
                    <a:pt x="13" y="61"/>
                    <a:pt x="15" y="64"/>
                    <a:pt x="17" y="66"/>
                  </a:cubicBezTo>
                  <a:cubicBezTo>
                    <a:pt x="20" y="69"/>
                    <a:pt x="24" y="70"/>
                    <a:pt x="29" y="70"/>
                  </a:cubicBezTo>
                  <a:cubicBezTo>
                    <a:pt x="34" y="70"/>
                    <a:pt x="38" y="69"/>
                    <a:pt x="42" y="67"/>
                  </a:cubicBezTo>
                  <a:cubicBezTo>
                    <a:pt x="46" y="64"/>
                    <a:pt x="49" y="61"/>
                    <a:pt x="51" y="58"/>
                  </a:cubicBezTo>
                  <a:cubicBezTo>
                    <a:pt x="52" y="55"/>
                    <a:pt x="53" y="50"/>
                    <a:pt x="53" y="45"/>
                  </a:cubicBezTo>
                  <a:lnTo>
                    <a:pt x="53"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2" name="Freeform 512"/>
            <p:cNvSpPr>
              <a:spLocks noEditPoints="1"/>
            </p:cNvSpPr>
            <p:nvPr/>
          </p:nvSpPr>
          <p:spPr bwMode="auto">
            <a:xfrm>
              <a:off x="601" y="8597"/>
              <a:ext cx="80" cy="142"/>
            </a:xfrm>
            <a:custGeom>
              <a:avLst/>
              <a:gdLst/>
              <a:ahLst/>
              <a:cxnLst>
                <a:cxn ang="0">
                  <a:pos x="12" y="105"/>
                </a:cxn>
                <a:cxn ang="0">
                  <a:pos x="12" y="105"/>
                </a:cxn>
                <a:cxn ang="0">
                  <a:pos x="0" y="105"/>
                </a:cxn>
                <a:cxn ang="0">
                  <a:pos x="0" y="0"/>
                </a:cxn>
                <a:cxn ang="0">
                  <a:pos x="13" y="0"/>
                </a:cxn>
                <a:cxn ang="0">
                  <a:pos x="13" y="38"/>
                </a:cxn>
                <a:cxn ang="0">
                  <a:pos x="34" y="27"/>
                </a:cxn>
                <a:cxn ang="0">
                  <a:pos x="48" y="30"/>
                </a:cxn>
                <a:cxn ang="0">
                  <a:pos x="58" y="38"/>
                </a:cxn>
                <a:cxn ang="0">
                  <a:pos x="64" y="51"/>
                </a:cxn>
                <a:cxn ang="0">
                  <a:pos x="66" y="66"/>
                </a:cxn>
                <a:cxn ang="0">
                  <a:pos x="57" y="96"/>
                </a:cxn>
                <a:cxn ang="0">
                  <a:pos x="34" y="107"/>
                </a:cxn>
                <a:cxn ang="0">
                  <a:pos x="12" y="96"/>
                </a:cxn>
                <a:cxn ang="0">
                  <a:pos x="12" y="105"/>
                </a:cxn>
                <a:cxn ang="0">
                  <a:pos x="12" y="67"/>
                </a:cxn>
                <a:cxn ang="0">
                  <a:pos x="12" y="67"/>
                </a:cxn>
                <a:cxn ang="0">
                  <a:pos x="16" y="86"/>
                </a:cxn>
                <a:cxn ang="0">
                  <a:pos x="32" y="96"/>
                </a:cxn>
                <a:cxn ang="0">
                  <a:pos x="47" y="89"/>
                </a:cxn>
                <a:cxn ang="0">
                  <a:pos x="53" y="67"/>
                </a:cxn>
                <a:cxn ang="0">
                  <a:pos x="47" y="45"/>
                </a:cxn>
                <a:cxn ang="0">
                  <a:pos x="33" y="38"/>
                </a:cxn>
                <a:cxn ang="0">
                  <a:pos x="18" y="45"/>
                </a:cxn>
                <a:cxn ang="0">
                  <a:pos x="12" y="67"/>
                </a:cxn>
                <a:cxn ang="0">
                  <a:pos x="12" y="67"/>
                </a:cxn>
              </a:cxnLst>
              <a:rect l="0" t="0" r="r" b="b"/>
              <a:pathLst>
                <a:path w="66" h="107">
                  <a:moveTo>
                    <a:pt x="12" y="105"/>
                  </a:moveTo>
                  <a:lnTo>
                    <a:pt x="12" y="105"/>
                  </a:lnTo>
                  <a:lnTo>
                    <a:pt x="0" y="105"/>
                  </a:lnTo>
                  <a:lnTo>
                    <a:pt x="0" y="0"/>
                  </a:lnTo>
                  <a:lnTo>
                    <a:pt x="13" y="0"/>
                  </a:lnTo>
                  <a:lnTo>
                    <a:pt x="13" y="38"/>
                  </a:lnTo>
                  <a:cubicBezTo>
                    <a:pt x="19" y="31"/>
                    <a:pt x="26" y="27"/>
                    <a:pt x="34" y="27"/>
                  </a:cubicBezTo>
                  <a:cubicBezTo>
                    <a:pt x="39" y="27"/>
                    <a:pt x="43" y="28"/>
                    <a:pt x="48" y="30"/>
                  </a:cubicBezTo>
                  <a:cubicBezTo>
                    <a:pt x="52" y="32"/>
                    <a:pt x="55" y="35"/>
                    <a:pt x="58" y="38"/>
                  </a:cubicBezTo>
                  <a:cubicBezTo>
                    <a:pt x="61" y="42"/>
                    <a:pt x="63" y="46"/>
                    <a:pt x="64" y="51"/>
                  </a:cubicBezTo>
                  <a:cubicBezTo>
                    <a:pt x="66" y="55"/>
                    <a:pt x="66" y="61"/>
                    <a:pt x="66" y="66"/>
                  </a:cubicBezTo>
                  <a:cubicBezTo>
                    <a:pt x="66" y="79"/>
                    <a:pt x="63" y="89"/>
                    <a:pt x="57" y="96"/>
                  </a:cubicBezTo>
                  <a:cubicBezTo>
                    <a:pt x="50" y="103"/>
                    <a:pt x="43" y="107"/>
                    <a:pt x="34" y="107"/>
                  </a:cubicBezTo>
                  <a:cubicBezTo>
                    <a:pt x="25" y="107"/>
                    <a:pt x="17" y="103"/>
                    <a:pt x="12" y="96"/>
                  </a:cubicBezTo>
                  <a:lnTo>
                    <a:pt x="12" y="105"/>
                  </a:lnTo>
                  <a:close/>
                  <a:moveTo>
                    <a:pt x="12" y="67"/>
                  </a:moveTo>
                  <a:lnTo>
                    <a:pt x="12" y="67"/>
                  </a:lnTo>
                  <a:cubicBezTo>
                    <a:pt x="12" y="76"/>
                    <a:pt x="13" y="82"/>
                    <a:pt x="16" y="86"/>
                  </a:cubicBezTo>
                  <a:cubicBezTo>
                    <a:pt x="20" y="93"/>
                    <a:pt x="26" y="96"/>
                    <a:pt x="32" y="96"/>
                  </a:cubicBezTo>
                  <a:cubicBezTo>
                    <a:pt x="38" y="96"/>
                    <a:pt x="43" y="94"/>
                    <a:pt x="47" y="89"/>
                  </a:cubicBezTo>
                  <a:cubicBezTo>
                    <a:pt x="51" y="84"/>
                    <a:pt x="53" y="77"/>
                    <a:pt x="53" y="67"/>
                  </a:cubicBezTo>
                  <a:cubicBezTo>
                    <a:pt x="53" y="57"/>
                    <a:pt x="51" y="50"/>
                    <a:pt x="47" y="45"/>
                  </a:cubicBezTo>
                  <a:cubicBezTo>
                    <a:pt x="43" y="40"/>
                    <a:pt x="39" y="38"/>
                    <a:pt x="33" y="38"/>
                  </a:cubicBezTo>
                  <a:cubicBezTo>
                    <a:pt x="27" y="38"/>
                    <a:pt x="23" y="40"/>
                    <a:pt x="18" y="45"/>
                  </a:cubicBezTo>
                  <a:cubicBezTo>
                    <a:pt x="14" y="50"/>
                    <a:pt x="12" y="57"/>
                    <a:pt x="12" y="67"/>
                  </a:cubicBezTo>
                  <a:lnTo>
                    <a:pt x="12" y="6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3" name="Freeform 513"/>
            <p:cNvSpPr>
              <a:spLocks noEditPoints="1"/>
            </p:cNvSpPr>
            <p:nvPr/>
          </p:nvSpPr>
          <p:spPr bwMode="auto">
            <a:xfrm>
              <a:off x="695" y="8633"/>
              <a:ext cx="87" cy="106"/>
            </a:xfrm>
            <a:custGeom>
              <a:avLst/>
              <a:gdLst/>
              <a:ahLst/>
              <a:cxnLst>
                <a:cxn ang="0">
                  <a:pos x="0" y="40"/>
                </a:cxn>
                <a:cxn ang="0">
                  <a:pos x="0" y="40"/>
                </a:cxn>
                <a:cxn ang="0">
                  <a:pos x="12" y="9"/>
                </a:cxn>
                <a:cxn ang="0">
                  <a:pos x="36" y="0"/>
                </a:cxn>
                <a:cxn ang="0">
                  <a:pos x="62" y="11"/>
                </a:cxn>
                <a:cxn ang="0">
                  <a:pos x="72" y="39"/>
                </a:cxn>
                <a:cxn ang="0">
                  <a:pos x="67" y="62"/>
                </a:cxn>
                <a:cxn ang="0">
                  <a:pos x="54" y="75"/>
                </a:cxn>
                <a:cxn ang="0">
                  <a:pos x="36" y="80"/>
                </a:cxn>
                <a:cxn ang="0">
                  <a:pos x="10" y="70"/>
                </a:cxn>
                <a:cxn ang="0">
                  <a:pos x="0" y="40"/>
                </a:cxn>
                <a:cxn ang="0">
                  <a:pos x="0" y="40"/>
                </a:cxn>
                <a:cxn ang="0">
                  <a:pos x="13" y="40"/>
                </a:cxn>
                <a:cxn ang="0">
                  <a:pos x="13" y="40"/>
                </a:cxn>
                <a:cxn ang="0">
                  <a:pos x="20" y="62"/>
                </a:cxn>
                <a:cxn ang="0">
                  <a:pos x="36" y="69"/>
                </a:cxn>
                <a:cxn ang="0">
                  <a:pos x="52" y="62"/>
                </a:cxn>
                <a:cxn ang="0">
                  <a:pos x="58" y="40"/>
                </a:cxn>
                <a:cxn ang="0">
                  <a:pos x="52" y="18"/>
                </a:cxn>
                <a:cxn ang="0">
                  <a:pos x="36" y="11"/>
                </a:cxn>
                <a:cxn ang="0">
                  <a:pos x="20" y="18"/>
                </a:cxn>
                <a:cxn ang="0">
                  <a:pos x="13" y="40"/>
                </a:cxn>
                <a:cxn ang="0">
                  <a:pos x="13" y="40"/>
                </a:cxn>
              </a:cxnLst>
              <a:rect l="0" t="0" r="r" b="b"/>
              <a:pathLst>
                <a:path w="72" h="80">
                  <a:moveTo>
                    <a:pt x="0" y="40"/>
                  </a:moveTo>
                  <a:lnTo>
                    <a:pt x="0" y="40"/>
                  </a:lnTo>
                  <a:cubicBezTo>
                    <a:pt x="0" y="26"/>
                    <a:pt x="4" y="16"/>
                    <a:pt x="12" y="9"/>
                  </a:cubicBezTo>
                  <a:cubicBezTo>
                    <a:pt x="19" y="3"/>
                    <a:pt x="26" y="0"/>
                    <a:pt x="36" y="0"/>
                  </a:cubicBezTo>
                  <a:cubicBezTo>
                    <a:pt x="46" y="0"/>
                    <a:pt x="55" y="4"/>
                    <a:pt x="62" y="11"/>
                  </a:cubicBezTo>
                  <a:cubicBezTo>
                    <a:pt x="68" y="18"/>
                    <a:pt x="72" y="27"/>
                    <a:pt x="72" y="39"/>
                  </a:cubicBezTo>
                  <a:cubicBezTo>
                    <a:pt x="72" y="49"/>
                    <a:pt x="70" y="57"/>
                    <a:pt x="67" y="62"/>
                  </a:cubicBezTo>
                  <a:cubicBezTo>
                    <a:pt x="64" y="68"/>
                    <a:pt x="60" y="72"/>
                    <a:pt x="54" y="75"/>
                  </a:cubicBezTo>
                  <a:cubicBezTo>
                    <a:pt x="49" y="78"/>
                    <a:pt x="43" y="80"/>
                    <a:pt x="36" y="80"/>
                  </a:cubicBezTo>
                  <a:cubicBezTo>
                    <a:pt x="25" y="80"/>
                    <a:pt x="17" y="77"/>
                    <a:pt x="10" y="70"/>
                  </a:cubicBezTo>
                  <a:cubicBezTo>
                    <a:pt x="3" y="63"/>
                    <a:pt x="0" y="53"/>
                    <a:pt x="0" y="40"/>
                  </a:cubicBezTo>
                  <a:lnTo>
                    <a:pt x="0" y="40"/>
                  </a:lnTo>
                  <a:close/>
                  <a:moveTo>
                    <a:pt x="13" y="40"/>
                  </a:moveTo>
                  <a:lnTo>
                    <a:pt x="13" y="40"/>
                  </a:lnTo>
                  <a:cubicBezTo>
                    <a:pt x="13" y="50"/>
                    <a:pt x="16" y="57"/>
                    <a:pt x="20" y="62"/>
                  </a:cubicBezTo>
                  <a:cubicBezTo>
                    <a:pt x="24" y="67"/>
                    <a:pt x="29" y="69"/>
                    <a:pt x="36" y="69"/>
                  </a:cubicBezTo>
                  <a:cubicBezTo>
                    <a:pt x="42" y="69"/>
                    <a:pt x="48" y="67"/>
                    <a:pt x="52" y="62"/>
                  </a:cubicBezTo>
                  <a:cubicBezTo>
                    <a:pt x="56" y="57"/>
                    <a:pt x="58" y="50"/>
                    <a:pt x="58" y="40"/>
                  </a:cubicBezTo>
                  <a:cubicBezTo>
                    <a:pt x="58" y="30"/>
                    <a:pt x="56" y="23"/>
                    <a:pt x="52" y="18"/>
                  </a:cubicBezTo>
                  <a:cubicBezTo>
                    <a:pt x="48" y="13"/>
                    <a:pt x="42" y="11"/>
                    <a:pt x="36" y="11"/>
                  </a:cubicBezTo>
                  <a:cubicBezTo>
                    <a:pt x="29" y="11"/>
                    <a:pt x="24" y="13"/>
                    <a:pt x="20" y="18"/>
                  </a:cubicBezTo>
                  <a:cubicBezTo>
                    <a:pt x="16" y="23"/>
                    <a:pt x="13" y="30"/>
                    <a:pt x="13" y="40"/>
                  </a:cubicBezTo>
                  <a:lnTo>
                    <a:pt x="13"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4" name="Freeform 514"/>
            <p:cNvSpPr>
              <a:spLocks/>
            </p:cNvSpPr>
            <p:nvPr/>
          </p:nvSpPr>
          <p:spPr bwMode="auto">
            <a:xfrm>
              <a:off x="799" y="8633"/>
              <a:ext cx="52" cy="103"/>
            </a:xfrm>
            <a:custGeom>
              <a:avLst/>
              <a:gdLst/>
              <a:ahLst/>
              <a:cxnLst>
                <a:cxn ang="0">
                  <a:pos x="0" y="78"/>
                </a:cxn>
                <a:cxn ang="0">
                  <a:pos x="0" y="78"/>
                </a:cxn>
                <a:cxn ang="0">
                  <a:pos x="0" y="2"/>
                </a:cxn>
                <a:cxn ang="0">
                  <a:pos x="12" y="2"/>
                </a:cxn>
                <a:cxn ang="0">
                  <a:pos x="12" y="14"/>
                </a:cxn>
                <a:cxn ang="0">
                  <a:pos x="20" y="3"/>
                </a:cxn>
                <a:cxn ang="0">
                  <a:pos x="29" y="0"/>
                </a:cxn>
                <a:cxn ang="0">
                  <a:pos x="42" y="4"/>
                </a:cxn>
                <a:cxn ang="0">
                  <a:pos x="37" y="16"/>
                </a:cxn>
                <a:cxn ang="0">
                  <a:pos x="28" y="14"/>
                </a:cxn>
                <a:cxn ang="0">
                  <a:pos x="20" y="16"/>
                </a:cxn>
                <a:cxn ang="0">
                  <a:pos x="15" y="23"/>
                </a:cxn>
                <a:cxn ang="0">
                  <a:pos x="13" y="38"/>
                </a:cxn>
                <a:cxn ang="0">
                  <a:pos x="13" y="78"/>
                </a:cxn>
                <a:cxn ang="0">
                  <a:pos x="0" y="78"/>
                </a:cxn>
              </a:cxnLst>
              <a:rect l="0" t="0" r="r" b="b"/>
              <a:pathLst>
                <a:path w="42" h="78">
                  <a:moveTo>
                    <a:pt x="0" y="78"/>
                  </a:moveTo>
                  <a:lnTo>
                    <a:pt x="0" y="78"/>
                  </a:lnTo>
                  <a:lnTo>
                    <a:pt x="0" y="2"/>
                  </a:lnTo>
                  <a:lnTo>
                    <a:pt x="12" y="2"/>
                  </a:lnTo>
                  <a:lnTo>
                    <a:pt x="12" y="14"/>
                  </a:lnTo>
                  <a:cubicBezTo>
                    <a:pt x="15" y="8"/>
                    <a:pt x="18" y="5"/>
                    <a:pt x="20" y="3"/>
                  </a:cubicBezTo>
                  <a:cubicBezTo>
                    <a:pt x="23" y="1"/>
                    <a:pt x="25" y="0"/>
                    <a:pt x="29" y="0"/>
                  </a:cubicBezTo>
                  <a:cubicBezTo>
                    <a:pt x="33" y="0"/>
                    <a:pt x="37" y="2"/>
                    <a:pt x="42" y="4"/>
                  </a:cubicBezTo>
                  <a:lnTo>
                    <a:pt x="37" y="16"/>
                  </a:lnTo>
                  <a:cubicBezTo>
                    <a:pt x="34" y="15"/>
                    <a:pt x="31" y="14"/>
                    <a:pt x="28" y="14"/>
                  </a:cubicBezTo>
                  <a:cubicBezTo>
                    <a:pt x="25" y="14"/>
                    <a:pt x="23" y="15"/>
                    <a:pt x="20" y="16"/>
                  </a:cubicBezTo>
                  <a:cubicBezTo>
                    <a:pt x="18" y="18"/>
                    <a:pt x="16" y="20"/>
                    <a:pt x="15" y="23"/>
                  </a:cubicBezTo>
                  <a:cubicBezTo>
                    <a:pt x="14" y="28"/>
                    <a:pt x="13" y="33"/>
                    <a:pt x="13" y="38"/>
                  </a:cubicBezTo>
                  <a:lnTo>
                    <a:pt x="13" y="78"/>
                  </a:lnTo>
                  <a:lnTo>
                    <a:pt x="0" y="7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5" name="Freeform 515"/>
            <p:cNvSpPr>
              <a:spLocks noEditPoints="1"/>
            </p:cNvSpPr>
            <p:nvPr/>
          </p:nvSpPr>
          <p:spPr bwMode="auto">
            <a:xfrm>
              <a:off x="174" y="8830"/>
              <a:ext cx="97" cy="138"/>
            </a:xfrm>
            <a:custGeom>
              <a:avLst/>
              <a:gdLst/>
              <a:ahLst/>
              <a:cxnLst>
                <a:cxn ang="0">
                  <a:pos x="0" y="105"/>
                </a:cxn>
                <a:cxn ang="0">
                  <a:pos x="0" y="105"/>
                </a:cxn>
                <a:cxn ang="0">
                  <a:pos x="0" y="0"/>
                </a:cxn>
                <a:cxn ang="0">
                  <a:pos x="39" y="0"/>
                </a:cxn>
                <a:cxn ang="0">
                  <a:pos x="55" y="1"/>
                </a:cxn>
                <a:cxn ang="0">
                  <a:pos x="68" y="6"/>
                </a:cxn>
                <a:cxn ang="0">
                  <a:pos x="77" y="16"/>
                </a:cxn>
                <a:cxn ang="0">
                  <a:pos x="80" y="30"/>
                </a:cxn>
                <a:cxn ang="0">
                  <a:pos x="71" y="53"/>
                </a:cxn>
                <a:cxn ang="0">
                  <a:pos x="41" y="62"/>
                </a:cxn>
                <a:cxn ang="0">
                  <a:pos x="14" y="62"/>
                </a:cxn>
                <a:cxn ang="0">
                  <a:pos x="14" y="105"/>
                </a:cxn>
                <a:cxn ang="0">
                  <a:pos x="0" y="105"/>
                </a:cxn>
                <a:cxn ang="0">
                  <a:pos x="14" y="50"/>
                </a:cxn>
                <a:cxn ang="0">
                  <a:pos x="14" y="50"/>
                </a:cxn>
                <a:cxn ang="0">
                  <a:pos x="41" y="50"/>
                </a:cxn>
                <a:cxn ang="0">
                  <a:pos x="60" y="45"/>
                </a:cxn>
                <a:cxn ang="0">
                  <a:pos x="66" y="31"/>
                </a:cxn>
                <a:cxn ang="0">
                  <a:pos x="62" y="20"/>
                </a:cxn>
                <a:cxn ang="0">
                  <a:pos x="53" y="13"/>
                </a:cxn>
                <a:cxn ang="0">
                  <a:pos x="40" y="12"/>
                </a:cxn>
                <a:cxn ang="0">
                  <a:pos x="14" y="12"/>
                </a:cxn>
                <a:cxn ang="0">
                  <a:pos x="14" y="50"/>
                </a:cxn>
              </a:cxnLst>
              <a:rect l="0" t="0" r="r" b="b"/>
              <a:pathLst>
                <a:path w="80" h="105">
                  <a:moveTo>
                    <a:pt x="0" y="105"/>
                  </a:moveTo>
                  <a:lnTo>
                    <a:pt x="0" y="105"/>
                  </a:lnTo>
                  <a:lnTo>
                    <a:pt x="0" y="0"/>
                  </a:lnTo>
                  <a:lnTo>
                    <a:pt x="39" y="0"/>
                  </a:lnTo>
                  <a:cubicBezTo>
                    <a:pt x="46" y="0"/>
                    <a:pt x="52" y="0"/>
                    <a:pt x="55" y="1"/>
                  </a:cubicBezTo>
                  <a:cubicBezTo>
                    <a:pt x="61" y="2"/>
                    <a:pt x="65" y="4"/>
                    <a:pt x="68" y="6"/>
                  </a:cubicBezTo>
                  <a:cubicBezTo>
                    <a:pt x="72" y="8"/>
                    <a:pt x="75" y="12"/>
                    <a:pt x="77" y="16"/>
                  </a:cubicBezTo>
                  <a:cubicBezTo>
                    <a:pt x="79" y="20"/>
                    <a:pt x="80" y="25"/>
                    <a:pt x="80" y="30"/>
                  </a:cubicBezTo>
                  <a:cubicBezTo>
                    <a:pt x="80" y="39"/>
                    <a:pt x="77" y="47"/>
                    <a:pt x="71" y="53"/>
                  </a:cubicBezTo>
                  <a:cubicBezTo>
                    <a:pt x="66" y="59"/>
                    <a:pt x="55" y="62"/>
                    <a:pt x="41" y="62"/>
                  </a:cubicBezTo>
                  <a:lnTo>
                    <a:pt x="14" y="62"/>
                  </a:lnTo>
                  <a:lnTo>
                    <a:pt x="14" y="105"/>
                  </a:lnTo>
                  <a:lnTo>
                    <a:pt x="0" y="105"/>
                  </a:lnTo>
                  <a:close/>
                  <a:moveTo>
                    <a:pt x="14" y="50"/>
                  </a:moveTo>
                  <a:lnTo>
                    <a:pt x="14" y="50"/>
                  </a:lnTo>
                  <a:lnTo>
                    <a:pt x="41" y="50"/>
                  </a:lnTo>
                  <a:cubicBezTo>
                    <a:pt x="50" y="50"/>
                    <a:pt x="56" y="48"/>
                    <a:pt x="60" y="45"/>
                  </a:cubicBezTo>
                  <a:cubicBezTo>
                    <a:pt x="64" y="42"/>
                    <a:pt x="66" y="37"/>
                    <a:pt x="66" y="31"/>
                  </a:cubicBezTo>
                  <a:cubicBezTo>
                    <a:pt x="66" y="27"/>
                    <a:pt x="64" y="23"/>
                    <a:pt x="62" y="20"/>
                  </a:cubicBezTo>
                  <a:cubicBezTo>
                    <a:pt x="60" y="16"/>
                    <a:pt x="57" y="14"/>
                    <a:pt x="53" y="13"/>
                  </a:cubicBezTo>
                  <a:cubicBezTo>
                    <a:pt x="51" y="13"/>
                    <a:pt x="47" y="12"/>
                    <a:pt x="40" y="12"/>
                  </a:cubicBezTo>
                  <a:lnTo>
                    <a:pt x="14" y="12"/>
                  </a:lnTo>
                  <a:lnTo>
                    <a:pt x="14" y="5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6" name="Freeform 516"/>
            <p:cNvSpPr>
              <a:spLocks/>
            </p:cNvSpPr>
            <p:nvPr/>
          </p:nvSpPr>
          <p:spPr bwMode="auto">
            <a:xfrm>
              <a:off x="289" y="8865"/>
              <a:ext cx="52" cy="103"/>
            </a:xfrm>
            <a:custGeom>
              <a:avLst/>
              <a:gdLst/>
              <a:ahLst/>
              <a:cxnLst>
                <a:cxn ang="0">
                  <a:pos x="0" y="78"/>
                </a:cxn>
                <a:cxn ang="0">
                  <a:pos x="0" y="78"/>
                </a:cxn>
                <a:cxn ang="0">
                  <a:pos x="0" y="2"/>
                </a:cxn>
                <a:cxn ang="0">
                  <a:pos x="12" y="2"/>
                </a:cxn>
                <a:cxn ang="0">
                  <a:pos x="12" y="14"/>
                </a:cxn>
                <a:cxn ang="0">
                  <a:pos x="20" y="3"/>
                </a:cxn>
                <a:cxn ang="0">
                  <a:pos x="29" y="0"/>
                </a:cxn>
                <a:cxn ang="0">
                  <a:pos x="42" y="4"/>
                </a:cxn>
                <a:cxn ang="0">
                  <a:pos x="37" y="16"/>
                </a:cxn>
                <a:cxn ang="0">
                  <a:pos x="28" y="14"/>
                </a:cxn>
                <a:cxn ang="0">
                  <a:pos x="20" y="16"/>
                </a:cxn>
                <a:cxn ang="0">
                  <a:pos x="15" y="23"/>
                </a:cxn>
                <a:cxn ang="0">
                  <a:pos x="13" y="38"/>
                </a:cxn>
                <a:cxn ang="0">
                  <a:pos x="13" y="78"/>
                </a:cxn>
                <a:cxn ang="0">
                  <a:pos x="0" y="78"/>
                </a:cxn>
              </a:cxnLst>
              <a:rect l="0" t="0" r="r" b="b"/>
              <a:pathLst>
                <a:path w="42" h="78">
                  <a:moveTo>
                    <a:pt x="0" y="78"/>
                  </a:moveTo>
                  <a:lnTo>
                    <a:pt x="0" y="78"/>
                  </a:lnTo>
                  <a:lnTo>
                    <a:pt x="0" y="2"/>
                  </a:lnTo>
                  <a:lnTo>
                    <a:pt x="12" y="2"/>
                  </a:lnTo>
                  <a:lnTo>
                    <a:pt x="12" y="14"/>
                  </a:lnTo>
                  <a:cubicBezTo>
                    <a:pt x="15" y="8"/>
                    <a:pt x="18" y="5"/>
                    <a:pt x="20" y="3"/>
                  </a:cubicBezTo>
                  <a:cubicBezTo>
                    <a:pt x="23" y="1"/>
                    <a:pt x="25" y="0"/>
                    <a:pt x="29" y="0"/>
                  </a:cubicBezTo>
                  <a:cubicBezTo>
                    <a:pt x="33" y="0"/>
                    <a:pt x="37" y="2"/>
                    <a:pt x="42" y="4"/>
                  </a:cubicBezTo>
                  <a:lnTo>
                    <a:pt x="37" y="16"/>
                  </a:lnTo>
                  <a:cubicBezTo>
                    <a:pt x="34" y="15"/>
                    <a:pt x="31" y="14"/>
                    <a:pt x="28" y="14"/>
                  </a:cubicBezTo>
                  <a:cubicBezTo>
                    <a:pt x="25" y="14"/>
                    <a:pt x="22" y="15"/>
                    <a:pt x="20" y="16"/>
                  </a:cubicBezTo>
                  <a:cubicBezTo>
                    <a:pt x="18" y="18"/>
                    <a:pt x="16" y="20"/>
                    <a:pt x="15" y="23"/>
                  </a:cubicBezTo>
                  <a:cubicBezTo>
                    <a:pt x="14" y="28"/>
                    <a:pt x="13" y="33"/>
                    <a:pt x="13" y="38"/>
                  </a:cubicBezTo>
                  <a:lnTo>
                    <a:pt x="13" y="78"/>
                  </a:lnTo>
                  <a:lnTo>
                    <a:pt x="0" y="7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7" name="Freeform 517"/>
            <p:cNvSpPr>
              <a:spLocks noEditPoints="1"/>
            </p:cNvSpPr>
            <p:nvPr/>
          </p:nvSpPr>
          <p:spPr bwMode="auto">
            <a:xfrm>
              <a:off x="344" y="8865"/>
              <a:ext cx="88" cy="106"/>
            </a:xfrm>
            <a:custGeom>
              <a:avLst/>
              <a:gdLst/>
              <a:ahLst/>
              <a:cxnLst>
                <a:cxn ang="0">
                  <a:pos x="0" y="40"/>
                </a:cxn>
                <a:cxn ang="0">
                  <a:pos x="0" y="40"/>
                </a:cxn>
                <a:cxn ang="0">
                  <a:pos x="12" y="9"/>
                </a:cxn>
                <a:cxn ang="0">
                  <a:pos x="36" y="0"/>
                </a:cxn>
                <a:cxn ang="0">
                  <a:pos x="62" y="11"/>
                </a:cxn>
                <a:cxn ang="0">
                  <a:pos x="72" y="39"/>
                </a:cxn>
                <a:cxn ang="0">
                  <a:pos x="67" y="62"/>
                </a:cxn>
                <a:cxn ang="0">
                  <a:pos x="54" y="75"/>
                </a:cxn>
                <a:cxn ang="0">
                  <a:pos x="36" y="80"/>
                </a:cxn>
                <a:cxn ang="0">
                  <a:pos x="10" y="70"/>
                </a:cxn>
                <a:cxn ang="0">
                  <a:pos x="0" y="40"/>
                </a:cxn>
                <a:cxn ang="0">
                  <a:pos x="0" y="40"/>
                </a:cxn>
                <a:cxn ang="0">
                  <a:pos x="14" y="40"/>
                </a:cxn>
                <a:cxn ang="0">
                  <a:pos x="14" y="40"/>
                </a:cxn>
                <a:cxn ang="0">
                  <a:pos x="20" y="62"/>
                </a:cxn>
                <a:cxn ang="0">
                  <a:pos x="36" y="69"/>
                </a:cxn>
                <a:cxn ang="0">
                  <a:pos x="52" y="62"/>
                </a:cxn>
                <a:cxn ang="0">
                  <a:pos x="58" y="40"/>
                </a:cxn>
                <a:cxn ang="0">
                  <a:pos x="52" y="18"/>
                </a:cxn>
                <a:cxn ang="0">
                  <a:pos x="36" y="11"/>
                </a:cxn>
                <a:cxn ang="0">
                  <a:pos x="20" y="18"/>
                </a:cxn>
                <a:cxn ang="0">
                  <a:pos x="14" y="40"/>
                </a:cxn>
                <a:cxn ang="0">
                  <a:pos x="14" y="40"/>
                </a:cxn>
              </a:cxnLst>
              <a:rect l="0" t="0" r="r" b="b"/>
              <a:pathLst>
                <a:path w="72" h="80">
                  <a:moveTo>
                    <a:pt x="0" y="40"/>
                  </a:moveTo>
                  <a:lnTo>
                    <a:pt x="0" y="40"/>
                  </a:lnTo>
                  <a:cubicBezTo>
                    <a:pt x="0" y="26"/>
                    <a:pt x="4" y="16"/>
                    <a:pt x="12" y="9"/>
                  </a:cubicBezTo>
                  <a:cubicBezTo>
                    <a:pt x="19" y="3"/>
                    <a:pt x="27" y="0"/>
                    <a:pt x="36" y="0"/>
                  </a:cubicBezTo>
                  <a:cubicBezTo>
                    <a:pt x="46" y="0"/>
                    <a:pt x="55" y="4"/>
                    <a:pt x="62" y="11"/>
                  </a:cubicBezTo>
                  <a:cubicBezTo>
                    <a:pt x="68" y="18"/>
                    <a:pt x="72" y="27"/>
                    <a:pt x="72" y="39"/>
                  </a:cubicBezTo>
                  <a:cubicBezTo>
                    <a:pt x="72" y="49"/>
                    <a:pt x="70" y="57"/>
                    <a:pt x="67" y="62"/>
                  </a:cubicBezTo>
                  <a:cubicBezTo>
                    <a:pt x="64" y="68"/>
                    <a:pt x="60" y="72"/>
                    <a:pt x="54" y="75"/>
                  </a:cubicBezTo>
                  <a:cubicBezTo>
                    <a:pt x="49" y="78"/>
                    <a:pt x="43" y="80"/>
                    <a:pt x="36" y="80"/>
                  </a:cubicBezTo>
                  <a:cubicBezTo>
                    <a:pt x="25" y="80"/>
                    <a:pt x="17" y="77"/>
                    <a:pt x="10" y="70"/>
                  </a:cubicBezTo>
                  <a:cubicBezTo>
                    <a:pt x="4" y="63"/>
                    <a:pt x="0" y="53"/>
                    <a:pt x="0" y="40"/>
                  </a:cubicBezTo>
                  <a:lnTo>
                    <a:pt x="0" y="40"/>
                  </a:lnTo>
                  <a:close/>
                  <a:moveTo>
                    <a:pt x="14" y="40"/>
                  </a:moveTo>
                  <a:lnTo>
                    <a:pt x="14" y="40"/>
                  </a:lnTo>
                  <a:cubicBezTo>
                    <a:pt x="14" y="50"/>
                    <a:pt x="16" y="57"/>
                    <a:pt x="20" y="62"/>
                  </a:cubicBezTo>
                  <a:cubicBezTo>
                    <a:pt x="24" y="67"/>
                    <a:pt x="30" y="69"/>
                    <a:pt x="36" y="69"/>
                  </a:cubicBezTo>
                  <a:cubicBezTo>
                    <a:pt x="42" y="69"/>
                    <a:pt x="48" y="67"/>
                    <a:pt x="52" y="62"/>
                  </a:cubicBezTo>
                  <a:cubicBezTo>
                    <a:pt x="56" y="57"/>
                    <a:pt x="58" y="50"/>
                    <a:pt x="58" y="40"/>
                  </a:cubicBezTo>
                  <a:cubicBezTo>
                    <a:pt x="58" y="30"/>
                    <a:pt x="56" y="23"/>
                    <a:pt x="52" y="18"/>
                  </a:cubicBezTo>
                  <a:cubicBezTo>
                    <a:pt x="48" y="13"/>
                    <a:pt x="42" y="11"/>
                    <a:pt x="36" y="11"/>
                  </a:cubicBezTo>
                  <a:cubicBezTo>
                    <a:pt x="30" y="11"/>
                    <a:pt x="24" y="13"/>
                    <a:pt x="20" y="18"/>
                  </a:cubicBezTo>
                  <a:cubicBezTo>
                    <a:pt x="16" y="23"/>
                    <a:pt x="14" y="30"/>
                    <a:pt x="14" y="40"/>
                  </a:cubicBezTo>
                  <a:lnTo>
                    <a:pt x="14"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8" name="Freeform 518"/>
            <p:cNvSpPr>
              <a:spLocks noEditPoints="1"/>
            </p:cNvSpPr>
            <p:nvPr/>
          </p:nvSpPr>
          <p:spPr bwMode="auto">
            <a:xfrm>
              <a:off x="444" y="8830"/>
              <a:ext cx="80" cy="141"/>
            </a:xfrm>
            <a:custGeom>
              <a:avLst/>
              <a:gdLst/>
              <a:ahLst/>
              <a:cxnLst>
                <a:cxn ang="0">
                  <a:pos x="54" y="105"/>
                </a:cxn>
                <a:cxn ang="0">
                  <a:pos x="54" y="105"/>
                </a:cxn>
                <a:cxn ang="0">
                  <a:pos x="54" y="96"/>
                </a:cxn>
                <a:cxn ang="0">
                  <a:pos x="33" y="107"/>
                </a:cxn>
                <a:cxn ang="0">
                  <a:pos x="16" y="102"/>
                </a:cxn>
                <a:cxn ang="0">
                  <a:pos x="4" y="88"/>
                </a:cxn>
                <a:cxn ang="0">
                  <a:pos x="0" y="67"/>
                </a:cxn>
                <a:cxn ang="0">
                  <a:pos x="4" y="47"/>
                </a:cxn>
                <a:cxn ang="0">
                  <a:pos x="15" y="32"/>
                </a:cxn>
                <a:cxn ang="0">
                  <a:pos x="32" y="27"/>
                </a:cxn>
                <a:cxn ang="0">
                  <a:pos x="44" y="30"/>
                </a:cxn>
                <a:cxn ang="0">
                  <a:pos x="53" y="38"/>
                </a:cxn>
                <a:cxn ang="0">
                  <a:pos x="53" y="0"/>
                </a:cxn>
                <a:cxn ang="0">
                  <a:pos x="66" y="0"/>
                </a:cxn>
                <a:cxn ang="0">
                  <a:pos x="66" y="105"/>
                </a:cxn>
                <a:cxn ang="0">
                  <a:pos x="54" y="105"/>
                </a:cxn>
                <a:cxn ang="0">
                  <a:pos x="13" y="67"/>
                </a:cxn>
                <a:cxn ang="0">
                  <a:pos x="13" y="67"/>
                </a:cxn>
                <a:cxn ang="0">
                  <a:pos x="19" y="89"/>
                </a:cxn>
                <a:cxn ang="0">
                  <a:pos x="34" y="96"/>
                </a:cxn>
                <a:cxn ang="0">
                  <a:pos x="48" y="89"/>
                </a:cxn>
                <a:cxn ang="0">
                  <a:pos x="54" y="68"/>
                </a:cxn>
                <a:cxn ang="0">
                  <a:pos x="48" y="45"/>
                </a:cxn>
                <a:cxn ang="0">
                  <a:pos x="33" y="38"/>
                </a:cxn>
                <a:cxn ang="0">
                  <a:pos x="19" y="45"/>
                </a:cxn>
                <a:cxn ang="0">
                  <a:pos x="13" y="67"/>
                </a:cxn>
                <a:cxn ang="0">
                  <a:pos x="13" y="67"/>
                </a:cxn>
              </a:cxnLst>
              <a:rect l="0" t="0" r="r" b="b"/>
              <a:pathLst>
                <a:path w="66" h="107">
                  <a:moveTo>
                    <a:pt x="54" y="105"/>
                  </a:moveTo>
                  <a:lnTo>
                    <a:pt x="54" y="105"/>
                  </a:lnTo>
                  <a:lnTo>
                    <a:pt x="54" y="96"/>
                  </a:lnTo>
                  <a:cubicBezTo>
                    <a:pt x="49" y="103"/>
                    <a:pt x="42" y="107"/>
                    <a:pt x="33" y="107"/>
                  </a:cubicBezTo>
                  <a:cubicBezTo>
                    <a:pt x="27" y="107"/>
                    <a:pt x="21" y="105"/>
                    <a:pt x="16" y="102"/>
                  </a:cubicBezTo>
                  <a:cubicBezTo>
                    <a:pt x="11" y="99"/>
                    <a:pt x="7" y="94"/>
                    <a:pt x="4" y="88"/>
                  </a:cubicBezTo>
                  <a:cubicBezTo>
                    <a:pt x="1" y="82"/>
                    <a:pt x="0" y="75"/>
                    <a:pt x="0" y="67"/>
                  </a:cubicBezTo>
                  <a:cubicBezTo>
                    <a:pt x="0" y="60"/>
                    <a:pt x="1" y="53"/>
                    <a:pt x="4" y="47"/>
                  </a:cubicBezTo>
                  <a:cubicBezTo>
                    <a:pt x="6" y="40"/>
                    <a:pt x="10" y="36"/>
                    <a:pt x="15" y="32"/>
                  </a:cubicBezTo>
                  <a:cubicBezTo>
                    <a:pt x="20" y="29"/>
                    <a:pt x="26" y="27"/>
                    <a:pt x="32" y="27"/>
                  </a:cubicBezTo>
                  <a:cubicBezTo>
                    <a:pt x="37" y="27"/>
                    <a:pt x="41" y="28"/>
                    <a:pt x="44" y="30"/>
                  </a:cubicBezTo>
                  <a:cubicBezTo>
                    <a:pt x="48" y="32"/>
                    <a:pt x="51" y="35"/>
                    <a:pt x="53" y="38"/>
                  </a:cubicBezTo>
                  <a:lnTo>
                    <a:pt x="53" y="0"/>
                  </a:lnTo>
                  <a:lnTo>
                    <a:pt x="66" y="0"/>
                  </a:lnTo>
                  <a:lnTo>
                    <a:pt x="66" y="105"/>
                  </a:lnTo>
                  <a:lnTo>
                    <a:pt x="54" y="105"/>
                  </a:lnTo>
                  <a:close/>
                  <a:moveTo>
                    <a:pt x="13" y="67"/>
                  </a:moveTo>
                  <a:lnTo>
                    <a:pt x="13" y="67"/>
                  </a:lnTo>
                  <a:cubicBezTo>
                    <a:pt x="13" y="77"/>
                    <a:pt x="15" y="84"/>
                    <a:pt x="19" y="89"/>
                  </a:cubicBezTo>
                  <a:cubicBezTo>
                    <a:pt x="24" y="94"/>
                    <a:pt x="28" y="96"/>
                    <a:pt x="34" y="96"/>
                  </a:cubicBezTo>
                  <a:cubicBezTo>
                    <a:pt x="40" y="96"/>
                    <a:pt x="44" y="94"/>
                    <a:pt x="48" y="89"/>
                  </a:cubicBezTo>
                  <a:cubicBezTo>
                    <a:pt x="52" y="85"/>
                    <a:pt x="54" y="78"/>
                    <a:pt x="54" y="68"/>
                  </a:cubicBezTo>
                  <a:cubicBezTo>
                    <a:pt x="54" y="58"/>
                    <a:pt x="52" y="50"/>
                    <a:pt x="48" y="45"/>
                  </a:cubicBezTo>
                  <a:cubicBezTo>
                    <a:pt x="44" y="40"/>
                    <a:pt x="39" y="38"/>
                    <a:pt x="33" y="38"/>
                  </a:cubicBezTo>
                  <a:cubicBezTo>
                    <a:pt x="28" y="38"/>
                    <a:pt x="23" y="40"/>
                    <a:pt x="19" y="45"/>
                  </a:cubicBezTo>
                  <a:cubicBezTo>
                    <a:pt x="15" y="50"/>
                    <a:pt x="13" y="57"/>
                    <a:pt x="13" y="67"/>
                  </a:cubicBezTo>
                  <a:lnTo>
                    <a:pt x="13" y="6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9" name="Freeform 519"/>
            <p:cNvSpPr>
              <a:spLocks/>
            </p:cNvSpPr>
            <p:nvPr/>
          </p:nvSpPr>
          <p:spPr bwMode="auto">
            <a:xfrm>
              <a:off x="549" y="8868"/>
              <a:ext cx="75" cy="103"/>
            </a:xfrm>
            <a:custGeom>
              <a:avLst/>
              <a:gdLst/>
              <a:ahLst/>
              <a:cxnLst>
                <a:cxn ang="0">
                  <a:pos x="50" y="76"/>
                </a:cxn>
                <a:cxn ang="0">
                  <a:pos x="50" y="76"/>
                </a:cxn>
                <a:cxn ang="0">
                  <a:pos x="50" y="65"/>
                </a:cxn>
                <a:cxn ang="0">
                  <a:pos x="26" y="78"/>
                </a:cxn>
                <a:cxn ang="0">
                  <a:pos x="13" y="75"/>
                </a:cxn>
                <a:cxn ang="0">
                  <a:pos x="5" y="69"/>
                </a:cxn>
                <a:cxn ang="0">
                  <a:pos x="1" y="59"/>
                </a:cxn>
                <a:cxn ang="0">
                  <a:pos x="0" y="47"/>
                </a:cxn>
                <a:cxn ang="0">
                  <a:pos x="0" y="0"/>
                </a:cxn>
                <a:cxn ang="0">
                  <a:pos x="13" y="0"/>
                </a:cxn>
                <a:cxn ang="0">
                  <a:pos x="13" y="42"/>
                </a:cxn>
                <a:cxn ang="0">
                  <a:pos x="14" y="56"/>
                </a:cxn>
                <a:cxn ang="0">
                  <a:pos x="19" y="64"/>
                </a:cxn>
                <a:cxn ang="0">
                  <a:pos x="28" y="67"/>
                </a:cxn>
                <a:cxn ang="0">
                  <a:pos x="39" y="64"/>
                </a:cxn>
                <a:cxn ang="0">
                  <a:pos x="47" y="56"/>
                </a:cxn>
                <a:cxn ang="0">
                  <a:pos x="49" y="41"/>
                </a:cxn>
                <a:cxn ang="0">
                  <a:pos x="49" y="0"/>
                </a:cxn>
                <a:cxn ang="0">
                  <a:pos x="62" y="0"/>
                </a:cxn>
                <a:cxn ang="0">
                  <a:pos x="62" y="76"/>
                </a:cxn>
                <a:cxn ang="0">
                  <a:pos x="50" y="76"/>
                </a:cxn>
              </a:cxnLst>
              <a:rect l="0" t="0" r="r" b="b"/>
              <a:pathLst>
                <a:path w="62" h="78">
                  <a:moveTo>
                    <a:pt x="50" y="76"/>
                  </a:moveTo>
                  <a:lnTo>
                    <a:pt x="50" y="76"/>
                  </a:lnTo>
                  <a:lnTo>
                    <a:pt x="50" y="65"/>
                  </a:lnTo>
                  <a:cubicBezTo>
                    <a:pt x="44" y="74"/>
                    <a:pt x="36" y="78"/>
                    <a:pt x="26" y="78"/>
                  </a:cubicBezTo>
                  <a:cubicBezTo>
                    <a:pt x="21" y="78"/>
                    <a:pt x="17" y="77"/>
                    <a:pt x="13" y="75"/>
                  </a:cubicBezTo>
                  <a:cubicBezTo>
                    <a:pt x="9" y="74"/>
                    <a:pt x="7" y="72"/>
                    <a:pt x="5" y="69"/>
                  </a:cubicBezTo>
                  <a:cubicBezTo>
                    <a:pt x="3" y="66"/>
                    <a:pt x="1" y="63"/>
                    <a:pt x="1" y="59"/>
                  </a:cubicBezTo>
                  <a:cubicBezTo>
                    <a:pt x="0" y="57"/>
                    <a:pt x="0" y="53"/>
                    <a:pt x="0" y="47"/>
                  </a:cubicBezTo>
                  <a:lnTo>
                    <a:pt x="0" y="0"/>
                  </a:lnTo>
                  <a:lnTo>
                    <a:pt x="13" y="0"/>
                  </a:lnTo>
                  <a:lnTo>
                    <a:pt x="13" y="42"/>
                  </a:lnTo>
                  <a:cubicBezTo>
                    <a:pt x="13" y="49"/>
                    <a:pt x="13" y="54"/>
                    <a:pt x="14" y="56"/>
                  </a:cubicBezTo>
                  <a:cubicBezTo>
                    <a:pt x="14" y="59"/>
                    <a:pt x="16" y="62"/>
                    <a:pt x="19" y="64"/>
                  </a:cubicBezTo>
                  <a:cubicBezTo>
                    <a:pt x="21" y="66"/>
                    <a:pt x="25" y="67"/>
                    <a:pt x="28" y="67"/>
                  </a:cubicBezTo>
                  <a:cubicBezTo>
                    <a:pt x="32" y="67"/>
                    <a:pt x="36" y="66"/>
                    <a:pt x="39" y="64"/>
                  </a:cubicBezTo>
                  <a:cubicBezTo>
                    <a:pt x="43" y="62"/>
                    <a:pt x="45" y="59"/>
                    <a:pt x="47" y="56"/>
                  </a:cubicBezTo>
                  <a:cubicBezTo>
                    <a:pt x="48" y="52"/>
                    <a:pt x="49" y="47"/>
                    <a:pt x="49" y="41"/>
                  </a:cubicBezTo>
                  <a:lnTo>
                    <a:pt x="49" y="0"/>
                  </a:lnTo>
                  <a:lnTo>
                    <a:pt x="62" y="0"/>
                  </a:lnTo>
                  <a:lnTo>
                    <a:pt x="62" y="76"/>
                  </a:lnTo>
                  <a:lnTo>
                    <a:pt x="50"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0" name="Freeform 520"/>
            <p:cNvSpPr>
              <a:spLocks/>
            </p:cNvSpPr>
            <p:nvPr/>
          </p:nvSpPr>
          <p:spPr bwMode="auto">
            <a:xfrm>
              <a:off x="644" y="8865"/>
              <a:ext cx="80" cy="106"/>
            </a:xfrm>
            <a:custGeom>
              <a:avLst/>
              <a:gdLst/>
              <a:ahLst/>
              <a:cxnLst>
                <a:cxn ang="0">
                  <a:pos x="53" y="50"/>
                </a:cxn>
                <a:cxn ang="0">
                  <a:pos x="53" y="50"/>
                </a:cxn>
                <a:cxn ang="0">
                  <a:pos x="66" y="52"/>
                </a:cxn>
                <a:cxn ang="0">
                  <a:pos x="55" y="73"/>
                </a:cxn>
                <a:cxn ang="0">
                  <a:pos x="34" y="80"/>
                </a:cxn>
                <a:cxn ang="0">
                  <a:pos x="9" y="70"/>
                </a:cxn>
                <a:cxn ang="0">
                  <a:pos x="0" y="40"/>
                </a:cxn>
                <a:cxn ang="0">
                  <a:pos x="4" y="19"/>
                </a:cxn>
                <a:cxn ang="0">
                  <a:pos x="16" y="5"/>
                </a:cxn>
                <a:cxn ang="0">
                  <a:pos x="34" y="0"/>
                </a:cxn>
                <a:cxn ang="0">
                  <a:pos x="55" y="7"/>
                </a:cxn>
                <a:cxn ang="0">
                  <a:pos x="65" y="24"/>
                </a:cxn>
                <a:cxn ang="0">
                  <a:pos x="52" y="26"/>
                </a:cxn>
                <a:cxn ang="0">
                  <a:pos x="46" y="15"/>
                </a:cxn>
                <a:cxn ang="0">
                  <a:pos x="35" y="11"/>
                </a:cxn>
                <a:cxn ang="0">
                  <a:pos x="19" y="18"/>
                </a:cxn>
                <a:cxn ang="0">
                  <a:pos x="13" y="40"/>
                </a:cxn>
                <a:cxn ang="0">
                  <a:pos x="19" y="62"/>
                </a:cxn>
                <a:cxn ang="0">
                  <a:pos x="34" y="69"/>
                </a:cxn>
                <a:cxn ang="0">
                  <a:pos x="47" y="65"/>
                </a:cxn>
                <a:cxn ang="0">
                  <a:pos x="53" y="50"/>
                </a:cxn>
                <a:cxn ang="0">
                  <a:pos x="53" y="50"/>
                </a:cxn>
              </a:cxnLst>
              <a:rect l="0" t="0" r="r" b="b"/>
              <a:pathLst>
                <a:path w="66" h="80">
                  <a:moveTo>
                    <a:pt x="53" y="50"/>
                  </a:moveTo>
                  <a:lnTo>
                    <a:pt x="53" y="50"/>
                  </a:lnTo>
                  <a:lnTo>
                    <a:pt x="66" y="52"/>
                  </a:lnTo>
                  <a:cubicBezTo>
                    <a:pt x="65" y="61"/>
                    <a:pt x="61" y="68"/>
                    <a:pt x="55" y="73"/>
                  </a:cubicBezTo>
                  <a:cubicBezTo>
                    <a:pt x="50" y="78"/>
                    <a:pt x="43" y="80"/>
                    <a:pt x="34" y="80"/>
                  </a:cubicBezTo>
                  <a:cubicBezTo>
                    <a:pt x="24" y="80"/>
                    <a:pt x="16" y="77"/>
                    <a:pt x="9" y="70"/>
                  </a:cubicBezTo>
                  <a:cubicBezTo>
                    <a:pt x="3" y="63"/>
                    <a:pt x="0" y="53"/>
                    <a:pt x="0" y="40"/>
                  </a:cubicBezTo>
                  <a:cubicBezTo>
                    <a:pt x="0" y="32"/>
                    <a:pt x="1" y="25"/>
                    <a:pt x="4" y="19"/>
                  </a:cubicBezTo>
                  <a:cubicBezTo>
                    <a:pt x="7" y="13"/>
                    <a:pt x="11" y="8"/>
                    <a:pt x="16" y="5"/>
                  </a:cubicBezTo>
                  <a:cubicBezTo>
                    <a:pt x="22" y="2"/>
                    <a:pt x="28" y="0"/>
                    <a:pt x="34" y="0"/>
                  </a:cubicBezTo>
                  <a:cubicBezTo>
                    <a:pt x="43" y="0"/>
                    <a:pt x="50" y="2"/>
                    <a:pt x="55" y="7"/>
                  </a:cubicBezTo>
                  <a:cubicBezTo>
                    <a:pt x="60" y="11"/>
                    <a:pt x="63" y="17"/>
                    <a:pt x="65" y="24"/>
                  </a:cubicBezTo>
                  <a:lnTo>
                    <a:pt x="52" y="26"/>
                  </a:lnTo>
                  <a:cubicBezTo>
                    <a:pt x="51" y="21"/>
                    <a:pt x="49" y="17"/>
                    <a:pt x="46" y="15"/>
                  </a:cubicBezTo>
                  <a:cubicBezTo>
                    <a:pt x="43" y="12"/>
                    <a:pt x="39" y="11"/>
                    <a:pt x="35" y="11"/>
                  </a:cubicBezTo>
                  <a:cubicBezTo>
                    <a:pt x="28" y="11"/>
                    <a:pt x="23" y="13"/>
                    <a:pt x="19" y="18"/>
                  </a:cubicBezTo>
                  <a:cubicBezTo>
                    <a:pt x="15" y="23"/>
                    <a:pt x="13" y="30"/>
                    <a:pt x="13" y="40"/>
                  </a:cubicBezTo>
                  <a:cubicBezTo>
                    <a:pt x="13" y="50"/>
                    <a:pt x="15" y="58"/>
                    <a:pt x="19" y="62"/>
                  </a:cubicBezTo>
                  <a:cubicBezTo>
                    <a:pt x="23" y="67"/>
                    <a:pt x="28" y="69"/>
                    <a:pt x="34" y="69"/>
                  </a:cubicBezTo>
                  <a:cubicBezTo>
                    <a:pt x="39" y="69"/>
                    <a:pt x="44" y="68"/>
                    <a:pt x="47" y="65"/>
                  </a:cubicBezTo>
                  <a:cubicBezTo>
                    <a:pt x="50" y="62"/>
                    <a:pt x="52" y="57"/>
                    <a:pt x="53" y="50"/>
                  </a:cubicBezTo>
                  <a:lnTo>
                    <a:pt x="53" y="5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1" name="Freeform 521"/>
            <p:cNvSpPr>
              <a:spLocks/>
            </p:cNvSpPr>
            <p:nvPr/>
          </p:nvSpPr>
          <p:spPr bwMode="auto">
            <a:xfrm>
              <a:off x="729" y="8832"/>
              <a:ext cx="45" cy="138"/>
            </a:xfrm>
            <a:custGeom>
              <a:avLst/>
              <a:gdLst/>
              <a:ahLst/>
              <a:cxnLst>
                <a:cxn ang="0">
                  <a:pos x="35" y="92"/>
                </a:cxn>
                <a:cxn ang="0">
                  <a:pos x="35" y="92"/>
                </a:cxn>
                <a:cxn ang="0">
                  <a:pos x="37" y="103"/>
                </a:cxn>
                <a:cxn ang="0">
                  <a:pos x="28" y="104"/>
                </a:cxn>
                <a:cxn ang="0">
                  <a:pos x="17" y="102"/>
                </a:cxn>
                <a:cxn ang="0">
                  <a:pos x="11" y="96"/>
                </a:cxn>
                <a:cxn ang="0">
                  <a:pos x="10" y="81"/>
                </a:cxn>
                <a:cxn ang="0">
                  <a:pos x="10" y="37"/>
                </a:cxn>
                <a:cxn ang="0">
                  <a:pos x="0" y="37"/>
                </a:cxn>
                <a:cxn ang="0">
                  <a:pos x="0" y="27"/>
                </a:cxn>
                <a:cxn ang="0">
                  <a:pos x="10" y="27"/>
                </a:cxn>
                <a:cxn ang="0">
                  <a:pos x="10" y="8"/>
                </a:cxn>
                <a:cxn ang="0">
                  <a:pos x="22" y="0"/>
                </a:cxn>
                <a:cxn ang="0">
                  <a:pos x="22" y="27"/>
                </a:cxn>
                <a:cxn ang="0">
                  <a:pos x="35" y="27"/>
                </a:cxn>
                <a:cxn ang="0">
                  <a:pos x="35" y="37"/>
                </a:cxn>
                <a:cxn ang="0">
                  <a:pos x="22" y="37"/>
                </a:cxn>
                <a:cxn ang="0">
                  <a:pos x="22" y="82"/>
                </a:cxn>
                <a:cxn ang="0">
                  <a:pos x="23" y="89"/>
                </a:cxn>
                <a:cxn ang="0">
                  <a:pos x="25" y="91"/>
                </a:cxn>
                <a:cxn ang="0">
                  <a:pos x="30" y="92"/>
                </a:cxn>
                <a:cxn ang="0">
                  <a:pos x="35" y="92"/>
                </a:cxn>
                <a:cxn ang="0">
                  <a:pos x="35" y="92"/>
                </a:cxn>
              </a:cxnLst>
              <a:rect l="0" t="0" r="r" b="b"/>
              <a:pathLst>
                <a:path w="37" h="104">
                  <a:moveTo>
                    <a:pt x="35" y="92"/>
                  </a:moveTo>
                  <a:lnTo>
                    <a:pt x="35" y="92"/>
                  </a:lnTo>
                  <a:lnTo>
                    <a:pt x="37" y="103"/>
                  </a:lnTo>
                  <a:cubicBezTo>
                    <a:pt x="34" y="104"/>
                    <a:pt x="30" y="104"/>
                    <a:pt x="28" y="104"/>
                  </a:cubicBezTo>
                  <a:cubicBezTo>
                    <a:pt x="23" y="104"/>
                    <a:pt x="19" y="104"/>
                    <a:pt x="17" y="102"/>
                  </a:cubicBezTo>
                  <a:cubicBezTo>
                    <a:pt x="14" y="101"/>
                    <a:pt x="12" y="99"/>
                    <a:pt x="11" y="96"/>
                  </a:cubicBezTo>
                  <a:cubicBezTo>
                    <a:pt x="10" y="94"/>
                    <a:pt x="10" y="89"/>
                    <a:pt x="10" y="81"/>
                  </a:cubicBezTo>
                  <a:lnTo>
                    <a:pt x="10" y="37"/>
                  </a:lnTo>
                  <a:lnTo>
                    <a:pt x="0" y="37"/>
                  </a:lnTo>
                  <a:lnTo>
                    <a:pt x="0" y="27"/>
                  </a:lnTo>
                  <a:lnTo>
                    <a:pt x="10" y="27"/>
                  </a:lnTo>
                  <a:lnTo>
                    <a:pt x="10" y="8"/>
                  </a:lnTo>
                  <a:lnTo>
                    <a:pt x="22" y="0"/>
                  </a:lnTo>
                  <a:lnTo>
                    <a:pt x="22" y="27"/>
                  </a:lnTo>
                  <a:lnTo>
                    <a:pt x="35" y="27"/>
                  </a:lnTo>
                  <a:lnTo>
                    <a:pt x="35" y="37"/>
                  </a:lnTo>
                  <a:lnTo>
                    <a:pt x="22" y="37"/>
                  </a:lnTo>
                  <a:lnTo>
                    <a:pt x="22" y="82"/>
                  </a:lnTo>
                  <a:cubicBezTo>
                    <a:pt x="22" y="85"/>
                    <a:pt x="23" y="88"/>
                    <a:pt x="23" y="89"/>
                  </a:cubicBezTo>
                  <a:cubicBezTo>
                    <a:pt x="24" y="90"/>
                    <a:pt x="24" y="91"/>
                    <a:pt x="25" y="91"/>
                  </a:cubicBezTo>
                  <a:cubicBezTo>
                    <a:pt x="26" y="92"/>
                    <a:pt x="28" y="92"/>
                    <a:pt x="30" y="92"/>
                  </a:cubicBezTo>
                  <a:cubicBezTo>
                    <a:pt x="31" y="92"/>
                    <a:pt x="33" y="92"/>
                    <a:pt x="35" y="92"/>
                  </a:cubicBezTo>
                  <a:lnTo>
                    <a:pt x="35" y="9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2" name="Freeform 522"/>
            <p:cNvSpPr>
              <a:spLocks noEditPoints="1"/>
            </p:cNvSpPr>
            <p:nvPr/>
          </p:nvSpPr>
          <p:spPr bwMode="auto">
            <a:xfrm>
              <a:off x="788" y="8830"/>
              <a:ext cx="16" cy="138"/>
            </a:xfrm>
            <a:custGeom>
              <a:avLst/>
              <a:gdLst/>
              <a:ahLst/>
              <a:cxnLst>
                <a:cxn ang="0">
                  <a:pos x="0" y="15"/>
                </a:cxn>
                <a:cxn ang="0">
                  <a:pos x="0" y="15"/>
                </a:cxn>
                <a:cxn ang="0">
                  <a:pos x="0" y="0"/>
                </a:cxn>
                <a:cxn ang="0">
                  <a:pos x="13" y="0"/>
                </a:cxn>
                <a:cxn ang="0">
                  <a:pos x="13" y="15"/>
                </a:cxn>
                <a:cxn ang="0">
                  <a:pos x="0" y="15"/>
                </a:cxn>
                <a:cxn ang="0">
                  <a:pos x="0" y="105"/>
                </a:cxn>
                <a:cxn ang="0">
                  <a:pos x="0" y="105"/>
                </a:cxn>
                <a:cxn ang="0">
                  <a:pos x="0" y="29"/>
                </a:cxn>
                <a:cxn ang="0">
                  <a:pos x="13" y="29"/>
                </a:cxn>
                <a:cxn ang="0">
                  <a:pos x="13" y="105"/>
                </a:cxn>
                <a:cxn ang="0">
                  <a:pos x="0" y="105"/>
                </a:cxn>
              </a:cxnLst>
              <a:rect l="0" t="0" r="r" b="b"/>
              <a:pathLst>
                <a:path w="13" h="105">
                  <a:moveTo>
                    <a:pt x="0" y="15"/>
                  </a:moveTo>
                  <a:lnTo>
                    <a:pt x="0" y="15"/>
                  </a:lnTo>
                  <a:lnTo>
                    <a:pt x="0" y="0"/>
                  </a:lnTo>
                  <a:lnTo>
                    <a:pt x="13" y="0"/>
                  </a:lnTo>
                  <a:lnTo>
                    <a:pt x="13" y="15"/>
                  </a:lnTo>
                  <a:lnTo>
                    <a:pt x="0" y="15"/>
                  </a:lnTo>
                  <a:close/>
                  <a:moveTo>
                    <a:pt x="0" y="105"/>
                  </a:moveTo>
                  <a:lnTo>
                    <a:pt x="0" y="105"/>
                  </a:lnTo>
                  <a:lnTo>
                    <a:pt x="0" y="29"/>
                  </a:lnTo>
                  <a:lnTo>
                    <a:pt x="13" y="29"/>
                  </a:lnTo>
                  <a:lnTo>
                    <a:pt x="13" y="105"/>
                  </a:lnTo>
                  <a:lnTo>
                    <a:pt x="0" y="10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3" name="Freeform 523"/>
            <p:cNvSpPr>
              <a:spLocks/>
            </p:cNvSpPr>
            <p:nvPr/>
          </p:nvSpPr>
          <p:spPr bwMode="auto">
            <a:xfrm>
              <a:off x="818" y="8868"/>
              <a:ext cx="85" cy="100"/>
            </a:xfrm>
            <a:custGeom>
              <a:avLst/>
              <a:gdLst/>
              <a:ahLst/>
              <a:cxnLst>
                <a:cxn ang="0">
                  <a:pos x="29" y="76"/>
                </a:cxn>
                <a:cxn ang="0">
                  <a:pos x="29" y="76"/>
                </a:cxn>
                <a:cxn ang="0">
                  <a:pos x="0" y="0"/>
                </a:cxn>
                <a:cxn ang="0">
                  <a:pos x="14" y="0"/>
                </a:cxn>
                <a:cxn ang="0">
                  <a:pos x="30" y="46"/>
                </a:cxn>
                <a:cxn ang="0">
                  <a:pos x="35" y="61"/>
                </a:cxn>
                <a:cxn ang="0">
                  <a:pos x="40" y="47"/>
                </a:cxn>
                <a:cxn ang="0">
                  <a:pos x="57" y="0"/>
                </a:cxn>
                <a:cxn ang="0">
                  <a:pos x="70" y="0"/>
                </a:cxn>
                <a:cxn ang="0">
                  <a:pos x="41" y="76"/>
                </a:cxn>
                <a:cxn ang="0">
                  <a:pos x="29" y="76"/>
                </a:cxn>
              </a:cxnLst>
              <a:rect l="0" t="0" r="r" b="b"/>
              <a:pathLst>
                <a:path w="70" h="76">
                  <a:moveTo>
                    <a:pt x="29" y="76"/>
                  </a:moveTo>
                  <a:lnTo>
                    <a:pt x="29" y="76"/>
                  </a:lnTo>
                  <a:lnTo>
                    <a:pt x="0" y="0"/>
                  </a:lnTo>
                  <a:lnTo>
                    <a:pt x="14" y="0"/>
                  </a:lnTo>
                  <a:lnTo>
                    <a:pt x="30" y="46"/>
                  </a:lnTo>
                  <a:cubicBezTo>
                    <a:pt x="32" y="51"/>
                    <a:pt x="33" y="56"/>
                    <a:pt x="35" y="61"/>
                  </a:cubicBezTo>
                  <a:cubicBezTo>
                    <a:pt x="36" y="57"/>
                    <a:pt x="38" y="52"/>
                    <a:pt x="40" y="47"/>
                  </a:cubicBezTo>
                  <a:lnTo>
                    <a:pt x="57" y="0"/>
                  </a:lnTo>
                  <a:lnTo>
                    <a:pt x="70" y="0"/>
                  </a:lnTo>
                  <a:lnTo>
                    <a:pt x="41" y="76"/>
                  </a:lnTo>
                  <a:lnTo>
                    <a:pt x="29"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4" name="Freeform 524"/>
            <p:cNvSpPr>
              <a:spLocks noEditPoints="1"/>
            </p:cNvSpPr>
            <p:nvPr/>
          </p:nvSpPr>
          <p:spPr bwMode="auto">
            <a:xfrm>
              <a:off x="915" y="8830"/>
              <a:ext cx="16" cy="138"/>
            </a:xfrm>
            <a:custGeom>
              <a:avLst/>
              <a:gdLst/>
              <a:ahLst/>
              <a:cxnLst>
                <a:cxn ang="0">
                  <a:pos x="0" y="15"/>
                </a:cxn>
                <a:cxn ang="0">
                  <a:pos x="0" y="15"/>
                </a:cxn>
                <a:cxn ang="0">
                  <a:pos x="0" y="0"/>
                </a:cxn>
                <a:cxn ang="0">
                  <a:pos x="13" y="0"/>
                </a:cxn>
                <a:cxn ang="0">
                  <a:pos x="13" y="15"/>
                </a:cxn>
                <a:cxn ang="0">
                  <a:pos x="0" y="15"/>
                </a:cxn>
                <a:cxn ang="0">
                  <a:pos x="0" y="105"/>
                </a:cxn>
                <a:cxn ang="0">
                  <a:pos x="0" y="105"/>
                </a:cxn>
                <a:cxn ang="0">
                  <a:pos x="0" y="29"/>
                </a:cxn>
                <a:cxn ang="0">
                  <a:pos x="13" y="29"/>
                </a:cxn>
                <a:cxn ang="0">
                  <a:pos x="13" y="105"/>
                </a:cxn>
                <a:cxn ang="0">
                  <a:pos x="0" y="105"/>
                </a:cxn>
              </a:cxnLst>
              <a:rect l="0" t="0" r="r" b="b"/>
              <a:pathLst>
                <a:path w="13" h="105">
                  <a:moveTo>
                    <a:pt x="0" y="15"/>
                  </a:moveTo>
                  <a:lnTo>
                    <a:pt x="0" y="15"/>
                  </a:lnTo>
                  <a:lnTo>
                    <a:pt x="0" y="0"/>
                  </a:lnTo>
                  <a:lnTo>
                    <a:pt x="13" y="0"/>
                  </a:lnTo>
                  <a:lnTo>
                    <a:pt x="13" y="15"/>
                  </a:lnTo>
                  <a:lnTo>
                    <a:pt x="0" y="15"/>
                  </a:lnTo>
                  <a:close/>
                  <a:moveTo>
                    <a:pt x="0" y="105"/>
                  </a:moveTo>
                  <a:lnTo>
                    <a:pt x="0" y="105"/>
                  </a:lnTo>
                  <a:lnTo>
                    <a:pt x="0" y="29"/>
                  </a:lnTo>
                  <a:lnTo>
                    <a:pt x="13" y="29"/>
                  </a:lnTo>
                  <a:lnTo>
                    <a:pt x="13" y="105"/>
                  </a:lnTo>
                  <a:lnTo>
                    <a:pt x="0" y="10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5" name="Freeform 525"/>
            <p:cNvSpPr>
              <a:spLocks/>
            </p:cNvSpPr>
            <p:nvPr/>
          </p:nvSpPr>
          <p:spPr bwMode="auto">
            <a:xfrm>
              <a:off x="946" y="8832"/>
              <a:ext cx="45" cy="138"/>
            </a:xfrm>
            <a:custGeom>
              <a:avLst/>
              <a:gdLst/>
              <a:ahLst/>
              <a:cxnLst>
                <a:cxn ang="0">
                  <a:pos x="35" y="92"/>
                </a:cxn>
                <a:cxn ang="0">
                  <a:pos x="35" y="92"/>
                </a:cxn>
                <a:cxn ang="0">
                  <a:pos x="37" y="103"/>
                </a:cxn>
                <a:cxn ang="0">
                  <a:pos x="27" y="104"/>
                </a:cxn>
                <a:cxn ang="0">
                  <a:pos x="16" y="102"/>
                </a:cxn>
                <a:cxn ang="0">
                  <a:pos x="11" y="96"/>
                </a:cxn>
                <a:cxn ang="0">
                  <a:pos x="9" y="81"/>
                </a:cxn>
                <a:cxn ang="0">
                  <a:pos x="9" y="37"/>
                </a:cxn>
                <a:cxn ang="0">
                  <a:pos x="0" y="37"/>
                </a:cxn>
                <a:cxn ang="0">
                  <a:pos x="0" y="27"/>
                </a:cxn>
                <a:cxn ang="0">
                  <a:pos x="9" y="27"/>
                </a:cxn>
                <a:cxn ang="0">
                  <a:pos x="9" y="8"/>
                </a:cxn>
                <a:cxn ang="0">
                  <a:pos x="22" y="0"/>
                </a:cxn>
                <a:cxn ang="0">
                  <a:pos x="22" y="27"/>
                </a:cxn>
                <a:cxn ang="0">
                  <a:pos x="35" y="27"/>
                </a:cxn>
                <a:cxn ang="0">
                  <a:pos x="35" y="37"/>
                </a:cxn>
                <a:cxn ang="0">
                  <a:pos x="22" y="37"/>
                </a:cxn>
                <a:cxn ang="0">
                  <a:pos x="22" y="82"/>
                </a:cxn>
                <a:cxn ang="0">
                  <a:pos x="23" y="89"/>
                </a:cxn>
                <a:cxn ang="0">
                  <a:pos x="25" y="91"/>
                </a:cxn>
                <a:cxn ang="0">
                  <a:pos x="29" y="92"/>
                </a:cxn>
                <a:cxn ang="0">
                  <a:pos x="35" y="92"/>
                </a:cxn>
                <a:cxn ang="0">
                  <a:pos x="35" y="92"/>
                </a:cxn>
              </a:cxnLst>
              <a:rect l="0" t="0" r="r" b="b"/>
              <a:pathLst>
                <a:path w="37" h="104">
                  <a:moveTo>
                    <a:pt x="35" y="92"/>
                  </a:moveTo>
                  <a:lnTo>
                    <a:pt x="35" y="92"/>
                  </a:lnTo>
                  <a:lnTo>
                    <a:pt x="37" y="103"/>
                  </a:lnTo>
                  <a:cubicBezTo>
                    <a:pt x="33" y="104"/>
                    <a:pt x="30" y="104"/>
                    <a:pt x="27" y="104"/>
                  </a:cubicBezTo>
                  <a:cubicBezTo>
                    <a:pt x="22" y="104"/>
                    <a:pt x="19" y="104"/>
                    <a:pt x="16" y="102"/>
                  </a:cubicBezTo>
                  <a:cubicBezTo>
                    <a:pt x="13" y="101"/>
                    <a:pt x="12" y="99"/>
                    <a:pt x="11" y="96"/>
                  </a:cubicBezTo>
                  <a:cubicBezTo>
                    <a:pt x="10" y="94"/>
                    <a:pt x="9" y="89"/>
                    <a:pt x="9" y="81"/>
                  </a:cubicBezTo>
                  <a:lnTo>
                    <a:pt x="9" y="37"/>
                  </a:lnTo>
                  <a:lnTo>
                    <a:pt x="0" y="37"/>
                  </a:lnTo>
                  <a:lnTo>
                    <a:pt x="0" y="27"/>
                  </a:lnTo>
                  <a:lnTo>
                    <a:pt x="9" y="27"/>
                  </a:lnTo>
                  <a:lnTo>
                    <a:pt x="9" y="8"/>
                  </a:lnTo>
                  <a:lnTo>
                    <a:pt x="22" y="0"/>
                  </a:lnTo>
                  <a:lnTo>
                    <a:pt x="22" y="27"/>
                  </a:lnTo>
                  <a:lnTo>
                    <a:pt x="35" y="27"/>
                  </a:lnTo>
                  <a:lnTo>
                    <a:pt x="35" y="37"/>
                  </a:lnTo>
                  <a:lnTo>
                    <a:pt x="22" y="37"/>
                  </a:lnTo>
                  <a:lnTo>
                    <a:pt x="22" y="82"/>
                  </a:lnTo>
                  <a:cubicBezTo>
                    <a:pt x="22" y="85"/>
                    <a:pt x="22" y="88"/>
                    <a:pt x="23" y="89"/>
                  </a:cubicBezTo>
                  <a:cubicBezTo>
                    <a:pt x="23" y="90"/>
                    <a:pt x="24" y="91"/>
                    <a:pt x="25" y="91"/>
                  </a:cubicBezTo>
                  <a:cubicBezTo>
                    <a:pt x="26" y="92"/>
                    <a:pt x="27" y="92"/>
                    <a:pt x="29" y="92"/>
                  </a:cubicBezTo>
                  <a:cubicBezTo>
                    <a:pt x="31" y="92"/>
                    <a:pt x="33" y="92"/>
                    <a:pt x="35" y="92"/>
                  </a:cubicBezTo>
                  <a:lnTo>
                    <a:pt x="35" y="9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6" name="Freeform 526"/>
            <p:cNvSpPr>
              <a:spLocks/>
            </p:cNvSpPr>
            <p:nvPr/>
          </p:nvSpPr>
          <p:spPr bwMode="auto">
            <a:xfrm>
              <a:off x="995" y="8868"/>
              <a:ext cx="86" cy="141"/>
            </a:xfrm>
            <a:custGeom>
              <a:avLst/>
              <a:gdLst/>
              <a:ahLst/>
              <a:cxnLst>
                <a:cxn ang="0">
                  <a:pos x="7" y="106"/>
                </a:cxn>
                <a:cxn ang="0">
                  <a:pos x="7" y="106"/>
                </a:cxn>
                <a:cxn ang="0">
                  <a:pos x="5" y="94"/>
                </a:cxn>
                <a:cxn ang="0">
                  <a:pos x="13" y="95"/>
                </a:cxn>
                <a:cxn ang="0">
                  <a:pos x="20" y="93"/>
                </a:cxn>
                <a:cxn ang="0">
                  <a:pos x="24" y="89"/>
                </a:cxn>
                <a:cxn ang="0">
                  <a:pos x="28" y="80"/>
                </a:cxn>
                <a:cxn ang="0">
                  <a:pos x="29" y="76"/>
                </a:cxn>
                <a:cxn ang="0">
                  <a:pos x="0" y="0"/>
                </a:cxn>
                <a:cxn ang="0">
                  <a:pos x="14" y="0"/>
                </a:cxn>
                <a:cxn ang="0">
                  <a:pos x="30" y="44"/>
                </a:cxn>
                <a:cxn ang="0">
                  <a:pos x="35" y="62"/>
                </a:cxn>
                <a:cxn ang="0">
                  <a:pos x="41" y="44"/>
                </a:cxn>
                <a:cxn ang="0">
                  <a:pos x="57" y="0"/>
                </a:cxn>
                <a:cxn ang="0">
                  <a:pos x="70" y="0"/>
                </a:cxn>
                <a:cxn ang="0">
                  <a:pos x="41" y="78"/>
                </a:cxn>
                <a:cxn ang="0">
                  <a:pos x="34" y="95"/>
                </a:cxn>
                <a:cxn ang="0">
                  <a:pos x="26" y="104"/>
                </a:cxn>
                <a:cxn ang="0">
                  <a:pos x="15" y="107"/>
                </a:cxn>
                <a:cxn ang="0">
                  <a:pos x="7" y="106"/>
                </a:cxn>
                <a:cxn ang="0">
                  <a:pos x="7" y="106"/>
                </a:cxn>
              </a:cxnLst>
              <a:rect l="0" t="0" r="r" b="b"/>
              <a:pathLst>
                <a:path w="70" h="107">
                  <a:moveTo>
                    <a:pt x="7" y="106"/>
                  </a:moveTo>
                  <a:lnTo>
                    <a:pt x="7" y="106"/>
                  </a:lnTo>
                  <a:lnTo>
                    <a:pt x="5" y="94"/>
                  </a:lnTo>
                  <a:cubicBezTo>
                    <a:pt x="8" y="94"/>
                    <a:pt x="11" y="95"/>
                    <a:pt x="13" y="95"/>
                  </a:cubicBezTo>
                  <a:cubicBezTo>
                    <a:pt x="15" y="95"/>
                    <a:pt x="18" y="94"/>
                    <a:pt x="20" y="93"/>
                  </a:cubicBezTo>
                  <a:cubicBezTo>
                    <a:pt x="21" y="92"/>
                    <a:pt x="23" y="91"/>
                    <a:pt x="24" y="89"/>
                  </a:cubicBezTo>
                  <a:cubicBezTo>
                    <a:pt x="25" y="88"/>
                    <a:pt x="26" y="85"/>
                    <a:pt x="28" y="80"/>
                  </a:cubicBezTo>
                  <a:cubicBezTo>
                    <a:pt x="28" y="79"/>
                    <a:pt x="28" y="78"/>
                    <a:pt x="29" y="76"/>
                  </a:cubicBezTo>
                  <a:lnTo>
                    <a:pt x="0" y="0"/>
                  </a:lnTo>
                  <a:lnTo>
                    <a:pt x="14" y="0"/>
                  </a:lnTo>
                  <a:lnTo>
                    <a:pt x="30" y="44"/>
                  </a:lnTo>
                  <a:cubicBezTo>
                    <a:pt x="32" y="50"/>
                    <a:pt x="34" y="56"/>
                    <a:pt x="35" y="62"/>
                  </a:cubicBezTo>
                  <a:cubicBezTo>
                    <a:pt x="37" y="56"/>
                    <a:pt x="38" y="50"/>
                    <a:pt x="41" y="44"/>
                  </a:cubicBezTo>
                  <a:lnTo>
                    <a:pt x="57" y="0"/>
                  </a:lnTo>
                  <a:lnTo>
                    <a:pt x="70" y="0"/>
                  </a:lnTo>
                  <a:lnTo>
                    <a:pt x="41" y="78"/>
                  </a:lnTo>
                  <a:cubicBezTo>
                    <a:pt x="38" y="86"/>
                    <a:pt x="35" y="92"/>
                    <a:pt x="34" y="95"/>
                  </a:cubicBezTo>
                  <a:cubicBezTo>
                    <a:pt x="31" y="99"/>
                    <a:pt x="29" y="102"/>
                    <a:pt x="26" y="104"/>
                  </a:cubicBezTo>
                  <a:cubicBezTo>
                    <a:pt x="23" y="106"/>
                    <a:pt x="19" y="107"/>
                    <a:pt x="15" y="107"/>
                  </a:cubicBezTo>
                  <a:cubicBezTo>
                    <a:pt x="12" y="107"/>
                    <a:pt x="10" y="107"/>
                    <a:pt x="7" y="106"/>
                  </a:cubicBezTo>
                  <a:lnTo>
                    <a:pt x="7" y="10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7" name="Freeform 527"/>
            <p:cNvSpPr>
              <a:spLocks noEditPoints="1"/>
            </p:cNvSpPr>
            <p:nvPr/>
          </p:nvSpPr>
          <p:spPr bwMode="auto">
            <a:xfrm>
              <a:off x="2547" y="9422"/>
              <a:ext cx="109" cy="116"/>
            </a:xfrm>
            <a:custGeom>
              <a:avLst/>
              <a:gdLst/>
              <a:ahLst/>
              <a:cxnLst>
                <a:cxn ang="0">
                  <a:pos x="37" y="0"/>
                </a:cxn>
                <a:cxn ang="0">
                  <a:pos x="37" y="0"/>
                </a:cxn>
                <a:cxn ang="0">
                  <a:pos x="37" y="3"/>
                </a:cxn>
                <a:cxn ang="0">
                  <a:pos x="30" y="3"/>
                </a:cxn>
                <a:cxn ang="0">
                  <a:pos x="27" y="7"/>
                </a:cxn>
                <a:cxn ang="0">
                  <a:pos x="28" y="9"/>
                </a:cxn>
                <a:cxn ang="0">
                  <a:pos x="29" y="13"/>
                </a:cxn>
                <a:cxn ang="0">
                  <a:pos x="49" y="42"/>
                </a:cxn>
                <a:cxn ang="0">
                  <a:pos x="68" y="12"/>
                </a:cxn>
                <a:cxn ang="0">
                  <a:pos x="69" y="9"/>
                </a:cxn>
                <a:cxn ang="0">
                  <a:pos x="70" y="7"/>
                </a:cxn>
                <a:cxn ang="0">
                  <a:pos x="67" y="3"/>
                </a:cxn>
                <a:cxn ang="0">
                  <a:pos x="61" y="3"/>
                </a:cxn>
                <a:cxn ang="0">
                  <a:pos x="61" y="0"/>
                </a:cxn>
                <a:cxn ang="0">
                  <a:pos x="89" y="0"/>
                </a:cxn>
                <a:cxn ang="0">
                  <a:pos x="89" y="3"/>
                </a:cxn>
                <a:cxn ang="0">
                  <a:pos x="82" y="5"/>
                </a:cxn>
                <a:cxn ang="0">
                  <a:pos x="71" y="18"/>
                </a:cxn>
                <a:cxn ang="0">
                  <a:pos x="52" y="48"/>
                </a:cxn>
                <a:cxn ang="0">
                  <a:pos x="52" y="73"/>
                </a:cxn>
                <a:cxn ang="0">
                  <a:pos x="54" y="83"/>
                </a:cxn>
                <a:cxn ang="0">
                  <a:pos x="65" y="85"/>
                </a:cxn>
                <a:cxn ang="0">
                  <a:pos x="65" y="88"/>
                </a:cxn>
                <a:cxn ang="0">
                  <a:pos x="25" y="88"/>
                </a:cxn>
                <a:cxn ang="0">
                  <a:pos x="25" y="85"/>
                </a:cxn>
                <a:cxn ang="0">
                  <a:pos x="36" y="83"/>
                </a:cxn>
                <a:cxn ang="0">
                  <a:pos x="38" y="72"/>
                </a:cxn>
                <a:cxn ang="0">
                  <a:pos x="38" y="49"/>
                </a:cxn>
                <a:cxn ang="0">
                  <a:pos x="21" y="24"/>
                </a:cxn>
                <a:cxn ang="0">
                  <a:pos x="8" y="7"/>
                </a:cxn>
                <a:cxn ang="0">
                  <a:pos x="0" y="3"/>
                </a:cxn>
                <a:cxn ang="0">
                  <a:pos x="0" y="0"/>
                </a:cxn>
                <a:cxn ang="0">
                  <a:pos x="37" y="0"/>
                </a:cxn>
                <a:cxn ang="0">
                  <a:pos x="44" y="0"/>
                </a:cxn>
                <a:cxn ang="0">
                  <a:pos x="44" y="0"/>
                </a:cxn>
                <a:cxn ang="0">
                  <a:pos x="44" y="0"/>
                </a:cxn>
              </a:cxnLst>
              <a:rect l="0" t="0" r="r" b="b"/>
              <a:pathLst>
                <a:path w="89" h="88">
                  <a:moveTo>
                    <a:pt x="37" y="0"/>
                  </a:moveTo>
                  <a:lnTo>
                    <a:pt x="37" y="0"/>
                  </a:lnTo>
                  <a:lnTo>
                    <a:pt x="37" y="3"/>
                  </a:lnTo>
                  <a:cubicBezTo>
                    <a:pt x="33" y="3"/>
                    <a:pt x="31" y="3"/>
                    <a:pt x="30" y="3"/>
                  </a:cubicBezTo>
                  <a:cubicBezTo>
                    <a:pt x="28" y="4"/>
                    <a:pt x="27" y="5"/>
                    <a:pt x="27" y="7"/>
                  </a:cubicBezTo>
                  <a:cubicBezTo>
                    <a:pt x="27" y="8"/>
                    <a:pt x="27" y="8"/>
                    <a:pt x="28" y="9"/>
                  </a:cubicBezTo>
                  <a:cubicBezTo>
                    <a:pt x="28" y="10"/>
                    <a:pt x="28" y="11"/>
                    <a:pt x="29" y="13"/>
                  </a:cubicBezTo>
                  <a:lnTo>
                    <a:pt x="49" y="42"/>
                  </a:lnTo>
                  <a:lnTo>
                    <a:pt x="68" y="12"/>
                  </a:lnTo>
                  <a:cubicBezTo>
                    <a:pt x="69" y="11"/>
                    <a:pt x="69" y="10"/>
                    <a:pt x="69" y="9"/>
                  </a:cubicBezTo>
                  <a:cubicBezTo>
                    <a:pt x="70" y="8"/>
                    <a:pt x="70" y="8"/>
                    <a:pt x="70" y="7"/>
                  </a:cubicBezTo>
                  <a:cubicBezTo>
                    <a:pt x="70" y="5"/>
                    <a:pt x="69" y="4"/>
                    <a:pt x="67" y="3"/>
                  </a:cubicBezTo>
                  <a:cubicBezTo>
                    <a:pt x="65" y="3"/>
                    <a:pt x="63" y="3"/>
                    <a:pt x="61" y="3"/>
                  </a:cubicBezTo>
                  <a:lnTo>
                    <a:pt x="61" y="0"/>
                  </a:lnTo>
                  <a:lnTo>
                    <a:pt x="89" y="0"/>
                  </a:lnTo>
                  <a:lnTo>
                    <a:pt x="89" y="3"/>
                  </a:lnTo>
                  <a:cubicBezTo>
                    <a:pt x="87" y="3"/>
                    <a:pt x="84" y="4"/>
                    <a:pt x="82" y="5"/>
                  </a:cubicBezTo>
                  <a:cubicBezTo>
                    <a:pt x="79" y="7"/>
                    <a:pt x="75" y="12"/>
                    <a:pt x="71" y="18"/>
                  </a:cubicBezTo>
                  <a:lnTo>
                    <a:pt x="52" y="48"/>
                  </a:lnTo>
                  <a:lnTo>
                    <a:pt x="52" y="73"/>
                  </a:lnTo>
                  <a:cubicBezTo>
                    <a:pt x="52" y="78"/>
                    <a:pt x="53" y="82"/>
                    <a:pt x="54" y="83"/>
                  </a:cubicBezTo>
                  <a:cubicBezTo>
                    <a:pt x="56" y="84"/>
                    <a:pt x="60" y="85"/>
                    <a:pt x="65" y="85"/>
                  </a:cubicBezTo>
                  <a:lnTo>
                    <a:pt x="65" y="88"/>
                  </a:lnTo>
                  <a:lnTo>
                    <a:pt x="25" y="88"/>
                  </a:lnTo>
                  <a:lnTo>
                    <a:pt x="25" y="85"/>
                  </a:lnTo>
                  <a:cubicBezTo>
                    <a:pt x="31" y="85"/>
                    <a:pt x="35" y="84"/>
                    <a:pt x="36" y="83"/>
                  </a:cubicBezTo>
                  <a:cubicBezTo>
                    <a:pt x="37" y="81"/>
                    <a:pt x="38" y="78"/>
                    <a:pt x="38" y="72"/>
                  </a:cubicBezTo>
                  <a:lnTo>
                    <a:pt x="38" y="49"/>
                  </a:lnTo>
                  <a:lnTo>
                    <a:pt x="21" y="24"/>
                  </a:lnTo>
                  <a:cubicBezTo>
                    <a:pt x="15" y="15"/>
                    <a:pt x="11" y="9"/>
                    <a:pt x="8" y="7"/>
                  </a:cubicBezTo>
                  <a:cubicBezTo>
                    <a:pt x="6" y="4"/>
                    <a:pt x="3" y="3"/>
                    <a:pt x="0" y="3"/>
                  </a:cubicBezTo>
                  <a:lnTo>
                    <a:pt x="0" y="0"/>
                  </a:lnTo>
                  <a:lnTo>
                    <a:pt x="37" y="0"/>
                  </a:lnTo>
                  <a:close/>
                  <a:moveTo>
                    <a:pt x="44" y="0"/>
                  </a:moveTo>
                  <a:lnTo>
                    <a:pt x="44" y="0"/>
                  </a:lnTo>
                  <a:lnTo>
                    <a:pt x="4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8" name="Freeform 528"/>
            <p:cNvSpPr>
              <a:spLocks noEditPoints="1"/>
            </p:cNvSpPr>
            <p:nvPr/>
          </p:nvSpPr>
          <p:spPr bwMode="auto">
            <a:xfrm>
              <a:off x="2653" y="9419"/>
              <a:ext cx="39" cy="119"/>
            </a:xfrm>
            <a:custGeom>
              <a:avLst/>
              <a:gdLst/>
              <a:ahLst/>
              <a:cxnLst>
                <a:cxn ang="0">
                  <a:pos x="9" y="6"/>
                </a:cxn>
                <a:cxn ang="0">
                  <a:pos x="9" y="6"/>
                </a:cxn>
                <a:cxn ang="0">
                  <a:pos x="10" y="2"/>
                </a:cxn>
                <a:cxn ang="0">
                  <a:pos x="15" y="0"/>
                </a:cxn>
                <a:cxn ang="0">
                  <a:pos x="20" y="2"/>
                </a:cxn>
                <a:cxn ang="0">
                  <a:pos x="22" y="6"/>
                </a:cxn>
                <a:cxn ang="0">
                  <a:pos x="20" y="11"/>
                </a:cxn>
                <a:cxn ang="0">
                  <a:pos x="15" y="13"/>
                </a:cxn>
                <a:cxn ang="0">
                  <a:pos x="10" y="11"/>
                </a:cxn>
                <a:cxn ang="0">
                  <a:pos x="9" y="6"/>
                </a:cxn>
                <a:cxn ang="0">
                  <a:pos x="9" y="6"/>
                </a:cxn>
                <a:cxn ang="0">
                  <a:pos x="0" y="88"/>
                </a:cxn>
                <a:cxn ang="0">
                  <a:pos x="0" y="88"/>
                </a:cxn>
                <a:cxn ang="0">
                  <a:pos x="9" y="86"/>
                </a:cxn>
                <a:cxn ang="0">
                  <a:pos x="11" y="76"/>
                </a:cxn>
                <a:cxn ang="0">
                  <a:pos x="11" y="46"/>
                </a:cxn>
                <a:cxn ang="0">
                  <a:pos x="10" y="40"/>
                </a:cxn>
                <a:cxn ang="0">
                  <a:pos x="6" y="37"/>
                </a:cxn>
                <a:cxn ang="0">
                  <a:pos x="5" y="37"/>
                </a:cxn>
                <a:cxn ang="0">
                  <a:pos x="1" y="38"/>
                </a:cxn>
                <a:cxn ang="0">
                  <a:pos x="1" y="36"/>
                </a:cxn>
                <a:cxn ang="0">
                  <a:pos x="4" y="35"/>
                </a:cxn>
                <a:cxn ang="0">
                  <a:pos x="19" y="30"/>
                </a:cxn>
                <a:cxn ang="0">
                  <a:pos x="22" y="29"/>
                </a:cxn>
                <a:cxn ang="0">
                  <a:pos x="22" y="30"/>
                </a:cxn>
                <a:cxn ang="0">
                  <a:pos x="22" y="76"/>
                </a:cxn>
                <a:cxn ang="0">
                  <a:pos x="24" y="85"/>
                </a:cxn>
                <a:cxn ang="0">
                  <a:pos x="32" y="88"/>
                </a:cxn>
                <a:cxn ang="0">
                  <a:pos x="32" y="90"/>
                </a:cxn>
                <a:cxn ang="0">
                  <a:pos x="0" y="90"/>
                </a:cxn>
                <a:cxn ang="0">
                  <a:pos x="0" y="88"/>
                </a:cxn>
              </a:cxnLst>
              <a:rect l="0" t="0" r="r" b="b"/>
              <a:pathLst>
                <a:path w="32" h="90">
                  <a:moveTo>
                    <a:pt x="9" y="6"/>
                  </a:moveTo>
                  <a:lnTo>
                    <a:pt x="9" y="6"/>
                  </a:lnTo>
                  <a:cubicBezTo>
                    <a:pt x="9" y="5"/>
                    <a:pt x="9" y="3"/>
                    <a:pt x="10" y="2"/>
                  </a:cubicBezTo>
                  <a:cubicBezTo>
                    <a:pt x="12" y="0"/>
                    <a:pt x="13" y="0"/>
                    <a:pt x="15" y="0"/>
                  </a:cubicBezTo>
                  <a:cubicBezTo>
                    <a:pt x="17" y="0"/>
                    <a:pt x="19" y="0"/>
                    <a:pt x="20" y="2"/>
                  </a:cubicBezTo>
                  <a:cubicBezTo>
                    <a:pt x="21" y="3"/>
                    <a:pt x="22" y="5"/>
                    <a:pt x="22" y="6"/>
                  </a:cubicBezTo>
                  <a:cubicBezTo>
                    <a:pt x="22" y="8"/>
                    <a:pt x="21" y="10"/>
                    <a:pt x="20" y="11"/>
                  </a:cubicBezTo>
                  <a:cubicBezTo>
                    <a:pt x="19" y="13"/>
                    <a:pt x="17" y="13"/>
                    <a:pt x="15" y="13"/>
                  </a:cubicBezTo>
                  <a:cubicBezTo>
                    <a:pt x="13" y="13"/>
                    <a:pt x="12" y="13"/>
                    <a:pt x="10" y="11"/>
                  </a:cubicBezTo>
                  <a:cubicBezTo>
                    <a:pt x="9" y="10"/>
                    <a:pt x="9" y="8"/>
                    <a:pt x="9" y="6"/>
                  </a:cubicBezTo>
                  <a:lnTo>
                    <a:pt x="9" y="6"/>
                  </a:lnTo>
                  <a:close/>
                  <a:moveTo>
                    <a:pt x="0" y="88"/>
                  </a:moveTo>
                  <a:lnTo>
                    <a:pt x="0" y="88"/>
                  </a:lnTo>
                  <a:cubicBezTo>
                    <a:pt x="5" y="87"/>
                    <a:pt x="8" y="87"/>
                    <a:pt x="9" y="86"/>
                  </a:cubicBezTo>
                  <a:cubicBezTo>
                    <a:pt x="10" y="84"/>
                    <a:pt x="11" y="81"/>
                    <a:pt x="11" y="76"/>
                  </a:cubicBezTo>
                  <a:lnTo>
                    <a:pt x="11" y="46"/>
                  </a:lnTo>
                  <a:cubicBezTo>
                    <a:pt x="11" y="43"/>
                    <a:pt x="11" y="41"/>
                    <a:pt x="10" y="40"/>
                  </a:cubicBezTo>
                  <a:cubicBezTo>
                    <a:pt x="10" y="38"/>
                    <a:pt x="8" y="37"/>
                    <a:pt x="6" y="37"/>
                  </a:cubicBezTo>
                  <a:cubicBezTo>
                    <a:pt x="6" y="37"/>
                    <a:pt x="5" y="37"/>
                    <a:pt x="5" y="37"/>
                  </a:cubicBezTo>
                  <a:cubicBezTo>
                    <a:pt x="4" y="37"/>
                    <a:pt x="3" y="38"/>
                    <a:pt x="1" y="38"/>
                  </a:cubicBezTo>
                  <a:lnTo>
                    <a:pt x="1" y="36"/>
                  </a:lnTo>
                  <a:lnTo>
                    <a:pt x="4" y="35"/>
                  </a:lnTo>
                  <a:cubicBezTo>
                    <a:pt x="11" y="33"/>
                    <a:pt x="16" y="31"/>
                    <a:pt x="19" y="30"/>
                  </a:cubicBezTo>
                  <a:cubicBezTo>
                    <a:pt x="21" y="29"/>
                    <a:pt x="21" y="29"/>
                    <a:pt x="22" y="29"/>
                  </a:cubicBezTo>
                  <a:cubicBezTo>
                    <a:pt x="22" y="29"/>
                    <a:pt x="22" y="30"/>
                    <a:pt x="22" y="30"/>
                  </a:cubicBezTo>
                  <a:lnTo>
                    <a:pt x="22" y="76"/>
                  </a:lnTo>
                  <a:cubicBezTo>
                    <a:pt x="22" y="81"/>
                    <a:pt x="22" y="84"/>
                    <a:pt x="24" y="85"/>
                  </a:cubicBezTo>
                  <a:cubicBezTo>
                    <a:pt x="25" y="87"/>
                    <a:pt x="27" y="88"/>
                    <a:pt x="32" y="88"/>
                  </a:cubicBezTo>
                  <a:lnTo>
                    <a:pt x="32"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9" name="Freeform 529"/>
            <p:cNvSpPr>
              <a:spLocks noEditPoints="1"/>
            </p:cNvSpPr>
            <p:nvPr/>
          </p:nvSpPr>
          <p:spPr bwMode="auto">
            <a:xfrm>
              <a:off x="2698" y="9457"/>
              <a:ext cx="65" cy="82"/>
            </a:xfrm>
            <a:custGeom>
              <a:avLst/>
              <a:gdLst/>
              <a:ahLst/>
              <a:cxnLst>
                <a:cxn ang="0">
                  <a:pos x="28" y="0"/>
                </a:cxn>
                <a:cxn ang="0">
                  <a:pos x="28" y="0"/>
                </a:cxn>
                <a:cxn ang="0">
                  <a:pos x="44" y="6"/>
                </a:cxn>
                <a:cxn ang="0">
                  <a:pos x="51"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10"/>
                </a:cxn>
                <a:cxn ang="0">
                  <a:pos x="28" y="0"/>
                </a:cxn>
                <a:cxn ang="0">
                  <a:pos x="28" y="0"/>
                </a:cxn>
                <a:cxn ang="0">
                  <a:pos x="24" y="5"/>
                </a:cxn>
                <a:cxn ang="0">
                  <a:pos x="24" y="5"/>
                </a:cxn>
                <a:cxn ang="0">
                  <a:pos x="13" y="11"/>
                </a:cxn>
                <a:cxn ang="0">
                  <a:pos x="10" y="20"/>
                </a:cxn>
                <a:cxn ang="0">
                  <a:pos x="37" y="20"/>
                </a:cxn>
                <a:cxn ang="0">
                  <a:pos x="35" y="11"/>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1"/>
                    <a:pt x="51" y="17"/>
                    <a:pt x="51" y="24"/>
                  </a:cubicBezTo>
                  <a:lnTo>
                    <a:pt x="10" y="24"/>
                  </a:lnTo>
                  <a:cubicBezTo>
                    <a:pt x="10" y="34"/>
                    <a:pt x="12" y="42"/>
                    <a:pt x="16" y="46"/>
                  </a:cubicBezTo>
                  <a:cubicBezTo>
                    <a:pt x="20" y="51"/>
                    <a:pt x="25" y="53"/>
                    <a:pt x="31" y="53"/>
                  </a:cubicBezTo>
                  <a:cubicBezTo>
                    <a:pt x="35" y="53"/>
                    <a:pt x="39" y="52"/>
                    <a:pt x="42" y="49"/>
                  </a:cubicBezTo>
                  <a:cubicBezTo>
                    <a:pt x="45" y="47"/>
                    <a:pt x="48" y="44"/>
                    <a:pt x="51" y="39"/>
                  </a:cubicBezTo>
                  <a:lnTo>
                    <a:pt x="53" y="40"/>
                  </a:lnTo>
                  <a:cubicBezTo>
                    <a:pt x="51" y="46"/>
                    <a:pt x="48" y="51"/>
                    <a:pt x="43" y="55"/>
                  </a:cubicBezTo>
                  <a:cubicBezTo>
                    <a:pt x="38" y="60"/>
                    <a:pt x="32" y="62"/>
                    <a:pt x="25" y="62"/>
                  </a:cubicBezTo>
                  <a:cubicBezTo>
                    <a:pt x="17" y="62"/>
                    <a:pt x="11" y="59"/>
                    <a:pt x="7" y="53"/>
                  </a:cubicBezTo>
                  <a:cubicBezTo>
                    <a:pt x="2" y="47"/>
                    <a:pt x="0" y="40"/>
                    <a:pt x="0" y="32"/>
                  </a:cubicBezTo>
                  <a:cubicBezTo>
                    <a:pt x="0" y="23"/>
                    <a:pt x="3" y="16"/>
                    <a:pt x="8" y="10"/>
                  </a:cubicBezTo>
                  <a:cubicBezTo>
                    <a:pt x="13" y="3"/>
                    <a:pt x="20" y="0"/>
                    <a:pt x="28" y="0"/>
                  </a:cubicBezTo>
                  <a:lnTo>
                    <a:pt x="28" y="0"/>
                  </a:lnTo>
                  <a:close/>
                  <a:moveTo>
                    <a:pt x="24" y="5"/>
                  </a:moveTo>
                  <a:lnTo>
                    <a:pt x="24" y="5"/>
                  </a:lnTo>
                  <a:cubicBezTo>
                    <a:pt x="19" y="5"/>
                    <a:pt x="15" y="7"/>
                    <a:pt x="13" y="11"/>
                  </a:cubicBezTo>
                  <a:cubicBezTo>
                    <a:pt x="11" y="14"/>
                    <a:pt x="10" y="17"/>
                    <a:pt x="10" y="20"/>
                  </a:cubicBezTo>
                  <a:lnTo>
                    <a:pt x="37" y="20"/>
                  </a:lnTo>
                  <a:cubicBezTo>
                    <a:pt x="37" y="16"/>
                    <a:pt x="36" y="13"/>
                    <a:pt x="35" y="11"/>
                  </a:cubicBezTo>
                  <a:cubicBezTo>
                    <a:pt x="33"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0" name="Freeform 530"/>
            <p:cNvSpPr>
              <a:spLocks/>
            </p:cNvSpPr>
            <p:nvPr/>
          </p:nvSpPr>
          <p:spPr bwMode="auto">
            <a:xfrm>
              <a:off x="2770" y="9418"/>
              <a:ext cx="39" cy="120"/>
            </a:xfrm>
            <a:custGeom>
              <a:avLst/>
              <a:gdLst/>
              <a:ahLst/>
              <a:cxnLst>
                <a:cxn ang="0">
                  <a:pos x="0" y="89"/>
                </a:cxn>
                <a:cxn ang="0">
                  <a:pos x="0" y="89"/>
                </a:cxn>
                <a:cxn ang="0">
                  <a:pos x="9" y="86"/>
                </a:cxn>
                <a:cxn ang="0">
                  <a:pos x="11" y="79"/>
                </a:cxn>
                <a:cxn ang="0">
                  <a:pos x="11" y="16"/>
                </a:cxn>
                <a:cxn ang="0">
                  <a:pos x="10" y="10"/>
                </a:cxn>
                <a:cxn ang="0">
                  <a:pos x="5" y="8"/>
                </a:cxn>
                <a:cxn ang="0">
                  <a:pos x="3" y="8"/>
                </a:cxn>
                <a:cxn ang="0">
                  <a:pos x="0" y="8"/>
                </a:cxn>
                <a:cxn ang="0">
                  <a:pos x="0" y="6"/>
                </a:cxn>
                <a:cxn ang="0">
                  <a:pos x="21" y="0"/>
                </a:cxn>
                <a:cxn ang="0">
                  <a:pos x="22" y="1"/>
                </a:cxn>
                <a:cxn ang="0">
                  <a:pos x="22" y="2"/>
                </a:cxn>
                <a:cxn ang="0">
                  <a:pos x="22" y="80"/>
                </a:cxn>
                <a:cxn ang="0">
                  <a:pos x="24" y="87"/>
                </a:cxn>
                <a:cxn ang="0">
                  <a:pos x="32" y="89"/>
                </a:cxn>
                <a:cxn ang="0">
                  <a:pos x="32" y="91"/>
                </a:cxn>
                <a:cxn ang="0">
                  <a:pos x="0" y="91"/>
                </a:cxn>
                <a:cxn ang="0">
                  <a:pos x="0" y="89"/>
                </a:cxn>
              </a:cxnLst>
              <a:rect l="0" t="0" r="r" b="b"/>
              <a:pathLst>
                <a:path w="32" h="91">
                  <a:moveTo>
                    <a:pt x="0" y="89"/>
                  </a:moveTo>
                  <a:lnTo>
                    <a:pt x="0" y="89"/>
                  </a:lnTo>
                  <a:cubicBezTo>
                    <a:pt x="4" y="88"/>
                    <a:pt x="7" y="88"/>
                    <a:pt x="9" y="86"/>
                  </a:cubicBezTo>
                  <a:cubicBezTo>
                    <a:pt x="10" y="85"/>
                    <a:pt x="11" y="83"/>
                    <a:pt x="11" y="79"/>
                  </a:cubicBezTo>
                  <a:lnTo>
                    <a:pt x="11" y="16"/>
                  </a:lnTo>
                  <a:cubicBezTo>
                    <a:pt x="11" y="13"/>
                    <a:pt x="10" y="11"/>
                    <a:pt x="10" y="10"/>
                  </a:cubicBezTo>
                  <a:cubicBezTo>
                    <a:pt x="9" y="9"/>
                    <a:pt x="7" y="8"/>
                    <a:pt x="5" y="8"/>
                  </a:cubicBezTo>
                  <a:cubicBezTo>
                    <a:pt x="4" y="8"/>
                    <a:pt x="4" y="8"/>
                    <a:pt x="3" y="8"/>
                  </a:cubicBezTo>
                  <a:cubicBezTo>
                    <a:pt x="2" y="8"/>
                    <a:pt x="1" y="8"/>
                    <a:pt x="0" y="8"/>
                  </a:cubicBezTo>
                  <a:lnTo>
                    <a:pt x="0" y="6"/>
                  </a:lnTo>
                  <a:cubicBezTo>
                    <a:pt x="6" y="5"/>
                    <a:pt x="13" y="3"/>
                    <a:pt x="21" y="0"/>
                  </a:cubicBezTo>
                  <a:cubicBezTo>
                    <a:pt x="21" y="0"/>
                    <a:pt x="22" y="0"/>
                    <a:pt x="22" y="1"/>
                  </a:cubicBezTo>
                  <a:cubicBezTo>
                    <a:pt x="22" y="1"/>
                    <a:pt x="22" y="1"/>
                    <a:pt x="22" y="2"/>
                  </a:cubicBezTo>
                  <a:lnTo>
                    <a:pt x="22" y="80"/>
                  </a:lnTo>
                  <a:cubicBezTo>
                    <a:pt x="22" y="83"/>
                    <a:pt x="22" y="86"/>
                    <a:pt x="24" y="87"/>
                  </a:cubicBezTo>
                  <a:cubicBezTo>
                    <a:pt x="25" y="88"/>
                    <a:pt x="28" y="89"/>
                    <a:pt x="32" y="89"/>
                  </a:cubicBezTo>
                  <a:lnTo>
                    <a:pt x="32" y="91"/>
                  </a:lnTo>
                  <a:lnTo>
                    <a:pt x="0" y="91"/>
                  </a:lnTo>
                  <a:lnTo>
                    <a:pt x="0" y="8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1" name="Freeform 531"/>
            <p:cNvSpPr>
              <a:spLocks noEditPoints="1"/>
            </p:cNvSpPr>
            <p:nvPr/>
          </p:nvSpPr>
          <p:spPr bwMode="auto">
            <a:xfrm>
              <a:off x="2816" y="9419"/>
              <a:ext cx="75" cy="120"/>
            </a:xfrm>
            <a:custGeom>
              <a:avLst/>
              <a:gdLst/>
              <a:ahLst/>
              <a:cxnLst>
                <a:cxn ang="0">
                  <a:pos x="28" y="29"/>
                </a:cxn>
                <a:cxn ang="0">
                  <a:pos x="28" y="29"/>
                </a:cxn>
                <a:cxn ang="0">
                  <a:pos x="36" y="31"/>
                </a:cxn>
                <a:cxn ang="0">
                  <a:pos x="41" y="35"/>
                </a:cxn>
                <a:cxn ang="0">
                  <a:pos x="41" y="14"/>
                </a:cxn>
                <a:cxn ang="0">
                  <a:pos x="41" y="9"/>
                </a:cxn>
                <a:cxn ang="0">
                  <a:pos x="36" y="7"/>
                </a:cxn>
                <a:cxn ang="0">
                  <a:pos x="35" y="7"/>
                </a:cxn>
                <a:cxn ang="0">
                  <a:pos x="33" y="7"/>
                </a:cxn>
                <a:cxn ang="0">
                  <a:pos x="33" y="5"/>
                </a:cxn>
                <a:cxn ang="0">
                  <a:pos x="38" y="4"/>
                </a:cxn>
                <a:cxn ang="0">
                  <a:pos x="44" y="2"/>
                </a:cxn>
                <a:cxn ang="0">
                  <a:pos x="49" y="1"/>
                </a:cxn>
                <a:cxn ang="0">
                  <a:pos x="52" y="0"/>
                </a:cxn>
                <a:cxn ang="0">
                  <a:pos x="52" y="0"/>
                </a:cxn>
                <a:cxn ang="0">
                  <a:pos x="52" y="6"/>
                </a:cxn>
                <a:cxn ang="0">
                  <a:pos x="52" y="14"/>
                </a:cxn>
                <a:cxn ang="0">
                  <a:pos x="52" y="22"/>
                </a:cxn>
                <a:cxn ang="0">
                  <a:pos x="52" y="74"/>
                </a:cxn>
                <a:cxn ang="0">
                  <a:pos x="53" y="80"/>
                </a:cxn>
                <a:cxn ang="0">
                  <a:pos x="59" y="82"/>
                </a:cxn>
                <a:cxn ang="0">
                  <a:pos x="60" y="82"/>
                </a:cxn>
                <a:cxn ang="0">
                  <a:pos x="61" y="82"/>
                </a:cxn>
                <a:cxn ang="0">
                  <a:pos x="61" y="84"/>
                </a:cxn>
                <a:cxn ang="0">
                  <a:pos x="52" y="87"/>
                </a:cxn>
                <a:cxn ang="0">
                  <a:pos x="42" y="91"/>
                </a:cxn>
                <a:cxn ang="0">
                  <a:pos x="41" y="90"/>
                </a:cxn>
                <a:cxn ang="0">
                  <a:pos x="41" y="82"/>
                </a:cxn>
                <a:cxn ang="0">
                  <a:pos x="35" y="88"/>
                </a:cxn>
                <a:cxn ang="0">
                  <a:pos x="24" y="91"/>
                </a:cxn>
                <a:cxn ang="0">
                  <a:pos x="7" y="82"/>
                </a:cxn>
                <a:cxn ang="0">
                  <a:pos x="0" y="63"/>
                </a:cxn>
                <a:cxn ang="0">
                  <a:pos x="8" y="39"/>
                </a:cxn>
                <a:cxn ang="0">
                  <a:pos x="28" y="29"/>
                </a:cxn>
                <a:cxn ang="0">
                  <a:pos x="28" y="29"/>
                </a:cxn>
                <a:cxn ang="0">
                  <a:pos x="30" y="84"/>
                </a:cxn>
                <a:cxn ang="0">
                  <a:pos x="30" y="84"/>
                </a:cxn>
                <a:cxn ang="0">
                  <a:pos x="38" y="81"/>
                </a:cxn>
                <a:cxn ang="0">
                  <a:pos x="41" y="75"/>
                </a:cxn>
                <a:cxn ang="0">
                  <a:pos x="41" y="48"/>
                </a:cxn>
                <a:cxn ang="0">
                  <a:pos x="37" y="36"/>
                </a:cxn>
                <a:cxn ang="0">
                  <a:pos x="28" y="32"/>
                </a:cxn>
                <a:cxn ang="0">
                  <a:pos x="16" y="40"/>
                </a:cxn>
                <a:cxn ang="0">
                  <a:pos x="11" y="57"/>
                </a:cxn>
                <a:cxn ang="0">
                  <a:pos x="16" y="76"/>
                </a:cxn>
                <a:cxn ang="0">
                  <a:pos x="30" y="84"/>
                </a:cxn>
                <a:cxn ang="0">
                  <a:pos x="30" y="84"/>
                </a:cxn>
              </a:cxnLst>
              <a:rect l="0" t="0" r="r" b="b"/>
              <a:pathLst>
                <a:path w="61" h="91">
                  <a:moveTo>
                    <a:pt x="28" y="29"/>
                  </a:moveTo>
                  <a:lnTo>
                    <a:pt x="28" y="29"/>
                  </a:lnTo>
                  <a:cubicBezTo>
                    <a:pt x="31" y="29"/>
                    <a:pt x="34" y="29"/>
                    <a:pt x="36" y="31"/>
                  </a:cubicBezTo>
                  <a:cubicBezTo>
                    <a:pt x="38" y="32"/>
                    <a:pt x="40" y="33"/>
                    <a:pt x="41" y="35"/>
                  </a:cubicBezTo>
                  <a:lnTo>
                    <a:pt x="41" y="14"/>
                  </a:lnTo>
                  <a:cubicBezTo>
                    <a:pt x="41" y="11"/>
                    <a:pt x="41" y="10"/>
                    <a:pt x="41" y="9"/>
                  </a:cubicBezTo>
                  <a:cubicBezTo>
                    <a:pt x="40" y="8"/>
                    <a:pt x="39" y="7"/>
                    <a:pt x="36" y="7"/>
                  </a:cubicBezTo>
                  <a:cubicBezTo>
                    <a:pt x="36" y="7"/>
                    <a:pt x="35" y="7"/>
                    <a:pt x="35" y="7"/>
                  </a:cubicBezTo>
                  <a:cubicBezTo>
                    <a:pt x="35" y="7"/>
                    <a:pt x="34" y="7"/>
                    <a:pt x="33" y="7"/>
                  </a:cubicBezTo>
                  <a:lnTo>
                    <a:pt x="33" y="5"/>
                  </a:lnTo>
                  <a:lnTo>
                    <a:pt x="38" y="4"/>
                  </a:lnTo>
                  <a:cubicBezTo>
                    <a:pt x="40" y="3"/>
                    <a:pt x="42" y="3"/>
                    <a:pt x="44" y="2"/>
                  </a:cubicBezTo>
                  <a:cubicBezTo>
                    <a:pt x="46" y="2"/>
                    <a:pt x="47" y="1"/>
                    <a:pt x="49" y="1"/>
                  </a:cubicBezTo>
                  <a:cubicBezTo>
                    <a:pt x="49" y="1"/>
                    <a:pt x="51" y="0"/>
                    <a:pt x="52" y="0"/>
                  </a:cubicBezTo>
                  <a:lnTo>
                    <a:pt x="52" y="0"/>
                  </a:lnTo>
                  <a:lnTo>
                    <a:pt x="52" y="6"/>
                  </a:lnTo>
                  <a:cubicBezTo>
                    <a:pt x="52" y="9"/>
                    <a:pt x="52" y="11"/>
                    <a:pt x="52" y="14"/>
                  </a:cubicBezTo>
                  <a:cubicBezTo>
                    <a:pt x="52" y="17"/>
                    <a:pt x="52" y="19"/>
                    <a:pt x="52" y="22"/>
                  </a:cubicBezTo>
                  <a:lnTo>
                    <a:pt x="52" y="74"/>
                  </a:lnTo>
                  <a:cubicBezTo>
                    <a:pt x="52" y="77"/>
                    <a:pt x="52" y="79"/>
                    <a:pt x="53" y="80"/>
                  </a:cubicBezTo>
                  <a:cubicBezTo>
                    <a:pt x="54" y="81"/>
                    <a:pt x="56" y="82"/>
                    <a:pt x="59" y="82"/>
                  </a:cubicBezTo>
                  <a:cubicBezTo>
                    <a:pt x="59" y="82"/>
                    <a:pt x="59" y="82"/>
                    <a:pt x="60" y="82"/>
                  </a:cubicBezTo>
                  <a:cubicBezTo>
                    <a:pt x="60" y="82"/>
                    <a:pt x="61" y="82"/>
                    <a:pt x="61" y="82"/>
                  </a:cubicBezTo>
                  <a:lnTo>
                    <a:pt x="61" y="84"/>
                  </a:lnTo>
                  <a:cubicBezTo>
                    <a:pt x="61" y="84"/>
                    <a:pt x="58" y="85"/>
                    <a:pt x="52" y="87"/>
                  </a:cubicBezTo>
                  <a:lnTo>
                    <a:pt x="42" y="91"/>
                  </a:lnTo>
                  <a:lnTo>
                    <a:pt x="41" y="90"/>
                  </a:lnTo>
                  <a:lnTo>
                    <a:pt x="41" y="82"/>
                  </a:lnTo>
                  <a:cubicBezTo>
                    <a:pt x="39" y="85"/>
                    <a:pt x="37" y="87"/>
                    <a:pt x="35" y="88"/>
                  </a:cubicBezTo>
                  <a:cubicBezTo>
                    <a:pt x="32" y="90"/>
                    <a:pt x="28" y="91"/>
                    <a:pt x="24" y="91"/>
                  </a:cubicBezTo>
                  <a:cubicBezTo>
                    <a:pt x="17" y="91"/>
                    <a:pt x="11" y="88"/>
                    <a:pt x="7" y="82"/>
                  </a:cubicBezTo>
                  <a:cubicBezTo>
                    <a:pt x="2" y="77"/>
                    <a:pt x="0" y="70"/>
                    <a:pt x="0" y="63"/>
                  </a:cubicBezTo>
                  <a:cubicBezTo>
                    <a:pt x="0" y="53"/>
                    <a:pt x="2" y="45"/>
                    <a:pt x="8" y="39"/>
                  </a:cubicBezTo>
                  <a:cubicBezTo>
                    <a:pt x="13" y="32"/>
                    <a:pt x="20" y="29"/>
                    <a:pt x="28" y="29"/>
                  </a:cubicBezTo>
                  <a:lnTo>
                    <a:pt x="28" y="29"/>
                  </a:lnTo>
                  <a:close/>
                  <a:moveTo>
                    <a:pt x="30" y="84"/>
                  </a:moveTo>
                  <a:lnTo>
                    <a:pt x="30" y="84"/>
                  </a:lnTo>
                  <a:cubicBezTo>
                    <a:pt x="34" y="84"/>
                    <a:pt x="36" y="83"/>
                    <a:pt x="38" y="81"/>
                  </a:cubicBezTo>
                  <a:cubicBezTo>
                    <a:pt x="40" y="79"/>
                    <a:pt x="41" y="77"/>
                    <a:pt x="41" y="75"/>
                  </a:cubicBezTo>
                  <a:lnTo>
                    <a:pt x="41" y="48"/>
                  </a:lnTo>
                  <a:cubicBezTo>
                    <a:pt x="41" y="42"/>
                    <a:pt x="40" y="38"/>
                    <a:pt x="37" y="36"/>
                  </a:cubicBezTo>
                  <a:cubicBezTo>
                    <a:pt x="34" y="34"/>
                    <a:pt x="31" y="32"/>
                    <a:pt x="28" y="32"/>
                  </a:cubicBezTo>
                  <a:cubicBezTo>
                    <a:pt x="23" y="32"/>
                    <a:pt x="19" y="35"/>
                    <a:pt x="16" y="40"/>
                  </a:cubicBezTo>
                  <a:cubicBezTo>
                    <a:pt x="13" y="44"/>
                    <a:pt x="11" y="50"/>
                    <a:pt x="11" y="57"/>
                  </a:cubicBezTo>
                  <a:cubicBezTo>
                    <a:pt x="11" y="64"/>
                    <a:pt x="13" y="70"/>
                    <a:pt x="16" y="76"/>
                  </a:cubicBezTo>
                  <a:cubicBezTo>
                    <a:pt x="19" y="81"/>
                    <a:pt x="24" y="84"/>
                    <a:pt x="30" y="84"/>
                  </a:cubicBezTo>
                  <a:lnTo>
                    <a:pt x="30" y="8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2" name="Freeform 532"/>
            <p:cNvSpPr>
              <a:spLocks noEditPoints="1"/>
            </p:cNvSpPr>
            <p:nvPr/>
          </p:nvSpPr>
          <p:spPr bwMode="auto">
            <a:xfrm>
              <a:off x="3532" y="9422"/>
              <a:ext cx="95" cy="116"/>
            </a:xfrm>
            <a:custGeom>
              <a:avLst/>
              <a:gdLst/>
              <a:ahLst/>
              <a:cxnLst>
                <a:cxn ang="0">
                  <a:pos x="0" y="85"/>
                </a:cxn>
                <a:cxn ang="0">
                  <a:pos x="0" y="85"/>
                </a:cxn>
                <a:cxn ang="0">
                  <a:pos x="10" y="83"/>
                </a:cxn>
                <a:cxn ang="0">
                  <a:pos x="12" y="73"/>
                </a:cxn>
                <a:cxn ang="0">
                  <a:pos x="12" y="15"/>
                </a:cxn>
                <a:cxn ang="0">
                  <a:pos x="10" y="5"/>
                </a:cxn>
                <a:cxn ang="0">
                  <a:pos x="0" y="3"/>
                </a:cxn>
                <a:cxn ang="0">
                  <a:pos x="0" y="0"/>
                </a:cxn>
                <a:cxn ang="0">
                  <a:pos x="71" y="0"/>
                </a:cxn>
                <a:cxn ang="0">
                  <a:pos x="71" y="19"/>
                </a:cxn>
                <a:cxn ang="0">
                  <a:pos x="68" y="19"/>
                </a:cxn>
                <a:cxn ang="0">
                  <a:pos x="63" y="8"/>
                </a:cxn>
                <a:cxn ang="0">
                  <a:pos x="48" y="5"/>
                </a:cxn>
                <a:cxn ang="0">
                  <a:pos x="30" y="5"/>
                </a:cxn>
                <a:cxn ang="0">
                  <a:pos x="26" y="6"/>
                </a:cxn>
                <a:cxn ang="0">
                  <a:pos x="25" y="10"/>
                </a:cxn>
                <a:cxn ang="0">
                  <a:pos x="25" y="39"/>
                </a:cxn>
                <a:cxn ang="0">
                  <a:pos x="46" y="39"/>
                </a:cxn>
                <a:cxn ang="0">
                  <a:pos x="57" y="37"/>
                </a:cxn>
                <a:cxn ang="0">
                  <a:pos x="60" y="27"/>
                </a:cxn>
                <a:cxn ang="0">
                  <a:pos x="63" y="27"/>
                </a:cxn>
                <a:cxn ang="0">
                  <a:pos x="63" y="57"/>
                </a:cxn>
                <a:cxn ang="0">
                  <a:pos x="60" y="57"/>
                </a:cxn>
                <a:cxn ang="0">
                  <a:pos x="56" y="47"/>
                </a:cxn>
                <a:cxn ang="0">
                  <a:pos x="46" y="44"/>
                </a:cxn>
                <a:cxn ang="0">
                  <a:pos x="25" y="44"/>
                </a:cxn>
                <a:cxn ang="0">
                  <a:pos x="25" y="77"/>
                </a:cxn>
                <a:cxn ang="0">
                  <a:pos x="28" y="82"/>
                </a:cxn>
                <a:cxn ang="0">
                  <a:pos x="43" y="83"/>
                </a:cxn>
                <a:cxn ang="0">
                  <a:pos x="63" y="80"/>
                </a:cxn>
                <a:cxn ang="0">
                  <a:pos x="74" y="65"/>
                </a:cxn>
                <a:cxn ang="0">
                  <a:pos x="78" y="65"/>
                </a:cxn>
                <a:cxn ang="0">
                  <a:pos x="72" y="88"/>
                </a:cxn>
                <a:cxn ang="0">
                  <a:pos x="0" y="88"/>
                </a:cxn>
                <a:cxn ang="0">
                  <a:pos x="0" y="85"/>
                </a:cxn>
                <a:cxn ang="0">
                  <a:pos x="39" y="0"/>
                </a:cxn>
                <a:cxn ang="0">
                  <a:pos x="39" y="0"/>
                </a:cxn>
                <a:cxn ang="0">
                  <a:pos x="39" y="0"/>
                </a:cxn>
              </a:cxnLst>
              <a:rect l="0" t="0" r="r" b="b"/>
              <a:pathLst>
                <a:path w="78" h="88">
                  <a:moveTo>
                    <a:pt x="0" y="85"/>
                  </a:moveTo>
                  <a:lnTo>
                    <a:pt x="0" y="85"/>
                  </a:lnTo>
                  <a:cubicBezTo>
                    <a:pt x="5" y="85"/>
                    <a:pt x="8" y="84"/>
                    <a:pt x="10" y="83"/>
                  </a:cubicBezTo>
                  <a:cubicBezTo>
                    <a:pt x="11" y="81"/>
                    <a:pt x="12" y="78"/>
                    <a:pt x="12" y="73"/>
                  </a:cubicBezTo>
                  <a:lnTo>
                    <a:pt x="12" y="15"/>
                  </a:lnTo>
                  <a:cubicBezTo>
                    <a:pt x="12" y="10"/>
                    <a:pt x="11" y="7"/>
                    <a:pt x="10" y="5"/>
                  </a:cubicBezTo>
                  <a:cubicBezTo>
                    <a:pt x="8" y="4"/>
                    <a:pt x="5" y="3"/>
                    <a:pt x="0" y="3"/>
                  </a:cubicBezTo>
                  <a:lnTo>
                    <a:pt x="0" y="0"/>
                  </a:lnTo>
                  <a:lnTo>
                    <a:pt x="71" y="0"/>
                  </a:lnTo>
                  <a:lnTo>
                    <a:pt x="71" y="19"/>
                  </a:lnTo>
                  <a:lnTo>
                    <a:pt x="68" y="19"/>
                  </a:lnTo>
                  <a:cubicBezTo>
                    <a:pt x="66" y="13"/>
                    <a:pt x="65" y="10"/>
                    <a:pt x="63" y="8"/>
                  </a:cubicBezTo>
                  <a:cubicBezTo>
                    <a:pt x="60" y="6"/>
                    <a:pt x="55" y="5"/>
                    <a:pt x="48" y="5"/>
                  </a:cubicBezTo>
                  <a:lnTo>
                    <a:pt x="30" y="5"/>
                  </a:lnTo>
                  <a:cubicBezTo>
                    <a:pt x="28" y="5"/>
                    <a:pt x="27" y="6"/>
                    <a:pt x="26" y="6"/>
                  </a:cubicBezTo>
                  <a:cubicBezTo>
                    <a:pt x="26" y="7"/>
                    <a:pt x="25" y="8"/>
                    <a:pt x="25" y="10"/>
                  </a:cubicBezTo>
                  <a:lnTo>
                    <a:pt x="25" y="39"/>
                  </a:lnTo>
                  <a:lnTo>
                    <a:pt x="46" y="39"/>
                  </a:lnTo>
                  <a:cubicBezTo>
                    <a:pt x="51" y="39"/>
                    <a:pt x="55" y="38"/>
                    <a:pt x="57" y="37"/>
                  </a:cubicBezTo>
                  <a:cubicBezTo>
                    <a:pt x="58" y="35"/>
                    <a:pt x="59" y="32"/>
                    <a:pt x="60" y="27"/>
                  </a:cubicBezTo>
                  <a:lnTo>
                    <a:pt x="63" y="27"/>
                  </a:lnTo>
                  <a:lnTo>
                    <a:pt x="63" y="57"/>
                  </a:lnTo>
                  <a:lnTo>
                    <a:pt x="60" y="57"/>
                  </a:lnTo>
                  <a:cubicBezTo>
                    <a:pt x="59" y="52"/>
                    <a:pt x="58" y="49"/>
                    <a:pt x="56" y="47"/>
                  </a:cubicBezTo>
                  <a:cubicBezTo>
                    <a:pt x="55" y="45"/>
                    <a:pt x="51" y="44"/>
                    <a:pt x="46" y="44"/>
                  </a:cubicBezTo>
                  <a:lnTo>
                    <a:pt x="25" y="44"/>
                  </a:lnTo>
                  <a:lnTo>
                    <a:pt x="25" y="77"/>
                  </a:lnTo>
                  <a:cubicBezTo>
                    <a:pt x="25" y="80"/>
                    <a:pt x="26" y="81"/>
                    <a:pt x="28" y="82"/>
                  </a:cubicBezTo>
                  <a:cubicBezTo>
                    <a:pt x="30" y="82"/>
                    <a:pt x="35" y="83"/>
                    <a:pt x="43" y="83"/>
                  </a:cubicBezTo>
                  <a:cubicBezTo>
                    <a:pt x="52" y="83"/>
                    <a:pt x="58" y="82"/>
                    <a:pt x="63" y="80"/>
                  </a:cubicBezTo>
                  <a:cubicBezTo>
                    <a:pt x="67" y="78"/>
                    <a:pt x="71" y="73"/>
                    <a:pt x="74" y="65"/>
                  </a:cubicBezTo>
                  <a:lnTo>
                    <a:pt x="78" y="65"/>
                  </a:lnTo>
                  <a:lnTo>
                    <a:pt x="72" y="88"/>
                  </a:lnTo>
                  <a:lnTo>
                    <a:pt x="0" y="88"/>
                  </a:lnTo>
                  <a:lnTo>
                    <a:pt x="0" y="85"/>
                  </a:lnTo>
                  <a:close/>
                  <a:moveTo>
                    <a:pt x="39" y="0"/>
                  </a:moveTo>
                  <a:lnTo>
                    <a:pt x="39" y="0"/>
                  </a:lnTo>
                  <a:lnTo>
                    <a:pt x="3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3" name="Freeform 533"/>
            <p:cNvSpPr>
              <a:spLocks/>
            </p:cNvSpPr>
            <p:nvPr/>
          </p:nvSpPr>
          <p:spPr bwMode="auto">
            <a:xfrm>
              <a:off x="3633" y="9419"/>
              <a:ext cx="59" cy="119"/>
            </a:xfrm>
            <a:custGeom>
              <a:avLst/>
              <a:gdLst/>
              <a:ahLst/>
              <a:cxnLst>
                <a:cxn ang="0">
                  <a:pos x="0" y="88"/>
                </a:cxn>
                <a:cxn ang="0">
                  <a:pos x="0" y="88"/>
                </a:cxn>
                <a:cxn ang="0">
                  <a:pos x="9" y="85"/>
                </a:cxn>
                <a:cxn ang="0">
                  <a:pos x="11" y="76"/>
                </a:cxn>
                <a:cxn ang="0">
                  <a:pos x="11" y="35"/>
                </a:cxn>
                <a:cxn ang="0">
                  <a:pos x="0" y="35"/>
                </a:cxn>
                <a:cxn ang="0">
                  <a:pos x="0" y="30"/>
                </a:cxn>
                <a:cxn ang="0">
                  <a:pos x="11" y="30"/>
                </a:cxn>
                <a:cxn ang="0">
                  <a:pos x="14" y="13"/>
                </a:cxn>
                <a:cxn ang="0">
                  <a:pos x="33" y="0"/>
                </a:cxn>
                <a:cxn ang="0">
                  <a:pos x="44" y="2"/>
                </a:cxn>
                <a:cxn ang="0">
                  <a:pos x="48" y="8"/>
                </a:cxn>
                <a:cxn ang="0">
                  <a:pos x="46" y="12"/>
                </a:cxn>
                <a:cxn ang="0">
                  <a:pos x="43" y="13"/>
                </a:cxn>
                <a:cxn ang="0">
                  <a:pos x="40" y="12"/>
                </a:cxn>
                <a:cxn ang="0">
                  <a:pos x="36" y="8"/>
                </a:cxn>
                <a:cxn ang="0">
                  <a:pos x="35" y="7"/>
                </a:cxn>
                <a:cxn ang="0">
                  <a:pos x="33" y="4"/>
                </a:cxn>
                <a:cxn ang="0">
                  <a:pos x="30" y="3"/>
                </a:cxn>
                <a:cxn ang="0">
                  <a:pos x="23" y="8"/>
                </a:cxn>
                <a:cxn ang="0">
                  <a:pos x="22" y="15"/>
                </a:cxn>
                <a:cxn ang="0">
                  <a:pos x="22" y="30"/>
                </a:cxn>
                <a:cxn ang="0">
                  <a:pos x="38" y="30"/>
                </a:cxn>
                <a:cxn ang="0">
                  <a:pos x="38" y="35"/>
                </a:cxn>
                <a:cxn ang="0">
                  <a:pos x="22" y="35"/>
                </a:cxn>
                <a:cxn ang="0">
                  <a:pos x="22" y="76"/>
                </a:cxn>
                <a:cxn ang="0">
                  <a:pos x="24" y="85"/>
                </a:cxn>
                <a:cxn ang="0">
                  <a:pos x="34" y="88"/>
                </a:cxn>
                <a:cxn ang="0">
                  <a:pos x="34" y="90"/>
                </a:cxn>
                <a:cxn ang="0">
                  <a:pos x="0" y="90"/>
                </a:cxn>
                <a:cxn ang="0">
                  <a:pos x="0" y="88"/>
                </a:cxn>
              </a:cxnLst>
              <a:rect l="0" t="0" r="r" b="b"/>
              <a:pathLst>
                <a:path w="48" h="90">
                  <a:moveTo>
                    <a:pt x="0" y="88"/>
                  </a:moveTo>
                  <a:lnTo>
                    <a:pt x="0" y="88"/>
                  </a:lnTo>
                  <a:cubicBezTo>
                    <a:pt x="5" y="88"/>
                    <a:pt x="8" y="87"/>
                    <a:pt x="9" y="85"/>
                  </a:cubicBezTo>
                  <a:cubicBezTo>
                    <a:pt x="10" y="84"/>
                    <a:pt x="11" y="81"/>
                    <a:pt x="11" y="76"/>
                  </a:cubicBezTo>
                  <a:lnTo>
                    <a:pt x="11" y="35"/>
                  </a:lnTo>
                  <a:lnTo>
                    <a:pt x="0" y="35"/>
                  </a:lnTo>
                  <a:lnTo>
                    <a:pt x="0" y="30"/>
                  </a:lnTo>
                  <a:lnTo>
                    <a:pt x="11" y="30"/>
                  </a:lnTo>
                  <a:cubicBezTo>
                    <a:pt x="11" y="23"/>
                    <a:pt x="12" y="18"/>
                    <a:pt x="14" y="13"/>
                  </a:cubicBezTo>
                  <a:cubicBezTo>
                    <a:pt x="18" y="4"/>
                    <a:pt x="24" y="0"/>
                    <a:pt x="33" y="0"/>
                  </a:cubicBezTo>
                  <a:cubicBezTo>
                    <a:pt x="37" y="0"/>
                    <a:pt x="41" y="0"/>
                    <a:pt x="44" y="2"/>
                  </a:cubicBezTo>
                  <a:cubicBezTo>
                    <a:pt x="47" y="3"/>
                    <a:pt x="48" y="5"/>
                    <a:pt x="48" y="8"/>
                  </a:cubicBezTo>
                  <a:cubicBezTo>
                    <a:pt x="48" y="9"/>
                    <a:pt x="48" y="11"/>
                    <a:pt x="46" y="12"/>
                  </a:cubicBezTo>
                  <a:cubicBezTo>
                    <a:pt x="45" y="13"/>
                    <a:pt x="44" y="13"/>
                    <a:pt x="43" y="13"/>
                  </a:cubicBezTo>
                  <a:cubicBezTo>
                    <a:pt x="41" y="13"/>
                    <a:pt x="40" y="13"/>
                    <a:pt x="40" y="12"/>
                  </a:cubicBezTo>
                  <a:cubicBezTo>
                    <a:pt x="39" y="11"/>
                    <a:pt x="38" y="10"/>
                    <a:pt x="36" y="8"/>
                  </a:cubicBezTo>
                  <a:lnTo>
                    <a:pt x="35" y="7"/>
                  </a:lnTo>
                  <a:cubicBezTo>
                    <a:pt x="35" y="6"/>
                    <a:pt x="34" y="5"/>
                    <a:pt x="33" y="4"/>
                  </a:cubicBezTo>
                  <a:cubicBezTo>
                    <a:pt x="32" y="4"/>
                    <a:pt x="31" y="3"/>
                    <a:pt x="30" y="3"/>
                  </a:cubicBezTo>
                  <a:cubicBezTo>
                    <a:pt x="26" y="3"/>
                    <a:pt x="24" y="5"/>
                    <a:pt x="23" y="8"/>
                  </a:cubicBezTo>
                  <a:cubicBezTo>
                    <a:pt x="22" y="10"/>
                    <a:pt x="22" y="12"/>
                    <a:pt x="22" y="15"/>
                  </a:cubicBezTo>
                  <a:lnTo>
                    <a:pt x="22" y="30"/>
                  </a:lnTo>
                  <a:lnTo>
                    <a:pt x="38" y="30"/>
                  </a:lnTo>
                  <a:lnTo>
                    <a:pt x="38" y="35"/>
                  </a:lnTo>
                  <a:lnTo>
                    <a:pt x="22" y="35"/>
                  </a:lnTo>
                  <a:lnTo>
                    <a:pt x="22" y="76"/>
                  </a:lnTo>
                  <a:cubicBezTo>
                    <a:pt x="22" y="81"/>
                    <a:pt x="23" y="84"/>
                    <a:pt x="24" y="85"/>
                  </a:cubicBezTo>
                  <a:cubicBezTo>
                    <a:pt x="25" y="87"/>
                    <a:pt x="29" y="87"/>
                    <a:pt x="34" y="88"/>
                  </a:cubicBezTo>
                  <a:lnTo>
                    <a:pt x="34"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4" name="Freeform 534"/>
            <p:cNvSpPr>
              <a:spLocks/>
            </p:cNvSpPr>
            <p:nvPr/>
          </p:nvSpPr>
          <p:spPr bwMode="auto">
            <a:xfrm>
              <a:off x="3682" y="9419"/>
              <a:ext cx="58" cy="119"/>
            </a:xfrm>
            <a:custGeom>
              <a:avLst/>
              <a:gdLst/>
              <a:ahLst/>
              <a:cxnLst>
                <a:cxn ang="0">
                  <a:pos x="0" y="88"/>
                </a:cxn>
                <a:cxn ang="0">
                  <a:pos x="0" y="88"/>
                </a:cxn>
                <a:cxn ang="0">
                  <a:pos x="9" y="85"/>
                </a:cxn>
                <a:cxn ang="0">
                  <a:pos x="11" y="76"/>
                </a:cxn>
                <a:cxn ang="0">
                  <a:pos x="11" y="35"/>
                </a:cxn>
                <a:cxn ang="0">
                  <a:pos x="0" y="35"/>
                </a:cxn>
                <a:cxn ang="0">
                  <a:pos x="0" y="30"/>
                </a:cxn>
                <a:cxn ang="0">
                  <a:pos x="11" y="30"/>
                </a:cxn>
                <a:cxn ang="0">
                  <a:pos x="14" y="13"/>
                </a:cxn>
                <a:cxn ang="0">
                  <a:pos x="33" y="0"/>
                </a:cxn>
                <a:cxn ang="0">
                  <a:pos x="44" y="2"/>
                </a:cxn>
                <a:cxn ang="0">
                  <a:pos x="48" y="8"/>
                </a:cxn>
                <a:cxn ang="0">
                  <a:pos x="46" y="12"/>
                </a:cxn>
                <a:cxn ang="0">
                  <a:pos x="43" y="13"/>
                </a:cxn>
                <a:cxn ang="0">
                  <a:pos x="40" y="12"/>
                </a:cxn>
                <a:cxn ang="0">
                  <a:pos x="36" y="8"/>
                </a:cxn>
                <a:cxn ang="0">
                  <a:pos x="35" y="7"/>
                </a:cxn>
                <a:cxn ang="0">
                  <a:pos x="33" y="4"/>
                </a:cxn>
                <a:cxn ang="0">
                  <a:pos x="30" y="3"/>
                </a:cxn>
                <a:cxn ang="0">
                  <a:pos x="23" y="8"/>
                </a:cxn>
                <a:cxn ang="0">
                  <a:pos x="22" y="15"/>
                </a:cxn>
                <a:cxn ang="0">
                  <a:pos x="22" y="30"/>
                </a:cxn>
                <a:cxn ang="0">
                  <a:pos x="38" y="30"/>
                </a:cxn>
                <a:cxn ang="0">
                  <a:pos x="38" y="35"/>
                </a:cxn>
                <a:cxn ang="0">
                  <a:pos x="22" y="35"/>
                </a:cxn>
                <a:cxn ang="0">
                  <a:pos x="22" y="76"/>
                </a:cxn>
                <a:cxn ang="0">
                  <a:pos x="24" y="85"/>
                </a:cxn>
                <a:cxn ang="0">
                  <a:pos x="34" y="88"/>
                </a:cxn>
                <a:cxn ang="0">
                  <a:pos x="34" y="90"/>
                </a:cxn>
                <a:cxn ang="0">
                  <a:pos x="0" y="90"/>
                </a:cxn>
                <a:cxn ang="0">
                  <a:pos x="0" y="88"/>
                </a:cxn>
              </a:cxnLst>
              <a:rect l="0" t="0" r="r" b="b"/>
              <a:pathLst>
                <a:path w="48" h="90">
                  <a:moveTo>
                    <a:pt x="0" y="88"/>
                  </a:moveTo>
                  <a:lnTo>
                    <a:pt x="0" y="88"/>
                  </a:lnTo>
                  <a:cubicBezTo>
                    <a:pt x="5" y="88"/>
                    <a:pt x="8" y="87"/>
                    <a:pt x="9" y="85"/>
                  </a:cubicBezTo>
                  <a:cubicBezTo>
                    <a:pt x="10" y="84"/>
                    <a:pt x="11" y="81"/>
                    <a:pt x="11" y="76"/>
                  </a:cubicBezTo>
                  <a:lnTo>
                    <a:pt x="11" y="35"/>
                  </a:lnTo>
                  <a:lnTo>
                    <a:pt x="0" y="35"/>
                  </a:lnTo>
                  <a:lnTo>
                    <a:pt x="0" y="30"/>
                  </a:lnTo>
                  <a:lnTo>
                    <a:pt x="11" y="30"/>
                  </a:lnTo>
                  <a:cubicBezTo>
                    <a:pt x="11" y="23"/>
                    <a:pt x="12" y="18"/>
                    <a:pt x="14" y="13"/>
                  </a:cubicBezTo>
                  <a:cubicBezTo>
                    <a:pt x="18" y="4"/>
                    <a:pt x="24" y="0"/>
                    <a:pt x="33" y="0"/>
                  </a:cubicBezTo>
                  <a:cubicBezTo>
                    <a:pt x="37" y="0"/>
                    <a:pt x="41" y="0"/>
                    <a:pt x="44" y="2"/>
                  </a:cubicBezTo>
                  <a:cubicBezTo>
                    <a:pt x="47" y="3"/>
                    <a:pt x="48" y="5"/>
                    <a:pt x="48" y="8"/>
                  </a:cubicBezTo>
                  <a:cubicBezTo>
                    <a:pt x="48" y="9"/>
                    <a:pt x="48" y="11"/>
                    <a:pt x="46" y="12"/>
                  </a:cubicBezTo>
                  <a:cubicBezTo>
                    <a:pt x="45" y="13"/>
                    <a:pt x="44" y="13"/>
                    <a:pt x="43" y="13"/>
                  </a:cubicBezTo>
                  <a:cubicBezTo>
                    <a:pt x="41" y="13"/>
                    <a:pt x="40" y="13"/>
                    <a:pt x="40" y="12"/>
                  </a:cubicBezTo>
                  <a:cubicBezTo>
                    <a:pt x="39" y="11"/>
                    <a:pt x="38" y="10"/>
                    <a:pt x="36" y="8"/>
                  </a:cubicBezTo>
                  <a:lnTo>
                    <a:pt x="35" y="7"/>
                  </a:lnTo>
                  <a:cubicBezTo>
                    <a:pt x="35" y="6"/>
                    <a:pt x="34" y="5"/>
                    <a:pt x="33" y="4"/>
                  </a:cubicBezTo>
                  <a:cubicBezTo>
                    <a:pt x="32" y="4"/>
                    <a:pt x="31" y="3"/>
                    <a:pt x="30" y="3"/>
                  </a:cubicBezTo>
                  <a:cubicBezTo>
                    <a:pt x="26" y="3"/>
                    <a:pt x="24" y="5"/>
                    <a:pt x="23" y="8"/>
                  </a:cubicBezTo>
                  <a:cubicBezTo>
                    <a:pt x="22" y="10"/>
                    <a:pt x="22" y="12"/>
                    <a:pt x="22" y="15"/>
                  </a:cubicBezTo>
                  <a:lnTo>
                    <a:pt x="22" y="30"/>
                  </a:lnTo>
                  <a:lnTo>
                    <a:pt x="38" y="30"/>
                  </a:lnTo>
                  <a:lnTo>
                    <a:pt x="38" y="35"/>
                  </a:lnTo>
                  <a:lnTo>
                    <a:pt x="22" y="35"/>
                  </a:lnTo>
                  <a:lnTo>
                    <a:pt x="22" y="76"/>
                  </a:lnTo>
                  <a:cubicBezTo>
                    <a:pt x="22" y="81"/>
                    <a:pt x="23" y="84"/>
                    <a:pt x="24" y="85"/>
                  </a:cubicBezTo>
                  <a:cubicBezTo>
                    <a:pt x="25" y="87"/>
                    <a:pt x="29" y="87"/>
                    <a:pt x="34" y="88"/>
                  </a:cubicBezTo>
                  <a:lnTo>
                    <a:pt x="34"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5" name="Freeform 535"/>
            <p:cNvSpPr>
              <a:spLocks noEditPoints="1"/>
            </p:cNvSpPr>
            <p:nvPr/>
          </p:nvSpPr>
          <p:spPr bwMode="auto">
            <a:xfrm>
              <a:off x="3734" y="9419"/>
              <a:ext cx="39" cy="119"/>
            </a:xfrm>
            <a:custGeom>
              <a:avLst/>
              <a:gdLst/>
              <a:ahLst/>
              <a:cxnLst>
                <a:cxn ang="0">
                  <a:pos x="9" y="6"/>
                </a:cxn>
                <a:cxn ang="0">
                  <a:pos x="9" y="6"/>
                </a:cxn>
                <a:cxn ang="0">
                  <a:pos x="10" y="2"/>
                </a:cxn>
                <a:cxn ang="0">
                  <a:pos x="15" y="0"/>
                </a:cxn>
                <a:cxn ang="0">
                  <a:pos x="20" y="2"/>
                </a:cxn>
                <a:cxn ang="0">
                  <a:pos x="22" y="6"/>
                </a:cxn>
                <a:cxn ang="0">
                  <a:pos x="20" y="11"/>
                </a:cxn>
                <a:cxn ang="0">
                  <a:pos x="15" y="13"/>
                </a:cxn>
                <a:cxn ang="0">
                  <a:pos x="10" y="11"/>
                </a:cxn>
                <a:cxn ang="0">
                  <a:pos x="9" y="6"/>
                </a:cxn>
                <a:cxn ang="0">
                  <a:pos x="9" y="6"/>
                </a:cxn>
                <a:cxn ang="0">
                  <a:pos x="0" y="88"/>
                </a:cxn>
                <a:cxn ang="0">
                  <a:pos x="0" y="88"/>
                </a:cxn>
                <a:cxn ang="0">
                  <a:pos x="9" y="86"/>
                </a:cxn>
                <a:cxn ang="0">
                  <a:pos x="11" y="76"/>
                </a:cxn>
                <a:cxn ang="0">
                  <a:pos x="11" y="46"/>
                </a:cxn>
                <a:cxn ang="0">
                  <a:pos x="10" y="40"/>
                </a:cxn>
                <a:cxn ang="0">
                  <a:pos x="6" y="37"/>
                </a:cxn>
                <a:cxn ang="0">
                  <a:pos x="5" y="37"/>
                </a:cxn>
                <a:cxn ang="0">
                  <a:pos x="1" y="38"/>
                </a:cxn>
                <a:cxn ang="0">
                  <a:pos x="1" y="36"/>
                </a:cxn>
                <a:cxn ang="0">
                  <a:pos x="4" y="35"/>
                </a:cxn>
                <a:cxn ang="0">
                  <a:pos x="19" y="30"/>
                </a:cxn>
                <a:cxn ang="0">
                  <a:pos x="22" y="29"/>
                </a:cxn>
                <a:cxn ang="0">
                  <a:pos x="22" y="30"/>
                </a:cxn>
                <a:cxn ang="0">
                  <a:pos x="22" y="76"/>
                </a:cxn>
                <a:cxn ang="0">
                  <a:pos x="24" y="85"/>
                </a:cxn>
                <a:cxn ang="0">
                  <a:pos x="32" y="88"/>
                </a:cxn>
                <a:cxn ang="0">
                  <a:pos x="32" y="90"/>
                </a:cxn>
                <a:cxn ang="0">
                  <a:pos x="0" y="90"/>
                </a:cxn>
                <a:cxn ang="0">
                  <a:pos x="0" y="88"/>
                </a:cxn>
              </a:cxnLst>
              <a:rect l="0" t="0" r="r" b="b"/>
              <a:pathLst>
                <a:path w="32" h="90">
                  <a:moveTo>
                    <a:pt x="9" y="6"/>
                  </a:moveTo>
                  <a:lnTo>
                    <a:pt x="9" y="6"/>
                  </a:lnTo>
                  <a:cubicBezTo>
                    <a:pt x="9" y="5"/>
                    <a:pt x="9" y="3"/>
                    <a:pt x="10" y="2"/>
                  </a:cubicBezTo>
                  <a:cubicBezTo>
                    <a:pt x="12" y="0"/>
                    <a:pt x="13" y="0"/>
                    <a:pt x="15" y="0"/>
                  </a:cubicBezTo>
                  <a:cubicBezTo>
                    <a:pt x="17" y="0"/>
                    <a:pt x="19" y="0"/>
                    <a:pt x="20" y="2"/>
                  </a:cubicBezTo>
                  <a:cubicBezTo>
                    <a:pt x="21" y="3"/>
                    <a:pt x="22" y="5"/>
                    <a:pt x="22" y="6"/>
                  </a:cubicBezTo>
                  <a:cubicBezTo>
                    <a:pt x="22" y="8"/>
                    <a:pt x="21" y="10"/>
                    <a:pt x="20" y="11"/>
                  </a:cubicBezTo>
                  <a:cubicBezTo>
                    <a:pt x="19" y="13"/>
                    <a:pt x="17" y="13"/>
                    <a:pt x="15" y="13"/>
                  </a:cubicBezTo>
                  <a:cubicBezTo>
                    <a:pt x="13" y="13"/>
                    <a:pt x="12" y="13"/>
                    <a:pt x="10" y="11"/>
                  </a:cubicBezTo>
                  <a:cubicBezTo>
                    <a:pt x="9" y="10"/>
                    <a:pt x="9" y="8"/>
                    <a:pt x="9" y="6"/>
                  </a:cubicBezTo>
                  <a:lnTo>
                    <a:pt x="9" y="6"/>
                  </a:lnTo>
                  <a:close/>
                  <a:moveTo>
                    <a:pt x="0" y="88"/>
                  </a:moveTo>
                  <a:lnTo>
                    <a:pt x="0" y="88"/>
                  </a:lnTo>
                  <a:cubicBezTo>
                    <a:pt x="5" y="87"/>
                    <a:pt x="8" y="87"/>
                    <a:pt x="9" y="86"/>
                  </a:cubicBezTo>
                  <a:cubicBezTo>
                    <a:pt x="10" y="84"/>
                    <a:pt x="11" y="81"/>
                    <a:pt x="11" y="76"/>
                  </a:cubicBezTo>
                  <a:lnTo>
                    <a:pt x="11" y="46"/>
                  </a:lnTo>
                  <a:cubicBezTo>
                    <a:pt x="11" y="43"/>
                    <a:pt x="11" y="41"/>
                    <a:pt x="10" y="40"/>
                  </a:cubicBezTo>
                  <a:cubicBezTo>
                    <a:pt x="10" y="38"/>
                    <a:pt x="8" y="37"/>
                    <a:pt x="6" y="37"/>
                  </a:cubicBezTo>
                  <a:cubicBezTo>
                    <a:pt x="6" y="37"/>
                    <a:pt x="5" y="37"/>
                    <a:pt x="5" y="37"/>
                  </a:cubicBezTo>
                  <a:cubicBezTo>
                    <a:pt x="4" y="37"/>
                    <a:pt x="3" y="38"/>
                    <a:pt x="1" y="38"/>
                  </a:cubicBezTo>
                  <a:lnTo>
                    <a:pt x="1" y="36"/>
                  </a:lnTo>
                  <a:lnTo>
                    <a:pt x="4" y="35"/>
                  </a:lnTo>
                  <a:cubicBezTo>
                    <a:pt x="11" y="33"/>
                    <a:pt x="16" y="31"/>
                    <a:pt x="19" y="30"/>
                  </a:cubicBezTo>
                  <a:cubicBezTo>
                    <a:pt x="21" y="29"/>
                    <a:pt x="21" y="29"/>
                    <a:pt x="22" y="29"/>
                  </a:cubicBezTo>
                  <a:cubicBezTo>
                    <a:pt x="22" y="29"/>
                    <a:pt x="22" y="30"/>
                    <a:pt x="22" y="30"/>
                  </a:cubicBezTo>
                  <a:lnTo>
                    <a:pt x="22" y="76"/>
                  </a:lnTo>
                  <a:cubicBezTo>
                    <a:pt x="22" y="81"/>
                    <a:pt x="22" y="84"/>
                    <a:pt x="24" y="85"/>
                  </a:cubicBezTo>
                  <a:cubicBezTo>
                    <a:pt x="25" y="87"/>
                    <a:pt x="27" y="88"/>
                    <a:pt x="32" y="88"/>
                  </a:cubicBezTo>
                  <a:lnTo>
                    <a:pt x="32"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6" name="Freeform 536"/>
            <p:cNvSpPr>
              <a:spLocks noEditPoints="1"/>
            </p:cNvSpPr>
            <p:nvPr/>
          </p:nvSpPr>
          <p:spPr bwMode="auto">
            <a:xfrm>
              <a:off x="3780" y="9457"/>
              <a:ext cx="62" cy="82"/>
            </a:xfrm>
            <a:custGeom>
              <a:avLst/>
              <a:gdLst/>
              <a:ahLst/>
              <a:cxnLst>
                <a:cxn ang="0">
                  <a:pos x="29" y="0"/>
                </a:cxn>
                <a:cxn ang="0">
                  <a:pos x="29" y="0"/>
                </a:cxn>
                <a:cxn ang="0">
                  <a:pos x="43" y="4"/>
                </a:cxn>
                <a:cxn ang="0">
                  <a:pos x="49" y="13"/>
                </a:cxn>
                <a:cxn ang="0">
                  <a:pos x="48" y="17"/>
                </a:cxn>
                <a:cxn ang="0">
                  <a:pos x="43" y="19"/>
                </a:cxn>
                <a:cxn ang="0">
                  <a:pos x="39" y="17"/>
                </a:cxn>
                <a:cxn ang="0">
                  <a:pos x="37" y="13"/>
                </a:cxn>
                <a:cxn ang="0">
                  <a:pos x="36" y="10"/>
                </a:cxn>
                <a:cxn ang="0">
                  <a:pos x="33" y="5"/>
                </a:cxn>
                <a:cxn ang="0">
                  <a:pos x="27" y="4"/>
                </a:cxn>
                <a:cxn ang="0">
                  <a:pos x="15" y="10"/>
                </a:cxn>
                <a:cxn ang="0">
                  <a:pos x="10" y="27"/>
                </a:cxn>
                <a:cxn ang="0">
                  <a:pos x="15" y="45"/>
                </a:cxn>
                <a:cxn ang="0">
                  <a:pos x="30" y="52"/>
                </a:cxn>
                <a:cxn ang="0">
                  <a:pos x="42" y="48"/>
                </a:cxn>
                <a:cxn ang="0">
                  <a:pos x="49" y="40"/>
                </a:cxn>
                <a:cxn ang="0">
                  <a:pos x="51" y="41"/>
                </a:cxn>
                <a:cxn ang="0">
                  <a:pos x="43" y="53"/>
                </a:cxn>
                <a:cxn ang="0">
                  <a:pos x="25" y="62"/>
                </a:cxn>
                <a:cxn ang="0">
                  <a:pos x="7" y="54"/>
                </a:cxn>
                <a:cxn ang="0">
                  <a:pos x="0" y="32"/>
                </a:cxn>
                <a:cxn ang="0">
                  <a:pos x="8" y="9"/>
                </a:cxn>
                <a:cxn ang="0">
                  <a:pos x="29" y="0"/>
                </a:cxn>
                <a:cxn ang="0">
                  <a:pos x="29" y="0"/>
                </a:cxn>
                <a:cxn ang="0">
                  <a:pos x="26" y="0"/>
                </a:cxn>
                <a:cxn ang="0">
                  <a:pos x="26" y="0"/>
                </a:cxn>
                <a:cxn ang="0">
                  <a:pos x="26" y="0"/>
                </a:cxn>
              </a:cxnLst>
              <a:rect l="0" t="0" r="r" b="b"/>
              <a:pathLst>
                <a:path w="51" h="62">
                  <a:moveTo>
                    <a:pt x="29" y="0"/>
                  </a:moveTo>
                  <a:lnTo>
                    <a:pt x="29" y="0"/>
                  </a:lnTo>
                  <a:cubicBezTo>
                    <a:pt x="35" y="0"/>
                    <a:pt x="39" y="1"/>
                    <a:pt x="43" y="4"/>
                  </a:cubicBezTo>
                  <a:cubicBezTo>
                    <a:pt x="47" y="7"/>
                    <a:pt x="49" y="10"/>
                    <a:pt x="49" y="13"/>
                  </a:cubicBezTo>
                  <a:cubicBezTo>
                    <a:pt x="49" y="15"/>
                    <a:pt x="49" y="16"/>
                    <a:pt x="48" y="17"/>
                  </a:cubicBezTo>
                  <a:cubicBezTo>
                    <a:pt x="47" y="18"/>
                    <a:pt x="45" y="19"/>
                    <a:pt x="43" y="19"/>
                  </a:cubicBezTo>
                  <a:cubicBezTo>
                    <a:pt x="41" y="19"/>
                    <a:pt x="40" y="18"/>
                    <a:pt x="39" y="17"/>
                  </a:cubicBezTo>
                  <a:cubicBezTo>
                    <a:pt x="38" y="16"/>
                    <a:pt x="37" y="15"/>
                    <a:pt x="37" y="13"/>
                  </a:cubicBezTo>
                  <a:lnTo>
                    <a:pt x="36" y="10"/>
                  </a:lnTo>
                  <a:cubicBezTo>
                    <a:pt x="35" y="8"/>
                    <a:pt x="34" y="6"/>
                    <a:pt x="33" y="5"/>
                  </a:cubicBezTo>
                  <a:cubicBezTo>
                    <a:pt x="31" y="4"/>
                    <a:pt x="30" y="4"/>
                    <a:pt x="27" y="4"/>
                  </a:cubicBezTo>
                  <a:cubicBezTo>
                    <a:pt x="22" y="4"/>
                    <a:pt x="18" y="6"/>
                    <a:pt x="15" y="10"/>
                  </a:cubicBezTo>
                  <a:cubicBezTo>
                    <a:pt x="11" y="14"/>
                    <a:pt x="10" y="20"/>
                    <a:pt x="10" y="27"/>
                  </a:cubicBezTo>
                  <a:cubicBezTo>
                    <a:pt x="10" y="34"/>
                    <a:pt x="12" y="39"/>
                    <a:pt x="15" y="45"/>
                  </a:cubicBezTo>
                  <a:cubicBezTo>
                    <a:pt x="19" y="50"/>
                    <a:pt x="24" y="52"/>
                    <a:pt x="30" y="52"/>
                  </a:cubicBezTo>
                  <a:cubicBezTo>
                    <a:pt x="35" y="52"/>
                    <a:pt x="39" y="51"/>
                    <a:pt x="42" y="48"/>
                  </a:cubicBezTo>
                  <a:cubicBezTo>
                    <a:pt x="44" y="46"/>
                    <a:pt x="47" y="44"/>
                    <a:pt x="49" y="40"/>
                  </a:cubicBezTo>
                  <a:lnTo>
                    <a:pt x="51" y="41"/>
                  </a:lnTo>
                  <a:cubicBezTo>
                    <a:pt x="48" y="46"/>
                    <a:pt x="46" y="50"/>
                    <a:pt x="43" y="53"/>
                  </a:cubicBezTo>
                  <a:cubicBezTo>
                    <a:pt x="38" y="59"/>
                    <a:pt x="32" y="62"/>
                    <a:pt x="25" y="62"/>
                  </a:cubicBezTo>
                  <a:cubicBezTo>
                    <a:pt x="18" y="62"/>
                    <a:pt x="12" y="59"/>
                    <a:pt x="7" y="54"/>
                  </a:cubicBezTo>
                  <a:cubicBezTo>
                    <a:pt x="2" y="49"/>
                    <a:pt x="0" y="42"/>
                    <a:pt x="0" y="32"/>
                  </a:cubicBezTo>
                  <a:cubicBezTo>
                    <a:pt x="0" y="24"/>
                    <a:pt x="2" y="16"/>
                    <a:pt x="8" y="9"/>
                  </a:cubicBezTo>
                  <a:cubicBezTo>
                    <a:pt x="14" y="3"/>
                    <a:pt x="21" y="0"/>
                    <a:pt x="29" y="0"/>
                  </a:cubicBezTo>
                  <a:lnTo>
                    <a:pt x="29" y="0"/>
                  </a:lnTo>
                  <a:close/>
                  <a:moveTo>
                    <a:pt x="26" y="0"/>
                  </a:moveTo>
                  <a:lnTo>
                    <a:pt x="26" y="0"/>
                  </a:lnTo>
                  <a:lnTo>
                    <a:pt x="26"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7" name="Freeform 537"/>
            <p:cNvSpPr>
              <a:spLocks noEditPoints="1"/>
            </p:cNvSpPr>
            <p:nvPr/>
          </p:nvSpPr>
          <p:spPr bwMode="auto">
            <a:xfrm>
              <a:off x="3851" y="9419"/>
              <a:ext cx="39" cy="119"/>
            </a:xfrm>
            <a:custGeom>
              <a:avLst/>
              <a:gdLst/>
              <a:ahLst/>
              <a:cxnLst>
                <a:cxn ang="0">
                  <a:pos x="8" y="6"/>
                </a:cxn>
                <a:cxn ang="0">
                  <a:pos x="8" y="6"/>
                </a:cxn>
                <a:cxn ang="0">
                  <a:pos x="10" y="2"/>
                </a:cxn>
                <a:cxn ang="0">
                  <a:pos x="15" y="0"/>
                </a:cxn>
                <a:cxn ang="0">
                  <a:pos x="20" y="2"/>
                </a:cxn>
                <a:cxn ang="0">
                  <a:pos x="22" y="6"/>
                </a:cxn>
                <a:cxn ang="0">
                  <a:pos x="20" y="11"/>
                </a:cxn>
                <a:cxn ang="0">
                  <a:pos x="15" y="13"/>
                </a:cxn>
                <a:cxn ang="0">
                  <a:pos x="10" y="11"/>
                </a:cxn>
                <a:cxn ang="0">
                  <a:pos x="8" y="6"/>
                </a:cxn>
                <a:cxn ang="0">
                  <a:pos x="8" y="6"/>
                </a:cxn>
                <a:cxn ang="0">
                  <a:pos x="0" y="88"/>
                </a:cxn>
                <a:cxn ang="0">
                  <a:pos x="0" y="88"/>
                </a:cxn>
                <a:cxn ang="0">
                  <a:pos x="9" y="86"/>
                </a:cxn>
                <a:cxn ang="0">
                  <a:pos x="11" y="76"/>
                </a:cxn>
                <a:cxn ang="0">
                  <a:pos x="11" y="46"/>
                </a:cxn>
                <a:cxn ang="0">
                  <a:pos x="10" y="40"/>
                </a:cxn>
                <a:cxn ang="0">
                  <a:pos x="6" y="37"/>
                </a:cxn>
                <a:cxn ang="0">
                  <a:pos x="5" y="37"/>
                </a:cxn>
                <a:cxn ang="0">
                  <a:pos x="1" y="38"/>
                </a:cxn>
                <a:cxn ang="0">
                  <a:pos x="1" y="36"/>
                </a:cxn>
                <a:cxn ang="0">
                  <a:pos x="4" y="35"/>
                </a:cxn>
                <a:cxn ang="0">
                  <a:pos x="19" y="30"/>
                </a:cxn>
                <a:cxn ang="0">
                  <a:pos x="22" y="29"/>
                </a:cxn>
                <a:cxn ang="0">
                  <a:pos x="22" y="30"/>
                </a:cxn>
                <a:cxn ang="0">
                  <a:pos x="22" y="76"/>
                </a:cxn>
                <a:cxn ang="0">
                  <a:pos x="24" y="85"/>
                </a:cxn>
                <a:cxn ang="0">
                  <a:pos x="32" y="88"/>
                </a:cxn>
                <a:cxn ang="0">
                  <a:pos x="32" y="90"/>
                </a:cxn>
                <a:cxn ang="0">
                  <a:pos x="0" y="90"/>
                </a:cxn>
                <a:cxn ang="0">
                  <a:pos x="0" y="88"/>
                </a:cxn>
              </a:cxnLst>
              <a:rect l="0" t="0" r="r" b="b"/>
              <a:pathLst>
                <a:path w="32" h="90">
                  <a:moveTo>
                    <a:pt x="8" y="6"/>
                  </a:moveTo>
                  <a:lnTo>
                    <a:pt x="8" y="6"/>
                  </a:lnTo>
                  <a:cubicBezTo>
                    <a:pt x="8" y="5"/>
                    <a:pt x="9" y="3"/>
                    <a:pt x="10" y="2"/>
                  </a:cubicBezTo>
                  <a:cubicBezTo>
                    <a:pt x="12" y="0"/>
                    <a:pt x="13" y="0"/>
                    <a:pt x="15" y="0"/>
                  </a:cubicBezTo>
                  <a:cubicBezTo>
                    <a:pt x="17" y="0"/>
                    <a:pt x="19" y="0"/>
                    <a:pt x="20" y="2"/>
                  </a:cubicBezTo>
                  <a:cubicBezTo>
                    <a:pt x="21" y="3"/>
                    <a:pt x="22" y="5"/>
                    <a:pt x="22" y="6"/>
                  </a:cubicBezTo>
                  <a:cubicBezTo>
                    <a:pt x="22" y="8"/>
                    <a:pt x="21" y="10"/>
                    <a:pt x="20" y="11"/>
                  </a:cubicBezTo>
                  <a:cubicBezTo>
                    <a:pt x="19" y="13"/>
                    <a:pt x="17" y="13"/>
                    <a:pt x="15" y="13"/>
                  </a:cubicBezTo>
                  <a:cubicBezTo>
                    <a:pt x="13" y="13"/>
                    <a:pt x="12" y="13"/>
                    <a:pt x="10" y="11"/>
                  </a:cubicBezTo>
                  <a:cubicBezTo>
                    <a:pt x="9" y="10"/>
                    <a:pt x="8" y="8"/>
                    <a:pt x="8" y="6"/>
                  </a:cubicBezTo>
                  <a:lnTo>
                    <a:pt x="8" y="6"/>
                  </a:lnTo>
                  <a:close/>
                  <a:moveTo>
                    <a:pt x="0" y="88"/>
                  </a:moveTo>
                  <a:lnTo>
                    <a:pt x="0" y="88"/>
                  </a:lnTo>
                  <a:cubicBezTo>
                    <a:pt x="5" y="87"/>
                    <a:pt x="8" y="87"/>
                    <a:pt x="9" y="86"/>
                  </a:cubicBezTo>
                  <a:cubicBezTo>
                    <a:pt x="10" y="84"/>
                    <a:pt x="11" y="81"/>
                    <a:pt x="11" y="76"/>
                  </a:cubicBezTo>
                  <a:lnTo>
                    <a:pt x="11" y="46"/>
                  </a:lnTo>
                  <a:cubicBezTo>
                    <a:pt x="11" y="43"/>
                    <a:pt x="11" y="41"/>
                    <a:pt x="10" y="40"/>
                  </a:cubicBezTo>
                  <a:cubicBezTo>
                    <a:pt x="10" y="38"/>
                    <a:pt x="8" y="37"/>
                    <a:pt x="6" y="37"/>
                  </a:cubicBezTo>
                  <a:cubicBezTo>
                    <a:pt x="6" y="37"/>
                    <a:pt x="5" y="37"/>
                    <a:pt x="5" y="37"/>
                  </a:cubicBezTo>
                  <a:cubicBezTo>
                    <a:pt x="4" y="37"/>
                    <a:pt x="3" y="38"/>
                    <a:pt x="1" y="38"/>
                  </a:cubicBezTo>
                  <a:lnTo>
                    <a:pt x="1" y="36"/>
                  </a:lnTo>
                  <a:lnTo>
                    <a:pt x="4" y="35"/>
                  </a:lnTo>
                  <a:cubicBezTo>
                    <a:pt x="11" y="33"/>
                    <a:pt x="16" y="31"/>
                    <a:pt x="19" y="30"/>
                  </a:cubicBezTo>
                  <a:cubicBezTo>
                    <a:pt x="21" y="29"/>
                    <a:pt x="21" y="29"/>
                    <a:pt x="22" y="29"/>
                  </a:cubicBezTo>
                  <a:cubicBezTo>
                    <a:pt x="22" y="29"/>
                    <a:pt x="22" y="30"/>
                    <a:pt x="22" y="30"/>
                  </a:cubicBezTo>
                  <a:lnTo>
                    <a:pt x="22" y="76"/>
                  </a:lnTo>
                  <a:cubicBezTo>
                    <a:pt x="22" y="81"/>
                    <a:pt x="22" y="84"/>
                    <a:pt x="24" y="85"/>
                  </a:cubicBezTo>
                  <a:cubicBezTo>
                    <a:pt x="25" y="87"/>
                    <a:pt x="27" y="88"/>
                    <a:pt x="32" y="88"/>
                  </a:cubicBezTo>
                  <a:lnTo>
                    <a:pt x="32"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8" name="Freeform 538"/>
            <p:cNvSpPr>
              <a:spLocks noEditPoints="1"/>
            </p:cNvSpPr>
            <p:nvPr/>
          </p:nvSpPr>
          <p:spPr bwMode="auto">
            <a:xfrm>
              <a:off x="3896" y="9457"/>
              <a:ext cx="65" cy="82"/>
            </a:xfrm>
            <a:custGeom>
              <a:avLst/>
              <a:gdLst/>
              <a:ahLst/>
              <a:cxnLst>
                <a:cxn ang="0">
                  <a:pos x="28" y="0"/>
                </a:cxn>
                <a:cxn ang="0">
                  <a:pos x="28" y="0"/>
                </a:cxn>
                <a:cxn ang="0">
                  <a:pos x="44" y="6"/>
                </a:cxn>
                <a:cxn ang="0">
                  <a:pos x="50"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10"/>
                </a:cxn>
                <a:cxn ang="0">
                  <a:pos x="28" y="0"/>
                </a:cxn>
                <a:cxn ang="0">
                  <a:pos x="28" y="0"/>
                </a:cxn>
                <a:cxn ang="0">
                  <a:pos x="24" y="5"/>
                </a:cxn>
                <a:cxn ang="0">
                  <a:pos x="24" y="5"/>
                </a:cxn>
                <a:cxn ang="0">
                  <a:pos x="13" y="11"/>
                </a:cxn>
                <a:cxn ang="0">
                  <a:pos x="10" y="20"/>
                </a:cxn>
                <a:cxn ang="0">
                  <a:pos x="37" y="20"/>
                </a:cxn>
                <a:cxn ang="0">
                  <a:pos x="35" y="11"/>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1"/>
                    <a:pt x="50" y="17"/>
                    <a:pt x="50" y="24"/>
                  </a:cubicBezTo>
                  <a:lnTo>
                    <a:pt x="10" y="24"/>
                  </a:lnTo>
                  <a:cubicBezTo>
                    <a:pt x="10" y="34"/>
                    <a:pt x="12" y="42"/>
                    <a:pt x="16" y="46"/>
                  </a:cubicBezTo>
                  <a:cubicBezTo>
                    <a:pt x="20" y="51"/>
                    <a:pt x="25" y="53"/>
                    <a:pt x="31" y="53"/>
                  </a:cubicBezTo>
                  <a:cubicBezTo>
                    <a:pt x="35" y="53"/>
                    <a:pt x="39" y="52"/>
                    <a:pt x="42" y="49"/>
                  </a:cubicBezTo>
                  <a:cubicBezTo>
                    <a:pt x="45" y="47"/>
                    <a:pt x="48" y="44"/>
                    <a:pt x="51" y="39"/>
                  </a:cubicBezTo>
                  <a:lnTo>
                    <a:pt x="53" y="40"/>
                  </a:lnTo>
                  <a:cubicBezTo>
                    <a:pt x="51" y="46"/>
                    <a:pt x="48" y="51"/>
                    <a:pt x="43" y="55"/>
                  </a:cubicBezTo>
                  <a:cubicBezTo>
                    <a:pt x="38" y="60"/>
                    <a:pt x="32" y="62"/>
                    <a:pt x="25" y="62"/>
                  </a:cubicBezTo>
                  <a:cubicBezTo>
                    <a:pt x="17" y="62"/>
                    <a:pt x="11" y="59"/>
                    <a:pt x="7" y="53"/>
                  </a:cubicBezTo>
                  <a:cubicBezTo>
                    <a:pt x="2" y="47"/>
                    <a:pt x="0" y="40"/>
                    <a:pt x="0" y="32"/>
                  </a:cubicBezTo>
                  <a:cubicBezTo>
                    <a:pt x="0" y="23"/>
                    <a:pt x="3" y="16"/>
                    <a:pt x="8" y="10"/>
                  </a:cubicBezTo>
                  <a:cubicBezTo>
                    <a:pt x="13" y="3"/>
                    <a:pt x="20" y="0"/>
                    <a:pt x="28" y="0"/>
                  </a:cubicBezTo>
                  <a:lnTo>
                    <a:pt x="28" y="0"/>
                  </a:lnTo>
                  <a:close/>
                  <a:moveTo>
                    <a:pt x="24" y="5"/>
                  </a:moveTo>
                  <a:lnTo>
                    <a:pt x="24" y="5"/>
                  </a:lnTo>
                  <a:cubicBezTo>
                    <a:pt x="19" y="5"/>
                    <a:pt x="15" y="7"/>
                    <a:pt x="13" y="11"/>
                  </a:cubicBezTo>
                  <a:cubicBezTo>
                    <a:pt x="11" y="14"/>
                    <a:pt x="10" y="17"/>
                    <a:pt x="10" y="20"/>
                  </a:cubicBezTo>
                  <a:lnTo>
                    <a:pt x="37" y="20"/>
                  </a:lnTo>
                  <a:cubicBezTo>
                    <a:pt x="37" y="16"/>
                    <a:pt x="36" y="13"/>
                    <a:pt x="35" y="11"/>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9" name="Freeform 539"/>
            <p:cNvSpPr>
              <a:spLocks noEditPoints="1"/>
            </p:cNvSpPr>
            <p:nvPr/>
          </p:nvSpPr>
          <p:spPr bwMode="auto">
            <a:xfrm>
              <a:off x="3968" y="9457"/>
              <a:ext cx="75" cy="81"/>
            </a:xfrm>
            <a:custGeom>
              <a:avLst/>
              <a:gdLst/>
              <a:ahLst/>
              <a:cxnLst>
                <a:cxn ang="0">
                  <a:pos x="0" y="59"/>
                </a:cxn>
                <a:cxn ang="0">
                  <a:pos x="0" y="59"/>
                </a:cxn>
                <a:cxn ang="0">
                  <a:pos x="6" y="57"/>
                </a:cxn>
                <a:cxn ang="0">
                  <a:pos x="8" y="49"/>
                </a:cxn>
                <a:cxn ang="0">
                  <a:pos x="8" y="16"/>
                </a:cxn>
                <a:cxn ang="0">
                  <a:pos x="7" y="10"/>
                </a:cxn>
                <a:cxn ang="0">
                  <a:pos x="2" y="8"/>
                </a:cxn>
                <a:cxn ang="0">
                  <a:pos x="1" y="8"/>
                </a:cxn>
                <a:cxn ang="0">
                  <a:pos x="0" y="8"/>
                </a:cxn>
                <a:cxn ang="0">
                  <a:pos x="0" y="6"/>
                </a:cxn>
                <a:cxn ang="0">
                  <a:pos x="12" y="2"/>
                </a:cxn>
                <a:cxn ang="0">
                  <a:pos x="18" y="0"/>
                </a:cxn>
                <a:cxn ang="0">
                  <a:pos x="19" y="0"/>
                </a:cxn>
                <a:cxn ang="0">
                  <a:pos x="19" y="1"/>
                </a:cxn>
                <a:cxn ang="0">
                  <a:pos x="19" y="11"/>
                </a:cxn>
                <a:cxn ang="0">
                  <a:pos x="28" y="3"/>
                </a:cxn>
                <a:cxn ang="0">
                  <a:pos x="39" y="0"/>
                </a:cxn>
                <a:cxn ang="0">
                  <a:pos x="47" y="2"/>
                </a:cxn>
                <a:cxn ang="0">
                  <a:pos x="54" y="20"/>
                </a:cxn>
                <a:cxn ang="0">
                  <a:pos x="54" y="50"/>
                </a:cxn>
                <a:cxn ang="0">
                  <a:pos x="55" y="57"/>
                </a:cxn>
                <a:cxn ang="0">
                  <a:pos x="62" y="59"/>
                </a:cxn>
                <a:cxn ang="0">
                  <a:pos x="62" y="61"/>
                </a:cxn>
                <a:cxn ang="0">
                  <a:pos x="34" y="61"/>
                </a:cxn>
                <a:cxn ang="0">
                  <a:pos x="34" y="59"/>
                </a:cxn>
                <a:cxn ang="0">
                  <a:pos x="41" y="56"/>
                </a:cxn>
                <a:cxn ang="0">
                  <a:pos x="43" y="48"/>
                </a:cxn>
                <a:cxn ang="0">
                  <a:pos x="43" y="20"/>
                </a:cxn>
                <a:cxn ang="0">
                  <a:pos x="41" y="11"/>
                </a:cxn>
                <a:cxn ang="0">
                  <a:pos x="33" y="7"/>
                </a:cxn>
                <a:cxn ang="0">
                  <a:pos x="25" y="10"/>
                </a:cxn>
                <a:cxn ang="0">
                  <a:pos x="20" y="15"/>
                </a:cxn>
                <a:cxn ang="0">
                  <a:pos x="20" y="51"/>
                </a:cxn>
                <a:cxn ang="0">
                  <a:pos x="22" y="57"/>
                </a:cxn>
                <a:cxn ang="0">
                  <a:pos x="28" y="59"/>
                </a:cxn>
                <a:cxn ang="0">
                  <a:pos x="28" y="61"/>
                </a:cxn>
                <a:cxn ang="0">
                  <a:pos x="0" y="61"/>
                </a:cxn>
                <a:cxn ang="0">
                  <a:pos x="0" y="59"/>
                </a:cxn>
                <a:cxn ang="0">
                  <a:pos x="31" y="0"/>
                </a:cxn>
                <a:cxn ang="0">
                  <a:pos x="31" y="0"/>
                </a:cxn>
                <a:cxn ang="0">
                  <a:pos x="31" y="0"/>
                </a:cxn>
              </a:cxnLst>
              <a:rect l="0" t="0" r="r" b="b"/>
              <a:pathLst>
                <a:path w="62" h="61">
                  <a:moveTo>
                    <a:pt x="0" y="59"/>
                  </a:moveTo>
                  <a:lnTo>
                    <a:pt x="0" y="59"/>
                  </a:lnTo>
                  <a:cubicBezTo>
                    <a:pt x="3" y="58"/>
                    <a:pt x="5" y="58"/>
                    <a:pt x="6" y="57"/>
                  </a:cubicBezTo>
                  <a:cubicBezTo>
                    <a:pt x="8" y="55"/>
                    <a:pt x="8" y="53"/>
                    <a:pt x="8" y="49"/>
                  </a:cubicBezTo>
                  <a:lnTo>
                    <a:pt x="8" y="16"/>
                  </a:lnTo>
                  <a:cubicBezTo>
                    <a:pt x="8" y="14"/>
                    <a:pt x="8" y="12"/>
                    <a:pt x="7" y="10"/>
                  </a:cubicBezTo>
                  <a:cubicBezTo>
                    <a:pt x="7" y="9"/>
                    <a:pt x="5" y="8"/>
                    <a:pt x="2" y="8"/>
                  </a:cubicBezTo>
                  <a:cubicBezTo>
                    <a:pt x="2" y="8"/>
                    <a:pt x="2" y="8"/>
                    <a:pt x="1" y="8"/>
                  </a:cubicBezTo>
                  <a:cubicBezTo>
                    <a:pt x="1" y="8"/>
                    <a:pt x="0" y="8"/>
                    <a:pt x="0" y="8"/>
                  </a:cubicBezTo>
                  <a:lnTo>
                    <a:pt x="0" y="6"/>
                  </a:lnTo>
                  <a:cubicBezTo>
                    <a:pt x="1" y="5"/>
                    <a:pt x="6" y="4"/>
                    <a:pt x="12" y="2"/>
                  </a:cubicBezTo>
                  <a:lnTo>
                    <a:pt x="18" y="0"/>
                  </a:lnTo>
                  <a:cubicBezTo>
                    <a:pt x="19" y="0"/>
                    <a:pt x="19" y="0"/>
                    <a:pt x="19" y="0"/>
                  </a:cubicBezTo>
                  <a:cubicBezTo>
                    <a:pt x="19" y="1"/>
                    <a:pt x="19" y="1"/>
                    <a:pt x="19" y="1"/>
                  </a:cubicBezTo>
                  <a:lnTo>
                    <a:pt x="19" y="11"/>
                  </a:lnTo>
                  <a:cubicBezTo>
                    <a:pt x="23" y="7"/>
                    <a:pt x="26" y="4"/>
                    <a:pt x="28" y="3"/>
                  </a:cubicBezTo>
                  <a:cubicBezTo>
                    <a:pt x="32" y="1"/>
                    <a:pt x="35" y="0"/>
                    <a:pt x="39" y="0"/>
                  </a:cubicBezTo>
                  <a:cubicBezTo>
                    <a:pt x="42" y="0"/>
                    <a:pt x="44" y="1"/>
                    <a:pt x="47" y="2"/>
                  </a:cubicBezTo>
                  <a:cubicBezTo>
                    <a:pt x="51" y="6"/>
                    <a:pt x="54" y="12"/>
                    <a:pt x="54" y="20"/>
                  </a:cubicBezTo>
                  <a:lnTo>
                    <a:pt x="54" y="50"/>
                  </a:lnTo>
                  <a:cubicBezTo>
                    <a:pt x="54" y="53"/>
                    <a:pt x="54" y="55"/>
                    <a:pt x="55" y="57"/>
                  </a:cubicBezTo>
                  <a:cubicBezTo>
                    <a:pt x="57" y="58"/>
                    <a:pt x="59" y="59"/>
                    <a:pt x="62" y="59"/>
                  </a:cubicBezTo>
                  <a:lnTo>
                    <a:pt x="62" y="61"/>
                  </a:lnTo>
                  <a:lnTo>
                    <a:pt x="34" y="61"/>
                  </a:lnTo>
                  <a:lnTo>
                    <a:pt x="34" y="59"/>
                  </a:lnTo>
                  <a:cubicBezTo>
                    <a:pt x="37" y="58"/>
                    <a:pt x="40" y="58"/>
                    <a:pt x="41" y="56"/>
                  </a:cubicBezTo>
                  <a:cubicBezTo>
                    <a:pt x="42" y="55"/>
                    <a:pt x="43" y="52"/>
                    <a:pt x="43" y="48"/>
                  </a:cubicBezTo>
                  <a:lnTo>
                    <a:pt x="43" y="20"/>
                  </a:lnTo>
                  <a:cubicBezTo>
                    <a:pt x="43" y="16"/>
                    <a:pt x="42" y="13"/>
                    <a:pt x="41" y="11"/>
                  </a:cubicBezTo>
                  <a:cubicBezTo>
                    <a:pt x="39" y="9"/>
                    <a:pt x="37" y="7"/>
                    <a:pt x="33" y="7"/>
                  </a:cubicBezTo>
                  <a:cubicBezTo>
                    <a:pt x="30" y="7"/>
                    <a:pt x="28" y="8"/>
                    <a:pt x="25" y="10"/>
                  </a:cubicBezTo>
                  <a:cubicBezTo>
                    <a:pt x="24" y="11"/>
                    <a:pt x="22" y="13"/>
                    <a:pt x="20" y="15"/>
                  </a:cubicBezTo>
                  <a:lnTo>
                    <a:pt x="20" y="51"/>
                  </a:lnTo>
                  <a:cubicBezTo>
                    <a:pt x="20" y="54"/>
                    <a:pt x="20" y="56"/>
                    <a:pt x="22" y="57"/>
                  </a:cubicBezTo>
                  <a:cubicBezTo>
                    <a:pt x="23" y="58"/>
                    <a:pt x="25" y="59"/>
                    <a:pt x="28" y="59"/>
                  </a:cubicBezTo>
                  <a:lnTo>
                    <a:pt x="28" y="61"/>
                  </a:lnTo>
                  <a:lnTo>
                    <a:pt x="0" y="61"/>
                  </a:lnTo>
                  <a:lnTo>
                    <a:pt x="0" y="59"/>
                  </a:lnTo>
                  <a:close/>
                  <a:moveTo>
                    <a:pt x="31" y="0"/>
                  </a:moveTo>
                  <a:lnTo>
                    <a:pt x="31" y="0"/>
                  </a:lnTo>
                  <a:lnTo>
                    <a:pt x="31"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0" name="Freeform 540"/>
            <p:cNvSpPr>
              <a:spLocks noEditPoints="1"/>
            </p:cNvSpPr>
            <p:nvPr/>
          </p:nvSpPr>
          <p:spPr bwMode="auto">
            <a:xfrm>
              <a:off x="4048" y="9457"/>
              <a:ext cx="63" cy="82"/>
            </a:xfrm>
            <a:custGeom>
              <a:avLst/>
              <a:gdLst/>
              <a:ahLst/>
              <a:cxnLst>
                <a:cxn ang="0">
                  <a:pos x="30" y="0"/>
                </a:cxn>
                <a:cxn ang="0">
                  <a:pos x="30" y="0"/>
                </a:cxn>
                <a:cxn ang="0">
                  <a:pos x="44" y="4"/>
                </a:cxn>
                <a:cxn ang="0">
                  <a:pos x="50" y="13"/>
                </a:cxn>
                <a:cxn ang="0">
                  <a:pos x="48" y="17"/>
                </a:cxn>
                <a:cxn ang="0">
                  <a:pos x="44" y="19"/>
                </a:cxn>
                <a:cxn ang="0">
                  <a:pos x="40" y="17"/>
                </a:cxn>
                <a:cxn ang="0">
                  <a:pos x="37" y="13"/>
                </a:cxn>
                <a:cxn ang="0">
                  <a:pos x="37" y="10"/>
                </a:cxn>
                <a:cxn ang="0">
                  <a:pos x="34" y="5"/>
                </a:cxn>
                <a:cxn ang="0">
                  <a:pos x="28" y="4"/>
                </a:cxn>
                <a:cxn ang="0">
                  <a:pos x="16" y="10"/>
                </a:cxn>
                <a:cxn ang="0">
                  <a:pos x="11" y="27"/>
                </a:cxn>
                <a:cxn ang="0">
                  <a:pos x="16" y="45"/>
                </a:cxn>
                <a:cxn ang="0">
                  <a:pos x="31" y="52"/>
                </a:cxn>
                <a:cxn ang="0">
                  <a:pos x="43" y="48"/>
                </a:cxn>
                <a:cxn ang="0">
                  <a:pos x="50" y="40"/>
                </a:cxn>
                <a:cxn ang="0">
                  <a:pos x="52" y="41"/>
                </a:cxn>
                <a:cxn ang="0">
                  <a:pos x="44" y="53"/>
                </a:cxn>
                <a:cxn ang="0">
                  <a:pos x="26" y="62"/>
                </a:cxn>
                <a:cxn ang="0">
                  <a:pos x="8" y="54"/>
                </a:cxn>
                <a:cxn ang="0">
                  <a:pos x="0" y="32"/>
                </a:cxn>
                <a:cxn ang="0">
                  <a:pos x="9" y="9"/>
                </a:cxn>
                <a:cxn ang="0">
                  <a:pos x="30" y="0"/>
                </a:cxn>
                <a:cxn ang="0">
                  <a:pos x="30" y="0"/>
                </a:cxn>
                <a:cxn ang="0">
                  <a:pos x="27" y="0"/>
                </a:cxn>
                <a:cxn ang="0">
                  <a:pos x="27" y="0"/>
                </a:cxn>
                <a:cxn ang="0">
                  <a:pos x="27" y="0"/>
                </a:cxn>
              </a:cxnLst>
              <a:rect l="0" t="0" r="r" b="b"/>
              <a:pathLst>
                <a:path w="52" h="62">
                  <a:moveTo>
                    <a:pt x="30" y="0"/>
                  </a:moveTo>
                  <a:lnTo>
                    <a:pt x="30" y="0"/>
                  </a:lnTo>
                  <a:cubicBezTo>
                    <a:pt x="35" y="0"/>
                    <a:pt x="40" y="1"/>
                    <a:pt x="44" y="4"/>
                  </a:cubicBezTo>
                  <a:cubicBezTo>
                    <a:pt x="48" y="7"/>
                    <a:pt x="50" y="10"/>
                    <a:pt x="50" y="13"/>
                  </a:cubicBezTo>
                  <a:cubicBezTo>
                    <a:pt x="50" y="15"/>
                    <a:pt x="49" y="16"/>
                    <a:pt x="48" y="17"/>
                  </a:cubicBezTo>
                  <a:cubicBezTo>
                    <a:pt x="47" y="18"/>
                    <a:pt x="46" y="19"/>
                    <a:pt x="44" y="19"/>
                  </a:cubicBezTo>
                  <a:cubicBezTo>
                    <a:pt x="42" y="19"/>
                    <a:pt x="41" y="18"/>
                    <a:pt x="40" y="17"/>
                  </a:cubicBezTo>
                  <a:cubicBezTo>
                    <a:pt x="39" y="16"/>
                    <a:pt x="38" y="15"/>
                    <a:pt x="37" y="13"/>
                  </a:cubicBezTo>
                  <a:lnTo>
                    <a:pt x="37" y="10"/>
                  </a:lnTo>
                  <a:cubicBezTo>
                    <a:pt x="36" y="8"/>
                    <a:pt x="35" y="6"/>
                    <a:pt x="34" y="5"/>
                  </a:cubicBezTo>
                  <a:cubicBezTo>
                    <a:pt x="32" y="4"/>
                    <a:pt x="30" y="4"/>
                    <a:pt x="28" y="4"/>
                  </a:cubicBezTo>
                  <a:cubicBezTo>
                    <a:pt x="23" y="4"/>
                    <a:pt x="19" y="6"/>
                    <a:pt x="16" y="10"/>
                  </a:cubicBezTo>
                  <a:cubicBezTo>
                    <a:pt x="12" y="14"/>
                    <a:pt x="11" y="20"/>
                    <a:pt x="11" y="27"/>
                  </a:cubicBezTo>
                  <a:cubicBezTo>
                    <a:pt x="11" y="34"/>
                    <a:pt x="12" y="39"/>
                    <a:pt x="16" y="45"/>
                  </a:cubicBezTo>
                  <a:cubicBezTo>
                    <a:pt x="20" y="50"/>
                    <a:pt x="25" y="52"/>
                    <a:pt x="31" y="52"/>
                  </a:cubicBezTo>
                  <a:cubicBezTo>
                    <a:pt x="36" y="52"/>
                    <a:pt x="40" y="51"/>
                    <a:pt x="43" y="48"/>
                  </a:cubicBezTo>
                  <a:cubicBezTo>
                    <a:pt x="45" y="46"/>
                    <a:pt x="47" y="44"/>
                    <a:pt x="50" y="40"/>
                  </a:cubicBezTo>
                  <a:lnTo>
                    <a:pt x="52" y="41"/>
                  </a:lnTo>
                  <a:cubicBezTo>
                    <a:pt x="49" y="46"/>
                    <a:pt x="47" y="50"/>
                    <a:pt x="44" y="53"/>
                  </a:cubicBezTo>
                  <a:cubicBezTo>
                    <a:pt x="39" y="59"/>
                    <a:pt x="33" y="62"/>
                    <a:pt x="26" y="62"/>
                  </a:cubicBezTo>
                  <a:cubicBezTo>
                    <a:pt x="19" y="62"/>
                    <a:pt x="13" y="59"/>
                    <a:pt x="8" y="54"/>
                  </a:cubicBezTo>
                  <a:cubicBezTo>
                    <a:pt x="3" y="49"/>
                    <a:pt x="0" y="42"/>
                    <a:pt x="0" y="32"/>
                  </a:cubicBezTo>
                  <a:cubicBezTo>
                    <a:pt x="0" y="24"/>
                    <a:pt x="3" y="16"/>
                    <a:pt x="9" y="9"/>
                  </a:cubicBezTo>
                  <a:cubicBezTo>
                    <a:pt x="14" y="3"/>
                    <a:pt x="21" y="0"/>
                    <a:pt x="30" y="0"/>
                  </a:cubicBezTo>
                  <a:lnTo>
                    <a:pt x="30" y="0"/>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1" name="Freeform 541"/>
            <p:cNvSpPr>
              <a:spLocks noEditPoints="1"/>
            </p:cNvSpPr>
            <p:nvPr/>
          </p:nvSpPr>
          <p:spPr bwMode="auto">
            <a:xfrm>
              <a:off x="4119" y="9457"/>
              <a:ext cx="74" cy="119"/>
            </a:xfrm>
            <a:custGeom>
              <a:avLst/>
              <a:gdLst/>
              <a:ahLst/>
              <a:cxnLst>
                <a:cxn ang="0">
                  <a:pos x="0" y="1"/>
                </a:cxn>
                <a:cxn ang="0">
                  <a:pos x="0" y="1"/>
                </a:cxn>
                <a:cxn ang="0">
                  <a:pos x="27" y="1"/>
                </a:cxn>
                <a:cxn ang="0">
                  <a:pos x="27" y="3"/>
                </a:cxn>
                <a:cxn ang="0">
                  <a:pos x="23" y="4"/>
                </a:cxn>
                <a:cxn ang="0">
                  <a:pos x="20" y="7"/>
                </a:cxn>
                <a:cxn ang="0">
                  <a:pos x="20" y="9"/>
                </a:cxn>
                <a:cxn ang="0">
                  <a:pos x="21" y="12"/>
                </a:cxn>
                <a:cxn ang="0">
                  <a:pos x="36" y="45"/>
                </a:cxn>
                <a:cxn ang="0">
                  <a:pos x="48" y="12"/>
                </a:cxn>
                <a:cxn ang="0">
                  <a:pos x="49" y="9"/>
                </a:cxn>
                <a:cxn ang="0">
                  <a:pos x="49" y="7"/>
                </a:cxn>
                <a:cxn ang="0">
                  <a:pos x="48" y="4"/>
                </a:cxn>
                <a:cxn ang="0">
                  <a:pos x="45" y="4"/>
                </a:cxn>
                <a:cxn ang="0">
                  <a:pos x="43" y="3"/>
                </a:cxn>
                <a:cxn ang="0">
                  <a:pos x="43" y="1"/>
                </a:cxn>
                <a:cxn ang="0">
                  <a:pos x="61" y="1"/>
                </a:cxn>
                <a:cxn ang="0">
                  <a:pos x="61" y="3"/>
                </a:cxn>
                <a:cxn ang="0">
                  <a:pos x="57" y="5"/>
                </a:cxn>
                <a:cxn ang="0">
                  <a:pos x="55" y="9"/>
                </a:cxn>
                <a:cxn ang="0">
                  <a:pos x="34" y="63"/>
                </a:cxn>
                <a:cxn ang="0">
                  <a:pos x="24" y="83"/>
                </a:cxn>
                <a:cxn ang="0">
                  <a:pos x="12" y="90"/>
                </a:cxn>
                <a:cxn ang="0">
                  <a:pos x="5" y="88"/>
                </a:cxn>
                <a:cxn ang="0">
                  <a:pos x="2" y="82"/>
                </a:cxn>
                <a:cxn ang="0">
                  <a:pos x="4" y="78"/>
                </a:cxn>
                <a:cxn ang="0">
                  <a:pos x="9" y="76"/>
                </a:cxn>
                <a:cxn ang="0">
                  <a:pos x="14" y="77"/>
                </a:cxn>
                <a:cxn ang="0">
                  <a:pos x="19" y="79"/>
                </a:cxn>
                <a:cxn ang="0">
                  <a:pos x="26" y="70"/>
                </a:cxn>
                <a:cxn ang="0">
                  <a:pos x="30" y="59"/>
                </a:cxn>
                <a:cxn ang="0">
                  <a:pos x="30" y="58"/>
                </a:cxn>
                <a:cxn ang="0">
                  <a:pos x="30" y="56"/>
                </a:cxn>
                <a:cxn ang="0">
                  <a:pos x="9" y="11"/>
                </a:cxn>
                <a:cxn ang="0">
                  <a:pos x="5" y="5"/>
                </a:cxn>
                <a:cxn ang="0">
                  <a:pos x="0" y="3"/>
                </a:cxn>
                <a:cxn ang="0">
                  <a:pos x="0" y="1"/>
                </a:cxn>
                <a:cxn ang="0">
                  <a:pos x="31" y="0"/>
                </a:cxn>
                <a:cxn ang="0">
                  <a:pos x="31" y="0"/>
                </a:cxn>
                <a:cxn ang="0">
                  <a:pos x="31" y="0"/>
                </a:cxn>
              </a:cxnLst>
              <a:rect l="0" t="0" r="r" b="b"/>
              <a:pathLst>
                <a:path w="61" h="90">
                  <a:moveTo>
                    <a:pt x="0" y="1"/>
                  </a:moveTo>
                  <a:lnTo>
                    <a:pt x="0" y="1"/>
                  </a:lnTo>
                  <a:lnTo>
                    <a:pt x="27" y="1"/>
                  </a:lnTo>
                  <a:lnTo>
                    <a:pt x="27" y="3"/>
                  </a:lnTo>
                  <a:cubicBezTo>
                    <a:pt x="25" y="3"/>
                    <a:pt x="24" y="4"/>
                    <a:pt x="23" y="4"/>
                  </a:cubicBezTo>
                  <a:cubicBezTo>
                    <a:pt x="21" y="5"/>
                    <a:pt x="20" y="6"/>
                    <a:pt x="20" y="7"/>
                  </a:cubicBezTo>
                  <a:cubicBezTo>
                    <a:pt x="20" y="8"/>
                    <a:pt x="20" y="9"/>
                    <a:pt x="20" y="9"/>
                  </a:cubicBezTo>
                  <a:cubicBezTo>
                    <a:pt x="20" y="10"/>
                    <a:pt x="21" y="11"/>
                    <a:pt x="21" y="12"/>
                  </a:cubicBezTo>
                  <a:lnTo>
                    <a:pt x="36" y="45"/>
                  </a:lnTo>
                  <a:lnTo>
                    <a:pt x="48" y="12"/>
                  </a:lnTo>
                  <a:cubicBezTo>
                    <a:pt x="48" y="11"/>
                    <a:pt x="49" y="11"/>
                    <a:pt x="49" y="9"/>
                  </a:cubicBezTo>
                  <a:cubicBezTo>
                    <a:pt x="49" y="8"/>
                    <a:pt x="49" y="7"/>
                    <a:pt x="49" y="7"/>
                  </a:cubicBezTo>
                  <a:cubicBezTo>
                    <a:pt x="49" y="6"/>
                    <a:pt x="49" y="5"/>
                    <a:pt x="48" y="4"/>
                  </a:cubicBezTo>
                  <a:cubicBezTo>
                    <a:pt x="47" y="4"/>
                    <a:pt x="46" y="4"/>
                    <a:pt x="45" y="4"/>
                  </a:cubicBezTo>
                  <a:lnTo>
                    <a:pt x="43" y="3"/>
                  </a:lnTo>
                  <a:lnTo>
                    <a:pt x="43" y="1"/>
                  </a:lnTo>
                  <a:lnTo>
                    <a:pt x="61" y="1"/>
                  </a:lnTo>
                  <a:lnTo>
                    <a:pt x="61" y="3"/>
                  </a:lnTo>
                  <a:cubicBezTo>
                    <a:pt x="59" y="4"/>
                    <a:pt x="58" y="4"/>
                    <a:pt x="57" y="5"/>
                  </a:cubicBezTo>
                  <a:cubicBezTo>
                    <a:pt x="56" y="6"/>
                    <a:pt x="55" y="8"/>
                    <a:pt x="55" y="9"/>
                  </a:cubicBezTo>
                  <a:lnTo>
                    <a:pt x="34" y="63"/>
                  </a:lnTo>
                  <a:cubicBezTo>
                    <a:pt x="31" y="72"/>
                    <a:pt x="28" y="79"/>
                    <a:pt x="24" y="83"/>
                  </a:cubicBezTo>
                  <a:cubicBezTo>
                    <a:pt x="21" y="87"/>
                    <a:pt x="17" y="90"/>
                    <a:pt x="12" y="90"/>
                  </a:cubicBezTo>
                  <a:cubicBezTo>
                    <a:pt x="10" y="90"/>
                    <a:pt x="7" y="89"/>
                    <a:pt x="5" y="88"/>
                  </a:cubicBezTo>
                  <a:cubicBezTo>
                    <a:pt x="3" y="87"/>
                    <a:pt x="2" y="85"/>
                    <a:pt x="2" y="82"/>
                  </a:cubicBezTo>
                  <a:cubicBezTo>
                    <a:pt x="2" y="80"/>
                    <a:pt x="3" y="79"/>
                    <a:pt x="4" y="78"/>
                  </a:cubicBezTo>
                  <a:cubicBezTo>
                    <a:pt x="5" y="77"/>
                    <a:pt x="7" y="76"/>
                    <a:pt x="9" y="76"/>
                  </a:cubicBezTo>
                  <a:cubicBezTo>
                    <a:pt x="10" y="76"/>
                    <a:pt x="12" y="77"/>
                    <a:pt x="14" y="77"/>
                  </a:cubicBezTo>
                  <a:cubicBezTo>
                    <a:pt x="16" y="78"/>
                    <a:pt x="18" y="79"/>
                    <a:pt x="19" y="79"/>
                  </a:cubicBezTo>
                  <a:cubicBezTo>
                    <a:pt x="21" y="79"/>
                    <a:pt x="24" y="76"/>
                    <a:pt x="26" y="70"/>
                  </a:cubicBezTo>
                  <a:cubicBezTo>
                    <a:pt x="29" y="65"/>
                    <a:pt x="30" y="61"/>
                    <a:pt x="30" y="59"/>
                  </a:cubicBezTo>
                  <a:cubicBezTo>
                    <a:pt x="30" y="59"/>
                    <a:pt x="30" y="58"/>
                    <a:pt x="30" y="58"/>
                  </a:cubicBezTo>
                  <a:cubicBezTo>
                    <a:pt x="30" y="57"/>
                    <a:pt x="30" y="57"/>
                    <a:pt x="30" y="56"/>
                  </a:cubicBezTo>
                  <a:lnTo>
                    <a:pt x="9" y="11"/>
                  </a:lnTo>
                  <a:cubicBezTo>
                    <a:pt x="7" y="8"/>
                    <a:pt x="6" y="6"/>
                    <a:pt x="5" y="5"/>
                  </a:cubicBezTo>
                  <a:cubicBezTo>
                    <a:pt x="4" y="4"/>
                    <a:pt x="2" y="4"/>
                    <a:pt x="0" y="3"/>
                  </a:cubicBezTo>
                  <a:lnTo>
                    <a:pt x="0" y="1"/>
                  </a:lnTo>
                  <a:close/>
                  <a:moveTo>
                    <a:pt x="31" y="0"/>
                  </a:moveTo>
                  <a:lnTo>
                    <a:pt x="31" y="0"/>
                  </a:lnTo>
                  <a:lnTo>
                    <a:pt x="31"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2" name="Freeform 542"/>
            <p:cNvSpPr>
              <a:spLocks noEditPoints="1"/>
            </p:cNvSpPr>
            <p:nvPr/>
          </p:nvSpPr>
          <p:spPr bwMode="auto">
            <a:xfrm>
              <a:off x="4884" y="9420"/>
              <a:ext cx="98" cy="121"/>
            </a:xfrm>
            <a:custGeom>
              <a:avLst/>
              <a:gdLst/>
              <a:ahLst/>
              <a:cxnLst>
                <a:cxn ang="0">
                  <a:pos x="46" y="0"/>
                </a:cxn>
                <a:cxn ang="0">
                  <a:pos x="46" y="0"/>
                </a:cxn>
                <a:cxn ang="0">
                  <a:pos x="60" y="2"/>
                </a:cxn>
                <a:cxn ang="0">
                  <a:pos x="69" y="4"/>
                </a:cxn>
                <a:cxn ang="0">
                  <a:pos x="72" y="3"/>
                </a:cxn>
                <a:cxn ang="0">
                  <a:pos x="75" y="0"/>
                </a:cxn>
                <a:cxn ang="0">
                  <a:pos x="77" y="0"/>
                </a:cxn>
                <a:cxn ang="0">
                  <a:pos x="79" y="29"/>
                </a:cxn>
                <a:cxn ang="0">
                  <a:pos x="76" y="29"/>
                </a:cxn>
                <a:cxn ang="0">
                  <a:pos x="69" y="15"/>
                </a:cxn>
                <a:cxn ang="0">
                  <a:pos x="47" y="5"/>
                </a:cxn>
                <a:cxn ang="0">
                  <a:pos x="24" y="16"/>
                </a:cxn>
                <a:cxn ang="0">
                  <a:pos x="15" y="46"/>
                </a:cxn>
                <a:cxn ang="0">
                  <a:pos x="25" y="74"/>
                </a:cxn>
                <a:cxn ang="0">
                  <a:pos x="48" y="85"/>
                </a:cxn>
                <a:cxn ang="0">
                  <a:pos x="67" y="80"/>
                </a:cxn>
                <a:cxn ang="0">
                  <a:pos x="78" y="72"/>
                </a:cxn>
                <a:cxn ang="0">
                  <a:pos x="80" y="74"/>
                </a:cxn>
                <a:cxn ang="0">
                  <a:pos x="69" y="84"/>
                </a:cxn>
                <a:cxn ang="0">
                  <a:pos x="45" y="91"/>
                </a:cxn>
                <a:cxn ang="0">
                  <a:pos x="12" y="77"/>
                </a:cxn>
                <a:cxn ang="0">
                  <a:pos x="0" y="46"/>
                </a:cxn>
                <a:cxn ang="0">
                  <a:pos x="12" y="14"/>
                </a:cxn>
                <a:cxn ang="0">
                  <a:pos x="46" y="0"/>
                </a:cxn>
                <a:cxn ang="0">
                  <a:pos x="46" y="0"/>
                </a:cxn>
                <a:cxn ang="0">
                  <a:pos x="45" y="0"/>
                </a:cxn>
                <a:cxn ang="0">
                  <a:pos x="45" y="0"/>
                </a:cxn>
                <a:cxn ang="0">
                  <a:pos x="45" y="0"/>
                </a:cxn>
                <a:cxn ang="0">
                  <a:pos x="45" y="0"/>
                </a:cxn>
              </a:cxnLst>
              <a:rect l="0" t="0" r="r" b="b"/>
              <a:pathLst>
                <a:path w="80" h="91">
                  <a:moveTo>
                    <a:pt x="46" y="0"/>
                  </a:moveTo>
                  <a:lnTo>
                    <a:pt x="46" y="0"/>
                  </a:lnTo>
                  <a:cubicBezTo>
                    <a:pt x="50" y="0"/>
                    <a:pt x="55" y="1"/>
                    <a:pt x="60" y="2"/>
                  </a:cubicBezTo>
                  <a:cubicBezTo>
                    <a:pt x="65" y="3"/>
                    <a:pt x="68" y="4"/>
                    <a:pt x="69" y="4"/>
                  </a:cubicBezTo>
                  <a:cubicBezTo>
                    <a:pt x="70" y="4"/>
                    <a:pt x="71" y="4"/>
                    <a:pt x="72" y="3"/>
                  </a:cubicBezTo>
                  <a:cubicBezTo>
                    <a:pt x="73" y="2"/>
                    <a:pt x="74" y="1"/>
                    <a:pt x="75" y="0"/>
                  </a:cubicBezTo>
                  <a:lnTo>
                    <a:pt x="77" y="0"/>
                  </a:lnTo>
                  <a:lnTo>
                    <a:pt x="79" y="29"/>
                  </a:lnTo>
                  <a:lnTo>
                    <a:pt x="76" y="29"/>
                  </a:lnTo>
                  <a:cubicBezTo>
                    <a:pt x="74" y="24"/>
                    <a:pt x="71" y="19"/>
                    <a:pt x="69" y="15"/>
                  </a:cubicBezTo>
                  <a:cubicBezTo>
                    <a:pt x="63" y="8"/>
                    <a:pt x="56" y="5"/>
                    <a:pt x="47" y="5"/>
                  </a:cubicBezTo>
                  <a:cubicBezTo>
                    <a:pt x="38" y="5"/>
                    <a:pt x="30" y="9"/>
                    <a:pt x="24" y="16"/>
                  </a:cubicBezTo>
                  <a:cubicBezTo>
                    <a:pt x="18" y="23"/>
                    <a:pt x="15" y="33"/>
                    <a:pt x="15" y="46"/>
                  </a:cubicBezTo>
                  <a:cubicBezTo>
                    <a:pt x="15" y="58"/>
                    <a:pt x="18" y="67"/>
                    <a:pt x="25" y="74"/>
                  </a:cubicBezTo>
                  <a:cubicBezTo>
                    <a:pt x="31" y="81"/>
                    <a:pt x="39" y="85"/>
                    <a:pt x="48" y="85"/>
                  </a:cubicBezTo>
                  <a:cubicBezTo>
                    <a:pt x="55" y="85"/>
                    <a:pt x="61" y="83"/>
                    <a:pt x="67" y="80"/>
                  </a:cubicBezTo>
                  <a:cubicBezTo>
                    <a:pt x="70" y="78"/>
                    <a:pt x="74" y="75"/>
                    <a:pt x="78" y="72"/>
                  </a:cubicBezTo>
                  <a:lnTo>
                    <a:pt x="80" y="74"/>
                  </a:lnTo>
                  <a:cubicBezTo>
                    <a:pt x="77" y="78"/>
                    <a:pt x="74" y="81"/>
                    <a:pt x="69" y="84"/>
                  </a:cubicBezTo>
                  <a:cubicBezTo>
                    <a:pt x="62" y="88"/>
                    <a:pt x="54" y="91"/>
                    <a:pt x="45" y="91"/>
                  </a:cubicBezTo>
                  <a:cubicBezTo>
                    <a:pt x="31" y="91"/>
                    <a:pt x="20" y="86"/>
                    <a:pt x="12" y="77"/>
                  </a:cubicBezTo>
                  <a:cubicBezTo>
                    <a:pt x="4" y="69"/>
                    <a:pt x="0" y="58"/>
                    <a:pt x="0" y="46"/>
                  </a:cubicBezTo>
                  <a:cubicBezTo>
                    <a:pt x="0" y="33"/>
                    <a:pt x="4" y="22"/>
                    <a:pt x="12" y="14"/>
                  </a:cubicBezTo>
                  <a:cubicBezTo>
                    <a:pt x="21" y="4"/>
                    <a:pt x="32" y="0"/>
                    <a:pt x="46" y="0"/>
                  </a:cubicBezTo>
                  <a:lnTo>
                    <a:pt x="46" y="0"/>
                  </a:lnTo>
                  <a:close/>
                  <a:moveTo>
                    <a:pt x="45" y="0"/>
                  </a:moveTo>
                  <a:lnTo>
                    <a:pt x="45" y="0"/>
                  </a:lnTo>
                  <a:cubicBezTo>
                    <a:pt x="45" y="0"/>
                    <a:pt x="45" y="0"/>
                    <a:pt x="45" y="0"/>
                  </a:cubicBezTo>
                  <a:lnTo>
                    <a:pt x="4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3" name="Freeform 543"/>
            <p:cNvSpPr>
              <a:spLocks noEditPoints="1"/>
            </p:cNvSpPr>
            <p:nvPr/>
          </p:nvSpPr>
          <p:spPr bwMode="auto">
            <a:xfrm>
              <a:off x="4991" y="9457"/>
              <a:ext cx="72" cy="84"/>
            </a:xfrm>
            <a:custGeom>
              <a:avLst/>
              <a:gdLst/>
              <a:ahLst/>
              <a:cxnLst>
                <a:cxn ang="0">
                  <a:pos x="0" y="31"/>
                </a:cxn>
                <a:cxn ang="0">
                  <a:pos x="0" y="31"/>
                </a:cxn>
                <a:cxn ang="0">
                  <a:pos x="8" y="9"/>
                </a:cxn>
                <a:cxn ang="0">
                  <a:pos x="29" y="0"/>
                </a:cxn>
                <a:cxn ang="0">
                  <a:pos x="50" y="9"/>
                </a:cxn>
                <a:cxn ang="0">
                  <a:pos x="59" y="31"/>
                </a:cxn>
                <a:cxn ang="0">
                  <a:pos x="51" y="53"/>
                </a:cxn>
                <a:cxn ang="0">
                  <a:pos x="30" y="63"/>
                </a:cxn>
                <a:cxn ang="0">
                  <a:pos x="9" y="54"/>
                </a:cxn>
                <a:cxn ang="0">
                  <a:pos x="0" y="31"/>
                </a:cxn>
                <a:cxn ang="0">
                  <a:pos x="0" y="31"/>
                </a:cxn>
                <a:cxn ang="0">
                  <a:pos x="27" y="4"/>
                </a:cxn>
                <a:cxn ang="0">
                  <a:pos x="27" y="4"/>
                </a:cxn>
                <a:cxn ang="0">
                  <a:pos x="19" y="7"/>
                </a:cxn>
                <a:cxn ang="0">
                  <a:pos x="12" y="28"/>
                </a:cxn>
                <a:cxn ang="0">
                  <a:pos x="17" y="49"/>
                </a:cxn>
                <a:cxn ang="0">
                  <a:pos x="32" y="59"/>
                </a:cxn>
                <a:cxn ang="0">
                  <a:pos x="43" y="52"/>
                </a:cxn>
                <a:cxn ang="0">
                  <a:pos x="47" y="35"/>
                </a:cxn>
                <a:cxn ang="0">
                  <a:pos x="42" y="14"/>
                </a:cxn>
                <a:cxn ang="0">
                  <a:pos x="27" y="4"/>
                </a:cxn>
                <a:cxn ang="0">
                  <a:pos x="27" y="4"/>
                </a:cxn>
                <a:cxn ang="0">
                  <a:pos x="30" y="0"/>
                </a:cxn>
                <a:cxn ang="0">
                  <a:pos x="30" y="0"/>
                </a:cxn>
                <a:cxn ang="0">
                  <a:pos x="30" y="0"/>
                </a:cxn>
              </a:cxnLst>
              <a:rect l="0" t="0" r="r" b="b"/>
              <a:pathLst>
                <a:path w="59" h="63">
                  <a:moveTo>
                    <a:pt x="0" y="31"/>
                  </a:moveTo>
                  <a:lnTo>
                    <a:pt x="0" y="31"/>
                  </a:lnTo>
                  <a:cubicBezTo>
                    <a:pt x="0" y="22"/>
                    <a:pt x="3" y="15"/>
                    <a:pt x="8" y="9"/>
                  </a:cubicBezTo>
                  <a:cubicBezTo>
                    <a:pt x="14" y="3"/>
                    <a:pt x="21" y="0"/>
                    <a:pt x="29" y="0"/>
                  </a:cubicBezTo>
                  <a:cubicBezTo>
                    <a:pt x="38" y="0"/>
                    <a:pt x="45" y="3"/>
                    <a:pt x="50" y="9"/>
                  </a:cubicBezTo>
                  <a:cubicBezTo>
                    <a:pt x="56" y="14"/>
                    <a:pt x="59" y="22"/>
                    <a:pt x="59" y="31"/>
                  </a:cubicBezTo>
                  <a:cubicBezTo>
                    <a:pt x="59" y="39"/>
                    <a:pt x="56" y="47"/>
                    <a:pt x="51" y="53"/>
                  </a:cubicBezTo>
                  <a:cubicBezTo>
                    <a:pt x="45" y="60"/>
                    <a:pt x="38" y="63"/>
                    <a:pt x="30" y="63"/>
                  </a:cubicBezTo>
                  <a:cubicBezTo>
                    <a:pt x="21" y="63"/>
                    <a:pt x="14" y="60"/>
                    <a:pt x="9" y="54"/>
                  </a:cubicBezTo>
                  <a:cubicBezTo>
                    <a:pt x="3" y="48"/>
                    <a:pt x="0" y="40"/>
                    <a:pt x="0" y="31"/>
                  </a:cubicBezTo>
                  <a:lnTo>
                    <a:pt x="0" y="31"/>
                  </a:lnTo>
                  <a:close/>
                  <a:moveTo>
                    <a:pt x="27" y="4"/>
                  </a:moveTo>
                  <a:lnTo>
                    <a:pt x="27" y="4"/>
                  </a:lnTo>
                  <a:cubicBezTo>
                    <a:pt x="24" y="4"/>
                    <a:pt x="21" y="5"/>
                    <a:pt x="19" y="7"/>
                  </a:cubicBezTo>
                  <a:cubicBezTo>
                    <a:pt x="14" y="11"/>
                    <a:pt x="12" y="18"/>
                    <a:pt x="12" y="28"/>
                  </a:cubicBezTo>
                  <a:cubicBezTo>
                    <a:pt x="12" y="35"/>
                    <a:pt x="14" y="42"/>
                    <a:pt x="17" y="49"/>
                  </a:cubicBezTo>
                  <a:cubicBezTo>
                    <a:pt x="21" y="56"/>
                    <a:pt x="26" y="59"/>
                    <a:pt x="32" y="59"/>
                  </a:cubicBezTo>
                  <a:cubicBezTo>
                    <a:pt x="37" y="59"/>
                    <a:pt x="40" y="57"/>
                    <a:pt x="43" y="52"/>
                  </a:cubicBezTo>
                  <a:cubicBezTo>
                    <a:pt x="45" y="48"/>
                    <a:pt x="47" y="42"/>
                    <a:pt x="47" y="35"/>
                  </a:cubicBezTo>
                  <a:cubicBezTo>
                    <a:pt x="47" y="28"/>
                    <a:pt x="45" y="21"/>
                    <a:pt x="42" y="14"/>
                  </a:cubicBezTo>
                  <a:cubicBezTo>
                    <a:pt x="38" y="7"/>
                    <a:pt x="34" y="4"/>
                    <a:pt x="27" y="4"/>
                  </a:cubicBezTo>
                  <a:lnTo>
                    <a:pt x="27" y="4"/>
                  </a:lnTo>
                  <a:close/>
                  <a:moveTo>
                    <a:pt x="30" y="0"/>
                  </a:moveTo>
                  <a:lnTo>
                    <a:pt x="30" y="0"/>
                  </a:lnTo>
                  <a:lnTo>
                    <a:pt x="3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4" name="Freeform 544"/>
            <p:cNvSpPr>
              <a:spLocks noEditPoints="1"/>
            </p:cNvSpPr>
            <p:nvPr/>
          </p:nvSpPr>
          <p:spPr bwMode="auto">
            <a:xfrm>
              <a:off x="5078" y="9457"/>
              <a:ext cx="47" cy="82"/>
            </a:xfrm>
            <a:custGeom>
              <a:avLst/>
              <a:gdLst/>
              <a:ahLst/>
              <a:cxnLst>
                <a:cxn ang="0">
                  <a:pos x="0" y="40"/>
                </a:cxn>
                <a:cxn ang="0">
                  <a:pos x="0" y="40"/>
                </a:cxn>
                <a:cxn ang="0">
                  <a:pos x="2" y="40"/>
                </a:cxn>
                <a:cxn ang="0">
                  <a:pos x="6" y="52"/>
                </a:cxn>
                <a:cxn ang="0">
                  <a:pos x="19" y="59"/>
                </a:cxn>
                <a:cxn ang="0">
                  <a:pos x="27" y="56"/>
                </a:cxn>
                <a:cxn ang="0">
                  <a:pos x="29" y="49"/>
                </a:cxn>
                <a:cxn ang="0">
                  <a:pos x="28" y="44"/>
                </a:cxn>
                <a:cxn ang="0">
                  <a:pos x="22" y="39"/>
                </a:cxn>
                <a:cxn ang="0">
                  <a:pos x="15" y="35"/>
                </a:cxn>
                <a:cxn ang="0">
                  <a:pos x="3" y="26"/>
                </a:cxn>
                <a:cxn ang="0">
                  <a:pos x="0" y="16"/>
                </a:cxn>
                <a:cxn ang="0">
                  <a:pos x="5" y="4"/>
                </a:cxn>
                <a:cxn ang="0">
                  <a:pos x="18" y="0"/>
                </a:cxn>
                <a:cxn ang="0">
                  <a:pos x="25" y="1"/>
                </a:cxn>
                <a:cxn ang="0">
                  <a:pos x="30" y="2"/>
                </a:cxn>
                <a:cxn ang="0">
                  <a:pos x="31" y="2"/>
                </a:cxn>
                <a:cxn ang="0">
                  <a:pos x="32" y="1"/>
                </a:cxn>
                <a:cxn ang="0">
                  <a:pos x="34" y="1"/>
                </a:cxn>
                <a:cxn ang="0">
                  <a:pos x="34" y="19"/>
                </a:cxn>
                <a:cxn ang="0">
                  <a:pos x="32" y="19"/>
                </a:cxn>
                <a:cxn ang="0">
                  <a:pos x="29" y="9"/>
                </a:cxn>
                <a:cxn ang="0">
                  <a:pos x="17" y="3"/>
                </a:cxn>
                <a:cxn ang="0">
                  <a:pos x="10" y="6"/>
                </a:cxn>
                <a:cxn ang="0">
                  <a:pos x="8" y="12"/>
                </a:cxn>
                <a:cxn ang="0">
                  <a:pos x="17" y="23"/>
                </a:cxn>
                <a:cxn ang="0">
                  <a:pos x="25" y="27"/>
                </a:cxn>
                <a:cxn ang="0">
                  <a:pos x="39" y="45"/>
                </a:cxn>
                <a:cxn ang="0">
                  <a:pos x="33" y="57"/>
                </a:cxn>
                <a:cxn ang="0">
                  <a:pos x="18" y="62"/>
                </a:cxn>
                <a:cxn ang="0">
                  <a:pos x="9" y="61"/>
                </a:cxn>
                <a:cxn ang="0">
                  <a:pos x="4" y="59"/>
                </a:cxn>
                <a:cxn ang="0">
                  <a:pos x="2" y="60"/>
                </a:cxn>
                <a:cxn ang="0">
                  <a:pos x="1" y="61"/>
                </a:cxn>
                <a:cxn ang="0">
                  <a:pos x="0" y="61"/>
                </a:cxn>
                <a:cxn ang="0">
                  <a:pos x="0" y="40"/>
                </a:cxn>
                <a:cxn ang="0">
                  <a:pos x="19" y="0"/>
                </a:cxn>
                <a:cxn ang="0">
                  <a:pos x="19" y="0"/>
                </a:cxn>
                <a:cxn ang="0">
                  <a:pos x="19" y="0"/>
                </a:cxn>
              </a:cxnLst>
              <a:rect l="0" t="0" r="r" b="b"/>
              <a:pathLst>
                <a:path w="39" h="62">
                  <a:moveTo>
                    <a:pt x="0" y="40"/>
                  </a:moveTo>
                  <a:lnTo>
                    <a:pt x="0" y="40"/>
                  </a:lnTo>
                  <a:lnTo>
                    <a:pt x="2" y="40"/>
                  </a:lnTo>
                  <a:cubicBezTo>
                    <a:pt x="3" y="45"/>
                    <a:pt x="4" y="49"/>
                    <a:pt x="6" y="52"/>
                  </a:cubicBezTo>
                  <a:cubicBezTo>
                    <a:pt x="9" y="56"/>
                    <a:pt x="13" y="59"/>
                    <a:pt x="19" y="59"/>
                  </a:cubicBezTo>
                  <a:cubicBezTo>
                    <a:pt x="22" y="59"/>
                    <a:pt x="25" y="58"/>
                    <a:pt x="27" y="56"/>
                  </a:cubicBezTo>
                  <a:cubicBezTo>
                    <a:pt x="29" y="54"/>
                    <a:pt x="29" y="52"/>
                    <a:pt x="29" y="49"/>
                  </a:cubicBezTo>
                  <a:cubicBezTo>
                    <a:pt x="29" y="47"/>
                    <a:pt x="29" y="46"/>
                    <a:pt x="28" y="44"/>
                  </a:cubicBezTo>
                  <a:cubicBezTo>
                    <a:pt x="27" y="42"/>
                    <a:pt x="25" y="41"/>
                    <a:pt x="22" y="39"/>
                  </a:cubicBezTo>
                  <a:lnTo>
                    <a:pt x="15" y="35"/>
                  </a:lnTo>
                  <a:cubicBezTo>
                    <a:pt x="10" y="32"/>
                    <a:pt x="6" y="29"/>
                    <a:pt x="3" y="26"/>
                  </a:cubicBezTo>
                  <a:cubicBezTo>
                    <a:pt x="1" y="24"/>
                    <a:pt x="0" y="20"/>
                    <a:pt x="0" y="16"/>
                  </a:cubicBezTo>
                  <a:cubicBezTo>
                    <a:pt x="0" y="11"/>
                    <a:pt x="1" y="7"/>
                    <a:pt x="5" y="4"/>
                  </a:cubicBezTo>
                  <a:cubicBezTo>
                    <a:pt x="8" y="1"/>
                    <a:pt x="12" y="0"/>
                    <a:pt x="18" y="0"/>
                  </a:cubicBezTo>
                  <a:cubicBezTo>
                    <a:pt x="20" y="0"/>
                    <a:pt x="22" y="0"/>
                    <a:pt x="25" y="1"/>
                  </a:cubicBezTo>
                  <a:cubicBezTo>
                    <a:pt x="28" y="2"/>
                    <a:pt x="29" y="2"/>
                    <a:pt x="30" y="2"/>
                  </a:cubicBezTo>
                  <a:cubicBezTo>
                    <a:pt x="31" y="2"/>
                    <a:pt x="31" y="2"/>
                    <a:pt x="31" y="2"/>
                  </a:cubicBezTo>
                  <a:cubicBezTo>
                    <a:pt x="32" y="2"/>
                    <a:pt x="32" y="1"/>
                    <a:pt x="32" y="1"/>
                  </a:cubicBezTo>
                  <a:lnTo>
                    <a:pt x="34" y="1"/>
                  </a:lnTo>
                  <a:lnTo>
                    <a:pt x="34" y="19"/>
                  </a:lnTo>
                  <a:lnTo>
                    <a:pt x="32" y="19"/>
                  </a:lnTo>
                  <a:cubicBezTo>
                    <a:pt x="31" y="15"/>
                    <a:pt x="30" y="12"/>
                    <a:pt x="29" y="9"/>
                  </a:cubicBezTo>
                  <a:cubicBezTo>
                    <a:pt x="26" y="5"/>
                    <a:pt x="22" y="3"/>
                    <a:pt x="17" y="3"/>
                  </a:cubicBezTo>
                  <a:cubicBezTo>
                    <a:pt x="14" y="3"/>
                    <a:pt x="12" y="4"/>
                    <a:pt x="10" y="6"/>
                  </a:cubicBezTo>
                  <a:cubicBezTo>
                    <a:pt x="9" y="7"/>
                    <a:pt x="8" y="10"/>
                    <a:pt x="8" y="12"/>
                  </a:cubicBezTo>
                  <a:cubicBezTo>
                    <a:pt x="8" y="16"/>
                    <a:pt x="11" y="20"/>
                    <a:pt x="17" y="23"/>
                  </a:cubicBezTo>
                  <a:lnTo>
                    <a:pt x="25" y="27"/>
                  </a:lnTo>
                  <a:cubicBezTo>
                    <a:pt x="34" y="32"/>
                    <a:pt x="39" y="38"/>
                    <a:pt x="39" y="45"/>
                  </a:cubicBezTo>
                  <a:cubicBezTo>
                    <a:pt x="39" y="50"/>
                    <a:pt x="37" y="54"/>
                    <a:pt x="33" y="57"/>
                  </a:cubicBezTo>
                  <a:cubicBezTo>
                    <a:pt x="29" y="60"/>
                    <a:pt x="24" y="62"/>
                    <a:pt x="18" y="62"/>
                  </a:cubicBezTo>
                  <a:cubicBezTo>
                    <a:pt x="16" y="62"/>
                    <a:pt x="13" y="61"/>
                    <a:pt x="9" y="61"/>
                  </a:cubicBezTo>
                  <a:cubicBezTo>
                    <a:pt x="6" y="60"/>
                    <a:pt x="4" y="59"/>
                    <a:pt x="4" y="59"/>
                  </a:cubicBezTo>
                  <a:cubicBezTo>
                    <a:pt x="3" y="59"/>
                    <a:pt x="3" y="59"/>
                    <a:pt x="2" y="60"/>
                  </a:cubicBezTo>
                  <a:cubicBezTo>
                    <a:pt x="2" y="60"/>
                    <a:pt x="2" y="61"/>
                    <a:pt x="1" y="61"/>
                  </a:cubicBezTo>
                  <a:lnTo>
                    <a:pt x="0" y="61"/>
                  </a:lnTo>
                  <a:lnTo>
                    <a:pt x="0" y="40"/>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5" name="Freeform 545"/>
            <p:cNvSpPr>
              <a:spLocks/>
            </p:cNvSpPr>
            <p:nvPr/>
          </p:nvSpPr>
          <p:spPr bwMode="auto">
            <a:xfrm>
              <a:off x="5134" y="9436"/>
              <a:ext cx="43" cy="103"/>
            </a:xfrm>
            <a:custGeom>
              <a:avLst/>
              <a:gdLst/>
              <a:ahLst/>
              <a:cxnLst>
                <a:cxn ang="0">
                  <a:pos x="32" y="17"/>
                </a:cxn>
                <a:cxn ang="0">
                  <a:pos x="32" y="17"/>
                </a:cxn>
                <a:cxn ang="0">
                  <a:pos x="32" y="22"/>
                </a:cxn>
                <a:cxn ang="0">
                  <a:pos x="18" y="22"/>
                </a:cxn>
                <a:cxn ang="0">
                  <a:pos x="18" y="59"/>
                </a:cxn>
                <a:cxn ang="0">
                  <a:pos x="19" y="66"/>
                </a:cxn>
                <a:cxn ang="0">
                  <a:pos x="25" y="71"/>
                </a:cxn>
                <a:cxn ang="0">
                  <a:pos x="29" y="70"/>
                </a:cxn>
                <a:cxn ang="0">
                  <a:pos x="33" y="66"/>
                </a:cxn>
                <a:cxn ang="0">
                  <a:pos x="35" y="68"/>
                </a:cxn>
                <a:cxn ang="0">
                  <a:pos x="33" y="70"/>
                </a:cxn>
                <a:cxn ang="0">
                  <a:pos x="26" y="76"/>
                </a:cxn>
                <a:cxn ang="0">
                  <a:pos x="19" y="78"/>
                </a:cxn>
                <a:cxn ang="0">
                  <a:pos x="9" y="71"/>
                </a:cxn>
                <a:cxn ang="0">
                  <a:pos x="7" y="61"/>
                </a:cxn>
                <a:cxn ang="0">
                  <a:pos x="7" y="22"/>
                </a:cxn>
                <a:cxn ang="0">
                  <a:pos x="0" y="22"/>
                </a:cxn>
                <a:cxn ang="0">
                  <a:pos x="0" y="21"/>
                </a:cxn>
                <a:cxn ang="0">
                  <a:pos x="0" y="21"/>
                </a:cxn>
                <a:cxn ang="0">
                  <a:pos x="0" y="20"/>
                </a:cxn>
                <a:cxn ang="0">
                  <a:pos x="2" y="18"/>
                </a:cxn>
                <a:cxn ang="0">
                  <a:pos x="8" y="12"/>
                </a:cxn>
                <a:cxn ang="0">
                  <a:pos x="17" y="0"/>
                </a:cxn>
                <a:cxn ang="0">
                  <a:pos x="18" y="0"/>
                </a:cxn>
                <a:cxn ang="0">
                  <a:pos x="19" y="1"/>
                </a:cxn>
                <a:cxn ang="0">
                  <a:pos x="19" y="17"/>
                </a:cxn>
                <a:cxn ang="0">
                  <a:pos x="32" y="17"/>
                </a:cxn>
              </a:cxnLst>
              <a:rect l="0" t="0" r="r" b="b"/>
              <a:pathLst>
                <a:path w="35" h="78">
                  <a:moveTo>
                    <a:pt x="32" y="17"/>
                  </a:moveTo>
                  <a:lnTo>
                    <a:pt x="32" y="17"/>
                  </a:lnTo>
                  <a:lnTo>
                    <a:pt x="32" y="22"/>
                  </a:lnTo>
                  <a:lnTo>
                    <a:pt x="18" y="22"/>
                  </a:lnTo>
                  <a:lnTo>
                    <a:pt x="18" y="59"/>
                  </a:lnTo>
                  <a:cubicBezTo>
                    <a:pt x="18" y="62"/>
                    <a:pt x="19" y="65"/>
                    <a:pt x="19" y="66"/>
                  </a:cubicBezTo>
                  <a:cubicBezTo>
                    <a:pt x="20" y="69"/>
                    <a:pt x="22" y="71"/>
                    <a:pt x="25" y="71"/>
                  </a:cubicBezTo>
                  <a:cubicBezTo>
                    <a:pt x="27" y="71"/>
                    <a:pt x="28" y="71"/>
                    <a:pt x="29" y="70"/>
                  </a:cubicBezTo>
                  <a:cubicBezTo>
                    <a:pt x="30" y="69"/>
                    <a:pt x="32" y="68"/>
                    <a:pt x="33" y="66"/>
                  </a:cubicBezTo>
                  <a:lnTo>
                    <a:pt x="35" y="68"/>
                  </a:lnTo>
                  <a:lnTo>
                    <a:pt x="33" y="70"/>
                  </a:lnTo>
                  <a:cubicBezTo>
                    <a:pt x="31" y="73"/>
                    <a:pt x="29" y="75"/>
                    <a:pt x="26" y="76"/>
                  </a:cubicBezTo>
                  <a:cubicBezTo>
                    <a:pt x="24" y="77"/>
                    <a:pt x="21" y="78"/>
                    <a:pt x="19" y="78"/>
                  </a:cubicBezTo>
                  <a:cubicBezTo>
                    <a:pt x="14" y="78"/>
                    <a:pt x="11" y="76"/>
                    <a:pt x="9" y="71"/>
                  </a:cubicBezTo>
                  <a:cubicBezTo>
                    <a:pt x="8" y="69"/>
                    <a:pt x="7" y="65"/>
                    <a:pt x="7" y="61"/>
                  </a:cubicBezTo>
                  <a:lnTo>
                    <a:pt x="7" y="22"/>
                  </a:lnTo>
                  <a:lnTo>
                    <a:pt x="0" y="22"/>
                  </a:lnTo>
                  <a:cubicBezTo>
                    <a:pt x="0" y="22"/>
                    <a:pt x="0" y="22"/>
                    <a:pt x="0" y="21"/>
                  </a:cubicBezTo>
                  <a:cubicBezTo>
                    <a:pt x="0" y="21"/>
                    <a:pt x="0" y="21"/>
                    <a:pt x="0" y="21"/>
                  </a:cubicBezTo>
                  <a:cubicBezTo>
                    <a:pt x="0" y="21"/>
                    <a:pt x="0" y="20"/>
                    <a:pt x="0" y="20"/>
                  </a:cubicBezTo>
                  <a:cubicBezTo>
                    <a:pt x="0" y="20"/>
                    <a:pt x="1" y="19"/>
                    <a:pt x="2" y="18"/>
                  </a:cubicBezTo>
                  <a:cubicBezTo>
                    <a:pt x="5" y="16"/>
                    <a:pt x="7" y="14"/>
                    <a:pt x="8" y="12"/>
                  </a:cubicBezTo>
                  <a:cubicBezTo>
                    <a:pt x="10" y="11"/>
                    <a:pt x="13" y="7"/>
                    <a:pt x="17" y="0"/>
                  </a:cubicBezTo>
                  <a:cubicBezTo>
                    <a:pt x="18" y="0"/>
                    <a:pt x="18" y="0"/>
                    <a:pt x="18" y="0"/>
                  </a:cubicBezTo>
                  <a:cubicBezTo>
                    <a:pt x="19" y="1"/>
                    <a:pt x="19" y="1"/>
                    <a:pt x="19" y="1"/>
                  </a:cubicBezTo>
                  <a:lnTo>
                    <a:pt x="19" y="17"/>
                  </a:lnTo>
                  <a:lnTo>
                    <a:pt x="32" y="1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6" name="Freeform 546"/>
            <p:cNvSpPr>
              <a:spLocks/>
            </p:cNvSpPr>
            <p:nvPr/>
          </p:nvSpPr>
          <p:spPr bwMode="auto">
            <a:xfrm>
              <a:off x="3381" y="9127"/>
              <a:ext cx="857" cy="210"/>
            </a:xfrm>
            <a:custGeom>
              <a:avLst/>
              <a:gdLst/>
              <a:ahLst/>
              <a:cxnLst>
                <a:cxn ang="0">
                  <a:pos x="704" y="0"/>
                </a:cxn>
                <a:cxn ang="0">
                  <a:pos x="702" y="31"/>
                </a:cxn>
                <a:cxn ang="0">
                  <a:pos x="699" y="56"/>
                </a:cxn>
                <a:cxn ang="0">
                  <a:pos x="696" y="69"/>
                </a:cxn>
                <a:cxn ang="0">
                  <a:pos x="694" y="75"/>
                </a:cxn>
                <a:cxn ang="0">
                  <a:pos x="693" y="79"/>
                </a:cxn>
                <a:cxn ang="0">
                  <a:pos x="689" y="80"/>
                </a:cxn>
                <a:cxn ang="0">
                  <a:pos x="688" y="80"/>
                </a:cxn>
                <a:cxn ang="0">
                  <a:pos x="365" y="80"/>
                </a:cxn>
                <a:cxn ang="0">
                  <a:pos x="365" y="80"/>
                </a:cxn>
                <a:cxn ang="0">
                  <a:pos x="363" y="82"/>
                </a:cxn>
                <a:cxn ang="0">
                  <a:pos x="363" y="83"/>
                </a:cxn>
                <a:cxn ang="0">
                  <a:pos x="360" y="88"/>
                </a:cxn>
                <a:cxn ang="0">
                  <a:pos x="358" y="101"/>
                </a:cxn>
                <a:cxn ang="0">
                  <a:pos x="355" y="125"/>
                </a:cxn>
                <a:cxn ang="0">
                  <a:pos x="353" y="155"/>
                </a:cxn>
                <a:cxn ang="0">
                  <a:pos x="349" y="155"/>
                </a:cxn>
                <a:cxn ang="0">
                  <a:pos x="347" y="125"/>
                </a:cxn>
                <a:cxn ang="0">
                  <a:pos x="345" y="101"/>
                </a:cxn>
                <a:cxn ang="0">
                  <a:pos x="342" y="88"/>
                </a:cxn>
                <a:cxn ang="0">
                  <a:pos x="341" y="83"/>
                </a:cxn>
                <a:cxn ang="0">
                  <a:pos x="339" y="82"/>
                </a:cxn>
                <a:cxn ang="0">
                  <a:pos x="339" y="80"/>
                </a:cxn>
                <a:cxn ang="0">
                  <a:pos x="339" y="80"/>
                </a:cxn>
                <a:cxn ang="0">
                  <a:pos x="14" y="80"/>
                </a:cxn>
                <a:cxn ang="0">
                  <a:pos x="11" y="80"/>
                </a:cxn>
                <a:cxn ang="0">
                  <a:pos x="9" y="79"/>
                </a:cxn>
                <a:cxn ang="0">
                  <a:pos x="8" y="75"/>
                </a:cxn>
                <a:cxn ang="0">
                  <a:pos x="6" y="69"/>
                </a:cxn>
                <a:cxn ang="0">
                  <a:pos x="3" y="56"/>
                </a:cxn>
                <a:cxn ang="0">
                  <a:pos x="0" y="31"/>
                </a:cxn>
                <a:cxn ang="0">
                  <a:pos x="0" y="0"/>
                </a:cxn>
                <a:cxn ang="0">
                  <a:pos x="5" y="16"/>
                </a:cxn>
                <a:cxn ang="0">
                  <a:pos x="6" y="43"/>
                </a:cxn>
                <a:cxn ang="0">
                  <a:pos x="9" y="64"/>
                </a:cxn>
                <a:cxn ang="0">
                  <a:pos x="13" y="71"/>
                </a:cxn>
                <a:cxn ang="0">
                  <a:pos x="13" y="74"/>
                </a:cxn>
                <a:cxn ang="0">
                  <a:pos x="14" y="75"/>
                </a:cxn>
                <a:cxn ang="0">
                  <a:pos x="14" y="75"/>
                </a:cxn>
                <a:cxn ang="0">
                  <a:pos x="14" y="75"/>
                </a:cxn>
                <a:cxn ang="0">
                  <a:pos x="339" y="75"/>
                </a:cxn>
                <a:cxn ang="0">
                  <a:pos x="341" y="77"/>
                </a:cxn>
                <a:cxn ang="0">
                  <a:pos x="344" y="79"/>
                </a:cxn>
                <a:cxn ang="0">
                  <a:pos x="345" y="83"/>
                </a:cxn>
                <a:cxn ang="0">
                  <a:pos x="349" y="91"/>
                </a:cxn>
                <a:cxn ang="0">
                  <a:pos x="352" y="112"/>
                </a:cxn>
                <a:cxn ang="0">
                  <a:pos x="353" y="139"/>
                </a:cxn>
                <a:cxn ang="0">
                  <a:pos x="349" y="155"/>
                </a:cxn>
                <a:cxn ang="0">
                  <a:pos x="350" y="125"/>
                </a:cxn>
                <a:cxn ang="0">
                  <a:pos x="353" y="101"/>
                </a:cxn>
                <a:cxn ang="0">
                  <a:pos x="355" y="87"/>
                </a:cxn>
                <a:cxn ang="0">
                  <a:pos x="358" y="80"/>
                </a:cxn>
                <a:cxn ang="0">
                  <a:pos x="360" y="79"/>
                </a:cxn>
                <a:cxn ang="0">
                  <a:pos x="361" y="77"/>
                </a:cxn>
                <a:cxn ang="0">
                  <a:pos x="363" y="75"/>
                </a:cxn>
                <a:cxn ang="0">
                  <a:pos x="688" y="75"/>
                </a:cxn>
                <a:cxn ang="0">
                  <a:pos x="688" y="75"/>
                </a:cxn>
                <a:cxn ang="0">
                  <a:pos x="689" y="75"/>
                </a:cxn>
                <a:cxn ang="0">
                  <a:pos x="689" y="74"/>
                </a:cxn>
                <a:cxn ang="0">
                  <a:pos x="691" y="67"/>
                </a:cxn>
                <a:cxn ang="0">
                  <a:pos x="694" y="55"/>
                </a:cxn>
                <a:cxn ang="0">
                  <a:pos x="697" y="31"/>
                </a:cxn>
                <a:cxn ang="0">
                  <a:pos x="699" y="0"/>
                </a:cxn>
              </a:cxnLst>
              <a:rect l="0" t="0" r="r" b="b"/>
              <a:pathLst>
                <a:path w="704" h="159">
                  <a:moveTo>
                    <a:pt x="704" y="0"/>
                  </a:moveTo>
                  <a:lnTo>
                    <a:pt x="704" y="0"/>
                  </a:lnTo>
                  <a:lnTo>
                    <a:pt x="704" y="16"/>
                  </a:lnTo>
                  <a:lnTo>
                    <a:pt x="702" y="31"/>
                  </a:lnTo>
                  <a:lnTo>
                    <a:pt x="701" y="43"/>
                  </a:lnTo>
                  <a:lnTo>
                    <a:pt x="699" y="56"/>
                  </a:lnTo>
                  <a:lnTo>
                    <a:pt x="697" y="66"/>
                  </a:lnTo>
                  <a:lnTo>
                    <a:pt x="696" y="69"/>
                  </a:lnTo>
                  <a:lnTo>
                    <a:pt x="696" y="72"/>
                  </a:lnTo>
                  <a:lnTo>
                    <a:pt x="694" y="75"/>
                  </a:lnTo>
                  <a:lnTo>
                    <a:pt x="693" y="79"/>
                  </a:lnTo>
                  <a:lnTo>
                    <a:pt x="693" y="79"/>
                  </a:lnTo>
                  <a:lnTo>
                    <a:pt x="691" y="80"/>
                  </a:lnTo>
                  <a:lnTo>
                    <a:pt x="689" y="80"/>
                  </a:lnTo>
                  <a:lnTo>
                    <a:pt x="689" y="80"/>
                  </a:lnTo>
                  <a:lnTo>
                    <a:pt x="688" y="80"/>
                  </a:lnTo>
                  <a:lnTo>
                    <a:pt x="365" y="80"/>
                  </a:lnTo>
                  <a:lnTo>
                    <a:pt x="365" y="80"/>
                  </a:lnTo>
                  <a:lnTo>
                    <a:pt x="363" y="80"/>
                  </a:lnTo>
                  <a:lnTo>
                    <a:pt x="365" y="80"/>
                  </a:lnTo>
                  <a:lnTo>
                    <a:pt x="363" y="82"/>
                  </a:lnTo>
                  <a:lnTo>
                    <a:pt x="363" y="82"/>
                  </a:lnTo>
                  <a:lnTo>
                    <a:pt x="363" y="83"/>
                  </a:lnTo>
                  <a:lnTo>
                    <a:pt x="363" y="83"/>
                  </a:lnTo>
                  <a:lnTo>
                    <a:pt x="361" y="85"/>
                  </a:lnTo>
                  <a:lnTo>
                    <a:pt x="360" y="88"/>
                  </a:lnTo>
                  <a:lnTo>
                    <a:pt x="360" y="91"/>
                  </a:lnTo>
                  <a:lnTo>
                    <a:pt x="358" y="101"/>
                  </a:lnTo>
                  <a:lnTo>
                    <a:pt x="357" y="112"/>
                  </a:lnTo>
                  <a:lnTo>
                    <a:pt x="355" y="125"/>
                  </a:lnTo>
                  <a:lnTo>
                    <a:pt x="353" y="139"/>
                  </a:lnTo>
                  <a:lnTo>
                    <a:pt x="353" y="155"/>
                  </a:lnTo>
                  <a:lnTo>
                    <a:pt x="352" y="159"/>
                  </a:lnTo>
                  <a:lnTo>
                    <a:pt x="349" y="155"/>
                  </a:lnTo>
                  <a:lnTo>
                    <a:pt x="349" y="139"/>
                  </a:lnTo>
                  <a:lnTo>
                    <a:pt x="347" y="125"/>
                  </a:lnTo>
                  <a:lnTo>
                    <a:pt x="347" y="112"/>
                  </a:lnTo>
                  <a:lnTo>
                    <a:pt x="345" y="101"/>
                  </a:lnTo>
                  <a:lnTo>
                    <a:pt x="344" y="91"/>
                  </a:lnTo>
                  <a:lnTo>
                    <a:pt x="342" y="88"/>
                  </a:lnTo>
                  <a:lnTo>
                    <a:pt x="341" y="85"/>
                  </a:lnTo>
                  <a:lnTo>
                    <a:pt x="341" y="83"/>
                  </a:lnTo>
                  <a:lnTo>
                    <a:pt x="339" y="82"/>
                  </a:lnTo>
                  <a:lnTo>
                    <a:pt x="339" y="82"/>
                  </a:lnTo>
                  <a:lnTo>
                    <a:pt x="337" y="80"/>
                  </a:lnTo>
                  <a:lnTo>
                    <a:pt x="339" y="80"/>
                  </a:lnTo>
                  <a:lnTo>
                    <a:pt x="337" y="80"/>
                  </a:lnTo>
                  <a:lnTo>
                    <a:pt x="339" y="80"/>
                  </a:lnTo>
                  <a:lnTo>
                    <a:pt x="14" y="80"/>
                  </a:lnTo>
                  <a:lnTo>
                    <a:pt x="14" y="80"/>
                  </a:lnTo>
                  <a:lnTo>
                    <a:pt x="13" y="80"/>
                  </a:lnTo>
                  <a:lnTo>
                    <a:pt x="11" y="80"/>
                  </a:lnTo>
                  <a:lnTo>
                    <a:pt x="11" y="79"/>
                  </a:lnTo>
                  <a:lnTo>
                    <a:pt x="9" y="79"/>
                  </a:lnTo>
                  <a:lnTo>
                    <a:pt x="9" y="75"/>
                  </a:lnTo>
                  <a:lnTo>
                    <a:pt x="8" y="75"/>
                  </a:lnTo>
                  <a:lnTo>
                    <a:pt x="8" y="74"/>
                  </a:lnTo>
                  <a:lnTo>
                    <a:pt x="6" y="69"/>
                  </a:lnTo>
                  <a:lnTo>
                    <a:pt x="5" y="66"/>
                  </a:lnTo>
                  <a:lnTo>
                    <a:pt x="3" y="56"/>
                  </a:lnTo>
                  <a:lnTo>
                    <a:pt x="1" y="45"/>
                  </a:lnTo>
                  <a:lnTo>
                    <a:pt x="0" y="31"/>
                  </a:lnTo>
                  <a:lnTo>
                    <a:pt x="0" y="16"/>
                  </a:lnTo>
                  <a:lnTo>
                    <a:pt x="0" y="0"/>
                  </a:lnTo>
                  <a:lnTo>
                    <a:pt x="5" y="0"/>
                  </a:lnTo>
                  <a:lnTo>
                    <a:pt x="5" y="16"/>
                  </a:lnTo>
                  <a:lnTo>
                    <a:pt x="5" y="31"/>
                  </a:lnTo>
                  <a:lnTo>
                    <a:pt x="6" y="43"/>
                  </a:lnTo>
                  <a:lnTo>
                    <a:pt x="8" y="55"/>
                  </a:lnTo>
                  <a:lnTo>
                    <a:pt x="9" y="64"/>
                  </a:lnTo>
                  <a:lnTo>
                    <a:pt x="11" y="67"/>
                  </a:lnTo>
                  <a:lnTo>
                    <a:pt x="13" y="71"/>
                  </a:lnTo>
                  <a:lnTo>
                    <a:pt x="13" y="74"/>
                  </a:lnTo>
                  <a:lnTo>
                    <a:pt x="13" y="74"/>
                  </a:lnTo>
                  <a:lnTo>
                    <a:pt x="14" y="75"/>
                  </a:lnTo>
                  <a:lnTo>
                    <a:pt x="14" y="75"/>
                  </a:lnTo>
                  <a:lnTo>
                    <a:pt x="16" y="75"/>
                  </a:lnTo>
                  <a:lnTo>
                    <a:pt x="14" y="75"/>
                  </a:lnTo>
                  <a:lnTo>
                    <a:pt x="16" y="75"/>
                  </a:lnTo>
                  <a:lnTo>
                    <a:pt x="14" y="75"/>
                  </a:lnTo>
                  <a:lnTo>
                    <a:pt x="339" y="75"/>
                  </a:lnTo>
                  <a:lnTo>
                    <a:pt x="339" y="75"/>
                  </a:lnTo>
                  <a:lnTo>
                    <a:pt x="341" y="75"/>
                  </a:lnTo>
                  <a:lnTo>
                    <a:pt x="341" y="77"/>
                  </a:lnTo>
                  <a:lnTo>
                    <a:pt x="342" y="79"/>
                  </a:lnTo>
                  <a:lnTo>
                    <a:pt x="344" y="79"/>
                  </a:lnTo>
                  <a:lnTo>
                    <a:pt x="344" y="80"/>
                  </a:lnTo>
                  <a:lnTo>
                    <a:pt x="345" y="83"/>
                  </a:lnTo>
                  <a:lnTo>
                    <a:pt x="347" y="87"/>
                  </a:lnTo>
                  <a:lnTo>
                    <a:pt x="349" y="91"/>
                  </a:lnTo>
                  <a:lnTo>
                    <a:pt x="350" y="101"/>
                  </a:lnTo>
                  <a:lnTo>
                    <a:pt x="352" y="112"/>
                  </a:lnTo>
                  <a:lnTo>
                    <a:pt x="353" y="125"/>
                  </a:lnTo>
                  <a:lnTo>
                    <a:pt x="353" y="139"/>
                  </a:lnTo>
                  <a:lnTo>
                    <a:pt x="353" y="155"/>
                  </a:lnTo>
                  <a:lnTo>
                    <a:pt x="349" y="155"/>
                  </a:lnTo>
                  <a:lnTo>
                    <a:pt x="349" y="139"/>
                  </a:lnTo>
                  <a:lnTo>
                    <a:pt x="350" y="125"/>
                  </a:lnTo>
                  <a:lnTo>
                    <a:pt x="352" y="112"/>
                  </a:lnTo>
                  <a:lnTo>
                    <a:pt x="353" y="101"/>
                  </a:lnTo>
                  <a:lnTo>
                    <a:pt x="355" y="90"/>
                  </a:lnTo>
                  <a:lnTo>
                    <a:pt x="355" y="87"/>
                  </a:lnTo>
                  <a:lnTo>
                    <a:pt x="357" y="83"/>
                  </a:lnTo>
                  <a:lnTo>
                    <a:pt x="358" y="80"/>
                  </a:lnTo>
                  <a:lnTo>
                    <a:pt x="358" y="80"/>
                  </a:lnTo>
                  <a:lnTo>
                    <a:pt x="360" y="79"/>
                  </a:lnTo>
                  <a:lnTo>
                    <a:pt x="360" y="79"/>
                  </a:lnTo>
                  <a:lnTo>
                    <a:pt x="361" y="77"/>
                  </a:lnTo>
                  <a:lnTo>
                    <a:pt x="363" y="75"/>
                  </a:lnTo>
                  <a:lnTo>
                    <a:pt x="363" y="75"/>
                  </a:lnTo>
                  <a:lnTo>
                    <a:pt x="365" y="75"/>
                  </a:lnTo>
                  <a:lnTo>
                    <a:pt x="688" y="75"/>
                  </a:lnTo>
                  <a:lnTo>
                    <a:pt x="688" y="75"/>
                  </a:lnTo>
                  <a:lnTo>
                    <a:pt x="688" y="75"/>
                  </a:lnTo>
                  <a:lnTo>
                    <a:pt x="688" y="75"/>
                  </a:lnTo>
                  <a:lnTo>
                    <a:pt x="689" y="75"/>
                  </a:lnTo>
                  <a:lnTo>
                    <a:pt x="688" y="75"/>
                  </a:lnTo>
                  <a:lnTo>
                    <a:pt x="689" y="74"/>
                  </a:lnTo>
                  <a:lnTo>
                    <a:pt x="691" y="71"/>
                  </a:lnTo>
                  <a:lnTo>
                    <a:pt x="691" y="67"/>
                  </a:lnTo>
                  <a:lnTo>
                    <a:pt x="693" y="64"/>
                  </a:lnTo>
                  <a:lnTo>
                    <a:pt x="694" y="55"/>
                  </a:lnTo>
                  <a:lnTo>
                    <a:pt x="696" y="43"/>
                  </a:lnTo>
                  <a:lnTo>
                    <a:pt x="697" y="31"/>
                  </a:lnTo>
                  <a:lnTo>
                    <a:pt x="697" y="16"/>
                  </a:lnTo>
                  <a:lnTo>
                    <a:pt x="699" y="0"/>
                  </a:lnTo>
                  <a:lnTo>
                    <a:pt x="70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7" name="Freeform 547"/>
            <p:cNvSpPr>
              <a:spLocks/>
            </p:cNvSpPr>
            <p:nvPr/>
          </p:nvSpPr>
          <p:spPr bwMode="auto">
            <a:xfrm>
              <a:off x="3024" y="8075"/>
              <a:ext cx="94" cy="115"/>
            </a:xfrm>
            <a:custGeom>
              <a:avLst/>
              <a:gdLst/>
              <a:ahLst/>
              <a:cxnLst>
                <a:cxn ang="0">
                  <a:pos x="0" y="85"/>
                </a:cxn>
                <a:cxn ang="0">
                  <a:pos x="0" y="85"/>
                </a:cxn>
                <a:cxn ang="0">
                  <a:pos x="9" y="82"/>
                </a:cxn>
                <a:cxn ang="0">
                  <a:pos x="12" y="73"/>
                </a:cxn>
                <a:cxn ang="0">
                  <a:pos x="12" y="14"/>
                </a:cxn>
                <a:cxn ang="0">
                  <a:pos x="9" y="5"/>
                </a:cxn>
                <a:cxn ang="0">
                  <a:pos x="0" y="3"/>
                </a:cxn>
                <a:cxn ang="0">
                  <a:pos x="0" y="0"/>
                </a:cxn>
                <a:cxn ang="0">
                  <a:pos x="37" y="0"/>
                </a:cxn>
                <a:cxn ang="0">
                  <a:pos x="37" y="3"/>
                </a:cxn>
                <a:cxn ang="0">
                  <a:pos x="27" y="5"/>
                </a:cxn>
                <a:cxn ang="0">
                  <a:pos x="25" y="14"/>
                </a:cxn>
                <a:cxn ang="0">
                  <a:pos x="25" y="77"/>
                </a:cxn>
                <a:cxn ang="0">
                  <a:pos x="26" y="80"/>
                </a:cxn>
                <a:cxn ang="0">
                  <a:pos x="29" y="82"/>
                </a:cxn>
                <a:cxn ang="0">
                  <a:pos x="32" y="82"/>
                </a:cxn>
                <a:cxn ang="0">
                  <a:pos x="38" y="82"/>
                </a:cxn>
                <a:cxn ang="0">
                  <a:pos x="62" y="79"/>
                </a:cxn>
                <a:cxn ang="0">
                  <a:pos x="74" y="65"/>
                </a:cxn>
                <a:cxn ang="0">
                  <a:pos x="77" y="65"/>
                </a:cxn>
                <a:cxn ang="0">
                  <a:pos x="71" y="87"/>
                </a:cxn>
                <a:cxn ang="0">
                  <a:pos x="0" y="87"/>
                </a:cxn>
                <a:cxn ang="0">
                  <a:pos x="0" y="85"/>
                </a:cxn>
              </a:cxnLst>
              <a:rect l="0" t="0" r="r" b="b"/>
              <a:pathLst>
                <a:path w="77" h="87">
                  <a:moveTo>
                    <a:pt x="0" y="85"/>
                  </a:moveTo>
                  <a:lnTo>
                    <a:pt x="0" y="85"/>
                  </a:lnTo>
                  <a:cubicBezTo>
                    <a:pt x="5" y="85"/>
                    <a:pt x="8" y="84"/>
                    <a:pt x="9" y="82"/>
                  </a:cubicBezTo>
                  <a:cubicBezTo>
                    <a:pt x="11" y="81"/>
                    <a:pt x="12" y="78"/>
                    <a:pt x="12" y="73"/>
                  </a:cubicBezTo>
                  <a:lnTo>
                    <a:pt x="12" y="14"/>
                  </a:lnTo>
                  <a:cubicBezTo>
                    <a:pt x="12" y="10"/>
                    <a:pt x="11" y="7"/>
                    <a:pt x="9" y="5"/>
                  </a:cubicBezTo>
                  <a:cubicBezTo>
                    <a:pt x="8" y="4"/>
                    <a:pt x="5" y="3"/>
                    <a:pt x="0" y="3"/>
                  </a:cubicBezTo>
                  <a:lnTo>
                    <a:pt x="0" y="0"/>
                  </a:lnTo>
                  <a:lnTo>
                    <a:pt x="37" y="0"/>
                  </a:lnTo>
                  <a:lnTo>
                    <a:pt x="37" y="3"/>
                  </a:lnTo>
                  <a:cubicBezTo>
                    <a:pt x="32" y="3"/>
                    <a:pt x="29" y="4"/>
                    <a:pt x="27" y="5"/>
                  </a:cubicBezTo>
                  <a:cubicBezTo>
                    <a:pt x="26" y="6"/>
                    <a:pt x="25" y="9"/>
                    <a:pt x="25" y="14"/>
                  </a:cubicBezTo>
                  <a:lnTo>
                    <a:pt x="25" y="77"/>
                  </a:lnTo>
                  <a:cubicBezTo>
                    <a:pt x="25" y="78"/>
                    <a:pt x="25" y="80"/>
                    <a:pt x="26" y="80"/>
                  </a:cubicBezTo>
                  <a:cubicBezTo>
                    <a:pt x="26" y="81"/>
                    <a:pt x="27" y="82"/>
                    <a:pt x="29" y="82"/>
                  </a:cubicBezTo>
                  <a:cubicBezTo>
                    <a:pt x="30" y="82"/>
                    <a:pt x="31" y="82"/>
                    <a:pt x="32" y="82"/>
                  </a:cubicBezTo>
                  <a:cubicBezTo>
                    <a:pt x="33" y="82"/>
                    <a:pt x="35" y="82"/>
                    <a:pt x="38" y="82"/>
                  </a:cubicBezTo>
                  <a:cubicBezTo>
                    <a:pt x="50" y="82"/>
                    <a:pt x="58" y="81"/>
                    <a:pt x="62" y="79"/>
                  </a:cubicBezTo>
                  <a:cubicBezTo>
                    <a:pt x="66" y="77"/>
                    <a:pt x="70" y="73"/>
                    <a:pt x="74" y="65"/>
                  </a:cubicBezTo>
                  <a:lnTo>
                    <a:pt x="77" y="65"/>
                  </a:lnTo>
                  <a:lnTo>
                    <a:pt x="71" y="87"/>
                  </a:lnTo>
                  <a:lnTo>
                    <a:pt x="0" y="87"/>
                  </a:lnTo>
                  <a:lnTo>
                    <a:pt x="0" y="8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8" name="Freeform 548"/>
            <p:cNvSpPr>
              <a:spLocks noEditPoints="1"/>
            </p:cNvSpPr>
            <p:nvPr/>
          </p:nvSpPr>
          <p:spPr bwMode="auto">
            <a:xfrm>
              <a:off x="3124" y="8111"/>
              <a:ext cx="71" cy="82"/>
            </a:xfrm>
            <a:custGeom>
              <a:avLst/>
              <a:gdLst/>
              <a:ahLst/>
              <a:cxnLst>
                <a:cxn ang="0">
                  <a:pos x="0" y="31"/>
                </a:cxn>
                <a:cxn ang="0">
                  <a:pos x="0" y="31"/>
                </a:cxn>
                <a:cxn ang="0">
                  <a:pos x="8" y="9"/>
                </a:cxn>
                <a:cxn ang="0">
                  <a:pos x="29" y="0"/>
                </a:cxn>
                <a:cxn ang="0">
                  <a:pos x="50" y="8"/>
                </a:cxn>
                <a:cxn ang="0">
                  <a:pos x="58" y="31"/>
                </a:cxn>
                <a:cxn ang="0">
                  <a:pos x="50" y="53"/>
                </a:cxn>
                <a:cxn ang="0">
                  <a:pos x="29" y="62"/>
                </a:cxn>
                <a:cxn ang="0">
                  <a:pos x="8" y="53"/>
                </a:cxn>
                <a:cxn ang="0">
                  <a:pos x="0" y="31"/>
                </a:cxn>
                <a:cxn ang="0">
                  <a:pos x="0" y="31"/>
                </a:cxn>
                <a:cxn ang="0">
                  <a:pos x="27" y="4"/>
                </a:cxn>
                <a:cxn ang="0">
                  <a:pos x="27" y="4"/>
                </a:cxn>
                <a:cxn ang="0">
                  <a:pos x="18" y="7"/>
                </a:cxn>
                <a:cxn ang="0">
                  <a:pos x="12" y="27"/>
                </a:cxn>
                <a:cxn ang="0">
                  <a:pos x="17" y="49"/>
                </a:cxn>
                <a:cxn ang="0">
                  <a:pos x="31" y="59"/>
                </a:cxn>
                <a:cxn ang="0">
                  <a:pos x="43" y="52"/>
                </a:cxn>
                <a:cxn ang="0">
                  <a:pos x="46" y="35"/>
                </a:cxn>
                <a:cxn ang="0">
                  <a:pos x="41" y="14"/>
                </a:cxn>
                <a:cxn ang="0">
                  <a:pos x="27" y="4"/>
                </a:cxn>
                <a:cxn ang="0">
                  <a:pos x="27" y="4"/>
                </a:cxn>
                <a:cxn ang="0">
                  <a:pos x="30" y="0"/>
                </a:cxn>
                <a:cxn ang="0">
                  <a:pos x="30" y="0"/>
                </a:cxn>
                <a:cxn ang="0">
                  <a:pos x="30" y="0"/>
                </a:cxn>
              </a:cxnLst>
              <a:rect l="0" t="0" r="r" b="b"/>
              <a:pathLst>
                <a:path w="58" h="62">
                  <a:moveTo>
                    <a:pt x="0" y="31"/>
                  </a:moveTo>
                  <a:lnTo>
                    <a:pt x="0" y="31"/>
                  </a:lnTo>
                  <a:cubicBezTo>
                    <a:pt x="0" y="22"/>
                    <a:pt x="3" y="15"/>
                    <a:pt x="8" y="9"/>
                  </a:cubicBezTo>
                  <a:cubicBezTo>
                    <a:pt x="13" y="3"/>
                    <a:pt x="20" y="0"/>
                    <a:pt x="29" y="0"/>
                  </a:cubicBezTo>
                  <a:cubicBezTo>
                    <a:pt x="37" y="0"/>
                    <a:pt x="44" y="3"/>
                    <a:pt x="50" y="8"/>
                  </a:cubicBezTo>
                  <a:cubicBezTo>
                    <a:pt x="56" y="14"/>
                    <a:pt x="58" y="21"/>
                    <a:pt x="58" y="31"/>
                  </a:cubicBezTo>
                  <a:cubicBezTo>
                    <a:pt x="58" y="39"/>
                    <a:pt x="56" y="47"/>
                    <a:pt x="50" y="53"/>
                  </a:cubicBezTo>
                  <a:cubicBezTo>
                    <a:pt x="45" y="59"/>
                    <a:pt x="38" y="62"/>
                    <a:pt x="29" y="62"/>
                  </a:cubicBezTo>
                  <a:cubicBezTo>
                    <a:pt x="21" y="62"/>
                    <a:pt x="14" y="59"/>
                    <a:pt x="8" y="53"/>
                  </a:cubicBezTo>
                  <a:cubicBezTo>
                    <a:pt x="3" y="47"/>
                    <a:pt x="0" y="40"/>
                    <a:pt x="0" y="31"/>
                  </a:cubicBezTo>
                  <a:lnTo>
                    <a:pt x="0" y="31"/>
                  </a:lnTo>
                  <a:close/>
                  <a:moveTo>
                    <a:pt x="27" y="4"/>
                  </a:moveTo>
                  <a:lnTo>
                    <a:pt x="27" y="4"/>
                  </a:lnTo>
                  <a:cubicBezTo>
                    <a:pt x="24" y="4"/>
                    <a:pt x="21" y="5"/>
                    <a:pt x="18" y="7"/>
                  </a:cubicBezTo>
                  <a:cubicBezTo>
                    <a:pt x="14" y="11"/>
                    <a:pt x="12" y="18"/>
                    <a:pt x="12" y="27"/>
                  </a:cubicBezTo>
                  <a:cubicBezTo>
                    <a:pt x="12" y="35"/>
                    <a:pt x="14" y="42"/>
                    <a:pt x="17" y="49"/>
                  </a:cubicBezTo>
                  <a:cubicBezTo>
                    <a:pt x="20" y="56"/>
                    <a:pt x="25" y="59"/>
                    <a:pt x="31" y="59"/>
                  </a:cubicBezTo>
                  <a:cubicBezTo>
                    <a:pt x="36" y="59"/>
                    <a:pt x="40" y="57"/>
                    <a:pt x="43" y="52"/>
                  </a:cubicBezTo>
                  <a:cubicBezTo>
                    <a:pt x="45" y="48"/>
                    <a:pt x="46" y="42"/>
                    <a:pt x="46" y="35"/>
                  </a:cubicBezTo>
                  <a:cubicBezTo>
                    <a:pt x="46" y="27"/>
                    <a:pt x="45" y="20"/>
                    <a:pt x="41" y="14"/>
                  </a:cubicBezTo>
                  <a:cubicBezTo>
                    <a:pt x="38" y="7"/>
                    <a:pt x="33" y="4"/>
                    <a:pt x="27" y="4"/>
                  </a:cubicBezTo>
                  <a:lnTo>
                    <a:pt x="27" y="4"/>
                  </a:lnTo>
                  <a:close/>
                  <a:moveTo>
                    <a:pt x="30" y="0"/>
                  </a:moveTo>
                  <a:lnTo>
                    <a:pt x="30" y="0"/>
                  </a:lnTo>
                  <a:lnTo>
                    <a:pt x="3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9" name="Freeform 549"/>
            <p:cNvSpPr>
              <a:spLocks noEditPoints="1"/>
            </p:cNvSpPr>
            <p:nvPr/>
          </p:nvSpPr>
          <p:spPr bwMode="auto">
            <a:xfrm>
              <a:off x="3208" y="8109"/>
              <a:ext cx="65" cy="82"/>
            </a:xfrm>
            <a:custGeom>
              <a:avLst/>
              <a:gdLst/>
              <a:ahLst/>
              <a:cxnLst>
                <a:cxn ang="0">
                  <a:pos x="33" y="26"/>
                </a:cxn>
                <a:cxn ang="0">
                  <a:pos x="33" y="26"/>
                </a:cxn>
                <a:cxn ang="0">
                  <a:pos x="20" y="31"/>
                </a:cxn>
                <a:cxn ang="0">
                  <a:pos x="11" y="44"/>
                </a:cxn>
                <a:cxn ang="0">
                  <a:pos x="15" y="53"/>
                </a:cxn>
                <a:cxn ang="0">
                  <a:pos x="20" y="55"/>
                </a:cxn>
                <a:cxn ang="0">
                  <a:pos x="29" y="52"/>
                </a:cxn>
                <a:cxn ang="0">
                  <a:pos x="33" y="46"/>
                </a:cxn>
                <a:cxn ang="0">
                  <a:pos x="33" y="26"/>
                </a:cxn>
                <a:cxn ang="0">
                  <a:pos x="0" y="49"/>
                </a:cxn>
                <a:cxn ang="0">
                  <a:pos x="0" y="49"/>
                </a:cxn>
                <a:cxn ang="0">
                  <a:pos x="9" y="33"/>
                </a:cxn>
                <a:cxn ang="0">
                  <a:pos x="33" y="23"/>
                </a:cxn>
                <a:cxn ang="0">
                  <a:pos x="33" y="17"/>
                </a:cxn>
                <a:cxn ang="0">
                  <a:pos x="31" y="8"/>
                </a:cxn>
                <a:cxn ang="0">
                  <a:pos x="22" y="4"/>
                </a:cxn>
                <a:cxn ang="0">
                  <a:pos x="16" y="5"/>
                </a:cxn>
                <a:cxn ang="0">
                  <a:pos x="13" y="10"/>
                </a:cxn>
                <a:cxn ang="0">
                  <a:pos x="13" y="13"/>
                </a:cxn>
                <a:cxn ang="0">
                  <a:pos x="14" y="15"/>
                </a:cxn>
                <a:cxn ang="0">
                  <a:pos x="11" y="20"/>
                </a:cxn>
                <a:cxn ang="0">
                  <a:pos x="8" y="21"/>
                </a:cxn>
                <a:cxn ang="0">
                  <a:pos x="4" y="19"/>
                </a:cxn>
                <a:cxn ang="0">
                  <a:pos x="2" y="15"/>
                </a:cxn>
                <a:cxn ang="0">
                  <a:pos x="8" y="5"/>
                </a:cxn>
                <a:cxn ang="0">
                  <a:pos x="24" y="0"/>
                </a:cxn>
                <a:cxn ang="0">
                  <a:pos x="41" y="8"/>
                </a:cxn>
                <a:cxn ang="0">
                  <a:pos x="43" y="21"/>
                </a:cxn>
                <a:cxn ang="0">
                  <a:pos x="43" y="47"/>
                </a:cxn>
                <a:cxn ang="0">
                  <a:pos x="44" y="52"/>
                </a:cxn>
                <a:cxn ang="0">
                  <a:pos x="47" y="55"/>
                </a:cxn>
                <a:cxn ang="0">
                  <a:pos x="50" y="55"/>
                </a:cxn>
                <a:cxn ang="0">
                  <a:pos x="53" y="52"/>
                </a:cxn>
                <a:cxn ang="0">
                  <a:pos x="53" y="56"/>
                </a:cxn>
                <a:cxn ang="0">
                  <a:pos x="49" y="60"/>
                </a:cxn>
                <a:cxn ang="0">
                  <a:pos x="41" y="62"/>
                </a:cxn>
                <a:cxn ang="0">
                  <a:pos x="35" y="59"/>
                </a:cxn>
                <a:cxn ang="0">
                  <a:pos x="33" y="53"/>
                </a:cxn>
                <a:cxn ang="0">
                  <a:pos x="24" y="59"/>
                </a:cxn>
                <a:cxn ang="0">
                  <a:pos x="13" y="62"/>
                </a:cxn>
                <a:cxn ang="0">
                  <a:pos x="4" y="59"/>
                </a:cxn>
                <a:cxn ang="0">
                  <a:pos x="0" y="49"/>
                </a:cxn>
                <a:cxn ang="0">
                  <a:pos x="0" y="49"/>
                </a:cxn>
                <a:cxn ang="0">
                  <a:pos x="24" y="0"/>
                </a:cxn>
                <a:cxn ang="0">
                  <a:pos x="24" y="0"/>
                </a:cxn>
                <a:cxn ang="0">
                  <a:pos x="24" y="0"/>
                </a:cxn>
              </a:cxnLst>
              <a:rect l="0" t="0" r="r" b="b"/>
              <a:pathLst>
                <a:path w="53" h="62">
                  <a:moveTo>
                    <a:pt x="33" y="26"/>
                  </a:moveTo>
                  <a:lnTo>
                    <a:pt x="33" y="26"/>
                  </a:lnTo>
                  <a:cubicBezTo>
                    <a:pt x="28" y="27"/>
                    <a:pt x="24" y="29"/>
                    <a:pt x="20" y="31"/>
                  </a:cubicBezTo>
                  <a:cubicBezTo>
                    <a:pt x="14" y="35"/>
                    <a:pt x="11" y="39"/>
                    <a:pt x="11" y="44"/>
                  </a:cubicBezTo>
                  <a:cubicBezTo>
                    <a:pt x="11" y="48"/>
                    <a:pt x="12" y="51"/>
                    <a:pt x="15" y="53"/>
                  </a:cubicBezTo>
                  <a:cubicBezTo>
                    <a:pt x="17" y="54"/>
                    <a:pt x="18" y="55"/>
                    <a:pt x="20" y="55"/>
                  </a:cubicBezTo>
                  <a:cubicBezTo>
                    <a:pt x="23" y="55"/>
                    <a:pt x="26" y="54"/>
                    <a:pt x="29" y="52"/>
                  </a:cubicBezTo>
                  <a:cubicBezTo>
                    <a:pt x="31" y="51"/>
                    <a:pt x="33" y="49"/>
                    <a:pt x="33" y="46"/>
                  </a:cubicBezTo>
                  <a:lnTo>
                    <a:pt x="33" y="26"/>
                  </a:lnTo>
                  <a:close/>
                  <a:moveTo>
                    <a:pt x="0" y="49"/>
                  </a:moveTo>
                  <a:lnTo>
                    <a:pt x="0" y="49"/>
                  </a:lnTo>
                  <a:cubicBezTo>
                    <a:pt x="0" y="42"/>
                    <a:pt x="3" y="37"/>
                    <a:pt x="9" y="33"/>
                  </a:cubicBezTo>
                  <a:cubicBezTo>
                    <a:pt x="13" y="30"/>
                    <a:pt x="21" y="27"/>
                    <a:pt x="33" y="23"/>
                  </a:cubicBezTo>
                  <a:lnTo>
                    <a:pt x="33" y="17"/>
                  </a:lnTo>
                  <a:cubicBezTo>
                    <a:pt x="33" y="13"/>
                    <a:pt x="32" y="10"/>
                    <a:pt x="31" y="8"/>
                  </a:cubicBezTo>
                  <a:cubicBezTo>
                    <a:pt x="30" y="5"/>
                    <a:pt x="27" y="4"/>
                    <a:pt x="22" y="4"/>
                  </a:cubicBezTo>
                  <a:cubicBezTo>
                    <a:pt x="20" y="4"/>
                    <a:pt x="18" y="4"/>
                    <a:pt x="16" y="5"/>
                  </a:cubicBezTo>
                  <a:cubicBezTo>
                    <a:pt x="14" y="6"/>
                    <a:pt x="13" y="8"/>
                    <a:pt x="13" y="10"/>
                  </a:cubicBezTo>
                  <a:cubicBezTo>
                    <a:pt x="13" y="11"/>
                    <a:pt x="13" y="11"/>
                    <a:pt x="13" y="13"/>
                  </a:cubicBezTo>
                  <a:cubicBezTo>
                    <a:pt x="13" y="14"/>
                    <a:pt x="14" y="15"/>
                    <a:pt x="14" y="15"/>
                  </a:cubicBezTo>
                  <a:cubicBezTo>
                    <a:pt x="14" y="17"/>
                    <a:pt x="13" y="19"/>
                    <a:pt x="11" y="20"/>
                  </a:cubicBezTo>
                  <a:cubicBezTo>
                    <a:pt x="10" y="21"/>
                    <a:pt x="9" y="21"/>
                    <a:pt x="8" y="21"/>
                  </a:cubicBezTo>
                  <a:cubicBezTo>
                    <a:pt x="6" y="21"/>
                    <a:pt x="5" y="20"/>
                    <a:pt x="4" y="19"/>
                  </a:cubicBezTo>
                  <a:cubicBezTo>
                    <a:pt x="2" y="18"/>
                    <a:pt x="2" y="16"/>
                    <a:pt x="2" y="15"/>
                  </a:cubicBezTo>
                  <a:cubicBezTo>
                    <a:pt x="2" y="12"/>
                    <a:pt x="4" y="9"/>
                    <a:pt x="8" y="5"/>
                  </a:cubicBezTo>
                  <a:cubicBezTo>
                    <a:pt x="11" y="2"/>
                    <a:pt x="17" y="0"/>
                    <a:pt x="24" y="0"/>
                  </a:cubicBezTo>
                  <a:cubicBezTo>
                    <a:pt x="32" y="0"/>
                    <a:pt x="38" y="3"/>
                    <a:pt x="41" y="8"/>
                  </a:cubicBezTo>
                  <a:cubicBezTo>
                    <a:pt x="42" y="11"/>
                    <a:pt x="43" y="16"/>
                    <a:pt x="43" y="21"/>
                  </a:cubicBezTo>
                  <a:lnTo>
                    <a:pt x="43" y="47"/>
                  </a:lnTo>
                  <a:cubicBezTo>
                    <a:pt x="43" y="50"/>
                    <a:pt x="43" y="52"/>
                    <a:pt x="44" y="52"/>
                  </a:cubicBezTo>
                  <a:cubicBezTo>
                    <a:pt x="44" y="54"/>
                    <a:pt x="45" y="55"/>
                    <a:pt x="47" y="55"/>
                  </a:cubicBezTo>
                  <a:cubicBezTo>
                    <a:pt x="48" y="55"/>
                    <a:pt x="49" y="55"/>
                    <a:pt x="50" y="55"/>
                  </a:cubicBezTo>
                  <a:cubicBezTo>
                    <a:pt x="50" y="54"/>
                    <a:pt x="51" y="53"/>
                    <a:pt x="53" y="52"/>
                  </a:cubicBezTo>
                  <a:lnTo>
                    <a:pt x="53" y="56"/>
                  </a:lnTo>
                  <a:cubicBezTo>
                    <a:pt x="52" y="57"/>
                    <a:pt x="50" y="59"/>
                    <a:pt x="49" y="60"/>
                  </a:cubicBezTo>
                  <a:cubicBezTo>
                    <a:pt x="46" y="61"/>
                    <a:pt x="44" y="62"/>
                    <a:pt x="41" y="62"/>
                  </a:cubicBezTo>
                  <a:cubicBezTo>
                    <a:pt x="38" y="62"/>
                    <a:pt x="36" y="61"/>
                    <a:pt x="35" y="59"/>
                  </a:cubicBezTo>
                  <a:cubicBezTo>
                    <a:pt x="34" y="58"/>
                    <a:pt x="33" y="55"/>
                    <a:pt x="33" y="53"/>
                  </a:cubicBezTo>
                  <a:cubicBezTo>
                    <a:pt x="29" y="55"/>
                    <a:pt x="27" y="58"/>
                    <a:pt x="24" y="59"/>
                  </a:cubicBezTo>
                  <a:cubicBezTo>
                    <a:pt x="20" y="61"/>
                    <a:pt x="17" y="62"/>
                    <a:pt x="13" y="62"/>
                  </a:cubicBezTo>
                  <a:cubicBezTo>
                    <a:pt x="9" y="62"/>
                    <a:pt x="6" y="61"/>
                    <a:pt x="4" y="59"/>
                  </a:cubicBezTo>
                  <a:cubicBezTo>
                    <a:pt x="1" y="56"/>
                    <a:pt x="0" y="53"/>
                    <a:pt x="0" y="49"/>
                  </a:cubicBezTo>
                  <a:lnTo>
                    <a:pt x="0" y="49"/>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0" name="Freeform 550"/>
            <p:cNvSpPr>
              <a:spLocks noEditPoints="1"/>
            </p:cNvSpPr>
            <p:nvPr/>
          </p:nvSpPr>
          <p:spPr bwMode="auto">
            <a:xfrm>
              <a:off x="3278" y="8071"/>
              <a:ext cx="75" cy="122"/>
            </a:xfrm>
            <a:custGeom>
              <a:avLst/>
              <a:gdLst/>
              <a:ahLst/>
              <a:cxnLst>
                <a:cxn ang="0">
                  <a:pos x="28" y="30"/>
                </a:cxn>
                <a:cxn ang="0">
                  <a:pos x="28" y="30"/>
                </a:cxn>
                <a:cxn ang="0">
                  <a:pos x="37" y="32"/>
                </a:cxn>
                <a:cxn ang="0">
                  <a:pos x="42" y="35"/>
                </a:cxn>
                <a:cxn ang="0">
                  <a:pos x="42" y="15"/>
                </a:cxn>
                <a:cxn ang="0">
                  <a:pos x="41" y="9"/>
                </a:cxn>
                <a:cxn ang="0">
                  <a:pos x="37" y="8"/>
                </a:cxn>
                <a:cxn ang="0">
                  <a:pos x="35" y="8"/>
                </a:cxn>
                <a:cxn ang="0">
                  <a:pos x="33" y="8"/>
                </a:cxn>
                <a:cxn ang="0">
                  <a:pos x="33" y="6"/>
                </a:cxn>
                <a:cxn ang="0">
                  <a:pos x="38" y="5"/>
                </a:cxn>
                <a:cxn ang="0">
                  <a:pos x="44" y="3"/>
                </a:cxn>
                <a:cxn ang="0">
                  <a:pos x="49" y="2"/>
                </a:cxn>
                <a:cxn ang="0">
                  <a:pos x="52" y="0"/>
                </a:cxn>
                <a:cxn ang="0">
                  <a:pos x="53" y="0"/>
                </a:cxn>
                <a:cxn ang="0">
                  <a:pos x="53" y="7"/>
                </a:cxn>
                <a:cxn ang="0">
                  <a:pos x="52" y="15"/>
                </a:cxn>
                <a:cxn ang="0">
                  <a:pos x="52" y="23"/>
                </a:cxn>
                <a:cxn ang="0">
                  <a:pos x="52" y="75"/>
                </a:cxn>
                <a:cxn ang="0">
                  <a:pos x="53" y="81"/>
                </a:cxn>
                <a:cxn ang="0">
                  <a:pos x="59" y="83"/>
                </a:cxn>
                <a:cxn ang="0">
                  <a:pos x="60" y="83"/>
                </a:cxn>
                <a:cxn ang="0">
                  <a:pos x="62" y="83"/>
                </a:cxn>
                <a:cxn ang="0">
                  <a:pos x="62" y="85"/>
                </a:cxn>
                <a:cxn ang="0">
                  <a:pos x="52" y="88"/>
                </a:cxn>
                <a:cxn ang="0">
                  <a:pos x="42" y="92"/>
                </a:cxn>
                <a:cxn ang="0">
                  <a:pos x="42" y="91"/>
                </a:cxn>
                <a:cxn ang="0">
                  <a:pos x="42" y="83"/>
                </a:cxn>
                <a:cxn ang="0">
                  <a:pos x="35" y="89"/>
                </a:cxn>
                <a:cxn ang="0">
                  <a:pos x="25" y="92"/>
                </a:cxn>
                <a:cxn ang="0">
                  <a:pos x="7" y="83"/>
                </a:cxn>
                <a:cxn ang="0">
                  <a:pos x="0" y="64"/>
                </a:cxn>
                <a:cxn ang="0">
                  <a:pos x="8" y="40"/>
                </a:cxn>
                <a:cxn ang="0">
                  <a:pos x="28" y="30"/>
                </a:cxn>
                <a:cxn ang="0">
                  <a:pos x="28" y="30"/>
                </a:cxn>
                <a:cxn ang="0">
                  <a:pos x="30" y="85"/>
                </a:cxn>
                <a:cxn ang="0">
                  <a:pos x="30" y="85"/>
                </a:cxn>
                <a:cxn ang="0">
                  <a:pos x="39" y="82"/>
                </a:cxn>
                <a:cxn ang="0">
                  <a:pos x="42" y="76"/>
                </a:cxn>
                <a:cxn ang="0">
                  <a:pos x="42" y="49"/>
                </a:cxn>
                <a:cxn ang="0">
                  <a:pos x="37" y="37"/>
                </a:cxn>
                <a:cxn ang="0">
                  <a:pos x="28" y="33"/>
                </a:cxn>
                <a:cxn ang="0">
                  <a:pos x="16" y="40"/>
                </a:cxn>
                <a:cxn ang="0">
                  <a:pos x="11" y="58"/>
                </a:cxn>
                <a:cxn ang="0">
                  <a:pos x="16" y="77"/>
                </a:cxn>
                <a:cxn ang="0">
                  <a:pos x="30" y="85"/>
                </a:cxn>
                <a:cxn ang="0">
                  <a:pos x="30" y="85"/>
                </a:cxn>
              </a:cxnLst>
              <a:rect l="0" t="0" r="r" b="b"/>
              <a:pathLst>
                <a:path w="62" h="92">
                  <a:moveTo>
                    <a:pt x="28" y="30"/>
                  </a:moveTo>
                  <a:lnTo>
                    <a:pt x="28" y="30"/>
                  </a:lnTo>
                  <a:cubicBezTo>
                    <a:pt x="31" y="30"/>
                    <a:pt x="34" y="30"/>
                    <a:pt x="37" y="32"/>
                  </a:cubicBezTo>
                  <a:cubicBezTo>
                    <a:pt x="38" y="33"/>
                    <a:pt x="40" y="34"/>
                    <a:pt x="42" y="35"/>
                  </a:cubicBezTo>
                  <a:lnTo>
                    <a:pt x="42" y="15"/>
                  </a:lnTo>
                  <a:cubicBezTo>
                    <a:pt x="42" y="12"/>
                    <a:pt x="41" y="10"/>
                    <a:pt x="41" y="9"/>
                  </a:cubicBezTo>
                  <a:cubicBezTo>
                    <a:pt x="40" y="8"/>
                    <a:pt x="39" y="8"/>
                    <a:pt x="37" y="8"/>
                  </a:cubicBezTo>
                  <a:cubicBezTo>
                    <a:pt x="36" y="8"/>
                    <a:pt x="36" y="8"/>
                    <a:pt x="35" y="8"/>
                  </a:cubicBezTo>
                  <a:cubicBezTo>
                    <a:pt x="35" y="8"/>
                    <a:pt x="34" y="8"/>
                    <a:pt x="33" y="8"/>
                  </a:cubicBezTo>
                  <a:lnTo>
                    <a:pt x="33" y="6"/>
                  </a:lnTo>
                  <a:lnTo>
                    <a:pt x="38" y="5"/>
                  </a:lnTo>
                  <a:cubicBezTo>
                    <a:pt x="40" y="4"/>
                    <a:pt x="42" y="4"/>
                    <a:pt x="44" y="3"/>
                  </a:cubicBezTo>
                  <a:cubicBezTo>
                    <a:pt x="46" y="3"/>
                    <a:pt x="47" y="2"/>
                    <a:pt x="49" y="2"/>
                  </a:cubicBezTo>
                  <a:cubicBezTo>
                    <a:pt x="50" y="1"/>
                    <a:pt x="51" y="1"/>
                    <a:pt x="52" y="0"/>
                  </a:cubicBezTo>
                  <a:lnTo>
                    <a:pt x="53" y="0"/>
                  </a:lnTo>
                  <a:lnTo>
                    <a:pt x="53" y="7"/>
                  </a:lnTo>
                  <a:cubicBezTo>
                    <a:pt x="53" y="10"/>
                    <a:pt x="52" y="12"/>
                    <a:pt x="52" y="15"/>
                  </a:cubicBezTo>
                  <a:cubicBezTo>
                    <a:pt x="52" y="17"/>
                    <a:pt x="52" y="20"/>
                    <a:pt x="52" y="23"/>
                  </a:cubicBezTo>
                  <a:lnTo>
                    <a:pt x="52" y="75"/>
                  </a:lnTo>
                  <a:cubicBezTo>
                    <a:pt x="52" y="78"/>
                    <a:pt x="53" y="80"/>
                    <a:pt x="53" y="81"/>
                  </a:cubicBezTo>
                  <a:cubicBezTo>
                    <a:pt x="54" y="82"/>
                    <a:pt x="56" y="83"/>
                    <a:pt x="59" y="83"/>
                  </a:cubicBezTo>
                  <a:cubicBezTo>
                    <a:pt x="59" y="83"/>
                    <a:pt x="60" y="83"/>
                    <a:pt x="60" y="83"/>
                  </a:cubicBezTo>
                  <a:cubicBezTo>
                    <a:pt x="61" y="83"/>
                    <a:pt x="61" y="83"/>
                    <a:pt x="62" y="83"/>
                  </a:cubicBezTo>
                  <a:lnTo>
                    <a:pt x="62" y="85"/>
                  </a:lnTo>
                  <a:cubicBezTo>
                    <a:pt x="61" y="85"/>
                    <a:pt x="58" y="86"/>
                    <a:pt x="52" y="88"/>
                  </a:cubicBezTo>
                  <a:lnTo>
                    <a:pt x="42" y="92"/>
                  </a:lnTo>
                  <a:lnTo>
                    <a:pt x="42" y="91"/>
                  </a:lnTo>
                  <a:lnTo>
                    <a:pt x="42" y="83"/>
                  </a:lnTo>
                  <a:cubicBezTo>
                    <a:pt x="39" y="86"/>
                    <a:pt x="37" y="88"/>
                    <a:pt x="35" y="89"/>
                  </a:cubicBezTo>
                  <a:cubicBezTo>
                    <a:pt x="32" y="91"/>
                    <a:pt x="29" y="92"/>
                    <a:pt x="25" y="92"/>
                  </a:cubicBezTo>
                  <a:cubicBezTo>
                    <a:pt x="17" y="92"/>
                    <a:pt x="11" y="89"/>
                    <a:pt x="7" y="83"/>
                  </a:cubicBezTo>
                  <a:cubicBezTo>
                    <a:pt x="2" y="78"/>
                    <a:pt x="0" y="71"/>
                    <a:pt x="0" y="64"/>
                  </a:cubicBezTo>
                  <a:cubicBezTo>
                    <a:pt x="0" y="54"/>
                    <a:pt x="3" y="46"/>
                    <a:pt x="8" y="40"/>
                  </a:cubicBezTo>
                  <a:cubicBezTo>
                    <a:pt x="14" y="33"/>
                    <a:pt x="20" y="30"/>
                    <a:pt x="28" y="30"/>
                  </a:cubicBezTo>
                  <a:lnTo>
                    <a:pt x="28" y="30"/>
                  </a:lnTo>
                  <a:close/>
                  <a:moveTo>
                    <a:pt x="30" y="85"/>
                  </a:moveTo>
                  <a:lnTo>
                    <a:pt x="30" y="85"/>
                  </a:lnTo>
                  <a:cubicBezTo>
                    <a:pt x="34" y="85"/>
                    <a:pt x="37" y="84"/>
                    <a:pt x="39" y="82"/>
                  </a:cubicBezTo>
                  <a:cubicBezTo>
                    <a:pt x="41" y="80"/>
                    <a:pt x="42" y="78"/>
                    <a:pt x="42" y="76"/>
                  </a:cubicBezTo>
                  <a:lnTo>
                    <a:pt x="42" y="49"/>
                  </a:lnTo>
                  <a:cubicBezTo>
                    <a:pt x="42" y="43"/>
                    <a:pt x="40" y="39"/>
                    <a:pt x="37" y="37"/>
                  </a:cubicBezTo>
                  <a:cubicBezTo>
                    <a:pt x="34" y="34"/>
                    <a:pt x="31" y="33"/>
                    <a:pt x="28" y="33"/>
                  </a:cubicBezTo>
                  <a:cubicBezTo>
                    <a:pt x="23" y="33"/>
                    <a:pt x="19" y="36"/>
                    <a:pt x="16" y="40"/>
                  </a:cubicBezTo>
                  <a:cubicBezTo>
                    <a:pt x="13" y="45"/>
                    <a:pt x="11" y="51"/>
                    <a:pt x="11" y="58"/>
                  </a:cubicBezTo>
                  <a:cubicBezTo>
                    <a:pt x="11" y="65"/>
                    <a:pt x="13" y="71"/>
                    <a:pt x="16" y="77"/>
                  </a:cubicBezTo>
                  <a:cubicBezTo>
                    <a:pt x="19" y="82"/>
                    <a:pt x="24" y="85"/>
                    <a:pt x="30" y="85"/>
                  </a:cubicBezTo>
                  <a:lnTo>
                    <a:pt x="30" y="8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1" name="Freeform 551"/>
            <p:cNvSpPr>
              <a:spLocks/>
            </p:cNvSpPr>
            <p:nvPr/>
          </p:nvSpPr>
          <p:spPr bwMode="auto">
            <a:xfrm>
              <a:off x="3398" y="8071"/>
              <a:ext cx="57" cy="119"/>
            </a:xfrm>
            <a:custGeom>
              <a:avLst/>
              <a:gdLst/>
              <a:ahLst/>
              <a:cxnLst>
                <a:cxn ang="0">
                  <a:pos x="0" y="89"/>
                </a:cxn>
                <a:cxn ang="0">
                  <a:pos x="0" y="89"/>
                </a:cxn>
                <a:cxn ang="0">
                  <a:pos x="9" y="86"/>
                </a:cxn>
                <a:cxn ang="0">
                  <a:pos x="11" y="77"/>
                </a:cxn>
                <a:cxn ang="0">
                  <a:pos x="11" y="35"/>
                </a:cxn>
                <a:cxn ang="0">
                  <a:pos x="0" y="35"/>
                </a:cxn>
                <a:cxn ang="0">
                  <a:pos x="0" y="31"/>
                </a:cxn>
                <a:cxn ang="0">
                  <a:pos x="11" y="31"/>
                </a:cxn>
                <a:cxn ang="0">
                  <a:pos x="13" y="14"/>
                </a:cxn>
                <a:cxn ang="0">
                  <a:pos x="33" y="0"/>
                </a:cxn>
                <a:cxn ang="0">
                  <a:pos x="43" y="3"/>
                </a:cxn>
                <a:cxn ang="0">
                  <a:pos x="47" y="9"/>
                </a:cxn>
                <a:cxn ang="0">
                  <a:pos x="46" y="12"/>
                </a:cxn>
                <a:cxn ang="0">
                  <a:pos x="42" y="14"/>
                </a:cxn>
                <a:cxn ang="0">
                  <a:pos x="39" y="13"/>
                </a:cxn>
                <a:cxn ang="0">
                  <a:pos x="36" y="9"/>
                </a:cxn>
                <a:cxn ang="0">
                  <a:pos x="35" y="7"/>
                </a:cxn>
                <a:cxn ang="0">
                  <a:pos x="33" y="5"/>
                </a:cxn>
                <a:cxn ang="0">
                  <a:pos x="29" y="4"/>
                </a:cxn>
                <a:cxn ang="0">
                  <a:pos x="22" y="9"/>
                </a:cxn>
                <a:cxn ang="0">
                  <a:pos x="22" y="16"/>
                </a:cxn>
                <a:cxn ang="0">
                  <a:pos x="22" y="31"/>
                </a:cxn>
                <a:cxn ang="0">
                  <a:pos x="38" y="31"/>
                </a:cxn>
                <a:cxn ang="0">
                  <a:pos x="38" y="35"/>
                </a:cxn>
                <a:cxn ang="0">
                  <a:pos x="22" y="35"/>
                </a:cxn>
                <a:cxn ang="0">
                  <a:pos x="22" y="77"/>
                </a:cxn>
                <a:cxn ang="0">
                  <a:pos x="24" y="86"/>
                </a:cxn>
                <a:cxn ang="0">
                  <a:pos x="34" y="89"/>
                </a:cxn>
                <a:cxn ang="0">
                  <a:pos x="34" y="90"/>
                </a:cxn>
                <a:cxn ang="0">
                  <a:pos x="0" y="90"/>
                </a:cxn>
                <a:cxn ang="0">
                  <a:pos x="0" y="89"/>
                </a:cxn>
              </a:cxnLst>
              <a:rect l="0" t="0" r="r" b="b"/>
              <a:pathLst>
                <a:path w="47" h="90">
                  <a:moveTo>
                    <a:pt x="0" y="89"/>
                  </a:moveTo>
                  <a:lnTo>
                    <a:pt x="0" y="89"/>
                  </a:lnTo>
                  <a:cubicBezTo>
                    <a:pt x="4" y="88"/>
                    <a:pt x="7" y="88"/>
                    <a:pt x="9" y="86"/>
                  </a:cubicBezTo>
                  <a:cubicBezTo>
                    <a:pt x="10" y="85"/>
                    <a:pt x="11" y="82"/>
                    <a:pt x="11" y="77"/>
                  </a:cubicBezTo>
                  <a:lnTo>
                    <a:pt x="11" y="35"/>
                  </a:lnTo>
                  <a:lnTo>
                    <a:pt x="0" y="35"/>
                  </a:lnTo>
                  <a:lnTo>
                    <a:pt x="0" y="31"/>
                  </a:lnTo>
                  <a:lnTo>
                    <a:pt x="11" y="31"/>
                  </a:lnTo>
                  <a:cubicBezTo>
                    <a:pt x="11" y="24"/>
                    <a:pt x="12" y="19"/>
                    <a:pt x="13" y="14"/>
                  </a:cubicBezTo>
                  <a:cubicBezTo>
                    <a:pt x="17" y="5"/>
                    <a:pt x="23" y="0"/>
                    <a:pt x="33" y="0"/>
                  </a:cubicBezTo>
                  <a:cubicBezTo>
                    <a:pt x="37" y="0"/>
                    <a:pt x="40" y="1"/>
                    <a:pt x="43" y="3"/>
                  </a:cubicBezTo>
                  <a:cubicBezTo>
                    <a:pt x="46" y="4"/>
                    <a:pt x="47" y="6"/>
                    <a:pt x="47" y="9"/>
                  </a:cubicBezTo>
                  <a:cubicBezTo>
                    <a:pt x="47" y="10"/>
                    <a:pt x="47" y="11"/>
                    <a:pt x="46" y="12"/>
                  </a:cubicBezTo>
                  <a:cubicBezTo>
                    <a:pt x="45" y="14"/>
                    <a:pt x="44" y="14"/>
                    <a:pt x="42" y="14"/>
                  </a:cubicBezTo>
                  <a:cubicBezTo>
                    <a:pt x="41" y="14"/>
                    <a:pt x="40" y="14"/>
                    <a:pt x="39" y="13"/>
                  </a:cubicBezTo>
                  <a:cubicBezTo>
                    <a:pt x="38" y="12"/>
                    <a:pt x="37" y="11"/>
                    <a:pt x="36" y="9"/>
                  </a:cubicBezTo>
                  <a:lnTo>
                    <a:pt x="35" y="7"/>
                  </a:lnTo>
                  <a:cubicBezTo>
                    <a:pt x="34" y="6"/>
                    <a:pt x="33" y="6"/>
                    <a:pt x="33" y="5"/>
                  </a:cubicBezTo>
                  <a:cubicBezTo>
                    <a:pt x="32" y="4"/>
                    <a:pt x="31" y="4"/>
                    <a:pt x="29" y="4"/>
                  </a:cubicBezTo>
                  <a:cubicBezTo>
                    <a:pt x="26" y="4"/>
                    <a:pt x="24" y="6"/>
                    <a:pt x="22" y="9"/>
                  </a:cubicBezTo>
                  <a:cubicBezTo>
                    <a:pt x="22" y="11"/>
                    <a:pt x="22" y="13"/>
                    <a:pt x="22" y="16"/>
                  </a:cubicBezTo>
                  <a:lnTo>
                    <a:pt x="22" y="31"/>
                  </a:lnTo>
                  <a:lnTo>
                    <a:pt x="38" y="31"/>
                  </a:lnTo>
                  <a:lnTo>
                    <a:pt x="38" y="35"/>
                  </a:lnTo>
                  <a:lnTo>
                    <a:pt x="22" y="35"/>
                  </a:lnTo>
                  <a:lnTo>
                    <a:pt x="22" y="77"/>
                  </a:lnTo>
                  <a:cubicBezTo>
                    <a:pt x="22" y="82"/>
                    <a:pt x="22" y="85"/>
                    <a:pt x="24" y="86"/>
                  </a:cubicBezTo>
                  <a:cubicBezTo>
                    <a:pt x="25" y="87"/>
                    <a:pt x="28" y="88"/>
                    <a:pt x="34" y="89"/>
                  </a:cubicBezTo>
                  <a:lnTo>
                    <a:pt x="34" y="90"/>
                  </a:lnTo>
                  <a:lnTo>
                    <a:pt x="0" y="90"/>
                  </a:lnTo>
                  <a:lnTo>
                    <a:pt x="0" y="8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2" name="Freeform 552"/>
            <p:cNvSpPr>
              <a:spLocks noEditPoints="1"/>
            </p:cNvSpPr>
            <p:nvPr/>
          </p:nvSpPr>
          <p:spPr bwMode="auto">
            <a:xfrm>
              <a:off x="3453" y="8109"/>
              <a:ext cx="66" cy="82"/>
            </a:xfrm>
            <a:custGeom>
              <a:avLst/>
              <a:gdLst/>
              <a:ahLst/>
              <a:cxnLst>
                <a:cxn ang="0">
                  <a:pos x="33" y="26"/>
                </a:cxn>
                <a:cxn ang="0">
                  <a:pos x="33" y="26"/>
                </a:cxn>
                <a:cxn ang="0">
                  <a:pos x="21" y="31"/>
                </a:cxn>
                <a:cxn ang="0">
                  <a:pos x="11" y="44"/>
                </a:cxn>
                <a:cxn ang="0">
                  <a:pos x="15" y="53"/>
                </a:cxn>
                <a:cxn ang="0">
                  <a:pos x="21" y="55"/>
                </a:cxn>
                <a:cxn ang="0">
                  <a:pos x="29" y="52"/>
                </a:cxn>
                <a:cxn ang="0">
                  <a:pos x="33" y="46"/>
                </a:cxn>
                <a:cxn ang="0">
                  <a:pos x="33" y="26"/>
                </a:cxn>
                <a:cxn ang="0">
                  <a:pos x="0" y="49"/>
                </a:cxn>
                <a:cxn ang="0">
                  <a:pos x="0" y="49"/>
                </a:cxn>
                <a:cxn ang="0">
                  <a:pos x="9" y="33"/>
                </a:cxn>
                <a:cxn ang="0">
                  <a:pos x="33" y="23"/>
                </a:cxn>
                <a:cxn ang="0">
                  <a:pos x="33" y="17"/>
                </a:cxn>
                <a:cxn ang="0">
                  <a:pos x="32" y="8"/>
                </a:cxn>
                <a:cxn ang="0">
                  <a:pos x="23" y="4"/>
                </a:cxn>
                <a:cxn ang="0">
                  <a:pos x="16" y="5"/>
                </a:cxn>
                <a:cxn ang="0">
                  <a:pos x="13" y="10"/>
                </a:cxn>
                <a:cxn ang="0">
                  <a:pos x="14" y="13"/>
                </a:cxn>
                <a:cxn ang="0">
                  <a:pos x="14" y="15"/>
                </a:cxn>
                <a:cxn ang="0">
                  <a:pos x="12" y="20"/>
                </a:cxn>
                <a:cxn ang="0">
                  <a:pos x="8" y="21"/>
                </a:cxn>
                <a:cxn ang="0">
                  <a:pos x="4" y="19"/>
                </a:cxn>
                <a:cxn ang="0">
                  <a:pos x="2" y="15"/>
                </a:cxn>
                <a:cxn ang="0">
                  <a:pos x="8" y="5"/>
                </a:cxn>
                <a:cxn ang="0">
                  <a:pos x="24" y="0"/>
                </a:cxn>
                <a:cxn ang="0">
                  <a:pos x="41" y="8"/>
                </a:cxn>
                <a:cxn ang="0">
                  <a:pos x="44" y="21"/>
                </a:cxn>
                <a:cxn ang="0">
                  <a:pos x="44" y="47"/>
                </a:cxn>
                <a:cxn ang="0">
                  <a:pos x="44" y="52"/>
                </a:cxn>
                <a:cxn ang="0">
                  <a:pos x="48" y="55"/>
                </a:cxn>
                <a:cxn ang="0">
                  <a:pos x="50" y="55"/>
                </a:cxn>
                <a:cxn ang="0">
                  <a:pos x="54" y="52"/>
                </a:cxn>
                <a:cxn ang="0">
                  <a:pos x="54" y="56"/>
                </a:cxn>
                <a:cxn ang="0">
                  <a:pos x="49" y="60"/>
                </a:cxn>
                <a:cxn ang="0">
                  <a:pos x="42" y="62"/>
                </a:cxn>
                <a:cxn ang="0">
                  <a:pos x="35" y="59"/>
                </a:cxn>
                <a:cxn ang="0">
                  <a:pos x="33" y="53"/>
                </a:cxn>
                <a:cxn ang="0">
                  <a:pos x="25" y="59"/>
                </a:cxn>
                <a:cxn ang="0">
                  <a:pos x="14" y="62"/>
                </a:cxn>
                <a:cxn ang="0">
                  <a:pos x="4" y="59"/>
                </a:cxn>
                <a:cxn ang="0">
                  <a:pos x="0" y="49"/>
                </a:cxn>
                <a:cxn ang="0">
                  <a:pos x="0" y="49"/>
                </a:cxn>
                <a:cxn ang="0">
                  <a:pos x="25" y="0"/>
                </a:cxn>
                <a:cxn ang="0">
                  <a:pos x="25" y="0"/>
                </a:cxn>
                <a:cxn ang="0">
                  <a:pos x="25" y="0"/>
                </a:cxn>
              </a:cxnLst>
              <a:rect l="0" t="0" r="r" b="b"/>
              <a:pathLst>
                <a:path w="54" h="62">
                  <a:moveTo>
                    <a:pt x="33" y="26"/>
                  </a:moveTo>
                  <a:lnTo>
                    <a:pt x="33" y="26"/>
                  </a:lnTo>
                  <a:cubicBezTo>
                    <a:pt x="28" y="27"/>
                    <a:pt x="24" y="29"/>
                    <a:pt x="21" y="31"/>
                  </a:cubicBezTo>
                  <a:cubicBezTo>
                    <a:pt x="15" y="35"/>
                    <a:pt x="11" y="39"/>
                    <a:pt x="11" y="44"/>
                  </a:cubicBezTo>
                  <a:cubicBezTo>
                    <a:pt x="11" y="48"/>
                    <a:pt x="13" y="51"/>
                    <a:pt x="15" y="53"/>
                  </a:cubicBezTo>
                  <a:cubicBezTo>
                    <a:pt x="17" y="54"/>
                    <a:pt x="19" y="55"/>
                    <a:pt x="21" y="55"/>
                  </a:cubicBezTo>
                  <a:cubicBezTo>
                    <a:pt x="24" y="55"/>
                    <a:pt x="27" y="54"/>
                    <a:pt x="29" y="52"/>
                  </a:cubicBezTo>
                  <a:cubicBezTo>
                    <a:pt x="32" y="51"/>
                    <a:pt x="33" y="49"/>
                    <a:pt x="33" y="46"/>
                  </a:cubicBezTo>
                  <a:lnTo>
                    <a:pt x="33" y="26"/>
                  </a:lnTo>
                  <a:close/>
                  <a:moveTo>
                    <a:pt x="0" y="49"/>
                  </a:moveTo>
                  <a:lnTo>
                    <a:pt x="0" y="49"/>
                  </a:lnTo>
                  <a:cubicBezTo>
                    <a:pt x="0" y="42"/>
                    <a:pt x="3" y="37"/>
                    <a:pt x="9" y="33"/>
                  </a:cubicBezTo>
                  <a:cubicBezTo>
                    <a:pt x="13" y="30"/>
                    <a:pt x="21" y="27"/>
                    <a:pt x="33" y="23"/>
                  </a:cubicBezTo>
                  <a:lnTo>
                    <a:pt x="33" y="17"/>
                  </a:lnTo>
                  <a:cubicBezTo>
                    <a:pt x="33" y="13"/>
                    <a:pt x="33" y="10"/>
                    <a:pt x="32" y="8"/>
                  </a:cubicBezTo>
                  <a:cubicBezTo>
                    <a:pt x="30" y="5"/>
                    <a:pt x="27" y="4"/>
                    <a:pt x="23" y="4"/>
                  </a:cubicBezTo>
                  <a:cubicBezTo>
                    <a:pt x="20" y="4"/>
                    <a:pt x="18" y="4"/>
                    <a:pt x="16" y="5"/>
                  </a:cubicBezTo>
                  <a:cubicBezTo>
                    <a:pt x="14" y="6"/>
                    <a:pt x="13" y="8"/>
                    <a:pt x="13" y="10"/>
                  </a:cubicBezTo>
                  <a:cubicBezTo>
                    <a:pt x="13" y="11"/>
                    <a:pt x="14" y="11"/>
                    <a:pt x="14" y="13"/>
                  </a:cubicBezTo>
                  <a:cubicBezTo>
                    <a:pt x="14" y="14"/>
                    <a:pt x="14" y="15"/>
                    <a:pt x="14" y="15"/>
                  </a:cubicBezTo>
                  <a:cubicBezTo>
                    <a:pt x="14" y="17"/>
                    <a:pt x="13" y="19"/>
                    <a:pt x="12" y="20"/>
                  </a:cubicBezTo>
                  <a:cubicBezTo>
                    <a:pt x="11" y="21"/>
                    <a:pt x="10" y="21"/>
                    <a:pt x="8" y="21"/>
                  </a:cubicBezTo>
                  <a:cubicBezTo>
                    <a:pt x="7" y="21"/>
                    <a:pt x="5" y="20"/>
                    <a:pt x="4" y="19"/>
                  </a:cubicBezTo>
                  <a:cubicBezTo>
                    <a:pt x="3" y="18"/>
                    <a:pt x="2" y="16"/>
                    <a:pt x="2" y="15"/>
                  </a:cubicBezTo>
                  <a:cubicBezTo>
                    <a:pt x="2" y="12"/>
                    <a:pt x="4" y="9"/>
                    <a:pt x="8" y="5"/>
                  </a:cubicBezTo>
                  <a:cubicBezTo>
                    <a:pt x="12" y="2"/>
                    <a:pt x="17" y="0"/>
                    <a:pt x="24" y="0"/>
                  </a:cubicBezTo>
                  <a:cubicBezTo>
                    <a:pt x="33" y="0"/>
                    <a:pt x="38" y="3"/>
                    <a:pt x="41" y="8"/>
                  </a:cubicBezTo>
                  <a:cubicBezTo>
                    <a:pt x="43" y="11"/>
                    <a:pt x="44" y="16"/>
                    <a:pt x="44" y="21"/>
                  </a:cubicBezTo>
                  <a:lnTo>
                    <a:pt x="44" y="47"/>
                  </a:lnTo>
                  <a:cubicBezTo>
                    <a:pt x="44" y="50"/>
                    <a:pt x="44" y="52"/>
                    <a:pt x="44" y="52"/>
                  </a:cubicBezTo>
                  <a:cubicBezTo>
                    <a:pt x="45" y="54"/>
                    <a:pt x="46" y="55"/>
                    <a:pt x="48" y="55"/>
                  </a:cubicBezTo>
                  <a:cubicBezTo>
                    <a:pt x="49" y="55"/>
                    <a:pt x="50" y="55"/>
                    <a:pt x="50" y="55"/>
                  </a:cubicBezTo>
                  <a:cubicBezTo>
                    <a:pt x="51" y="54"/>
                    <a:pt x="52" y="53"/>
                    <a:pt x="54" y="52"/>
                  </a:cubicBezTo>
                  <a:lnTo>
                    <a:pt x="54" y="56"/>
                  </a:lnTo>
                  <a:cubicBezTo>
                    <a:pt x="52" y="57"/>
                    <a:pt x="51" y="59"/>
                    <a:pt x="49" y="60"/>
                  </a:cubicBezTo>
                  <a:cubicBezTo>
                    <a:pt x="47" y="61"/>
                    <a:pt x="44" y="62"/>
                    <a:pt x="42" y="62"/>
                  </a:cubicBezTo>
                  <a:cubicBezTo>
                    <a:pt x="39" y="62"/>
                    <a:pt x="37" y="61"/>
                    <a:pt x="35" y="59"/>
                  </a:cubicBezTo>
                  <a:cubicBezTo>
                    <a:pt x="34" y="58"/>
                    <a:pt x="33" y="55"/>
                    <a:pt x="33" y="53"/>
                  </a:cubicBezTo>
                  <a:cubicBezTo>
                    <a:pt x="30" y="55"/>
                    <a:pt x="27" y="58"/>
                    <a:pt x="25" y="59"/>
                  </a:cubicBezTo>
                  <a:cubicBezTo>
                    <a:pt x="21" y="61"/>
                    <a:pt x="17" y="62"/>
                    <a:pt x="14" y="62"/>
                  </a:cubicBezTo>
                  <a:cubicBezTo>
                    <a:pt x="10" y="62"/>
                    <a:pt x="7" y="61"/>
                    <a:pt x="4" y="59"/>
                  </a:cubicBezTo>
                  <a:cubicBezTo>
                    <a:pt x="1" y="56"/>
                    <a:pt x="0" y="53"/>
                    <a:pt x="0" y="49"/>
                  </a:cubicBezTo>
                  <a:lnTo>
                    <a:pt x="0" y="49"/>
                  </a:lnTo>
                  <a:close/>
                  <a:moveTo>
                    <a:pt x="25" y="0"/>
                  </a:moveTo>
                  <a:lnTo>
                    <a:pt x="25" y="0"/>
                  </a:lnTo>
                  <a:lnTo>
                    <a:pt x="2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3" name="Freeform 553"/>
            <p:cNvSpPr>
              <a:spLocks noEditPoints="1"/>
            </p:cNvSpPr>
            <p:nvPr/>
          </p:nvSpPr>
          <p:spPr bwMode="auto">
            <a:xfrm>
              <a:off x="3522" y="8111"/>
              <a:ext cx="64" cy="82"/>
            </a:xfrm>
            <a:custGeom>
              <a:avLst/>
              <a:gdLst/>
              <a:ahLst/>
              <a:cxnLst>
                <a:cxn ang="0">
                  <a:pos x="30" y="0"/>
                </a:cxn>
                <a:cxn ang="0">
                  <a:pos x="30" y="0"/>
                </a:cxn>
                <a:cxn ang="0">
                  <a:pos x="44" y="4"/>
                </a:cxn>
                <a:cxn ang="0">
                  <a:pos x="50" y="13"/>
                </a:cxn>
                <a:cxn ang="0">
                  <a:pos x="48" y="17"/>
                </a:cxn>
                <a:cxn ang="0">
                  <a:pos x="44" y="19"/>
                </a:cxn>
                <a:cxn ang="0">
                  <a:pos x="40" y="17"/>
                </a:cxn>
                <a:cxn ang="0">
                  <a:pos x="37" y="13"/>
                </a:cxn>
                <a:cxn ang="0">
                  <a:pos x="37" y="10"/>
                </a:cxn>
                <a:cxn ang="0">
                  <a:pos x="34" y="5"/>
                </a:cxn>
                <a:cxn ang="0">
                  <a:pos x="28" y="3"/>
                </a:cxn>
                <a:cxn ang="0">
                  <a:pos x="16" y="10"/>
                </a:cxn>
                <a:cxn ang="0">
                  <a:pos x="11" y="27"/>
                </a:cxn>
                <a:cxn ang="0">
                  <a:pos x="16" y="44"/>
                </a:cxn>
                <a:cxn ang="0">
                  <a:pos x="31" y="52"/>
                </a:cxn>
                <a:cxn ang="0">
                  <a:pos x="43" y="48"/>
                </a:cxn>
                <a:cxn ang="0">
                  <a:pos x="50" y="40"/>
                </a:cxn>
                <a:cxn ang="0">
                  <a:pos x="52" y="41"/>
                </a:cxn>
                <a:cxn ang="0">
                  <a:pos x="44" y="53"/>
                </a:cxn>
                <a:cxn ang="0">
                  <a:pos x="26" y="62"/>
                </a:cxn>
                <a:cxn ang="0">
                  <a:pos x="8" y="54"/>
                </a:cxn>
                <a:cxn ang="0">
                  <a:pos x="0" y="32"/>
                </a:cxn>
                <a:cxn ang="0">
                  <a:pos x="9" y="9"/>
                </a:cxn>
                <a:cxn ang="0">
                  <a:pos x="30" y="0"/>
                </a:cxn>
                <a:cxn ang="0">
                  <a:pos x="30" y="0"/>
                </a:cxn>
                <a:cxn ang="0">
                  <a:pos x="27" y="0"/>
                </a:cxn>
                <a:cxn ang="0">
                  <a:pos x="27" y="0"/>
                </a:cxn>
                <a:cxn ang="0">
                  <a:pos x="27" y="0"/>
                </a:cxn>
              </a:cxnLst>
              <a:rect l="0" t="0" r="r" b="b"/>
              <a:pathLst>
                <a:path w="52" h="62">
                  <a:moveTo>
                    <a:pt x="30" y="0"/>
                  </a:moveTo>
                  <a:lnTo>
                    <a:pt x="30" y="0"/>
                  </a:lnTo>
                  <a:cubicBezTo>
                    <a:pt x="35" y="0"/>
                    <a:pt x="40" y="1"/>
                    <a:pt x="44" y="4"/>
                  </a:cubicBezTo>
                  <a:cubicBezTo>
                    <a:pt x="48" y="7"/>
                    <a:pt x="50" y="10"/>
                    <a:pt x="50" y="13"/>
                  </a:cubicBezTo>
                  <a:cubicBezTo>
                    <a:pt x="50" y="14"/>
                    <a:pt x="49" y="16"/>
                    <a:pt x="48" y="17"/>
                  </a:cubicBezTo>
                  <a:cubicBezTo>
                    <a:pt x="47" y="18"/>
                    <a:pt x="46" y="19"/>
                    <a:pt x="44" y="19"/>
                  </a:cubicBezTo>
                  <a:cubicBezTo>
                    <a:pt x="42" y="19"/>
                    <a:pt x="41" y="18"/>
                    <a:pt x="40" y="17"/>
                  </a:cubicBezTo>
                  <a:cubicBezTo>
                    <a:pt x="39" y="16"/>
                    <a:pt x="38" y="15"/>
                    <a:pt x="37" y="13"/>
                  </a:cubicBezTo>
                  <a:lnTo>
                    <a:pt x="37" y="10"/>
                  </a:lnTo>
                  <a:cubicBezTo>
                    <a:pt x="36" y="7"/>
                    <a:pt x="35" y="6"/>
                    <a:pt x="34" y="5"/>
                  </a:cubicBezTo>
                  <a:cubicBezTo>
                    <a:pt x="32" y="4"/>
                    <a:pt x="30" y="3"/>
                    <a:pt x="28" y="3"/>
                  </a:cubicBezTo>
                  <a:cubicBezTo>
                    <a:pt x="23" y="3"/>
                    <a:pt x="19" y="6"/>
                    <a:pt x="16" y="10"/>
                  </a:cubicBezTo>
                  <a:cubicBezTo>
                    <a:pt x="12" y="14"/>
                    <a:pt x="11" y="20"/>
                    <a:pt x="11" y="27"/>
                  </a:cubicBezTo>
                  <a:cubicBezTo>
                    <a:pt x="11" y="33"/>
                    <a:pt x="12" y="39"/>
                    <a:pt x="16" y="44"/>
                  </a:cubicBezTo>
                  <a:cubicBezTo>
                    <a:pt x="20" y="50"/>
                    <a:pt x="25" y="52"/>
                    <a:pt x="31" y="52"/>
                  </a:cubicBezTo>
                  <a:cubicBezTo>
                    <a:pt x="36" y="52"/>
                    <a:pt x="40" y="51"/>
                    <a:pt x="43" y="48"/>
                  </a:cubicBezTo>
                  <a:cubicBezTo>
                    <a:pt x="45" y="46"/>
                    <a:pt x="47" y="43"/>
                    <a:pt x="50" y="40"/>
                  </a:cubicBezTo>
                  <a:lnTo>
                    <a:pt x="52" y="41"/>
                  </a:lnTo>
                  <a:cubicBezTo>
                    <a:pt x="49" y="46"/>
                    <a:pt x="47" y="50"/>
                    <a:pt x="44" y="53"/>
                  </a:cubicBezTo>
                  <a:cubicBezTo>
                    <a:pt x="39" y="59"/>
                    <a:pt x="33" y="62"/>
                    <a:pt x="26" y="62"/>
                  </a:cubicBezTo>
                  <a:cubicBezTo>
                    <a:pt x="19" y="62"/>
                    <a:pt x="13" y="59"/>
                    <a:pt x="8" y="54"/>
                  </a:cubicBezTo>
                  <a:cubicBezTo>
                    <a:pt x="3" y="48"/>
                    <a:pt x="0" y="41"/>
                    <a:pt x="0" y="32"/>
                  </a:cubicBezTo>
                  <a:cubicBezTo>
                    <a:pt x="0" y="23"/>
                    <a:pt x="3" y="16"/>
                    <a:pt x="9" y="9"/>
                  </a:cubicBezTo>
                  <a:cubicBezTo>
                    <a:pt x="14" y="3"/>
                    <a:pt x="22" y="0"/>
                    <a:pt x="30" y="0"/>
                  </a:cubicBezTo>
                  <a:lnTo>
                    <a:pt x="30" y="0"/>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4" name="Freeform 554"/>
            <p:cNvSpPr>
              <a:spLocks/>
            </p:cNvSpPr>
            <p:nvPr/>
          </p:nvSpPr>
          <p:spPr bwMode="auto">
            <a:xfrm>
              <a:off x="3593" y="8090"/>
              <a:ext cx="43" cy="103"/>
            </a:xfrm>
            <a:custGeom>
              <a:avLst/>
              <a:gdLst/>
              <a:ahLst/>
              <a:cxnLst>
                <a:cxn ang="0">
                  <a:pos x="32" y="17"/>
                </a:cxn>
                <a:cxn ang="0">
                  <a:pos x="32" y="17"/>
                </a:cxn>
                <a:cxn ang="0">
                  <a:pos x="32" y="22"/>
                </a:cxn>
                <a:cxn ang="0">
                  <a:pos x="19" y="22"/>
                </a:cxn>
                <a:cxn ang="0">
                  <a:pos x="19" y="59"/>
                </a:cxn>
                <a:cxn ang="0">
                  <a:pos x="20" y="66"/>
                </a:cxn>
                <a:cxn ang="0">
                  <a:pos x="26" y="71"/>
                </a:cxn>
                <a:cxn ang="0">
                  <a:pos x="30" y="70"/>
                </a:cxn>
                <a:cxn ang="0">
                  <a:pos x="34" y="66"/>
                </a:cxn>
                <a:cxn ang="0">
                  <a:pos x="35" y="68"/>
                </a:cxn>
                <a:cxn ang="0">
                  <a:pos x="34" y="69"/>
                </a:cxn>
                <a:cxn ang="0">
                  <a:pos x="27" y="76"/>
                </a:cxn>
                <a:cxn ang="0">
                  <a:pos x="20" y="78"/>
                </a:cxn>
                <a:cxn ang="0">
                  <a:pos x="9" y="71"/>
                </a:cxn>
                <a:cxn ang="0">
                  <a:pos x="8" y="61"/>
                </a:cxn>
                <a:cxn ang="0">
                  <a:pos x="8" y="22"/>
                </a:cxn>
                <a:cxn ang="0">
                  <a:pos x="1" y="22"/>
                </a:cxn>
                <a:cxn ang="0">
                  <a:pos x="0" y="21"/>
                </a:cxn>
                <a:cxn ang="0">
                  <a:pos x="0" y="21"/>
                </a:cxn>
                <a:cxn ang="0">
                  <a:pos x="0" y="20"/>
                </a:cxn>
                <a:cxn ang="0">
                  <a:pos x="2" y="18"/>
                </a:cxn>
                <a:cxn ang="0">
                  <a:pos x="9" y="12"/>
                </a:cxn>
                <a:cxn ang="0">
                  <a:pos x="18" y="0"/>
                </a:cxn>
                <a:cxn ang="0">
                  <a:pos x="19" y="0"/>
                </a:cxn>
                <a:cxn ang="0">
                  <a:pos x="19" y="1"/>
                </a:cxn>
                <a:cxn ang="0">
                  <a:pos x="19" y="17"/>
                </a:cxn>
                <a:cxn ang="0">
                  <a:pos x="32" y="17"/>
                </a:cxn>
              </a:cxnLst>
              <a:rect l="0" t="0" r="r" b="b"/>
              <a:pathLst>
                <a:path w="35" h="78">
                  <a:moveTo>
                    <a:pt x="32" y="17"/>
                  </a:moveTo>
                  <a:lnTo>
                    <a:pt x="32" y="17"/>
                  </a:lnTo>
                  <a:lnTo>
                    <a:pt x="32" y="22"/>
                  </a:lnTo>
                  <a:lnTo>
                    <a:pt x="19" y="22"/>
                  </a:lnTo>
                  <a:lnTo>
                    <a:pt x="19" y="59"/>
                  </a:lnTo>
                  <a:cubicBezTo>
                    <a:pt x="19" y="62"/>
                    <a:pt x="19" y="65"/>
                    <a:pt x="20" y="66"/>
                  </a:cubicBezTo>
                  <a:cubicBezTo>
                    <a:pt x="21" y="69"/>
                    <a:pt x="23" y="71"/>
                    <a:pt x="26" y="71"/>
                  </a:cubicBezTo>
                  <a:cubicBezTo>
                    <a:pt x="27" y="71"/>
                    <a:pt x="29" y="70"/>
                    <a:pt x="30" y="70"/>
                  </a:cubicBezTo>
                  <a:cubicBezTo>
                    <a:pt x="31" y="69"/>
                    <a:pt x="32" y="68"/>
                    <a:pt x="34" y="66"/>
                  </a:cubicBezTo>
                  <a:lnTo>
                    <a:pt x="35" y="68"/>
                  </a:lnTo>
                  <a:lnTo>
                    <a:pt x="34" y="69"/>
                  </a:lnTo>
                  <a:cubicBezTo>
                    <a:pt x="32" y="72"/>
                    <a:pt x="29" y="75"/>
                    <a:pt x="27" y="76"/>
                  </a:cubicBezTo>
                  <a:cubicBezTo>
                    <a:pt x="24" y="77"/>
                    <a:pt x="22" y="78"/>
                    <a:pt x="20" y="78"/>
                  </a:cubicBezTo>
                  <a:cubicBezTo>
                    <a:pt x="14" y="78"/>
                    <a:pt x="11" y="75"/>
                    <a:pt x="9" y="71"/>
                  </a:cubicBezTo>
                  <a:cubicBezTo>
                    <a:pt x="8" y="68"/>
                    <a:pt x="8" y="65"/>
                    <a:pt x="8" y="61"/>
                  </a:cubicBezTo>
                  <a:lnTo>
                    <a:pt x="8" y="22"/>
                  </a:lnTo>
                  <a:lnTo>
                    <a:pt x="1" y="22"/>
                  </a:lnTo>
                  <a:cubicBezTo>
                    <a:pt x="1" y="22"/>
                    <a:pt x="0" y="21"/>
                    <a:pt x="0" y="21"/>
                  </a:cubicBezTo>
                  <a:cubicBezTo>
                    <a:pt x="0" y="21"/>
                    <a:pt x="0" y="21"/>
                    <a:pt x="0" y="21"/>
                  </a:cubicBezTo>
                  <a:cubicBezTo>
                    <a:pt x="0" y="20"/>
                    <a:pt x="0" y="20"/>
                    <a:pt x="0" y="20"/>
                  </a:cubicBezTo>
                  <a:cubicBezTo>
                    <a:pt x="1" y="20"/>
                    <a:pt x="1" y="19"/>
                    <a:pt x="2" y="18"/>
                  </a:cubicBezTo>
                  <a:cubicBezTo>
                    <a:pt x="5" y="16"/>
                    <a:pt x="7" y="14"/>
                    <a:pt x="9" y="12"/>
                  </a:cubicBezTo>
                  <a:cubicBezTo>
                    <a:pt x="10" y="11"/>
                    <a:pt x="13" y="7"/>
                    <a:pt x="18" y="0"/>
                  </a:cubicBezTo>
                  <a:cubicBezTo>
                    <a:pt x="18" y="0"/>
                    <a:pt x="19" y="0"/>
                    <a:pt x="19" y="0"/>
                  </a:cubicBezTo>
                  <a:cubicBezTo>
                    <a:pt x="19" y="0"/>
                    <a:pt x="19" y="1"/>
                    <a:pt x="19" y="1"/>
                  </a:cubicBezTo>
                  <a:lnTo>
                    <a:pt x="19" y="17"/>
                  </a:lnTo>
                  <a:lnTo>
                    <a:pt x="32" y="1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5" name="Freeform 555"/>
            <p:cNvSpPr>
              <a:spLocks noEditPoints="1"/>
            </p:cNvSpPr>
            <p:nvPr/>
          </p:nvSpPr>
          <p:spPr bwMode="auto">
            <a:xfrm>
              <a:off x="3640" y="8111"/>
              <a:ext cx="71" cy="82"/>
            </a:xfrm>
            <a:custGeom>
              <a:avLst/>
              <a:gdLst/>
              <a:ahLst/>
              <a:cxnLst>
                <a:cxn ang="0">
                  <a:pos x="0" y="31"/>
                </a:cxn>
                <a:cxn ang="0">
                  <a:pos x="0" y="31"/>
                </a:cxn>
                <a:cxn ang="0">
                  <a:pos x="8" y="9"/>
                </a:cxn>
                <a:cxn ang="0">
                  <a:pos x="29" y="0"/>
                </a:cxn>
                <a:cxn ang="0">
                  <a:pos x="50" y="8"/>
                </a:cxn>
                <a:cxn ang="0">
                  <a:pos x="58" y="31"/>
                </a:cxn>
                <a:cxn ang="0">
                  <a:pos x="50" y="53"/>
                </a:cxn>
                <a:cxn ang="0">
                  <a:pos x="29" y="62"/>
                </a:cxn>
                <a:cxn ang="0">
                  <a:pos x="8" y="53"/>
                </a:cxn>
                <a:cxn ang="0">
                  <a:pos x="0" y="31"/>
                </a:cxn>
                <a:cxn ang="0">
                  <a:pos x="0" y="31"/>
                </a:cxn>
                <a:cxn ang="0">
                  <a:pos x="27" y="4"/>
                </a:cxn>
                <a:cxn ang="0">
                  <a:pos x="27" y="4"/>
                </a:cxn>
                <a:cxn ang="0">
                  <a:pos x="18" y="7"/>
                </a:cxn>
                <a:cxn ang="0">
                  <a:pos x="12" y="27"/>
                </a:cxn>
                <a:cxn ang="0">
                  <a:pos x="17" y="49"/>
                </a:cxn>
                <a:cxn ang="0">
                  <a:pos x="31" y="59"/>
                </a:cxn>
                <a:cxn ang="0">
                  <a:pos x="42" y="52"/>
                </a:cxn>
                <a:cxn ang="0">
                  <a:pos x="46" y="35"/>
                </a:cxn>
                <a:cxn ang="0">
                  <a:pos x="41" y="14"/>
                </a:cxn>
                <a:cxn ang="0">
                  <a:pos x="27" y="4"/>
                </a:cxn>
                <a:cxn ang="0">
                  <a:pos x="27" y="4"/>
                </a:cxn>
                <a:cxn ang="0">
                  <a:pos x="29" y="0"/>
                </a:cxn>
                <a:cxn ang="0">
                  <a:pos x="29" y="0"/>
                </a:cxn>
                <a:cxn ang="0">
                  <a:pos x="29" y="0"/>
                </a:cxn>
              </a:cxnLst>
              <a:rect l="0" t="0" r="r" b="b"/>
              <a:pathLst>
                <a:path w="58" h="62">
                  <a:moveTo>
                    <a:pt x="0" y="31"/>
                  </a:moveTo>
                  <a:lnTo>
                    <a:pt x="0" y="31"/>
                  </a:lnTo>
                  <a:cubicBezTo>
                    <a:pt x="0" y="22"/>
                    <a:pt x="2" y="15"/>
                    <a:pt x="8" y="9"/>
                  </a:cubicBezTo>
                  <a:cubicBezTo>
                    <a:pt x="13" y="3"/>
                    <a:pt x="20" y="0"/>
                    <a:pt x="29" y="0"/>
                  </a:cubicBezTo>
                  <a:cubicBezTo>
                    <a:pt x="37" y="0"/>
                    <a:pt x="44" y="3"/>
                    <a:pt x="50" y="8"/>
                  </a:cubicBezTo>
                  <a:cubicBezTo>
                    <a:pt x="56" y="14"/>
                    <a:pt x="58" y="21"/>
                    <a:pt x="58" y="31"/>
                  </a:cubicBezTo>
                  <a:cubicBezTo>
                    <a:pt x="58" y="39"/>
                    <a:pt x="56" y="47"/>
                    <a:pt x="50" y="53"/>
                  </a:cubicBezTo>
                  <a:cubicBezTo>
                    <a:pt x="45" y="59"/>
                    <a:pt x="38" y="62"/>
                    <a:pt x="29" y="62"/>
                  </a:cubicBezTo>
                  <a:cubicBezTo>
                    <a:pt x="21" y="62"/>
                    <a:pt x="14" y="59"/>
                    <a:pt x="8" y="53"/>
                  </a:cubicBezTo>
                  <a:cubicBezTo>
                    <a:pt x="3" y="47"/>
                    <a:pt x="0" y="40"/>
                    <a:pt x="0" y="31"/>
                  </a:cubicBezTo>
                  <a:lnTo>
                    <a:pt x="0" y="31"/>
                  </a:lnTo>
                  <a:close/>
                  <a:moveTo>
                    <a:pt x="27" y="4"/>
                  </a:moveTo>
                  <a:lnTo>
                    <a:pt x="27" y="4"/>
                  </a:lnTo>
                  <a:cubicBezTo>
                    <a:pt x="24" y="4"/>
                    <a:pt x="21" y="5"/>
                    <a:pt x="18" y="7"/>
                  </a:cubicBezTo>
                  <a:cubicBezTo>
                    <a:pt x="14" y="11"/>
                    <a:pt x="12" y="18"/>
                    <a:pt x="12" y="27"/>
                  </a:cubicBezTo>
                  <a:cubicBezTo>
                    <a:pt x="12" y="35"/>
                    <a:pt x="13" y="42"/>
                    <a:pt x="17" y="49"/>
                  </a:cubicBezTo>
                  <a:cubicBezTo>
                    <a:pt x="20" y="56"/>
                    <a:pt x="25" y="59"/>
                    <a:pt x="31" y="59"/>
                  </a:cubicBezTo>
                  <a:cubicBezTo>
                    <a:pt x="36" y="59"/>
                    <a:pt x="40" y="57"/>
                    <a:pt x="42" y="52"/>
                  </a:cubicBezTo>
                  <a:cubicBezTo>
                    <a:pt x="45" y="48"/>
                    <a:pt x="46" y="42"/>
                    <a:pt x="46" y="35"/>
                  </a:cubicBezTo>
                  <a:cubicBezTo>
                    <a:pt x="46" y="27"/>
                    <a:pt x="45" y="20"/>
                    <a:pt x="41" y="14"/>
                  </a:cubicBezTo>
                  <a:cubicBezTo>
                    <a:pt x="38" y="7"/>
                    <a:pt x="33" y="4"/>
                    <a:pt x="27" y="4"/>
                  </a:cubicBezTo>
                  <a:lnTo>
                    <a:pt x="27" y="4"/>
                  </a:lnTo>
                  <a:close/>
                  <a:moveTo>
                    <a:pt x="29" y="0"/>
                  </a:moveTo>
                  <a:lnTo>
                    <a:pt x="29" y="0"/>
                  </a:lnTo>
                  <a:lnTo>
                    <a:pt x="2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6" name="Freeform 556"/>
            <p:cNvSpPr>
              <a:spLocks/>
            </p:cNvSpPr>
            <p:nvPr/>
          </p:nvSpPr>
          <p:spPr bwMode="auto">
            <a:xfrm>
              <a:off x="3718" y="8111"/>
              <a:ext cx="54" cy="79"/>
            </a:xfrm>
            <a:custGeom>
              <a:avLst/>
              <a:gdLst/>
              <a:ahLst/>
              <a:cxnLst>
                <a:cxn ang="0">
                  <a:pos x="0" y="58"/>
                </a:cxn>
                <a:cxn ang="0">
                  <a:pos x="0" y="58"/>
                </a:cxn>
                <a:cxn ang="0">
                  <a:pos x="8" y="56"/>
                </a:cxn>
                <a:cxn ang="0">
                  <a:pos x="10" y="50"/>
                </a:cxn>
                <a:cxn ang="0">
                  <a:pos x="10" y="20"/>
                </a:cxn>
                <a:cxn ang="0">
                  <a:pos x="9" y="11"/>
                </a:cxn>
                <a:cxn ang="0">
                  <a:pos x="4" y="9"/>
                </a:cxn>
                <a:cxn ang="0">
                  <a:pos x="3" y="9"/>
                </a:cxn>
                <a:cxn ang="0">
                  <a:pos x="0" y="9"/>
                </a:cxn>
                <a:cxn ang="0">
                  <a:pos x="0" y="7"/>
                </a:cxn>
                <a:cxn ang="0">
                  <a:pos x="8" y="4"/>
                </a:cxn>
                <a:cxn ang="0">
                  <a:pos x="13" y="2"/>
                </a:cxn>
                <a:cxn ang="0">
                  <a:pos x="20" y="0"/>
                </a:cxn>
                <a:cxn ang="0">
                  <a:pos x="21" y="0"/>
                </a:cxn>
                <a:cxn ang="0">
                  <a:pos x="21" y="1"/>
                </a:cxn>
                <a:cxn ang="0">
                  <a:pos x="21" y="12"/>
                </a:cxn>
                <a:cxn ang="0">
                  <a:pos x="29" y="3"/>
                </a:cxn>
                <a:cxn ang="0">
                  <a:pos x="37" y="0"/>
                </a:cxn>
                <a:cxn ang="0">
                  <a:pos x="42" y="2"/>
                </a:cxn>
                <a:cxn ang="0">
                  <a:pos x="44" y="7"/>
                </a:cxn>
                <a:cxn ang="0">
                  <a:pos x="42" y="11"/>
                </a:cxn>
                <a:cxn ang="0">
                  <a:pos x="38" y="13"/>
                </a:cxn>
                <a:cxn ang="0">
                  <a:pos x="33" y="11"/>
                </a:cxn>
                <a:cxn ang="0">
                  <a:pos x="30" y="8"/>
                </a:cxn>
                <a:cxn ang="0">
                  <a:pos x="24" y="12"/>
                </a:cxn>
                <a:cxn ang="0">
                  <a:pos x="21" y="20"/>
                </a:cxn>
                <a:cxn ang="0">
                  <a:pos x="21" y="49"/>
                </a:cxn>
                <a:cxn ang="0">
                  <a:pos x="23" y="56"/>
                </a:cxn>
                <a:cxn ang="0">
                  <a:pos x="32" y="58"/>
                </a:cxn>
                <a:cxn ang="0">
                  <a:pos x="32" y="60"/>
                </a:cxn>
                <a:cxn ang="0">
                  <a:pos x="0" y="60"/>
                </a:cxn>
                <a:cxn ang="0">
                  <a:pos x="0" y="58"/>
                </a:cxn>
              </a:cxnLst>
              <a:rect l="0" t="0" r="r" b="b"/>
              <a:pathLst>
                <a:path w="44" h="60">
                  <a:moveTo>
                    <a:pt x="0" y="58"/>
                  </a:moveTo>
                  <a:lnTo>
                    <a:pt x="0" y="58"/>
                  </a:lnTo>
                  <a:cubicBezTo>
                    <a:pt x="4" y="58"/>
                    <a:pt x="7" y="57"/>
                    <a:pt x="8" y="56"/>
                  </a:cubicBezTo>
                  <a:cubicBezTo>
                    <a:pt x="9" y="55"/>
                    <a:pt x="10" y="53"/>
                    <a:pt x="10" y="50"/>
                  </a:cubicBezTo>
                  <a:lnTo>
                    <a:pt x="10" y="20"/>
                  </a:lnTo>
                  <a:cubicBezTo>
                    <a:pt x="10" y="16"/>
                    <a:pt x="10" y="13"/>
                    <a:pt x="9" y="11"/>
                  </a:cubicBezTo>
                  <a:cubicBezTo>
                    <a:pt x="8" y="10"/>
                    <a:pt x="6" y="9"/>
                    <a:pt x="4" y="9"/>
                  </a:cubicBezTo>
                  <a:cubicBezTo>
                    <a:pt x="4" y="9"/>
                    <a:pt x="3" y="9"/>
                    <a:pt x="3" y="9"/>
                  </a:cubicBezTo>
                  <a:cubicBezTo>
                    <a:pt x="2" y="9"/>
                    <a:pt x="1" y="9"/>
                    <a:pt x="0" y="9"/>
                  </a:cubicBezTo>
                  <a:lnTo>
                    <a:pt x="0" y="7"/>
                  </a:lnTo>
                  <a:cubicBezTo>
                    <a:pt x="3" y="6"/>
                    <a:pt x="5" y="5"/>
                    <a:pt x="8" y="4"/>
                  </a:cubicBezTo>
                  <a:cubicBezTo>
                    <a:pt x="11" y="4"/>
                    <a:pt x="12" y="3"/>
                    <a:pt x="13" y="2"/>
                  </a:cubicBezTo>
                  <a:cubicBezTo>
                    <a:pt x="15" y="2"/>
                    <a:pt x="18" y="1"/>
                    <a:pt x="20" y="0"/>
                  </a:cubicBezTo>
                  <a:cubicBezTo>
                    <a:pt x="20" y="0"/>
                    <a:pt x="20" y="0"/>
                    <a:pt x="21" y="0"/>
                  </a:cubicBezTo>
                  <a:cubicBezTo>
                    <a:pt x="21" y="0"/>
                    <a:pt x="21" y="1"/>
                    <a:pt x="21" y="1"/>
                  </a:cubicBezTo>
                  <a:lnTo>
                    <a:pt x="21" y="12"/>
                  </a:lnTo>
                  <a:cubicBezTo>
                    <a:pt x="23" y="8"/>
                    <a:pt x="26" y="5"/>
                    <a:pt x="29" y="3"/>
                  </a:cubicBezTo>
                  <a:cubicBezTo>
                    <a:pt x="31" y="1"/>
                    <a:pt x="34" y="0"/>
                    <a:pt x="37" y="0"/>
                  </a:cubicBezTo>
                  <a:cubicBezTo>
                    <a:pt x="39" y="0"/>
                    <a:pt x="41" y="0"/>
                    <a:pt x="42" y="2"/>
                  </a:cubicBezTo>
                  <a:cubicBezTo>
                    <a:pt x="43" y="3"/>
                    <a:pt x="44" y="5"/>
                    <a:pt x="44" y="7"/>
                  </a:cubicBezTo>
                  <a:cubicBezTo>
                    <a:pt x="44" y="8"/>
                    <a:pt x="43" y="10"/>
                    <a:pt x="42" y="11"/>
                  </a:cubicBezTo>
                  <a:cubicBezTo>
                    <a:pt x="41" y="12"/>
                    <a:pt x="40" y="13"/>
                    <a:pt x="38" y="13"/>
                  </a:cubicBezTo>
                  <a:cubicBezTo>
                    <a:pt x="37" y="13"/>
                    <a:pt x="35" y="12"/>
                    <a:pt x="33" y="11"/>
                  </a:cubicBezTo>
                  <a:cubicBezTo>
                    <a:pt x="32" y="9"/>
                    <a:pt x="31" y="8"/>
                    <a:pt x="30" y="8"/>
                  </a:cubicBezTo>
                  <a:cubicBezTo>
                    <a:pt x="28" y="8"/>
                    <a:pt x="26" y="10"/>
                    <a:pt x="24" y="12"/>
                  </a:cubicBezTo>
                  <a:cubicBezTo>
                    <a:pt x="22" y="14"/>
                    <a:pt x="21" y="17"/>
                    <a:pt x="21" y="20"/>
                  </a:cubicBezTo>
                  <a:lnTo>
                    <a:pt x="21" y="49"/>
                  </a:lnTo>
                  <a:cubicBezTo>
                    <a:pt x="21" y="52"/>
                    <a:pt x="22" y="55"/>
                    <a:pt x="23" y="56"/>
                  </a:cubicBezTo>
                  <a:cubicBezTo>
                    <a:pt x="25" y="58"/>
                    <a:pt x="28" y="58"/>
                    <a:pt x="32" y="58"/>
                  </a:cubicBezTo>
                  <a:lnTo>
                    <a:pt x="32" y="60"/>
                  </a:lnTo>
                  <a:lnTo>
                    <a:pt x="0" y="60"/>
                  </a:lnTo>
                  <a:lnTo>
                    <a:pt x="0"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7" name="Freeform 557"/>
            <p:cNvSpPr>
              <a:spLocks noEditPoints="1"/>
            </p:cNvSpPr>
            <p:nvPr/>
          </p:nvSpPr>
          <p:spPr bwMode="auto">
            <a:xfrm>
              <a:off x="3352" y="8280"/>
              <a:ext cx="66" cy="223"/>
            </a:xfrm>
            <a:custGeom>
              <a:avLst/>
              <a:gdLst/>
              <a:ahLst/>
              <a:cxnLst>
                <a:cxn ang="0">
                  <a:pos x="30" y="0"/>
                </a:cxn>
                <a:cxn ang="0">
                  <a:pos x="30" y="0"/>
                </a:cxn>
                <a:cxn ang="0">
                  <a:pos x="30" y="163"/>
                </a:cxn>
                <a:cxn ang="0">
                  <a:pos x="24" y="163"/>
                </a:cxn>
                <a:cxn ang="0">
                  <a:pos x="24" y="0"/>
                </a:cxn>
                <a:cxn ang="0">
                  <a:pos x="30" y="0"/>
                </a:cxn>
                <a:cxn ang="0">
                  <a:pos x="53" y="124"/>
                </a:cxn>
                <a:cxn ang="0">
                  <a:pos x="53" y="124"/>
                </a:cxn>
                <a:cxn ang="0">
                  <a:pos x="27" y="169"/>
                </a:cxn>
                <a:cxn ang="0">
                  <a:pos x="0" y="124"/>
                </a:cxn>
                <a:cxn ang="0">
                  <a:pos x="1" y="120"/>
                </a:cxn>
                <a:cxn ang="0">
                  <a:pos x="6" y="121"/>
                </a:cxn>
                <a:cxn ang="0">
                  <a:pos x="30" y="161"/>
                </a:cxn>
                <a:cxn ang="0">
                  <a:pos x="24" y="161"/>
                </a:cxn>
                <a:cxn ang="0">
                  <a:pos x="48" y="121"/>
                </a:cxn>
                <a:cxn ang="0">
                  <a:pos x="51" y="120"/>
                </a:cxn>
                <a:cxn ang="0">
                  <a:pos x="53" y="124"/>
                </a:cxn>
                <a:cxn ang="0">
                  <a:pos x="53" y="124"/>
                </a:cxn>
              </a:cxnLst>
              <a:rect l="0" t="0" r="r" b="b"/>
              <a:pathLst>
                <a:path w="54" h="169">
                  <a:moveTo>
                    <a:pt x="30" y="0"/>
                  </a:moveTo>
                  <a:lnTo>
                    <a:pt x="30" y="0"/>
                  </a:lnTo>
                  <a:lnTo>
                    <a:pt x="30" y="163"/>
                  </a:lnTo>
                  <a:lnTo>
                    <a:pt x="24" y="163"/>
                  </a:lnTo>
                  <a:lnTo>
                    <a:pt x="24" y="0"/>
                  </a:lnTo>
                  <a:lnTo>
                    <a:pt x="30" y="0"/>
                  </a:lnTo>
                  <a:close/>
                  <a:moveTo>
                    <a:pt x="53" y="124"/>
                  </a:moveTo>
                  <a:lnTo>
                    <a:pt x="53" y="124"/>
                  </a:lnTo>
                  <a:lnTo>
                    <a:pt x="27" y="169"/>
                  </a:lnTo>
                  <a:lnTo>
                    <a:pt x="0" y="124"/>
                  </a:lnTo>
                  <a:cubicBezTo>
                    <a:pt x="0" y="123"/>
                    <a:pt x="0" y="120"/>
                    <a:pt x="1" y="120"/>
                  </a:cubicBezTo>
                  <a:cubicBezTo>
                    <a:pt x="3" y="118"/>
                    <a:pt x="5" y="120"/>
                    <a:pt x="6" y="121"/>
                  </a:cubicBezTo>
                  <a:lnTo>
                    <a:pt x="30" y="161"/>
                  </a:lnTo>
                  <a:lnTo>
                    <a:pt x="24" y="161"/>
                  </a:lnTo>
                  <a:lnTo>
                    <a:pt x="48" y="121"/>
                  </a:lnTo>
                  <a:cubicBezTo>
                    <a:pt x="48" y="120"/>
                    <a:pt x="49" y="118"/>
                    <a:pt x="51" y="120"/>
                  </a:cubicBezTo>
                  <a:cubicBezTo>
                    <a:pt x="53" y="121"/>
                    <a:pt x="54" y="123"/>
                    <a:pt x="53" y="124"/>
                  </a:cubicBezTo>
                  <a:lnTo>
                    <a:pt x="53" y="1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8" name="Freeform 558"/>
            <p:cNvSpPr>
              <a:spLocks noEditPoints="1"/>
            </p:cNvSpPr>
            <p:nvPr/>
          </p:nvSpPr>
          <p:spPr bwMode="auto">
            <a:xfrm>
              <a:off x="2647" y="9074"/>
              <a:ext cx="66" cy="243"/>
            </a:xfrm>
            <a:custGeom>
              <a:avLst/>
              <a:gdLst/>
              <a:ahLst/>
              <a:cxnLst>
                <a:cxn ang="0">
                  <a:pos x="22" y="184"/>
                </a:cxn>
                <a:cxn ang="0">
                  <a:pos x="22" y="184"/>
                </a:cxn>
                <a:cxn ang="0">
                  <a:pos x="24" y="7"/>
                </a:cxn>
                <a:cxn ang="0">
                  <a:pos x="30" y="7"/>
                </a:cxn>
                <a:cxn ang="0">
                  <a:pos x="28" y="184"/>
                </a:cxn>
                <a:cxn ang="0">
                  <a:pos x="22" y="184"/>
                </a:cxn>
                <a:cxn ang="0">
                  <a:pos x="0" y="45"/>
                </a:cxn>
                <a:cxn ang="0">
                  <a:pos x="0" y="45"/>
                </a:cxn>
                <a:cxn ang="0">
                  <a:pos x="27" y="0"/>
                </a:cxn>
                <a:cxn ang="0">
                  <a:pos x="52" y="45"/>
                </a:cxn>
                <a:cxn ang="0">
                  <a:pos x="51" y="50"/>
                </a:cxn>
                <a:cxn ang="0">
                  <a:pos x="46" y="48"/>
                </a:cxn>
                <a:cxn ang="0">
                  <a:pos x="24" y="8"/>
                </a:cxn>
                <a:cxn ang="0">
                  <a:pos x="28" y="8"/>
                </a:cxn>
                <a:cxn ang="0">
                  <a:pos x="6" y="48"/>
                </a:cxn>
                <a:cxn ang="0">
                  <a:pos x="1" y="50"/>
                </a:cxn>
                <a:cxn ang="0">
                  <a:pos x="0" y="45"/>
                </a:cxn>
                <a:cxn ang="0">
                  <a:pos x="0" y="45"/>
                </a:cxn>
              </a:cxnLst>
              <a:rect l="0" t="0" r="r" b="b"/>
              <a:pathLst>
                <a:path w="54" h="184">
                  <a:moveTo>
                    <a:pt x="22" y="184"/>
                  </a:moveTo>
                  <a:lnTo>
                    <a:pt x="22" y="184"/>
                  </a:lnTo>
                  <a:lnTo>
                    <a:pt x="24" y="7"/>
                  </a:lnTo>
                  <a:lnTo>
                    <a:pt x="30" y="7"/>
                  </a:lnTo>
                  <a:lnTo>
                    <a:pt x="28" y="184"/>
                  </a:lnTo>
                  <a:lnTo>
                    <a:pt x="22" y="184"/>
                  </a:lnTo>
                  <a:close/>
                  <a:moveTo>
                    <a:pt x="0" y="45"/>
                  </a:moveTo>
                  <a:lnTo>
                    <a:pt x="0" y="45"/>
                  </a:lnTo>
                  <a:lnTo>
                    <a:pt x="27" y="0"/>
                  </a:lnTo>
                  <a:lnTo>
                    <a:pt x="52" y="45"/>
                  </a:lnTo>
                  <a:cubicBezTo>
                    <a:pt x="54" y="47"/>
                    <a:pt x="52" y="48"/>
                    <a:pt x="51" y="50"/>
                  </a:cubicBezTo>
                  <a:cubicBezTo>
                    <a:pt x="49" y="50"/>
                    <a:pt x="48" y="50"/>
                    <a:pt x="46" y="48"/>
                  </a:cubicBezTo>
                  <a:lnTo>
                    <a:pt x="24" y="8"/>
                  </a:lnTo>
                  <a:lnTo>
                    <a:pt x="28" y="8"/>
                  </a:lnTo>
                  <a:lnTo>
                    <a:pt x="6" y="48"/>
                  </a:lnTo>
                  <a:cubicBezTo>
                    <a:pt x="4" y="50"/>
                    <a:pt x="3" y="50"/>
                    <a:pt x="1" y="50"/>
                  </a:cubicBezTo>
                  <a:cubicBezTo>
                    <a:pt x="0" y="48"/>
                    <a:pt x="0" y="47"/>
                    <a:pt x="0" y="45"/>
                  </a:cubicBezTo>
                  <a:lnTo>
                    <a:pt x="0"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9" name="Freeform 559"/>
            <p:cNvSpPr>
              <a:spLocks noEditPoints="1"/>
            </p:cNvSpPr>
            <p:nvPr/>
          </p:nvSpPr>
          <p:spPr bwMode="auto">
            <a:xfrm>
              <a:off x="5038" y="9091"/>
              <a:ext cx="67" cy="246"/>
            </a:xfrm>
            <a:custGeom>
              <a:avLst/>
              <a:gdLst/>
              <a:ahLst/>
              <a:cxnLst>
                <a:cxn ang="0">
                  <a:pos x="24" y="186"/>
                </a:cxn>
                <a:cxn ang="0">
                  <a:pos x="24" y="186"/>
                </a:cxn>
                <a:cxn ang="0">
                  <a:pos x="24" y="6"/>
                </a:cxn>
                <a:cxn ang="0">
                  <a:pos x="31" y="6"/>
                </a:cxn>
                <a:cxn ang="0">
                  <a:pos x="31" y="186"/>
                </a:cxn>
                <a:cxn ang="0">
                  <a:pos x="24" y="186"/>
                </a:cxn>
                <a:cxn ang="0">
                  <a:pos x="2" y="45"/>
                </a:cxn>
                <a:cxn ang="0">
                  <a:pos x="2" y="45"/>
                </a:cxn>
                <a:cxn ang="0">
                  <a:pos x="28" y="0"/>
                </a:cxn>
                <a:cxn ang="0">
                  <a:pos x="55" y="45"/>
                </a:cxn>
                <a:cxn ang="0">
                  <a:pos x="53" y="50"/>
                </a:cxn>
                <a:cxn ang="0">
                  <a:pos x="48" y="48"/>
                </a:cxn>
                <a:cxn ang="0">
                  <a:pos x="26" y="8"/>
                </a:cxn>
                <a:cxn ang="0">
                  <a:pos x="31" y="8"/>
                </a:cxn>
                <a:cxn ang="0">
                  <a:pos x="7" y="48"/>
                </a:cxn>
                <a:cxn ang="0">
                  <a:pos x="4" y="50"/>
                </a:cxn>
                <a:cxn ang="0">
                  <a:pos x="2" y="45"/>
                </a:cxn>
                <a:cxn ang="0">
                  <a:pos x="2" y="45"/>
                </a:cxn>
              </a:cxnLst>
              <a:rect l="0" t="0" r="r" b="b"/>
              <a:pathLst>
                <a:path w="55" h="186">
                  <a:moveTo>
                    <a:pt x="24" y="186"/>
                  </a:moveTo>
                  <a:lnTo>
                    <a:pt x="24" y="186"/>
                  </a:lnTo>
                  <a:lnTo>
                    <a:pt x="24" y="6"/>
                  </a:lnTo>
                  <a:lnTo>
                    <a:pt x="31" y="6"/>
                  </a:lnTo>
                  <a:lnTo>
                    <a:pt x="31" y="186"/>
                  </a:lnTo>
                  <a:lnTo>
                    <a:pt x="24" y="186"/>
                  </a:lnTo>
                  <a:close/>
                  <a:moveTo>
                    <a:pt x="2" y="45"/>
                  </a:moveTo>
                  <a:lnTo>
                    <a:pt x="2" y="45"/>
                  </a:lnTo>
                  <a:lnTo>
                    <a:pt x="28" y="0"/>
                  </a:lnTo>
                  <a:lnTo>
                    <a:pt x="55" y="45"/>
                  </a:lnTo>
                  <a:cubicBezTo>
                    <a:pt x="55" y="46"/>
                    <a:pt x="55" y="48"/>
                    <a:pt x="53" y="50"/>
                  </a:cubicBezTo>
                  <a:cubicBezTo>
                    <a:pt x="52" y="51"/>
                    <a:pt x="50" y="50"/>
                    <a:pt x="48" y="48"/>
                  </a:cubicBezTo>
                  <a:lnTo>
                    <a:pt x="26" y="8"/>
                  </a:lnTo>
                  <a:lnTo>
                    <a:pt x="31" y="8"/>
                  </a:lnTo>
                  <a:lnTo>
                    <a:pt x="7" y="48"/>
                  </a:lnTo>
                  <a:cubicBezTo>
                    <a:pt x="7" y="50"/>
                    <a:pt x="5" y="50"/>
                    <a:pt x="4" y="50"/>
                  </a:cubicBezTo>
                  <a:cubicBezTo>
                    <a:pt x="2" y="48"/>
                    <a:pt x="0" y="46"/>
                    <a:pt x="2" y="45"/>
                  </a:cubicBezTo>
                  <a:lnTo>
                    <a:pt x="2"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80" name="Freeform 560"/>
            <p:cNvSpPr>
              <a:spLocks/>
            </p:cNvSpPr>
            <p:nvPr/>
          </p:nvSpPr>
          <p:spPr bwMode="auto">
            <a:xfrm>
              <a:off x="-27" y="5846"/>
              <a:ext cx="5827" cy="4740"/>
            </a:xfrm>
            <a:custGeom>
              <a:avLst/>
              <a:gdLst/>
              <a:ahLst/>
              <a:cxnLst>
                <a:cxn ang="0">
                  <a:pos x="0" y="3587"/>
                </a:cxn>
                <a:cxn ang="0">
                  <a:pos x="0" y="3587"/>
                </a:cxn>
                <a:cxn ang="0">
                  <a:pos x="4787" y="3587"/>
                </a:cxn>
                <a:cxn ang="0">
                  <a:pos x="4787" y="0"/>
                </a:cxn>
                <a:cxn ang="0">
                  <a:pos x="0" y="0"/>
                </a:cxn>
                <a:cxn ang="0">
                  <a:pos x="0" y="3587"/>
                </a:cxn>
              </a:cxnLst>
              <a:rect l="0" t="0" r="r" b="b"/>
              <a:pathLst>
                <a:path w="4787" h="3587">
                  <a:moveTo>
                    <a:pt x="0" y="3587"/>
                  </a:moveTo>
                  <a:lnTo>
                    <a:pt x="0" y="3587"/>
                  </a:lnTo>
                  <a:lnTo>
                    <a:pt x="4787" y="3587"/>
                  </a:lnTo>
                  <a:lnTo>
                    <a:pt x="4787" y="0"/>
                  </a:lnTo>
                  <a:lnTo>
                    <a:pt x="0" y="0"/>
                  </a:lnTo>
                  <a:lnTo>
                    <a:pt x="0" y="3587"/>
                  </a:lnTo>
                  <a:close/>
                </a:path>
              </a:pathLst>
            </a:custGeom>
            <a:noFill/>
            <a:ln w="23813"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66244882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098" name="Rectangle 6"/>
          <p:cNvSpPr>
            <a:spLocks noChangeArrowheads="1"/>
          </p:cNvSpPr>
          <p:nvPr/>
        </p:nvSpPr>
        <p:spPr bwMode="auto">
          <a:xfrm>
            <a:off x="1676400" y="2286000"/>
            <a:ext cx="5410200" cy="838200"/>
          </a:xfrm>
          <a:prstGeom prst="rect">
            <a:avLst/>
          </a:prstGeom>
          <a:solidFill>
            <a:srgbClr val="66CCFF"/>
          </a:solidFill>
          <a:ln w="9525" algn="ctr">
            <a:solidFill>
              <a:schemeClr val="tx1"/>
            </a:solidFill>
            <a:prstDash val="dash"/>
            <a:miter lim="800000"/>
            <a:headEnd/>
            <a:tailEnd/>
          </a:ln>
        </p:spPr>
        <p:txBody>
          <a:bodyPr anchor="ctr">
            <a:spAutoFit/>
          </a:bodyPr>
          <a:lstStyle/>
          <a:p>
            <a:endParaRPr lang="en-US"/>
          </a:p>
        </p:txBody>
      </p:sp>
      <p:sp>
        <p:nvSpPr>
          <p:cNvPr id="4099" name="Rectangle 4"/>
          <p:cNvSpPr>
            <a:spLocks noGrp="1" noChangeArrowheads="1"/>
          </p:cNvSpPr>
          <p:nvPr>
            <p:ph type="title"/>
          </p:nvPr>
        </p:nvSpPr>
        <p:spPr/>
        <p:txBody>
          <a:bodyPr/>
          <a:lstStyle/>
          <a:p>
            <a:pPr eaLnBrk="1" hangingPunct="1"/>
            <a:r>
              <a:rPr lang="en-US" dirty="0" smtClean="0"/>
              <a:t>Evaluations:</a:t>
            </a:r>
            <a:br>
              <a:rPr lang="en-US" dirty="0" smtClean="0"/>
            </a:br>
            <a:r>
              <a:rPr lang="en-US" dirty="0" smtClean="0"/>
              <a:t>	Please fill out 2 evaluations</a:t>
            </a:r>
          </a:p>
        </p:txBody>
      </p:sp>
      <p:sp>
        <p:nvSpPr>
          <p:cNvPr id="4100" name="Rectangle 5"/>
          <p:cNvSpPr>
            <a:spLocks noGrp="1" noChangeArrowheads="1"/>
          </p:cNvSpPr>
          <p:nvPr>
            <p:ph type="body" idx="1"/>
          </p:nvPr>
        </p:nvSpPr>
        <p:spPr>
          <a:xfrm>
            <a:off x="457200" y="1222375"/>
            <a:ext cx="8229600" cy="5095875"/>
          </a:xfrm>
        </p:spPr>
        <p:txBody>
          <a:bodyPr/>
          <a:lstStyle/>
          <a:p>
            <a:pPr marL="381000" indent="-381000" eaLnBrk="1" hangingPunct="1">
              <a:buFont typeface="Wingdings" pitchFamily="2" charset="2"/>
              <a:buAutoNum type="arabicPeriod"/>
            </a:pPr>
            <a:r>
              <a:rPr lang="en-US" dirty="0" smtClean="0"/>
              <a:t>TCEs on-line</a:t>
            </a:r>
          </a:p>
          <a:p>
            <a:pPr marL="800100" lvl="1" indent="-342900" eaLnBrk="1" hangingPunct="1">
              <a:buFont typeface="Wingdings" pitchFamily="2" charset="2"/>
              <a:buChar char="§"/>
            </a:pPr>
            <a:r>
              <a:rPr lang="en-US" dirty="0" smtClean="0"/>
              <a:t>Only for students formally enrolled in the class</a:t>
            </a:r>
          </a:p>
          <a:p>
            <a:pPr marL="800100" lvl="1" indent="-342900" eaLnBrk="1" hangingPunct="1">
              <a:buFont typeface="Wingdings" pitchFamily="2" charset="2"/>
              <a:buChar char="§"/>
            </a:pPr>
            <a:r>
              <a:rPr lang="en-US" dirty="0" smtClean="0"/>
              <a:t>Course number:</a:t>
            </a:r>
          </a:p>
          <a:p>
            <a:pPr marL="1219200" lvl="2" indent="-304800" eaLnBrk="1" hangingPunct="1">
              <a:buFont typeface="Wingdings" pitchFamily="2" charset="2"/>
              <a:buChar char="§"/>
            </a:pPr>
            <a:r>
              <a:rPr lang="en-US" sz="2400" dirty="0" smtClean="0"/>
              <a:t>OPNS – 454 – 0 – 61 and 62</a:t>
            </a:r>
          </a:p>
          <a:p>
            <a:pPr marL="800100" lvl="1" indent="-342900" eaLnBrk="1" hangingPunct="1"/>
            <a:endParaRPr lang="en-US" dirty="0" smtClean="0"/>
          </a:p>
          <a:p>
            <a:pPr marL="800100" lvl="1" indent="-342900" eaLnBrk="1" hangingPunct="1"/>
            <a:endParaRPr lang="en-US" dirty="0" smtClean="0"/>
          </a:p>
          <a:p>
            <a:pPr marL="381000" indent="-381000" eaLnBrk="1" hangingPunct="1">
              <a:buFont typeface="Wingdings" pitchFamily="2" charset="2"/>
              <a:buAutoNum type="arabicPeriod"/>
            </a:pPr>
            <a:endParaRPr lang="en-US" dirty="0" smtClean="0"/>
          </a:p>
          <a:p>
            <a:pPr marL="381000" indent="-381000" eaLnBrk="1" hangingPunct="1">
              <a:buFont typeface="Wingdings" pitchFamily="2" charset="2"/>
              <a:buAutoNum type="arabicPeriod"/>
            </a:pPr>
            <a:r>
              <a:rPr lang="en-US" dirty="0" smtClean="0"/>
              <a:t>Peer evaluations (returned to me + private info):</a:t>
            </a:r>
          </a:p>
          <a:p>
            <a:pPr marL="800100" lvl="1" indent="-342900" eaLnBrk="1" hangingPunct="1"/>
            <a:r>
              <a:rPr lang="en-US" dirty="0" smtClean="0"/>
              <a:t>Fill out your name &amp; group #</a:t>
            </a:r>
          </a:p>
          <a:p>
            <a:pPr marL="800100" lvl="1" indent="-342900" eaLnBrk="1" hangingPunct="1"/>
            <a:r>
              <a:rPr lang="en-US" dirty="0" smtClean="0"/>
              <a:t>Give each team member, </a:t>
            </a:r>
            <a:r>
              <a:rPr lang="en-US" u="sng" dirty="0" smtClean="0"/>
              <a:t>yourself included</a:t>
            </a:r>
            <a:r>
              <a:rPr lang="en-US" dirty="0" smtClean="0"/>
              <a:t>, a score from 0 to 5 (5 is best)</a:t>
            </a:r>
          </a:p>
          <a:p>
            <a:pPr marL="800100" lvl="1" indent="-342900" eaLnBrk="1" hangingPunct="1"/>
            <a:r>
              <a:rPr lang="en-US" dirty="0" smtClean="0"/>
              <a:t>Please add comments to explain the strength of deviations</a:t>
            </a:r>
          </a:p>
          <a:p>
            <a:pPr marL="381000" indent="-381000" eaLnBrk="1" hangingPunct="1">
              <a:buFont typeface="Wingdings" pitchFamily="2" charset="2"/>
              <a:buAutoNum type="arabicPeriod"/>
            </a:pPr>
            <a:endParaRPr lang="en-US" dirty="0" smtClean="0"/>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smtClean="0"/>
              <a:t>III. The Process View: Tailoring Activity Networks </a:t>
            </a:r>
            <a:br>
              <a:rPr lang="en-US" smtClean="0"/>
            </a:br>
            <a:r>
              <a:rPr lang="en-US" smtClean="0"/>
              <a:t>	Risk Management and Operational Hedging</a:t>
            </a:r>
          </a:p>
        </p:txBody>
      </p:sp>
      <p:sp>
        <p:nvSpPr>
          <p:cNvPr id="19459" name="Rectangle 3"/>
          <p:cNvSpPr>
            <a:spLocks noGrp="1" noChangeArrowheads="1"/>
          </p:cNvSpPr>
          <p:nvPr>
            <p:ph type="body" idx="4294967295"/>
          </p:nvPr>
        </p:nvSpPr>
        <p:spPr>
          <a:xfrm>
            <a:off x="684213" y="1114425"/>
            <a:ext cx="8459787" cy="5438775"/>
          </a:xfrm>
        </p:spPr>
        <p:txBody>
          <a:bodyPr/>
          <a:lstStyle/>
          <a:p>
            <a:pPr marL="381000" indent="-381000" eaLnBrk="1" hangingPunct="1"/>
            <a:r>
              <a:rPr lang="en-US" smtClean="0"/>
              <a:t>Risk management as a four-step process: identify hazards, assess risk levels, tactical risk decisions (discovery &amp; recovery), strategic risk mitigation</a:t>
            </a:r>
          </a:p>
          <a:p>
            <a:pPr marL="381000" indent="-381000" eaLnBrk="1" hangingPunct="1"/>
            <a:endParaRPr lang="en-US" smtClean="0"/>
          </a:p>
          <a:p>
            <a:pPr marL="381000" indent="-381000" eaLnBrk="1" hangingPunct="1"/>
            <a:r>
              <a:rPr lang="en-US" smtClean="0"/>
              <a:t>Strategic risk mitigation: 4 generic operational hedging approaches:</a:t>
            </a:r>
          </a:p>
          <a:p>
            <a:pPr marL="800100" lvl="1" indent="-342900" eaLnBrk="1" hangingPunct="1">
              <a:buFontTx/>
              <a:buAutoNum type="arabicPeriod"/>
            </a:pPr>
            <a:r>
              <a:rPr lang="en-US" smtClean="0"/>
              <a:t>Reserves &amp; Redundancy</a:t>
            </a:r>
          </a:p>
          <a:p>
            <a:pPr marL="800100" lvl="1" indent="-342900" eaLnBrk="1" hangingPunct="1">
              <a:buFontTx/>
              <a:buAutoNum type="arabicPeriod"/>
            </a:pPr>
            <a:r>
              <a:rPr lang="en-US" smtClean="0"/>
              <a:t>Diversification &amp; Pooling</a:t>
            </a:r>
          </a:p>
          <a:p>
            <a:pPr marL="800100" lvl="1" indent="-342900" eaLnBrk="1" hangingPunct="1">
              <a:buFontTx/>
              <a:buAutoNum type="arabicPeriod"/>
            </a:pPr>
            <a:r>
              <a:rPr lang="en-US" smtClean="0"/>
              <a:t>Risk sharing &amp; Transfer</a:t>
            </a:r>
          </a:p>
          <a:p>
            <a:pPr marL="800100" lvl="1" indent="-342900" eaLnBrk="1" hangingPunct="1">
              <a:buFontTx/>
              <a:buAutoNum type="arabicPeriod"/>
            </a:pPr>
            <a:r>
              <a:rPr lang="en-US" smtClean="0"/>
              <a:t>Reducing &amp; eliminating root causes of risk</a:t>
            </a:r>
          </a:p>
          <a:p>
            <a:pPr marL="381000" indent="-381000" eaLnBrk="1" hangingPunct="1">
              <a:buFontTx/>
              <a:buChar char="–"/>
            </a:pPr>
            <a:endParaRPr lang="en-US" smtClean="0"/>
          </a:p>
          <a:p>
            <a:pPr marL="381000" indent="-381000" eaLnBrk="1" hangingPunct="1">
              <a:buFontTx/>
              <a:buChar char="–"/>
            </a:pPr>
            <a:r>
              <a:rPr lang="en-US" smtClean="0"/>
              <a:t>Financial v. operational hedging: futures, weather derivatives v. flexibility</a:t>
            </a:r>
          </a:p>
          <a:p>
            <a:pPr marL="381000" indent="-381000" eaLnBrk="1" hangingPunct="1">
              <a:buFontTx/>
              <a:buChar char="–"/>
            </a:pPr>
            <a:endParaRPr lang="en-US" smtClean="0">
              <a:solidFill>
                <a:srgbClr val="FF0000"/>
              </a:solidFill>
            </a:endParaRPr>
          </a:p>
          <a:p>
            <a:pPr marL="381000" indent="-381000" eaLnBrk="1" hangingPunct="1">
              <a:buFontTx/>
              <a:buChar char="–"/>
            </a:pPr>
            <a:r>
              <a:rPr lang="en-US" smtClean="0">
                <a:solidFill>
                  <a:srgbClr val="FF0000"/>
                </a:solidFill>
              </a:rPr>
              <a:t>Analytics:</a:t>
            </a:r>
          </a:p>
          <a:p>
            <a:pPr marL="800100" lvl="1" indent="-342900" eaLnBrk="1" hangingPunct="1"/>
            <a:r>
              <a:rPr lang="en-US" smtClean="0">
                <a:solidFill>
                  <a:srgbClr val="FF0000"/>
                </a:solidFill>
              </a:rPr>
              <a:t>Strategic placement of capacity (Seagate &amp; newsvendor network analysis)</a:t>
            </a:r>
          </a:p>
          <a:p>
            <a:pPr marL="800100" lvl="1" indent="-342900" eaLnBrk="1" hangingPunct="1"/>
            <a:r>
              <a:rPr lang="en-US" smtClean="0">
                <a:solidFill>
                  <a:srgbClr val="FF0000"/>
                </a:solidFill>
              </a:rPr>
              <a:t>Mean-Variance tradeoffs</a:t>
            </a:r>
          </a:p>
          <a:p>
            <a:pPr marL="800100" lvl="1" indent="-342900" eaLnBrk="1" hangingPunct="1"/>
            <a:r>
              <a:rPr lang="en-US" smtClean="0">
                <a:solidFill>
                  <a:srgbClr val="FF0000"/>
                </a:solidFill>
              </a:rPr>
              <a:t>Valuation of global networks with demand and currency exchange risks</a:t>
            </a:r>
          </a:p>
          <a:p>
            <a:pPr marL="381000" indent="-381000" eaLnBrk="1" hangingPunct="1">
              <a:buFontTx/>
              <a:buChar char="–"/>
            </a:pPr>
            <a:endParaRPr lang="en-US" smtClean="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smtClean="0"/>
              <a:t>III. The Process View: Tailoring Activity Networks </a:t>
            </a:r>
            <a:br>
              <a:rPr lang="en-US" smtClean="0"/>
            </a:br>
            <a:r>
              <a:rPr lang="en-US" smtClean="0"/>
              <a:t>	2. Technology Mgt</a:t>
            </a:r>
          </a:p>
        </p:txBody>
      </p:sp>
      <p:sp>
        <p:nvSpPr>
          <p:cNvPr id="20483" name="Rectangle 4"/>
          <p:cNvSpPr>
            <a:spLocks noGrp="1" noChangeArrowheads="1"/>
          </p:cNvSpPr>
          <p:nvPr>
            <p:ph type="body" idx="4294967295"/>
          </p:nvPr>
        </p:nvSpPr>
        <p:spPr>
          <a:xfrm>
            <a:off x="457200" y="1114425"/>
            <a:ext cx="8686800" cy="5438775"/>
          </a:xfrm>
        </p:spPr>
        <p:txBody>
          <a:bodyPr/>
          <a:lstStyle/>
          <a:p>
            <a:pPr eaLnBrk="1" hangingPunct="1">
              <a:lnSpc>
                <a:spcPct val="90000"/>
              </a:lnSpc>
            </a:pPr>
            <a:r>
              <a:rPr lang="en-US" sz="1600" smtClean="0"/>
              <a:t>Product technology strategies include:</a:t>
            </a:r>
          </a:p>
          <a:p>
            <a:pPr lvl="1" eaLnBrk="1" hangingPunct="1">
              <a:lnSpc>
                <a:spcPct val="90000"/>
              </a:lnSpc>
            </a:pPr>
            <a:r>
              <a:rPr lang="en-US" sz="1400" smtClean="0"/>
              <a:t>Design for manufacturability (DFM)</a:t>
            </a:r>
          </a:p>
          <a:p>
            <a:pPr lvl="1" eaLnBrk="1" hangingPunct="1">
              <a:lnSpc>
                <a:spcPct val="90000"/>
              </a:lnSpc>
            </a:pPr>
            <a:r>
              <a:rPr lang="en-US" sz="1400" smtClean="0"/>
              <a:t>Concurrent engineering</a:t>
            </a:r>
          </a:p>
          <a:p>
            <a:pPr lvl="1" eaLnBrk="1" hangingPunct="1">
              <a:lnSpc>
                <a:spcPct val="90000"/>
              </a:lnSpc>
            </a:pPr>
            <a:r>
              <a:rPr lang="en-US" sz="1400" smtClean="0"/>
              <a:t>Modular or integral design: relationship to mass customization and </a:t>
            </a:r>
            <a:r>
              <a:rPr lang="en-US" sz="1400" smtClean="0">
                <a:solidFill>
                  <a:srgbClr val="FF0000"/>
                </a:solidFill>
              </a:rPr>
              <a:t>complexity matrix</a:t>
            </a:r>
            <a:endParaRPr lang="en-US" sz="1400" smtClean="0"/>
          </a:p>
          <a:p>
            <a:pPr eaLnBrk="1" hangingPunct="1">
              <a:lnSpc>
                <a:spcPct val="90000"/>
              </a:lnSpc>
            </a:pPr>
            <a:r>
              <a:rPr lang="en-US" sz="1600" smtClean="0"/>
              <a:t>Process technology strategies include:</a:t>
            </a:r>
          </a:p>
          <a:p>
            <a:pPr lvl="1" eaLnBrk="1" hangingPunct="1">
              <a:lnSpc>
                <a:spcPct val="90000"/>
              </a:lnSpc>
            </a:pPr>
            <a:r>
              <a:rPr lang="en-US" sz="1400" smtClean="0"/>
              <a:t>Product-dedicated or flexible</a:t>
            </a:r>
          </a:p>
          <a:p>
            <a:pPr lvl="1" eaLnBrk="1" hangingPunct="1">
              <a:lnSpc>
                <a:spcPct val="90000"/>
              </a:lnSpc>
            </a:pPr>
            <a:r>
              <a:rPr lang="en-US" sz="1400" smtClean="0"/>
              <a:t>Standardized (global operation, “copy exactly”) or localized</a:t>
            </a:r>
          </a:p>
          <a:p>
            <a:pPr lvl="1" eaLnBrk="1" hangingPunct="1">
              <a:lnSpc>
                <a:spcPct val="90000"/>
              </a:lnSpc>
            </a:pPr>
            <a:r>
              <a:rPr lang="en-US" sz="1400" smtClean="0"/>
              <a:t>Modular or integral</a:t>
            </a:r>
          </a:p>
          <a:p>
            <a:pPr lvl="1" eaLnBrk="1" hangingPunct="1">
              <a:lnSpc>
                <a:spcPct val="90000"/>
              </a:lnSpc>
            </a:pPr>
            <a:r>
              <a:rPr lang="en-US" sz="1400" smtClean="0"/>
              <a:t>Automation (capital, “lights-out”) or manual</a:t>
            </a:r>
          </a:p>
          <a:p>
            <a:pPr eaLnBrk="1" hangingPunct="1">
              <a:lnSpc>
                <a:spcPct val="90000"/>
              </a:lnSpc>
            </a:pPr>
            <a:r>
              <a:rPr lang="en-US" sz="1600" smtClean="0"/>
              <a:t>Transportation technology</a:t>
            </a:r>
          </a:p>
          <a:p>
            <a:pPr lvl="1" eaLnBrk="1" hangingPunct="1">
              <a:lnSpc>
                <a:spcPct val="90000"/>
              </a:lnSpc>
            </a:pPr>
            <a:r>
              <a:rPr lang="en-US" sz="1400" smtClean="0"/>
              <a:t>Impact on </a:t>
            </a:r>
            <a:r>
              <a:rPr lang="en-US" sz="1400" smtClean="0">
                <a:solidFill>
                  <a:srgbClr val="FF0000"/>
                </a:solidFill>
              </a:rPr>
              <a:t>TLC</a:t>
            </a:r>
            <a:r>
              <a:rPr lang="en-US" sz="1400" smtClean="0"/>
              <a:t> and offshoring (Mexico-China)</a:t>
            </a:r>
          </a:p>
          <a:p>
            <a:pPr lvl="1" eaLnBrk="1" hangingPunct="1">
              <a:lnSpc>
                <a:spcPct val="90000"/>
              </a:lnSpc>
            </a:pPr>
            <a:r>
              <a:rPr lang="en-US" sz="1400" smtClean="0"/>
              <a:t>Role of transportation in order fulfillment: </a:t>
            </a:r>
            <a:r>
              <a:rPr lang="en-US" sz="1400" smtClean="0">
                <a:solidFill>
                  <a:srgbClr val="FF0000"/>
                </a:solidFill>
              </a:rPr>
              <a:t>Cost to Serve </a:t>
            </a:r>
            <a:r>
              <a:rPr lang="en-US" sz="1400" smtClean="0"/>
              <a:t>(Peapod)</a:t>
            </a:r>
          </a:p>
          <a:p>
            <a:pPr lvl="1" eaLnBrk="1" hangingPunct="1">
              <a:lnSpc>
                <a:spcPct val="90000"/>
              </a:lnSpc>
            </a:pPr>
            <a:r>
              <a:rPr lang="en-US" sz="1400" smtClean="0"/>
              <a:t>Routing in a service network (Manzana allocates policies to different underwriters)</a:t>
            </a:r>
          </a:p>
          <a:p>
            <a:pPr eaLnBrk="1" hangingPunct="1">
              <a:lnSpc>
                <a:spcPct val="90000"/>
              </a:lnSpc>
            </a:pPr>
            <a:r>
              <a:rPr lang="en-US" sz="1600" smtClean="0"/>
              <a:t>Coordination &amp; Information technology</a:t>
            </a:r>
          </a:p>
          <a:p>
            <a:pPr lvl="1" eaLnBrk="1" hangingPunct="1">
              <a:lnSpc>
                <a:spcPct val="90000"/>
              </a:lnSpc>
            </a:pPr>
            <a:r>
              <a:rPr lang="en-US" sz="1400" smtClean="0"/>
              <a:t>Coordination: </a:t>
            </a:r>
            <a:r>
              <a:rPr lang="en-US" sz="1400" smtClean="0">
                <a:solidFill>
                  <a:srgbClr val="FF0000"/>
                </a:solidFill>
              </a:rPr>
              <a:t>Load balancing, prioritization &amp; release, tail pooling, spackling</a:t>
            </a:r>
          </a:p>
          <a:p>
            <a:pPr lvl="1" eaLnBrk="1" hangingPunct="1">
              <a:lnSpc>
                <a:spcPct val="90000"/>
              </a:lnSpc>
            </a:pPr>
            <a:r>
              <a:rPr lang="en-US" sz="1400" smtClean="0"/>
              <a:t>Coordination: Planning of sales, demand, capacity, production (Seagate Tech) &amp; SRM</a:t>
            </a:r>
          </a:p>
          <a:p>
            <a:pPr lvl="1" eaLnBrk="1" hangingPunct="1">
              <a:lnSpc>
                <a:spcPct val="90000"/>
              </a:lnSpc>
            </a:pPr>
            <a:r>
              <a:rPr lang="en-US" sz="1400" smtClean="0"/>
              <a:t>IT for self-service (mass customization) and revenue management</a:t>
            </a:r>
          </a:p>
          <a:p>
            <a:pPr lvl="1" eaLnBrk="1" hangingPunct="1">
              <a:lnSpc>
                <a:spcPct val="90000"/>
              </a:lnSpc>
            </a:pPr>
            <a:r>
              <a:rPr lang="en-US" sz="1400" smtClean="0"/>
              <a:t>IT scorecard for value v. productivity</a:t>
            </a:r>
          </a:p>
          <a:p>
            <a:pPr eaLnBrk="1" hangingPunct="1">
              <a:lnSpc>
                <a:spcPct val="90000"/>
              </a:lnSpc>
              <a:buFont typeface="Wingdings" pitchFamily="2" charset="2"/>
              <a:buChar char="Ø"/>
            </a:pPr>
            <a:r>
              <a:rPr lang="en-US" sz="1600" smtClean="0"/>
              <a:t>Course Concept: align and tailor technology with</a:t>
            </a:r>
          </a:p>
          <a:p>
            <a:pPr lvl="1" eaLnBrk="1" hangingPunct="1">
              <a:lnSpc>
                <a:spcPct val="90000"/>
              </a:lnSpc>
            </a:pPr>
            <a:r>
              <a:rPr lang="en-US" sz="1400" smtClean="0"/>
              <a:t>Variety strategies: mass customization</a:t>
            </a:r>
          </a:p>
          <a:p>
            <a:pPr lvl="1" eaLnBrk="1" hangingPunct="1">
              <a:lnSpc>
                <a:spcPct val="90000"/>
              </a:lnSpc>
            </a:pPr>
            <a:r>
              <a:rPr lang="en-US" sz="1400" smtClean="0"/>
              <a:t>Quality of Service strategies</a:t>
            </a:r>
          </a:p>
          <a:p>
            <a:pPr lvl="1" eaLnBrk="1" hangingPunct="1">
              <a:lnSpc>
                <a:spcPct val="90000"/>
              </a:lnSpc>
            </a:pPr>
            <a:r>
              <a:rPr lang="en-US" sz="1400" smtClean="0"/>
              <a:t>Business process reengineering</a:t>
            </a:r>
          </a:p>
          <a:p>
            <a:pPr lvl="1" eaLnBrk="1" hangingPunct="1">
              <a:lnSpc>
                <a:spcPct val="90000"/>
              </a:lnSpc>
            </a:pPr>
            <a:r>
              <a:rPr lang="en-US" sz="1400" smtClean="0"/>
              <a:t>Sourcing and industry integration</a:t>
            </a:r>
          </a:p>
          <a:p>
            <a:pPr eaLnBrk="1" hangingPunct="1">
              <a:lnSpc>
                <a:spcPct val="90000"/>
              </a:lnSpc>
            </a:pPr>
            <a:endParaRPr lang="en-US" sz="160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p:cNvSpPr>
            <a:spLocks noGrp="1" noChangeArrowheads="1"/>
          </p:cNvSpPr>
          <p:nvPr>
            <p:ph type="title"/>
          </p:nvPr>
        </p:nvSpPr>
        <p:spPr>
          <a:xfrm>
            <a:off x="152400" y="-169862"/>
            <a:ext cx="8229600" cy="1143000"/>
          </a:xfrm>
        </p:spPr>
        <p:txBody>
          <a:bodyPr/>
          <a:lstStyle/>
          <a:p>
            <a:pPr eaLnBrk="1" hangingPunct="1"/>
            <a:r>
              <a:rPr lang="en-US" dirty="0">
                <a:latin typeface="Optima" charset="0"/>
                <a:ea typeface="ＭＳ Ｐゴシック" charset="0"/>
                <a:cs typeface="Optima" charset="0"/>
              </a:rPr>
              <a:t>Roadmap</a:t>
            </a:r>
            <a:r>
              <a:rPr lang="en-US" dirty="0">
                <a:latin typeface="Times New Roman" charset="0"/>
                <a:ea typeface="ＭＳ Ｐゴシック" charset="0"/>
                <a:cs typeface="ＭＳ Ｐゴシック" charset="0"/>
              </a:rPr>
              <a:t>	</a:t>
            </a:r>
          </a:p>
        </p:txBody>
      </p:sp>
      <p:cxnSp>
        <p:nvCxnSpPr>
          <p:cNvPr id="50" name="Elbow Connector 49"/>
          <p:cNvCxnSpPr>
            <a:endCxn id="27" idx="0"/>
          </p:cNvCxnSpPr>
          <p:nvPr/>
        </p:nvCxnSpPr>
        <p:spPr>
          <a:xfrm rot="16200000" flipH="1">
            <a:off x="2123267" y="1812629"/>
            <a:ext cx="487017" cy="2524"/>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1" name="Elbow Connector 50"/>
          <p:cNvCxnSpPr>
            <a:endCxn id="26" idx="0"/>
          </p:cNvCxnSpPr>
          <p:nvPr/>
        </p:nvCxnSpPr>
        <p:spPr>
          <a:xfrm rot="5400000">
            <a:off x="6497772" y="1836319"/>
            <a:ext cx="440635" cy="1527"/>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sp>
        <p:nvSpPr>
          <p:cNvPr id="52" name="Text Box 14"/>
          <p:cNvSpPr txBox="1"/>
          <p:nvPr/>
        </p:nvSpPr>
        <p:spPr>
          <a:xfrm>
            <a:off x="1553196" y="1140820"/>
            <a:ext cx="1620700" cy="342900"/>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lgn="ctr">
              <a:spcBef>
                <a:spcPts val="0"/>
              </a:spcBef>
              <a:spcAft>
                <a:spcPts val="0"/>
              </a:spcAft>
              <a:defRPr/>
            </a:pPr>
            <a:r>
              <a:rPr lang="en-US" sz="1200" b="1" dirty="0" smtClean="0">
                <a:solidFill>
                  <a:prstClr val="black"/>
                </a:solidFill>
                <a:latin typeface="Optima"/>
                <a:ea typeface="ＭＳ 明朝"/>
                <a:cs typeface="Optima"/>
              </a:rPr>
              <a:t>Invest </a:t>
            </a:r>
          </a:p>
          <a:p>
            <a:pPr algn="ctr">
              <a:spcBef>
                <a:spcPts val="0"/>
              </a:spcBef>
              <a:spcAft>
                <a:spcPts val="0"/>
              </a:spcAft>
              <a:defRPr/>
            </a:pPr>
            <a:r>
              <a:rPr lang="en-US" sz="1200" b="1" dirty="0" smtClean="0">
                <a:solidFill>
                  <a:prstClr val="black"/>
                </a:solidFill>
                <a:latin typeface="Optima"/>
                <a:ea typeface="ＭＳ 明朝"/>
                <a:cs typeface="Optima"/>
              </a:rPr>
              <a:t>(Assets)</a:t>
            </a:r>
            <a:endParaRPr lang="en-US" sz="1200" dirty="0">
              <a:solidFill>
                <a:prstClr val="black"/>
              </a:solidFill>
              <a:latin typeface="Optima"/>
              <a:ea typeface="ＭＳ 明朝"/>
              <a:cs typeface="Optima"/>
            </a:endParaRPr>
          </a:p>
        </p:txBody>
      </p:sp>
      <p:sp>
        <p:nvSpPr>
          <p:cNvPr id="53" name="Text Box 15"/>
          <p:cNvSpPr txBox="1"/>
          <p:nvPr/>
        </p:nvSpPr>
        <p:spPr>
          <a:xfrm>
            <a:off x="6027827" y="1205423"/>
            <a:ext cx="1393390" cy="342900"/>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a:lstStyle/>
          <a:p>
            <a:pPr algn="ctr">
              <a:spcBef>
                <a:spcPts val="0"/>
              </a:spcBef>
              <a:spcAft>
                <a:spcPts val="0"/>
              </a:spcAft>
              <a:defRPr/>
            </a:pPr>
            <a:r>
              <a:rPr lang="en-US" sz="1200" b="1" dirty="0" smtClean="0">
                <a:solidFill>
                  <a:prstClr val="black"/>
                </a:solidFill>
                <a:latin typeface="Optima"/>
                <a:ea typeface="ＭＳ 明朝"/>
                <a:cs typeface="Optima"/>
              </a:rPr>
              <a:t>Source (Process)</a:t>
            </a:r>
            <a:endParaRPr lang="en-US" sz="1200" dirty="0">
              <a:solidFill>
                <a:prstClr val="black"/>
              </a:solidFill>
              <a:latin typeface="Optima"/>
              <a:ea typeface="ＭＳ 明朝"/>
              <a:cs typeface="Optima"/>
            </a:endParaRPr>
          </a:p>
        </p:txBody>
      </p:sp>
      <p:sp>
        <p:nvSpPr>
          <p:cNvPr id="26" name="Text Box 10"/>
          <p:cNvSpPr txBox="1"/>
          <p:nvPr/>
        </p:nvSpPr>
        <p:spPr>
          <a:xfrm>
            <a:off x="5802925" y="2057400"/>
            <a:ext cx="1828800" cy="2057400"/>
          </a:xfrm>
          <a:prstGeom prst="rect">
            <a:avLst/>
          </a:prstGeom>
          <a:ln/>
          <a:extLst>
            <a:ext uri="{C572A759-6A51-4108-AA02-DFA0A04FC94B}">
              <ma14:wrappingTextBoxFlag xmlns=""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a:solidFill>
                  <a:prstClr val="black"/>
                </a:solidFill>
                <a:latin typeface="Optima"/>
                <a:ea typeface="ＭＳ 明朝"/>
                <a:cs typeface="Optima"/>
              </a:rPr>
              <a:t>Long term relationship or market buy?</a:t>
            </a:r>
          </a:p>
          <a:p>
            <a:pPr>
              <a:spcBef>
                <a:spcPts val="0"/>
              </a:spcBef>
              <a:spcAft>
                <a:spcPts val="0"/>
              </a:spcAft>
              <a:defRPr/>
            </a:pPr>
            <a:r>
              <a:rPr lang="en-US" sz="1200">
                <a:solidFill>
                  <a:prstClr val="black"/>
                </a:solidFill>
                <a:latin typeface="Optima"/>
                <a:ea typeface="ＭＳ 明朝"/>
                <a:cs typeface="Optima"/>
              </a:rPr>
              <a:t> </a:t>
            </a:r>
          </a:p>
          <a:p>
            <a:pPr>
              <a:spcBef>
                <a:spcPts val="0"/>
              </a:spcBef>
              <a:spcAft>
                <a:spcPts val="0"/>
              </a:spcAft>
              <a:defRPr/>
            </a:pPr>
            <a:r>
              <a:rPr lang="en-US" sz="1200">
                <a:solidFill>
                  <a:prstClr val="black"/>
                </a:solidFill>
                <a:latin typeface="Optima"/>
                <a:ea typeface="ＭＳ 明朝"/>
                <a:cs typeface="Optima"/>
              </a:rPr>
              <a:t>Dual of single sourcing?</a:t>
            </a:r>
          </a:p>
          <a:p>
            <a:pPr>
              <a:spcBef>
                <a:spcPts val="0"/>
              </a:spcBef>
              <a:spcAft>
                <a:spcPts val="0"/>
              </a:spcAft>
              <a:defRPr/>
            </a:pPr>
            <a:r>
              <a:rPr lang="en-US" sz="1200">
                <a:solidFill>
                  <a:prstClr val="black"/>
                </a:solidFill>
                <a:latin typeface="Optima"/>
                <a:ea typeface="ＭＳ 明朝"/>
                <a:cs typeface="Optima"/>
              </a:rPr>
              <a:t> </a:t>
            </a:r>
          </a:p>
          <a:p>
            <a:pPr>
              <a:spcBef>
                <a:spcPts val="0"/>
              </a:spcBef>
              <a:spcAft>
                <a:spcPts val="0"/>
              </a:spcAft>
              <a:defRPr/>
            </a:pPr>
            <a:r>
              <a:rPr lang="en-US" sz="1200">
                <a:solidFill>
                  <a:prstClr val="black"/>
                </a:solidFill>
                <a:latin typeface="Optima"/>
                <a:ea typeface="ＭＳ 明朝"/>
                <a:cs typeface="Optima"/>
              </a:rPr>
              <a:t>Onshore or offshore?</a:t>
            </a:r>
          </a:p>
          <a:p>
            <a:pPr>
              <a:spcBef>
                <a:spcPts val="0"/>
              </a:spcBef>
              <a:spcAft>
                <a:spcPts val="0"/>
              </a:spcAft>
              <a:defRPr/>
            </a:pPr>
            <a:r>
              <a:rPr lang="en-US" sz="1200">
                <a:solidFill>
                  <a:prstClr val="black"/>
                </a:solidFill>
                <a:latin typeface="Optima"/>
                <a:ea typeface="ＭＳ 明朝"/>
                <a:cs typeface="Optima"/>
              </a:rPr>
              <a:t> </a:t>
            </a:r>
          </a:p>
          <a:p>
            <a:pPr>
              <a:spcBef>
                <a:spcPts val="0"/>
              </a:spcBef>
              <a:spcAft>
                <a:spcPts val="0"/>
              </a:spcAft>
              <a:defRPr/>
            </a:pPr>
            <a:r>
              <a:rPr lang="en-US" sz="1200">
                <a:solidFill>
                  <a:prstClr val="black"/>
                </a:solidFill>
                <a:latin typeface="Optima"/>
                <a:ea typeface="ＭＳ 明朝"/>
                <a:cs typeface="Optima"/>
              </a:rPr>
              <a:t>Which supplier?</a:t>
            </a:r>
          </a:p>
          <a:p>
            <a:pPr>
              <a:spcBef>
                <a:spcPts val="0"/>
              </a:spcBef>
              <a:spcAft>
                <a:spcPts val="0"/>
              </a:spcAft>
              <a:defRPr/>
            </a:pPr>
            <a:r>
              <a:rPr lang="en-US" sz="1200">
                <a:solidFill>
                  <a:prstClr val="black"/>
                </a:solidFill>
                <a:latin typeface="Optima"/>
                <a:ea typeface="ＭＳ 明朝"/>
                <a:cs typeface="Optima"/>
              </a:rPr>
              <a:t> </a:t>
            </a:r>
          </a:p>
          <a:p>
            <a:pPr>
              <a:spcBef>
                <a:spcPts val="0"/>
              </a:spcBef>
              <a:spcAft>
                <a:spcPts val="0"/>
              </a:spcAft>
              <a:defRPr/>
            </a:pPr>
            <a:r>
              <a:rPr lang="en-US" sz="1200">
                <a:solidFill>
                  <a:prstClr val="black"/>
                </a:solidFill>
                <a:latin typeface="Optima"/>
                <a:ea typeface="ＭＳ 明朝"/>
                <a:cs typeface="Optima"/>
              </a:rPr>
              <a:t>How do you manage the relationship?</a:t>
            </a:r>
          </a:p>
          <a:p>
            <a:pPr>
              <a:spcBef>
                <a:spcPts val="0"/>
              </a:spcBef>
              <a:spcAft>
                <a:spcPts val="0"/>
              </a:spcAft>
              <a:defRPr/>
            </a:pPr>
            <a:r>
              <a:rPr lang="en-US" sz="1200">
                <a:solidFill>
                  <a:prstClr val="black"/>
                </a:solidFill>
                <a:latin typeface="Optima"/>
                <a:ea typeface="ＭＳ 明朝"/>
                <a:cs typeface="Optima"/>
              </a:rPr>
              <a:t> </a:t>
            </a:r>
          </a:p>
          <a:p>
            <a:pPr>
              <a:spcBef>
                <a:spcPts val="0"/>
              </a:spcBef>
              <a:spcAft>
                <a:spcPts val="0"/>
              </a:spcAft>
              <a:defRPr/>
            </a:pPr>
            <a:r>
              <a:rPr lang="en-US" sz="1200">
                <a:solidFill>
                  <a:prstClr val="black"/>
                </a:solidFill>
                <a:latin typeface="Optima"/>
                <a:ea typeface="ＭＳ 明朝"/>
                <a:cs typeface="Optima"/>
              </a:rPr>
              <a:t> </a:t>
            </a:r>
          </a:p>
          <a:p>
            <a:pPr>
              <a:spcBef>
                <a:spcPts val="0"/>
              </a:spcBef>
              <a:spcAft>
                <a:spcPts val="0"/>
              </a:spcAft>
              <a:defRPr/>
            </a:pPr>
            <a:r>
              <a:rPr lang="en-US" sz="1200">
                <a:solidFill>
                  <a:prstClr val="black"/>
                </a:solidFill>
                <a:latin typeface="Optima"/>
                <a:ea typeface="ＭＳ 明朝"/>
                <a:cs typeface="Optima"/>
              </a:rPr>
              <a:t> </a:t>
            </a:r>
          </a:p>
          <a:p>
            <a:pPr>
              <a:spcBef>
                <a:spcPts val="0"/>
              </a:spcBef>
              <a:spcAft>
                <a:spcPts val="0"/>
              </a:spcAft>
              <a:defRPr/>
            </a:pPr>
            <a:r>
              <a:rPr lang="en-US" sz="1200">
                <a:solidFill>
                  <a:prstClr val="black"/>
                </a:solidFill>
                <a:latin typeface="Optima"/>
                <a:ea typeface="ＭＳ 明朝"/>
                <a:cs typeface="Optima"/>
              </a:rPr>
              <a:t> </a:t>
            </a:r>
          </a:p>
        </p:txBody>
      </p:sp>
      <p:sp>
        <p:nvSpPr>
          <p:cNvPr id="27" name="Text Box 11"/>
          <p:cNvSpPr txBox="1"/>
          <p:nvPr/>
        </p:nvSpPr>
        <p:spPr>
          <a:xfrm>
            <a:off x="1453637" y="2057400"/>
            <a:ext cx="1828800" cy="2057400"/>
          </a:xfrm>
          <a:prstGeom prst="rect">
            <a:avLst/>
          </a:prstGeom>
          <a:ln/>
          <a:extLst>
            <a:ext uri="{C572A759-6A51-4108-AA02-DFA0A04FC94B}">
              <ma14:wrappingTextBoxFlag xmlns=""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dirty="0">
                <a:solidFill>
                  <a:prstClr val="black"/>
                </a:solidFill>
                <a:latin typeface="Optima"/>
                <a:ea typeface="ＭＳ 明朝"/>
                <a:cs typeface="Optima"/>
              </a:rPr>
              <a:t>Size?</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Timing? (Lagging or Leading)</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Flexible or dedicated?</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Onshore or offshore?</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Technology?</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 </a:t>
            </a:r>
          </a:p>
        </p:txBody>
      </p:sp>
      <p:cxnSp>
        <p:nvCxnSpPr>
          <p:cNvPr id="28" name="Elbow Connector 27"/>
          <p:cNvCxnSpPr>
            <a:stCxn id="27" idx="2"/>
            <a:endCxn id="30" idx="1"/>
          </p:cNvCxnSpPr>
          <p:nvPr/>
        </p:nvCxnSpPr>
        <p:spPr>
          <a:xfrm rot="16200000" flipH="1">
            <a:off x="2827239" y="3655597"/>
            <a:ext cx="342900" cy="1261305"/>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9" name="Elbow Connector 28"/>
          <p:cNvCxnSpPr>
            <a:stCxn id="26" idx="2"/>
            <a:endCxn id="30" idx="3"/>
          </p:cNvCxnSpPr>
          <p:nvPr/>
        </p:nvCxnSpPr>
        <p:spPr>
          <a:xfrm rot="5400000">
            <a:off x="5916284" y="3656659"/>
            <a:ext cx="342900" cy="1259183"/>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sp>
        <p:nvSpPr>
          <p:cNvPr id="30" name="Text Box 18"/>
          <p:cNvSpPr txBox="1"/>
          <p:nvPr/>
        </p:nvSpPr>
        <p:spPr>
          <a:xfrm>
            <a:off x="3629342" y="4114800"/>
            <a:ext cx="1828800" cy="685800"/>
          </a:xfrm>
          <a:prstGeom prst="rect">
            <a:avLst/>
          </a:prstGeom>
          <a:ln/>
          <a:extLst>
            <a:ext uri="{C572A759-6A51-4108-AA02-DFA0A04FC94B}">
              <ma14:wrappingTextBoxFlag xmlns=""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solidFill>
                  <a:prstClr val="black"/>
                </a:solidFill>
                <a:latin typeface="Optima"/>
                <a:ea typeface="ＭＳ 明朝"/>
                <a:cs typeface="Optima"/>
              </a:rPr>
              <a:t>Is the system too </a:t>
            </a:r>
            <a:r>
              <a:rPr lang="en-US" sz="1200" b="1">
                <a:solidFill>
                  <a:prstClr val="black"/>
                </a:solidFill>
                <a:latin typeface="Optima"/>
                <a:ea typeface="ＭＳ 明朝"/>
                <a:cs typeface="Optima"/>
              </a:rPr>
              <a:t>complex</a:t>
            </a:r>
            <a:r>
              <a:rPr lang="en-US" sz="1200">
                <a:solidFill>
                  <a:prstClr val="black"/>
                </a:solidFill>
                <a:latin typeface="Optima"/>
                <a:ea typeface="ＭＳ 明朝"/>
                <a:cs typeface="Optima"/>
              </a:rPr>
              <a:t>?</a:t>
            </a:r>
          </a:p>
        </p:txBody>
      </p:sp>
      <p:sp>
        <p:nvSpPr>
          <p:cNvPr id="42" name="Text Box 19"/>
          <p:cNvSpPr txBox="1"/>
          <p:nvPr/>
        </p:nvSpPr>
        <p:spPr>
          <a:xfrm>
            <a:off x="3629342" y="5105400"/>
            <a:ext cx="1828800" cy="685800"/>
          </a:xfrm>
          <a:prstGeom prst="rect">
            <a:avLst/>
          </a:prstGeom>
          <a:ln/>
          <a:extLst>
            <a:ext uri="{C572A759-6A51-4108-AA02-DFA0A04FC94B}">
              <ma14:wrappingTextBoxFlag xmlns=""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solidFill>
                  <a:prstClr val="black"/>
                </a:solidFill>
                <a:latin typeface="Optima"/>
                <a:ea typeface="ＭＳ 明朝"/>
                <a:cs typeface="Optima"/>
              </a:rPr>
              <a:t>Is the OS improving fast enough?</a:t>
            </a:r>
          </a:p>
        </p:txBody>
      </p:sp>
      <p:cxnSp>
        <p:nvCxnSpPr>
          <p:cNvPr id="43" name="Straight Arrow Connector 42"/>
          <p:cNvCxnSpPr>
            <a:stCxn id="30" idx="2"/>
            <a:endCxn id="42" idx="0"/>
          </p:cNvCxnSpPr>
          <p:nvPr/>
        </p:nvCxnSpPr>
        <p:spPr>
          <a:xfrm>
            <a:off x="4543742" y="4800600"/>
            <a:ext cx="0" cy="3048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55" name="Text Box 20"/>
          <p:cNvSpPr txBox="1"/>
          <p:nvPr/>
        </p:nvSpPr>
        <p:spPr>
          <a:xfrm>
            <a:off x="3629342" y="6019800"/>
            <a:ext cx="1828800" cy="685800"/>
          </a:xfrm>
          <a:prstGeom prst="rect">
            <a:avLst/>
          </a:prstGeom>
          <a:ln/>
          <a:extLst>
            <a:ext uri="{C572A759-6A51-4108-AA02-DFA0A04FC94B}">
              <ma14:wrappingTextBoxFlag xmlns=""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solidFill>
                  <a:prstClr val="black"/>
                </a:solidFill>
                <a:latin typeface="Optima"/>
                <a:ea typeface="ＭＳ 明朝"/>
                <a:cs typeface="Optima"/>
              </a:rPr>
              <a:t>Are there any new trends, competitors or risks?</a:t>
            </a:r>
          </a:p>
        </p:txBody>
      </p:sp>
      <p:cxnSp>
        <p:nvCxnSpPr>
          <p:cNvPr id="56" name="Straight Arrow Connector 55"/>
          <p:cNvCxnSpPr>
            <a:stCxn id="42" idx="2"/>
            <a:endCxn id="55" idx="0"/>
          </p:cNvCxnSpPr>
          <p:nvPr/>
        </p:nvCxnSpPr>
        <p:spPr>
          <a:xfrm>
            <a:off x="4543742" y="5791200"/>
            <a:ext cx="0" cy="228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7" name="Elbow Connector 56"/>
          <p:cNvCxnSpPr>
            <a:stCxn id="55" idx="3"/>
          </p:cNvCxnSpPr>
          <p:nvPr/>
        </p:nvCxnSpPr>
        <p:spPr>
          <a:xfrm flipV="1">
            <a:off x="5458142" y="6097712"/>
            <a:ext cx="2720087" cy="264988"/>
          </a:xfrm>
          <a:prstGeom prst="bentConnector3">
            <a:avLst>
              <a:gd name="adj1" fmla="val 100047"/>
            </a:avLst>
          </a:prstGeom>
          <a:ln>
            <a:tailEnd type="triangle"/>
          </a:ln>
        </p:spPr>
        <p:style>
          <a:lnRef idx="2">
            <a:schemeClr val="accent1"/>
          </a:lnRef>
          <a:fillRef idx="0">
            <a:schemeClr val="accent1"/>
          </a:fillRef>
          <a:effectRef idx="1">
            <a:schemeClr val="accent1"/>
          </a:effectRef>
          <a:fontRef idx="minor">
            <a:schemeClr val="tx1"/>
          </a:fontRef>
        </p:style>
      </p:cxnSp>
      <p:sp>
        <p:nvSpPr>
          <p:cNvPr id="31" name="Line Callout 2 (Border and Accent Bar) 30"/>
          <p:cNvSpPr/>
          <p:nvPr/>
        </p:nvSpPr>
        <p:spPr>
          <a:xfrm>
            <a:off x="8254800" y="2602238"/>
            <a:ext cx="800100" cy="702562"/>
          </a:xfrm>
          <a:prstGeom prst="accentBorderCallout2">
            <a:avLst>
              <a:gd name="adj1" fmla="val 18750"/>
              <a:gd name="adj2" fmla="val -8333"/>
              <a:gd name="adj3" fmla="val 18750"/>
              <a:gd name="adj4" fmla="val -16667"/>
              <a:gd name="adj5" fmla="val 66184"/>
              <a:gd name="adj6" fmla="val -82623"/>
            </a:avLst>
          </a:prstGeom>
        </p:spPr>
        <p:style>
          <a:lnRef idx="2">
            <a:schemeClr val="dk1"/>
          </a:lnRef>
          <a:fillRef idx="1">
            <a:schemeClr val="lt1"/>
          </a:fillRef>
          <a:effectRef idx="0">
            <a:schemeClr val="dk1"/>
          </a:effectRef>
          <a:fontRef idx="minor">
            <a:schemeClr val="dk1"/>
          </a:fontRef>
        </p:style>
        <p:txBody>
          <a:bodyPr anchor="ctr"/>
          <a:lstStyle/>
          <a:p>
            <a:r>
              <a:rPr lang="en-US" sz="1200" dirty="0">
                <a:solidFill>
                  <a:srgbClr val="000000"/>
                </a:solidFill>
                <a:latin typeface="Optima" charset="0"/>
                <a:ea typeface="MS Mincho" pitchFamily="49" charset="-128"/>
              </a:rPr>
              <a:t>TCO and </a:t>
            </a:r>
            <a:r>
              <a:rPr lang="en-US" sz="1200" dirty="0" smtClean="0">
                <a:solidFill>
                  <a:srgbClr val="000000"/>
                </a:solidFill>
                <a:latin typeface="Optima" charset="0"/>
                <a:ea typeface="MS Mincho" pitchFamily="49" charset="-128"/>
              </a:rPr>
              <a:t>TLC</a:t>
            </a:r>
          </a:p>
          <a:p>
            <a:r>
              <a:rPr lang="en-US" sz="1200" dirty="0" smtClean="0">
                <a:solidFill>
                  <a:srgbClr val="000000"/>
                </a:solidFill>
                <a:latin typeface="Optima" charset="0"/>
                <a:ea typeface="MS Mincho" pitchFamily="49" charset="-128"/>
              </a:rPr>
              <a:t>TBS</a:t>
            </a:r>
            <a:endParaRPr lang="en-US" sz="1200" dirty="0">
              <a:solidFill>
                <a:srgbClr val="000000"/>
              </a:solidFill>
              <a:latin typeface="Optima" charset="0"/>
              <a:ea typeface="MS Mincho" pitchFamily="49" charset="-128"/>
            </a:endParaRPr>
          </a:p>
          <a:p>
            <a:pPr algn="ctr"/>
            <a:r>
              <a:rPr lang="en-US" sz="1200" dirty="0">
                <a:solidFill>
                  <a:srgbClr val="000000"/>
                </a:solidFill>
                <a:latin typeface="Optima" charset="0"/>
                <a:ea typeface="MS Mincho" pitchFamily="49" charset="-128"/>
              </a:rPr>
              <a:t> </a:t>
            </a:r>
          </a:p>
        </p:txBody>
      </p:sp>
      <p:sp>
        <p:nvSpPr>
          <p:cNvPr id="32" name="Line Callout 2 (Border and Accent Bar) 31"/>
          <p:cNvSpPr/>
          <p:nvPr/>
        </p:nvSpPr>
        <p:spPr>
          <a:xfrm>
            <a:off x="0" y="3045600"/>
            <a:ext cx="1257300" cy="876038"/>
          </a:xfrm>
          <a:prstGeom prst="accentBorderCallout2">
            <a:avLst>
              <a:gd name="adj1" fmla="val 36954"/>
              <a:gd name="adj2" fmla="val 101776"/>
              <a:gd name="adj3" fmla="val -14224"/>
              <a:gd name="adj4" fmla="val 102703"/>
              <a:gd name="adj5" fmla="val -24175"/>
              <a:gd name="adj6" fmla="val 114797"/>
            </a:avLst>
          </a:prstGeom>
        </p:spPr>
        <p:style>
          <a:lnRef idx="2">
            <a:schemeClr val="dk1"/>
          </a:lnRef>
          <a:fillRef idx="1">
            <a:schemeClr val="lt1"/>
          </a:fillRef>
          <a:effectRef idx="0">
            <a:schemeClr val="dk1"/>
          </a:effectRef>
          <a:fontRef idx="minor">
            <a:schemeClr val="dk1"/>
          </a:fontRef>
        </p:style>
        <p:txBody>
          <a:bodyPr anchor="ctr"/>
          <a:lstStyle/>
          <a:p>
            <a:r>
              <a:rPr lang="en-US" sz="1200" dirty="0">
                <a:solidFill>
                  <a:srgbClr val="000000"/>
                </a:solidFill>
                <a:latin typeface="Optima" charset="0"/>
                <a:ea typeface="MS Mincho" pitchFamily="49" charset="-128"/>
              </a:rPr>
              <a:t>Newsvendor network</a:t>
            </a:r>
          </a:p>
          <a:p>
            <a:r>
              <a:rPr lang="en-US" sz="1200" dirty="0">
                <a:solidFill>
                  <a:srgbClr val="000000"/>
                </a:solidFill>
                <a:latin typeface="Optima" charset="0"/>
                <a:ea typeface="MS Mincho" pitchFamily="49" charset="-128"/>
              </a:rPr>
              <a:t>Decision Trees</a:t>
            </a:r>
          </a:p>
          <a:p>
            <a:r>
              <a:rPr lang="en-US" sz="1200" dirty="0">
                <a:solidFill>
                  <a:srgbClr val="000000"/>
                </a:solidFill>
                <a:latin typeface="Optima" charset="0"/>
                <a:ea typeface="MS Mincho" pitchFamily="49" charset="-128"/>
              </a:rPr>
              <a:t>TLC</a:t>
            </a:r>
          </a:p>
          <a:p>
            <a:pPr algn="ctr"/>
            <a:r>
              <a:rPr lang="en-US" sz="1200" dirty="0">
                <a:solidFill>
                  <a:srgbClr val="000000"/>
                </a:solidFill>
                <a:latin typeface="Optima" charset="0"/>
                <a:ea typeface="MS Mincho" pitchFamily="49" charset="-128"/>
              </a:rPr>
              <a:t> </a:t>
            </a:r>
          </a:p>
        </p:txBody>
      </p:sp>
      <p:sp>
        <p:nvSpPr>
          <p:cNvPr id="33" name="Line Callout 2 (Border and Accent Bar) 32"/>
          <p:cNvSpPr/>
          <p:nvPr/>
        </p:nvSpPr>
        <p:spPr>
          <a:xfrm>
            <a:off x="6248400" y="4863600"/>
            <a:ext cx="1828800" cy="457200"/>
          </a:xfrm>
          <a:prstGeom prst="accentBorderCallout2">
            <a:avLst>
              <a:gd name="adj1" fmla="val 18750"/>
              <a:gd name="adj2" fmla="val -8333"/>
              <a:gd name="adj3" fmla="val 18750"/>
              <a:gd name="adj4" fmla="val -16667"/>
              <a:gd name="adj5" fmla="val -49571"/>
              <a:gd name="adj6" fmla="val -42779"/>
            </a:avLst>
          </a:prstGeom>
        </p:spPr>
        <p:style>
          <a:lnRef idx="2">
            <a:schemeClr val="dk1"/>
          </a:lnRef>
          <a:fillRef idx="1">
            <a:schemeClr val="lt1"/>
          </a:fillRef>
          <a:effectRef idx="0">
            <a:schemeClr val="dk1"/>
          </a:effectRef>
          <a:fontRef idx="minor">
            <a:schemeClr val="dk1"/>
          </a:fontRef>
        </p:style>
        <p:txBody>
          <a:bodyPr anchor="ctr"/>
          <a:lstStyle/>
          <a:p>
            <a:endParaRPr lang="en-US" sz="1200" dirty="0">
              <a:solidFill>
                <a:srgbClr val="000000"/>
              </a:solidFill>
              <a:latin typeface="Optima" charset="0"/>
              <a:ea typeface="MS Mincho" pitchFamily="49" charset="-128"/>
            </a:endParaRPr>
          </a:p>
          <a:p>
            <a:r>
              <a:rPr lang="en-US" sz="1200" dirty="0" smtClean="0">
                <a:solidFill>
                  <a:srgbClr val="000000"/>
                </a:solidFill>
                <a:latin typeface="Optima" charset="0"/>
                <a:ea typeface="MS Mincho" pitchFamily="49" charset="-128"/>
              </a:rPr>
              <a:t>modularity</a:t>
            </a:r>
            <a:endParaRPr lang="en-US" sz="1200" dirty="0">
              <a:solidFill>
                <a:srgbClr val="000000"/>
              </a:solidFill>
              <a:latin typeface="Optima" charset="0"/>
              <a:ea typeface="MS Mincho" pitchFamily="49" charset="-128"/>
            </a:endParaRPr>
          </a:p>
          <a:p>
            <a:r>
              <a:rPr lang="en-US" sz="1200" dirty="0">
                <a:solidFill>
                  <a:srgbClr val="000000"/>
                </a:solidFill>
                <a:latin typeface="Optima" charset="0"/>
                <a:ea typeface="MS Mincho" pitchFamily="49" charset="-128"/>
              </a:rPr>
              <a:t>Design Process Matrix</a:t>
            </a:r>
          </a:p>
          <a:p>
            <a:pPr algn="ctr"/>
            <a:r>
              <a:rPr lang="en-US" sz="1200" dirty="0">
                <a:solidFill>
                  <a:srgbClr val="000000"/>
                </a:solidFill>
                <a:latin typeface="Optima" charset="0"/>
                <a:ea typeface="MS Mincho" pitchFamily="49" charset="-128"/>
              </a:rPr>
              <a:t> </a:t>
            </a:r>
          </a:p>
        </p:txBody>
      </p:sp>
      <p:sp>
        <p:nvSpPr>
          <p:cNvPr id="34" name="Line Callout 2 (Border and Accent Bar) 33"/>
          <p:cNvSpPr/>
          <p:nvPr/>
        </p:nvSpPr>
        <p:spPr>
          <a:xfrm>
            <a:off x="6286500" y="5663700"/>
            <a:ext cx="1371600" cy="457200"/>
          </a:xfrm>
          <a:prstGeom prst="accentBorderCallout2">
            <a:avLst>
              <a:gd name="adj1" fmla="val 18750"/>
              <a:gd name="adj2" fmla="val -8333"/>
              <a:gd name="adj3" fmla="val 18750"/>
              <a:gd name="adj4" fmla="val -16667"/>
              <a:gd name="adj5" fmla="val -68471"/>
              <a:gd name="adj6" fmla="val -60207"/>
            </a:avLst>
          </a:prstGeom>
        </p:spPr>
        <p:style>
          <a:lnRef idx="2">
            <a:schemeClr val="dk1"/>
          </a:lnRef>
          <a:fillRef idx="1">
            <a:schemeClr val="lt1"/>
          </a:fillRef>
          <a:effectRef idx="0">
            <a:schemeClr val="dk1"/>
          </a:effectRef>
          <a:fontRef idx="minor">
            <a:schemeClr val="dk1"/>
          </a:fontRef>
        </p:style>
        <p:txBody>
          <a:bodyPr anchor="ctr"/>
          <a:lstStyle/>
          <a:p>
            <a:r>
              <a:rPr lang="en-US" sz="1200">
                <a:solidFill>
                  <a:srgbClr val="000000"/>
                </a:solidFill>
                <a:latin typeface="Optima" charset="0"/>
                <a:ea typeface="MS Mincho" pitchFamily="49" charset="-128"/>
              </a:rPr>
              <a:t>Learning curve</a:t>
            </a:r>
          </a:p>
          <a:p>
            <a:pPr algn="ctr"/>
            <a:r>
              <a:rPr lang="en-US" sz="1200">
                <a:solidFill>
                  <a:srgbClr val="000000"/>
                </a:solidFill>
                <a:latin typeface="Optima" charset="0"/>
                <a:ea typeface="MS Mincho" pitchFamily="49" charset="-128"/>
              </a:rPr>
              <a:t> </a:t>
            </a:r>
          </a:p>
        </p:txBody>
      </p:sp>
    </p:spTree>
    <p:extLst>
      <p:ext uri="{BB962C8B-B14F-4D97-AF65-F5344CB8AC3E}">
        <p14:creationId xmlns:p14="http://schemas.microsoft.com/office/powerpoint/2010/main" val="789095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3"/>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4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2"/>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4"/>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56"/>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55"/>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0" grpId="0" animBg="1"/>
      <p:bldP spid="42" grpId="0" animBg="1"/>
      <p:bldP spid="55" grpId="0" animBg="1"/>
      <p:bldP spid="31" grpId="0" animBg="1"/>
      <p:bldP spid="32" grpId="0" animBg="1"/>
      <p:bldP spid="33" grpId="0" animBg="1"/>
      <p:bldP spid="3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noChangeArrowheads="1"/>
          </p:cNvSpPr>
          <p:nvPr>
            <p:ph type="title"/>
          </p:nvPr>
        </p:nvSpPr>
        <p:spPr/>
        <p:txBody>
          <a:bodyPr/>
          <a:lstStyle/>
          <a:p>
            <a:pPr eaLnBrk="1" hangingPunct="1"/>
            <a:r>
              <a:rPr lang="en-US" smtClean="0"/>
              <a:t>III. The Process View: Tailoring Activity Networks </a:t>
            </a:r>
            <a:br>
              <a:rPr lang="en-US" smtClean="0"/>
            </a:br>
            <a:r>
              <a:rPr lang="en-US" smtClean="0"/>
              <a:t>	3. Demand: Revenue and Customer Mgt</a:t>
            </a:r>
          </a:p>
        </p:txBody>
      </p:sp>
      <p:sp>
        <p:nvSpPr>
          <p:cNvPr id="21507" name="Rectangle 5"/>
          <p:cNvSpPr>
            <a:spLocks noGrp="1" noChangeArrowheads="1"/>
          </p:cNvSpPr>
          <p:nvPr>
            <p:ph type="body" idx="4294967295"/>
          </p:nvPr>
        </p:nvSpPr>
        <p:spPr>
          <a:xfrm>
            <a:off x="455613" y="4267200"/>
            <a:ext cx="8688387" cy="2438400"/>
          </a:xfrm>
        </p:spPr>
        <p:txBody>
          <a:bodyPr/>
          <a:lstStyle/>
          <a:p>
            <a:pPr eaLnBrk="1" hangingPunct="1">
              <a:lnSpc>
                <a:spcPct val="90000"/>
              </a:lnSpc>
            </a:pPr>
            <a:r>
              <a:rPr lang="en-US" smtClean="0"/>
              <a:t>Conditions for and obstacles to effective revenue management</a:t>
            </a:r>
          </a:p>
          <a:p>
            <a:pPr eaLnBrk="1" hangingPunct="1">
              <a:lnSpc>
                <a:spcPct val="90000"/>
              </a:lnSpc>
            </a:pPr>
            <a:r>
              <a:rPr lang="en-US" smtClean="0">
                <a:solidFill>
                  <a:srgbClr val="FF0000"/>
                </a:solidFill>
              </a:rPr>
              <a:t>Valuation of quality of service</a:t>
            </a:r>
            <a:r>
              <a:rPr lang="en-US" smtClean="0"/>
              <a:t>: Mass customization (Peapod—productivity)</a:t>
            </a:r>
          </a:p>
        </p:txBody>
      </p:sp>
      <p:sp>
        <p:nvSpPr>
          <p:cNvPr id="21508" name="Rectangle 6"/>
          <p:cNvSpPr>
            <a:spLocks noChangeArrowheads="1"/>
          </p:cNvSpPr>
          <p:nvPr/>
        </p:nvSpPr>
        <p:spPr bwMode="auto">
          <a:xfrm>
            <a:off x="288925" y="1069975"/>
            <a:ext cx="8542338" cy="3116263"/>
          </a:xfrm>
          <a:prstGeom prst="rect">
            <a:avLst/>
          </a:prstGeom>
          <a:solidFill>
            <a:srgbClr val="EAEAEA"/>
          </a:solidFill>
          <a:ln w="9525" algn="ctr">
            <a:solidFill>
              <a:schemeClr val="tx1"/>
            </a:solidFill>
            <a:miter lim="800000"/>
            <a:headEnd/>
            <a:tailEnd/>
          </a:ln>
        </p:spPr>
        <p:txBody>
          <a:bodyPr anchor="ctr">
            <a:spAutoFit/>
          </a:bodyPr>
          <a:lstStyle/>
          <a:p>
            <a:endParaRPr lang="en-US"/>
          </a:p>
        </p:txBody>
      </p:sp>
      <p:cxnSp>
        <p:nvCxnSpPr>
          <p:cNvPr id="21509" name="AutoShape 8"/>
          <p:cNvCxnSpPr>
            <a:cxnSpLocks noChangeShapeType="1"/>
            <a:endCxn id="21518" idx="0"/>
          </p:cNvCxnSpPr>
          <p:nvPr/>
        </p:nvCxnSpPr>
        <p:spPr bwMode="auto">
          <a:xfrm flipH="1">
            <a:off x="2511425" y="990600"/>
            <a:ext cx="2062163" cy="349250"/>
          </a:xfrm>
          <a:prstGeom prst="straightConnector1">
            <a:avLst/>
          </a:prstGeom>
          <a:noFill/>
          <a:ln w="9525">
            <a:solidFill>
              <a:schemeClr val="tx1"/>
            </a:solidFill>
            <a:prstDash val="dash"/>
            <a:round/>
            <a:headEnd/>
            <a:tailEnd/>
          </a:ln>
        </p:spPr>
      </p:cxnSp>
      <p:cxnSp>
        <p:nvCxnSpPr>
          <p:cNvPr id="21510" name="AutoShape 9"/>
          <p:cNvCxnSpPr>
            <a:cxnSpLocks noChangeShapeType="1"/>
            <a:endCxn id="21513" idx="0"/>
          </p:cNvCxnSpPr>
          <p:nvPr/>
        </p:nvCxnSpPr>
        <p:spPr bwMode="auto">
          <a:xfrm>
            <a:off x="4573588" y="990600"/>
            <a:ext cx="2054225" cy="349250"/>
          </a:xfrm>
          <a:prstGeom prst="straightConnector1">
            <a:avLst/>
          </a:prstGeom>
          <a:noFill/>
          <a:ln w="9525">
            <a:solidFill>
              <a:schemeClr val="tx1"/>
            </a:solidFill>
            <a:prstDash val="dash"/>
            <a:round/>
            <a:headEnd/>
            <a:tailEnd/>
          </a:ln>
        </p:spPr>
      </p:cxnSp>
      <p:sp>
        <p:nvSpPr>
          <p:cNvPr id="21511" name="Text Box 10"/>
          <p:cNvSpPr txBox="1">
            <a:spLocks noChangeArrowheads="1"/>
          </p:cNvSpPr>
          <p:nvPr/>
        </p:nvSpPr>
        <p:spPr bwMode="auto">
          <a:xfrm>
            <a:off x="6770688" y="3149600"/>
            <a:ext cx="1931987" cy="581025"/>
          </a:xfrm>
          <a:prstGeom prst="rect">
            <a:avLst/>
          </a:prstGeom>
          <a:noFill/>
          <a:ln w="9525" algn="ctr">
            <a:noFill/>
            <a:prstDash val="dash"/>
            <a:miter lim="800000"/>
            <a:headEnd/>
            <a:tailEnd/>
          </a:ln>
        </p:spPr>
        <p:txBody>
          <a:bodyPr wrap="none">
            <a:spAutoFit/>
          </a:bodyPr>
          <a:lstStyle/>
          <a:p>
            <a:pPr>
              <a:buFontTx/>
              <a:buChar char="•"/>
            </a:pPr>
            <a:r>
              <a:rPr lang="en-US" sz="1600">
                <a:solidFill>
                  <a:srgbClr val="FF0000"/>
                </a:solidFill>
              </a:rPr>
              <a:t> Priority service</a:t>
            </a:r>
          </a:p>
          <a:p>
            <a:pPr>
              <a:buFontTx/>
              <a:buChar char="•"/>
            </a:pPr>
            <a:r>
              <a:rPr lang="en-US" sz="1600">
                <a:solidFill>
                  <a:srgbClr val="FF0000"/>
                </a:solidFill>
              </a:rPr>
              <a:t> Mass customization</a:t>
            </a:r>
          </a:p>
        </p:txBody>
      </p:sp>
      <p:sp>
        <p:nvSpPr>
          <p:cNvPr id="21512" name="Text Box 11"/>
          <p:cNvSpPr txBox="1">
            <a:spLocks noChangeArrowheads="1"/>
          </p:cNvSpPr>
          <p:nvPr/>
        </p:nvSpPr>
        <p:spPr bwMode="auto">
          <a:xfrm>
            <a:off x="4664075" y="3149600"/>
            <a:ext cx="1998663" cy="581025"/>
          </a:xfrm>
          <a:prstGeom prst="rect">
            <a:avLst/>
          </a:prstGeom>
          <a:noFill/>
          <a:ln w="9525" algn="ctr">
            <a:noFill/>
            <a:prstDash val="dash"/>
            <a:miter lim="800000"/>
            <a:headEnd/>
            <a:tailEnd/>
          </a:ln>
        </p:spPr>
        <p:txBody>
          <a:bodyPr wrap="none">
            <a:spAutoFit/>
          </a:bodyPr>
          <a:lstStyle/>
          <a:p>
            <a:pPr>
              <a:buFontTx/>
              <a:buChar char="•"/>
            </a:pPr>
            <a:r>
              <a:rPr lang="en-US" sz="1600">
                <a:solidFill>
                  <a:srgbClr val="FF0000"/>
                </a:solidFill>
              </a:rPr>
              <a:t> Overbooking </a:t>
            </a:r>
          </a:p>
          <a:p>
            <a:pPr>
              <a:buFontTx/>
              <a:buChar char="•"/>
            </a:pPr>
            <a:r>
              <a:rPr lang="en-US" sz="1600">
                <a:solidFill>
                  <a:srgbClr val="FF0000"/>
                </a:solidFill>
              </a:rPr>
              <a:t> Discount allocation  </a:t>
            </a:r>
          </a:p>
        </p:txBody>
      </p:sp>
      <p:sp>
        <p:nvSpPr>
          <p:cNvPr id="21513" name="Rectangle 12"/>
          <p:cNvSpPr>
            <a:spLocks noChangeArrowheads="1"/>
          </p:cNvSpPr>
          <p:nvPr/>
        </p:nvSpPr>
        <p:spPr bwMode="auto">
          <a:xfrm>
            <a:off x="5549900" y="1339850"/>
            <a:ext cx="2155825" cy="657225"/>
          </a:xfrm>
          <a:prstGeom prst="rect">
            <a:avLst/>
          </a:prstGeom>
          <a:solidFill>
            <a:schemeClr val="hlink"/>
          </a:solidFill>
          <a:ln w="9525" algn="ctr">
            <a:solidFill>
              <a:schemeClr val="tx1"/>
            </a:solidFill>
            <a:miter lim="800000"/>
            <a:headEnd/>
            <a:tailEnd/>
          </a:ln>
        </p:spPr>
        <p:txBody>
          <a:bodyPr anchor="ctr"/>
          <a:lstStyle/>
          <a:p>
            <a:pPr algn="ctr"/>
            <a:r>
              <a:rPr lang="en-US" sz="2000"/>
              <a:t>Capacity Controls</a:t>
            </a:r>
          </a:p>
        </p:txBody>
      </p:sp>
      <p:sp>
        <p:nvSpPr>
          <p:cNvPr id="21514" name="Rectangle 13"/>
          <p:cNvSpPr>
            <a:spLocks noChangeArrowheads="1"/>
          </p:cNvSpPr>
          <p:nvPr/>
        </p:nvSpPr>
        <p:spPr bwMode="auto">
          <a:xfrm>
            <a:off x="4794250" y="2455863"/>
            <a:ext cx="1568450" cy="657225"/>
          </a:xfrm>
          <a:prstGeom prst="rect">
            <a:avLst/>
          </a:prstGeom>
          <a:solidFill>
            <a:schemeClr val="bg1"/>
          </a:solidFill>
          <a:ln w="9525" algn="ctr">
            <a:solidFill>
              <a:schemeClr val="tx1"/>
            </a:solidFill>
            <a:miter lim="800000"/>
            <a:headEnd/>
            <a:tailEnd/>
          </a:ln>
        </p:spPr>
        <p:txBody>
          <a:bodyPr anchor="ctr"/>
          <a:lstStyle/>
          <a:p>
            <a:pPr algn="ctr"/>
            <a:r>
              <a:rPr lang="en-US" sz="1800"/>
              <a:t>Yield Management</a:t>
            </a:r>
          </a:p>
        </p:txBody>
      </p:sp>
      <p:sp>
        <p:nvSpPr>
          <p:cNvPr id="21515" name="Rectangle 14"/>
          <p:cNvSpPr>
            <a:spLocks noChangeArrowheads="1"/>
          </p:cNvSpPr>
          <p:nvPr/>
        </p:nvSpPr>
        <p:spPr bwMode="auto">
          <a:xfrm>
            <a:off x="6950075" y="2455863"/>
            <a:ext cx="1568450" cy="657225"/>
          </a:xfrm>
          <a:prstGeom prst="rect">
            <a:avLst/>
          </a:prstGeom>
          <a:solidFill>
            <a:schemeClr val="bg1"/>
          </a:solidFill>
          <a:ln w="9525" algn="ctr">
            <a:solidFill>
              <a:schemeClr val="tx1"/>
            </a:solidFill>
            <a:miter lim="800000"/>
            <a:headEnd/>
            <a:tailEnd/>
          </a:ln>
        </p:spPr>
        <p:txBody>
          <a:bodyPr anchor="ctr"/>
          <a:lstStyle/>
          <a:p>
            <a:pPr algn="ctr"/>
            <a:r>
              <a:rPr lang="en-US" sz="1800"/>
              <a:t>Service</a:t>
            </a:r>
          </a:p>
          <a:p>
            <a:pPr algn="ctr"/>
            <a:r>
              <a:rPr lang="en-US" sz="1800"/>
              <a:t>Customization</a:t>
            </a:r>
          </a:p>
        </p:txBody>
      </p:sp>
      <p:cxnSp>
        <p:nvCxnSpPr>
          <p:cNvPr id="21516" name="AutoShape 15"/>
          <p:cNvCxnSpPr>
            <a:cxnSpLocks noChangeShapeType="1"/>
            <a:stCxn id="21513" idx="2"/>
            <a:endCxn id="21514" idx="0"/>
          </p:cNvCxnSpPr>
          <p:nvPr/>
        </p:nvCxnSpPr>
        <p:spPr bwMode="auto">
          <a:xfrm flipH="1">
            <a:off x="5578475" y="1997075"/>
            <a:ext cx="1049338" cy="458788"/>
          </a:xfrm>
          <a:prstGeom prst="straightConnector1">
            <a:avLst/>
          </a:prstGeom>
          <a:noFill/>
          <a:ln w="9525">
            <a:solidFill>
              <a:schemeClr val="tx1"/>
            </a:solidFill>
            <a:prstDash val="dash"/>
            <a:round/>
            <a:headEnd/>
            <a:tailEnd/>
          </a:ln>
        </p:spPr>
      </p:cxnSp>
      <p:cxnSp>
        <p:nvCxnSpPr>
          <p:cNvPr id="21517" name="AutoShape 16"/>
          <p:cNvCxnSpPr>
            <a:cxnSpLocks noChangeShapeType="1"/>
            <a:stCxn id="21513" idx="2"/>
            <a:endCxn id="21515" idx="0"/>
          </p:cNvCxnSpPr>
          <p:nvPr/>
        </p:nvCxnSpPr>
        <p:spPr bwMode="auto">
          <a:xfrm>
            <a:off x="6627813" y="1997075"/>
            <a:ext cx="1106487" cy="458788"/>
          </a:xfrm>
          <a:prstGeom prst="straightConnector1">
            <a:avLst/>
          </a:prstGeom>
          <a:noFill/>
          <a:ln w="9525">
            <a:solidFill>
              <a:schemeClr val="tx1"/>
            </a:solidFill>
            <a:prstDash val="dash"/>
            <a:round/>
            <a:headEnd/>
            <a:tailEnd/>
          </a:ln>
        </p:spPr>
      </p:cxnSp>
      <p:sp>
        <p:nvSpPr>
          <p:cNvPr id="21518" name="Rectangle 17"/>
          <p:cNvSpPr>
            <a:spLocks noChangeArrowheads="1"/>
          </p:cNvSpPr>
          <p:nvPr/>
        </p:nvSpPr>
        <p:spPr bwMode="auto">
          <a:xfrm>
            <a:off x="1433513" y="1339850"/>
            <a:ext cx="2155825" cy="657225"/>
          </a:xfrm>
          <a:prstGeom prst="rect">
            <a:avLst/>
          </a:prstGeom>
          <a:solidFill>
            <a:schemeClr val="hlink"/>
          </a:solidFill>
          <a:ln w="9525" algn="ctr">
            <a:solidFill>
              <a:schemeClr val="tx1"/>
            </a:solidFill>
            <a:miter lim="800000"/>
            <a:headEnd/>
            <a:tailEnd/>
          </a:ln>
        </p:spPr>
        <p:txBody>
          <a:bodyPr anchor="ctr"/>
          <a:lstStyle/>
          <a:p>
            <a:pPr algn="ctr"/>
            <a:r>
              <a:rPr lang="en-US" sz="2000"/>
              <a:t>Price Controls</a:t>
            </a:r>
          </a:p>
        </p:txBody>
      </p:sp>
      <p:sp>
        <p:nvSpPr>
          <p:cNvPr id="21519" name="Rectangle 18"/>
          <p:cNvSpPr>
            <a:spLocks noChangeArrowheads="1"/>
          </p:cNvSpPr>
          <p:nvPr/>
        </p:nvSpPr>
        <p:spPr bwMode="auto">
          <a:xfrm>
            <a:off x="2720975" y="2455863"/>
            <a:ext cx="1568450" cy="657225"/>
          </a:xfrm>
          <a:prstGeom prst="rect">
            <a:avLst/>
          </a:prstGeom>
          <a:solidFill>
            <a:schemeClr val="bg1"/>
          </a:solidFill>
          <a:ln w="9525" algn="ctr">
            <a:solidFill>
              <a:schemeClr val="tx1"/>
            </a:solidFill>
            <a:miter lim="800000"/>
            <a:headEnd/>
            <a:tailEnd/>
          </a:ln>
        </p:spPr>
        <p:txBody>
          <a:bodyPr anchor="ctr"/>
          <a:lstStyle/>
          <a:p>
            <a:pPr algn="ctr"/>
            <a:r>
              <a:rPr lang="en-US" sz="1800"/>
              <a:t>Dynamic Pricing</a:t>
            </a:r>
          </a:p>
        </p:txBody>
      </p:sp>
      <p:sp>
        <p:nvSpPr>
          <p:cNvPr id="21520" name="Rectangle 19"/>
          <p:cNvSpPr>
            <a:spLocks noChangeArrowheads="1"/>
          </p:cNvSpPr>
          <p:nvPr/>
        </p:nvSpPr>
        <p:spPr bwMode="auto">
          <a:xfrm>
            <a:off x="627063" y="2455863"/>
            <a:ext cx="1568450" cy="657225"/>
          </a:xfrm>
          <a:prstGeom prst="rect">
            <a:avLst/>
          </a:prstGeom>
          <a:solidFill>
            <a:schemeClr val="bg1"/>
          </a:solidFill>
          <a:ln w="9525" algn="ctr">
            <a:solidFill>
              <a:schemeClr val="tx1"/>
            </a:solidFill>
            <a:miter lim="800000"/>
            <a:headEnd/>
            <a:tailEnd/>
          </a:ln>
        </p:spPr>
        <p:txBody>
          <a:bodyPr anchor="ctr"/>
          <a:lstStyle/>
          <a:p>
            <a:pPr algn="ctr"/>
            <a:r>
              <a:rPr lang="en-US" sz="1800"/>
              <a:t>Price</a:t>
            </a:r>
          </a:p>
          <a:p>
            <a:pPr algn="ctr"/>
            <a:r>
              <a:rPr lang="en-US" sz="1800"/>
              <a:t>Customization</a:t>
            </a:r>
          </a:p>
        </p:txBody>
      </p:sp>
      <p:cxnSp>
        <p:nvCxnSpPr>
          <p:cNvPr id="21521" name="AutoShape 20"/>
          <p:cNvCxnSpPr>
            <a:cxnSpLocks noChangeShapeType="1"/>
            <a:stCxn id="21518" idx="2"/>
            <a:endCxn id="21519" idx="0"/>
          </p:cNvCxnSpPr>
          <p:nvPr/>
        </p:nvCxnSpPr>
        <p:spPr bwMode="auto">
          <a:xfrm>
            <a:off x="2511425" y="1997075"/>
            <a:ext cx="993775" cy="458788"/>
          </a:xfrm>
          <a:prstGeom prst="straightConnector1">
            <a:avLst/>
          </a:prstGeom>
          <a:noFill/>
          <a:ln w="9525">
            <a:solidFill>
              <a:schemeClr val="tx1"/>
            </a:solidFill>
            <a:prstDash val="dash"/>
            <a:round/>
            <a:headEnd/>
            <a:tailEnd/>
          </a:ln>
        </p:spPr>
      </p:cxnSp>
      <p:cxnSp>
        <p:nvCxnSpPr>
          <p:cNvPr id="21522" name="AutoShape 21"/>
          <p:cNvCxnSpPr>
            <a:cxnSpLocks noChangeShapeType="1"/>
            <a:stCxn id="21518" idx="2"/>
            <a:endCxn id="21520" idx="0"/>
          </p:cNvCxnSpPr>
          <p:nvPr/>
        </p:nvCxnSpPr>
        <p:spPr bwMode="auto">
          <a:xfrm flipH="1">
            <a:off x="1411288" y="1997075"/>
            <a:ext cx="1100137" cy="458788"/>
          </a:xfrm>
          <a:prstGeom prst="straightConnector1">
            <a:avLst/>
          </a:prstGeom>
          <a:noFill/>
          <a:ln w="9525">
            <a:solidFill>
              <a:schemeClr val="tx1"/>
            </a:solidFill>
            <a:prstDash val="dash"/>
            <a:round/>
            <a:headEnd/>
            <a:tailEnd/>
          </a:ln>
        </p:spPr>
      </p:cxnSp>
      <p:sp>
        <p:nvSpPr>
          <p:cNvPr id="21523" name="Text Box 22"/>
          <p:cNvSpPr txBox="1">
            <a:spLocks noChangeArrowheads="1"/>
          </p:cNvSpPr>
          <p:nvPr/>
        </p:nvSpPr>
        <p:spPr bwMode="auto">
          <a:xfrm>
            <a:off x="2863850" y="3149600"/>
            <a:ext cx="1277938" cy="825500"/>
          </a:xfrm>
          <a:prstGeom prst="rect">
            <a:avLst/>
          </a:prstGeom>
          <a:noFill/>
          <a:ln w="9525" algn="ctr">
            <a:noFill/>
            <a:prstDash val="dash"/>
            <a:miter lim="800000"/>
            <a:headEnd/>
            <a:tailEnd/>
          </a:ln>
        </p:spPr>
        <p:txBody>
          <a:bodyPr wrap="none">
            <a:spAutoFit/>
          </a:bodyPr>
          <a:lstStyle/>
          <a:p>
            <a:pPr>
              <a:buFontTx/>
              <a:buChar char="•"/>
            </a:pPr>
            <a:r>
              <a:rPr lang="en-US" sz="1600"/>
              <a:t> Markdowns</a:t>
            </a:r>
          </a:p>
          <a:p>
            <a:pPr>
              <a:buFontTx/>
              <a:buChar char="•"/>
            </a:pPr>
            <a:r>
              <a:rPr lang="en-US" sz="1600"/>
              <a:t> Promotions</a:t>
            </a:r>
          </a:p>
          <a:p>
            <a:pPr>
              <a:buFontTx/>
              <a:buChar char="•"/>
            </a:pPr>
            <a:r>
              <a:rPr lang="en-US" sz="1600"/>
              <a:t> Peak-Load </a:t>
            </a:r>
          </a:p>
        </p:txBody>
      </p:sp>
      <p:sp>
        <p:nvSpPr>
          <p:cNvPr id="21524" name="Text Box 23"/>
          <p:cNvSpPr txBox="1">
            <a:spLocks noChangeArrowheads="1"/>
          </p:cNvSpPr>
          <p:nvPr/>
        </p:nvSpPr>
        <p:spPr bwMode="auto">
          <a:xfrm>
            <a:off x="427038" y="3149600"/>
            <a:ext cx="1944687" cy="825500"/>
          </a:xfrm>
          <a:prstGeom prst="rect">
            <a:avLst/>
          </a:prstGeom>
          <a:noFill/>
          <a:ln w="9525" algn="ctr">
            <a:noFill/>
            <a:prstDash val="dash"/>
            <a:miter lim="800000"/>
            <a:headEnd/>
            <a:tailEnd/>
          </a:ln>
        </p:spPr>
        <p:txBody>
          <a:bodyPr wrap="none">
            <a:spAutoFit/>
          </a:bodyPr>
          <a:lstStyle/>
          <a:p>
            <a:pPr>
              <a:buFontTx/>
              <a:buChar char="•"/>
            </a:pPr>
            <a:r>
              <a:rPr lang="en-US" sz="1600"/>
              <a:t> Segmentation</a:t>
            </a:r>
          </a:p>
          <a:p>
            <a:pPr>
              <a:buFontTx/>
              <a:buChar char="•"/>
            </a:pPr>
            <a:r>
              <a:rPr lang="en-US" sz="1600"/>
              <a:t> Products &amp; fences</a:t>
            </a:r>
          </a:p>
          <a:p>
            <a:pPr>
              <a:buFontTx/>
              <a:buChar char="•"/>
            </a:pPr>
            <a:r>
              <a:rPr lang="en-US" sz="1600"/>
              <a:t> Price differentiation</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3" name="Chart 2"/>
          <p:cNvGraphicFramePr>
            <a:graphicFrameLocks/>
          </p:cNvGraphicFramePr>
          <p:nvPr/>
        </p:nvGraphicFramePr>
        <p:xfrm>
          <a:off x="118663" y="1242467"/>
          <a:ext cx="8473906" cy="5160374"/>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Text Placeholder 2"/>
          <p:cNvSpPr>
            <a:spLocks noGrp="1"/>
          </p:cNvSpPr>
          <p:nvPr>
            <p:ph type="body" idx="1"/>
          </p:nvPr>
        </p:nvSpPr>
        <p:spPr>
          <a:xfrm>
            <a:off x="284163" y="352425"/>
            <a:ext cx="7731125" cy="479425"/>
          </a:xfrm>
        </p:spPr>
        <p:txBody>
          <a:bodyPr/>
          <a:lstStyle/>
          <a:p>
            <a:r>
              <a:rPr lang="en-US" smtClean="0"/>
              <a:t>And the current situation is…</a:t>
            </a:r>
          </a:p>
        </p:txBody>
      </p:sp>
      <p:graphicFrame>
        <p:nvGraphicFramePr>
          <p:cNvPr id="5" name="Chart 4"/>
          <p:cNvGraphicFramePr>
            <a:graphicFrameLocks/>
          </p:cNvGraphicFramePr>
          <p:nvPr/>
        </p:nvGraphicFramePr>
        <p:xfrm>
          <a:off x="508000" y="1203325"/>
          <a:ext cx="8128000" cy="445135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Title 1"/>
          <p:cNvSpPr>
            <a:spLocks noGrp="1"/>
          </p:cNvSpPr>
          <p:nvPr>
            <p:ph type="title"/>
          </p:nvPr>
        </p:nvSpPr>
        <p:spPr/>
        <p:txBody>
          <a:bodyPr/>
          <a:lstStyle/>
          <a:p>
            <a:r>
              <a:rPr lang="en-US" dirty="0" smtClean="0"/>
              <a:t>Integrative Case: Final Results</a:t>
            </a:r>
          </a:p>
        </p:txBody>
      </p:sp>
      <p:graphicFrame>
        <p:nvGraphicFramePr>
          <p:cNvPr id="3" name="Chart 2"/>
          <p:cNvGraphicFramePr>
            <a:graphicFrameLocks/>
          </p:cNvGraphicFramePr>
          <p:nvPr/>
        </p:nvGraphicFramePr>
        <p:xfrm>
          <a:off x="152400" y="1066800"/>
          <a:ext cx="8534400" cy="550545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6"/>
          <p:cNvSpPr>
            <a:spLocks noChangeArrowheads="1"/>
          </p:cNvSpPr>
          <p:nvPr/>
        </p:nvSpPr>
        <p:spPr bwMode="auto">
          <a:xfrm>
            <a:off x="6781800" y="1752600"/>
            <a:ext cx="2362200" cy="1219200"/>
          </a:xfrm>
          <a:prstGeom prst="rect">
            <a:avLst/>
          </a:prstGeom>
          <a:solidFill>
            <a:srgbClr val="FFFFCC"/>
          </a:solidFill>
          <a:ln w="9525" algn="ctr">
            <a:solidFill>
              <a:schemeClr val="tx1"/>
            </a:solidFill>
            <a:prstDash val="dash"/>
            <a:miter lim="800000"/>
            <a:headEnd/>
            <a:tailEnd/>
          </a:ln>
        </p:spPr>
        <p:txBody>
          <a:bodyPr wrap="none" anchor="ctr">
            <a:spAutoFit/>
          </a:bodyPr>
          <a:lstStyle/>
          <a:p>
            <a:endParaRPr lang="en-US"/>
          </a:p>
        </p:txBody>
      </p:sp>
      <p:sp>
        <p:nvSpPr>
          <p:cNvPr id="7171" name="Rectangle 3"/>
          <p:cNvSpPr>
            <a:spLocks noGrp="1" noChangeArrowheads="1"/>
          </p:cNvSpPr>
          <p:nvPr>
            <p:ph type="title"/>
          </p:nvPr>
        </p:nvSpPr>
        <p:spPr/>
        <p:txBody>
          <a:bodyPr/>
          <a:lstStyle/>
          <a:p>
            <a:pPr eaLnBrk="1" hangingPunct="1"/>
            <a:r>
              <a:rPr lang="en-US" smtClean="0"/>
              <a:t>I. Operations Strategy: Concept</a:t>
            </a:r>
            <a:br>
              <a:rPr lang="en-US" smtClean="0"/>
            </a:br>
            <a:r>
              <a:rPr lang="en-US" smtClean="0"/>
              <a:t>	 </a:t>
            </a:r>
            <a:r>
              <a:rPr lang="en-US" sz="2400" smtClean="0"/>
              <a:t>How formulate and evaluate an operations strategy?</a:t>
            </a:r>
          </a:p>
        </p:txBody>
      </p:sp>
      <p:sp>
        <p:nvSpPr>
          <p:cNvPr id="7179" name="Rectangle 15"/>
          <p:cNvSpPr>
            <a:spLocks noGrp="1" noChangeArrowheads="1"/>
          </p:cNvSpPr>
          <p:nvPr>
            <p:ph type="body" idx="4294967295"/>
          </p:nvPr>
        </p:nvSpPr>
        <p:spPr>
          <a:xfrm>
            <a:off x="0" y="1600200"/>
            <a:ext cx="8229600" cy="4525963"/>
          </a:xfrm>
        </p:spPr>
        <p:txBody>
          <a:bodyPr/>
          <a:lstStyle/>
          <a:p>
            <a:pPr eaLnBrk="1" hangingPunct="1"/>
            <a:r>
              <a:rPr lang="en-US" smtClean="0"/>
              <a:t>Three views of operations</a:t>
            </a:r>
          </a:p>
          <a:p>
            <a:pPr eaLnBrk="1" hangingPunct="1"/>
            <a:r>
              <a:rPr lang="en-US" smtClean="0"/>
              <a:t>Definition of operations strategy</a:t>
            </a:r>
          </a:p>
          <a:p>
            <a:pPr eaLnBrk="1" hangingPunct="1"/>
            <a:r>
              <a:rPr lang="en-US" smtClean="0"/>
              <a:t>Principle 1: Value Maximization</a:t>
            </a:r>
          </a:p>
          <a:p>
            <a:pPr eaLnBrk="1" hangingPunct="1"/>
            <a:r>
              <a:rPr lang="en-US" smtClean="0"/>
              <a:t>Principle 2: Alignment</a:t>
            </a:r>
          </a:p>
        </p:txBody>
      </p:sp>
      <p:grpSp>
        <p:nvGrpSpPr>
          <p:cNvPr id="2" name="Group 4"/>
          <p:cNvGrpSpPr>
            <a:grpSpLocks/>
          </p:cNvGrpSpPr>
          <p:nvPr/>
        </p:nvGrpSpPr>
        <p:grpSpPr bwMode="auto">
          <a:xfrm>
            <a:off x="6938963" y="1914525"/>
            <a:ext cx="2078037" cy="904875"/>
            <a:chOff x="3729" y="835"/>
            <a:chExt cx="1743" cy="754"/>
          </a:xfrm>
        </p:grpSpPr>
        <p:sp>
          <p:nvSpPr>
            <p:cNvPr id="7182" name="Rectangle 5"/>
            <p:cNvSpPr>
              <a:spLocks noChangeArrowheads="1"/>
            </p:cNvSpPr>
            <p:nvPr/>
          </p:nvSpPr>
          <p:spPr bwMode="auto">
            <a:xfrm>
              <a:off x="3729" y="835"/>
              <a:ext cx="778" cy="282"/>
            </a:xfrm>
            <a:prstGeom prst="rect">
              <a:avLst/>
            </a:prstGeom>
            <a:solidFill>
              <a:srgbClr val="339966"/>
            </a:solidFill>
            <a:ln w="9525">
              <a:solidFill>
                <a:schemeClr val="tx1"/>
              </a:solidFill>
              <a:miter lim="800000"/>
              <a:headEnd/>
              <a:tailEnd/>
            </a:ln>
          </p:spPr>
          <p:txBody>
            <a:bodyPr wrap="none" anchor="ctr"/>
            <a:lstStyle/>
            <a:p>
              <a:pPr algn="ctr"/>
              <a:r>
                <a:rPr lang="en-US" sz="1800" b="1">
                  <a:solidFill>
                    <a:schemeClr val="bg1"/>
                  </a:solidFill>
                  <a:latin typeface="Arial" pitchFamily="34" charset="0"/>
                </a:rPr>
                <a:t>Cost</a:t>
              </a:r>
            </a:p>
          </p:txBody>
        </p:sp>
        <p:sp>
          <p:nvSpPr>
            <p:cNvPr id="7183" name="Rectangle 6"/>
            <p:cNvSpPr>
              <a:spLocks noChangeArrowheads="1"/>
            </p:cNvSpPr>
            <p:nvPr/>
          </p:nvSpPr>
          <p:spPr bwMode="auto">
            <a:xfrm>
              <a:off x="4694" y="1307"/>
              <a:ext cx="778" cy="282"/>
            </a:xfrm>
            <a:prstGeom prst="rect">
              <a:avLst/>
            </a:prstGeom>
            <a:solidFill>
              <a:srgbClr val="0000FF"/>
            </a:solidFill>
            <a:ln w="9525">
              <a:solidFill>
                <a:schemeClr val="tx1"/>
              </a:solidFill>
              <a:miter lim="800000"/>
              <a:headEnd/>
              <a:tailEnd/>
            </a:ln>
          </p:spPr>
          <p:txBody>
            <a:bodyPr wrap="none" anchor="ctr"/>
            <a:lstStyle/>
            <a:p>
              <a:pPr algn="ctr"/>
              <a:r>
                <a:rPr lang="en-US" sz="1800" b="1">
                  <a:solidFill>
                    <a:schemeClr val="bg1"/>
                  </a:solidFill>
                  <a:latin typeface="Arial" pitchFamily="34" charset="0"/>
                </a:rPr>
                <a:t>Variety</a:t>
              </a:r>
            </a:p>
          </p:txBody>
        </p:sp>
        <p:sp>
          <p:nvSpPr>
            <p:cNvPr id="7184" name="Rectangle 7"/>
            <p:cNvSpPr>
              <a:spLocks noChangeArrowheads="1"/>
            </p:cNvSpPr>
            <p:nvPr/>
          </p:nvSpPr>
          <p:spPr bwMode="auto">
            <a:xfrm>
              <a:off x="4694" y="835"/>
              <a:ext cx="778" cy="282"/>
            </a:xfrm>
            <a:prstGeom prst="rect">
              <a:avLst/>
            </a:prstGeom>
            <a:solidFill>
              <a:schemeClr val="bg2"/>
            </a:solidFill>
            <a:ln w="9525">
              <a:solidFill>
                <a:schemeClr val="tx1"/>
              </a:solidFill>
              <a:miter lim="800000"/>
              <a:headEnd/>
              <a:tailEnd/>
            </a:ln>
          </p:spPr>
          <p:txBody>
            <a:bodyPr wrap="none" anchor="ctr"/>
            <a:lstStyle/>
            <a:p>
              <a:pPr algn="ctr"/>
              <a:r>
                <a:rPr lang="en-US" sz="1800" b="1">
                  <a:solidFill>
                    <a:schemeClr val="bg1"/>
                  </a:solidFill>
                  <a:latin typeface="Arial" pitchFamily="34" charset="0"/>
                </a:rPr>
                <a:t>Time</a:t>
              </a:r>
            </a:p>
          </p:txBody>
        </p:sp>
        <p:sp>
          <p:nvSpPr>
            <p:cNvPr id="7185" name="Rectangle 8"/>
            <p:cNvSpPr>
              <a:spLocks noChangeArrowheads="1"/>
            </p:cNvSpPr>
            <p:nvPr/>
          </p:nvSpPr>
          <p:spPr bwMode="auto">
            <a:xfrm>
              <a:off x="3729" y="1307"/>
              <a:ext cx="778" cy="282"/>
            </a:xfrm>
            <a:prstGeom prst="rect">
              <a:avLst/>
            </a:prstGeom>
            <a:solidFill>
              <a:srgbClr val="FF6600"/>
            </a:solidFill>
            <a:ln w="9525">
              <a:solidFill>
                <a:schemeClr val="tx1"/>
              </a:solidFill>
              <a:miter lim="800000"/>
              <a:headEnd/>
              <a:tailEnd/>
            </a:ln>
          </p:spPr>
          <p:txBody>
            <a:bodyPr wrap="none" anchor="ctr"/>
            <a:lstStyle/>
            <a:p>
              <a:pPr algn="ctr"/>
              <a:r>
                <a:rPr lang="en-US" sz="1800" b="1">
                  <a:solidFill>
                    <a:schemeClr val="bg1"/>
                  </a:solidFill>
                  <a:latin typeface="Arial" pitchFamily="34" charset="0"/>
                </a:rPr>
                <a:t>Quality</a:t>
              </a:r>
            </a:p>
          </p:txBody>
        </p:sp>
      </p:grpSp>
      <p:sp>
        <p:nvSpPr>
          <p:cNvPr id="7173" name="Rectangle 9"/>
          <p:cNvSpPr>
            <a:spLocks noChangeArrowheads="1"/>
          </p:cNvSpPr>
          <p:nvPr/>
        </p:nvSpPr>
        <p:spPr bwMode="auto">
          <a:xfrm>
            <a:off x="3776663" y="2867025"/>
            <a:ext cx="1597025" cy="517525"/>
          </a:xfrm>
          <a:prstGeom prst="rect">
            <a:avLst/>
          </a:prstGeom>
          <a:solidFill>
            <a:srgbClr val="CCECFF"/>
          </a:solidFill>
          <a:ln w="9525">
            <a:solidFill>
              <a:schemeClr val="tx1"/>
            </a:solidFill>
            <a:miter lim="800000"/>
            <a:headEnd type="none" w="sm" len="sm"/>
            <a:tailEnd type="none" w="sm" len="sm"/>
          </a:ln>
        </p:spPr>
        <p:txBody>
          <a:bodyPr wrap="none" anchor="ctr"/>
          <a:lstStyle/>
          <a:p>
            <a:pPr algn="ctr" eaLnBrk="0" hangingPunct="0"/>
            <a:r>
              <a:rPr lang="en-US" sz="2000" b="1">
                <a:solidFill>
                  <a:schemeClr val="accent2"/>
                </a:solidFill>
              </a:rPr>
              <a:t>Competencies</a:t>
            </a:r>
          </a:p>
        </p:txBody>
      </p:sp>
      <p:sp>
        <p:nvSpPr>
          <p:cNvPr id="7174" name="AutoShape 10"/>
          <p:cNvSpPr>
            <a:spLocks noChangeArrowheads="1"/>
          </p:cNvSpPr>
          <p:nvPr/>
        </p:nvSpPr>
        <p:spPr bwMode="auto">
          <a:xfrm>
            <a:off x="3009900" y="3402013"/>
            <a:ext cx="3105150" cy="1190625"/>
          </a:xfrm>
          <a:prstGeom prst="triangle">
            <a:avLst>
              <a:gd name="adj" fmla="val 50000"/>
            </a:avLst>
          </a:prstGeom>
          <a:solidFill>
            <a:schemeClr val="hlink"/>
          </a:solidFill>
          <a:ln w="9525">
            <a:solidFill>
              <a:schemeClr val="tx1"/>
            </a:solidFill>
            <a:prstDash val="dash"/>
            <a:miter lim="800000"/>
            <a:headEnd/>
            <a:tailEnd/>
          </a:ln>
        </p:spPr>
        <p:txBody>
          <a:bodyPr wrap="none" anchor="ctr"/>
          <a:lstStyle/>
          <a:p>
            <a:pPr algn="ctr" eaLnBrk="0" hangingPunct="0"/>
            <a:r>
              <a:rPr lang="en-US" sz="2000" b="1">
                <a:solidFill>
                  <a:schemeClr val="bg1"/>
                </a:solidFill>
              </a:rPr>
              <a:t>Operations</a:t>
            </a:r>
          </a:p>
          <a:p>
            <a:pPr algn="ctr" eaLnBrk="0" hangingPunct="0"/>
            <a:r>
              <a:rPr lang="en-US" sz="2000" b="1">
                <a:solidFill>
                  <a:schemeClr val="bg1"/>
                </a:solidFill>
              </a:rPr>
              <a:t> Strategy</a:t>
            </a:r>
          </a:p>
        </p:txBody>
      </p:sp>
      <p:sp>
        <p:nvSpPr>
          <p:cNvPr id="7175" name="Rectangle 11"/>
          <p:cNvSpPr>
            <a:spLocks noChangeArrowheads="1"/>
          </p:cNvSpPr>
          <p:nvPr/>
        </p:nvSpPr>
        <p:spPr bwMode="auto">
          <a:xfrm>
            <a:off x="2279650" y="4291013"/>
            <a:ext cx="1597025" cy="517525"/>
          </a:xfrm>
          <a:prstGeom prst="rect">
            <a:avLst/>
          </a:prstGeom>
          <a:solidFill>
            <a:srgbClr val="CCECFF"/>
          </a:solidFill>
          <a:ln w="9525">
            <a:solidFill>
              <a:schemeClr val="tx1"/>
            </a:solidFill>
            <a:miter lim="800000"/>
            <a:headEnd type="none" w="sm" len="sm"/>
            <a:tailEnd type="none" w="sm" len="sm"/>
          </a:ln>
        </p:spPr>
        <p:txBody>
          <a:bodyPr wrap="none" anchor="ctr"/>
          <a:lstStyle/>
          <a:p>
            <a:pPr algn="ctr" eaLnBrk="0" hangingPunct="0"/>
            <a:r>
              <a:rPr lang="en-US" sz="2000" b="1">
                <a:solidFill>
                  <a:schemeClr val="accent2"/>
                </a:solidFill>
              </a:rPr>
              <a:t>Resources</a:t>
            </a:r>
          </a:p>
        </p:txBody>
      </p:sp>
      <p:sp>
        <p:nvSpPr>
          <p:cNvPr id="7176" name="Rectangle 12"/>
          <p:cNvSpPr>
            <a:spLocks noChangeArrowheads="1"/>
          </p:cNvSpPr>
          <p:nvPr/>
        </p:nvSpPr>
        <p:spPr bwMode="auto">
          <a:xfrm>
            <a:off x="5222875" y="4292600"/>
            <a:ext cx="1597025" cy="517525"/>
          </a:xfrm>
          <a:prstGeom prst="rect">
            <a:avLst/>
          </a:prstGeom>
          <a:solidFill>
            <a:srgbClr val="CCECFF"/>
          </a:solidFill>
          <a:ln w="9525">
            <a:solidFill>
              <a:schemeClr val="tx1"/>
            </a:solidFill>
            <a:miter lim="800000"/>
            <a:headEnd type="none" w="sm" len="sm"/>
            <a:tailEnd type="none" w="sm" len="sm"/>
          </a:ln>
        </p:spPr>
        <p:txBody>
          <a:bodyPr wrap="none" anchor="ctr"/>
          <a:lstStyle/>
          <a:p>
            <a:pPr algn="ctr" eaLnBrk="0" hangingPunct="0"/>
            <a:r>
              <a:rPr lang="en-US" sz="2000" b="1">
                <a:solidFill>
                  <a:schemeClr val="accent2"/>
                </a:solidFill>
              </a:rPr>
              <a:t>Processes</a:t>
            </a:r>
          </a:p>
        </p:txBody>
      </p:sp>
      <p:sp>
        <p:nvSpPr>
          <p:cNvPr id="7177" name="AutoShape 13"/>
          <p:cNvSpPr>
            <a:spLocks noChangeArrowheads="1"/>
          </p:cNvSpPr>
          <p:nvPr/>
        </p:nvSpPr>
        <p:spPr bwMode="auto">
          <a:xfrm flipV="1">
            <a:off x="4244975" y="4845050"/>
            <a:ext cx="628650" cy="787400"/>
          </a:xfrm>
          <a:prstGeom prst="upArrow">
            <a:avLst>
              <a:gd name="adj1" fmla="val 50000"/>
              <a:gd name="adj2" fmla="val 31313"/>
            </a:avLst>
          </a:prstGeom>
          <a:solidFill>
            <a:srgbClr val="CCCCFF"/>
          </a:solidFill>
          <a:ln w="9525">
            <a:solidFill>
              <a:schemeClr val="tx1"/>
            </a:solidFill>
            <a:miter lim="800000"/>
            <a:headEnd/>
            <a:tailEnd/>
          </a:ln>
        </p:spPr>
        <p:txBody>
          <a:bodyPr wrap="none" anchor="ctr"/>
          <a:lstStyle/>
          <a:p>
            <a:endParaRPr lang="en-US"/>
          </a:p>
        </p:txBody>
      </p:sp>
      <p:sp>
        <p:nvSpPr>
          <p:cNvPr id="7178" name="Rectangle 14"/>
          <p:cNvSpPr>
            <a:spLocks noChangeArrowheads="1"/>
          </p:cNvSpPr>
          <p:nvPr/>
        </p:nvSpPr>
        <p:spPr bwMode="auto">
          <a:xfrm>
            <a:off x="3759200" y="5665788"/>
            <a:ext cx="1597025" cy="506412"/>
          </a:xfrm>
          <a:prstGeom prst="rect">
            <a:avLst/>
          </a:prstGeom>
          <a:noFill/>
          <a:ln w="9525">
            <a:noFill/>
            <a:miter lim="800000"/>
            <a:headEnd type="none" w="sm" len="sm"/>
            <a:tailEnd type="none" w="sm" len="sm"/>
          </a:ln>
        </p:spPr>
        <p:txBody>
          <a:bodyPr wrap="none" anchor="ctr"/>
          <a:lstStyle/>
          <a:p>
            <a:pPr algn="ctr" eaLnBrk="0" hangingPunct="0"/>
            <a:r>
              <a:rPr lang="en-US" sz="2000" b="1">
                <a:solidFill>
                  <a:srgbClr val="FF0000"/>
                </a:solidFill>
              </a:rPr>
              <a:t>Max NPV</a:t>
            </a:r>
          </a:p>
        </p:txBody>
      </p:sp>
      <p:cxnSp>
        <p:nvCxnSpPr>
          <p:cNvPr id="7180" name="AutoShape 17"/>
          <p:cNvCxnSpPr>
            <a:cxnSpLocks noChangeShapeType="1"/>
            <a:stCxn id="7179" idx="0"/>
            <a:endCxn id="7179" idx="0"/>
          </p:cNvCxnSpPr>
          <p:nvPr/>
        </p:nvCxnSpPr>
        <p:spPr bwMode="auto">
          <a:xfrm>
            <a:off x="4570413" y="1114425"/>
            <a:ext cx="0" cy="0"/>
          </a:xfrm>
          <a:prstGeom prst="straightConnector1">
            <a:avLst/>
          </a:prstGeom>
          <a:noFill/>
          <a:ln w="9525">
            <a:solidFill>
              <a:schemeClr val="tx1"/>
            </a:solidFill>
            <a:prstDash val="dash"/>
            <a:round/>
            <a:headEnd type="triangle" w="med" len="med"/>
            <a:tailEnd type="triangle" w="med" len="med"/>
          </a:ln>
        </p:spPr>
      </p:cxnSp>
      <p:sp>
        <p:nvSpPr>
          <p:cNvPr id="7181" name="Line 19"/>
          <p:cNvSpPr>
            <a:spLocks noChangeShapeType="1"/>
          </p:cNvSpPr>
          <p:nvPr/>
        </p:nvSpPr>
        <p:spPr bwMode="auto">
          <a:xfrm flipH="1">
            <a:off x="5410200" y="2514600"/>
            <a:ext cx="1371600" cy="533400"/>
          </a:xfrm>
          <a:prstGeom prst="line">
            <a:avLst/>
          </a:prstGeom>
          <a:noFill/>
          <a:ln w="9525">
            <a:solidFill>
              <a:schemeClr val="bg1"/>
            </a:solidFill>
            <a:prstDash val="dash"/>
            <a:round/>
            <a:headEnd type="triangle" w="med" len="med"/>
            <a:tailEnd type="triangle" w="med" len="med"/>
          </a:ln>
        </p:spPr>
        <p:txBody>
          <a:bodyPr wrap="none">
            <a:spAutoFit/>
          </a:bodyPr>
          <a:lstStyle/>
          <a:p>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191412" y="1304840"/>
          <a:ext cx="8686800" cy="5257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752390" y="2505670"/>
            <a:ext cx="1564843" cy="769441"/>
          </a:xfrm>
          <a:prstGeom prst="rect">
            <a:avLst/>
          </a:prstGeom>
          <a:noFill/>
        </p:spPr>
        <p:txBody>
          <a:bodyPr wrap="none">
            <a:spAutoFit/>
          </a:bodyPr>
          <a:lstStyle/>
          <a:p>
            <a:pPr algn="ctr" defTabSz="457200" fontAlgn="auto">
              <a:spcBef>
                <a:spcPts val="0"/>
              </a:spcBef>
              <a:spcAft>
                <a:spcPts val="0"/>
              </a:spcAft>
              <a:defRPr/>
            </a:pPr>
            <a:r>
              <a:rPr lang="en-US" sz="440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Value</a:t>
            </a:r>
          </a:p>
        </p:txBody>
      </p:sp>
      <p:sp>
        <p:nvSpPr>
          <p:cNvPr id="6" name="Rectangle 5"/>
          <p:cNvSpPr/>
          <p:nvPr/>
        </p:nvSpPr>
        <p:spPr>
          <a:xfrm>
            <a:off x="1629301" y="4958026"/>
            <a:ext cx="1658522" cy="769441"/>
          </a:xfrm>
          <a:prstGeom prst="rect">
            <a:avLst/>
          </a:prstGeom>
          <a:noFill/>
        </p:spPr>
        <p:txBody>
          <a:bodyPr wrap="none">
            <a:spAutoFit/>
          </a:bodyPr>
          <a:lstStyle/>
          <a:p>
            <a:pPr algn="ctr" defTabSz="457200" fontAlgn="auto">
              <a:spcBef>
                <a:spcPts val="0"/>
              </a:spcBef>
              <a:spcAft>
                <a:spcPts val="0"/>
              </a:spcAft>
              <a:defRPr/>
            </a:pPr>
            <a:r>
              <a:rPr lang="en-US" sz="440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Assets</a:t>
            </a:r>
          </a:p>
        </p:txBody>
      </p:sp>
      <p:sp>
        <p:nvSpPr>
          <p:cNvPr id="8" name="Rectangle 7"/>
          <p:cNvSpPr/>
          <p:nvPr/>
        </p:nvSpPr>
        <p:spPr>
          <a:xfrm>
            <a:off x="2633415" y="3705140"/>
            <a:ext cx="3793025" cy="1323439"/>
          </a:xfrm>
          <a:prstGeom prst="rect">
            <a:avLst/>
          </a:prstGeom>
          <a:noFill/>
        </p:spPr>
        <p:txBody>
          <a:bodyPr wrap="none">
            <a:spAutoFit/>
          </a:bodyPr>
          <a:lstStyle/>
          <a:p>
            <a:pPr algn="ctr" defTabSz="457200" fontAlgn="auto">
              <a:spcBef>
                <a:spcPts val="0"/>
              </a:spcBef>
              <a:spcAft>
                <a:spcPts val="0"/>
              </a:spcAft>
              <a:defRPr/>
            </a:pPr>
            <a:r>
              <a:rPr lang="en-US" sz="4400"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Competencies</a:t>
            </a:r>
          </a:p>
          <a:p>
            <a:pPr algn="ctr" defTabSz="457200" fontAlgn="auto">
              <a:spcBef>
                <a:spcPts val="0"/>
              </a:spcBef>
              <a:spcAft>
                <a:spcPts val="0"/>
              </a:spcAft>
              <a:defRPr/>
            </a:pPr>
            <a:r>
              <a:rPr lang="en-US" sz="1800" dirty="0" smtClean="0">
                <a:solidFill>
                  <a:prstClr val="white"/>
                </a:solidFill>
                <a:latin typeface="Optima"/>
                <a:cs typeface="Optima"/>
              </a:rPr>
              <a:t>Cost, Time, Quality, </a:t>
            </a:r>
          </a:p>
          <a:p>
            <a:pPr algn="ctr" defTabSz="457200" fontAlgn="auto">
              <a:spcBef>
                <a:spcPts val="0"/>
              </a:spcBef>
              <a:spcAft>
                <a:spcPts val="0"/>
              </a:spcAft>
              <a:defRPr/>
            </a:pPr>
            <a:r>
              <a:rPr lang="en-US" sz="1800" dirty="0" smtClean="0">
                <a:solidFill>
                  <a:prstClr val="white"/>
                </a:solidFill>
                <a:latin typeface="Optima"/>
                <a:cs typeface="Optima"/>
              </a:rPr>
              <a:t>Flexibility</a:t>
            </a:r>
            <a:endParaRPr lang="en-US" sz="1800" dirty="0">
              <a:ln w="12700">
                <a:solidFill>
                  <a:srgbClr val="FFFFFF"/>
                </a:solidFill>
                <a:prstDash val="solid"/>
              </a:ln>
              <a:solidFill>
                <a:prstClr val="white"/>
              </a:solidFill>
              <a:latin typeface="Optima"/>
              <a:cs typeface="Optima"/>
            </a:endParaRPr>
          </a:p>
        </p:txBody>
      </p:sp>
      <p:sp>
        <p:nvSpPr>
          <p:cNvPr id="10" name="Curved Right Arrow 9"/>
          <p:cNvSpPr/>
          <p:nvPr/>
        </p:nvSpPr>
        <p:spPr>
          <a:xfrm rot="8382059">
            <a:off x="6862763" y="1222375"/>
            <a:ext cx="876300" cy="4573588"/>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solidFill>
                <a:prstClr val="black"/>
              </a:solidFill>
              <a:latin typeface="Optima"/>
              <a:cs typeface="Optima"/>
            </a:endParaRPr>
          </a:p>
        </p:txBody>
      </p:sp>
      <p:sp>
        <p:nvSpPr>
          <p:cNvPr id="11" name="Curved Right Arrow 10"/>
          <p:cNvSpPr/>
          <p:nvPr/>
        </p:nvSpPr>
        <p:spPr>
          <a:xfrm rot="2302157">
            <a:off x="1285875" y="1082675"/>
            <a:ext cx="874713" cy="4573588"/>
          </a:xfrm>
          <a:prstGeom prst="curvedRightArrow">
            <a:avLst/>
          </a:prstGeom>
          <a:effectLst>
            <a:outerShdw blurRad="40000" dist="23000" dir="5400000" rotWithShape="0">
              <a:srgbClr val="000000">
                <a:alpha val="35000"/>
              </a:srgbClr>
            </a:outerShdw>
            <a:softEdge rad="12700"/>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solidFill>
                <a:prstClr val="black"/>
              </a:solidFill>
              <a:latin typeface="Optima"/>
              <a:cs typeface="Optima"/>
            </a:endParaRPr>
          </a:p>
        </p:txBody>
      </p:sp>
      <p:sp>
        <p:nvSpPr>
          <p:cNvPr id="12" name="Rectangle 11"/>
          <p:cNvSpPr/>
          <p:nvPr/>
        </p:nvSpPr>
        <p:spPr>
          <a:xfrm rot="2863666">
            <a:off x="6680429" y="2561219"/>
            <a:ext cx="2829894" cy="769441"/>
          </a:xfrm>
          <a:prstGeom prst="rect">
            <a:avLst/>
          </a:prstGeom>
          <a:noFill/>
        </p:spPr>
        <p:txBody>
          <a:bodyPr wrap="none">
            <a:spAutoFit/>
          </a:bodyPr>
          <a:lstStyle/>
          <a:p>
            <a:pPr algn="ctr" defTabSz="457200" fontAlgn="auto">
              <a:spcBef>
                <a:spcPts val="0"/>
              </a:spcBef>
              <a:spcAft>
                <a:spcPts val="0"/>
              </a:spcAft>
              <a:defRPr/>
            </a:pPr>
            <a:r>
              <a:rPr lang="en-US" sz="440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Innovation</a:t>
            </a:r>
          </a:p>
        </p:txBody>
      </p:sp>
      <p:sp>
        <p:nvSpPr>
          <p:cNvPr id="13" name="Rectangle 12"/>
          <p:cNvSpPr/>
          <p:nvPr/>
        </p:nvSpPr>
        <p:spPr>
          <a:xfrm rot="18948115">
            <a:off x="-390377" y="2070738"/>
            <a:ext cx="3494021" cy="769441"/>
          </a:xfrm>
          <a:prstGeom prst="rect">
            <a:avLst/>
          </a:prstGeom>
          <a:noFill/>
        </p:spPr>
        <p:txBody>
          <a:bodyPr wrap="none">
            <a:spAutoFit/>
          </a:bodyPr>
          <a:lstStyle/>
          <a:p>
            <a:pPr algn="ctr" defTabSz="457200" fontAlgn="auto">
              <a:spcBef>
                <a:spcPts val="0"/>
              </a:spcBef>
              <a:spcAft>
                <a:spcPts val="0"/>
              </a:spcAft>
              <a:defRPr/>
            </a:pPr>
            <a:r>
              <a:rPr lang="en-US" sz="440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Improvement</a:t>
            </a:r>
          </a:p>
        </p:txBody>
      </p:sp>
      <p:sp>
        <p:nvSpPr>
          <p:cNvPr id="14" name="Isosceles Triangle 13"/>
          <p:cNvSpPr/>
          <p:nvPr/>
        </p:nvSpPr>
        <p:spPr>
          <a:xfrm>
            <a:off x="1630014" y="3972563"/>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Sizing</a:t>
            </a:r>
            <a:endParaRPr lang="en-US" dirty="0">
              <a:solidFill>
                <a:prstClr val="white"/>
              </a:solidFill>
              <a:latin typeface="Optima"/>
              <a:cs typeface="Optima"/>
            </a:endParaRPr>
          </a:p>
        </p:txBody>
      </p:sp>
      <p:sp>
        <p:nvSpPr>
          <p:cNvPr id="17" name="Isosceles Triangle 16"/>
          <p:cNvSpPr/>
          <p:nvPr/>
        </p:nvSpPr>
        <p:spPr>
          <a:xfrm>
            <a:off x="2942346" y="5615096"/>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Location</a:t>
            </a:r>
            <a:endParaRPr lang="en-US" dirty="0">
              <a:solidFill>
                <a:prstClr val="white"/>
              </a:solidFill>
              <a:latin typeface="Optima"/>
              <a:cs typeface="Optima"/>
            </a:endParaRPr>
          </a:p>
        </p:txBody>
      </p:sp>
      <p:sp>
        <p:nvSpPr>
          <p:cNvPr id="18" name="Isosceles Triangle 17"/>
          <p:cNvSpPr/>
          <p:nvPr/>
        </p:nvSpPr>
        <p:spPr>
          <a:xfrm>
            <a:off x="317681" y="5623563"/>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Timing</a:t>
            </a:r>
            <a:endParaRPr lang="en-US" dirty="0">
              <a:solidFill>
                <a:prstClr val="white"/>
              </a:solidFill>
              <a:latin typeface="Optima"/>
              <a:cs typeface="Optima"/>
            </a:endParaRPr>
          </a:p>
        </p:txBody>
      </p:sp>
      <p:sp>
        <p:nvSpPr>
          <p:cNvPr id="19" name="Isosceles Triangle 18"/>
          <p:cNvSpPr/>
          <p:nvPr/>
        </p:nvSpPr>
        <p:spPr>
          <a:xfrm>
            <a:off x="7294214" y="5623563"/>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Demand</a:t>
            </a:r>
            <a:endParaRPr lang="en-US" dirty="0">
              <a:solidFill>
                <a:prstClr val="white"/>
              </a:solidFill>
              <a:latin typeface="Optima"/>
              <a:cs typeface="Optima"/>
            </a:endParaRPr>
          </a:p>
        </p:txBody>
      </p:sp>
      <p:sp>
        <p:nvSpPr>
          <p:cNvPr id="20" name="Isosceles Triangle 19"/>
          <p:cNvSpPr/>
          <p:nvPr/>
        </p:nvSpPr>
        <p:spPr>
          <a:xfrm>
            <a:off x="4551014" y="5615097"/>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Supply</a:t>
            </a:r>
            <a:endParaRPr lang="en-US" dirty="0">
              <a:solidFill>
                <a:prstClr val="white"/>
              </a:solidFill>
              <a:latin typeface="Optima"/>
              <a:cs typeface="Optima"/>
            </a:endParaRPr>
          </a:p>
        </p:txBody>
      </p:sp>
      <p:sp>
        <p:nvSpPr>
          <p:cNvPr id="21" name="Isosceles Triangle 20"/>
          <p:cNvSpPr/>
          <p:nvPr/>
        </p:nvSpPr>
        <p:spPr>
          <a:xfrm>
            <a:off x="5902238" y="3930230"/>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Technology</a:t>
            </a:r>
            <a:endParaRPr lang="en-US" dirty="0">
              <a:solidFill>
                <a:prstClr val="white"/>
              </a:solidFill>
              <a:latin typeface="Optima"/>
              <a:cs typeface="Optima"/>
            </a:endParaRPr>
          </a:p>
        </p:txBody>
      </p:sp>
      <p:sp>
        <p:nvSpPr>
          <p:cNvPr id="7" name="Rectangle 6"/>
          <p:cNvSpPr/>
          <p:nvPr/>
        </p:nvSpPr>
        <p:spPr>
          <a:xfrm>
            <a:off x="5403282" y="5034228"/>
            <a:ext cx="2504899" cy="769441"/>
          </a:xfrm>
          <a:prstGeom prst="rect">
            <a:avLst/>
          </a:prstGeom>
          <a:noFill/>
        </p:spPr>
        <p:txBody>
          <a:bodyPr wrap="none">
            <a:spAutoFit/>
          </a:bodyPr>
          <a:lstStyle/>
          <a:p>
            <a:pPr algn="ctr" defTabSz="457200" fontAlgn="auto">
              <a:spcBef>
                <a:spcPts val="0"/>
              </a:spcBef>
              <a:spcAft>
                <a:spcPts val="0"/>
              </a:spcAft>
              <a:defRPr/>
            </a:pPr>
            <a:r>
              <a:rPr lang="en-US" sz="440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Processes</a:t>
            </a:r>
          </a:p>
        </p:txBody>
      </p:sp>
      <p:sp>
        <p:nvSpPr>
          <p:cNvPr id="22" name="Isosceles Triangle 21"/>
          <p:cNvSpPr/>
          <p:nvPr/>
        </p:nvSpPr>
        <p:spPr>
          <a:xfrm>
            <a:off x="1638481" y="5628528"/>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Type</a:t>
            </a:r>
            <a:endParaRPr lang="en-US" dirty="0">
              <a:solidFill>
                <a:prstClr val="white"/>
              </a:solidFill>
              <a:latin typeface="Optima"/>
              <a:cs typeface="Optima"/>
            </a:endParaRPr>
          </a:p>
        </p:txBody>
      </p:sp>
      <p:sp>
        <p:nvSpPr>
          <p:cNvPr id="23" name="Title 1"/>
          <p:cNvSpPr>
            <a:spLocks noGrp="1"/>
          </p:cNvSpPr>
          <p:nvPr>
            <p:ph type="title"/>
          </p:nvPr>
        </p:nvSpPr>
        <p:spPr>
          <a:xfrm>
            <a:off x="457200" y="274638"/>
            <a:ext cx="8686800" cy="665162"/>
          </a:xfrm>
        </p:spPr>
        <p:txBody>
          <a:bodyPr/>
          <a:lstStyle/>
          <a:p>
            <a:pPr algn="l"/>
            <a:r>
              <a:rPr lang="en-US" sz="2800" dirty="0" smtClean="0">
                <a:solidFill>
                  <a:schemeClr val="bg1"/>
                </a:solidFill>
                <a:latin typeface="Optima"/>
                <a:cs typeface="Optima"/>
              </a:rPr>
              <a:t>VCAP Framework for key decisions of operations strategy</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p:nvPr>
        </p:nvSpPr>
        <p:spPr/>
        <p:txBody>
          <a:bodyPr/>
          <a:lstStyle/>
          <a:p>
            <a:r>
              <a:rPr lang="en-US" smtClean="0"/>
              <a:t>External View of the Operating System</a:t>
            </a:r>
          </a:p>
        </p:txBody>
      </p:sp>
      <p:pic>
        <p:nvPicPr>
          <p:cNvPr id="15362" name="Content Placeholder 3" descr="Link_between_Operations_and_Finance_2010e (dragged).pdf"/>
          <p:cNvPicPr>
            <a:picLocks noGrp="1" noChangeAspect="1"/>
          </p:cNvPicPr>
          <p:nvPr>
            <p:ph idx="4294967295"/>
          </p:nvPr>
        </p:nvPicPr>
        <p:blipFill>
          <a:blip r:embed="rId2" cstate="print"/>
          <a:srcRect t="1204" b="1204"/>
          <a:stretch>
            <a:fillRect/>
          </a:stretch>
        </p:blipFill>
        <p:spPr>
          <a:xfrm>
            <a:off x="0" y="1600200"/>
            <a:ext cx="8229600" cy="4525963"/>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ChangeArrowheads="1"/>
          </p:cNvSpPr>
          <p:nvPr>
            <p:ph type="title"/>
          </p:nvPr>
        </p:nvSpPr>
        <p:spPr/>
        <p:txBody>
          <a:bodyPr/>
          <a:lstStyle/>
          <a:p>
            <a:pPr eaLnBrk="1" hangingPunct="1"/>
            <a:r>
              <a:rPr lang="en-US" smtClean="0"/>
              <a:t>I. Operations Strategy: Competition and Competencies</a:t>
            </a:r>
            <a:br>
              <a:rPr lang="en-US" smtClean="0"/>
            </a:br>
            <a:r>
              <a:rPr lang="en-US" sz="2400" smtClean="0"/>
              <a:t>How can operations increase or sustain competitive advantage?</a:t>
            </a:r>
          </a:p>
        </p:txBody>
      </p:sp>
      <p:sp>
        <p:nvSpPr>
          <p:cNvPr id="351235" name="Rectangle 3"/>
          <p:cNvSpPr>
            <a:spLocks noGrp="1" noChangeArrowheads="1"/>
          </p:cNvSpPr>
          <p:nvPr>
            <p:ph type="body" idx="1"/>
          </p:nvPr>
        </p:nvSpPr>
        <p:spPr/>
        <p:txBody>
          <a:bodyPr/>
          <a:lstStyle/>
          <a:p>
            <a:pPr eaLnBrk="1" hangingPunct="1"/>
            <a:r>
              <a:rPr lang="en-US" smtClean="0"/>
              <a:t>Principle 3 (Trade-offs): Operational competencies are governed by trade-offs that are defined by the operational system of resources </a:t>
            </a:r>
            <a:r>
              <a:rPr lang="en-US" i="1" smtClean="0"/>
              <a:t>and </a:t>
            </a:r>
            <a:r>
              <a:rPr lang="en-US" smtClean="0"/>
              <a:t>processes.</a:t>
            </a:r>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r>
              <a:rPr lang="en-US" smtClean="0"/>
              <a:t>Principle 4 (Focus): Operational focus increases operational efficiency.</a:t>
            </a:r>
          </a:p>
        </p:txBody>
      </p:sp>
      <p:sp>
        <p:nvSpPr>
          <p:cNvPr id="18435" name="Rectangle 8"/>
          <p:cNvSpPr>
            <a:spLocks noChangeArrowheads="1"/>
          </p:cNvSpPr>
          <p:nvPr/>
        </p:nvSpPr>
        <p:spPr bwMode="auto">
          <a:xfrm>
            <a:off x="2593975" y="2003425"/>
            <a:ext cx="4460875" cy="3390900"/>
          </a:xfrm>
          <a:prstGeom prst="rect">
            <a:avLst/>
          </a:prstGeom>
          <a:solidFill>
            <a:srgbClr val="CCECFF"/>
          </a:solidFill>
          <a:ln w="9525">
            <a:noFill/>
            <a:prstDash val="dash"/>
            <a:miter lim="800000"/>
            <a:headEnd/>
            <a:tailEnd/>
          </a:ln>
        </p:spPr>
        <p:txBody>
          <a:bodyPr anchor="ctr">
            <a:spAutoFit/>
          </a:bodyPr>
          <a:lstStyle/>
          <a:p>
            <a:endParaRPr lang="en-US"/>
          </a:p>
        </p:txBody>
      </p:sp>
      <p:sp>
        <p:nvSpPr>
          <p:cNvPr id="18436" name="Text Box 4"/>
          <p:cNvSpPr txBox="1">
            <a:spLocks noChangeArrowheads="1"/>
          </p:cNvSpPr>
          <p:nvPr/>
        </p:nvSpPr>
        <p:spPr bwMode="auto">
          <a:xfrm>
            <a:off x="3830638" y="4597400"/>
            <a:ext cx="509587"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p>
        </p:txBody>
      </p:sp>
      <p:sp>
        <p:nvSpPr>
          <p:cNvPr id="18437" name="Line 5"/>
          <p:cNvSpPr>
            <a:spLocks noChangeShapeType="1"/>
          </p:cNvSpPr>
          <p:nvPr/>
        </p:nvSpPr>
        <p:spPr bwMode="auto">
          <a:xfrm>
            <a:off x="2551113" y="5392738"/>
            <a:ext cx="4383087"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8438" name="Line 6"/>
          <p:cNvSpPr>
            <a:spLocks noChangeShapeType="1"/>
          </p:cNvSpPr>
          <p:nvPr/>
        </p:nvSpPr>
        <p:spPr bwMode="auto">
          <a:xfrm flipV="1">
            <a:off x="2592388" y="2043113"/>
            <a:ext cx="0" cy="3368675"/>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8439" name="Freeform 7"/>
          <p:cNvSpPr>
            <a:spLocks/>
          </p:cNvSpPr>
          <p:nvPr/>
        </p:nvSpPr>
        <p:spPr bwMode="auto">
          <a:xfrm>
            <a:off x="2528888" y="1978025"/>
            <a:ext cx="125412" cy="92075"/>
          </a:xfrm>
          <a:custGeom>
            <a:avLst/>
            <a:gdLst>
              <a:gd name="T0" fmla="*/ 0 w 79"/>
              <a:gd name="T1" fmla="*/ 2147483647 h 58"/>
              <a:gd name="T2" fmla="*/ 2147483647 w 79"/>
              <a:gd name="T3" fmla="*/ 2147483647 h 58"/>
              <a:gd name="T4" fmla="*/ 2147483647 w 79"/>
              <a:gd name="T5" fmla="*/ 0 h 58"/>
              <a:gd name="T6" fmla="*/ 0 w 79"/>
              <a:gd name="T7" fmla="*/ 2147483647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18440" name="Rectangle 9"/>
          <p:cNvSpPr>
            <a:spLocks noChangeArrowheads="1"/>
          </p:cNvSpPr>
          <p:nvPr/>
        </p:nvSpPr>
        <p:spPr bwMode="auto">
          <a:xfrm>
            <a:off x="1066800" y="2116138"/>
            <a:ext cx="1524000" cy="320675"/>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rPr>
              <a:t>Differentiation X </a:t>
            </a:r>
          </a:p>
        </p:txBody>
      </p:sp>
      <p:sp>
        <p:nvSpPr>
          <p:cNvPr id="18441" name="Rectangle 10"/>
          <p:cNvSpPr>
            <a:spLocks noChangeArrowheads="1"/>
          </p:cNvSpPr>
          <p:nvPr/>
        </p:nvSpPr>
        <p:spPr bwMode="auto">
          <a:xfrm>
            <a:off x="2895600" y="2455863"/>
            <a:ext cx="420688"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us</a:t>
            </a:r>
          </a:p>
        </p:txBody>
      </p:sp>
      <p:sp>
        <p:nvSpPr>
          <p:cNvPr id="18442" name="Oval 11"/>
          <p:cNvSpPr>
            <a:spLocks noChangeArrowheads="1"/>
          </p:cNvSpPr>
          <p:nvPr/>
        </p:nvSpPr>
        <p:spPr bwMode="auto">
          <a:xfrm>
            <a:off x="3121025" y="3065463"/>
            <a:ext cx="152400" cy="152400"/>
          </a:xfrm>
          <a:prstGeom prst="ellipse">
            <a:avLst/>
          </a:prstGeom>
          <a:solidFill>
            <a:schemeClr val="accent2"/>
          </a:solidFill>
          <a:ln w="12700">
            <a:solidFill>
              <a:srgbClr val="000000"/>
            </a:solidFill>
            <a:round/>
            <a:headEnd type="none" w="sm" len="sm"/>
            <a:tailEnd type="none" w="sm" len="sm"/>
          </a:ln>
        </p:spPr>
        <p:txBody>
          <a:bodyPr wrap="none" anchor="ctr"/>
          <a:lstStyle/>
          <a:p>
            <a:endParaRPr lang="en-US"/>
          </a:p>
        </p:txBody>
      </p:sp>
      <p:sp>
        <p:nvSpPr>
          <p:cNvPr id="18443" name="Rectangle 12"/>
          <p:cNvSpPr>
            <a:spLocks noChangeArrowheads="1"/>
          </p:cNvSpPr>
          <p:nvPr/>
        </p:nvSpPr>
        <p:spPr bwMode="auto">
          <a:xfrm>
            <a:off x="6172200" y="4894263"/>
            <a:ext cx="688975"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rival</a:t>
            </a:r>
          </a:p>
        </p:txBody>
      </p:sp>
      <p:sp>
        <p:nvSpPr>
          <p:cNvPr id="18444" name="Oval 13"/>
          <p:cNvSpPr>
            <a:spLocks noChangeArrowheads="1"/>
          </p:cNvSpPr>
          <p:nvPr/>
        </p:nvSpPr>
        <p:spPr bwMode="auto">
          <a:xfrm>
            <a:off x="5081588" y="4589463"/>
            <a:ext cx="152400" cy="152400"/>
          </a:xfrm>
          <a:prstGeom prst="ellipse">
            <a:avLst/>
          </a:prstGeom>
          <a:solidFill>
            <a:srgbClr val="FF0000"/>
          </a:solidFill>
          <a:ln w="12700">
            <a:solidFill>
              <a:srgbClr val="000000"/>
            </a:solidFill>
            <a:round/>
            <a:headEnd type="none" w="sm" len="sm"/>
            <a:tailEnd type="none" w="sm" len="sm"/>
          </a:ln>
        </p:spPr>
        <p:txBody>
          <a:bodyPr wrap="none" anchor="ctr"/>
          <a:lstStyle/>
          <a:p>
            <a:endParaRPr lang="en-US"/>
          </a:p>
        </p:txBody>
      </p:sp>
      <p:sp>
        <p:nvSpPr>
          <p:cNvPr id="18445" name="Text Box 14"/>
          <p:cNvSpPr txBox="1">
            <a:spLocks noChangeArrowheads="1"/>
          </p:cNvSpPr>
          <p:nvPr/>
        </p:nvSpPr>
        <p:spPr bwMode="auto">
          <a:xfrm>
            <a:off x="2495550" y="5378450"/>
            <a:ext cx="387350" cy="336550"/>
          </a:xfrm>
          <a:prstGeom prst="rect">
            <a:avLst/>
          </a:prstGeom>
          <a:noFill/>
          <a:ln w="9525">
            <a:noFill/>
            <a:miter lim="800000"/>
            <a:headEnd/>
            <a:tailEnd/>
          </a:ln>
        </p:spPr>
        <p:txBody>
          <a:bodyPr wrap="none">
            <a:spAutoFit/>
          </a:bodyPr>
          <a:lstStyle/>
          <a:p>
            <a:pPr eaLnBrk="0" hangingPunct="0"/>
            <a:r>
              <a:rPr lang="en-US" sz="1600"/>
              <a:t>Hi</a:t>
            </a:r>
          </a:p>
        </p:txBody>
      </p:sp>
      <p:sp>
        <p:nvSpPr>
          <p:cNvPr id="18446" name="Text Box 15"/>
          <p:cNvSpPr txBox="1">
            <a:spLocks noChangeArrowheads="1"/>
          </p:cNvSpPr>
          <p:nvPr/>
        </p:nvSpPr>
        <p:spPr bwMode="auto">
          <a:xfrm>
            <a:off x="6321425" y="5378450"/>
            <a:ext cx="409575" cy="336550"/>
          </a:xfrm>
          <a:prstGeom prst="rect">
            <a:avLst/>
          </a:prstGeom>
          <a:noFill/>
          <a:ln w="9525">
            <a:noFill/>
            <a:miter lim="800000"/>
            <a:headEnd/>
            <a:tailEnd/>
          </a:ln>
        </p:spPr>
        <p:txBody>
          <a:bodyPr wrap="none">
            <a:spAutoFit/>
          </a:bodyPr>
          <a:lstStyle/>
          <a:p>
            <a:pPr eaLnBrk="0" hangingPunct="0"/>
            <a:r>
              <a:rPr lang="en-US" sz="1600"/>
              <a:t>Lo</a:t>
            </a:r>
          </a:p>
        </p:txBody>
      </p:sp>
      <p:sp>
        <p:nvSpPr>
          <p:cNvPr id="18447" name="Line 16"/>
          <p:cNvSpPr>
            <a:spLocks noChangeShapeType="1"/>
          </p:cNvSpPr>
          <p:nvPr/>
        </p:nvSpPr>
        <p:spPr bwMode="auto">
          <a:xfrm>
            <a:off x="3197225" y="3217863"/>
            <a:ext cx="0" cy="1447800"/>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8448" name="Line 17"/>
          <p:cNvSpPr>
            <a:spLocks noChangeShapeType="1"/>
          </p:cNvSpPr>
          <p:nvPr/>
        </p:nvSpPr>
        <p:spPr bwMode="auto">
          <a:xfrm>
            <a:off x="3197225" y="4665663"/>
            <a:ext cx="1828800" cy="0"/>
          </a:xfrm>
          <a:prstGeom prst="line">
            <a:avLst/>
          </a:prstGeom>
          <a:noFill/>
          <a:ln w="9525" cap="rnd">
            <a:solidFill>
              <a:schemeClr val="tx1"/>
            </a:solidFill>
            <a:prstDash val="sysDot"/>
            <a:round/>
            <a:headEnd/>
            <a:tailEnd type="triangle" w="med" len="med"/>
          </a:ln>
        </p:spPr>
        <p:txBody>
          <a:bodyPr wrap="none" anchor="ctr"/>
          <a:lstStyle/>
          <a:p>
            <a:endParaRPr lang="en-US"/>
          </a:p>
        </p:txBody>
      </p:sp>
      <p:sp>
        <p:nvSpPr>
          <p:cNvPr id="18449" name="Text Box 18"/>
          <p:cNvSpPr txBox="1">
            <a:spLocks noChangeArrowheads="1"/>
          </p:cNvSpPr>
          <p:nvPr/>
        </p:nvSpPr>
        <p:spPr bwMode="auto">
          <a:xfrm>
            <a:off x="3830638" y="4597400"/>
            <a:ext cx="509587"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p>
        </p:txBody>
      </p:sp>
      <p:sp>
        <p:nvSpPr>
          <p:cNvPr id="18450" name="Text Box 19"/>
          <p:cNvSpPr txBox="1">
            <a:spLocks noChangeArrowheads="1"/>
          </p:cNvSpPr>
          <p:nvPr/>
        </p:nvSpPr>
        <p:spPr bwMode="auto">
          <a:xfrm>
            <a:off x="3197225" y="3827463"/>
            <a:ext cx="495300"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X</a:t>
            </a:r>
          </a:p>
        </p:txBody>
      </p:sp>
      <p:sp>
        <p:nvSpPr>
          <p:cNvPr id="18451" name="Line 22"/>
          <p:cNvSpPr>
            <a:spLocks noChangeShapeType="1"/>
          </p:cNvSpPr>
          <p:nvPr/>
        </p:nvSpPr>
        <p:spPr bwMode="auto">
          <a:xfrm>
            <a:off x="3352800" y="3141663"/>
            <a:ext cx="381000" cy="0"/>
          </a:xfrm>
          <a:prstGeom prst="line">
            <a:avLst/>
          </a:prstGeom>
          <a:noFill/>
          <a:ln w="9525">
            <a:solidFill>
              <a:schemeClr val="tx1"/>
            </a:solidFill>
            <a:round/>
            <a:headEnd/>
            <a:tailEnd type="triangle" w="med" len="med"/>
          </a:ln>
        </p:spPr>
        <p:txBody>
          <a:bodyPr/>
          <a:lstStyle/>
          <a:p>
            <a:endParaRPr lang="en-US"/>
          </a:p>
        </p:txBody>
      </p:sp>
      <p:sp>
        <p:nvSpPr>
          <p:cNvPr id="18452" name="Line 23"/>
          <p:cNvSpPr>
            <a:spLocks noChangeShapeType="1"/>
          </p:cNvSpPr>
          <p:nvPr/>
        </p:nvSpPr>
        <p:spPr bwMode="auto">
          <a:xfrm>
            <a:off x="5257800" y="4665663"/>
            <a:ext cx="381000" cy="0"/>
          </a:xfrm>
          <a:prstGeom prst="line">
            <a:avLst/>
          </a:prstGeom>
          <a:noFill/>
          <a:ln w="9525">
            <a:solidFill>
              <a:schemeClr val="tx1"/>
            </a:solidFill>
            <a:round/>
            <a:headEnd/>
            <a:tailEnd type="triangle" w="med" len="med"/>
          </a:ln>
        </p:spPr>
        <p:txBody>
          <a:bodyPr/>
          <a:lstStyle/>
          <a:p>
            <a:endParaRPr lang="en-US"/>
          </a:p>
        </p:txBody>
      </p:sp>
      <p:sp>
        <p:nvSpPr>
          <p:cNvPr id="18453" name="Freeform 24"/>
          <p:cNvSpPr>
            <a:spLocks/>
          </p:cNvSpPr>
          <p:nvPr/>
        </p:nvSpPr>
        <p:spPr bwMode="auto">
          <a:xfrm>
            <a:off x="2743200" y="2760663"/>
            <a:ext cx="1905000" cy="914400"/>
          </a:xfrm>
          <a:custGeom>
            <a:avLst/>
            <a:gdLst>
              <a:gd name="T0" fmla="*/ 0 w 1200"/>
              <a:gd name="T1" fmla="*/ 0 h 576"/>
              <a:gd name="T2" fmla="*/ 2147483647 w 1200"/>
              <a:gd name="T3" fmla="*/ 2147483647 h 576"/>
              <a:gd name="T4" fmla="*/ 2147483647 w 1200"/>
              <a:gd name="T5" fmla="*/ 2147483647 h 576"/>
              <a:gd name="T6" fmla="*/ 0 60000 65536"/>
              <a:gd name="T7" fmla="*/ 0 60000 65536"/>
              <a:gd name="T8" fmla="*/ 0 60000 65536"/>
              <a:gd name="T9" fmla="*/ 0 w 1200"/>
              <a:gd name="T10" fmla="*/ 0 h 576"/>
              <a:gd name="T11" fmla="*/ 1200 w 1200"/>
              <a:gd name="T12" fmla="*/ 576 h 576"/>
            </a:gdLst>
            <a:ahLst/>
            <a:cxnLst>
              <a:cxn ang="T6">
                <a:pos x="T0" y="T1"/>
              </a:cxn>
              <a:cxn ang="T7">
                <a:pos x="T2" y="T3"/>
              </a:cxn>
              <a:cxn ang="T8">
                <a:pos x="T4" y="T5"/>
              </a:cxn>
            </a:cxnLst>
            <a:rect l="T9" t="T10" r="T11" b="T12"/>
            <a:pathLst>
              <a:path w="1200" h="576">
                <a:moveTo>
                  <a:pt x="0" y="0"/>
                </a:moveTo>
                <a:cubicBezTo>
                  <a:pt x="260" y="72"/>
                  <a:pt x="520" y="144"/>
                  <a:pt x="720" y="240"/>
                </a:cubicBezTo>
                <a:cubicBezTo>
                  <a:pt x="920" y="336"/>
                  <a:pt x="1060" y="456"/>
                  <a:pt x="1200" y="576"/>
                </a:cubicBezTo>
              </a:path>
            </a:pathLst>
          </a:custGeom>
          <a:noFill/>
          <a:ln w="9525">
            <a:solidFill>
              <a:schemeClr val="tx1"/>
            </a:solidFill>
            <a:round/>
            <a:headEnd/>
            <a:tailEnd/>
          </a:ln>
        </p:spPr>
        <p:txBody>
          <a:bodyPr/>
          <a:lstStyle/>
          <a:p>
            <a:endParaRPr lang="en-US"/>
          </a:p>
        </p:txBody>
      </p:sp>
      <p:sp>
        <p:nvSpPr>
          <p:cNvPr id="18454" name="Freeform 25"/>
          <p:cNvSpPr>
            <a:spLocks/>
          </p:cNvSpPr>
          <p:nvPr/>
        </p:nvSpPr>
        <p:spPr bwMode="auto">
          <a:xfrm>
            <a:off x="5257800" y="3932238"/>
            <a:ext cx="842963" cy="1343025"/>
          </a:xfrm>
          <a:custGeom>
            <a:avLst/>
            <a:gdLst>
              <a:gd name="T0" fmla="*/ 0 w 531"/>
              <a:gd name="T1" fmla="*/ 0 h 846"/>
              <a:gd name="T2" fmla="*/ 2147483647 w 531"/>
              <a:gd name="T3" fmla="*/ 2147483647 h 846"/>
              <a:gd name="T4" fmla="*/ 2147483647 w 531"/>
              <a:gd name="T5" fmla="*/ 2147483647 h 846"/>
              <a:gd name="T6" fmla="*/ 0 60000 65536"/>
              <a:gd name="T7" fmla="*/ 0 60000 65536"/>
              <a:gd name="T8" fmla="*/ 0 60000 65536"/>
              <a:gd name="T9" fmla="*/ 0 w 531"/>
              <a:gd name="T10" fmla="*/ 0 h 846"/>
              <a:gd name="T11" fmla="*/ 531 w 531"/>
              <a:gd name="T12" fmla="*/ 846 h 846"/>
            </a:gdLst>
            <a:ahLst/>
            <a:cxnLst>
              <a:cxn ang="T6">
                <a:pos x="T0" y="T1"/>
              </a:cxn>
              <a:cxn ang="T7">
                <a:pos x="T2" y="T3"/>
              </a:cxn>
              <a:cxn ang="T8">
                <a:pos x="T4" y="T5"/>
              </a:cxn>
            </a:cxnLst>
            <a:rect l="T9" t="T10" r="T11" b="T12"/>
            <a:pathLst>
              <a:path w="531" h="846">
                <a:moveTo>
                  <a:pt x="0" y="0"/>
                </a:moveTo>
                <a:cubicBezTo>
                  <a:pt x="59" y="78"/>
                  <a:pt x="254" y="327"/>
                  <a:pt x="342" y="468"/>
                </a:cubicBezTo>
                <a:cubicBezTo>
                  <a:pt x="430" y="609"/>
                  <a:pt x="492" y="767"/>
                  <a:pt x="531" y="846"/>
                </a:cubicBezTo>
              </a:path>
            </a:pathLst>
          </a:custGeom>
          <a:noFill/>
          <a:ln w="9525">
            <a:solidFill>
              <a:schemeClr val="tx1"/>
            </a:solidFill>
            <a:round/>
            <a:headEnd/>
            <a:tailEnd/>
          </a:ln>
        </p:spPr>
        <p:txBody>
          <a:bodyPr/>
          <a:lstStyle/>
          <a:p>
            <a:endParaRPr lang="en-US"/>
          </a:p>
        </p:txBody>
      </p:sp>
      <p:sp>
        <p:nvSpPr>
          <p:cNvPr id="18455" name="Text Box 26"/>
          <p:cNvSpPr txBox="1">
            <a:spLocks noChangeArrowheads="1"/>
          </p:cNvSpPr>
          <p:nvPr/>
        </p:nvSpPr>
        <p:spPr bwMode="auto">
          <a:xfrm>
            <a:off x="3276600" y="3141663"/>
            <a:ext cx="811213"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r>
              <a:rPr lang="en-US" sz="2000" baseline="-25000"/>
              <a:t>v, us</a:t>
            </a:r>
            <a:endParaRPr lang="en-US" sz="2000"/>
          </a:p>
        </p:txBody>
      </p:sp>
      <p:sp>
        <p:nvSpPr>
          <p:cNvPr id="18456" name="Text Box 27"/>
          <p:cNvSpPr txBox="1">
            <a:spLocks noChangeArrowheads="1"/>
          </p:cNvSpPr>
          <p:nvPr/>
        </p:nvSpPr>
        <p:spPr bwMode="auto">
          <a:xfrm>
            <a:off x="5181600" y="4665663"/>
            <a:ext cx="935038"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r>
              <a:rPr lang="en-US" sz="2000" baseline="-25000"/>
              <a:t>v,rival</a:t>
            </a:r>
            <a:endParaRPr lang="en-US" sz="2000"/>
          </a:p>
        </p:txBody>
      </p:sp>
      <p:sp>
        <p:nvSpPr>
          <p:cNvPr id="18457" name="Freeform 28"/>
          <p:cNvSpPr>
            <a:spLocks/>
          </p:cNvSpPr>
          <p:nvPr/>
        </p:nvSpPr>
        <p:spPr bwMode="auto">
          <a:xfrm>
            <a:off x="4000500" y="2960688"/>
            <a:ext cx="1528763" cy="1343025"/>
          </a:xfrm>
          <a:custGeom>
            <a:avLst/>
            <a:gdLst>
              <a:gd name="T0" fmla="*/ 0 w 963"/>
              <a:gd name="T1" fmla="*/ 0 h 846"/>
              <a:gd name="T2" fmla="*/ 2147483647 w 963"/>
              <a:gd name="T3" fmla="*/ 2147483647 h 846"/>
              <a:gd name="T4" fmla="*/ 2147483647 w 963"/>
              <a:gd name="T5" fmla="*/ 2147483647 h 846"/>
              <a:gd name="T6" fmla="*/ 2147483647 w 963"/>
              <a:gd name="T7" fmla="*/ 2147483647 h 846"/>
              <a:gd name="T8" fmla="*/ 0 60000 65536"/>
              <a:gd name="T9" fmla="*/ 0 60000 65536"/>
              <a:gd name="T10" fmla="*/ 0 60000 65536"/>
              <a:gd name="T11" fmla="*/ 0 60000 65536"/>
              <a:gd name="T12" fmla="*/ 0 w 963"/>
              <a:gd name="T13" fmla="*/ 0 h 846"/>
              <a:gd name="T14" fmla="*/ 963 w 963"/>
              <a:gd name="T15" fmla="*/ 846 h 846"/>
            </a:gdLst>
            <a:ahLst/>
            <a:cxnLst>
              <a:cxn ang="T8">
                <a:pos x="T0" y="T1"/>
              </a:cxn>
              <a:cxn ang="T9">
                <a:pos x="T2" y="T3"/>
              </a:cxn>
              <a:cxn ang="T10">
                <a:pos x="T4" y="T5"/>
              </a:cxn>
              <a:cxn ang="T11">
                <a:pos x="T6" y="T7"/>
              </a:cxn>
            </a:cxnLst>
            <a:rect l="T12" t="T13" r="T14" b="T15"/>
            <a:pathLst>
              <a:path w="963" h="846">
                <a:moveTo>
                  <a:pt x="0" y="0"/>
                </a:moveTo>
                <a:cubicBezTo>
                  <a:pt x="46" y="20"/>
                  <a:pt x="177" y="52"/>
                  <a:pt x="279" y="117"/>
                </a:cubicBezTo>
                <a:cubicBezTo>
                  <a:pt x="381" y="182"/>
                  <a:pt x="498" y="266"/>
                  <a:pt x="612" y="387"/>
                </a:cubicBezTo>
                <a:cubicBezTo>
                  <a:pt x="726" y="508"/>
                  <a:pt x="890" y="750"/>
                  <a:pt x="963" y="846"/>
                </a:cubicBezTo>
              </a:path>
            </a:pathLst>
          </a:custGeom>
          <a:noFill/>
          <a:ln w="28575">
            <a:solidFill>
              <a:srgbClr val="FF0000"/>
            </a:solidFill>
            <a:prstDash val="dash"/>
            <a:round/>
            <a:headEnd/>
            <a:tailEnd/>
          </a:ln>
        </p:spPr>
        <p:txBody>
          <a:bodyPr/>
          <a:lstStyle/>
          <a:p>
            <a:endParaRPr lang="en-US"/>
          </a:p>
        </p:txBody>
      </p:sp>
      <p:sp>
        <p:nvSpPr>
          <p:cNvPr id="18458" name="Oval 29"/>
          <p:cNvSpPr>
            <a:spLocks noChangeArrowheads="1"/>
          </p:cNvSpPr>
          <p:nvPr/>
        </p:nvSpPr>
        <p:spPr bwMode="auto">
          <a:xfrm>
            <a:off x="4343400" y="3065463"/>
            <a:ext cx="152400" cy="152400"/>
          </a:xfrm>
          <a:prstGeom prst="ellipse">
            <a:avLst/>
          </a:prstGeom>
          <a:solidFill>
            <a:srgbClr val="FFFF00"/>
          </a:solidFill>
          <a:ln w="12700">
            <a:solidFill>
              <a:srgbClr val="000000"/>
            </a:solidFill>
            <a:round/>
            <a:headEnd type="none" w="sm" len="sm"/>
            <a:tailEnd type="none" w="sm" len="sm"/>
          </a:ln>
        </p:spPr>
        <p:txBody>
          <a:bodyPr wrap="none" anchor="ctr"/>
          <a:lstStyle/>
          <a:p>
            <a:endParaRPr lang="en-US"/>
          </a:p>
        </p:txBody>
      </p:sp>
      <p:sp>
        <p:nvSpPr>
          <p:cNvPr id="18459" name="Line 30"/>
          <p:cNvSpPr>
            <a:spLocks noChangeShapeType="1"/>
          </p:cNvSpPr>
          <p:nvPr/>
        </p:nvSpPr>
        <p:spPr bwMode="auto">
          <a:xfrm>
            <a:off x="4419600" y="2319338"/>
            <a:ext cx="1385888" cy="0"/>
          </a:xfrm>
          <a:prstGeom prst="line">
            <a:avLst/>
          </a:prstGeom>
          <a:noFill/>
          <a:ln w="9525">
            <a:solidFill>
              <a:srgbClr val="FF0000"/>
            </a:solidFill>
            <a:round/>
            <a:headEnd/>
            <a:tailEnd type="triangle" w="med" len="med"/>
          </a:ln>
        </p:spPr>
        <p:txBody>
          <a:bodyPr wrap="none" anchor="ctr"/>
          <a:lstStyle/>
          <a:p>
            <a:endParaRPr lang="en-US"/>
          </a:p>
        </p:txBody>
      </p:sp>
      <p:sp>
        <p:nvSpPr>
          <p:cNvPr id="18460" name="Text Box 31"/>
          <p:cNvSpPr txBox="1">
            <a:spLocks noChangeArrowheads="1"/>
          </p:cNvSpPr>
          <p:nvPr/>
        </p:nvSpPr>
        <p:spPr bwMode="auto">
          <a:xfrm>
            <a:off x="4838700" y="1922463"/>
            <a:ext cx="592138" cy="396875"/>
          </a:xfrm>
          <a:prstGeom prst="rect">
            <a:avLst/>
          </a:prstGeom>
          <a:noFill/>
          <a:ln w="9525">
            <a:noFill/>
            <a:miter lim="800000"/>
            <a:headEnd/>
            <a:tailEnd/>
          </a:ln>
        </p:spPr>
        <p:txBody>
          <a:bodyPr wrap="none">
            <a:spAutoFit/>
          </a:bodyPr>
          <a:lstStyle/>
          <a:p>
            <a:pPr eaLnBrk="0" hangingPunct="0"/>
            <a:r>
              <a:rPr lang="en-US" sz="2000">
                <a:solidFill>
                  <a:srgbClr val="FF0000"/>
                </a:solidFill>
                <a:latin typeface="Symbol" pitchFamily="18" charset="2"/>
              </a:rPr>
              <a:t>D</a:t>
            </a:r>
            <a:r>
              <a:rPr lang="en-US" sz="2000">
                <a:solidFill>
                  <a:srgbClr val="FF0000"/>
                </a:solidFill>
              </a:rPr>
              <a:t>C</a:t>
            </a:r>
            <a:r>
              <a:rPr lang="en-US" sz="2000" baseline="-25000">
                <a:solidFill>
                  <a:srgbClr val="FF0000"/>
                </a:solidFill>
              </a:rPr>
              <a:t>S</a:t>
            </a:r>
            <a:endParaRPr lang="en-US" sz="2000">
              <a:solidFill>
                <a:srgbClr val="FF0000"/>
              </a:solidFill>
            </a:endParaRPr>
          </a:p>
        </p:txBody>
      </p:sp>
      <p:sp>
        <p:nvSpPr>
          <p:cNvPr id="18461" name="Line 32"/>
          <p:cNvSpPr>
            <a:spLocks noChangeShapeType="1"/>
          </p:cNvSpPr>
          <p:nvPr/>
        </p:nvSpPr>
        <p:spPr bwMode="auto">
          <a:xfrm flipV="1">
            <a:off x="5805488" y="2074863"/>
            <a:ext cx="0" cy="2590800"/>
          </a:xfrm>
          <a:prstGeom prst="line">
            <a:avLst/>
          </a:prstGeom>
          <a:noFill/>
          <a:ln w="9525">
            <a:solidFill>
              <a:schemeClr val="tx1"/>
            </a:solidFill>
            <a:prstDash val="dash"/>
            <a:round/>
            <a:headEnd/>
            <a:tailEnd/>
          </a:ln>
        </p:spPr>
        <p:txBody>
          <a:bodyPr/>
          <a:lstStyle/>
          <a:p>
            <a:endParaRPr lang="en-US"/>
          </a:p>
        </p:txBody>
      </p:sp>
      <p:sp>
        <p:nvSpPr>
          <p:cNvPr id="18462" name="Line 33"/>
          <p:cNvSpPr>
            <a:spLocks noChangeShapeType="1"/>
          </p:cNvSpPr>
          <p:nvPr/>
        </p:nvSpPr>
        <p:spPr bwMode="auto">
          <a:xfrm flipV="1">
            <a:off x="4419600" y="2379663"/>
            <a:ext cx="0" cy="685800"/>
          </a:xfrm>
          <a:prstGeom prst="line">
            <a:avLst/>
          </a:prstGeom>
          <a:noFill/>
          <a:ln w="9525">
            <a:solidFill>
              <a:schemeClr val="tx1"/>
            </a:solidFill>
            <a:prstDash val="dash"/>
            <a:round/>
            <a:headEnd/>
            <a:tailEnd/>
          </a:ln>
        </p:spPr>
        <p:txBody>
          <a:bodyPr/>
          <a:lstStyle/>
          <a:p>
            <a:endParaRPr lang="en-US"/>
          </a:p>
        </p:txBody>
      </p:sp>
      <p:sp>
        <p:nvSpPr>
          <p:cNvPr id="18463" name="Line 34"/>
          <p:cNvSpPr>
            <a:spLocks noChangeShapeType="1"/>
          </p:cNvSpPr>
          <p:nvPr/>
        </p:nvSpPr>
        <p:spPr bwMode="auto">
          <a:xfrm flipV="1">
            <a:off x="3886200" y="2303463"/>
            <a:ext cx="0" cy="762000"/>
          </a:xfrm>
          <a:prstGeom prst="line">
            <a:avLst/>
          </a:prstGeom>
          <a:noFill/>
          <a:ln w="9525">
            <a:solidFill>
              <a:schemeClr val="tx1"/>
            </a:solidFill>
            <a:prstDash val="dash"/>
            <a:round/>
            <a:headEnd/>
            <a:tailEnd/>
          </a:ln>
        </p:spPr>
        <p:txBody>
          <a:bodyPr/>
          <a:lstStyle/>
          <a:p>
            <a:endParaRPr lang="en-US"/>
          </a:p>
        </p:txBody>
      </p:sp>
      <p:sp>
        <p:nvSpPr>
          <p:cNvPr id="18464" name="Line 35"/>
          <p:cNvSpPr>
            <a:spLocks noChangeShapeType="1"/>
          </p:cNvSpPr>
          <p:nvPr/>
        </p:nvSpPr>
        <p:spPr bwMode="auto">
          <a:xfrm>
            <a:off x="3886200" y="2319338"/>
            <a:ext cx="533400" cy="0"/>
          </a:xfrm>
          <a:prstGeom prst="line">
            <a:avLst/>
          </a:prstGeom>
          <a:noFill/>
          <a:ln w="9525">
            <a:solidFill>
              <a:srgbClr val="FF0000"/>
            </a:solidFill>
            <a:round/>
            <a:headEnd/>
            <a:tailEnd type="triangle" w="med" len="med"/>
          </a:ln>
        </p:spPr>
        <p:txBody>
          <a:bodyPr wrap="none" anchor="ctr"/>
          <a:lstStyle/>
          <a:p>
            <a:endParaRPr lang="en-US"/>
          </a:p>
        </p:txBody>
      </p:sp>
      <p:sp>
        <p:nvSpPr>
          <p:cNvPr id="18465" name="Text Box 36"/>
          <p:cNvSpPr txBox="1">
            <a:spLocks noChangeArrowheads="1"/>
          </p:cNvSpPr>
          <p:nvPr/>
        </p:nvSpPr>
        <p:spPr bwMode="auto">
          <a:xfrm>
            <a:off x="3848100" y="1922463"/>
            <a:ext cx="730250" cy="396875"/>
          </a:xfrm>
          <a:prstGeom prst="rect">
            <a:avLst/>
          </a:prstGeom>
          <a:noFill/>
          <a:ln w="9525">
            <a:noFill/>
            <a:miter lim="800000"/>
            <a:headEnd/>
            <a:tailEnd/>
          </a:ln>
        </p:spPr>
        <p:txBody>
          <a:bodyPr wrap="none">
            <a:spAutoFit/>
          </a:bodyPr>
          <a:lstStyle/>
          <a:p>
            <a:pPr eaLnBrk="0" hangingPunct="0"/>
            <a:r>
              <a:rPr lang="en-US" sz="2000">
                <a:solidFill>
                  <a:srgbClr val="FF0000"/>
                </a:solidFill>
                <a:latin typeface="Symbol" pitchFamily="18" charset="2"/>
              </a:rPr>
              <a:t>D</a:t>
            </a:r>
            <a:r>
              <a:rPr lang="en-US" sz="2000">
                <a:solidFill>
                  <a:srgbClr val="FF0000"/>
                </a:solidFill>
              </a:rPr>
              <a:t>C</a:t>
            </a:r>
            <a:r>
              <a:rPr lang="en-US" sz="2000" baseline="-25000">
                <a:solidFill>
                  <a:srgbClr val="FF0000"/>
                </a:solidFill>
              </a:rPr>
              <a:t>OE</a:t>
            </a:r>
            <a:endParaRPr lang="en-US" sz="2000">
              <a:solidFill>
                <a:srgbClr val="FF0000"/>
              </a:solidFill>
            </a:endParaRPr>
          </a:p>
        </p:txBody>
      </p:sp>
      <p:sp>
        <p:nvSpPr>
          <p:cNvPr id="18466" name="Arc 3"/>
          <p:cNvSpPr>
            <a:spLocks/>
          </p:cNvSpPr>
          <p:nvPr/>
        </p:nvSpPr>
        <p:spPr bwMode="auto">
          <a:xfrm>
            <a:off x="2624138" y="2474913"/>
            <a:ext cx="3605212" cy="2916237"/>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28575">
            <a:solidFill>
              <a:schemeClr val="accent1"/>
            </a:solidFill>
            <a:prstDash val="dash"/>
            <a:round/>
            <a:headEnd/>
            <a:tailEnd/>
          </a:ln>
        </p:spPr>
        <p:txBody>
          <a:bodyPr anchor="ctr">
            <a:spAutoFit/>
          </a:bodyPr>
          <a:lstStyle/>
          <a:p>
            <a:endParaRPr lang="en-US"/>
          </a:p>
        </p:txBody>
      </p:sp>
      <p:sp>
        <p:nvSpPr>
          <p:cNvPr id="18467" name="Oval 20"/>
          <p:cNvSpPr>
            <a:spLocks noChangeArrowheads="1"/>
          </p:cNvSpPr>
          <p:nvPr/>
        </p:nvSpPr>
        <p:spPr bwMode="auto">
          <a:xfrm>
            <a:off x="3810000" y="3065463"/>
            <a:ext cx="152400" cy="152400"/>
          </a:xfrm>
          <a:prstGeom prst="ellipse">
            <a:avLst/>
          </a:prstGeom>
          <a:solidFill>
            <a:schemeClr val="bg1"/>
          </a:solidFill>
          <a:ln w="28575">
            <a:solidFill>
              <a:schemeClr val="accent2"/>
            </a:solidFill>
            <a:round/>
            <a:headEnd type="none" w="sm" len="sm"/>
            <a:tailEnd type="none" w="sm" len="sm"/>
          </a:ln>
        </p:spPr>
        <p:txBody>
          <a:bodyPr wrap="none" anchor="ctr"/>
          <a:lstStyle/>
          <a:p>
            <a:endParaRPr lang="en-US"/>
          </a:p>
        </p:txBody>
      </p:sp>
      <p:sp>
        <p:nvSpPr>
          <p:cNvPr id="18468" name="Oval 21"/>
          <p:cNvSpPr>
            <a:spLocks noChangeArrowheads="1"/>
          </p:cNvSpPr>
          <p:nvPr/>
        </p:nvSpPr>
        <p:spPr bwMode="auto">
          <a:xfrm>
            <a:off x="5715000" y="4589463"/>
            <a:ext cx="152400" cy="152400"/>
          </a:xfrm>
          <a:prstGeom prst="ellipse">
            <a:avLst/>
          </a:prstGeom>
          <a:solidFill>
            <a:schemeClr val="bg1"/>
          </a:solidFill>
          <a:ln w="28575">
            <a:solidFill>
              <a:srgbClr val="FF0000"/>
            </a:solidFill>
            <a:round/>
            <a:headEnd type="none" w="sm" len="sm"/>
            <a:tailEnd type="none" w="sm" len="sm"/>
          </a:ln>
        </p:spPr>
        <p:txBody>
          <a:bodyPr wrap="none" anchor="ctr"/>
          <a:lstStyle/>
          <a:p>
            <a:endParaRPr lang="en-US"/>
          </a:p>
        </p:txBody>
      </p:sp>
      <p:sp>
        <p:nvSpPr>
          <p:cNvPr id="18469" name="AutoShape 4"/>
          <p:cNvSpPr>
            <a:spLocks noChangeArrowheads="1"/>
          </p:cNvSpPr>
          <p:nvPr/>
        </p:nvSpPr>
        <p:spPr bwMode="auto">
          <a:xfrm>
            <a:off x="5167313" y="2540000"/>
            <a:ext cx="1828800" cy="514350"/>
          </a:xfrm>
          <a:prstGeom prst="wedgeRoundRectCallout">
            <a:avLst>
              <a:gd name="adj1" fmla="val -83856"/>
              <a:gd name="adj2" fmla="val 56481"/>
              <a:gd name="adj3" fmla="val 16667"/>
            </a:avLst>
          </a:prstGeom>
          <a:solidFill>
            <a:schemeClr val="bg1"/>
          </a:solidFill>
          <a:ln w="9525">
            <a:solidFill>
              <a:schemeClr val="tx1"/>
            </a:solidFill>
            <a:miter lim="800000"/>
            <a:headEnd/>
            <a:tailEnd/>
          </a:ln>
        </p:spPr>
        <p:txBody>
          <a:bodyPr/>
          <a:lstStyle/>
          <a:p>
            <a:pPr algn="ctr"/>
            <a:r>
              <a:rPr lang="en-US" sz="1200"/>
              <a:t>rival</a:t>
            </a:r>
            <a:r>
              <a:rPr lang="en-US" altLang="en-US" sz="1200"/>
              <a:t>’</a:t>
            </a:r>
            <a:r>
              <a:rPr lang="en-US" sz="1200"/>
              <a:t>s position if it were to enter our core market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1235">
                                            <p:txEl>
                                              <p:pRg st="12" end="12"/>
                                            </p:txEl>
                                          </p:spTgt>
                                        </p:tgtEl>
                                        <p:attrNameLst>
                                          <p:attrName>style.visibility</p:attrName>
                                        </p:attrNameLst>
                                      </p:cBhvr>
                                      <p:to>
                                        <p:strVal val="visible"/>
                                      </p:to>
                                    </p:set>
                                    <p:anim calcmode="lin" valueType="num">
                                      <p:cBhvr additive="base">
                                        <p:cTn id="7" dur="500" fill="hold"/>
                                        <p:tgtEl>
                                          <p:spTgt spid="351235">
                                            <p:txEl>
                                              <p:pRg st="12" end="1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51235">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123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smtClean="0"/>
              <a:t>I. Operations Strategy: </a:t>
            </a:r>
            <a:br>
              <a:rPr lang="en-US" smtClean="0"/>
            </a:br>
            <a:r>
              <a:rPr lang="en-US" smtClean="0"/>
              <a:t> </a:t>
            </a:r>
            <a:r>
              <a:rPr lang="en-US" sz="2400" smtClean="0"/>
              <a:t>How can operations increase or sustain competitive advantage?</a:t>
            </a:r>
          </a:p>
        </p:txBody>
      </p:sp>
      <p:sp>
        <p:nvSpPr>
          <p:cNvPr id="343043" name="Rectangle 3"/>
          <p:cNvSpPr>
            <a:spLocks noGrp="1" noChangeArrowheads="1"/>
          </p:cNvSpPr>
          <p:nvPr>
            <p:ph type="body" idx="4294967295"/>
          </p:nvPr>
        </p:nvSpPr>
        <p:spPr>
          <a:xfrm>
            <a:off x="0" y="1066800"/>
            <a:ext cx="8534400" cy="5486400"/>
          </a:xfrm>
        </p:spPr>
        <p:txBody>
          <a:bodyPr/>
          <a:lstStyle/>
          <a:p>
            <a:pPr eaLnBrk="1" hangingPunct="1">
              <a:lnSpc>
                <a:spcPct val="90000"/>
              </a:lnSpc>
            </a:pPr>
            <a:r>
              <a:rPr lang="en-US" dirty="0" smtClean="0"/>
              <a:t>Concepts</a:t>
            </a:r>
          </a:p>
          <a:p>
            <a:pPr marL="762000" lvl="1" indent="-304800" eaLnBrk="1" hangingPunct="1">
              <a:lnSpc>
                <a:spcPct val="90000"/>
              </a:lnSpc>
            </a:pPr>
            <a:r>
              <a:rPr lang="en-US" dirty="0" smtClean="0"/>
              <a:t>Resource, Process, Competency view</a:t>
            </a:r>
          </a:p>
          <a:p>
            <a:pPr marL="762000" lvl="1" indent="-304800" eaLnBrk="1" hangingPunct="1">
              <a:lnSpc>
                <a:spcPct val="90000"/>
              </a:lnSpc>
            </a:pPr>
            <a:r>
              <a:rPr lang="en-US" dirty="0" smtClean="0"/>
              <a:t>Alignment</a:t>
            </a:r>
          </a:p>
          <a:p>
            <a:pPr marL="762000" lvl="1" indent="-304800" eaLnBrk="1" hangingPunct="1">
              <a:lnSpc>
                <a:spcPct val="90000"/>
              </a:lnSpc>
            </a:pPr>
            <a:r>
              <a:rPr lang="en-US" dirty="0" smtClean="0"/>
              <a:t>Trade-off curves, efficient frontier, operational effectiveness, and focus</a:t>
            </a:r>
          </a:p>
          <a:p>
            <a:pPr marL="762000" lvl="1" indent="-304800" eaLnBrk="1" hangingPunct="1">
              <a:lnSpc>
                <a:spcPct val="90000"/>
              </a:lnSpc>
            </a:pPr>
            <a:r>
              <a:rPr lang="en-US" dirty="0" smtClean="0"/>
              <a:t>Productivity</a:t>
            </a:r>
          </a:p>
          <a:p>
            <a:pPr marL="762000" lvl="1" indent="-304800" eaLnBrk="1" hangingPunct="1">
              <a:lnSpc>
                <a:spcPct val="90000"/>
              </a:lnSpc>
            </a:pPr>
            <a:r>
              <a:rPr lang="en-US" dirty="0" smtClean="0"/>
              <a:t>Operations-based competitive preemption &amp; learning from competitors</a:t>
            </a:r>
          </a:p>
          <a:p>
            <a:pPr marL="762000" lvl="1" indent="-304800" eaLnBrk="1" hangingPunct="1">
              <a:lnSpc>
                <a:spcPct val="90000"/>
              </a:lnSpc>
            </a:pPr>
            <a:endParaRPr lang="en-US" dirty="0" smtClean="0"/>
          </a:p>
          <a:p>
            <a:pPr eaLnBrk="1" hangingPunct="1">
              <a:lnSpc>
                <a:spcPct val="90000"/>
              </a:lnSpc>
            </a:pPr>
            <a:r>
              <a:rPr lang="en-US" dirty="0" smtClean="0"/>
              <a:t>Tools:</a:t>
            </a:r>
          </a:p>
          <a:p>
            <a:pPr marL="762000" lvl="1" indent="-304800" eaLnBrk="1" hangingPunct="1">
              <a:lnSpc>
                <a:spcPct val="90000"/>
              </a:lnSpc>
            </a:pPr>
            <a:r>
              <a:rPr lang="en-US" dirty="0" smtClean="0"/>
              <a:t>Tailoring = technique of fitting the operational system to competitive strategy</a:t>
            </a:r>
          </a:p>
          <a:p>
            <a:pPr marL="1181100" lvl="2" indent="-266700" eaLnBrk="1" hangingPunct="1">
              <a:lnSpc>
                <a:spcPct val="90000"/>
              </a:lnSpc>
              <a:buFont typeface="Wingdings" pitchFamily="2" charset="2"/>
              <a:buAutoNum type="arabicPeriod"/>
            </a:pPr>
            <a:r>
              <a:rPr lang="en-US" dirty="0" smtClean="0"/>
              <a:t>strategic operational audit</a:t>
            </a:r>
          </a:p>
          <a:p>
            <a:pPr marL="1181100" lvl="2" indent="-266700" eaLnBrk="1" hangingPunct="1">
              <a:lnSpc>
                <a:spcPct val="90000"/>
              </a:lnSpc>
              <a:buFont typeface="Wingdings" pitchFamily="2" charset="2"/>
              <a:buAutoNum type="arabicPeriod"/>
            </a:pPr>
            <a:r>
              <a:rPr lang="en-US" dirty="0" smtClean="0"/>
              <a:t>product-process matrix</a:t>
            </a:r>
          </a:p>
          <a:p>
            <a:pPr marL="1181100" lvl="2" indent="-266700" eaLnBrk="1" hangingPunct="1">
              <a:lnSpc>
                <a:spcPct val="90000"/>
              </a:lnSpc>
              <a:buFont typeface="Wingdings" pitchFamily="2" charset="2"/>
              <a:buAutoNum type="arabicPeriod"/>
            </a:pPr>
            <a:r>
              <a:rPr lang="en-US" dirty="0" smtClean="0"/>
              <a:t>focusing</a:t>
            </a:r>
          </a:p>
          <a:p>
            <a:pPr marL="762000" lvl="1" indent="-304800" eaLnBrk="1" hangingPunct="1">
              <a:lnSpc>
                <a:spcPct val="90000"/>
              </a:lnSpc>
            </a:pPr>
            <a:r>
              <a:rPr lang="en-US" dirty="0" smtClean="0"/>
              <a:t>How value differentiation and compete against low cost?</a:t>
            </a:r>
          </a:p>
          <a:p>
            <a:pPr marL="1181100" lvl="2" indent="-266700" eaLnBrk="1" hangingPunct="1">
              <a:lnSpc>
                <a:spcPct val="90000"/>
              </a:lnSpc>
            </a:pPr>
            <a:r>
              <a:rPr lang="en-US" dirty="0" smtClean="0"/>
              <a:t>Assessing threats/vulnerability</a:t>
            </a:r>
            <a:endParaRPr lang="en-US" i="1" dirty="0" smtClean="0"/>
          </a:p>
          <a:p>
            <a:pPr marL="1181100" lvl="2" indent="-266700" eaLnBrk="1" hangingPunct="1">
              <a:lnSpc>
                <a:spcPct val="90000"/>
              </a:lnSpc>
            </a:pPr>
            <a:r>
              <a:rPr lang="en-US" dirty="0" smtClean="0">
                <a:solidFill>
                  <a:srgbClr val="FF0000"/>
                </a:solidFill>
              </a:rPr>
              <a:t>Valuation</a:t>
            </a:r>
            <a:r>
              <a:rPr lang="en-US" dirty="0" smtClean="0"/>
              <a:t> of </a:t>
            </a:r>
            <a:r>
              <a:rPr lang="en-US" dirty="0" smtClean="0">
                <a:latin typeface="Symbol" pitchFamily="18" charset="2"/>
              </a:rPr>
              <a:t>D</a:t>
            </a:r>
            <a:r>
              <a:rPr lang="en-US" i="1" dirty="0" smtClean="0"/>
              <a:t>C</a:t>
            </a:r>
            <a:r>
              <a:rPr lang="en-US" dirty="0" smtClean="0"/>
              <a:t> components in unit economics </a:t>
            </a:r>
            <a:r>
              <a:rPr lang="en-US" sz="1400" dirty="0" smtClean="0"/>
              <a:t>($/order, $/thou units)</a:t>
            </a:r>
          </a:p>
          <a:p>
            <a:pPr lvl="3" eaLnBrk="1" hangingPunct="1">
              <a:lnSpc>
                <a:spcPct val="90000"/>
              </a:lnSpc>
            </a:pPr>
            <a:r>
              <a:rPr lang="en-US" dirty="0" smtClean="0"/>
              <a:t>by COGS items and volume, OE, and strategy (</a:t>
            </a:r>
            <a:r>
              <a:rPr lang="en-US" i="1" dirty="0" smtClean="0"/>
              <a:t>ACC </a:t>
            </a:r>
            <a:r>
              <a:rPr lang="en-US" i="1" dirty="0" err="1" smtClean="0"/>
              <a:t>vs</a:t>
            </a:r>
            <a:r>
              <a:rPr lang="en-US" i="1" dirty="0" smtClean="0"/>
              <a:t> DJC</a:t>
            </a:r>
            <a:r>
              <a:rPr lang="en-US" dirty="0" smtClean="0"/>
              <a:t>): </a:t>
            </a:r>
          </a:p>
          <a:p>
            <a:pPr lvl="3" eaLnBrk="1" hangingPunct="1">
              <a:lnSpc>
                <a:spcPct val="90000"/>
              </a:lnSpc>
            </a:pPr>
            <a:r>
              <a:rPr lang="en-US" dirty="0" smtClean="0"/>
              <a:t>by activity in the supply chain (</a:t>
            </a:r>
            <a:r>
              <a:rPr lang="en-US" i="1" dirty="0" smtClean="0"/>
              <a:t>Peapod</a:t>
            </a:r>
            <a:r>
              <a:rPr lang="en-US" dirty="0" smtClean="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3043">
                                            <p:txEl>
                                              <p:pRg st="7" end="7"/>
                                            </p:txEl>
                                          </p:spTgt>
                                        </p:tgtEl>
                                        <p:attrNameLst>
                                          <p:attrName>style.visibility</p:attrName>
                                        </p:attrNameLst>
                                      </p:cBhvr>
                                      <p:to>
                                        <p:strVal val="visible"/>
                                      </p:to>
                                    </p:set>
                                    <p:anim calcmode="lin" valueType="num">
                                      <p:cBhvr additive="base">
                                        <p:cTn id="7" dur="500" fill="hold"/>
                                        <p:tgtEl>
                                          <p:spTgt spid="343043">
                                            <p:txEl>
                                              <p:pRg st="7" end="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43043">
                                            <p:txEl>
                                              <p:pRg st="7" end="7"/>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43043">
                                            <p:txEl>
                                              <p:pRg st="8" end="8"/>
                                            </p:txEl>
                                          </p:spTgt>
                                        </p:tgtEl>
                                        <p:attrNameLst>
                                          <p:attrName>style.visibility</p:attrName>
                                        </p:attrNameLst>
                                      </p:cBhvr>
                                      <p:to>
                                        <p:strVal val="visible"/>
                                      </p:to>
                                    </p:set>
                                    <p:anim calcmode="lin" valueType="num">
                                      <p:cBhvr additive="base">
                                        <p:cTn id="11" dur="500" fill="hold"/>
                                        <p:tgtEl>
                                          <p:spTgt spid="343043">
                                            <p:txEl>
                                              <p:pRg st="8" end="8"/>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43043">
                                            <p:txEl>
                                              <p:pRg st="8" end="8"/>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43043">
                                            <p:txEl>
                                              <p:pRg st="9" end="9"/>
                                            </p:txEl>
                                          </p:spTgt>
                                        </p:tgtEl>
                                        <p:attrNameLst>
                                          <p:attrName>style.visibility</p:attrName>
                                        </p:attrNameLst>
                                      </p:cBhvr>
                                      <p:to>
                                        <p:strVal val="visible"/>
                                      </p:to>
                                    </p:set>
                                    <p:anim calcmode="lin" valueType="num">
                                      <p:cBhvr additive="base">
                                        <p:cTn id="15" dur="500" fill="hold"/>
                                        <p:tgtEl>
                                          <p:spTgt spid="343043">
                                            <p:txEl>
                                              <p:pRg st="9" end="9"/>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43043">
                                            <p:txEl>
                                              <p:pRg st="9" end="9"/>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43043">
                                            <p:txEl>
                                              <p:pRg st="10" end="10"/>
                                            </p:txEl>
                                          </p:spTgt>
                                        </p:tgtEl>
                                        <p:attrNameLst>
                                          <p:attrName>style.visibility</p:attrName>
                                        </p:attrNameLst>
                                      </p:cBhvr>
                                      <p:to>
                                        <p:strVal val="visible"/>
                                      </p:to>
                                    </p:set>
                                    <p:anim calcmode="lin" valueType="num">
                                      <p:cBhvr additive="base">
                                        <p:cTn id="19" dur="500" fill="hold"/>
                                        <p:tgtEl>
                                          <p:spTgt spid="343043">
                                            <p:txEl>
                                              <p:pRg st="10" end="1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43043">
                                            <p:txEl>
                                              <p:pRg st="10" end="10"/>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43043">
                                            <p:txEl>
                                              <p:pRg st="11" end="11"/>
                                            </p:txEl>
                                          </p:spTgt>
                                        </p:tgtEl>
                                        <p:attrNameLst>
                                          <p:attrName>style.visibility</p:attrName>
                                        </p:attrNameLst>
                                      </p:cBhvr>
                                      <p:to>
                                        <p:strVal val="visible"/>
                                      </p:to>
                                    </p:set>
                                    <p:anim calcmode="lin" valueType="num">
                                      <p:cBhvr additive="base">
                                        <p:cTn id="23" dur="500" fill="hold"/>
                                        <p:tgtEl>
                                          <p:spTgt spid="343043">
                                            <p:txEl>
                                              <p:pRg st="11" end="1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43043">
                                            <p:txEl>
                                              <p:pRg st="11" end="11"/>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43043">
                                            <p:txEl>
                                              <p:pRg st="12" end="12"/>
                                            </p:txEl>
                                          </p:spTgt>
                                        </p:tgtEl>
                                        <p:attrNameLst>
                                          <p:attrName>style.visibility</p:attrName>
                                        </p:attrNameLst>
                                      </p:cBhvr>
                                      <p:to>
                                        <p:strVal val="visible"/>
                                      </p:to>
                                    </p:set>
                                    <p:anim calcmode="lin" valueType="num">
                                      <p:cBhvr additive="base">
                                        <p:cTn id="27" dur="500" fill="hold"/>
                                        <p:tgtEl>
                                          <p:spTgt spid="343043">
                                            <p:txEl>
                                              <p:pRg st="12" end="1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43043">
                                            <p:txEl>
                                              <p:pRg st="12" end="12"/>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43043">
                                            <p:txEl>
                                              <p:pRg st="13" end="13"/>
                                            </p:txEl>
                                          </p:spTgt>
                                        </p:tgtEl>
                                        <p:attrNameLst>
                                          <p:attrName>style.visibility</p:attrName>
                                        </p:attrNameLst>
                                      </p:cBhvr>
                                      <p:to>
                                        <p:strVal val="visible"/>
                                      </p:to>
                                    </p:set>
                                    <p:anim calcmode="lin" valueType="num">
                                      <p:cBhvr additive="base">
                                        <p:cTn id="31" dur="500" fill="hold"/>
                                        <p:tgtEl>
                                          <p:spTgt spid="343043">
                                            <p:txEl>
                                              <p:pRg st="13" end="1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43043">
                                            <p:txEl>
                                              <p:pRg st="13" end="13"/>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43043">
                                            <p:txEl>
                                              <p:pRg st="14" end="14"/>
                                            </p:txEl>
                                          </p:spTgt>
                                        </p:tgtEl>
                                        <p:attrNameLst>
                                          <p:attrName>style.visibility</p:attrName>
                                        </p:attrNameLst>
                                      </p:cBhvr>
                                      <p:to>
                                        <p:strVal val="visible"/>
                                      </p:to>
                                    </p:set>
                                    <p:anim calcmode="lin" valueType="num">
                                      <p:cBhvr additive="base">
                                        <p:cTn id="35" dur="500" fill="hold"/>
                                        <p:tgtEl>
                                          <p:spTgt spid="343043">
                                            <p:txEl>
                                              <p:pRg st="14" end="1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43043">
                                            <p:txEl>
                                              <p:pRg st="14" end="14"/>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43043">
                                            <p:txEl>
                                              <p:pRg st="15" end="15"/>
                                            </p:txEl>
                                          </p:spTgt>
                                        </p:tgtEl>
                                        <p:attrNameLst>
                                          <p:attrName>style.visibility</p:attrName>
                                        </p:attrNameLst>
                                      </p:cBhvr>
                                      <p:to>
                                        <p:strVal val="visible"/>
                                      </p:to>
                                    </p:set>
                                    <p:anim calcmode="lin" valueType="num">
                                      <p:cBhvr additive="base">
                                        <p:cTn id="39" dur="500" fill="hold"/>
                                        <p:tgtEl>
                                          <p:spTgt spid="343043">
                                            <p:txEl>
                                              <p:pRg st="15" end="15"/>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43043">
                                            <p:txEl>
                                              <p:pRg st="15" end="15"/>
                                            </p:txEl>
                                          </p:spTgt>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43043">
                                            <p:txEl>
                                              <p:pRg st="16" end="16"/>
                                            </p:txEl>
                                          </p:spTgt>
                                        </p:tgtEl>
                                        <p:attrNameLst>
                                          <p:attrName>style.visibility</p:attrName>
                                        </p:attrNameLst>
                                      </p:cBhvr>
                                      <p:to>
                                        <p:strVal val="visible"/>
                                      </p:to>
                                    </p:set>
                                    <p:anim calcmode="lin" valueType="num">
                                      <p:cBhvr additive="base">
                                        <p:cTn id="43" dur="500" fill="hold"/>
                                        <p:tgtEl>
                                          <p:spTgt spid="343043">
                                            <p:txEl>
                                              <p:pRg st="16" end="1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43043">
                                            <p:txEl>
                                              <p:pRg st="16" end="1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3043" grpId="0" build="p"/>
    </p:bldLst>
  </p:timing>
</p:sld>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7366</TotalTime>
  <Words>5887</Words>
  <Application>Microsoft Office PowerPoint</Application>
  <PresentationFormat>On-screen Show (4:3)</PresentationFormat>
  <Paragraphs>900</Paragraphs>
  <Slides>43</Slides>
  <Notes>32</Notes>
  <HiddenSlides>1</HiddenSlides>
  <MMClips>0</MMClips>
  <ScaleCrop>false</ScaleCrop>
  <HeadingPairs>
    <vt:vector size="4" baseType="variant">
      <vt:variant>
        <vt:lpstr>Theme</vt:lpstr>
      </vt:variant>
      <vt:variant>
        <vt:i4>3</vt:i4>
      </vt:variant>
      <vt:variant>
        <vt:lpstr>Slide Titles</vt:lpstr>
      </vt:variant>
      <vt:variant>
        <vt:i4>43</vt:i4>
      </vt:variant>
    </vt:vector>
  </HeadingPairs>
  <TitlesOfParts>
    <vt:vector size="46" baseType="lpstr">
      <vt:lpstr>Cachon_Slide_Template</vt:lpstr>
      <vt:lpstr>Office Theme</vt:lpstr>
      <vt:lpstr>1_Cachon_Slide_Template</vt:lpstr>
      <vt:lpstr>PowerPoint Presentation</vt:lpstr>
      <vt:lpstr>Goals &amp; Approach of this course</vt:lpstr>
      <vt:lpstr>Operating System Design Roadmap  </vt:lpstr>
      <vt:lpstr>Roadmap </vt:lpstr>
      <vt:lpstr>I. Operations Strategy: Concept   How formulate and evaluate an operations strategy?</vt:lpstr>
      <vt:lpstr>VCAP Framework for key decisions of operations strategy</vt:lpstr>
      <vt:lpstr>External View of the Operating System</vt:lpstr>
      <vt:lpstr>I. Operations Strategy: Competition and Competencies How can operations increase or sustain competitive advantage?</vt:lpstr>
      <vt:lpstr>I. Operations Strategy:   How can operations increase or sustain competitive advantage?</vt:lpstr>
      <vt:lpstr>Course Summary:  Part II: The Resource View</vt:lpstr>
      <vt:lpstr>II. The Resource View: Tailoring Real Assets   1. Sizing</vt:lpstr>
      <vt:lpstr>II. The Resource View: Tailoring Real Assets   2. Timing and Adjustment</vt:lpstr>
      <vt:lpstr>II. The Resource View: Tailoring Real Assets   3. Types and Flexibility</vt:lpstr>
      <vt:lpstr>II. The Resource View: Tailoring Real Assets   4. Location, Globalization and Offshoring</vt:lpstr>
      <vt:lpstr>Course Summary:  Part III: The Process View</vt:lpstr>
      <vt:lpstr>III. The Process View: Tailoring Activity Networks   1. Sourcing</vt:lpstr>
      <vt:lpstr>General Rationale for Outsourcing and Offshoring</vt:lpstr>
      <vt:lpstr>Sourcing and Modularity</vt:lpstr>
      <vt:lpstr>IV. Improvement and Innovation Mgt</vt:lpstr>
      <vt:lpstr>Operations strategy  &amp; Principle of value maximization</vt:lpstr>
      <vt:lpstr>The Learning Curve   The difference with Economies of Scale</vt:lpstr>
      <vt:lpstr>The Learning Curve   Summary</vt:lpstr>
      <vt:lpstr>Integrative Case: Stage II</vt:lpstr>
      <vt:lpstr>New Global Footprints</vt:lpstr>
      <vt:lpstr>And the current situation is …</vt:lpstr>
      <vt:lpstr>Global Network Optimization: deterministic  In-source &gt; Dedicated Assembly</vt:lpstr>
      <vt:lpstr>Global Network Optimization: deterministic   Outsource &gt; Dedicated Assembly</vt:lpstr>
      <vt:lpstr>Global Network Optimization:   In-source + Dedicated Assembly</vt:lpstr>
      <vt:lpstr>Global Network Optimization:   Outsource + Dedicated Assembly</vt:lpstr>
      <vt:lpstr>Global Network Optimization:    In-source + Chained Assembly</vt:lpstr>
      <vt:lpstr>Global Network Optimization:    Outsource + Chained Assembly</vt:lpstr>
      <vt:lpstr>Global Network Optimization:    Dual source + Chained Assembly</vt:lpstr>
      <vt:lpstr>Integrative Case: Final Cumulative Results</vt:lpstr>
      <vt:lpstr>Learning Points</vt:lpstr>
      <vt:lpstr>Learning Points</vt:lpstr>
      <vt:lpstr>Example</vt:lpstr>
      <vt:lpstr>Evaluations:  Please fill out 2 evaluations</vt:lpstr>
      <vt:lpstr>III. The Process View: Tailoring Activity Networks   Risk Management and Operational Hedging</vt:lpstr>
      <vt:lpstr>III. The Process View: Tailoring Activity Networks   2. Technology Mgt</vt:lpstr>
      <vt:lpstr>III. The Process View: Tailoring Activity Networks   3. Demand: Revenue and Customer Mgt</vt:lpstr>
      <vt:lpstr>PowerPoint Presentation</vt:lpstr>
      <vt:lpstr>PowerPoint Presentation</vt:lpstr>
      <vt:lpstr>Integrative Case: Final Results</vt:lpstr>
    </vt:vector>
  </TitlesOfParts>
  <Company>KGSM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 Microsystems</dc:title>
  <dc:creator>Jan Van Mieghem</dc:creator>
  <cp:lastModifiedBy>Jan VM</cp:lastModifiedBy>
  <cp:revision>575</cp:revision>
  <cp:lastPrinted>1998-09-23T22:10:47Z</cp:lastPrinted>
  <dcterms:created xsi:type="dcterms:W3CDTF">1998-09-22T23:11:58Z</dcterms:created>
  <dcterms:modified xsi:type="dcterms:W3CDTF">2013-03-12T13:21:07Z</dcterms:modified>
</cp:coreProperties>
</file>