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diagrams/drawing2.xml" ContentType="application/vnd.ms-office.drawingml.diagramDrawing+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diagrams/quickStyle2.xml" ContentType="application/vnd.openxmlformats-officedocument.drawingml.diagramStyl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notesSlides/notesSlide23.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diagrams/layout1.xml" ContentType="application/vnd.openxmlformats-officedocument.drawingml.diagramLayout+xml"/>
  <Override PartName="/ppt/notesSlides/notesSlide10.xml" ContentType="application/vnd.openxmlformats-officedocument.presentationml.notesSlide+xml"/>
  <Override PartName="/ppt/diagrams/data2.xml" ContentType="application/vnd.openxmlformats-officedocument.drawingml.diagramData+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diagrams/colors4.xml" ContentType="application/vnd.openxmlformats-officedocument.drawingml.diagramColors+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theme/theme4.xml" ContentType="application/vnd.openxmlformats-officedocument.theme+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diagrams/colors2.xml" ContentType="application/vnd.openxmlformats-officedocument.drawingml.diagramColors+xml"/>
  <Override PartName="/ppt/diagrams/drawing3.xml" ContentType="application/vnd.ms-office.drawingml.diagramDrawing+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Override PartName="/ppt/diagrams/quickStyle3.xml" ContentType="application/vnd.openxmlformats-officedocument.drawingml.diagramStyl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diagrams/quickStyle1.xml" ContentType="application/vnd.openxmlformats-officedocument.drawingml.diagramStyle+xml"/>
  <Default Extension="jpeg" ContentType="image/jpeg"/>
  <Override PartName="/ppt/notesSlides/notesSlide17.xml" ContentType="application/vnd.openxmlformats-officedocument.presentationml.notesSlide+xml"/>
  <Override PartName="/ppt/notesSlides/notesSlide28.xml" ContentType="application/vnd.openxmlformats-officedocument.presentationml.notesSlide+xml"/>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diagrams/layout4.xml" ContentType="application/vnd.openxmlformats-officedocument.drawingml.diagramLayout+xml"/>
  <Override PartName="/ppt/notesSlides/notesSlide33.xml" ContentType="application/vnd.openxmlformats-officedocument.presentationml.notesSlide+xml"/>
  <Override PartName="/ppt/slideLayouts/slideLayout10.xml" ContentType="application/vnd.openxmlformats-officedocument.presentationml.slideLayout+xml"/>
  <Default Extension="vml" ContentType="application/vnd.openxmlformats-officedocument.vmlDrawing"/>
  <Override PartName="/ppt/notesSlides/notesSlide8.xml" ContentType="application/vnd.openxmlformats-officedocument.presentationml.notesSlide+xml"/>
  <Override PartName="/ppt/notesSlides/notesSlide11.xml" ContentType="application/vnd.openxmlformats-officedocument.presentationml.notesSlide+xml"/>
  <Override PartName="/ppt/diagrams/layout2.xml" ContentType="application/vnd.openxmlformats-officedocument.drawingml.diagramLayout+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6.xml" ContentType="application/vnd.openxmlformats-officedocument.presentationml.notesSlide+xml"/>
  <Override PartName="/ppt/diagrams/data3.xml" ContentType="application/vnd.openxmlformats-officedocument.drawingml.diagramData+xml"/>
  <Override PartName="/ppt/slides/slide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ppt/diagrams/data1.xml" ContentType="application/vnd.openxmlformats-officedocument.drawingml.diagramData+xml"/>
  <Override PartName="/ppt/diagrams/colors3.xml" ContentType="application/vnd.openxmlformats-officedocument.drawingml.diagramColors+xml"/>
  <Override PartName="/ppt/diagrams/drawing4.xml" ContentType="application/vnd.ms-office.drawingml.diagramDrawing+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diagrams/colors1.xml" ContentType="application/vnd.openxmlformats-officedocument.drawingml.diagramColors+xml"/>
  <Override PartName="/ppt/diagrams/quickStyle4.xml" ContentType="application/vnd.openxmlformats-officedocument.drawingml.diagramStyle+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Layouts/slideLayout15.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Layouts/slideLayout22.xml" ContentType="application/vnd.openxmlformats-officedocument.presentationml.slideLayout+xml"/>
  <Override PartName="/ppt/notesSlides/notesSlide25.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diagrams/layout3.xml" ContentType="application/vnd.openxmlformats-officedocument.drawingml.diagramLayout+xml"/>
  <Override PartName="/ppt/notesSlides/notesSlide21.xml" ContentType="application/vnd.openxmlformats-officedocument.presentationml.notesSlide+xml"/>
  <Override PartName="/ppt/diagrams/data4.xml" ContentType="application/vnd.openxmlformats-officedocument.drawingml.diagramData+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9" r:id="rId1"/>
    <p:sldMasterId id="2147484014" r:id="rId2"/>
  </p:sldMasterIdLst>
  <p:notesMasterIdLst>
    <p:notesMasterId r:id="rId39"/>
  </p:notesMasterIdLst>
  <p:handoutMasterIdLst>
    <p:handoutMasterId r:id="rId40"/>
  </p:handoutMasterIdLst>
  <p:sldIdLst>
    <p:sldId id="438" r:id="rId3"/>
    <p:sldId id="322" r:id="rId4"/>
    <p:sldId id="439" r:id="rId5"/>
    <p:sldId id="417" r:id="rId6"/>
    <p:sldId id="419" r:id="rId7"/>
    <p:sldId id="328" r:id="rId8"/>
    <p:sldId id="380" r:id="rId9"/>
    <p:sldId id="446" r:id="rId10"/>
    <p:sldId id="320" r:id="rId11"/>
    <p:sldId id="441" r:id="rId12"/>
    <p:sldId id="442" r:id="rId13"/>
    <p:sldId id="443" r:id="rId14"/>
    <p:sldId id="383" r:id="rId15"/>
    <p:sldId id="447" r:id="rId16"/>
    <p:sldId id="456" r:id="rId17"/>
    <p:sldId id="445" r:id="rId18"/>
    <p:sldId id="452" r:id="rId19"/>
    <p:sldId id="457" r:id="rId20"/>
    <p:sldId id="458" r:id="rId21"/>
    <p:sldId id="459" r:id="rId22"/>
    <p:sldId id="369" r:id="rId23"/>
    <p:sldId id="450" r:id="rId24"/>
    <p:sldId id="389" r:id="rId25"/>
    <p:sldId id="413" r:id="rId26"/>
    <p:sldId id="397" r:id="rId27"/>
    <p:sldId id="370" r:id="rId28"/>
    <p:sldId id="388" r:id="rId29"/>
    <p:sldId id="371" r:id="rId30"/>
    <p:sldId id="454" r:id="rId31"/>
    <p:sldId id="463" r:id="rId32"/>
    <p:sldId id="464" r:id="rId33"/>
    <p:sldId id="465" r:id="rId34"/>
    <p:sldId id="466" r:id="rId35"/>
    <p:sldId id="467" r:id="rId36"/>
    <p:sldId id="469" r:id="rId37"/>
    <p:sldId id="470" r:id="rId38"/>
  </p:sldIdLst>
  <p:sldSz cx="9144000" cy="6858000" type="screen4x3"/>
  <p:notesSz cx="7315200" cy="9601200"/>
  <p:defaultTextStyle>
    <a:defPPr>
      <a:defRPr lang="en-US"/>
    </a:defPPr>
    <a:lvl1pPr algn="l" rtl="0" fontAlgn="base">
      <a:spcBef>
        <a:spcPct val="0"/>
      </a:spcBef>
      <a:spcAft>
        <a:spcPct val="0"/>
      </a:spcAft>
      <a:defRPr sz="2400" kern="1200">
        <a:solidFill>
          <a:schemeClr val="tx1"/>
        </a:solidFill>
        <a:latin typeface="Arial" pitchFamily="34" charset="0"/>
        <a:ea typeface="+mn-ea"/>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mn-ea"/>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mn-ea"/>
        <a:cs typeface="Arial" pitchFamily="34" charset="0"/>
      </a:defRPr>
    </a:lvl5pPr>
    <a:lvl6pPr marL="2286000" algn="l" defTabSz="914400" rtl="0" eaLnBrk="1" latinLnBrk="0" hangingPunct="1">
      <a:defRPr sz="2400" kern="1200">
        <a:solidFill>
          <a:schemeClr val="tx1"/>
        </a:solidFill>
        <a:latin typeface="Arial" pitchFamily="34" charset="0"/>
        <a:ea typeface="+mn-ea"/>
        <a:cs typeface="Arial" pitchFamily="34" charset="0"/>
      </a:defRPr>
    </a:lvl6pPr>
    <a:lvl7pPr marL="2743200" algn="l" defTabSz="914400" rtl="0" eaLnBrk="1" latinLnBrk="0" hangingPunct="1">
      <a:defRPr sz="2400" kern="1200">
        <a:solidFill>
          <a:schemeClr val="tx1"/>
        </a:solidFill>
        <a:latin typeface="Arial" pitchFamily="34" charset="0"/>
        <a:ea typeface="+mn-ea"/>
        <a:cs typeface="Arial" pitchFamily="34" charset="0"/>
      </a:defRPr>
    </a:lvl7pPr>
    <a:lvl8pPr marL="3200400" algn="l" defTabSz="914400" rtl="0" eaLnBrk="1" latinLnBrk="0" hangingPunct="1">
      <a:defRPr sz="2400" kern="1200">
        <a:solidFill>
          <a:schemeClr val="tx1"/>
        </a:solidFill>
        <a:latin typeface="Arial" pitchFamily="34" charset="0"/>
        <a:ea typeface="+mn-ea"/>
        <a:cs typeface="Arial" pitchFamily="34" charset="0"/>
      </a:defRPr>
    </a:lvl8pPr>
    <a:lvl9pPr marL="3657600" algn="l" defTabSz="914400" rtl="0" eaLnBrk="1" latinLnBrk="0" hangingPunct="1">
      <a:defRPr sz="2400" kern="1200">
        <a:solidFill>
          <a:schemeClr val="tx1"/>
        </a:solidFill>
        <a:latin typeface="Arial" pitchFamily="34" charset="0"/>
        <a:ea typeface="+mn-ea"/>
        <a:cs typeface="Arial"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CCCC"/>
    <a:srgbClr val="FF9999"/>
    <a:srgbClr val="CCFF99"/>
    <a:srgbClr val="FF3300"/>
    <a:srgbClr val="FFFFCC"/>
    <a:srgbClr val="E4FFC9"/>
    <a:srgbClr val="EAEAEA"/>
    <a:srgbClr val="F8F8F8"/>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snapVertSplitter="1" vertBarState="minimized" horzBarState="maximized">
    <p:restoredLeft sz="15567" autoAdjust="0"/>
    <p:restoredTop sz="64388" autoAdjust="0"/>
  </p:normalViewPr>
  <p:slideViewPr>
    <p:cSldViewPr snapToGrid="0">
      <p:cViewPr>
        <p:scale>
          <a:sx n="190" d="100"/>
          <a:sy n="190" d="100"/>
        </p:scale>
        <p:origin x="-2070" y="96"/>
      </p:cViewPr>
      <p:guideLst>
        <p:guide orient="horz" pos="2160"/>
        <p:guide pos="2876"/>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p:cViewPr varScale="1">
        <p:scale>
          <a:sx n="132" d="100"/>
          <a:sy n="132" d="100"/>
        </p:scale>
        <p:origin x="-4548" y="-102"/>
      </p:cViewPr>
      <p:guideLst>
        <p:guide orient="horz" pos="3024"/>
        <p:guide pos="2304"/>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notesMaster" Target="notesMasters/notesMaster1.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handoutMaster" Target="handoutMasters/handout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21C862C-BCF1-F544-BD07-29CD2C2ABB4C}" type="doc">
      <dgm:prSet loTypeId="urn:microsoft.com/office/officeart/2005/8/layout/equation1" loCatId="relationship" qsTypeId="urn:microsoft.com/office/officeart/2005/8/quickstyle/simple4" qsCatId="simple" csTypeId="urn:microsoft.com/office/officeart/2005/8/colors/accent1_2" csCatId="accent1" phldr="1"/>
      <dgm:spPr/>
      <dgm:t>
        <a:bodyPr/>
        <a:lstStyle/>
        <a:p>
          <a:endParaRPr lang="en-US"/>
        </a:p>
      </dgm:t>
    </dgm:pt>
    <dgm:pt modelId="{76B5C694-B853-0246-BCA0-5E7F2433D535}">
      <dgm:prSet phldrT="[Text]"/>
      <dgm:spPr/>
      <dgm:t>
        <a:bodyPr vert="horz"/>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801AEFB9-0C88-9441-96CF-AF5BFC1EBEF5}" type="parTrans" cxnId="{A859DD93-D3DB-EE47-AF2C-3AE2A1C64ADE}">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183C4D7A-51E5-9D4A-8722-B033BB650077}" type="sibTrans" cxnId="{A859DD93-D3DB-EE47-AF2C-3AE2A1C64ADE}">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C17C9D10-EE76-7640-A94C-D94C87A3F6C3}">
      <dgm:prSet phldrT="[Text]"/>
      <dgm:spPr/>
      <dgm:t>
        <a:bodyPr/>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0560CC31-E729-BD4E-BD8F-5B96B33D1674}" type="parTrans" cxnId="{AA640E64-E9A5-E341-8408-98C2F50914F5}">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F32F0913-A3AF-1446-B5C2-B320E756F7AD}" type="sibTrans" cxnId="{AA640E64-E9A5-E341-8408-98C2F50914F5}">
      <dgm:prSet/>
      <dgm:spPr/>
      <dgm:t>
        <a:bodyPr/>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E5FC7AF9-8C95-6A4C-A8DE-6C8A4D1F9430}">
      <dgm:prSet phldrT="[Text]"/>
      <dgm:spPr/>
      <dgm:t>
        <a:bodyPr/>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1FF14CF8-FA66-DD4F-BD02-AA4C3EB046A1}" type="parTrans" cxnId="{AFD42568-06C3-F849-9EF8-D35DE34E8365}">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BE52F91F-FC70-D84E-8B56-57DD33F1959A}" type="sibTrans" cxnId="{AFD42568-06C3-F849-9EF8-D35DE34E8365}">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D407CFE4-E8FB-E245-AFDB-410BA6680B55}">
      <dgm:prSet/>
      <dgm:spPr/>
      <dgm:t>
        <a:bodyPr/>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63A5B640-28A9-4245-A4B1-847B36561837}" type="parTrans" cxnId="{D3DE44FA-10E7-F046-86D1-CADEC74FA151}">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9E24F64D-6F4B-104E-AFE9-474A52F929E9}" type="sibTrans" cxnId="{D3DE44FA-10E7-F046-86D1-CADEC74FA151}">
      <dgm:prSet custAng="2341075" custLinFactX="135792" custLinFactY="-78789" custLinFactNeighborX="200000" custLinFactNeighborY="-100000"/>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53655511-3EA9-E24B-ADA6-7E53EB5D5B44}" type="pres">
      <dgm:prSet presAssocID="{B21C862C-BCF1-F544-BD07-29CD2C2ABB4C}" presName="linearFlow" presStyleCnt="0">
        <dgm:presLayoutVars>
          <dgm:dir/>
          <dgm:resizeHandles val="exact"/>
        </dgm:presLayoutVars>
      </dgm:prSet>
      <dgm:spPr/>
      <dgm:t>
        <a:bodyPr/>
        <a:lstStyle/>
        <a:p>
          <a:endParaRPr lang="en-US"/>
        </a:p>
      </dgm:t>
    </dgm:pt>
    <dgm:pt modelId="{0472C170-12DA-B143-AD1C-711D1168B5FF}" type="pres">
      <dgm:prSet presAssocID="{76B5C694-B853-0246-BCA0-5E7F2433D535}" presName="node" presStyleLbl="node1" presStyleIdx="0" presStyleCnt="4" custLinFactX="3067" custLinFactNeighborX="100000">
        <dgm:presLayoutVars>
          <dgm:bulletEnabled val="1"/>
        </dgm:presLayoutVars>
      </dgm:prSet>
      <dgm:spPr/>
      <dgm:t>
        <a:bodyPr/>
        <a:lstStyle/>
        <a:p>
          <a:endParaRPr lang="en-US"/>
        </a:p>
      </dgm:t>
    </dgm:pt>
    <dgm:pt modelId="{0A08B234-ABF7-DB43-A58C-B3C0794EAE49}" type="pres">
      <dgm:prSet presAssocID="{183C4D7A-51E5-9D4A-8722-B033BB650077}" presName="spacerL" presStyleCnt="0"/>
      <dgm:spPr/>
    </dgm:pt>
    <dgm:pt modelId="{A2D8B243-9861-CB4C-9DC9-4D3970B797C1}" type="pres">
      <dgm:prSet presAssocID="{183C4D7A-51E5-9D4A-8722-B033BB650077}" presName="sibTrans" presStyleLbl="sibTrans2D1" presStyleIdx="0" presStyleCnt="3" custLinFactX="525460" custLinFactNeighborX="600000" custLinFactNeighborY="0"/>
      <dgm:spPr/>
      <dgm:t>
        <a:bodyPr/>
        <a:lstStyle/>
        <a:p>
          <a:endParaRPr lang="en-US"/>
        </a:p>
      </dgm:t>
    </dgm:pt>
    <dgm:pt modelId="{EDB500EE-8294-3F4B-8417-8BE8023C1D35}" type="pres">
      <dgm:prSet presAssocID="{183C4D7A-51E5-9D4A-8722-B033BB650077}" presName="spacerR" presStyleCnt="0"/>
      <dgm:spPr/>
    </dgm:pt>
    <dgm:pt modelId="{A9C6362F-FD2C-A44B-8412-4E042722523A}" type="pres">
      <dgm:prSet presAssocID="{C17C9D10-EE76-7640-A94C-D94C87A3F6C3}" presName="node" presStyleLbl="node1" presStyleIdx="1" presStyleCnt="4" custLinFactNeighborX="-55104">
        <dgm:presLayoutVars>
          <dgm:bulletEnabled val="1"/>
        </dgm:presLayoutVars>
      </dgm:prSet>
      <dgm:spPr/>
      <dgm:t>
        <a:bodyPr/>
        <a:lstStyle/>
        <a:p>
          <a:endParaRPr lang="en-US"/>
        </a:p>
      </dgm:t>
    </dgm:pt>
    <dgm:pt modelId="{1D85500E-2E82-6A4A-91EE-9AF48FEC6C45}" type="pres">
      <dgm:prSet presAssocID="{F32F0913-A3AF-1446-B5C2-B320E756F7AD}" presName="spacerL" presStyleCnt="0"/>
      <dgm:spPr/>
    </dgm:pt>
    <dgm:pt modelId="{43B7E150-48FC-BF4A-9779-A59569998339}" type="pres">
      <dgm:prSet presAssocID="{F32F0913-A3AF-1446-B5C2-B320E756F7AD}" presName="sibTrans" presStyleLbl="sibTrans2D1" presStyleIdx="1" presStyleCnt="3" custAng="2341075" custLinFactX="-14617" custLinFactNeighborX="-100000"/>
      <dgm:spPr/>
      <dgm:t>
        <a:bodyPr/>
        <a:lstStyle/>
        <a:p>
          <a:endParaRPr lang="en-US"/>
        </a:p>
      </dgm:t>
    </dgm:pt>
    <dgm:pt modelId="{88E048A8-2DA0-7B47-9D5D-4C623211681A}" type="pres">
      <dgm:prSet presAssocID="{F32F0913-A3AF-1446-B5C2-B320E756F7AD}" presName="spacerR" presStyleCnt="0"/>
      <dgm:spPr/>
    </dgm:pt>
    <dgm:pt modelId="{8C6BBD0A-341D-F448-AE4B-11C0CE9949B8}" type="pres">
      <dgm:prSet presAssocID="{E5FC7AF9-8C95-6A4C-A8DE-6C8A4D1F9430}" presName="node" presStyleLbl="node1" presStyleIdx="2" presStyleCnt="4">
        <dgm:presLayoutVars>
          <dgm:bulletEnabled val="1"/>
        </dgm:presLayoutVars>
      </dgm:prSet>
      <dgm:spPr/>
      <dgm:t>
        <a:bodyPr/>
        <a:lstStyle/>
        <a:p>
          <a:endParaRPr lang="en-US"/>
        </a:p>
      </dgm:t>
    </dgm:pt>
    <dgm:pt modelId="{73DEAC19-71FE-434C-B8AB-5F6FDE04D5DA}" type="pres">
      <dgm:prSet presAssocID="{BE52F91F-FC70-D84E-8B56-57DD33F1959A}" presName="spacerL" presStyleCnt="0"/>
      <dgm:spPr/>
    </dgm:pt>
    <dgm:pt modelId="{FB9B2694-C9DD-5F41-AEF5-FE06D207342C}" type="pres">
      <dgm:prSet presAssocID="{BE52F91F-FC70-D84E-8B56-57DD33F1959A}" presName="sibTrans" presStyleLbl="sibTrans2D1" presStyleIdx="2" presStyleCnt="3" custLinFactX="-516955" custLinFactNeighborX="-600000" custLinFactNeighborY="0"/>
      <dgm:spPr/>
      <dgm:t>
        <a:bodyPr/>
        <a:lstStyle/>
        <a:p>
          <a:endParaRPr lang="en-US"/>
        </a:p>
      </dgm:t>
    </dgm:pt>
    <dgm:pt modelId="{ABE3BCDB-6BFB-044A-9A25-2B53D8273D94}" type="pres">
      <dgm:prSet presAssocID="{BE52F91F-FC70-D84E-8B56-57DD33F1959A}" presName="spacerR" presStyleCnt="0"/>
      <dgm:spPr/>
    </dgm:pt>
    <dgm:pt modelId="{8550BC7D-E478-6C47-BCD8-EB8C32D6A82C}" type="pres">
      <dgm:prSet presAssocID="{D407CFE4-E8FB-E245-AFDB-410BA6680B55}" presName="node" presStyleLbl="node1" presStyleIdx="3" presStyleCnt="4">
        <dgm:presLayoutVars>
          <dgm:bulletEnabled val="1"/>
        </dgm:presLayoutVars>
      </dgm:prSet>
      <dgm:spPr/>
      <dgm:t>
        <a:bodyPr/>
        <a:lstStyle/>
        <a:p>
          <a:endParaRPr lang="en-US"/>
        </a:p>
      </dgm:t>
    </dgm:pt>
  </dgm:ptLst>
  <dgm:cxnLst>
    <dgm:cxn modelId="{72B35F9C-96CD-4F21-989B-DDA042E4D6A2}" type="presOf" srcId="{183C4D7A-51E5-9D4A-8722-B033BB650077}" destId="{A2D8B243-9861-CB4C-9DC9-4D3970B797C1}" srcOrd="0" destOrd="0" presId="urn:microsoft.com/office/officeart/2005/8/layout/equation1"/>
    <dgm:cxn modelId="{05A13B67-84B7-4728-BB2D-22EBD2D13116}" type="presOf" srcId="{E5FC7AF9-8C95-6A4C-A8DE-6C8A4D1F9430}" destId="{8C6BBD0A-341D-F448-AE4B-11C0CE9949B8}" srcOrd="0" destOrd="0" presId="urn:microsoft.com/office/officeart/2005/8/layout/equation1"/>
    <dgm:cxn modelId="{830D1076-7BC4-4A87-A0A0-D643B9E8BFD9}" type="presOf" srcId="{B21C862C-BCF1-F544-BD07-29CD2C2ABB4C}" destId="{53655511-3EA9-E24B-ADA6-7E53EB5D5B44}" srcOrd="0" destOrd="0" presId="urn:microsoft.com/office/officeart/2005/8/layout/equation1"/>
    <dgm:cxn modelId="{A859DD93-D3DB-EE47-AF2C-3AE2A1C64ADE}" srcId="{B21C862C-BCF1-F544-BD07-29CD2C2ABB4C}" destId="{76B5C694-B853-0246-BCA0-5E7F2433D535}" srcOrd="0" destOrd="0" parTransId="{801AEFB9-0C88-9441-96CF-AF5BFC1EBEF5}" sibTransId="{183C4D7A-51E5-9D4A-8722-B033BB650077}"/>
    <dgm:cxn modelId="{D3DE44FA-10E7-F046-86D1-CADEC74FA151}" srcId="{B21C862C-BCF1-F544-BD07-29CD2C2ABB4C}" destId="{D407CFE4-E8FB-E245-AFDB-410BA6680B55}" srcOrd="3" destOrd="0" parTransId="{63A5B640-28A9-4245-A4B1-847B36561837}" sibTransId="{9E24F64D-6F4B-104E-AFE9-474A52F929E9}"/>
    <dgm:cxn modelId="{F343F402-BE3A-4C34-AF0C-F33CFAD923FF}" type="presOf" srcId="{BE52F91F-FC70-D84E-8B56-57DD33F1959A}" destId="{FB9B2694-C9DD-5F41-AEF5-FE06D207342C}" srcOrd="0" destOrd="0" presId="urn:microsoft.com/office/officeart/2005/8/layout/equation1"/>
    <dgm:cxn modelId="{210D6CDD-DF13-4B1B-917F-A7C5CF1AC83B}" type="presOf" srcId="{F32F0913-A3AF-1446-B5C2-B320E756F7AD}" destId="{43B7E150-48FC-BF4A-9779-A59569998339}" srcOrd="0" destOrd="0" presId="urn:microsoft.com/office/officeart/2005/8/layout/equation1"/>
    <dgm:cxn modelId="{19C0FF9D-07D0-4FE4-B65C-62D01D5B838A}" type="presOf" srcId="{76B5C694-B853-0246-BCA0-5E7F2433D535}" destId="{0472C170-12DA-B143-AD1C-711D1168B5FF}" srcOrd="0" destOrd="0" presId="urn:microsoft.com/office/officeart/2005/8/layout/equation1"/>
    <dgm:cxn modelId="{5CC2EE98-297E-48BE-9E50-261CE465175B}" type="presOf" srcId="{D407CFE4-E8FB-E245-AFDB-410BA6680B55}" destId="{8550BC7D-E478-6C47-BCD8-EB8C32D6A82C}" srcOrd="0" destOrd="0" presId="urn:microsoft.com/office/officeart/2005/8/layout/equation1"/>
    <dgm:cxn modelId="{AFD42568-06C3-F849-9EF8-D35DE34E8365}" srcId="{B21C862C-BCF1-F544-BD07-29CD2C2ABB4C}" destId="{E5FC7AF9-8C95-6A4C-A8DE-6C8A4D1F9430}" srcOrd="2" destOrd="0" parTransId="{1FF14CF8-FA66-DD4F-BD02-AA4C3EB046A1}" sibTransId="{BE52F91F-FC70-D84E-8B56-57DD33F1959A}"/>
    <dgm:cxn modelId="{AA640E64-E9A5-E341-8408-98C2F50914F5}" srcId="{B21C862C-BCF1-F544-BD07-29CD2C2ABB4C}" destId="{C17C9D10-EE76-7640-A94C-D94C87A3F6C3}" srcOrd="1" destOrd="0" parTransId="{0560CC31-E729-BD4E-BD8F-5B96B33D1674}" sibTransId="{F32F0913-A3AF-1446-B5C2-B320E756F7AD}"/>
    <dgm:cxn modelId="{F548D2C8-DA44-40DA-9C71-E5C0BA781905}" type="presOf" srcId="{C17C9D10-EE76-7640-A94C-D94C87A3F6C3}" destId="{A9C6362F-FD2C-A44B-8412-4E042722523A}" srcOrd="0" destOrd="0" presId="urn:microsoft.com/office/officeart/2005/8/layout/equation1"/>
    <dgm:cxn modelId="{044A8440-4C72-4021-BC60-9CE6018B1B4B}" type="presParOf" srcId="{53655511-3EA9-E24B-ADA6-7E53EB5D5B44}" destId="{0472C170-12DA-B143-AD1C-711D1168B5FF}" srcOrd="0" destOrd="0" presId="urn:microsoft.com/office/officeart/2005/8/layout/equation1"/>
    <dgm:cxn modelId="{344FD9B0-089A-433E-B39C-F80C5E747248}" type="presParOf" srcId="{53655511-3EA9-E24B-ADA6-7E53EB5D5B44}" destId="{0A08B234-ABF7-DB43-A58C-B3C0794EAE49}" srcOrd="1" destOrd="0" presId="urn:microsoft.com/office/officeart/2005/8/layout/equation1"/>
    <dgm:cxn modelId="{479B7FA2-13E9-45FE-A811-2490B7CF448E}" type="presParOf" srcId="{53655511-3EA9-E24B-ADA6-7E53EB5D5B44}" destId="{A2D8B243-9861-CB4C-9DC9-4D3970B797C1}" srcOrd="2" destOrd="0" presId="urn:microsoft.com/office/officeart/2005/8/layout/equation1"/>
    <dgm:cxn modelId="{062CB348-71FA-41C6-B6E7-C0A73E1DA429}" type="presParOf" srcId="{53655511-3EA9-E24B-ADA6-7E53EB5D5B44}" destId="{EDB500EE-8294-3F4B-8417-8BE8023C1D35}" srcOrd="3" destOrd="0" presId="urn:microsoft.com/office/officeart/2005/8/layout/equation1"/>
    <dgm:cxn modelId="{6DD118A6-E0B1-46F8-9CDE-E7E7BCA9495C}" type="presParOf" srcId="{53655511-3EA9-E24B-ADA6-7E53EB5D5B44}" destId="{A9C6362F-FD2C-A44B-8412-4E042722523A}" srcOrd="4" destOrd="0" presId="urn:microsoft.com/office/officeart/2005/8/layout/equation1"/>
    <dgm:cxn modelId="{2B3CE9BE-0403-4ADC-9AF8-93E8EBAA5A30}" type="presParOf" srcId="{53655511-3EA9-E24B-ADA6-7E53EB5D5B44}" destId="{1D85500E-2E82-6A4A-91EE-9AF48FEC6C45}" srcOrd="5" destOrd="0" presId="urn:microsoft.com/office/officeart/2005/8/layout/equation1"/>
    <dgm:cxn modelId="{5FB40456-725D-4B87-BBA9-61BF7D31B874}" type="presParOf" srcId="{53655511-3EA9-E24B-ADA6-7E53EB5D5B44}" destId="{43B7E150-48FC-BF4A-9779-A59569998339}" srcOrd="6" destOrd="0" presId="urn:microsoft.com/office/officeart/2005/8/layout/equation1"/>
    <dgm:cxn modelId="{40E28532-2C7D-474F-9725-6C7C7E515AFF}" type="presParOf" srcId="{53655511-3EA9-E24B-ADA6-7E53EB5D5B44}" destId="{88E048A8-2DA0-7B47-9D5D-4C623211681A}" srcOrd="7" destOrd="0" presId="urn:microsoft.com/office/officeart/2005/8/layout/equation1"/>
    <dgm:cxn modelId="{F9467742-3CFA-4B50-A2CE-267A6DEF6077}" type="presParOf" srcId="{53655511-3EA9-E24B-ADA6-7E53EB5D5B44}" destId="{8C6BBD0A-341D-F448-AE4B-11C0CE9949B8}" srcOrd="8" destOrd="0" presId="urn:microsoft.com/office/officeart/2005/8/layout/equation1"/>
    <dgm:cxn modelId="{73B40A21-BB35-40FF-B545-76268FE6AB38}" type="presParOf" srcId="{53655511-3EA9-E24B-ADA6-7E53EB5D5B44}" destId="{73DEAC19-71FE-434C-B8AB-5F6FDE04D5DA}" srcOrd="9" destOrd="0" presId="urn:microsoft.com/office/officeart/2005/8/layout/equation1"/>
    <dgm:cxn modelId="{F0FD8742-CBDC-4AC0-9FA4-169AC1FBDE9D}" type="presParOf" srcId="{53655511-3EA9-E24B-ADA6-7E53EB5D5B44}" destId="{FB9B2694-C9DD-5F41-AEF5-FE06D207342C}" srcOrd="10" destOrd="0" presId="urn:microsoft.com/office/officeart/2005/8/layout/equation1"/>
    <dgm:cxn modelId="{E7D79008-8C3F-4614-9892-73EA1263E8C3}" type="presParOf" srcId="{53655511-3EA9-E24B-ADA6-7E53EB5D5B44}" destId="{ABE3BCDB-6BFB-044A-9A25-2B53D8273D94}" srcOrd="11" destOrd="0" presId="urn:microsoft.com/office/officeart/2005/8/layout/equation1"/>
    <dgm:cxn modelId="{E6BE920D-7950-4FBF-AB15-08652E12FDC6}" type="presParOf" srcId="{53655511-3EA9-E24B-ADA6-7E53EB5D5B44}" destId="{8550BC7D-E478-6C47-BCD8-EB8C32D6A82C}" srcOrd="12" destOrd="0" presId="urn:microsoft.com/office/officeart/2005/8/layout/equation1"/>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678488E9-F429-764A-BCB8-15B61500D7A9}" type="doc">
      <dgm:prSet loTypeId="urn:microsoft.com/office/officeart/2005/8/layout/pyramid4" loCatId="pyramid" qsTypeId="urn:microsoft.com/office/officeart/2005/8/quickstyle/simple4" qsCatId="simple" csTypeId="urn:microsoft.com/office/officeart/2005/8/colors/accent1_4" csCatId="accent1" phldr="1"/>
      <dgm:spPr/>
      <dgm:t>
        <a:bodyPr/>
        <a:lstStyle/>
        <a:p>
          <a:endParaRPr lang="en-US"/>
        </a:p>
      </dgm:t>
    </dgm:pt>
    <dgm:pt modelId="{80187C9A-FEFD-434B-8FAC-5F0A0D851023}">
      <dgm:prSet phldrT="[Text]" custT="1"/>
      <dgm:spPr/>
      <dgm:t>
        <a:bodyPr/>
        <a:lstStyle/>
        <a:p>
          <a:endParaRPr lang="en-US" sz="24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367B4CB5-31D2-6A41-B72B-D298F5E2E83C}" type="parTrans" cxnId="{B0003D08-6D56-FC4E-A69F-E4880617DC24}">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6A29435D-C77C-234D-AC7F-2FDBD12BE20F}" type="sibTrans" cxnId="{B0003D08-6D56-FC4E-A69F-E4880617DC24}">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A2133739-58CC-5D45-88D0-0B85518225FD}">
      <dgm:prSet phldrT="[Text]" custT="1"/>
      <dgm:spPr/>
      <dgm:t>
        <a:bodyPr/>
        <a:lstStyle/>
        <a:p>
          <a:endParaRPr lang="en-US" sz="24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AE3E917B-4ED9-8E4A-8A54-C2A8CDAC1B0D}" type="parTrans" cxnId="{891AADAA-9585-B14D-BBB8-A94E536E0160}">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11B90C9F-1DA2-0D46-B643-CC9D6EF3B37E}" type="sibTrans" cxnId="{891AADAA-9585-B14D-BBB8-A94E536E0160}">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9EAE6792-C656-3F46-9BE5-78EA6FA6DB4C}">
      <dgm:prSet phldrT="[Text]" custT="1"/>
      <dgm:spPr/>
      <dgm:t>
        <a:bodyPr/>
        <a:lstStyle/>
        <a:p>
          <a:endParaRPr lang="en-US" sz="24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357E2991-F51D-3C43-95E9-4D5825747537}" type="parTrans" cxnId="{11860F49-7E2B-AA40-B773-9B4E5BA12053}">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DAB4B04B-0B48-0241-88E7-226B51648E3D}" type="sibTrans" cxnId="{11860F49-7E2B-AA40-B773-9B4E5BA12053}">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AA2FB89F-C470-B44E-AC59-C9FA0E2D15F2}">
      <dgm:prSet phldrT="[Text]" custT="1"/>
      <dgm:spPr/>
      <dgm:t>
        <a:bodyPr/>
        <a:lstStyle/>
        <a:p>
          <a:endParaRPr lang="en-US" sz="24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6B116357-C8E2-7C40-B43E-3575E1E3853A}" type="parTrans" cxnId="{8557BDF4-D03F-A842-A79C-14DFA379A074}">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5E85DD15-ABDD-5543-9E54-2B23B65CD1E0}" type="sibTrans" cxnId="{8557BDF4-D03F-A842-A79C-14DFA379A074}">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8E50B0F8-BD19-1343-8DD1-7758ED02554B}" type="pres">
      <dgm:prSet presAssocID="{678488E9-F429-764A-BCB8-15B61500D7A9}" presName="compositeShape" presStyleCnt="0">
        <dgm:presLayoutVars>
          <dgm:chMax val="9"/>
          <dgm:dir/>
          <dgm:resizeHandles val="exact"/>
        </dgm:presLayoutVars>
      </dgm:prSet>
      <dgm:spPr/>
      <dgm:t>
        <a:bodyPr/>
        <a:lstStyle/>
        <a:p>
          <a:endParaRPr lang="en-US"/>
        </a:p>
      </dgm:t>
    </dgm:pt>
    <dgm:pt modelId="{8CB75068-601B-7B46-AE0F-1D9DC79E16E0}" type="pres">
      <dgm:prSet presAssocID="{678488E9-F429-764A-BCB8-15B61500D7A9}" presName="triangle1" presStyleLbl="node1" presStyleIdx="0" presStyleCnt="4" custScaleX="162751">
        <dgm:presLayoutVars>
          <dgm:bulletEnabled val="1"/>
        </dgm:presLayoutVars>
      </dgm:prSet>
      <dgm:spPr/>
      <dgm:t>
        <a:bodyPr/>
        <a:lstStyle/>
        <a:p>
          <a:endParaRPr lang="en-US"/>
        </a:p>
      </dgm:t>
    </dgm:pt>
    <dgm:pt modelId="{D89831E2-8F66-044A-8A21-10BA8F9799CB}" type="pres">
      <dgm:prSet presAssocID="{678488E9-F429-764A-BCB8-15B61500D7A9}" presName="triangle2" presStyleLbl="node1" presStyleIdx="1" presStyleCnt="4" custScaleX="160743" custLinFactNeighborX="-29869">
        <dgm:presLayoutVars>
          <dgm:bulletEnabled val="1"/>
        </dgm:presLayoutVars>
      </dgm:prSet>
      <dgm:spPr/>
      <dgm:t>
        <a:bodyPr/>
        <a:lstStyle/>
        <a:p>
          <a:endParaRPr lang="en-US"/>
        </a:p>
      </dgm:t>
    </dgm:pt>
    <dgm:pt modelId="{BAD5D478-11BA-D045-A5CB-CADEDE07340F}" type="pres">
      <dgm:prSet presAssocID="{678488E9-F429-764A-BCB8-15B61500D7A9}" presName="triangle3" presStyleLbl="node1" presStyleIdx="2" presStyleCnt="4" custScaleX="162751">
        <dgm:presLayoutVars>
          <dgm:bulletEnabled val="1"/>
        </dgm:presLayoutVars>
      </dgm:prSet>
      <dgm:spPr/>
      <dgm:t>
        <a:bodyPr/>
        <a:lstStyle/>
        <a:p>
          <a:endParaRPr lang="en-US"/>
        </a:p>
      </dgm:t>
    </dgm:pt>
    <dgm:pt modelId="{106543B8-F3ED-2744-81A5-AD42C44AB69E}" type="pres">
      <dgm:prSet presAssocID="{678488E9-F429-764A-BCB8-15B61500D7A9}" presName="triangle4" presStyleLbl="node1" presStyleIdx="3" presStyleCnt="4" custScaleX="162751" custLinFactNeighborX="31878">
        <dgm:presLayoutVars>
          <dgm:bulletEnabled val="1"/>
        </dgm:presLayoutVars>
      </dgm:prSet>
      <dgm:spPr/>
      <dgm:t>
        <a:bodyPr/>
        <a:lstStyle/>
        <a:p>
          <a:endParaRPr lang="en-US"/>
        </a:p>
      </dgm:t>
    </dgm:pt>
  </dgm:ptLst>
  <dgm:cxnLst>
    <dgm:cxn modelId="{4FA2E362-61E3-48FC-8FF3-EE40E309680A}" type="presOf" srcId="{A2133739-58CC-5D45-88D0-0B85518225FD}" destId="{D89831E2-8F66-044A-8A21-10BA8F9799CB}" srcOrd="0" destOrd="0" presId="urn:microsoft.com/office/officeart/2005/8/layout/pyramid4"/>
    <dgm:cxn modelId="{EF891DEA-E2F7-4869-8D3F-5BCD416E4B0D}" type="presOf" srcId="{9EAE6792-C656-3F46-9BE5-78EA6FA6DB4C}" destId="{BAD5D478-11BA-D045-A5CB-CADEDE07340F}" srcOrd="0" destOrd="0" presId="urn:microsoft.com/office/officeart/2005/8/layout/pyramid4"/>
    <dgm:cxn modelId="{5EC3C050-0537-47AB-AB7E-66A62DD26EAA}" type="presOf" srcId="{AA2FB89F-C470-B44E-AC59-C9FA0E2D15F2}" destId="{106543B8-F3ED-2744-81A5-AD42C44AB69E}" srcOrd="0" destOrd="0" presId="urn:microsoft.com/office/officeart/2005/8/layout/pyramid4"/>
    <dgm:cxn modelId="{8557BDF4-D03F-A842-A79C-14DFA379A074}" srcId="{678488E9-F429-764A-BCB8-15B61500D7A9}" destId="{AA2FB89F-C470-B44E-AC59-C9FA0E2D15F2}" srcOrd="3" destOrd="0" parTransId="{6B116357-C8E2-7C40-B43E-3575E1E3853A}" sibTransId="{5E85DD15-ABDD-5543-9E54-2B23B65CD1E0}"/>
    <dgm:cxn modelId="{11860F49-7E2B-AA40-B773-9B4E5BA12053}" srcId="{678488E9-F429-764A-BCB8-15B61500D7A9}" destId="{9EAE6792-C656-3F46-9BE5-78EA6FA6DB4C}" srcOrd="2" destOrd="0" parTransId="{357E2991-F51D-3C43-95E9-4D5825747537}" sibTransId="{DAB4B04B-0B48-0241-88E7-226B51648E3D}"/>
    <dgm:cxn modelId="{F63E3780-74DC-42B0-B0D6-367DDCCA675C}" type="presOf" srcId="{80187C9A-FEFD-434B-8FAC-5F0A0D851023}" destId="{8CB75068-601B-7B46-AE0F-1D9DC79E16E0}" srcOrd="0" destOrd="0" presId="urn:microsoft.com/office/officeart/2005/8/layout/pyramid4"/>
    <dgm:cxn modelId="{61F607CA-94F9-4292-93CA-BBA47A6E4335}" type="presOf" srcId="{678488E9-F429-764A-BCB8-15B61500D7A9}" destId="{8E50B0F8-BD19-1343-8DD1-7758ED02554B}" srcOrd="0" destOrd="0" presId="urn:microsoft.com/office/officeart/2005/8/layout/pyramid4"/>
    <dgm:cxn modelId="{B0003D08-6D56-FC4E-A69F-E4880617DC24}" srcId="{678488E9-F429-764A-BCB8-15B61500D7A9}" destId="{80187C9A-FEFD-434B-8FAC-5F0A0D851023}" srcOrd="0" destOrd="0" parTransId="{367B4CB5-31D2-6A41-B72B-D298F5E2E83C}" sibTransId="{6A29435D-C77C-234D-AC7F-2FDBD12BE20F}"/>
    <dgm:cxn modelId="{891AADAA-9585-B14D-BBB8-A94E536E0160}" srcId="{678488E9-F429-764A-BCB8-15B61500D7A9}" destId="{A2133739-58CC-5D45-88D0-0B85518225FD}" srcOrd="1" destOrd="0" parTransId="{AE3E917B-4ED9-8E4A-8A54-C2A8CDAC1B0D}" sibTransId="{11B90C9F-1DA2-0D46-B643-CC9D6EF3B37E}"/>
    <dgm:cxn modelId="{C327F290-B1D7-4A75-B363-5A92735A537C}" type="presParOf" srcId="{8E50B0F8-BD19-1343-8DD1-7758ED02554B}" destId="{8CB75068-601B-7B46-AE0F-1D9DC79E16E0}" srcOrd="0" destOrd="0" presId="urn:microsoft.com/office/officeart/2005/8/layout/pyramid4"/>
    <dgm:cxn modelId="{0B60144B-A98A-4A31-8FC6-78F1C0AC85C5}" type="presParOf" srcId="{8E50B0F8-BD19-1343-8DD1-7758ED02554B}" destId="{D89831E2-8F66-044A-8A21-10BA8F9799CB}" srcOrd="1" destOrd="0" presId="urn:microsoft.com/office/officeart/2005/8/layout/pyramid4"/>
    <dgm:cxn modelId="{594B7615-F229-4B0F-B1EE-C5738753DE1B}" type="presParOf" srcId="{8E50B0F8-BD19-1343-8DD1-7758ED02554B}" destId="{BAD5D478-11BA-D045-A5CB-CADEDE07340F}" srcOrd="2" destOrd="0" presId="urn:microsoft.com/office/officeart/2005/8/layout/pyramid4"/>
    <dgm:cxn modelId="{26762A23-BEAA-423E-8D9A-AA2E228D0990}" type="presParOf" srcId="{8E50B0F8-BD19-1343-8DD1-7758ED02554B}" destId="{106543B8-F3ED-2744-81A5-AD42C44AB69E}" srcOrd="3" destOrd="0" presId="urn:microsoft.com/office/officeart/2005/8/layout/pyramid4"/>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678488E9-F429-764A-BCB8-15B61500D7A9}" type="doc">
      <dgm:prSet loTypeId="urn:microsoft.com/office/officeart/2005/8/layout/pyramid4" loCatId="pyramid" qsTypeId="urn:microsoft.com/office/officeart/2005/8/quickstyle/simple4" qsCatId="simple" csTypeId="urn:microsoft.com/office/officeart/2005/8/colors/accent1_4" csCatId="accent1" phldr="1"/>
      <dgm:spPr/>
      <dgm:t>
        <a:bodyPr/>
        <a:lstStyle/>
        <a:p>
          <a:endParaRPr lang="en-US"/>
        </a:p>
      </dgm:t>
    </dgm:pt>
    <dgm:pt modelId="{80187C9A-FEFD-434B-8FAC-5F0A0D851023}">
      <dgm:prSet phldrT="[Text]" custT="1"/>
      <dgm:spPr/>
      <dgm:t>
        <a:bodyPr/>
        <a:lstStyle/>
        <a:p>
          <a:endParaRPr lang="en-US" sz="24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367B4CB5-31D2-6A41-B72B-D298F5E2E83C}" type="parTrans" cxnId="{B0003D08-6D56-FC4E-A69F-E4880617DC24}">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6A29435D-C77C-234D-AC7F-2FDBD12BE20F}" type="sibTrans" cxnId="{B0003D08-6D56-FC4E-A69F-E4880617DC24}">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A2133739-58CC-5D45-88D0-0B85518225FD}">
      <dgm:prSet phldrT="[Text]" custT="1"/>
      <dgm:spPr/>
      <dgm:t>
        <a:bodyPr/>
        <a:lstStyle/>
        <a:p>
          <a:endParaRPr lang="en-US" sz="24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AE3E917B-4ED9-8E4A-8A54-C2A8CDAC1B0D}" type="parTrans" cxnId="{891AADAA-9585-B14D-BBB8-A94E536E0160}">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11B90C9F-1DA2-0D46-B643-CC9D6EF3B37E}" type="sibTrans" cxnId="{891AADAA-9585-B14D-BBB8-A94E536E0160}">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9EAE6792-C656-3F46-9BE5-78EA6FA6DB4C}">
      <dgm:prSet phldrT="[Text]" custT="1"/>
      <dgm:spPr/>
      <dgm:t>
        <a:bodyPr/>
        <a:lstStyle/>
        <a:p>
          <a:endParaRPr lang="en-US" sz="24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357E2991-F51D-3C43-95E9-4D5825747537}" type="parTrans" cxnId="{11860F49-7E2B-AA40-B773-9B4E5BA12053}">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DAB4B04B-0B48-0241-88E7-226B51648E3D}" type="sibTrans" cxnId="{11860F49-7E2B-AA40-B773-9B4E5BA12053}">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AA2FB89F-C470-B44E-AC59-C9FA0E2D15F2}">
      <dgm:prSet phldrT="[Text]" custT="1"/>
      <dgm:spPr/>
      <dgm:t>
        <a:bodyPr/>
        <a:lstStyle/>
        <a:p>
          <a:endParaRPr lang="en-US" sz="24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6B116357-C8E2-7C40-B43E-3575E1E3853A}" type="parTrans" cxnId="{8557BDF4-D03F-A842-A79C-14DFA379A074}">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5E85DD15-ABDD-5543-9E54-2B23B65CD1E0}" type="sibTrans" cxnId="{8557BDF4-D03F-A842-A79C-14DFA379A074}">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8E50B0F8-BD19-1343-8DD1-7758ED02554B}" type="pres">
      <dgm:prSet presAssocID="{678488E9-F429-764A-BCB8-15B61500D7A9}" presName="compositeShape" presStyleCnt="0">
        <dgm:presLayoutVars>
          <dgm:chMax val="9"/>
          <dgm:dir/>
          <dgm:resizeHandles val="exact"/>
        </dgm:presLayoutVars>
      </dgm:prSet>
      <dgm:spPr/>
      <dgm:t>
        <a:bodyPr/>
        <a:lstStyle/>
        <a:p>
          <a:endParaRPr lang="en-US"/>
        </a:p>
      </dgm:t>
    </dgm:pt>
    <dgm:pt modelId="{8CB75068-601B-7B46-AE0F-1D9DC79E16E0}" type="pres">
      <dgm:prSet presAssocID="{678488E9-F429-764A-BCB8-15B61500D7A9}" presName="triangle1" presStyleLbl="node1" presStyleIdx="0" presStyleCnt="4" custScaleX="162751">
        <dgm:presLayoutVars>
          <dgm:bulletEnabled val="1"/>
        </dgm:presLayoutVars>
      </dgm:prSet>
      <dgm:spPr/>
      <dgm:t>
        <a:bodyPr/>
        <a:lstStyle/>
        <a:p>
          <a:endParaRPr lang="en-US"/>
        </a:p>
      </dgm:t>
    </dgm:pt>
    <dgm:pt modelId="{D89831E2-8F66-044A-8A21-10BA8F9799CB}" type="pres">
      <dgm:prSet presAssocID="{678488E9-F429-764A-BCB8-15B61500D7A9}" presName="triangle2" presStyleLbl="node1" presStyleIdx="1" presStyleCnt="4" custScaleX="160743" custLinFactNeighborX="-29869">
        <dgm:presLayoutVars>
          <dgm:bulletEnabled val="1"/>
        </dgm:presLayoutVars>
      </dgm:prSet>
      <dgm:spPr/>
      <dgm:t>
        <a:bodyPr/>
        <a:lstStyle/>
        <a:p>
          <a:endParaRPr lang="en-US"/>
        </a:p>
      </dgm:t>
    </dgm:pt>
    <dgm:pt modelId="{BAD5D478-11BA-D045-A5CB-CADEDE07340F}" type="pres">
      <dgm:prSet presAssocID="{678488E9-F429-764A-BCB8-15B61500D7A9}" presName="triangle3" presStyleLbl="node1" presStyleIdx="2" presStyleCnt="4" custScaleX="162751">
        <dgm:presLayoutVars>
          <dgm:bulletEnabled val="1"/>
        </dgm:presLayoutVars>
      </dgm:prSet>
      <dgm:spPr/>
      <dgm:t>
        <a:bodyPr/>
        <a:lstStyle/>
        <a:p>
          <a:endParaRPr lang="en-US"/>
        </a:p>
      </dgm:t>
    </dgm:pt>
    <dgm:pt modelId="{106543B8-F3ED-2744-81A5-AD42C44AB69E}" type="pres">
      <dgm:prSet presAssocID="{678488E9-F429-764A-BCB8-15B61500D7A9}" presName="triangle4" presStyleLbl="node1" presStyleIdx="3" presStyleCnt="4" custScaleX="162751" custLinFactNeighborX="31878">
        <dgm:presLayoutVars>
          <dgm:bulletEnabled val="1"/>
        </dgm:presLayoutVars>
      </dgm:prSet>
      <dgm:spPr/>
      <dgm:t>
        <a:bodyPr/>
        <a:lstStyle/>
        <a:p>
          <a:endParaRPr lang="en-US"/>
        </a:p>
      </dgm:t>
    </dgm:pt>
  </dgm:ptLst>
  <dgm:cxnLst>
    <dgm:cxn modelId="{065E330D-7279-45DB-88BE-8C7655D06614}" type="presOf" srcId="{A2133739-58CC-5D45-88D0-0B85518225FD}" destId="{D89831E2-8F66-044A-8A21-10BA8F9799CB}" srcOrd="0" destOrd="0" presId="urn:microsoft.com/office/officeart/2005/8/layout/pyramid4"/>
    <dgm:cxn modelId="{88C4545B-869B-44D5-9A53-B3E1FFA25B8B}" type="presOf" srcId="{AA2FB89F-C470-B44E-AC59-C9FA0E2D15F2}" destId="{106543B8-F3ED-2744-81A5-AD42C44AB69E}" srcOrd="0" destOrd="0" presId="urn:microsoft.com/office/officeart/2005/8/layout/pyramid4"/>
    <dgm:cxn modelId="{A69D2029-39D8-4087-8622-B71DF7842DCF}" type="presOf" srcId="{678488E9-F429-764A-BCB8-15B61500D7A9}" destId="{8E50B0F8-BD19-1343-8DD1-7758ED02554B}" srcOrd="0" destOrd="0" presId="urn:microsoft.com/office/officeart/2005/8/layout/pyramid4"/>
    <dgm:cxn modelId="{8557BDF4-D03F-A842-A79C-14DFA379A074}" srcId="{678488E9-F429-764A-BCB8-15B61500D7A9}" destId="{AA2FB89F-C470-B44E-AC59-C9FA0E2D15F2}" srcOrd="3" destOrd="0" parTransId="{6B116357-C8E2-7C40-B43E-3575E1E3853A}" sibTransId="{5E85DD15-ABDD-5543-9E54-2B23B65CD1E0}"/>
    <dgm:cxn modelId="{32946218-0932-4E77-AFF1-9266958E5F7A}" type="presOf" srcId="{80187C9A-FEFD-434B-8FAC-5F0A0D851023}" destId="{8CB75068-601B-7B46-AE0F-1D9DC79E16E0}" srcOrd="0" destOrd="0" presId="urn:microsoft.com/office/officeart/2005/8/layout/pyramid4"/>
    <dgm:cxn modelId="{11860F49-7E2B-AA40-B773-9B4E5BA12053}" srcId="{678488E9-F429-764A-BCB8-15B61500D7A9}" destId="{9EAE6792-C656-3F46-9BE5-78EA6FA6DB4C}" srcOrd="2" destOrd="0" parTransId="{357E2991-F51D-3C43-95E9-4D5825747537}" sibTransId="{DAB4B04B-0B48-0241-88E7-226B51648E3D}"/>
    <dgm:cxn modelId="{07F6E076-B43A-4D96-ACE8-7758262CDF7A}" type="presOf" srcId="{9EAE6792-C656-3F46-9BE5-78EA6FA6DB4C}" destId="{BAD5D478-11BA-D045-A5CB-CADEDE07340F}" srcOrd="0" destOrd="0" presId="urn:microsoft.com/office/officeart/2005/8/layout/pyramid4"/>
    <dgm:cxn modelId="{B0003D08-6D56-FC4E-A69F-E4880617DC24}" srcId="{678488E9-F429-764A-BCB8-15B61500D7A9}" destId="{80187C9A-FEFD-434B-8FAC-5F0A0D851023}" srcOrd="0" destOrd="0" parTransId="{367B4CB5-31D2-6A41-B72B-D298F5E2E83C}" sibTransId="{6A29435D-C77C-234D-AC7F-2FDBD12BE20F}"/>
    <dgm:cxn modelId="{891AADAA-9585-B14D-BBB8-A94E536E0160}" srcId="{678488E9-F429-764A-BCB8-15B61500D7A9}" destId="{A2133739-58CC-5D45-88D0-0B85518225FD}" srcOrd="1" destOrd="0" parTransId="{AE3E917B-4ED9-8E4A-8A54-C2A8CDAC1B0D}" sibTransId="{11B90C9F-1DA2-0D46-B643-CC9D6EF3B37E}"/>
    <dgm:cxn modelId="{4FE30C2E-8EA3-49D9-99B3-0C766DF84F25}" type="presParOf" srcId="{8E50B0F8-BD19-1343-8DD1-7758ED02554B}" destId="{8CB75068-601B-7B46-AE0F-1D9DC79E16E0}" srcOrd="0" destOrd="0" presId="urn:microsoft.com/office/officeart/2005/8/layout/pyramid4"/>
    <dgm:cxn modelId="{8DF18AB1-790C-42FB-A01A-0682D96EB0DA}" type="presParOf" srcId="{8E50B0F8-BD19-1343-8DD1-7758ED02554B}" destId="{D89831E2-8F66-044A-8A21-10BA8F9799CB}" srcOrd="1" destOrd="0" presId="urn:microsoft.com/office/officeart/2005/8/layout/pyramid4"/>
    <dgm:cxn modelId="{DD4804F8-F6CF-40FF-8F2C-D132E6F75D6F}" type="presParOf" srcId="{8E50B0F8-BD19-1343-8DD1-7758ED02554B}" destId="{BAD5D478-11BA-D045-A5CB-CADEDE07340F}" srcOrd="2" destOrd="0" presId="urn:microsoft.com/office/officeart/2005/8/layout/pyramid4"/>
    <dgm:cxn modelId="{429C83F1-0D68-4912-9B15-612FCEEABE36}" type="presParOf" srcId="{8E50B0F8-BD19-1343-8DD1-7758ED02554B}" destId="{106543B8-F3ED-2744-81A5-AD42C44AB69E}" srcOrd="3" destOrd="0" presId="urn:microsoft.com/office/officeart/2005/8/layout/pyramid4"/>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678488E9-F429-764A-BCB8-15B61500D7A9}" type="doc">
      <dgm:prSet loTypeId="urn:microsoft.com/office/officeart/2005/8/layout/pyramid4" loCatId="pyramid" qsTypeId="urn:microsoft.com/office/officeart/2005/8/quickstyle/simple4" qsCatId="simple" csTypeId="urn:microsoft.com/office/officeart/2005/8/colors/accent1_4" csCatId="accent1" phldr="1"/>
      <dgm:spPr/>
      <dgm:t>
        <a:bodyPr/>
        <a:lstStyle/>
        <a:p>
          <a:endParaRPr lang="en-US"/>
        </a:p>
      </dgm:t>
    </dgm:pt>
    <dgm:pt modelId="{80187C9A-FEFD-434B-8FAC-5F0A0D851023}">
      <dgm:prSet phldrT="[Text]" custT="1"/>
      <dgm:spPr/>
      <dgm:t>
        <a:bodyPr/>
        <a:lstStyle/>
        <a:p>
          <a:endParaRPr lang="en-US" sz="24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367B4CB5-31D2-6A41-B72B-D298F5E2E83C}" type="parTrans" cxnId="{B0003D08-6D56-FC4E-A69F-E4880617DC24}">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6A29435D-C77C-234D-AC7F-2FDBD12BE20F}" type="sibTrans" cxnId="{B0003D08-6D56-FC4E-A69F-E4880617DC24}">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A2133739-58CC-5D45-88D0-0B85518225FD}">
      <dgm:prSet phldrT="[Text]" custT="1"/>
      <dgm:spPr/>
      <dgm:t>
        <a:bodyPr/>
        <a:lstStyle/>
        <a:p>
          <a:endParaRPr lang="en-US" sz="24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AE3E917B-4ED9-8E4A-8A54-C2A8CDAC1B0D}" type="parTrans" cxnId="{891AADAA-9585-B14D-BBB8-A94E536E0160}">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11B90C9F-1DA2-0D46-B643-CC9D6EF3B37E}" type="sibTrans" cxnId="{891AADAA-9585-B14D-BBB8-A94E536E0160}">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9EAE6792-C656-3F46-9BE5-78EA6FA6DB4C}">
      <dgm:prSet phldrT="[Text]" custT="1"/>
      <dgm:spPr/>
      <dgm:t>
        <a:bodyPr/>
        <a:lstStyle/>
        <a:p>
          <a:endParaRPr lang="en-US" sz="24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357E2991-F51D-3C43-95E9-4D5825747537}" type="parTrans" cxnId="{11860F49-7E2B-AA40-B773-9B4E5BA12053}">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DAB4B04B-0B48-0241-88E7-226B51648E3D}" type="sibTrans" cxnId="{11860F49-7E2B-AA40-B773-9B4E5BA12053}">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AA2FB89F-C470-B44E-AC59-C9FA0E2D15F2}">
      <dgm:prSet phldrT="[Text]" custT="1"/>
      <dgm:spPr/>
      <dgm:t>
        <a:bodyPr/>
        <a:lstStyle/>
        <a:p>
          <a:endParaRPr lang="en-US" sz="24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6B116357-C8E2-7C40-B43E-3575E1E3853A}" type="parTrans" cxnId="{8557BDF4-D03F-A842-A79C-14DFA379A074}">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5E85DD15-ABDD-5543-9E54-2B23B65CD1E0}" type="sibTrans" cxnId="{8557BDF4-D03F-A842-A79C-14DFA379A074}">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8E50B0F8-BD19-1343-8DD1-7758ED02554B}" type="pres">
      <dgm:prSet presAssocID="{678488E9-F429-764A-BCB8-15B61500D7A9}" presName="compositeShape" presStyleCnt="0">
        <dgm:presLayoutVars>
          <dgm:chMax val="9"/>
          <dgm:dir/>
          <dgm:resizeHandles val="exact"/>
        </dgm:presLayoutVars>
      </dgm:prSet>
      <dgm:spPr/>
      <dgm:t>
        <a:bodyPr/>
        <a:lstStyle/>
        <a:p>
          <a:endParaRPr lang="en-US"/>
        </a:p>
      </dgm:t>
    </dgm:pt>
    <dgm:pt modelId="{8CB75068-601B-7B46-AE0F-1D9DC79E16E0}" type="pres">
      <dgm:prSet presAssocID="{678488E9-F429-764A-BCB8-15B61500D7A9}" presName="triangle1" presStyleLbl="node1" presStyleIdx="0" presStyleCnt="4" custScaleX="162751">
        <dgm:presLayoutVars>
          <dgm:bulletEnabled val="1"/>
        </dgm:presLayoutVars>
      </dgm:prSet>
      <dgm:spPr/>
      <dgm:t>
        <a:bodyPr/>
        <a:lstStyle/>
        <a:p>
          <a:endParaRPr lang="en-US"/>
        </a:p>
      </dgm:t>
    </dgm:pt>
    <dgm:pt modelId="{D89831E2-8F66-044A-8A21-10BA8F9799CB}" type="pres">
      <dgm:prSet presAssocID="{678488E9-F429-764A-BCB8-15B61500D7A9}" presName="triangle2" presStyleLbl="node1" presStyleIdx="1" presStyleCnt="4" custScaleX="160743" custLinFactNeighborX="-29869">
        <dgm:presLayoutVars>
          <dgm:bulletEnabled val="1"/>
        </dgm:presLayoutVars>
      </dgm:prSet>
      <dgm:spPr/>
      <dgm:t>
        <a:bodyPr/>
        <a:lstStyle/>
        <a:p>
          <a:endParaRPr lang="en-US"/>
        </a:p>
      </dgm:t>
    </dgm:pt>
    <dgm:pt modelId="{BAD5D478-11BA-D045-A5CB-CADEDE07340F}" type="pres">
      <dgm:prSet presAssocID="{678488E9-F429-764A-BCB8-15B61500D7A9}" presName="triangle3" presStyleLbl="node1" presStyleIdx="2" presStyleCnt="4" custScaleX="162751">
        <dgm:presLayoutVars>
          <dgm:bulletEnabled val="1"/>
        </dgm:presLayoutVars>
      </dgm:prSet>
      <dgm:spPr/>
      <dgm:t>
        <a:bodyPr/>
        <a:lstStyle/>
        <a:p>
          <a:endParaRPr lang="en-US"/>
        </a:p>
      </dgm:t>
    </dgm:pt>
    <dgm:pt modelId="{106543B8-F3ED-2744-81A5-AD42C44AB69E}" type="pres">
      <dgm:prSet presAssocID="{678488E9-F429-764A-BCB8-15B61500D7A9}" presName="triangle4" presStyleLbl="node1" presStyleIdx="3" presStyleCnt="4" custScaleX="162751" custLinFactNeighborX="31878">
        <dgm:presLayoutVars>
          <dgm:bulletEnabled val="1"/>
        </dgm:presLayoutVars>
      </dgm:prSet>
      <dgm:spPr/>
      <dgm:t>
        <a:bodyPr/>
        <a:lstStyle/>
        <a:p>
          <a:endParaRPr lang="en-US"/>
        </a:p>
      </dgm:t>
    </dgm:pt>
  </dgm:ptLst>
  <dgm:cxnLst>
    <dgm:cxn modelId="{D3EC74B9-9624-4E12-852C-05696B6AE57C}" type="presOf" srcId="{9EAE6792-C656-3F46-9BE5-78EA6FA6DB4C}" destId="{BAD5D478-11BA-D045-A5CB-CADEDE07340F}" srcOrd="0" destOrd="0" presId="urn:microsoft.com/office/officeart/2005/8/layout/pyramid4"/>
    <dgm:cxn modelId="{8557BDF4-D03F-A842-A79C-14DFA379A074}" srcId="{678488E9-F429-764A-BCB8-15B61500D7A9}" destId="{AA2FB89F-C470-B44E-AC59-C9FA0E2D15F2}" srcOrd="3" destOrd="0" parTransId="{6B116357-C8E2-7C40-B43E-3575E1E3853A}" sibTransId="{5E85DD15-ABDD-5543-9E54-2B23B65CD1E0}"/>
    <dgm:cxn modelId="{B53CDFD9-B552-4DD7-81E2-F4EB12058352}" type="presOf" srcId="{80187C9A-FEFD-434B-8FAC-5F0A0D851023}" destId="{8CB75068-601B-7B46-AE0F-1D9DC79E16E0}" srcOrd="0" destOrd="0" presId="urn:microsoft.com/office/officeart/2005/8/layout/pyramid4"/>
    <dgm:cxn modelId="{71E5ADB1-2E7E-40F2-A4E5-9811ACBFB9DB}" type="presOf" srcId="{AA2FB89F-C470-B44E-AC59-C9FA0E2D15F2}" destId="{106543B8-F3ED-2744-81A5-AD42C44AB69E}" srcOrd="0" destOrd="0" presId="urn:microsoft.com/office/officeart/2005/8/layout/pyramid4"/>
    <dgm:cxn modelId="{11860F49-7E2B-AA40-B773-9B4E5BA12053}" srcId="{678488E9-F429-764A-BCB8-15B61500D7A9}" destId="{9EAE6792-C656-3F46-9BE5-78EA6FA6DB4C}" srcOrd="2" destOrd="0" parTransId="{357E2991-F51D-3C43-95E9-4D5825747537}" sibTransId="{DAB4B04B-0B48-0241-88E7-226B51648E3D}"/>
    <dgm:cxn modelId="{B4593876-24C6-4281-9FDD-EEEFA5E76B23}" type="presOf" srcId="{A2133739-58CC-5D45-88D0-0B85518225FD}" destId="{D89831E2-8F66-044A-8A21-10BA8F9799CB}" srcOrd="0" destOrd="0" presId="urn:microsoft.com/office/officeart/2005/8/layout/pyramid4"/>
    <dgm:cxn modelId="{B7EB73B8-8940-4999-BAAF-86B0FF57F484}" type="presOf" srcId="{678488E9-F429-764A-BCB8-15B61500D7A9}" destId="{8E50B0F8-BD19-1343-8DD1-7758ED02554B}" srcOrd="0" destOrd="0" presId="urn:microsoft.com/office/officeart/2005/8/layout/pyramid4"/>
    <dgm:cxn modelId="{B0003D08-6D56-FC4E-A69F-E4880617DC24}" srcId="{678488E9-F429-764A-BCB8-15B61500D7A9}" destId="{80187C9A-FEFD-434B-8FAC-5F0A0D851023}" srcOrd="0" destOrd="0" parTransId="{367B4CB5-31D2-6A41-B72B-D298F5E2E83C}" sibTransId="{6A29435D-C77C-234D-AC7F-2FDBD12BE20F}"/>
    <dgm:cxn modelId="{891AADAA-9585-B14D-BBB8-A94E536E0160}" srcId="{678488E9-F429-764A-BCB8-15B61500D7A9}" destId="{A2133739-58CC-5D45-88D0-0B85518225FD}" srcOrd="1" destOrd="0" parTransId="{AE3E917B-4ED9-8E4A-8A54-C2A8CDAC1B0D}" sibTransId="{11B90C9F-1DA2-0D46-B643-CC9D6EF3B37E}"/>
    <dgm:cxn modelId="{D6C1479E-070B-4505-A563-CAE39F0DB322}" type="presParOf" srcId="{8E50B0F8-BD19-1343-8DD1-7758ED02554B}" destId="{8CB75068-601B-7B46-AE0F-1D9DC79E16E0}" srcOrd="0" destOrd="0" presId="urn:microsoft.com/office/officeart/2005/8/layout/pyramid4"/>
    <dgm:cxn modelId="{55F018E0-A071-4625-8B3C-BB02E3B77A53}" type="presParOf" srcId="{8E50B0F8-BD19-1343-8DD1-7758ED02554B}" destId="{D89831E2-8F66-044A-8A21-10BA8F9799CB}" srcOrd="1" destOrd="0" presId="urn:microsoft.com/office/officeart/2005/8/layout/pyramid4"/>
    <dgm:cxn modelId="{1F4AE812-DAFC-4B16-9CBF-230EFFC2A3B6}" type="presParOf" srcId="{8E50B0F8-BD19-1343-8DD1-7758ED02554B}" destId="{BAD5D478-11BA-D045-A5CB-CADEDE07340F}" srcOrd="2" destOrd="0" presId="urn:microsoft.com/office/officeart/2005/8/layout/pyramid4"/>
    <dgm:cxn modelId="{B183CE60-281D-494F-B7D5-3E8E78319D20}" type="presParOf" srcId="{8E50B0F8-BD19-1343-8DD1-7758ED02554B}" destId="{106543B8-F3ED-2744-81A5-AD42C44AB69E}" srcOrd="3" destOrd="0" presId="urn:microsoft.com/office/officeart/2005/8/layout/pyramid4"/>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0472C170-12DA-B143-AD1C-711D1168B5FF}">
      <dsp:nvSpPr>
        <dsp:cNvPr id="0" name=""/>
        <dsp:cNvSpPr/>
      </dsp:nvSpPr>
      <dsp:spPr>
        <a:xfrm>
          <a:off x="152423" y="284593"/>
          <a:ext cx="1320031" cy="1320031"/>
        </a:xfrm>
        <a:prstGeom prst="ellipse">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1120" tIns="71120" rIns="71120" bIns="71120" numCol="1" spcCol="1270" anchor="ctr" anchorCtr="0">
          <a:noAutofit/>
        </a:bodyPr>
        <a:lstStyle/>
        <a:p>
          <a:pPr lvl="0" algn="ctr" defTabSz="2489200">
            <a:lnSpc>
              <a:spcPct val="90000"/>
            </a:lnSpc>
            <a:spcBef>
              <a:spcPct val="0"/>
            </a:spcBef>
            <a:spcAft>
              <a:spcPct val="35000"/>
            </a:spcAft>
          </a:pPr>
          <a:endParaRPr lang="en-US" sz="56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152423" y="284593"/>
        <a:ext cx="1320031" cy="1320031"/>
      </dsp:txXfrm>
    </dsp:sp>
    <dsp:sp modelId="{A2D8B243-9861-CB4C-9DC9-4D3970B797C1}">
      <dsp:nvSpPr>
        <dsp:cNvPr id="0" name=""/>
        <dsp:cNvSpPr/>
      </dsp:nvSpPr>
      <dsp:spPr>
        <a:xfrm>
          <a:off x="6098104" y="561799"/>
          <a:ext cx="765618" cy="765618"/>
        </a:xfrm>
        <a:prstGeom prst="mathPlus">
          <a:avLst/>
        </a:prstGeom>
        <a:gradFill rotWithShape="0">
          <a:gsLst>
            <a:gs pos="0">
              <a:schemeClr val="accent1">
                <a:tint val="60000"/>
                <a:hueOff val="0"/>
                <a:satOff val="0"/>
                <a:lumOff val="0"/>
                <a:alphaOff val="0"/>
                <a:tint val="100000"/>
                <a:shade val="100000"/>
                <a:satMod val="130000"/>
              </a:schemeClr>
            </a:gs>
            <a:gs pos="100000">
              <a:schemeClr val="accent1">
                <a:tint val="6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en-US" sz="1200" b="1" kern="1200"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6098104" y="561799"/>
        <a:ext cx="765618" cy="765618"/>
      </dsp:txXfrm>
    </dsp:sp>
    <dsp:sp modelId="{A9C6362F-FD2C-A44B-8412-4E042722523A}">
      <dsp:nvSpPr>
        <dsp:cNvPr id="0" name=""/>
        <dsp:cNvSpPr/>
      </dsp:nvSpPr>
      <dsp:spPr>
        <a:xfrm>
          <a:off x="2245709" y="284593"/>
          <a:ext cx="1320031" cy="1320031"/>
        </a:xfrm>
        <a:prstGeom prst="ellipse">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1120" tIns="71120" rIns="71120" bIns="71120" numCol="1" spcCol="1270" anchor="ctr" anchorCtr="0">
          <a:noAutofit/>
        </a:bodyPr>
        <a:lstStyle/>
        <a:p>
          <a:pPr lvl="0" algn="ctr" defTabSz="2489200">
            <a:lnSpc>
              <a:spcPct val="90000"/>
            </a:lnSpc>
            <a:spcBef>
              <a:spcPct val="0"/>
            </a:spcBef>
            <a:spcAft>
              <a:spcPct val="35000"/>
            </a:spcAft>
          </a:pPr>
          <a:endParaRPr lang="en-US" sz="56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2245709" y="284593"/>
        <a:ext cx="1320031" cy="1320031"/>
      </dsp:txXfrm>
    </dsp:sp>
    <dsp:sp modelId="{43B7E150-48FC-BF4A-9779-A59569998339}">
      <dsp:nvSpPr>
        <dsp:cNvPr id="0" name=""/>
        <dsp:cNvSpPr/>
      </dsp:nvSpPr>
      <dsp:spPr>
        <a:xfrm rot="2341075">
          <a:off x="3512894" y="561799"/>
          <a:ext cx="765618" cy="765618"/>
        </a:xfrm>
        <a:prstGeom prst="mathPlus">
          <a:avLst/>
        </a:prstGeom>
        <a:gradFill rotWithShape="0">
          <a:gsLst>
            <a:gs pos="0">
              <a:schemeClr val="accent1">
                <a:tint val="60000"/>
                <a:hueOff val="0"/>
                <a:satOff val="0"/>
                <a:lumOff val="0"/>
                <a:alphaOff val="0"/>
                <a:tint val="100000"/>
                <a:shade val="100000"/>
                <a:satMod val="130000"/>
              </a:schemeClr>
            </a:gs>
            <a:gs pos="100000">
              <a:schemeClr val="accent1">
                <a:tint val="6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en-US" sz="12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rot="2341075">
        <a:off x="3512894" y="561799"/>
        <a:ext cx="765618" cy="765618"/>
      </dsp:txXfrm>
    </dsp:sp>
    <dsp:sp modelId="{8C6BBD0A-341D-F448-AE4B-11C0CE9949B8}">
      <dsp:nvSpPr>
        <dsp:cNvPr id="0" name=""/>
        <dsp:cNvSpPr/>
      </dsp:nvSpPr>
      <dsp:spPr>
        <a:xfrm>
          <a:off x="4604795" y="284593"/>
          <a:ext cx="1320031" cy="1320031"/>
        </a:xfrm>
        <a:prstGeom prst="ellipse">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1120" tIns="71120" rIns="71120" bIns="71120" numCol="1" spcCol="1270" anchor="ctr" anchorCtr="0">
          <a:noAutofit/>
        </a:bodyPr>
        <a:lstStyle/>
        <a:p>
          <a:pPr lvl="0" algn="ctr" defTabSz="2489200">
            <a:lnSpc>
              <a:spcPct val="90000"/>
            </a:lnSpc>
            <a:spcBef>
              <a:spcPct val="0"/>
            </a:spcBef>
            <a:spcAft>
              <a:spcPct val="35000"/>
            </a:spcAft>
          </a:pPr>
          <a:endParaRPr lang="en-US" sz="56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4604795" y="284593"/>
        <a:ext cx="1320031" cy="1320031"/>
      </dsp:txXfrm>
    </dsp:sp>
    <dsp:sp modelId="{FB9B2694-C9DD-5F41-AEF5-FE06D207342C}">
      <dsp:nvSpPr>
        <dsp:cNvPr id="0" name=""/>
        <dsp:cNvSpPr/>
      </dsp:nvSpPr>
      <dsp:spPr>
        <a:xfrm>
          <a:off x="1430993" y="561799"/>
          <a:ext cx="765618" cy="765618"/>
        </a:xfrm>
        <a:prstGeom prst="mathEqual">
          <a:avLst/>
        </a:prstGeom>
        <a:gradFill rotWithShape="0">
          <a:gsLst>
            <a:gs pos="0">
              <a:schemeClr val="accent1">
                <a:tint val="60000"/>
                <a:hueOff val="0"/>
                <a:satOff val="0"/>
                <a:lumOff val="0"/>
                <a:alphaOff val="0"/>
                <a:tint val="100000"/>
                <a:shade val="100000"/>
                <a:satMod val="130000"/>
              </a:schemeClr>
            </a:gs>
            <a:gs pos="100000">
              <a:schemeClr val="accent1">
                <a:tint val="6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1422400">
            <a:lnSpc>
              <a:spcPct val="90000"/>
            </a:lnSpc>
            <a:spcBef>
              <a:spcPct val="0"/>
            </a:spcBef>
            <a:spcAft>
              <a:spcPct val="35000"/>
            </a:spcAft>
          </a:pPr>
          <a:endParaRPr lang="en-US" sz="3200" b="1" kern="1200"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1430993" y="561799"/>
        <a:ext cx="765618" cy="765618"/>
      </dsp:txXfrm>
    </dsp:sp>
    <dsp:sp modelId="{8550BC7D-E478-6C47-BCD8-EB8C32D6A82C}">
      <dsp:nvSpPr>
        <dsp:cNvPr id="0" name=""/>
        <dsp:cNvSpPr/>
      </dsp:nvSpPr>
      <dsp:spPr>
        <a:xfrm>
          <a:off x="6904817" y="284593"/>
          <a:ext cx="1320031" cy="1320031"/>
        </a:xfrm>
        <a:prstGeom prst="ellipse">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1120" tIns="71120" rIns="71120" bIns="71120" numCol="1" spcCol="1270" anchor="ctr" anchorCtr="0">
          <a:noAutofit/>
        </a:bodyPr>
        <a:lstStyle/>
        <a:p>
          <a:pPr lvl="0" algn="ctr" defTabSz="2489200">
            <a:lnSpc>
              <a:spcPct val="90000"/>
            </a:lnSpc>
            <a:spcBef>
              <a:spcPct val="0"/>
            </a:spcBef>
            <a:spcAft>
              <a:spcPct val="35000"/>
            </a:spcAft>
          </a:pPr>
          <a:endParaRPr lang="en-US" sz="56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6904817" y="284593"/>
        <a:ext cx="1320031" cy="1320031"/>
      </dsp:txXfrm>
    </dsp:sp>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8CB75068-601B-7B46-AE0F-1D9DC79E16E0}">
      <dsp:nvSpPr>
        <dsp:cNvPr id="0" name=""/>
        <dsp:cNvSpPr/>
      </dsp:nvSpPr>
      <dsp:spPr>
        <a:xfrm>
          <a:off x="2190922" y="0"/>
          <a:ext cx="4278561" cy="2628900"/>
        </a:xfrm>
        <a:prstGeom prst="triangle">
          <a:avLst/>
        </a:prstGeom>
        <a:gradFill rotWithShape="0">
          <a:gsLst>
            <a:gs pos="0">
              <a:schemeClr val="accent1">
                <a:shade val="50000"/>
                <a:hueOff val="0"/>
                <a:satOff val="0"/>
                <a:lumOff val="0"/>
                <a:alphaOff val="0"/>
                <a:tint val="100000"/>
                <a:shade val="100000"/>
                <a:satMod val="130000"/>
              </a:schemeClr>
            </a:gs>
            <a:gs pos="100000">
              <a:schemeClr val="accent1">
                <a:shade val="5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endParaRPr lang="en-US" sz="24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2190922" y="0"/>
        <a:ext cx="4278561" cy="2628900"/>
      </dsp:txXfrm>
    </dsp:sp>
    <dsp:sp modelId="{D89831E2-8F66-044A-8A21-10BA8F9799CB}">
      <dsp:nvSpPr>
        <dsp:cNvPr id="0" name=""/>
        <dsp:cNvSpPr/>
      </dsp:nvSpPr>
      <dsp:spPr>
        <a:xfrm>
          <a:off x="117640" y="2628900"/>
          <a:ext cx="4225772" cy="2628900"/>
        </a:xfrm>
        <a:prstGeom prst="triangle">
          <a:avLst/>
        </a:prstGeom>
        <a:gradFill rotWithShape="0">
          <a:gsLst>
            <a:gs pos="0">
              <a:schemeClr val="accent1">
                <a:shade val="50000"/>
                <a:hueOff val="180719"/>
                <a:satOff val="-3780"/>
                <a:lumOff val="21031"/>
                <a:alphaOff val="0"/>
                <a:tint val="100000"/>
                <a:shade val="100000"/>
                <a:satMod val="130000"/>
              </a:schemeClr>
            </a:gs>
            <a:gs pos="100000">
              <a:schemeClr val="accent1">
                <a:shade val="50000"/>
                <a:hueOff val="180719"/>
                <a:satOff val="-3780"/>
                <a:lumOff val="21031"/>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endParaRPr lang="en-US" sz="24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117640" y="2628900"/>
        <a:ext cx="4225772" cy="2628900"/>
      </dsp:txXfrm>
    </dsp:sp>
    <dsp:sp modelId="{BAD5D478-11BA-D045-A5CB-CADEDE07340F}">
      <dsp:nvSpPr>
        <dsp:cNvPr id="0" name=""/>
        <dsp:cNvSpPr/>
      </dsp:nvSpPr>
      <dsp:spPr>
        <a:xfrm rot="10800000">
          <a:off x="2190922" y="2628900"/>
          <a:ext cx="4278561" cy="2628900"/>
        </a:xfrm>
        <a:prstGeom prst="triangle">
          <a:avLst/>
        </a:prstGeom>
        <a:gradFill rotWithShape="0">
          <a:gsLst>
            <a:gs pos="0">
              <a:schemeClr val="accent1">
                <a:shade val="50000"/>
                <a:hueOff val="361437"/>
                <a:satOff val="-7560"/>
                <a:lumOff val="42063"/>
                <a:alphaOff val="0"/>
                <a:tint val="100000"/>
                <a:shade val="100000"/>
                <a:satMod val="130000"/>
              </a:schemeClr>
            </a:gs>
            <a:gs pos="100000">
              <a:schemeClr val="accent1">
                <a:shade val="50000"/>
                <a:hueOff val="361437"/>
                <a:satOff val="-7560"/>
                <a:lumOff val="42063"/>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endParaRPr lang="en-US" sz="24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rot="10800000">
        <a:off x="2190922" y="2628900"/>
        <a:ext cx="4278561" cy="2628900"/>
      </dsp:txXfrm>
    </dsp:sp>
    <dsp:sp modelId="{106543B8-F3ED-2744-81A5-AD42C44AB69E}">
      <dsp:nvSpPr>
        <dsp:cNvPr id="0" name=""/>
        <dsp:cNvSpPr/>
      </dsp:nvSpPr>
      <dsp:spPr>
        <a:xfrm>
          <a:off x="4343413" y="2628900"/>
          <a:ext cx="4278561" cy="2628900"/>
        </a:xfrm>
        <a:prstGeom prst="triangle">
          <a:avLst/>
        </a:prstGeom>
        <a:gradFill rotWithShape="0">
          <a:gsLst>
            <a:gs pos="0">
              <a:schemeClr val="accent1">
                <a:shade val="50000"/>
                <a:hueOff val="180719"/>
                <a:satOff val="-3780"/>
                <a:lumOff val="21031"/>
                <a:alphaOff val="0"/>
                <a:tint val="100000"/>
                <a:shade val="100000"/>
                <a:satMod val="130000"/>
              </a:schemeClr>
            </a:gs>
            <a:gs pos="100000">
              <a:schemeClr val="accent1">
                <a:shade val="50000"/>
                <a:hueOff val="180719"/>
                <a:satOff val="-3780"/>
                <a:lumOff val="21031"/>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endParaRPr lang="en-US" sz="24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4343413" y="2628900"/>
        <a:ext cx="4278561" cy="2628900"/>
      </dsp:txXfrm>
    </dsp:sp>
  </dsp:spTree>
</dsp:drawing>
</file>

<file path=ppt/diagrams/drawing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8CB75068-601B-7B46-AE0F-1D9DC79E16E0}">
      <dsp:nvSpPr>
        <dsp:cNvPr id="0" name=""/>
        <dsp:cNvSpPr/>
      </dsp:nvSpPr>
      <dsp:spPr>
        <a:xfrm>
          <a:off x="2190922" y="0"/>
          <a:ext cx="4278561" cy="2628900"/>
        </a:xfrm>
        <a:prstGeom prst="triangle">
          <a:avLst/>
        </a:prstGeom>
        <a:gradFill rotWithShape="0">
          <a:gsLst>
            <a:gs pos="0">
              <a:schemeClr val="accent1">
                <a:shade val="50000"/>
                <a:hueOff val="0"/>
                <a:satOff val="0"/>
                <a:lumOff val="0"/>
                <a:alphaOff val="0"/>
                <a:tint val="100000"/>
                <a:shade val="100000"/>
                <a:satMod val="130000"/>
              </a:schemeClr>
            </a:gs>
            <a:gs pos="100000">
              <a:schemeClr val="accent1">
                <a:shade val="5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endParaRPr lang="en-US" sz="24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2190922" y="0"/>
        <a:ext cx="4278561" cy="2628900"/>
      </dsp:txXfrm>
    </dsp:sp>
    <dsp:sp modelId="{D89831E2-8F66-044A-8A21-10BA8F9799CB}">
      <dsp:nvSpPr>
        <dsp:cNvPr id="0" name=""/>
        <dsp:cNvSpPr/>
      </dsp:nvSpPr>
      <dsp:spPr>
        <a:xfrm>
          <a:off x="117640" y="2628900"/>
          <a:ext cx="4225772" cy="2628900"/>
        </a:xfrm>
        <a:prstGeom prst="triangle">
          <a:avLst/>
        </a:prstGeom>
        <a:gradFill rotWithShape="0">
          <a:gsLst>
            <a:gs pos="0">
              <a:schemeClr val="accent1">
                <a:shade val="50000"/>
                <a:hueOff val="180719"/>
                <a:satOff val="-3780"/>
                <a:lumOff val="21031"/>
                <a:alphaOff val="0"/>
                <a:tint val="100000"/>
                <a:shade val="100000"/>
                <a:satMod val="130000"/>
              </a:schemeClr>
            </a:gs>
            <a:gs pos="100000">
              <a:schemeClr val="accent1">
                <a:shade val="50000"/>
                <a:hueOff val="180719"/>
                <a:satOff val="-3780"/>
                <a:lumOff val="21031"/>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endParaRPr lang="en-US" sz="24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117640" y="2628900"/>
        <a:ext cx="4225772" cy="2628900"/>
      </dsp:txXfrm>
    </dsp:sp>
    <dsp:sp modelId="{BAD5D478-11BA-D045-A5CB-CADEDE07340F}">
      <dsp:nvSpPr>
        <dsp:cNvPr id="0" name=""/>
        <dsp:cNvSpPr/>
      </dsp:nvSpPr>
      <dsp:spPr>
        <a:xfrm rot="10800000">
          <a:off x="2190922" y="2628900"/>
          <a:ext cx="4278561" cy="2628900"/>
        </a:xfrm>
        <a:prstGeom prst="triangle">
          <a:avLst/>
        </a:prstGeom>
        <a:gradFill rotWithShape="0">
          <a:gsLst>
            <a:gs pos="0">
              <a:schemeClr val="accent1">
                <a:shade val="50000"/>
                <a:hueOff val="361437"/>
                <a:satOff val="-7560"/>
                <a:lumOff val="42063"/>
                <a:alphaOff val="0"/>
                <a:tint val="100000"/>
                <a:shade val="100000"/>
                <a:satMod val="130000"/>
              </a:schemeClr>
            </a:gs>
            <a:gs pos="100000">
              <a:schemeClr val="accent1">
                <a:shade val="50000"/>
                <a:hueOff val="361437"/>
                <a:satOff val="-7560"/>
                <a:lumOff val="42063"/>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endParaRPr lang="en-US" sz="24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rot="10800000">
        <a:off x="2190922" y="2628900"/>
        <a:ext cx="4278561" cy="2628900"/>
      </dsp:txXfrm>
    </dsp:sp>
    <dsp:sp modelId="{106543B8-F3ED-2744-81A5-AD42C44AB69E}">
      <dsp:nvSpPr>
        <dsp:cNvPr id="0" name=""/>
        <dsp:cNvSpPr/>
      </dsp:nvSpPr>
      <dsp:spPr>
        <a:xfrm>
          <a:off x="4343413" y="2628900"/>
          <a:ext cx="4278561" cy="2628900"/>
        </a:xfrm>
        <a:prstGeom prst="triangle">
          <a:avLst/>
        </a:prstGeom>
        <a:gradFill rotWithShape="0">
          <a:gsLst>
            <a:gs pos="0">
              <a:schemeClr val="accent1">
                <a:shade val="50000"/>
                <a:hueOff val="180719"/>
                <a:satOff val="-3780"/>
                <a:lumOff val="21031"/>
                <a:alphaOff val="0"/>
                <a:tint val="100000"/>
                <a:shade val="100000"/>
                <a:satMod val="130000"/>
              </a:schemeClr>
            </a:gs>
            <a:gs pos="100000">
              <a:schemeClr val="accent1">
                <a:shade val="50000"/>
                <a:hueOff val="180719"/>
                <a:satOff val="-3780"/>
                <a:lumOff val="21031"/>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endParaRPr lang="en-US" sz="24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4343413" y="2628900"/>
        <a:ext cx="4278561" cy="2628900"/>
      </dsp:txXfrm>
    </dsp:sp>
  </dsp:spTree>
</dsp:drawing>
</file>

<file path=ppt/diagrams/drawing4.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8CB75068-601B-7B46-AE0F-1D9DC79E16E0}">
      <dsp:nvSpPr>
        <dsp:cNvPr id="0" name=""/>
        <dsp:cNvSpPr/>
      </dsp:nvSpPr>
      <dsp:spPr>
        <a:xfrm>
          <a:off x="1410138" y="0"/>
          <a:ext cx="2755486" cy="1693069"/>
        </a:xfrm>
        <a:prstGeom prst="triangle">
          <a:avLst/>
        </a:prstGeom>
        <a:gradFill rotWithShape="0">
          <a:gsLst>
            <a:gs pos="0">
              <a:schemeClr val="accent1">
                <a:shade val="50000"/>
                <a:hueOff val="0"/>
                <a:satOff val="0"/>
                <a:lumOff val="0"/>
                <a:alphaOff val="0"/>
                <a:tint val="100000"/>
                <a:shade val="100000"/>
                <a:satMod val="130000"/>
              </a:schemeClr>
            </a:gs>
            <a:gs pos="100000">
              <a:schemeClr val="accent1">
                <a:shade val="5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endParaRPr lang="en-US" sz="24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1410138" y="0"/>
        <a:ext cx="2755486" cy="1693069"/>
      </dsp:txXfrm>
    </dsp:sp>
    <dsp:sp modelId="{D89831E2-8F66-044A-8A21-10BA8F9799CB}">
      <dsp:nvSpPr>
        <dsp:cNvPr id="0" name=""/>
        <dsp:cNvSpPr/>
      </dsp:nvSpPr>
      <dsp:spPr>
        <a:xfrm>
          <a:off x="74900" y="1693069"/>
          <a:ext cx="2721489" cy="1693069"/>
        </a:xfrm>
        <a:prstGeom prst="triangle">
          <a:avLst/>
        </a:prstGeom>
        <a:gradFill rotWithShape="0">
          <a:gsLst>
            <a:gs pos="0">
              <a:schemeClr val="accent1">
                <a:shade val="50000"/>
                <a:hueOff val="180719"/>
                <a:satOff val="-3780"/>
                <a:lumOff val="21031"/>
                <a:alphaOff val="0"/>
                <a:tint val="100000"/>
                <a:shade val="100000"/>
                <a:satMod val="130000"/>
              </a:schemeClr>
            </a:gs>
            <a:gs pos="100000">
              <a:schemeClr val="accent1">
                <a:shade val="50000"/>
                <a:hueOff val="180719"/>
                <a:satOff val="-3780"/>
                <a:lumOff val="21031"/>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endParaRPr lang="en-US" sz="24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74900" y="1693069"/>
        <a:ext cx="2721489" cy="1693069"/>
      </dsp:txXfrm>
    </dsp:sp>
    <dsp:sp modelId="{BAD5D478-11BA-D045-A5CB-CADEDE07340F}">
      <dsp:nvSpPr>
        <dsp:cNvPr id="0" name=""/>
        <dsp:cNvSpPr/>
      </dsp:nvSpPr>
      <dsp:spPr>
        <a:xfrm rot="10800000">
          <a:off x="1410138" y="1693069"/>
          <a:ext cx="2755486" cy="1693069"/>
        </a:xfrm>
        <a:prstGeom prst="triangle">
          <a:avLst/>
        </a:prstGeom>
        <a:gradFill rotWithShape="0">
          <a:gsLst>
            <a:gs pos="0">
              <a:schemeClr val="accent1">
                <a:shade val="50000"/>
                <a:hueOff val="361437"/>
                <a:satOff val="-7560"/>
                <a:lumOff val="42063"/>
                <a:alphaOff val="0"/>
                <a:tint val="100000"/>
                <a:shade val="100000"/>
                <a:satMod val="130000"/>
              </a:schemeClr>
            </a:gs>
            <a:gs pos="100000">
              <a:schemeClr val="accent1">
                <a:shade val="50000"/>
                <a:hueOff val="361437"/>
                <a:satOff val="-7560"/>
                <a:lumOff val="42063"/>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endParaRPr lang="en-US" sz="24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rot="10800000">
        <a:off x="1410138" y="1693069"/>
        <a:ext cx="2755486" cy="1693069"/>
      </dsp:txXfrm>
    </dsp:sp>
    <dsp:sp modelId="{106543B8-F3ED-2744-81A5-AD42C44AB69E}">
      <dsp:nvSpPr>
        <dsp:cNvPr id="0" name=""/>
        <dsp:cNvSpPr/>
      </dsp:nvSpPr>
      <dsp:spPr>
        <a:xfrm>
          <a:off x="2796389" y="1693069"/>
          <a:ext cx="2755486" cy="1693069"/>
        </a:xfrm>
        <a:prstGeom prst="triangle">
          <a:avLst/>
        </a:prstGeom>
        <a:gradFill rotWithShape="0">
          <a:gsLst>
            <a:gs pos="0">
              <a:schemeClr val="accent1">
                <a:shade val="50000"/>
                <a:hueOff val="180719"/>
                <a:satOff val="-3780"/>
                <a:lumOff val="21031"/>
                <a:alphaOff val="0"/>
                <a:tint val="100000"/>
                <a:shade val="100000"/>
                <a:satMod val="130000"/>
              </a:schemeClr>
            </a:gs>
            <a:gs pos="100000">
              <a:schemeClr val="accent1">
                <a:shade val="50000"/>
                <a:hueOff val="180719"/>
                <a:satOff val="-3780"/>
                <a:lumOff val="21031"/>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endParaRPr lang="en-US" sz="24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2796389" y="1693069"/>
        <a:ext cx="2755486" cy="1693069"/>
      </dsp:txXfrm>
    </dsp:sp>
  </dsp:spTree>
</dsp:drawing>
</file>

<file path=ppt/diagrams/layout1.xml><?xml version="1.0" encoding="utf-8"?>
<dgm:layoutDef xmlns:dgm="http://schemas.openxmlformats.org/drawingml/2006/diagram" xmlns:a="http://schemas.openxmlformats.org/drawingml/2006/main" uniqueId="urn:microsoft.com/office/officeart/2005/8/layout/equation1">
  <dgm:title val=""/>
  <dgm:desc val=""/>
  <dgm:catLst>
    <dgm:cat type="relationship" pri="17000"/>
    <dgm:cat type="process"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choose name="Name0">
      <dgm:if name="Name1" func="var" arg="dir" op="equ" val="norm">
        <dgm:alg type="lin">
          <dgm:param type="fallback" val="2D"/>
        </dgm:alg>
      </dgm:if>
      <dgm:else name="Name2">
        <dgm:alg type="lin">
          <dgm:param type="linDir" val="fromR"/>
          <dgm:param type="fallback" val="2D"/>
        </dgm:alg>
      </dgm:else>
    </dgm:choose>
    <dgm:shape xmlns:r="http://schemas.openxmlformats.org/officeDocument/2006/relationships" r:blip="">
      <dgm:adjLst/>
    </dgm:shape>
    <dgm:presOf/>
    <dgm:constrLst>
      <dgm:constr type="w" for="ch" ptType="node" refType="w"/>
      <dgm:constr type="w" for="ch" ptType="sibTrans" refType="w" refFor="ch" refPtType="node" fact="0.58"/>
      <dgm:constr type="primFontSz" for="ch" ptType="node" op="equ" val="65"/>
      <dgm:constr type="primFontSz" for="ch" ptType="sibTrans" op="equ" val="55"/>
      <dgm:constr type="primFontSz" for="ch" ptType="sibTrans" refType="primFontSz" refFor="ch" refPtType="node" op="lte" fact="0.8"/>
      <dgm:constr type="w" for="ch" forName="spacerL" refType="w" refFor="ch" refPtType="sibTrans" fact="0.14"/>
      <dgm:constr type="w" for="ch" forName="spacerR" refType="w" refFor="ch" refPtType="sibTrans" fact="0.14"/>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sibTransForEach" axis="followSib" ptType="sibTrans" cnt="1">
        <dgm:layoutNode name="spacerL">
          <dgm:alg type="sp"/>
          <dgm:shape xmlns:r="http://schemas.openxmlformats.org/officeDocument/2006/relationships" r:blip="">
            <dgm:adjLst/>
          </dgm:shape>
          <dgm:presOf/>
          <dgm:constrLst/>
          <dgm:ruleLst/>
        </dgm:layoutNode>
        <dgm:layoutNode name="sibTrans">
          <dgm:alg type="tx"/>
          <dgm:choose name="Name3">
            <dgm:if name="Name4" axis="followSib" ptType="sibTrans" func="cnt" op="equ" val="0">
              <dgm:shape xmlns:r="http://schemas.openxmlformats.org/officeDocument/2006/relationships" type="mathEqual" r:blip="">
                <dgm:adjLst/>
              </dgm:shape>
            </dgm:if>
            <dgm:else name="Name5">
              <dgm:shape xmlns:r="http://schemas.openxmlformats.org/officeDocument/2006/relationships" type="mathPlus" r:blip="">
                <dgm:adjLst/>
              </dgm:shape>
            </dgm:else>
          </dgm:choose>
          <dgm:presOf axis="self"/>
          <dgm:constrLst>
            <dgm:constr type="h" refType="w"/>
            <dgm:constr type="lMarg"/>
            <dgm:constr type="rMarg"/>
            <dgm:constr type="tMarg"/>
            <dgm:constr type="bMarg"/>
          </dgm:constrLst>
          <dgm:ruleLst>
            <dgm:rule type="primFontSz" val="5" fact="NaN" max="NaN"/>
          </dgm:ruleLst>
        </dgm:layoutNode>
        <dgm:layoutNode name="spacerR">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pyramid4">
  <dgm:title val=""/>
  <dgm:desc val=""/>
  <dgm:catLst>
    <dgm:cat type="pyramid" pri="4000"/>
    <dgm:cat type="relationship" pri="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useDef="1">
    <dgm:dataModel>
      <dgm:ptLst/>
      <dgm:bg/>
      <dgm:whole/>
    </dgm:dataModel>
  </dgm:styleData>
  <dgm:clrData useDef="1">
    <dgm:dataModel>
      <dgm:ptLst/>
      <dgm:bg/>
      <dgm:whole/>
    </dgm:dataModel>
  </dgm:clrData>
  <dgm:layoutNode name="compositeShape">
    <dgm:varLst>
      <dgm:chMax val="9"/>
      <dgm:dir/>
      <dgm:resizeHandles val="exact"/>
    </dgm:varLst>
    <dgm:alg type="composite">
      <dgm:param type="ar" val="1"/>
    </dgm:alg>
    <dgm:shape xmlns:r="http://schemas.openxmlformats.org/officeDocument/2006/relationships" r:blip="">
      <dgm:adjLst/>
    </dgm:shape>
    <dgm:presOf/>
    <dgm:choose name="Name0">
      <dgm:if name="Name1" axis="ch" ptType="node" func="cnt" op="lte" val="4">
        <dgm:choose name="Name2">
          <dgm:if name="Name3" axis="ch" ptType="node" func="cnt" op="equ" val="1">
            <dgm:constrLst>
              <dgm:constr type="primFontSz" for="ch" ptType="node" op="equ" val="65"/>
              <dgm:constr type="t" for="ch" forName="triangle1"/>
              <dgm:constr type="l" for="ch" forName="triangle1"/>
              <dgm:constr type="h" for="ch" forName="triangle1" refType="h"/>
              <dgm:constr type="w" for="ch" forName="triangle1" refType="h"/>
            </dgm:constrLst>
          </dgm:if>
          <dgm:else name="Name4">
            <dgm:constrLst>
              <dgm:constr type="primFontSz" for="ch" ptType="node" op="equ" val="65"/>
              <dgm:constr type="t" for="ch" forName="triangle1"/>
              <dgm:constr type="l" for="ch" forName="triangle1" refType="h" fact="0.25"/>
              <dgm:constr type="h" for="ch" forName="triangle1" refType="h" fact="0.5"/>
              <dgm:constr type="w" for="ch" forName="triangle1" refType="h" fact="0.5"/>
              <dgm:constr type="t" for="ch" forName="triangle2" refType="h" fact="0.5"/>
              <dgm:constr type="l" for="ch" forName="triangle2"/>
              <dgm:constr type="h" for="ch" forName="triangle2" refType="h" fact="0.5"/>
              <dgm:constr type="w" for="ch" forName="triangle2" refType="h" fact="0.5"/>
              <dgm:constr type="t" for="ch" forName="triangle3" refType="h" fact="0.5"/>
              <dgm:constr type="l" for="ch" forName="triangle3" refType="h" fact="0.25"/>
              <dgm:constr type="h" for="ch" forName="triangle3" refType="h" fact="0.5"/>
              <dgm:constr type="w" for="ch" forName="triangle3" refType="h" fact="0.5"/>
              <dgm:constr type="t" for="ch" forName="triangle4" refType="h" fact="0.5"/>
              <dgm:constr type="l" for="ch" forName="triangle4" refType="h" fact="0.5"/>
              <dgm:constr type="h" for="ch" forName="triangle4" refType="h" fact="0.5"/>
              <dgm:constr type="w" for="ch" forName="triangle4" refType="h" fact="0.5"/>
            </dgm:constrLst>
          </dgm:else>
        </dgm:choose>
      </dgm:if>
      <dgm:else name="Name5">
        <dgm:constrLst>
          <dgm:constr type="primFontSz" for="ch" ptType="node" op="equ" val="65"/>
          <dgm:constr type="t" for="ch" forName="triangle1"/>
          <dgm:constr type="l" for="ch" forName="triangle1" refType="h" fact="0.33"/>
          <dgm:constr type="h" for="ch" forName="triangle1" refType="h" fact="0.33"/>
          <dgm:constr type="w" for="ch" forName="triangle1" refType="h" fact="0.33"/>
          <dgm:constr type="t" for="ch" forName="triangle2" refType="h" fact="0.33"/>
          <dgm:constr type="l" for="ch" forName="triangle2" refType="h" fact="0.165"/>
          <dgm:constr type="h" for="ch" forName="triangle2" refType="h" fact="0.33"/>
          <dgm:constr type="w" for="ch" forName="triangle2" refType="h" fact="0.33"/>
          <dgm:constr type="t" for="ch" forName="triangle3" refType="h" fact="0.33"/>
          <dgm:constr type="l" for="ch" forName="triangle3" refType="h" fact="0.33"/>
          <dgm:constr type="h" for="ch" forName="triangle3" refType="h" fact="0.33"/>
          <dgm:constr type="w" for="ch" forName="triangle3" refType="h" fact="0.33"/>
          <dgm:constr type="t" for="ch" forName="triangle4" refType="h" fact="0.33"/>
          <dgm:constr type="l" for="ch" forName="triangle4" refType="h" fact="0.495"/>
          <dgm:constr type="h" for="ch" forName="triangle4" refType="h" fact="0.33"/>
          <dgm:constr type="w" for="ch" forName="triangle4" refType="h" fact="0.33"/>
          <dgm:constr type="t" for="ch" forName="triangle5" refType="h" fact="0.66"/>
          <dgm:constr type="l" for="ch" forName="triangle5"/>
          <dgm:constr type="h" for="ch" forName="triangle5" refType="h" fact="0.33"/>
          <dgm:constr type="w" for="ch" forName="triangle5" refType="h" fact="0.33"/>
          <dgm:constr type="t" for="ch" forName="triangle6" refType="h" fact="0.66"/>
          <dgm:constr type="l" for="ch" forName="triangle6" refType="h" fact="0.165"/>
          <dgm:constr type="h" for="ch" forName="triangle6" refType="h" fact="0.33"/>
          <dgm:constr type="w" for="ch" forName="triangle6" refType="h" fact="0.33"/>
          <dgm:constr type="t" for="ch" forName="triangle7" refType="h" fact="0.66"/>
          <dgm:constr type="l" for="ch" forName="triangle7" refType="h" fact="0.33"/>
          <dgm:constr type="h" for="ch" forName="triangle7" refType="h" fact="0.33"/>
          <dgm:constr type="w" for="ch" forName="triangle7" refType="h" fact="0.33"/>
          <dgm:constr type="t" for="ch" forName="triangle8" refType="h" fact="0.66"/>
          <dgm:constr type="l" for="ch" forName="triangle8" refType="h" fact="0.495"/>
          <dgm:constr type="h" for="ch" forName="triangle8" refType="h" fact="0.33"/>
          <dgm:constr type="w" for="ch" forName="triangle8" refType="h" fact="0.33"/>
          <dgm:constr type="t" for="ch" forName="triangle9" refType="h" fact="0.66"/>
          <dgm:constr type="l" for="ch" forName="triangle9" refType="h" fact="0.66"/>
          <dgm:constr type="h" for="ch" forName="triangle9" refType="h" fact="0.33"/>
          <dgm:constr type="w" for="ch" forName="triangle9" refType="h" fact="0.33"/>
        </dgm:constrLst>
      </dgm:else>
    </dgm:choose>
    <dgm:ruleLst/>
    <dgm:choose name="Name6">
      <dgm:if name="Name7" axis="ch" ptType="node" func="cnt" op="gte" val="1">
        <dgm:layoutNode name="triangle1" styleLbl="node1">
          <dgm:varLst>
            <dgm:bulletEnabled val="1"/>
          </dgm:varLst>
          <dgm:alg type="tx">
            <dgm:param type="txAnchorVertCh" val="mid"/>
          </dgm:alg>
          <dgm:shape xmlns:r="http://schemas.openxmlformats.org/officeDocument/2006/relationships" type="triangle"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8"/>
    </dgm:choose>
    <dgm:choose name="Name9">
      <dgm:if name="Name10" axis="ch" ptType="node" func="cnt" op="gte" val="2">
        <dgm:layoutNode name="triangle2" styleLbl="node1">
          <dgm:varLst>
            <dgm:bulletEnabled val="1"/>
          </dgm:varLst>
          <dgm:alg type="tx">
            <dgm:param type="txAnchorVertCh" val="mid"/>
          </dgm:alg>
          <dgm:shape xmlns:r="http://schemas.openxmlformats.org/officeDocument/2006/relationships" type="triangle" r:blip="">
            <dgm:adjLst/>
          </dgm:shape>
          <dgm:choose name="Name11">
            <dgm:if name="Name12" func="var" arg="dir" op="equ" val="norm">
              <dgm:presOf axis="ch desOrSelf" ptType="node node" st="2 1" cnt="1 0"/>
            </dgm:if>
            <dgm:else name="Name13">
              <dgm:presOf axis="ch desOrSelf" ptType="node node" st="4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3" styleLbl="node1">
          <dgm:varLst>
            <dgm:bulletEnabled val="1"/>
          </dgm:varLst>
          <dgm:alg type="tx">
            <dgm:param type="txAnchorVertCh" val="mid"/>
          </dgm:alg>
          <dgm:shape xmlns:r="http://schemas.openxmlformats.org/officeDocument/2006/relationships" rot="180" type="triangle" r:blip="">
            <dgm:adjLst/>
          </dgm:shape>
          <dgm:presOf axis="ch desOrSelf"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4" styleLbl="node1">
          <dgm:varLst>
            <dgm:bulletEnabled val="1"/>
          </dgm:varLst>
          <dgm:alg type="tx">
            <dgm:param type="txAnchorVertCh" val="mid"/>
          </dgm:alg>
          <dgm:shape xmlns:r="http://schemas.openxmlformats.org/officeDocument/2006/relationships" type="triangle" r:blip="">
            <dgm:adjLst/>
          </dgm:shape>
          <dgm:choose name="Name14">
            <dgm:if name="Name15" func="var" arg="dir" op="equ" val="norm">
              <dgm:presOf axis="ch desOrSelf" ptType="node node" st="4 1" cnt="1 0"/>
            </dgm:if>
            <dgm:else name="Name16">
              <dgm:presOf axis="ch desOrSelf" ptType="node node" st="2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7"/>
    </dgm:choose>
    <dgm:choose name="Name18">
      <dgm:if name="Name19" axis="ch" ptType="node" func="cnt" op="gte" val="5">
        <dgm:layoutNode name="triangle5" styleLbl="node1">
          <dgm:varLst>
            <dgm:bulletEnabled val="1"/>
          </dgm:varLst>
          <dgm:alg type="tx">
            <dgm:param type="txAnchorVertCh" val="mid"/>
          </dgm:alg>
          <dgm:shape xmlns:r="http://schemas.openxmlformats.org/officeDocument/2006/relationships" type="triangle" r:blip="">
            <dgm:adjLst/>
          </dgm:shape>
          <dgm:choose name="Name20">
            <dgm:if name="Name21" func="var" arg="dir" op="equ" val="norm">
              <dgm:presOf axis="ch desOrSelf" ptType="node node" st="5 1" cnt="1 0"/>
            </dgm:if>
            <dgm:else name="Name22">
              <dgm:presOf axis="ch desOrSelf" ptType="node node" st="9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6" styleLbl="node1">
          <dgm:varLst>
            <dgm:bulletEnabled val="1"/>
          </dgm:varLst>
          <dgm:alg type="tx">
            <dgm:param type="txAnchorVertCh" val="mid"/>
          </dgm:alg>
          <dgm:shape xmlns:r="http://schemas.openxmlformats.org/officeDocument/2006/relationships" rot="180" type="triangle" r:blip="">
            <dgm:adjLst/>
          </dgm:shape>
          <dgm:choose name="Name23">
            <dgm:if name="Name24" func="var" arg="dir" op="equ" val="norm">
              <dgm:presOf axis="ch desOrSelf" ptType="node node" st="6 1" cnt="1 0"/>
            </dgm:if>
            <dgm:else name="Name25">
              <dgm:presOf axis="ch desOrSelf" ptType="node node" st="8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7" styleLbl="node1">
          <dgm:varLst>
            <dgm:bulletEnabled val="1"/>
          </dgm:varLst>
          <dgm:alg type="tx">
            <dgm:param type="txAnchorVertCh" val="mid"/>
          </dgm:alg>
          <dgm:shape xmlns:r="http://schemas.openxmlformats.org/officeDocument/2006/relationships" type="triangle" r:blip="">
            <dgm:adjLst/>
          </dgm:shape>
          <dgm:presOf axis="ch desOrSelf" ptType="node node" st="7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8" styleLbl="node1">
          <dgm:varLst>
            <dgm:bulletEnabled val="1"/>
          </dgm:varLst>
          <dgm:alg type="tx">
            <dgm:param type="txAnchorVertCh" val="mid"/>
          </dgm:alg>
          <dgm:shape xmlns:r="http://schemas.openxmlformats.org/officeDocument/2006/relationships" rot="180" type="triangle" r:blip="">
            <dgm:adjLst/>
          </dgm:shape>
          <dgm:choose name="Name26">
            <dgm:if name="Name27" func="var" arg="dir" op="equ" val="norm">
              <dgm:presOf axis="ch desOrSelf" ptType="node node" st="8 1" cnt="1 0"/>
            </dgm:if>
            <dgm:else name="Name28">
              <dgm:presOf axis="ch desOrSelf" ptType="node node" st="6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9" styleLbl="node1">
          <dgm:varLst>
            <dgm:bulletEnabled val="1"/>
          </dgm:varLst>
          <dgm:alg type="tx">
            <dgm:param type="txAnchorVertCh" val="mid"/>
          </dgm:alg>
          <dgm:shape xmlns:r="http://schemas.openxmlformats.org/officeDocument/2006/relationships" type="triangle" r:blip="">
            <dgm:adjLst/>
          </dgm:shape>
          <dgm:choose name="Name29">
            <dgm:if name="Name30" func="var" arg="dir" op="equ" val="norm">
              <dgm:presOf axis="ch desOrSelf" ptType="node node" st="9 1" cnt="1 0"/>
            </dgm:if>
            <dgm:else name="Name31">
              <dgm:presOf axis="ch desOrSelf" ptType="node node" st="5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32"/>
    </dgm:choose>
  </dgm:layoutNode>
</dgm:layoutDef>
</file>

<file path=ppt/diagrams/layout3.xml><?xml version="1.0" encoding="utf-8"?>
<dgm:layoutDef xmlns:dgm="http://schemas.openxmlformats.org/drawingml/2006/diagram" xmlns:a="http://schemas.openxmlformats.org/drawingml/2006/main" uniqueId="urn:microsoft.com/office/officeart/2005/8/layout/pyramid4">
  <dgm:title val=""/>
  <dgm:desc val=""/>
  <dgm:catLst>
    <dgm:cat type="pyramid" pri="4000"/>
    <dgm:cat type="relationship" pri="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useDef="1">
    <dgm:dataModel>
      <dgm:ptLst/>
      <dgm:bg/>
      <dgm:whole/>
    </dgm:dataModel>
  </dgm:styleData>
  <dgm:clrData useDef="1">
    <dgm:dataModel>
      <dgm:ptLst/>
      <dgm:bg/>
      <dgm:whole/>
    </dgm:dataModel>
  </dgm:clrData>
  <dgm:layoutNode name="compositeShape">
    <dgm:varLst>
      <dgm:chMax val="9"/>
      <dgm:dir/>
      <dgm:resizeHandles val="exact"/>
    </dgm:varLst>
    <dgm:alg type="composite">
      <dgm:param type="ar" val="1"/>
    </dgm:alg>
    <dgm:shape xmlns:r="http://schemas.openxmlformats.org/officeDocument/2006/relationships" r:blip="">
      <dgm:adjLst/>
    </dgm:shape>
    <dgm:presOf/>
    <dgm:choose name="Name0">
      <dgm:if name="Name1" axis="ch" ptType="node" func="cnt" op="lte" val="4">
        <dgm:choose name="Name2">
          <dgm:if name="Name3" axis="ch" ptType="node" func="cnt" op="equ" val="1">
            <dgm:constrLst>
              <dgm:constr type="primFontSz" for="ch" ptType="node" op="equ" val="65"/>
              <dgm:constr type="t" for="ch" forName="triangle1"/>
              <dgm:constr type="l" for="ch" forName="triangle1"/>
              <dgm:constr type="h" for="ch" forName="triangle1" refType="h"/>
              <dgm:constr type="w" for="ch" forName="triangle1" refType="h"/>
            </dgm:constrLst>
          </dgm:if>
          <dgm:else name="Name4">
            <dgm:constrLst>
              <dgm:constr type="primFontSz" for="ch" ptType="node" op="equ" val="65"/>
              <dgm:constr type="t" for="ch" forName="triangle1"/>
              <dgm:constr type="l" for="ch" forName="triangle1" refType="h" fact="0.25"/>
              <dgm:constr type="h" for="ch" forName="triangle1" refType="h" fact="0.5"/>
              <dgm:constr type="w" for="ch" forName="triangle1" refType="h" fact="0.5"/>
              <dgm:constr type="t" for="ch" forName="triangle2" refType="h" fact="0.5"/>
              <dgm:constr type="l" for="ch" forName="triangle2"/>
              <dgm:constr type="h" for="ch" forName="triangle2" refType="h" fact="0.5"/>
              <dgm:constr type="w" for="ch" forName="triangle2" refType="h" fact="0.5"/>
              <dgm:constr type="t" for="ch" forName="triangle3" refType="h" fact="0.5"/>
              <dgm:constr type="l" for="ch" forName="triangle3" refType="h" fact="0.25"/>
              <dgm:constr type="h" for="ch" forName="triangle3" refType="h" fact="0.5"/>
              <dgm:constr type="w" for="ch" forName="triangle3" refType="h" fact="0.5"/>
              <dgm:constr type="t" for="ch" forName="triangle4" refType="h" fact="0.5"/>
              <dgm:constr type="l" for="ch" forName="triangle4" refType="h" fact="0.5"/>
              <dgm:constr type="h" for="ch" forName="triangle4" refType="h" fact="0.5"/>
              <dgm:constr type="w" for="ch" forName="triangle4" refType="h" fact="0.5"/>
            </dgm:constrLst>
          </dgm:else>
        </dgm:choose>
      </dgm:if>
      <dgm:else name="Name5">
        <dgm:constrLst>
          <dgm:constr type="primFontSz" for="ch" ptType="node" op="equ" val="65"/>
          <dgm:constr type="t" for="ch" forName="triangle1"/>
          <dgm:constr type="l" for="ch" forName="triangle1" refType="h" fact="0.33"/>
          <dgm:constr type="h" for="ch" forName="triangle1" refType="h" fact="0.33"/>
          <dgm:constr type="w" for="ch" forName="triangle1" refType="h" fact="0.33"/>
          <dgm:constr type="t" for="ch" forName="triangle2" refType="h" fact="0.33"/>
          <dgm:constr type="l" for="ch" forName="triangle2" refType="h" fact="0.165"/>
          <dgm:constr type="h" for="ch" forName="triangle2" refType="h" fact="0.33"/>
          <dgm:constr type="w" for="ch" forName="triangle2" refType="h" fact="0.33"/>
          <dgm:constr type="t" for="ch" forName="triangle3" refType="h" fact="0.33"/>
          <dgm:constr type="l" for="ch" forName="triangle3" refType="h" fact="0.33"/>
          <dgm:constr type="h" for="ch" forName="triangle3" refType="h" fact="0.33"/>
          <dgm:constr type="w" for="ch" forName="triangle3" refType="h" fact="0.33"/>
          <dgm:constr type="t" for="ch" forName="triangle4" refType="h" fact="0.33"/>
          <dgm:constr type="l" for="ch" forName="triangle4" refType="h" fact="0.495"/>
          <dgm:constr type="h" for="ch" forName="triangle4" refType="h" fact="0.33"/>
          <dgm:constr type="w" for="ch" forName="triangle4" refType="h" fact="0.33"/>
          <dgm:constr type="t" for="ch" forName="triangle5" refType="h" fact="0.66"/>
          <dgm:constr type="l" for="ch" forName="triangle5"/>
          <dgm:constr type="h" for="ch" forName="triangle5" refType="h" fact="0.33"/>
          <dgm:constr type="w" for="ch" forName="triangle5" refType="h" fact="0.33"/>
          <dgm:constr type="t" for="ch" forName="triangle6" refType="h" fact="0.66"/>
          <dgm:constr type="l" for="ch" forName="triangle6" refType="h" fact="0.165"/>
          <dgm:constr type="h" for="ch" forName="triangle6" refType="h" fact="0.33"/>
          <dgm:constr type="w" for="ch" forName="triangle6" refType="h" fact="0.33"/>
          <dgm:constr type="t" for="ch" forName="triangle7" refType="h" fact="0.66"/>
          <dgm:constr type="l" for="ch" forName="triangle7" refType="h" fact="0.33"/>
          <dgm:constr type="h" for="ch" forName="triangle7" refType="h" fact="0.33"/>
          <dgm:constr type="w" for="ch" forName="triangle7" refType="h" fact="0.33"/>
          <dgm:constr type="t" for="ch" forName="triangle8" refType="h" fact="0.66"/>
          <dgm:constr type="l" for="ch" forName="triangle8" refType="h" fact="0.495"/>
          <dgm:constr type="h" for="ch" forName="triangle8" refType="h" fact="0.33"/>
          <dgm:constr type="w" for="ch" forName="triangle8" refType="h" fact="0.33"/>
          <dgm:constr type="t" for="ch" forName="triangle9" refType="h" fact="0.66"/>
          <dgm:constr type="l" for="ch" forName="triangle9" refType="h" fact="0.66"/>
          <dgm:constr type="h" for="ch" forName="triangle9" refType="h" fact="0.33"/>
          <dgm:constr type="w" for="ch" forName="triangle9" refType="h" fact="0.33"/>
        </dgm:constrLst>
      </dgm:else>
    </dgm:choose>
    <dgm:ruleLst/>
    <dgm:choose name="Name6">
      <dgm:if name="Name7" axis="ch" ptType="node" func="cnt" op="gte" val="1">
        <dgm:layoutNode name="triangle1" styleLbl="node1">
          <dgm:varLst>
            <dgm:bulletEnabled val="1"/>
          </dgm:varLst>
          <dgm:alg type="tx">
            <dgm:param type="txAnchorVertCh" val="mid"/>
          </dgm:alg>
          <dgm:shape xmlns:r="http://schemas.openxmlformats.org/officeDocument/2006/relationships" type="triangle"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8"/>
    </dgm:choose>
    <dgm:choose name="Name9">
      <dgm:if name="Name10" axis="ch" ptType="node" func="cnt" op="gte" val="2">
        <dgm:layoutNode name="triangle2" styleLbl="node1">
          <dgm:varLst>
            <dgm:bulletEnabled val="1"/>
          </dgm:varLst>
          <dgm:alg type="tx">
            <dgm:param type="txAnchorVertCh" val="mid"/>
          </dgm:alg>
          <dgm:shape xmlns:r="http://schemas.openxmlformats.org/officeDocument/2006/relationships" type="triangle" r:blip="">
            <dgm:adjLst/>
          </dgm:shape>
          <dgm:choose name="Name11">
            <dgm:if name="Name12" func="var" arg="dir" op="equ" val="norm">
              <dgm:presOf axis="ch desOrSelf" ptType="node node" st="2 1" cnt="1 0"/>
            </dgm:if>
            <dgm:else name="Name13">
              <dgm:presOf axis="ch desOrSelf" ptType="node node" st="4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3" styleLbl="node1">
          <dgm:varLst>
            <dgm:bulletEnabled val="1"/>
          </dgm:varLst>
          <dgm:alg type="tx">
            <dgm:param type="txAnchorVertCh" val="mid"/>
          </dgm:alg>
          <dgm:shape xmlns:r="http://schemas.openxmlformats.org/officeDocument/2006/relationships" rot="180" type="triangle" r:blip="">
            <dgm:adjLst/>
          </dgm:shape>
          <dgm:presOf axis="ch desOrSelf"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4" styleLbl="node1">
          <dgm:varLst>
            <dgm:bulletEnabled val="1"/>
          </dgm:varLst>
          <dgm:alg type="tx">
            <dgm:param type="txAnchorVertCh" val="mid"/>
          </dgm:alg>
          <dgm:shape xmlns:r="http://schemas.openxmlformats.org/officeDocument/2006/relationships" type="triangle" r:blip="">
            <dgm:adjLst/>
          </dgm:shape>
          <dgm:choose name="Name14">
            <dgm:if name="Name15" func="var" arg="dir" op="equ" val="norm">
              <dgm:presOf axis="ch desOrSelf" ptType="node node" st="4 1" cnt="1 0"/>
            </dgm:if>
            <dgm:else name="Name16">
              <dgm:presOf axis="ch desOrSelf" ptType="node node" st="2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7"/>
    </dgm:choose>
    <dgm:choose name="Name18">
      <dgm:if name="Name19" axis="ch" ptType="node" func="cnt" op="gte" val="5">
        <dgm:layoutNode name="triangle5" styleLbl="node1">
          <dgm:varLst>
            <dgm:bulletEnabled val="1"/>
          </dgm:varLst>
          <dgm:alg type="tx">
            <dgm:param type="txAnchorVertCh" val="mid"/>
          </dgm:alg>
          <dgm:shape xmlns:r="http://schemas.openxmlformats.org/officeDocument/2006/relationships" type="triangle" r:blip="">
            <dgm:adjLst/>
          </dgm:shape>
          <dgm:choose name="Name20">
            <dgm:if name="Name21" func="var" arg="dir" op="equ" val="norm">
              <dgm:presOf axis="ch desOrSelf" ptType="node node" st="5 1" cnt="1 0"/>
            </dgm:if>
            <dgm:else name="Name22">
              <dgm:presOf axis="ch desOrSelf" ptType="node node" st="9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6" styleLbl="node1">
          <dgm:varLst>
            <dgm:bulletEnabled val="1"/>
          </dgm:varLst>
          <dgm:alg type="tx">
            <dgm:param type="txAnchorVertCh" val="mid"/>
          </dgm:alg>
          <dgm:shape xmlns:r="http://schemas.openxmlformats.org/officeDocument/2006/relationships" rot="180" type="triangle" r:blip="">
            <dgm:adjLst/>
          </dgm:shape>
          <dgm:choose name="Name23">
            <dgm:if name="Name24" func="var" arg="dir" op="equ" val="norm">
              <dgm:presOf axis="ch desOrSelf" ptType="node node" st="6 1" cnt="1 0"/>
            </dgm:if>
            <dgm:else name="Name25">
              <dgm:presOf axis="ch desOrSelf" ptType="node node" st="8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7" styleLbl="node1">
          <dgm:varLst>
            <dgm:bulletEnabled val="1"/>
          </dgm:varLst>
          <dgm:alg type="tx">
            <dgm:param type="txAnchorVertCh" val="mid"/>
          </dgm:alg>
          <dgm:shape xmlns:r="http://schemas.openxmlformats.org/officeDocument/2006/relationships" type="triangle" r:blip="">
            <dgm:adjLst/>
          </dgm:shape>
          <dgm:presOf axis="ch desOrSelf" ptType="node node" st="7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8" styleLbl="node1">
          <dgm:varLst>
            <dgm:bulletEnabled val="1"/>
          </dgm:varLst>
          <dgm:alg type="tx">
            <dgm:param type="txAnchorVertCh" val="mid"/>
          </dgm:alg>
          <dgm:shape xmlns:r="http://schemas.openxmlformats.org/officeDocument/2006/relationships" rot="180" type="triangle" r:blip="">
            <dgm:adjLst/>
          </dgm:shape>
          <dgm:choose name="Name26">
            <dgm:if name="Name27" func="var" arg="dir" op="equ" val="norm">
              <dgm:presOf axis="ch desOrSelf" ptType="node node" st="8 1" cnt="1 0"/>
            </dgm:if>
            <dgm:else name="Name28">
              <dgm:presOf axis="ch desOrSelf" ptType="node node" st="6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9" styleLbl="node1">
          <dgm:varLst>
            <dgm:bulletEnabled val="1"/>
          </dgm:varLst>
          <dgm:alg type="tx">
            <dgm:param type="txAnchorVertCh" val="mid"/>
          </dgm:alg>
          <dgm:shape xmlns:r="http://schemas.openxmlformats.org/officeDocument/2006/relationships" type="triangle" r:blip="">
            <dgm:adjLst/>
          </dgm:shape>
          <dgm:choose name="Name29">
            <dgm:if name="Name30" func="var" arg="dir" op="equ" val="norm">
              <dgm:presOf axis="ch desOrSelf" ptType="node node" st="9 1" cnt="1 0"/>
            </dgm:if>
            <dgm:else name="Name31">
              <dgm:presOf axis="ch desOrSelf" ptType="node node" st="5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32"/>
    </dgm:choose>
  </dgm:layoutNode>
</dgm:layoutDef>
</file>

<file path=ppt/diagrams/layout4.xml><?xml version="1.0" encoding="utf-8"?>
<dgm:layoutDef xmlns:dgm="http://schemas.openxmlformats.org/drawingml/2006/diagram" xmlns:a="http://schemas.openxmlformats.org/drawingml/2006/main" uniqueId="urn:microsoft.com/office/officeart/2005/8/layout/pyramid4">
  <dgm:title val=""/>
  <dgm:desc val=""/>
  <dgm:catLst>
    <dgm:cat type="pyramid" pri="4000"/>
    <dgm:cat type="relationship" pri="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useDef="1">
    <dgm:dataModel>
      <dgm:ptLst/>
      <dgm:bg/>
      <dgm:whole/>
    </dgm:dataModel>
  </dgm:styleData>
  <dgm:clrData useDef="1">
    <dgm:dataModel>
      <dgm:ptLst/>
      <dgm:bg/>
      <dgm:whole/>
    </dgm:dataModel>
  </dgm:clrData>
  <dgm:layoutNode name="compositeShape">
    <dgm:varLst>
      <dgm:chMax val="9"/>
      <dgm:dir/>
      <dgm:resizeHandles val="exact"/>
    </dgm:varLst>
    <dgm:alg type="composite">
      <dgm:param type="ar" val="1"/>
    </dgm:alg>
    <dgm:shape xmlns:r="http://schemas.openxmlformats.org/officeDocument/2006/relationships" r:blip="">
      <dgm:adjLst/>
    </dgm:shape>
    <dgm:presOf/>
    <dgm:choose name="Name0">
      <dgm:if name="Name1" axis="ch" ptType="node" func="cnt" op="lte" val="4">
        <dgm:choose name="Name2">
          <dgm:if name="Name3" axis="ch" ptType="node" func="cnt" op="equ" val="1">
            <dgm:constrLst>
              <dgm:constr type="primFontSz" for="ch" ptType="node" op="equ" val="65"/>
              <dgm:constr type="t" for="ch" forName="triangle1"/>
              <dgm:constr type="l" for="ch" forName="triangle1"/>
              <dgm:constr type="h" for="ch" forName="triangle1" refType="h"/>
              <dgm:constr type="w" for="ch" forName="triangle1" refType="h"/>
            </dgm:constrLst>
          </dgm:if>
          <dgm:else name="Name4">
            <dgm:constrLst>
              <dgm:constr type="primFontSz" for="ch" ptType="node" op="equ" val="65"/>
              <dgm:constr type="t" for="ch" forName="triangle1"/>
              <dgm:constr type="l" for="ch" forName="triangle1" refType="h" fact="0.25"/>
              <dgm:constr type="h" for="ch" forName="triangle1" refType="h" fact="0.5"/>
              <dgm:constr type="w" for="ch" forName="triangle1" refType="h" fact="0.5"/>
              <dgm:constr type="t" for="ch" forName="triangle2" refType="h" fact="0.5"/>
              <dgm:constr type="l" for="ch" forName="triangle2"/>
              <dgm:constr type="h" for="ch" forName="triangle2" refType="h" fact="0.5"/>
              <dgm:constr type="w" for="ch" forName="triangle2" refType="h" fact="0.5"/>
              <dgm:constr type="t" for="ch" forName="triangle3" refType="h" fact="0.5"/>
              <dgm:constr type="l" for="ch" forName="triangle3" refType="h" fact="0.25"/>
              <dgm:constr type="h" for="ch" forName="triangle3" refType="h" fact="0.5"/>
              <dgm:constr type="w" for="ch" forName="triangle3" refType="h" fact="0.5"/>
              <dgm:constr type="t" for="ch" forName="triangle4" refType="h" fact="0.5"/>
              <dgm:constr type="l" for="ch" forName="triangle4" refType="h" fact="0.5"/>
              <dgm:constr type="h" for="ch" forName="triangle4" refType="h" fact="0.5"/>
              <dgm:constr type="w" for="ch" forName="triangle4" refType="h" fact="0.5"/>
            </dgm:constrLst>
          </dgm:else>
        </dgm:choose>
      </dgm:if>
      <dgm:else name="Name5">
        <dgm:constrLst>
          <dgm:constr type="primFontSz" for="ch" ptType="node" op="equ" val="65"/>
          <dgm:constr type="t" for="ch" forName="triangle1"/>
          <dgm:constr type="l" for="ch" forName="triangle1" refType="h" fact="0.33"/>
          <dgm:constr type="h" for="ch" forName="triangle1" refType="h" fact="0.33"/>
          <dgm:constr type="w" for="ch" forName="triangle1" refType="h" fact="0.33"/>
          <dgm:constr type="t" for="ch" forName="triangle2" refType="h" fact="0.33"/>
          <dgm:constr type="l" for="ch" forName="triangle2" refType="h" fact="0.165"/>
          <dgm:constr type="h" for="ch" forName="triangle2" refType="h" fact="0.33"/>
          <dgm:constr type="w" for="ch" forName="triangle2" refType="h" fact="0.33"/>
          <dgm:constr type="t" for="ch" forName="triangle3" refType="h" fact="0.33"/>
          <dgm:constr type="l" for="ch" forName="triangle3" refType="h" fact="0.33"/>
          <dgm:constr type="h" for="ch" forName="triangle3" refType="h" fact="0.33"/>
          <dgm:constr type="w" for="ch" forName="triangle3" refType="h" fact="0.33"/>
          <dgm:constr type="t" for="ch" forName="triangle4" refType="h" fact="0.33"/>
          <dgm:constr type="l" for="ch" forName="triangle4" refType="h" fact="0.495"/>
          <dgm:constr type="h" for="ch" forName="triangle4" refType="h" fact="0.33"/>
          <dgm:constr type="w" for="ch" forName="triangle4" refType="h" fact="0.33"/>
          <dgm:constr type="t" for="ch" forName="triangle5" refType="h" fact="0.66"/>
          <dgm:constr type="l" for="ch" forName="triangle5"/>
          <dgm:constr type="h" for="ch" forName="triangle5" refType="h" fact="0.33"/>
          <dgm:constr type="w" for="ch" forName="triangle5" refType="h" fact="0.33"/>
          <dgm:constr type="t" for="ch" forName="triangle6" refType="h" fact="0.66"/>
          <dgm:constr type="l" for="ch" forName="triangle6" refType="h" fact="0.165"/>
          <dgm:constr type="h" for="ch" forName="triangle6" refType="h" fact="0.33"/>
          <dgm:constr type="w" for="ch" forName="triangle6" refType="h" fact="0.33"/>
          <dgm:constr type="t" for="ch" forName="triangle7" refType="h" fact="0.66"/>
          <dgm:constr type="l" for="ch" forName="triangle7" refType="h" fact="0.33"/>
          <dgm:constr type="h" for="ch" forName="triangle7" refType="h" fact="0.33"/>
          <dgm:constr type="w" for="ch" forName="triangle7" refType="h" fact="0.33"/>
          <dgm:constr type="t" for="ch" forName="triangle8" refType="h" fact="0.66"/>
          <dgm:constr type="l" for="ch" forName="triangle8" refType="h" fact="0.495"/>
          <dgm:constr type="h" for="ch" forName="triangle8" refType="h" fact="0.33"/>
          <dgm:constr type="w" for="ch" forName="triangle8" refType="h" fact="0.33"/>
          <dgm:constr type="t" for="ch" forName="triangle9" refType="h" fact="0.66"/>
          <dgm:constr type="l" for="ch" forName="triangle9" refType="h" fact="0.66"/>
          <dgm:constr type="h" for="ch" forName="triangle9" refType="h" fact="0.33"/>
          <dgm:constr type="w" for="ch" forName="triangle9" refType="h" fact="0.33"/>
        </dgm:constrLst>
      </dgm:else>
    </dgm:choose>
    <dgm:ruleLst/>
    <dgm:choose name="Name6">
      <dgm:if name="Name7" axis="ch" ptType="node" func="cnt" op="gte" val="1">
        <dgm:layoutNode name="triangle1" styleLbl="node1">
          <dgm:varLst>
            <dgm:bulletEnabled val="1"/>
          </dgm:varLst>
          <dgm:alg type="tx">
            <dgm:param type="txAnchorVertCh" val="mid"/>
          </dgm:alg>
          <dgm:shape xmlns:r="http://schemas.openxmlformats.org/officeDocument/2006/relationships" type="triangle"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8"/>
    </dgm:choose>
    <dgm:choose name="Name9">
      <dgm:if name="Name10" axis="ch" ptType="node" func="cnt" op="gte" val="2">
        <dgm:layoutNode name="triangle2" styleLbl="node1">
          <dgm:varLst>
            <dgm:bulletEnabled val="1"/>
          </dgm:varLst>
          <dgm:alg type="tx">
            <dgm:param type="txAnchorVertCh" val="mid"/>
          </dgm:alg>
          <dgm:shape xmlns:r="http://schemas.openxmlformats.org/officeDocument/2006/relationships" type="triangle" r:blip="">
            <dgm:adjLst/>
          </dgm:shape>
          <dgm:choose name="Name11">
            <dgm:if name="Name12" func="var" arg="dir" op="equ" val="norm">
              <dgm:presOf axis="ch desOrSelf" ptType="node node" st="2 1" cnt="1 0"/>
            </dgm:if>
            <dgm:else name="Name13">
              <dgm:presOf axis="ch desOrSelf" ptType="node node" st="4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3" styleLbl="node1">
          <dgm:varLst>
            <dgm:bulletEnabled val="1"/>
          </dgm:varLst>
          <dgm:alg type="tx">
            <dgm:param type="txAnchorVertCh" val="mid"/>
          </dgm:alg>
          <dgm:shape xmlns:r="http://schemas.openxmlformats.org/officeDocument/2006/relationships" rot="180" type="triangle" r:blip="">
            <dgm:adjLst/>
          </dgm:shape>
          <dgm:presOf axis="ch desOrSelf"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4" styleLbl="node1">
          <dgm:varLst>
            <dgm:bulletEnabled val="1"/>
          </dgm:varLst>
          <dgm:alg type="tx">
            <dgm:param type="txAnchorVertCh" val="mid"/>
          </dgm:alg>
          <dgm:shape xmlns:r="http://schemas.openxmlformats.org/officeDocument/2006/relationships" type="triangle" r:blip="">
            <dgm:adjLst/>
          </dgm:shape>
          <dgm:choose name="Name14">
            <dgm:if name="Name15" func="var" arg="dir" op="equ" val="norm">
              <dgm:presOf axis="ch desOrSelf" ptType="node node" st="4 1" cnt="1 0"/>
            </dgm:if>
            <dgm:else name="Name16">
              <dgm:presOf axis="ch desOrSelf" ptType="node node" st="2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7"/>
    </dgm:choose>
    <dgm:choose name="Name18">
      <dgm:if name="Name19" axis="ch" ptType="node" func="cnt" op="gte" val="5">
        <dgm:layoutNode name="triangle5" styleLbl="node1">
          <dgm:varLst>
            <dgm:bulletEnabled val="1"/>
          </dgm:varLst>
          <dgm:alg type="tx">
            <dgm:param type="txAnchorVertCh" val="mid"/>
          </dgm:alg>
          <dgm:shape xmlns:r="http://schemas.openxmlformats.org/officeDocument/2006/relationships" type="triangle" r:blip="">
            <dgm:adjLst/>
          </dgm:shape>
          <dgm:choose name="Name20">
            <dgm:if name="Name21" func="var" arg="dir" op="equ" val="norm">
              <dgm:presOf axis="ch desOrSelf" ptType="node node" st="5 1" cnt="1 0"/>
            </dgm:if>
            <dgm:else name="Name22">
              <dgm:presOf axis="ch desOrSelf" ptType="node node" st="9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6" styleLbl="node1">
          <dgm:varLst>
            <dgm:bulletEnabled val="1"/>
          </dgm:varLst>
          <dgm:alg type="tx">
            <dgm:param type="txAnchorVertCh" val="mid"/>
          </dgm:alg>
          <dgm:shape xmlns:r="http://schemas.openxmlformats.org/officeDocument/2006/relationships" rot="180" type="triangle" r:blip="">
            <dgm:adjLst/>
          </dgm:shape>
          <dgm:choose name="Name23">
            <dgm:if name="Name24" func="var" arg="dir" op="equ" val="norm">
              <dgm:presOf axis="ch desOrSelf" ptType="node node" st="6 1" cnt="1 0"/>
            </dgm:if>
            <dgm:else name="Name25">
              <dgm:presOf axis="ch desOrSelf" ptType="node node" st="8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7" styleLbl="node1">
          <dgm:varLst>
            <dgm:bulletEnabled val="1"/>
          </dgm:varLst>
          <dgm:alg type="tx">
            <dgm:param type="txAnchorVertCh" val="mid"/>
          </dgm:alg>
          <dgm:shape xmlns:r="http://schemas.openxmlformats.org/officeDocument/2006/relationships" type="triangle" r:blip="">
            <dgm:adjLst/>
          </dgm:shape>
          <dgm:presOf axis="ch desOrSelf" ptType="node node" st="7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8" styleLbl="node1">
          <dgm:varLst>
            <dgm:bulletEnabled val="1"/>
          </dgm:varLst>
          <dgm:alg type="tx">
            <dgm:param type="txAnchorVertCh" val="mid"/>
          </dgm:alg>
          <dgm:shape xmlns:r="http://schemas.openxmlformats.org/officeDocument/2006/relationships" rot="180" type="triangle" r:blip="">
            <dgm:adjLst/>
          </dgm:shape>
          <dgm:choose name="Name26">
            <dgm:if name="Name27" func="var" arg="dir" op="equ" val="norm">
              <dgm:presOf axis="ch desOrSelf" ptType="node node" st="8 1" cnt="1 0"/>
            </dgm:if>
            <dgm:else name="Name28">
              <dgm:presOf axis="ch desOrSelf" ptType="node node" st="6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9" styleLbl="node1">
          <dgm:varLst>
            <dgm:bulletEnabled val="1"/>
          </dgm:varLst>
          <dgm:alg type="tx">
            <dgm:param type="txAnchorVertCh" val="mid"/>
          </dgm:alg>
          <dgm:shape xmlns:r="http://schemas.openxmlformats.org/officeDocument/2006/relationships" type="triangle" r:blip="">
            <dgm:adjLst/>
          </dgm:shape>
          <dgm:choose name="Name29">
            <dgm:if name="Name30" func="var" arg="dir" op="equ" val="norm">
              <dgm:presOf axis="ch desOrSelf" ptType="node node" st="9 1" cnt="1 0"/>
            </dgm:if>
            <dgm:else name="Name31">
              <dgm:presOf axis="ch desOrSelf" ptType="node node" st="5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32"/>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674" name="Rectangle 2"/>
          <p:cNvSpPr>
            <a:spLocks noGrp="1" noChangeArrowheads="1"/>
          </p:cNvSpPr>
          <p:nvPr>
            <p:ph type="hdr" sz="quarter"/>
          </p:nvPr>
        </p:nvSpPr>
        <p:spPr bwMode="auto">
          <a:xfrm>
            <a:off x="0" y="0"/>
            <a:ext cx="5627205" cy="382015"/>
          </a:xfrm>
          <a:prstGeom prst="rect">
            <a:avLst/>
          </a:prstGeom>
          <a:noFill/>
          <a:ln w="9525">
            <a:noFill/>
            <a:miter lim="800000"/>
            <a:headEnd/>
            <a:tailEnd/>
          </a:ln>
          <a:effectLst/>
        </p:spPr>
        <p:txBody>
          <a:bodyPr vert="horz" wrap="square" lIns="97524" tIns="48761" rIns="97524" bIns="48761" numCol="1" anchor="t" anchorCtr="0" compatLnSpc="1">
            <a:prstTxWarp prst="textNoShape">
              <a:avLst/>
            </a:prstTxWarp>
          </a:bodyPr>
          <a:lstStyle>
            <a:lvl1pPr defTabSz="976170" eaLnBrk="0" hangingPunct="0">
              <a:defRPr sz="900">
                <a:latin typeface="Times New Roman" pitchFamily="18" charset="0"/>
                <a:cs typeface="+mn-cs"/>
              </a:defRPr>
            </a:lvl1pPr>
          </a:lstStyle>
          <a:p>
            <a:pPr>
              <a:defRPr/>
            </a:pPr>
            <a:r>
              <a:rPr lang="en-US" dirty="0"/>
              <a:t>Operations Strategy </a:t>
            </a:r>
            <a:r>
              <a:rPr lang="en-US" dirty="0" smtClean="0"/>
              <a:t>#</a:t>
            </a:r>
            <a:r>
              <a:rPr lang="en-US" dirty="0"/>
              <a:t>1: Concept &amp; Framework</a:t>
            </a:r>
          </a:p>
        </p:txBody>
      </p:sp>
      <p:sp>
        <p:nvSpPr>
          <p:cNvPr id="28676" name="Rectangle 4"/>
          <p:cNvSpPr>
            <a:spLocks noGrp="1" noChangeArrowheads="1"/>
          </p:cNvSpPr>
          <p:nvPr>
            <p:ph type="ftr" sz="quarter" idx="2"/>
          </p:nvPr>
        </p:nvSpPr>
        <p:spPr bwMode="auto">
          <a:xfrm>
            <a:off x="1" y="9219186"/>
            <a:ext cx="4583596" cy="382014"/>
          </a:xfrm>
          <a:prstGeom prst="rect">
            <a:avLst/>
          </a:prstGeom>
          <a:noFill/>
          <a:ln w="9525">
            <a:noFill/>
            <a:miter lim="800000"/>
            <a:headEnd/>
            <a:tailEnd/>
          </a:ln>
          <a:effectLst/>
        </p:spPr>
        <p:txBody>
          <a:bodyPr vert="horz" wrap="square" lIns="97524" tIns="48761" rIns="97524" bIns="48761" numCol="1" anchor="b" anchorCtr="0" compatLnSpc="1">
            <a:prstTxWarp prst="textNoShape">
              <a:avLst/>
            </a:prstTxWarp>
          </a:bodyPr>
          <a:lstStyle>
            <a:lvl1pPr defTabSz="976170" eaLnBrk="0" hangingPunct="0">
              <a:defRPr sz="900">
                <a:latin typeface="Times New Roman" pitchFamily="18" charset="0"/>
                <a:cs typeface="+mn-cs"/>
              </a:defRPr>
            </a:lvl1pPr>
          </a:lstStyle>
          <a:p>
            <a:pPr>
              <a:defRPr/>
            </a:pPr>
            <a:r>
              <a:rPr lang="en-US"/>
              <a:t>© Van Mieghem</a:t>
            </a: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1" y="0"/>
            <a:ext cx="3914361" cy="309875"/>
          </a:xfrm>
          <a:prstGeom prst="rect">
            <a:avLst/>
          </a:prstGeom>
          <a:noFill/>
          <a:ln w="9525">
            <a:noFill/>
            <a:miter lim="800000"/>
            <a:headEnd/>
            <a:tailEnd/>
          </a:ln>
          <a:effectLst/>
        </p:spPr>
        <p:txBody>
          <a:bodyPr vert="horz" wrap="square" lIns="97524" tIns="48761" rIns="97524" bIns="48761" numCol="1" anchor="t" anchorCtr="0" compatLnSpc="1">
            <a:prstTxWarp prst="textNoShape">
              <a:avLst/>
            </a:prstTxWarp>
          </a:bodyPr>
          <a:lstStyle>
            <a:lvl1pPr defTabSz="976170" eaLnBrk="0" hangingPunct="0">
              <a:defRPr sz="900">
                <a:latin typeface="Times New Roman" pitchFamily="18" charset="0"/>
                <a:cs typeface="+mn-cs"/>
              </a:defRPr>
            </a:lvl1pPr>
          </a:lstStyle>
          <a:p>
            <a:pPr>
              <a:defRPr/>
            </a:pPr>
            <a:r>
              <a:rPr lang="en-US"/>
              <a:t>Operations Strategy Week #1: Concept &amp; Framework</a:t>
            </a:r>
          </a:p>
        </p:txBody>
      </p:sp>
      <p:sp>
        <p:nvSpPr>
          <p:cNvPr id="4099" name="Rectangle 3"/>
          <p:cNvSpPr>
            <a:spLocks noGrp="1" noChangeArrowheads="1"/>
          </p:cNvSpPr>
          <p:nvPr>
            <p:ph type="dt" idx="1"/>
          </p:nvPr>
        </p:nvSpPr>
        <p:spPr bwMode="auto">
          <a:xfrm>
            <a:off x="4144618" y="0"/>
            <a:ext cx="3170583" cy="275444"/>
          </a:xfrm>
          <a:prstGeom prst="rect">
            <a:avLst/>
          </a:prstGeom>
          <a:noFill/>
          <a:ln w="9525">
            <a:noFill/>
            <a:miter lim="800000"/>
            <a:headEnd/>
            <a:tailEnd/>
          </a:ln>
          <a:effectLst/>
        </p:spPr>
        <p:txBody>
          <a:bodyPr vert="horz" wrap="square" lIns="97524" tIns="48761" rIns="97524" bIns="48761" numCol="1" anchor="t" anchorCtr="0" compatLnSpc="1">
            <a:prstTxWarp prst="textNoShape">
              <a:avLst/>
            </a:prstTxWarp>
          </a:bodyPr>
          <a:lstStyle>
            <a:lvl1pPr algn="r" defTabSz="976170" eaLnBrk="0" hangingPunct="0">
              <a:defRPr sz="900">
                <a:latin typeface="Times New Roman" pitchFamily="18" charset="0"/>
                <a:cs typeface="+mn-cs"/>
              </a:defRPr>
            </a:lvl1pPr>
          </a:lstStyle>
          <a:p>
            <a:pPr>
              <a:defRPr/>
            </a:pPr>
            <a:fld id="{577F2C5D-8CAA-4F71-8536-926EBD83E312}" type="datetime1">
              <a:rPr lang="en-US"/>
              <a:pPr>
                <a:defRPr/>
              </a:pPr>
              <a:t>1/2/2012</a:t>
            </a:fld>
            <a:endParaRPr lang="en-US"/>
          </a:p>
        </p:txBody>
      </p:sp>
      <p:sp>
        <p:nvSpPr>
          <p:cNvPr id="54276" name="Rectangle 4"/>
          <p:cNvSpPr>
            <a:spLocks noGrp="1" noRot="1" noChangeAspect="1" noChangeArrowheads="1" noTextEdit="1"/>
          </p:cNvSpPr>
          <p:nvPr>
            <p:ph type="sldImg" idx="2"/>
          </p:nvPr>
        </p:nvSpPr>
        <p:spPr bwMode="auto">
          <a:xfrm>
            <a:off x="1547813" y="323850"/>
            <a:ext cx="4221162" cy="3165475"/>
          </a:xfrm>
          <a:prstGeom prst="rect">
            <a:avLst/>
          </a:prstGeom>
          <a:noFill/>
          <a:ln w="9525">
            <a:solidFill>
              <a:srgbClr val="000000"/>
            </a:solidFill>
            <a:miter lim="800000"/>
            <a:headEnd/>
            <a:tailEnd/>
          </a:ln>
        </p:spPr>
      </p:sp>
      <p:sp>
        <p:nvSpPr>
          <p:cNvPr id="4101" name="Rectangle 5"/>
          <p:cNvSpPr>
            <a:spLocks noGrp="1" noChangeArrowheads="1"/>
          </p:cNvSpPr>
          <p:nvPr>
            <p:ph type="body" sz="quarter" idx="3"/>
          </p:nvPr>
        </p:nvSpPr>
        <p:spPr bwMode="auto">
          <a:xfrm>
            <a:off x="289893" y="3566021"/>
            <a:ext cx="6735417" cy="5800725"/>
          </a:xfrm>
          <a:prstGeom prst="rect">
            <a:avLst/>
          </a:prstGeom>
          <a:noFill/>
          <a:ln w="9525">
            <a:noFill/>
            <a:miter lim="800000"/>
            <a:headEnd/>
            <a:tailEnd/>
          </a:ln>
          <a:effectLst/>
        </p:spPr>
        <p:txBody>
          <a:bodyPr vert="horz" wrap="square" lIns="97524" tIns="48761" rIns="97524" bIns="48761"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4102" name="Rectangle 6"/>
          <p:cNvSpPr>
            <a:spLocks noGrp="1" noChangeArrowheads="1"/>
          </p:cNvSpPr>
          <p:nvPr>
            <p:ph type="ftr" sz="quarter" idx="4"/>
          </p:nvPr>
        </p:nvSpPr>
        <p:spPr bwMode="auto">
          <a:xfrm>
            <a:off x="0" y="9384780"/>
            <a:ext cx="3170583" cy="216420"/>
          </a:xfrm>
          <a:prstGeom prst="rect">
            <a:avLst/>
          </a:prstGeom>
          <a:noFill/>
          <a:ln w="9525">
            <a:noFill/>
            <a:miter lim="800000"/>
            <a:headEnd/>
            <a:tailEnd/>
          </a:ln>
          <a:effectLst/>
        </p:spPr>
        <p:txBody>
          <a:bodyPr vert="horz" wrap="square" lIns="97524" tIns="48761" rIns="97524" bIns="48761" numCol="1" anchor="b" anchorCtr="0" compatLnSpc="1">
            <a:prstTxWarp prst="textNoShape">
              <a:avLst/>
            </a:prstTxWarp>
          </a:bodyPr>
          <a:lstStyle>
            <a:lvl1pPr defTabSz="976170" eaLnBrk="0" hangingPunct="0">
              <a:defRPr sz="800">
                <a:latin typeface="Times New Roman" pitchFamily="18" charset="0"/>
                <a:cs typeface="+mn-cs"/>
              </a:defRPr>
            </a:lvl1pPr>
          </a:lstStyle>
          <a:p>
            <a:pPr>
              <a:defRPr/>
            </a:pPr>
            <a:r>
              <a:rPr lang="en-US"/>
              <a:t>© Van Mieghem</a:t>
            </a:r>
          </a:p>
        </p:txBody>
      </p:sp>
      <p:sp>
        <p:nvSpPr>
          <p:cNvPr id="4103" name="Rectangle 7"/>
          <p:cNvSpPr>
            <a:spLocks noGrp="1" noChangeArrowheads="1"/>
          </p:cNvSpPr>
          <p:nvPr>
            <p:ph type="sldNum" sz="quarter" idx="5"/>
          </p:nvPr>
        </p:nvSpPr>
        <p:spPr bwMode="auto">
          <a:xfrm>
            <a:off x="4144618" y="9420850"/>
            <a:ext cx="3170583" cy="180350"/>
          </a:xfrm>
          <a:prstGeom prst="rect">
            <a:avLst/>
          </a:prstGeom>
          <a:noFill/>
          <a:ln w="9525">
            <a:noFill/>
            <a:miter lim="800000"/>
            <a:headEnd/>
            <a:tailEnd/>
          </a:ln>
          <a:effectLst/>
        </p:spPr>
        <p:txBody>
          <a:bodyPr vert="horz" wrap="square" lIns="97524" tIns="48761" rIns="97524" bIns="48761" numCol="1" anchor="b" anchorCtr="0" compatLnSpc="1">
            <a:prstTxWarp prst="textNoShape">
              <a:avLst/>
            </a:prstTxWarp>
          </a:bodyPr>
          <a:lstStyle>
            <a:lvl1pPr algn="r" defTabSz="976170" eaLnBrk="0" hangingPunct="0">
              <a:defRPr sz="800">
                <a:latin typeface="Times New Roman" pitchFamily="18" charset="0"/>
                <a:cs typeface="+mn-cs"/>
              </a:defRPr>
            </a:lvl1pPr>
          </a:lstStyle>
          <a:p>
            <a:pPr>
              <a:defRPr/>
            </a:pPr>
            <a:fld id="{B167D6DD-B4B5-43AC-8C39-6CD236D1941C}" type="slidenum">
              <a:rPr lang="en-US"/>
              <a:pPr>
                <a:defRPr/>
              </a:pPr>
              <a:t>‹#›</a:t>
            </a:fld>
            <a:endParaRPr lang="en-US"/>
          </a:p>
        </p:txBody>
      </p:sp>
    </p:spTree>
  </p:cSld>
  <p:clrMap bg1="lt1" tx1="dk1" bg2="lt2" tx2="dk2" accent1="accent1" accent2="accent2" accent3="accent3" accent4="accent4" accent5="accent5" accent6="accent6" hlink="hlink" folHlink="folHlink"/>
  <p:hf/>
  <p:notesStyle>
    <a:lvl1pPr marL="228600" indent="-228600" algn="l" rtl="0" eaLnBrk="0" fontAlgn="base" hangingPunct="0">
      <a:spcBef>
        <a:spcPct val="30000"/>
      </a:spcBef>
      <a:spcAft>
        <a:spcPct val="0"/>
      </a:spcAft>
      <a:buFont typeface="Wingdings" pitchFamily="2" charset="2"/>
      <a:buChar char="Ø"/>
      <a:defRPr sz="1200" kern="1200">
        <a:solidFill>
          <a:schemeClr val="tx1"/>
        </a:solidFill>
        <a:latin typeface="Times New Roman" pitchFamily="18" charset="0"/>
        <a:ea typeface="+mn-ea"/>
        <a:cs typeface="+mn-cs"/>
      </a:defRPr>
    </a:lvl1pPr>
    <a:lvl2pPr marL="685800" indent="-228600" algn="l" rtl="0" eaLnBrk="0" fontAlgn="base" hangingPunct="0">
      <a:spcBef>
        <a:spcPct val="30000"/>
      </a:spcBef>
      <a:spcAft>
        <a:spcPct val="0"/>
      </a:spcAft>
      <a:buChar char="•"/>
      <a:defRPr sz="1200" kern="1200">
        <a:solidFill>
          <a:schemeClr val="tx1"/>
        </a:solidFill>
        <a:latin typeface="Times New Roman" pitchFamily="18" charset="0"/>
        <a:ea typeface="+mn-ea"/>
        <a:cs typeface="+mn-cs"/>
      </a:defRPr>
    </a:lvl2pPr>
    <a:lvl3pPr marL="1104900" indent="-190500" algn="l" rtl="0" eaLnBrk="0" fontAlgn="base" hangingPunct="0">
      <a:spcBef>
        <a:spcPct val="30000"/>
      </a:spcBef>
      <a:spcAft>
        <a:spcPct val="0"/>
      </a:spcAft>
      <a:buSzPct val="40000"/>
      <a:buFont typeface="Wingdings" pitchFamily="2" charset="2"/>
      <a:buChar char="q"/>
      <a:defRPr sz="1000" kern="1200">
        <a:solidFill>
          <a:schemeClr val="tx1"/>
        </a:solidFill>
        <a:latin typeface="Times New Roman" pitchFamily="18" charset="0"/>
        <a:ea typeface="+mn-ea"/>
        <a:cs typeface="+mn-cs"/>
      </a:defRPr>
    </a:lvl3pPr>
    <a:lvl4pPr marL="1562100" indent="-190500" algn="l" rtl="0" eaLnBrk="0" fontAlgn="base" hangingPunct="0">
      <a:spcBef>
        <a:spcPct val="30000"/>
      </a:spcBef>
      <a:spcAft>
        <a:spcPct val="0"/>
      </a:spcAft>
      <a:buFont typeface="Times New Roman" pitchFamily="18" charset="0"/>
      <a:buChar char="−"/>
      <a:defRPr sz="1000" kern="1200">
        <a:solidFill>
          <a:schemeClr val="tx1"/>
        </a:solidFill>
        <a:latin typeface="Times New Roman" pitchFamily="18" charset="0"/>
        <a:ea typeface="+mn-ea"/>
        <a:cs typeface="+mn-cs"/>
      </a:defRPr>
    </a:lvl4pPr>
    <a:lvl5pPr marL="2019300" indent="-190500" algn="l" rtl="0" eaLnBrk="0" fontAlgn="base" hangingPunct="0">
      <a:spcBef>
        <a:spcPct val="30000"/>
      </a:spcBef>
      <a:spcAft>
        <a:spcPct val="0"/>
      </a:spcAft>
      <a:buAutoNum type="arabicPeriod"/>
      <a:defRPr sz="10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www.southparkzone.com/episode.php?vid=217" TargetMode="External"/><Relationship Id="rId7" Type="http://schemas.openxmlformats.org/officeDocument/2006/relationships/hyperlink" Target="http://en.wikipedia.org/wiki/Capitalism" TargetMode="External"/><Relationship Id="rId2" Type="http://schemas.openxmlformats.org/officeDocument/2006/relationships/slide" Target="../slides/slide10.xml"/><Relationship Id="rId1" Type="http://schemas.openxmlformats.org/officeDocument/2006/relationships/notesMaster" Target="../notesMasters/notesMaster1.xml"/><Relationship Id="rId6" Type="http://schemas.openxmlformats.org/officeDocument/2006/relationships/hyperlink" Target="http://en.wikipedia.org/wiki/South_Park" TargetMode="External"/><Relationship Id="rId5" Type="http://schemas.openxmlformats.org/officeDocument/2006/relationships/hyperlink" Target="http://en.wikipedia.org/wiki/List_of_animated_television_series" TargetMode="External"/><Relationship Id="rId4" Type="http://schemas.openxmlformats.org/officeDocument/2006/relationships/hyperlink" Target="http://en.wikipedia.org/wiki/Comedy_Central" TargetMode="Externa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operationsroom.wordpress.com/2009/11/23/fashionable-renting/" TargetMode="External"/><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operationsroom.wordpress.com/2010/01/17/renting-textbooks/" TargetMode="External"/><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3" Type="http://schemas.openxmlformats.org/officeDocument/2006/relationships/hyperlink" Target="http://operationsroom.wordpress.com/2011/01/03/automated-sushi/" TargetMode="External"/><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3" Type="http://schemas.openxmlformats.org/officeDocument/2006/relationships/hyperlink" Target="http://www.nytimes.com/2010/12/31/business/global/31sushi.html?_r=1&amp;pagewanted=print" TargetMode="External"/><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slide" Target="../slides/slide7.xml"/><Relationship Id="rId2" Type="http://schemas.openxmlformats.org/officeDocument/2006/relationships/notesMaster" Target="../notesMasters/notesMaster1.xml"/><Relationship Id="rId1" Type="http://schemas.openxmlformats.org/officeDocument/2006/relationships/vmlDrawing" Target="../drawings/vmlDrawing1.v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p:cNvSpPr>
            <a:spLocks noGrp="1" noRot="1" noChangeAspect="1" noTextEdit="1"/>
          </p:cNvSpPr>
          <p:nvPr>
            <p:ph type="sldImg"/>
          </p:nvPr>
        </p:nvSpPr>
        <p:spPr>
          <a:ln/>
        </p:spPr>
      </p:sp>
      <p:sp>
        <p:nvSpPr>
          <p:cNvPr id="55299" name="Notes Placeholder 2"/>
          <p:cNvSpPr>
            <a:spLocks noGrp="1"/>
          </p:cNvSpPr>
          <p:nvPr>
            <p:ph type="body" idx="1"/>
          </p:nvPr>
        </p:nvSpPr>
        <p:spPr>
          <a:noFill/>
          <a:ln/>
        </p:spPr>
        <p:txBody>
          <a:bodyPr/>
          <a:lstStyle/>
          <a:p>
            <a:r>
              <a:rPr lang="en-US" dirty="0" smtClean="0"/>
              <a:t>January 2011:</a:t>
            </a:r>
          </a:p>
          <a:p>
            <a:r>
              <a:rPr lang="en-US" dirty="0" smtClean="0"/>
              <a:t>Welcome to Ops </a:t>
            </a:r>
            <a:r>
              <a:rPr lang="en-US" dirty="0" err="1" smtClean="0"/>
              <a:t>Strat</a:t>
            </a:r>
            <a:r>
              <a:rPr lang="en-US" dirty="0" smtClean="0"/>
              <a:t>!  My name is JVM and I’ll be your instructor.  Before we introduce each other, let us first directly delve into the course: Why this course? How? And What? </a:t>
            </a:r>
          </a:p>
          <a:p>
            <a:r>
              <a:rPr lang="en-US" dirty="0" smtClean="0"/>
              <a:t>In this course, we will study how to build and evaluate the firm’s OS:</a:t>
            </a:r>
          </a:p>
          <a:p>
            <a:pPr lvl="1"/>
            <a:r>
              <a:rPr lang="en-US" dirty="0" smtClean="0"/>
              <a:t>In a computer system, the OS is the layer between: user – apps – OS – hardware</a:t>
            </a:r>
          </a:p>
          <a:p>
            <a:pPr lvl="1"/>
            <a:r>
              <a:rPr lang="en-US" dirty="0" smtClean="0"/>
              <a:t>For an organization, the OS is  the layer between: customers – products – OS – input components (material/labor &amp; capital/suppliers &amp; partners/broader environment)</a:t>
            </a:r>
          </a:p>
        </p:txBody>
      </p:sp>
      <p:sp>
        <p:nvSpPr>
          <p:cNvPr id="4" name="Header Placeholder 3"/>
          <p:cNvSpPr>
            <a:spLocks noGrp="1"/>
          </p:cNvSpPr>
          <p:nvPr>
            <p:ph type="hdr" sz="quarter"/>
          </p:nvPr>
        </p:nvSpPr>
        <p:spPr/>
        <p:txBody>
          <a:bodyPr/>
          <a:lstStyle/>
          <a:p>
            <a:pPr>
              <a:defRPr/>
            </a:pPr>
            <a:r>
              <a:rPr lang="en-US" smtClean="0"/>
              <a:t>Operations Strategy Week #1: Concept &amp; Framework</a:t>
            </a:r>
            <a:endParaRPr lang="en-US"/>
          </a:p>
        </p:txBody>
      </p:sp>
      <p:sp>
        <p:nvSpPr>
          <p:cNvPr id="5" name="Date Placeholder 4"/>
          <p:cNvSpPr>
            <a:spLocks noGrp="1"/>
          </p:cNvSpPr>
          <p:nvPr>
            <p:ph type="dt" sz="quarter" idx="1"/>
          </p:nvPr>
        </p:nvSpPr>
        <p:spPr/>
        <p:txBody>
          <a:bodyPr/>
          <a:lstStyle/>
          <a:p>
            <a:pPr>
              <a:defRPr/>
            </a:pPr>
            <a:fld id="{DFD9FA15-3606-4DB7-B65E-E824110B15C4}" type="datetime1">
              <a:rPr lang="en-US" smtClean="0"/>
              <a:pPr>
                <a:defRPr/>
              </a:pPr>
              <a:t>1/2/2012</a:t>
            </a:fld>
            <a:endParaRPr lang="en-US"/>
          </a:p>
        </p:txBody>
      </p:sp>
      <p:sp>
        <p:nvSpPr>
          <p:cNvPr id="6" name="Footer Placeholder 5"/>
          <p:cNvSpPr>
            <a:spLocks noGrp="1"/>
          </p:cNvSpPr>
          <p:nvPr>
            <p:ph type="ftr" sz="quarter" idx="4"/>
          </p:nvPr>
        </p:nvSpPr>
        <p:spPr/>
        <p:txBody>
          <a:bodyPr/>
          <a:lstStyle/>
          <a:p>
            <a:pPr>
              <a:defRPr/>
            </a:pPr>
            <a:r>
              <a:rPr lang="en-US" smtClean="0"/>
              <a:t>© Van Mieghem</a:t>
            </a:r>
            <a:endParaRPr lang="en-US"/>
          </a:p>
        </p:txBody>
      </p:sp>
      <p:sp>
        <p:nvSpPr>
          <p:cNvPr id="7" name="Slide Number Placeholder 6"/>
          <p:cNvSpPr>
            <a:spLocks noGrp="1"/>
          </p:cNvSpPr>
          <p:nvPr>
            <p:ph type="sldNum" sz="quarter" idx="5"/>
          </p:nvPr>
        </p:nvSpPr>
        <p:spPr/>
        <p:txBody>
          <a:bodyPr/>
          <a:lstStyle/>
          <a:p>
            <a:pPr>
              <a:defRPr/>
            </a:pPr>
            <a:fld id="{79D2B9B7-104B-4AB1-ACC2-0AF16B0AD3A7}" type="slidenum">
              <a:rPr lang="en-US" smtClean="0"/>
              <a:pPr>
                <a:defRPr/>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Slide Image Placeholder 1"/>
          <p:cNvSpPr>
            <a:spLocks noGrp="1" noRot="1" noChangeAspect="1" noTextEdit="1"/>
          </p:cNvSpPr>
          <p:nvPr>
            <p:ph type="sldImg"/>
          </p:nvPr>
        </p:nvSpPr>
        <p:spPr>
          <a:ln/>
        </p:spPr>
      </p:sp>
      <p:sp>
        <p:nvSpPr>
          <p:cNvPr id="65539" name="Notes Placeholder 2"/>
          <p:cNvSpPr>
            <a:spLocks noGrp="1"/>
          </p:cNvSpPr>
          <p:nvPr>
            <p:ph type="body" idx="1"/>
          </p:nvPr>
        </p:nvSpPr>
        <p:spPr>
          <a:xfrm>
            <a:off x="282663" y="3494476"/>
            <a:ext cx="6735417" cy="5800725"/>
          </a:xfrm>
          <a:noFill/>
          <a:ln/>
        </p:spPr>
        <p:txBody>
          <a:bodyPr/>
          <a:lstStyle/>
          <a:p>
            <a:r>
              <a:rPr lang="en-US" sz="1100" dirty="0" err="1" smtClean="0"/>
              <a:t>Redux</a:t>
            </a:r>
            <a:r>
              <a:rPr lang="en-US" sz="1100" dirty="0" smtClean="0"/>
              <a:t> = Revisited. (‘</a:t>
            </a:r>
            <a:r>
              <a:rPr lang="en-US" sz="1100" dirty="0" err="1" smtClean="0"/>
              <a:t>reducere</a:t>
            </a:r>
            <a:r>
              <a:rPr lang="en-US" sz="1100" dirty="0" smtClean="0"/>
              <a:t>” = to bring back)  </a:t>
            </a:r>
          </a:p>
          <a:p>
            <a:r>
              <a:rPr lang="en-US" sz="1100" dirty="0" err="1" smtClean="0"/>
              <a:t>Globality</a:t>
            </a:r>
            <a:r>
              <a:rPr lang="en-US" sz="1100" dirty="0" smtClean="0"/>
              <a:t> also means learning from American pop-culture.  Think of your Kellogg team having an assignment just like Kenny’s team to understand how corporations work.</a:t>
            </a:r>
          </a:p>
          <a:p>
            <a:pPr lvl="1"/>
            <a:r>
              <a:rPr lang="en-US" sz="1100" dirty="0" smtClean="0"/>
              <a:t>The boys face more pressure from their teacher (Mr. Garrison) when he tells them that they need to do another presentation, this time on business "corporations," like </a:t>
            </a:r>
            <a:r>
              <a:rPr lang="en-US" sz="1100" dirty="0" err="1" smtClean="0"/>
              <a:t>Harbucks</a:t>
            </a:r>
            <a:r>
              <a:rPr lang="en-US" sz="1100" dirty="0" smtClean="0"/>
              <a:t>. The boys know nothing about the subject and are at wits end until they see the Underpants Gnomes for themselves, following them to their underpants-processing underground lair out of curiosity. The Underpants Gnomes are businessmen of sorts, and they claim to know a lot about corporations, so the boys eagerly ply them for answers. The Gnomes explain that their business plan is as follows:</a:t>
            </a:r>
          </a:p>
          <a:p>
            <a:pPr lvl="1"/>
            <a:r>
              <a:rPr lang="en-US" sz="1100" dirty="0" smtClean="0"/>
              <a:t>Phase 1: Collect Underpants</a:t>
            </a:r>
            <a:br>
              <a:rPr lang="en-US" sz="1100" dirty="0" smtClean="0"/>
            </a:br>
            <a:r>
              <a:rPr lang="en-US" sz="1100" dirty="0" smtClean="0"/>
              <a:t>Phase 2: ?</a:t>
            </a:r>
            <a:br>
              <a:rPr lang="en-US" sz="1100" dirty="0" smtClean="0"/>
            </a:br>
            <a:r>
              <a:rPr lang="en-US" sz="1100" dirty="0" smtClean="0"/>
              <a:t>Phase 3: Profit</a:t>
            </a:r>
          </a:p>
          <a:p>
            <a:pPr lvl="1"/>
            <a:r>
              <a:rPr lang="en-US" sz="1100" dirty="0" smtClean="0"/>
              <a:t>Source: </a:t>
            </a:r>
            <a:r>
              <a:rPr lang="en-US" sz="1100" dirty="0" smtClean="0">
                <a:hlinkClick r:id="rId3"/>
              </a:rPr>
              <a:t>http://www.southparkzone.com/episode.php?vid=217</a:t>
            </a:r>
            <a:endParaRPr lang="en-US" sz="1100" dirty="0" smtClean="0"/>
          </a:p>
          <a:p>
            <a:r>
              <a:rPr lang="en-US" sz="1100" dirty="0" smtClean="0"/>
              <a:t>Most start-ups work like: 1. have a good idea, 2. ???, 3. make money.</a:t>
            </a:r>
          </a:p>
          <a:p>
            <a:pPr lvl="1"/>
            <a:r>
              <a:rPr lang="en-US" sz="1100" dirty="0" smtClean="0"/>
              <a:t>Let’s look at a business example like this: Rent the Runway</a:t>
            </a:r>
          </a:p>
          <a:p>
            <a:r>
              <a:rPr lang="en-US" sz="1100" dirty="0" smtClean="0"/>
              <a:t>Underpants:</a:t>
            </a:r>
          </a:p>
          <a:p>
            <a:pPr lvl="1"/>
            <a:r>
              <a:rPr lang="en-US" sz="1100" dirty="0" smtClean="0"/>
              <a:t>http://en.wikipedia.org/wiki/Gnomes_(South_Park)</a:t>
            </a:r>
          </a:p>
          <a:p>
            <a:pPr lvl="1"/>
            <a:r>
              <a:rPr lang="en-US" sz="1100" dirty="0" smtClean="0"/>
              <a:t>http://www.southparkstudios.com/clips/151040/the-underpants-business</a:t>
            </a:r>
          </a:p>
          <a:p>
            <a:pPr lvl="1"/>
            <a:r>
              <a:rPr lang="en-US" sz="1100" dirty="0" smtClean="0"/>
              <a:t>"</a:t>
            </a:r>
            <a:r>
              <a:rPr lang="en-US" sz="1100" b="1" dirty="0" smtClean="0"/>
              <a:t>Gnomes</a:t>
            </a:r>
            <a:r>
              <a:rPr lang="en-US" sz="1100" dirty="0" smtClean="0"/>
              <a:t>" (often referred to as "</a:t>
            </a:r>
            <a:r>
              <a:rPr lang="en-US" sz="1100" b="1" dirty="0" smtClean="0"/>
              <a:t>Underpants Gnomes</a:t>
            </a:r>
            <a:r>
              <a:rPr lang="en-US" sz="1100" dirty="0" smtClean="0"/>
              <a:t>") is the 30th episode of </a:t>
            </a:r>
            <a:r>
              <a:rPr lang="en-US" sz="1100" dirty="0" smtClean="0">
                <a:hlinkClick r:id="rId4" action="ppaction://hlinkfile" tooltip="Comedy Central"/>
              </a:rPr>
              <a:t>Comedy Central</a:t>
            </a:r>
            <a:r>
              <a:rPr lang="en-US" sz="1100" dirty="0" smtClean="0"/>
              <a:t>'s </a:t>
            </a:r>
            <a:r>
              <a:rPr lang="en-US" sz="1100" dirty="0" smtClean="0">
                <a:hlinkClick r:id="rId5" action="ppaction://hlinkfile" tooltip="List of animated television series"/>
              </a:rPr>
              <a:t>animated series</a:t>
            </a:r>
            <a:r>
              <a:rPr lang="en-US" sz="1100" dirty="0" smtClean="0"/>
              <a:t> </a:t>
            </a:r>
            <a:r>
              <a:rPr lang="en-US" sz="1100" i="1" dirty="0" smtClean="0">
                <a:hlinkClick r:id="rId6" action="ppaction://hlinkfile" tooltip="South Park"/>
              </a:rPr>
              <a:t>South Park</a:t>
            </a:r>
            <a:r>
              <a:rPr lang="en-US" sz="1100" dirty="0" smtClean="0"/>
              <a:t>. (2</a:t>
            </a:r>
            <a:r>
              <a:rPr lang="en-US" sz="1100" baseline="30000" dirty="0" smtClean="0"/>
              <a:t>nd</a:t>
            </a:r>
            <a:r>
              <a:rPr lang="en-US" sz="1100" dirty="0" smtClean="0"/>
              <a:t> episode, 17) It was originally broadcast on December 16, 1998. </a:t>
            </a:r>
          </a:p>
          <a:p>
            <a:pPr lvl="1"/>
            <a:r>
              <a:rPr lang="en-US" sz="1100" dirty="0" smtClean="0"/>
              <a:t>"Gnomes" is a critique of American </a:t>
            </a:r>
            <a:r>
              <a:rPr lang="en-US" sz="1100" dirty="0" smtClean="0">
                <a:hlinkClick r:id="rId7" action="ppaction://hlinkfile" tooltip="Capitalism"/>
              </a:rPr>
              <a:t>capitalism</a:t>
            </a:r>
            <a:r>
              <a:rPr lang="en-US" sz="1100" dirty="0" smtClean="0"/>
              <a:t> and mass consumerism.</a:t>
            </a:r>
            <a:r>
              <a:rPr lang="en-US" sz="1100" baseline="30000" dirty="0" smtClean="0">
                <a:hlinkClick r:id="" action="ppaction://hlinkfile"/>
              </a:rPr>
              <a:t>[3]</a:t>
            </a:r>
            <a:r>
              <a:rPr lang="en-US" sz="1100" baseline="30000" dirty="0" smtClean="0">
                <a:hlinkClick r:id="" action="ppaction://hlinkfile"/>
              </a:rPr>
              <a:t>[4]</a:t>
            </a:r>
            <a:r>
              <a:rPr lang="en-US" sz="1100" dirty="0" smtClean="0"/>
              <a:t> The episode satirizes the common complaint of large corporations lacking scruples and driving seemingly wholesome smaller independent companies out of business. </a:t>
            </a:r>
          </a:p>
          <a:p>
            <a:pPr lvl="1"/>
            <a:r>
              <a:rPr lang="en-US" sz="1100" dirty="0" smtClean="0"/>
              <a:t>The gnome characters and their underpants collection represent the ordinary business activity of capitalism that takes place on a regular basis in front of everyone, but is seldom noticed, understood or appreciated by society. Cantor suggests the fact that the gnomes are accused of theft is symbolic of the way businesses are unfairly accused of sinister activities by those who do not understand them. He also said fact the that the gnomes themselves do not understand their own business plan or why they steal the underwear could represent the notion that businessmen themselves often lack the economic knowledge needed to explain their activity and profits to the public.</a:t>
            </a:r>
            <a:r>
              <a:rPr lang="en-US" sz="1100" baseline="30000" dirty="0" smtClean="0">
                <a:hlinkClick r:id="" action="ppaction://hlinkfile"/>
              </a:rPr>
              <a:t>[8]</a:t>
            </a:r>
            <a:r>
              <a:rPr lang="en-US" sz="1100" dirty="0" smtClean="0"/>
              <a:t> Pop culture scholars Carl Rhodes and Robert Westwood said the gnomes, by forgoing Mr. </a:t>
            </a:r>
            <a:r>
              <a:rPr lang="en-US" sz="1100" dirty="0" err="1" smtClean="0"/>
              <a:t>Tweek's</a:t>
            </a:r>
            <a:r>
              <a:rPr lang="en-US" sz="1100" dirty="0" smtClean="0"/>
              <a:t> notions of high-mindedness and openly acknowledging their quest of profits, engage in a "pure, 'libertarian' capitalism - one in which profit is the only animus and in which if that is the end, any means are justified."</a:t>
            </a:r>
            <a:r>
              <a:rPr lang="en-US" sz="1100" baseline="30000" dirty="0" smtClean="0">
                <a:hlinkClick r:id="" action="ppaction://hlinkfile"/>
              </a:rPr>
              <a:t>[4]</a:t>
            </a:r>
            <a:r>
              <a:rPr lang="en-US" sz="1100" dirty="0" smtClean="0"/>
              <a:t/>
            </a:r>
            <a:br>
              <a:rPr lang="en-US" sz="1100" dirty="0" smtClean="0"/>
            </a:br>
            <a:endParaRPr lang="en-US" sz="1100" dirty="0" smtClean="0"/>
          </a:p>
          <a:p>
            <a:pPr lvl="1"/>
            <a:endParaRPr lang="en-US" sz="1100" dirty="0" smtClean="0"/>
          </a:p>
          <a:p>
            <a:endParaRPr lang="en-US" sz="1100" dirty="0" smtClean="0"/>
          </a:p>
        </p:txBody>
      </p:sp>
      <p:sp>
        <p:nvSpPr>
          <p:cNvPr id="4" name="Header Placeholder 3"/>
          <p:cNvSpPr>
            <a:spLocks noGrp="1"/>
          </p:cNvSpPr>
          <p:nvPr>
            <p:ph type="hdr" sz="quarter"/>
          </p:nvPr>
        </p:nvSpPr>
        <p:spPr/>
        <p:txBody>
          <a:bodyPr/>
          <a:lstStyle/>
          <a:p>
            <a:pPr>
              <a:defRPr/>
            </a:pPr>
            <a:r>
              <a:rPr lang="en-US" smtClean="0"/>
              <a:t>Operations Strategy Week #1: Concept &amp; Framework</a:t>
            </a:r>
            <a:endParaRPr lang="en-US"/>
          </a:p>
        </p:txBody>
      </p:sp>
      <p:sp>
        <p:nvSpPr>
          <p:cNvPr id="5" name="Date Placeholder 4"/>
          <p:cNvSpPr>
            <a:spLocks noGrp="1"/>
          </p:cNvSpPr>
          <p:nvPr>
            <p:ph type="dt" sz="quarter" idx="1"/>
          </p:nvPr>
        </p:nvSpPr>
        <p:spPr/>
        <p:txBody>
          <a:bodyPr/>
          <a:lstStyle/>
          <a:p>
            <a:pPr>
              <a:defRPr/>
            </a:pPr>
            <a:fld id="{DFD9FA15-3606-4DB7-B65E-E824110B15C4}" type="datetime1">
              <a:rPr lang="en-US" smtClean="0"/>
              <a:pPr>
                <a:defRPr/>
              </a:pPr>
              <a:t>1/2/2012</a:t>
            </a:fld>
            <a:endParaRPr lang="en-US"/>
          </a:p>
        </p:txBody>
      </p:sp>
      <p:sp>
        <p:nvSpPr>
          <p:cNvPr id="6" name="Footer Placeholder 5"/>
          <p:cNvSpPr>
            <a:spLocks noGrp="1"/>
          </p:cNvSpPr>
          <p:nvPr>
            <p:ph type="ftr" sz="quarter" idx="4"/>
          </p:nvPr>
        </p:nvSpPr>
        <p:spPr/>
        <p:txBody>
          <a:bodyPr/>
          <a:lstStyle/>
          <a:p>
            <a:pPr>
              <a:defRPr/>
            </a:pPr>
            <a:r>
              <a:rPr lang="en-US" smtClean="0"/>
              <a:t>© Van Mieghem</a:t>
            </a:r>
            <a:endParaRPr lang="en-US"/>
          </a:p>
        </p:txBody>
      </p:sp>
      <p:sp>
        <p:nvSpPr>
          <p:cNvPr id="7" name="Slide Number Placeholder 6"/>
          <p:cNvSpPr>
            <a:spLocks noGrp="1"/>
          </p:cNvSpPr>
          <p:nvPr>
            <p:ph type="sldNum" sz="quarter" idx="5"/>
          </p:nvPr>
        </p:nvSpPr>
        <p:spPr/>
        <p:txBody>
          <a:bodyPr/>
          <a:lstStyle/>
          <a:p>
            <a:pPr>
              <a:defRPr/>
            </a:pPr>
            <a:fld id="{9A2E737C-3DB5-4D40-B78A-8684303D68B8}" type="slidenum">
              <a:rPr lang="en-US" smtClean="0"/>
              <a:pPr>
                <a:defRPr/>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1"/>
          <p:cNvSpPr>
            <a:spLocks noGrp="1" noRot="1" noChangeAspect="1" noChangeArrowheads="1" noTextEdit="1"/>
          </p:cNvSpPr>
          <p:nvPr>
            <p:ph type="sldImg"/>
          </p:nvPr>
        </p:nvSpPr>
        <p:spPr>
          <a:ln/>
        </p:spPr>
      </p:sp>
      <p:sp>
        <p:nvSpPr>
          <p:cNvPr id="66563" name="Rectangle 2"/>
          <p:cNvSpPr>
            <a:spLocks noGrp="1" noChangeArrowheads="1"/>
          </p:cNvSpPr>
          <p:nvPr>
            <p:ph type="body" idx="1"/>
          </p:nvPr>
        </p:nvSpPr>
        <p:spPr>
          <a:noFill/>
          <a:ln/>
        </p:spPr>
        <p:txBody>
          <a:bodyPr/>
          <a:lstStyle/>
          <a:p>
            <a:pPr marL="120211" indent="-120211">
              <a:buSzPct val="80000"/>
              <a:buFontTx/>
              <a:buChar char="•"/>
            </a:pPr>
            <a:r>
              <a:rPr lang="en-US" dirty="0" smtClean="0"/>
              <a:t>Great idea: why buy the special dress if you only need it for one party?  Just rent it!</a:t>
            </a:r>
          </a:p>
          <a:p>
            <a:pPr marL="120211" indent="-120211">
              <a:buSzPct val="80000"/>
              <a:buFontTx/>
              <a:buChar char="•"/>
            </a:pPr>
            <a:r>
              <a:rPr lang="en-US" dirty="0" smtClean="0"/>
              <a:t>A Netflix for fashion.</a:t>
            </a:r>
          </a:p>
          <a:p>
            <a:pPr marL="120211" indent="-120211">
              <a:buSzPct val="80000"/>
              <a:buFontTx/>
              <a:buChar char="•"/>
            </a:pPr>
            <a:r>
              <a:rPr lang="en-US" dirty="0" smtClean="0"/>
              <a:t>Bain Capital Ventures provided seed financing, which the company used to build its inventory of 160 styles </a:t>
            </a:r>
          </a:p>
          <a:p>
            <a:pPr marL="120211" indent="-120211">
              <a:buSzPct val="80000"/>
              <a:buFontTx/>
              <a:buChar char="•"/>
            </a:pPr>
            <a:r>
              <a:rPr lang="en-US" dirty="0" smtClean="0"/>
              <a:t>The idea is to give each person two sizes (“you get a back-up size absolutely free so there’s no need to worry about fit”).  Now does this makes sense?</a:t>
            </a:r>
          </a:p>
          <a:p>
            <a:pPr marL="120211" indent="-120211">
              <a:buSzPct val="80000"/>
              <a:buFontTx/>
              <a:buChar char="•"/>
            </a:pPr>
            <a:r>
              <a:rPr lang="en-US" u="sng" dirty="0" smtClean="0">
                <a:hlinkClick r:id="rId3"/>
              </a:rPr>
              <a:t>http://operationsroom.wordpress.com/2009/11/23/fashionable-renting/</a:t>
            </a:r>
            <a:r>
              <a:rPr lang="en-US" dirty="0" smtClean="0"/>
              <a:t/>
            </a:r>
            <a:br>
              <a:rPr lang="en-US" dirty="0" smtClean="0"/>
            </a:br>
            <a:endParaRPr lang="en-US" dirty="0" smtClean="0"/>
          </a:p>
          <a:p>
            <a:pPr marL="120211" indent="-120211">
              <a:buSzPct val="80000"/>
              <a:buFontTx/>
              <a:buChar char="•"/>
            </a:pPr>
            <a:r>
              <a:rPr lang="en-US" dirty="0" smtClean="0"/>
              <a:t>http://www.renttherunway.com/story</a:t>
            </a:r>
          </a:p>
          <a:p>
            <a:r>
              <a:rPr lang="en-US" dirty="0" smtClean="0"/>
              <a:t>Co-founders Jennifer Hyman (</a:t>
            </a:r>
            <a:r>
              <a:rPr lang="en-US" dirty="0" err="1" smtClean="0"/>
              <a:t>Jenn</a:t>
            </a:r>
            <a:r>
              <a:rPr lang="en-US" dirty="0" smtClean="0"/>
              <a:t>) and Jennifer Fleiss (Jenny) met as </a:t>
            </a:r>
            <a:r>
              <a:rPr lang="en-US" dirty="0" err="1" smtClean="0"/>
              <a:t>sectionmates</a:t>
            </a:r>
            <a:r>
              <a:rPr lang="en-US" dirty="0" smtClean="0"/>
              <a:t> at Harvard Business School, where over frequent girls nights, they became fast friends. During a trip home to New York City, </a:t>
            </a:r>
            <a:r>
              <a:rPr lang="en-US" dirty="0" err="1" smtClean="0"/>
              <a:t>Jenn</a:t>
            </a:r>
            <a:r>
              <a:rPr lang="en-US" dirty="0" smtClean="0"/>
              <a:t> watched her sister Becky struggle with a </a:t>
            </a:r>
            <a:r>
              <a:rPr lang="en-US" b="1" dirty="0" smtClean="0"/>
              <a:t>‘closet full of clothes but nothing to wear’ </a:t>
            </a:r>
            <a:r>
              <a:rPr lang="en-US" dirty="0" smtClean="0"/>
              <a:t>moment. Becky had an upcoming wedding and wanted something gorgeous—</a:t>
            </a:r>
            <a:r>
              <a:rPr lang="en-US" dirty="0" err="1" smtClean="0"/>
              <a:t>Hervé</a:t>
            </a:r>
            <a:r>
              <a:rPr lang="en-US" dirty="0" smtClean="0"/>
              <a:t> Léger maybe, or </a:t>
            </a:r>
            <a:r>
              <a:rPr lang="en-US" dirty="0" err="1" smtClean="0"/>
              <a:t>Proenza</a:t>
            </a:r>
            <a:r>
              <a:rPr lang="en-US" dirty="0" smtClean="0"/>
              <a:t>—but her modest salary meant that everything high-end was out of reach. What if, </a:t>
            </a:r>
            <a:r>
              <a:rPr lang="en-US" dirty="0" err="1" smtClean="0"/>
              <a:t>Jenn</a:t>
            </a:r>
            <a:r>
              <a:rPr lang="en-US" dirty="0" smtClean="0"/>
              <a:t> thought, the </a:t>
            </a:r>
            <a:r>
              <a:rPr lang="en-US" dirty="0" err="1" smtClean="0"/>
              <a:t>Beckys</a:t>
            </a:r>
            <a:r>
              <a:rPr lang="en-US" dirty="0" smtClean="0"/>
              <a:t> of this world could have access to their </a:t>
            </a:r>
            <a:r>
              <a:rPr lang="en-US" b="1" dirty="0" smtClean="0"/>
              <a:t>dream closet – a new dress for every occasion? </a:t>
            </a:r>
            <a:r>
              <a:rPr lang="en-US" dirty="0" smtClean="0"/>
              <a:t>And what if designers were able to get their pieces into the hands of </a:t>
            </a:r>
            <a:r>
              <a:rPr lang="en-US" b="1" dirty="0" smtClean="0"/>
              <a:t>young, fashionable women </a:t>
            </a:r>
            <a:r>
              <a:rPr lang="en-US" dirty="0" smtClean="0"/>
              <a:t>and build an addiction for designer fashion? </a:t>
            </a:r>
          </a:p>
          <a:p>
            <a:r>
              <a:rPr lang="en-US" dirty="0" smtClean="0"/>
              <a:t/>
            </a:r>
            <a:br>
              <a:rPr lang="en-US" dirty="0" smtClean="0"/>
            </a:br>
            <a:r>
              <a:rPr lang="en-US" dirty="0" smtClean="0"/>
              <a:t>Cut to: Cambridge, Massachusetts, several days later. </a:t>
            </a:r>
            <a:r>
              <a:rPr lang="en-US" dirty="0" err="1" smtClean="0"/>
              <a:t>Jenn</a:t>
            </a:r>
            <a:r>
              <a:rPr lang="en-US" dirty="0" smtClean="0"/>
              <a:t> told Jenny about Becky’s dilemma, and, this being business school, they started creating a company. A few business plans later (okay, more than a few), along with formative meetings with top designers and retailers, and was born in </a:t>
            </a:r>
            <a:r>
              <a:rPr lang="en-US" b="1" dirty="0" smtClean="0"/>
              <a:t>New York City.</a:t>
            </a:r>
          </a:p>
          <a:p>
            <a:r>
              <a:rPr lang="en-US" dirty="0" smtClean="0"/>
              <a:t>It’s a community designed to fill the needs of women just like </a:t>
            </a:r>
            <a:r>
              <a:rPr lang="en-US" dirty="0" err="1" smtClean="0"/>
              <a:t>Jenn</a:t>
            </a:r>
            <a:r>
              <a:rPr lang="en-US" dirty="0" smtClean="0"/>
              <a:t>, Jenny and Becky—women who know and </a:t>
            </a:r>
            <a:r>
              <a:rPr lang="en-US" b="1" dirty="0" smtClean="0"/>
              <a:t>love high fashion, </a:t>
            </a:r>
            <a:r>
              <a:rPr lang="en-US" dirty="0" smtClean="0"/>
              <a:t>who want to </a:t>
            </a:r>
            <a:r>
              <a:rPr lang="en-US" b="1" dirty="0" smtClean="0"/>
              <a:t>look glamorous </a:t>
            </a:r>
            <a:r>
              <a:rPr lang="en-US" dirty="0" smtClean="0"/>
              <a:t>for all their nights out and </a:t>
            </a:r>
            <a:r>
              <a:rPr lang="en-US" b="1" dirty="0" smtClean="0"/>
              <a:t>experiment with new brands </a:t>
            </a:r>
            <a:r>
              <a:rPr lang="en-US" dirty="0" smtClean="0"/>
              <a:t>without the anxiety of investing in piece after piece. Users benefit from the expertise of </a:t>
            </a:r>
            <a:r>
              <a:rPr lang="en-US" b="1" dirty="0" smtClean="0"/>
              <a:t>professional stylists </a:t>
            </a:r>
            <a:r>
              <a:rPr lang="en-US" dirty="0" smtClean="0"/>
              <a:t>and the shared wisdom of like-minded fashion-forward members. Through exclusive relationships with top designers, is able to continually update its stock with the latest pieces. And to think: it all started with that age-old complaint: I don’t have anything to wear. Now you do, and you’re going to </a:t>
            </a:r>
            <a:r>
              <a:rPr lang="en-US" b="1" dirty="0" smtClean="0"/>
              <a:t>look amazing!</a:t>
            </a:r>
            <a:endParaRPr lang="en-US" b="1"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1"/>
          <p:cNvSpPr>
            <a:spLocks noGrp="1" noRot="1" noChangeAspect="1" noChangeArrowheads="1" noTextEdit="1"/>
          </p:cNvSpPr>
          <p:nvPr>
            <p:ph type="sldImg"/>
          </p:nvPr>
        </p:nvSpPr>
        <p:spPr>
          <a:ln/>
        </p:spPr>
      </p:sp>
      <p:sp>
        <p:nvSpPr>
          <p:cNvPr id="67587" name="Rectangle 2"/>
          <p:cNvSpPr>
            <a:spLocks noGrp="1" noChangeArrowheads="1"/>
          </p:cNvSpPr>
          <p:nvPr>
            <p:ph type="body" idx="1"/>
          </p:nvPr>
        </p:nvSpPr>
        <p:spPr>
          <a:noFill/>
          <a:ln/>
        </p:spPr>
        <p:txBody>
          <a:bodyPr/>
          <a:lstStyle/>
          <a:p>
            <a:pPr marL="159732" indent="-159732">
              <a:buSzPct val="80000"/>
              <a:buFontTx/>
              <a:buChar char="•"/>
            </a:pPr>
            <a:r>
              <a:rPr lang="en-US" dirty="0" smtClean="0"/>
              <a:t>So you need 10 rentals just to break even on purchasing costs—no including processing costs, etc.  How long does the season need to be to make money?</a:t>
            </a:r>
          </a:p>
          <a:p>
            <a:pPr marL="633985" lvl="1" indent="-159732">
              <a:buSzPct val="80000"/>
            </a:pPr>
            <a:r>
              <a:rPr lang="en-US" dirty="0" smtClean="0"/>
              <a:t>4 sizes for each style. 4 copies of each size. 16 x 160 = 2,560 dresses.</a:t>
            </a:r>
          </a:p>
          <a:p>
            <a:pPr marL="633985" lvl="1" indent="-159732">
              <a:buSzPct val="80000"/>
            </a:pPr>
            <a:r>
              <a:rPr lang="en-US" dirty="0" smtClean="0"/>
              <a:t>At $500 that is 1.3 million in inventory.</a:t>
            </a:r>
          </a:p>
          <a:p>
            <a:pPr marL="633985" lvl="1" indent="-159732">
              <a:buSzPct val="80000"/>
            </a:pPr>
            <a:r>
              <a:rPr lang="en-US" dirty="0" smtClean="0"/>
              <a:t>Unlikely to be sustainable.</a:t>
            </a:r>
          </a:p>
          <a:p>
            <a:r>
              <a:rPr lang="en-US" dirty="0" smtClean="0"/>
              <a:t>The idea must have been sold on quick volume growth and lack of seasonality a la </a:t>
            </a:r>
            <a:r>
              <a:rPr lang="en-US" dirty="0" err="1" smtClean="0"/>
              <a:t>Webvan</a:t>
            </a:r>
            <a:r>
              <a:rPr lang="en-US" dirty="0" smtClean="0"/>
              <a:t>:</a:t>
            </a:r>
          </a:p>
          <a:p>
            <a:pPr lvl="1"/>
            <a:r>
              <a:rPr lang="en-US" dirty="0" smtClean="0"/>
              <a:t> Assume they buy the dress 50% of retail, so then it 5 rentals to pay for the $1000 dress. But you must add cleaning, sending, and other variable cost + OH, so say, 10 rentals to cover cost.</a:t>
            </a:r>
          </a:p>
          <a:p>
            <a:pPr lvl="1"/>
            <a:r>
              <a:rPr lang="en-US" dirty="0" smtClean="0"/>
              <a:t> If each dress were rented </a:t>
            </a:r>
            <a:r>
              <a:rPr lang="en-US" u="sng" dirty="0" smtClean="0"/>
              <a:t>out immediately and continuously </a:t>
            </a:r>
            <a:r>
              <a:rPr lang="en-US" dirty="0" smtClean="0"/>
              <a:t>one day upon receiving (a la Netflix), that would take 15x4 days  = 60 days, so the other 300 days per year would bring in profit ($100 revenue – variable cost must be positive).</a:t>
            </a:r>
          </a:p>
          <a:p>
            <a:r>
              <a:rPr lang="en-US" dirty="0" smtClean="0"/>
              <a:t>But:</a:t>
            </a:r>
          </a:p>
          <a:p>
            <a:pPr>
              <a:buNone/>
            </a:pPr>
            <a:r>
              <a:rPr lang="en-US" dirty="0" smtClean="0"/>
              <a:t>	(1) most dresses are seasonal (and change quickly with fashion). If it’s a classic black dress – you buy one and don’t rent one. </a:t>
            </a:r>
            <a:br>
              <a:rPr lang="en-US" dirty="0" smtClean="0"/>
            </a:br>
            <a:r>
              <a:rPr lang="en-US" dirty="0" smtClean="0"/>
              <a:t>(2) These will be mostly utilized on weekends. </a:t>
            </a:r>
            <a:br>
              <a:rPr lang="en-US" dirty="0" smtClean="0"/>
            </a:br>
            <a:r>
              <a:rPr lang="en-US" dirty="0" smtClean="0"/>
              <a:t>Scale helps, but not too much. </a:t>
            </a:r>
          </a:p>
          <a:p>
            <a:endParaRPr lang="en-US" dirty="0" smtClean="0"/>
          </a:p>
          <a:p>
            <a:r>
              <a:rPr lang="en-US" dirty="0" smtClean="0"/>
              <a:t>The point here is that we will come back to evaluate a similar business with Peapod</a:t>
            </a:r>
          </a:p>
          <a:p>
            <a:pPr marL="159732" indent="-159732">
              <a:buSzPct val="80000"/>
              <a:buFontTx/>
              <a:buChar char="•"/>
            </a:pPr>
            <a:endParaRPr lang="en-US" dirty="0" smtClean="0"/>
          </a:p>
          <a:p>
            <a:pPr marL="159732" indent="-159732">
              <a:buSzPct val="80000"/>
              <a:buFontTx/>
              <a:buChar char="•"/>
            </a:pPr>
            <a:r>
              <a:rPr lang="en-US" dirty="0" smtClean="0"/>
              <a:t>There was another business but with bags—that may make more sense.  Also: in 2010, B&amp;N is moving into renting textbooks, which seems a better model: larger 42.5% of retail (so only two rentals brake even) AND longer time at customer AND predictable </a:t>
            </a:r>
            <a:r>
              <a:rPr lang="en-US" u="sng" dirty="0" smtClean="0">
                <a:hlinkClick r:id="rId3"/>
              </a:rPr>
              <a:t>http://operationsroom.wordpress.com/2010/01/17/renting-textbooks/</a:t>
            </a:r>
            <a:endParaRPr lang="en-US" dirty="0" smtClean="0"/>
          </a:p>
          <a:p>
            <a:pPr marL="159732" indent="-159732"/>
            <a:endParaRPr lang="en-US" dirty="0" smtClean="0"/>
          </a:p>
          <a:p>
            <a:pPr marL="159732" indent="-159732"/>
            <a:r>
              <a:rPr lang="en-US" dirty="0" smtClean="0"/>
              <a:t>Point: we need to build and evaluate the operations system in order to understand whether this is a sustainable model.</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noChangeArrowheads="1"/>
          </p:cNvSpPr>
          <p:nvPr>
            <p:ph type="hdr" sz="quarter"/>
          </p:nvPr>
        </p:nvSpPr>
        <p:spPr/>
        <p:txBody>
          <a:bodyPr/>
          <a:lstStyle/>
          <a:p>
            <a:pPr>
              <a:defRPr/>
            </a:pPr>
            <a:r>
              <a:rPr lang="en-US" smtClean="0"/>
              <a:t>Operations Strategy Week #1: Concept &amp; Framework</a:t>
            </a:r>
          </a:p>
        </p:txBody>
      </p:sp>
      <p:sp>
        <p:nvSpPr>
          <p:cNvPr id="66563" name="Rectangle 3"/>
          <p:cNvSpPr>
            <a:spLocks noGrp="1" noChangeArrowheads="1"/>
          </p:cNvSpPr>
          <p:nvPr>
            <p:ph type="dt" sz="quarter" idx="1"/>
          </p:nvPr>
        </p:nvSpPr>
        <p:spPr/>
        <p:txBody>
          <a:bodyPr/>
          <a:lstStyle/>
          <a:p>
            <a:pPr>
              <a:defRPr/>
            </a:pPr>
            <a:fld id="{BE2FC510-34B2-4E68-8528-D614FE1D3A96}" type="datetime1">
              <a:rPr lang="en-US" smtClean="0"/>
              <a:pPr>
                <a:defRPr/>
              </a:pPr>
              <a:t>1/2/2012</a:t>
            </a:fld>
            <a:endParaRPr lang="en-US" smtClean="0"/>
          </a:p>
        </p:txBody>
      </p:sp>
      <p:sp>
        <p:nvSpPr>
          <p:cNvPr id="66564" name="Rectangle 6"/>
          <p:cNvSpPr>
            <a:spLocks noGrp="1" noChangeArrowheads="1"/>
          </p:cNvSpPr>
          <p:nvPr>
            <p:ph type="ftr" sz="quarter" idx="4"/>
          </p:nvPr>
        </p:nvSpPr>
        <p:spPr/>
        <p:txBody>
          <a:bodyPr/>
          <a:lstStyle/>
          <a:p>
            <a:pPr>
              <a:defRPr/>
            </a:pPr>
            <a:r>
              <a:rPr lang="en-US" smtClean="0"/>
              <a:t>© Van Mieghem</a:t>
            </a:r>
          </a:p>
        </p:txBody>
      </p:sp>
      <p:sp>
        <p:nvSpPr>
          <p:cNvPr id="66565" name="Rectangle 7"/>
          <p:cNvSpPr>
            <a:spLocks noGrp="1" noChangeArrowheads="1"/>
          </p:cNvSpPr>
          <p:nvPr>
            <p:ph type="sldNum" sz="quarter" idx="5"/>
          </p:nvPr>
        </p:nvSpPr>
        <p:spPr/>
        <p:txBody>
          <a:bodyPr/>
          <a:lstStyle/>
          <a:p>
            <a:pPr>
              <a:defRPr/>
            </a:pPr>
            <a:fld id="{B91985D4-1C91-4705-92C9-A1091C515A3C}" type="slidenum">
              <a:rPr lang="en-US" smtClean="0"/>
              <a:pPr>
                <a:defRPr/>
              </a:pPr>
              <a:t>13</a:t>
            </a:fld>
            <a:endParaRPr lang="en-US" smtClean="0"/>
          </a:p>
        </p:txBody>
      </p:sp>
      <p:sp>
        <p:nvSpPr>
          <p:cNvPr id="68614" name="Rectangle 2"/>
          <p:cNvSpPr>
            <a:spLocks noGrp="1" noRot="1" noChangeAspect="1" noChangeArrowheads="1" noTextEdit="1"/>
          </p:cNvSpPr>
          <p:nvPr>
            <p:ph type="sldImg"/>
          </p:nvPr>
        </p:nvSpPr>
        <p:spPr>
          <a:xfrm>
            <a:off x="1546225" y="323850"/>
            <a:ext cx="4221163" cy="3165475"/>
          </a:xfrm>
          <a:ln/>
        </p:spPr>
      </p:sp>
      <p:sp>
        <p:nvSpPr>
          <p:cNvPr id="68615" name="Rectangle 3"/>
          <p:cNvSpPr>
            <a:spLocks noGrp="1" noChangeArrowheads="1"/>
          </p:cNvSpPr>
          <p:nvPr>
            <p:ph type="body" idx="1"/>
          </p:nvPr>
        </p:nvSpPr>
        <p:spPr>
          <a:noFill/>
          <a:ln/>
        </p:spPr>
        <p:txBody>
          <a:bodyPr/>
          <a:lstStyle/>
          <a:p>
            <a:r>
              <a:rPr lang="en-US" sz="1000" dirty="0" smtClean="0"/>
              <a:t>For example: </a:t>
            </a:r>
            <a:r>
              <a:rPr lang="en-US" sz="1000" dirty="0" smtClean="0">
                <a:solidFill>
                  <a:srgbClr val="FF3300"/>
                </a:solidFill>
              </a:rPr>
              <a:t>Singapore Airlines: </a:t>
            </a:r>
            <a:r>
              <a:rPr lang="en-US" sz="1000" i="1" dirty="0" smtClean="0">
                <a:solidFill>
                  <a:srgbClr val="FF3300"/>
                </a:solidFill>
              </a:rPr>
              <a:t>give some examples of OM decisions that are taken every day, vs. OS decisions</a:t>
            </a:r>
            <a:r>
              <a:rPr lang="en-US" sz="1000" i="1" dirty="0" smtClean="0"/>
              <a:t>:</a:t>
            </a:r>
            <a:endParaRPr lang="en-US" sz="1000" dirty="0" smtClean="0"/>
          </a:p>
          <a:p>
            <a:r>
              <a:rPr lang="en-US" sz="1000" dirty="0" smtClean="0"/>
              <a:t>Many OM decisions are taken every day:</a:t>
            </a:r>
          </a:p>
          <a:p>
            <a:pPr lvl="1"/>
            <a:r>
              <a:rPr lang="en-US" sz="1000" dirty="0" smtClean="0"/>
              <a:t>scheduling aircrew to flights (efficient use of staff, accommodate individual staff preferences, within safety regulations)</a:t>
            </a:r>
          </a:p>
          <a:p>
            <a:pPr lvl="1"/>
            <a:r>
              <a:rPr lang="en-US" sz="1000" dirty="0" smtClean="0"/>
              <a:t>devising procedures and training to continuously improve </a:t>
            </a:r>
            <a:r>
              <a:rPr lang="en-US" sz="1000" dirty="0" err="1" smtClean="0"/>
              <a:t>QoS</a:t>
            </a:r>
            <a:r>
              <a:rPr lang="en-US" sz="1000" dirty="0" smtClean="0"/>
              <a:t> by air and ground staff</a:t>
            </a:r>
          </a:p>
          <a:p>
            <a:pPr lvl="1"/>
            <a:r>
              <a:rPr lang="en-US" sz="1000" dirty="0" smtClean="0"/>
              <a:t>reducing on-ground time for aircraft between flights</a:t>
            </a:r>
          </a:p>
          <a:p>
            <a:pPr lvl="1"/>
            <a:r>
              <a:rPr lang="en-US" sz="1000" dirty="0" smtClean="0"/>
              <a:t>scheduling timing &amp; extent of aircraft maintenance</a:t>
            </a:r>
          </a:p>
          <a:p>
            <a:pPr lvl="1"/>
            <a:r>
              <a:rPr lang="en-US" sz="1000" dirty="0" smtClean="0"/>
              <a:t>managing delivery of refreshments and other items to the aircraft</a:t>
            </a:r>
          </a:p>
          <a:p>
            <a:endParaRPr lang="en-US" sz="1000" dirty="0" smtClean="0"/>
          </a:p>
          <a:p>
            <a:r>
              <a:rPr lang="en-US" sz="1000" dirty="0" smtClean="0"/>
              <a:t>OS decisions: (start anticipating the framework):</a:t>
            </a:r>
          </a:p>
          <a:p>
            <a:r>
              <a:rPr lang="en-US" sz="1000" dirty="0" smtClean="0"/>
              <a:t>1 Asset decisions:</a:t>
            </a:r>
          </a:p>
          <a:p>
            <a:pPr lvl="1"/>
            <a:r>
              <a:rPr lang="en-US" sz="1000" dirty="0" smtClean="0"/>
              <a:t>Sizing &amp; Timing: determining number and type of </a:t>
            </a:r>
            <a:r>
              <a:rPr lang="en-US" sz="1000" b="1" dirty="0" smtClean="0"/>
              <a:t>aircraft that forms the capacity</a:t>
            </a:r>
            <a:r>
              <a:rPr lang="en-US" sz="1000" dirty="0" smtClean="0"/>
              <a:t> of its long-haul passenger, local </a:t>
            </a:r>
            <a:r>
              <a:rPr lang="en-US" sz="1000" dirty="0" err="1" smtClean="0"/>
              <a:t>Silkair</a:t>
            </a:r>
            <a:r>
              <a:rPr lang="en-US" sz="1000" dirty="0" smtClean="0"/>
              <a:t> and cargo operations, and </a:t>
            </a:r>
            <a:r>
              <a:rPr lang="en-US" sz="1000" b="1" dirty="0" smtClean="0"/>
              <a:t>timing purchase options</a:t>
            </a:r>
            <a:r>
              <a:rPr lang="en-US" sz="1000" dirty="0" smtClean="0"/>
              <a:t> with aircraft suppliers</a:t>
            </a:r>
          </a:p>
          <a:p>
            <a:pPr lvl="1"/>
            <a:r>
              <a:rPr lang="en-US" sz="1000" dirty="0" smtClean="0"/>
              <a:t>Types: deciding </a:t>
            </a:r>
            <a:r>
              <a:rPr lang="en-US" sz="1000" b="1" dirty="0" smtClean="0"/>
              <a:t>relative balance of investment</a:t>
            </a:r>
            <a:r>
              <a:rPr lang="en-US" sz="1000" dirty="0" smtClean="0"/>
              <a:t> in aircraft, in-flight services, terminal facilities, cargo warehouses, handling equipment, etc.</a:t>
            </a:r>
          </a:p>
          <a:p>
            <a:pPr lvl="1"/>
            <a:r>
              <a:rPr lang="en-US" sz="1000" dirty="0" smtClean="0"/>
              <a:t>Location: configuring location and scope of the group’s maintenance and other operations</a:t>
            </a:r>
          </a:p>
          <a:p>
            <a:r>
              <a:rPr lang="en-US" sz="1000" dirty="0" smtClean="0"/>
              <a:t>2. Activity decisions:</a:t>
            </a:r>
          </a:p>
          <a:p>
            <a:pPr lvl="1"/>
            <a:r>
              <a:rPr lang="en-US" sz="1000" dirty="0" smtClean="0"/>
              <a:t>approach to choosing which noncore services (food prep, cleaning, maintenance, etc.) to subcontract and which to keep in-house</a:t>
            </a:r>
          </a:p>
          <a:p>
            <a:pPr lvl="1"/>
            <a:r>
              <a:rPr lang="en-US" sz="1000" dirty="0" smtClean="0"/>
              <a:t>defining organizational structure, commercial relationships, and boundaries between various parts of the group</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 second representation of VCAP</a:t>
            </a:r>
          </a:p>
          <a:p>
            <a:pPr lvl="1"/>
            <a:r>
              <a:rPr lang="en-US" dirty="0" smtClean="0"/>
              <a:t>First one is nice b/c of the * (you need both C and “A OR P”—heavy assets or heavy in activities)</a:t>
            </a:r>
          </a:p>
          <a:p>
            <a:pPr lvl="1"/>
            <a:r>
              <a:rPr lang="en-US" dirty="0" smtClean="0"/>
              <a:t>Here we’re building the pyramid to set us up for the detailed decisions</a:t>
            </a:r>
          </a:p>
          <a:p>
            <a:pPr lvl="2"/>
            <a:r>
              <a:rPr lang="en-US" dirty="0" smtClean="0"/>
              <a:t>AND: we turn it into a dynamic framework by including: improvement and innovation</a:t>
            </a:r>
            <a:endParaRPr lang="en-US" dirty="0"/>
          </a:p>
        </p:txBody>
      </p:sp>
      <p:sp>
        <p:nvSpPr>
          <p:cNvPr id="4" name="Header Placeholder 3"/>
          <p:cNvSpPr>
            <a:spLocks noGrp="1"/>
          </p:cNvSpPr>
          <p:nvPr>
            <p:ph type="hdr" sz="quarter" idx="10"/>
          </p:nvPr>
        </p:nvSpPr>
        <p:spPr/>
        <p:txBody>
          <a:bodyPr/>
          <a:lstStyle/>
          <a:p>
            <a:pPr>
              <a:defRPr/>
            </a:pPr>
            <a:r>
              <a:rPr lang="en-US" smtClean="0"/>
              <a:t>Operations Strategy Week #1: Concept &amp; Framework</a:t>
            </a:r>
            <a:endParaRPr lang="en-US"/>
          </a:p>
        </p:txBody>
      </p:sp>
      <p:sp>
        <p:nvSpPr>
          <p:cNvPr id="5" name="Date Placeholder 4"/>
          <p:cNvSpPr>
            <a:spLocks noGrp="1"/>
          </p:cNvSpPr>
          <p:nvPr>
            <p:ph type="dt" idx="11"/>
          </p:nvPr>
        </p:nvSpPr>
        <p:spPr/>
        <p:txBody>
          <a:bodyPr/>
          <a:lstStyle/>
          <a:p>
            <a:pPr>
              <a:defRPr/>
            </a:pPr>
            <a:fld id="{577F2C5D-8CAA-4F71-8536-926EBD83E312}" type="datetime1">
              <a:rPr lang="en-US" smtClean="0"/>
              <a:pPr>
                <a:defRPr/>
              </a:pPr>
              <a:t>1/2/2012</a:t>
            </a:fld>
            <a:endParaRPr lang="en-US"/>
          </a:p>
        </p:txBody>
      </p:sp>
      <p:sp>
        <p:nvSpPr>
          <p:cNvPr id="6" name="Footer Placeholder 5"/>
          <p:cNvSpPr>
            <a:spLocks noGrp="1"/>
          </p:cNvSpPr>
          <p:nvPr>
            <p:ph type="ftr" sz="quarter" idx="12"/>
          </p:nvPr>
        </p:nvSpPr>
        <p:spPr/>
        <p:txBody>
          <a:bodyPr/>
          <a:lstStyle/>
          <a:p>
            <a:pPr>
              <a:defRPr/>
            </a:pPr>
            <a:r>
              <a:rPr lang="en-US" smtClean="0"/>
              <a:t>© Van Mieghem</a:t>
            </a:r>
            <a:endParaRPr lang="en-US"/>
          </a:p>
        </p:txBody>
      </p:sp>
      <p:sp>
        <p:nvSpPr>
          <p:cNvPr id="7" name="Slide Number Placeholder 6"/>
          <p:cNvSpPr>
            <a:spLocks noGrp="1"/>
          </p:cNvSpPr>
          <p:nvPr>
            <p:ph type="sldNum" sz="quarter" idx="13"/>
          </p:nvPr>
        </p:nvSpPr>
        <p:spPr/>
        <p:txBody>
          <a:bodyPr/>
          <a:lstStyle/>
          <a:p>
            <a:pPr>
              <a:defRPr/>
            </a:pPr>
            <a:fld id="{B167D6DD-B4B5-43AC-8C39-6CD236D1941C}" type="slidenum">
              <a:rPr lang="en-US" smtClean="0"/>
              <a:pPr>
                <a:defRPr/>
              </a:pPr>
              <a:t>14</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lnSpc>
                <a:spcPct val="90000"/>
              </a:lnSpc>
              <a:defRPr/>
            </a:pPr>
            <a:r>
              <a:rPr lang="en-US" dirty="0" smtClean="0"/>
              <a:t>I found this graphical representation useful to remind me to cover all the key decisions in OS.</a:t>
            </a:r>
          </a:p>
          <a:p>
            <a:pPr lvl="1">
              <a:lnSpc>
                <a:spcPct val="90000"/>
              </a:lnSpc>
              <a:defRPr/>
            </a:pPr>
            <a:r>
              <a:rPr lang="en-US" dirty="0" smtClean="0"/>
              <a:t>Can continue Sharp example or </a:t>
            </a:r>
            <a:r>
              <a:rPr lang="en-US" i="1" dirty="0" smtClean="0"/>
              <a:t>better: </a:t>
            </a:r>
            <a:r>
              <a:rPr lang="en-US" dirty="0" smtClean="0"/>
              <a:t>introduce the four project as examples.</a:t>
            </a:r>
          </a:p>
          <a:p>
            <a:pPr>
              <a:lnSpc>
                <a:spcPct val="90000"/>
              </a:lnSpc>
              <a:defRPr/>
            </a:pPr>
            <a:r>
              <a:rPr lang="en-US" dirty="0" smtClean="0"/>
              <a:t>We will clarify what each box means and what question to answer for each box using Min-case 1.</a:t>
            </a:r>
          </a:p>
          <a:p>
            <a:pPr lvl="1">
              <a:lnSpc>
                <a:spcPct val="90000"/>
              </a:lnSpc>
              <a:defRPr/>
            </a:pPr>
            <a:r>
              <a:rPr lang="en-US" dirty="0" smtClean="0"/>
              <a:t>This will be a high-level first application of the framework; the textbook applies it to Zara and we’ll have a service banking example later.</a:t>
            </a:r>
          </a:p>
          <a:p>
            <a:pPr lvl="1">
              <a:lnSpc>
                <a:spcPct val="90000"/>
              </a:lnSpc>
              <a:defRPr/>
            </a:pPr>
            <a:r>
              <a:rPr lang="en-US" dirty="0" smtClean="0"/>
              <a:t>The course is structured to cover pretty much one box per week in detail.</a:t>
            </a:r>
          </a:p>
          <a:p>
            <a:pPr lvl="1">
              <a:lnSpc>
                <a:spcPct val="90000"/>
              </a:lnSpc>
              <a:defRPr/>
            </a:pPr>
            <a:endParaRPr lang="en-US" dirty="0" smtClean="0"/>
          </a:p>
          <a:p>
            <a:pPr>
              <a:lnSpc>
                <a:spcPct val="90000"/>
              </a:lnSpc>
              <a:defRPr/>
            </a:pPr>
            <a:r>
              <a:rPr lang="en-US" dirty="0" smtClean="0"/>
              <a:t>Fillers: if I have time leftover: Discuss examples of companies that use one (or some) drivers as key to their OS:</a:t>
            </a:r>
          </a:p>
          <a:p>
            <a:pPr lvl="1">
              <a:lnSpc>
                <a:spcPct val="90000"/>
              </a:lnSpc>
              <a:defRPr/>
            </a:pPr>
            <a:r>
              <a:rPr lang="en-US" dirty="0" smtClean="0"/>
              <a:t>Ford: to survive, the company must drastically shrink its size (bring assets and balance sheet in line with reduced sales). </a:t>
            </a:r>
          </a:p>
          <a:p>
            <a:pPr lvl="2">
              <a:lnSpc>
                <a:spcPct val="90000"/>
              </a:lnSpc>
              <a:defRPr/>
            </a:pPr>
            <a:r>
              <a:rPr lang="en-US" dirty="0" smtClean="0"/>
              <a:t>Main question is what is the right overall capacity, when, where, and which plants to close. I think their main mistake was timing: too slow in cutting capacity</a:t>
            </a:r>
          </a:p>
          <a:p>
            <a:pPr lvl="1">
              <a:lnSpc>
                <a:spcPct val="90000"/>
              </a:lnSpc>
              <a:defRPr/>
            </a:pPr>
            <a:r>
              <a:rPr lang="en-US" dirty="0" smtClean="0"/>
              <a:t>Why did Cerberus buy Chrysler? What is it that they know about running a car company that Daimler does not know?</a:t>
            </a:r>
          </a:p>
          <a:p>
            <a:pPr lvl="2">
              <a:lnSpc>
                <a:spcPct val="90000"/>
              </a:lnSpc>
              <a:defRPr/>
            </a:pPr>
            <a:r>
              <a:rPr lang="en-US" dirty="0" smtClean="0"/>
              <a:t>Is it the assets or the processes?</a:t>
            </a:r>
          </a:p>
          <a:p>
            <a:pPr lvl="2">
              <a:lnSpc>
                <a:spcPct val="90000"/>
              </a:lnSpc>
              <a:defRPr/>
            </a:pPr>
            <a:r>
              <a:rPr lang="en-US" dirty="0" smtClean="0"/>
              <a:t>Could be that two years from now the private equity company sells it to a Chinese company to give them directly an infrastructure in the US (assets) and a distribution and marketing &amp; sales processes</a:t>
            </a:r>
          </a:p>
          <a:p>
            <a:pPr lvl="1">
              <a:lnSpc>
                <a:spcPct val="90000"/>
              </a:lnSpc>
              <a:defRPr/>
            </a:pPr>
            <a:r>
              <a:rPr lang="en-US" dirty="0" smtClean="0"/>
              <a:t>Google: what does ops </a:t>
            </a:r>
            <a:r>
              <a:rPr lang="en-US" dirty="0" err="1" smtClean="0"/>
              <a:t>strat</a:t>
            </a:r>
            <a:r>
              <a:rPr lang="en-US" dirty="0" smtClean="0"/>
              <a:t> mean for them?</a:t>
            </a:r>
          </a:p>
          <a:p>
            <a:pPr lvl="2">
              <a:lnSpc>
                <a:spcPct val="90000"/>
              </a:lnSpc>
              <a:defRPr/>
            </a:pPr>
            <a:r>
              <a:rPr lang="en-US" dirty="0" smtClean="0"/>
              <a:t>What are their main assets? (servers, people, algorithms/software, advertising partners/customers) </a:t>
            </a:r>
          </a:p>
          <a:p>
            <a:pPr lvl="2">
              <a:lnSpc>
                <a:spcPct val="90000"/>
              </a:lnSpc>
              <a:defRPr/>
            </a:pPr>
            <a:r>
              <a:rPr lang="en-US" dirty="0" smtClean="0"/>
              <a:t>What kind of tech: 4 types: product, process, transportation and coordination (ICT (information and coordination tech).</a:t>
            </a:r>
          </a:p>
          <a:p>
            <a:pPr lvl="2">
              <a:lnSpc>
                <a:spcPct val="90000"/>
              </a:lnSpc>
              <a:defRPr/>
            </a:pPr>
            <a:r>
              <a:rPr lang="en-US" dirty="0" smtClean="0"/>
              <a:t>Perhaps key ops </a:t>
            </a:r>
            <a:r>
              <a:rPr lang="en-US" dirty="0" err="1" smtClean="0"/>
              <a:t>strat</a:t>
            </a:r>
            <a:r>
              <a:rPr lang="en-US" dirty="0" smtClean="0"/>
              <a:t> is to help answer comp </a:t>
            </a:r>
            <a:r>
              <a:rPr lang="en-US" dirty="0" err="1" smtClean="0"/>
              <a:t>strat</a:t>
            </a:r>
            <a:r>
              <a:rPr lang="en-US" dirty="0" smtClean="0"/>
              <a:t> questions: what kind of businesses should we enter? Do we have the assets and processes to develop and market open source office software (compete against Microsoft)  How does ops help? (compete through web-hosted </a:t>
            </a:r>
            <a:r>
              <a:rPr lang="en-US" dirty="0" err="1" smtClean="0"/>
              <a:t>software;better</a:t>
            </a:r>
            <a:r>
              <a:rPr lang="en-US" dirty="0" smtClean="0"/>
              <a:t> web presence, capability)</a:t>
            </a:r>
          </a:p>
          <a:p>
            <a:pPr>
              <a:lnSpc>
                <a:spcPct val="90000"/>
              </a:lnSpc>
              <a:defRPr/>
            </a:pPr>
            <a:endParaRPr lang="en-US" dirty="0" smtClean="0"/>
          </a:p>
          <a:p>
            <a:pPr>
              <a:lnSpc>
                <a:spcPct val="90000"/>
              </a:lnSpc>
              <a:defRPr/>
            </a:pPr>
            <a:r>
              <a:rPr lang="en-US" dirty="0" smtClean="0"/>
              <a:t>How would you apply this framework to study SCM? Which drivers are most important in SCM?</a:t>
            </a:r>
          </a:p>
          <a:p>
            <a:pPr lvl="1">
              <a:lnSpc>
                <a:spcPct val="90000"/>
              </a:lnSpc>
              <a:defRPr/>
            </a:pPr>
            <a:r>
              <a:rPr lang="en-US" dirty="0" smtClean="0"/>
              <a:t>Resource = mostly inventory of the right amount, time, type and the right location</a:t>
            </a:r>
          </a:p>
          <a:p>
            <a:pPr lvl="1">
              <a:lnSpc>
                <a:spcPct val="90000"/>
              </a:lnSpc>
              <a:defRPr/>
            </a:pPr>
            <a:r>
              <a:rPr lang="en-US" dirty="0" smtClean="0"/>
              <a:t>Processes = mostly coordination (information) of supply by transportation technologies to match demand</a:t>
            </a:r>
          </a:p>
          <a:p>
            <a:pPr>
              <a:defRPr/>
            </a:pPr>
            <a:endParaRPr lang="en-US" dirty="0" smtClean="0"/>
          </a:p>
          <a:p>
            <a:endParaRPr lang="en-US" dirty="0"/>
          </a:p>
        </p:txBody>
      </p:sp>
      <p:sp>
        <p:nvSpPr>
          <p:cNvPr id="4" name="Header Placeholder 3"/>
          <p:cNvSpPr>
            <a:spLocks noGrp="1"/>
          </p:cNvSpPr>
          <p:nvPr>
            <p:ph type="hdr" sz="quarter" idx="10"/>
          </p:nvPr>
        </p:nvSpPr>
        <p:spPr/>
        <p:txBody>
          <a:bodyPr/>
          <a:lstStyle/>
          <a:p>
            <a:pPr>
              <a:defRPr/>
            </a:pPr>
            <a:r>
              <a:rPr lang="en-US" smtClean="0">
                <a:solidFill>
                  <a:prstClr val="black"/>
                </a:solidFill>
              </a:rPr>
              <a:t>Operations Strategy Week #1: Concept &amp; Framework</a:t>
            </a:r>
            <a:endParaRPr lang="en-US">
              <a:solidFill>
                <a:prstClr val="black"/>
              </a:solidFill>
            </a:endParaRPr>
          </a:p>
        </p:txBody>
      </p:sp>
      <p:sp>
        <p:nvSpPr>
          <p:cNvPr id="5" name="Date Placeholder 4"/>
          <p:cNvSpPr>
            <a:spLocks noGrp="1"/>
          </p:cNvSpPr>
          <p:nvPr>
            <p:ph type="dt" idx="11"/>
          </p:nvPr>
        </p:nvSpPr>
        <p:spPr/>
        <p:txBody>
          <a:bodyPr/>
          <a:lstStyle/>
          <a:p>
            <a:pPr>
              <a:defRPr/>
            </a:pPr>
            <a:fld id="{577F2C5D-8CAA-4F71-8536-926EBD83E312}" type="datetime1">
              <a:rPr lang="en-US" smtClean="0">
                <a:solidFill>
                  <a:prstClr val="black"/>
                </a:solidFill>
              </a:rPr>
              <a:pPr>
                <a:defRPr/>
              </a:pPr>
              <a:t>1/2/2012</a:t>
            </a:fld>
            <a:endParaRPr lang="en-US">
              <a:solidFill>
                <a:prstClr val="black"/>
              </a:solidFill>
            </a:endParaRPr>
          </a:p>
        </p:txBody>
      </p:sp>
      <p:sp>
        <p:nvSpPr>
          <p:cNvPr id="6" name="Footer Placeholder 5"/>
          <p:cNvSpPr>
            <a:spLocks noGrp="1"/>
          </p:cNvSpPr>
          <p:nvPr>
            <p:ph type="ftr" sz="quarter" idx="12"/>
          </p:nvPr>
        </p:nvSpPr>
        <p:spPr/>
        <p:txBody>
          <a:bodyPr/>
          <a:lstStyle/>
          <a:p>
            <a:pPr>
              <a:defRPr/>
            </a:pPr>
            <a:r>
              <a:rPr lang="en-US" smtClean="0">
                <a:solidFill>
                  <a:prstClr val="black"/>
                </a:solidFill>
              </a:rPr>
              <a:t>© Van Mieghem</a:t>
            </a:r>
            <a:endParaRPr lang="en-US">
              <a:solidFill>
                <a:prstClr val="black"/>
              </a:solidFill>
            </a:endParaRPr>
          </a:p>
        </p:txBody>
      </p:sp>
      <p:sp>
        <p:nvSpPr>
          <p:cNvPr id="7" name="Slide Number Placeholder 6"/>
          <p:cNvSpPr>
            <a:spLocks noGrp="1"/>
          </p:cNvSpPr>
          <p:nvPr>
            <p:ph type="sldNum" sz="quarter" idx="13"/>
          </p:nvPr>
        </p:nvSpPr>
        <p:spPr/>
        <p:txBody>
          <a:bodyPr/>
          <a:lstStyle/>
          <a:p>
            <a:pPr>
              <a:defRPr/>
            </a:pPr>
            <a:fld id="{B167D6DD-B4B5-43AC-8C39-6CD236D1941C}" type="slidenum">
              <a:rPr lang="en-US" smtClean="0">
                <a:solidFill>
                  <a:prstClr val="black"/>
                </a:solidFill>
              </a:rPr>
              <a:pPr>
                <a:defRPr/>
              </a:pPr>
              <a:t>15</a:t>
            </a:fld>
            <a:endParaRPr lang="en-US">
              <a:solidFill>
                <a:prstClr val="black"/>
              </a:solidFill>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normAutofit fontScale="85000" lnSpcReduction="10000"/>
          </a:bodyPr>
          <a:lstStyle/>
          <a:p>
            <a:pPr>
              <a:buFont typeface="Wingdings" pitchFamily="2" charset="2"/>
              <a:buNone/>
              <a:defRPr/>
            </a:pPr>
            <a:r>
              <a:rPr lang="en-US" dirty="0" smtClean="0"/>
              <a:t>Great input from Brian Tomlin (Dec 2010):</a:t>
            </a:r>
          </a:p>
          <a:p>
            <a:pPr>
              <a:buFont typeface="Wingdings" pitchFamily="2" charset="2"/>
              <a:buNone/>
              <a:defRPr/>
            </a:pPr>
            <a:endParaRPr lang="en-US" dirty="0" smtClean="0"/>
          </a:p>
          <a:p>
            <a:r>
              <a:rPr lang="en-US" dirty="0" smtClean="0"/>
              <a:t>Current production network. $2 billion of investments planned for Brazil, Russia, India and China </a:t>
            </a:r>
            <a:r>
              <a:rPr lang="en-US" dirty="0" err="1" smtClean="0"/>
              <a:t>greenfield</a:t>
            </a:r>
            <a:r>
              <a:rPr lang="en-US" dirty="0" smtClean="0"/>
              <a:t> projects – their BRIC strategy.</a:t>
            </a:r>
          </a:p>
          <a:p>
            <a:pPr lvl="1"/>
            <a:r>
              <a:rPr lang="en-US" dirty="0" smtClean="0"/>
              <a:t>Long-term, expensive and complex restructuring.</a:t>
            </a:r>
          </a:p>
          <a:p>
            <a:pPr>
              <a:defRPr/>
            </a:pPr>
            <a:endParaRPr lang="en-US" dirty="0" smtClean="0"/>
          </a:p>
          <a:p>
            <a:pPr>
              <a:defRPr/>
            </a:pPr>
            <a:r>
              <a:rPr lang="en-US" dirty="0" smtClean="0"/>
              <a:t>One is an FT article on Michelin and the other is a WSJ article on Sharp. The Michelin piece discusses challenges/opportunities around global plant networks. The Sharp article discusses an $11 billion investment in a new plant and operating model for LCD production. I chose these for a number reasons:</a:t>
            </a:r>
          </a:p>
          <a:p>
            <a:pPr lvl="1">
              <a:defRPr/>
            </a:pPr>
            <a:r>
              <a:rPr lang="en-US" dirty="0" smtClean="0"/>
              <a:t>To demonstrate to students that operations is strategic.</a:t>
            </a:r>
          </a:p>
          <a:p>
            <a:pPr lvl="1">
              <a:defRPr/>
            </a:pPr>
            <a:r>
              <a:rPr lang="en-US" dirty="0" smtClean="0"/>
              <a:t>To avoid using the usual companies (Dell, Southwest, Wal-Mart etc. etc.) MBA students hear about across a range of courses.</a:t>
            </a:r>
          </a:p>
          <a:p>
            <a:pPr lvl="1">
              <a:defRPr/>
            </a:pPr>
            <a:r>
              <a:rPr lang="en-US" dirty="0" smtClean="0"/>
              <a:t>To use as examples when discussing frameworks and op. strategy decisions during the session. For example, there are opportunities to map some of the article material on to your operations strategy framework: competencies, resources and processes.</a:t>
            </a:r>
          </a:p>
          <a:p>
            <a:pPr>
              <a:defRPr/>
            </a:pPr>
            <a:endParaRPr lang="en-US" dirty="0" smtClean="0"/>
          </a:p>
          <a:p>
            <a:pPr>
              <a:defRPr/>
            </a:pPr>
            <a:r>
              <a:rPr lang="en-US" dirty="0" smtClean="0"/>
              <a:t>I chose the FT Michelin article for the following reasons: </a:t>
            </a:r>
          </a:p>
          <a:p>
            <a:pPr lvl="1">
              <a:defRPr/>
            </a:pPr>
            <a:r>
              <a:rPr lang="en-US" dirty="0" smtClean="0"/>
              <a:t>To highlight the linkage between corporate and operations strategy. Their expansionary strategy in the 70s led to a somewhat ad-hoc plant network that was poorly coordinated.</a:t>
            </a:r>
          </a:p>
          <a:p>
            <a:pPr lvl="1">
              <a:defRPr/>
            </a:pPr>
            <a:r>
              <a:rPr lang="en-US" dirty="0" smtClean="0"/>
              <a:t>To convey the importance of designing and managing global networks – a topic I’ll spend about 5 session on during the course (including the Mexico/China game and the ITT industries standardization case.)</a:t>
            </a:r>
          </a:p>
          <a:p>
            <a:pPr lvl="1">
              <a:defRPr/>
            </a:pPr>
            <a:r>
              <a:rPr lang="en-US" dirty="0" smtClean="0"/>
              <a:t>To pitch the executive-level importance of ops strategy. The current strategy being led by the senior management team is all about (</a:t>
            </a:r>
            <a:r>
              <a:rPr lang="en-US" dirty="0" err="1" smtClean="0"/>
              <a:t>i</a:t>
            </a:r>
            <a:r>
              <a:rPr lang="en-US" dirty="0" smtClean="0"/>
              <a:t>) aligning their global network with future market demand and (ii) standardization, i.e., ops strategy.</a:t>
            </a:r>
          </a:p>
          <a:p>
            <a:pPr lvl="1">
              <a:defRPr/>
            </a:pPr>
            <a:r>
              <a:rPr lang="en-US" dirty="0" smtClean="0"/>
              <a:t>To serve as a counterpoint with Sharp LCD panels that go into high end TVs; i.e., very different products – functional versus fashion, with possible ramifications for ops </a:t>
            </a:r>
            <a:r>
              <a:rPr lang="en-US" dirty="0" err="1" smtClean="0"/>
              <a:t>strat</a:t>
            </a:r>
            <a:r>
              <a:rPr lang="en-US" dirty="0" smtClean="0"/>
              <a:t>.</a:t>
            </a:r>
          </a:p>
          <a:p>
            <a:pPr>
              <a:defRPr/>
            </a:pPr>
            <a:endParaRPr lang="en-US" dirty="0" smtClean="0"/>
          </a:p>
          <a:p>
            <a:pPr>
              <a:defRPr/>
            </a:pPr>
            <a:endParaRPr lang="en-US" dirty="0" smtClean="0"/>
          </a:p>
          <a:p>
            <a:pPr>
              <a:defRPr/>
            </a:pPr>
            <a:endParaRPr lang="en-US" dirty="0" smtClean="0"/>
          </a:p>
          <a:p>
            <a:pPr>
              <a:defRPr/>
            </a:pPr>
            <a:r>
              <a:rPr lang="en-US" dirty="0" smtClean="0"/>
              <a:t>Discuss some “forces” that influence ops. strategy. For example, </a:t>
            </a:r>
          </a:p>
          <a:p>
            <a:pPr lvl="1">
              <a:defRPr/>
            </a:pPr>
            <a:r>
              <a:rPr lang="en-US" dirty="0" smtClean="0"/>
              <a:t>Product attributes, e.g., functional versus fashion has implications for ops strategy</a:t>
            </a:r>
          </a:p>
          <a:p>
            <a:pPr lvl="1">
              <a:defRPr/>
            </a:pPr>
            <a:r>
              <a:rPr lang="en-US" dirty="0" smtClean="0"/>
              <a:t>Production technology: e.g. PC manufacturing is very different to semiconductor chip mfg. and this has implications for ops. strategy </a:t>
            </a:r>
          </a:p>
          <a:p>
            <a:pPr>
              <a:defRPr/>
            </a:pPr>
            <a:r>
              <a:rPr lang="en-US" dirty="0" smtClean="0"/>
              <a:t>Discuss need for aligning (tailoring) ops strategy to corporate/comp. strategy and relevant forces.</a:t>
            </a:r>
          </a:p>
          <a:p>
            <a:pPr>
              <a:defRPr/>
            </a:pPr>
            <a:endParaRPr lang="en-US" dirty="0" smtClean="0"/>
          </a:p>
          <a:p>
            <a:pPr>
              <a:defRPr/>
            </a:pPr>
            <a:endParaRPr lang="en-US" dirty="0" smtClean="0"/>
          </a:p>
          <a:p>
            <a:pPr>
              <a:defRPr/>
            </a:pPr>
            <a:endParaRPr lang="en-US" dirty="0"/>
          </a:p>
        </p:txBody>
      </p:sp>
      <p:sp>
        <p:nvSpPr>
          <p:cNvPr id="4" name="Header Placeholder 3"/>
          <p:cNvSpPr>
            <a:spLocks noGrp="1"/>
          </p:cNvSpPr>
          <p:nvPr>
            <p:ph type="hdr" sz="quarter"/>
          </p:nvPr>
        </p:nvSpPr>
        <p:spPr/>
        <p:txBody>
          <a:bodyPr/>
          <a:lstStyle/>
          <a:p>
            <a:pPr>
              <a:defRPr/>
            </a:pPr>
            <a:r>
              <a:rPr lang="en-US" smtClean="0"/>
              <a:t>Operations Strategy Week #1: Concept &amp; Framework</a:t>
            </a:r>
            <a:endParaRPr lang="en-US"/>
          </a:p>
        </p:txBody>
      </p:sp>
      <p:sp>
        <p:nvSpPr>
          <p:cNvPr id="5" name="Date Placeholder 4"/>
          <p:cNvSpPr>
            <a:spLocks noGrp="1"/>
          </p:cNvSpPr>
          <p:nvPr>
            <p:ph type="dt" sz="quarter" idx="1"/>
          </p:nvPr>
        </p:nvSpPr>
        <p:spPr/>
        <p:txBody>
          <a:bodyPr/>
          <a:lstStyle/>
          <a:p>
            <a:pPr>
              <a:defRPr/>
            </a:pPr>
            <a:fld id="{DFD9FA15-3606-4DB7-B65E-E824110B15C4}" type="datetime1">
              <a:rPr lang="en-US" smtClean="0"/>
              <a:pPr>
                <a:defRPr/>
              </a:pPr>
              <a:t>1/2/2012</a:t>
            </a:fld>
            <a:endParaRPr lang="en-US"/>
          </a:p>
        </p:txBody>
      </p:sp>
      <p:sp>
        <p:nvSpPr>
          <p:cNvPr id="6" name="Footer Placeholder 5"/>
          <p:cNvSpPr>
            <a:spLocks noGrp="1"/>
          </p:cNvSpPr>
          <p:nvPr>
            <p:ph type="ftr" sz="quarter" idx="4"/>
          </p:nvPr>
        </p:nvSpPr>
        <p:spPr/>
        <p:txBody>
          <a:bodyPr/>
          <a:lstStyle/>
          <a:p>
            <a:pPr>
              <a:defRPr/>
            </a:pPr>
            <a:r>
              <a:rPr lang="en-US" smtClean="0"/>
              <a:t>© Van Mieghem</a:t>
            </a:r>
            <a:endParaRPr lang="en-US"/>
          </a:p>
        </p:txBody>
      </p:sp>
      <p:sp>
        <p:nvSpPr>
          <p:cNvPr id="7" name="Slide Number Placeholder 6"/>
          <p:cNvSpPr>
            <a:spLocks noGrp="1"/>
          </p:cNvSpPr>
          <p:nvPr>
            <p:ph type="sldNum" sz="quarter" idx="5"/>
          </p:nvPr>
        </p:nvSpPr>
        <p:spPr/>
        <p:txBody>
          <a:bodyPr/>
          <a:lstStyle/>
          <a:p>
            <a:pPr>
              <a:defRPr/>
            </a:pPr>
            <a:fld id="{97BFC29B-F235-4B74-9421-C9CC464674D0}" type="slidenum">
              <a:rPr lang="en-US" smtClean="0"/>
              <a:pPr>
                <a:defRPr/>
              </a:pPr>
              <a:t>16</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Carlos Ghosn:A</a:t>
            </a:r>
            <a:r>
              <a:rPr lang="en-US" baseline="0" dirty="0" smtClean="0"/>
              <a:t> CEO with lots of operational experience, including 17 years at Michelin. (see below).</a:t>
            </a:r>
          </a:p>
          <a:p>
            <a:r>
              <a:rPr lang="en-US" baseline="0" dirty="0" smtClean="0"/>
              <a:t>Managing the merger with Nissan requires a complex set of operational decisions regarding the combined global network.</a:t>
            </a:r>
          </a:p>
          <a:p>
            <a:r>
              <a:rPr lang="en-US" dirty="0" smtClean="0"/>
              <a:t>Carlos Ghosn touring a factory</a:t>
            </a:r>
            <a:r>
              <a:rPr lang="en-US" baseline="0" dirty="0" smtClean="0"/>
              <a:t> in France, reportedly corrected a line worker: </a:t>
            </a:r>
            <a:r>
              <a:rPr lang="en-US" dirty="0" smtClean="0"/>
              <a:t>“You’re putting</a:t>
            </a:r>
            <a:r>
              <a:rPr lang="en-US" baseline="0" dirty="0" smtClean="0"/>
              <a:t> that part in the wrong slot”</a:t>
            </a:r>
          </a:p>
          <a:p>
            <a:endParaRPr lang="en-US" dirty="0" smtClean="0"/>
          </a:p>
          <a:p>
            <a:pPr marL="0" indent="0" defTabSz="966529" eaLnBrk="1" fontAlgn="auto" hangingPunct="1">
              <a:spcBef>
                <a:spcPts val="0"/>
              </a:spcBef>
              <a:spcAft>
                <a:spcPts val="0"/>
              </a:spcAft>
              <a:buNone/>
              <a:defRPr/>
            </a:pPr>
            <a:r>
              <a:rPr lang="en-US" dirty="0" smtClean="0"/>
              <a:t>Bio</a:t>
            </a:r>
            <a:r>
              <a:rPr lang="en-US" baseline="0" dirty="0" smtClean="0"/>
              <a:t> source: </a:t>
            </a:r>
            <a:r>
              <a:rPr lang="en-US" dirty="0" smtClean="0"/>
              <a:t>http://investing.businessweek.com/businessweek/research/stocks/people/person.asp?personId=752502&amp;ticker=NSANY:US</a:t>
            </a:r>
          </a:p>
          <a:p>
            <a:r>
              <a:rPr lang="en-US" dirty="0" smtClean="0"/>
              <a:t>Joined Michelin in 1978 as Plant Manager in 1978. </a:t>
            </a:r>
          </a:p>
          <a:p>
            <a:r>
              <a:rPr lang="en-US" dirty="0" smtClean="0"/>
              <a:t>From 1979 to 1996, he served in various capacities with Michelin in the U.S. and Brazil, including Chairman, President and Chief Executive Officer of Michelin North America Inc. from 1990 to 1996. </a:t>
            </a:r>
          </a:p>
          <a:p>
            <a:pPr marL="0" indent="0" defTabSz="966529" eaLnBrk="1" fontAlgn="auto" hangingPunct="1">
              <a:spcBef>
                <a:spcPts val="0"/>
              </a:spcBef>
              <a:spcAft>
                <a:spcPts val="0"/>
              </a:spcAft>
              <a:buNone/>
              <a:defRPr/>
            </a:pPr>
            <a:r>
              <a:rPr lang="en-US" dirty="0" smtClean="0"/>
              <a:t>Executive Vice President of Renault</a:t>
            </a:r>
            <a:r>
              <a:rPr lang="en-US" baseline="0" dirty="0" smtClean="0"/>
              <a:t> </a:t>
            </a:r>
            <a:r>
              <a:rPr lang="en-US" dirty="0" smtClean="0"/>
              <a:t>from 1996 to 1999, where he was responsible for advanced research, car engineering and development, car manufacturing, power train operations and purchasing. </a:t>
            </a:r>
          </a:p>
          <a:p>
            <a:pPr marL="0" indent="0" defTabSz="966529" eaLnBrk="1" fontAlgn="auto" hangingPunct="1">
              <a:spcBef>
                <a:spcPts val="0"/>
              </a:spcBef>
              <a:spcAft>
                <a:spcPts val="0"/>
              </a:spcAft>
              <a:buNone/>
              <a:defRPr/>
            </a:pPr>
            <a:r>
              <a:rPr lang="en-US" dirty="0" smtClean="0"/>
              <a:t>COO of Nissan from 1999 to 2001.</a:t>
            </a:r>
          </a:p>
          <a:p>
            <a:pPr marL="0" indent="0" defTabSz="966529" eaLnBrk="1" fontAlgn="auto" hangingPunct="1">
              <a:spcBef>
                <a:spcPts val="0"/>
              </a:spcBef>
              <a:spcAft>
                <a:spcPts val="0"/>
              </a:spcAft>
              <a:buNone/>
              <a:defRPr/>
            </a:pPr>
            <a:r>
              <a:rPr lang="en-US" dirty="0" smtClean="0"/>
              <a:t>CEO</a:t>
            </a:r>
            <a:r>
              <a:rPr lang="en-US" baseline="0" dirty="0" smtClean="0"/>
              <a:t> of Nissan since 2001</a:t>
            </a:r>
          </a:p>
          <a:p>
            <a:pPr marL="0" indent="0" defTabSz="966529" eaLnBrk="1" fontAlgn="auto" hangingPunct="1">
              <a:spcBef>
                <a:spcPts val="0"/>
              </a:spcBef>
              <a:spcAft>
                <a:spcPts val="0"/>
              </a:spcAft>
              <a:buNone/>
              <a:defRPr/>
            </a:pPr>
            <a:r>
              <a:rPr lang="en-US" baseline="0" dirty="0" smtClean="0"/>
              <a:t>CEO of Renault since 2005</a:t>
            </a:r>
            <a:endParaRPr lang="en-US" dirty="0" smtClean="0"/>
          </a:p>
          <a:p>
            <a:endParaRPr lang="en-US" dirty="0" smtClean="0"/>
          </a:p>
          <a:p>
            <a:endParaRPr lang="en-US" dirty="0" smtClean="0"/>
          </a:p>
        </p:txBody>
      </p:sp>
      <p:sp>
        <p:nvSpPr>
          <p:cNvPr id="4" name="Slide Number Placeholder 3"/>
          <p:cNvSpPr>
            <a:spLocks noGrp="1"/>
          </p:cNvSpPr>
          <p:nvPr>
            <p:ph type="sldNum" sz="quarter" idx="10"/>
          </p:nvPr>
        </p:nvSpPr>
        <p:spPr/>
        <p:txBody>
          <a:bodyPr/>
          <a:lstStyle/>
          <a:p>
            <a:fld id="{17C3E648-BC6C-4447-AE49-48CE751105D7}" type="slidenum">
              <a:rPr lang="en-US" smtClean="0"/>
              <a:pPr/>
              <a:t>17</a:t>
            </a:fld>
            <a:endParaRPr 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a:ln/>
        </p:spPr>
      </p:sp>
      <p:sp>
        <p:nvSpPr>
          <p:cNvPr id="69635" name="Notes Placeholder 2"/>
          <p:cNvSpPr>
            <a:spLocks noGrp="1"/>
          </p:cNvSpPr>
          <p:nvPr>
            <p:ph type="body" idx="1"/>
          </p:nvPr>
        </p:nvSpPr>
        <p:spPr>
          <a:noFill/>
          <a:ln/>
        </p:spPr>
        <p:txBody>
          <a:bodyPr/>
          <a:lstStyle/>
          <a:p>
            <a:endParaRPr lang="en-US" dirty="0" smtClean="0"/>
          </a:p>
        </p:txBody>
      </p:sp>
      <p:sp>
        <p:nvSpPr>
          <p:cNvPr id="4" name="Header Placeholder 3"/>
          <p:cNvSpPr>
            <a:spLocks noGrp="1"/>
          </p:cNvSpPr>
          <p:nvPr>
            <p:ph type="hdr" sz="quarter"/>
          </p:nvPr>
        </p:nvSpPr>
        <p:spPr/>
        <p:txBody>
          <a:bodyPr/>
          <a:lstStyle/>
          <a:p>
            <a:pPr>
              <a:defRPr/>
            </a:pPr>
            <a:r>
              <a:rPr lang="en-US" smtClean="0">
                <a:solidFill>
                  <a:prstClr val="black"/>
                </a:solidFill>
              </a:rPr>
              <a:t>Operations Strategy Week #1: Concept &amp; Framework</a:t>
            </a:r>
            <a:endParaRPr lang="en-US">
              <a:solidFill>
                <a:prstClr val="black"/>
              </a:solidFill>
            </a:endParaRPr>
          </a:p>
        </p:txBody>
      </p:sp>
      <p:sp>
        <p:nvSpPr>
          <p:cNvPr id="5" name="Date Placeholder 4"/>
          <p:cNvSpPr>
            <a:spLocks noGrp="1"/>
          </p:cNvSpPr>
          <p:nvPr>
            <p:ph type="dt" sz="quarter" idx="1"/>
          </p:nvPr>
        </p:nvSpPr>
        <p:spPr/>
        <p:txBody>
          <a:bodyPr/>
          <a:lstStyle/>
          <a:p>
            <a:pPr>
              <a:defRPr/>
            </a:pPr>
            <a:fld id="{B44486B7-123A-48BF-9C9B-E099245DECE4}" type="datetime1">
              <a:rPr lang="en-US" smtClean="0">
                <a:solidFill>
                  <a:prstClr val="black"/>
                </a:solidFill>
              </a:rPr>
              <a:pPr>
                <a:defRPr/>
              </a:pPr>
              <a:t>1/2/2012</a:t>
            </a:fld>
            <a:endParaRPr lang="en-US">
              <a:solidFill>
                <a:prstClr val="black"/>
              </a:solidFill>
            </a:endParaRPr>
          </a:p>
        </p:txBody>
      </p:sp>
      <p:sp>
        <p:nvSpPr>
          <p:cNvPr id="6" name="Footer Placeholder 5"/>
          <p:cNvSpPr>
            <a:spLocks noGrp="1"/>
          </p:cNvSpPr>
          <p:nvPr>
            <p:ph type="ftr" sz="quarter" idx="4"/>
          </p:nvPr>
        </p:nvSpPr>
        <p:spPr/>
        <p:txBody>
          <a:bodyPr/>
          <a:lstStyle/>
          <a:p>
            <a:pPr>
              <a:defRPr/>
            </a:pPr>
            <a:r>
              <a:rPr lang="en-US" smtClean="0">
                <a:solidFill>
                  <a:prstClr val="black"/>
                </a:solidFill>
              </a:rPr>
              <a:t>© Van Mieghem</a:t>
            </a:r>
            <a:endParaRPr lang="en-US">
              <a:solidFill>
                <a:prstClr val="black"/>
              </a:solidFill>
            </a:endParaRPr>
          </a:p>
        </p:txBody>
      </p:sp>
      <p:sp>
        <p:nvSpPr>
          <p:cNvPr id="7" name="Slide Number Placeholder 6"/>
          <p:cNvSpPr>
            <a:spLocks noGrp="1"/>
          </p:cNvSpPr>
          <p:nvPr>
            <p:ph type="sldNum" sz="quarter" idx="5"/>
          </p:nvPr>
        </p:nvSpPr>
        <p:spPr/>
        <p:txBody>
          <a:bodyPr/>
          <a:lstStyle/>
          <a:p>
            <a:pPr>
              <a:defRPr/>
            </a:pPr>
            <a:fld id="{5556D21B-6C70-42B1-A140-CFD4CF8BA539}" type="slidenum">
              <a:rPr lang="en-US" smtClean="0">
                <a:solidFill>
                  <a:prstClr val="black"/>
                </a:solidFill>
              </a:rPr>
              <a:pPr>
                <a:defRPr/>
              </a:pPr>
              <a:t>18</a:t>
            </a:fld>
            <a:endParaRPr lang="en-US">
              <a:solidFill>
                <a:prstClr val="black"/>
              </a:solidFill>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1" name="Rectangle 2"/>
          <p:cNvSpPr>
            <a:spLocks noGrp="1" noChangeArrowheads="1"/>
          </p:cNvSpPr>
          <p:nvPr>
            <p:ph type="hdr" sz="quarter"/>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defTabSz="965200" eaLnBrk="0" hangingPunct="0">
              <a:defRPr sz="2400">
                <a:solidFill>
                  <a:schemeClr val="tx1"/>
                </a:solidFill>
                <a:latin typeface="Times New Roman" charset="0"/>
                <a:ea typeface="ＭＳ Ｐゴシック" charset="0"/>
                <a:cs typeface="ＭＳ Ｐゴシック" charset="0"/>
              </a:defRPr>
            </a:lvl1pPr>
            <a:lvl2pPr marL="742950" indent="-285750" defTabSz="965200" eaLnBrk="0" hangingPunct="0">
              <a:defRPr sz="2400">
                <a:solidFill>
                  <a:schemeClr val="tx1"/>
                </a:solidFill>
                <a:latin typeface="Times New Roman" charset="0"/>
                <a:ea typeface="ＭＳ Ｐゴシック" charset="0"/>
              </a:defRPr>
            </a:lvl2pPr>
            <a:lvl3pPr marL="1143000" indent="-228600" defTabSz="965200" eaLnBrk="0" hangingPunct="0">
              <a:defRPr sz="2400">
                <a:solidFill>
                  <a:schemeClr val="tx1"/>
                </a:solidFill>
                <a:latin typeface="Times New Roman" charset="0"/>
                <a:ea typeface="ＭＳ Ｐゴシック" charset="0"/>
              </a:defRPr>
            </a:lvl3pPr>
            <a:lvl4pPr marL="1600200" indent="-228600" defTabSz="965200" eaLnBrk="0" hangingPunct="0">
              <a:defRPr sz="2400">
                <a:solidFill>
                  <a:schemeClr val="tx1"/>
                </a:solidFill>
                <a:latin typeface="Times New Roman" charset="0"/>
                <a:ea typeface="ＭＳ Ｐゴシック" charset="0"/>
              </a:defRPr>
            </a:lvl4pPr>
            <a:lvl5pPr marL="2057400" indent="-228600" defTabSz="965200" eaLnBrk="0" hangingPunct="0">
              <a:defRPr sz="2400">
                <a:solidFill>
                  <a:schemeClr val="tx1"/>
                </a:solidFill>
                <a:latin typeface="Times New Roman" charset="0"/>
                <a:ea typeface="ＭＳ Ｐゴシック" charset="0"/>
              </a:defRPr>
            </a:lvl5pPr>
            <a:lvl6pPr marL="2514600" indent="-228600" defTabSz="9652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defTabSz="9652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defTabSz="9652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defTabSz="965200" eaLnBrk="0" fontAlgn="base" hangingPunct="0">
              <a:spcBef>
                <a:spcPct val="0"/>
              </a:spcBef>
              <a:spcAft>
                <a:spcPct val="0"/>
              </a:spcAft>
              <a:defRPr sz="2400">
                <a:solidFill>
                  <a:schemeClr val="tx1"/>
                </a:solidFill>
                <a:latin typeface="Times New Roman" charset="0"/>
                <a:ea typeface="ＭＳ Ｐゴシック" charset="0"/>
              </a:defRPr>
            </a:lvl9pPr>
          </a:lstStyle>
          <a:p>
            <a:r>
              <a:rPr lang="en-US" sz="1000"/>
              <a:t>OPNS454 Week10: Course Summary</a:t>
            </a:r>
          </a:p>
        </p:txBody>
      </p:sp>
      <p:sp>
        <p:nvSpPr>
          <p:cNvPr id="10242" name="Rectangle 3"/>
          <p:cNvSpPr>
            <a:spLocks noGrp="1" noChangeArrowheads="1"/>
          </p:cNvSpPr>
          <p:nvPr>
            <p:ph type="dt" sz="quarter"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defTabSz="965200" eaLnBrk="0" hangingPunct="0">
              <a:defRPr sz="2400">
                <a:solidFill>
                  <a:schemeClr val="tx1"/>
                </a:solidFill>
                <a:latin typeface="Times New Roman" charset="0"/>
                <a:ea typeface="ＭＳ Ｐゴシック" charset="0"/>
                <a:cs typeface="ＭＳ Ｐゴシック" charset="0"/>
              </a:defRPr>
            </a:lvl1pPr>
            <a:lvl2pPr marL="742950" indent="-285750" defTabSz="965200" eaLnBrk="0" hangingPunct="0">
              <a:defRPr sz="2400">
                <a:solidFill>
                  <a:schemeClr val="tx1"/>
                </a:solidFill>
                <a:latin typeface="Times New Roman" charset="0"/>
                <a:ea typeface="ＭＳ Ｐゴシック" charset="0"/>
              </a:defRPr>
            </a:lvl2pPr>
            <a:lvl3pPr marL="1143000" indent="-228600" defTabSz="965200" eaLnBrk="0" hangingPunct="0">
              <a:defRPr sz="2400">
                <a:solidFill>
                  <a:schemeClr val="tx1"/>
                </a:solidFill>
                <a:latin typeface="Times New Roman" charset="0"/>
                <a:ea typeface="ＭＳ Ｐゴシック" charset="0"/>
              </a:defRPr>
            </a:lvl3pPr>
            <a:lvl4pPr marL="1600200" indent="-228600" defTabSz="965200" eaLnBrk="0" hangingPunct="0">
              <a:defRPr sz="2400">
                <a:solidFill>
                  <a:schemeClr val="tx1"/>
                </a:solidFill>
                <a:latin typeface="Times New Roman" charset="0"/>
                <a:ea typeface="ＭＳ Ｐゴシック" charset="0"/>
              </a:defRPr>
            </a:lvl4pPr>
            <a:lvl5pPr marL="2057400" indent="-228600" defTabSz="965200" eaLnBrk="0" hangingPunct="0">
              <a:defRPr sz="2400">
                <a:solidFill>
                  <a:schemeClr val="tx1"/>
                </a:solidFill>
                <a:latin typeface="Times New Roman" charset="0"/>
                <a:ea typeface="ＭＳ Ｐゴシック" charset="0"/>
              </a:defRPr>
            </a:lvl5pPr>
            <a:lvl6pPr marL="2514600" indent="-228600" defTabSz="9652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defTabSz="9652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defTabSz="9652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defTabSz="965200" eaLnBrk="0" fontAlgn="base" hangingPunct="0">
              <a:spcBef>
                <a:spcPct val="0"/>
              </a:spcBef>
              <a:spcAft>
                <a:spcPct val="0"/>
              </a:spcAft>
              <a:defRPr sz="2400">
                <a:solidFill>
                  <a:schemeClr val="tx1"/>
                </a:solidFill>
                <a:latin typeface="Times New Roman" charset="0"/>
                <a:ea typeface="ＭＳ Ｐゴシック" charset="0"/>
              </a:defRPr>
            </a:lvl9pPr>
          </a:lstStyle>
          <a:p>
            <a:fld id="{A4D5736D-F090-1D48-8DE5-51FA57EFD1B5}" type="datetime1">
              <a:rPr lang="en-US" sz="1000"/>
              <a:pPr/>
              <a:t>1/2/2012</a:t>
            </a:fld>
            <a:endParaRPr lang="en-US" sz="1000"/>
          </a:p>
        </p:txBody>
      </p:sp>
      <p:sp>
        <p:nvSpPr>
          <p:cNvPr id="10243" name="Rectangle 6"/>
          <p:cNvSpPr>
            <a:spLocks noGrp="1" noChangeArrowheads="1"/>
          </p:cNvSpPr>
          <p:nvPr>
            <p:ph type="ftr" sz="quarter" idx="4"/>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defTabSz="965200" eaLnBrk="0" hangingPunct="0">
              <a:defRPr sz="2400">
                <a:solidFill>
                  <a:schemeClr val="tx1"/>
                </a:solidFill>
                <a:latin typeface="Times New Roman" charset="0"/>
                <a:ea typeface="ＭＳ Ｐゴシック" charset="0"/>
                <a:cs typeface="ＭＳ Ｐゴシック" charset="0"/>
              </a:defRPr>
            </a:lvl1pPr>
            <a:lvl2pPr marL="742950" indent="-285750" defTabSz="965200" eaLnBrk="0" hangingPunct="0">
              <a:defRPr sz="2400">
                <a:solidFill>
                  <a:schemeClr val="tx1"/>
                </a:solidFill>
                <a:latin typeface="Times New Roman" charset="0"/>
                <a:ea typeface="ＭＳ Ｐゴシック" charset="0"/>
              </a:defRPr>
            </a:lvl2pPr>
            <a:lvl3pPr marL="1143000" indent="-228600" defTabSz="965200" eaLnBrk="0" hangingPunct="0">
              <a:defRPr sz="2400">
                <a:solidFill>
                  <a:schemeClr val="tx1"/>
                </a:solidFill>
                <a:latin typeface="Times New Roman" charset="0"/>
                <a:ea typeface="ＭＳ Ｐゴシック" charset="0"/>
              </a:defRPr>
            </a:lvl3pPr>
            <a:lvl4pPr marL="1600200" indent="-228600" defTabSz="965200" eaLnBrk="0" hangingPunct="0">
              <a:defRPr sz="2400">
                <a:solidFill>
                  <a:schemeClr val="tx1"/>
                </a:solidFill>
                <a:latin typeface="Times New Roman" charset="0"/>
                <a:ea typeface="ＭＳ Ｐゴシック" charset="0"/>
              </a:defRPr>
            </a:lvl4pPr>
            <a:lvl5pPr marL="2057400" indent="-228600" defTabSz="965200" eaLnBrk="0" hangingPunct="0">
              <a:defRPr sz="2400">
                <a:solidFill>
                  <a:schemeClr val="tx1"/>
                </a:solidFill>
                <a:latin typeface="Times New Roman" charset="0"/>
                <a:ea typeface="ＭＳ Ｐゴシック" charset="0"/>
              </a:defRPr>
            </a:lvl5pPr>
            <a:lvl6pPr marL="2514600" indent="-228600" defTabSz="9652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defTabSz="9652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defTabSz="9652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defTabSz="965200" eaLnBrk="0" fontAlgn="base" hangingPunct="0">
              <a:spcBef>
                <a:spcPct val="0"/>
              </a:spcBef>
              <a:spcAft>
                <a:spcPct val="0"/>
              </a:spcAft>
              <a:defRPr sz="2400">
                <a:solidFill>
                  <a:schemeClr val="tx1"/>
                </a:solidFill>
                <a:latin typeface="Times New Roman" charset="0"/>
                <a:ea typeface="ＭＳ Ｐゴシック" charset="0"/>
              </a:defRPr>
            </a:lvl9pPr>
          </a:lstStyle>
          <a:p>
            <a:r>
              <a:rPr lang="en-US" sz="1000"/>
              <a:t>© Van Mieghem</a:t>
            </a:r>
          </a:p>
        </p:txBody>
      </p:sp>
      <p:sp>
        <p:nvSpPr>
          <p:cNvPr id="10244" name="Rectangle 2"/>
          <p:cNvSpPr>
            <a:spLocks noGrp="1" noRot="1" noChangeAspect="1" noChangeArrowheads="1" noTextEdit="1"/>
          </p:cNvSpPr>
          <p:nvPr>
            <p:ph type="sldImg"/>
          </p:nvPr>
        </p:nvSpPr>
        <p:spPr>
          <a:ln/>
        </p:spPr>
      </p:sp>
      <p:sp>
        <p:nvSpPr>
          <p:cNvPr id="10245" name="Rectangle 3"/>
          <p:cNvSpPr>
            <a:spLocks noGrp="1" noChangeArrowheads="1"/>
          </p:cNvSpPr>
          <p:nvPr>
            <p:ph type="body" idx="1"/>
          </p:nvPr>
        </p:nvSpPr>
        <p:spPr>
          <a:xfrm>
            <a:off x="325438" y="4092575"/>
            <a:ext cx="6989762" cy="5256213"/>
          </a:xfr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marL="207963" indent="-207963"/>
            <a:r>
              <a:rPr lang="en-US">
                <a:latin typeface="Times New Roman" charset="0"/>
                <a:ea typeface="ＭＳ Ｐゴシック" charset="0"/>
                <a:cs typeface="ＭＳ Ｐゴシック" charset="0"/>
              </a:rPr>
              <a:t>In a sense, the entire course was about two key questions.  [Talk through this course summary as if it</a:t>
            </a:r>
            <a:r>
              <a:rPr lang="ja-JP" altLang="en-US">
                <a:latin typeface="Times New Roman" charset="0"/>
                <a:ea typeface="ＭＳ Ｐゴシック" charset="0"/>
                <a:cs typeface="ＭＳ Ｐゴシック" charset="0"/>
              </a:rPr>
              <a:t>’</a:t>
            </a:r>
            <a:r>
              <a:rPr lang="en-US" altLang="ja-JP">
                <a:latin typeface="Times New Roman" charset="0"/>
                <a:ea typeface="ＭＳ Ｐゴシック" charset="0"/>
                <a:cs typeface="ＭＳ Ｐゴシック" charset="0"/>
              </a:rPr>
              <a:t>s the first time the students are hearing this.]</a:t>
            </a:r>
          </a:p>
          <a:p>
            <a:pPr marL="207963" indent="-207963"/>
            <a:endParaRPr lang="en-US">
              <a:latin typeface="Times New Roman" charset="0"/>
              <a:ea typeface="ＭＳ Ｐゴシック" charset="0"/>
              <a:cs typeface="ＭＳ Ｐゴシック" charset="0"/>
            </a:endParaRPr>
          </a:p>
          <a:p>
            <a:pPr marL="207963" indent="-207963"/>
            <a:r>
              <a:rPr lang="en-US">
                <a:latin typeface="Times New Roman" charset="0"/>
                <a:ea typeface="ＭＳ Ｐゴシック" charset="0"/>
                <a:cs typeface="ＭＳ Ｐゴシック" charset="0"/>
              </a:rPr>
              <a:t>To answer question 1, we must address the key elements in OS and know how to evaluate their collective impact.</a:t>
            </a:r>
          </a:p>
          <a:p>
            <a:pPr marL="665163" lvl="1" indent="-207963">
              <a:buFontTx/>
              <a:buChar char="•"/>
            </a:pPr>
            <a:r>
              <a:rPr lang="en-US">
                <a:latin typeface="Times New Roman" charset="0"/>
                <a:ea typeface="ＭＳ Ｐゴシック" charset="0"/>
              </a:rPr>
              <a:t>Use the framework</a:t>
            </a:r>
          </a:p>
          <a:p>
            <a:pPr marL="665163" lvl="1" indent="-207963">
              <a:buFontTx/>
              <a:buChar char="•"/>
            </a:pPr>
            <a:r>
              <a:rPr lang="en-US">
                <a:latin typeface="Times New Roman" charset="0"/>
                <a:ea typeface="ＭＳ Ｐゴシック" charset="0"/>
              </a:rPr>
              <a:t>Evaluate qualitatively and financially</a:t>
            </a:r>
          </a:p>
          <a:p>
            <a:pPr marL="207963" indent="-207963"/>
            <a:r>
              <a:rPr lang="en-US">
                <a:latin typeface="Times New Roman" charset="0"/>
                <a:ea typeface="ＭＳ Ｐゴシック" charset="0"/>
                <a:cs typeface="ＭＳ Ｐゴシック" charset="0"/>
              </a:rPr>
              <a:t>To answer question 2, we must know the drivers of each element and configure/optimize the operational system consistent with our competitive strategy.</a:t>
            </a:r>
          </a:p>
          <a:p>
            <a:pPr marL="665163" lvl="1" indent="-207963">
              <a:buFontTx/>
              <a:buChar char="•"/>
            </a:pPr>
            <a:r>
              <a:rPr lang="en-US">
                <a:latin typeface="Times New Roman" charset="0"/>
                <a:ea typeface="ＭＳ Ｐゴシック" charset="0"/>
              </a:rPr>
              <a:t>Understand the trade-offs among different drivers and of the operational system</a:t>
            </a:r>
          </a:p>
          <a:p>
            <a:pPr marL="665163" lvl="1" indent="-207963">
              <a:buFontTx/>
              <a:buChar char="•"/>
            </a:pPr>
            <a:r>
              <a:rPr lang="en-US">
                <a:latin typeface="Times New Roman" charset="0"/>
                <a:ea typeface="ＭＳ Ｐゴシック" charset="0"/>
              </a:rPr>
              <a:t>Tailor the operational system to the competitive strategy (= optimize)</a:t>
            </a:r>
          </a:p>
          <a:p>
            <a:pPr marL="665163" lvl="1" indent="-207963">
              <a:buFontTx/>
              <a:buChar char="•"/>
            </a:pPr>
            <a:endParaRPr lang="en-US">
              <a:latin typeface="Times New Roman" charset="0"/>
              <a:ea typeface="ＭＳ Ｐゴシック" charset="0"/>
            </a:endParaRPr>
          </a:p>
          <a:p>
            <a:pPr marL="207963" indent="-207963"/>
            <a:r>
              <a:rPr lang="en-US">
                <a:latin typeface="Times New Roman" charset="0"/>
                <a:ea typeface="ＭＳ Ｐゴシック" charset="0"/>
                <a:cs typeface="ＭＳ Ｐゴシック" charset="0"/>
              </a:rPr>
              <a:t>The course has three parts:</a:t>
            </a:r>
          </a:p>
          <a:p>
            <a:pPr marL="207963" indent="-207963"/>
            <a:r>
              <a:rPr lang="en-US">
                <a:latin typeface="Times New Roman" charset="0"/>
                <a:ea typeface="ＭＳ Ｐゴシック" charset="0"/>
                <a:cs typeface="ＭＳ Ｐゴシック" charset="0"/>
              </a:rPr>
              <a:t>Part I introduces the framework + evaluates whether operations makes CA sustainable.</a:t>
            </a:r>
          </a:p>
          <a:p>
            <a:pPr marL="207963" indent="-207963"/>
            <a:r>
              <a:rPr lang="en-US">
                <a:latin typeface="Times New Roman" charset="0"/>
                <a:ea typeface="ＭＳ Ｐゴシック" charset="0"/>
                <a:cs typeface="ＭＳ Ｐゴシック" charset="0"/>
              </a:rPr>
              <a:t>Parts II and III investigate each element in the framework in detail to:</a:t>
            </a:r>
          </a:p>
          <a:p>
            <a:pPr marL="665163" lvl="1" indent="-207963">
              <a:buFontTx/>
              <a:buAutoNum type="arabicPeriod"/>
            </a:pPr>
            <a:r>
              <a:rPr lang="en-US">
                <a:latin typeface="Times New Roman" charset="0"/>
                <a:ea typeface="ＭＳ Ｐゴシック" charset="0"/>
              </a:rPr>
              <a:t>establish its drivers and the trade-offs</a:t>
            </a:r>
          </a:p>
          <a:p>
            <a:pPr marL="665163" lvl="1" indent="-207963">
              <a:buFontTx/>
              <a:buAutoNum type="arabicPeriod"/>
            </a:pPr>
            <a:r>
              <a:rPr lang="en-US">
                <a:latin typeface="Times New Roman" charset="0"/>
                <a:ea typeface="ＭＳ Ｐゴシック" charset="0"/>
              </a:rPr>
              <a:t>Tailor and optimize the operations strategy</a:t>
            </a:r>
          </a:p>
          <a:p>
            <a:pPr marL="207963" indent="-207963"/>
            <a:r>
              <a:rPr lang="en-US">
                <a:latin typeface="Times New Roman" charset="0"/>
                <a:ea typeface="ＭＳ Ｐゴシック" charset="0"/>
                <a:cs typeface="ＭＳ Ｐゴシック" charset="0"/>
              </a:rPr>
              <a:t>Part II focuses on the assets while Part III focuses on the activities.</a:t>
            </a:r>
          </a:p>
          <a:p>
            <a:pPr marL="207963" indent="-207963"/>
            <a:endParaRPr lang="en-US">
              <a:latin typeface="Times New Roman" charset="0"/>
              <a:ea typeface="ＭＳ Ｐゴシック" charset="0"/>
              <a:cs typeface="ＭＳ Ｐゴシック" charset="0"/>
            </a:endParaRPr>
          </a:p>
          <a:p>
            <a:pPr marL="207963" indent="-207963"/>
            <a:endParaRPr lang="en-US">
              <a:latin typeface="Times New Roman" charset="0"/>
              <a:ea typeface="ＭＳ Ｐゴシック" charset="0"/>
              <a:cs typeface="ＭＳ Ｐゴシック" charset="0"/>
            </a:endParaRPr>
          </a:p>
          <a:p>
            <a:pPr marL="207963" indent="-207963">
              <a:buFontTx/>
              <a:buAutoNum type="arabicPeriod"/>
            </a:pPr>
            <a:endParaRPr lang="en-US">
              <a:latin typeface="Times New Roman" charset="0"/>
              <a:ea typeface="ＭＳ Ｐゴシック" charset="0"/>
              <a:cs typeface="ＭＳ Ｐゴシック"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ChangeArrowheads="1"/>
          </p:cNvSpPr>
          <p:nvPr>
            <p:ph type="hdr" sz="quarter"/>
          </p:nvPr>
        </p:nvSpPr>
        <p:spPr/>
        <p:txBody>
          <a:bodyPr/>
          <a:lstStyle/>
          <a:p>
            <a:pPr>
              <a:defRPr/>
            </a:pPr>
            <a:r>
              <a:rPr lang="en-US" smtClean="0"/>
              <a:t>Operations Strategy Week #1: Concept &amp; Framework</a:t>
            </a:r>
          </a:p>
        </p:txBody>
      </p:sp>
      <p:sp>
        <p:nvSpPr>
          <p:cNvPr id="55299" name="Rectangle 3"/>
          <p:cNvSpPr>
            <a:spLocks noGrp="1" noChangeArrowheads="1"/>
          </p:cNvSpPr>
          <p:nvPr>
            <p:ph type="dt" sz="quarter" idx="1"/>
          </p:nvPr>
        </p:nvSpPr>
        <p:spPr/>
        <p:txBody>
          <a:bodyPr/>
          <a:lstStyle/>
          <a:p>
            <a:pPr>
              <a:defRPr/>
            </a:pPr>
            <a:fld id="{49CACC31-1D1E-4252-8919-3BEDD82DF047}" type="datetime1">
              <a:rPr lang="en-US" smtClean="0"/>
              <a:pPr>
                <a:defRPr/>
              </a:pPr>
              <a:t>1/2/2012</a:t>
            </a:fld>
            <a:endParaRPr lang="en-US" smtClean="0"/>
          </a:p>
        </p:txBody>
      </p:sp>
      <p:sp>
        <p:nvSpPr>
          <p:cNvPr id="55300" name="Rectangle 6"/>
          <p:cNvSpPr>
            <a:spLocks noGrp="1" noChangeArrowheads="1"/>
          </p:cNvSpPr>
          <p:nvPr>
            <p:ph type="ftr" sz="quarter" idx="4"/>
          </p:nvPr>
        </p:nvSpPr>
        <p:spPr/>
        <p:txBody>
          <a:bodyPr/>
          <a:lstStyle/>
          <a:p>
            <a:pPr>
              <a:defRPr/>
            </a:pPr>
            <a:r>
              <a:rPr lang="en-US" smtClean="0"/>
              <a:t>© Van Mieghem</a:t>
            </a:r>
          </a:p>
        </p:txBody>
      </p:sp>
      <p:sp>
        <p:nvSpPr>
          <p:cNvPr id="55301" name="Rectangle 7"/>
          <p:cNvSpPr>
            <a:spLocks noGrp="1" noChangeArrowheads="1"/>
          </p:cNvSpPr>
          <p:nvPr>
            <p:ph type="sldNum" sz="quarter" idx="5"/>
          </p:nvPr>
        </p:nvSpPr>
        <p:spPr/>
        <p:txBody>
          <a:bodyPr/>
          <a:lstStyle/>
          <a:p>
            <a:pPr>
              <a:defRPr/>
            </a:pPr>
            <a:fld id="{5C5FC999-A913-48EC-BFF7-B67E2ABE1E26}" type="slidenum">
              <a:rPr lang="en-US" smtClean="0"/>
              <a:pPr>
                <a:defRPr/>
              </a:pPr>
              <a:t>2</a:t>
            </a:fld>
            <a:endParaRPr lang="en-US" smtClean="0"/>
          </a:p>
        </p:txBody>
      </p:sp>
      <p:sp>
        <p:nvSpPr>
          <p:cNvPr id="57350" name="Rectangle 4"/>
          <p:cNvSpPr>
            <a:spLocks noGrp="1" noRot="1" noChangeAspect="1" noChangeArrowheads="1" noTextEdit="1"/>
          </p:cNvSpPr>
          <p:nvPr>
            <p:ph type="sldImg"/>
          </p:nvPr>
        </p:nvSpPr>
        <p:spPr>
          <a:ln/>
        </p:spPr>
      </p:sp>
      <p:sp>
        <p:nvSpPr>
          <p:cNvPr id="57351" name="Rectangle 5"/>
          <p:cNvSpPr>
            <a:spLocks noGrp="1" noChangeArrowheads="1"/>
          </p:cNvSpPr>
          <p:nvPr>
            <p:ph type="body" idx="1"/>
          </p:nvPr>
        </p:nvSpPr>
        <p:spPr>
          <a:noFill/>
          <a:ln/>
        </p:spPr>
        <p:txBody>
          <a:bodyPr/>
          <a:lstStyle/>
          <a:p>
            <a:pPr>
              <a:buFont typeface="Wingdings" pitchFamily="2" charset="2"/>
              <a:buNone/>
            </a:pPr>
            <a:r>
              <a:rPr lang="en-US" sz="1000" dirty="0" smtClean="0"/>
              <a:t>Executed time plan for 1.5hr day class Winter 2011 (second time teaching a day class after 10 years of 10 3hr night classes):</a:t>
            </a:r>
          </a:p>
          <a:p>
            <a:pPr>
              <a:buFont typeface="Wingdings" pitchFamily="2" charset="2"/>
              <a:buAutoNum type="arabicPeriod"/>
            </a:pPr>
            <a:r>
              <a:rPr lang="en-US" sz="1000" dirty="0" smtClean="0"/>
              <a:t>0:00: my intro &amp; Why OS? Approach?  For whom?</a:t>
            </a:r>
          </a:p>
          <a:p>
            <a:pPr>
              <a:buFont typeface="Wingdings" pitchFamily="2" charset="2"/>
              <a:buAutoNum type="arabicPeriod"/>
            </a:pPr>
            <a:r>
              <a:rPr lang="en-US" sz="1000" dirty="0" smtClean="0"/>
              <a:t>0:20: admin (syllabus) and expectations, followed by my and student introductions (=15-20min)</a:t>
            </a:r>
          </a:p>
          <a:p>
            <a:pPr>
              <a:buFont typeface="Wingdings" pitchFamily="2" charset="2"/>
              <a:buAutoNum type="arabicPeriod"/>
            </a:pPr>
            <a:r>
              <a:rPr lang="en-US" sz="1000" dirty="0" smtClean="0"/>
              <a:t>1:00: Concept of OS (</a:t>
            </a:r>
            <a:r>
              <a:rPr lang="en-US" sz="1000" dirty="0" err="1" smtClean="0"/>
              <a:t>vs</a:t>
            </a:r>
            <a:r>
              <a:rPr lang="en-US" sz="1000" dirty="0" smtClean="0"/>
              <a:t> OM </a:t>
            </a:r>
            <a:r>
              <a:rPr lang="en-US" sz="1000" dirty="0" err="1" smtClean="0"/>
              <a:t>vs</a:t>
            </a:r>
            <a:r>
              <a:rPr lang="en-US" sz="1000" dirty="0" smtClean="0"/>
              <a:t> </a:t>
            </a:r>
            <a:r>
              <a:rPr lang="en-US" sz="1000" dirty="0" err="1" smtClean="0"/>
              <a:t>CompS</a:t>
            </a:r>
            <a:r>
              <a:rPr lang="en-US" sz="1000" dirty="0" smtClean="0"/>
              <a:t>  </a:t>
            </a:r>
            <a:r>
              <a:rPr lang="en-US" sz="1000" dirty="0" err="1" smtClean="0"/>
              <a:t>vs</a:t>
            </a:r>
            <a:r>
              <a:rPr lang="en-US" sz="1000" dirty="0" smtClean="0"/>
              <a:t> SCM)</a:t>
            </a:r>
          </a:p>
          <a:p>
            <a:pPr>
              <a:buFont typeface="Wingdings" pitchFamily="2" charset="2"/>
              <a:buAutoNum type="arabicPeriod"/>
            </a:pPr>
            <a:r>
              <a:rPr lang="en-US" sz="1000" dirty="0" smtClean="0"/>
              <a:t>1:20: Framework + Value-max. “We’ll use the Swiss Watch case next class to flesh out the framework.”  Discuss projects as intro of framework.</a:t>
            </a:r>
          </a:p>
          <a:p>
            <a:pPr>
              <a:buFont typeface="Wingdings" pitchFamily="2" charset="2"/>
              <a:buAutoNum type="arabicPeriod"/>
            </a:pPr>
            <a:r>
              <a:rPr lang="en-US" sz="1000" dirty="0" smtClean="0"/>
              <a:t>1:30: close.</a:t>
            </a:r>
          </a:p>
          <a:p>
            <a:pPr>
              <a:buFont typeface="Wingdings" pitchFamily="2" charset="2"/>
              <a:buNone/>
            </a:pPr>
            <a:endParaRPr lang="en-US" sz="1000" dirty="0" smtClean="0"/>
          </a:p>
          <a:p>
            <a:pPr>
              <a:buFont typeface="Wingdings" pitchFamily="2" charset="2"/>
              <a:buNone/>
            </a:pPr>
            <a:r>
              <a:rPr lang="en-US" sz="1000" dirty="0" smtClean="0"/>
              <a:t>Executed time plan for 3 hr night class Winter 2009 with 42 students:</a:t>
            </a:r>
          </a:p>
          <a:p>
            <a:pPr>
              <a:buFont typeface="Wingdings" pitchFamily="2" charset="2"/>
              <a:buNone/>
            </a:pPr>
            <a:endParaRPr lang="en-US" sz="1000" dirty="0" smtClean="0"/>
          </a:p>
          <a:p>
            <a:r>
              <a:rPr lang="en-US" sz="1000" dirty="0" smtClean="0"/>
              <a:t>Same as below, but I’ll move the FedEx-UPS </a:t>
            </a:r>
            <a:r>
              <a:rPr lang="en-US" sz="1000" dirty="0" err="1" smtClean="0"/>
              <a:t>minicase</a:t>
            </a:r>
            <a:r>
              <a:rPr lang="en-US" sz="1000" dirty="0" smtClean="0"/>
              <a:t> to week 2 so I can bring the frontier diagrams of DC forward (to set them up for the ACC case).</a:t>
            </a:r>
          </a:p>
          <a:p>
            <a:pPr>
              <a:buFont typeface="Wingdings" pitchFamily="2" charset="2"/>
              <a:buAutoNum type="arabicPeriod"/>
            </a:pPr>
            <a:r>
              <a:rPr lang="en-US" sz="1000" dirty="0" smtClean="0"/>
              <a:t>0:00: my &amp; their introductions (=15-20min) + admin (syllabus) and expectations</a:t>
            </a:r>
          </a:p>
          <a:p>
            <a:pPr>
              <a:buFont typeface="Wingdings" pitchFamily="2" charset="2"/>
              <a:buAutoNum type="arabicPeriod"/>
            </a:pPr>
            <a:r>
              <a:rPr lang="en-US" sz="1000" dirty="0" smtClean="0"/>
              <a:t>1:20: Framework slide and directly into Swiss Watch to illustrate it.</a:t>
            </a:r>
          </a:p>
          <a:p>
            <a:pPr>
              <a:buFont typeface="Wingdings" pitchFamily="2" charset="2"/>
              <a:buAutoNum type="arabicPeriod"/>
            </a:pPr>
            <a:r>
              <a:rPr lang="en-US" sz="1000" dirty="0" smtClean="0"/>
              <a:t>1:40-1:55: break</a:t>
            </a:r>
          </a:p>
          <a:p>
            <a:pPr>
              <a:buFont typeface="Wingdings" pitchFamily="2" charset="2"/>
              <a:buAutoNum type="arabicPeriod"/>
            </a:pPr>
            <a:r>
              <a:rPr lang="en-US" sz="1000" dirty="0" smtClean="0"/>
              <a:t>1:55-2:25: Swatch Part II</a:t>
            </a:r>
          </a:p>
          <a:p>
            <a:pPr>
              <a:buFont typeface="Wingdings" pitchFamily="2" charset="2"/>
              <a:buAutoNum type="arabicPeriod"/>
            </a:pPr>
            <a:r>
              <a:rPr lang="en-US" sz="1000" dirty="0" smtClean="0"/>
              <a:t>2:25-2:45: quant tools: competitive competency plots</a:t>
            </a:r>
          </a:p>
          <a:p>
            <a:pPr>
              <a:buFont typeface="Wingdings" pitchFamily="2" charset="2"/>
              <a:buAutoNum type="arabicPeriod"/>
            </a:pPr>
            <a:r>
              <a:rPr lang="en-US" sz="1000" dirty="0" smtClean="0"/>
              <a:t>2:45-3:00: </a:t>
            </a:r>
            <a:r>
              <a:rPr lang="en-US" sz="1000" dirty="0" err="1" smtClean="0"/>
              <a:t>qual</a:t>
            </a:r>
            <a:r>
              <a:rPr lang="en-US" sz="1000" dirty="0" smtClean="0"/>
              <a:t> tools: description and tailoring tools</a:t>
            </a:r>
          </a:p>
          <a:p>
            <a:r>
              <a:rPr lang="en-US" sz="1000" dirty="0" smtClean="0"/>
              <a:t>I thought this worked reasonably well—could probably prune some slides (at beginning and near end).</a:t>
            </a:r>
          </a:p>
          <a:p>
            <a:pPr>
              <a:buFont typeface="Wingdings" pitchFamily="2" charset="2"/>
              <a:buNone/>
            </a:pPr>
            <a:endParaRPr lang="en-US" sz="1000" dirty="0" smtClean="0"/>
          </a:p>
          <a:p>
            <a:pPr>
              <a:buFont typeface="Wingdings" pitchFamily="2" charset="2"/>
              <a:buNone/>
            </a:pPr>
            <a:r>
              <a:rPr lang="en-US" sz="1000" dirty="0" smtClean="0"/>
              <a:t>Time plan for 1.5hr day class Fall 2007 (after 9 years of night classes, this is the first time I teach this class in the day):</a:t>
            </a:r>
          </a:p>
          <a:p>
            <a:pPr>
              <a:buFont typeface="Wingdings" pitchFamily="2" charset="2"/>
              <a:buAutoNum type="arabicPeriod"/>
            </a:pPr>
            <a:r>
              <a:rPr lang="en-US" sz="1000" dirty="0" smtClean="0"/>
              <a:t>0:00: my &amp; their introductions (=15-20min) + admin (syllabus) and expectations &gt; go fast to start FedEx UPS at 0:30!</a:t>
            </a:r>
          </a:p>
          <a:p>
            <a:pPr>
              <a:buFont typeface="Wingdings" pitchFamily="2" charset="2"/>
              <a:buAutoNum type="arabicPeriod"/>
            </a:pPr>
            <a:r>
              <a:rPr lang="en-US" sz="1000" dirty="0" smtClean="0"/>
              <a:t>0:30: FedEx-UPS bang</a:t>
            </a:r>
          </a:p>
          <a:p>
            <a:pPr>
              <a:buFont typeface="Wingdings" pitchFamily="2" charset="2"/>
              <a:buAutoNum type="arabicPeriod"/>
            </a:pPr>
            <a:r>
              <a:rPr lang="en-US" sz="1000" dirty="0" smtClean="0"/>
              <a:t>1:00: What do ops leaders do: for whom is this course?</a:t>
            </a:r>
          </a:p>
          <a:p>
            <a:pPr>
              <a:buFont typeface="Wingdings" pitchFamily="2" charset="2"/>
              <a:buAutoNum type="arabicPeriod"/>
            </a:pPr>
            <a:r>
              <a:rPr lang="en-US" sz="1000" dirty="0" smtClean="0"/>
              <a:t>1:10: Concept of OS (</a:t>
            </a:r>
            <a:r>
              <a:rPr lang="en-US" sz="1000" dirty="0" err="1" smtClean="0"/>
              <a:t>vs</a:t>
            </a:r>
            <a:r>
              <a:rPr lang="en-US" sz="1000" dirty="0" smtClean="0"/>
              <a:t> OM and </a:t>
            </a:r>
            <a:r>
              <a:rPr lang="en-US" sz="1000" dirty="0" err="1" smtClean="0"/>
              <a:t>CompS</a:t>
            </a:r>
            <a:r>
              <a:rPr lang="en-US" sz="1000" dirty="0" smtClean="0"/>
              <a:t>)</a:t>
            </a:r>
          </a:p>
          <a:p>
            <a:pPr>
              <a:buFont typeface="Wingdings" pitchFamily="2" charset="2"/>
              <a:buAutoNum type="arabicPeriod"/>
            </a:pPr>
            <a:r>
              <a:rPr lang="en-US" sz="1000" dirty="0" smtClean="0"/>
              <a:t>1:20: Framework + Value-max + Alignment principles. “We’ll use the Swiss Watch case next class to flesh out the framework.”</a:t>
            </a:r>
          </a:p>
          <a:p>
            <a:pPr>
              <a:buFont typeface="Wingdings" pitchFamily="2" charset="2"/>
              <a:buAutoNum type="arabicPeriod"/>
            </a:pPr>
            <a:r>
              <a:rPr lang="en-US" sz="1000" dirty="0" smtClean="0"/>
              <a:t>1:30: close.</a:t>
            </a:r>
          </a:p>
          <a:p>
            <a:endParaRPr lang="en-US" sz="1000" dirty="0" smtClean="0"/>
          </a:p>
          <a:p>
            <a:endParaRPr lang="en-US" sz="1000" dirty="0" smtClean="0"/>
          </a:p>
          <a:p>
            <a:pPr>
              <a:buFont typeface="Wingdings" pitchFamily="2" charset="2"/>
              <a:buNone/>
            </a:pPr>
            <a:r>
              <a:rPr lang="en-US" sz="1000" dirty="0" smtClean="0"/>
              <a:t>Executed times for 3hr night classes: (Three actual times are given: for Mon/Tue Winter 2007 with two full classes; Mon/Tue 2005 45 and 60students; Wed/</a:t>
            </a:r>
            <a:r>
              <a:rPr lang="en-US" sz="1000" dirty="0" err="1" smtClean="0"/>
              <a:t>Th</a:t>
            </a:r>
            <a:r>
              <a:rPr lang="en-US" sz="1000" dirty="0" smtClean="0"/>
              <a:t> 2004 classes, both full 65 students)</a:t>
            </a:r>
          </a:p>
          <a:p>
            <a:endParaRPr lang="en-US" sz="1000" dirty="0" smtClean="0"/>
          </a:p>
          <a:p>
            <a:r>
              <a:rPr lang="en-US" sz="1000" dirty="0" smtClean="0"/>
              <a:t>6:30pm (6:35/6:30; ): my &amp; their introductions (=15-20min) + admin and expectations  &gt; must start on time + start FedEx UPS at 7:00!</a:t>
            </a:r>
          </a:p>
          <a:p>
            <a:r>
              <a:rPr lang="en-US" sz="1000" dirty="0" smtClean="0"/>
              <a:t>7:00 (7:07; 7:12/7:08; 7:12/7:07): FedEx-UPS bang</a:t>
            </a:r>
          </a:p>
          <a:p>
            <a:r>
              <a:rPr lang="en-US" sz="1000" dirty="0" smtClean="0"/>
              <a:t>7:20 (7:37/	): What do ops leaders do + what is course about</a:t>
            </a:r>
          </a:p>
          <a:p>
            <a:r>
              <a:rPr lang="en-US" sz="1000" dirty="0" smtClean="0"/>
              <a:t>7:30 (7:45; 7:45/7:43; 7:35/7:29): What do we mean by OS (contrast with CS and OM, define OS)</a:t>
            </a:r>
          </a:p>
          <a:p>
            <a:r>
              <a:rPr lang="en-US" sz="1000" dirty="0" smtClean="0"/>
              <a:t>7:40 (7:57; 8:05/8:12; 8:00/7:59): A framework (alignment and SOA)</a:t>
            </a:r>
          </a:p>
          <a:p>
            <a:r>
              <a:rPr lang="en-US" sz="1000" dirty="0" smtClean="0"/>
              <a:t>8:00 (8:04-8:21; 8:15/8:15; 8:11/8:08): break.  Try to enforce as trial for moving to day class. In 2007, continued framework after break, then started Swiss watch at 8:38 by tying back to framework.</a:t>
            </a:r>
          </a:p>
          <a:p>
            <a:r>
              <a:rPr lang="en-US" sz="1000" dirty="0" smtClean="0"/>
              <a:t>8:15 (8:38; 8:34/8:30; 8:27/8:25): Swatch part I</a:t>
            </a:r>
          </a:p>
          <a:p>
            <a:r>
              <a:rPr lang="en-US" sz="1000" dirty="0" smtClean="0"/>
              <a:t>8:40 (9:00; 9:00/8:59; 8:47/8:47): Swatch part II (starting SOP + introducing key elements)</a:t>
            </a:r>
          </a:p>
          <a:p>
            <a:r>
              <a:rPr lang="en-US" sz="1000" dirty="0" smtClean="0"/>
              <a:t>9:10 (9:15; 9:24/9:19; 9:24/9:18): war map, detail framework drivers, retail banking, balanced scorecard map</a:t>
            </a:r>
          </a:p>
          <a:p>
            <a:r>
              <a:rPr lang="en-US" sz="1000" dirty="0" smtClean="0"/>
              <a:t>9:25 (9:28/9:26; 9:27/9:24): summary</a:t>
            </a:r>
          </a:p>
          <a:p>
            <a:r>
              <a:rPr lang="en-US" sz="1000" dirty="0" smtClean="0"/>
              <a:t>9:30 (9:30/9:25; ): finish. (Timing worked well in 05, finished at 9:30/9:25.)</a:t>
            </a: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9" name="Rectangle 2"/>
          <p:cNvSpPr>
            <a:spLocks noGrp="1" noChangeArrowheads="1"/>
          </p:cNvSpPr>
          <p:nvPr>
            <p:ph type="hdr" sz="quarter"/>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defTabSz="965200" eaLnBrk="0" hangingPunct="0">
              <a:defRPr sz="2400">
                <a:solidFill>
                  <a:schemeClr val="tx1"/>
                </a:solidFill>
                <a:latin typeface="Times New Roman" charset="0"/>
                <a:ea typeface="ＭＳ Ｐゴシック" charset="0"/>
                <a:cs typeface="ＭＳ Ｐゴシック" charset="0"/>
              </a:defRPr>
            </a:lvl1pPr>
            <a:lvl2pPr marL="742950" indent="-285750" defTabSz="965200" eaLnBrk="0" hangingPunct="0">
              <a:defRPr sz="2400">
                <a:solidFill>
                  <a:schemeClr val="tx1"/>
                </a:solidFill>
                <a:latin typeface="Times New Roman" charset="0"/>
                <a:ea typeface="ＭＳ Ｐゴシック" charset="0"/>
              </a:defRPr>
            </a:lvl2pPr>
            <a:lvl3pPr marL="1143000" indent="-228600" defTabSz="965200" eaLnBrk="0" hangingPunct="0">
              <a:defRPr sz="2400">
                <a:solidFill>
                  <a:schemeClr val="tx1"/>
                </a:solidFill>
                <a:latin typeface="Times New Roman" charset="0"/>
                <a:ea typeface="ＭＳ Ｐゴシック" charset="0"/>
              </a:defRPr>
            </a:lvl3pPr>
            <a:lvl4pPr marL="1600200" indent="-228600" defTabSz="965200" eaLnBrk="0" hangingPunct="0">
              <a:defRPr sz="2400">
                <a:solidFill>
                  <a:schemeClr val="tx1"/>
                </a:solidFill>
                <a:latin typeface="Times New Roman" charset="0"/>
                <a:ea typeface="ＭＳ Ｐゴシック" charset="0"/>
              </a:defRPr>
            </a:lvl4pPr>
            <a:lvl5pPr marL="2057400" indent="-228600" defTabSz="965200" eaLnBrk="0" hangingPunct="0">
              <a:defRPr sz="2400">
                <a:solidFill>
                  <a:schemeClr val="tx1"/>
                </a:solidFill>
                <a:latin typeface="Times New Roman" charset="0"/>
                <a:ea typeface="ＭＳ Ｐゴシック" charset="0"/>
              </a:defRPr>
            </a:lvl5pPr>
            <a:lvl6pPr marL="2514600" indent="-228600" defTabSz="9652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defTabSz="9652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defTabSz="9652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defTabSz="965200" eaLnBrk="0" fontAlgn="base" hangingPunct="0">
              <a:spcBef>
                <a:spcPct val="0"/>
              </a:spcBef>
              <a:spcAft>
                <a:spcPct val="0"/>
              </a:spcAft>
              <a:defRPr sz="2400">
                <a:solidFill>
                  <a:schemeClr val="tx1"/>
                </a:solidFill>
                <a:latin typeface="Times New Roman" charset="0"/>
                <a:ea typeface="ＭＳ Ｐゴシック" charset="0"/>
              </a:defRPr>
            </a:lvl9pPr>
          </a:lstStyle>
          <a:p>
            <a:r>
              <a:rPr lang="en-US" sz="1000"/>
              <a:t>OPNS454 Week10: Course Summary</a:t>
            </a:r>
          </a:p>
        </p:txBody>
      </p:sp>
      <p:sp>
        <p:nvSpPr>
          <p:cNvPr id="12290" name="Rectangle 3"/>
          <p:cNvSpPr>
            <a:spLocks noGrp="1" noChangeArrowheads="1"/>
          </p:cNvSpPr>
          <p:nvPr>
            <p:ph type="dt" sz="quarter"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defTabSz="965200" eaLnBrk="0" hangingPunct="0">
              <a:defRPr sz="2400">
                <a:solidFill>
                  <a:schemeClr val="tx1"/>
                </a:solidFill>
                <a:latin typeface="Times New Roman" charset="0"/>
                <a:ea typeface="ＭＳ Ｐゴシック" charset="0"/>
                <a:cs typeface="ＭＳ Ｐゴシック" charset="0"/>
              </a:defRPr>
            </a:lvl1pPr>
            <a:lvl2pPr marL="742950" indent="-285750" defTabSz="965200" eaLnBrk="0" hangingPunct="0">
              <a:defRPr sz="2400">
                <a:solidFill>
                  <a:schemeClr val="tx1"/>
                </a:solidFill>
                <a:latin typeface="Times New Roman" charset="0"/>
                <a:ea typeface="ＭＳ Ｐゴシック" charset="0"/>
              </a:defRPr>
            </a:lvl2pPr>
            <a:lvl3pPr marL="1143000" indent="-228600" defTabSz="965200" eaLnBrk="0" hangingPunct="0">
              <a:defRPr sz="2400">
                <a:solidFill>
                  <a:schemeClr val="tx1"/>
                </a:solidFill>
                <a:latin typeface="Times New Roman" charset="0"/>
                <a:ea typeface="ＭＳ Ｐゴシック" charset="0"/>
              </a:defRPr>
            </a:lvl3pPr>
            <a:lvl4pPr marL="1600200" indent="-228600" defTabSz="965200" eaLnBrk="0" hangingPunct="0">
              <a:defRPr sz="2400">
                <a:solidFill>
                  <a:schemeClr val="tx1"/>
                </a:solidFill>
                <a:latin typeface="Times New Roman" charset="0"/>
                <a:ea typeface="ＭＳ Ｐゴシック" charset="0"/>
              </a:defRPr>
            </a:lvl4pPr>
            <a:lvl5pPr marL="2057400" indent="-228600" defTabSz="965200" eaLnBrk="0" hangingPunct="0">
              <a:defRPr sz="2400">
                <a:solidFill>
                  <a:schemeClr val="tx1"/>
                </a:solidFill>
                <a:latin typeface="Times New Roman" charset="0"/>
                <a:ea typeface="ＭＳ Ｐゴシック" charset="0"/>
              </a:defRPr>
            </a:lvl5pPr>
            <a:lvl6pPr marL="2514600" indent="-228600" defTabSz="9652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defTabSz="9652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defTabSz="9652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defTabSz="965200" eaLnBrk="0" fontAlgn="base" hangingPunct="0">
              <a:spcBef>
                <a:spcPct val="0"/>
              </a:spcBef>
              <a:spcAft>
                <a:spcPct val="0"/>
              </a:spcAft>
              <a:defRPr sz="2400">
                <a:solidFill>
                  <a:schemeClr val="tx1"/>
                </a:solidFill>
                <a:latin typeface="Times New Roman" charset="0"/>
                <a:ea typeface="ＭＳ Ｐゴシック" charset="0"/>
              </a:defRPr>
            </a:lvl9pPr>
          </a:lstStyle>
          <a:p>
            <a:fld id="{D873399E-34E8-514A-9C36-0B90B84261F9}" type="datetime1">
              <a:rPr lang="en-US" sz="1000"/>
              <a:pPr/>
              <a:t>1/2/2012</a:t>
            </a:fld>
            <a:endParaRPr lang="en-US" sz="1000"/>
          </a:p>
        </p:txBody>
      </p:sp>
      <p:sp>
        <p:nvSpPr>
          <p:cNvPr id="12291" name="Rectangle 6"/>
          <p:cNvSpPr>
            <a:spLocks noGrp="1" noChangeArrowheads="1"/>
          </p:cNvSpPr>
          <p:nvPr>
            <p:ph type="ftr" sz="quarter" idx="4"/>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defTabSz="965200" eaLnBrk="0" hangingPunct="0">
              <a:defRPr sz="2400">
                <a:solidFill>
                  <a:schemeClr val="tx1"/>
                </a:solidFill>
                <a:latin typeface="Times New Roman" charset="0"/>
                <a:ea typeface="ＭＳ Ｐゴシック" charset="0"/>
                <a:cs typeface="ＭＳ Ｐゴシック" charset="0"/>
              </a:defRPr>
            </a:lvl1pPr>
            <a:lvl2pPr marL="742950" indent="-285750" defTabSz="965200" eaLnBrk="0" hangingPunct="0">
              <a:defRPr sz="2400">
                <a:solidFill>
                  <a:schemeClr val="tx1"/>
                </a:solidFill>
                <a:latin typeface="Times New Roman" charset="0"/>
                <a:ea typeface="ＭＳ Ｐゴシック" charset="0"/>
              </a:defRPr>
            </a:lvl2pPr>
            <a:lvl3pPr marL="1143000" indent="-228600" defTabSz="965200" eaLnBrk="0" hangingPunct="0">
              <a:defRPr sz="2400">
                <a:solidFill>
                  <a:schemeClr val="tx1"/>
                </a:solidFill>
                <a:latin typeface="Times New Roman" charset="0"/>
                <a:ea typeface="ＭＳ Ｐゴシック" charset="0"/>
              </a:defRPr>
            </a:lvl3pPr>
            <a:lvl4pPr marL="1600200" indent="-228600" defTabSz="965200" eaLnBrk="0" hangingPunct="0">
              <a:defRPr sz="2400">
                <a:solidFill>
                  <a:schemeClr val="tx1"/>
                </a:solidFill>
                <a:latin typeface="Times New Roman" charset="0"/>
                <a:ea typeface="ＭＳ Ｐゴシック" charset="0"/>
              </a:defRPr>
            </a:lvl4pPr>
            <a:lvl5pPr marL="2057400" indent="-228600" defTabSz="965200" eaLnBrk="0" hangingPunct="0">
              <a:defRPr sz="2400">
                <a:solidFill>
                  <a:schemeClr val="tx1"/>
                </a:solidFill>
                <a:latin typeface="Times New Roman" charset="0"/>
                <a:ea typeface="ＭＳ Ｐゴシック" charset="0"/>
              </a:defRPr>
            </a:lvl5pPr>
            <a:lvl6pPr marL="2514600" indent="-228600" defTabSz="9652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defTabSz="9652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defTabSz="9652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defTabSz="965200" eaLnBrk="0" fontAlgn="base" hangingPunct="0">
              <a:spcBef>
                <a:spcPct val="0"/>
              </a:spcBef>
              <a:spcAft>
                <a:spcPct val="0"/>
              </a:spcAft>
              <a:defRPr sz="2400">
                <a:solidFill>
                  <a:schemeClr val="tx1"/>
                </a:solidFill>
                <a:latin typeface="Times New Roman" charset="0"/>
                <a:ea typeface="ＭＳ Ｐゴシック" charset="0"/>
              </a:defRPr>
            </a:lvl9pPr>
          </a:lstStyle>
          <a:p>
            <a:r>
              <a:rPr lang="en-US" sz="1000"/>
              <a:t>© Van Mieghem</a:t>
            </a:r>
          </a:p>
        </p:txBody>
      </p:sp>
      <p:sp>
        <p:nvSpPr>
          <p:cNvPr id="12292" name="Rectangle 2"/>
          <p:cNvSpPr>
            <a:spLocks noGrp="1" noRot="1" noChangeAspect="1" noChangeArrowheads="1" noTextEdit="1"/>
          </p:cNvSpPr>
          <p:nvPr>
            <p:ph type="sldImg"/>
          </p:nvPr>
        </p:nvSpPr>
        <p:spPr>
          <a:ln/>
        </p:spPr>
      </p:sp>
      <p:sp>
        <p:nvSpPr>
          <p:cNvPr id="12293" name="Rectangle 3"/>
          <p:cNvSpPr>
            <a:spLocks noGrp="1" noChangeArrowheads="1"/>
          </p:cNvSpPr>
          <p:nvPr>
            <p:ph type="body" idx="1"/>
          </p:nvPr>
        </p:nvSpPr>
        <p:spPr>
          <a:xfrm>
            <a:off x="325438" y="4092575"/>
            <a:ext cx="6989762" cy="5256213"/>
          </a:xfr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marL="207963" indent="-207963"/>
            <a:r>
              <a:rPr lang="en-US">
                <a:latin typeface="Times New Roman" charset="0"/>
                <a:ea typeface="ＭＳ Ｐゴシック" charset="0"/>
                <a:cs typeface="ＭＳ Ｐゴシック" charset="0"/>
              </a:rPr>
              <a:t>In a sense, the entire course was about two key questions.  [Talk through this course summary as if it</a:t>
            </a:r>
            <a:r>
              <a:rPr lang="ja-JP" altLang="en-US">
                <a:latin typeface="Times New Roman" charset="0"/>
                <a:ea typeface="ＭＳ Ｐゴシック" charset="0"/>
                <a:cs typeface="ＭＳ Ｐゴシック" charset="0"/>
              </a:rPr>
              <a:t>’</a:t>
            </a:r>
            <a:r>
              <a:rPr lang="en-US" altLang="ja-JP">
                <a:latin typeface="Times New Roman" charset="0"/>
                <a:ea typeface="ＭＳ Ｐゴシック" charset="0"/>
                <a:cs typeface="ＭＳ Ｐゴシック" charset="0"/>
              </a:rPr>
              <a:t>s the first time the students are hearing this.]</a:t>
            </a:r>
          </a:p>
          <a:p>
            <a:pPr marL="207963" indent="-207963"/>
            <a:endParaRPr lang="en-US">
              <a:latin typeface="Times New Roman" charset="0"/>
              <a:ea typeface="ＭＳ Ｐゴシック" charset="0"/>
              <a:cs typeface="ＭＳ Ｐゴシック" charset="0"/>
            </a:endParaRPr>
          </a:p>
          <a:p>
            <a:pPr marL="207963" indent="-207963"/>
            <a:r>
              <a:rPr lang="en-US">
                <a:latin typeface="Times New Roman" charset="0"/>
                <a:ea typeface="ＭＳ Ｐゴシック" charset="0"/>
                <a:cs typeface="ＭＳ Ｐゴシック" charset="0"/>
              </a:rPr>
              <a:t>To answer question 1, we must address the key elements in OS and know how to evaluate their collective impact.</a:t>
            </a:r>
          </a:p>
          <a:p>
            <a:pPr marL="665163" lvl="1" indent="-207963">
              <a:buFontTx/>
              <a:buChar char="•"/>
            </a:pPr>
            <a:r>
              <a:rPr lang="en-US">
                <a:latin typeface="Times New Roman" charset="0"/>
                <a:ea typeface="ＭＳ Ｐゴシック" charset="0"/>
              </a:rPr>
              <a:t>Use the framework</a:t>
            </a:r>
          </a:p>
          <a:p>
            <a:pPr marL="665163" lvl="1" indent="-207963">
              <a:buFontTx/>
              <a:buChar char="•"/>
            </a:pPr>
            <a:r>
              <a:rPr lang="en-US">
                <a:latin typeface="Times New Roman" charset="0"/>
                <a:ea typeface="ＭＳ Ｐゴシック" charset="0"/>
              </a:rPr>
              <a:t>Evaluate qualitatively and financially</a:t>
            </a:r>
          </a:p>
          <a:p>
            <a:pPr marL="207963" indent="-207963"/>
            <a:r>
              <a:rPr lang="en-US">
                <a:latin typeface="Times New Roman" charset="0"/>
                <a:ea typeface="ＭＳ Ｐゴシック" charset="0"/>
                <a:cs typeface="ＭＳ Ｐゴシック" charset="0"/>
              </a:rPr>
              <a:t>To answer question 2, we must know the drivers of each element and configure/optimize the operational system consistent with our competitive strategy.</a:t>
            </a:r>
          </a:p>
          <a:p>
            <a:pPr marL="665163" lvl="1" indent="-207963">
              <a:buFontTx/>
              <a:buChar char="•"/>
            </a:pPr>
            <a:r>
              <a:rPr lang="en-US">
                <a:latin typeface="Times New Roman" charset="0"/>
                <a:ea typeface="ＭＳ Ｐゴシック" charset="0"/>
              </a:rPr>
              <a:t>Understand the trade-offs among different drivers and of the operational system</a:t>
            </a:r>
          </a:p>
          <a:p>
            <a:pPr marL="665163" lvl="1" indent="-207963">
              <a:buFontTx/>
              <a:buChar char="•"/>
            </a:pPr>
            <a:r>
              <a:rPr lang="en-US">
                <a:latin typeface="Times New Roman" charset="0"/>
                <a:ea typeface="ＭＳ Ｐゴシック" charset="0"/>
              </a:rPr>
              <a:t>Tailor the operational system to the competitive strategy (= optimize)</a:t>
            </a:r>
          </a:p>
          <a:p>
            <a:pPr marL="665163" lvl="1" indent="-207963">
              <a:buFontTx/>
              <a:buChar char="•"/>
            </a:pPr>
            <a:endParaRPr lang="en-US">
              <a:latin typeface="Times New Roman" charset="0"/>
              <a:ea typeface="ＭＳ Ｐゴシック" charset="0"/>
            </a:endParaRPr>
          </a:p>
          <a:p>
            <a:pPr marL="207963" indent="-207963"/>
            <a:r>
              <a:rPr lang="en-US">
                <a:latin typeface="Times New Roman" charset="0"/>
                <a:ea typeface="ＭＳ Ｐゴシック" charset="0"/>
                <a:cs typeface="ＭＳ Ｐゴシック" charset="0"/>
              </a:rPr>
              <a:t>The course has three parts:</a:t>
            </a:r>
          </a:p>
          <a:p>
            <a:pPr marL="207963" indent="-207963"/>
            <a:r>
              <a:rPr lang="en-US">
                <a:latin typeface="Times New Roman" charset="0"/>
                <a:ea typeface="ＭＳ Ｐゴシック" charset="0"/>
                <a:cs typeface="ＭＳ Ｐゴシック" charset="0"/>
              </a:rPr>
              <a:t>Part I introduces the framework + evaluates whether operations makes CA sustainable.</a:t>
            </a:r>
          </a:p>
          <a:p>
            <a:pPr marL="207963" indent="-207963"/>
            <a:r>
              <a:rPr lang="en-US">
                <a:latin typeface="Times New Roman" charset="0"/>
                <a:ea typeface="ＭＳ Ｐゴシック" charset="0"/>
                <a:cs typeface="ＭＳ Ｐゴシック" charset="0"/>
              </a:rPr>
              <a:t>Parts II and III investigate each element in the framework in detail to:</a:t>
            </a:r>
          </a:p>
          <a:p>
            <a:pPr marL="665163" lvl="1" indent="-207963">
              <a:buFontTx/>
              <a:buAutoNum type="arabicPeriod"/>
            </a:pPr>
            <a:r>
              <a:rPr lang="en-US">
                <a:latin typeface="Times New Roman" charset="0"/>
                <a:ea typeface="ＭＳ Ｐゴシック" charset="0"/>
              </a:rPr>
              <a:t>establish its drivers and the trade-offs</a:t>
            </a:r>
          </a:p>
          <a:p>
            <a:pPr marL="665163" lvl="1" indent="-207963">
              <a:buFontTx/>
              <a:buAutoNum type="arabicPeriod"/>
            </a:pPr>
            <a:r>
              <a:rPr lang="en-US">
                <a:latin typeface="Times New Roman" charset="0"/>
                <a:ea typeface="ＭＳ Ｐゴシック" charset="0"/>
              </a:rPr>
              <a:t>Tailor and optimize the operations strategy</a:t>
            </a:r>
          </a:p>
          <a:p>
            <a:pPr marL="207963" indent="-207963"/>
            <a:r>
              <a:rPr lang="en-US">
                <a:latin typeface="Times New Roman" charset="0"/>
                <a:ea typeface="ＭＳ Ｐゴシック" charset="0"/>
                <a:cs typeface="ＭＳ Ｐゴシック" charset="0"/>
              </a:rPr>
              <a:t>Part II focuses on the assets while Part III focuses on the activities.</a:t>
            </a:r>
          </a:p>
          <a:p>
            <a:pPr marL="207963" indent="-207963"/>
            <a:endParaRPr lang="en-US">
              <a:latin typeface="Times New Roman" charset="0"/>
              <a:ea typeface="ＭＳ Ｐゴシック" charset="0"/>
              <a:cs typeface="ＭＳ Ｐゴシック" charset="0"/>
            </a:endParaRPr>
          </a:p>
          <a:p>
            <a:pPr marL="207963" indent="-207963"/>
            <a:endParaRPr lang="en-US">
              <a:latin typeface="Times New Roman" charset="0"/>
              <a:ea typeface="ＭＳ Ｐゴシック" charset="0"/>
              <a:cs typeface="ＭＳ Ｐゴシック" charset="0"/>
            </a:endParaRPr>
          </a:p>
          <a:p>
            <a:pPr marL="207963" indent="-207963">
              <a:buFontTx/>
              <a:buAutoNum type="arabicPeriod"/>
            </a:pPr>
            <a:endParaRPr lang="en-US">
              <a:latin typeface="Times New Roman" charset="0"/>
              <a:ea typeface="ＭＳ Ｐゴシック" charset="0"/>
              <a:cs typeface="ＭＳ Ｐゴシック" charset="0"/>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Grp="1" noChangeArrowheads="1"/>
          </p:cNvSpPr>
          <p:nvPr>
            <p:ph type="hdr" sz="quarter"/>
          </p:nvPr>
        </p:nvSpPr>
        <p:spPr/>
        <p:txBody>
          <a:bodyPr/>
          <a:lstStyle/>
          <a:p>
            <a:pPr>
              <a:defRPr/>
            </a:pPr>
            <a:r>
              <a:rPr lang="en-US" smtClean="0"/>
              <a:t>Operations Strategy Week #1: Concept &amp; Framework</a:t>
            </a:r>
          </a:p>
        </p:txBody>
      </p:sp>
      <p:sp>
        <p:nvSpPr>
          <p:cNvPr id="70659" name="Rectangle 3"/>
          <p:cNvSpPr>
            <a:spLocks noGrp="1" noChangeArrowheads="1"/>
          </p:cNvSpPr>
          <p:nvPr>
            <p:ph type="dt" sz="quarter" idx="1"/>
          </p:nvPr>
        </p:nvSpPr>
        <p:spPr/>
        <p:txBody>
          <a:bodyPr/>
          <a:lstStyle/>
          <a:p>
            <a:pPr>
              <a:defRPr/>
            </a:pPr>
            <a:fld id="{919B4F30-1120-456B-A411-05CD9191A699}" type="datetime1">
              <a:rPr lang="en-US" smtClean="0"/>
              <a:pPr>
                <a:defRPr/>
              </a:pPr>
              <a:t>1/2/2012</a:t>
            </a:fld>
            <a:endParaRPr lang="en-US" smtClean="0"/>
          </a:p>
        </p:txBody>
      </p:sp>
      <p:sp>
        <p:nvSpPr>
          <p:cNvPr id="70660" name="Rectangle 6"/>
          <p:cNvSpPr>
            <a:spLocks noGrp="1" noChangeArrowheads="1"/>
          </p:cNvSpPr>
          <p:nvPr>
            <p:ph type="ftr" sz="quarter" idx="4"/>
          </p:nvPr>
        </p:nvSpPr>
        <p:spPr/>
        <p:txBody>
          <a:bodyPr/>
          <a:lstStyle/>
          <a:p>
            <a:pPr>
              <a:defRPr/>
            </a:pPr>
            <a:r>
              <a:rPr lang="en-US" smtClean="0"/>
              <a:t>© Van Mieghem</a:t>
            </a:r>
          </a:p>
        </p:txBody>
      </p:sp>
      <p:sp>
        <p:nvSpPr>
          <p:cNvPr id="70661" name="Rectangle 7"/>
          <p:cNvSpPr>
            <a:spLocks noGrp="1" noChangeArrowheads="1"/>
          </p:cNvSpPr>
          <p:nvPr>
            <p:ph type="sldNum" sz="quarter" idx="5"/>
          </p:nvPr>
        </p:nvSpPr>
        <p:spPr/>
        <p:txBody>
          <a:bodyPr/>
          <a:lstStyle/>
          <a:p>
            <a:pPr>
              <a:defRPr/>
            </a:pPr>
            <a:fld id="{4E5E53E9-C1DC-4C9F-9E24-AD125D59E088}" type="slidenum">
              <a:rPr lang="en-US" smtClean="0"/>
              <a:pPr>
                <a:defRPr/>
              </a:pPr>
              <a:t>21</a:t>
            </a:fld>
            <a:endParaRPr lang="en-US" smtClean="0"/>
          </a:p>
        </p:txBody>
      </p:sp>
      <p:sp>
        <p:nvSpPr>
          <p:cNvPr id="79878" name="Rectangle 2"/>
          <p:cNvSpPr>
            <a:spLocks noGrp="1" noRot="1" noChangeAspect="1" noChangeArrowheads="1" noTextEdit="1"/>
          </p:cNvSpPr>
          <p:nvPr>
            <p:ph type="sldImg"/>
          </p:nvPr>
        </p:nvSpPr>
        <p:spPr>
          <a:xfrm>
            <a:off x="1546225" y="323850"/>
            <a:ext cx="4221163" cy="3165475"/>
          </a:xfrm>
          <a:ln/>
        </p:spPr>
      </p:sp>
      <p:sp>
        <p:nvSpPr>
          <p:cNvPr id="79879" name="Rectangle 3"/>
          <p:cNvSpPr>
            <a:spLocks noGrp="1" noChangeArrowheads="1"/>
          </p:cNvSpPr>
          <p:nvPr>
            <p:ph type="body" idx="1"/>
          </p:nvPr>
        </p:nvSpPr>
        <p:spPr>
          <a:xfrm>
            <a:off x="0" y="4561226"/>
            <a:ext cx="7315200" cy="4320213"/>
          </a:xfrm>
          <a:noFill/>
          <a:ln/>
        </p:spPr>
        <p:txBody>
          <a:bodyPr/>
          <a:lstStyle/>
          <a:p>
            <a:r>
              <a:rPr lang="en-US" dirty="0" smtClean="0"/>
              <a:t>This entire Swiss watch case discussions takes at least ½ hour, typically 40 to 50min.</a:t>
            </a:r>
          </a:p>
          <a:p>
            <a:endParaRPr lang="en-US" dirty="0" smtClean="0"/>
          </a:p>
          <a:p>
            <a:r>
              <a:rPr lang="en-US" dirty="0" smtClean="0"/>
              <a:t>Objectives: Use this case to illustrate:</a:t>
            </a:r>
          </a:p>
          <a:p>
            <a:pPr lvl="1"/>
            <a:r>
              <a:rPr lang="en-US" dirty="0" smtClean="0"/>
              <a:t>Our framework + the key decisions in OS:</a:t>
            </a:r>
          </a:p>
          <a:p>
            <a:pPr lvl="1"/>
            <a:r>
              <a:rPr lang="en-US" dirty="0" smtClean="0"/>
              <a:t>The connection between OS and comp strategy in a global context. </a:t>
            </a:r>
            <a:r>
              <a:rPr lang="en-US" i="1" dirty="0" smtClean="0"/>
              <a:t>It is similar to the China-US interaction now.</a:t>
            </a:r>
            <a:endParaRPr lang="en-US" dirty="0" smtClean="0"/>
          </a:p>
          <a:p>
            <a:pPr lvl="1"/>
            <a:r>
              <a:rPr lang="en-US" dirty="0" smtClean="0"/>
              <a:t>Formulate improved OS</a:t>
            </a:r>
          </a:p>
          <a:p>
            <a:pPr lvl="1"/>
            <a:r>
              <a:rPr lang="en-US" dirty="0" smtClean="0"/>
              <a:t>Give you a glimpse of our topic for next week: The role of trade-offs and how OS can help change and defend a competitive position. </a:t>
            </a:r>
            <a:r>
              <a:rPr lang="en-US" i="1" dirty="0" smtClean="0"/>
              <a:t>The case for next week will ask you to use these concepts and add a financial analysis.</a:t>
            </a:r>
            <a:endParaRPr lang="en-US" dirty="0"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Slide Image Placeholder 1"/>
          <p:cNvSpPr>
            <a:spLocks noGrp="1" noRot="1" noChangeAspect="1" noTextEdit="1"/>
          </p:cNvSpPr>
          <p:nvPr>
            <p:ph type="sldImg"/>
          </p:nvPr>
        </p:nvSpPr>
        <p:spPr>
          <a:ln/>
        </p:spPr>
      </p:sp>
      <p:sp>
        <p:nvSpPr>
          <p:cNvPr id="4" name="Header Placeholder 3"/>
          <p:cNvSpPr>
            <a:spLocks noGrp="1"/>
          </p:cNvSpPr>
          <p:nvPr>
            <p:ph type="hdr" sz="quarter"/>
          </p:nvPr>
        </p:nvSpPr>
        <p:spPr/>
        <p:txBody>
          <a:bodyPr/>
          <a:lstStyle/>
          <a:p>
            <a:pPr>
              <a:defRPr/>
            </a:pPr>
            <a:r>
              <a:rPr lang="en-US" smtClean="0"/>
              <a:t>Operations Strategy Week #1: Concept &amp; Framework</a:t>
            </a:r>
            <a:endParaRPr lang="en-US"/>
          </a:p>
        </p:txBody>
      </p:sp>
      <p:sp>
        <p:nvSpPr>
          <p:cNvPr id="5" name="Date Placeholder 4"/>
          <p:cNvSpPr>
            <a:spLocks noGrp="1"/>
          </p:cNvSpPr>
          <p:nvPr>
            <p:ph type="dt" sz="quarter" idx="1"/>
          </p:nvPr>
        </p:nvSpPr>
        <p:spPr/>
        <p:txBody>
          <a:bodyPr/>
          <a:lstStyle/>
          <a:p>
            <a:pPr>
              <a:defRPr/>
            </a:pPr>
            <a:fld id="{B44486B7-123A-48BF-9C9B-E099245DECE4}" type="datetime1">
              <a:rPr lang="en-US" smtClean="0"/>
              <a:pPr>
                <a:defRPr/>
              </a:pPr>
              <a:t>1/2/2012</a:t>
            </a:fld>
            <a:endParaRPr lang="en-US"/>
          </a:p>
        </p:txBody>
      </p:sp>
      <p:sp>
        <p:nvSpPr>
          <p:cNvPr id="6" name="Footer Placeholder 5"/>
          <p:cNvSpPr>
            <a:spLocks noGrp="1"/>
          </p:cNvSpPr>
          <p:nvPr>
            <p:ph type="ftr" sz="quarter" idx="4"/>
          </p:nvPr>
        </p:nvSpPr>
        <p:spPr/>
        <p:txBody>
          <a:bodyPr/>
          <a:lstStyle/>
          <a:p>
            <a:pPr>
              <a:defRPr/>
            </a:pPr>
            <a:r>
              <a:rPr lang="en-US" smtClean="0"/>
              <a:t>© Van Mieghem</a:t>
            </a:r>
            <a:endParaRPr lang="en-US"/>
          </a:p>
        </p:txBody>
      </p:sp>
      <p:sp>
        <p:nvSpPr>
          <p:cNvPr id="7" name="Slide Number Placeholder 6"/>
          <p:cNvSpPr>
            <a:spLocks noGrp="1"/>
          </p:cNvSpPr>
          <p:nvPr>
            <p:ph type="sldNum" sz="quarter" idx="5"/>
          </p:nvPr>
        </p:nvSpPr>
        <p:spPr/>
        <p:txBody>
          <a:bodyPr/>
          <a:lstStyle/>
          <a:p>
            <a:pPr>
              <a:defRPr/>
            </a:pPr>
            <a:fld id="{5BA02A71-2E44-44FA-87A8-090282DEE18B}" type="slidenum">
              <a:rPr lang="en-US" smtClean="0"/>
              <a:pPr>
                <a:defRPr/>
              </a:pPr>
              <a:t>22</a:t>
            </a:fld>
            <a:endParaRPr lang="en-US" dirty="0"/>
          </a:p>
        </p:txBody>
      </p:sp>
      <p:sp>
        <p:nvSpPr>
          <p:cNvPr id="12" name="Rectangle 3"/>
          <p:cNvSpPr>
            <a:spLocks noGrp="1" noChangeArrowheads="1"/>
          </p:cNvSpPr>
          <p:nvPr>
            <p:ph type="body" idx="3"/>
          </p:nvPr>
        </p:nvSpPr>
        <p:spPr>
          <a:xfrm>
            <a:off x="289893" y="3379112"/>
            <a:ext cx="6735417" cy="5800725"/>
          </a:xfrm>
          <a:noFill/>
          <a:ln/>
        </p:spPr>
        <p:txBody>
          <a:bodyPr/>
          <a:lstStyle/>
          <a:p>
            <a:r>
              <a:rPr lang="en-US" sz="1000" dirty="0" smtClean="0"/>
              <a:t>How would you describe the operations strategy of a Swiss watch maker in the late 1970s?  How does it contrast with that of Japan’s Seiko? </a:t>
            </a:r>
            <a:r>
              <a:rPr lang="en-US" sz="1000" dirty="0" smtClean="0">
                <a:solidFill>
                  <a:srgbClr val="FF3300"/>
                </a:solidFill>
              </a:rPr>
              <a:t>Let’s put it in the context of our framework by applying the three perspectives of operations and describing how they configured the operational system (8 drivers):</a:t>
            </a:r>
          </a:p>
          <a:p>
            <a:pPr lvl="1"/>
            <a:r>
              <a:rPr lang="en-US" sz="1000" i="1" dirty="0" smtClean="0">
                <a:solidFill>
                  <a:srgbClr val="FF3300"/>
                </a:solidFill>
              </a:rPr>
              <a:t>Joe: how would you describe the Swiss value prop &amp; industry position?</a:t>
            </a:r>
            <a:endParaRPr lang="en-US" sz="1000" dirty="0" smtClean="0">
              <a:solidFill>
                <a:srgbClr val="FF3300"/>
              </a:solidFill>
            </a:endParaRPr>
          </a:p>
          <a:p>
            <a:r>
              <a:rPr lang="en-US" sz="1000" dirty="0" smtClean="0"/>
              <a:t>Competency view and connection to competitive strategy: </a:t>
            </a:r>
          </a:p>
          <a:p>
            <a:pPr lvl="1"/>
            <a:r>
              <a:rPr lang="en-US" sz="1000" dirty="0" smtClean="0"/>
              <a:t>Wedding cake: Competitive position increasingly towards high-end Quality and price; </a:t>
            </a:r>
          </a:p>
          <a:p>
            <a:pPr lvl="2">
              <a:buFontTx/>
              <a:buChar char="-"/>
            </a:pPr>
            <a:r>
              <a:rPr lang="en-US" sz="900" dirty="0" smtClean="0"/>
              <a:t>this is a retreat: “world market share drops from 43% to 15%.”</a:t>
            </a:r>
          </a:p>
          <a:p>
            <a:pPr lvl="2">
              <a:buFontTx/>
              <a:buChar char="-"/>
            </a:pPr>
            <a:r>
              <a:rPr lang="en-US" sz="900" dirty="0" smtClean="0"/>
              <a:t>What does Quality mean here? (luxury, exclusivity, durability; in contrast to reliability, precision)</a:t>
            </a:r>
          </a:p>
          <a:p>
            <a:pPr lvl="1">
              <a:buFontTx/>
              <a:buChar char="-"/>
            </a:pPr>
            <a:r>
              <a:rPr lang="en-US" sz="1000" dirty="0" smtClean="0"/>
              <a:t>Increasing low-cost competition from Japan and Hong-Kong</a:t>
            </a:r>
          </a:p>
          <a:p>
            <a:pPr lvl="1">
              <a:buFontTx/>
              <a:buChar char="-"/>
            </a:pPr>
            <a:r>
              <a:rPr lang="en-US" sz="1000" dirty="0" smtClean="0"/>
              <a:t>Environment: rising prosperity: market grows rapidly!</a:t>
            </a:r>
          </a:p>
          <a:p>
            <a:pPr lvl="1">
              <a:buFontTx/>
              <a:buChar char="-"/>
            </a:pPr>
            <a:r>
              <a:rPr lang="en-US" sz="1000" dirty="0" smtClean="0"/>
              <a:t>Show position in Q-p space  &gt;&gt; They probably have different operations strategies! </a:t>
            </a:r>
          </a:p>
          <a:p>
            <a:pPr lvl="1">
              <a:buFontTx/>
              <a:buChar char="-"/>
            </a:pPr>
            <a:r>
              <a:rPr lang="en-US" sz="1000" i="1" dirty="0" smtClean="0">
                <a:solidFill>
                  <a:srgbClr val="FF3300"/>
                </a:solidFill>
              </a:rPr>
              <a:t>Jim: how would you describe their resource and process views?</a:t>
            </a:r>
            <a:endParaRPr lang="en-US" sz="1000" dirty="0" smtClean="0">
              <a:solidFill>
                <a:srgbClr val="FF3300"/>
              </a:solidFill>
            </a:endParaRPr>
          </a:p>
          <a:p>
            <a:r>
              <a:rPr lang="en-US" sz="1000" dirty="0" smtClean="0"/>
              <a:t>Resource view:</a:t>
            </a:r>
          </a:p>
          <a:p>
            <a:pPr lvl="1"/>
            <a:r>
              <a:rPr lang="en-US" sz="1000" dirty="0" smtClean="0"/>
              <a:t>Size: small capacity (1600 companies = cottage industry) + contracting</a:t>
            </a:r>
          </a:p>
          <a:p>
            <a:pPr lvl="1"/>
            <a:r>
              <a:rPr lang="en-US" sz="1000" dirty="0" smtClean="0"/>
              <a:t>Type: manual, flexible, predominantly highly-skilled labor (craftsmen)</a:t>
            </a:r>
          </a:p>
          <a:p>
            <a:pPr lvl="1"/>
            <a:r>
              <a:rPr lang="en-US" sz="1000" dirty="0" smtClean="0"/>
              <a:t>Location and network structure: dispersed, cottage industry</a:t>
            </a:r>
          </a:p>
          <a:p>
            <a:r>
              <a:rPr lang="en-US" sz="1000" dirty="0" smtClean="0"/>
              <a:t>Process view:</a:t>
            </a:r>
          </a:p>
          <a:p>
            <a:pPr lvl="1"/>
            <a:r>
              <a:rPr lang="en-US" sz="1000" dirty="0" smtClean="0"/>
              <a:t>Sourcing &amp; Customers: Not controlled/managed, not VI. Buyer relationships: sell to fragmented small jewelers.</a:t>
            </a:r>
          </a:p>
          <a:p>
            <a:pPr lvl="1"/>
            <a:r>
              <a:rPr lang="en-US" sz="1000" dirty="0" smtClean="0"/>
              <a:t>Technology: </a:t>
            </a:r>
          </a:p>
          <a:p>
            <a:pPr lvl="2"/>
            <a:r>
              <a:rPr lang="en-US" sz="900" dirty="0" smtClean="0"/>
              <a:t>Process: manual: cost = 60% labor, 20% materials, 20% OH; library-style environment with microscopes (no division of labor). Seiko: wages 1/10</a:t>
            </a:r>
            <a:r>
              <a:rPr lang="en-US" sz="900" baseline="30000" dirty="0" smtClean="0"/>
              <a:t>th</a:t>
            </a:r>
            <a:r>
              <a:rPr lang="en-US" sz="900" dirty="0" smtClean="0"/>
              <a:t>, and labor reduced to 35% through standardization &amp; automation. This is big!</a:t>
            </a:r>
          </a:p>
          <a:p>
            <a:pPr lvl="2"/>
            <a:r>
              <a:rPr lang="en-US" sz="900" dirty="0" smtClean="0"/>
              <a:t>Product: exterior (case, dial, hands) and interior movement, which contains about 200 unique parts driven by spring.</a:t>
            </a:r>
          </a:p>
          <a:p>
            <a:pPr lvl="1"/>
            <a:r>
              <a:rPr lang="en-US" sz="1000" dirty="0" smtClean="0"/>
              <a:t>Improvement (no data but “catch up”)  and Innovation: </a:t>
            </a:r>
          </a:p>
          <a:p>
            <a:pPr lvl="2"/>
            <a:r>
              <a:rPr lang="en-US" sz="900" dirty="0" smtClean="0"/>
              <a:t>Exists: electric (1957 Hamilton Watch Co); electronic tuning fork 1960 (</a:t>
            </a:r>
            <a:r>
              <a:rPr lang="en-US" sz="900" dirty="0" err="1" smtClean="0"/>
              <a:t>Bulova</a:t>
            </a:r>
            <a:r>
              <a:rPr lang="en-US" sz="900" dirty="0" smtClean="0"/>
              <a:t>); quartz oscillator (1967 CEH)</a:t>
            </a:r>
          </a:p>
          <a:p>
            <a:pPr lvl="2"/>
            <a:r>
              <a:rPr lang="en-US" sz="900" dirty="0" smtClean="0"/>
              <a:t>But not implemented; rather improve traditional mechanical tech to “catch up with </a:t>
            </a:r>
            <a:r>
              <a:rPr lang="en-US" sz="900" dirty="0" err="1" smtClean="0"/>
              <a:t>Bulova</a:t>
            </a:r>
            <a:r>
              <a:rPr lang="en-US" sz="900" dirty="0" smtClean="0"/>
              <a:t>.”</a:t>
            </a:r>
          </a:p>
          <a:p>
            <a:r>
              <a:rPr lang="en-US" sz="1000" dirty="0" smtClean="0"/>
              <a:t>Remark: the issue here is NOT changing customer needs, rather it’s a story of a focused low-cost resource &amp; process and fast-learning competitor against a high-variety, high-quality expensive “traditional and static” firm.</a:t>
            </a:r>
          </a:p>
          <a:p>
            <a:pPr lvl="1"/>
            <a:r>
              <a:rPr lang="en-US" sz="1000" dirty="0" smtClean="0"/>
              <a:t>Draw the triangle: base = large market, going upscale becomes really tiny.  This is similar to the position Porsche found itself in in early 1990s.</a:t>
            </a:r>
          </a:p>
        </p:txBody>
      </p:sp>
      <p:grpSp>
        <p:nvGrpSpPr>
          <p:cNvPr id="13" name="Group 4"/>
          <p:cNvGrpSpPr>
            <a:grpSpLocks/>
          </p:cNvGrpSpPr>
          <p:nvPr/>
        </p:nvGrpSpPr>
        <p:grpSpPr bwMode="auto">
          <a:xfrm>
            <a:off x="2888466" y="8690400"/>
            <a:ext cx="1603648" cy="692805"/>
            <a:chOff x="2894" y="3296"/>
            <a:chExt cx="1484" cy="1036"/>
          </a:xfrm>
        </p:grpSpPr>
        <p:sp>
          <p:nvSpPr>
            <p:cNvPr id="14" name="AutoShape 5"/>
            <p:cNvSpPr>
              <a:spLocks noChangeArrowheads="1"/>
            </p:cNvSpPr>
            <p:nvPr/>
          </p:nvSpPr>
          <p:spPr bwMode="auto">
            <a:xfrm>
              <a:off x="2894" y="3296"/>
              <a:ext cx="354" cy="1036"/>
            </a:xfrm>
            <a:prstGeom prst="triangle">
              <a:avLst>
                <a:gd name="adj" fmla="val 50000"/>
              </a:avLst>
            </a:prstGeom>
            <a:solidFill>
              <a:schemeClr val="accent1"/>
            </a:solidFill>
            <a:ln w="9525" algn="ctr">
              <a:solidFill>
                <a:schemeClr val="tx1"/>
              </a:solidFill>
              <a:miter lim="800000"/>
              <a:headEnd/>
              <a:tailEnd/>
            </a:ln>
          </p:spPr>
          <p:txBody>
            <a:bodyPr wrap="none" anchor="ctr">
              <a:spAutoFit/>
            </a:bodyPr>
            <a:lstStyle/>
            <a:p>
              <a:endParaRPr lang="en-US"/>
            </a:p>
          </p:txBody>
        </p:sp>
        <p:sp>
          <p:nvSpPr>
            <p:cNvPr id="15" name="Line 6"/>
            <p:cNvSpPr>
              <a:spLocks noChangeShapeType="1"/>
            </p:cNvSpPr>
            <p:nvPr/>
          </p:nvSpPr>
          <p:spPr bwMode="auto">
            <a:xfrm flipV="1">
              <a:off x="3506" y="3296"/>
              <a:ext cx="0" cy="319"/>
            </a:xfrm>
            <a:prstGeom prst="line">
              <a:avLst/>
            </a:prstGeom>
            <a:noFill/>
            <a:ln w="9525">
              <a:solidFill>
                <a:schemeClr val="tx1"/>
              </a:solidFill>
              <a:prstDash val="dash"/>
              <a:round/>
              <a:headEnd/>
              <a:tailEnd type="triangle" w="med" len="med"/>
            </a:ln>
          </p:spPr>
          <p:txBody>
            <a:bodyPr wrap="none">
              <a:spAutoFit/>
            </a:bodyPr>
            <a:lstStyle/>
            <a:p>
              <a:endParaRPr lang="en-US"/>
            </a:p>
          </p:txBody>
        </p:sp>
        <p:sp>
          <p:nvSpPr>
            <p:cNvPr id="16" name="Text Box 7"/>
            <p:cNvSpPr txBox="1">
              <a:spLocks noChangeArrowheads="1"/>
            </p:cNvSpPr>
            <p:nvPr/>
          </p:nvSpPr>
          <p:spPr bwMode="auto">
            <a:xfrm>
              <a:off x="3547" y="3402"/>
              <a:ext cx="503" cy="304"/>
            </a:xfrm>
            <a:prstGeom prst="rect">
              <a:avLst/>
            </a:prstGeom>
            <a:noFill/>
            <a:ln w="9525" algn="ctr">
              <a:noFill/>
              <a:prstDash val="dash"/>
              <a:miter lim="800000"/>
              <a:headEnd/>
              <a:tailEnd/>
            </a:ln>
          </p:spPr>
          <p:txBody>
            <a:bodyPr wrap="none" lIns="92274" tIns="46137" rIns="92274" bIns="46137">
              <a:spAutoFit/>
            </a:bodyPr>
            <a:lstStyle/>
            <a:p>
              <a:pPr defTabSz="922160"/>
              <a:r>
                <a:rPr lang="en-US" sz="1200" dirty="0">
                  <a:latin typeface="Times New Roman" pitchFamily="18" charset="0"/>
                </a:rPr>
                <a:t>Swiss</a:t>
              </a:r>
            </a:p>
          </p:txBody>
        </p:sp>
        <p:sp>
          <p:nvSpPr>
            <p:cNvPr id="17" name="Arc 8"/>
            <p:cNvSpPr>
              <a:spLocks/>
            </p:cNvSpPr>
            <p:nvPr/>
          </p:nvSpPr>
          <p:spPr bwMode="auto">
            <a:xfrm flipH="1" flipV="1">
              <a:off x="3603" y="3756"/>
              <a:ext cx="171" cy="505"/>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9525">
              <a:solidFill>
                <a:schemeClr val="tx1"/>
              </a:solidFill>
              <a:round/>
              <a:headEnd/>
              <a:tailEnd type="triangle" w="med" len="med"/>
            </a:ln>
          </p:spPr>
          <p:txBody>
            <a:bodyPr wrap="none" anchor="ctr">
              <a:spAutoFit/>
            </a:bodyPr>
            <a:lstStyle/>
            <a:p>
              <a:endParaRPr lang="en-US"/>
            </a:p>
          </p:txBody>
        </p:sp>
        <p:sp>
          <p:nvSpPr>
            <p:cNvPr id="18" name="Text Box 9"/>
            <p:cNvSpPr txBox="1">
              <a:spLocks noChangeArrowheads="1"/>
            </p:cNvSpPr>
            <p:nvPr/>
          </p:nvSpPr>
          <p:spPr bwMode="auto">
            <a:xfrm>
              <a:off x="3698" y="3751"/>
              <a:ext cx="680" cy="304"/>
            </a:xfrm>
            <a:prstGeom prst="rect">
              <a:avLst/>
            </a:prstGeom>
            <a:noFill/>
            <a:ln w="9525" algn="ctr">
              <a:noFill/>
              <a:prstDash val="dash"/>
              <a:miter lim="800000"/>
              <a:headEnd/>
              <a:tailEnd/>
            </a:ln>
          </p:spPr>
          <p:txBody>
            <a:bodyPr wrap="none" lIns="92274" tIns="46137" rIns="92274" bIns="46137">
              <a:spAutoFit/>
            </a:bodyPr>
            <a:lstStyle/>
            <a:p>
              <a:pPr defTabSz="922160"/>
              <a:r>
                <a:rPr lang="en-US" sz="1200" dirty="0">
                  <a:latin typeface="Times New Roman" pitchFamily="18" charset="0"/>
                </a:rPr>
                <a:t>Japanese</a:t>
              </a:r>
            </a:p>
          </p:txBody>
        </p:sp>
      </p:grpSp>
      <p:sp>
        <p:nvSpPr>
          <p:cNvPr id="19" name="Rectangle 10"/>
          <p:cNvSpPr>
            <a:spLocks noChangeAspect="1" noChangeArrowheads="1"/>
          </p:cNvSpPr>
          <p:nvPr/>
        </p:nvSpPr>
        <p:spPr bwMode="auto">
          <a:xfrm>
            <a:off x="5517875" y="4859059"/>
            <a:ext cx="1724439" cy="304956"/>
          </a:xfrm>
          <a:prstGeom prst="rect">
            <a:avLst/>
          </a:prstGeom>
          <a:solidFill>
            <a:schemeClr val="accent1"/>
          </a:solidFill>
          <a:ln w="9525" algn="ctr">
            <a:solidFill>
              <a:schemeClr val="tx1"/>
            </a:solidFill>
            <a:miter lim="800000"/>
            <a:headEnd/>
            <a:tailEnd/>
          </a:ln>
        </p:spPr>
        <p:txBody>
          <a:bodyPr wrap="none" lIns="91427" tIns="45714" rIns="91427" bIns="45714" anchor="ctr"/>
          <a:lstStyle/>
          <a:p>
            <a:pPr algn="ctr"/>
            <a:r>
              <a:rPr lang="en-US" sz="900" dirty="0"/>
              <a:t>&lt; $75, 450M units, 90%</a:t>
            </a:r>
          </a:p>
        </p:txBody>
      </p:sp>
      <p:sp>
        <p:nvSpPr>
          <p:cNvPr id="20" name="Rectangle 11"/>
          <p:cNvSpPr>
            <a:spLocks noChangeAspect="1" noChangeArrowheads="1"/>
          </p:cNvSpPr>
          <p:nvPr/>
        </p:nvSpPr>
        <p:spPr bwMode="auto">
          <a:xfrm>
            <a:off x="6071153" y="4547544"/>
            <a:ext cx="644386" cy="306595"/>
          </a:xfrm>
          <a:prstGeom prst="rect">
            <a:avLst/>
          </a:prstGeom>
          <a:solidFill>
            <a:schemeClr val="accent1"/>
          </a:solidFill>
          <a:ln w="9525" algn="ctr">
            <a:solidFill>
              <a:schemeClr val="tx1"/>
            </a:solidFill>
            <a:miter lim="800000"/>
            <a:headEnd/>
            <a:tailEnd/>
          </a:ln>
        </p:spPr>
        <p:txBody>
          <a:bodyPr wrap="none" lIns="91427" tIns="45714" rIns="91427" bIns="45714" anchor="ctr"/>
          <a:lstStyle/>
          <a:p>
            <a:pPr algn="ctr"/>
            <a:r>
              <a:rPr lang="en-US" sz="900" dirty="0"/>
              <a:t>&lt; $450, 42M units, 8.4%</a:t>
            </a:r>
          </a:p>
        </p:txBody>
      </p:sp>
      <p:sp>
        <p:nvSpPr>
          <p:cNvPr id="21" name="Rectangle 12"/>
          <p:cNvSpPr>
            <a:spLocks noChangeAspect="1" noChangeArrowheads="1"/>
          </p:cNvSpPr>
          <p:nvPr/>
        </p:nvSpPr>
        <p:spPr bwMode="auto">
          <a:xfrm>
            <a:off x="6324600" y="4242588"/>
            <a:ext cx="135835" cy="306595"/>
          </a:xfrm>
          <a:prstGeom prst="rect">
            <a:avLst/>
          </a:prstGeom>
          <a:solidFill>
            <a:schemeClr val="accent1"/>
          </a:solidFill>
          <a:ln w="9525" algn="ctr">
            <a:solidFill>
              <a:schemeClr val="tx1"/>
            </a:solidFill>
            <a:miter lim="800000"/>
            <a:headEnd/>
            <a:tailEnd/>
          </a:ln>
        </p:spPr>
        <p:txBody>
          <a:bodyPr wrap="none" lIns="91427" tIns="45714" rIns="91427" bIns="45714" anchor="ctr"/>
          <a:lstStyle/>
          <a:p>
            <a:pPr algn="ctr"/>
            <a:r>
              <a:rPr lang="en-US" sz="900" dirty="0"/>
              <a:t>&gt; $450, 8M units, 1.6%</a:t>
            </a:r>
          </a:p>
        </p:txBody>
      </p:sp>
      <p:sp>
        <p:nvSpPr>
          <p:cNvPr id="22" name="Line 13"/>
          <p:cNvSpPr>
            <a:spLocks noChangeShapeType="1"/>
          </p:cNvSpPr>
          <p:nvPr/>
        </p:nvSpPr>
        <p:spPr bwMode="auto">
          <a:xfrm>
            <a:off x="5670275" y="5973952"/>
            <a:ext cx="1403073" cy="0"/>
          </a:xfrm>
          <a:prstGeom prst="line">
            <a:avLst/>
          </a:prstGeom>
          <a:noFill/>
          <a:ln w="9525">
            <a:solidFill>
              <a:schemeClr val="tx1"/>
            </a:solidFill>
            <a:round/>
            <a:headEnd/>
            <a:tailEnd type="triangle" w="med" len="med"/>
          </a:ln>
        </p:spPr>
        <p:txBody>
          <a:bodyPr wrap="none" lIns="91427" tIns="45714" rIns="91427" bIns="45714">
            <a:spAutoFit/>
          </a:bodyPr>
          <a:lstStyle/>
          <a:p>
            <a:endParaRPr lang="en-US"/>
          </a:p>
        </p:txBody>
      </p:sp>
      <p:sp>
        <p:nvSpPr>
          <p:cNvPr id="23" name="Line 14"/>
          <p:cNvSpPr>
            <a:spLocks noChangeShapeType="1"/>
          </p:cNvSpPr>
          <p:nvPr/>
        </p:nvSpPr>
        <p:spPr bwMode="auto">
          <a:xfrm flipV="1">
            <a:off x="5670274" y="5313213"/>
            <a:ext cx="0" cy="660739"/>
          </a:xfrm>
          <a:prstGeom prst="line">
            <a:avLst/>
          </a:prstGeom>
          <a:noFill/>
          <a:ln w="9525">
            <a:solidFill>
              <a:schemeClr val="tx1"/>
            </a:solidFill>
            <a:round/>
            <a:headEnd/>
            <a:tailEnd type="triangle" w="med" len="med"/>
          </a:ln>
        </p:spPr>
        <p:txBody>
          <a:bodyPr lIns="91427" tIns="45714" rIns="91427" bIns="45714">
            <a:spAutoFit/>
          </a:bodyPr>
          <a:lstStyle/>
          <a:p>
            <a:endParaRPr lang="en-US"/>
          </a:p>
        </p:txBody>
      </p:sp>
      <p:sp>
        <p:nvSpPr>
          <p:cNvPr id="24" name="Text Box 15"/>
          <p:cNvSpPr txBox="1">
            <a:spLocks noChangeArrowheads="1"/>
          </p:cNvSpPr>
          <p:nvPr/>
        </p:nvSpPr>
        <p:spPr bwMode="auto">
          <a:xfrm>
            <a:off x="6594614" y="6008382"/>
            <a:ext cx="634447" cy="345945"/>
          </a:xfrm>
          <a:prstGeom prst="rect">
            <a:avLst/>
          </a:prstGeom>
          <a:noFill/>
          <a:ln w="9525" algn="ctr">
            <a:noFill/>
            <a:prstDash val="dash"/>
            <a:miter lim="800000"/>
            <a:headEnd/>
            <a:tailEnd/>
          </a:ln>
        </p:spPr>
        <p:txBody>
          <a:bodyPr wrap="none" lIns="91427" tIns="45714" rIns="91427" bIns="45714">
            <a:spAutoFit/>
          </a:bodyPr>
          <a:lstStyle/>
          <a:p>
            <a:r>
              <a:rPr lang="en-US" sz="800" dirty="0"/>
              <a:t>Cost</a:t>
            </a:r>
          </a:p>
          <a:p>
            <a:r>
              <a:rPr lang="en-US" sz="800" dirty="0"/>
              <a:t>efficiency</a:t>
            </a:r>
          </a:p>
        </p:txBody>
      </p:sp>
      <p:sp>
        <p:nvSpPr>
          <p:cNvPr id="25" name="Text Box 16"/>
          <p:cNvSpPr txBox="1">
            <a:spLocks noChangeArrowheads="1"/>
          </p:cNvSpPr>
          <p:nvPr/>
        </p:nvSpPr>
        <p:spPr bwMode="auto">
          <a:xfrm>
            <a:off x="5368787" y="5239434"/>
            <a:ext cx="270013" cy="219700"/>
          </a:xfrm>
          <a:prstGeom prst="rect">
            <a:avLst/>
          </a:prstGeom>
          <a:noFill/>
          <a:ln w="9525" algn="ctr">
            <a:noFill/>
            <a:prstDash val="dash"/>
            <a:miter lim="800000"/>
            <a:headEnd/>
            <a:tailEnd/>
          </a:ln>
        </p:spPr>
        <p:txBody>
          <a:bodyPr wrap="none" lIns="91427" tIns="45714" rIns="91427" bIns="45714">
            <a:spAutoFit/>
          </a:bodyPr>
          <a:lstStyle/>
          <a:p>
            <a:r>
              <a:rPr lang="en-US" sz="800" dirty="0"/>
              <a:t>Q</a:t>
            </a:r>
          </a:p>
        </p:txBody>
      </p:sp>
      <p:sp>
        <p:nvSpPr>
          <p:cNvPr id="26" name="Oval 17"/>
          <p:cNvSpPr>
            <a:spLocks noChangeArrowheads="1"/>
          </p:cNvSpPr>
          <p:nvPr/>
        </p:nvSpPr>
        <p:spPr bwMode="auto">
          <a:xfrm>
            <a:off x="5744818" y="5290259"/>
            <a:ext cx="627822" cy="308235"/>
          </a:xfrm>
          <a:prstGeom prst="ellipse">
            <a:avLst/>
          </a:prstGeom>
          <a:solidFill>
            <a:srgbClr val="FFFFCC"/>
          </a:solidFill>
          <a:ln w="9525" algn="ctr">
            <a:solidFill>
              <a:schemeClr val="tx1"/>
            </a:solidFill>
            <a:round/>
            <a:headEnd/>
            <a:tailEnd/>
          </a:ln>
        </p:spPr>
        <p:txBody>
          <a:bodyPr wrap="none" lIns="91427" tIns="45714" rIns="91427" bIns="45714" anchor="ctr">
            <a:spAutoFit/>
          </a:bodyPr>
          <a:lstStyle/>
          <a:p>
            <a:pPr algn="ctr"/>
            <a:r>
              <a:rPr lang="en-US" sz="800" dirty="0" err="1"/>
              <a:t>swiss</a:t>
            </a:r>
            <a:endParaRPr lang="en-US" sz="800" dirty="0"/>
          </a:p>
        </p:txBody>
      </p:sp>
      <p:sp>
        <p:nvSpPr>
          <p:cNvPr id="27" name="Oval 18"/>
          <p:cNvSpPr>
            <a:spLocks noChangeArrowheads="1"/>
          </p:cNvSpPr>
          <p:nvPr/>
        </p:nvSpPr>
        <p:spPr bwMode="auto">
          <a:xfrm>
            <a:off x="6521727" y="5632925"/>
            <a:ext cx="639417" cy="308235"/>
          </a:xfrm>
          <a:prstGeom prst="ellipse">
            <a:avLst/>
          </a:prstGeom>
          <a:solidFill>
            <a:srgbClr val="FFFFCC"/>
          </a:solidFill>
          <a:ln w="9525" algn="ctr">
            <a:solidFill>
              <a:schemeClr val="tx1"/>
            </a:solidFill>
            <a:round/>
            <a:headEnd/>
            <a:tailEnd/>
          </a:ln>
        </p:spPr>
        <p:txBody>
          <a:bodyPr wrap="none" lIns="91427" tIns="45714" rIns="91427" bIns="45714" anchor="ctr">
            <a:spAutoFit/>
          </a:bodyPr>
          <a:lstStyle/>
          <a:p>
            <a:pPr algn="ctr"/>
            <a:r>
              <a:rPr lang="en-US" sz="800" dirty="0"/>
              <a:t>Seiko</a:t>
            </a:r>
          </a:p>
        </p:txBody>
      </p:sp>
      <p:sp>
        <p:nvSpPr>
          <p:cNvPr id="28" name="Line 19"/>
          <p:cNvSpPr>
            <a:spLocks noChangeShapeType="1"/>
          </p:cNvSpPr>
          <p:nvPr/>
        </p:nvSpPr>
        <p:spPr bwMode="auto">
          <a:xfrm flipH="1" flipV="1">
            <a:off x="5746475" y="5186969"/>
            <a:ext cx="76200" cy="145919"/>
          </a:xfrm>
          <a:prstGeom prst="line">
            <a:avLst/>
          </a:prstGeom>
          <a:noFill/>
          <a:ln w="9525">
            <a:solidFill>
              <a:schemeClr val="tx1"/>
            </a:solidFill>
            <a:round/>
            <a:headEnd/>
            <a:tailEnd type="arrow" w="med" len="med"/>
          </a:ln>
        </p:spPr>
        <p:txBody>
          <a:bodyPr wrap="none" lIns="91427" tIns="45714" rIns="91427" bIns="45714">
            <a:spAutoFit/>
          </a:bodyPr>
          <a:lstStyle/>
          <a:p>
            <a:endParaRPr lang="en-US"/>
          </a:p>
        </p:txBody>
      </p:sp>
      <p:sp>
        <p:nvSpPr>
          <p:cNvPr id="29" name="Line 20"/>
          <p:cNvSpPr>
            <a:spLocks noChangeShapeType="1"/>
          </p:cNvSpPr>
          <p:nvPr/>
        </p:nvSpPr>
        <p:spPr bwMode="auto">
          <a:xfrm flipH="1" flipV="1">
            <a:off x="6331226" y="5624728"/>
            <a:ext cx="203753" cy="108210"/>
          </a:xfrm>
          <a:prstGeom prst="line">
            <a:avLst/>
          </a:prstGeom>
          <a:noFill/>
          <a:ln w="9525">
            <a:solidFill>
              <a:schemeClr val="tx1"/>
            </a:solidFill>
            <a:round/>
            <a:headEnd/>
            <a:tailEnd type="arrow" w="med" len="med"/>
          </a:ln>
        </p:spPr>
        <p:txBody>
          <a:bodyPr lIns="91427" tIns="45714" rIns="91427" bIns="45714">
            <a:spAutoFit/>
          </a:bodyPr>
          <a:lstStyle/>
          <a:p>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ChangeArrowheads="1"/>
          </p:cNvSpPr>
          <p:nvPr>
            <p:ph type="hdr" sz="quarter"/>
          </p:nvPr>
        </p:nvSpPr>
        <p:spPr/>
        <p:txBody>
          <a:bodyPr/>
          <a:lstStyle/>
          <a:p>
            <a:pPr>
              <a:defRPr/>
            </a:pPr>
            <a:r>
              <a:rPr lang="en-US" smtClean="0"/>
              <a:t>Operations Strategy Week #1: Concept &amp; Framework</a:t>
            </a:r>
          </a:p>
        </p:txBody>
      </p:sp>
      <p:sp>
        <p:nvSpPr>
          <p:cNvPr id="72707" name="Rectangle 3"/>
          <p:cNvSpPr>
            <a:spLocks noGrp="1" noChangeArrowheads="1"/>
          </p:cNvSpPr>
          <p:nvPr>
            <p:ph type="dt" sz="quarter" idx="1"/>
          </p:nvPr>
        </p:nvSpPr>
        <p:spPr/>
        <p:txBody>
          <a:bodyPr/>
          <a:lstStyle/>
          <a:p>
            <a:pPr>
              <a:defRPr/>
            </a:pPr>
            <a:fld id="{21B9164B-45A3-4839-B651-1BDEB3B53BDF}" type="datetime1">
              <a:rPr lang="en-US" smtClean="0"/>
              <a:pPr>
                <a:defRPr/>
              </a:pPr>
              <a:t>1/2/2012</a:t>
            </a:fld>
            <a:endParaRPr lang="en-US" smtClean="0"/>
          </a:p>
        </p:txBody>
      </p:sp>
      <p:sp>
        <p:nvSpPr>
          <p:cNvPr id="72708" name="Rectangle 6"/>
          <p:cNvSpPr>
            <a:spLocks noGrp="1" noChangeArrowheads="1"/>
          </p:cNvSpPr>
          <p:nvPr>
            <p:ph type="ftr" sz="quarter" idx="4"/>
          </p:nvPr>
        </p:nvSpPr>
        <p:spPr/>
        <p:txBody>
          <a:bodyPr/>
          <a:lstStyle/>
          <a:p>
            <a:pPr>
              <a:defRPr/>
            </a:pPr>
            <a:r>
              <a:rPr lang="en-US" smtClean="0"/>
              <a:t>© Van Mieghem</a:t>
            </a:r>
          </a:p>
        </p:txBody>
      </p:sp>
      <p:sp>
        <p:nvSpPr>
          <p:cNvPr id="72709" name="Rectangle 7"/>
          <p:cNvSpPr>
            <a:spLocks noGrp="1" noChangeArrowheads="1"/>
          </p:cNvSpPr>
          <p:nvPr>
            <p:ph type="sldNum" sz="quarter" idx="5"/>
          </p:nvPr>
        </p:nvSpPr>
        <p:spPr/>
        <p:txBody>
          <a:bodyPr/>
          <a:lstStyle/>
          <a:p>
            <a:pPr>
              <a:defRPr/>
            </a:pPr>
            <a:fld id="{6F204EBB-6149-4477-B158-607B9BA8894C}" type="slidenum">
              <a:rPr lang="en-US" smtClean="0"/>
              <a:pPr>
                <a:defRPr/>
              </a:pPr>
              <a:t>23</a:t>
            </a:fld>
            <a:endParaRPr lang="en-US" smtClean="0"/>
          </a:p>
        </p:txBody>
      </p:sp>
      <p:sp>
        <p:nvSpPr>
          <p:cNvPr id="81926" name="Rectangle 2"/>
          <p:cNvSpPr>
            <a:spLocks noGrp="1" noRot="1" noChangeAspect="1" noChangeArrowheads="1" noTextEdit="1"/>
          </p:cNvSpPr>
          <p:nvPr>
            <p:ph type="sldImg"/>
          </p:nvPr>
        </p:nvSpPr>
        <p:spPr>
          <a:xfrm>
            <a:off x="1546225" y="323850"/>
            <a:ext cx="4221163" cy="3165475"/>
          </a:xfrm>
          <a:ln/>
        </p:spPr>
      </p:sp>
      <p:sp>
        <p:nvSpPr>
          <p:cNvPr id="81927" name="Rectangle 3"/>
          <p:cNvSpPr>
            <a:spLocks noGrp="1" noChangeArrowheads="1"/>
          </p:cNvSpPr>
          <p:nvPr>
            <p:ph type="body" idx="1"/>
          </p:nvPr>
        </p:nvSpPr>
        <p:spPr>
          <a:noFill/>
          <a:ln/>
        </p:spPr>
        <p:txBody>
          <a:bodyPr/>
          <a:lstStyle/>
          <a:p>
            <a:r>
              <a:rPr lang="en-US" dirty="0" smtClean="0"/>
              <a:t>Now over to ACTION: If you were Hayek,</a:t>
            </a:r>
          </a:p>
          <a:p>
            <a:pPr lvl="1"/>
            <a:r>
              <a:rPr lang="en-US" dirty="0" smtClean="0"/>
              <a:t>How would you start your analysis? </a:t>
            </a:r>
          </a:p>
          <a:p>
            <a:pPr lvl="2"/>
            <a:r>
              <a:rPr lang="en-US" dirty="0" smtClean="0"/>
              <a:t>Qualitative assessment:</a:t>
            </a:r>
          </a:p>
          <a:p>
            <a:pPr lvl="3"/>
            <a:r>
              <a:rPr lang="en-US" dirty="0" smtClean="0"/>
              <a:t>Probably between stage 1 &amp; 2</a:t>
            </a:r>
          </a:p>
          <a:p>
            <a:pPr lvl="3"/>
            <a:r>
              <a:rPr lang="en-US" dirty="0" smtClean="0"/>
              <a:t>Is the OS aligned?  The Swiss have a tailored operational system </a:t>
            </a:r>
            <a:r>
              <a:rPr lang="en-US" i="1" dirty="0" smtClean="0"/>
              <a:t>if </a:t>
            </a:r>
            <a:r>
              <a:rPr lang="en-US" dirty="0" smtClean="0"/>
              <a:t>they stick with high-end, small volume luxury only.  The problem is that that volume is insufficient for the two big watch groups to survive.</a:t>
            </a:r>
          </a:p>
          <a:p>
            <a:pPr lvl="2"/>
            <a:r>
              <a:rPr lang="en-US" dirty="0" smtClean="0"/>
              <a:t>If they want to defend their position, they may also want to have a presence in mid-market. </a:t>
            </a:r>
            <a:r>
              <a:rPr lang="en-US" i="1" dirty="0" smtClean="0"/>
              <a:t>This is a new value prop (almost same Q, but lower p) and needs new operational system.</a:t>
            </a:r>
            <a:r>
              <a:rPr lang="en-US" dirty="0" smtClean="0"/>
              <a:t> </a:t>
            </a:r>
          </a:p>
          <a:p>
            <a:pPr lvl="3"/>
            <a:r>
              <a:rPr lang="en-US" dirty="0" smtClean="0"/>
              <a:t>So this case is as much about CS (changing positions) as OS (new operating system)</a:t>
            </a:r>
          </a:p>
          <a:p>
            <a:pPr lvl="2"/>
            <a:endParaRPr lang="en-US" dirty="0" smtClean="0"/>
          </a:p>
          <a:p>
            <a:pPr lvl="1"/>
            <a:r>
              <a:rPr lang="en-US" dirty="0" smtClean="0"/>
              <a:t>What would you ask? </a:t>
            </a:r>
          </a:p>
          <a:p>
            <a:pPr lvl="2"/>
            <a:r>
              <a:rPr lang="en-US" dirty="0" smtClean="0"/>
              <a:t>“Is it worth it?  Like FedEx-UPS: is value (</a:t>
            </a:r>
            <a:r>
              <a:rPr lang="en-US" dirty="0" smtClean="0">
                <a:latin typeface="Symbol" pitchFamily="18" charset="2"/>
              </a:rPr>
              <a:t>D</a:t>
            </a:r>
            <a:r>
              <a:rPr lang="en-US" dirty="0" smtClean="0"/>
              <a:t>Q) &gt; </a:t>
            </a:r>
            <a:r>
              <a:rPr lang="en-US" dirty="0" smtClean="0">
                <a:latin typeface="Symbol" pitchFamily="18" charset="2"/>
              </a:rPr>
              <a:t>D</a:t>
            </a:r>
            <a:r>
              <a:rPr lang="en-US" dirty="0" smtClean="0"/>
              <a:t>C? Ask customer delta-value.</a:t>
            </a:r>
          </a:p>
          <a:p>
            <a:pPr lvl="2"/>
            <a:r>
              <a:rPr lang="en-US" dirty="0" smtClean="0"/>
              <a:t>Draw value(</a:t>
            </a:r>
            <a:r>
              <a:rPr lang="en-US" dirty="0" smtClean="0">
                <a:latin typeface="Symbol" pitchFamily="18" charset="2"/>
              </a:rPr>
              <a:t>D</a:t>
            </a:r>
            <a:r>
              <a:rPr lang="en-US" dirty="0" smtClean="0"/>
              <a:t>Q) and </a:t>
            </a:r>
            <a:r>
              <a:rPr lang="en-US" dirty="0" smtClean="0">
                <a:latin typeface="Symbol" pitchFamily="18" charset="2"/>
              </a:rPr>
              <a:t>D</a:t>
            </a:r>
            <a:r>
              <a:rPr lang="en-US" dirty="0" smtClean="0"/>
              <a:t>C on the Q-c positioning graph.</a:t>
            </a:r>
          </a:p>
          <a:p>
            <a:pPr lvl="2"/>
            <a:r>
              <a:rPr lang="en-US" dirty="0" smtClean="0"/>
              <a:t>After the customer, how continue analysis? Investigate processes and delta-C and all sources of delta-C.</a:t>
            </a:r>
          </a:p>
          <a:p>
            <a:pPr lvl="3"/>
            <a:r>
              <a:rPr lang="en-US" dirty="0" smtClean="0"/>
              <a:t>This competitive cost analysis is exactly what we’ll do next week!</a:t>
            </a:r>
          </a:p>
          <a:p>
            <a:pPr lvl="2"/>
            <a:r>
              <a:rPr lang="en-US" dirty="0" smtClean="0"/>
              <a:t>The question here is whether the current position is sustainable and sufficiently profitable in the LR.</a:t>
            </a:r>
          </a:p>
          <a:p>
            <a:pPr lvl="1"/>
            <a:endParaRPr lang="en-US" dirty="0" smtClean="0"/>
          </a:p>
          <a:p>
            <a:pPr lvl="1"/>
            <a:r>
              <a:rPr lang="en-US" dirty="0" smtClean="0"/>
              <a:t>Given your analysis, what should Hayek do?</a:t>
            </a:r>
          </a:p>
          <a:p>
            <a:pPr lvl="2"/>
            <a:r>
              <a:rPr lang="en-US" dirty="0" smtClean="0"/>
              <a:t>walk away?</a:t>
            </a:r>
          </a:p>
          <a:p>
            <a:pPr lvl="2"/>
            <a:r>
              <a:rPr lang="en-US" dirty="0" smtClean="0"/>
              <a:t>change? Can it be done?</a:t>
            </a:r>
          </a:p>
          <a:p>
            <a:endParaRPr lang="en-US" dirty="0" smtClean="0"/>
          </a:p>
          <a:p>
            <a:r>
              <a:rPr lang="en-US" dirty="0" smtClean="0"/>
              <a:t>* Handout the one-pager Swiss Watch Industry Part II (what happened)</a:t>
            </a:r>
          </a:p>
          <a:p>
            <a:endParaRPr lang="en-US" dirty="0"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2"/>
          <p:cNvSpPr>
            <a:spLocks noGrp="1" noChangeArrowheads="1"/>
          </p:cNvSpPr>
          <p:nvPr>
            <p:ph type="hdr" sz="quarter"/>
          </p:nvPr>
        </p:nvSpPr>
        <p:spPr/>
        <p:txBody>
          <a:bodyPr/>
          <a:lstStyle/>
          <a:p>
            <a:pPr>
              <a:defRPr/>
            </a:pPr>
            <a:r>
              <a:rPr lang="en-US" smtClean="0"/>
              <a:t>Operations Strategy Week #1: Concept &amp; Framework</a:t>
            </a:r>
          </a:p>
        </p:txBody>
      </p:sp>
      <p:sp>
        <p:nvSpPr>
          <p:cNvPr id="74755" name="Rectangle 3"/>
          <p:cNvSpPr>
            <a:spLocks noGrp="1" noChangeArrowheads="1"/>
          </p:cNvSpPr>
          <p:nvPr>
            <p:ph type="dt" sz="quarter" idx="1"/>
          </p:nvPr>
        </p:nvSpPr>
        <p:spPr/>
        <p:txBody>
          <a:bodyPr/>
          <a:lstStyle/>
          <a:p>
            <a:pPr>
              <a:defRPr/>
            </a:pPr>
            <a:fld id="{B339A901-30D9-49F4-8E83-F5147CC15B50}" type="datetime1">
              <a:rPr lang="en-US" smtClean="0"/>
              <a:pPr>
                <a:defRPr/>
              </a:pPr>
              <a:t>1/2/2012</a:t>
            </a:fld>
            <a:endParaRPr lang="en-US" smtClean="0"/>
          </a:p>
        </p:txBody>
      </p:sp>
      <p:sp>
        <p:nvSpPr>
          <p:cNvPr id="74756" name="Rectangle 6"/>
          <p:cNvSpPr>
            <a:spLocks noGrp="1" noChangeArrowheads="1"/>
          </p:cNvSpPr>
          <p:nvPr>
            <p:ph type="ftr" sz="quarter" idx="4"/>
          </p:nvPr>
        </p:nvSpPr>
        <p:spPr/>
        <p:txBody>
          <a:bodyPr/>
          <a:lstStyle/>
          <a:p>
            <a:pPr>
              <a:defRPr/>
            </a:pPr>
            <a:r>
              <a:rPr lang="en-US" smtClean="0"/>
              <a:t>© Van Mieghem</a:t>
            </a:r>
          </a:p>
        </p:txBody>
      </p:sp>
      <p:sp>
        <p:nvSpPr>
          <p:cNvPr id="74757" name="Rectangle 7"/>
          <p:cNvSpPr>
            <a:spLocks noGrp="1" noChangeArrowheads="1"/>
          </p:cNvSpPr>
          <p:nvPr>
            <p:ph type="sldNum" sz="quarter" idx="5"/>
          </p:nvPr>
        </p:nvSpPr>
        <p:spPr/>
        <p:txBody>
          <a:bodyPr/>
          <a:lstStyle/>
          <a:p>
            <a:pPr>
              <a:defRPr/>
            </a:pPr>
            <a:fld id="{7728280E-F50D-48DE-85D0-44BC06D735A8}" type="slidenum">
              <a:rPr lang="en-US" smtClean="0"/>
              <a:pPr>
                <a:defRPr/>
              </a:pPr>
              <a:t>24</a:t>
            </a:fld>
            <a:endParaRPr lang="en-US" smtClean="0"/>
          </a:p>
        </p:txBody>
      </p:sp>
      <p:sp>
        <p:nvSpPr>
          <p:cNvPr id="83974" name="Rectangle 2"/>
          <p:cNvSpPr>
            <a:spLocks noGrp="1" noRot="1" noChangeAspect="1" noChangeArrowheads="1" noTextEdit="1"/>
          </p:cNvSpPr>
          <p:nvPr>
            <p:ph type="sldImg"/>
          </p:nvPr>
        </p:nvSpPr>
        <p:spPr>
          <a:ln/>
        </p:spPr>
      </p:sp>
      <p:sp>
        <p:nvSpPr>
          <p:cNvPr id="83975"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ChangeArrowheads="1"/>
          </p:cNvSpPr>
          <p:nvPr>
            <p:ph type="hdr" sz="quarter"/>
          </p:nvPr>
        </p:nvSpPr>
        <p:spPr/>
        <p:txBody>
          <a:bodyPr/>
          <a:lstStyle/>
          <a:p>
            <a:pPr>
              <a:defRPr/>
            </a:pPr>
            <a:r>
              <a:rPr lang="en-US" smtClean="0"/>
              <a:t>Operations Strategy Week #1: Concept &amp; Framework</a:t>
            </a:r>
          </a:p>
        </p:txBody>
      </p:sp>
      <p:sp>
        <p:nvSpPr>
          <p:cNvPr id="75779" name="Rectangle 3"/>
          <p:cNvSpPr>
            <a:spLocks noGrp="1" noChangeArrowheads="1"/>
          </p:cNvSpPr>
          <p:nvPr>
            <p:ph type="dt" sz="quarter" idx="1"/>
          </p:nvPr>
        </p:nvSpPr>
        <p:spPr/>
        <p:txBody>
          <a:bodyPr/>
          <a:lstStyle/>
          <a:p>
            <a:pPr>
              <a:defRPr/>
            </a:pPr>
            <a:fld id="{7C39FCFC-18F8-44B6-BC7F-11161ADAE608}" type="datetime1">
              <a:rPr lang="en-US" smtClean="0"/>
              <a:pPr>
                <a:defRPr/>
              </a:pPr>
              <a:t>1/2/2012</a:t>
            </a:fld>
            <a:endParaRPr lang="en-US" smtClean="0"/>
          </a:p>
        </p:txBody>
      </p:sp>
      <p:sp>
        <p:nvSpPr>
          <p:cNvPr id="75780" name="Rectangle 6"/>
          <p:cNvSpPr>
            <a:spLocks noGrp="1" noChangeArrowheads="1"/>
          </p:cNvSpPr>
          <p:nvPr>
            <p:ph type="ftr" sz="quarter" idx="4"/>
          </p:nvPr>
        </p:nvSpPr>
        <p:spPr/>
        <p:txBody>
          <a:bodyPr/>
          <a:lstStyle/>
          <a:p>
            <a:pPr>
              <a:defRPr/>
            </a:pPr>
            <a:r>
              <a:rPr lang="en-US" smtClean="0"/>
              <a:t>© Van Mieghem</a:t>
            </a:r>
          </a:p>
        </p:txBody>
      </p:sp>
      <p:sp>
        <p:nvSpPr>
          <p:cNvPr id="75781" name="Rectangle 7"/>
          <p:cNvSpPr>
            <a:spLocks noGrp="1" noChangeArrowheads="1"/>
          </p:cNvSpPr>
          <p:nvPr>
            <p:ph type="sldNum" sz="quarter" idx="5"/>
          </p:nvPr>
        </p:nvSpPr>
        <p:spPr/>
        <p:txBody>
          <a:bodyPr/>
          <a:lstStyle/>
          <a:p>
            <a:pPr>
              <a:defRPr/>
            </a:pPr>
            <a:fld id="{D97524FC-65B6-499A-AE13-41E6D88E384E}" type="slidenum">
              <a:rPr lang="en-US" smtClean="0"/>
              <a:pPr>
                <a:defRPr/>
              </a:pPr>
              <a:t>25</a:t>
            </a:fld>
            <a:endParaRPr lang="en-US" smtClean="0"/>
          </a:p>
        </p:txBody>
      </p:sp>
      <p:sp>
        <p:nvSpPr>
          <p:cNvPr id="84998" name="Rectangle 2"/>
          <p:cNvSpPr>
            <a:spLocks noGrp="1" noRot="1" noChangeAspect="1" noChangeArrowheads="1" noTextEdit="1"/>
          </p:cNvSpPr>
          <p:nvPr>
            <p:ph type="sldImg"/>
          </p:nvPr>
        </p:nvSpPr>
        <p:spPr>
          <a:ln/>
        </p:spPr>
      </p:sp>
      <p:sp>
        <p:nvSpPr>
          <p:cNvPr id="84999"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ChangeArrowheads="1"/>
          </p:cNvSpPr>
          <p:nvPr>
            <p:ph type="hdr" sz="quarter"/>
          </p:nvPr>
        </p:nvSpPr>
        <p:spPr/>
        <p:txBody>
          <a:bodyPr/>
          <a:lstStyle/>
          <a:p>
            <a:pPr>
              <a:defRPr/>
            </a:pPr>
            <a:r>
              <a:rPr lang="en-US" smtClean="0"/>
              <a:t>Operations Strategy Week #1: Concept &amp; Framework</a:t>
            </a:r>
          </a:p>
        </p:txBody>
      </p:sp>
      <p:sp>
        <p:nvSpPr>
          <p:cNvPr id="76803" name="Rectangle 3"/>
          <p:cNvSpPr>
            <a:spLocks noGrp="1" noChangeArrowheads="1"/>
          </p:cNvSpPr>
          <p:nvPr>
            <p:ph type="dt" sz="quarter" idx="1"/>
          </p:nvPr>
        </p:nvSpPr>
        <p:spPr/>
        <p:txBody>
          <a:bodyPr/>
          <a:lstStyle/>
          <a:p>
            <a:pPr>
              <a:defRPr/>
            </a:pPr>
            <a:fld id="{B3F529C0-1F88-4F78-B022-26498F7F4DB6}" type="datetime1">
              <a:rPr lang="en-US" smtClean="0"/>
              <a:pPr>
                <a:defRPr/>
              </a:pPr>
              <a:t>1/2/2012</a:t>
            </a:fld>
            <a:endParaRPr lang="en-US" smtClean="0"/>
          </a:p>
        </p:txBody>
      </p:sp>
      <p:sp>
        <p:nvSpPr>
          <p:cNvPr id="76804" name="Rectangle 6"/>
          <p:cNvSpPr>
            <a:spLocks noGrp="1" noChangeArrowheads="1"/>
          </p:cNvSpPr>
          <p:nvPr>
            <p:ph type="ftr" sz="quarter" idx="4"/>
          </p:nvPr>
        </p:nvSpPr>
        <p:spPr/>
        <p:txBody>
          <a:bodyPr/>
          <a:lstStyle/>
          <a:p>
            <a:pPr>
              <a:defRPr/>
            </a:pPr>
            <a:r>
              <a:rPr lang="en-US" smtClean="0"/>
              <a:t>© Van Mieghem</a:t>
            </a:r>
          </a:p>
        </p:txBody>
      </p:sp>
      <p:sp>
        <p:nvSpPr>
          <p:cNvPr id="76805" name="Rectangle 7"/>
          <p:cNvSpPr>
            <a:spLocks noGrp="1" noChangeArrowheads="1"/>
          </p:cNvSpPr>
          <p:nvPr>
            <p:ph type="sldNum" sz="quarter" idx="5"/>
          </p:nvPr>
        </p:nvSpPr>
        <p:spPr/>
        <p:txBody>
          <a:bodyPr/>
          <a:lstStyle/>
          <a:p>
            <a:pPr>
              <a:defRPr/>
            </a:pPr>
            <a:fld id="{E41BA824-E5C8-4B15-9E7F-44A06107C14B}" type="slidenum">
              <a:rPr lang="en-US" smtClean="0"/>
              <a:pPr>
                <a:defRPr/>
              </a:pPr>
              <a:t>26</a:t>
            </a:fld>
            <a:endParaRPr lang="en-US" smtClean="0"/>
          </a:p>
        </p:txBody>
      </p:sp>
      <p:sp>
        <p:nvSpPr>
          <p:cNvPr id="86022" name="Rectangle 2"/>
          <p:cNvSpPr>
            <a:spLocks noGrp="1" noRot="1" noChangeAspect="1" noChangeArrowheads="1" noTextEdit="1"/>
          </p:cNvSpPr>
          <p:nvPr>
            <p:ph type="sldImg"/>
          </p:nvPr>
        </p:nvSpPr>
        <p:spPr>
          <a:xfrm>
            <a:off x="1546225" y="323850"/>
            <a:ext cx="4221163" cy="3165475"/>
          </a:xfrm>
          <a:ln/>
        </p:spPr>
      </p:sp>
      <p:sp>
        <p:nvSpPr>
          <p:cNvPr id="62471" name="Rectangle 3"/>
          <p:cNvSpPr>
            <a:spLocks noGrp="1" noChangeArrowheads="1"/>
          </p:cNvSpPr>
          <p:nvPr>
            <p:ph type="body" idx="1"/>
          </p:nvPr>
        </p:nvSpPr>
        <p:spPr>
          <a:xfrm>
            <a:off x="289892" y="3566020"/>
            <a:ext cx="6869595" cy="5656445"/>
          </a:xfrm>
          <a:ln/>
        </p:spPr>
        <p:txBody>
          <a:bodyPr/>
          <a:lstStyle/>
          <a:p>
            <a:pPr>
              <a:defRPr/>
            </a:pPr>
            <a:r>
              <a:rPr lang="en-US" dirty="0" smtClean="0"/>
              <a:t>The key question here what to develop a competency change to cut cost while keeping Q constant:</a:t>
            </a:r>
          </a:p>
          <a:p>
            <a:pPr>
              <a:defRPr/>
            </a:pPr>
            <a:endParaRPr lang="en-US" dirty="0" smtClean="0"/>
          </a:p>
          <a:p>
            <a:pPr>
              <a:defRPr/>
            </a:pPr>
            <a:endParaRPr lang="en-US" dirty="0" smtClean="0"/>
          </a:p>
          <a:p>
            <a:pPr>
              <a:defRPr/>
            </a:pPr>
            <a:r>
              <a:rPr lang="en-US" i="1" dirty="0" smtClean="0"/>
              <a:t>How? </a:t>
            </a:r>
            <a:r>
              <a:rPr lang="en-US" dirty="0" smtClean="0"/>
              <a:t>Recall that competency is multi-dimensional.  Bring in Flex!</a:t>
            </a:r>
          </a:p>
          <a:p>
            <a:pPr lvl="1">
              <a:defRPr/>
            </a:pPr>
            <a:r>
              <a:rPr lang="en-US" dirty="0" smtClean="0"/>
              <a:t>One (Gad) could make an analogy with Blue Ocean Strategy but with ops: traditionally, the industry worked in two dimensions (Q </a:t>
            </a:r>
            <a:r>
              <a:rPr lang="en-US" dirty="0" err="1" smtClean="0"/>
              <a:t>vs</a:t>
            </a:r>
            <a:r>
              <a:rPr lang="en-US" dirty="0" smtClean="0"/>
              <a:t> cost).  Swatch needed to keep perception of Q but lower cost, so bring in new dimensions:</a:t>
            </a:r>
          </a:p>
          <a:p>
            <a:pPr marL="1185634" lvl="2" indent="-237127">
              <a:buFont typeface="+mj-lt"/>
              <a:buAutoNum type="arabicPeriod"/>
              <a:defRPr/>
            </a:pPr>
            <a:r>
              <a:rPr lang="en-US" dirty="0" smtClean="0"/>
              <a:t>reduce operational flexibility (on the parts) </a:t>
            </a:r>
          </a:p>
          <a:p>
            <a:pPr marL="1185634" lvl="2" indent="-237127">
              <a:buFont typeface="+mj-lt"/>
              <a:buAutoNum type="arabicPeriod"/>
              <a:defRPr/>
            </a:pPr>
            <a:r>
              <a:rPr lang="en-US" dirty="0" smtClean="0"/>
              <a:t>increase customization (on the cosmetic exterior).</a:t>
            </a:r>
          </a:p>
          <a:p>
            <a:pPr>
              <a:defRPr/>
            </a:pPr>
            <a:endParaRPr lang="en-US" dirty="0" smtClean="0"/>
          </a:p>
          <a:p>
            <a:pPr>
              <a:defRPr/>
            </a:pPr>
            <a:r>
              <a:rPr lang="en-US" dirty="0" smtClean="0"/>
              <a:t>This is an academic representation</a:t>
            </a:r>
          </a:p>
          <a:p>
            <a:pPr lvl="1">
              <a:defRPr/>
            </a:pPr>
            <a:r>
              <a:rPr lang="en-US" dirty="0" smtClean="0"/>
              <a:t>One could make a case that some dimension of quality (accuracy) remained pretty constant, while appearance to the younger segment may have increased.  Yet, luxury statement and durability (plastic vs. metal) definitely decreased</a:t>
            </a:r>
          </a:p>
          <a:p>
            <a:pPr lvl="2">
              <a:defRPr/>
            </a:pPr>
            <a:r>
              <a:rPr lang="en-US" dirty="0" smtClean="0"/>
              <a:t>However, while ETA movements have reduced the cost of the mechanical movements significantly, they still cost a few hundred dollars per piece if they are made for luxury watches.  </a:t>
            </a:r>
            <a:r>
              <a:rPr lang="en-US" i="1" dirty="0" smtClean="0">
                <a:solidFill>
                  <a:srgbClr val="FF3300"/>
                </a:solidFill>
              </a:rPr>
              <a:t>This leads to a nice conversation on how ETA mechanical movements contributed to the transformation of luxury segments of Swiss watches</a:t>
            </a:r>
            <a:r>
              <a:rPr lang="en-US" i="1" dirty="0" smtClean="0"/>
              <a:t>.  </a:t>
            </a:r>
            <a:r>
              <a:rPr lang="en-US" dirty="0" smtClean="0"/>
              <a:t>The interesting fact is that some luxury watch makers like IWC buy ETA movements, dissemble them and add polish or replace parts to pursue more precision to balance cost and quality/uniqueness.</a:t>
            </a:r>
          </a:p>
          <a:p>
            <a:pPr lvl="2">
              <a:defRPr/>
            </a:pPr>
            <a:r>
              <a:rPr lang="en-US" dirty="0" smtClean="0"/>
              <a:t>This is similar to what’s happening to luxury jeans today! See NYT Sep 26, 2007: “Reborn in the USA”: a wave of luxury jeans makers rises from the ruins of an industry in LA.</a:t>
            </a:r>
          </a:p>
          <a:p>
            <a:pPr lvl="1">
              <a:defRPr/>
            </a:pPr>
            <a:r>
              <a:rPr lang="en-US" dirty="0" smtClean="0"/>
              <a:t>In any case, assume Q remains relatively constant; the MAIN tradeoff made was between reduced operational flexibility, increased cosmetic variety, and reduced cost.</a:t>
            </a:r>
          </a:p>
          <a:p>
            <a:pPr>
              <a:defRPr/>
            </a:pPr>
            <a:r>
              <a:rPr lang="en-US" dirty="0" smtClean="0"/>
              <a:t>The point is:</a:t>
            </a:r>
          </a:p>
          <a:p>
            <a:pPr lvl="1">
              <a:defRPr/>
            </a:pPr>
            <a:r>
              <a:rPr lang="en-US" dirty="0" smtClean="0"/>
              <a:t>There are multiple dimensions for trade-offs</a:t>
            </a:r>
          </a:p>
          <a:p>
            <a:pPr lvl="2">
              <a:defRPr/>
            </a:pPr>
            <a:r>
              <a:rPr lang="en-US" dirty="0" smtClean="0"/>
              <a:t>Key is to have internal (“hard”) process-related variety be low, while “cosmetic” easy variety (in the eyes of the customer) it is high.</a:t>
            </a:r>
          </a:p>
          <a:p>
            <a:pPr lvl="1">
              <a:defRPr/>
            </a:pPr>
            <a:r>
              <a:rPr lang="en-US" dirty="0" smtClean="0"/>
              <a:t>Swatch moved the frontier out (= role of OS) which allowed it to radically </a:t>
            </a:r>
            <a:r>
              <a:rPr lang="en-US" dirty="0" err="1" smtClean="0"/>
              <a:t>chang</a:t>
            </a:r>
            <a:r>
              <a:rPr lang="en-US" dirty="0" smtClean="0"/>
              <a:t> position (= role of CS)</a:t>
            </a:r>
          </a:p>
        </p:txBody>
      </p:sp>
      <p:grpSp>
        <p:nvGrpSpPr>
          <p:cNvPr id="17" name="Group 16"/>
          <p:cNvGrpSpPr/>
          <p:nvPr/>
        </p:nvGrpSpPr>
        <p:grpSpPr>
          <a:xfrm>
            <a:off x="4658400" y="3870976"/>
            <a:ext cx="2320814" cy="837824"/>
            <a:chOff x="4033919" y="3870974"/>
            <a:chExt cx="2945295" cy="1606082"/>
          </a:xfrm>
        </p:grpSpPr>
        <p:sp>
          <p:nvSpPr>
            <p:cNvPr id="86024" name="Line 4"/>
            <p:cNvSpPr>
              <a:spLocks noChangeShapeType="1"/>
            </p:cNvSpPr>
            <p:nvPr/>
          </p:nvSpPr>
          <p:spPr bwMode="auto">
            <a:xfrm>
              <a:off x="4414918" y="4977671"/>
              <a:ext cx="2208143" cy="0"/>
            </a:xfrm>
            <a:prstGeom prst="line">
              <a:avLst/>
            </a:prstGeom>
            <a:noFill/>
            <a:ln w="9525">
              <a:solidFill>
                <a:schemeClr val="tx1"/>
              </a:solidFill>
              <a:round/>
              <a:headEnd/>
              <a:tailEnd type="triangle" w="med" len="med"/>
            </a:ln>
          </p:spPr>
          <p:txBody>
            <a:bodyPr wrap="none" lIns="91427" tIns="45714" rIns="91427" bIns="45714">
              <a:spAutoFit/>
            </a:bodyPr>
            <a:lstStyle/>
            <a:p>
              <a:endParaRPr lang="en-US" sz="1600"/>
            </a:p>
          </p:txBody>
        </p:sp>
        <p:sp>
          <p:nvSpPr>
            <p:cNvPr id="86025" name="Line 5"/>
            <p:cNvSpPr>
              <a:spLocks noChangeShapeType="1"/>
            </p:cNvSpPr>
            <p:nvPr/>
          </p:nvSpPr>
          <p:spPr bwMode="auto">
            <a:xfrm flipV="1">
              <a:off x="4426513" y="3895569"/>
              <a:ext cx="0" cy="1082102"/>
            </a:xfrm>
            <a:prstGeom prst="line">
              <a:avLst/>
            </a:prstGeom>
            <a:noFill/>
            <a:ln w="9525">
              <a:solidFill>
                <a:schemeClr val="tx1"/>
              </a:solidFill>
              <a:round/>
              <a:headEnd/>
              <a:tailEnd type="triangle" w="med" len="med"/>
            </a:ln>
          </p:spPr>
          <p:txBody>
            <a:bodyPr wrap="none" lIns="91427" tIns="45714" rIns="91427" bIns="45714">
              <a:spAutoFit/>
            </a:bodyPr>
            <a:lstStyle/>
            <a:p>
              <a:endParaRPr lang="en-US" sz="1600"/>
            </a:p>
          </p:txBody>
        </p:sp>
        <p:sp>
          <p:nvSpPr>
            <p:cNvPr id="86026" name="Oval 6"/>
            <p:cNvSpPr>
              <a:spLocks noChangeArrowheads="1"/>
            </p:cNvSpPr>
            <p:nvPr/>
          </p:nvSpPr>
          <p:spPr bwMode="auto">
            <a:xfrm>
              <a:off x="4658427" y="3965106"/>
              <a:ext cx="259729" cy="893841"/>
            </a:xfrm>
            <a:prstGeom prst="ellipse">
              <a:avLst/>
            </a:prstGeom>
            <a:solidFill>
              <a:schemeClr val="accent1"/>
            </a:solidFill>
            <a:ln w="9525" algn="ctr">
              <a:solidFill>
                <a:schemeClr val="tx1"/>
              </a:solidFill>
              <a:prstDash val="dash"/>
              <a:round/>
              <a:headEnd/>
              <a:tailEnd/>
            </a:ln>
          </p:spPr>
          <p:txBody>
            <a:bodyPr wrap="none" lIns="91427" tIns="45714" rIns="91427" bIns="45714" anchor="ctr">
              <a:spAutoFit/>
            </a:bodyPr>
            <a:lstStyle/>
            <a:p>
              <a:endParaRPr lang="en-US" sz="1600"/>
            </a:p>
          </p:txBody>
        </p:sp>
        <p:sp>
          <p:nvSpPr>
            <p:cNvPr id="86027" name="Oval 7"/>
            <p:cNvSpPr>
              <a:spLocks noChangeArrowheads="1"/>
            </p:cNvSpPr>
            <p:nvPr/>
          </p:nvSpPr>
          <p:spPr bwMode="auto">
            <a:xfrm>
              <a:off x="5935606" y="4583215"/>
              <a:ext cx="259729" cy="893841"/>
            </a:xfrm>
            <a:prstGeom prst="ellipse">
              <a:avLst/>
            </a:prstGeom>
            <a:solidFill>
              <a:schemeClr val="accent1"/>
            </a:solidFill>
            <a:ln w="9525" algn="ctr">
              <a:solidFill>
                <a:schemeClr val="tx1"/>
              </a:solidFill>
              <a:prstDash val="dash"/>
              <a:round/>
              <a:headEnd/>
              <a:tailEnd/>
            </a:ln>
          </p:spPr>
          <p:txBody>
            <a:bodyPr wrap="none" lIns="91427" tIns="45714" rIns="91427" bIns="45714" anchor="ctr">
              <a:spAutoFit/>
            </a:bodyPr>
            <a:lstStyle/>
            <a:p>
              <a:endParaRPr lang="en-US" sz="1600"/>
            </a:p>
          </p:txBody>
        </p:sp>
        <p:sp>
          <p:nvSpPr>
            <p:cNvPr id="86028" name="Line 8"/>
            <p:cNvSpPr>
              <a:spLocks noChangeShapeType="1"/>
            </p:cNvSpPr>
            <p:nvPr/>
          </p:nvSpPr>
          <p:spPr bwMode="auto">
            <a:xfrm>
              <a:off x="4426513" y="4115268"/>
              <a:ext cx="2552701" cy="0"/>
            </a:xfrm>
            <a:prstGeom prst="line">
              <a:avLst/>
            </a:prstGeom>
            <a:noFill/>
            <a:ln w="9525">
              <a:solidFill>
                <a:schemeClr val="tx1"/>
              </a:solidFill>
              <a:prstDash val="dash"/>
              <a:round/>
              <a:headEnd/>
              <a:tailEnd/>
            </a:ln>
          </p:spPr>
          <p:txBody>
            <a:bodyPr wrap="none" lIns="91427" tIns="45714" rIns="91427" bIns="45714">
              <a:spAutoFit/>
            </a:bodyPr>
            <a:lstStyle/>
            <a:p>
              <a:endParaRPr lang="en-US" sz="1600"/>
            </a:p>
          </p:txBody>
        </p:sp>
        <p:sp>
          <p:nvSpPr>
            <p:cNvPr id="86029" name="Freeform 9"/>
            <p:cNvSpPr>
              <a:spLocks/>
            </p:cNvSpPr>
            <p:nvPr/>
          </p:nvSpPr>
          <p:spPr bwMode="auto">
            <a:xfrm>
              <a:off x="4756162" y="3870974"/>
              <a:ext cx="184704" cy="635648"/>
            </a:xfrm>
            <a:custGeom>
              <a:avLst/>
              <a:gdLst>
                <a:gd name="T0" fmla="*/ 0 w 1101"/>
                <a:gd name="T1" fmla="*/ 2147483647 h 119"/>
                <a:gd name="T2" fmla="*/ 2147483647 w 1101"/>
                <a:gd name="T3" fmla="*/ 2147483647 h 119"/>
                <a:gd name="T4" fmla="*/ 2147483647 w 1101"/>
                <a:gd name="T5" fmla="*/ 2147483647 h 119"/>
                <a:gd name="T6" fmla="*/ 2147483647 w 1101"/>
                <a:gd name="T7" fmla="*/ 2147483647 h 119"/>
                <a:gd name="T8" fmla="*/ 0 60000 65536"/>
                <a:gd name="T9" fmla="*/ 0 60000 65536"/>
                <a:gd name="T10" fmla="*/ 0 60000 65536"/>
                <a:gd name="T11" fmla="*/ 0 60000 65536"/>
                <a:gd name="T12" fmla="*/ 0 w 1101"/>
                <a:gd name="T13" fmla="*/ 0 h 119"/>
                <a:gd name="T14" fmla="*/ 1101 w 1101"/>
                <a:gd name="T15" fmla="*/ 119 h 119"/>
              </a:gdLst>
              <a:ahLst/>
              <a:cxnLst>
                <a:cxn ang="T8">
                  <a:pos x="T0" y="T1"/>
                </a:cxn>
                <a:cxn ang="T9">
                  <a:pos x="T2" y="T3"/>
                </a:cxn>
                <a:cxn ang="T10">
                  <a:pos x="T4" y="T5"/>
                </a:cxn>
                <a:cxn ang="T11">
                  <a:pos x="T6" y="T7"/>
                </a:cxn>
              </a:cxnLst>
              <a:rect l="T12" t="T13" r="T14" b="T15"/>
              <a:pathLst>
                <a:path w="1101" h="119">
                  <a:moveTo>
                    <a:pt x="0" y="119"/>
                  </a:moveTo>
                  <a:cubicBezTo>
                    <a:pt x="113" y="83"/>
                    <a:pt x="226" y="47"/>
                    <a:pt x="355" y="30"/>
                  </a:cubicBezTo>
                  <a:cubicBezTo>
                    <a:pt x="484" y="13"/>
                    <a:pt x="652" y="0"/>
                    <a:pt x="776" y="15"/>
                  </a:cubicBezTo>
                  <a:cubicBezTo>
                    <a:pt x="900" y="30"/>
                    <a:pt x="1000" y="74"/>
                    <a:pt x="1101" y="119"/>
                  </a:cubicBezTo>
                </a:path>
              </a:pathLst>
            </a:custGeom>
            <a:noFill/>
            <a:ln w="9525">
              <a:solidFill>
                <a:schemeClr val="tx1"/>
              </a:solidFill>
              <a:prstDash val="dash"/>
              <a:round/>
              <a:headEnd/>
              <a:tailEnd type="triangle" w="med" len="med"/>
            </a:ln>
          </p:spPr>
          <p:txBody>
            <a:bodyPr wrap="none" lIns="91427" tIns="45714" rIns="91427" bIns="45714">
              <a:spAutoFit/>
            </a:bodyPr>
            <a:lstStyle/>
            <a:p>
              <a:endParaRPr lang="en-US" sz="1600"/>
            </a:p>
          </p:txBody>
        </p:sp>
        <p:sp>
          <p:nvSpPr>
            <p:cNvPr id="86030" name="Text Box 10"/>
            <p:cNvSpPr txBox="1">
              <a:spLocks noChangeArrowheads="1"/>
            </p:cNvSpPr>
            <p:nvPr/>
          </p:nvSpPr>
          <p:spPr bwMode="auto">
            <a:xfrm>
              <a:off x="6034997" y="4567781"/>
              <a:ext cx="270849" cy="528771"/>
            </a:xfrm>
            <a:prstGeom prst="rect">
              <a:avLst/>
            </a:prstGeom>
            <a:noFill/>
            <a:ln w="9525" algn="ctr">
              <a:noFill/>
              <a:prstDash val="dash"/>
              <a:miter lim="800000"/>
              <a:headEnd/>
              <a:tailEnd/>
            </a:ln>
          </p:spPr>
          <p:txBody>
            <a:bodyPr wrap="none" lIns="96015" tIns="48008" rIns="96015" bIns="48008">
              <a:spAutoFit/>
            </a:bodyPr>
            <a:lstStyle/>
            <a:p>
              <a:pPr defTabSz="960035"/>
              <a:r>
                <a:rPr lang="en-US" sz="1200" dirty="0"/>
                <a:t>J</a:t>
              </a:r>
            </a:p>
          </p:txBody>
        </p:sp>
        <p:sp>
          <p:nvSpPr>
            <p:cNvPr id="86031" name="Text Box 12"/>
            <p:cNvSpPr txBox="1">
              <a:spLocks noChangeArrowheads="1"/>
            </p:cNvSpPr>
            <p:nvPr/>
          </p:nvSpPr>
          <p:spPr bwMode="auto">
            <a:xfrm>
              <a:off x="4623640" y="4107070"/>
              <a:ext cx="296497" cy="528771"/>
            </a:xfrm>
            <a:prstGeom prst="rect">
              <a:avLst/>
            </a:prstGeom>
            <a:noFill/>
            <a:ln w="9525" algn="ctr">
              <a:noFill/>
              <a:prstDash val="dash"/>
              <a:miter lim="800000"/>
              <a:headEnd/>
              <a:tailEnd/>
            </a:ln>
          </p:spPr>
          <p:txBody>
            <a:bodyPr wrap="none" lIns="96015" tIns="48008" rIns="96015" bIns="48008">
              <a:spAutoFit/>
            </a:bodyPr>
            <a:lstStyle/>
            <a:p>
              <a:pPr defTabSz="960035"/>
              <a:r>
                <a:rPr lang="en-US" sz="1200" dirty="0"/>
                <a:t>S</a:t>
              </a:r>
            </a:p>
          </p:txBody>
        </p:sp>
        <p:sp>
          <p:nvSpPr>
            <p:cNvPr id="86032" name="Text Box 13"/>
            <p:cNvSpPr txBox="1">
              <a:spLocks noChangeArrowheads="1"/>
            </p:cNvSpPr>
            <p:nvPr/>
          </p:nvSpPr>
          <p:spPr bwMode="auto">
            <a:xfrm>
              <a:off x="4033919" y="3890649"/>
              <a:ext cx="302909" cy="499876"/>
            </a:xfrm>
            <a:prstGeom prst="rect">
              <a:avLst/>
            </a:prstGeom>
            <a:noFill/>
            <a:ln w="9525" algn="ctr">
              <a:noFill/>
              <a:prstDash val="dash"/>
              <a:miter lim="800000"/>
              <a:headEnd/>
              <a:tailEnd/>
            </a:ln>
          </p:spPr>
          <p:txBody>
            <a:bodyPr wrap="none" lIns="96015" tIns="48008" rIns="96015" bIns="48008">
              <a:spAutoFit/>
            </a:bodyPr>
            <a:lstStyle/>
            <a:p>
              <a:pPr defTabSz="960035"/>
              <a:r>
                <a:rPr lang="en-US" sz="1100" i="1" dirty="0"/>
                <a:t>Q</a:t>
              </a:r>
            </a:p>
          </p:txBody>
        </p:sp>
      </p:gr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p:cNvSpPr>
            <a:spLocks noGrp="1" noChangeArrowheads="1"/>
          </p:cNvSpPr>
          <p:nvPr>
            <p:ph type="hdr" sz="quarter"/>
          </p:nvPr>
        </p:nvSpPr>
        <p:spPr/>
        <p:txBody>
          <a:bodyPr/>
          <a:lstStyle/>
          <a:p>
            <a:pPr>
              <a:defRPr/>
            </a:pPr>
            <a:r>
              <a:rPr lang="en-US" smtClean="0"/>
              <a:t>Operations Strategy Week #1: Concept &amp; Framework</a:t>
            </a:r>
          </a:p>
        </p:txBody>
      </p:sp>
      <p:sp>
        <p:nvSpPr>
          <p:cNvPr id="73731" name="Rectangle 3"/>
          <p:cNvSpPr>
            <a:spLocks noGrp="1" noChangeArrowheads="1"/>
          </p:cNvSpPr>
          <p:nvPr>
            <p:ph type="dt" sz="quarter" idx="1"/>
          </p:nvPr>
        </p:nvSpPr>
        <p:spPr/>
        <p:txBody>
          <a:bodyPr/>
          <a:lstStyle/>
          <a:p>
            <a:pPr>
              <a:defRPr/>
            </a:pPr>
            <a:fld id="{DC5435A0-5E73-491E-968D-A4DB6962D1BC}" type="datetime1">
              <a:rPr lang="en-US" smtClean="0"/>
              <a:pPr>
                <a:defRPr/>
              </a:pPr>
              <a:t>1/2/2012</a:t>
            </a:fld>
            <a:endParaRPr lang="en-US" smtClean="0"/>
          </a:p>
        </p:txBody>
      </p:sp>
      <p:sp>
        <p:nvSpPr>
          <p:cNvPr id="73732" name="Rectangle 6"/>
          <p:cNvSpPr>
            <a:spLocks noGrp="1" noChangeArrowheads="1"/>
          </p:cNvSpPr>
          <p:nvPr>
            <p:ph type="ftr" sz="quarter" idx="4"/>
          </p:nvPr>
        </p:nvSpPr>
        <p:spPr/>
        <p:txBody>
          <a:bodyPr/>
          <a:lstStyle/>
          <a:p>
            <a:pPr>
              <a:defRPr/>
            </a:pPr>
            <a:r>
              <a:rPr lang="en-US" smtClean="0"/>
              <a:t>© Van Mieghem</a:t>
            </a:r>
          </a:p>
        </p:txBody>
      </p:sp>
      <p:sp>
        <p:nvSpPr>
          <p:cNvPr id="73733" name="Rectangle 7"/>
          <p:cNvSpPr>
            <a:spLocks noGrp="1" noChangeArrowheads="1"/>
          </p:cNvSpPr>
          <p:nvPr>
            <p:ph type="sldNum" sz="quarter" idx="5"/>
          </p:nvPr>
        </p:nvSpPr>
        <p:spPr/>
        <p:txBody>
          <a:bodyPr/>
          <a:lstStyle/>
          <a:p>
            <a:pPr>
              <a:defRPr/>
            </a:pPr>
            <a:fld id="{21A66DB7-40A3-45E5-9A6A-FB3D8575C354}" type="slidenum">
              <a:rPr lang="en-US" smtClean="0"/>
              <a:pPr>
                <a:defRPr/>
              </a:pPr>
              <a:t>27</a:t>
            </a:fld>
            <a:endParaRPr lang="en-US" smtClean="0"/>
          </a:p>
        </p:txBody>
      </p:sp>
      <p:sp>
        <p:nvSpPr>
          <p:cNvPr id="82950" name="Rectangle 2"/>
          <p:cNvSpPr>
            <a:spLocks noGrp="1" noRot="1" noChangeAspect="1" noChangeArrowheads="1" noTextEdit="1"/>
          </p:cNvSpPr>
          <p:nvPr>
            <p:ph type="sldImg"/>
          </p:nvPr>
        </p:nvSpPr>
        <p:spPr>
          <a:xfrm>
            <a:off x="1546225" y="323850"/>
            <a:ext cx="4221163" cy="3165475"/>
          </a:xfrm>
          <a:ln/>
        </p:spPr>
      </p:sp>
      <p:sp>
        <p:nvSpPr>
          <p:cNvPr id="82951" name="Rectangle 3"/>
          <p:cNvSpPr>
            <a:spLocks noGrp="1" noChangeArrowheads="1"/>
          </p:cNvSpPr>
          <p:nvPr>
            <p:ph type="body" idx="1"/>
          </p:nvPr>
        </p:nvSpPr>
        <p:spPr>
          <a:xfrm>
            <a:off x="289892" y="3485682"/>
            <a:ext cx="7025308" cy="5656445"/>
          </a:xfrm>
          <a:noFill/>
          <a:ln/>
        </p:spPr>
        <p:txBody>
          <a:bodyPr/>
          <a:lstStyle/>
          <a:p>
            <a:r>
              <a:rPr lang="en-US" dirty="0" smtClean="0"/>
              <a:t>First handout Swiss Watch II, ask them what changed, then hand out this slide and use it to summarize what he did.</a:t>
            </a:r>
          </a:p>
          <a:p>
            <a:pPr lvl="1"/>
            <a:r>
              <a:rPr lang="en-US" dirty="0" smtClean="0"/>
              <a:t>One way to represent this is to build up the 3D diagram (see next slide) on the BB</a:t>
            </a:r>
          </a:p>
          <a:p>
            <a:pPr marL="1142819" lvl="2" indent="-227246"/>
            <a:r>
              <a:rPr lang="en-US" dirty="0" smtClean="0"/>
              <a:t>Start with Q-c 2D: how can we improve cost while keeping Q pretty constant?</a:t>
            </a:r>
          </a:p>
          <a:p>
            <a:pPr marL="1598960" lvl="3" indent="-227246"/>
            <a:r>
              <a:rPr lang="en-US" dirty="0" smtClean="0"/>
              <a:t>Move the frontier out through new operational system</a:t>
            </a:r>
          </a:p>
          <a:p>
            <a:pPr marL="1598960" lvl="3" indent="-227246"/>
            <a:r>
              <a:rPr lang="en-US" dirty="0" smtClean="0"/>
              <a:t>Also introduce a third dimension: reduce flexibility to reduce cost while keeping Q constant.</a:t>
            </a:r>
          </a:p>
          <a:p>
            <a:pPr marL="1598960" lvl="3" indent="-227246"/>
            <a:r>
              <a:rPr lang="en-US" dirty="0" smtClean="0"/>
              <a:t>In reality, we have four (or more) competency dimensions that all have trade-offs—don’t limit yourself to a 2D map!</a:t>
            </a:r>
          </a:p>
          <a:p>
            <a:pPr lvl="1"/>
            <a:r>
              <a:rPr lang="en-US" dirty="0" smtClean="0"/>
              <a:t>This shows a turnaround that aligns marketing and ops </a:t>
            </a:r>
            <a:r>
              <a:rPr lang="en-US" dirty="0" err="1" smtClean="0"/>
              <a:t>strat</a:t>
            </a:r>
            <a:r>
              <a:rPr lang="en-US" dirty="0" smtClean="0"/>
              <a:t>: (show next clock slide)</a:t>
            </a:r>
          </a:p>
          <a:p>
            <a:pPr lvl="1"/>
            <a:r>
              <a:rPr lang="en-US" dirty="0" smtClean="0"/>
              <a:t>Why don’t they outsource chip mfg? (usual technology at that time was 5V; 1.5V was only available with Japanese rivals…)</a:t>
            </a:r>
          </a:p>
          <a:p>
            <a:endParaRPr lang="en-US" dirty="0" smtClean="0"/>
          </a:p>
          <a:p>
            <a:r>
              <a:rPr lang="en-US" dirty="0" smtClean="0"/>
              <a:t>This is an interesting mix of the Dell model (ATO) but with vertical domestic integration focused on fast fashion (Zara)</a:t>
            </a:r>
          </a:p>
          <a:p>
            <a:endParaRPr lang="en-US" dirty="0"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Grp="1" noChangeArrowheads="1"/>
          </p:cNvSpPr>
          <p:nvPr>
            <p:ph type="hdr" sz="quarter"/>
          </p:nvPr>
        </p:nvSpPr>
        <p:spPr/>
        <p:txBody>
          <a:bodyPr/>
          <a:lstStyle/>
          <a:p>
            <a:pPr>
              <a:defRPr/>
            </a:pPr>
            <a:r>
              <a:rPr lang="en-US" smtClean="0"/>
              <a:t>Operations Strategy Week #1: Concept &amp; Framework</a:t>
            </a:r>
          </a:p>
        </p:txBody>
      </p:sp>
      <p:sp>
        <p:nvSpPr>
          <p:cNvPr id="77827" name="Rectangle 3"/>
          <p:cNvSpPr>
            <a:spLocks noGrp="1" noChangeArrowheads="1"/>
          </p:cNvSpPr>
          <p:nvPr>
            <p:ph type="dt" sz="quarter" idx="1"/>
          </p:nvPr>
        </p:nvSpPr>
        <p:spPr/>
        <p:txBody>
          <a:bodyPr/>
          <a:lstStyle/>
          <a:p>
            <a:pPr>
              <a:defRPr/>
            </a:pPr>
            <a:fld id="{32427144-DDC5-45D9-BEC3-548D8DCEB92A}" type="datetime1">
              <a:rPr lang="en-US" smtClean="0"/>
              <a:pPr>
                <a:defRPr/>
              </a:pPr>
              <a:t>1/2/2012</a:t>
            </a:fld>
            <a:endParaRPr lang="en-US" smtClean="0"/>
          </a:p>
        </p:txBody>
      </p:sp>
      <p:sp>
        <p:nvSpPr>
          <p:cNvPr id="77828" name="Rectangle 6"/>
          <p:cNvSpPr>
            <a:spLocks noGrp="1" noChangeArrowheads="1"/>
          </p:cNvSpPr>
          <p:nvPr>
            <p:ph type="ftr" sz="quarter" idx="4"/>
          </p:nvPr>
        </p:nvSpPr>
        <p:spPr/>
        <p:txBody>
          <a:bodyPr/>
          <a:lstStyle/>
          <a:p>
            <a:pPr>
              <a:defRPr/>
            </a:pPr>
            <a:r>
              <a:rPr lang="en-US" smtClean="0"/>
              <a:t>© Van Mieghem</a:t>
            </a:r>
          </a:p>
        </p:txBody>
      </p:sp>
      <p:sp>
        <p:nvSpPr>
          <p:cNvPr id="77829" name="Rectangle 7"/>
          <p:cNvSpPr>
            <a:spLocks noGrp="1" noChangeArrowheads="1"/>
          </p:cNvSpPr>
          <p:nvPr>
            <p:ph type="sldNum" sz="quarter" idx="5"/>
          </p:nvPr>
        </p:nvSpPr>
        <p:spPr/>
        <p:txBody>
          <a:bodyPr/>
          <a:lstStyle/>
          <a:p>
            <a:pPr>
              <a:defRPr/>
            </a:pPr>
            <a:fld id="{ACF316C6-5FC1-445E-B0C2-F8DA5BA907A7}" type="slidenum">
              <a:rPr lang="en-US" smtClean="0"/>
              <a:pPr>
                <a:defRPr/>
              </a:pPr>
              <a:t>28</a:t>
            </a:fld>
            <a:endParaRPr lang="en-US" smtClean="0"/>
          </a:p>
        </p:txBody>
      </p:sp>
      <p:sp>
        <p:nvSpPr>
          <p:cNvPr id="87046" name="Rectangle 2"/>
          <p:cNvSpPr>
            <a:spLocks noGrp="1" noRot="1" noChangeAspect="1" noChangeArrowheads="1" noTextEdit="1"/>
          </p:cNvSpPr>
          <p:nvPr>
            <p:ph type="sldImg"/>
          </p:nvPr>
        </p:nvSpPr>
        <p:spPr>
          <a:xfrm>
            <a:off x="803275" y="73025"/>
            <a:ext cx="5875338" cy="4406900"/>
          </a:xfrm>
          <a:solidFill>
            <a:srgbClr val="FFFFFF"/>
          </a:solidFill>
          <a:ln/>
        </p:spPr>
      </p:sp>
      <p:sp>
        <p:nvSpPr>
          <p:cNvPr id="87047" name="Rectangle 3"/>
          <p:cNvSpPr>
            <a:spLocks noGrp="1" noChangeArrowheads="1"/>
          </p:cNvSpPr>
          <p:nvPr>
            <p:ph type="body" idx="1"/>
          </p:nvPr>
        </p:nvSpPr>
        <p:spPr>
          <a:xfrm>
            <a:off x="402535" y="4620249"/>
            <a:ext cx="6505160" cy="4723542"/>
          </a:xfrm>
          <a:solidFill>
            <a:srgbClr val="FFFFFF"/>
          </a:solidFill>
          <a:ln/>
        </p:spPr>
        <p:txBody>
          <a:bodyPr lIns="95933" tIns="47968" rIns="95933" bIns="47968"/>
          <a:lstStyle/>
          <a:p>
            <a:r>
              <a:rPr lang="en-US" dirty="0" smtClean="0"/>
              <a:t>Fill-up questions:</a:t>
            </a:r>
          </a:p>
          <a:p>
            <a:pPr lvl="1"/>
            <a:r>
              <a:rPr lang="en-US" i="1" dirty="0" smtClean="0"/>
              <a:t>What do you think of “we must build where we live?”</a:t>
            </a:r>
          </a:p>
          <a:p>
            <a:pPr lvl="2"/>
            <a:r>
              <a:rPr lang="en-US" dirty="0" smtClean="0"/>
              <a:t>We will return to globalization and the </a:t>
            </a:r>
            <a:r>
              <a:rPr lang="en-US" dirty="0" err="1" smtClean="0"/>
              <a:t>offshoring</a:t>
            </a:r>
            <a:r>
              <a:rPr lang="en-US" dirty="0" smtClean="0"/>
              <a:t> question in a few weeks</a:t>
            </a:r>
          </a:p>
          <a:p>
            <a:pPr lvl="2"/>
            <a:r>
              <a:rPr lang="en-US" dirty="0" smtClean="0"/>
              <a:t>May discuss the Genteel Nation (David Brooks, NYT, 2010)</a:t>
            </a:r>
          </a:p>
          <a:p>
            <a:pPr lvl="1"/>
            <a:r>
              <a:rPr lang="en-US" i="1" dirty="0" smtClean="0"/>
              <a:t>Do you know about similar company dynamics?</a:t>
            </a:r>
          </a:p>
          <a:p>
            <a:pPr lvl="2"/>
            <a:r>
              <a:rPr lang="en-US" dirty="0" smtClean="0"/>
              <a:t>Kura (did for sushi in Japan what Swatch did for watches in Swiss)—NYT </a:t>
            </a:r>
            <a:r>
              <a:rPr lang="en-US" dirty="0" smtClean="0">
                <a:hlinkClick r:id="rId3"/>
              </a:rPr>
              <a:t>http://operationsroom.wordpress.com/2011/01/03/automated-sushi/#more-1962</a:t>
            </a:r>
            <a:endParaRPr lang="en-US" dirty="0" smtClean="0"/>
          </a:p>
          <a:p>
            <a:pPr lvl="2"/>
            <a:r>
              <a:rPr lang="en-US" dirty="0" smtClean="0"/>
              <a:t>ZARA is identical (see text! This gives you a second example.)</a:t>
            </a:r>
          </a:p>
          <a:p>
            <a:pPr lvl="2"/>
            <a:r>
              <a:rPr lang="en-US" dirty="0" smtClean="0"/>
              <a:t>Ferrari &amp; </a:t>
            </a:r>
            <a:r>
              <a:rPr lang="en-US" dirty="0" err="1" smtClean="0"/>
              <a:t>Maserati</a:t>
            </a:r>
            <a:endParaRPr lang="en-US" dirty="0" smtClean="0"/>
          </a:p>
          <a:p>
            <a:pPr lvl="2"/>
            <a:r>
              <a:rPr lang="en-US" dirty="0" smtClean="0"/>
              <a:t>Porsche &amp; </a:t>
            </a:r>
            <a:r>
              <a:rPr lang="en-US" dirty="0" err="1" smtClean="0"/>
              <a:t>Boxter</a:t>
            </a:r>
            <a:endParaRPr lang="en-US" dirty="0" smtClean="0"/>
          </a:p>
          <a:p>
            <a:pPr lvl="2"/>
            <a:r>
              <a:rPr lang="en-US" dirty="0" smtClean="0"/>
              <a:t>MB &amp; A-class</a:t>
            </a:r>
          </a:p>
          <a:p>
            <a:pPr lvl="2"/>
            <a:r>
              <a:rPr lang="en-US" dirty="0" smtClean="0"/>
              <a:t>Steinway &amp; Model-K</a:t>
            </a:r>
          </a:p>
          <a:p>
            <a:pPr lvl="2"/>
            <a:r>
              <a:rPr lang="en-US" i="1" dirty="0" smtClean="0"/>
              <a:t>Reverse: </a:t>
            </a:r>
            <a:r>
              <a:rPr lang="en-US" dirty="0" smtClean="0"/>
              <a:t>VW &amp; Phaeton</a:t>
            </a:r>
          </a:p>
          <a:p>
            <a:pPr lvl="2">
              <a:buFont typeface="Wingdings" pitchFamily="2" charset="2"/>
              <a:buNone/>
            </a:pPr>
            <a:endParaRPr lang="en-US" dirty="0" smtClean="0"/>
          </a:p>
          <a:p>
            <a:pPr lvl="2"/>
            <a:endParaRPr lang="en-US" dirty="0" smtClean="0"/>
          </a:p>
          <a:p>
            <a:r>
              <a:rPr lang="en-US" i="1" dirty="0" smtClean="0"/>
              <a:t>Next class: Evaluate an OS from an external investor perspective (Peapod) + identify key operational performance drivers</a:t>
            </a:r>
          </a:p>
          <a:p>
            <a:endParaRPr lang="en-US" i="1" dirty="0" smtClean="0"/>
          </a:p>
          <a:p>
            <a:r>
              <a:rPr lang="en-US" i="1" dirty="0" smtClean="0"/>
              <a:t>The ACC case will ask you to add a financial analysis to a similar OS dynamic</a:t>
            </a:r>
          </a:p>
          <a:p>
            <a:pPr lvl="1"/>
            <a:r>
              <a:rPr lang="en-US" dirty="0" smtClean="0"/>
              <a:t>Break up </a:t>
            </a:r>
            <a:r>
              <a:rPr lang="en-US" dirty="0" smtClean="0">
                <a:latin typeface="Symbol" pitchFamily="18" charset="2"/>
              </a:rPr>
              <a:t>D</a:t>
            </a:r>
            <a:r>
              <a:rPr lang="en-US" dirty="0" smtClean="0"/>
              <a:t>C in terms of various sources</a:t>
            </a:r>
          </a:p>
          <a:p>
            <a:pPr lvl="1"/>
            <a:r>
              <a:rPr lang="en-US" dirty="0" smtClean="0"/>
              <a:t>Determine which ones can be improved, which ones are strategic, etc.</a:t>
            </a:r>
          </a:p>
          <a:p>
            <a:pPr lvl="1"/>
            <a:r>
              <a:rPr lang="en-US" dirty="0" smtClean="0"/>
              <a:t>Assess threat and design operations-based strategic response</a:t>
            </a: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hlinkClick r:id="rId3"/>
              </a:rPr>
              <a:t>http://www.nytimes.com/2010/12/31/business/global/31sushi.html?_r=1&amp;pagewanted=print</a:t>
            </a:r>
            <a:endParaRPr lang="en-US" dirty="0" smtClean="0"/>
          </a:p>
          <a:p>
            <a:r>
              <a:rPr lang="en-US" dirty="0" smtClean="0"/>
              <a:t>Marty’s blog: I see two interesting points in Kura’s set up. </a:t>
            </a:r>
          </a:p>
          <a:p>
            <a:pPr lvl="1"/>
            <a:r>
              <a:rPr lang="en-US" dirty="0" smtClean="0"/>
              <a:t>First, they have managed to do away with the order counter. They are offering sit down service where the customer gets to immediately move into their own space as opposed to having to stare at a menu sign at the counter to make their choices. </a:t>
            </a:r>
          </a:p>
          <a:p>
            <a:pPr lvl="1"/>
            <a:r>
              <a:rPr lang="en-US" dirty="0" smtClean="0"/>
              <a:t>The second is just the category they are in. At least in the US, sushi generally draws a premium and even grocery stores go through the motions of pretending that sushi is special. Out local Whole Foods, for example, dresses the staff preparing sushi differently to signal that sushi is different. But it doesn’t have to be. Kura shows that sushi is just another product and that good process design and smart investment can result in a good product delivered at a very reasonable price.</a:t>
            </a:r>
            <a:endParaRPr lang="en-US" dirty="0"/>
          </a:p>
        </p:txBody>
      </p:sp>
      <p:sp>
        <p:nvSpPr>
          <p:cNvPr id="4" name="Header Placeholder 3"/>
          <p:cNvSpPr>
            <a:spLocks noGrp="1"/>
          </p:cNvSpPr>
          <p:nvPr>
            <p:ph type="hdr" sz="quarter" idx="10"/>
          </p:nvPr>
        </p:nvSpPr>
        <p:spPr/>
        <p:txBody>
          <a:bodyPr/>
          <a:lstStyle/>
          <a:p>
            <a:pPr>
              <a:defRPr/>
            </a:pPr>
            <a:r>
              <a:rPr lang="en-US" smtClean="0"/>
              <a:t>Operations Strategy Week #1: Concept &amp; Framework</a:t>
            </a:r>
            <a:endParaRPr lang="en-US"/>
          </a:p>
        </p:txBody>
      </p:sp>
      <p:sp>
        <p:nvSpPr>
          <p:cNvPr id="5" name="Date Placeholder 4"/>
          <p:cNvSpPr>
            <a:spLocks noGrp="1"/>
          </p:cNvSpPr>
          <p:nvPr>
            <p:ph type="dt" idx="11"/>
          </p:nvPr>
        </p:nvSpPr>
        <p:spPr/>
        <p:txBody>
          <a:bodyPr/>
          <a:lstStyle/>
          <a:p>
            <a:pPr>
              <a:defRPr/>
            </a:pPr>
            <a:fld id="{577F2C5D-8CAA-4F71-8536-926EBD83E312}" type="datetime1">
              <a:rPr lang="en-US" smtClean="0"/>
              <a:pPr>
                <a:defRPr/>
              </a:pPr>
              <a:t>1/2/2012</a:t>
            </a:fld>
            <a:endParaRPr lang="en-US"/>
          </a:p>
        </p:txBody>
      </p:sp>
      <p:sp>
        <p:nvSpPr>
          <p:cNvPr id="6" name="Footer Placeholder 5"/>
          <p:cNvSpPr>
            <a:spLocks noGrp="1"/>
          </p:cNvSpPr>
          <p:nvPr>
            <p:ph type="ftr" sz="quarter" idx="12"/>
          </p:nvPr>
        </p:nvSpPr>
        <p:spPr/>
        <p:txBody>
          <a:bodyPr/>
          <a:lstStyle/>
          <a:p>
            <a:pPr>
              <a:defRPr/>
            </a:pPr>
            <a:r>
              <a:rPr lang="en-US" smtClean="0"/>
              <a:t>© Van Mieghem</a:t>
            </a:r>
            <a:endParaRPr lang="en-US"/>
          </a:p>
        </p:txBody>
      </p:sp>
      <p:sp>
        <p:nvSpPr>
          <p:cNvPr id="7" name="Slide Number Placeholder 6"/>
          <p:cNvSpPr>
            <a:spLocks noGrp="1"/>
          </p:cNvSpPr>
          <p:nvPr>
            <p:ph type="sldNum" sz="quarter" idx="13"/>
          </p:nvPr>
        </p:nvSpPr>
        <p:spPr/>
        <p:txBody>
          <a:bodyPr/>
          <a:lstStyle/>
          <a:p>
            <a:pPr>
              <a:defRPr/>
            </a:pPr>
            <a:fld id="{B167D6DD-B4B5-43AC-8C39-6CD236D1941C}" type="slidenum">
              <a:rPr lang="en-US" smtClean="0"/>
              <a:pPr>
                <a:defRPr/>
              </a:pPr>
              <a:t>29</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1"/>
          <p:cNvSpPr>
            <a:spLocks noGrp="1" noRot="1" noChangeAspect="1" noChangeArrowheads="1" noTextEdit="1"/>
          </p:cNvSpPr>
          <p:nvPr>
            <p:ph type="sldImg"/>
          </p:nvPr>
        </p:nvSpPr>
        <p:spPr>
          <a:ln/>
        </p:spPr>
      </p:sp>
      <p:sp>
        <p:nvSpPr>
          <p:cNvPr id="58371" name="Rectangle 2"/>
          <p:cNvSpPr>
            <a:spLocks noGrp="1" noChangeArrowheads="1"/>
          </p:cNvSpPr>
          <p:nvPr>
            <p:ph type="body" idx="1"/>
          </p:nvPr>
        </p:nvSpPr>
        <p:spPr>
          <a:noFill/>
          <a:ln/>
        </p:spPr>
        <p:txBody>
          <a:bodyPr/>
          <a:lstStyle/>
          <a:p>
            <a:pPr marL="240420" indent="-240420">
              <a:buSzPct val="80000"/>
              <a:buFontTx/>
              <a:buChar char="•"/>
            </a:pPr>
            <a:r>
              <a:rPr lang="en-US" dirty="0" smtClean="0"/>
              <a:t>Why operations strategy?  Because it is necessary if you want to lead.</a:t>
            </a:r>
          </a:p>
          <a:p>
            <a:pPr marL="714674" lvl="1" indent="-240420">
              <a:buSzPct val="80000"/>
            </a:pPr>
            <a:r>
              <a:rPr lang="en-US" dirty="0" smtClean="0"/>
              <a:t>Before 2007, finance had been the most common functional role.</a:t>
            </a:r>
          </a:p>
          <a:p>
            <a:pPr marL="714674" lvl="1" indent="-240420">
              <a:buSzPct val="80000"/>
            </a:pPr>
            <a:r>
              <a:rPr lang="en-US" dirty="0" smtClean="0"/>
              <a:t>For 2007 and 2008, it’s been ops.</a:t>
            </a:r>
          </a:p>
          <a:p>
            <a:pPr marL="714674" lvl="1" indent="-240420">
              <a:buSzPct val="80000"/>
            </a:pPr>
            <a:r>
              <a:rPr lang="en-US" dirty="0" smtClean="0"/>
              <a:t>2</a:t>
            </a:r>
            <a:r>
              <a:rPr lang="en-US" baseline="30000" dirty="0" smtClean="0"/>
              <a:t>nd</a:t>
            </a:r>
            <a:r>
              <a:rPr lang="en-US" dirty="0" smtClean="0"/>
              <a:t> and 3</a:t>
            </a:r>
            <a:r>
              <a:rPr lang="en-US" baseline="30000" dirty="0" smtClean="0"/>
              <a:t>rd</a:t>
            </a:r>
            <a:r>
              <a:rPr lang="en-US" dirty="0" smtClean="0"/>
              <a:t> are fin and mktg.</a:t>
            </a:r>
          </a:p>
          <a:p>
            <a:pPr marL="240420" indent="-240420">
              <a:buSzPct val="80000"/>
              <a:buFontTx/>
              <a:buChar char="•"/>
            </a:pPr>
            <a:r>
              <a:rPr lang="en-US" dirty="0" smtClean="0"/>
              <a:t>Instead of waiting, you are better of learning it know as it will make you more effective and successful.</a:t>
            </a:r>
          </a:p>
          <a:p>
            <a:pPr marL="240420" indent="-240420">
              <a:buSzPct val="80000"/>
              <a:buFontTx/>
              <a:buChar char="•"/>
            </a:pPr>
            <a:endParaRPr lang="en-US" dirty="0" smtClean="0"/>
          </a:p>
          <a:p>
            <a:r>
              <a:rPr lang="en-US" dirty="0" smtClean="0"/>
              <a:t>Brian Tomlin (BT): A simplistic view of strategy and operations strategy:</a:t>
            </a:r>
          </a:p>
          <a:p>
            <a:pPr lvl="1">
              <a:buFont typeface="Arial" pitchFamily="34" charset="0"/>
              <a:buChar char="•"/>
            </a:pPr>
            <a:r>
              <a:rPr lang="en-US" dirty="0" smtClean="0"/>
              <a:t>My time at BCG – Strategy is anything the executive level team are willing to spend money hiring BCG to do.</a:t>
            </a:r>
          </a:p>
          <a:p>
            <a:pPr lvl="1">
              <a:buFont typeface="Arial" pitchFamily="34" charset="0"/>
              <a:buChar char="•"/>
            </a:pPr>
            <a:r>
              <a:rPr lang="en-US" dirty="0" smtClean="0"/>
              <a:t>By analogy: Ops strategy are those operations related decisions that are made by (or require sign-off) by executive level.</a:t>
            </a:r>
          </a:p>
          <a:p>
            <a:endParaRPr lang="en-US" dirty="0" smtClean="0"/>
          </a:p>
          <a:p>
            <a:r>
              <a:rPr lang="en-US" dirty="0" smtClean="0"/>
              <a:t>In other words, expensive investments and/or decisions with long-term implications and/or urgent in minds of key external stakeholders.</a:t>
            </a:r>
          </a:p>
          <a:p>
            <a:pPr lvl="1">
              <a:buFont typeface="Arial" pitchFamily="34" charset="0"/>
              <a:buChar char="•"/>
            </a:pPr>
            <a:r>
              <a:rPr lang="en-US" dirty="0" smtClean="0"/>
              <a:t>Sharp (hand-out): New Plant cost $11 billion. This kind of investment cannot be made without significant executive level scrutiny and support.  The investment is about more than production: “the future of Japanese hi-tech mfg,” “biggest gamble to remain competitive with rivals from South Korea, Taiwan, and China.”</a:t>
            </a:r>
          </a:p>
          <a:p>
            <a:pPr marL="240420" indent="-240420">
              <a:buSzPct val="80000"/>
              <a:buFontTx/>
              <a:buChar char="•"/>
            </a:pPr>
            <a:endParaRPr lang="en-US" dirty="0" smtClean="0"/>
          </a:p>
          <a:p>
            <a:pPr marL="240420" indent="-240420">
              <a:buSzPct val="80000"/>
              <a:buFontTx/>
              <a:buChar char="•"/>
            </a:pPr>
            <a:endParaRPr lang="en-US" dirty="0" smtClean="0"/>
          </a:p>
          <a:p>
            <a:pPr marL="240420" indent="-240420">
              <a:buSzPct val="80000"/>
              <a:buFontTx/>
              <a:buChar char="•"/>
            </a:pPr>
            <a:r>
              <a:rPr lang="en-US" dirty="0" smtClean="0"/>
              <a:t>What does ops involve from a leadership perspective? What do they do? (next slide)</a:t>
            </a: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10000"/>
          </a:bodyPr>
          <a:lstStyle/>
          <a:p>
            <a:r>
              <a:rPr lang="en-US" dirty="0" smtClean="0"/>
              <a:t>The third area we will cover is turnarounds.</a:t>
            </a:r>
          </a:p>
          <a:p>
            <a:endParaRPr lang="en-US" dirty="0" smtClean="0"/>
          </a:p>
          <a:p>
            <a:pPr defTabSz="966485">
              <a:defRPr/>
            </a:pPr>
            <a:r>
              <a:rPr lang="en-US" dirty="0" smtClean="0"/>
              <a:t>One way to look at turnarounds is to consider two extremes.</a:t>
            </a:r>
          </a:p>
          <a:p>
            <a:pPr defTabSz="966485">
              <a:defRPr/>
            </a:pPr>
            <a:endParaRPr lang="en-US" dirty="0" smtClean="0"/>
          </a:p>
          <a:p>
            <a:pPr defTabSz="966485">
              <a:defRPr/>
            </a:pPr>
            <a:r>
              <a:rPr lang="en-US" dirty="0" smtClean="0"/>
              <a:t>In 1982, Andrew Sigler became CEO at Champion International, a paper manufacturer, and led what might be called an organization-focused turnaround.  Sigler launched “Champion Way,” whose goal was to develop employee competence.  He delegated detailed change.  His style was to focus on developing a culture of trust, and he encouraged employees to problem-solve.  The reward was both skill-based, with some profit-sharing with the company.</a:t>
            </a:r>
          </a:p>
          <a:p>
            <a:endParaRPr lang="en-US" dirty="0" smtClean="0"/>
          </a:p>
          <a:p>
            <a:pPr defTabSz="966485">
              <a:defRPr/>
            </a:pPr>
            <a:r>
              <a:rPr lang="en-US" dirty="0" smtClean="0"/>
              <a:t>In 1994, Al</a:t>
            </a:r>
            <a:r>
              <a:rPr lang="en-US" baseline="0" dirty="0" smtClean="0"/>
              <a:t> Dunlap, nicknamed Chainsaw Al, joined Scott Paper as CEO.  In just one year, he forged what might be called an operations and economics-focused turnaround.  He was focused on maximizing shareholder value.  He was </a:t>
            </a:r>
            <a:r>
              <a:rPr lang="en-US" dirty="0" smtClean="0"/>
              <a:t>directive, top down.  He focused on operational improvements, restructuring and paring down of assets, with a plan that had almost military precision.  The rewards are richly financial; Dunlap himself was paid over $100 million.</a:t>
            </a:r>
          </a:p>
          <a:p>
            <a:pPr defTabSz="966485">
              <a:defRPr/>
            </a:pPr>
            <a:endParaRPr lang="en-US" dirty="0" smtClean="0"/>
          </a:p>
          <a:p>
            <a:pPr defTabSz="966485">
              <a:defRPr/>
            </a:pPr>
            <a:r>
              <a:rPr lang="en-US" baseline="0" dirty="0" smtClean="0"/>
              <a:t>Of course, no turnaround is singularly organizational or operational.  But there are many researchers and managers believe it is even worse to try to do both at the same time.  So which type of change do you think works better, and when?</a:t>
            </a:r>
          </a:p>
          <a:p>
            <a:pPr defTabSz="966485">
              <a:defRPr/>
            </a:pPr>
            <a:endParaRPr lang="en-US" baseline="0" dirty="0" smtClean="0"/>
          </a:p>
          <a:p>
            <a:pPr defTabSz="966485">
              <a:defRPr/>
            </a:pPr>
            <a:r>
              <a:rPr lang="en-US" baseline="0" dirty="0" smtClean="0"/>
              <a:t>[RESULTS:</a:t>
            </a:r>
          </a:p>
          <a:p>
            <a:pPr defTabSz="966485">
              <a:defRPr/>
            </a:pPr>
            <a:r>
              <a:rPr lang="en-US" dirty="0" smtClean="0"/>
              <a:t>Champion “had not seen a significant increase in the economic value of the company in more than a decade” </a:t>
            </a:r>
          </a:p>
          <a:p>
            <a:pPr defTabSz="966485">
              <a:defRPr/>
            </a:pPr>
            <a:r>
              <a:rPr lang="en-US" baseline="0" dirty="0" smtClean="0"/>
              <a:t>Scott Paper’s </a:t>
            </a:r>
            <a:r>
              <a:rPr lang="en-US" dirty="0" smtClean="0"/>
              <a:t>market value from $3 billion in 1994 to $9 billion in 1995.  And then Scott Paper imploded].</a:t>
            </a:r>
          </a:p>
          <a:p>
            <a:pPr defTabSz="966485">
              <a:defRPr/>
            </a:pPr>
            <a:endParaRPr lang="en-US" dirty="0" smtClean="0"/>
          </a:p>
          <a:p>
            <a:pPr defTabSz="966485">
              <a:defRPr/>
            </a:pPr>
            <a:r>
              <a:rPr lang="en-US" dirty="0" smtClean="0"/>
              <a:t>We will study new theories about how to do turnarounds.  In particular, Beer and </a:t>
            </a:r>
            <a:r>
              <a:rPr lang="en-US" dirty="0" err="1" smtClean="0"/>
              <a:t>Nohria</a:t>
            </a:r>
            <a:r>
              <a:rPr lang="en-US" dirty="0" smtClean="0"/>
              <a:t> argue that it is possible to do both, but sequentially.</a:t>
            </a:r>
          </a:p>
          <a:p>
            <a:pPr defTabSz="966485">
              <a:defRPr/>
            </a:pPr>
            <a:endParaRPr lang="en-US" dirty="0" smtClean="0"/>
          </a:p>
          <a:p>
            <a:pPr defTabSz="966485">
              <a:defRPr/>
            </a:pPr>
            <a:r>
              <a:rPr lang="en-US" dirty="0" smtClean="0"/>
              <a:t>In Operations Forensics, we will focus on operations-focused turnarounds as the third major area in our course, but I also want to recognize upfront that both types of turnarounds are important.</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F625BCB5-4109-4E77-8D15-B7AB1A4B5B57}" type="slidenum">
              <a:rPr lang="en-US" smtClean="0"/>
              <a:pPr/>
              <a:t>30</a:t>
            </a:fld>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r>
              <a:rPr lang="en-US" b="1" i="1" dirty="0">
                <a:latin typeface="+mn-lt"/>
              </a:rPr>
              <a:t>Quality management</a:t>
            </a:r>
            <a:r>
              <a:rPr lang="en-US" dirty="0">
                <a:latin typeface="+mn-lt"/>
              </a:rPr>
              <a:t>.  How do we maintain or improve quality—a particularly tall order during turnaround situations.  We will see that a key is to drive down variability.</a:t>
            </a:r>
          </a:p>
          <a:p>
            <a:pPr lvl="0"/>
            <a:r>
              <a:rPr lang="en-US" b="1" i="1" dirty="0">
                <a:latin typeface="+mn-lt"/>
              </a:rPr>
              <a:t>Innovation management</a:t>
            </a:r>
            <a:r>
              <a:rPr lang="en-US" dirty="0">
                <a:latin typeface="+mn-lt"/>
              </a:rPr>
              <a:t>.  Like quality, innovation is often relegated to a backseat in turnaround situations.</a:t>
            </a:r>
          </a:p>
          <a:p>
            <a:pPr lvl="0"/>
            <a:r>
              <a:rPr lang="en-US" b="1" i="1" dirty="0">
                <a:latin typeface="+mn-lt"/>
              </a:rPr>
              <a:t>Revenue management</a:t>
            </a:r>
            <a:r>
              <a:rPr lang="en-US" dirty="0">
                <a:latin typeface="+mn-lt"/>
              </a:rPr>
              <a:t>.  How do we maximize value from customers while minimizing our asset investments?</a:t>
            </a:r>
          </a:p>
          <a:p>
            <a:pPr lvl="0"/>
            <a:r>
              <a:rPr lang="en-US" b="1" i="1" dirty="0">
                <a:latin typeface="+mn-lt"/>
              </a:rPr>
              <a:t>Performance management</a:t>
            </a:r>
            <a:r>
              <a:rPr lang="en-US" dirty="0">
                <a:latin typeface="+mn-lt"/>
              </a:rPr>
              <a:t>.  How do we measure and track operational improvements?</a:t>
            </a:r>
          </a:p>
          <a:p>
            <a:pPr lvl="0"/>
            <a:r>
              <a:rPr lang="en-US" b="1" i="1" dirty="0">
                <a:latin typeface="+mn-lt"/>
              </a:rPr>
              <a:t>Investor management</a:t>
            </a:r>
            <a:r>
              <a:rPr lang="en-US" dirty="0">
                <a:latin typeface="+mn-lt"/>
              </a:rPr>
              <a:t>.  How do we tell a operational narrative to an audience that might be skeptical, uninterested, or not ready?</a:t>
            </a:r>
          </a:p>
          <a:p>
            <a:endParaRPr lang="en-US" dirty="0"/>
          </a:p>
        </p:txBody>
      </p:sp>
      <p:sp>
        <p:nvSpPr>
          <p:cNvPr id="4" name="Slide Number Placeholder 3"/>
          <p:cNvSpPr>
            <a:spLocks noGrp="1"/>
          </p:cNvSpPr>
          <p:nvPr>
            <p:ph type="sldNum" sz="quarter" idx="10"/>
          </p:nvPr>
        </p:nvSpPr>
        <p:spPr/>
        <p:txBody>
          <a:bodyPr/>
          <a:lstStyle/>
          <a:p>
            <a:fld id="{1D6990ED-D983-4756-B007-3B39AD5370D6}" type="slidenum">
              <a:rPr lang="en-US" smtClean="0"/>
              <a:pPr/>
              <a:t>31</a:t>
            </a:fld>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None/>
            </a:pPr>
            <a:r>
              <a:rPr lang="en-US" dirty="0" smtClean="0"/>
              <a:t>We would</a:t>
            </a:r>
            <a:r>
              <a:rPr lang="en-US" baseline="0" dirty="0" smtClean="0"/>
              <a:t> like to discuss here new OS introduction. May not be new from what it seems, but the main changes:</a:t>
            </a:r>
          </a:p>
          <a:p>
            <a:pPr>
              <a:buAutoNum type="arabicParenBoth"/>
            </a:pPr>
            <a:r>
              <a:rPr lang="en-US" baseline="0" dirty="0" smtClean="0"/>
              <a:t>Alignment – no change in strategy, but the processes are more aligned (NPI change). </a:t>
            </a:r>
          </a:p>
          <a:p>
            <a:pPr>
              <a:buAutoNum type="arabicParenBoth"/>
            </a:pPr>
            <a:r>
              <a:rPr lang="en-US" baseline="0" dirty="0" smtClean="0"/>
              <a:t>Defensibility  -  improves (but cannot say too much here for now). </a:t>
            </a:r>
          </a:p>
          <a:p>
            <a:pPr>
              <a:buAutoNum type="arabicParenBoth"/>
            </a:pPr>
            <a:endParaRPr lang="en-US" baseline="0" dirty="0" smtClean="0"/>
          </a:p>
          <a:p>
            <a:pPr>
              <a:buAutoNum type="arabicParenBoth"/>
            </a:pPr>
            <a:r>
              <a:rPr lang="en-US" baseline="0" dirty="0" smtClean="0"/>
              <a:t>The main change is the complexity reduction – number of platforms, suppliers, plants, etc. </a:t>
            </a:r>
          </a:p>
          <a:p>
            <a:pPr>
              <a:buAutoNum type="arabicParenBoth"/>
            </a:pPr>
            <a:endParaRPr lang="en-US" baseline="0" dirty="0" smtClean="0"/>
          </a:p>
          <a:p>
            <a:pPr>
              <a:buNone/>
            </a:pPr>
            <a:r>
              <a:rPr lang="en-US" baseline="0" dirty="0" smtClean="0"/>
              <a:t>VCAP – this is a classical example where the processes and assets interact. It is a combined approach to both assets (reduction) and assets (simplification and more accountable) that makes the impact. What we have not discusses here, is the process by which they reached that (</a:t>
            </a:r>
            <a:r>
              <a:rPr lang="en-US" baseline="0" smtClean="0"/>
              <a:t>through cross </a:t>
            </a:r>
            <a:r>
              <a:rPr lang="en-US" baseline="0" dirty="0" smtClean="0"/>
              <a:t>functional teams that are also cross cultural), but we will get to that towards the end of the class. </a:t>
            </a:r>
          </a:p>
        </p:txBody>
      </p:sp>
      <p:sp>
        <p:nvSpPr>
          <p:cNvPr id="4" name="Header Placeholder 3"/>
          <p:cNvSpPr>
            <a:spLocks noGrp="1"/>
          </p:cNvSpPr>
          <p:nvPr>
            <p:ph type="hdr" sz="quarter" idx="10"/>
          </p:nvPr>
        </p:nvSpPr>
        <p:spPr/>
        <p:txBody>
          <a:bodyPr/>
          <a:lstStyle/>
          <a:p>
            <a:pPr>
              <a:defRPr/>
            </a:pPr>
            <a:r>
              <a:rPr lang="en-US" smtClean="0"/>
              <a:t>Operations Strategy Week #1: Concept &amp; Framework</a:t>
            </a:r>
            <a:endParaRPr lang="en-US"/>
          </a:p>
        </p:txBody>
      </p:sp>
      <p:sp>
        <p:nvSpPr>
          <p:cNvPr id="5" name="Date Placeholder 4"/>
          <p:cNvSpPr>
            <a:spLocks noGrp="1"/>
          </p:cNvSpPr>
          <p:nvPr>
            <p:ph type="dt" idx="11"/>
          </p:nvPr>
        </p:nvSpPr>
        <p:spPr/>
        <p:txBody>
          <a:bodyPr/>
          <a:lstStyle/>
          <a:p>
            <a:pPr>
              <a:defRPr/>
            </a:pPr>
            <a:fld id="{577F2C5D-8CAA-4F71-8536-926EBD83E312}" type="datetime1">
              <a:rPr lang="en-US" smtClean="0"/>
              <a:pPr>
                <a:defRPr/>
              </a:pPr>
              <a:t>1/2/2012</a:t>
            </a:fld>
            <a:endParaRPr lang="en-US"/>
          </a:p>
        </p:txBody>
      </p:sp>
      <p:sp>
        <p:nvSpPr>
          <p:cNvPr id="6" name="Footer Placeholder 5"/>
          <p:cNvSpPr>
            <a:spLocks noGrp="1"/>
          </p:cNvSpPr>
          <p:nvPr>
            <p:ph type="ftr" sz="quarter" idx="12"/>
          </p:nvPr>
        </p:nvSpPr>
        <p:spPr/>
        <p:txBody>
          <a:bodyPr/>
          <a:lstStyle/>
          <a:p>
            <a:pPr>
              <a:defRPr/>
            </a:pPr>
            <a:r>
              <a:rPr lang="en-US" smtClean="0"/>
              <a:t>© Van Mieghem</a:t>
            </a:r>
            <a:endParaRPr lang="en-US"/>
          </a:p>
        </p:txBody>
      </p:sp>
      <p:sp>
        <p:nvSpPr>
          <p:cNvPr id="7" name="Slide Number Placeholder 6"/>
          <p:cNvSpPr>
            <a:spLocks noGrp="1"/>
          </p:cNvSpPr>
          <p:nvPr>
            <p:ph type="sldNum" sz="quarter" idx="13"/>
          </p:nvPr>
        </p:nvSpPr>
        <p:spPr/>
        <p:txBody>
          <a:bodyPr/>
          <a:lstStyle/>
          <a:p>
            <a:pPr>
              <a:defRPr/>
            </a:pPr>
            <a:fld id="{B167D6DD-B4B5-43AC-8C39-6CD236D1941C}" type="slidenum">
              <a:rPr lang="en-US" smtClean="0"/>
              <a:pPr>
                <a:defRPr/>
              </a:pPr>
              <a:t>34</a:t>
            </a:fld>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Just show this as a first example of the high</a:t>
            </a:r>
            <a:r>
              <a:rPr lang="en-US" baseline="0" dirty="0" smtClean="0"/>
              <a:t> level idea of a ROIC tree.</a:t>
            </a:r>
          </a:p>
          <a:p>
            <a:endParaRPr lang="en-US" baseline="0" dirty="0" smtClean="0"/>
          </a:p>
          <a:p>
            <a:r>
              <a:rPr lang="en-US" baseline="0" dirty="0" smtClean="0"/>
              <a:t>KEY = while the first few layers are generic, at a certain point you MUST become firm-specific and use the drivers/terminology of the industry (especially if you want to benchmark)</a:t>
            </a:r>
            <a:endParaRPr lang="en-US" dirty="0"/>
          </a:p>
        </p:txBody>
      </p:sp>
      <p:sp>
        <p:nvSpPr>
          <p:cNvPr id="4" name="Header Placeholder 3"/>
          <p:cNvSpPr>
            <a:spLocks noGrp="1"/>
          </p:cNvSpPr>
          <p:nvPr>
            <p:ph type="hdr" sz="quarter" idx="10"/>
          </p:nvPr>
        </p:nvSpPr>
        <p:spPr/>
        <p:txBody>
          <a:bodyPr/>
          <a:lstStyle/>
          <a:p>
            <a:pPr>
              <a:defRPr/>
            </a:pPr>
            <a:r>
              <a:rPr lang="en-US" smtClean="0"/>
              <a:t>OPNS454 Week #8: Technology and Mass Customized Service</a:t>
            </a:r>
            <a:endParaRPr lang="en-US"/>
          </a:p>
        </p:txBody>
      </p:sp>
      <p:sp>
        <p:nvSpPr>
          <p:cNvPr id="5" name="Date Placeholder 4"/>
          <p:cNvSpPr>
            <a:spLocks noGrp="1"/>
          </p:cNvSpPr>
          <p:nvPr>
            <p:ph type="dt" idx="11"/>
          </p:nvPr>
        </p:nvSpPr>
        <p:spPr/>
        <p:txBody>
          <a:bodyPr/>
          <a:lstStyle/>
          <a:p>
            <a:pPr>
              <a:defRPr/>
            </a:pPr>
            <a:fld id="{2BB63D27-399F-4792-A118-4CC730A89D33}" type="datetime1">
              <a:rPr lang="en-US" smtClean="0"/>
              <a:pPr>
                <a:defRPr/>
              </a:pPr>
              <a:t>1/2/2012</a:t>
            </a:fld>
            <a:endParaRPr lang="en-US"/>
          </a:p>
        </p:txBody>
      </p:sp>
      <p:sp>
        <p:nvSpPr>
          <p:cNvPr id="6" name="Footer Placeholder 5"/>
          <p:cNvSpPr>
            <a:spLocks noGrp="1"/>
          </p:cNvSpPr>
          <p:nvPr>
            <p:ph type="ftr" sz="quarter" idx="12"/>
          </p:nvPr>
        </p:nvSpPr>
        <p:spPr/>
        <p:txBody>
          <a:bodyPr/>
          <a:lstStyle/>
          <a:p>
            <a:pPr>
              <a:defRPr/>
            </a:pPr>
            <a:r>
              <a:rPr lang="en-US" smtClean="0"/>
              <a:t>© Van Mieghem</a:t>
            </a:r>
            <a:endParaRPr lang="en-US"/>
          </a:p>
        </p:txBody>
      </p:sp>
      <p:sp>
        <p:nvSpPr>
          <p:cNvPr id="7" name="Slide Number Placeholder 6"/>
          <p:cNvSpPr>
            <a:spLocks noGrp="1"/>
          </p:cNvSpPr>
          <p:nvPr>
            <p:ph type="sldNum" sz="quarter" idx="13"/>
          </p:nvPr>
        </p:nvSpPr>
        <p:spPr/>
        <p:txBody>
          <a:bodyPr/>
          <a:lstStyle/>
          <a:p>
            <a:pPr>
              <a:defRPr/>
            </a:pPr>
            <a:fld id="{B19D7C3D-48F7-42AB-8CEF-AD510D4D77B3}" type="slidenum">
              <a:rPr lang="en-US" smtClean="0"/>
              <a:pPr>
                <a:defRPr/>
              </a:pPr>
              <a:t>36</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hdr" sz="quarter"/>
          </p:nvPr>
        </p:nvSpPr>
        <p:spPr/>
        <p:txBody>
          <a:bodyPr/>
          <a:lstStyle/>
          <a:p>
            <a:pPr>
              <a:defRPr/>
            </a:pPr>
            <a:r>
              <a:rPr lang="en-US" smtClean="0"/>
              <a:t>Operations Strategy Week #1: Concept &amp; Framework</a:t>
            </a:r>
          </a:p>
        </p:txBody>
      </p:sp>
      <p:sp>
        <p:nvSpPr>
          <p:cNvPr id="60419" name="Rectangle 3"/>
          <p:cNvSpPr>
            <a:spLocks noGrp="1" noChangeArrowheads="1"/>
          </p:cNvSpPr>
          <p:nvPr>
            <p:ph type="dt" sz="quarter" idx="1"/>
          </p:nvPr>
        </p:nvSpPr>
        <p:spPr/>
        <p:txBody>
          <a:bodyPr/>
          <a:lstStyle/>
          <a:p>
            <a:pPr>
              <a:defRPr/>
            </a:pPr>
            <a:fld id="{9A7DC9A4-767B-4EE3-95FB-81A76F4D1ECA}" type="datetime1">
              <a:rPr lang="en-US" smtClean="0"/>
              <a:pPr>
                <a:defRPr/>
              </a:pPr>
              <a:t>1/2/2012</a:t>
            </a:fld>
            <a:endParaRPr lang="en-US" smtClean="0"/>
          </a:p>
        </p:txBody>
      </p:sp>
      <p:sp>
        <p:nvSpPr>
          <p:cNvPr id="60420" name="Rectangle 6"/>
          <p:cNvSpPr>
            <a:spLocks noGrp="1" noChangeArrowheads="1"/>
          </p:cNvSpPr>
          <p:nvPr>
            <p:ph type="ftr" sz="quarter" idx="4"/>
          </p:nvPr>
        </p:nvSpPr>
        <p:spPr/>
        <p:txBody>
          <a:bodyPr/>
          <a:lstStyle/>
          <a:p>
            <a:pPr>
              <a:defRPr/>
            </a:pPr>
            <a:r>
              <a:rPr lang="en-US" smtClean="0"/>
              <a:t>© Van Mieghem</a:t>
            </a:r>
          </a:p>
        </p:txBody>
      </p:sp>
      <p:sp>
        <p:nvSpPr>
          <p:cNvPr id="60421" name="Rectangle 7"/>
          <p:cNvSpPr>
            <a:spLocks noGrp="1" noChangeArrowheads="1"/>
          </p:cNvSpPr>
          <p:nvPr>
            <p:ph type="sldNum" sz="quarter" idx="5"/>
          </p:nvPr>
        </p:nvSpPr>
        <p:spPr/>
        <p:txBody>
          <a:bodyPr/>
          <a:lstStyle/>
          <a:p>
            <a:pPr>
              <a:defRPr/>
            </a:pPr>
            <a:fld id="{BC513F34-8025-46BB-9B11-C9DED1EECB9A}" type="slidenum">
              <a:rPr lang="en-US" smtClean="0"/>
              <a:pPr>
                <a:defRPr/>
              </a:pPr>
              <a:t>4</a:t>
            </a:fld>
            <a:endParaRPr lang="en-US" smtClean="0"/>
          </a:p>
        </p:txBody>
      </p:sp>
      <p:sp>
        <p:nvSpPr>
          <p:cNvPr id="59398" name="Rectangle 2"/>
          <p:cNvSpPr>
            <a:spLocks noGrp="1" noRot="1" noChangeAspect="1" noChangeArrowheads="1" noTextEdit="1"/>
          </p:cNvSpPr>
          <p:nvPr>
            <p:ph type="sldImg"/>
          </p:nvPr>
        </p:nvSpPr>
        <p:spPr>
          <a:ln/>
        </p:spPr>
      </p:sp>
      <p:sp>
        <p:nvSpPr>
          <p:cNvPr id="59399" name="Rectangle 3"/>
          <p:cNvSpPr>
            <a:spLocks noGrp="1" noChangeArrowheads="1"/>
          </p:cNvSpPr>
          <p:nvPr>
            <p:ph type="body" idx="1"/>
          </p:nvPr>
        </p:nvSpPr>
        <p:spPr>
          <a:noFill/>
          <a:ln/>
        </p:spPr>
        <p:txBody>
          <a:bodyPr/>
          <a:lstStyle/>
          <a:p>
            <a:r>
              <a:rPr lang="en-US" smtClean="0"/>
              <a:t>Let us first look at some data on operations strategy. To bring some clarity to the role played by manufacturing executives, in early 2006 Booz Allen Hamilton conducted in-depth surveys and interviews with heads of manufacturing in more than 50 companies based in Europe, the United States, and South America.</a:t>
            </a:r>
          </a:p>
          <a:p>
            <a:pPr>
              <a:buFont typeface="Wingdings" pitchFamily="2" charset="2"/>
              <a:buNone/>
            </a:pPr>
            <a:endParaRPr lang="en-US" smtClean="0"/>
          </a:p>
          <a:p>
            <a:pPr>
              <a:buFont typeface="Wingdings" pitchFamily="2" charset="2"/>
              <a:buNone/>
            </a:pPr>
            <a:endParaRPr lang="en-US" smtClean="0"/>
          </a:p>
          <a:p>
            <a:pPr>
              <a:buFont typeface="Wingdings" pitchFamily="2" charset="2"/>
              <a:buNone/>
            </a:pPr>
            <a:r>
              <a:rPr lang="en-US" smtClean="0"/>
              <a:t>For whom is this course?  Quickly some facts; hopefully you’ll recognize your experience and career aspirations…</a:t>
            </a:r>
          </a:p>
          <a:p>
            <a:endParaRPr lang="en-US" smtClean="0"/>
          </a:p>
          <a:p>
            <a:r>
              <a:rPr lang="en-US" smtClean="0"/>
              <a:t>To lead us into the concept of operations strategy and the objectives of the course, let’s first look at some data: what do actual operations leaders do?  How do they spend their time?</a:t>
            </a:r>
          </a:p>
          <a:p>
            <a:r>
              <a:rPr lang="en-US" smtClean="0"/>
              <a:t>Key point: Manufacturing leaders handle much more than manufacturing. The bars show the percentage of survey respondents who manage other domains, including more than 40 percent who oversee customer service and R&amp;D.</a:t>
            </a:r>
          </a:p>
          <a:p>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ChangeArrowheads="1"/>
          </p:cNvSpPr>
          <p:nvPr>
            <p:ph type="hdr" sz="quarter"/>
          </p:nvPr>
        </p:nvSpPr>
        <p:spPr/>
        <p:txBody>
          <a:bodyPr/>
          <a:lstStyle/>
          <a:p>
            <a:pPr>
              <a:defRPr/>
            </a:pPr>
            <a:r>
              <a:rPr lang="en-US" smtClean="0"/>
              <a:t>Operations Strategy Week #1: Concept &amp; Framework</a:t>
            </a:r>
          </a:p>
        </p:txBody>
      </p:sp>
      <p:sp>
        <p:nvSpPr>
          <p:cNvPr id="62467" name="Rectangle 3"/>
          <p:cNvSpPr>
            <a:spLocks noGrp="1" noChangeArrowheads="1"/>
          </p:cNvSpPr>
          <p:nvPr>
            <p:ph type="dt" sz="quarter" idx="1"/>
          </p:nvPr>
        </p:nvSpPr>
        <p:spPr/>
        <p:txBody>
          <a:bodyPr/>
          <a:lstStyle/>
          <a:p>
            <a:pPr>
              <a:defRPr/>
            </a:pPr>
            <a:fld id="{7C6A47A2-D94E-4F6C-AC61-E053251ECF45}" type="datetime1">
              <a:rPr lang="en-US" smtClean="0"/>
              <a:pPr>
                <a:defRPr/>
              </a:pPr>
              <a:t>1/2/2012</a:t>
            </a:fld>
            <a:endParaRPr lang="en-US" smtClean="0"/>
          </a:p>
        </p:txBody>
      </p:sp>
      <p:sp>
        <p:nvSpPr>
          <p:cNvPr id="62468" name="Rectangle 6"/>
          <p:cNvSpPr>
            <a:spLocks noGrp="1" noChangeArrowheads="1"/>
          </p:cNvSpPr>
          <p:nvPr>
            <p:ph type="ftr" sz="quarter" idx="4"/>
          </p:nvPr>
        </p:nvSpPr>
        <p:spPr/>
        <p:txBody>
          <a:bodyPr/>
          <a:lstStyle/>
          <a:p>
            <a:pPr>
              <a:defRPr/>
            </a:pPr>
            <a:r>
              <a:rPr lang="en-US" smtClean="0"/>
              <a:t>© Van Mieghem</a:t>
            </a:r>
          </a:p>
        </p:txBody>
      </p:sp>
      <p:sp>
        <p:nvSpPr>
          <p:cNvPr id="62469" name="Rectangle 7"/>
          <p:cNvSpPr>
            <a:spLocks noGrp="1" noChangeArrowheads="1"/>
          </p:cNvSpPr>
          <p:nvPr>
            <p:ph type="sldNum" sz="quarter" idx="5"/>
          </p:nvPr>
        </p:nvSpPr>
        <p:spPr/>
        <p:txBody>
          <a:bodyPr/>
          <a:lstStyle/>
          <a:p>
            <a:pPr>
              <a:defRPr/>
            </a:pPr>
            <a:fld id="{04C45196-4521-4ED7-898A-ED7F8CEE15A3}" type="slidenum">
              <a:rPr lang="en-US" smtClean="0"/>
              <a:pPr>
                <a:defRPr/>
              </a:pPr>
              <a:t>5</a:t>
            </a:fld>
            <a:endParaRPr lang="en-US" smtClean="0"/>
          </a:p>
        </p:txBody>
      </p:sp>
      <p:sp>
        <p:nvSpPr>
          <p:cNvPr id="60422" name="Rectangle 2"/>
          <p:cNvSpPr>
            <a:spLocks noGrp="1" noRot="1" noChangeAspect="1" noChangeArrowheads="1" noTextEdit="1"/>
          </p:cNvSpPr>
          <p:nvPr>
            <p:ph type="sldImg"/>
          </p:nvPr>
        </p:nvSpPr>
        <p:spPr>
          <a:ln/>
        </p:spPr>
      </p:sp>
      <p:sp>
        <p:nvSpPr>
          <p:cNvPr id="60423" name="Rectangle 3"/>
          <p:cNvSpPr>
            <a:spLocks noGrp="1" noChangeArrowheads="1"/>
          </p:cNvSpPr>
          <p:nvPr>
            <p:ph type="body" idx="1"/>
          </p:nvPr>
        </p:nvSpPr>
        <p:spPr>
          <a:noFill/>
          <a:ln/>
        </p:spPr>
        <p:txBody>
          <a:bodyPr/>
          <a:lstStyle/>
          <a:p>
            <a:r>
              <a:rPr lang="en-US" dirty="0" smtClean="0"/>
              <a:t>The key objective of the firm is to create value—how do operations leaders help?</a:t>
            </a:r>
          </a:p>
          <a:p>
            <a:endParaRPr lang="en-US" dirty="0" smtClean="0"/>
          </a:p>
          <a:p>
            <a:endParaRPr lang="en-US" dirty="0" smtClean="0"/>
          </a:p>
          <a:p>
            <a:r>
              <a:rPr lang="en-US" dirty="0" smtClean="0"/>
              <a:t>Notice that the levers involve structuring the operating system:</a:t>
            </a:r>
          </a:p>
          <a:p>
            <a:pPr lvl="1"/>
            <a:r>
              <a:rPr lang="en-US" dirty="0" smtClean="0"/>
              <a:t>#1 = Systems/processes</a:t>
            </a:r>
          </a:p>
          <a:p>
            <a:pPr lvl="1"/>
            <a:r>
              <a:rPr lang="en-US" dirty="0" smtClean="0"/>
              <a:t>People (= human resources)</a:t>
            </a:r>
          </a:p>
          <a:p>
            <a:pPr lvl="1"/>
            <a:r>
              <a:rPr lang="en-US" dirty="0" smtClean="0"/>
              <a:t># 2 = </a:t>
            </a:r>
            <a:r>
              <a:rPr lang="en-US" dirty="0" err="1" smtClean="0"/>
              <a:t>Interfunctional</a:t>
            </a:r>
            <a:r>
              <a:rPr lang="en-US" dirty="0" smtClean="0"/>
              <a:t> integration</a:t>
            </a:r>
          </a:p>
          <a:p>
            <a:pPr lvl="1"/>
            <a:r>
              <a:rPr lang="en-US" dirty="0" smtClean="0"/>
              <a:t>Good LT planning (=strategy)</a:t>
            </a:r>
          </a:p>
          <a:p>
            <a:pPr lvl="1"/>
            <a:r>
              <a:rPr lang="en-US" dirty="0" smtClean="0"/>
              <a:t>Decreasing complexity (=focus)</a:t>
            </a:r>
          </a:p>
          <a:p>
            <a:pPr lvl="1"/>
            <a:endParaRPr lang="en-US" dirty="0" smtClean="0"/>
          </a:p>
          <a:p>
            <a:r>
              <a:rPr lang="en-US" dirty="0" smtClean="0"/>
              <a:t>Point = these are exactly the levers that we will be studying</a:t>
            </a:r>
          </a:p>
          <a:p>
            <a:endParaRPr lang="en-US" dirty="0" smtClean="0"/>
          </a:p>
          <a:p>
            <a:pPr lvl="1"/>
            <a:r>
              <a:rPr lang="en-US" dirty="0" smtClean="0"/>
              <a:t>Now that we know what ops leaders do, let’s discuss what &amp; how we will do in this class</a:t>
            </a:r>
          </a:p>
          <a:p>
            <a:pPr lvl="1"/>
            <a:endParaRPr lang="en-US" dirty="0" smtClean="0"/>
          </a:p>
          <a:p>
            <a:pPr lvl="1"/>
            <a:endParaRPr lang="en-US" dirty="0"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Grp="1" noChangeArrowheads="1"/>
          </p:cNvSpPr>
          <p:nvPr>
            <p:ph type="hdr" sz="quarter"/>
          </p:nvPr>
        </p:nvSpPr>
        <p:spPr/>
        <p:txBody>
          <a:bodyPr/>
          <a:lstStyle/>
          <a:p>
            <a:pPr>
              <a:defRPr/>
            </a:pPr>
            <a:r>
              <a:rPr lang="en-US" smtClean="0"/>
              <a:t>Operations Strategy Week #1: Concept &amp; Framework</a:t>
            </a:r>
          </a:p>
        </p:txBody>
      </p:sp>
      <p:sp>
        <p:nvSpPr>
          <p:cNvPr id="63491" name="Rectangle 3"/>
          <p:cNvSpPr>
            <a:spLocks noGrp="1" noChangeArrowheads="1"/>
          </p:cNvSpPr>
          <p:nvPr>
            <p:ph type="dt" sz="quarter" idx="1"/>
          </p:nvPr>
        </p:nvSpPr>
        <p:spPr/>
        <p:txBody>
          <a:bodyPr/>
          <a:lstStyle/>
          <a:p>
            <a:pPr>
              <a:defRPr/>
            </a:pPr>
            <a:fld id="{06D0E045-3836-40FE-8A1B-ADD2BBBE4C9A}" type="datetime1">
              <a:rPr lang="en-US" smtClean="0"/>
              <a:pPr>
                <a:defRPr/>
              </a:pPr>
              <a:t>1/2/2012</a:t>
            </a:fld>
            <a:endParaRPr lang="en-US" smtClean="0"/>
          </a:p>
        </p:txBody>
      </p:sp>
      <p:sp>
        <p:nvSpPr>
          <p:cNvPr id="63492" name="Rectangle 6"/>
          <p:cNvSpPr>
            <a:spLocks noGrp="1" noChangeArrowheads="1"/>
          </p:cNvSpPr>
          <p:nvPr>
            <p:ph type="ftr" sz="quarter" idx="4"/>
          </p:nvPr>
        </p:nvSpPr>
        <p:spPr/>
        <p:txBody>
          <a:bodyPr/>
          <a:lstStyle/>
          <a:p>
            <a:pPr>
              <a:defRPr/>
            </a:pPr>
            <a:r>
              <a:rPr lang="en-US" smtClean="0"/>
              <a:t>© Van Mieghem</a:t>
            </a:r>
          </a:p>
        </p:txBody>
      </p:sp>
      <p:sp>
        <p:nvSpPr>
          <p:cNvPr id="63493" name="Rectangle 7"/>
          <p:cNvSpPr>
            <a:spLocks noGrp="1" noChangeArrowheads="1"/>
          </p:cNvSpPr>
          <p:nvPr>
            <p:ph type="sldNum" sz="quarter" idx="5"/>
          </p:nvPr>
        </p:nvSpPr>
        <p:spPr/>
        <p:txBody>
          <a:bodyPr/>
          <a:lstStyle/>
          <a:p>
            <a:pPr>
              <a:defRPr/>
            </a:pPr>
            <a:fld id="{AAADB25C-0930-4D73-A330-6C6837D4A242}" type="slidenum">
              <a:rPr lang="en-US" smtClean="0"/>
              <a:pPr>
                <a:defRPr/>
              </a:pPr>
              <a:t>6</a:t>
            </a:fld>
            <a:endParaRPr lang="en-US" smtClean="0"/>
          </a:p>
        </p:txBody>
      </p:sp>
      <p:sp>
        <p:nvSpPr>
          <p:cNvPr id="61446" name="Rectangle 4"/>
          <p:cNvSpPr>
            <a:spLocks noGrp="1" noRot="1" noChangeAspect="1" noChangeArrowheads="1" noTextEdit="1"/>
          </p:cNvSpPr>
          <p:nvPr>
            <p:ph type="sldImg"/>
          </p:nvPr>
        </p:nvSpPr>
        <p:spPr>
          <a:ln/>
        </p:spPr>
      </p:sp>
      <p:sp>
        <p:nvSpPr>
          <p:cNvPr id="61447" name="Rectangle 5"/>
          <p:cNvSpPr>
            <a:spLocks noGrp="1" noChangeArrowheads="1"/>
          </p:cNvSpPr>
          <p:nvPr>
            <p:ph type="body" idx="1"/>
          </p:nvPr>
        </p:nvSpPr>
        <p:spPr>
          <a:noFill/>
          <a:ln/>
        </p:spPr>
        <p:txBody>
          <a:bodyPr/>
          <a:lstStyle/>
          <a:p>
            <a:r>
              <a:rPr lang="en-US" dirty="0" smtClean="0"/>
              <a:t>Goals: today we’ll discuss the key elements of OS; next class we’ll do the second part.</a:t>
            </a:r>
          </a:p>
          <a:p>
            <a:r>
              <a:rPr lang="en-US" dirty="0" smtClean="0"/>
              <a:t>It is important to set expectations on </a:t>
            </a:r>
            <a:r>
              <a:rPr lang="en-US" i="1" dirty="0" smtClean="0"/>
              <a:t>how </a:t>
            </a:r>
            <a:r>
              <a:rPr lang="en-US" dirty="0" smtClean="0"/>
              <a:t>we will do this:</a:t>
            </a:r>
          </a:p>
          <a:p>
            <a:r>
              <a:rPr lang="en-US" dirty="0" smtClean="0"/>
              <a:t>Approach #1: </a:t>
            </a:r>
            <a:r>
              <a:rPr lang="en-US" i="1" dirty="0" smtClean="0"/>
              <a:t>emphasize the connecting of strategy and operations: “what can I learn from operations to guide strategy and, vice versa, how does strategy guide the configuration of the operational system?”</a:t>
            </a:r>
          </a:p>
          <a:p>
            <a:pPr lvl="1"/>
            <a:r>
              <a:rPr lang="en-US" dirty="0" smtClean="0"/>
              <a:t>For each case, ask what the strategic questions are and ask how operations impact that answer. </a:t>
            </a:r>
          </a:p>
          <a:p>
            <a:r>
              <a:rPr lang="en-US" dirty="0" smtClean="0"/>
              <a:t>Approach #2: integrate and provide a balanced view of the firm by applying known tools to more complex settings:</a:t>
            </a:r>
          </a:p>
          <a:p>
            <a:pPr lvl="1"/>
            <a:r>
              <a:rPr lang="en-US" dirty="0" smtClean="0"/>
              <a:t>Will use stuff you know: capacity, inventory, queuing; cost accounting; finance (NPV); economics &amp; competitive analysis. MIX of QUANT and QUAL!</a:t>
            </a:r>
          </a:p>
          <a:p>
            <a:pPr lvl="1"/>
            <a:r>
              <a:rPr lang="en-US" dirty="0" smtClean="0">
                <a:solidFill>
                  <a:srgbClr val="FF3300"/>
                </a:solidFill>
              </a:rPr>
              <a:t>This will force you to “assimilate what you (thought you) know, but had not yet internalized”</a:t>
            </a:r>
          </a:p>
          <a:p>
            <a:pPr lvl="1"/>
            <a:r>
              <a:rPr lang="en-US" dirty="0" err="1" smtClean="0">
                <a:solidFill>
                  <a:srgbClr val="FF3300"/>
                </a:solidFill>
              </a:rPr>
              <a:t>Appyling</a:t>
            </a:r>
            <a:r>
              <a:rPr lang="en-US" dirty="0" smtClean="0">
                <a:solidFill>
                  <a:srgbClr val="FF3300"/>
                </a:solidFill>
              </a:rPr>
              <a:t> frameworks/theory using models &amp; tools is difficult: it requires</a:t>
            </a:r>
          </a:p>
          <a:p>
            <a:pPr lvl="3"/>
            <a:r>
              <a:rPr lang="en-US" dirty="0" smtClean="0">
                <a:solidFill>
                  <a:srgbClr val="FF3300"/>
                </a:solidFill>
              </a:rPr>
              <a:t>1. Judgment, 2. Approximations and assumptions</a:t>
            </a:r>
          </a:p>
          <a:p>
            <a:pPr lvl="3"/>
            <a:r>
              <a:rPr lang="en-US" dirty="0" smtClean="0">
                <a:solidFill>
                  <a:srgbClr val="FF3300"/>
                </a:solidFill>
              </a:rPr>
              <a:t>Sensitivity of results to these assumptions</a:t>
            </a:r>
          </a:p>
          <a:p>
            <a:pPr lvl="2"/>
            <a:r>
              <a:rPr lang="en-US" dirty="0" smtClean="0">
                <a:solidFill>
                  <a:srgbClr val="FF3300"/>
                </a:solidFill>
              </a:rPr>
              <a:t>Who has taken fin decisions? This class is similar in that it applies theory from core courses to applications; whereas they focus on finance, we focus on ops.</a:t>
            </a:r>
          </a:p>
          <a:p>
            <a:r>
              <a:rPr lang="en-US" dirty="0" smtClean="0"/>
              <a:t>One can add (from Galvin’s book):</a:t>
            </a:r>
          </a:p>
          <a:p>
            <a:pPr lvl="1"/>
            <a:r>
              <a:rPr lang="en-US" dirty="0" smtClean="0"/>
              <a:t>- perspective: we consider decisions involving operations in a broader context that includes marketing and competitive concerns, and evaluate them against financial and strategic imperatives. G: Students are exposed to a wide range of competitive environments; each requires the integration of business and operations strategies and the focus of manufacturing on a narrow set of goals.</a:t>
            </a:r>
          </a:p>
          <a:p>
            <a:pPr lvl="1"/>
            <a:r>
              <a:rPr lang="en-US" dirty="0" smtClean="0"/>
              <a:t>- tools: Galvin: To assist in the above process—and, also, to ensure effective implementation—a number of tools are provided.  Two classes:</a:t>
            </a:r>
          </a:p>
          <a:p>
            <a:pPr lvl="2"/>
            <a:r>
              <a:rPr lang="en-US" dirty="0" smtClean="0"/>
              <a:t>1. Largely technical tools, of interest primarily to ops specialists: e.g., SPC and measurement of total factor productivity</a:t>
            </a:r>
          </a:p>
          <a:p>
            <a:pPr lvl="2"/>
            <a:r>
              <a:rPr lang="en-US" dirty="0" smtClean="0"/>
              <a:t>2. Conceptual and strategic tools to assist general managers planning to compete through superior ops: e.g., focused factories and the four stages of mfg.</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ChangeArrowheads="1"/>
          </p:cNvSpPr>
          <p:nvPr>
            <p:ph type="hdr" sz="quarter"/>
          </p:nvPr>
        </p:nvSpPr>
        <p:spPr/>
        <p:txBody>
          <a:bodyPr/>
          <a:lstStyle/>
          <a:p>
            <a:pPr>
              <a:defRPr/>
            </a:pPr>
            <a:r>
              <a:rPr lang="en-US" smtClean="0"/>
              <a:t>Operations Strategy Week #1: Concept &amp; Framework</a:t>
            </a:r>
          </a:p>
        </p:txBody>
      </p:sp>
      <p:sp>
        <p:nvSpPr>
          <p:cNvPr id="64515" name="Rectangle 3"/>
          <p:cNvSpPr>
            <a:spLocks noGrp="1" noChangeArrowheads="1"/>
          </p:cNvSpPr>
          <p:nvPr>
            <p:ph type="dt" sz="quarter" idx="1"/>
          </p:nvPr>
        </p:nvSpPr>
        <p:spPr/>
        <p:txBody>
          <a:bodyPr/>
          <a:lstStyle/>
          <a:p>
            <a:pPr>
              <a:defRPr/>
            </a:pPr>
            <a:fld id="{D2C9789E-CDA2-4D71-800C-FEAE8D67F294}" type="datetime1">
              <a:rPr lang="en-US" smtClean="0"/>
              <a:pPr>
                <a:defRPr/>
              </a:pPr>
              <a:t>1/2/2012</a:t>
            </a:fld>
            <a:endParaRPr lang="en-US" smtClean="0"/>
          </a:p>
        </p:txBody>
      </p:sp>
      <p:sp>
        <p:nvSpPr>
          <p:cNvPr id="64516" name="Rectangle 6"/>
          <p:cNvSpPr>
            <a:spLocks noGrp="1" noChangeArrowheads="1"/>
          </p:cNvSpPr>
          <p:nvPr>
            <p:ph type="ftr" sz="quarter" idx="4"/>
          </p:nvPr>
        </p:nvSpPr>
        <p:spPr/>
        <p:txBody>
          <a:bodyPr/>
          <a:lstStyle/>
          <a:p>
            <a:pPr>
              <a:defRPr/>
            </a:pPr>
            <a:r>
              <a:rPr lang="en-US" smtClean="0"/>
              <a:t>© Van Mieghem</a:t>
            </a:r>
          </a:p>
        </p:txBody>
      </p:sp>
      <p:sp>
        <p:nvSpPr>
          <p:cNvPr id="64517" name="Rectangle 7"/>
          <p:cNvSpPr>
            <a:spLocks noGrp="1" noChangeArrowheads="1"/>
          </p:cNvSpPr>
          <p:nvPr>
            <p:ph type="sldNum" sz="quarter" idx="5"/>
          </p:nvPr>
        </p:nvSpPr>
        <p:spPr/>
        <p:txBody>
          <a:bodyPr/>
          <a:lstStyle/>
          <a:p>
            <a:pPr>
              <a:defRPr/>
            </a:pPr>
            <a:fld id="{DD44988F-0643-47D1-BFE7-2463D3A2F539}" type="slidenum">
              <a:rPr lang="en-US" smtClean="0"/>
              <a:pPr>
                <a:defRPr/>
              </a:pPr>
              <a:t>7</a:t>
            </a:fld>
            <a:endParaRPr lang="en-US" smtClean="0"/>
          </a:p>
        </p:txBody>
      </p:sp>
      <p:sp>
        <p:nvSpPr>
          <p:cNvPr id="63494" name="Rectangle 2"/>
          <p:cNvSpPr>
            <a:spLocks noGrp="1" noRot="1" noChangeAspect="1" noChangeArrowheads="1" noTextEdit="1"/>
          </p:cNvSpPr>
          <p:nvPr>
            <p:ph type="sldImg"/>
          </p:nvPr>
        </p:nvSpPr>
        <p:spPr>
          <a:xfrm>
            <a:off x="1546225" y="323850"/>
            <a:ext cx="4221163" cy="3165475"/>
          </a:xfrm>
          <a:ln/>
        </p:spPr>
      </p:sp>
      <p:sp>
        <p:nvSpPr>
          <p:cNvPr id="63495" name="Rectangle 3"/>
          <p:cNvSpPr>
            <a:spLocks noGrp="1" noChangeArrowheads="1"/>
          </p:cNvSpPr>
          <p:nvPr>
            <p:ph type="body" idx="1"/>
          </p:nvPr>
        </p:nvSpPr>
        <p:spPr>
          <a:noFill/>
          <a:ln/>
        </p:spPr>
        <p:txBody>
          <a:bodyPr/>
          <a:lstStyle/>
          <a:p>
            <a:r>
              <a:rPr lang="en-US" dirty="0" smtClean="0"/>
              <a:t>For the remainder of today’s lecture, there are two points to cover:</a:t>
            </a:r>
          </a:p>
          <a:p>
            <a:pPr lvl="1"/>
            <a:r>
              <a:rPr lang="en-US" dirty="0" smtClean="0"/>
              <a:t>What is ops </a:t>
            </a:r>
            <a:r>
              <a:rPr lang="en-US" dirty="0" err="1" smtClean="0"/>
              <a:t>strat</a:t>
            </a:r>
            <a:r>
              <a:rPr lang="en-US" dirty="0" smtClean="0"/>
              <a:t>?</a:t>
            </a:r>
          </a:p>
          <a:p>
            <a:pPr lvl="1"/>
            <a:r>
              <a:rPr lang="en-US" dirty="0" smtClean="0"/>
              <a:t>A framework for ops </a:t>
            </a:r>
            <a:r>
              <a:rPr lang="en-US" dirty="0" err="1" smtClean="0"/>
              <a:t>strat</a:t>
            </a:r>
            <a:r>
              <a:rPr lang="en-US" dirty="0" smtClean="0"/>
              <a:t> and its key decisions </a:t>
            </a:r>
          </a:p>
          <a:p>
            <a:endParaRPr lang="en-US" dirty="0" smtClean="0"/>
          </a:p>
          <a:p>
            <a:endParaRPr lang="en-US" dirty="0" smtClean="0"/>
          </a:p>
          <a:p>
            <a:r>
              <a:rPr lang="en-US" dirty="0" smtClean="0"/>
              <a:t>The point of this slide is to remind you that operations views the firm as:</a:t>
            </a:r>
          </a:p>
          <a:p>
            <a:pPr lvl="1">
              <a:buFontTx/>
              <a:buAutoNum type="arabicPeriod"/>
            </a:pPr>
            <a:r>
              <a:rPr lang="en-US" dirty="0" smtClean="0"/>
              <a:t>An activity network or business process = how work is done.  </a:t>
            </a:r>
            <a:r>
              <a:rPr lang="en-US" i="1" dirty="0" smtClean="0"/>
              <a:t>Stress the horizontal view and that interfaces make it cross-functional</a:t>
            </a:r>
            <a:endParaRPr lang="en-US" dirty="0" smtClean="0"/>
          </a:p>
          <a:p>
            <a:pPr lvl="1">
              <a:buFontTx/>
              <a:buAutoNum type="arabicPeriod"/>
            </a:pPr>
            <a:r>
              <a:rPr lang="en-US" dirty="0" smtClean="0"/>
              <a:t>A bundle of real assets or resources = who does the work</a:t>
            </a:r>
          </a:p>
          <a:p>
            <a:pPr>
              <a:buFontTx/>
              <a:buAutoNum type="arabicPeriod"/>
            </a:pPr>
            <a:endParaRPr lang="en-US" dirty="0" smtClean="0"/>
          </a:p>
          <a:p>
            <a:r>
              <a:rPr lang="en-US" dirty="0" smtClean="0"/>
              <a:t>Write on slide/BB: </a:t>
            </a:r>
          </a:p>
          <a:p>
            <a:pPr lvl="1"/>
            <a:r>
              <a:rPr lang="en-US" dirty="0" smtClean="0"/>
              <a:t>1. HOW, WHO</a:t>
            </a:r>
          </a:p>
          <a:p>
            <a:pPr lvl="1"/>
            <a:r>
              <a:rPr lang="en-US" dirty="0" smtClean="0"/>
              <a:t>2. can build two pictures:</a:t>
            </a:r>
          </a:p>
          <a:p>
            <a:endParaRPr lang="en-US" dirty="0" smtClean="0"/>
          </a:p>
          <a:p>
            <a:endParaRPr lang="en-US" dirty="0" smtClean="0"/>
          </a:p>
          <a:p>
            <a:endParaRPr lang="en-US" dirty="0" smtClean="0"/>
          </a:p>
          <a:p>
            <a:endParaRPr lang="en-US" dirty="0" smtClean="0"/>
          </a:p>
          <a:p>
            <a:endParaRPr lang="en-US" dirty="0" smtClean="0"/>
          </a:p>
          <a:p>
            <a:r>
              <a:rPr lang="en-US" dirty="0" smtClean="0"/>
              <a:t>Recall:</a:t>
            </a:r>
          </a:p>
          <a:p>
            <a:pPr lvl="1"/>
            <a:r>
              <a:rPr lang="en-US" dirty="0" smtClean="0"/>
              <a:t>Operations = designing and managing the transformation process to create value (to society?)</a:t>
            </a:r>
          </a:p>
          <a:p>
            <a:pPr lvl="1"/>
            <a:r>
              <a:rPr lang="en-US" dirty="0" smtClean="0"/>
              <a:t>Relate to New Operating-Finance Partnership (optional reading): every company must demonstrate the ability to create value faster than is being destroyed.  </a:t>
            </a:r>
            <a:r>
              <a:rPr lang="en-US" i="1" dirty="0" smtClean="0">
                <a:solidFill>
                  <a:srgbClr val="FF3300"/>
                </a:solidFill>
              </a:rPr>
              <a:t>Who creates?</a:t>
            </a:r>
            <a:r>
              <a:rPr lang="en-US" i="1" dirty="0" smtClean="0"/>
              <a:t>  </a:t>
            </a:r>
            <a:r>
              <a:rPr lang="en-US" dirty="0" smtClean="0"/>
              <a:t>Ops and Mkt.</a:t>
            </a:r>
          </a:p>
          <a:p>
            <a:endParaRPr lang="en-US" dirty="0"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a:ln/>
        </p:spPr>
      </p:sp>
      <p:sp>
        <p:nvSpPr>
          <p:cNvPr id="69635" name="Notes Placeholder 2"/>
          <p:cNvSpPr>
            <a:spLocks noGrp="1"/>
          </p:cNvSpPr>
          <p:nvPr>
            <p:ph type="body" idx="1"/>
          </p:nvPr>
        </p:nvSpPr>
        <p:spPr>
          <a:noFill/>
          <a:ln/>
        </p:spPr>
        <p:txBody>
          <a:bodyPr/>
          <a:lstStyle/>
          <a:p>
            <a:r>
              <a:rPr lang="en-US" sz="1000" dirty="0" smtClean="0"/>
              <a:t>Example: Sharp: C = low cost and reasonably timely, A = new plant, P = new 8 x 40” panels, moving 17 outside suppliers and service providers inside to work as “one virtual company”, hyper JIT. (how set up terms? Suppliers built and pay own facility, rent land from Sharp, but can sell to outside).  Should glass supplier Corning also move?</a:t>
            </a:r>
          </a:p>
          <a:p>
            <a:r>
              <a:rPr lang="en-US" sz="1000" dirty="0" smtClean="0"/>
              <a:t>We have viewed ops as resources applied to processes. Obviously the choice of resources and processes gives ops certain competencies: they affect what the organization can and cannot do. We will summarize the competencies by 4 dimensions &amp; prioritize them: order winners vs. qualifiers.</a:t>
            </a:r>
          </a:p>
          <a:p>
            <a:pPr lvl="1">
              <a:buFontTx/>
              <a:buChar char="–"/>
            </a:pPr>
            <a:r>
              <a:rPr lang="en-US" sz="1000" dirty="0" smtClean="0"/>
              <a:t>What are our distinctive </a:t>
            </a:r>
            <a:r>
              <a:rPr lang="en-US" sz="1000" i="1" dirty="0" smtClean="0"/>
              <a:t>capabilities </a:t>
            </a:r>
            <a:r>
              <a:rPr lang="en-US" sz="1000" dirty="0" smtClean="0"/>
              <a:t>or </a:t>
            </a:r>
            <a:r>
              <a:rPr lang="en-US" sz="1000" i="1" dirty="0" smtClean="0"/>
              <a:t>competences</a:t>
            </a:r>
            <a:r>
              <a:rPr lang="en-US" sz="1000" dirty="0" smtClean="0"/>
              <a:t>?</a:t>
            </a:r>
          </a:p>
          <a:p>
            <a:pPr lvl="2">
              <a:buFontTx/>
              <a:buChar char="–"/>
            </a:pPr>
            <a:r>
              <a:rPr lang="en-US" sz="900" dirty="0" smtClean="0"/>
              <a:t>“The combinations of resources and processes that underpin sustainable competitive advantage for a specific firm competing in a specific market.”</a:t>
            </a:r>
          </a:p>
          <a:p>
            <a:pPr lvl="2">
              <a:buFontTx/>
              <a:buChar char="–"/>
            </a:pPr>
            <a:r>
              <a:rPr lang="en-US" sz="900" dirty="0" smtClean="0"/>
              <a:t>“Abilities that customers value but that competitors cannot replicate.”</a:t>
            </a:r>
            <a:endParaRPr lang="en-US" sz="900" i="1" dirty="0" smtClean="0">
              <a:solidFill>
                <a:srgbClr val="FF3300"/>
              </a:solidFill>
            </a:endParaRPr>
          </a:p>
          <a:p>
            <a:pPr lvl="1"/>
            <a:r>
              <a:rPr lang="en-US" sz="1000" i="1" dirty="0" smtClean="0">
                <a:solidFill>
                  <a:srgbClr val="FF3300"/>
                </a:solidFill>
              </a:rPr>
              <a:t>Are competencies fully determined by resources and processes?</a:t>
            </a:r>
            <a:r>
              <a:rPr lang="en-US" sz="1000" i="1" dirty="0" smtClean="0"/>
              <a:t> </a:t>
            </a:r>
            <a:r>
              <a:rPr lang="en-US" sz="1000" dirty="0" smtClean="0"/>
              <a:t>Values = standards by which employees set priorities. When they are set automatically (by process) they constitute the culture, which allows decentralized aligned decision making.</a:t>
            </a:r>
          </a:p>
          <a:p>
            <a:r>
              <a:rPr lang="en-US" sz="1000" dirty="0" smtClean="0"/>
              <a:t>Value = 3 P’s = profit, people, planet</a:t>
            </a:r>
          </a:p>
          <a:p>
            <a:r>
              <a:rPr lang="en-US" sz="1000" dirty="0" smtClean="0"/>
              <a:t>Consider profit: We thus have a clear metric for evaluation and improvement of OS: NPV</a:t>
            </a:r>
          </a:p>
          <a:p>
            <a:pPr lvl="1"/>
            <a:r>
              <a:rPr lang="en-US" sz="1000" dirty="0" smtClean="0"/>
              <a:t>We always want to make sure our recommendations are financially sound.  After all, </a:t>
            </a:r>
            <a:r>
              <a:rPr lang="en-US" sz="1000" i="1" dirty="0" smtClean="0"/>
              <a:t>why are we in business?</a:t>
            </a:r>
          </a:p>
          <a:p>
            <a:pPr lvl="1"/>
            <a:r>
              <a:rPr lang="en-US" sz="1000" dirty="0" smtClean="0"/>
              <a:t>Performance metrics: many, including survival, growth, profits, shareholder value and others.  Our metric will be profit flows, that is the complete current and future stream of profits.  From this, most other financial metrics can be deduced.  </a:t>
            </a:r>
          </a:p>
          <a:p>
            <a:r>
              <a:rPr lang="en-US" sz="1000" dirty="0" smtClean="0">
                <a:solidFill>
                  <a:srgbClr val="FF3300"/>
                </a:solidFill>
              </a:rPr>
              <a:t>The main advantages for NPV of cash flows are</a:t>
            </a:r>
            <a:r>
              <a:rPr lang="en-US" sz="1000" dirty="0" smtClean="0"/>
              <a:t>: </a:t>
            </a:r>
          </a:p>
          <a:p>
            <a:pPr lvl="1">
              <a:buFontTx/>
              <a:buAutoNum type="arabicPeriod"/>
            </a:pPr>
            <a:r>
              <a:rPr lang="en-US" sz="1000" dirty="0" smtClean="0"/>
              <a:t>In-line with financial theory</a:t>
            </a:r>
          </a:p>
          <a:p>
            <a:pPr lvl="1">
              <a:buFontTx/>
              <a:buAutoNum type="arabicPeriod"/>
            </a:pPr>
            <a:r>
              <a:rPr lang="en-US" sz="1000" dirty="0" smtClean="0"/>
              <a:t>Cash flows are harder to manipulate than a single measure; </a:t>
            </a:r>
          </a:p>
          <a:p>
            <a:pPr lvl="1">
              <a:buFontTx/>
              <a:buAutoNum type="arabicPeriod"/>
            </a:pPr>
            <a:r>
              <a:rPr lang="en-US" sz="1000" dirty="0" smtClean="0"/>
              <a:t>they recognize the longer term and temporal character of many decisions, yours as well as your competitors’ </a:t>
            </a:r>
          </a:p>
          <a:p>
            <a:pPr lvl="1">
              <a:buFontTx/>
              <a:buAutoNum type="arabicPeriod"/>
            </a:pPr>
            <a:r>
              <a:rPr lang="en-US" sz="1000" dirty="0" smtClean="0"/>
              <a:t>they allow us to incorporate risk attitudes and uncertainty.</a:t>
            </a:r>
          </a:p>
          <a:p>
            <a:r>
              <a:rPr lang="en-US" sz="1000" dirty="0" smtClean="0">
                <a:solidFill>
                  <a:srgbClr val="FF3300"/>
                </a:solidFill>
              </a:rPr>
              <a:t>But be cognizant that not everything is properly expressed in money!  Always consider people + planet!</a:t>
            </a:r>
            <a:endParaRPr lang="en-US" sz="1000" dirty="0" smtClean="0"/>
          </a:p>
          <a:p>
            <a:pPr lvl="1"/>
            <a:endParaRPr lang="en-US" sz="1000" dirty="0" smtClean="0"/>
          </a:p>
          <a:p>
            <a:r>
              <a:rPr lang="en-US" sz="1000" dirty="0" smtClean="0"/>
              <a:t>Maximizing NPV gives us a quantitative tool, but it only works well for determining correct parameter choice + choice between alternatives.</a:t>
            </a:r>
          </a:p>
          <a:p>
            <a:pPr lvl="1"/>
            <a:r>
              <a:rPr lang="en-US" sz="1000" dirty="0" smtClean="0"/>
              <a:t>The next slide details the typical components of the resource and process view that you can work on; abstractly, these are the “parameters” you could optimize over</a:t>
            </a:r>
          </a:p>
          <a:p>
            <a:pPr lvl="1"/>
            <a:r>
              <a:rPr lang="en-US" sz="1000" dirty="0" smtClean="0"/>
              <a:t>To come up with the alternatives, we use qualitative judgment and experience.</a:t>
            </a:r>
          </a:p>
          <a:p>
            <a:pPr lvl="2"/>
            <a:r>
              <a:rPr lang="en-US" sz="900" dirty="0" smtClean="0"/>
              <a:t>A qualitative tool to help us: alignment and 3 questions framework.</a:t>
            </a:r>
          </a:p>
          <a:p>
            <a:endParaRPr lang="en-US" dirty="0" smtClean="0"/>
          </a:p>
        </p:txBody>
      </p:sp>
      <p:sp>
        <p:nvSpPr>
          <p:cNvPr id="4" name="Header Placeholder 3"/>
          <p:cNvSpPr>
            <a:spLocks noGrp="1"/>
          </p:cNvSpPr>
          <p:nvPr>
            <p:ph type="hdr" sz="quarter"/>
          </p:nvPr>
        </p:nvSpPr>
        <p:spPr/>
        <p:txBody>
          <a:bodyPr/>
          <a:lstStyle/>
          <a:p>
            <a:pPr>
              <a:defRPr/>
            </a:pPr>
            <a:r>
              <a:rPr lang="en-US" smtClean="0"/>
              <a:t>Operations Strategy Week #1: Concept &amp; Framework</a:t>
            </a:r>
            <a:endParaRPr lang="en-US"/>
          </a:p>
        </p:txBody>
      </p:sp>
      <p:sp>
        <p:nvSpPr>
          <p:cNvPr id="5" name="Date Placeholder 4"/>
          <p:cNvSpPr>
            <a:spLocks noGrp="1"/>
          </p:cNvSpPr>
          <p:nvPr>
            <p:ph type="dt" sz="quarter" idx="1"/>
          </p:nvPr>
        </p:nvSpPr>
        <p:spPr/>
        <p:txBody>
          <a:bodyPr/>
          <a:lstStyle/>
          <a:p>
            <a:pPr>
              <a:defRPr/>
            </a:pPr>
            <a:fld id="{B44486B7-123A-48BF-9C9B-E099245DECE4}" type="datetime1">
              <a:rPr lang="en-US" smtClean="0"/>
              <a:pPr>
                <a:defRPr/>
              </a:pPr>
              <a:t>1/2/2012</a:t>
            </a:fld>
            <a:endParaRPr lang="en-US"/>
          </a:p>
        </p:txBody>
      </p:sp>
      <p:sp>
        <p:nvSpPr>
          <p:cNvPr id="6" name="Footer Placeholder 5"/>
          <p:cNvSpPr>
            <a:spLocks noGrp="1"/>
          </p:cNvSpPr>
          <p:nvPr>
            <p:ph type="ftr" sz="quarter" idx="4"/>
          </p:nvPr>
        </p:nvSpPr>
        <p:spPr/>
        <p:txBody>
          <a:bodyPr/>
          <a:lstStyle/>
          <a:p>
            <a:pPr>
              <a:defRPr/>
            </a:pPr>
            <a:r>
              <a:rPr lang="en-US" smtClean="0"/>
              <a:t>© Van Mieghem</a:t>
            </a:r>
            <a:endParaRPr lang="en-US"/>
          </a:p>
        </p:txBody>
      </p:sp>
      <p:sp>
        <p:nvSpPr>
          <p:cNvPr id="7" name="Slide Number Placeholder 6"/>
          <p:cNvSpPr>
            <a:spLocks noGrp="1"/>
          </p:cNvSpPr>
          <p:nvPr>
            <p:ph type="sldNum" sz="quarter" idx="5"/>
          </p:nvPr>
        </p:nvSpPr>
        <p:spPr/>
        <p:txBody>
          <a:bodyPr/>
          <a:lstStyle/>
          <a:p>
            <a:pPr>
              <a:defRPr/>
            </a:pPr>
            <a:fld id="{5556D21B-6C70-42B1-A140-CFD4CF8BA539}" type="slidenum">
              <a:rPr lang="en-US" smtClean="0"/>
              <a:pPr>
                <a:defRPr/>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ChangeArrowheads="1"/>
          </p:cNvSpPr>
          <p:nvPr>
            <p:ph type="hdr" sz="quarter"/>
          </p:nvPr>
        </p:nvSpPr>
        <p:spPr/>
        <p:txBody>
          <a:bodyPr/>
          <a:lstStyle/>
          <a:p>
            <a:pPr>
              <a:defRPr/>
            </a:pPr>
            <a:r>
              <a:rPr lang="en-US" smtClean="0"/>
              <a:t>Operations Strategy Week #1: Concept &amp; Framework</a:t>
            </a:r>
          </a:p>
        </p:txBody>
      </p:sp>
      <p:sp>
        <p:nvSpPr>
          <p:cNvPr id="65539" name="Rectangle 3"/>
          <p:cNvSpPr>
            <a:spLocks noGrp="1" noChangeArrowheads="1"/>
          </p:cNvSpPr>
          <p:nvPr>
            <p:ph type="dt" sz="quarter" idx="1"/>
          </p:nvPr>
        </p:nvSpPr>
        <p:spPr/>
        <p:txBody>
          <a:bodyPr/>
          <a:lstStyle/>
          <a:p>
            <a:pPr>
              <a:defRPr/>
            </a:pPr>
            <a:fld id="{5A16EBE9-C0FA-4F03-A841-DAB958100F2E}" type="datetime1">
              <a:rPr lang="en-US" smtClean="0"/>
              <a:pPr>
                <a:defRPr/>
              </a:pPr>
              <a:t>1/2/2012</a:t>
            </a:fld>
            <a:endParaRPr lang="en-US" smtClean="0"/>
          </a:p>
        </p:txBody>
      </p:sp>
      <p:sp>
        <p:nvSpPr>
          <p:cNvPr id="65540" name="Rectangle 6"/>
          <p:cNvSpPr>
            <a:spLocks noGrp="1" noChangeArrowheads="1"/>
          </p:cNvSpPr>
          <p:nvPr>
            <p:ph type="ftr" sz="quarter" idx="4"/>
          </p:nvPr>
        </p:nvSpPr>
        <p:spPr/>
        <p:txBody>
          <a:bodyPr/>
          <a:lstStyle/>
          <a:p>
            <a:pPr>
              <a:defRPr/>
            </a:pPr>
            <a:r>
              <a:rPr lang="en-US" smtClean="0"/>
              <a:t>© Van Mieghem</a:t>
            </a:r>
          </a:p>
        </p:txBody>
      </p:sp>
      <p:sp>
        <p:nvSpPr>
          <p:cNvPr id="65541" name="Rectangle 7"/>
          <p:cNvSpPr>
            <a:spLocks noGrp="1" noChangeArrowheads="1"/>
          </p:cNvSpPr>
          <p:nvPr>
            <p:ph type="sldNum" sz="quarter" idx="5"/>
          </p:nvPr>
        </p:nvSpPr>
        <p:spPr/>
        <p:txBody>
          <a:bodyPr/>
          <a:lstStyle/>
          <a:p>
            <a:pPr>
              <a:defRPr/>
            </a:pPr>
            <a:fld id="{64898D63-9D47-4520-8362-BC3DFCEC883B}" type="slidenum">
              <a:rPr lang="en-US" smtClean="0"/>
              <a:pPr>
                <a:defRPr/>
              </a:pPr>
              <a:t>9</a:t>
            </a:fld>
            <a:endParaRPr lang="en-US" smtClean="0"/>
          </a:p>
        </p:txBody>
      </p:sp>
      <p:sp>
        <p:nvSpPr>
          <p:cNvPr id="64518" name="Rectangle 2"/>
          <p:cNvSpPr>
            <a:spLocks noGrp="1" noRot="1" noChangeAspect="1" noChangeArrowheads="1" noTextEdit="1"/>
          </p:cNvSpPr>
          <p:nvPr>
            <p:ph type="sldImg"/>
          </p:nvPr>
        </p:nvSpPr>
        <p:spPr>
          <a:xfrm>
            <a:off x="1546225" y="323850"/>
            <a:ext cx="4221163" cy="3165475"/>
          </a:xfrm>
          <a:ln/>
        </p:spPr>
      </p:sp>
      <p:sp>
        <p:nvSpPr>
          <p:cNvPr id="64519" name="Rectangle 3"/>
          <p:cNvSpPr>
            <a:spLocks noGrp="1" noChangeArrowheads="1"/>
          </p:cNvSpPr>
          <p:nvPr>
            <p:ph type="body" idx="1"/>
          </p:nvPr>
        </p:nvSpPr>
        <p:spPr>
          <a:noFill/>
          <a:ln/>
        </p:spPr>
        <p:txBody>
          <a:bodyPr/>
          <a:lstStyle/>
          <a:p>
            <a:r>
              <a:rPr lang="en-US" i="1" dirty="0" smtClean="0">
                <a:solidFill>
                  <a:srgbClr val="FF3300"/>
                </a:solidFill>
              </a:rPr>
              <a:t>How would you define “strategy?”</a:t>
            </a:r>
          </a:p>
          <a:p>
            <a:r>
              <a:rPr lang="en-US" i="1" dirty="0" smtClean="0">
                <a:solidFill>
                  <a:srgbClr val="FF3300"/>
                </a:solidFill>
              </a:rPr>
              <a:t>What do believe is characteristic about “competitive strategy?” vs. OS?</a:t>
            </a:r>
          </a:p>
          <a:p>
            <a:pPr lvl="1"/>
            <a:r>
              <a:rPr lang="en-US" dirty="0" smtClean="0"/>
              <a:t>CS = Focus is on “WHAT”</a:t>
            </a:r>
          </a:p>
          <a:p>
            <a:pPr lvl="2"/>
            <a:r>
              <a:rPr lang="en-US" dirty="0" smtClean="0"/>
              <a:t>1. what industry? &gt; attractiveness of </a:t>
            </a:r>
            <a:r>
              <a:rPr lang="en-US" dirty="0" smtClean="0">
                <a:solidFill>
                  <a:srgbClr val="FF3300"/>
                </a:solidFill>
              </a:rPr>
              <a:t>industries</a:t>
            </a:r>
            <a:r>
              <a:rPr lang="en-US" dirty="0" smtClean="0"/>
              <a:t>. (5 forces)</a:t>
            </a:r>
          </a:p>
          <a:p>
            <a:pPr lvl="2"/>
            <a:r>
              <a:rPr lang="en-US" dirty="0" smtClean="0"/>
              <a:t>2. what competitive position? &gt; Determinants of relative competitive positioning within an industry</a:t>
            </a:r>
          </a:p>
          <a:p>
            <a:pPr lvl="1"/>
            <a:r>
              <a:rPr lang="en-US" dirty="0" smtClean="0"/>
              <a:t>OS = Focus is on “HOW”</a:t>
            </a:r>
          </a:p>
          <a:p>
            <a:pPr lvl="2"/>
            <a:r>
              <a:rPr lang="en-US" dirty="0" smtClean="0"/>
              <a:t>1. how achieve that competitive position</a:t>
            </a:r>
          </a:p>
          <a:p>
            <a:pPr lvl="2"/>
            <a:r>
              <a:rPr lang="en-US" dirty="0" smtClean="0"/>
              <a:t>2. how configure the operating system: competencies, assets and process?</a:t>
            </a:r>
          </a:p>
          <a:p>
            <a:r>
              <a:rPr lang="en-US" dirty="0" smtClean="0"/>
              <a:t>The boundary between comp </a:t>
            </a:r>
            <a:r>
              <a:rPr lang="en-US" dirty="0" err="1" smtClean="0"/>
              <a:t>strat</a:t>
            </a:r>
            <a:r>
              <a:rPr lang="en-US" dirty="0" smtClean="0"/>
              <a:t> and ops </a:t>
            </a:r>
            <a:r>
              <a:rPr lang="en-US" dirty="0" err="1" smtClean="0"/>
              <a:t>strat</a:t>
            </a:r>
            <a:r>
              <a:rPr lang="en-US" dirty="0" smtClean="0"/>
              <a:t> is murky to define, but is fairly intuitive.  For example: Harley-Davidson; Chrysler</a:t>
            </a:r>
          </a:p>
          <a:p>
            <a:pPr lvl="1"/>
            <a:r>
              <a:rPr lang="en-US" i="1" dirty="0" smtClean="0">
                <a:solidFill>
                  <a:srgbClr val="FF3300"/>
                </a:solidFill>
              </a:rPr>
              <a:t>Should HD move into perfumes? Or Should Chrysler sell baby-seats?</a:t>
            </a:r>
          </a:p>
          <a:p>
            <a:pPr lvl="2"/>
            <a:r>
              <a:rPr lang="en-US" dirty="0" smtClean="0"/>
              <a:t>Chrysler earns $90 for every seat it sells (don’t know whether they make them or outsource)</a:t>
            </a:r>
          </a:p>
          <a:p>
            <a:pPr lvl="2"/>
            <a:r>
              <a:rPr lang="en-US" dirty="0" smtClean="0"/>
              <a:t>New market, new industry &gt; comp. </a:t>
            </a:r>
            <a:r>
              <a:rPr lang="en-US" dirty="0" err="1" smtClean="0"/>
              <a:t>strat</a:t>
            </a:r>
            <a:r>
              <a:rPr lang="en-US" dirty="0" smtClean="0"/>
              <a:t>.; not really for us</a:t>
            </a:r>
          </a:p>
          <a:p>
            <a:pPr lvl="1"/>
            <a:r>
              <a:rPr lang="en-US" i="1" dirty="0" smtClean="0">
                <a:solidFill>
                  <a:srgbClr val="FF3300"/>
                </a:solidFill>
              </a:rPr>
              <a:t>Our current market is growing as is competition, what should we do?</a:t>
            </a:r>
          </a:p>
          <a:p>
            <a:pPr lvl="2"/>
            <a:r>
              <a:rPr lang="en-US" dirty="0" smtClean="0"/>
              <a:t>That’s week # 3 (Harley case)</a:t>
            </a:r>
          </a:p>
          <a:p>
            <a:pPr lvl="2"/>
            <a:endParaRPr lang="en-US" dirty="0" smtClean="0"/>
          </a:p>
          <a:p>
            <a:pPr lvl="1"/>
            <a:r>
              <a:rPr lang="en-US" dirty="0" smtClean="0"/>
              <a:t>An example that is a hybrid and is both CS and OS: </a:t>
            </a:r>
            <a:r>
              <a:rPr lang="en-US" dirty="0" smtClean="0">
                <a:solidFill>
                  <a:srgbClr val="FF3300"/>
                </a:solidFill>
              </a:rPr>
              <a:t>HP printers &amp; cartridges</a:t>
            </a:r>
            <a:r>
              <a:rPr lang="en-US" dirty="0" smtClean="0"/>
              <a:t> (WSJ Sep24/25, 2002)</a:t>
            </a:r>
          </a:p>
          <a:p>
            <a:pPr lvl="2"/>
            <a:r>
              <a:rPr lang="en-US" dirty="0" smtClean="0"/>
              <a:t>This is the classic model of giving away razors to sell razor blades (comp. </a:t>
            </a:r>
            <a:r>
              <a:rPr lang="en-US" dirty="0" err="1" smtClean="0"/>
              <a:t>Strat</a:t>
            </a:r>
            <a:r>
              <a:rPr lang="en-US" dirty="0" smtClean="0"/>
              <a:t>)</a:t>
            </a:r>
          </a:p>
          <a:p>
            <a:pPr lvl="2"/>
            <a:r>
              <a:rPr lang="en-US" dirty="0" smtClean="0"/>
              <a:t>A key competitive strategy question is: how protect the cash cow? &gt; Operations can help:</a:t>
            </a:r>
          </a:p>
          <a:p>
            <a:pPr lvl="3"/>
            <a:r>
              <a:rPr lang="en-US" dirty="0" smtClean="0"/>
              <a:t>Build in smart chip</a:t>
            </a:r>
          </a:p>
          <a:p>
            <a:pPr lvl="3"/>
            <a:r>
              <a:rPr lang="en-US" dirty="0" smtClean="0"/>
              <a:t>Prevent “remanufacturers”: Be careful with “outsourcing partners”</a:t>
            </a:r>
          </a:p>
          <a:p>
            <a:r>
              <a:rPr lang="en-US" dirty="0" smtClean="0"/>
              <a:t>It is important to keep the linkage between CS and OS; this is clearly demonstrated in the Sharp example: the operations strategy is intricately connected to the CS!</a:t>
            </a:r>
          </a:p>
          <a:p>
            <a:r>
              <a:rPr lang="en-US" dirty="0" smtClean="0"/>
              <a:t>Let’s now look at the connection between OS and OM</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40647" name="Rectangle 7"/>
          <p:cNvSpPr>
            <a:spLocks noGrp="1" noChangeArrowheads="1"/>
          </p:cNvSpPr>
          <p:nvPr>
            <p:ph type="ctrTitle"/>
          </p:nvPr>
        </p:nvSpPr>
        <p:spPr>
          <a:xfrm>
            <a:off x="685800" y="1622425"/>
            <a:ext cx="7772400" cy="1470025"/>
          </a:xfrm>
        </p:spPr>
        <p:txBody>
          <a:bodyPr/>
          <a:lstStyle>
            <a:lvl1pPr algn="ctr">
              <a:defRPr sz="3200"/>
            </a:lvl1pPr>
          </a:lstStyle>
          <a:p>
            <a:r>
              <a:rPr lang="en-US"/>
              <a:t>Click to edit Master title style</a:t>
            </a:r>
          </a:p>
        </p:txBody>
      </p:sp>
      <p:sp>
        <p:nvSpPr>
          <p:cNvPr id="240648" name="Rectangle 8"/>
          <p:cNvSpPr>
            <a:spLocks noGrp="1" noChangeArrowheads="1"/>
          </p:cNvSpPr>
          <p:nvPr>
            <p:ph type="subTitle" idx="1"/>
          </p:nvPr>
        </p:nvSpPr>
        <p:spPr>
          <a:xfrm>
            <a:off x="1371600" y="3378200"/>
            <a:ext cx="6400800" cy="1752600"/>
          </a:xfrm>
        </p:spPr>
        <p:txBody>
          <a:bodyPr/>
          <a:lstStyle>
            <a:lvl1pPr marL="0" indent="0" algn="ctr">
              <a:buFont typeface="Wingdings" pitchFamily="2" charset="2"/>
              <a:buNone/>
              <a:defRPr/>
            </a:lvl1pPr>
          </a:lstStyle>
          <a:p>
            <a:r>
              <a:rPr lang="en-US"/>
              <a:t>Click to edit Master subtitle style</a:t>
            </a:r>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10350" y="7938"/>
            <a:ext cx="2076450" cy="655796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81000" y="7938"/>
            <a:ext cx="6076950" cy="655796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381000" y="7938"/>
            <a:ext cx="83058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4514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6613" y="1114425"/>
            <a:ext cx="4038600" cy="26495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6613" y="3916363"/>
            <a:ext cx="4038600" cy="264953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B2E47FD0-71A8-4B25-A9F8-AB97F04DB914}" type="datetimeFigureOut">
              <a:rPr lang="en-US"/>
              <a:pPr>
                <a:defRPr/>
              </a:pPr>
              <a:t>1/2/2012</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C5BFE924-593F-4140-90CB-B0D8A0B7E6FD}" type="slidenum">
              <a:rPr lang="en-US"/>
              <a:pPr>
                <a:defRPr/>
              </a:pPr>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F2A3D3FA-1E78-45C4-9BFB-F0D1A2DF5164}" type="datetimeFigureOut">
              <a:rPr lang="en-US"/>
              <a:pPr>
                <a:defRPr/>
              </a:pPr>
              <a:t>1/2/2012</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70F1916E-1131-4139-933A-1894DDBCBD41}" type="slidenum">
              <a:rPr lang="en-US"/>
              <a:pPr>
                <a:defRPr/>
              </a:pPr>
              <a:t>‹#›</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B5F4B570-4A01-4EDA-9C4A-C6B990C69596}" type="datetimeFigureOut">
              <a:rPr lang="en-US"/>
              <a:pPr>
                <a:defRPr/>
              </a:pPr>
              <a:t>1/2/2012</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692BEFBB-707B-437A-83B5-3FAFCF97950A}" type="slidenum">
              <a:rPr lang="en-US"/>
              <a:pPr>
                <a:defRPr/>
              </a:pPr>
              <a:t>‹#›</a:t>
            </a:fld>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BBE69A0C-DB83-4EED-8929-A662853A7364}" type="datetimeFigureOut">
              <a:rPr lang="en-US"/>
              <a:pPr>
                <a:defRPr/>
              </a:pPr>
              <a:t>1/2/2012</a:t>
            </a:fld>
            <a:endParaRPr lang="en-US"/>
          </a:p>
        </p:txBody>
      </p:sp>
      <p:sp>
        <p:nvSpPr>
          <p:cNvPr id="6" name="Footer Placeholder 5"/>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7" name="Slide Number Placeholder 6"/>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DD09CEC8-8F76-4FD7-8EC8-0E928A3733CA}" type="slidenum">
              <a:rPr lang="en-US"/>
              <a:pPr>
                <a:defRPr/>
              </a:pPr>
              <a:t>‹#›</a:t>
            </a:fld>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1E3E2596-C0E3-4224-AC7A-EE9407B0C03A}" type="datetimeFigureOut">
              <a:rPr lang="en-US"/>
              <a:pPr>
                <a:defRPr/>
              </a:pPr>
              <a:t>1/2/2012</a:t>
            </a:fld>
            <a:endParaRPr lang="en-US"/>
          </a:p>
        </p:txBody>
      </p:sp>
      <p:sp>
        <p:nvSpPr>
          <p:cNvPr id="8" name="Footer Placeholder 7"/>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9" name="Slide Number Placeholder 8"/>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58218988-1486-4922-8FC8-B1CCC74485DA}" type="slidenum">
              <a:rPr lang="en-US"/>
              <a:pPr>
                <a:defRPr/>
              </a:pPr>
              <a:t>‹#›</a:t>
            </a:fld>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631306EA-FE26-4FA8-B2A8-843E4282EAFF}" type="datetimeFigureOut">
              <a:rPr lang="en-US"/>
              <a:pPr>
                <a:defRPr/>
              </a:pPr>
              <a:t>1/2/2012</a:t>
            </a:fld>
            <a:endParaRPr lang="en-US"/>
          </a:p>
        </p:txBody>
      </p:sp>
      <p:sp>
        <p:nvSpPr>
          <p:cNvPr id="4" name="Footer Placeholder 3"/>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5" name="Slide Number Placeholder 4"/>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48952FF5-6903-4F02-B174-776067D1F0D0}" type="slidenum">
              <a:rPr lang="en-US"/>
              <a:pPr>
                <a:defRPr/>
              </a:pPr>
              <a:t>‹#›</a:t>
            </a:fld>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AA57AA6A-6EFC-4C1F-B4C6-AD63658B6313}" type="datetimeFigureOut">
              <a:rPr lang="en-US"/>
              <a:pPr>
                <a:defRPr/>
              </a:pPr>
              <a:t>1/2/2012</a:t>
            </a:fld>
            <a:endParaRPr lang="en-US"/>
          </a:p>
        </p:txBody>
      </p:sp>
      <p:sp>
        <p:nvSpPr>
          <p:cNvPr id="3" name="Footer Placeholder 2"/>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4" name="Slide Number Placeholder 3"/>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7B8BE08C-A522-4DE9-AAE3-3C37F6F57A46}"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B8D03050-0DA5-4FB6-A7EE-0EB4786E7731}" type="datetimeFigureOut">
              <a:rPr lang="en-US"/>
              <a:pPr>
                <a:defRPr/>
              </a:pPr>
              <a:t>1/2/2012</a:t>
            </a:fld>
            <a:endParaRPr lang="en-US"/>
          </a:p>
        </p:txBody>
      </p:sp>
      <p:sp>
        <p:nvSpPr>
          <p:cNvPr id="6" name="Footer Placeholder 5"/>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7" name="Slide Number Placeholder 6"/>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9829163B-0CE6-4A91-883A-B575DA4A7E5C}" type="slidenum">
              <a:rPr lang="en-US"/>
              <a:pPr>
                <a:defRPr/>
              </a:pPr>
              <a:t>‹#›</a:t>
            </a:fld>
            <a:endParaRPr 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5B401855-AE2D-4AB3-B126-B2E23D704240}" type="datetimeFigureOut">
              <a:rPr lang="en-US"/>
              <a:pPr>
                <a:defRPr/>
              </a:pPr>
              <a:t>1/2/2012</a:t>
            </a:fld>
            <a:endParaRPr lang="en-US"/>
          </a:p>
        </p:txBody>
      </p:sp>
      <p:sp>
        <p:nvSpPr>
          <p:cNvPr id="6" name="Footer Placeholder 5"/>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7" name="Slide Number Placeholder 6"/>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33D24552-F289-40C2-AD6B-9594B2A3CF7C}" type="slidenum">
              <a:rPr lang="en-US"/>
              <a:pPr>
                <a:defRPr/>
              </a:pPr>
              <a:t>‹#›</a:t>
            </a:fld>
            <a:endParaRPr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82775B9B-6552-4739-A467-0C5A52F4FBED}" type="datetimeFigureOut">
              <a:rPr lang="en-US"/>
              <a:pPr>
                <a:defRPr/>
              </a:pPr>
              <a:t>1/2/2012</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CAD98CFA-1E34-4BC1-9651-B36112073309}" type="slidenum">
              <a:rPr lang="en-US"/>
              <a:pPr>
                <a:defRPr/>
              </a:pPr>
              <a:t>‹#›</a:t>
            </a:fld>
            <a:endParaRPr 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6F3C5E60-2548-419C-8BB5-457E2DC13388}" type="datetimeFigureOut">
              <a:rPr lang="en-US"/>
              <a:pPr>
                <a:defRPr/>
              </a:pPr>
              <a:t>1/2/2012</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6548BAC1-B940-480E-9A5A-730E994E65FA}"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4038600" cy="54514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514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EAEAEA"/>
        </a:solidFill>
        <a:effectLst/>
      </p:bgPr>
    </p:bg>
    <p:spTree>
      <p:nvGrpSpPr>
        <p:cNvPr id="1" name=""/>
        <p:cNvGrpSpPr/>
        <p:nvPr/>
      </p:nvGrpSpPr>
      <p:grpSpPr>
        <a:xfrm>
          <a:off x="0" y="0"/>
          <a:ext cx="0" cy="0"/>
          <a:chOff x="0" y="0"/>
          <a:chExt cx="0" cy="0"/>
        </a:xfrm>
      </p:grpSpPr>
      <p:sp>
        <p:nvSpPr>
          <p:cNvPr id="238594" name="Line 2"/>
          <p:cNvSpPr>
            <a:spLocks noChangeShapeType="1"/>
          </p:cNvSpPr>
          <p:nvPr/>
        </p:nvSpPr>
        <p:spPr bwMode="auto">
          <a:xfrm>
            <a:off x="12700" y="6615113"/>
            <a:ext cx="9131300" cy="1587"/>
          </a:xfrm>
          <a:prstGeom prst="line">
            <a:avLst/>
          </a:prstGeom>
          <a:noFill/>
          <a:ln w="12700">
            <a:solidFill>
              <a:schemeClr val="tx1"/>
            </a:solidFill>
            <a:round/>
            <a:headEnd type="none" w="sm" len="sm"/>
            <a:tailEnd type="none" w="sm" len="sm"/>
          </a:ln>
          <a:effectLst/>
        </p:spPr>
        <p:txBody>
          <a:bodyPr wrap="none" anchor="ctr"/>
          <a:lstStyle/>
          <a:p>
            <a:pPr>
              <a:defRPr/>
            </a:pPr>
            <a:endParaRPr lang="en-US">
              <a:latin typeface="Arial" charset="0"/>
              <a:cs typeface="+mn-cs"/>
            </a:endParaRPr>
          </a:p>
        </p:txBody>
      </p:sp>
      <p:sp>
        <p:nvSpPr>
          <p:cNvPr id="238595" name="Rectangle 3"/>
          <p:cNvSpPr>
            <a:spLocks noChangeArrowheads="1"/>
          </p:cNvSpPr>
          <p:nvPr/>
        </p:nvSpPr>
        <p:spPr bwMode="auto">
          <a:xfrm>
            <a:off x="4310063" y="6643688"/>
            <a:ext cx="701675" cy="214312"/>
          </a:xfrm>
          <a:prstGeom prst="rect">
            <a:avLst/>
          </a:prstGeom>
          <a:noFill/>
          <a:ln w="9525">
            <a:noFill/>
            <a:miter lim="800000"/>
            <a:headEnd/>
            <a:tailEnd/>
          </a:ln>
          <a:effectLst/>
        </p:spPr>
        <p:txBody>
          <a:bodyPr lIns="92075" tIns="46038" rIns="92075" bIns="46038">
            <a:spAutoFit/>
          </a:bodyPr>
          <a:lstStyle/>
          <a:p>
            <a:pPr eaLnBrk="0" hangingPunct="0">
              <a:defRPr/>
            </a:pPr>
            <a:r>
              <a:rPr lang="en-US" sz="800">
                <a:solidFill>
                  <a:schemeClr val="accent2"/>
                </a:solidFill>
                <a:latin typeface="Arial" charset="0"/>
                <a:cs typeface="+mn-cs"/>
              </a:rPr>
              <a:t>Slide </a:t>
            </a:r>
            <a:fld id="{1F9BBF32-5465-418D-A795-32376668CDA1}" type="slidenum">
              <a:rPr lang="en-US" sz="800">
                <a:solidFill>
                  <a:schemeClr val="accent2"/>
                </a:solidFill>
                <a:latin typeface="Arial" charset="0"/>
                <a:cs typeface="+mn-cs"/>
              </a:rPr>
              <a:pPr eaLnBrk="0" hangingPunct="0">
                <a:defRPr/>
              </a:pPr>
              <a:t>‹#›</a:t>
            </a:fld>
            <a:endParaRPr lang="en-US" sz="800">
              <a:solidFill>
                <a:schemeClr val="accent2"/>
              </a:solidFill>
              <a:latin typeface="Arial" charset="0"/>
              <a:cs typeface="+mn-cs"/>
            </a:endParaRPr>
          </a:p>
        </p:txBody>
      </p:sp>
      <p:sp>
        <p:nvSpPr>
          <p:cNvPr id="238596" name="Rectangle 4"/>
          <p:cNvSpPr>
            <a:spLocks noChangeArrowheads="1"/>
          </p:cNvSpPr>
          <p:nvPr/>
        </p:nvSpPr>
        <p:spPr bwMode="auto">
          <a:xfrm>
            <a:off x="33338" y="6643688"/>
            <a:ext cx="3644900" cy="214312"/>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a:solidFill>
                  <a:schemeClr val="accent2"/>
                </a:solidFill>
                <a:latin typeface="Arial" charset="0"/>
                <a:cs typeface="+mn-cs"/>
              </a:rPr>
              <a:t>OPNS454: Operations Strategy</a:t>
            </a:r>
          </a:p>
        </p:txBody>
      </p:sp>
      <p:sp>
        <p:nvSpPr>
          <p:cNvPr id="238597" name="Rectangle 5"/>
          <p:cNvSpPr>
            <a:spLocks noChangeArrowheads="1"/>
          </p:cNvSpPr>
          <p:nvPr/>
        </p:nvSpPr>
        <p:spPr bwMode="auto">
          <a:xfrm>
            <a:off x="7273925" y="6643688"/>
            <a:ext cx="1838325" cy="214312"/>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dirty="0">
                <a:solidFill>
                  <a:schemeClr val="accent2"/>
                </a:solidFill>
                <a:latin typeface="Arial" charset="0"/>
                <a:cs typeface="Arial" charset="0"/>
              </a:rPr>
              <a:t>© Van Mieghem</a:t>
            </a:r>
          </a:p>
        </p:txBody>
      </p:sp>
      <p:sp>
        <p:nvSpPr>
          <p:cNvPr id="238598" name="Line 6"/>
          <p:cNvSpPr>
            <a:spLocks noChangeShapeType="1"/>
          </p:cNvSpPr>
          <p:nvPr/>
        </p:nvSpPr>
        <p:spPr bwMode="auto">
          <a:xfrm>
            <a:off x="0" y="987425"/>
            <a:ext cx="9131300" cy="0"/>
          </a:xfrm>
          <a:prstGeom prst="line">
            <a:avLst/>
          </a:prstGeom>
          <a:noFill/>
          <a:ln w="50800">
            <a:solidFill>
              <a:schemeClr val="tx1"/>
            </a:solidFill>
            <a:round/>
            <a:headEnd type="none" w="sm" len="sm"/>
            <a:tailEnd type="none" w="sm" len="sm"/>
          </a:ln>
          <a:effectLst/>
        </p:spPr>
        <p:txBody>
          <a:bodyPr wrap="none" anchor="ctr"/>
          <a:lstStyle/>
          <a:p>
            <a:pPr>
              <a:defRPr/>
            </a:pPr>
            <a:endParaRPr lang="en-US">
              <a:latin typeface="Arial" charset="0"/>
              <a:cs typeface="+mn-cs"/>
            </a:endParaRPr>
          </a:p>
        </p:txBody>
      </p:sp>
      <p:sp>
        <p:nvSpPr>
          <p:cNvPr id="2055" name="Rectangle 7"/>
          <p:cNvSpPr>
            <a:spLocks noGrp="1" noChangeArrowheads="1"/>
          </p:cNvSpPr>
          <p:nvPr>
            <p:ph type="title"/>
          </p:nvPr>
        </p:nvSpPr>
        <p:spPr bwMode="auto">
          <a:xfrm>
            <a:off x="381000" y="7938"/>
            <a:ext cx="8305800" cy="955675"/>
          </a:xfrm>
          <a:prstGeom prst="rect">
            <a:avLst/>
          </a:prstGeom>
          <a:noFill/>
          <a:ln w="9525">
            <a:noFill/>
            <a:miter lim="800000"/>
            <a:headEnd/>
            <a:tailEnd/>
          </a:ln>
        </p:spPr>
        <p:txBody>
          <a:bodyPr vert="horz" wrap="square" lIns="92075" tIns="46038" rIns="92075" bIns="46038" numCol="1" anchor="b" anchorCtr="0" compatLnSpc="1">
            <a:prstTxWarp prst="textNoShape">
              <a:avLst/>
            </a:prstTxWarp>
          </a:bodyPr>
          <a:lstStyle/>
          <a:p>
            <a:pPr lvl="0"/>
            <a:r>
              <a:rPr lang="en-US" smtClean="0"/>
              <a:t>Click to edit Master title style</a:t>
            </a:r>
          </a:p>
        </p:txBody>
      </p:sp>
      <p:sp>
        <p:nvSpPr>
          <p:cNvPr id="2056" name="Rectangle 8"/>
          <p:cNvSpPr>
            <a:spLocks noGrp="1" noChangeArrowheads="1"/>
          </p:cNvSpPr>
          <p:nvPr>
            <p:ph type="body" idx="1"/>
          </p:nvPr>
        </p:nvSpPr>
        <p:spPr bwMode="auto">
          <a:xfrm>
            <a:off x="455613" y="1114425"/>
            <a:ext cx="8229600" cy="5451475"/>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4050" r:id="rId1"/>
    <p:sldLayoutId id="2147484038" r:id="rId2"/>
    <p:sldLayoutId id="2147484039" r:id="rId3"/>
    <p:sldLayoutId id="2147484040" r:id="rId4"/>
    <p:sldLayoutId id="2147484041" r:id="rId5"/>
    <p:sldLayoutId id="2147484042" r:id="rId6"/>
    <p:sldLayoutId id="2147484043" r:id="rId7"/>
    <p:sldLayoutId id="2147484044" r:id="rId8"/>
    <p:sldLayoutId id="2147484045" r:id="rId9"/>
    <p:sldLayoutId id="2147484046" r:id="rId10"/>
    <p:sldLayoutId id="2147484047" r:id="rId11"/>
    <p:sldLayoutId id="2147484049" r:id="rId12"/>
  </p:sldLayoutIdLst>
  <p:txStyles>
    <p:titleStyle>
      <a:lvl1pPr algn="l" rtl="0" eaLnBrk="0" fontAlgn="base" hangingPunct="0">
        <a:spcBef>
          <a:spcPct val="0"/>
        </a:spcBef>
        <a:spcAft>
          <a:spcPct val="0"/>
        </a:spcAft>
        <a:defRPr sz="2800">
          <a:solidFill>
            <a:schemeClr val="accent2"/>
          </a:solidFill>
          <a:latin typeface="+mj-lt"/>
          <a:ea typeface="+mj-ea"/>
          <a:cs typeface="+mj-cs"/>
        </a:defRPr>
      </a:lvl1pPr>
      <a:lvl2pPr algn="l" rtl="0" eaLnBrk="0" fontAlgn="base" hangingPunct="0">
        <a:spcBef>
          <a:spcPct val="0"/>
        </a:spcBef>
        <a:spcAft>
          <a:spcPct val="0"/>
        </a:spcAft>
        <a:defRPr sz="2800">
          <a:solidFill>
            <a:schemeClr val="accent2"/>
          </a:solidFill>
          <a:latin typeface="Times New Roman" pitchFamily="18" charset="0"/>
        </a:defRPr>
      </a:lvl2pPr>
      <a:lvl3pPr algn="l" rtl="0" eaLnBrk="0" fontAlgn="base" hangingPunct="0">
        <a:spcBef>
          <a:spcPct val="0"/>
        </a:spcBef>
        <a:spcAft>
          <a:spcPct val="0"/>
        </a:spcAft>
        <a:defRPr sz="2800">
          <a:solidFill>
            <a:schemeClr val="accent2"/>
          </a:solidFill>
          <a:latin typeface="Times New Roman" pitchFamily="18" charset="0"/>
        </a:defRPr>
      </a:lvl3pPr>
      <a:lvl4pPr algn="l" rtl="0" eaLnBrk="0" fontAlgn="base" hangingPunct="0">
        <a:spcBef>
          <a:spcPct val="0"/>
        </a:spcBef>
        <a:spcAft>
          <a:spcPct val="0"/>
        </a:spcAft>
        <a:defRPr sz="2800">
          <a:solidFill>
            <a:schemeClr val="accent2"/>
          </a:solidFill>
          <a:latin typeface="Times New Roman" pitchFamily="18" charset="0"/>
        </a:defRPr>
      </a:lvl4pPr>
      <a:lvl5pPr algn="l" rtl="0" eaLnBrk="0" fontAlgn="base" hangingPunct="0">
        <a:spcBef>
          <a:spcPct val="0"/>
        </a:spcBef>
        <a:spcAft>
          <a:spcPct val="0"/>
        </a:spcAft>
        <a:defRPr sz="2800">
          <a:solidFill>
            <a:schemeClr val="accent2"/>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sz="1600">
          <a:solidFill>
            <a:schemeClr val="tx1"/>
          </a:solidFill>
          <a:latin typeface="+mn-lt"/>
        </a:defRPr>
      </a:lvl3pPr>
      <a:lvl4pPr marL="1600200" indent="-228600" algn="l" rtl="0" eaLnBrk="0" fontAlgn="base" hangingPunct="0">
        <a:spcBef>
          <a:spcPct val="20000"/>
        </a:spcBef>
        <a:spcAft>
          <a:spcPct val="0"/>
        </a:spcAft>
        <a:buChar char="•"/>
        <a:defRPr sz="14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4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074"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3075"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a:defRPr sz="1200">
                <a:solidFill>
                  <a:srgbClr val="898989"/>
                </a:solidFill>
                <a:latin typeface="Calibri" pitchFamily="34" charset="0"/>
              </a:defRPr>
            </a:lvl1pPr>
          </a:lstStyle>
          <a:p>
            <a:fld id="{E9F126D7-A52D-45E1-B0EE-8FBCDA4A9E6E}" type="datetimeFigureOut">
              <a:rPr lang="en-US"/>
              <a:pPr/>
              <a:t>1/2/2012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wrap="square" lIns="91440" tIns="45720" rIns="91440" bIns="45720" numCol="1" anchor="ctr" anchorCtr="0" compatLnSpc="1">
            <a:prstTxWarp prst="textNoShape">
              <a:avLst/>
            </a:prstTxWarp>
          </a:bodyPr>
          <a:lstStyle>
            <a:lvl1pPr algn="ctr">
              <a:defRPr sz="1200">
                <a:solidFill>
                  <a:srgbClr val="898989"/>
                </a:solidFill>
                <a:latin typeface="Calibri" pitchFamily="34" charset="0"/>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latin typeface="Calibri" pitchFamily="34" charset="0"/>
              </a:defRPr>
            </a:lvl1pPr>
          </a:lstStyle>
          <a:p>
            <a:fld id="{57C75DD1-9790-46BC-90C8-69A161A1A96B}"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4051" r:id="rId1"/>
    <p:sldLayoutId id="2147484052" r:id="rId2"/>
    <p:sldLayoutId id="2147484053" r:id="rId3"/>
    <p:sldLayoutId id="2147484054" r:id="rId4"/>
    <p:sldLayoutId id="2147484055" r:id="rId5"/>
    <p:sldLayoutId id="2147484056" r:id="rId6"/>
    <p:sldLayoutId id="2147484057" r:id="rId7"/>
    <p:sldLayoutId id="2147484058" r:id="rId8"/>
    <p:sldLayoutId id="2147484059" r:id="rId9"/>
    <p:sldLayoutId id="2147484060" r:id="rId10"/>
    <p:sldLayoutId id="2147484061" r:id="rId11"/>
  </p:sldLayoutIdLst>
  <p:txStyles>
    <p:titleStyle>
      <a:lvl1pPr algn="ctr" defTabSz="457200" rtl="0" fontAlgn="base">
        <a:spcBef>
          <a:spcPct val="0"/>
        </a:spcBef>
        <a:spcAft>
          <a:spcPct val="0"/>
        </a:spcAft>
        <a:defRPr sz="4400" kern="1200">
          <a:solidFill>
            <a:schemeClr val="tx1"/>
          </a:solidFill>
          <a:latin typeface="+mj-lt"/>
          <a:ea typeface="+mj-ea"/>
          <a:cs typeface="+mj-cs"/>
        </a:defRPr>
      </a:lvl1pPr>
      <a:lvl2pPr algn="ctr" defTabSz="457200" rtl="0" fontAlgn="base">
        <a:spcBef>
          <a:spcPct val="0"/>
        </a:spcBef>
        <a:spcAft>
          <a:spcPct val="0"/>
        </a:spcAft>
        <a:defRPr sz="4400">
          <a:solidFill>
            <a:schemeClr val="tx1"/>
          </a:solidFill>
          <a:latin typeface="Calibri" pitchFamily="34" charset="0"/>
        </a:defRPr>
      </a:lvl2pPr>
      <a:lvl3pPr algn="ctr" defTabSz="457200" rtl="0" fontAlgn="base">
        <a:spcBef>
          <a:spcPct val="0"/>
        </a:spcBef>
        <a:spcAft>
          <a:spcPct val="0"/>
        </a:spcAft>
        <a:defRPr sz="4400">
          <a:solidFill>
            <a:schemeClr val="tx1"/>
          </a:solidFill>
          <a:latin typeface="Calibri" pitchFamily="34" charset="0"/>
        </a:defRPr>
      </a:lvl3pPr>
      <a:lvl4pPr algn="ctr" defTabSz="457200" rtl="0" fontAlgn="base">
        <a:spcBef>
          <a:spcPct val="0"/>
        </a:spcBef>
        <a:spcAft>
          <a:spcPct val="0"/>
        </a:spcAft>
        <a:defRPr sz="4400">
          <a:solidFill>
            <a:schemeClr val="tx1"/>
          </a:solidFill>
          <a:latin typeface="Calibri" pitchFamily="34" charset="0"/>
        </a:defRPr>
      </a:lvl4pPr>
      <a:lvl5pPr algn="ctr" defTabSz="457200" rtl="0" fontAlgn="base">
        <a:spcBef>
          <a:spcPct val="0"/>
        </a:spcBef>
        <a:spcAft>
          <a:spcPct val="0"/>
        </a:spcAft>
        <a:defRPr sz="4400">
          <a:solidFill>
            <a:schemeClr val="tx1"/>
          </a:solidFill>
          <a:latin typeface="Calibri" pitchFamily="34" charset="0"/>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p:titleStyle>
    <p:bodyStyle>
      <a:lvl1pPr marL="342900" indent="-342900" algn="l" defTabSz="457200" rtl="0" fontAlgn="base">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defTabSz="457200" rtl="0" fontAlgn="base">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defTabSz="457200" rtl="0" fontAlgn="base">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defTabSz="457200" rtl="0" fontAlgn="base">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defTabSz="457200" rtl="0" fontAlgn="base">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Video/Underpants%20gnomes.flv" TargetMode="External"/><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3.png"/></Relationships>
</file>

<file path=ppt/slides/_rels/slide11.xml.rels><?xml version="1.0" encoding="UTF-8" standalone="yes"?>
<Relationships xmlns="http://schemas.openxmlformats.org/package/2006/relationships"><Relationship Id="rId3" Type="http://schemas.openxmlformats.org/officeDocument/2006/relationships/hyperlink" Target="http://www.renttherunway.com/" TargetMode="External"/><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4.xml"/><Relationship Id="rId1" Type="http://schemas.openxmlformats.org/officeDocument/2006/relationships/slideLayout" Target="../slideLayouts/slideLayout14.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5.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15.xml"/><Relationship Id="rId1" Type="http://schemas.openxmlformats.org/officeDocument/2006/relationships/slideLayout" Target="../slideLayouts/slideLayout14.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6.xml"/><Relationship Id="rId1" Type="http://schemas.openxmlformats.org/officeDocument/2006/relationships/slideLayout" Target="../slideLayouts/slideLayout19.xml"/><Relationship Id="rId4" Type="http://schemas.openxmlformats.org/officeDocument/2006/relationships/hyperlink" Target="http://www.michelin.com/corporate/EN/group/michelin-worldwide/locations" TargetMode="External"/></Relationships>
</file>

<file path=ppt/slides/_rels/slide1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7.xml"/><Relationship Id="rId1" Type="http://schemas.openxmlformats.org/officeDocument/2006/relationships/slideLayout" Target="../slideLayouts/slideLayout18.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4.xml"/></Relationships>
</file>

<file path=ppt/slides/_rels/slide21.xml.rels><?xml version="1.0" encoding="UTF-8" standalone="yes"?>
<Relationships xmlns="http://schemas.openxmlformats.org/package/2006/relationships"><Relationship Id="rId3" Type="http://schemas.openxmlformats.org/officeDocument/2006/relationships/hyperlink" Target="http://www.vstore.com/cgi-bin/pagegen/vstoregifts/ordergifts/page.html?mode=itempage&amp;file=/page/itempagev4/itempage.spl&amp;prodID=1107295" TargetMode="External"/><Relationship Id="rId7" Type="http://schemas.openxmlformats.org/officeDocument/2006/relationships/image" Target="../media/image11.jpeg"/><Relationship Id="rId2" Type="http://schemas.openxmlformats.org/officeDocument/2006/relationships/notesSlide" Target="../notesSlides/notesSlide21.xml"/><Relationship Id="rId1" Type="http://schemas.openxmlformats.org/officeDocument/2006/relationships/slideLayout" Target="../slideLayouts/slideLayout7.xml"/><Relationship Id="rId6" Type="http://schemas.openxmlformats.org/officeDocument/2006/relationships/hyperlink" Target="http://www.2000watches.com/watches/Html/Images/swiss%20army/25249.jpg" TargetMode="External"/><Relationship Id="rId5" Type="http://schemas.openxmlformats.org/officeDocument/2006/relationships/image" Target="../media/image10.jpeg"/><Relationship Id="rId4" Type="http://schemas.openxmlformats.org/officeDocument/2006/relationships/image" Target="../media/image9.jpeg"/></Relationships>
</file>

<file path=ppt/slides/_rels/slide22.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22.xml"/><Relationship Id="rId1" Type="http://schemas.openxmlformats.org/officeDocument/2006/relationships/slideLayout" Target="../slideLayouts/slideLayout18.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24.xml"/><Relationship Id="rId1" Type="http://schemas.openxmlformats.org/officeDocument/2006/relationships/slideLayout" Target="../slideLayouts/slideLayout7.xml"/><Relationship Id="rId4" Type="http://schemas.openxmlformats.org/officeDocument/2006/relationships/image" Target="../media/image13.png"/></Relationships>
</file>

<file path=ppt/slides/_rels/slide25.xml.rels><?xml version="1.0" encoding="UTF-8" standalone="yes"?>
<Relationships xmlns="http://schemas.openxmlformats.org/package/2006/relationships"><Relationship Id="rId3" Type="http://schemas.openxmlformats.org/officeDocument/2006/relationships/image" Target="../media/image14.jpeg"/><Relationship Id="rId7" Type="http://schemas.openxmlformats.org/officeDocument/2006/relationships/image" Target="../media/image18.jpeg"/><Relationship Id="rId2" Type="http://schemas.openxmlformats.org/officeDocument/2006/relationships/notesSlide" Target="../notesSlides/notesSlide25.xml"/><Relationship Id="rId1" Type="http://schemas.openxmlformats.org/officeDocument/2006/relationships/slideLayout" Target="../slideLayouts/slideLayout12.xml"/><Relationship Id="rId6" Type="http://schemas.openxmlformats.org/officeDocument/2006/relationships/image" Target="../media/image17.png"/><Relationship Id="rId5" Type="http://schemas.openxmlformats.org/officeDocument/2006/relationships/image" Target="../media/image16.jpeg"/><Relationship Id="rId4" Type="http://schemas.openxmlformats.org/officeDocument/2006/relationships/image" Target="../media/image15.jpe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hyperlink" Target="http://www.myspace.com/video/vid/33401290" TargetMode="External"/><Relationship Id="rId2" Type="http://schemas.openxmlformats.org/officeDocument/2006/relationships/notesSlide" Target="../notesSlides/notesSlide29.xml"/><Relationship Id="rId1" Type="http://schemas.openxmlformats.org/officeDocument/2006/relationships/slideLayout" Target="../slideLayouts/slideLayout2.xml"/><Relationship Id="rId4" Type="http://schemas.openxmlformats.org/officeDocument/2006/relationships/image" Target="../media/image19.jpeg"/></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20.emf"/><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8.xml"/><Relationship Id="rId1" Type="http://schemas.openxmlformats.org/officeDocument/2006/relationships/slideLayout" Target="../slideLayouts/slideLayout14.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pPr>
              <a:defRPr/>
            </a:pPr>
            <a:r>
              <a:rPr lang="en-US" cap="small" dirty="0" smtClean="0">
                <a:solidFill>
                  <a:srgbClr val="FF0000"/>
                </a:solidFill>
                <a:effectLst>
                  <a:outerShdw blurRad="38100" dist="38100" dir="2700000" algn="tl">
                    <a:srgbClr val="000000">
                      <a:alpha val="43137"/>
                    </a:srgbClr>
                  </a:outerShdw>
                </a:effectLst>
              </a:rPr>
              <a:t>Operations Strategy</a:t>
            </a:r>
            <a:endParaRPr lang="en-US" cap="small" dirty="0">
              <a:solidFill>
                <a:srgbClr val="FF0000"/>
              </a:solidFill>
              <a:effectLst>
                <a:outerShdw blurRad="38100" dist="38100" dir="2700000" algn="tl">
                  <a:srgbClr val="000000">
                    <a:alpha val="43137"/>
                  </a:srgbClr>
                </a:outerShdw>
              </a:effectLst>
            </a:endParaRPr>
          </a:p>
        </p:txBody>
      </p:sp>
      <p:sp>
        <p:nvSpPr>
          <p:cNvPr id="3" name="Subtitle 2"/>
          <p:cNvSpPr>
            <a:spLocks noGrp="1"/>
          </p:cNvSpPr>
          <p:nvPr>
            <p:ph type="subTitle" idx="1"/>
          </p:nvPr>
        </p:nvSpPr>
        <p:spPr>
          <a:xfrm>
            <a:off x="2628900" y="3378200"/>
            <a:ext cx="3886200" cy="1439863"/>
          </a:xfrm>
        </p:spPr>
        <p:txBody>
          <a:bodyPr/>
          <a:lstStyle/>
          <a:p>
            <a:pPr>
              <a:defRPr/>
            </a:pPr>
            <a:r>
              <a:rPr lang="en-US" b="1" cap="small" dirty="0" smtClean="0">
                <a:solidFill>
                  <a:schemeClr val="bg1"/>
                </a:solidFill>
              </a:rPr>
              <a:t>Building and Evaluating the Firm’s Operating System</a:t>
            </a:r>
          </a:p>
          <a:p>
            <a:pPr>
              <a:defRPr/>
            </a:pPr>
            <a:endParaRPr lang="en-US" b="1" cap="small" dirty="0" smtClean="0">
              <a:solidFill>
                <a:schemeClr val="bg1"/>
              </a:solidFill>
            </a:endParaRPr>
          </a:p>
          <a:p>
            <a:pPr>
              <a:defRPr/>
            </a:pPr>
            <a:r>
              <a:rPr lang="en-US" b="1" cap="small" dirty="0" smtClean="0">
                <a:solidFill>
                  <a:schemeClr val="bg1"/>
                </a:solidFill>
              </a:rPr>
              <a:t>2012</a:t>
            </a:r>
            <a:endParaRPr lang="en-US" b="1" cap="small" dirty="0" smtClean="0">
              <a:solidFill>
                <a:schemeClr val="bg1"/>
              </a:solidFill>
            </a:endParaRPr>
          </a:p>
          <a:p>
            <a:pPr>
              <a:defRPr/>
            </a:pPr>
            <a:endParaRPr lang="en-US" dirty="0">
              <a:solidFill>
                <a:schemeClr val="bg1"/>
              </a:solidFi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6626" name="Line 1"/>
          <p:cNvSpPr>
            <a:spLocks noChangeShapeType="1"/>
          </p:cNvSpPr>
          <p:nvPr/>
        </p:nvSpPr>
        <p:spPr bwMode="auto">
          <a:xfrm>
            <a:off x="12700" y="6615113"/>
            <a:ext cx="9131300" cy="0"/>
          </a:xfrm>
          <a:prstGeom prst="line">
            <a:avLst/>
          </a:prstGeom>
          <a:noFill/>
          <a:ln w="18062">
            <a:solidFill>
              <a:srgbClr val="000000"/>
            </a:solidFill>
            <a:round/>
            <a:headEnd/>
            <a:tailEnd/>
          </a:ln>
        </p:spPr>
        <p:txBody>
          <a:bodyPr lIns="64291" tIns="32146" rIns="64291" bIns="32146"/>
          <a:lstStyle/>
          <a:p>
            <a:endParaRPr lang="en-US"/>
          </a:p>
        </p:txBody>
      </p:sp>
      <p:sp>
        <p:nvSpPr>
          <p:cNvPr id="26627" name="Line 5"/>
          <p:cNvSpPr>
            <a:spLocks noChangeShapeType="1"/>
          </p:cNvSpPr>
          <p:nvPr/>
        </p:nvSpPr>
        <p:spPr bwMode="auto">
          <a:xfrm>
            <a:off x="0" y="987425"/>
            <a:ext cx="9131300" cy="0"/>
          </a:xfrm>
          <a:prstGeom prst="line">
            <a:avLst/>
          </a:prstGeom>
          <a:noFill/>
          <a:ln w="72248">
            <a:solidFill>
              <a:srgbClr val="000000"/>
            </a:solidFill>
            <a:round/>
            <a:headEnd/>
            <a:tailEnd/>
          </a:ln>
        </p:spPr>
        <p:txBody>
          <a:bodyPr lIns="64291" tIns="32146" rIns="64291" bIns="32146"/>
          <a:lstStyle/>
          <a:p>
            <a:endParaRPr lang="en-US"/>
          </a:p>
        </p:txBody>
      </p:sp>
      <p:pic>
        <p:nvPicPr>
          <p:cNvPr id="19462" name="Picture 6" descr="image.png">
            <a:hlinkClick r:id="rId3" action="ppaction://hlinkfile"/>
          </p:cNvPr>
          <p:cNvPicPr>
            <a:picLocks noChangeAspect="1"/>
          </p:cNvPicPr>
          <p:nvPr/>
        </p:nvPicPr>
        <p:blipFill>
          <a:blip r:embed="rId4" cstate="print"/>
          <a:srcRect/>
          <a:stretch>
            <a:fillRect/>
          </a:stretch>
        </p:blipFill>
        <p:spPr bwMode="auto">
          <a:xfrm>
            <a:off x="0" y="3970736"/>
            <a:ext cx="3818965" cy="2887264"/>
          </a:xfrm>
          <a:prstGeom prst="rect">
            <a:avLst/>
          </a:prstGeom>
          <a:noFill/>
          <a:ln w="12700">
            <a:noFill/>
            <a:miter lim="0"/>
            <a:headEnd/>
            <a:tailEnd/>
          </a:ln>
        </p:spPr>
      </p:pic>
      <p:sp>
        <p:nvSpPr>
          <p:cNvPr id="26629" name="Rectangle 7"/>
          <p:cNvSpPr>
            <a:spLocks noGrp="1" noChangeArrowheads="1"/>
          </p:cNvSpPr>
          <p:nvPr>
            <p:ph type="title"/>
          </p:nvPr>
        </p:nvSpPr>
        <p:spPr/>
        <p:txBody>
          <a:bodyPr lIns="88896" tIns="50798" rIns="88896" bIns="50798"/>
          <a:lstStyle/>
          <a:p>
            <a:pPr defTabSz="912813"/>
            <a:r>
              <a:rPr lang="en-US" sz="2700" smtClean="0">
                <a:solidFill>
                  <a:srgbClr val="3333CC"/>
                </a:solidFill>
                <a:latin typeface="Optima" charset="0"/>
                <a:ea typeface="Optima" charset="0"/>
                <a:cs typeface="Optima" charset="0"/>
                <a:sym typeface="Optima" charset="0"/>
              </a:rPr>
              <a:t>What is operations management? (Redux?)</a:t>
            </a:r>
            <a:endParaRPr lang="en-US" smtClean="0"/>
          </a:p>
        </p:txBody>
      </p:sp>
      <p:sp>
        <p:nvSpPr>
          <p:cNvPr id="19464" name="Rectangle 8"/>
          <p:cNvSpPr>
            <a:spLocks noGrp="1" noChangeArrowheads="1"/>
          </p:cNvSpPr>
          <p:nvPr>
            <p:ph type="body" idx="1"/>
          </p:nvPr>
        </p:nvSpPr>
        <p:spPr>
          <a:xfrm>
            <a:off x="4356847" y="1667716"/>
            <a:ext cx="4343400" cy="4524375"/>
          </a:xfrm>
        </p:spPr>
        <p:txBody>
          <a:bodyPr lIns="88896" tIns="50798" rIns="88896" bIns="50798"/>
          <a:lstStyle/>
          <a:p>
            <a:pPr marL="468313" indent="-468313" defTabSz="912813">
              <a:spcBef>
                <a:spcPts val="275"/>
              </a:spcBef>
              <a:buSzTx/>
              <a:buFont typeface="Wingdings" pitchFamily="2" charset="2"/>
              <a:buNone/>
            </a:pPr>
            <a:r>
              <a:rPr lang="en-US" sz="2700" dirty="0" smtClean="0">
                <a:latin typeface="Optima" charset="0"/>
                <a:ea typeface="Optima" charset="0"/>
                <a:cs typeface="Optima" charset="0"/>
                <a:sym typeface="Optima" charset="0"/>
              </a:rPr>
              <a:t>	The Underpants Gnomes have a three-phase business plan:</a:t>
            </a:r>
          </a:p>
          <a:p>
            <a:pPr marL="468313" indent="-468313" defTabSz="912813">
              <a:spcBef>
                <a:spcPts val="275"/>
              </a:spcBef>
              <a:buClr>
                <a:srgbClr val="000000"/>
              </a:buClr>
              <a:buFontTx/>
              <a:buAutoNum type="arabicPeriod"/>
            </a:pPr>
            <a:r>
              <a:rPr lang="en-US" sz="2700" dirty="0" smtClean="0">
                <a:latin typeface="Optima" charset="0"/>
                <a:ea typeface="Optima" charset="0"/>
                <a:cs typeface="Optima" charset="0"/>
                <a:sym typeface="Optima" charset="0"/>
              </a:rPr>
              <a:t>Collect underpants</a:t>
            </a:r>
          </a:p>
          <a:p>
            <a:pPr marL="468313" indent="-468313" defTabSz="912813">
              <a:spcBef>
                <a:spcPts val="275"/>
              </a:spcBef>
              <a:buClr>
                <a:srgbClr val="000000"/>
              </a:buClr>
              <a:buFontTx/>
              <a:buAutoNum type="arabicPeriod"/>
            </a:pPr>
            <a:r>
              <a:rPr lang="en-US" sz="2700" dirty="0" smtClean="0">
                <a:latin typeface="Optima" charset="0"/>
                <a:ea typeface="Optima" charset="0"/>
                <a:cs typeface="Optima" charset="0"/>
                <a:sym typeface="Optima" charset="0"/>
              </a:rPr>
              <a:t> ?</a:t>
            </a:r>
          </a:p>
          <a:p>
            <a:pPr marL="468313" indent="-468313" defTabSz="912813">
              <a:spcBef>
                <a:spcPts val="275"/>
              </a:spcBef>
              <a:buClr>
                <a:srgbClr val="000000"/>
              </a:buClr>
              <a:buFontTx/>
              <a:buAutoNum type="arabicPeriod"/>
            </a:pPr>
            <a:r>
              <a:rPr lang="en-US" sz="2700" dirty="0" smtClean="0">
                <a:latin typeface="Optima" charset="0"/>
                <a:ea typeface="Optima" charset="0"/>
                <a:cs typeface="Optima" charset="0"/>
                <a:sym typeface="Optima" charset="0"/>
              </a:rPr>
              <a:t>Profit </a:t>
            </a:r>
            <a:endParaRPr lang="en-US" dirty="0" smtClean="0"/>
          </a:p>
        </p:txBody>
      </p:sp>
      <p:pic>
        <p:nvPicPr>
          <p:cNvPr id="19465" name="Picture 9" descr="image.png">
            <a:hlinkClick r:id="rId3" action="ppaction://hlinkfile"/>
          </p:cNvPr>
          <p:cNvPicPr>
            <a:picLocks noChangeAspect="1"/>
          </p:cNvPicPr>
          <p:nvPr/>
        </p:nvPicPr>
        <p:blipFill>
          <a:blip r:embed="rId5" cstate="print"/>
          <a:srcRect/>
          <a:stretch>
            <a:fillRect/>
          </a:stretch>
        </p:blipFill>
        <p:spPr bwMode="auto">
          <a:xfrm>
            <a:off x="0" y="1058955"/>
            <a:ext cx="3808413" cy="2857500"/>
          </a:xfrm>
          <a:prstGeom prst="rect">
            <a:avLst/>
          </a:prstGeom>
          <a:noFill/>
          <a:ln w="12700">
            <a:noFill/>
            <a:miter lim="0"/>
            <a:headEnd/>
            <a:tailEnd/>
          </a:ln>
        </p:spPr>
      </p:pic>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310144" presetClass="entr" presetSubtype="55292496" fill="hold" nodeType="clickEffect">
                                  <p:stCondLst>
                                    <p:cond delay="0"/>
                                  </p:stCondLst>
                                  <p:childTnLst>
                                    <p:set>
                                      <p:cBhvr>
                                        <p:cTn id="6" dur="1" fill="hold">
                                          <p:stCondLst>
                                            <p:cond delay="499"/>
                                          </p:stCondLst>
                                        </p:cTn>
                                        <p:tgtEl>
                                          <p:spTgt spid="1946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50310144" presetClass="entr" presetSubtype="55271080" fill="hold" grpId="0" nodeType="clickEffect">
                                  <p:stCondLst>
                                    <p:cond delay="0"/>
                                  </p:stCondLst>
                                  <p:childTnLst>
                                    <p:set>
                                      <p:cBhvr>
                                        <p:cTn id="10" dur="1" fill="hold">
                                          <p:stCondLst>
                                            <p:cond delay="499"/>
                                          </p:stCondLst>
                                        </p:cTn>
                                        <p:tgtEl>
                                          <p:spTgt spid="19464">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50310144" presetClass="entr" presetSubtype="55271080" fill="hold" grpId="0" nodeType="clickEffect">
                                  <p:stCondLst>
                                    <p:cond delay="0"/>
                                  </p:stCondLst>
                                  <p:childTnLst>
                                    <p:set>
                                      <p:cBhvr>
                                        <p:cTn id="14" dur="1" fill="hold">
                                          <p:stCondLst>
                                            <p:cond delay="499"/>
                                          </p:stCondLst>
                                        </p:cTn>
                                        <p:tgtEl>
                                          <p:spTgt spid="19464">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50310144" presetClass="entr" presetSubtype="55271080" fill="hold" grpId="0" nodeType="clickEffect">
                                  <p:stCondLst>
                                    <p:cond delay="0"/>
                                  </p:stCondLst>
                                  <p:childTnLst>
                                    <p:set>
                                      <p:cBhvr>
                                        <p:cTn id="18" dur="1" fill="hold">
                                          <p:stCondLst>
                                            <p:cond delay="499"/>
                                          </p:stCondLst>
                                        </p:cTn>
                                        <p:tgtEl>
                                          <p:spTgt spid="19464">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50310144" presetClass="entr" presetSubtype="55271080" fill="hold" grpId="0" nodeType="clickEffect">
                                  <p:stCondLst>
                                    <p:cond delay="0"/>
                                  </p:stCondLst>
                                  <p:childTnLst>
                                    <p:set>
                                      <p:cBhvr>
                                        <p:cTn id="22" dur="1" fill="hold">
                                          <p:stCondLst>
                                            <p:cond delay="499"/>
                                          </p:stCondLst>
                                        </p:cTn>
                                        <p:tgtEl>
                                          <p:spTgt spid="19464">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9465"/>
                                        </p:tgtEl>
                                        <p:attrNameLst>
                                          <p:attrName>style.visibility</p:attrName>
                                        </p:attrNameLst>
                                      </p:cBhvr>
                                      <p:to>
                                        <p:strVal val="visible"/>
                                      </p:to>
                                    </p:set>
                                  </p:childTnLst>
                                </p:cTn>
                              </p:par>
                            </p:childTnLst>
                          </p:cTn>
                        </p:par>
                        <p:par>
                          <p:cTn id="27" fill="hold">
                            <p:stCondLst>
                              <p:cond delay="0"/>
                            </p:stCondLst>
                            <p:childTnLst>
                              <p:par>
                                <p:cTn id="28" presetID="50310144" presetClass="entr" presetSubtype="114368128" fill="hold" nodeType="afterEffect">
                                  <p:stCondLst>
                                    <p:cond delay="0"/>
                                  </p:stCondLst>
                                  <p:childTnLst>
                                    <p:set>
                                      <p:cBhvr>
                                        <p:cTn id="29" dur="1" fill="hold">
                                          <p:stCondLst>
                                            <p:cond delay="499"/>
                                          </p:stCondLst>
                                        </p:cTn>
                                        <p:tgtEl>
                                          <p:spTgt spid="1946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64" grpId="0" uiExpand="1" build="p"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7650" name="Line 1"/>
          <p:cNvSpPr>
            <a:spLocks noChangeShapeType="1"/>
          </p:cNvSpPr>
          <p:nvPr/>
        </p:nvSpPr>
        <p:spPr bwMode="auto">
          <a:xfrm>
            <a:off x="12700" y="6615113"/>
            <a:ext cx="9131300" cy="0"/>
          </a:xfrm>
          <a:prstGeom prst="line">
            <a:avLst/>
          </a:prstGeom>
          <a:noFill/>
          <a:ln w="18062">
            <a:solidFill>
              <a:srgbClr val="000000"/>
            </a:solidFill>
            <a:round/>
            <a:headEnd/>
            <a:tailEnd/>
          </a:ln>
        </p:spPr>
        <p:txBody>
          <a:bodyPr lIns="64291" tIns="32146" rIns="64291" bIns="32146"/>
          <a:lstStyle/>
          <a:p>
            <a:endParaRPr lang="en-US"/>
          </a:p>
        </p:txBody>
      </p:sp>
      <p:sp>
        <p:nvSpPr>
          <p:cNvPr id="27651" name="Line 5"/>
          <p:cNvSpPr>
            <a:spLocks noChangeShapeType="1"/>
          </p:cNvSpPr>
          <p:nvPr/>
        </p:nvSpPr>
        <p:spPr bwMode="auto">
          <a:xfrm>
            <a:off x="0" y="987425"/>
            <a:ext cx="9131300" cy="0"/>
          </a:xfrm>
          <a:prstGeom prst="line">
            <a:avLst/>
          </a:prstGeom>
          <a:noFill/>
          <a:ln w="72248">
            <a:solidFill>
              <a:srgbClr val="000000"/>
            </a:solidFill>
            <a:round/>
            <a:headEnd/>
            <a:tailEnd/>
          </a:ln>
        </p:spPr>
        <p:txBody>
          <a:bodyPr lIns="64291" tIns="32146" rIns="64291" bIns="32146"/>
          <a:lstStyle/>
          <a:p>
            <a:endParaRPr lang="en-US"/>
          </a:p>
        </p:txBody>
      </p:sp>
      <p:sp>
        <p:nvSpPr>
          <p:cNvPr id="20487" name="Rectangle 7"/>
          <p:cNvSpPr>
            <a:spLocks noGrp="1" noChangeArrowheads="1"/>
          </p:cNvSpPr>
          <p:nvPr>
            <p:ph type="body" idx="1"/>
          </p:nvPr>
        </p:nvSpPr>
        <p:spPr>
          <a:xfrm>
            <a:off x="455613" y="1114425"/>
            <a:ext cx="8228012" cy="5451475"/>
          </a:xfrm>
        </p:spPr>
        <p:txBody>
          <a:bodyPr lIns="88896" tIns="50798" rIns="88896" bIns="50798"/>
          <a:lstStyle/>
          <a:p>
            <a:pPr marL="457200" indent="-457200" defTabSz="912813">
              <a:spcBef>
                <a:spcPts val="275"/>
              </a:spcBef>
              <a:buClr>
                <a:srgbClr val="000000"/>
              </a:buClr>
            </a:pPr>
            <a:r>
              <a:rPr lang="en-US" dirty="0" smtClean="0">
                <a:latin typeface="Optima" charset="0"/>
                <a:ea typeface="Optima" charset="0"/>
                <a:cs typeface="Optima" charset="0"/>
                <a:sym typeface="Optima" charset="0"/>
              </a:rPr>
              <a:t>Rent the Runway gives users access to high fashion without any of the headaches. There’s no need to scour 20 different stores, worry about a piece selling out, or stress over when you’ll wear an investment dress again. </a:t>
            </a:r>
          </a:p>
          <a:p>
            <a:pPr marL="457200" indent="-457200" defTabSz="912813">
              <a:spcBef>
                <a:spcPts val="275"/>
              </a:spcBef>
              <a:buClr>
                <a:srgbClr val="000000"/>
              </a:buClr>
            </a:pPr>
            <a:r>
              <a:rPr lang="en-US" dirty="0" smtClean="0">
                <a:latin typeface="Optima" charset="0"/>
                <a:ea typeface="Optima" charset="0"/>
                <a:cs typeface="Optima" charset="0"/>
                <a:sym typeface="Optima" charset="0"/>
              </a:rPr>
              <a:t>We buy pieces directly from top designers and then offer rentals at just 10% of retail prices. </a:t>
            </a:r>
          </a:p>
          <a:p>
            <a:pPr marL="663575" lvl="1" indent="-342900" defTabSz="912813">
              <a:spcBef>
                <a:spcPts val="275"/>
              </a:spcBef>
              <a:buClr>
                <a:srgbClr val="000000"/>
              </a:buClr>
            </a:pPr>
            <a:r>
              <a:rPr lang="en-US" dirty="0" smtClean="0">
                <a:latin typeface="Optima" charset="0"/>
                <a:ea typeface="Optima" charset="0"/>
                <a:cs typeface="Optima" charset="0"/>
                <a:sym typeface="Optima" charset="0"/>
              </a:rPr>
              <a:t>Rentals run $50 to $200 for a four-night loan</a:t>
            </a:r>
          </a:p>
          <a:p>
            <a:pPr marL="663575" lvl="1" indent="-342900" defTabSz="912813">
              <a:spcBef>
                <a:spcPts val="275"/>
              </a:spcBef>
              <a:buClr>
                <a:srgbClr val="000000"/>
              </a:buClr>
            </a:pPr>
            <a:r>
              <a:rPr lang="en-US" dirty="0" smtClean="0"/>
              <a:t>you get a back-up size absolutely free so there’s no need to worry about fit</a:t>
            </a:r>
          </a:p>
          <a:p>
            <a:pPr marL="663575" lvl="1" indent="-342900" defTabSz="912813">
              <a:spcBef>
                <a:spcPts val="275"/>
              </a:spcBef>
              <a:buClr>
                <a:srgbClr val="000000"/>
              </a:buClr>
            </a:pPr>
            <a:r>
              <a:rPr lang="en-US" dirty="0" smtClean="0"/>
              <a:t>Returning your dress back to RTR is not only easy, it’s absolutely free!  Just drop your dress in our handy, pre-paid envelope</a:t>
            </a:r>
          </a:p>
        </p:txBody>
      </p:sp>
      <p:pic>
        <p:nvPicPr>
          <p:cNvPr id="22530" name="Picture 2" descr="Rent The Runway">
            <a:hlinkClick r:id="rId3"/>
          </p:cNvPr>
          <p:cNvPicPr>
            <a:picLocks noChangeAspect="1" noChangeArrowheads="1"/>
          </p:cNvPicPr>
          <p:nvPr/>
        </p:nvPicPr>
        <p:blipFill>
          <a:blip r:embed="rId4" cstate="print"/>
          <a:srcRect/>
          <a:stretch>
            <a:fillRect/>
          </a:stretch>
        </p:blipFill>
        <p:spPr bwMode="auto">
          <a:xfrm>
            <a:off x="-11766" y="0"/>
            <a:ext cx="6224071" cy="968189"/>
          </a:xfrm>
          <a:prstGeom prst="rect">
            <a:avLst/>
          </a:prstGeom>
          <a:noFill/>
        </p:spPr>
      </p:pic>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185408" presetClass="entr" presetSubtype="55292072" fill="hold" grpId="0" nodeType="clickEffect">
                                  <p:stCondLst>
                                    <p:cond delay="0"/>
                                  </p:stCondLst>
                                  <p:childTnLst>
                                    <p:set>
                                      <p:cBhvr>
                                        <p:cTn id="6" dur="1" fill="hold">
                                          <p:stCondLst>
                                            <p:cond delay="499"/>
                                          </p:stCondLst>
                                        </p:cTn>
                                        <p:tgtEl>
                                          <p:spTgt spid="2048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55185408" presetClass="entr" presetSubtype="55292072" fill="hold" grpId="0" nodeType="clickEffect">
                                  <p:stCondLst>
                                    <p:cond delay="0"/>
                                  </p:stCondLst>
                                  <p:childTnLst>
                                    <p:set>
                                      <p:cBhvr>
                                        <p:cTn id="10" dur="1" fill="hold">
                                          <p:stCondLst>
                                            <p:cond delay="499"/>
                                          </p:stCondLst>
                                        </p:cTn>
                                        <p:tgtEl>
                                          <p:spTgt spid="20487">
                                            <p:txEl>
                                              <p:pRg st="1" end="1"/>
                                            </p:txEl>
                                          </p:spTgt>
                                        </p:tgtEl>
                                        <p:attrNameLst>
                                          <p:attrName>style.visibility</p:attrName>
                                        </p:attrNameLst>
                                      </p:cBhvr>
                                      <p:to>
                                        <p:strVal val="visible"/>
                                      </p:to>
                                    </p:set>
                                  </p:childTnLst>
                                </p:cTn>
                              </p:par>
                              <p:par>
                                <p:cTn id="11" presetID="55185408" presetClass="entr" presetSubtype="55292072" fill="hold" grpId="0" nodeType="withEffect">
                                  <p:stCondLst>
                                    <p:cond delay="0"/>
                                  </p:stCondLst>
                                  <p:childTnLst>
                                    <p:set>
                                      <p:cBhvr>
                                        <p:cTn id="12" dur="1" fill="hold">
                                          <p:stCondLst>
                                            <p:cond delay="499"/>
                                          </p:stCondLst>
                                        </p:cTn>
                                        <p:tgtEl>
                                          <p:spTgt spid="20487">
                                            <p:txEl>
                                              <p:pRg st="2" end="2"/>
                                            </p:txEl>
                                          </p:spTgt>
                                        </p:tgtEl>
                                        <p:attrNameLst>
                                          <p:attrName>style.visibility</p:attrName>
                                        </p:attrNameLst>
                                      </p:cBhvr>
                                      <p:to>
                                        <p:strVal val="visible"/>
                                      </p:to>
                                    </p:set>
                                  </p:childTnLst>
                                </p:cTn>
                              </p:par>
                              <p:par>
                                <p:cTn id="13" presetID="55185408" presetClass="entr" presetSubtype="55292072" fill="hold" grpId="0" nodeType="withEffect">
                                  <p:stCondLst>
                                    <p:cond delay="0"/>
                                  </p:stCondLst>
                                  <p:childTnLst>
                                    <p:set>
                                      <p:cBhvr>
                                        <p:cTn id="14" dur="1" fill="hold">
                                          <p:stCondLst>
                                            <p:cond delay="499"/>
                                          </p:stCondLst>
                                        </p:cTn>
                                        <p:tgtEl>
                                          <p:spTgt spid="20487">
                                            <p:txEl>
                                              <p:pRg st="3" end="3"/>
                                            </p:txEl>
                                          </p:spTgt>
                                        </p:tgtEl>
                                        <p:attrNameLst>
                                          <p:attrName>style.visibility</p:attrName>
                                        </p:attrNameLst>
                                      </p:cBhvr>
                                      <p:to>
                                        <p:strVal val="visible"/>
                                      </p:to>
                                    </p:set>
                                  </p:childTnLst>
                                </p:cTn>
                              </p:par>
                              <p:par>
                                <p:cTn id="15" presetID="55185408" presetClass="entr" presetSubtype="55292072" fill="hold" grpId="0" nodeType="withEffect">
                                  <p:stCondLst>
                                    <p:cond delay="0"/>
                                  </p:stCondLst>
                                  <p:childTnLst>
                                    <p:set>
                                      <p:cBhvr>
                                        <p:cTn id="16" dur="1" fill="hold">
                                          <p:stCondLst>
                                            <p:cond delay="499"/>
                                          </p:stCondLst>
                                        </p:cTn>
                                        <p:tgtEl>
                                          <p:spTgt spid="20487">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7" grpId="0" build="p" autoUpdateAnimBg="0"/>
    </p:bldLst>
  </p:timing>
</p:sld>
</file>

<file path=ppt/slides/slide1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8674" name="Line 1"/>
          <p:cNvSpPr>
            <a:spLocks noChangeShapeType="1"/>
          </p:cNvSpPr>
          <p:nvPr/>
        </p:nvSpPr>
        <p:spPr bwMode="auto">
          <a:xfrm>
            <a:off x="12700" y="6615113"/>
            <a:ext cx="9131300" cy="0"/>
          </a:xfrm>
          <a:prstGeom prst="line">
            <a:avLst/>
          </a:prstGeom>
          <a:noFill/>
          <a:ln w="18062">
            <a:solidFill>
              <a:srgbClr val="000000"/>
            </a:solidFill>
            <a:round/>
            <a:headEnd/>
            <a:tailEnd/>
          </a:ln>
        </p:spPr>
        <p:txBody>
          <a:bodyPr lIns="64291" tIns="32146" rIns="64291" bIns="32146"/>
          <a:lstStyle/>
          <a:p>
            <a:endParaRPr lang="en-US"/>
          </a:p>
        </p:txBody>
      </p:sp>
      <p:sp>
        <p:nvSpPr>
          <p:cNvPr id="28675" name="Line 5"/>
          <p:cNvSpPr>
            <a:spLocks noChangeShapeType="1"/>
          </p:cNvSpPr>
          <p:nvPr/>
        </p:nvSpPr>
        <p:spPr bwMode="auto">
          <a:xfrm>
            <a:off x="0" y="987425"/>
            <a:ext cx="9131300" cy="0"/>
          </a:xfrm>
          <a:prstGeom prst="line">
            <a:avLst/>
          </a:prstGeom>
          <a:noFill/>
          <a:ln w="72248">
            <a:solidFill>
              <a:srgbClr val="000000"/>
            </a:solidFill>
            <a:round/>
            <a:headEnd/>
            <a:tailEnd/>
          </a:ln>
        </p:spPr>
        <p:txBody>
          <a:bodyPr lIns="64291" tIns="32146" rIns="64291" bIns="32146"/>
          <a:lstStyle/>
          <a:p>
            <a:endParaRPr lang="en-US"/>
          </a:p>
        </p:txBody>
      </p:sp>
      <p:sp>
        <p:nvSpPr>
          <p:cNvPr id="22534" name="Rectangle 6"/>
          <p:cNvSpPr>
            <a:spLocks noGrp="1" noChangeArrowheads="1"/>
          </p:cNvSpPr>
          <p:nvPr>
            <p:ph type="body" idx="1"/>
          </p:nvPr>
        </p:nvSpPr>
        <p:spPr>
          <a:xfrm>
            <a:off x="455613" y="1114425"/>
            <a:ext cx="8228012" cy="5451475"/>
          </a:xfrm>
        </p:spPr>
        <p:txBody>
          <a:bodyPr lIns="88896" tIns="50798" rIns="88896" bIns="50798"/>
          <a:lstStyle/>
          <a:p>
            <a:pPr marL="479425" indent="-479425" defTabSz="912813">
              <a:lnSpc>
                <a:spcPct val="80000"/>
              </a:lnSpc>
              <a:spcBef>
                <a:spcPts val="275"/>
              </a:spcBef>
              <a:buClr>
                <a:srgbClr val="000000"/>
              </a:buClr>
            </a:pPr>
            <a:r>
              <a:rPr lang="en-US" sz="2700" smtClean="0">
                <a:latin typeface="Optima" charset="0"/>
                <a:ea typeface="Optima" charset="0"/>
                <a:cs typeface="Optima" charset="0"/>
                <a:sym typeface="Optima" charset="0"/>
              </a:rPr>
              <a:t>Started with 160 styles.</a:t>
            </a:r>
          </a:p>
          <a:p>
            <a:pPr marL="701675" lvl="1" indent="-379413" defTabSz="912813">
              <a:lnSpc>
                <a:spcPct val="80000"/>
              </a:lnSpc>
              <a:spcBef>
                <a:spcPts val="275"/>
              </a:spcBef>
              <a:buClr>
                <a:srgbClr val="000000"/>
              </a:buClr>
            </a:pPr>
            <a:r>
              <a:rPr lang="en-US" sz="2400" smtClean="0">
                <a:latin typeface="Optima" charset="0"/>
                <a:ea typeface="Optima" charset="0"/>
                <a:cs typeface="Optima" charset="0"/>
                <a:sym typeface="Optima" charset="0"/>
              </a:rPr>
              <a:t>Need multiple sizes.</a:t>
            </a:r>
          </a:p>
          <a:p>
            <a:pPr marL="701675" lvl="1" indent="-379413" defTabSz="912813">
              <a:lnSpc>
                <a:spcPct val="80000"/>
              </a:lnSpc>
              <a:spcBef>
                <a:spcPts val="275"/>
              </a:spcBef>
              <a:buClr>
                <a:srgbClr val="000000"/>
              </a:buClr>
            </a:pPr>
            <a:r>
              <a:rPr lang="en-US" sz="2400" smtClean="0">
                <a:latin typeface="Optima" charset="0"/>
                <a:ea typeface="Optima" charset="0"/>
                <a:cs typeface="Optima" charset="0"/>
                <a:sym typeface="Optima" charset="0"/>
              </a:rPr>
              <a:t>Sending two dresses with each request.</a:t>
            </a:r>
          </a:p>
          <a:p>
            <a:pPr marL="701675" lvl="1" indent="-379413" defTabSz="912813">
              <a:lnSpc>
                <a:spcPct val="80000"/>
              </a:lnSpc>
              <a:spcBef>
                <a:spcPts val="275"/>
              </a:spcBef>
              <a:buClr>
                <a:srgbClr val="000000"/>
              </a:buClr>
            </a:pPr>
            <a:r>
              <a:rPr lang="en-US" sz="2400" smtClean="0">
                <a:latin typeface="Optima" charset="0"/>
                <a:ea typeface="Optima" charset="0"/>
                <a:cs typeface="Optima" charset="0"/>
                <a:sym typeface="Optima" charset="0"/>
              </a:rPr>
              <a:t>Styles don’t stay in fashion forever.</a:t>
            </a:r>
          </a:p>
          <a:p>
            <a:pPr marL="479425" indent="-479425" defTabSz="912813">
              <a:lnSpc>
                <a:spcPct val="80000"/>
              </a:lnSpc>
              <a:spcBef>
                <a:spcPts val="275"/>
              </a:spcBef>
              <a:buClr>
                <a:srgbClr val="000000"/>
              </a:buClr>
            </a:pPr>
            <a:r>
              <a:rPr lang="en-US" sz="2700" smtClean="0">
                <a:latin typeface="Optima" charset="0"/>
                <a:ea typeface="Optima" charset="0"/>
                <a:cs typeface="Optima" charset="0"/>
                <a:sym typeface="Optima" charset="0"/>
              </a:rPr>
              <a:t>Need to pay for shipping, inspection, dry cleaning…</a:t>
            </a:r>
          </a:p>
          <a:p>
            <a:pPr marL="479425" indent="-479425" defTabSz="912813">
              <a:lnSpc>
                <a:spcPct val="80000"/>
              </a:lnSpc>
              <a:spcBef>
                <a:spcPts val="275"/>
              </a:spcBef>
              <a:buClr>
                <a:srgbClr val="000000"/>
              </a:buClr>
            </a:pPr>
            <a:r>
              <a:rPr lang="en-US" sz="2700" smtClean="0">
                <a:latin typeface="Optima" charset="0"/>
                <a:ea typeface="Optima" charset="0"/>
                <a:cs typeface="Optima" charset="0"/>
                <a:sym typeface="Optima" charset="0"/>
              </a:rPr>
              <a:t>Demand will spike on weekends.</a:t>
            </a:r>
          </a:p>
          <a:p>
            <a:pPr marL="479425" indent="-479425" defTabSz="912813">
              <a:lnSpc>
                <a:spcPct val="80000"/>
              </a:lnSpc>
              <a:spcBef>
                <a:spcPts val="275"/>
              </a:spcBef>
              <a:buClr>
                <a:srgbClr val="000000"/>
              </a:buClr>
            </a:pPr>
            <a:r>
              <a:rPr lang="en-US" sz="2700" smtClean="0">
                <a:latin typeface="Optima" charset="0"/>
                <a:ea typeface="Optima" charset="0"/>
                <a:cs typeface="Optima" charset="0"/>
                <a:sym typeface="Optima" charset="0"/>
              </a:rPr>
              <a:t>Suppose a dress with a $1,000 list price is bought for $500.</a:t>
            </a:r>
          </a:p>
          <a:p>
            <a:pPr marL="701675" lvl="1" indent="-379413" defTabSz="912813">
              <a:lnSpc>
                <a:spcPct val="80000"/>
              </a:lnSpc>
              <a:spcBef>
                <a:spcPts val="275"/>
              </a:spcBef>
              <a:buClr>
                <a:srgbClr val="000000"/>
              </a:buClr>
            </a:pPr>
            <a:r>
              <a:rPr lang="en-US" sz="2400" smtClean="0">
                <a:latin typeface="Optima" charset="0"/>
                <a:ea typeface="Optima" charset="0"/>
                <a:cs typeface="Optima" charset="0"/>
                <a:sym typeface="Optima" charset="0"/>
              </a:rPr>
              <a:t>Need two for one rental.</a:t>
            </a:r>
          </a:p>
          <a:p>
            <a:pPr marL="701675" lvl="1" indent="-379413" defTabSz="912813">
              <a:lnSpc>
                <a:spcPct val="80000"/>
              </a:lnSpc>
              <a:spcBef>
                <a:spcPts val="275"/>
              </a:spcBef>
              <a:buClr>
                <a:srgbClr val="000000"/>
              </a:buClr>
            </a:pPr>
            <a:r>
              <a:rPr lang="en-US" sz="2400" smtClean="0">
                <a:latin typeface="Optima" charset="0"/>
                <a:ea typeface="Optima" charset="0"/>
                <a:cs typeface="Optima" charset="0"/>
                <a:sym typeface="Optima" charset="0"/>
              </a:rPr>
              <a:t>Get $100 per rental.</a:t>
            </a:r>
          </a:p>
          <a:p>
            <a:pPr marL="701675" lvl="1" indent="-379413" defTabSz="912813">
              <a:lnSpc>
                <a:spcPct val="80000"/>
              </a:lnSpc>
              <a:spcBef>
                <a:spcPts val="275"/>
              </a:spcBef>
              <a:buClr>
                <a:srgbClr val="000000"/>
              </a:buClr>
            </a:pPr>
            <a:r>
              <a:rPr lang="en-US" sz="2400" smtClean="0">
                <a:latin typeface="Optima" charset="0"/>
                <a:ea typeface="Optima" charset="0"/>
                <a:cs typeface="Optima" charset="0"/>
                <a:sym typeface="Optima" charset="0"/>
              </a:rPr>
              <a:t>Ten rentals pays for dresses but not shipping etc.</a:t>
            </a:r>
            <a:endParaRPr lang="en-US" smtClean="0"/>
          </a:p>
        </p:txBody>
      </p:sp>
      <p:grpSp>
        <p:nvGrpSpPr>
          <p:cNvPr id="2" name="Group 7"/>
          <p:cNvGrpSpPr>
            <a:grpSpLocks/>
          </p:cNvGrpSpPr>
          <p:nvPr/>
        </p:nvGrpSpPr>
        <p:grpSpPr bwMode="auto">
          <a:xfrm>
            <a:off x="3849688" y="1979613"/>
            <a:ext cx="4837112" cy="2849562"/>
            <a:chOff x="30" y="0"/>
            <a:chExt cx="542" cy="320"/>
          </a:xfrm>
        </p:grpSpPr>
        <p:sp>
          <p:nvSpPr>
            <p:cNvPr id="28680" name="Rectangle 8"/>
            <p:cNvSpPr>
              <a:spLocks/>
            </p:cNvSpPr>
            <p:nvPr/>
          </p:nvSpPr>
          <p:spPr bwMode="auto">
            <a:xfrm>
              <a:off x="30" y="81"/>
              <a:ext cx="137" cy="152"/>
            </a:xfrm>
            <a:prstGeom prst="rect">
              <a:avLst/>
            </a:prstGeom>
            <a:noFill/>
            <a:ln w="12700">
              <a:noFill/>
              <a:miter lim="0"/>
              <a:headEnd/>
              <a:tailEnd/>
            </a:ln>
          </p:spPr>
          <p:txBody>
            <a:bodyPr lIns="126435" tIns="72248" rIns="126435" bIns="72248"/>
            <a:lstStyle/>
            <a:p>
              <a:pPr defTabSz="912813">
                <a:spcBef>
                  <a:spcPts val="700"/>
                </a:spcBef>
              </a:pPr>
              <a:r>
                <a:rPr lang="en-US" sz="8800">
                  <a:solidFill>
                    <a:srgbClr val="FFB829"/>
                  </a:solidFill>
                  <a:latin typeface="Times New Roman" pitchFamily="18" charset="0"/>
                  <a:cs typeface="Times New Roman" pitchFamily="18" charset="0"/>
                  <a:sym typeface="Times New Roman" pitchFamily="18" charset="0"/>
                </a:rPr>
                <a:t>=</a:t>
              </a:r>
              <a:endParaRPr lang="en-US"/>
            </a:p>
          </p:txBody>
        </p:sp>
        <p:pic>
          <p:nvPicPr>
            <p:cNvPr id="28681" name="Picture 9" descr="image.png"/>
            <p:cNvPicPr>
              <a:picLocks noChangeAspect="1"/>
            </p:cNvPicPr>
            <p:nvPr/>
          </p:nvPicPr>
          <p:blipFill>
            <a:blip r:embed="rId3" cstate="print"/>
            <a:srcRect/>
            <a:stretch>
              <a:fillRect/>
            </a:stretch>
          </p:blipFill>
          <p:spPr bwMode="auto">
            <a:xfrm>
              <a:off x="145" y="0"/>
              <a:ext cx="427" cy="320"/>
            </a:xfrm>
            <a:prstGeom prst="rect">
              <a:avLst/>
            </a:prstGeom>
            <a:noFill/>
            <a:ln w="12700">
              <a:noFill/>
              <a:miter lim="0"/>
              <a:headEnd/>
              <a:tailEnd/>
            </a:ln>
          </p:spPr>
        </p:pic>
      </p:grpSp>
      <p:sp>
        <p:nvSpPr>
          <p:cNvPr id="28678" name="Rectangle 10"/>
          <p:cNvSpPr>
            <a:spLocks noGrp="1" noChangeArrowheads="1"/>
          </p:cNvSpPr>
          <p:nvPr>
            <p:ph type="title"/>
          </p:nvPr>
        </p:nvSpPr>
        <p:spPr/>
        <p:txBody>
          <a:bodyPr lIns="88896" tIns="50798" rIns="88896" bIns="50798"/>
          <a:lstStyle/>
          <a:p>
            <a:pPr defTabSz="912813"/>
            <a:r>
              <a:rPr lang="en-US" sz="2700" smtClean="0">
                <a:solidFill>
                  <a:srgbClr val="3333CC"/>
                </a:solidFill>
                <a:latin typeface="Optima" charset="0"/>
                <a:ea typeface="Optima" charset="0"/>
                <a:cs typeface="Optima" charset="0"/>
                <a:sym typeface="Optima" charset="0"/>
              </a:rPr>
              <a:t>Will it work?</a:t>
            </a:r>
            <a:endParaRPr lang="en-US" smtClean="0"/>
          </a:p>
        </p:txBody>
      </p:sp>
      <p:pic>
        <p:nvPicPr>
          <p:cNvPr id="22539" name="Picture 11" descr="image.png"/>
          <p:cNvPicPr>
            <a:picLocks noChangeAspect="1"/>
          </p:cNvPicPr>
          <p:nvPr/>
        </p:nvPicPr>
        <p:blipFill>
          <a:blip r:embed="rId4" cstate="print"/>
          <a:srcRect/>
          <a:stretch>
            <a:fillRect/>
          </a:stretch>
        </p:blipFill>
        <p:spPr bwMode="auto">
          <a:xfrm>
            <a:off x="300038" y="1625600"/>
            <a:ext cx="3517900" cy="3670300"/>
          </a:xfrm>
          <a:prstGeom prst="rect">
            <a:avLst/>
          </a:prstGeom>
          <a:noFill/>
          <a:ln w="12700">
            <a:noFill/>
            <a:miter lim="0"/>
            <a:headEnd/>
            <a:tailEnd/>
          </a:ln>
        </p:spPr>
      </p:pic>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186176" presetClass="entr" presetSubtype="114260176" fill="hold" grpId="0" nodeType="clickEffect">
                                  <p:stCondLst>
                                    <p:cond delay="0"/>
                                  </p:stCondLst>
                                  <p:childTnLst>
                                    <p:set>
                                      <p:cBhvr>
                                        <p:cTn id="6" dur="1" fill="hold">
                                          <p:stCondLst>
                                            <p:cond delay="499"/>
                                          </p:stCondLst>
                                        </p:cTn>
                                        <p:tgtEl>
                                          <p:spTgt spid="22534">
                                            <p:txEl>
                                              <p:pRg st="0" end="0"/>
                                            </p:txEl>
                                          </p:spTgt>
                                        </p:tgtEl>
                                        <p:attrNameLst>
                                          <p:attrName>style.visibility</p:attrName>
                                        </p:attrNameLst>
                                      </p:cBhvr>
                                      <p:to>
                                        <p:strVal val="visible"/>
                                      </p:to>
                                    </p:set>
                                  </p:childTnLst>
                                </p:cTn>
                              </p:par>
                              <p:par>
                                <p:cTn id="7" presetID="55186176" presetClass="entr" presetSubtype="114260176" fill="hold" grpId="0" nodeType="withEffect">
                                  <p:stCondLst>
                                    <p:cond delay="0"/>
                                  </p:stCondLst>
                                  <p:childTnLst>
                                    <p:set>
                                      <p:cBhvr>
                                        <p:cTn id="8" dur="1" fill="hold">
                                          <p:stCondLst>
                                            <p:cond delay="499"/>
                                          </p:stCondLst>
                                        </p:cTn>
                                        <p:tgtEl>
                                          <p:spTgt spid="22534">
                                            <p:txEl>
                                              <p:pRg st="1" end="1"/>
                                            </p:txEl>
                                          </p:spTgt>
                                        </p:tgtEl>
                                        <p:attrNameLst>
                                          <p:attrName>style.visibility</p:attrName>
                                        </p:attrNameLst>
                                      </p:cBhvr>
                                      <p:to>
                                        <p:strVal val="visible"/>
                                      </p:to>
                                    </p:set>
                                  </p:childTnLst>
                                </p:cTn>
                              </p:par>
                              <p:par>
                                <p:cTn id="9" presetID="55186176" presetClass="entr" presetSubtype="114260176" fill="hold" grpId="0" nodeType="withEffect">
                                  <p:stCondLst>
                                    <p:cond delay="0"/>
                                  </p:stCondLst>
                                  <p:childTnLst>
                                    <p:set>
                                      <p:cBhvr>
                                        <p:cTn id="10" dur="1" fill="hold">
                                          <p:stCondLst>
                                            <p:cond delay="499"/>
                                          </p:stCondLst>
                                        </p:cTn>
                                        <p:tgtEl>
                                          <p:spTgt spid="22534">
                                            <p:txEl>
                                              <p:pRg st="2" end="2"/>
                                            </p:txEl>
                                          </p:spTgt>
                                        </p:tgtEl>
                                        <p:attrNameLst>
                                          <p:attrName>style.visibility</p:attrName>
                                        </p:attrNameLst>
                                      </p:cBhvr>
                                      <p:to>
                                        <p:strVal val="visible"/>
                                      </p:to>
                                    </p:set>
                                  </p:childTnLst>
                                </p:cTn>
                              </p:par>
                              <p:par>
                                <p:cTn id="11" presetID="55186176" presetClass="entr" presetSubtype="114260176" fill="hold" grpId="0" nodeType="withEffect">
                                  <p:stCondLst>
                                    <p:cond delay="0"/>
                                  </p:stCondLst>
                                  <p:childTnLst>
                                    <p:set>
                                      <p:cBhvr>
                                        <p:cTn id="12" dur="1" fill="hold">
                                          <p:stCondLst>
                                            <p:cond delay="499"/>
                                          </p:stCondLst>
                                        </p:cTn>
                                        <p:tgtEl>
                                          <p:spTgt spid="22534">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55186176" presetClass="entr" presetSubtype="114260176" fill="hold" grpId="0" nodeType="clickEffect">
                                  <p:stCondLst>
                                    <p:cond delay="0"/>
                                  </p:stCondLst>
                                  <p:childTnLst>
                                    <p:set>
                                      <p:cBhvr>
                                        <p:cTn id="16" dur="1" fill="hold">
                                          <p:stCondLst>
                                            <p:cond delay="499"/>
                                          </p:stCondLst>
                                        </p:cTn>
                                        <p:tgtEl>
                                          <p:spTgt spid="22534">
                                            <p:txEl>
                                              <p:pRg st="4" end="4"/>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55186176" presetClass="entr" presetSubtype="114260176" fill="hold" grpId="0" nodeType="clickEffect">
                                  <p:stCondLst>
                                    <p:cond delay="0"/>
                                  </p:stCondLst>
                                  <p:childTnLst>
                                    <p:set>
                                      <p:cBhvr>
                                        <p:cTn id="20" dur="1" fill="hold">
                                          <p:stCondLst>
                                            <p:cond delay="499"/>
                                          </p:stCondLst>
                                        </p:cTn>
                                        <p:tgtEl>
                                          <p:spTgt spid="22534">
                                            <p:txEl>
                                              <p:pRg st="5" end="5"/>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55186176" presetClass="entr" presetSubtype="114260176" fill="hold" grpId="0" nodeType="clickEffect">
                                  <p:stCondLst>
                                    <p:cond delay="0"/>
                                  </p:stCondLst>
                                  <p:childTnLst>
                                    <p:set>
                                      <p:cBhvr>
                                        <p:cTn id="24" dur="1" fill="hold">
                                          <p:stCondLst>
                                            <p:cond delay="499"/>
                                          </p:stCondLst>
                                        </p:cTn>
                                        <p:tgtEl>
                                          <p:spTgt spid="22534">
                                            <p:txEl>
                                              <p:pRg st="6" end="6"/>
                                            </p:txEl>
                                          </p:spTgt>
                                        </p:tgtEl>
                                        <p:attrNameLst>
                                          <p:attrName>style.visibility</p:attrName>
                                        </p:attrNameLst>
                                      </p:cBhvr>
                                      <p:to>
                                        <p:strVal val="visible"/>
                                      </p:to>
                                    </p:set>
                                  </p:childTnLst>
                                </p:cTn>
                              </p:par>
                              <p:par>
                                <p:cTn id="25" presetID="55186176" presetClass="entr" presetSubtype="114260176" fill="hold" grpId="0" nodeType="withEffect">
                                  <p:stCondLst>
                                    <p:cond delay="0"/>
                                  </p:stCondLst>
                                  <p:childTnLst>
                                    <p:set>
                                      <p:cBhvr>
                                        <p:cTn id="26" dur="1" fill="hold">
                                          <p:stCondLst>
                                            <p:cond delay="499"/>
                                          </p:stCondLst>
                                        </p:cTn>
                                        <p:tgtEl>
                                          <p:spTgt spid="22534">
                                            <p:txEl>
                                              <p:pRg st="7" end="7"/>
                                            </p:txEl>
                                          </p:spTgt>
                                        </p:tgtEl>
                                        <p:attrNameLst>
                                          <p:attrName>style.visibility</p:attrName>
                                        </p:attrNameLst>
                                      </p:cBhvr>
                                      <p:to>
                                        <p:strVal val="visible"/>
                                      </p:to>
                                    </p:set>
                                  </p:childTnLst>
                                </p:cTn>
                              </p:par>
                              <p:par>
                                <p:cTn id="27" presetID="55186176" presetClass="entr" presetSubtype="114260176" fill="hold" grpId="0" nodeType="withEffect">
                                  <p:stCondLst>
                                    <p:cond delay="0"/>
                                  </p:stCondLst>
                                  <p:childTnLst>
                                    <p:set>
                                      <p:cBhvr>
                                        <p:cTn id="28" dur="1" fill="hold">
                                          <p:stCondLst>
                                            <p:cond delay="499"/>
                                          </p:stCondLst>
                                        </p:cTn>
                                        <p:tgtEl>
                                          <p:spTgt spid="22534">
                                            <p:txEl>
                                              <p:pRg st="8" end="8"/>
                                            </p:txEl>
                                          </p:spTgt>
                                        </p:tgtEl>
                                        <p:attrNameLst>
                                          <p:attrName>style.visibility</p:attrName>
                                        </p:attrNameLst>
                                      </p:cBhvr>
                                      <p:to>
                                        <p:strVal val="visible"/>
                                      </p:to>
                                    </p:set>
                                  </p:childTnLst>
                                </p:cTn>
                              </p:par>
                              <p:par>
                                <p:cTn id="29" presetID="55186176" presetClass="entr" presetSubtype="114260176" fill="hold" grpId="0" nodeType="withEffect">
                                  <p:stCondLst>
                                    <p:cond delay="0"/>
                                  </p:stCondLst>
                                  <p:childTnLst>
                                    <p:set>
                                      <p:cBhvr>
                                        <p:cTn id="30" dur="1" fill="hold">
                                          <p:stCondLst>
                                            <p:cond delay="499"/>
                                          </p:stCondLst>
                                        </p:cTn>
                                        <p:tgtEl>
                                          <p:spTgt spid="22534">
                                            <p:txEl>
                                              <p:pRg st="9" end="9"/>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55186176" presetClass="entr" presetSubtype="55269840" fill="hold" nodeType="clickEffect">
                                  <p:stCondLst>
                                    <p:cond delay="0"/>
                                  </p:stCondLst>
                                  <p:childTnLst>
                                    <p:set>
                                      <p:cBhvr>
                                        <p:cTn id="34" dur="1" fill="hold">
                                          <p:stCondLst>
                                            <p:cond delay="499"/>
                                          </p:stCondLst>
                                        </p:cTn>
                                        <p:tgtEl>
                                          <p:spTgt spid="2"/>
                                        </p:tgtEl>
                                        <p:attrNameLst>
                                          <p:attrName>style.visibility</p:attrName>
                                        </p:attrNameLst>
                                      </p:cBhvr>
                                      <p:to>
                                        <p:strVal val="visible"/>
                                      </p:to>
                                    </p:set>
                                  </p:childTnLst>
                                </p:cTn>
                              </p:par>
                            </p:childTnLst>
                          </p:cTn>
                        </p:par>
                        <p:par>
                          <p:cTn id="35" fill="hold">
                            <p:stCondLst>
                              <p:cond delay="500"/>
                            </p:stCondLst>
                            <p:childTnLst>
                              <p:par>
                                <p:cTn id="36" presetID="1" presetClass="entr" presetSubtype="0" fill="hold" nodeType="afterEffect">
                                  <p:stCondLst>
                                    <p:cond delay="0"/>
                                  </p:stCondLst>
                                  <p:childTnLst>
                                    <p:set>
                                      <p:cBhvr>
                                        <p:cTn id="37" dur="1" fill="hold">
                                          <p:stCondLst>
                                            <p:cond delay="499"/>
                                          </p:stCondLst>
                                        </p:cTn>
                                        <p:tgtEl>
                                          <p:spTgt spid="2253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4" grpId="0" build="p"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p:txBody>
          <a:bodyPr/>
          <a:lstStyle/>
          <a:p>
            <a:pPr eaLnBrk="1" hangingPunct="1"/>
            <a:r>
              <a:rPr lang="en-US" smtClean="0"/>
              <a:t>Operations Management and Operations Strategy</a:t>
            </a:r>
          </a:p>
        </p:txBody>
      </p:sp>
      <p:sp>
        <p:nvSpPr>
          <p:cNvPr id="29699" name="Rectangle 3"/>
          <p:cNvSpPr>
            <a:spLocks noGrp="1" noChangeArrowheads="1"/>
          </p:cNvSpPr>
          <p:nvPr>
            <p:ph idx="1"/>
          </p:nvPr>
        </p:nvSpPr>
        <p:spPr>
          <a:xfrm>
            <a:off x="455613" y="1114425"/>
            <a:ext cx="8688387" cy="5286375"/>
          </a:xfrm>
        </p:spPr>
        <p:txBody>
          <a:bodyPr/>
          <a:lstStyle/>
          <a:p>
            <a:pPr eaLnBrk="1" hangingPunct="1"/>
            <a:r>
              <a:rPr lang="en-US" sz="2400" b="1" dirty="0" smtClean="0"/>
              <a:t>Operations management</a:t>
            </a:r>
            <a:r>
              <a:rPr lang="en-US" dirty="0" smtClean="0"/>
              <a:t> is</a:t>
            </a:r>
          </a:p>
          <a:p>
            <a:pPr lvl="1" eaLnBrk="1" hangingPunct="1"/>
            <a:r>
              <a:rPr lang="en-US" dirty="0" smtClean="0"/>
              <a:t>more about controlling, managing, and improving operational (daily) repetitive economic activities</a:t>
            </a:r>
          </a:p>
          <a:p>
            <a:pPr lvl="1" eaLnBrk="1" hangingPunct="1"/>
            <a:r>
              <a:rPr lang="en-US" dirty="0" smtClean="0"/>
              <a:t>often concerned with a individual process and given set of resources and products</a:t>
            </a:r>
          </a:p>
          <a:p>
            <a:pPr lvl="1" eaLnBrk="1" hangingPunct="1"/>
            <a:endParaRPr lang="en-US" dirty="0" smtClean="0"/>
          </a:p>
          <a:p>
            <a:pPr eaLnBrk="1" hangingPunct="1"/>
            <a:r>
              <a:rPr lang="en-US" sz="2400" b="1" dirty="0" smtClean="0"/>
              <a:t>Operations strategy</a:t>
            </a:r>
            <a:r>
              <a:rPr lang="en-US" dirty="0" smtClean="0"/>
              <a:t> is </a:t>
            </a:r>
          </a:p>
          <a:p>
            <a:pPr lvl="1" eaLnBrk="1" hangingPunct="1"/>
            <a:r>
              <a:rPr lang="en-US" dirty="0" smtClean="0"/>
              <a:t>about choosing the asset bundle &amp; processes and building future capabilities</a:t>
            </a:r>
          </a:p>
          <a:p>
            <a:pPr lvl="1" eaLnBrk="1" hangingPunct="1"/>
            <a:r>
              <a:rPr lang="en-US" dirty="0" smtClean="0"/>
              <a:t>less about one process, more about the collectivity</a:t>
            </a:r>
          </a:p>
          <a:p>
            <a:pPr lvl="1" eaLnBrk="1" hangingPunct="1"/>
            <a:r>
              <a:rPr lang="en-US" dirty="0" smtClean="0"/>
              <a:t>must specify all resources and processes in the value chain and plan for the future</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nvPr>
        </p:nvGraphicFramePr>
        <p:xfrm>
          <a:off x="191412" y="1304840"/>
          <a:ext cx="8686800" cy="52578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Rectangle 4"/>
          <p:cNvSpPr/>
          <p:nvPr/>
        </p:nvSpPr>
        <p:spPr>
          <a:xfrm>
            <a:off x="3640764" y="2505670"/>
            <a:ext cx="1788095" cy="923330"/>
          </a:xfrm>
          <a:prstGeom prst="rect">
            <a:avLst/>
          </a:prstGeom>
          <a:noFill/>
        </p:spPr>
        <p:txBody>
          <a:bodyPr wrap="none">
            <a:spAutoFit/>
          </a:bodyPr>
          <a:lstStyle/>
          <a:p>
            <a:pPr algn="ctr" defTabSz="457200" fontAlgn="auto">
              <a:spcBef>
                <a:spcPts val="0"/>
              </a:spcBef>
              <a:spcAft>
                <a:spcPts val="0"/>
              </a:spcAft>
              <a:defRPr/>
            </a:pPr>
            <a:r>
              <a:rPr lang="en-US" sz="54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mn-cs"/>
              </a:rPr>
              <a:t>Value</a:t>
            </a:r>
          </a:p>
        </p:txBody>
      </p:sp>
      <p:sp>
        <p:nvSpPr>
          <p:cNvPr id="6" name="Rectangle 5"/>
          <p:cNvSpPr/>
          <p:nvPr/>
        </p:nvSpPr>
        <p:spPr>
          <a:xfrm>
            <a:off x="1433124" y="5535934"/>
            <a:ext cx="2017011" cy="923330"/>
          </a:xfrm>
          <a:prstGeom prst="rect">
            <a:avLst/>
          </a:prstGeom>
          <a:noFill/>
        </p:spPr>
        <p:txBody>
          <a:bodyPr wrap="none">
            <a:spAutoFit/>
          </a:bodyPr>
          <a:lstStyle/>
          <a:p>
            <a:pPr algn="ctr" defTabSz="457200" fontAlgn="auto">
              <a:spcBef>
                <a:spcPts val="0"/>
              </a:spcBef>
              <a:spcAft>
                <a:spcPts val="0"/>
              </a:spcAft>
              <a:defRPr/>
            </a:pPr>
            <a:r>
              <a:rPr lang="en-US" sz="54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mn-cs"/>
              </a:rPr>
              <a:t>Assets</a:t>
            </a:r>
          </a:p>
        </p:txBody>
      </p:sp>
      <p:sp>
        <p:nvSpPr>
          <p:cNvPr id="7" name="Rectangle 6"/>
          <p:cNvSpPr/>
          <p:nvPr/>
        </p:nvSpPr>
        <p:spPr>
          <a:xfrm>
            <a:off x="5166230" y="5535934"/>
            <a:ext cx="2979001" cy="923330"/>
          </a:xfrm>
          <a:prstGeom prst="rect">
            <a:avLst/>
          </a:prstGeom>
          <a:noFill/>
        </p:spPr>
        <p:txBody>
          <a:bodyPr wrap="none">
            <a:spAutoFit/>
          </a:bodyPr>
          <a:lstStyle/>
          <a:p>
            <a:pPr algn="ctr" defTabSz="457200" fontAlgn="auto">
              <a:spcBef>
                <a:spcPts val="0"/>
              </a:spcBef>
              <a:spcAft>
                <a:spcPts val="0"/>
              </a:spcAft>
              <a:defRPr/>
            </a:pPr>
            <a:r>
              <a:rPr lang="en-US" sz="54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mn-cs"/>
              </a:rPr>
              <a:t>Processes</a:t>
            </a:r>
          </a:p>
        </p:txBody>
      </p:sp>
      <p:sp>
        <p:nvSpPr>
          <p:cNvPr id="8" name="Rectangle 7"/>
          <p:cNvSpPr/>
          <p:nvPr/>
        </p:nvSpPr>
        <p:spPr>
          <a:xfrm>
            <a:off x="2661119" y="3933740"/>
            <a:ext cx="3788417" cy="830997"/>
          </a:xfrm>
          <a:prstGeom prst="rect">
            <a:avLst/>
          </a:prstGeom>
          <a:noFill/>
        </p:spPr>
        <p:txBody>
          <a:bodyPr wrap="none">
            <a:spAutoFit/>
          </a:bodyPr>
          <a:lstStyle/>
          <a:p>
            <a:pPr algn="ctr" defTabSz="457200" fontAlgn="auto">
              <a:spcBef>
                <a:spcPts val="0"/>
              </a:spcBef>
              <a:spcAft>
                <a:spcPts val="0"/>
              </a:spcAft>
              <a:defRPr/>
            </a:pPr>
            <a:r>
              <a:rPr lang="en-US" sz="48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mn-cs"/>
              </a:rPr>
              <a:t>Competencies</a:t>
            </a:r>
          </a:p>
        </p:txBody>
      </p:sp>
      <p:sp>
        <p:nvSpPr>
          <p:cNvPr id="10" name="Curved Right Arrow 9"/>
          <p:cNvSpPr/>
          <p:nvPr/>
        </p:nvSpPr>
        <p:spPr>
          <a:xfrm rot="8382059">
            <a:off x="6862763" y="1222375"/>
            <a:ext cx="876300" cy="4573588"/>
          </a:xfrm>
          <a:prstGeom prst="curvedRightArrow">
            <a:avLst/>
          </a:prstGeom>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n-US" sz="1800">
              <a:solidFill>
                <a:prstClr val="black"/>
              </a:solidFill>
            </a:endParaRPr>
          </a:p>
        </p:txBody>
      </p:sp>
      <p:sp>
        <p:nvSpPr>
          <p:cNvPr id="11" name="Curved Right Arrow 10"/>
          <p:cNvSpPr/>
          <p:nvPr/>
        </p:nvSpPr>
        <p:spPr>
          <a:xfrm rot="2302157">
            <a:off x="1285875" y="1082675"/>
            <a:ext cx="874713" cy="4573588"/>
          </a:xfrm>
          <a:prstGeom prst="curvedRightArrow">
            <a:avLst/>
          </a:prstGeom>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n-US" sz="1800">
              <a:solidFill>
                <a:prstClr val="black"/>
              </a:solidFill>
            </a:endParaRPr>
          </a:p>
        </p:txBody>
      </p:sp>
      <p:sp>
        <p:nvSpPr>
          <p:cNvPr id="12" name="Rectangle 11"/>
          <p:cNvSpPr/>
          <p:nvPr/>
        </p:nvSpPr>
        <p:spPr>
          <a:xfrm rot="2863666">
            <a:off x="6737322" y="2561219"/>
            <a:ext cx="2716108" cy="769441"/>
          </a:xfrm>
          <a:prstGeom prst="rect">
            <a:avLst/>
          </a:prstGeom>
          <a:noFill/>
        </p:spPr>
        <p:txBody>
          <a:bodyPr wrap="none">
            <a:spAutoFit/>
          </a:bodyPr>
          <a:lstStyle/>
          <a:p>
            <a:pPr algn="ctr" defTabSz="457200" fontAlgn="auto">
              <a:spcBef>
                <a:spcPts val="0"/>
              </a:spcBef>
              <a:spcAft>
                <a:spcPts val="0"/>
              </a:spcAft>
              <a:defRPr/>
            </a:pPr>
            <a:r>
              <a:rPr lang="en-US" sz="44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mn-cs"/>
              </a:rPr>
              <a:t>Innovation</a:t>
            </a:r>
          </a:p>
        </p:txBody>
      </p:sp>
      <p:sp>
        <p:nvSpPr>
          <p:cNvPr id="13" name="Rectangle 12"/>
          <p:cNvSpPr/>
          <p:nvPr/>
        </p:nvSpPr>
        <p:spPr>
          <a:xfrm rot="18948115">
            <a:off x="-330525" y="2070738"/>
            <a:ext cx="3374316" cy="769441"/>
          </a:xfrm>
          <a:prstGeom prst="rect">
            <a:avLst/>
          </a:prstGeom>
          <a:noFill/>
        </p:spPr>
        <p:txBody>
          <a:bodyPr wrap="none">
            <a:spAutoFit/>
          </a:bodyPr>
          <a:lstStyle/>
          <a:p>
            <a:pPr algn="ctr" defTabSz="457200" fontAlgn="auto">
              <a:spcBef>
                <a:spcPts val="0"/>
              </a:spcBef>
              <a:spcAft>
                <a:spcPts val="0"/>
              </a:spcAft>
              <a:defRPr/>
            </a:pPr>
            <a:r>
              <a:rPr lang="en-US" sz="44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mn-cs"/>
              </a:rPr>
              <a:t>Improvement</a:t>
            </a:r>
          </a:p>
        </p:txBody>
      </p:sp>
      <p:sp>
        <p:nvSpPr>
          <p:cNvPr id="15" name="Title 1"/>
          <p:cNvSpPr txBox="1">
            <a:spLocks/>
          </p:cNvSpPr>
          <p:nvPr/>
        </p:nvSpPr>
        <p:spPr>
          <a:xfrm>
            <a:off x="457200" y="274638"/>
            <a:ext cx="8229600" cy="665162"/>
          </a:xfrm>
          <a:prstGeom prst="rect">
            <a:avLst/>
          </a:prstGeom>
        </p:spPr>
        <p:txBody>
          <a:bodyPr anchor="ctr"/>
          <a:lstStyle/>
          <a:p>
            <a:pPr defTabSz="457200" fontAlgn="auto">
              <a:spcAft>
                <a:spcPts val="0"/>
              </a:spcAft>
              <a:defRPr/>
            </a:pPr>
            <a:r>
              <a:rPr lang="en-US" sz="2800" dirty="0" smtClean="0">
                <a:solidFill>
                  <a:schemeClr val="bg1"/>
                </a:solidFill>
                <a:latin typeface="+mj-lt"/>
                <a:ea typeface="+mj-ea"/>
                <a:cs typeface="+mj-cs"/>
              </a:rPr>
              <a:t>VCAP Framework </a:t>
            </a:r>
            <a:r>
              <a:rPr lang="en-US" sz="2800" dirty="0">
                <a:solidFill>
                  <a:schemeClr val="bg1"/>
                </a:solidFill>
                <a:latin typeface="+mj-lt"/>
                <a:ea typeface="+mj-ea"/>
                <a:cs typeface="+mj-cs"/>
              </a:rPr>
              <a:t>of operations strategy</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nvPr>
        </p:nvGraphicFramePr>
        <p:xfrm>
          <a:off x="191412" y="1304840"/>
          <a:ext cx="8686800" cy="52578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Rectangle 4"/>
          <p:cNvSpPr/>
          <p:nvPr/>
        </p:nvSpPr>
        <p:spPr>
          <a:xfrm>
            <a:off x="3752390" y="2505670"/>
            <a:ext cx="1564843" cy="769441"/>
          </a:xfrm>
          <a:prstGeom prst="rect">
            <a:avLst/>
          </a:prstGeom>
          <a:noFill/>
        </p:spPr>
        <p:txBody>
          <a:bodyPr wrap="none">
            <a:spAutoFit/>
          </a:bodyPr>
          <a:lstStyle/>
          <a:p>
            <a:pPr algn="ctr" defTabSz="457200" fontAlgn="auto">
              <a:spcBef>
                <a:spcPts val="0"/>
              </a:spcBef>
              <a:spcAft>
                <a:spcPts val="0"/>
              </a:spcAft>
              <a:defRPr/>
            </a:pPr>
            <a:r>
              <a:rPr lang="en-US" sz="440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Optima"/>
                <a:cs typeface="Optima"/>
              </a:rPr>
              <a:t>Value</a:t>
            </a:r>
          </a:p>
        </p:txBody>
      </p:sp>
      <p:sp>
        <p:nvSpPr>
          <p:cNvPr id="6" name="Rectangle 5"/>
          <p:cNvSpPr/>
          <p:nvPr/>
        </p:nvSpPr>
        <p:spPr>
          <a:xfrm>
            <a:off x="1629301" y="4958026"/>
            <a:ext cx="1658522" cy="769441"/>
          </a:xfrm>
          <a:prstGeom prst="rect">
            <a:avLst/>
          </a:prstGeom>
          <a:noFill/>
        </p:spPr>
        <p:txBody>
          <a:bodyPr wrap="none">
            <a:spAutoFit/>
          </a:bodyPr>
          <a:lstStyle/>
          <a:p>
            <a:pPr algn="ctr" defTabSz="457200" fontAlgn="auto">
              <a:spcBef>
                <a:spcPts val="0"/>
              </a:spcBef>
              <a:spcAft>
                <a:spcPts val="0"/>
              </a:spcAft>
              <a:defRPr/>
            </a:pPr>
            <a:r>
              <a:rPr lang="en-US" sz="440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Optima"/>
                <a:cs typeface="Optima"/>
              </a:rPr>
              <a:t>Assets</a:t>
            </a:r>
          </a:p>
        </p:txBody>
      </p:sp>
      <p:sp>
        <p:nvSpPr>
          <p:cNvPr id="8" name="Rectangle 7"/>
          <p:cNvSpPr/>
          <p:nvPr/>
        </p:nvSpPr>
        <p:spPr>
          <a:xfrm>
            <a:off x="2633415" y="3705140"/>
            <a:ext cx="3793025" cy="1323439"/>
          </a:xfrm>
          <a:prstGeom prst="rect">
            <a:avLst/>
          </a:prstGeom>
          <a:noFill/>
        </p:spPr>
        <p:txBody>
          <a:bodyPr wrap="none">
            <a:spAutoFit/>
          </a:bodyPr>
          <a:lstStyle/>
          <a:p>
            <a:pPr algn="ctr" defTabSz="457200" fontAlgn="auto">
              <a:spcBef>
                <a:spcPts val="0"/>
              </a:spcBef>
              <a:spcAft>
                <a:spcPts val="0"/>
              </a:spcAft>
              <a:defRPr/>
            </a:pPr>
            <a:r>
              <a:rPr lang="en-US" sz="4400" dirty="0" smtClean="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Optima"/>
                <a:cs typeface="Optima"/>
              </a:rPr>
              <a:t>Competencies</a:t>
            </a:r>
          </a:p>
          <a:p>
            <a:pPr algn="ctr" defTabSz="457200" fontAlgn="auto">
              <a:spcBef>
                <a:spcPts val="0"/>
              </a:spcBef>
              <a:spcAft>
                <a:spcPts val="0"/>
              </a:spcAft>
              <a:defRPr/>
            </a:pPr>
            <a:r>
              <a:rPr lang="en-US" sz="1800" dirty="0" smtClean="0">
                <a:solidFill>
                  <a:prstClr val="white"/>
                </a:solidFill>
                <a:latin typeface="Optima"/>
                <a:cs typeface="Optima"/>
              </a:rPr>
              <a:t>Cost, Time, Quality, </a:t>
            </a:r>
          </a:p>
          <a:p>
            <a:pPr algn="ctr" defTabSz="457200" fontAlgn="auto">
              <a:spcBef>
                <a:spcPts val="0"/>
              </a:spcBef>
              <a:spcAft>
                <a:spcPts val="0"/>
              </a:spcAft>
              <a:defRPr/>
            </a:pPr>
            <a:r>
              <a:rPr lang="en-US" sz="1800" dirty="0" smtClean="0">
                <a:solidFill>
                  <a:prstClr val="white"/>
                </a:solidFill>
                <a:latin typeface="Optima"/>
                <a:cs typeface="Optima"/>
              </a:rPr>
              <a:t>Flexibility</a:t>
            </a:r>
            <a:endParaRPr lang="en-US" sz="1800" dirty="0">
              <a:ln w="12700">
                <a:solidFill>
                  <a:srgbClr val="FFFFFF"/>
                </a:solidFill>
                <a:prstDash val="solid"/>
              </a:ln>
              <a:solidFill>
                <a:prstClr val="white"/>
              </a:solidFill>
              <a:latin typeface="Optima"/>
              <a:cs typeface="Optima"/>
            </a:endParaRPr>
          </a:p>
        </p:txBody>
      </p:sp>
      <p:sp>
        <p:nvSpPr>
          <p:cNvPr id="10" name="Curved Right Arrow 9"/>
          <p:cNvSpPr/>
          <p:nvPr/>
        </p:nvSpPr>
        <p:spPr>
          <a:xfrm rot="8382059">
            <a:off x="6862763" y="1222375"/>
            <a:ext cx="876300" cy="4573588"/>
          </a:xfrm>
          <a:prstGeom prst="curvedRightArrow">
            <a:avLst/>
          </a:prstGeom>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n-US" sz="1800">
              <a:solidFill>
                <a:prstClr val="black"/>
              </a:solidFill>
              <a:latin typeface="Optima"/>
              <a:cs typeface="Optima"/>
            </a:endParaRPr>
          </a:p>
        </p:txBody>
      </p:sp>
      <p:sp>
        <p:nvSpPr>
          <p:cNvPr id="11" name="Curved Right Arrow 10"/>
          <p:cNvSpPr/>
          <p:nvPr/>
        </p:nvSpPr>
        <p:spPr>
          <a:xfrm rot="2302157">
            <a:off x="1285875" y="1082675"/>
            <a:ext cx="874713" cy="4573588"/>
          </a:xfrm>
          <a:prstGeom prst="curvedRightArrow">
            <a:avLst/>
          </a:prstGeom>
          <a:effectLst>
            <a:outerShdw blurRad="40000" dist="23000" dir="5400000" rotWithShape="0">
              <a:srgbClr val="000000">
                <a:alpha val="35000"/>
              </a:srgbClr>
            </a:outerShdw>
            <a:softEdge rad="12700"/>
          </a:effectLst>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n-US" sz="1800">
              <a:solidFill>
                <a:prstClr val="black"/>
              </a:solidFill>
              <a:latin typeface="Optima"/>
              <a:cs typeface="Optima"/>
            </a:endParaRPr>
          </a:p>
        </p:txBody>
      </p:sp>
      <p:sp>
        <p:nvSpPr>
          <p:cNvPr id="12" name="Rectangle 11"/>
          <p:cNvSpPr/>
          <p:nvPr/>
        </p:nvSpPr>
        <p:spPr>
          <a:xfrm rot="2863666">
            <a:off x="6680429" y="2561219"/>
            <a:ext cx="2829894" cy="769441"/>
          </a:xfrm>
          <a:prstGeom prst="rect">
            <a:avLst/>
          </a:prstGeom>
          <a:noFill/>
        </p:spPr>
        <p:txBody>
          <a:bodyPr wrap="none">
            <a:spAutoFit/>
          </a:bodyPr>
          <a:lstStyle/>
          <a:p>
            <a:pPr algn="ctr" defTabSz="457200" fontAlgn="auto">
              <a:spcBef>
                <a:spcPts val="0"/>
              </a:spcBef>
              <a:spcAft>
                <a:spcPts val="0"/>
              </a:spcAft>
              <a:defRPr/>
            </a:pPr>
            <a:r>
              <a:rPr lang="en-US" sz="440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Optima"/>
                <a:cs typeface="Optima"/>
              </a:rPr>
              <a:t>Innovation</a:t>
            </a:r>
          </a:p>
        </p:txBody>
      </p:sp>
      <p:sp>
        <p:nvSpPr>
          <p:cNvPr id="13" name="Rectangle 12"/>
          <p:cNvSpPr/>
          <p:nvPr/>
        </p:nvSpPr>
        <p:spPr>
          <a:xfrm rot="18948115">
            <a:off x="-390377" y="2070738"/>
            <a:ext cx="3494021" cy="769441"/>
          </a:xfrm>
          <a:prstGeom prst="rect">
            <a:avLst/>
          </a:prstGeom>
          <a:noFill/>
        </p:spPr>
        <p:txBody>
          <a:bodyPr wrap="none">
            <a:spAutoFit/>
          </a:bodyPr>
          <a:lstStyle/>
          <a:p>
            <a:pPr algn="ctr" defTabSz="457200" fontAlgn="auto">
              <a:spcBef>
                <a:spcPts val="0"/>
              </a:spcBef>
              <a:spcAft>
                <a:spcPts val="0"/>
              </a:spcAft>
              <a:defRPr/>
            </a:pPr>
            <a:r>
              <a:rPr lang="en-US" sz="440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Optima"/>
                <a:cs typeface="Optima"/>
              </a:rPr>
              <a:t>Improvement</a:t>
            </a:r>
          </a:p>
        </p:txBody>
      </p:sp>
      <p:sp>
        <p:nvSpPr>
          <p:cNvPr id="14" name="Isosceles Triangle 13"/>
          <p:cNvSpPr/>
          <p:nvPr/>
        </p:nvSpPr>
        <p:spPr>
          <a:xfrm>
            <a:off x="1630014" y="3972563"/>
            <a:ext cx="1553451" cy="938103"/>
          </a:xfrm>
          <a:prstGeom prst="triangle">
            <a:avLst/>
          </a:prstGeom>
        </p:spPr>
        <p:style>
          <a:lnRef idx="0">
            <a:schemeClr val="accent2"/>
          </a:lnRef>
          <a:fillRef idx="3">
            <a:schemeClr val="accent2"/>
          </a:fillRef>
          <a:effectRef idx="3">
            <a:schemeClr val="accent2"/>
          </a:effectRef>
          <a:fontRef idx="minor">
            <a:schemeClr val="lt1"/>
          </a:fontRef>
        </p:style>
        <p:txBody>
          <a:bodyPr wrap="none" rtlCol="0" anchor="ctr"/>
          <a:lstStyle/>
          <a:p>
            <a:pPr algn="ctr"/>
            <a:r>
              <a:rPr lang="en-US" dirty="0" smtClean="0">
                <a:solidFill>
                  <a:prstClr val="white"/>
                </a:solidFill>
                <a:latin typeface="Optima"/>
                <a:cs typeface="Optima"/>
              </a:rPr>
              <a:t>Sizing</a:t>
            </a:r>
            <a:endParaRPr lang="en-US" dirty="0">
              <a:solidFill>
                <a:prstClr val="white"/>
              </a:solidFill>
              <a:latin typeface="Optima"/>
              <a:cs typeface="Optima"/>
            </a:endParaRPr>
          </a:p>
        </p:txBody>
      </p:sp>
      <p:sp>
        <p:nvSpPr>
          <p:cNvPr id="17" name="Isosceles Triangle 16"/>
          <p:cNvSpPr/>
          <p:nvPr/>
        </p:nvSpPr>
        <p:spPr>
          <a:xfrm>
            <a:off x="2942346" y="5615096"/>
            <a:ext cx="1553451" cy="938103"/>
          </a:xfrm>
          <a:prstGeom prst="triangle">
            <a:avLst/>
          </a:prstGeom>
        </p:spPr>
        <p:style>
          <a:lnRef idx="0">
            <a:schemeClr val="accent2"/>
          </a:lnRef>
          <a:fillRef idx="3">
            <a:schemeClr val="accent2"/>
          </a:fillRef>
          <a:effectRef idx="3">
            <a:schemeClr val="accent2"/>
          </a:effectRef>
          <a:fontRef idx="minor">
            <a:schemeClr val="lt1"/>
          </a:fontRef>
        </p:style>
        <p:txBody>
          <a:bodyPr wrap="none" rtlCol="0" anchor="ctr"/>
          <a:lstStyle/>
          <a:p>
            <a:pPr algn="ctr"/>
            <a:r>
              <a:rPr lang="en-US" dirty="0" smtClean="0">
                <a:solidFill>
                  <a:prstClr val="white"/>
                </a:solidFill>
                <a:latin typeface="Optima"/>
                <a:cs typeface="Optima"/>
              </a:rPr>
              <a:t>Location</a:t>
            </a:r>
            <a:endParaRPr lang="en-US" dirty="0">
              <a:solidFill>
                <a:prstClr val="white"/>
              </a:solidFill>
              <a:latin typeface="Optima"/>
              <a:cs typeface="Optima"/>
            </a:endParaRPr>
          </a:p>
        </p:txBody>
      </p:sp>
      <p:sp>
        <p:nvSpPr>
          <p:cNvPr id="18" name="Isosceles Triangle 17"/>
          <p:cNvSpPr/>
          <p:nvPr/>
        </p:nvSpPr>
        <p:spPr>
          <a:xfrm>
            <a:off x="317681" y="5623563"/>
            <a:ext cx="1553451" cy="938103"/>
          </a:xfrm>
          <a:prstGeom prst="triangle">
            <a:avLst/>
          </a:prstGeom>
        </p:spPr>
        <p:style>
          <a:lnRef idx="0">
            <a:schemeClr val="accent2"/>
          </a:lnRef>
          <a:fillRef idx="3">
            <a:schemeClr val="accent2"/>
          </a:fillRef>
          <a:effectRef idx="3">
            <a:schemeClr val="accent2"/>
          </a:effectRef>
          <a:fontRef idx="minor">
            <a:schemeClr val="lt1"/>
          </a:fontRef>
        </p:style>
        <p:txBody>
          <a:bodyPr wrap="none" rtlCol="0" anchor="ctr"/>
          <a:lstStyle/>
          <a:p>
            <a:pPr algn="ctr"/>
            <a:r>
              <a:rPr lang="en-US" dirty="0" smtClean="0">
                <a:solidFill>
                  <a:prstClr val="white"/>
                </a:solidFill>
                <a:latin typeface="Optima"/>
                <a:cs typeface="Optima"/>
              </a:rPr>
              <a:t>Timing</a:t>
            </a:r>
            <a:endParaRPr lang="en-US" dirty="0">
              <a:solidFill>
                <a:prstClr val="white"/>
              </a:solidFill>
              <a:latin typeface="Optima"/>
              <a:cs typeface="Optima"/>
            </a:endParaRPr>
          </a:p>
        </p:txBody>
      </p:sp>
      <p:sp>
        <p:nvSpPr>
          <p:cNvPr id="19" name="Isosceles Triangle 18"/>
          <p:cNvSpPr/>
          <p:nvPr/>
        </p:nvSpPr>
        <p:spPr>
          <a:xfrm>
            <a:off x="7294214" y="5623563"/>
            <a:ext cx="1553451" cy="938103"/>
          </a:xfrm>
          <a:prstGeom prst="triangle">
            <a:avLst/>
          </a:prstGeom>
        </p:spPr>
        <p:style>
          <a:lnRef idx="0">
            <a:schemeClr val="accent2"/>
          </a:lnRef>
          <a:fillRef idx="3">
            <a:schemeClr val="accent2"/>
          </a:fillRef>
          <a:effectRef idx="3">
            <a:schemeClr val="accent2"/>
          </a:effectRef>
          <a:fontRef idx="minor">
            <a:schemeClr val="lt1"/>
          </a:fontRef>
        </p:style>
        <p:txBody>
          <a:bodyPr wrap="none" rtlCol="0" anchor="ctr"/>
          <a:lstStyle/>
          <a:p>
            <a:pPr algn="ctr"/>
            <a:r>
              <a:rPr lang="en-US" dirty="0" smtClean="0">
                <a:solidFill>
                  <a:prstClr val="white"/>
                </a:solidFill>
                <a:latin typeface="Optima"/>
                <a:cs typeface="Optima"/>
              </a:rPr>
              <a:t>Demand</a:t>
            </a:r>
            <a:endParaRPr lang="en-US" dirty="0">
              <a:solidFill>
                <a:prstClr val="white"/>
              </a:solidFill>
              <a:latin typeface="Optima"/>
              <a:cs typeface="Optima"/>
            </a:endParaRPr>
          </a:p>
        </p:txBody>
      </p:sp>
      <p:sp>
        <p:nvSpPr>
          <p:cNvPr id="20" name="Isosceles Triangle 19"/>
          <p:cNvSpPr/>
          <p:nvPr/>
        </p:nvSpPr>
        <p:spPr>
          <a:xfrm>
            <a:off x="4551014" y="5615097"/>
            <a:ext cx="1553451" cy="938103"/>
          </a:xfrm>
          <a:prstGeom prst="triangle">
            <a:avLst/>
          </a:prstGeom>
        </p:spPr>
        <p:style>
          <a:lnRef idx="0">
            <a:schemeClr val="accent2"/>
          </a:lnRef>
          <a:fillRef idx="3">
            <a:schemeClr val="accent2"/>
          </a:fillRef>
          <a:effectRef idx="3">
            <a:schemeClr val="accent2"/>
          </a:effectRef>
          <a:fontRef idx="minor">
            <a:schemeClr val="lt1"/>
          </a:fontRef>
        </p:style>
        <p:txBody>
          <a:bodyPr wrap="none" rtlCol="0" anchor="ctr"/>
          <a:lstStyle/>
          <a:p>
            <a:pPr algn="ctr"/>
            <a:r>
              <a:rPr lang="en-US" dirty="0" smtClean="0">
                <a:solidFill>
                  <a:prstClr val="white"/>
                </a:solidFill>
                <a:latin typeface="Optima"/>
                <a:cs typeface="Optima"/>
              </a:rPr>
              <a:t>Supply</a:t>
            </a:r>
            <a:endParaRPr lang="en-US" dirty="0">
              <a:solidFill>
                <a:prstClr val="white"/>
              </a:solidFill>
              <a:latin typeface="Optima"/>
              <a:cs typeface="Optima"/>
            </a:endParaRPr>
          </a:p>
        </p:txBody>
      </p:sp>
      <p:sp>
        <p:nvSpPr>
          <p:cNvPr id="21" name="Isosceles Triangle 20"/>
          <p:cNvSpPr/>
          <p:nvPr/>
        </p:nvSpPr>
        <p:spPr>
          <a:xfrm>
            <a:off x="5902238" y="3930230"/>
            <a:ext cx="1553451" cy="938103"/>
          </a:xfrm>
          <a:prstGeom prst="triangle">
            <a:avLst/>
          </a:prstGeom>
        </p:spPr>
        <p:style>
          <a:lnRef idx="0">
            <a:schemeClr val="accent2"/>
          </a:lnRef>
          <a:fillRef idx="3">
            <a:schemeClr val="accent2"/>
          </a:fillRef>
          <a:effectRef idx="3">
            <a:schemeClr val="accent2"/>
          </a:effectRef>
          <a:fontRef idx="minor">
            <a:schemeClr val="lt1"/>
          </a:fontRef>
        </p:style>
        <p:txBody>
          <a:bodyPr wrap="none" rtlCol="0" anchor="ctr"/>
          <a:lstStyle/>
          <a:p>
            <a:pPr algn="ctr"/>
            <a:r>
              <a:rPr lang="en-US" dirty="0" smtClean="0">
                <a:solidFill>
                  <a:prstClr val="white"/>
                </a:solidFill>
                <a:latin typeface="Optima"/>
                <a:cs typeface="Optima"/>
              </a:rPr>
              <a:t>Technology</a:t>
            </a:r>
            <a:endParaRPr lang="en-US" dirty="0">
              <a:solidFill>
                <a:prstClr val="white"/>
              </a:solidFill>
              <a:latin typeface="Optima"/>
              <a:cs typeface="Optima"/>
            </a:endParaRPr>
          </a:p>
        </p:txBody>
      </p:sp>
      <p:sp>
        <p:nvSpPr>
          <p:cNvPr id="7" name="Rectangle 6"/>
          <p:cNvSpPr/>
          <p:nvPr/>
        </p:nvSpPr>
        <p:spPr>
          <a:xfrm>
            <a:off x="5403282" y="5034228"/>
            <a:ext cx="2504899" cy="769441"/>
          </a:xfrm>
          <a:prstGeom prst="rect">
            <a:avLst/>
          </a:prstGeom>
          <a:noFill/>
        </p:spPr>
        <p:txBody>
          <a:bodyPr wrap="none">
            <a:spAutoFit/>
          </a:bodyPr>
          <a:lstStyle/>
          <a:p>
            <a:pPr algn="ctr" defTabSz="457200" fontAlgn="auto">
              <a:spcBef>
                <a:spcPts val="0"/>
              </a:spcBef>
              <a:spcAft>
                <a:spcPts val="0"/>
              </a:spcAft>
              <a:defRPr/>
            </a:pPr>
            <a:r>
              <a:rPr lang="en-US" sz="440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Optima"/>
                <a:cs typeface="Optima"/>
              </a:rPr>
              <a:t>Processes</a:t>
            </a:r>
          </a:p>
        </p:txBody>
      </p:sp>
      <p:sp>
        <p:nvSpPr>
          <p:cNvPr id="22" name="Isosceles Triangle 21"/>
          <p:cNvSpPr/>
          <p:nvPr/>
        </p:nvSpPr>
        <p:spPr>
          <a:xfrm>
            <a:off x="1638481" y="5628528"/>
            <a:ext cx="1553451" cy="938103"/>
          </a:xfrm>
          <a:prstGeom prst="triangle">
            <a:avLst/>
          </a:prstGeom>
        </p:spPr>
        <p:style>
          <a:lnRef idx="0">
            <a:schemeClr val="accent2"/>
          </a:lnRef>
          <a:fillRef idx="3">
            <a:schemeClr val="accent2"/>
          </a:fillRef>
          <a:effectRef idx="3">
            <a:schemeClr val="accent2"/>
          </a:effectRef>
          <a:fontRef idx="minor">
            <a:schemeClr val="lt1"/>
          </a:fontRef>
        </p:style>
        <p:txBody>
          <a:bodyPr wrap="none" rtlCol="0" anchor="ctr"/>
          <a:lstStyle/>
          <a:p>
            <a:pPr algn="ctr"/>
            <a:r>
              <a:rPr lang="en-US" dirty="0" smtClean="0">
                <a:solidFill>
                  <a:prstClr val="white"/>
                </a:solidFill>
                <a:latin typeface="Optima"/>
                <a:cs typeface="Optima"/>
              </a:rPr>
              <a:t>Type</a:t>
            </a:r>
            <a:endParaRPr lang="en-US" dirty="0">
              <a:solidFill>
                <a:prstClr val="white"/>
              </a:solidFill>
              <a:latin typeface="Optima"/>
              <a:cs typeface="Optima"/>
            </a:endParaRPr>
          </a:p>
        </p:txBody>
      </p:sp>
      <p:sp>
        <p:nvSpPr>
          <p:cNvPr id="23" name="Title 1"/>
          <p:cNvSpPr>
            <a:spLocks noGrp="1"/>
          </p:cNvSpPr>
          <p:nvPr>
            <p:ph type="title"/>
          </p:nvPr>
        </p:nvSpPr>
        <p:spPr>
          <a:xfrm>
            <a:off x="457200" y="274638"/>
            <a:ext cx="8686800" cy="665162"/>
          </a:xfrm>
        </p:spPr>
        <p:txBody>
          <a:bodyPr/>
          <a:lstStyle/>
          <a:p>
            <a:pPr algn="l"/>
            <a:r>
              <a:rPr lang="en-US" sz="2800" dirty="0" smtClean="0">
                <a:solidFill>
                  <a:schemeClr val="bg1"/>
                </a:solidFill>
                <a:latin typeface="Optima"/>
                <a:cs typeface="Optima"/>
              </a:rPr>
              <a:t>VCAP Framework for key decisions of operations strategy</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4818" name="Title 1"/>
          <p:cNvSpPr>
            <a:spLocks noGrp="1"/>
          </p:cNvSpPr>
          <p:nvPr>
            <p:ph type="title" idx="4294967295"/>
          </p:nvPr>
        </p:nvSpPr>
        <p:spPr>
          <a:xfrm>
            <a:off x="0" y="7938"/>
            <a:ext cx="8305800" cy="955675"/>
          </a:xfrm>
        </p:spPr>
        <p:txBody>
          <a:bodyPr/>
          <a:lstStyle/>
          <a:p>
            <a:r>
              <a:rPr lang="en-US" dirty="0" smtClean="0">
                <a:solidFill>
                  <a:schemeClr val="bg1"/>
                </a:solidFill>
              </a:rPr>
              <a:t>Michelin’s Global Operations</a:t>
            </a:r>
          </a:p>
        </p:txBody>
      </p:sp>
      <p:pic>
        <p:nvPicPr>
          <p:cNvPr id="34819" name="Picture 2" descr="http://www.michelin.com/corporate/content/contentImages/1.1.4.Locations.jpg"/>
          <p:cNvPicPr>
            <a:picLocks noChangeAspect="1" noChangeArrowheads="1"/>
          </p:cNvPicPr>
          <p:nvPr/>
        </p:nvPicPr>
        <p:blipFill>
          <a:blip r:embed="rId3" cstate="print"/>
          <a:srcRect/>
          <a:stretch>
            <a:fillRect/>
          </a:stretch>
        </p:blipFill>
        <p:spPr bwMode="auto">
          <a:xfrm>
            <a:off x="1550988" y="1714500"/>
            <a:ext cx="6048375" cy="3971925"/>
          </a:xfrm>
          <a:prstGeom prst="rect">
            <a:avLst/>
          </a:prstGeom>
          <a:noFill/>
          <a:ln w="9525">
            <a:noFill/>
            <a:miter lim="800000"/>
            <a:headEnd/>
            <a:tailEnd/>
          </a:ln>
        </p:spPr>
      </p:pic>
      <p:sp>
        <p:nvSpPr>
          <p:cNvPr id="34820" name="TextBox 4"/>
          <p:cNvSpPr txBox="1">
            <a:spLocks noChangeArrowheads="1"/>
          </p:cNvSpPr>
          <p:nvPr/>
        </p:nvSpPr>
        <p:spPr bwMode="auto">
          <a:xfrm>
            <a:off x="0" y="6386513"/>
            <a:ext cx="5534025" cy="215900"/>
          </a:xfrm>
          <a:prstGeom prst="rect">
            <a:avLst/>
          </a:prstGeom>
          <a:noFill/>
          <a:ln w="9525">
            <a:noFill/>
            <a:miter lim="800000"/>
            <a:headEnd/>
            <a:tailEnd/>
          </a:ln>
        </p:spPr>
        <p:txBody>
          <a:bodyPr wrap="none">
            <a:spAutoFit/>
          </a:bodyPr>
          <a:lstStyle/>
          <a:p>
            <a:r>
              <a:rPr lang="en-US" sz="800"/>
              <a:t>Source: Michelin website. </a:t>
            </a:r>
            <a:r>
              <a:rPr lang="en-US" sz="800">
                <a:hlinkClick r:id="rId4"/>
              </a:rPr>
              <a:t>http://www.michelin.com/corporate/EN/group/michelin-worldwide/locations</a:t>
            </a:r>
            <a:r>
              <a:rPr lang="en-US" sz="800"/>
              <a:t>. Accessed 12/14/2010.</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bg1"/>
                </a:solidFill>
              </a:rPr>
              <a:t>Renault’s Global Network</a:t>
            </a:r>
            <a:endParaRPr lang="en-US" dirty="0">
              <a:solidFill>
                <a:schemeClr val="bg1"/>
              </a:solidFill>
            </a:endParaRPr>
          </a:p>
        </p:txBody>
      </p:sp>
      <p:pic>
        <p:nvPicPr>
          <p:cNvPr id="29698" name="Picture 2"/>
          <p:cNvPicPr>
            <a:picLocks noChangeAspect="1" noChangeArrowheads="1"/>
          </p:cNvPicPr>
          <p:nvPr/>
        </p:nvPicPr>
        <p:blipFill>
          <a:blip r:embed="rId3" cstate="print"/>
          <a:srcRect/>
          <a:stretch>
            <a:fillRect/>
          </a:stretch>
        </p:blipFill>
        <p:spPr bwMode="auto">
          <a:xfrm>
            <a:off x="1143000" y="1295400"/>
            <a:ext cx="6796954" cy="5334000"/>
          </a:xfrm>
          <a:prstGeom prst="rect">
            <a:avLst/>
          </a:prstGeom>
          <a:noFill/>
          <a:ln w="9525">
            <a:noFill/>
            <a:miter lim="800000"/>
            <a:headEnd/>
            <a:tailEnd/>
          </a:ln>
        </p:spPr>
      </p:pic>
      <p:sp>
        <p:nvSpPr>
          <p:cNvPr id="4" name="TextBox 3"/>
          <p:cNvSpPr txBox="1"/>
          <p:nvPr/>
        </p:nvSpPr>
        <p:spPr>
          <a:xfrm>
            <a:off x="0" y="6642556"/>
            <a:ext cx="1619354" cy="215444"/>
          </a:xfrm>
          <a:prstGeom prst="rect">
            <a:avLst/>
          </a:prstGeom>
          <a:noFill/>
        </p:spPr>
        <p:txBody>
          <a:bodyPr wrap="none" rtlCol="0">
            <a:spAutoFit/>
          </a:bodyPr>
          <a:lstStyle/>
          <a:p>
            <a:r>
              <a:rPr lang="en-US" sz="800" dirty="0" smtClean="0"/>
              <a:t>Source: Renault Atlas March 2010.</a:t>
            </a:r>
            <a:endParaRPr lang="en-US" sz="800"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0722" name="Title 1"/>
          <p:cNvSpPr>
            <a:spLocks noGrp="1"/>
          </p:cNvSpPr>
          <p:nvPr>
            <p:ph type="title"/>
          </p:nvPr>
        </p:nvSpPr>
        <p:spPr>
          <a:xfrm>
            <a:off x="457200" y="93663"/>
            <a:ext cx="8229600" cy="911225"/>
          </a:xfrm>
        </p:spPr>
        <p:txBody>
          <a:bodyPr/>
          <a:lstStyle/>
          <a:p>
            <a:pPr algn="l"/>
            <a:r>
              <a:rPr lang="en-US" sz="2800" smtClean="0">
                <a:solidFill>
                  <a:schemeClr val="bg1"/>
                </a:solidFill>
                <a:latin typeface="Optima"/>
                <a:cs typeface="Optima"/>
              </a:rPr>
              <a:t>Assessment Framework: </a:t>
            </a:r>
            <a:r>
              <a:rPr lang="en-US" sz="2800" dirty="0" err="1" smtClean="0">
                <a:solidFill>
                  <a:schemeClr val="bg1"/>
                </a:solidFill>
                <a:latin typeface="Optima"/>
                <a:cs typeface="Optima"/>
              </a:rPr>
              <a:t>s-cArD</a:t>
            </a:r>
            <a:endParaRPr lang="en-US" sz="2800" dirty="0" smtClean="0">
              <a:solidFill>
                <a:schemeClr val="bg1"/>
              </a:solidFill>
              <a:latin typeface="Optima"/>
              <a:cs typeface="Optima"/>
            </a:endParaRPr>
          </a:p>
        </p:txBody>
      </p:sp>
      <p:sp>
        <p:nvSpPr>
          <p:cNvPr id="18" name="Rectangle 7"/>
          <p:cNvSpPr>
            <a:spLocks noGrp="1" noChangeArrowheads="1"/>
          </p:cNvSpPr>
          <p:nvPr>
            <p:ph idx="1"/>
          </p:nvPr>
        </p:nvSpPr>
        <p:spPr>
          <a:xfrm>
            <a:off x="444500" y="968375"/>
            <a:ext cx="8261350" cy="3375025"/>
          </a:xfrm>
        </p:spPr>
        <p:txBody>
          <a:bodyPr/>
          <a:lstStyle/>
          <a:p>
            <a:pPr eaLnBrk="1" hangingPunct="1">
              <a:buClr>
                <a:srgbClr val="FF3300"/>
              </a:buClr>
            </a:pPr>
            <a:r>
              <a:rPr lang="en-US"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latin typeface="Optima"/>
                <a:cs typeface="Optima"/>
              </a:rPr>
              <a:t>A</a:t>
            </a:r>
            <a:r>
              <a:rPr lang="en-US" dirty="0" smtClean="0">
                <a:solidFill>
                  <a:schemeClr val="bg1"/>
                </a:solidFill>
                <a:latin typeface="Optima"/>
                <a:cs typeface="Optima"/>
              </a:rPr>
              <a:t>lignment</a:t>
            </a:r>
          </a:p>
          <a:p>
            <a:pPr eaLnBrk="1" hangingPunct="1">
              <a:buClr>
                <a:srgbClr val="FF3300"/>
              </a:buClr>
            </a:pPr>
            <a:r>
              <a:rPr lang="en-US"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latin typeface="Optima"/>
                <a:cs typeface="Optima"/>
              </a:rPr>
              <a:t>D</a:t>
            </a:r>
            <a:r>
              <a:rPr lang="en-US" dirty="0" smtClean="0">
                <a:solidFill>
                  <a:schemeClr val="bg1"/>
                </a:solidFill>
                <a:latin typeface="Optima"/>
                <a:cs typeface="Optima"/>
              </a:rPr>
              <a:t>efensibility</a:t>
            </a:r>
          </a:p>
          <a:p>
            <a:pPr eaLnBrk="1" hangingPunct="1">
              <a:buClr>
                <a:srgbClr val="FF3300"/>
              </a:buClr>
            </a:pPr>
            <a:r>
              <a:rPr lang="en-US"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latin typeface="Optima"/>
                <a:cs typeface="Optima"/>
              </a:rPr>
              <a:t>S</a:t>
            </a:r>
            <a:r>
              <a:rPr lang="en-US" dirty="0" smtClean="0">
                <a:solidFill>
                  <a:schemeClr val="bg1"/>
                </a:solidFill>
                <a:latin typeface="Optima"/>
                <a:cs typeface="Optima"/>
              </a:rPr>
              <a:t>calability</a:t>
            </a:r>
          </a:p>
          <a:p>
            <a:pPr eaLnBrk="1" hangingPunct="1">
              <a:buClr>
                <a:srgbClr val="FF3300"/>
              </a:buClr>
            </a:pPr>
            <a:r>
              <a:rPr lang="en-US"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latin typeface="Optima"/>
                <a:cs typeface="Optima"/>
              </a:rPr>
              <a:t>R</a:t>
            </a:r>
            <a:r>
              <a:rPr lang="en-US" dirty="0" smtClean="0">
                <a:solidFill>
                  <a:schemeClr val="bg1"/>
                </a:solidFill>
                <a:latin typeface="Optima"/>
                <a:cs typeface="Optima"/>
              </a:rPr>
              <a:t>isk</a:t>
            </a:r>
          </a:p>
          <a:p>
            <a:pPr eaLnBrk="1" hangingPunct="1">
              <a:buClr>
                <a:srgbClr val="FF3300"/>
              </a:buClr>
            </a:pPr>
            <a:r>
              <a:rPr lang="en-US"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latin typeface="Optima"/>
                <a:cs typeface="Optima"/>
              </a:rPr>
              <a:t>C</a:t>
            </a:r>
            <a:r>
              <a:rPr lang="en-US" dirty="0" smtClean="0">
                <a:solidFill>
                  <a:schemeClr val="bg1"/>
                </a:solidFill>
                <a:latin typeface="Optima"/>
                <a:cs typeface="Optima"/>
              </a:rPr>
              <a:t>omplexity</a:t>
            </a:r>
          </a:p>
          <a:p>
            <a:pPr eaLnBrk="1" hangingPunct="1">
              <a:buClr>
                <a:srgbClr val="FF3300"/>
              </a:buClr>
            </a:pPr>
            <a:endParaRPr lang="en-US" dirty="0" smtClean="0">
              <a:solidFill>
                <a:schemeClr val="bg1"/>
              </a:solidFill>
              <a:latin typeface="Optima"/>
              <a:cs typeface="Optima"/>
            </a:endParaRPr>
          </a:p>
          <a:p>
            <a:pPr lvl="2" eaLnBrk="1" hangingPunct="1">
              <a:buClr>
                <a:srgbClr val="FF3300"/>
              </a:buClr>
              <a:buFont typeface="Wingdings" pitchFamily="2" charset="2"/>
              <a:buNone/>
            </a:pPr>
            <a:endParaRPr lang="en-US" dirty="0" smtClean="0">
              <a:solidFill>
                <a:schemeClr val="bg1"/>
              </a:solidFill>
              <a:latin typeface="Optima"/>
              <a:cs typeface="Optim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8">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8">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8">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8">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2"/>
          <p:cNvSpPr>
            <a:spLocks noGrp="1" noChangeArrowheads="1"/>
          </p:cNvSpPr>
          <p:nvPr>
            <p:ph type="title"/>
          </p:nvPr>
        </p:nvSpPr>
        <p:spPr/>
        <p:txBody>
          <a:bodyPr/>
          <a:lstStyle/>
          <a:p>
            <a:pPr eaLnBrk="1" hangingPunct="1"/>
            <a:r>
              <a:rPr lang="en-US">
                <a:latin typeface="Times New Roman" charset="0"/>
                <a:ea typeface="ＭＳ Ｐゴシック" charset="0"/>
                <a:cs typeface="ＭＳ Ｐゴシック" charset="0"/>
              </a:rPr>
              <a:t>Operating System Design Roadmap</a:t>
            </a:r>
            <a:br>
              <a:rPr lang="en-US">
                <a:latin typeface="Times New Roman" charset="0"/>
                <a:ea typeface="ＭＳ Ｐゴシック" charset="0"/>
                <a:cs typeface="ＭＳ Ｐゴシック" charset="0"/>
              </a:rPr>
            </a:br>
            <a:r>
              <a:rPr lang="en-US">
                <a:latin typeface="Times New Roman" charset="0"/>
                <a:ea typeface="ＭＳ Ｐゴシック" charset="0"/>
                <a:cs typeface="ＭＳ Ｐゴシック" charset="0"/>
              </a:rPr>
              <a:t>	</a:t>
            </a:r>
          </a:p>
        </p:txBody>
      </p:sp>
      <p:sp>
        <p:nvSpPr>
          <p:cNvPr id="6" name="Text Box 3"/>
          <p:cNvSpPr txBox="1"/>
          <p:nvPr/>
        </p:nvSpPr>
        <p:spPr>
          <a:xfrm>
            <a:off x="3352800" y="1625600"/>
            <a:ext cx="1828800" cy="685800"/>
          </a:xfrm>
          <a:prstGeom prst="rect">
            <a:avLst/>
          </a:prstGeom>
          <a:ln/>
          <a:extLst>
            <a:ext uri="{C572A759-6A51-4108-AA02-DFA0A04FC94B}">
              <ma14:wrappingTextBoxFlag xmlns="" xmlns:ma14="http://schemas.microsoft.com/office/mac/drawingml/2011/main"/>
            </a:ext>
          </a:extLst>
        </p:spPr>
        <p:style>
          <a:lnRef idx="2">
            <a:schemeClr val="accent2"/>
          </a:lnRef>
          <a:fillRef idx="1">
            <a:schemeClr val="lt1"/>
          </a:fillRef>
          <a:effectRef idx="0">
            <a:schemeClr val="accent2"/>
          </a:effectRef>
          <a:fontRef idx="minor">
            <a:schemeClr val="dk1"/>
          </a:fontRef>
        </p:style>
        <p:txBody>
          <a:bodyPr anchor="ctr"/>
          <a:lstStyle/>
          <a:p>
            <a:pPr algn="ctr">
              <a:spcBef>
                <a:spcPts val="0"/>
              </a:spcBef>
              <a:spcAft>
                <a:spcPts val="0"/>
              </a:spcAft>
              <a:defRPr/>
            </a:pPr>
            <a:r>
              <a:rPr lang="en-US" sz="1200" dirty="0">
                <a:latin typeface="Optima"/>
                <a:ea typeface="ＭＳ 明朝"/>
                <a:cs typeface="Optima"/>
              </a:rPr>
              <a:t>Is the Operating System </a:t>
            </a:r>
            <a:r>
              <a:rPr lang="en-US" sz="1200" b="1" dirty="0">
                <a:latin typeface="Optima"/>
                <a:ea typeface="ＭＳ 明朝"/>
                <a:cs typeface="Optima"/>
              </a:rPr>
              <a:t>aligned </a:t>
            </a:r>
            <a:r>
              <a:rPr lang="en-US" sz="1200" dirty="0">
                <a:latin typeface="Optima"/>
                <a:ea typeface="ＭＳ 明朝"/>
                <a:cs typeface="Optima"/>
              </a:rPr>
              <a:t>with the strategy of the firm?</a:t>
            </a:r>
          </a:p>
        </p:txBody>
      </p:sp>
      <p:sp>
        <p:nvSpPr>
          <p:cNvPr id="7" name="Text Box 4"/>
          <p:cNvSpPr txBox="1"/>
          <p:nvPr/>
        </p:nvSpPr>
        <p:spPr>
          <a:xfrm>
            <a:off x="3352800" y="2755900"/>
            <a:ext cx="1828800" cy="685800"/>
          </a:xfrm>
          <a:prstGeom prst="rect">
            <a:avLst/>
          </a:prstGeom>
          <a:ln/>
          <a:extLst>
            <a:ext uri="{C572A759-6A51-4108-AA02-DFA0A04FC94B}">
              <ma14:wrappingTextBoxFlag xmlns="" xmlns:ma14="http://schemas.microsoft.com/office/mac/drawingml/2011/main"/>
            </a:ext>
          </a:extLst>
        </p:spPr>
        <p:style>
          <a:lnRef idx="2">
            <a:schemeClr val="accent2"/>
          </a:lnRef>
          <a:fillRef idx="1">
            <a:schemeClr val="lt1"/>
          </a:fillRef>
          <a:effectRef idx="0">
            <a:schemeClr val="accent2"/>
          </a:effectRef>
          <a:fontRef idx="minor">
            <a:schemeClr val="dk1"/>
          </a:fontRef>
        </p:style>
        <p:txBody>
          <a:bodyPr anchor="ctr"/>
          <a:lstStyle/>
          <a:p>
            <a:pPr algn="ctr">
              <a:spcBef>
                <a:spcPts val="0"/>
              </a:spcBef>
              <a:spcAft>
                <a:spcPts val="0"/>
              </a:spcAft>
              <a:defRPr/>
            </a:pPr>
            <a:r>
              <a:rPr lang="en-US" sz="1200" dirty="0">
                <a:latin typeface="Optima"/>
                <a:ea typeface="ＭＳ 明朝"/>
                <a:cs typeface="Optima"/>
              </a:rPr>
              <a:t>Is the current OS maximizing shareholders’ </a:t>
            </a:r>
            <a:r>
              <a:rPr lang="en-US" sz="1200" b="1" dirty="0">
                <a:latin typeface="Optima"/>
                <a:ea typeface="ＭＳ 明朝"/>
                <a:cs typeface="Optima"/>
              </a:rPr>
              <a:t>value</a:t>
            </a:r>
            <a:r>
              <a:rPr lang="en-US" sz="1200" dirty="0">
                <a:latin typeface="Optima"/>
                <a:ea typeface="ＭＳ 明朝"/>
                <a:cs typeface="Optima"/>
              </a:rPr>
              <a:t>?</a:t>
            </a:r>
          </a:p>
        </p:txBody>
      </p:sp>
      <p:cxnSp>
        <p:nvCxnSpPr>
          <p:cNvPr id="8" name="Straight Arrow Connector 7"/>
          <p:cNvCxnSpPr>
            <a:stCxn id="6" idx="2"/>
            <a:endCxn id="7" idx="0"/>
          </p:cNvCxnSpPr>
          <p:nvPr/>
        </p:nvCxnSpPr>
        <p:spPr>
          <a:xfrm>
            <a:off x="4267200" y="2311400"/>
            <a:ext cx="0" cy="4445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9" name="Text Box 6"/>
          <p:cNvSpPr txBox="1"/>
          <p:nvPr/>
        </p:nvSpPr>
        <p:spPr>
          <a:xfrm>
            <a:off x="3352800" y="3784600"/>
            <a:ext cx="1828800" cy="685800"/>
          </a:xfrm>
          <a:prstGeom prst="rect">
            <a:avLst/>
          </a:prstGeom>
          <a:ln/>
          <a:extLst>
            <a:ext uri="{C572A759-6A51-4108-AA02-DFA0A04FC94B}">
              <ma14:wrappingTextBoxFlag xmlns="" xmlns:ma14="http://schemas.microsoft.com/office/mac/drawingml/2011/main"/>
            </a:ext>
          </a:extLst>
        </p:spPr>
        <p:style>
          <a:lnRef idx="2">
            <a:schemeClr val="accent2"/>
          </a:lnRef>
          <a:fillRef idx="1">
            <a:schemeClr val="lt1"/>
          </a:fillRef>
          <a:effectRef idx="0">
            <a:schemeClr val="accent2"/>
          </a:effectRef>
          <a:fontRef idx="minor">
            <a:schemeClr val="dk1"/>
          </a:fontRef>
        </p:style>
        <p:txBody>
          <a:bodyPr anchor="ctr"/>
          <a:lstStyle/>
          <a:p>
            <a:pPr algn="ctr">
              <a:spcBef>
                <a:spcPts val="0"/>
              </a:spcBef>
              <a:spcAft>
                <a:spcPts val="0"/>
              </a:spcAft>
              <a:defRPr/>
            </a:pPr>
            <a:r>
              <a:rPr lang="en-US" sz="1200">
                <a:latin typeface="Optima"/>
                <a:ea typeface="ＭＳ 明朝"/>
                <a:cs typeface="Optima"/>
              </a:rPr>
              <a:t>Is the current position </a:t>
            </a:r>
            <a:r>
              <a:rPr lang="en-US" sz="1200" b="1">
                <a:latin typeface="Optima"/>
                <a:ea typeface="ＭＳ 明朝"/>
                <a:cs typeface="Optima"/>
              </a:rPr>
              <a:t>defensible</a:t>
            </a:r>
            <a:r>
              <a:rPr lang="en-US" sz="1200">
                <a:latin typeface="Optima"/>
                <a:ea typeface="ＭＳ 明朝"/>
                <a:cs typeface="Optima"/>
              </a:rPr>
              <a:t> using the current OS?</a:t>
            </a:r>
          </a:p>
        </p:txBody>
      </p:sp>
      <p:cxnSp>
        <p:nvCxnSpPr>
          <p:cNvPr id="10" name="Straight Arrow Connector 9"/>
          <p:cNvCxnSpPr>
            <a:stCxn id="7" idx="2"/>
            <a:endCxn id="9" idx="0"/>
          </p:cNvCxnSpPr>
          <p:nvPr/>
        </p:nvCxnSpPr>
        <p:spPr>
          <a:xfrm>
            <a:off x="4267200" y="3441700"/>
            <a:ext cx="0" cy="3429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7" name="Straight Arrow Connector 16"/>
          <p:cNvCxnSpPr/>
          <p:nvPr/>
        </p:nvCxnSpPr>
        <p:spPr>
          <a:xfrm>
            <a:off x="1752600" y="1930400"/>
            <a:ext cx="1600200" cy="0"/>
          </a:xfrm>
          <a:prstGeom prst="straightConnector1">
            <a:avLst/>
          </a:prstGeom>
          <a:ln>
            <a:solidFill>
              <a:srgbClr val="4F81BD"/>
            </a:solidFill>
            <a:prstDash val="sysDash"/>
            <a:tailEnd type="arrow"/>
          </a:ln>
        </p:spPr>
        <p:style>
          <a:lnRef idx="2">
            <a:schemeClr val="accent1"/>
          </a:lnRef>
          <a:fillRef idx="0">
            <a:schemeClr val="accent1"/>
          </a:fillRef>
          <a:effectRef idx="1">
            <a:schemeClr val="accent1"/>
          </a:effectRef>
          <a:fontRef idx="minor">
            <a:schemeClr val="tx1"/>
          </a:fontRef>
        </p:style>
      </p:cxnSp>
      <p:sp>
        <p:nvSpPr>
          <p:cNvPr id="18" name="Text Box 32"/>
          <p:cNvSpPr txBox="1"/>
          <p:nvPr/>
        </p:nvSpPr>
        <p:spPr>
          <a:xfrm>
            <a:off x="1524000" y="1930400"/>
            <a:ext cx="1335088" cy="342900"/>
          </a:xfrm>
          <a:prstGeom prst="rect">
            <a:avLst/>
          </a:prstGeom>
          <a:noFill/>
          <a:ln>
            <a:noFill/>
          </a:ln>
          <a:effectLst/>
          <a:extLst>
            <a:ext uri="{C572A759-6A51-4108-AA02-DFA0A04FC94B}">
              <ma14:wrappingTextBoxFlag xmlns=""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wrap="none"/>
          <a:lstStyle/>
          <a:p>
            <a:pPr>
              <a:spcBef>
                <a:spcPts val="0"/>
              </a:spcBef>
              <a:spcAft>
                <a:spcPts val="0"/>
              </a:spcAft>
              <a:defRPr/>
            </a:pPr>
            <a:r>
              <a:rPr lang="en-US" sz="1200" dirty="0">
                <a:latin typeface="Optima"/>
                <a:ea typeface="ＭＳ 明朝"/>
                <a:cs typeface="Optima"/>
              </a:rPr>
              <a:t>Business Strategy</a:t>
            </a:r>
          </a:p>
        </p:txBody>
      </p:sp>
      <p:cxnSp>
        <p:nvCxnSpPr>
          <p:cNvPr id="19" name="Straight Arrow Connector 18"/>
          <p:cNvCxnSpPr/>
          <p:nvPr/>
        </p:nvCxnSpPr>
        <p:spPr>
          <a:xfrm>
            <a:off x="1752600" y="2959100"/>
            <a:ext cx="1600200" cy="0"/>
          </a:xfrm>
          <a:prstGeom prst="straightConnector1">
            <a:avLst/>
          </a:prstGeom>
          <a:ln>
            <a:solidFill>
              <a:srgbClr val="4F81BD"/>
            </a:solidFill>
            <a:prstDash val="sysDash"/>
            <a:tailEnd type="arrow"/>
          </a:ln>
        </p:spPr>
        <p:style>
          <a:lnRef idx="2">
            <a:schemeClr val="accent1"/>
          </a:lnRef>
          <a:fillRef idx="0">
            <a:schemeClr val="accent1"/>
          </a:fillRef>
          <a:effectRef idx="1">
            <a:schemeClr val="accent1"/>
          </a:effectRef>
          <a:fontRef idx="minor">
            <a:schemeClr val="tx1"/>
          </a:fontRef>
        </p:style>
      </p:cxnSp>
      <p:sp>
        <p:nvSpPr>
          <p:cNvPr id="20" name="Text Box 34"/>
          <p:cNvSpPr txBox="1"/>
          <p:nvPr/>
        </p:nvSpPr>
        <p:spPr>
          <a:xfrm>
            <a:off x="1524000" y="2959100"/>
            <a:ext cx="1547813" cy="457200"/>
          </a:xfrm>
          <a:prstGeom prst="rect">
            <a:avLst/>
          </a:prstGeom>
          <a:noFill/>
          <a:ln>
            <a:noFill/>
          </a:ln>
          <a:effectLst/>
          <a:extLst>
            <a:ext uri="{C572A759-6A51-4108-AA02-DFA0A04FC94B}">
              <ma14:wrappingTextBoxFlag xmlns=""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wrap="none"/>
          <a:lstStyle/>
          <a:p>
            <a:pPr>
              <a:spcBef>
                <a:spcPts val="0"/>
              </a:spcBef>
              <a:spcAft>
                <a:spcPts val="0"/>
              </a:spcAft>
              <a:defRPr/>
            </a:pPr>
            <a:r>
              <a:rPr lang="en-US" sz="1200" dirty="0">
                <a:latin typeface="Optima"/>
                <a:ea typeface="ＭＳ 明朝"/>
                <a:cs typeface="Optima"/>
              </a:rPr>
              <a:t>Financial statements</a:t>
            </a:r>
          </a:p>
          <a:p>
            <a:pPr>
              <a:spcBef>
                <a:spcPts val="0"/>
              </a:spcBef>
              <a:spcAft>
                <a:spcPts val="0"/>
              </a:spcAft>
              <a:defRPr/>
            </a:pPr>
            <a:r>
              <a:rPr lang="en-US" sz="1200" dirty="0">
                <a:latin typeface="Optima"/>
                <a:ea typeface="ＭＳ 明朝"/>
                <a:cs typeface="Optima"/>
              </a:rPr>
              <a:t>Industry comparable</a:t>
            </a:r>
          </a:p>
          <a:p>
            <a:pPr>
              <a:spcBef>
                <a:spcPts val="0"/>
              </a:spcBef>
              <a:spcAft>
                <a:spcPts val="0"/>
              </a:spcAft>
              <a:defRPr/>
            </a:pPr>
            <a:r>
              <a:rPr lang="en-US" sz="1200" dirty="0">
                <a:latin typeface="Optima"/>
                <a:ea typeface="ＭＳ 明朝"/>
                <a:cs typeface="Optima"/>
              </a:rPr>
              <a:t> </a:t>
            </a:r>
          </a:p>
          <a:p>
            <a:pPr>
              <a:spcBef>
                <a:spcPts val="0"/>
              </a:spcBef>
              <a:spcAft>
                <a:spcPts val="0"/>
              </a:spcAft>
              <a:defRPr/>
            </a:pPr>
            <a:r>
              <a:rPr lang="en-US" sz="1200" dirty="0">
                <a:latin typeface="Optima"/>
                <a:ea typeface="ＭＳ 明朝"/>
                <a:cs typeface="Optima"/>
              </a:rPr>
              <a:t> </a:t>
            </a:r>
          </a:p>
        </p:txBody>
      </p:sp>
      <p:cxnSp>
        <p:nvCxnSpPr>
          <p:cNvPr id="21" name="Straight Arrow Connector 20"/>
          <p:cNvCxnSpPr/>
          <p:nvPr/>
        </p:nvCxnSpPr>
        <p:spPr>
          <a:xfrm>
            <a:off x="1752600" y="3987800"/>
            <a:ext cx="1600200" cy="0"/>
          </a:xfrm>
          <a:prstGeom prst="straightConnector1">
            <a:avLst/>
          </a:prstGeom>
          <a:ln>
            <a:solidFill>
              <a:srgbClr val="4F81BD"/>
            </a:solidFill>
            <a:prstDash val="sysDash"/>
            <a:tailEnd type="arrow"/>
          </a:ln>
        </p:spPr>
        <p:style>
          <a:lnRef idx="2">
            <a:schemeClr val="accent1"/>
          </a:lnRef>
          <a:fillRef idx="0">
            <a:schemeClr val="accent1"/>
          </a:fillRef>
          <a:effectRef idx="1">
            <a:schemeClr val="accent1"/>
          </a:effectRef>
          <a:fontRef idx="minor">
            <a:schemeClr val="tx1"/>
          </a:fontRef>
        </p:style>
      </p:cxnSp>
      <p:sp>
        <p:nvSpPr>
          <p:cNvPr id="22" name="Text Box 36"/>
          <p:cNvSpPr txBox="1"/>
          <p:nvPr/>
        </p:nvSpPr>
        <p:spPr>
          <a:xfrm>
            <a:off x="1409700" y="3987800"/>
            <a:ext cx="1762125" cy="457200"/>
          </a:xfrm>
          <a:prstGeom prst="rect">
            <a:avLst/>
          </a:prstGeom>
          <a:noFill/>
          <a:ln>
            <a:noFill/>
          </a:ln>
          <a:effectLst/>
          <a:extLst>
            <a:ext uri="{C572A759-6A51-4108-AA02-DFA0A04FC94B}">
              <ma14:wrappingTextBoxFlag xmlns=""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wrap="none"/>
          <a:lstStyle/>
          <a:p>
            <a:pPr>
              <a:spcBef>
                <a:spcPts val="0"/>
              </a:spcBef>
              <a:spcAft>
                <a:spcPts val="0"/>
              </a:spcAft>
              <a:defRPr/>
            </a:pPr>
            <a:r>
              <a:rPr lang="en-US" sz="1200" dirty="0">
                <a:latin typeface="Optima"/>
                <a:ea typeface="ＭＳ 明朝"/>
                <a:cs typeface="Optima"/>
              </a:rPr>
              <a:t>Competitive intelligence</a:t>
            </a:r>
          </a:p>
          <a:p>
            <a:pPr>
              <a:spcBef>
                <a:spcPts val="0"/>
              </a:spcBef>
              <a:spcAft>
                <a:spcPts val="0"/>
              </a:spcAft>
              <a:defRPr/>
            </a:pPr>
            <a:r>
              <a:rPr lang="en-US" sz="1200" dirty="0">
                <a:latin typeface="Optima"/>
                <a:ea typeface="ＭＳ 明朝"/>
                <a:cs typeface="Optima"/>
              </a:rPr>
              <a:t>Cost data</a:t>
            </a:r>
          </a:p>
          <a:p>
            <a:pPr>
              <a:spcBef>
                <a:spcPts val="0"/>
              </a:spcBef>
              <a:spcAft>
                <a:spcPts val="0"/>
              </a:spcAft>
              <a:defRPr/>
            </a:pPr>
            <a:r>
              <a:rPr lang="en-US" sz="1200" dirty="0">
                <a:latin typeface="Optima"/>
                <a:ea typeface="ＭＳ 明朝"/>
                <a:cs typeface="Optima"/>
              </a:rPr>
              <a:t> </a:t>
            </a:r>
          </a:p>
          <a:p>
            <a:pPr>
              <a:spcBef>
                <a:spcPts val="0"/>
              </a:spcBef>
              <a:spcAft>
                <a:spcPts val="0"/>
              </a:spcAft>
              <a:defRPr/>
            </a:pPr>
            <a:r>
              <a:rPr lang="en-US" sz="1200" dirty="0">
                <a:latin typeface="Optima"/>
                <a:ea typeface="ＭＳ 明朝"/>
                <a:cs typeface="Optima"/>
              </a:rPr>
              <a:t> </a:t>
            </a:r>
          </a:p>
        </p:txBody>
      </p:sp>
      <p:sp>
        <p:nvSpPr>
          <p:cNvPr id="45" name="Text Box 8"/>
          <p:cNvSpPr txBox="1"/>
          <p:nvPr/>
        </p:nvSpPr>
        <p:spPr>
          <a:xfrm>
            <a:off x="3352800" y="4826000"/>
            <a:ext cx="1828800" cy="685800"/>
          </a:xfrm>
          <a:prstGeom prst="rect">
            <a:avLst/>
          </a:prstGeom>
          <a:ln/>
          <a:extLst>
            <a:ext uri="{C572A759-6A51-4108-AA02-DFA0A04FC94B}">
              <ma14:wrappingTextBoxFlag xmlns="" xmlns:ma14="http://schemas.microsoft.com/office/mac/drawingml/2011/main"/>
            </a:ext>
          </a:extLst>
        </p:spPr>
        <p:style>
          <a:lnRef idx="2">
            <a:schemeClr val="accent2"/>
          </a:lnRef>
          <a:fillRef idx="1">
            <a:schemeClr val="lt1"/>
          </a:fillRef>
          <a:effectRef idx="0">
            <a:schemeClr val="accent2"/>
          </a:effectRef>
          <a:fontRef idx="minor">
            <a:schemeClr val="dk1"/>
          </a:fontRef>
        </p:style>
        <p:txBody>
          <a:bodyPr anchor="ctr"/>
          <a:lstStyle/>
          <a:p>
            <a:pPr algn="ctr">
              <a:spcBef>
                <a:spcPts val="0"/>
              </a:spcBef>
              <a:spcAft>
                <a:spcPts val="0"/>
              </a:spcAft>
              <a:defRPr/>
            </a:pPr>
            <a:r>
              <a:rPr lang="en-US" sz="1200" dirty="0">
                <a:latin typeface="Optima"/>
                <a:ea typeface="ＭＳ 明朝"/>
                <a:cs typeface="Times New Roman"/>
              </a:rPr>
              <a:t>For each key activity: Make or Buy?</a:t>
            </a:r>
          </a:p>
        </p:txBody>
      </p:sp>
      <p:cxnSp>
        <p:nvCxnSpPr>
          <p:cNvPr id="46" name="Straight Arrow Connector 45"/>
          <p:cNvCxnSpPr>
            <a:stCxn id="9" idx="2"/>
            <a:endCxn id="45" idx="0"/>
          </p:cNvCxnSpPr>
          <p:nvPr/>
        </p:nvCxnSpPr>
        <p:spPr>
          <a:xfrm>
            <a:off x="4267200" y="4470400"/>
            <a:ext cx="0" cy="3556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47" name="Straight Arrow Connector 46"/>
          <p:cNvCxnSpPr/>
          <p:nvPr/>
        </p:nvCxnSpPr>
        <p:spPr>
          <a:xfrm>
            <a:off x="1752600" y="4927600"/>
            <a:ext cx="1600200" cy="0"/>
          </a:xfrm>
          <a:prstGeom prst="straightConnector1">
            <a:avLst/>
          </a:prstGeom>
          <a:ln>
            <a:solidFill>
              <a:srgbClr val="4F81BD"/>
            </a:solidFill>
            <a:prstDash val="sysDash"/>
            <a:tailEnd type="arrow"/>
          </a:ln>
        </p:spPr>
        <p:style>
          <a:lnRef idx="2">
            <a:schemeClr val="accent1"/>
          </a:lnRef>
          <a:fillRef idx="0">
            <a:schemeClr val="accent1"/>
          </a:fillRef>
          <a:effectRef idx="1">
            <a:schemeClr val="accent1"/>
          </a:effectRef>
          <a:fontRef idx="minor">
            <a:schemeClr val="tx1"/>
          </a:fontRef>
        </p:style>
      </p:cxnSp>
      <p:sp>
        <p:nvSpPr>
          <p:cNvPr id="48" name="Text Box 39"/>
          <p:cNvSpPr txBox="1"/>
          <p:nvPr/>
        </p:nvSpPr>
        <p:spPr>
          <a:xfrm>
            <a:off x="381000" y="4749800"/>
            <a:ext cx="2438400" cy="800100"/>
          </a:xfrm>
          <a:prstGeom prst="rect">
            <a:avLst/>
          </a:prstGeom>
          <a:noFill/>
          <a:ln>
            <a:noFill/>
          </a:ln>
          <a:effectLst/>
          <a:extLst>
            <a:ext uri="{C572A759-6A51-4108-AA02-DFA0A04FC94B}">
              <ma14:wrappingTextBoxFlag xmlns=""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wrap="none"/>
          <a:lstStyle/>
          <a:p>
            <a:pPr>
              <a:spcBef>
                <a:spcPts val="0"/>
              </a:spcBef>
              <a:spcAft>
                <a:spcPts val="0"/>
              </a:spcAft>
              <a:defRPr/>
            </a:pPr>
            <a:r>
              <a:rPr lang="en-US" sz="1200" b="1" dirty="0">
                <a:latin typeface="Optima"/>
                <a:ea typeface="ＭＳ 明朝"/>
                <a:cs typeface="Times New Roman"/>
              </a:rPr>
              <a:t>Risk</a:t>
            </a:r>
            <a:r>
              <a:rPr lang="en-US" sz="1200" dirty="0">
                <a:latin typeface="Optima"/>
                <a:ea typeface="ＭＳ 明朝"/>
                <a:cs typeface="Times New Roman"/>
              </a:rPr>
              <a:t> Assessment</a:t>
            </a:r>
          </a:p>
          <a:p>
            <a:pPr>
              <a:spcBef>
                <a:spcPts val="0"/>
              </a:spcBef>
              <a:spcAft>
                <a:spcPts val="0"/>
              </a:spcAft>
              <a:defRPr/>
            </a:pPr>
            <a:r>
              <a:rPr lang="en-US" sz="1200" dirty="0">
                <a:latin typeface="Optima"/>
                <a:ea typeface="ＭＳ 明朝"/>
                <a:cs typeface="Times New Roman"/>
              </a:rPr>
              <a:t>Cost, sales and technology forecast</a:t>
            </a:r>
          </a:p>
          <a:p>
            <a:pPr>
              <a:spcBef>
                <a:spcPts val="0"/>
              </a:spcBef>
              <a:spcAft>
                <a:spcPts val="0"/>
              </a:spcAft>
              <a:defRPr/>
            </a:pPr>
            <a:r>
              <a:rPr lang="en-US" sz="1200" dirty="0">
                <a:latin typeface="Optima"/>
                <a:ea typeface="ＭＳ 明朝"/>
                <a:cs typeface="Times New Roman"/>
              </a:rPr>
              <a:t>Supplier base info</a:t>
            </a:r>
          </a:p>
          <a:p>
            <a:pPr>
              <a:spcBef>
                <a:spcPts val="0"/>
              </a:spcBef>
              <a:spcAft>
                <a:spcPts val="0"/>
              </a:spcAft>
              <a:defRPr/>
            </a:pPr>
            <a:r>
              <a:rPr lang="en-US" sz="1200" dirty="0">
                <a:latin typeface="Optima"/>
                <a:ea typeface="ＭＳ 明朝"/>
                <a:cs typeface="Times New Roman"/>
              </a:rPr>
              <a:t>Logistical costs</a:t>
            </a:r>
          </a:p>
          <a:p>
            <a:pPr>
              <a:spcBef>
                <a:spcPts val="0"/>
              </a:spcBef>
              <a:spcAft>
                <a:spcPts val="0"/>
              </a:spcAft>
              <a:defRPr/>
            </a:pPr>
            <a:r>
              <a:rPr lang="en-US" sz="1200" dirty="0">
                <a:latin typeface="Optima"/>
                <a:ea typeface="ＭＳ 明朝"/>
                <a:cs typeface="Times New Roman"/>
              </a:rPr>
              <a:t> </a:t>
            </a:r>
          </a:p>
          <a:p>
            <a:pPr>
              <a:spcBef>
                <a:spcPts val="0"/>
              </a:spcBef>
              <a:spcAft>
                <a:spcPts val="0"/>
              </a:spcAft>
              <a:defRPr/>
            </a:pPr>
            <a:r>
              <a:rPr lang="en-US" sz="1200" dirty="0">
                <a:latin typeface="Optima"/>
                <a:ea typeface="ＭＳ 明朝"/>
                <a:cs typeface="Times New Roman"/>
              </a:rPr>
              <a:t> </a:t>
            </a:r>
          </a:p>
          <a:p>
            <a:pPr>
              <a:spcBef>
                <a:spcPts val="0"/>
              </a:spcBef>
              <a:spcAft>
                <a:spcPts val="0"/>
              </a:spcAft>
              <a:defRPr/>
            </a:pPr>
            <a:r>
              <a:rPr lang="en-US" sz="1200" dirty="0">
                <a:latin typeface="Optima"/>
                <a:ea typeface="ＭＳ 明朝"/>
                <a:cs typeface="Times New Roman"/>
              </a:rPr>
              <a:t> </a:t>
            </a:r>
          </a:p>
        </p:txBody>
      </p:sp>
      <p:cxnSp>
        <p:nvCxnSpPr>
          <p:cNvPr id="50" name="Elbow Connector 49"/>
          <p:cNvCxnSpPr/>
          <p:nvPr/>
        </p:nvCxnSpPr>
        <p:spPr>
          <a:xfrm rot="10800000" flipV="1">
            <a:off x="2095500" y="5359400"/>
            <a:ext cx="1257300" cy="444500"/>
          </a:xfrm>
          <a:prstGeom prst="bentConnector3">
            <a:avLst>
              <a:gd name="adj1" fmla="val 99832"/>
            </a:avLst>
          </a:prstGeom>
          <a:ln>
            <a:tailEnd type="arrow"/>
          </a:ln>
        </p:spPr>
        <p:style>
          <a:lnRef idx="2">
            <a:schemeClr val="accent1"/>
          </a:lnRef>
          <a:fillRef idx="0">
            <a:schemeClr val="accent1"/>
          </a:fillRef>
          <a:effectRef idx="1">
            <a:schemeClr val="accent1"/>
          </a:effectRef>
          <a:fontRef idx="minor">
            <a:schemeClr val="tx1"/>
          </a:fontRef>
        </p:style>
      </p:cxnSp>
      <p:cxnSp>
        <p:nvCxnSpPr>
          <p:cNvPr id="51" name="Elbow Connector 50"/>
          <p:cNvCxnSpPr/>
          <p:nvPr/>
        </p:nvCxnSpPr>
        <p:spPr>
          <a:xfrm>
            <a:off x="5181600" y="5372100"/>
            <a:ext cx="1307123" cy="454269"/>
          </a:xfrm>
          <a:prstGeom prst="bentConnector3">
            <a:avLst>
              <a:gd name="adj1" fmla="val 100160"/>
            </a:avLst>
          </a:prstGeom>
          <a:ln>
            <a:tailEnd type="arrow"/>
          </a:ln>
        </p:spPr>
        <p:style>
          <a:lnRef idx="2">
            <a:schemeClr val="accent1"/>
          </a:lnRef>
          <a:fillRef idx="0">
            <a:schemeClr val="accent1"/>
          </a:fillRef>
          <a:effectRef idx="1">
            <a:schemeClr val="accent1"/>
          </a:effectRef>
          <a:fontRef idx="minor">
            <a:schemeClr val="tx1"/>
          </a:fontRef>
        </p:style>
      </p:cxnSp>
      <p:sp>
        <p:nvSpPr>
          <p:cNvPr id="52" name="Text Box 14"/>
          <p:cNvSpPr txBox="1"/>
          <p:nvPr/>
        </p:nvSpPr>
        <p:spPr>
          <a:xfrm>
            <a:off x="2667000" y="5359400"/>
            <a:ext cx="661988" cy="342900"/>
          </a:xfrm>
          <a:prstGeom prst="rect">
            <a:avLst/>
          </a:prstGeom>
          <a:noFill/>
          <a:ln>
            <a:noFill/>
          </a:ln>
          <a:effectLst/>
          <a:extLst>
            <a:ext uri="{C572A759-6A51-4108-AA02-DFA0A04FC94B}">
              <ma14:wrappingTextBoxFlag xmlns=""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wrap="none"/>
          <a:lstStyle/>
          <a:p>
            <a:pPr>
              <a:spcBef>
                <a:spcPts val="0"/>
              </a:spcBef>
              <a:spcAft>
                <a:spcPts val="0"/>
              </a:spcAft>
              <a:defRPr/>
            </a:pPr>
            <a:r>
              <a:rPr lang="en-US" sz="1200" b="1" dirty="0" smtClean="0">
                <a:ea typeface="ＭＳ 明朝"/>
                <a:cs typeface="Times New Roman"/>
              </a:rPr>
              <a:t>Invest</a:t>
            </a:r>
            <a:endParaRPr lang="en-US" sz="1200" dirty="0">
              <a:ea typeface="ＭＳ 明朝"/>
              <a:cs typeface="Times New Roman"/>
            </a:endParaRPr>
          </a:p>
        </p:txBody>
      </p:sp>
      <p:sp>
        <p:nvSpPr>
          <p:cNvPr id="53" name="Text Box 15"/>
          <p:cNvSpPr txBox="1"/>
          <p:nvPr/>
        </p:nvSpPr>
        <p:spPr>
          <a:xfrm>
            <a:off x="5181600" y="5359400"/>
            <a:ext cx="685800" cy="342900"/>
          </a:xfrm>
          <a:prstGeom prst="rect">
            <a:avLst/>
          </a:prstGeom>
          <a:noFill/>
          <a:ln>
            <a:noFill/>
          </a:ln>
          <a:effectLst/>
          <a:extLst>
            <a:ext uri="{C572A759-6A51-4108-AA02-DFA0A04FC94B}">
              <ma14:wrappingTextBoxFlag xmlns=""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a:lstStyle/>
          <a:p>
            <a:pPr>
              <a:spcBef>
                <a:spcPts val="0"/>
              </a:spcBef>
              <a:spcAft>
                <a:spcPts val="0"/>
              </a:spcAft>
              <a:defRPr/>
            </a:pPr>
            <a:r>
              <a:rPr lang="en-US" sz="1200" b="1" dirty="0" smtClean="0">
                <a:ea typeface="ＭＳ 明朝"/>
                <a:cs typeface="Times New Roman"/>
              </a:rPr>
              <a:t>Source</a:t>
            </a:r>
            <a:endParaRPr lang="en-US" sz="1200" dirty="0">
              <a:ea typeface="ＭＳ 明朝"/>
              <a:cs typeface="Times New Roman"/>
            </a:endParaRPr>
          </a:p>
        </p:txBody>
      </p:sp>
    </p:spTree>
    <p:extLst>
      <p:ext uri="{BB962C8B-B14F-4D97-AF65-F5344CB8AC3E}">
        <p14:creationId xmlns="" xmlns:p14="http://schemas.microsoft.com/office/powerpoint/2010/main" val="50179779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8"/>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nodeType="withGroup">
                            <p:stCondLst>
                              <p:cond delay="0"/>
                            </p:stCondLst>
                            <p:childTnLst>
                              <p:par>
                                <p:cTn id="15" presetID="1" presetClass="entr" presetSubtype="0"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0"/>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9"/>
                                        </p:tgtEl>
                                        <p:attrNameLst>
                                          <p:attrName>style.visibility</p:attrName>
                                        </p:attrNameLst>
                                      </p:cBhvr>
                                      <p:to>
                                        <p:strVal val="visible"/>
                                      </p:to>
                                    </p:set>
                                  </p:childTnLst>
                                </p:cTn>
                              </p:par>
                            </p:childTnLst>
                          </p:cTn>
                        </p:par>
                      </p:childTnLst>
                    </p:cTn>
                  </p:par>
                  <p:par>
                    <p:cTn id="25" fill="hold" nodeType="clickPar">
                      <p:stCondLst>
                        <p:cond delay="indefinite"/>
                      </p:stCondLst>
                      <p:childTnLst>
                        <p:par>
                          <p:cTn id="26" fill="hold" nodeType="withGroup">
                            <p:stCondLst>
                              <p:cond delay="0"/>
                            </p:stCondLst>
                            <p:childTnLst>
                              <p:par>
                                <p:cTn id="27" presetID="1" presetClass="entr" presetSubtype="0" fill="hold" nodeType="clickEffect">
                                  <p:stCondLst>
                                    <p:cond delay="0"/>
                                  </p:stCondLst>
                                  <p:childTnLst>
                                    <p:set>
                                      <p:cBhvr>
                                        <p:cTn id="28" dur="1" fill="hold">
                                          <p:stCondLst>
                                            <p:cond delay="0"/>
                                          </p:stCondLst>
                                        </p:cTn>
                                        <p:tgtEl>
                                          <p:spTgt spid="10"/>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9"/>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withGroup">
                            <p:stCondLst>
                              <p:cond delay="0"/>
                            </p:stCondLst>
                            <p:childTnLst>
                              <p:par>
                                <p:cTn id="33" presetID="1" presetClass="entr" presetSubtype="0" fill="hold" nodeType="clickEffect">
                                  <p:stCondLst>
                                    <p:cond delay="0"/>
                                  </p:stCondLst>
                                  <p:childTnLst>
                                    <p:set>
                                      <p:cBhvr>
                                        <p:cTn id="34" dur="1" fill="hold">
                                          <p:stCondLst>
                                            <p:cond delay="0"/>
                                          </p:stCondLst>
                                        </p:cTn>
                                        <p:tgtEl>
                                          <p:spTgt spid="21"/>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22"/>
                                        </p:tgtEl>
                                        <p:attrNameLst>
                                          <p:attrName>style.visibility</p:attrName>
                                        </p:attrNameLst>
                                      </p:cBhvr>
                                      <p:to>
                                        <p:strVal val="visible"/>
                                      </p:to>
                                    </p:set>
                                  </p:childTnLst>
                                </p:cTn>
                              </p:par>
                            </p:childTnLst>
                          </p:cTn>
                        </p:par>
                      </p:childTnLst>
                    </p:cTn>
                  </p:par>
                  <p:par>
                    <p:cTn id="37" fill="hold" nodeType="clickPar">
                      <p:stCondLst>
                        <p:cond delay="indefinite"/>
                      </p:stCondLst>
                      <p:childTnLst>
                        <p:par>
                          <p:cTn id="38" fill="hold" nodeType="withGroup">
                            <p:stCondLst>
                              <p:cond delay="0"/>
                            </p:stCondLst>
                            <p:childTnLst>
                              <p:par>
                                <p:cTn id="39" presetID="1" presetClass="entr" presetSubtype="0" fill="hold" nodeType="clickEffect">
                                  <p:stCondLst>
                                    <p:cond delay="0"/>
                                  </p:stCondLst>
                                  <p:childTnLst>
                                    <p:set>
                                      <p:cBhvr>
                                        <p:cTn id="40" dur="1" fill="hold">
                                          <p:stCondLst>
                                            <p:cond delay="0"/>
                                          </p:stCondLst>
                                        </p:cTn>
                                        <p:tgtEl>
                                          <p:spTgt spid="46"/>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45"/>
                                        </p:tgtEl>
                                        <p:attrNameLst>
                                          <p:attrName>style.visibility</p:attrName>
                                        </p:attrNameLst>
                                      </p:cBhvr>
                                      <p:to>
                                        <p:strVal val="visible"/>
                                      </p:to>
                                    </p:set>
                                  </p:childTnLst>
                                </p:cTn>
                              </p:par>
                            </p:childTnLst>
                          </p:cTn>
                        </p:par>
                      </p:childTnLst>
                    </p:cTn>
                  </p:par>
                  <p:par>
                    <p:cTn id="43" fill="hold" nodeType="clickPar">
                      <p:stCondLst>
                        <p:cond delay="indefinite"/>
                      </p:stCondLst>
                      <p:childTnLst>
                        <p:par>
                          <p:cTn id="44" fill="hold" nodeType="withGroup">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48"/>
                                        </p:tgtEl>
                                        <p:attrNameLst>
                                          <p:attrName>style.visibility</p:attrName>
                                        </p:attrNameLst>
                                      </p:cBhvr>
                                      <p:to>
                                        <p:strVal val="visible"/>
                                      </p:to>
                                    </p:set>
                                  </p:childTnLst>
                                </p:cTn>
                              </p:par>
                              <p:par>
                                <p:cTn id="47" presetID="1" presetClass="entr" presetSubtype="0" fill="hold" nodeType="withEffect">
                                  <p:stCondLst>
                                    <p:cond delay="0"/>
                                  </p:stCondLst>
                                  <p:childTnLst>
                                    <p:set>
                                      <p:cBhvr>
                                        <p:cTn id="48" dur="1" fill="hold">
                                          <p:stCondLst>
                                            <p:cond delay="0"/>
                                          </p:stCondLst>
                                        </p:cTn>
                                        <p:tgtEl>
                                          <p:spTgt spid="47"/>
                                        </p:tgtEl>
                                        <p:attrNameLst>
                                          <p:attrName>style.visibility</p:attrName>
                                        </p:attrNameLst>
                                      </p:cBhvr>
                                      <p:to>
                                        <p:strVal val="visible"/>
                                      </p:to>
                                    </p:set>
                                  </p:childTnLst>
                                </p:cTn>
                              </p:par>
                            </p:childTnLst>
                          </p:cTn>
                        </p:par>
                      </p:childTnLst>
                    </p:cTn>
                  </p:par>
                  <p:par>
                    <p:cTn id="49" fill="hold" nodeType="clickPar">
                      <p:stCondLst>
                        <p:cond delay="indefinite"/>
                      </p:stCondLst>
                      <p:childTnLst>
                        <p:par>
                          <p:cTn id="50" fill="hold" nodeType="withGroup">
                            <p:stCondLst>
                              <p:cond delay="0"/>
                            </p:stCondLst>
                            <p:childTnLst>
                              <p:par>
                                <p:cTn id="51" presetID="1" presetClass="entr" presetSubtype="0" fill="hold" nodeType="clickEffect">
                                  <p:stCondLst>
                                    <p:cond delay="0"/>
                                  </p:stCondLst>
                                  <p:childTnLst>
                                    <p:set>
                                      <p:cBhvr>
                                        <p:cTn id="52" dur="1" fill="hold">
                                          <p:stCondLst>
                                            <p:cond delay="0"/>
                                          </p:stCondLst>
                                        </p:cTn>
                                        <p:tgtEl>
                                          <p:spTgt spid="50"/>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52"/>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0"/>
                                          </p:stCondLst>
                                        </p:cTn>
                                        <p:tgtEl>
                                          <p:spTgt spid="53"/>
                                        </p:tgtEl>
                                        <p:attrNameLst>
                                          <p:attrName>style.visibility</p:attrName>
                                        </p:attrNameLst>
                                      </p:cBhvr>
                                      <p:to>
                                        <p:strVal val="visible"/>
                                      </p:to>
                                    </p:set>
                                  </p:childTnLst>
                                </p:cTn>
                              </p:par>
                              <p:par>
                                <p:cTn id="57" presetID="1" presetClass="entr" presetSubtype="0" fill="hold" nodeType="withEffect">
                                  <p:stCondLst>
                                    <p:cond delay="0"/>
                                  </p:stCondLst>
                                  <p:childTnLst>
                                    <p:set>
                                      <p:cBhvr>
                                        <p:cTn id="58" dur="1" fill="hold">
                                          <p:stCondLst>
                                            <p:cond delay="0"/>
                                          </p:stCondLst>
                                        </p:cTn>
                                        <p:tgtEl>
                                          <p:spTgt spid="5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9" grpId="0" animBg="1"/>
      <p:bldP spid="18" grpId="0"/>
      <p:bldP spid="20" grpId="0"/>
      <p:bldP spid="22" grpId="0"/>
      <p:bldP spid="45" grpId="0" animBg="1"/>
      <p:bldP spid="48" grpId="0"/>
      <p:bldP spid="52" grpId="0"/>
      <p:bldP spid="53"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18434" name="Rectangle 2"/>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a:p>
        </p:txBody>
      </p:sp>
      <p:sp>
        <p:nvSpPr>
          <p:cNvPr id="18435" name="Rectangle 3"/>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a:p>
        </p:txBody>
      </p:sp>
      <p:sp>
        <p:nvSpPr>
          <p:cNvPr id="18436" name="Rectangle 4"/>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a:p>
        </p:txBody>
      </p:sp>
      <p:sp>
        <p:nvSpPr>
          <p:cNvPr id="18437" name="Rectangle 5"/>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a:p>
        </p:txBody>
      </p:sp>
      <p:sp>
        <p:nvSpPr>
          <p:cNvPr id="18438" name="Rectangle 6"/>
          <p:cNvSpPr>
            <a:spLocks noChangeArrowheads="1"/>
          </p:cNvSpPr>
          <p:nvPr/>
        </p:nvSpPr>
        <p:spPr bwMode="auto">
          <a:xfrm>
            <a:off x="0" y="0"/>
            <a:ext cx="9144000" cy="1465263"/>
          </a:xfrm>
          <a:prstGeom prst="rect">
            <a:avLst/>
          </a:prstGeom>
          <a:noFill/>
          <a:ln w="9525">
            <a:noFill/>
            <a:miter lim="800000"/>
            <a:headEnd/>
            <a:tailEnd/>
          </a:ln>
        </p:spPr>
        <p:txBody>
          <a:bodyPr lIns="92075" tIns="46038" rIns="92075" bIns="46038">
            <a:spAutoFit/>
          </a:bodyPr>
          <a:lstStyle/>
          <a:p>
            <a:pPr eaLnBrk="0" hangingPunct="0">
              <a:spcBef>
                <a:spcPct val="50000"/>
              </a:spcBef>
            </a:pPr>
            <a:r>
              <a:rPr lang="en-US" sz="3600">
                <a:solidFill>
                  <a:schemeClr val="bg1"/>
                </a:solidFill>
                <a:latin typeface="Garamond" pitchFamily="18" charset="0"/>
              </a:rPr>
              <a:t>Operations Strategy (</a:t>
            </a:r>
            <a:r>
              <a:rPr lang="en-US" sz="3600" i="1">
                <a:solidFill>
                  <a:schemeClr val="bg1"/>
                </a:solidFill>
                <a:latin typeface="Garamond" pitchFamily="18" charset="0"/>
              </a:rPr>
              <a:t>week </a:t>
            </a:r>
            <a:r>
              <a:rPr lang="en-US" sz="3600">
                <a:solidFill>
                  <a:schemeClr val="bg1"/>
                </a:solidFill>
                <a:latin typeface="Garamond" pitchFamily="18" charset="0"/>
              </a:rPr>
              <a:t>1)</a:t>
            </a:r>
          </a:p>
          <a:p>
            <a:pPr algn="ctr" eaLnBrk="0" hangingPunct="0">
              <a:spcBef>
                <a:spcPct val="50000"/>
              </a:spcBef>
            </a:pPr>
            <a:r>
              <a:rPr lang="en-US" sz="3600">
                <a:solidFill>
                  <a:srgbClr val="FF3300"/>
                </a:solidFill>
                <a:latin typeface="Garamond" pitchFamily="18" charset="0"/>
              </a:rPr>
              <a:t>Concept &amp; Framework</a:t>
            </a:r>
          </a:p>
        </p:txBody>
      </p:sp>
      <p:sp>
        <p:nvSpPr>
          <p:cNvPr id="18439" name="Rectangle 7"/>
          <p:cNvSpPr>
            <a:spLocks noGrp="1" noChangeArrowheads="1"/>
          </p:cNvSpPr>
          <p:nvPr>
            <p:ph idx="1"/>
          </p:nvPr>
        </p:nvSpPr>
        <p:spPr>
          <a:xfrm>
            <a:off x="457200" y="2339975"/>
            <a:ext cx="8261350" cy="4137025"/>
          </a:xfrm>
        </p:spPr>
        <p:txBody>
          <a:bodyPr/>
          <a:lstStyle/>
          <a:p>
            <a:pPr eaLnBrk="1" hangingPunct="1">
              <a:buClr>
                <a:srgbClr val="FF3300"/>
              </a:buClr>
            </a:pPr>
            <a:r>
              <a:rPr lang="en-US" smtClean="0">
                <a:solidFill>
                  <a:schemeClr val="bg1"/>
                </a:solidFill>
              </a:rPr>
              <a:t>Explain the Concept of Operations Strategy</a:t>
            </a:r>
          </a:p>
          <a:p>
            <a:pPr lvl="2" eaLnBrk="1" hangingPunct="1">
              <a:buClr>
                <a:srgbClr val="FF3300"/>
              </a:buClr>
              <a:buFont typeface="Wingdings" pitchFamily="2" charset="2"/>
              <a:buNone/>
            </a:pPr>
            <a:endParaRPr lang="en-US" smtClean="0">
              <a:solidFill>
                <a:schemeClr val="bg1"/>
              </a:solidFill>
            </a:endParaRPr>
          </a:p>
          <a:p>
            <a:pPr eaLnBrk="1" hangingPunct="1">
              <a:buClr>
                <a:srgbClr val="FF3300"/>
              </a:buClr>
            </a:pPr>
            <a:r>
              <a:rPr lang="en-US" smtClean="0">
                <a:solidFill>
                  <a:schemeClr val="bg1"/>
                </a:solidFill>
              </a:rPr>
              <a:t>Course administration and expectations</a:t>
            </a:r>
          </a:p>
          <a:p>
            <a:pPr lvl="2" eaLnBrk="1" hangingPunct="1">
              <a:buClr>
                <a:srgbClr val="FF3300"/>
              </a:buClr>
            </a:pPr>
            <a:endParaRPr lang="en-US" smtClean="0">
              <a:solidFill>
                <a:schemeClr val="bg1"/>
              </a:solidFill>
            </a:endParaRPr>
          </a:p>
          <a:p>
            <a:pPr eaLnBrk="1" hangingPunct="1">
              <a:buClr>
                <a:srgbClr val="FF3300"/>
              </a:buClr>
            </a:pPr>
            <a:r>
              <a:rPr lang="en-US" smtClean="0">
                <a:solidFill>
                  <a:schemeClr val="bg1"/>
                </a:solidFill>
              </a:rPr>
              <a:t>Introduce a Framework for Operations Strategy</a:t>
            </a:r>
          </a:p>
          <a:p>
            <a:pPr lvl="2" eaLnBrk="1" hangingPunct="1">
              <a:buClr>
                <a:srgbClr val="FF3300"/>
              </a:buClr>
              <a:buFont typeface="Wingdings" pitchFamily="2" charset="2"/>
              <a:buNone/>
            </a:pPr>
            <a:endParaRPr lang="en-US" smtClean="0">
              <a:solidFill>
                <a:schemeClr val="bg1"/>
              </a:solidFill>
            </a:endParaRPr>
          </a:p>
          <a:p>
            <a:pPr eaLnBrk="1" hangingPunct="1">
              <a:buClr>
                <a:srgbClr val="FF3300"/>
              </a:buClr>
            </a:pPr>
            <a:r>
              <a:rPr lang="en-US" smtClean="0">
                <a:solidFill>
                  <a:schemeClr val="bg1"/>
                </a:solidFill>
              </a:rPr>
              <a:t>Example of the Framework</a:t>
            </a:r>
          </a:p>
          <a:p>
            <a:pPr lvl="2" eaLnBrk="1" hangingPunct="1">
              <a:buClr>
                <a:srgbClr val="FF3300"/>
              </a:buClr>
            </a:pPr>
            <a:r>
              <a:rPr lang="en-US" b="1" smtClean="0">
                <a:solidFill>
                  <a:schemeClr val="bg1"/>
                </a:solidFill>
              </a:rPr>
              <a:t>Mini-case 1: </a:t>
            </a:r>
            <a:r>
              <a:rPr lang="en-US" i="1" smtClean="0">
                <a:solidFill>
                  <a:schemeClr val="bg1"/>
                </a:solidFill>
              </a:rPr>
              <a:t>Swiss Watch Industry</a:t>
            </a:r>
          </a:p>
        </p:txBody>
      </p:sp>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Rectangle 2"/>
          <p:cNvSpPr>
            <a:spLocks noGrp="1" noChangeArrowheads="1"/>
          </p:cNvSpPr>
          <p:nvPr>
            <p:ph type="title"/>
          </p:nvPr>
        </p:nvSpPr>
        <p:spPr>
          <a:xfrm>
            <a:off x="152400" y="-169862"/>
            <a:ext cx="8229600" cy="1143000"/>
          </a:xfrm>
        </p:spPr>
        <p:txBody>
          <a:bodyPr/>
          <a:lstStyle/>
          <a:p>
            <a:pPr eaLnBrk="1" hangingPunct="1"/>
            <a:r>
              <a:rPr lang="en-US" dirty="0">
                <a:latin typeface="Optima" charset="0"/>
                <a:ea typeface="ＭＳ Ｐゴシック" charset="0"/>
                <a:cs typeface="Optima" charset="0"/>
              </a:rPr>
              <a:t>Roadmap</a:t>
            </a:r>
            <a:r>
              <a:rPr lang="en-US" dirty="0">
                <a:latin typeface="Times New Roman" charset="0"/>
                <a:ea typeface="ＭＳ Ｐゴシック" charset="0"/>
                <a:cs typeface="ＭＳ Ｐゴシック" charset="0"/>
              </a:rPr>
              <a:t>	</a:t>
            </a:r>
          </a:p>
        </p:txBody>
      </p:sp>
      <p:sp>
        <p:nvSpPr>
          <p:cNvPr id="45" name="Text Box 8"/>
          <p:cNvSpPr txBox="1"/>
          <p:nvPr/>
        </p:nvSpPr>
        <p:spPr>
          <a:xfrm>
            <a:off x="3629342" y="1312863"/>
            <a:ext cx="1828800" cy="685800"/>
          </a:xfrm>
          <a:prstGeom prst="rect">
            <a:avLst/>
          </a:prstGeom>
          <a:ln/>
          <a:extLst>
            <a:ext uri="{C572A759-6A51-4108-AA02-DFA0A04FC94B}">
              <ma14:wrappingTextBoxFlag xmlns="" xmlns:ma14="http://schemas.microsoft.com/office/mac/drawingml/2011/main"/>
            </a:ext>
          </a:extLst>
        </p:spPr>
        <p:style>
          <a:lnRef idx="2">
            <a:schemeClr val="accent2"/>
          </a:lnRef>
          <a:fillRef idx="1">
            <a:schemeClr val="lt1"/>
          </a:fillRef>
          <a:effectRef idx="0">
            <a:schemeClr val="accent2"/>
          </a:effectRef>
          <a:fontRef idx="minor">
            <a:schemeClr val="dk1"/>
          </a:fontRef>
        </p:style>
        <p:txBody>
          <a:bodyPr anchor="ctr"/>
          <a:lstStyle/>
          <a:p>
            <a:pPr algn="ctr">
              <a:spcBef>
                <a:spcPts val="0"/>
              </a:spcBef>
              <a:spcAft>
                <a:spcPts val="0"/>
              </a:spcAft>
              <a:defRPr/>
            </a:pPr>
            <a:r>
              <a:rPr lang="en-US" sz="1200">
                <a:latin typeface="Optima"/>
                <a:ea typeface="ＭＳ 明朝"/>
                <a:cs typeface="Optima"/>
              </a:rPr>
              <a:t>For each key activity: Make or Buy?</a:t>
            </a:r>
          </a:p>
        </p:txBody>
      </p:sp>
      <p:cxnSp>
        <p:nvCxnSpPr>
          <p:cNvPr id="46" name="Straight Arrow Connector 45"/>
          <p:cNvCxnSpPr/>
          <p:nvPr/>
        </p:nvCxnSpPr>
        <p:spPr>
          <a:xfrm>
            <a:off x="4419600" y="969963"/>
            <a:ext cx="0" cy="3429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47" name="Straight Arrow Connector 46"/>
          <p:cNvCxnSpPr/>
          <p:nvPr/>
        </p:nvCxnSpPr>
        <p:spPr>
          <a:xfrm>
            <a:off x="2019300" y="1414463"/>
            <a:ext cx="1600200" cy="0"/>
          </a:xfrm>
          <a:prstGeom prst="straightConnector1">
            <a:avLst/>
          </a:prstGeom>
          <a:ln>
            <a:solidFill>
              <a:srgbClr val="4F81BD"/>
            </a:solidFill>
            <a:prstDash val="sysDash"/>
            <a:tailEnd type="arrow"/>
          </a:ln>
        </p:spPr>
        <p:style>
          <a:lnRef idx="2">
            <a:schemeClr val="accent1"/>
          </a:lnRef>
          <a:fillRef idx="0">
            <a:schemeClr val="accent1"/>
          </a:fillRef>
          <a:effectRef idx="1">
            <a:schemeClr val="accent1"/>
          </a:effectRef>
          <a:fontRef idx="minor">
            <a:schemeClr val="tx1"/>
          </a:fontRef>
        </p:style>
      </p:cxnSp>
      <p:sp>
        <p:nvSpPr>
          <p:cNvPr id="48" name="Text Box 39"/>
          <p:cNvSpPr txBox="1"/>
          <p:nvPr/>
        </p:nvSpPr>
        <p:spPr>
          <a:xfrm>
            <a:off x="647700" y="1236663"/>
            <a:ext cx="2438400" cy="800100"/>
          </a:xfrm>
          <a:prstGeom prst="rect">
            <a:avLst/>
          </a:prstGeom>
          <a:noFill/>
          <a:ln>
            <a:noFill/>
          </a:ln>
          <a:effectLst/>
          <a:extLst>
            <a:ext uri="{C572A759-6A51-4108-AA02-DFA0A04FC94B}">
              <ma14:wrappingTextBoxFlag xmlns=""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wrap="none"/>
          <a:lstStyle/>
          <a:p>
            <a:pPr>
              <a:spcBef>
                <a:spcPts val="0"/>
              </a:spcBef>
              <a:spcAft>
                <a:spcPts val="0"/>
              </a:spcAft>
              <a:defRPr/>
            </a:pPr>
            <a:r>
              <a:rPr lang="en-US" sz="1200" b="1" dirty="0">
                <a:latin typeface="Optima"/>
                <a:ea typeface="ＭＳ 明朝"/>
                <a:cs typeface="Optima"/>
              </a:rPr>
              <a:t>Risk</a:t>
            </a:r>
            <a:r>
              <a:rPr lang="en-US" sz="1200" dirty="0">
                <a:latin typeface="Optima"/>
                <a:ea typeface="ＭＳ 明朝"/>
                <a:cs typeface="Optima"/>
              </a:rPr>
              <a:t> Assessment</a:t>
            </a:r>
          </a:p>
          <a:p>
            <a:pPr>
              <a:spcBef>
                <a:spcPts val="0"/>
              </a:spcBef>
              <a:spcAft>
                <a:spcPts val="0"/>
              </a:spcAft>
              <a:defRPr/>
            </a:pPr>
            <a:r>
              <a:rPr lang="en-US" sz="1200" dirty="0">
                <a:latin typeface="Optima"/>
                <a:ea typeface="ＭＳ 明朝"/>
                <a:cs typeface="Optima"/>
              </a:rPr>
              <a:t>Cost, sales and technology forecast</a:t>
            </a:r>
          </a:p>
          <a:p>
            <a:pPr>
              <a:spcBef>
                <a:spcPts val="0"/>
              </a:spcBef>
              <a:spcAft>
                <a:spcPts val="0"/>
              </a:spcAft>
              <a:defRPr/>
            </a:pPr>
            <a:r>
              <a:rPr lang="en-US" sz="1200" dirty="0">
                <a:latin typeface="Optima"/>
                <a:ea typeface="ＭＳ 明朝"/>
                <a:cs typeface="Optima"/>
              </a:rPr>
              <a:t>Supplier base info</a:t>
            </a:r>
          </a:p>
          <a:p>
            <a:pPr>
              <a:spcBef>
                <a:spcPts val="0"/>
              </a:spcBef>
              <a:spcAft>
                <a:spcPts val="0"/>
              </a:spcAft>
              <a:defRPr/>
            </a:pPr>
            <a:r>
              <a:rPr lang="en-US" sz="1200" dirty="0">
                <a:latin typeface="Optima"/>
                <a:ea typeface="ＭＳ 明朝"/>
                <a:cs typeface="Optima"/>
              </a:rPr>
              <a:t>Logistical costs</a:t>
            </a:r>
          </a:p>
          <a:p>
            <a:pPr>
              <a:spcBef>
                <a:spcPts val="0"/>
              </a:spcBef>
              <a:spcAft>
                <a:spcPts val="0"/>
              </a:spcAft>
              <a:defRPr/>
            </a:pPr>
            <a:r>
              <a:rPr lang="en-US" sz="1200" dirty="0">
                <a:latin typeface="Optima"/>
                <a:ea typeface="ＭＳ 明朝"/>
                <a:cs typeface="Optima"/>
              </a:rPr>
              <a:t> </a:t>
            </a:r>
          </a:p>
          <a:p>
            <a:pPr>
              <a:spcBef>
                <a:spcPts val="0"/>
              </a:spcBef>
              <a:spcAft>
                <a:spcPts val="0"/>
              </a:spcAft>
              <a:defRPr/>
            </a:pPr>
            <a:r>
              <a:rPr lang="en-US" sz="1200" dirty="0">
                <a:latin typeface="Optima"/>
                <a:ea typeface="ＭＳ 明朝"/>
                <a:cs typeface="Optima"/>
              </a:rPr>
              <a:t> </a:t>
            </a:r>
          </a:p>
          <a:p>
            <a:pPr>
              <a:spcBef>
                <a:spcPts val="0"/>
              </a:spcBef>
              <a:spcAft>
                <a:spcPts val="0"/>
              </a:spcAft>
              <a:defRPr/>
            </a:pPr>
            <a:r>
              <a:rPr lang="en-US" sz="1200" dirty="0">
                <a:latin typeface="Optima"/>
                <a:ea typeface="ＭＳ 明朝"/>
                <a:cs typeface="Optima"/>
              </a:rPr>
              <a:t> </a:t>
            </a:r>
          </a:p>
        </p:txBody>
      </p:sp>
      <p:sp>
        <p:nvSpPr>
          <p:cNvPr id="49" name="Line Callout 2 (Border and Accent Bar) 48"/>
          <p:cNvSpPr/>
          <p:nvPr/>
        </p:nvSpPr>
        <p:spPr>
          <a:xfrm>
            <a:off x="6019800" y="457200"/>
            <a:ext cx="1828800" cy="1028700"/>
          </a:xfrm>
          <a:prstGeom prst="accentBorderCallout2">
            <a:avLst>
              <a:gd name="adj1" fmla="val 18750"/>
              <a:gd name="adj2" fmla="val -8333"/>
              <a:gd name="adj3" fmla="val 18750"/>
              <a:gd name="adj4" fmla="val -16667"/>
              <a:gd name="adj5" fmla="val 81388"/>
              <a:gd name="adj6" fmla="val -37076"/>
            </a:avLst>
          </a:prstGeom>
        </p:spPr>
        <p:style>
          <a:lnRef idx="2">
            <a:schemeClr val="dk1"/>
          </a:lnRef>
          <a:fillRef idx="1">
            <a:schemeClr val="lt1"/>
          </a:fillRef>
          <a:effectRef idx="0">
            <a:schemeClr val="dk1"/>
          </a:effectRef>
          <a:fontRef idx="minor">
            <a:schemeClr val="dk1"/>
          </a:fontRef>
        </p:style>
        <p:txBody>
          <a:bodyPr anchor="ctr"/>
          <a:lstStyle/>
          <a:p>
            <a:pPr>
              <a:spcBef>
                <a:spcPts val="0"/>
              </a:spcBef>
              <a:spcAft>
                <a:spcPts val="0"/>
              </a:spcAft>
              <a:defRPr/>
            </a:pPr>
            <a:endParaRPr lang="en-US" sz="1200" dirty="0">
              <a:latin typeface="Optima"/>
              <a:ea typeface="ＭＳ 明朝"/>
              <a:cs typeface="Optima"/>
            </a:endParaRPr>
          </a:p>
          <a:p>
            <a:pPr>
              <a:spcBef>
                <a:spcPts val="0"/>
              </a:spcBef>
              <a:spcAft>
                <a:spcPts val="0"/>
              </a:spcAft>
              <a:defRPr/>
            </a:pPr>
            <a:r>
              <a:rPr lang="en-US" sz="1200" dirty="0">
                <a:latin typeface="Optima"/>
                <a:ea typeface="ＭＳ 明朝"/>
                <a:cs typeface="Optima"/>
              </a:rPr>
              <a:t>Strategic Sourcing Framework</a:t>
            </a:r>
          </a:p>
          <a:p>
            <a:pPr>
              <a:spcBef>
                <a:spcPts val="0"/>
              </a:spcBef>
              <a:spcAft>
                <a:spcPts val="0"/>
              </a:spcAft>
              <a:defRPr/>
            </a:pPr>
            <a:r>
              <a:rPr lang="en-US" sz="1200" dirty="0">
                <a:latin typeface="Optima"/>
                <a:ea typeface="ＭＳ 明朝"/>
                <a:cs typeface="Optima"/>
              </a:rPr>
              <a:t>Feasible? Aligned? Necessary? Management capability?</a:t>
            </a:r>
          </a:p>
          <a:p>
            <a:pPr algn="ctr">
              <a:spcBef>
                <a:spcPts val="0"/>
              </a:spcBef>
              <a:spcAft>
                <a:spcPts val="0"/>
              </a:spcAft>
              <a:defRPr/>
            </a:pPr>
            <a:r>
              <a:rPr lang="en-US" sz="1200" dirty="0">
                <a:latin typeface="Optima"/>
                <a:ea typeface="ＭＳ 明朝"/>
                <a:cs typeface="Optima"/>
              </a:rPr>
              <a:t> </a:t>
            </a:r>
          </a:p>
        </p:txBody>
      </p:sp>
      <p:cxnSp>
        <p:nvCxnSpPr>
          <p:cNvPr id="50" name="Elbow Connector 49"/>
          <p:cNvCxnSpPr>
            <a:endCxn id="27" idx="0"/>
          </p:cNvCxnSpPr>
          <p:nvPr/>
        </p:nvCxnSpPr>
        <p:spPr>
          <a:xfrm rot="10800000" flipV="1">
            <a:off x="2368038" y="1846262"/>
            <a:ext cx="1251463" cy="211137"/>
          </a:xfrm>
          <a:prstGeom prst="bentConnector2">
            <a:avLst/>
          </a:prstGeom>
          <a:ln>
            <a:tailEnd type="arrow"/>
          </a:ln>
        </p:spPr>
        <p:style>
          <a:lnRef idx="2">
            <a:schemeClr val="accent1"/>
          </a:lnRef>
          <a:fillRef idx="0">
            <a:schemeClr val="accent1"/>
          </a:fillRef>
          <a:effectRef idx="1">
            <a:schemeClr val="accent1"/>
          </a:effectRef>
          <a:fontRef idx="minor">
            <a:schemeClr val="tx1"/>
          </a:fontRef>
        </p:style>
      </p:cxnSp>
      <p:cxnSp>
        <p:nvCxnSpPr>
          <p:cNvPr id="51" name="Elbow Connector 50"/>
          <p:cNvCxnSpPr>
            <a:endCxn id="26" idx="0"/>
          </p:cNvCxnSpPr>
          <p:nvPr/>
        </p:nvCxnSpPr>
        <p:spPr>
          <a:xfrm>
            <a:off x="5448300" y="1858963"/>
            <a:ext cx="1269025" cy="198437"/>
          </a:xfrm>
          <a:prstGeom prst="bentConnector2">
            <a:avLst/>
          </a:prstGeom>
          <a:ln>
            <a:tailEnd type="arrow"/>
          </a:ln>
        </p:spPr>
        <p:style>
          <a:lnRef idx="2">
            <a:schemeClr val="accent1"/>
          </a:lnRef>
          <a:fillRef idx="0">
            <a:schemeClr val="accent1"/>
          </a:fillRef>
          <a:effectRef idx="1">
            <a:schemeClr val="accent1"/>
          </a:effectRef>
          <a:fontRef idx="minor">
            <a:schemeClr val="tx1"/>
          </a:fontRef>
        </p:style>
      </p:cxnSp>
      <p:sp>
        <p:nvSpPr>
          <p:cNvPr id="52" name="Text Box 14"/>
          <p:cNvSpPr txBox="1"/>
          <p:nvPr/>
        </p:nvSpPr>
        <p:spPr>
          <a:xfrm>
            <a:off x="2933700" y="1591392"/>
            <a:ext cx="661988" cy="342900"/>
          </a:xfrm>
          <a:prstGeom prst="rect">
            <a:avLst/>
          </a:prstGeom>
          <a:noFill/>
          <a:ln>
            <a:noFill/>
          </a:ln>
          <a:effectLst/>
          <a:extLst>
            <a:ext uri="{C572A759-6A51-4108-AA02-DFA0A04FC94B}">
              <ma14:wrappingTextBoxFlag xmlns=""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wrap="none"/>
          <a:lstStyle/>
          <a:p>
            <a:pPr>
              <a:spcBef>
                <a:spcPts val="0"/>
              </a:spcBef>
              <a:spcAft>
                <a:spcPts val="0"/>
              </a:spcAft>
              <a:defRPr/>
            </a:pPr>
            <a:r>
              <a:rPr lang="en-US" sz="1200" b="1" dirty="0" smtClean="0">
                <a:latin typeface="Optima"/>
                <a:ea typeface="ＭＳ 明朝"/>
                <a:cs typeface="Optima"/>
              </a:rPr>
              <a:t>Invest</a:t>
            </a:r>
            <a:endParaRPr lang="en-US" sz="1200" dirty="0">
              <a:latin typeface="Optima"/>
              <a:ea typeface="ＭＳ 明朝"/>
              <a:cs typeface="Optima"/>
            </a:endParaRPr>
          </a:p>
        </p:txBody>
      </p:sp>
      <p:sp>
        <p:nvSpPr>
          <p:cNvPr id="53" name="Text Box 15"/>
          <p:cNvSpPr txBox="1"/>
          <p:nvPr/>
        </p:nvSpPr>
        <p:spPr>
          <a:xfrm>
            <a:off x="5448300" y="1629492"/>
            <a:ext cx="776654" cy="342900"/>
          </a:xfrm>
          <a:prstGeom prst="rect">
            <a:avLst/>
          </a:prstGeom>
          <a:noFill/>
          <a:ln>
            <a:noFill/>
          </a:ln>
          <a:effectLst/>
          <a:extLst>
            <a:ext uri="{C572A759-6A51-4108-AA02-DFA0A04FC94B}">
              <ma14:wrappingTextBoxFlag xmlns=""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a:lstStyle/>
          <a:p>
            <a:pPr>
              <a:spcBef>
                <a:spcPts val="0"/>
              </a:spcBef>
              <a:spcAft>
                <a:spcPts val="0"/>
              </a:spcAft>
              <a:defRPr/>
            </a:pPr>
            <a:r>
              <a:rPr lang="en-US" sz="1200" b="1" dirty="0" smtClean="0">
                <a:latin typeface="Optima"/>
                <a:ea typeface="ＭＳ 明朝"/>
                <a:cs typeface="Optima"/>
              </a:rPr>
              <a:t>Source</a:t>
            </a:r>
            <a:endParaRPr lang="en-US" sz="1200" dirty="0">
              <a:latin typeface="Optima"/>
              <a:ea typeface="ＭＳ 明朝"/>
              <a:cs typeface="Optima"/>
            </a:endParaRPr>
          </a:p>
        </p:txBody>
      </p:sp>
      <p:sp>
        <p:nvSpPr>
          <p:cNvPr id="26" name="Text Box 10"/>
          <p:cNvSpPr txBox="1"/>
          <p:nvPr/>
        </p:nvSpPr>
        <p:spPr>
          <a:xfrm>
            <a:off x="5802925" y="2057400"/>
            <a:ext cx="1828800" cy="2057400"/>
          </a:xfrm>
          <a:prstGeom prst="rect">
            <a:avLst/>
          </a:prstGeom>
          <a:ln/>
          <a:extLst>
            <a:ext uri="{C572A759-6A51-4108-AA02-DFA0A04FC94B}">
              <ma14:wrappingTextBoxFlag xmlns="" xmlns:ma14="http://schemas.microsoft.com/office/mac/drawingml/2011/main"/>
            </a:ext>
          </a:extLst>
        </p:spPr>
        <p:style>
          <a:lnRef idx="2">
            <a:schemeClr val="accent2"/>
          </a:lnRef>
          <a:fillRef idx="1">
            <a:schemeClr val="lt1"/>
          </a:fillRef>
          <a:effectRef idx="0">
            <a:schemeClr val="accent2"/>
          </a:effectRef>
          <a:fontRef idx="minor">
            <a:schemeClr val="dk1"/>
          </a:fontRef>
        </p:style>
        <p:txBody>
          <a:bodyPr/>
          <a:lstStyle/>
          <a:p>
            <a:pPr>
              <a:spcBef>
                <a:spcPts val="0"/>
              </a:spcBef>
              <a:spcAft>
                <a:spcPts val="0"/>
              </a:spcAft>
              <a:defRPr/>
            </a:pPr>
            <a:r>
              <a:rPr lang="en-US" sz="1200">
                <a:latin typeface="Optima"/>
                <a:ea typeface="ＭＳ 明朝"/>
                <a:cs typeface="Optima"/>
              </a:rPr>
              <a:t>Long term relationship or market buy?</a:t>
            </a:r>
          </a:p>
          <a:p>
            <a:pPr>
              <a:spcBef>
                <a:spcPts val="0"/>
              </a:spcBef>
              <a:spcAft>
                <a:spcPts val="0"/>
              </a:spcAft>
              <a:defRPr/>
            </a:pPr>
            <a:r>
              <a:rPr lang="en-US" sz="1200">
                <a:latin typeface="Optima"/>
                <a:ea typeface="ＭＳ 明朝"/>
                <a:cs typeface="Optima"/>
              </a:rPr>
              <a:t> </a:t>
            </a:r>
          </a:p>
          <a:p>
            <a:pPr>
              <a:spcBef>
                <a:spcPts val="0"/>
              </a:spcBef>
              <a:spcAft>
                <a:spcPts val="0"/>
              </a:spcAft>
              <a:defRPr/>
            </a:pPr>
            <a:r>
              <a:rPr lang="en-US" sz="1200">
                <a:latin typeface="Optima"/>
                <a:ea typeface="ＭＳ 明朝"/>
                <a:cs typeface="Optima"/>
              </a:rPr>
              <a:t>Dual of single sourcing?</a:t>
            </a:r>
          </a:p>
          <a:p>
            <a:pPr>
              <a:spcBef>
                <a:spcPts val="0"/>
              </a:spcBef>
              <a:spcAft>
                <a:spcPts val="0"/>
              </a:spcAft>
              <a:defRPr/>
            </a:pPr>
            <a:r>
              <a:rPr lang="en-US" sz="1200">
                <a:latin typeface="Optima"/>
                <a:ea typeface="ＭＳ 明朝"/>
                <a:cs typeface="Optima"/>
              </a:rPr>
              <a:t> </a:t>
            </a:r>
          </a:p>
          <a:p>
            <a:pPr>
              <a:spcBef>
                <a:spcPts val="0"/>
              </a:spcBef>
              <a:spcAft>
                <a:spcPts val="0"/>
              </a:spcAft>
              <a:defRPr/>
            </a:pPr>
            <a:r>
              <a:rPr lang="en-US" sz="1200">
                <a:latin typeface="Optima"/>
                <a:ea typeface="ＭＳ 明朝"/>
                <a:cs typeface="Optima"/>
              </a:rPr>
              <a:t>Onshore or offshore?</a:t>
            </a:r>
          </a:p>
          <a:p>
            <a:pPr>
              <a:spcBef>
                <a:spcPts val="0"/>
              </a:spcBef>
              <a:spcAft>
                <a:spcPts val="0"/>
              </a:spcAft>
              <a:defRPr/>
            </a:pPr>
            <a:r>
              <a:rPr lang="en-US" sz="1200">
                <a:latin typeface="Optima"/>
                <a:ea typeface="ＭＳ 明朝"/>
                <a:cs typeface="Optima"/>
              </a:rPr>
              <a:t> </a:t>
            </a:r>
          </a:p>
          <a:p>
            <a:pPr>
              <a:spcBef>
                <a:spcPts val="0"/>
              </a:spcBef>
              <a:spcAft>
                <a:spcPts val="0"/>
              </a:spcAft>
              <a:defRPr/>
            </a:pPr>
            <a:r>
              <a:rPr lang="en-US" sz="1200">
                <a:latin typeface="Optima"/>
                <a:ea typeface="ＭＳ 明朝"/>
                <a:cs typeface="Optima"/>
              </a:rPr>
              <a:t>Which supplier?</a:t>
            </a:r>
          </a:p>
          <a:p>
            <a:pPr>
              <a:spcBef>
                <a:spcPts val="0"/>
              </a:spcBef>
              <a:spcAft>
                <a:spcPts val="0"/>
              </a:spcAft>
              <a:defRPr/>
            </a:pPr>
            <a:r>
              <a:rPr lang="en-US" sz="1200">
                <a:latin typeface="Optima"/>
                <a:ea typeface="ＭＳ 明朝"/>
                <a:cs typeface="Optima"/>
              </a:rPr>
              <a:t> </a:t>
            </a:r>
          </a:p>
          <a:p>
            <a:pPr>
              <a:spcBef>
                <a:spcPts val="0"/>
              </a:spcBef>
              <a:spcAft>
                <a:spcPts val="0"/>
              </a:spcAft>
              <a:defRPr/>
            </a:pPr>
            <a:r>
              <a:rPr lang="en-US" sz="1200">
                <a:latin typeface="Optima"/>
                <a:ea typeface="ＭＳ 明朝"/>
                <a:cs typeface="Optima"/>
              </a:rPr>
              <a:t>How do you manage the relationship?</a:t>
            </a:r>
          </a:p>
          <a:p>
            <a:pPr>
              <a:spcBef>
                <a:spcPts val="0"/>
              </a:spcBef>
              <a:spcAft>
                <a:spcPts val="0"/>
              </a:spcAft>
              <a:defRPr/>
            </a:pPr>
            <a:r>
              <a:rPr lang="en-US" sz="1200">
                <a:latin typeface="Optima"/>
                <a:ea typeface="ＭＳ 明朝"/>
                <a:cs typeface="Optima"/>
              </a:rPr>
              <a:t> </a:t>
            </a:r>
          </a:p>
          <a:p>
            <a:pPr>
              <a:spcBef>
                <a:spcPts val="0"/>
              </a:spcBef>
              <a:spcAft>
                <a:spcPts val="0"/>
              </a:spcAft>
              <a:defRPr/>
            </a:pPr>
            <a:r>
              <a:rPr lang="en-US" sz="1200">
                <a:latin typeface="Optima"/>
                <a:ea typeface="ＭＳ 明朝"/>
                <a:cs typeface="Optima"/>
              </a:rPr>
              <a:t> </a:t>
            </a:r>
          </a:p>
          <a:p>
            <a:pPr>
              <a:spcBef>
                <a:spcPts val="0"/>
              </a:spcBef>
              <a:spcAft>
                <a:spcPts val="0"/>
              </a:spcAft>
              <a:defRPr/>
            </a:pPr>
            <a:r>
              <a:rPr lang="en-US" sz="1200">
                <a:latin typeface="Optima"/>
                <a:ea typeface="ＭＳ 明朝"/>
                <a:cs typeface="Optima"/>
              </a:rPr>
              <a:t> </a:t>
            </a:r>
          </a:p>
          <a:p>
            <a:pPr>
              <a:spcBef>
                <a:spcPts val="0"/>
              </a:spcBef>
              <a:spcAft>
                <a:spcPts val="0"/>
              </a:spcAft>
              <a:defRPr/>
            </a:pPr>
            <a:r>
              <a:rPr lang="en-US" sz="1200">
                <a:latin typeface="Optima"/>
                <a:ea typeface="ＭＳ 明朝"/>
                <a:cs typeface="Optima"/>
              </a:rPr>
              <a:t> </a:t>
            </a:r>
          </a:p>
        </p:txBody>
      </p:sp>
      <p:sp>
        <p:nvSpPr>
          <p:cNvPr id="27" name="Text Box 11"/>
          <p:cNvSpPr txBox="1"/>
          <p:nvPr/>
        </p:nvSpPr>
        <p:spPr>
          <a:xfrm>
            <a:off x="1453637" y="2057400"/>
            <a:ext cx="1828800" cy="2057400"/>
          </a:xfrm>
          <a:prstGeom prst="rect">
            <a:avLst/>
          </a:prstGeom>
          <a:ln/>
          <a:extLst>
            <a:ext uri="{C572A759-6A51-4108-AA02-DFA0A04FC94B}">
              <ma14:wrappingTextBoxFlag xmlns="" xmlns:ma14="http://schemas.microsoft.com/office/mac/drawingml/2011/main"/>
            </a:ext>
          </a:extLst>
        </p:spPr>
        <p:style>
          <a:lnRef idx="2">
            <a:schemeClr val="accent2"/>
          </a:lnRef>
          <a:fillRef idx="1">
            <a:schemeClr val="lt1"/>
          </a:fillRef>
          <a:effectRef idx="0">
            <a:schemeClr val="accent2"/>
          </a:effectRef>
          <a:fontRef idx="minor">
            <a:schemeClr val="dk1"/>
          </a:fontRef>
        </p:style>
        <p:txBody>
          <a:bodyPr/>
          <a:lstStyle/>
          <a:p>
            <a:pPr>
              <a:spcBef>
                <a:spcPts val="0"/>
              </a:spcBef>
              <a:spcAft>
                <a:spcPts val="0"/>
              </a:spcAft>
              <a:defRPr/>
            </a:pPr>
            <a:r>
              <a:rPr lang="en-US" sz="1200" dirty="0">
                <a:latin typeface="Optima"/>
                <a:ea typeface="ＭＳ 明朝"/>
                <a:cs typeface="Optima"/>
              </a:rPr>
              <a:t>Size?</a:t>
            </a:r>
          </a:p>
          <a:p>
            <a:pPr>
              <a:spcBef>
                <a:spcPts val="0"/>
              </a:spcBef>
              <a:spcAft>
                <a:spcPts val="0"/>
              </a:spcAft>
              <a:defRPr/>
            </a:pPr>
            <a:r>
              <a:rPr lang="en-US" sz="1200" dirty="0">
                <a:latin typeface="Optima"/>
                <a:ea typeface="ＭＳ 明朝"/>
                <a:cs typeface="Optima"/>
              </a:rPr>
              <a:t> </a:t>
            </a:r>
          </a:p>
          <a:p>
            <a:pPr>
              <a:spcBef>
                <a:spcPts val="0"/>
              </a:spcBef>
              <a:spcAft>
                <a:spcPts val="0"/>
              </a:spcAft>
              <a:defRPr/>
            </a:pPr>
            <a:r>
              <a:rPr lang="en-US" sz="1200" dirty="0">
                <a:latin typeface="Optima"/>
                <a:ea typeface="ＭＳ 明朝"/>
                <a:cs typeface="Optima"/>
              </a:rPr>
              <a:t>Timing? (Lagging or Leading)</a:t>
            </a:r>
          </a:p>
          <a:p>
            <a:pPr>
              <a:spcBef>
                <a:spcPts val="0"/>
              </a:spcBef>
              <a:spcAft>
                <a:spcPts val="0"/>
              </a:spcAft>
              <a:defRPr/>
            </a:pPr>
            <a:r>
              <a:rPr lang="en-US" sz="1200" dirty="0">
                <a:latin typeface="Optima"/>
                <a:ea typeface="ＭＳ 明朝"/>
                <a:cs typeface="Optima"/>
              </a:rPr>
              <a:t> </a:t>
            </a:r>
          </a:p>
          <a:p>
            <a:pPr>
              <a:spcBef>
                <a:spcPts val="0"/>
              </a:spcBef>
              <a:spcAft>
                <a:spcPts val="0"/>
              </a:spcAft>
              <a:defRPr/>
            </a:pPr>
            <a:r>
              <a:rPr lang="en-US" sz="1200" dirty="0">
                <a:latin typeface="Optima"/>
                <a:ea typeface="ＭＳ 明朝"/>
                <a:cs typeface="Optima"/>
              </a:rPr>
              <a:t>Flexible or dedicated?</a:t>
            </a:r>
          </a:p>
          <a:p>
            <a:pPr>
              <a:spcBef>
                <a:spcPts val="0"/>
              </a:spcBef>
              <a:spcAft>
                <a:spcPts val="0"/>
              </a:spcAft>
              <a:defRPr/>
            </a:pPr>
            <a:r>
              <a:rPr lang="en-US" sz="1200" dirty="0">
                <a:latin typeface="Optima"/>
                <a:ea typeface="ＭＳ 明朝"/>
                <a:cs typeface="Optima"/>
              </a:rPr>
              <a:t> </a:t>
            </a:r>
          </a:p>
          <a:p>
            <a:pPr>
              <a:spcBef>
                <a:spcPts val="0"/>
              </a:spcBef>
              <a:spcAft>
                <a:spcPts val="0"/>
              </a:spcAft>
              <a:defRPr/>
            </a:pPr>
            <a:r>
              <a:rPr lang="en-US" sz="1200" dirty="0">
                <a:latin typeface="Optima"/>
                <a:ea typeface="ＭＳ 明朝"/>
                <a:cs typeface="Optima"/>
              </a:rPr>
              <a:t>Onshore or offshore?</a:t>
            </a:r>
          </a:p>
          <a:p>
            <a:pPr>
              <a:spcBef>
                <a:spcPts val="0"/>
              </a:spcBef>
              <a:spcAft>
                <a:spcPts val="0"/>
              </a:spcAft>
              <a:defRPr/>
            </a:pPr>
            <a:r>
              <a:rPr lang="en-US" sz="1200" dirty="0">
                <a:latin typeface="Optima"/>
                <a:ea typeface="ＭＳ 明朝"/>
                <a:cs typeface="Optima"/>
              </a:rPr>
              <a:t> </a:t>
            </a:r>
          </a:p>
          <a:p>
            <a:pPr>
              <a:spcBef>
                <a:spcPts val="0"/>
              </a:spcBef>
              <a:spcAft>
                <a:spcPts val="0"/>
              </a:spcAft>
              <a:defRPr/>
            </a:pPr>
            <a:r>
              <a:rPr lang="en-US" sz="1200" dirty="0">
                <a:latin typeface="Optima"/>
                <a:ea typeface="ＭＳ 明朝"/>
                <a:cs typeface="Optima"/>
              </a:rPr>
              <a:t>Technology?</a:t>
            </a:r>
          </a:p>
          <a:p>
            <a:pPr>
              <a:spcBef>
                <a:spcPts val="0"/>
              </a:spcBef>
              <a:spcAft>
                <a:spcPts val="0"/>
              </a:spcAft>
              <a:defRPr/>
            </a:pPr>
            <a:r>
              <a:rPr lang="en-US" sz="1200" dirty="0">
                <a:latin typeface="Optima"/>
                <a:ea typeface="ＭＳ 明朝"/>
                <a:cs typeface="Optima"/>
              </a:rPr>
              <a:t> </a:t>
            </a:r>
          </a:p>
          <a:p>
            <a:pPr>
              <a:spcBef>
                <a:spcPts val="0"/>
              </a:spcBef>
              <a:spcAft>
                <a:spcPts val="0"/>
              </a:spcAft>
              <a:defRPr/>
            </a:pPr>
            <a:r>
              <a:rPr lang="en-US" sz="1200" dirty="0">
                <a:latin typeface="Optima"/>
                <a:ea typeface="ＭＳ 明朝"/>
                <a:cs typeface="Optima"/>
              </a:rPr>
              <a:t> </a:t>
            </a:r>
          </a:p>
          <a:p>
            <a:pPr>
              <a:spcBef>
                <a:spcPts val="0"/>
              </a:spcBef>
              <a:spcAft>
                <a:spcPts val="0"/>
              </a:spcAft>
              <a:defRPr/>
            </a:pPr>
            <a:r>
              <a:rPr lang="en-US" sz="1200" dirty="0">
                <a:latin typeface="Optima"/>
                <a:ea typeface="ＭＳ 明朝"/>
                <a:cs typeface="Optima"/>
              </a:rPr>
              <a:t> </a:t>
            </a:r>
          </a:p>
          <a:p>
            <a:pPr>
              <a:spcBef>
                <a:spcPts val="0"/>
              </a:spcBef>
              <a:spcAft>
                <a:spcPts val="0"/>
              </a:spcAft>
              <a:defRPr/>
            </a:pPr>
            <a:r>
              <a:rPr lang="en-US" sz="1200" dirty="0">
                <a:latin typeface="Optima"/>
                <a:ea typeface="ＭＳ 明朝"/>
                <a:cs typeface="Optima"/>
              </a:rPr>
              <a:t> </a:t>
            </a:r>
          </a:p>
          <a:p>
            <a:pPr>
              <a:spcBef>
                <a:spcPts val="0"/>
              </a:spcBef>
              <a:spcAft>
                <a:spcPts val="0"/>
              </a:spcAft>
              <a:defRPr/>
            </a:pPr>
            <a:r>
              <a:rPr lang="en-US" sz="1200" dirty="0">
                <a:latin typeface="Optima"/>
                <a:ea typeface="ＭＳ 明朝"/>
                <a:cs typeface="Optima"/>
              </a:rPr>
              <a:t> </a:t>
            </a:r>
          </a:p>
          <a:p>
            <a:pPr>
              <a:spcBef>
                <a:spcPts val="0"/>
              </a:spcBef>
              <a:spcAft>
                <a:spcPts val="0"/>
              </a:spcAft>
              <a:defRPr/>
            </a:pPr>
            <a:r>
              <a:rPr lang="en-US" sz="1200" dirty="0">
                <a:latin typeface="Optima"/>
                <a:ea typeface="ＭＳ 明朝"/>
                <a:cs typeface="Optima"/>
              </a:rPr>
              <a:t> </a:t>
            </a:r>
          </a:p>
        </p:txBody>
      </p:sp>
      <p:cxnSp>
        <p:nvCxnSpPr>
          <p:cNvPr id="28" name="Elbow Connector 27"/>
          <p:cNvCxnSpPr>
            <a:stCxn id="27" idx="2"/>
            <a:endCxn id="30" idx="1"/>
          </p:cNvCxnSpPr>
          <p:nvPr/>
        </p:nvCxnSpPr>
        <p:spPr>
          <a:xfrm rot="16200000" flipH="1">
            <a:off x="2827239" y="3655597"/>
            <a:ext cx="342900" cy="1261305"/>
          </a:xfrm>
          <a:prstGeom prst="bentConnector2">
            <a:avLst/>
          </a:prstGeom>
          <a:ln>
            <a:tailEnd type="arrow"/>
          </a:ln>
        </p:spPr>
        <p:style>
          <a:lnRef idx="2">
            <a:schemeClr val="accent1"/>
          </a:lnRef>
          <a:fillRef idx="0">
            <a:schemeClr val="accent1"/>
          </a:fillRef>
          <a:effectRef idx="1">
            <a:schemeClr val="accent1"/>
          </a:effectRef>
          <a:fontRef idx="minor">
            <a:schemeClr val="tx1"/>
          </a:fontRef>
        </p:style>
      </p:cxnSp>
      <p:cxnSp>
        <p:nvCxnSpPr>
          <p:cNvPr id="29" name="Elbow Connector 28"/>
          <p:cNvCxnSpPr>
            <a:stCxn id="26" idx="2"/>
            <a:endCxn id="30" idx="3"/>
          </p:cNvCxnSpPr>
          <p:nvPr/>
        </p:nvCxnSpPr>
        <p:spPr>
          <a:xfrm rot="5400000">
            <a:off x="5916284" y="3656659"/>
            <a:ext cx="342900" cy="1259183"/>
          </a:xfrm>
          <a:prstGeom prst="bentConnector2">
            <a:avLst/>
          </a:prstGeom>
          <a:ln>
            <a:tailEnd type="arrow"/>
          </a:ln>
        </p:spPr>
        <p:style>
          <a:lnRef idx="2">
            <a:schemeClr val="accent1"/>
          </a:lnRef>
          <a:fillRef idx="0">
            <a:schemeClr val="accent1"/>
          </a:fillRef>
          <a:effectRef idx="1">
            <a:schemeClr val="accent1"/>
          </a:effectRef>
          <a:fontRef idx="minor">
            <a:schemeClr val="tx1"/>
          </a:fontRef>
        </p:style>
      </p:cxnSp>
      <p:sp>
        <p:nvSpPr>
          <p:cNvPr id="30" name="Text Box 18"/>
          <p:cNvSpPr txBox="1"/>
          <p:nvPr/>
        </p:nvSpPr>
        <p:spPr>
          <a:xfrm>
            <a:off x="3629342" y="4114800"/>
            <a:ext cx="1828800" cy="685800"/>
          </a:xfrm>
          <a:prstGeom prst="rect">
            <a:avLst/>
          </a:prstGeom>
          <a:ln/>
          <a:extLst>
            <a:ext uri="{C572A759-6A51-4108-AA02-DFA0A04FC94B}">
              <ma14:wrappingTextBoxFlag xmlns="" xmlns:ma14="http://schemas.microsoft.com/office/mac/drawingml/2011/main"/>
            </a:ext>
          </a:extLst>
        </p:spPr>
        <p:style>
          <a:lnRef idx="2">
            <a:schemeClr val="accent2"/>
          </a:lnRef>
          <a:fillRef idx="1">
            <a:schemeClr val="lt1"/>
          </a:fillRef>
          <a:effectRef idx="0">
            <a:schemeClr val="accent2"/>
          </a:effectRef>
          <a:fontRef idx="minor">
            <a:schemeClr val="dk1"/>
          </a:fontRef>
        </p:style>
        <p:txBody>
          <a:bodyPr anchor="ctr"/>
          <a:lstStyle/>
          <a:p>
            <a:pPr algn="ctr">
              <a:spcBef>
                <a:spcPts val="0"/>
              </a:spcBef>
              <a:spcAft>
                <a:spcPts val="0"/>
              </a:spcAft>
              <a:defRPr/>
            </a:pPr>
            <a:r>
              <a:rPr lang="en-US" sz="1200">
                <a:latin typeface="Optima"/>
                <a:ea typeface="ＭＳ 明朝"/>
                <a:cs typeface="Optima"/>
              </a:rPr>
              <a:t>Is the system too </a:t>
            </a:r>
            <a:r>
              <a:rPr lang="en-US" sz="1200" b="1">
                <a:latin typeface="Optima"/>
                <a:ea typeface="ＭＳ 明朝"/>
                <a:cs typeface="Optima"/>
              </a:rPr>
              <a:t>complex</a:t>
            </a:r>
            <a:r>
              <a:rPr lang="en-US" sz="1200">
                <a:latin typeface="Optima"/>
                <a:ea typeface="ＭＳ 明朝"/>
                <a:cs typeface="Optima"/>
              </a:rPr>
              <a:t>?</a:t>
            </a:r>
          </a:p>
        </p:txBody>
      </p:sp>
      <p:sp>
        <p:nvSpPr>
          <p:cNvPr id="42" name="Text Box 19"/>
          <p:cNvSpPr txBox="1"/>
          <p:nvPr/>
        </p:nvSpPr>
        <p:spPr>
          <a:xfrm>
            <a:off x="3629342" y="5105400"/>
            <a:ext cx="1828800" cy="685800"/>
          </a:xfrm>
          <a:prstGeom prst="rect">
            <a:avLst/>
          </a:prstGeom>
          <a:ln/>
          <a:extLst>
            <a:ext uri="{C572A759-6A51-4108-AA02-DFA0A04FC94B}">
              <ma14:wrappingTextBoxFlag xmlns="" xmlns:ma14="http://schemas.microsoft.com/office/mac/drawingml/2011/main"/>
            </a:ext>
          </a:extLst>
        </p:spPr>
        <p:style>
          <a:lnRef idx="2">
            <a:schemeClr val="accent2"/>
          </a:lnRef>
          <a:fillRef idx="1">
            <a:schemeClr val="lt1"/>
          </a:fillRef>
          <a:effectRef idx="0">
            <a:schemeClr val="accent2"/>
          </a:effectRef>
          <a:fontRef idx="minor">
            <a:schemeClr val="dk1"/>
          </a:fontRef>
        </p:style>
        <p:txBody>
          <a:bodyPr anchor="ctr"/>
          <a:lstStyle/>
          <a:p>
            <a:pPr algn="ctr">
              <a:spcBef>
                <a:spcPts val="0"/>
              </a:spcBef>
              <a:spcAft>
                <a:spcPts val="0"/>
              </a:spcAft>
              <a:defRPr/>
            </a:pPr>
            <a:r>
              <a:rPr lang="en-US" sz="1200">
                <a:latin typeface="Optima"/>
                <a:ea typeface="ＭＳ 明朝"/>
                <a:cs typeface="Optima"/>
              </a:rPr>
              <a:t>Is the OS improving fast enough?</a:t>
            </a:r>
          </a:p>
        </p:txBody>
      </p:sp>
      <p:cxnSp>
        <p:nvCxnSpPr>
          <p:cNvPr id="43" name="Straight Arrow Connector 42"/>
          <p:cNvCxnSpPr>
            <a:stCxn id="30" idx="2"/>
            <a:endCxn id="42" idx="0"/>
          </p:cNvCxnSpPr>
          <p:nvPr/>
        </p:nvCxnSpPr>
        <p:spPr>
          <a:xfrm>
            <a:off x="4543742" y="4800600"/>
            <a:ext cx="0" cy="3048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55" name="Text Box 20"/>
          <p:cNvSpPr txBox="1"/>
          <p:nvPr/>
        </p:nvSpPr>
        <p:spPr>
          <a:xfrm>
            <a:off x="3629342" y="6019800"/>
            <a:ext cx="1828800" cy="685800"/>
          </a:xfrm>
          <a:prstGeom prst="rect">
            <a:avLst/>
          </a:prstGeom>
          <a:ln/>
          <a:extLst>
            <a:ext uri="{C572A759-6A51-4108-AA02-DFA0A04FC94B}">
              <ma14:wrappingTextBoxFlag xmlns="" xmlns:ma14="http://schemas.microsoft.com/office/mac/drawingml/2011/main"/>
            </a:ext>
          </a:extLst>
        </p:spPr>
        <p:style>
          <a:lnRef idx="2">
            <a:schemeClr val="accent2"/>
          </a:lnRef>
          <a:fillRef idx="1">
            <a:schemeClr val="lt1"/>
          </a:fillRef>
          <a:effectRef idx="0">
            <a:schemeClr val="accent2"/>
          </a:effectRef>
          <a:fontRef idx="minor">
            <a:schemeClr val="dk1"/>
          </a:fontRef>
        </p:style>
        <p:txBody>
          <a:bodyPr anchor="ctr"/>
          <a:lstStyle/>
          <a:p>
            <a:pPr algn="ctr">
              <a:spcBef>
                <a:spcPts val="0"/>
              </a:spcBef>
              <a:spcAft>
                <a:spcPts val="0"/>
              </a:spcAft>
              <a:defRPr/>
            </a:pPr>
            <a:r>
              <a:rPr lang="en-US" sz="1200">
                <a:latin typeface="Optima"/>
                <a:ea typeface="ＭＳ 明朝"/>
                <a:cs typeface="Optima"/>
              </a:rPr>
              <a:t>Are there any new trends, competitors or risks?</a:t>
            </a:r>
          </a:p>
        </p:txBody>
      </p:sp>
      <p:cxnSp>
        <p:nvCxnSpPr>
          <p:cNvPr id="56" name="Straight Arrow Connector 55"/>
          <p:cNvCxnSpPr>
            <a:stCxn id="42" idx="2"/>
            <a:endCxn id="55" idx="0"/>
          </p:cNvCxnSpPr>
          <p:nvPr/>
        </p:nvCxnSpPr>
        <p:spPr>
          <a:xfrm>
            <a:off x="4543742" y="5791200"/>
            <a:ext cx="0" cy="2286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57" name="Elbow Connector 56"/>
          <p:cNvCxnSpPr>
            <a:stCxn id="55" idx="3"/>
          </p:cNvCxnSpPr>
          <p:nvPr/>
        </p:nvCxnSpPr>
        <p:spPr>
          <a:xfrm flipV="1">
            <a:off x="5458142" y="-1600200"/>
            <a:ext cx="2695258" cy="7962900"/>
          </a:xfrm>
          <a:prstGeom prst="bentConnector2">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 xmlns:p14="http://schemas.microsoft.com/office/powerpoint/2010/main" val="78909589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7"/>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28"/>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9"/>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0"/>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43"/>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42"/>
                                        </p:tgtEl>
                                        <p:attrNameLst>
                                          <p:attrName>style.visibility</p:attrName>
                                        </p:attrNameLst>
                                      </p:cBhvr>
                                      <p:to>
                                        <p:strVal val="visible"/>
                                      </p:to>
                                    </p:set>
                                  </p:childTnLst>
                                </p:cTn>
                              </p:par>
                            </p:childTnLst>
                          </p:cTn>
                        </p:par>
                      </p:childTnLst>
                    </p:cTn>
                  </p:par>
                  <p:par>
                    <p:cTn id="25" fill="hold" nodeType="clickPar">
                      <p:stCondLst>
                        <p:cond delay="indefinite"/>
                      </p:stCondLst>
                      <p:childTnLst>
                        <p:par>
                          <p:cTn id="26" fill="hold" nodeType="withGroup">
                            <p:stCondLst>
                              <p:cond delay="0"/>
                            </p:stCondLst>
                            <p:childTnLst>
                              <p:par>
                                <p:cTn id="27" presetID="1" presetClass="entr" presetSubtype="0" fill="hold" nodeType="clickEffect">
                                  <p:stCondLst>
                                    <p:cond delay="0"/>
                                  </p:stCondLst>
                                  <p:childTnLst>
                                    <p:set>
                                      <p:cBhvr>
                                        <p:cTn id="28" dur="1" fill="hold">
                                          <p:stCondLst>
                                            <p:cond delay="0"/>
                                          </p:stCondLst>
                                        </p:cTn>
                                        <p:tgtEl>
                                          <p:spTgt spid="56"/>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55"/>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5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animBg="1"/>
      <p:bldP spid="30" grpId="0" animBg="1"/>
      <p:bldP spid="42" grpId="0" animBg="1"/>
      <p:bldP spid="55"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3010" name="Group 3074"/>
          <p:cNvGrpSpPr>
            <a:grpSpLocks/>
          </p:cNvGrpSpPr>
          <p:nvPr/>
        </p:nvGrpSpPr>
        <p:grpSpPr bwMode="auto">
          <a:xfrm>
            <a:off x="2786063" y="2663825"/>
            <a:ext cx="3571875" cy="1509713"/>
            <a:chOff x="0" y="0"/>
            <a:chExt cx="2250" cy="951"/>
          </a:xfrm>
        </p:grpSpPr>
        <p:sp>
          <p:nvSpPr>
            <p:cNvPr id="43017" name="Rectangle 3075"/>
            <p:cNvSpPr>
              <a:spLocks noChangeArrowheads="1"/>
            </p:cNvSpPr>
            <p:nvPr/>
          </p:nvSpPr>
          <p:spPr bwMode="auto">
            <a:xfrm>
              <a:off x="0" y="0"/>
              <a:ext cx="2250" cy="0"/>
            </a:xfrm>
            <a:prstGeom prst="rect">
              <a:avLst/>
            </a:prstGeom>
            <a:noFill/>
            <a:ln w="9525">
              <a:noFill/>
              <a:prstDash val="dash"/>
              <a:miter lim="800000"/>
              <a:headEnd/>
              <a:tailEnd/>
            </a:ln>
          </p:spPr>
          <p:txBody>
            <a:bodyPr>
              <a:spAutoFit/>
            </a:bodyPr>
            <a:lstStyle/>
            <a:p>
              <a:endParaRPr lang="en-US"/>
            </a:p>
          </p:txBody>
        </p:sp>
        <p:sp>
          <p:nvSpPr>
            <p:cNvPr id="43018" name="Rectangle 3076"/>
            <p:cNvSpPr>
              <a:spLocks noChangeArrowheads="1"/>
            </p:cNvSpPr>
            <p:nvPr/>
          </p:nvSpPr>
          <p:spPr bwMode="auto">
            <a:xfrm>
              <a:off x="0" y="0"/>
              <a:ext cx="2250" cy="951"/>
            </a:xfrm>
            <a:prstGeom prst="rect">
              <a:avLst/>
            </a:prstGeom>
            <a:noFill/>
            <a:ln w="9525">
              <a:noFill/>
              <a:prstDash val="dash"/>
              <a:miter lim="800000"/>
              <a:headEnd/>
              <a:tailEnd/>
            </a:ln>
          </p:spPr>
          <p:txBody>
            <a:bodyPr anchor="ctr"/>
            <a:lstStyle/>
            <a:p>
              <a:pPr algn="ctr" eaLnBrk="0" hangingPunct="0"/>
              <a:r>
                <a:rPr lang="en-US">
                  <a:latin typeface="Times New Roman" pitchFamily="18" charset="0"/>
                </a:rPr>
                <a:t>  </a:t>
              </a:r>
              <a:r>
                <a:rPr lang="en-US" sz="9300">
                  <a:latin typeface="Times New Roman" pitchFamily="18" charset="0"/>
                </a:rPr>
                <a:t> </a:t>
              </a:r>
              <a:r>
                <a:rPr lang="en-US">
                  <a:latin typeface="Times New Roman" pitchFamily="18" charset="0"/>
                </a:rPr>
                <a:t>                  </a:t>
              </a:r>
            </a:p>
          </p:txBody>
        </p:sp>
      </p:grpSp>
      <p:pic>
        <p:nvPicPr>
          <p:cNvPr id="43011" name="Picture 3077" descr="1107295_130_165">
            <a:hlinkClick r:id="rId3"/>
          </p:cNvPr>
          <p:cNvPicPr>
            <a:picLocks noChangeAspect="1" noChangeArrowheads="1"/>
          </p:cNvPicPr>
          <p:nvPr/>
        </p:nvPicPr>
        <p:blipFill>
          <a:blip r:embed="rId4" cstate="print"/>
          <a:srcRect/>
          <a:stretch>
            <a:fillRect/>
          </a:stretch>
        </p:blipFill>
        <p:spPr bwMode="auto">
          <a:xfrm>
            <a:off x="7342188" y="2347913"/>
            <a:ext cx="1485900" cy="1885950"/>
          </a:xfrm>
          <a:prstGeom prst="rect">
            <a:avLst/>
          </a:prstGeom>
          <a:noFill/>
          <a:ln w="9525">
            <a:noFill/>
            <a:miter lim="800000"/>
            <a:headEnd/>
            <a:tailEnd/>
          </a:ln>
        </p:spPr>
      </p:pic>
      <p:sp>
        <p:nvSpPr>
          <p:cNvPr id="43012" name="Rectangle 3078"/>
          <p:cNvSpPr>
            <a:spLocks noChangeArrowheads="1"/>
          </p:cNvSpPr>
          <p:nvPr/>
        </p:nvSpPr>
        <p:spPr bwMode="auto">
          <a:xfrm>
            <a:off x="-1487488" y="2692400"/>
            <a:ext cx="9144001" cy="0"/>
          </a:xfrm>
          <a:prstGeom prst="rect">
            <a:avLst/>
          </a:prstGeom>
          <a:noFill/>
          <a:ln w="9525">
            <a:noFill/>
            <a:prstDash val="dash"/>
            <a:miter lim="800000"/>
            <a:headEnd/>
            <a:tailEnd/>
          </a:ln>
        </p:spPr>
        <p:txBody>
          <a:bodyPr>
            <a:spAutoFit/>
          </a:bodyPr>
          <a:lstStyle/>
          <a:p>
            <a:endParaRPr lang="en-US"/>
          </a:p>
        </p:txBody>
      </p:sp>
      <p:pic>
        <p:nvPicPr>
          <p:cNvPr id="43013" name="Picture 3079" descr="en_header_matterhorn"/>
          <p:cNvPicPr>
            <a:picLocks noChangeAspect="1" noChangeArrowheads="1"/>
          </p:cNvPicPr>
          <p:nvPr/>
        </p:nvPicPr>
        <p:blipFill>
          <a:blip r:embed="rId5" cstate="print"/>
          <a:srcRect/>
          <a:stretch>
            <a:fillRect/>
          </a:stretch>
        </p:blipFill>
        <p:spPr bwMode="auto">
          <a:xfrm>
            <a:off x="519113" y="677863"/>
            <a:ext cx="8229600" cy="1428750"/>
          </a:xfrm>
          <a:prstGeom prst="rect">
            <a:avLst/>
          </a:prstGeom>
          <a:noFill/>
          <a:ln w="9525">
            <a:noFill/>
            <a:miter lim="800000"/>
            <a:headEnd/>
            <a:tailEnd/>
          </a:ln>
        </p:spPr>
      </p:pic>
      <p:pic>
        <p:nvPicPr>
          <p:cNvPr id="43014" name="Picture 3080" descr="25249">
            <a:hlinkClick r:id="rId6"/>
          </p:cNvPr>
          <p:cNvPicPr>
            <a:picLocks noChangeAspect="1" noChangeArrowheads="1"/>
          </p:cNvPicPr>
          <p:nvPr/>
        </p:nvPicPr>
        <p:blipFill>
          <a:blip r:embed="rId7" cstate="print"/>
          <a:srcRect/>
          <a:stretch>
            <a:fillRect/>
          </a:stretch>
        </p:blipFill>
        <p:spPr bwMode="auto">
          <a:xfrm>
            <a:off x="5519738" y="2655888"/>
            <a:ext cx="1658937" cy="2924175"/>
          </a:xfrm>
          <a:prstGeom prst="rect">
            <a:avLst/>
          </a:prstGeom>
          <a:noFill/>
          <a:ln w="9525">
            <a:noFill/>
            <a:miter lim="800000"/>
            <a:headEnd/>
            <a:tailEnd/>
          </a:ln>
        </p:spPr>
      </p:pic>
      <p:sp>
        <p:nvSpPr>
          <p:cNvPr id="43015" name="Text Box 3081"/>
          <p:cNvSpPr txBox="1">
            <a:spLocks noChangeArrowheads="1"/>
          </p:cNvSpPr>
          <p:nvPr/>
        </p:nvSpPr>
        <p:spPr bwMode="auto">
          <a:xfrm>
            <a:off x="461963" y="2703513"/>
            <a:ext cx="4486275" cy="944562"/>
          </a:xfrm>
          <a:prstGeom prst="rect">
            <a:avLst/>
          </a:prstGeom>
          <a:noFill/>
          <a:ln w="9525">
            <a:noFill/>
            <a:prstDash val="dash"/>
            <a:miter lim="800000"/>
            <a:headEnd/>
            <a:tailEnd/>
          </a:ln>
        </p:spPr>
        <p:txBody>
          <a:bodyPr wrap="none">
            <a:spAutoFit/>
          </a:bodyPr>
          <a:lstStyle/>
          <a:p>
            <a:pPr eaLnBrk="0" hangingPunct="0"/>
            <a:r>
              <a:rPr lang="en-US">
                <a:latin typeface="Times New Roman" pitchFamily="18" charset="0"/>
              </a:rPr>
              <a:t>Mini-Case 1:</a:t>
            </a:r>
          </a:p>
          <a:p>
            <a:pPr eaLnBrk="0" hangingPunct="0"/>
            <a:r>
              <a:rPr lang="en-US" sz="3200">
                <a:latin typeface="Times New Roman" pitchFamily="18" charset="0"/>
              </a:rPr>
              <a:t>The Swiss Watch Industry</a:t>
            </a:r>
          </a:p>
        </p:txBody>
      </p:sp>
      <p:sp>
        <p:nvSpPr>
          <p:cNvPr id="43016" name="Rounded Rectangle 25"/>
          <p:cNvSpPr>
            <a:spLocks noChangeArrowheads="1"/>
          </p:cNvSpPr>
          <p:nvPr/>
        </p:nvSpPr>
        <p:spPr bwMode="auto">
          <a:xfrm>
            <a:off x="555625" y="4995863"/>
            <a:ext cx="2062163" cy="388937"/>
          </a:xfrm>
          <a:prstGeom prst="roundRect">
            <a:avLst>
              <a:gd name="adj" fmla="val 50000"/>
            </a:avLst>
          </a:prstGeom>
          <a:solidFill>
            <a:srgbClr val="FFFFCC"/>
          </a:solidFill>
          <a:ln w="9525" algn="ctr">
            <a:solidFill>
              <a:srgbClr val="FFFFCC"/>
            </a:solidFill>
            <a:prstDash val="dash"/>
            <a:round/>
            <a:headEnd/>
            <a:tailEnd/>
          </a:ln>
        </p:spPr>
        <p:txBody>
          <a:bodyPr wrap="none">
            <a:spAutoFit/>
          </a:bodyPr>
          <a:lstStyle/>
          <a:p>
            <a:r>
              <a:rPr lang="en-US" sz="1200"/>
              <a:t>Slides handed out in class</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2770" name="Title 1"/>
          <p:cNvSpPr>
            <a:spLocks noGrp="1"/>
          </p:cNvSpPr>
          <p:nvPr>
            <p:ph type="title"/>
          </p:nvPr>
        </p:nvSpPr>
        <p:spPr>
          <a:xfrm>
            <a:off x="457200" y="274638"/>
            <a:ext cx="8686800" cy="665162"/>
          </a:xfrm>
        </p:spPr>
        <p:txBody>
          <a:bodyPr/>
          <a:lstStyle/>
          <a:p>
            <a:pPr algn="l"/>
            <a:r>
              <a:rPr lang="en-US" sz="2800" dirty="0" smtClean="0">
                <a:solidFill>
                  <a:schemeClr val="bg1"/>
                </a:solidFill>
              </a:rPr>
              <a:t>Description of operations strategy of a Swiss watch maker in the late 1970s, contrasted with Japan’s Seiko</a:t>
            </a:r>
          </a:p>
        </p:txBody>
      </p:sp>
      <p:graphicFrame>
        <p:nvGraphicFramePr>
          <p:cNvPr id="4" name="Content Placeholder 3"/>
          <p:cNvGraphicFramePr>
            <a:graphicFrameLocks noGrp="1"/>
          </p:cNvGraphicFramePr>
          <p:nvPr>
            <p:ph idx="4294967295"/>
          </p:nvPr>
        </p:nvGraphicFramePr>
        <p:xfrm>
          <a:off x="1754694" y="1384300"/>
          <a:ext cx="5592763" cy="33861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Rectangle 4"/>
          <p:cNvSpPr/>
          <p:nvPr/>
        </p:nvSpPr>
        <p:spPr>
          <a:xfrm>
            <a:off x="3959104" y="1813301"/>
            <a:ext cx="1151416" cy="584775"/>
          </a:xfrm>
          <a:prstGeom prst="rect">
            <a:avLst/>
          </a:prstGeom>
          <a:noFill/>
        </p:spPr>
        <p:txBody>
          <a:bodyPr>
            <a:spAutoFit/>
          </a:bodyPr>
          <a:lstStyle/>
          <a:p>
            <a:pPr algn="ctr" defTabSz="457200" fontAlgn="auto">
              <a:spcBef>
                <a:spcPts val="0"/>
              </a:spcBef>
              <a:spcAft>
                <a:spcPts val="0"/>
              </a:spcAft>
              <a:defRPr/>
            </a:pPr>
            <a:r>
              <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mn-cs"/>
              </a:rPr>
              <a:t>Value</a:t>
            </a:r>
          </a:p>
        </p:txBody>
      </p:sp>
      <p:sp>
        <p:nvSpPr>
          <p:cNvPr id="6" name="Rectangle 5"/>
          <p:cNvSpPr/>
          <p:nvPr/>
        </p:nvSpPr>
        <p:spPr>
          <a:xfrm>
            <a:off x="2484210" y="4176287"/>
            <a:ext cx="1298824" cy="584775"/>
          </a:xfrm>
          <a:prstGeom prst="rect">
            <a:avLst/>
          </a:prstGeom>
          <a:noFill/>
        </p:spPr>
        <p:txBody>
          <a:bodyPr>
            <a:spAutoFit/>
          </a:bodyPr>
          <a:lstStyle/>
          <a:p>
            <a:pPr algn="ctr" defTabSz="457200" fontAlgn="auto">
              <a:spcBef>
                <a:spcPts val="0"/>
              </a:spcBef>
              <a:spcAft>
                <a:spcPts val="0"/>
              </a:spcAft>
              <a:defRPr/>
            </a:pPr>
            <a:r>
              <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mn-cs"/>
              </a:rPr>
              <a:t>Assets</a:t>
            </a:r>
          </a:p>
        </p:txBody>
      </p:sp>
      <p:sp>
        <p:nvSpPr>
          <p:cNvPr id="7" name="Rectangle 6"/>
          <p:cNvSpPr/>
          <p:nvPr/>
        </p:nvSpPr>
        <p:spPr>
          <a:xfrm>
            <a:off x="4946932" y="4176287"/>
            <a:ext cx="1918282" cy="584775"/>
          </a:xfrm>
          <a:prstGeom prst="rect">
            <a:avLst/>
          </a:prstGeom>
          <a:noFill/>
        </p:spPr>
        <p:txBody>
          <a:bodyPr>
            <a:spAutoFit/>
          </a:bodyPr>
          <a:lstStyle/>
          <a:p>
            <a:pPr algn="ctr" defTabSz="457200" fontAlgn="auto">
              <a:spcBef>
                <a:spcPts val="0"/>
              </a:spcBef>
              <a:spcAft>
                <a:spcPts val="0"/>
              </a:spcAft>
              <a:defRPr/>
            </a:pPr>
            <a:r>
              <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mn-cs"/>
              </a:rPr>
              <a:t>Processes</a:t>
            </a:r>
          </a:p>
        </p:txBody>
      </p:sp>
      <p:sp>
        <p:nvSpPr>
          <p:cNvPr id="8" name="Rectangle 7"/>
          <p:cNvSpPr/>
          <p:nvPr/>
        </p:nvSpPr>
        <p:spPr>
          <a:xfrm>
            <a:off x="3335582" y="3224933"/>
            <a:ext cx="2439492" cy="523220"/>
          </a:xfrm>
          <a:prstGeom prst="rect">
            <a:avLst/>
          </a:prstGeom>
          <a:noFill/>
        </p:spPr>
        <p:txBody>
          <a:bodyPr>
            <a:spAutoFit/>
          </a:bodyPr>
          <a:lstStyle/>
          <a:p>
            <a:pPr algn="ctr" defTabSz="457200" fontAlgn="auto">
              <a:spcBef>
                <a:spcPts val="0"/>
              </a:spcBef>
              <a:spcAft>
                <a:spcPts val="0"/>
              </a:spcAft>
              <a:defRPr/>
            </a:pPr>
            <a:r>
              <a:rPr lang="en-US" sz="28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mn-cs"/>
              </a:rPr>
              <a:t>Competencies</a:t>
            </a:r>
          </a:p>
        </p:txBody>
      </p:sp>
      <p:sp>
        <p:nvSpPr>
          <p:cNvPr id="10" name="Curved Right Arrow 9"/>
          <p:cNvSpPr/>
          <p:nvPr/>
        </p:nvSpPr>
        <p:spPr>
          <a:xfrm rot="8382059">
            <a:off x="7019925" y="2036763"/>
            <a:ext cx="563563" cy="2944812"/>
          </a:xfrm>
          <a:prstGeom prst="curvedRightArrow">
            <a:avLst/>
          </a:prstGeom>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n-US" sz="1050">
              <a:solidFill>
                <a:prstClr val="black"/>
              </a:solidFill>
            </a:endParaRPr>
          </a:p>
        </p:txBody>
      </p:sp>
      <p:sp>
        <p:nvSpPr>
          <p:cNvPr id="11" name="Curved Right Arrow 10"/>
          <p:cNvSpPr/>
          <p:nvPr/>
        </p:nvSpPr>
        <p:spPr>
          <a:xfrm rot="2302157">
            <a:off x="1441450" y="1897063"/>
            <a:ext cx="563563" cy="2944812"/>
          </a:xfrm>
          <a:prstGeom prst="curvedRightArrow">
            <a:avLst/>
          </a:prstGeom>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n-US" sz="1050">
              <a:solidFill>
                <a:prstClr val="black"/>
              </a:solidFill>
            </a:endParaRPr>
          </a:p>
        </p:txBody>
      </p:sp>
      <p:sp>
        <p:nvSpPr>
          <p:cNvPr id="12" name="Rectangle 11"/>
          <p:cNvSpPr/>
          <p:nvPr/>
        </p:nvSpPr>
        <p:spPr>
          <a:xfrm rot="2863666">
            <a:off x="7220880" y="2715106"/>
            <a:ext cx="1748992" cy="461665"/>
          </a:xfrm>
          <a:prstGeom prst="rect">
            <a:avLst/>
          </a:prstGeom>
          <a:noFill/>
        </p:spPr>
        <p:txBody>
          <a:bodyPr>
            <a:spAutoFit/>
          </a:bodyPr>
          <a:lstStyle/>
          <a:p>
            <a:pPr algn="ctr" defTabSz="457200" fontAlgn="auto">
              <a:spcBef>
                <a:spcPts val="0"/>
              </a:spcBef>
              <a:spcAft>
                <a:spcPts val="0"/>
              </a:spcAft>
              <a:defRPr/>
            </a:pPr>
            <a:r>
              <a:rPr lang="en-US"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mn-cs"/>
              </a:rPr>
              <a:t>Innovation</a:t>
            </a:r>
          </a:p>
        </p:txBody>
      </p:sp>
      <p:sp>
        <p:nvSpPr>
          <p:cNvPr id="13" name="Rectangle 12"/>
          <p:cNvSpPr/>
          <p:nvPr/>
        </p:nvSpPr>
        <p:spPr>
          <a:xfrm rot="18948115">
            <a:off x="270214" y="2224625"/>
            <a:ext cx="2172838" cy="461665"/>
          </a:xfrm>
          <a:prstGeom prst="rect">
            <a:avLst/>
          </a:prstGeom>
          <a:noFill/>
        </p:spPr>
        <p:txBody>
          <a:bodyPr>
            <a:spAutoFit/>
          </a:bodyPr>
          <a:lstStyle/>
          <a:p>
            <a:pPr algn="ctr" defTabSz="457200" fontAlgn="auto">
              <a:spcBef>
                <a:spcPts val="0"/>
              </a:spcBef>
              <a:spcAft>
                <a:spcPts val="0"/>
              </a:spcAft>
              <a:defRPr/>
            </a:pPr>
            <a:r>
              <a:rPr lang="en-US"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mn-cs"/>
              </a:rPr>
              <a:t>Improvement</a:t>
            </a:r>
          </a:p>
        </p:txBody>
      </p:sp>
      <p:cxnSp>
        <p:nvCxnSpPr>
          <p:cNvPr id="34" name="AutoShape 35"/>
          <p:cNvCxnSpPr>
            <a:cxnSpLocks noChangeShapeType="1"/>
          </p:cNvCxnSpPr>
          <p:nvPr/>
        </p:nvCxnSpPr>
        <p:spPr bwMode="auto">
          <a:xfrm flipH="1">
            <a:off x="1239138" y="4770620"/>
            <a:ext cx="1692275" cy="315913"/>
          </a:xfrm>
          <a:prstGeom prst="straightConnector1">
            <a:avLst/>
          </a:prstGeom>
          <a:noFill/>
          <a:ln w="12700">
            <a:solidFill>
              <a:srgbClr val="FFCCCC"/>
            </a:solidFill>
            <a:round/>
            <a:headEnd type="none" w="sm" len="sm"/>
            <a:tailEnd type="none" w="sm" len="sm"/>
          </a:ln>
        </p:spPr>
      </p:cxnSp>
      <p:cxnSp>
        <p:nvCxnSpPr>
          <p:cNvPr id="35" name="AutoShape 36"/>
          <p:cNvCxnSpPr>
            <a:cxnSpLocks noChangeShapeType="1"/>
          </p:cNvCxnSpPr>
          <p:nvPr/>
        </p:nvCxnSpPr>
        <p:spPr bwMode="auto">
          <a:xfrm flipH="1">
            <a:off x="2351975" y="4770620"/>
            <a:ext cx="579438" cy="315913"/>
          </a:xfrm>
          <a:prstGeom prst="straightConnector1">
            <a:avLst/>
          </a:prstGeom>
          <a:noFill/>
          <a:ln w="12700">
            <a:solidFill>
              <a:srgbClr val="FFCCCC"/>
            </a:solidFill>
            <a:round/>
            <a:headEnd type="none" w="sm" len="sm"/>
            <a:tailEnd type="none" w="sm" len="sm"/>
          </a:ln>
        </p:spPr>
      </p:cxnSp>
      <p:cxnSp>
        <p:nvCxnSpPr>
          <p:cNvPr id="36" name="AutoShape 37"/>
          <p:cNvCxnSpPr>
            <a:cxnSpLocks noChangeShapeType="1"/>
          </p:cNvCxnSpPr>
          <p:nvPr/>
        </p:nvCxnSpPr>
        <p:spPr bwMode="auto">
          <a:xfrm>
            <a:off x="6293644" y="4779169"/>
            <a:ext cx="514444" cy="307364"/>
          </a:xfrm>
          <a:prstGeom prst="straightConnector1">
            <a:avLst/>
          </a:prstGeom>
          <a:noFill/>
          <a:ln w="12700">
            <a:solidFill>
              <a:srgbClr val="FFCCCC"/>
            </a:solidFill>
            <a:round/>
            <a:headEnd type="none" w="sm" len="sm"/>
            <a:tailEnd type="none" w="sm" len="sm"/>
          </a:ln>
        </p:spPr>
      </p:cxnSp>
      <p:cxnSp>
        <p:nvCxnSpPr>
          <p:cNvPr id="37" name="AutoShape 38"/>
          <p:cNvCxnSpPr>
            <a:cxnSpLocks noChangeShapeType="1"/>
          </p:cNvCxnSpPr>
          <p:nvPr/>
        </p:nvCxnSpPr>
        <p:spPr bwMode="auto">
          <a:xfrm rot="10800000" flipV="1">
            <a:off x="5693665" y="4779168"/>
            <a:ext cx="621411" cy="307363"/>
          </a:xfrm>
          <a:prstGeom prst="straightConnector1">
            <a:avLst/>
          </a:prstGeom>
          <a:noFill/>
          <a:ln w="12700">
            <a:solidFill>
              <a:srgbClr val="FFCCCC"/>
            </a:solidFill>
            <a:round/>
            <a:headEnd type="none" w="sm" len="sm"/>
            <a:tailEnd type="none" w="sm" len="sm"/>
          </a:ln>
        </p:spPr>
      </p:cxnSp>
      <p:cxnSp>
        <p:nvCxnSpPr>
          <p:cNvPr id="38" name="AutoShape 40"/>
          <p:cNvCxnSpPr>
            <a:cxnSpLocks noChangeShapeType="1"/>
          </p:cNvCxnSpPr>
          <p:nvPr/>
        </p:nvCxnSpPr>
        <p:spPr bwMode="auto">
          <a:xfrm>
            <a:off x="6272213" y="4786313"/>
            <a:ext cx="1650300" cy="300220"/>
          </a:xfrm>
          <a:prstGeom prst="straightConnector1">
            <a:avLst/>
          </a:prstGeom>
          <a:noFill/>
          <a:ln w="12700">
            <a:solidFill>
              <a:srgbClr val="FFCCCC"/>
            </a:solidFill>
            <a:round/>
            <a:headEnd type="none" w="sm" len="sm"/>
            <a:tailEnd type="none" w="sm" len="sm"/>
          </a:ln>
        </p:spPr>
      </p:cxnSp>
      <p:cxnSp>
        <p:nvCxnSpPr>
          <p:cNvPr id="39" name="AutoShape 41"/>
          <p:cNvCxnSpPr>
            <a:cxnSpLocks noChangeShapeType="1"/>
          </p:cNvCxnSpPr>
          <p:nvPr/>
        </p:nvCxnSpPr>
        <p:spPr bwMode="auto">
          <a:xfrm flipH="1" flipV="1">
            <a:off x="2931413" y="4770620"/>
            <a:ext cx="1649412" cy="315913"/>
          </a:xfrm>
          <a:prstGeom prst="straightConnector1">
            <a:avLst/>
          </a:prstGeom>
          <a:noFill/>
          <a:ln w="12700">
            <a:solidFill>
              <a:srgbClr val="FFCCCC"/>
            </a:solidFill>
            <a:round/>
            <a:headEnd/>
            <a:tailEnd/>
          </a:ln>
        </p:spPr>
      </p:cxnSp>
      <p:cxnSp>
        <p:nvCxnSpPr>
          <p:cNvPr id="40" name="AutoShape 42"/>
          <p:cNvCxnSpPr>
            <a:cxnSpLocks noChangeShapeType="1"/>
          </p:cNvCxnSpPr>
          <p:nvPr/>
        </p:nvCxnSpPr>
        <p:spPr bwMode="auto">
          <a:xfrm>
            <a:off x="2931413" y="4770620"/>
            <a:ext cx="534987" cy="315913"/>
          </a:xfrm>
          <a:prstGeom prst="straightConnector1">
            <a:avLst/>
          </a:prstGeom>
          <a:noFill/>
          <a:ln w="12700">
            <a:solidFill>
              <a:srgbClr val="FFCCCC"/>
            </a:solidFill>
            <a:round/>
            <a:headEnd/>
            <a:tailEnd/>
          </a:ln>
        </p:spPr>
      </p:cxnSp>
      <p:sp>
        <p:nvSpPr>
          <p:cNvPr id="41" name="Text Box 46"/>
          <p:cNvSpPr txBox="1">
            <a:spLocks noChangeArrowheads="1"/>
          </p:cNvSpPr>
          <p:nvPr/>
        </p:nvSpPr>
        <p:spPr bwMode="auto">
          <a:xfrm>
            <a:off x="750188" y="5081770"/>
            <a:ext cx="1023937" cy="868363"/>
          </a:xfrm>
          <a:prstGeom prst="rect">
            <a:avLst/>
          </a:prstGeom>
          <a:solidFill>
            <a:schemeClr val="accent2">
              <a:lumMod val="20000"/>
              <a:lumOff val="80000"/>
            </a:schemeClr>
          </a:solidFill>
          <a:ln w="9525" algn="ctr">
            <a:solidFill>
              <a:schemeClr val="tx1"/>
            </a:solidFill>
            <a:miter lim="800000"/>
            <a:headEnd/>
            <a:tailEnd/>
          </a:ln>
        </p:spPr>
        <p:txBody>
          <a:bodyPr lIns="0" rIns="0"/>
          <a:lstStyle/>
          <a:p>
            <a:pPr algn="ctr"/>
            <a:r>
              <a:rPr lang="en-US" sz="1600" b="1" dirty="0">
                <a:solidFill>
                  <a:schemeClr val="accent2"/>
                </a:solidFill>
                <a:latin typeface="Times New Roman" pitchFamily="18" charset="0"/>
              </a:rPr>
              <a:t>Sizing</a:t>
            </a:r>
          </a:p>
          <a:p>
            <a:pPr algn="ctr"/>
            <a:r>
              <a:rPr lang="en-US" sz="1200" dirty="0">
                <a:latin typeface="Times New Roman" pitchFamily="18" charset="0"/>
              </a:rPr>
              <a:t>How much </a:t>
            </a:r>
            <a:r>
              <a:rPr lang="en-US" sz="1200" dirty="0" smtClean="0">
                <a:latin typeface="Times New Roman" pitchFamily="18" charset="0"/>
              </a:rPr>
              <a:t>capacity?</a:t>
            </a:r>
            <a:endParaRPr lang="en-US" sz="1200" dirty="0">
              <a:latin typeface="Times New Roman" pitchFamily="18" charset="0"/>
            </a:endParaRPr>
          </a:p>
        </p:txBody>
      </p:sp>
      <p:sp>
        <p:nvSpPr>
          <p:cNvPr id="42" name="Text Box 47"/>
          <p:cNvSpPr txBox="1">
            <a:spLocks noChangeArrowheads="1"/>
          </p:cNvSpPr>
          <p:nvPr/>
        </p:nvSpPr>
        <p:spPr bwMode="auto">
          <a:xfrm>
            <a:off x="2972688" y="5081770"/>
            <a:ext cx="1023937" cy="868363"/>
          </a:xfrm>
          <a:prstGeom prst="rect">
            <a:avLst/>
          </a:prstGeom>
          <a:solidFill>
            <a:schemeClr val="accent2">
              <a:lumMod val="20000"/>
              <a:lumOff val="80000"/>
            </a:schemeClr>
          </a:solidFill>
          <a:ln w="9525" algn="ctr">
            <a:solidFill>
              <a:schemeClr val="tx1"/>
            </a:solidFill>
            <a:miter lim="800000"/>
            <a:headEnd/>
            <a:tailEnd/>
          </a:ln>
        </p:spPr>
        <p:txBody>
          <a:bodyPr lIns="0" rIns="0"/>
          <a:lstStyle/>
          <a:p>
            <a:pPr algn="ctr"/>
            <a:r>
              <a:rPr lang="en-US" sz="1600" b="1" dirty="0">
                <a:solidFill>
                  <a:schemeClr val="accent2"/>
                </a:solidFill>
                <a:latin typeface="Times New Roman" pitchFamily="18" charset="0"/>
              </a:rPr>
              <a:t>Type</a:t>
            </a:r>
          </a:p>
          <a:p>
            <a:pPr algn="ctr"/>
            <a:r>
              <a:rPr lang="en-US" sz="1200" dirty="0">
                <a:latin typeface="Times New Roman" pitchFamily="18" charset="0"/>
              </a:rPr>
              <a:t>What </a:t>
            </a:r>
            <a:r>
              <a:rPr lang="en-US" sz="1200" dirty="0" smtClean="0">
                <a:latin typeface="Times New Roman" pitchFamily="18" charset="0"/>
              </a:rPr>
              <a:t>kind </a:t>
            </a:r>
            <a:r>
              <a:rPr lang="en-US" sz="1200" dirty="0">
                <a:latin typeface="Times New Roman" pitchFamily="18" charset="0"/>
              </a:rPr>
              <a:t>of </a:t>
            </a:r>
            <a:r>
              <a:rPr lang="en-US" sz="1200" dirty="0" smtClean="0">
                <a:latin typeface="Times New Roman" pitchFamily="18" charset="0"/>
              </a:rPr>
              <a:t>resources?</a:t>
            </a:r>
            <a:endParaRPr lang="en-US" sz="800" dirty="0">
              <a:latin typeface="Times New Roman" pitchFamily="18" charset="0"/>
            </a:endParaRPr>
          </a:p>
        </p:txBody>
      </p:sp>
      <p:sp>
        <p:nvSpPr>
          <p:cNvPr id="43" name="Text Box 48"/>
          <p:cNvSpPr txBox="1">
            <a:spLocks noChangeArrowheads="1"/>
          </p:cNvSpPr>
          <p:nvPr/>
        </p:nvSpPr>
        <p:spPr bwMode="auto">
          <a:xfrm>
            <a:off x="1861438" y="5081770"/>
            <a:ext cx="1023937" cy="868363"/>
          </a:xfrm>
          <a:prstGeom prst="rect">
            <a:avLst/>
          </a:prstGeom>
          <a:solidFill>
            <a:schemeClr val="accent2">
              <a:lumMod val="20000"/>
              <a:lumOff val="80000"/>
            </a:schemeClr>
          </a:solidFill>
          <a:ln w="9525" algn="ctr">
            <a:solidFill>
              <a:schemeClr val="tx1"/>
            </a:solidFill>
            <a:miter lim="800000"/>
            <a:headEnd/>
            <a:tailEnd/>
          </a:ln>
        </p:spPr>
        <p:txBody>
          <a:bodyPr lIns="0" rIns="0"/>
          <a:lstStyle/>
          <a:p>
            <a:pPr algn="ctr"/>
            <a:r>
              <a:rPr lang="en-US" sz="1600" b="1" dirty="0">
                <a:solidFill>
                  <a:schemeClr val="accent2"/>
                </a:solidFill>
                <a:latin typeface="Times New Roman" pitchFamily="18" charset="0"/>
              </a:rPr>
              <a:t>Timing</a:t>
            </a:r>
          </a:p>
          <a:p>
            <a:pPr algn="ctr"/>
            <a:r>
              <a:rPr lang="en-US" sz="1200" dirty="0">
                <a:latin typeface="Times New Roman" pitchFamily="18" charset="0"/>
              </a:rPr>
              <a:t>When </a:t>
            </a:r>
            <a:r>
              <a:rPr lang="en-US" sz="1200" dirty="0" smtClean="0">
                <a:latin typeface="Times New Roman" pitchFamily="18" charset="0"/>
              </a:rPr>
              <a:t>to expand </a:t>
            </a:r>
            <a:r>
              <a:rPr lang="en-US" sz="1200" dirty="0">
                <a:latin typeface="Times New Roman" pitchFamily="18" charset="0"/>
              </a:rPr>
              <a:t>or </a:t>
            </a:r>
            <a:r>
              <a:rPr lang="en-US" sz="1200" dirty="0" smtClean="0">
                <a:latin typeface="Times New Roman" pitchFamily="18" charset="0"/>
              </a:rPr>
              <a:t>contract?</a:t>
            </a:r>
            <a:endParaRPr lang="en-US" sz="1200" dirty="0">
              <a:latin typeface="Times New Roman" pitchFamily="18" charset="0"/>
            </a:endParaRPr>
          </a:p>
        </p:txBody>
      </p:sp>
      <p:sp>
        <p:nvSpPr>
          <p:cNvPr id="44" name="Text Box 49"/>
          <p:cNvSpPr txBox="1">
            <a:spLocks noChangeArrowheads="1"/>
          </p:cNvSpPr>
          <p:nvPr/>
        </p:nvSpPr>
        <p:spPr bwMode="auto">
          <a:xfrm>
            <a:off x="4083938" y="5081770"/>
            <a:ext cx="1023937" cy="868363"/>
          </a:xfrm>
          <a:prstGeom prst="rect">
            <a:avLst/>
          </a:prstGeom>
          <a:solidFill>
            <a:schemeClr val="accent2">
              <a:lumMod val="20000"/>
              <a:lumOff val="80000"/>
            </a:schemeClr>
          </a:solidFill>
          <a:ln w="9525" algn="ctr">
            <a:solidFill>
              <a:schemeClr val="tx1"/>
            </a:solidFill>
            <a:miter lim="800000"/>
            <a:headEnd/>
            <a:tailEnd/>
          </a:ln>
        </p:spPr>
        <p:txBody>
          <a:bodyPr lIns="0" rIns="0"/>
          <a:lstStyle/>
          <a:p>
            <a:pPr algn="ctr"/>
            <a:r>
              <a:rPr lang="en-US" sz="1600" b="1" dirty="0">
                <a:solidFill>
                  <a:schemeClr val="accent2"/>
                </a:solidFill>
                <a:latin typeface="Times New Roman" pitchFamily="18" charset="0"/>
              </a:rPr>
              <a:t>Location</a:t>
            </a:r>
          </a:p>
          <a:p>
            <a:pPr algn="ctr"/>
            <a:r>
              <a:rPr lang="en-US" sz="1200" dirty="0">
                <a:latin typeface="Times New Roman" pitchFamily="18" charset="0"/>
              </a:rPr>
              <a:t>Where </a:t>
            </a:r>
            <a:r>
              <a:rPr lang="en-US" sz="1200" dirty="0" smtClean="0">
                <a:latin typeface="Times New Roman" pitchFamily="18" charset="0"/>
              </a:rPr>
              <a:t>to position our resources?</a:t>
            </a:r>
            <a:endParaRPr lang="en-US" sz="800" dirty="0">
              <a:latin typeface="Times New Roman" pitchFamily="18" charset="0"/>
            </a:endParaRPr>
          </a:p>
        </p:txBody>
      </p:sp>
      <p:sp>
        <p:nvSpPr>
          <p:cNvPr id="45" name="Text Box 50"/>
          <p:cNvSpPr txBox="1">
            <a:spLocks noChangeArrowheads="1"/>
          </p:cNvSpPr>
          <p:nvPr/>
        </p:nvSpPr>
        <p:spPr bwMode="auto">
          <a:xfrm>
            <a:off x="5196775" y="5081770"/>
            <a:ext cx="1023938" cy="868363"/>
          </a:xfrm>
          <a:prstGeom prst="rect">
            <a:avLst/>
          </a:prstGeom>
          <a:solidFill>
            <a:schemeClr val="accent2">
              <a:lumMod val="20000"/>
              <a:lumOff val="80000"/>
            </a:schemeClr>
          </a:solidFill>
          <a:ln w="9525" algn="ctr">
            <a:solidFill>
              <a:schemeClr val="tx1"/>
            </a:solidFill>
            <a:miter lim="800000"/>
            <a:headEnd/>
            <a:tailEnd/>
          </a:ln>
        </p:spPr>
        <p:txBody>
          <a:bodyPr lIns="0" rIns="0"/>
          <a:lstStyle/>
          <a:p>
            <a:pPr algn="ctr"/>
            <a:r>
              <a:rPr lang="en-US" sz="1600" b="1">
                <a:solidFill>
                  <a:schemeClr val="accent2"/>
                </a:solidFill>
                <a:latin typeface="Times New Roman" pitchFamily="18" charset="0"/>
              </a:rPr>
              <a:t>Supply</a:t>
            </a:r>
          </a:p>
          <a:p>
            <a:pPr algn="ctr"/>
            <a:r>
              <a:rPr lang="en-US" sz="1200">
                <a:latin typeface="Times New Roman" pitchFamily="18" charset="0"/>
              </a:rPr>
              <a:t>When outsource &amp; how manage suppliers?</a:t>
            </a:r>
          </a:p>
        </p:txBody>
      </p:sp>
      <p:sp>
        <p:nvSpPr>
          <p:cNvPr id="46" name="Text Box 51"/>
          <p:cNvSpPr txBox="1">
            <a:spLocks noChangeArrowheads="1"/>
          </p:cNvSpPr>
          <p:nvPr/>
        </p:nvSpPr>
        <p:spPr bwMode="auto">
          <a:xfrm>
            <a:off x="7419275" y="5081770"/>
            <a:ext cx="1023938" cy="868363"/>
          </a:xfrm>
          <a:prstGeom prst="rect">
            <a:avLst/>
          </a:prstGeom>
          <a:solidFill>
            <a:schemeClr val="accent2">
              <a:lumMod val="20000"/>
              <a:lumOff val="80000"/>
            </a:schemeClr>
          </a:solidFill>
          <a:ln w="9525" algn="ctr">
            <a:solidFill>
              <a:schemeClr val="tx1"/>
            </a:solidFill>
            <a:miter lim="800000"/>
            <a:headEnd/>
            <a:tailEnd/>
          </a:ln>
        </p:spPr>
        <p:txBody>
          <a:bodyPr lIns="0" rIns="0"/>
          <a:lstStyle/>
          <a:p>
            <a:pPr algn="ctr"/>
            <a:r>
              <a:rPr lang="en-US" sz="1600" b="1">
                <a:solidFill>
                  <a:schemeClr val="accent2"/>
                </a:solidFill>
                <a:latin typeface="Times New Roman" pitchFamily="18" charset="0"/>
              </a:rPr>
              <a:t>Demand</a:t>
            </a:r>
          </a:p>
          <a:p>
            <a:pPr algn="ctr"/>
            <a:r>
              <a:rPr lang="en-US" sz="1200">
                <a:latin typeface="Times New Roman" pitchFamily="18" charset="0"/>
              </a:rPr>
              <a:t>How match demand to available supply</a:t>
            </a:r>
            <a:endParaRPr lang="en-US" sz="700">
              <a:latin typeface="Times"/>
            </a:endParaRPr>
          </a:p>
        </p:txBody>
      </p:sp>
      <p:sp>
        <p:nvSpPr>
          <p:cNvPr id="47" name="Text Box 52"/>
          <p:cNvSpPr txBox="1">
            <a:spLocks noChangeArrowheads="1"/>
          </p:cNvSpPr>
          <p:nvPr/>
        </p:nvSpPr>
        <p:spPr bwMode="auto">
          <a:xfrm>
            <a:off x="6308025" y="5081770"/>
            <a:ext cx="1023938" cy="868363"/>
          </a:xfrm>
          <a:prstGeom prst="rect">
            <a:avLst/>
          </a:prstGeom>
          <a:solidFill>
            <a:schemeClr val="accent2">
              <a:lumMod val="20000"/>
              <a:lumOff val="80000"/>
            </a:schemeClr>
          </a:solidFill>
          <a:ln w="9525" algn="ctr">
            <a:solidFill>
              <a:schemeClr val="tx1"/>
            </a:solidFill>
            <a:miter lim="800000"/>
            <a:headEnd/>
            <a:tailEnd/>
          </a:ln>
        </p:spPr>
        <p:txBody>
          <a:bodyPr lIns="0" rIns="0"/>
          <a:lstStyle/>
          <a:p>
            <a:pPr algn="ctr"/>
            <a:r>
              <a:rPr lang="en-US" sz="1600" b="1">
                <a:solidFill>
                  <a:schemeClr val="accent2"/>
                </a:solidFill>
                <a:latin typeface="Times New Roman" pitchFamily="18" charset="0"/>
              </a:rPr>
              <a:t>Technology</a:t>
            </a:r>
          </a:p>
          <a:p>
            <a:pPr algn="ctr"/>
            <a:r>
              <a:rPr lang="en-US" sz="1200">
                <a:latin typeface="Times New Roman" pitchFamily="18" charset="0"/>
              </a:rPr>
              <a:t>Coordination, product, process transportation</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title"/>
          </p:nvPr>
        </p:nvSpPr>
        <p:spPr/>
        <p:txBody>
          <a:bodyPr/>
          <a:lstStyle/>
          <a:p>
            <a:pPr eaLnBrk="1" hangingPunct="1"/>
            <a:r>
              <a:rPr lang="en-US" sz="2400" smtClean="0"/>
              <a:t>Nicholas Hayek (you) must determine a strategy to “improve the situation.”  How do you start?  What questions do you ask?</a:t>
            </a:r>
          </a:p>
        </p:txBody>
      </p:sp>
      <p:sp>
        <p:nvSpPr>
          <p:cNvPr id="45059" name="Rectangle 3"/>
          <p:cNvSpPr>
            <a:spLocks noGrp="1" noChangeArrowheads="1"/>
          </p:cNvSpPr>
          <p:nvPr>
            <p:ph idx="1"/>
          </p:nvPr>
        </p:nvSpPr>
        <p:spPr/>
        <p:txBody>
          <a:bodyPr/>
          <a:lstStyle/>
          <a:p>
            <a:pPr eaLnBrk="1" hangingPunct="1"/>
            <a:endParaRPr lang="en-US" smtClean="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pic>
        <p:nvPicPr>
          <p:cNvPr id="47106" name="Picture 4" descr="Swatch_Commerzbank"/>
          <p:cNvPicPr>
            <a:picLocks noChangeAspect="1" noChangeArrowheads="1"/>
          </p:cNvPicPr>
          <p:nvPr/>
        </p:nvPicPr>
        <p:blipFill>
          <a:blip r:embed="rId3" cstate="print"/>
          <a:srcRect l="12354" t="22914" b="10999"/>
          <a:stretch>
            <a:fillRect/>
          </a:stretch>
        </p:blipFill>
        <p:spPr bwMode="auto">
          <a:xfrm>
            <a:off x="2655888" y="11113"/>
            <a:ext cx="6488112" cy="6592887"/>
          </a:xfrm>
          <a:prstGeom prst="rect">
            <a:avLst/>
          </a:prstGeom>
          <a:noFill/>
          <a:ln w="9525">
            <a:noFill/>
            <a:miter lim="800000"/>
            <a:headEnd/>
            <a:tailEnd/>
          </a:ln>
        </p:spPr>
      </p:pic>
      <p:sp>
        <p:nvSpPr>
          <p:cNvPr id="47107" name="Text Box 5"/>
          <p:cNvSpPr txBox="1">
            <a:spLocks noChangeArrowheads="1"/>
          </p:cNvSpPr>
          <p:nvPr/>
        </p:nvSpPr>
        <p:spPr bwMode="auto">
          <a:xfrm>
            <a:off x="11113" y="5127625"/>
            <a:ext cx="2686050" cy="1436688"/>
          </a:xfrm>
          <a:prstGeom prst="rect">
            <a:avLst/>
          </a:prstGeom>
          <a:noFill/>
          <a:ln w="9525" algn="ctr">
            <a:noFill/>
            <a:prstDash val="dash"/>
            <a:miter lim="800000"/>
            <a:headEnd/>
            <a:tailEnd/>
          </a:ln>
        </p:spPr>
        <p:txBody>
          <a:bodyPr>
            <a:spAutoFit/>
          </a:bodyPr>
          <a:lstStyle/>
          <a:p>
            <a:r>
              <a:rPr lang="en-US" sz="800" b="1"/>
              <a:t>RIGHT OF USE</a:t>
            </a:r>
            <a:r>
              <a:rPr lang="en-US" sz="800"/>
              <a:t> </a:t>
            </a:r>
          </a:p>
          <a:p>
            <a:r>
              <a:rPr lang="en-US" sz="800"/>
              <a:t>The image may only be used for editorial purposes. </a:t>
            </a:r>
          </a:p>
          <a:p>
            <a:r>
              <a:rPr lang="en-US" sz="800"/>
              <a:t>Use is free of charge if the source is declared </a:t>
            </a:r>
            <a:r>
              <a:rPr lang="en-US" sz="800" b="1"/>
              <a:t>"Photo: Commerzbank AG"</a:t>
            </a:r>
            <a:r>
              <a:rPr lang="en-US" sz="800"/>
              <a:t> </a:t>
            </a:r>
          </a:p>
          <a:p>
            <a:r>
              <a:rPr lang="en-US" sz="800"/>
              <a:t>and two free copies are sent to the Commerzbank address given below. </a:t>
            </a:r>
          </a:p>
          <a:p>
            <a:r>
              <a:rPr lang="en-US" sz="800"/>
              <a:t>Graphical alterations to the picture are not permitted - except to isolate the main motif. </a:t>
            </a:r>
          </a:p>
          <a:p>
            <a:r>
              <a:rPr lang="en-US" sz="800"/>
              <a:t>Commerzbank AG</a:t>
            </a:r>
            <a:br>
              <a:rPr lang="en-US" sz="800"/>
            </a:br>
            <a:r>
              <a:rPr lang="en-US" sz="800"/>
              <a:t>Corporate Communications - Press Relations 60261 Frankfurt </a:t>
            </a:r>
          </a:p>
        </p:txBody>
      </p:sp>
      <p:pic>
        <p:nvPicPr>
          <p:cNvPr id="47108" name="Picture 6" descr="giant-swatch"/>
          <p:cNvPicPr>
            <a:picLocks noChangeAspect="1" noChangeArrowheads="1"/>
          </p:cNvPicPr>
          <p:nvPr/>
        </p:nvPicPr>
        <p:blipFill>
          <a:blip r:embed="rId4" cstate="print"/>
          <a:srcRect/>
          <a:stretch>
            <a:fillRect/>
          </a:stretch>
        </p:blipFill>
        <p:spPr bwMode="auto">
          <a:xfrm>
            <a:off x="147638" y="2878138"/>
            <a:ext cx="1552575" cy="2095500"/>
          </a:xfrm>
          <a:prstGeom prst="rect">
            <a:avLst/>
          </a:prstGeom>
          <a:noFill/>
          <a:ln w="9525">
            <a:noFill/>
            <a:miter lim="800000"/>
            <a:headEnd/>
            <a:tailEnd/>
          </a:ln>
        </p:spPr>
      </p:pic>
      <p:sp>
        <p:nvSpPr>
          <p:cNvPr id="47109" name="Rectangle 7"/>
          <p:cNvSpPr>
            <a:spLocks noChangeArrowheads="1"/>
          </p:cNvSpPr>
          <p:nvPr/>
        </p:nvSpPr>
        <p:spPr bwMode="auto">
          <a:xfrm>
            <a:off x="77788" y="1144588"/>
            <a:ext cx="2100262" cy="1370012"/>
          </a:xfrm>
          <a:prstGeom prst="rect">
            <a:avLst/>
          </a:prstGeom>
          <a:noFill/>
          <a:ln w="9525" algn="ctr">
            <a:noFill/>
            <a:prstDash val="dash"/>
            <a:miter lim="800000"/>
            <a:headEnd/>
            <a:tailEnd/>
          </a:ln>
        </p:spPr>
        <p:txBody>
          <a:bodyPr anchor="ctr">
            <a:spAutoFit/>
          </a:bodyPr>
          <a:lstStyle/>
          <a:p>
            <a:pPr eaLnBrk="0" hangingPunct="0"/>
            <a:r>
              <a:rPr lang="en-US" sz="1200">
                <a:solidFill>
                  <a:schemeClr val="bg1"/>
                </a:solidFill>
              </a:rPr>
              <a:t>Swatch is listed in the Guinness Book of Records for the 13-ton,</a:t>
            </a:r>
            <a:br>
              <a:rPr lang="en-US" sz="1200">
                <a:solidFill>
                  <a:schemeClr val="bg1"/>
                </a:solidFill>
              </a:rPr>
            </a:br>
            <a:r>
              <a:rPr lang="en-US" sz="1200">
                <a:solidFill>
                  <a:schemeClr val="bg1"/>
                </a:solidFill>
              </a:rPr>
              <a:t>162 meter high giant Swatch at the headquarters of the </a:t>
            </a:r>
            <a:r>
              <a:rPr lang="en-US" sz="1200" b="1">
                <a:solidFill>
                  <a:schemeClr val="bg1"/>
                </a:solidFill>
              </a:rPr>
              <a:t>Commerzbank</a:t>
            </a:r>
            <a:br>
              <a:rPr lang="en-US" sz="1200" b="1">
                <a:solidFill>
                  <a:schemeClr val="bg1"/>
                </a:solidFill>
              </a:rPr>
            </a:br>
            <a:r>
              <a:rPr lang="en-US" sz="1200" b="1">
                <a:solidFill>
                  <a:schemeClr val="bg1"/>
                </a:solidFill>
              </a:rPr>
              <a:t>in Frankfurt</a:t>
            </a:r>
            <a:r>
              <a:rPr lang="en-US" sz="1200">
                <a:solidFill>
                  <a:schemeClr val="bg1"/>
                </a:solidFill>
              </a:rPr>
              <a:t>. </a:t>
            </a:r>
          </a:p>
        </p:txBody>
      </p:sp>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48130" name="Rectangle 2"/>
          <p:cNvSpPr>
            <a:spLocks noGrp="1" noChangeArrowheads="1"/>
          </p:cNvSpPr>
          <p:nvPr>
            <p:ph type="title"/>
          </p:nvPr>
        </p:nvSpPr>
        <p:spPr/>
        <p:txBody>
          <a:bodyPr/>
          <a:lstStyle/>
          <a:p>
            <a:pPr eaLnBrk="1" hangingPunct="1"/>
            <a:r>
              <a:rPr lang="en-US" dirty="0" smtClean="0">
                <a:solidFill>
                  <a:schemeClr val="bg1"/>
                </a:solidFill>
              </a:rPr>
              <a:t>Swatch’s new strategy also emphasized innovation capability</a:t>
            </a:r>
          </a:p>
        </p:txBody>
      </p:sp>
      <p:sp>
        <p:nvSpPr>
          <p:cNvPr id="48131" name="Rectangle 3"/>
          <p:cNvSpPr>
            <a:spLocks noGrp="1" noChangeArrowheads="1"/>
          </p:cNvSpPr>
          <p:nvPr>
            <p:ph type="body" sz="half" idx="1"/>
          </p:nvPr>
        </p:nvSpPr>
        <p:spPr>
          <a:xfrm>
            <a:off x="455613" y="1114425"/>
            <a:ext cx="3924300" cy="5451475"/>
          </a:xfrm>
        </p:spPr>
        <p:txBody>
          <a:bodyPr/>
          <a:lstStyle/>
          <a:p>
            <a:pPr eaLnBrk="1" hangingPunct="1"/>
            <a:r>
              <a:rPr lang="en-US" sz="1800" smtClean="0">
                <a:solidFill>
                  <a:schemeClr val="bg1"/>
                </a:solidFill>
              </a:rPr>
              <a:t>New culture</a:t>
            </a:r>
          </a:p>
          <a:p>
            <a:pPr eaLnBrk="1" hangingPunct="1"/>
            <a:r>
              <a:rPr lang="en-US" sz="1800" smtClean="0">
                <a:solidFill>
                  <a:schemeClr val="bg1"/>
                </a:solidFill>
              </a:rPr>
              <a:t>Major push towards establishing an </a:t>
            </a:r>
            <a:r>
              <a:rPr lang="en-US" sz="1800" i="1" smtClean="0">
                <a:solidFill>
                  <a:schemeClr val="bg1"/>
                </a:solidFill>
              </a:rPr>
              <a:t>innovation </a:t>
            </a:r>
            <a:r>
              <a:rPr lang="en-US" sz="1800" smtClean="0">
                <a:solidFill>
                  <a:schemeClr val="bg1"/>
                </a:solidFill>
              </a:rPr>
              <a:t>capability</a:t>
            </a:r>
          </a:p>
          <a:p>
            <a:pPr lvl="1" eaLnBrk="1" hangingPunct="1"/>
            <a:r>
              <a:rPr lang="en-US" sz="1600" smtClean="0">
                <a:solidFill>
                  <a:schemeClr val="bg1"/>
                </a:solidFill>
              </a:rPr>
              <a:t>Swatch became a product design house</a:t>
            </a:r>
          </a:p>
          <a:p>
            <a:pPr lvl="1" eaLnBrk="1" hangingPunct="1"/>
            <a:r>
              <a:rPr lang="en-US" sz="1600" smtClean="0">
                <a:solidFill>
                  <a:schemeClr val="bg1"/>
                </a:solidFill>
              </a:rPr>
              <a:t>Enabled revenue growth through new markets:</a:t>
            </a:r>
          </a:p>
          <a:p>
            <a:pPr lvl="2" eaLnBrk="1" hangingPunct="1"/>
            <a:endParaRPr lang="en-US" sz="1400" smtClean="0">
              <a:solidFill>
                <a:schemeClr val="bg1"/>
              </a:solidFill>
            </a:endParaRPr>
          </a:p>
          <a:p>
            <a:pPr lvl="1" eaLnBrk="1" hangingPunct="1"/>
            <a:r>
              <a:rPr lang="en-US" sz="1600" smtClean="0">
                <a:solidFill>
                  <a:schemeClr val="bg1"/>
                </a:solidFill>
              </a:rPr>
              <a:t>Used operational integration for new production processes: </a:t>
            </a:r>
            <a:r>
              <a:rPr lang="en-US" sz="1600" b="1" smtClean="0">
                <a:solidFill>
                  <a:schemeClr val="bg1"/>
                </a:solidFill>
              </a:rPr>
              <a:t>smart™ville</a:t>
            </a:r>
            <a:endParaRPr lang="en-US" sz="1600" smtClean="0">
              <a:solidFill>
                <a:schemeClr val="bg1"/>
              </a:solidFill>
            </a:endParaRPr>
          </a:p>
        </p:txBody>
      </p:sp>
      <p:pic>
        <p:nvPicPr>
          <p:cNvPr id="48132" name="Picture 7" descr="CC_Car_picture_S1CL3EB1EA4IAB"/>
          <p:cNvPicPr>
            <a:picLocks noGrp="1" noChangeAspect="1" noChangeArrowheads="1"/>
          </p:cNvPicPr>
          <p:nvPr>
            <p:ph sz="quarter" idx="2"/>
          </p:nvPr>
        </p:nvPicPr>
        <p:blipFill>
          <a:blip r:embed="rId3" cstate="print"/>
          <a:srcRect/>
          <a:stretch>
            <a:fillRect/>
          </a:stretch>
        </p:blipFill>
        <p:spPr>
          <a:xfrm>
            <a:off x="4288630" y="625475"/>
            <a:ext cx="3689350" cy="2292350"/>
          </a:xfrm>
        </p:spPr>
      </p:pic>
      <p:pic>
        <p:nvPicPr>
          <p:cNvPr id="48133" name="Picture 10" descr="CC_Car_picture_S1OL3EB2EA8IAB"/>
          <p:cNvPicPr>
            <a:picLocks noGrp="1" noChangeAspect="1" noChangeArrowheads="1"/>
          </p:cNvPicPr>
          <p:nvPr>
            <p:ph sz="quarter" idx="3"/>
          </p:nvPr>
        </p:nvPicPr>
        <p:blipFill>
          <a:blip r:embed="rId4" cstate="print"/>
          <a:srcRect/>
          <a:stretch>
            <a:fillRect/>
          </a:stretch>
        </p:blipFill>
        <p:spPr>
          <a:xfrm>
            <a:off x="5454650" y="2880519"/>
            <a:ext cx="3689350" cy="2292350"/>
          </a:xfrm>
        </p:spPr>
      </p:pic>
      <p:pic>
        <p:nvPicPr>
          <p:cNvPr id="48134" name="Picture 5" descr="IVO_Exterieur_BodyPanels_000"/>
          <p:cNvPicPr>
            <a:picLocks noChangeAspect="1" noChangeArrowheads="1"/>
          </p:cNvPicPr>
          <p:nvPr/>
        </p:nvPicPr>
        <p:blipFill>
          <a:blip r:embed="rId5" cstate="print"/>
          <a:srcRect/>
          <a:stretch>
            <a:fillRect/>
          </a:stretch>
        </p:blipFill>
        <p:spPr bwMode="auto">
          <a:xfrm>
            <a:off x="3716339" y="5156200"/>
            <a:ext cx="2638425" cy="1701800"/>
          </a:xfrm>
          <a:prstGeom prst="rect">
            <a:avLst/>
          </a:prstGeom>
          <a:noFill/>
          <a:ln w="9525">
            <a:noFill/>
            <a:miter lim="800000"/>
            <a:headEnd/>
            <a:tailEnd/>
          </a:ln>
        </p:spPr>
      </p:pic>
      <p:pic>
        <p:nvPicPr>
          <p:cNvPr id="48135" name="Picture 13" descr="IVO_Logo"/>
          <p:cNvPicPr>
            <a:picLocks noChangeAspect="1" noChangeArrowheads="1"/>
          </p:cNvPicPr>
          <p:nvPr/>
        </p:nvPicPr>
        <p:blipFill>
          <a:blip r:embed="rId6" cstate="print"/>
          <a:srcRect/>
          <a:stretch>
            <a:fillRect/>
          </a:stretch>
        </p:blipFill>
        <p:spPr bwMode="auto">
          <a:xfrm>
            <a:off x="2557481" y="2868613"/>
            <a:ext cx="952500" cy="419100"/>
          </a:xfrm>
          <a:prstGeom prst="rect">
            <a:avLst/>
          </a:prstGeom>
          <a:noFill/>
          <a:ln w="9525">
            <a:noFill/>
            <a:miter lim="800000"/>
            <a:headEnd/>
            <a:tailEnd/>
          </a:ln>
        </p:spPr>
      </p:pic>
      <p:pic>
        <p:nvPicPr>
          <p:cNvPr id="48136" name="Picture 15" descr="IVO_Company_DC_000"/>
          <p:cNvPicPr>
            <a:picLocks noChangeAspect="1" noChangeArrowheads="1"/>
          </p:cNvPicPr>
          <p:nvPr/>
        </p:nvPicPr>
        <p:blipFill>
          <a:blip r:embed="rId7" cstate="print"/>
          <a:srcRect/>
          <a:stretch>
            <a:fillRect/>
          </a:stretch>
        </p:blipFill>
        <p:spPr bwMode="auto">
          <a:xfrm>
            <a:off x="0" y="5048250"/>
            <a:ext cx="3667125" cy="180975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title"/>
          </p:nvPr>
        </p:nvSpPr>
        <p:spPr/>
        <p:txBody>
          <a:bodyPr/>
          <a:lstStyle/>
          <a:p>
            <a:pPr eaLnBrk="1" hangingPunct="1"/>
            <a:r>
              <a:rPr lang="en-US" i="1" smtClean="0"/>
              <a:t>Swatch: </a:t>
            </a:r>
            <a:r>
              <a:rPr lang="en-US" smtClean="0"/>
              <a:t>Dynamics in Competency Space</a:t>
            </a:r>
            <a:endParaRPr lang="en-US" i="1" smtClean="0"/>
          </a:p>
        </p:txBody>
      </p:sp>
      <p:grpSp>
        <p:nvGrpSpPr>
          <p:cNvPr id="49155" name="Group 3"/>
          <p:cNvGrpSpPr>
            <a:grpSpLocks/>
          </p:cNvGrpSpPr>
          <p:nvPr/>
        </p:nvGrpSpPr>
        <p:grpSpPr bwMode="auto">
          <a:xfrm>
            <a:off x="1219200" y="1066800"/>
            <a:ext cx="7315200" cy="5292725"/>
            <a:chOff x="768" y="672"/>
            <a:chExt cx="4608" cy="3334"/>
          </a:xfrm>
        </p:grpSpPr>
        <p:sp>
          <p:nvSpPr>
            <p:cNvPr id="49159" name="Line 4"/>
            <p:cNvSpPr>
              <a:spLocks noChangeShapeType="1"/>
            </p:cNvSpPr>
            <p:nvPr/>
          </p:nvSpPr>
          <p:spPr bwMode="auto">
            <a:xfrm>
              <a:off x="2137" y="2762"/>
              <a:ext cx="2761" cy="0"/>
            </a:xfrm>
            <a:prstGeom prst="line">
              <a:avLst/>
            </a:prstGeom>
            <a:noFill/>
            <a:ln w="12700">
              <a:solidFill>
                <a:srgbClr val="000000"/>
              </a:solidFill>
              <a:round/>
              <a:headEnd type="none" w="sm" len="sm"/>
              <a:tailEnd type="triangle" w="med" len="med"/>
            </a:ln>
          </p:spPr>
          <p:txBody>
            <a:bodyPr wrap="none" anchor="ctr"/>
            <a:lstStyle/>
            <a:p>
              <a:endParaRPr lang="en-US"/>
            </a:p>
          </p:txBody>
        </p:sp>
        <p:sp>
          <p:nvSpPr>
            <p:cNvPr id="49160" name="Line 5"/>
            <p:cNvSpPr>
              <a:spLocks noChangeShapeType="1"/>
            </p:cNvSpPr>
            <p:nvPr/>
          </p:nvSpPr>
          <p:spPr bwMode="auto">
            <a:xfrm flipV="1">
              <a:off x="2163" y="928"/>
              <a:ext cx="0" cy="1846"/>
            </a:xfrm>
            <a:prstGeom prst="line">
              <a:avLst/>
            </a:prstGeom>
            <a:noFill/>
            <a:ln w="12700">
              <a:solidFill>
                <a:srgbClr val="000000"/>
              </a:solidFill>
              <a:round/>
              <a:headEnd type="none" w="sm" len="sm"/>
              <a:tailEnd type="triangle" w="med" len="med"/>
            </a:ln>
          </p:spPr>
          <p:txBody>
            <a:bodyPr wrap="none" anchor="ctr"/>
            <a:lstStyle/>
            <a:p>
              <a:endParaRPr lang="en-US"/>
            </a:p>
          </p:txBody>
        </p:sp>
        <p:sp>
          <p:nvSpPr>
            <p:cNvPr id="49161" name="Arc 6"/>
            <p:cNvSpPr>
              <a:spLocks/>
            </p:cNvSpPr>
            <p:nvPr/>
          </p:nvSpPr>
          <p:spPr bwMode="auto">
            <a:xfrm>
              <a:off x="2176" y="1152"/>
              <a:ext cx="2156" cy="1600"/>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9525" cap="rnd">
              <a:solidFill>
                <a:srgbClr val="000000"/>
              </a:solidFill>
              <a:round/>
              <a:headEnd type="none" w="sm" len="sm"/>
              <a:tailEnd type="none" w="sm" len="sm"/>
            </a:ln>
          </p:spPr>
          <p:txBody>
            <a:bodyPr wrap="none" anchor="ctr"/>
            <a:lstStyle/>
            <a:p>
              <a:endParaRPr lang="en-US"/>
            </a:p>
          </p:txBody>
        </p:sp>
        <p:sp>
          <p:nvSpPr>
            <p:cNvPr id="49162" name="Rectangle 7"/>
            <p:cNvSpPr>
              <a:spLocks noChangeArrowheads="1"/>
            </p:cNvSpPr>
            <p:nvPr/>
          </p:nvSpPr>
          <p:spPr bwMode="auto">
            <a:xfrm>
              <a:off x="4263" y="2812"/>
              <a:ext cx="1113" cy="260"/>
            </a:xfrm>
            <a:prstGeom prst="rect">
              <a:avLst/>
            </a:prstGeom>
            <a:noFill/>
            <a:ln w="9525">
              <a:noFill/>
              <a:miter lim="800000"/>
              <a:headEnd/>
              <a:tailEnd/>
            </a:ln>
          </p:spPr>
          <p:txBody>
            <a:bodyPr wrap="none" lIns="92075" tIns="46038" rIns="92075" bIns="46038">
              <a:spAutoFit/>
            </a:bodyPr>
            <a:lstStyle/>
            <a:p>
              <a:pPr algn="ctr" defTabSz="762000" eaLnBrk="0" hangingPunct="0"/>
              <a:r>
                <a:rPr lang="en-US" sz="2100" i="1">
                  <a:solidFill>
                    <a:srgbClr val="000000"/>
                  </a:solidFill>
                  <a:latin typeface="Times New Roman" pitchFamily="18" charset="0"/>
                </a:rPr>
                <a:t>Cost</a:t>
              </a:r>
              <a:r>
                <a:rPr lang="en-US" sz="2100">
                  <a:solidFill>
                    <a:srgbClr val="000000"/>
                  </a:solidFill>
                  <a:latin typeface="Times New Roman" pitchFamily="18" charset="0"/>
                </a:rPr>
                <a:t> </a:t>
              </a:r>
              <a:r>
                <a:rPr lang="en-US" sz="2100" i="1">
                  <a:solidFill>
                    <a:srgbClr val="000000"/>
                  </a:solidFill>
                  <a:latin typeface="Times New Roman" pitchFamily="18" charset="0"/>
                </a:rPr>
                <a:t>efficiency</a:t>
              </a:r>
              <a:endParaRPr lang="en-US" sz="2100">
                <a:solidFill>
                  <a:srgbClr val="000000"/>
                </a:solidFill>
                <a:latin typeface="Times New Roman" pitchFamily="18" charset="0"/>
              </a:endParaRPr>
            </a:p>
          </p:txBody>
        </p:sp>
        <p:sp>
          <p:nvSpPr>
            <p:cNvPr id="49163" name="Rectangle 8"/>
            <p:cNvSpPr>
              <a:spLocks noChangeArrowheads="1"/>
            </p:cNvSpPr>
            <p:nvPr/>
          </p:nvSpPr>
          <p:spPr bwMode="auto">
            <a:xfrm>
              <a:off x="1680" y="672"/>
              <a:ext cx="621" cy="260"/>
            </a:xfrm>
            <a:prstGeom prst="rect">
              <a:avLst/>
            </a:prstGeom>
            <a:noFill/>
            <a:ln w="9525">
              <a:noFill/>
              <a:miter lim="800000"/>
              <a:headEnd/>
              <a:tailEnd/>
            </a:ln>
          </p:spPr>
          <p:txBody>
            <a:bodyPr wrap="none" lIns="92075" tIns="46038" rIns="92075" bIns="46038">
              <a:spAutoFit/>
            </a:bodyPr>
            <a:lstStyle/>
            <a:p>
              <a:pPr defTabSz="762000" eaLnBrk="0" hangingPunct="0"/>
              <a:r>
                <a:rPr lang="en-US" sz="2100" i="1">
                  <a:solidFill>
                    <a:srgbClr val="000000"/>
                  </a:solidFill>
                  <a:latin typeface="Times New Roman" pitchFamily="18" charset="0"/>
                </a:rPr>
                <a:t>Quality</a:t>
              </a:r>
            </a:p>
          </p:txBody>
        </p:sp>
        <p:sp>
          <p:nvSpPr>
            <p:cNvPr id="49164" name="Rectangle 9"/>
            <p:cNvSpPr>
              <a:spLocks noChangeArrowheads="1"/>
            </p:cNvSpPr>
            <p:nvPr/>
          </p:nvSpPr>
          <p:spPr bwMode="auto">
            <a:xfrm>
              <a:off x="1392" y="1920"/>
              <a:ext cx="489" cy="260"/>
            </a:xfrm>
            <a:prstGeom prst="rect">
              <a:avLst/>
            </a:prstGeom>
            <a:noFill/>
            <a:ln w="9525">
              <a:noFill/>
              <a:miter lim="800000"/>
              <a:headEnd/>
              <a:tailEnd/>
            </a:ln>
          </p:spPr>
          <p:txBody>
            <a:bodyPr wrap="none" lIns="92075" tIns="46038" rIns="92075" bIns="46038">
              <a:spAutoFit/>
            </a:bodyPr>
            <a:lstStyle/>
            <a:p>
              <a:pPr defTabSz="762000" eaLnBrk="0" hangingPunct="0"/>
              <a:r>
                <a:rPr lang="en-US" sz="2100" i="1">
                  <a:solidFill>
                    <a:srgbClr val="000000"/>
                  </a:solidFill>
                  <a:latin typeface="Times New Roman" pitchFamily="18" charset="0"/>
                </a:rPr>
                <a:t>Swiss</a:t>
              </a:r>
            </a:p>
          </p:txBody>
        </p:sp>
        <p:sp>
          <p:nvSpPr>
            <p:cNvPr id="49165" name="Rectangle 10"/>
            <p:cNvSpPr>
              <a:spLocks noChangeArrowheads="1"/>
            </p:cNvSpPr>
            <p:nvPr/>
          </p:nvSpPr>
          <p:spPr bwMode="auto">
            <a:xfrm>
              <a:off x="2832" y="1872"/>
              <a:ext cx="784" cy="462"/>
            </a:xfrm>
            <a:prstGeom prst="rect">
              <a:avLst/>
            </a:prstGeom>
            <a:noFill/>
            <a:ln w="9525">
              <a:noFill/>
              <a:miter lim="800000"/>
              <a:headEnd/>
              <a:tailEnd/>
            </a:ln>
          </p:spPr>
          <p:txBody>
            <a:bodyPr wrap="none" lIns="92075" tIns="46038" rIns="92075" bIns="46038">
              <a:spAutoFit/>
            </a:bodyPr>
            <a:lstStyle/>
            <a:p>
              <a:pPr defTabSz="762000" eaLnBrk="0" hangingPunct="0"/>
              <a:r>
                <a:rPr lang="en-US" sz="2100" i="1">
                  <a:solidFill>
                    <a:srgbClr val="000000"/>
                  </a:solidFill>
                  <a:latin typeface="Times New Roman" pitchFamily="18" charset="0"/>
                </a:rPr>
                <a:t>Japanese </a:t>
              </a:r>
            </a:p>
            <a:p>
              <a:pPr defTabSz="762000" eaLnBrk="0" hangingPunct="0"/>
              <a:r>
                <a:rPr lang="en-US" sz="2100" i="1">
                  <a:solidFill>
                    <a:srgbClr val="000000"/>
                  </a:solidFill>
                  <a:latin typeface="Times New Roman" pitchFamily="18" charset="0"/>
                </a:rPr>
                <a:t>Firms</a:t>
              </a:r>
            </a:p>
          </p:txBody>
        </p:sp>
        <p:sp>
          <p:nvSpPr>
            <p:cNvPr id="49166" name="Oval 11"/>
            <p:cNvSpPr>
              <a:spLocks noChangeArrowheads="1"/>
            </p:cNvSpPr>
            <p:nvPr/>
          </p:nvSpPr>
          <p:spPr bwMode="auto">
            <a:xfrm>
              <a:off x="3312" y="1728"/>
              <a:ext cx="96" cy="96"/>
            </a:xfrm>
            <a:prstGeom prst="ellipse">
              <a:avLst/>
            </a:prstGeom>
            <a:solidFill>
              <a:schemeClr val="tx1"/>
            </a:solidFill>
            <a:ln w="12700">
              <a:solidFill>
                <a:srgbClr val="000000"/>
              </a:solidFill>
              <a:round/>
              <a:headEnd type="none" w="sm" len="sm"/>
              <a:tailEnd type="none" w="sm" len="sm"/>
            </a:ln>
          </p:spPr>
          <p:txBody>
            <a:bodyPr wrap="none" anchor="ctr"/>
            <a:lstStyle/>
            <a:p>
              <a:endParaRPr lang="en-US"/>
            </a:p>
          </p:txBody>
        </p:sp>
        <p:sp>
          <p:nvSpPr>
            <p:cNvPr id="49167" name="Line 12"/>
            <p:cNvSpPr>
              <a:spLocks noChangeShapeType="1"/>
            </p:cNvSpPr>
            <p:nvPr/>
          </p:nvSpPr>
          <p:spPr bwMode="auto">
            <a:xfrm flipH="1">
              <a:off x="864" y="2736"/>
              <a:ext cx="1296" cy="1008"/>
            </a:xfrm>
            <a:prstGeom prst="line">
              <a:avLst/>
            </a:prstGeom>
            <a:noFill/>
            <a:ln w="9525">
              <a:solidFill>
                <a:schemeClr val="tx1"/>
              </a:solidFill>
              <a:round/>
              <a:headEnd/>
              <a:tailEnd type="triangle" w="med" len="med"/>
            </a:ln>
          </p:spPr>
          <p:txBody>
            <a:bodyPr wrap="none" anchor="ctr"/>
            <a:lstStyle/>
            <a:p>
              <a:endParaRPr lang="en-US"/>
            </a:p>
          </p:txBody>
        </p:sp>
        <p:sp>
          <p:nvSpPr>
            <p:cNvPr id="49168" name="Arc 13"/>
            <p:cNvSpPr>
              <a:spLocks/>
            </p:cNvSpPr>
            <p:nvPr/>
          </p:nvSpPr>
          <p:spPr bwMode="auto">
            <a:xfrm flipH="1">
              <a:off x="1056" y="1152"/>
              <a:ext cx="1104" cy="2448"/>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9525">
              <a:solidFill>
                <a:schemeClr val="tx1"/>
              </a:solidFill>
              <a:round/>
              <a:headEnd/>
              <a:tailEnd/>
            </a:ln>
          </p:spPr>
          <p:txBody>
            <a:bodyPr wrap="none" anchor="ctr"/>
            <a:lstStyle/>
            <a:p>
              <a:endParaRPr lang="en-US"/>
            </a:p>
          </p:txBody>
        </p:sp>
        <p:sp>
          <p:nvSpPr>
            <p:cNvPr id="49169" name="Arc 14"/>
            <p:cNvSpPr>
              <a:spLocks/>
            </p:cNvSpPr>
            <p:nvPr/>
          </p:nvSpPr>
          <p:spPr bwMode="auto">
            <a:xfrm flipV="1">
              <a:off x="1056" y="2784"/>
              <a:ext cx="3264" cy="816"/>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9525">
              <a:solidFill>
                <a:schemeClr val="tx1"/>
              </a:solidFill>
              <a:round/>
              <a:headEnd/>
              <a:tailEnd/>
            </a:ln>
          </p:spPr>
          <p:txBody>
            <a:bodyPr wrap="none" anchor="ctr"/>
            <a:lstStyle/>
            <a:p>
              <a:endParaRPr lang="en-US"/>
            </a:p>
          </p:txBody>
        </p:sp>
        <p:sp>
          <p:nvSpPr>
            <p:cNvPr id="49170" name="Rectangle 15"/>
            <p:cNvSpPr>
              <a:spLocks noChangeArrowheads="1"/>
            </p:cNvSpPr>
            <p:nvPr/>
          </p:nvSpPr>
          <p:spPr bwMode="auto">
            <a:xfrm>
              <a:off x="768" y="3744"/>
              <a:ext cx="1242" cy="262"/>
            </a:xfrm>
            <a:prstGeom prst="rect">
              <a:avLst/>
            </a:prstGeom>
            <a:noFill/>
            <a:ln w="9525">
              <a:noFill/>
              <a:miter lim="800000"/>
              <a:headEnd/>
              <a:tailEnd/>
            </a:ln>
          </p:spPr>
          <p:txBody>
            <a:bodyPr wrap="none" lIns="92075" tIns="46038" rIns="92075" bIns="46038">
              <a:spAutoFit/>
            </a:bodyPr>
            <a:lstStyle/>
            <a:p>
              <a:pPr defTabSz="762000" eaLnBrk="0" hangingPunct="0"/>
              <a:r>
                <a:rPr lang="en-US" sz="2100" i="1">
                  <a:solidFill>
                    <a:srgbClr val="000000"/>
                  </a:solidFill>
                  <a:latin typeface="Times New Roman" pitchFamily="18" charset="0"/>
                </a:rPr>
                <a:t>Flexibility of OS</a:t>
              </a:r>
            </a:p>
          </p:txBody>
        </p:sp>
        <p:sp>
          <p:nvSpPr>
            <p:cNvPr id="49171" name="Freeform 16"/>
            <p:cNvSpPr>
              <a:spLocks/>
            </p:cNvSpPr>
            <p:nvPr/>
          </p:nvSpPr>
          <p:spPr bwMode="auto">
            <a:xfrm>
              <a:off x="1344" y="1300"/>
              <a:ext cx="2256" cy="624"/>
            </a:xfrm>
            <a:custGeom>
              <a:avLst/>
              <a:gdLst>
                <a:gd name="T0" fmla="*/ 0 w 2256"/>
                <a:gd name="T1" fmla="*/ 624 h 624"/>
                <a:gd name="T2" fmla="*/ 800 w 2256"/>
                <a:gd name="T3" fmla="*/ 4 h 624"/>
                <a:gd name="T4" fmla="*/ 2256 w 2256"/>
                <a:gd name="T5" fmla="*/ 0 h 624"/>
                <a:gd name="T6" fmla="*/ 2204 w 2256"/>
                <a:gd name="T7" fmla="*/ 132 h 624"/>
                <a:gd name="T8" fmla="*/ 2116 w 2256"/>
                <a:gd name="T9" fmla="*/ 216 h 624"/>
                <a:gd name="T10" fmla="*/ 1939 w 2256"/>
                <a:gd name="T11" fmla="*/ 320 h 624"/>
                <a:gd name="T12" fmla="*/ 1684 w 2256"/>
                <a:gd name="T13" fmla="*/ 424 h 624"/>
                <a:gd name="T14" fmla="*/ 1305 w 2256"/>
                <a:gd name="T15" fmla="*/ 516 h 624"/>
                <a:gd name="T16" fmla="*/ 998 w 2256"/>
                <a:gd name="T17" fmla="*/ 564 h 624"/>
                <a:gd name="T18" fmla="*/ 650 w 2256"/>
                <a:gd name="T19" fmla="*/ 600 h 624"/>
                <a:gd name="T20" fmla="*/ 250 w 2256"/>
                <a:gd name="T21" fmla="*/ 624 h 624"/>
                <a:gd name="T22" fmla="*/ 0 w 2256"/>
                <a:gd name="T23" fmla="*/ 624 h 62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256"/>
                <a:gd name="T37" fmla="*/ 0 h 624"/>
                <a:gd name="T38" fmla="*/ 2256 w 2256"/>
                <a:gd name="T39" fmla="*/ 624 h 62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256" h="624">
                  <a:moveTo>
                    <a:pt x="0" y="624"/>
                  </a:moveTo>
                  <a:lnTo>
                    <a:pt x="800" y="4"/>
                  </a:lnTo>
                  <a:lnTo>
                    <a:pt x="2256" y="0"/>
                  </a:lnTo>
                  <a:lnTo>
                    <a:pt x="2204" y="132"/>
                  </a:lnTo>
                  <a:lnTo>
                    <a:pt x="2116" y="216"/>
                  </a:lnTo>
                  <a:lnTo>
                    <a:pt x="1939" y="320"/>
                  </a:lnTo>
                  <a:lnTo>
                    <a:pt x="1684" y="424"/>
                  </a:lnTo>
                  <a:lnTo>
                    <a:pt x="1305" y="516"/>
                  </a:lnTo>
                  <a:lnTo>
                    <a:pt x="998" y="564"/>
                  </a:lnTo>
                  <a:lnTo>
                    <a:pt x="650" y="600"/>
                  </a:lnTo>
                  <a:lnTo>
                    <a:pt x="250" y="624"/>
                  </a:lnTo>
                  <a:lnTo>
                    <a:pt x="0" y="624"/>
                  </a:lnTo>
                  <a:close/>
                </a:path>
              </a:pathLst>
            </a:custGeom>
            <a:solidFill>
              <a:srgbClr val="99FF66"/>
            </a:solidFill>
            <a:ln w="9525">
              <a:solidFill>
                <a:schemeClr val="tx1"/>
              </a:solidFill>
              <a:round/>
              <a:headEnd/>
              <a:tailEnd/>
            </a:ln>
          </p:spPr>
          <p:txBody>
            <a:bodyPr wrap="none" anchor="ctr"/>
            <a:lstStyle/>
            <a:p>
              <a:endParaRPr lang="en-US"/>
            </a:p>
          </p:txBody>
        </p:sp>
        <p:sp>
          <p:nvSpPr>
            <p:cNvPr id="49172" name="Arc 17"/>
            <p:cNvSpPr>
              <a:spLocks/>
            </p:cNvSpPr>
            <p:nvPr/>
          </p:nvSpPr>
          <p:spPr bwMode="auto">
            <a:xfrm flipV="1">
              <a:off x="1392" y="2736"/>
              <a:ext cx="2160" cy="624"/>
            </a:xfrm>
            <a:custGeom>
              <a:avLst/>
              <a:gdLst>
                <a:gd name="T0" fmla="*/ 0 w 22357"/>
                <a:gd name="T1" fmla="*/ 0 h 21600"/>
                <a:gd name="T2" fmla="*/ 0 w 22357"/>
                <a:gd name="T3" fmla="*/ 0 h 21600"/>
                <a:gd name="T4" fmla="*/ 0 w 22357"/>
                <a:gd name="T5" fmla="*/ 0 h 21600"/>
                <a:gd name="T6" fmla="*/ 0 60000 65536"/>
                <a:gd name="T7" fmla="*/ 0 60000 65536"/>
                <a:gd name="T8" fmla="*/ 0 60000 65536"/>
                <a:gd name="T9" fmla="*/ 0 w 22357"/>
                <a:gd name="T10" fmla="*/ 0 h 21600"/>
                <a:gd name="T11" fmla="*/ 22357 w 22357"/>
                <a:gd name="T12" fmla="*/ 21600 h 21600"/>
              </a:gdLst>
              <a:ahLst/>
              <a:cxnLst>
                <a:cxn ang="T6">
                  <a:pos x="T0" y="T1"/>
                </a:cxn>
                <a:cxn ang="T7">
                  <a:pos x="T2" y="T3"/>
                </a:cxn>
                <a:cxn ang="T8">
                  <a:pos x="T4" y="T5"/>
                </a:cxn>
              </a:cxnLst>
              <a:rect l="T9" t="T10" r="T11" b="T12"/>
              <a:pathLst>
                <a:path w="22357" h="21600" fill="none" extrusionOk="0">
                  <a:moveTo>
                    <a:pt x="0" y="13"/>
                  </a:moveTo>
                  <a:cubicBezTo>
                    <a:pt x="252" y="4"/>
                    <a:pt x="504" y="-1"/>
                    <a:pt x="757" y="0"/>
                  </a:cubicBezTo>
                  <a:cubicBezTo>
                    <a:pt x="12686" y="0"/>
                    <a:pt x="22357" y="9670"/>
                    <a:pt x="22357" y="21600"/>
                  </a:cubicBezTo>
                </a:path>
                <a:path w="22357" h="21600" stroke="0" extrusionOk="0">
                  <a:moveTo>
                    <a:pt x="0" y="13"/>
                  </a:moveTo>
                  <a:cubicBezTo>
                    <a:pt x="252" y="4"/>
                    <a:pt x="504" y="-1"/>
                    <a:pt x="757" y="0"/>
                  </a:cubicBezTo>
                  <a:cubicBezTo>
                    <a:pt x="12686" y="0"/>
                    <a:pt x="22357" y="9670"/>
                    <a:pt x="22357" y="21600"/>
                  </a:cubicBezTo>
                  <a:lnTo>
                    <a:pt x="757" y="21600"/>
                  </a:lnTo>
                  <a:close/>
                </a:path>
              </a:pathLst>
            </a:custGeom>
            <a:noFill/>
            <a:ln w="28575" cap="rnd">
              <a:solidFill>
                <a:schemeClr val="tx1"/>
              </a:solidFill>
              <a:prstDash val="sysDot"/>
              <a:round/>
              <a:headEnd/>
              <a:tailEnd/>
            </a:ln>
          </p:spPr>
          <p:txBody>
            <a:bodyPr wrap="none" anchor="ctr"/>
            <a:lstStyle/>
            <a:p>
              <a:endParaRPr lang="en-US"/>
            </a:p>
          </p:txBody>
        </p:sp>
        <p:sp>
          <p:nvSpPr>
            <p:cNvPr id="49173" name="Oval 18"/>
            <p:cNvSpPr>
              <a:spLocks noChangeArrowheads="1"/>
            </p:cNvSpPr>
            <p:nvPr/>
          </p:nvSpPr>
          <p:spPr bwMode="auto">
            <a:xfrm>
              <a:off x="1869" y="1799"/>
              <a:ext cx="96" cy="96"/>
            </a:xfrm>
            <a:prstGeom prst="ellipse">
              <a:avLst/>
            </a:prstGeom>
            <a:solidFill>
              <a:schemeClr val="tx1"/>
            </a:solidFill>
            <a:ln w="12700">
              <a:solidFill>
                <a:srgbClr val="000000"/>
              </a:solidFill>
              <a:round/>
              <a:headEnd type="none" w="sm" len="sm"/>
              <a:tailEnd type="none" w="sm" len="sm"/>
            </a:ln>
          </p:spPr>
          <p:txBody>
            <a:bodyPr wrap="none" anchor="ctr"/>
            <a:lstStyle/>
            <a:p>
              <a:endParaRPr lang="en-US"/>
            </a:p>
          </p:txBody>
        </p:sp>
        <p:sp>
          <p:nvSpPr>
            <p:cNvPr id="49174" name="Oval 19"/>
            <p:cNvSpPr>
              <a:spLocks noChangeArrowheads="1"/>
            </p:cNvSpPr>
            <p:nvPr/>
          </p:nvSpPr>
          <p:spPr bwMode="auto">
            <a:xfrm>
              <a:off x="3456" y="1296"/>
              <a:ext cx="96" cy="96"/>
            </a:xfrm>
            <a:prstGeom prst="ellipse">
              <a:avLst/>
            </a:prstGeom>
            <a:solidFill>
              <a:schemeClr val="tx1"/>
            </a:solidFill>
            <a:ln w="12700">
              <a:solidFill>
                <a:srgbClr val="000000"/>
              </a:solidFill>
              <a:round/>
              <a:headEnd type="none" w="sm" len="sm"/>
              <a:tailEnd type="none" w="sm" len="sm"/>
            </a:ln>
          </p:spPr>
          <p:txBody>
            <a:bodyPr wrap="none" anchor="ctr"/>
            <a:lstStyle/>
            <a:p>
              <a:endParaRPr lang="en-US"/>
            </a:p>
          </p:txBody>
        </p:sp>
        <p:sp>
          <p:nvSpPr>
            <p:cNvPr id="49175" name="Line 20"/>
            <p:cNvSpPr>
              <a:spLocks noChangeShapeType="1"/>
            </p:cNvSpPr>
            <p:nvPr/>
          </p:nvSpPr>
          <p:spPr bwMode="auto">
            <a:xfrm flipH="1">
              <a:off x="1887" y="1306"/>
              <a:ext cx="672" cy="576"/>
            </a:xfrm>
            <a:prstGeom prst="line">
              <a:avLst/>
            </a:prstGeom>
            <a:noFill/>
            <a:ln w="9525">
              <a:solidFill>
                <a:schemeClr val="tx1"/>
              </a:solidFill>
              <a:prstDash val="sysDot"/>
              <a:round/>
              <a:headEnd/>
              <a:tailEnd/>
            </a:ln>
          </p:spPr>
          <p:txBody>
            <a:bodyPr wrap="none" anchor="ctr"/>
            <a:lstStyle/>
            <a:p>
              <a:endParaRPr lang="en-US"/>
            </a:p>
          </p:txBody>
        </p:sp>
        <p:sp>
          <p:nvSpPr>
            <p:cNvPr id="49176" name="Oval 21"/>
            <p:cNvSpPr>
              <a:spLocks noChangeArrowheads="1"/>
            </p:cNvSpPr>
            <p:nvPr/>
          </p:nvSpPr>
          <p:spPr bwMode="auto">
            <a:xfrm>
              <a:off x="2516" y="1268"/>
              <a:ext cx="96" cy="96"/>
            </a:xfrm>
            <a:prstGeom prst="ellipse">
              <a:avLst/>
            </a:prstGeom>
            <a:noFill/>
            <a:ln w="12700">
              <a:solidFill>
                <a:srgbClr val="000000"/>
              </a:solidFill>
              <a:round/>
              <a:headEnd type="none" w="sm" len="sm"/>
              <a:tailEnd type="none" w="sm" len="sm"/>
            </a:ln>
          </p:spPr>
          <p:txBody>
            <a:bodyPr wrap="none" anchor="ctr"/>
            <a:lstStyle/>
            <a:p>
              <a:endParaRPr lang="en-US"/>
            </a:p>
          </p:txBody>
        </p:sp>
        <p:sp>
          <p:nvSpPr>
            <p:cNvPr id="49177" name="Line 22"/>
            <p:cNvSpPr>
              <a:spLocks noChangeShapeType="1"/>
            </p:cNvSpPr>
            <p:nvPr/>
          </p:nvSpPr>
          <p:spPr bwMode="auto">
            <a:xfrm>
              <a:off x="1907" y="1872"/>
              <a:ext cx="0" cy="1440"/>
            </a:xfrm>
            <a:prstGeom prst="line">
              <a:avLst/>
            </a:prstGeom>
            <a:noFill/>
            <a:ln w="9525">
              <a:solidFill>
                <a:schemeClr val="tx1"/>
              </a:solidFill>
              <a:prstDash val="sysDot"/>
              <a:round/>
              <a:headEnd/>
              <a:tailEnd/>
            </a:ln>
          </p:spPr>
          <p:txBody>
            <a:bodyPr wrap="none" anchor="ctr"/>
            <a:lstStyle/>
            <a:p>
              <a:endParaRPr lang="en-US"/>
            </a:p>
          </p:txBody>
        </p:sp>
        <p:sp>
          <p:nvSpPr>
            <p:cNvPr id="49178" name="Arc 23"/>
            <p:cNvSpPr>
              <a:spLocks/>
            </p:cNvSpPr>
            <p:nvPr/>
          </p:nvSpPr>
          <p:spPr bwMode="auto">
            <a:xfrm flipV="1">
              <a:off x="1392" y="1296"/>
              <a:ext cx="2112" cy="624"/>
            </a:xfrm>
            <a:custGeom>
              <a:avLst/>
              <a:gdLst>
                <a:gd name="T0" fmla="*/ 0 w 22357"/>
                <a:gd name="T1" fmla="*/ 0 h 21600"/>
                <a:gd name="T2" fmla="*/ 0 w 22357"/>
                <a:gd name="T3" fmla="*/ 0 h 21600"/>
                <a:gd name="T4" fmla="*/ 0 w 22357"/>
                <a:gd name="T5" fmla="*/ 0 h 21600"/>
                <a:gd name="T6" fmla="*/ 0 60000 65536"/>
                <a:gd name="T7" fmla="*/ 0 60000 65536"/>
                <a:gd name="T8" fmla="*/ 0 60000 65536"/>
                <a:gd name="T9" fmla="*/ 0 w 22357"/>
                <a:gd name="T10" fmla="*/ 0 h 21600"/>
                <a:gd name="T11" fmla="*/ 22357 w 22357"/>
                <a:gd name="T12" fmla="*/ 21600 h 21600"/>
              </a:gdLst>
              <a:ahLst/>
              <a:cxnLst>
                <a:cxn ang="T6">
                  <a:pos x="T0" y="T1"/>
                </a:cxn>
                <a:cxn ang="T7">
                  <a:pos x="T2" y="T3"/>
                </a:cxn>
                <a:cxn ang="T8">
                  <a:pos x="T4" y="T5"/>
                </a:cxn>
              </a:cxnLst>
              <a:rect l="T9" t="T10" r="T11" b="T12"/>
              <a:pathLst>
                <a:path w="22357" h="21600" fill="none" extrusionOk="0">
                  <a:moveTo>
                    <a:pt x="0" y="13"/>
                  </a:moveTo>
                  <a:cubicBezTo>
                    <a:pt x="252" y="4"/>
                    <a:pt x="504" y="-1"/>
                    <a:pt x="757" y="0"/>
                  </a:cubicBezTo>
                  <a:cubicBezTo>
                    <a:pt x="12686" y="0"/>
                    <a:pt x="22357" y="9670"/>
                    <a:pt x="22357" y="21600"/>
                  </a:cubicBezTo>
                </a:path>
                <a:path w="22357" h="21600" stroke="0" extrusionOk="0">
                  <a:moveTo>
                    <a:pt x="0" y="13"/>
                  </a:moveTo>
                  <a:cubicBezTo>
                    <a:pt x="252" y="4"/>
                    <a:pt x="504" y="-1"/>
                    <a:pt x="757" y="0"/>
                  </a:cubicBezTo>
                  <a:cubicBezTo>
                    <a:pt x="12686" y="0"/>
                    <a:pt x="22357" y="9670"/>
                    <a:pt x="22357" y="21600"/>
                  </a:cubicBezTo>
                  <a:lnTo>
                    <a:pt x="757" y="21600"/>
                  </a:lnTo>
                  <a:close/>
                </a:path>
              </a:pathLst>
            </a:custGeom>
            <a:noFill/>
            <a:ln w="28575">
              <a:solidFill>
                <a:schemeClr val="tx1"/>
              </a:solidFill>
              <a:round/>
              <a:headEnd/>
              <a:tailEnd/>
            </a:ln>
          </p:spPr>
          <p:txBody>
            <a:bodyPr wrap="none" anchor="ctr"/>
            <a:lstStyle/>
            <a:p>
              <a:endParaRPr lang="en-US"/>
            </a:p>
          </p:txBody>
        </p:sp>
        <p:sp>
          <p:nvSpPr>
            <p:cNvPr id="49179" name="Line 24"/>
            <p:cNvSpPr>
              <a:spLocks noChangeShapeType="1"/>
            </p:cNvSpPr>
            <p:nvPr/>
          </p:nvSpPr>
          <p:spPr bwMode="auto">
            <a:xfrm>
              <a:off x="3504" y="1392"/>
              <a:ext cx="0" cy="1440"/>
            </a:xfrm>
            <a:prstGeom prst="line">
              <a:avLst/>
            </a:prstGeom>
            <a:noFill/>
            <a:ln w="9525">
              <a:solidFill>
                <a:schemeClr val="tx1"/>
              </a:solidFill>
              <a:prstDash val="sysDot"/>
              <a:round/>
              <a:headEnd/>
              <a:tailEnd/>
            </a:ln>
          </p:spPr>
          <p:txBody>
            <a:bodyPr wrap="none" anchor="ctr"/>
            <a:lstStyle/>
            <a:p>
              <a:endParaRPr lang="en-US"/>
            </a:p>
          </p:txBody>
        </p:sp>
        <p:sp>
          <p:nvSpPr>
            <p:cNvPr id="49180" name="Freeform 25"/>
            <p:cNvSpPr>
              <a:spLocks/>
            </p:cNvSpPr>
            <p:nvPr/>
          </p:nvSpPr>
          <p:spPr bwMode="auto">
            <a:xfrm>
              <a:off x="2338" y="1680"/>
              <a:ext cx="734" cy="192"/>
            </a:xfrm>
            <a:custGeom>
              <a:avLst/>
              <a:gdLst>
                <a:gd name="T0" fmla="*/ 0 w 624"/>
                <a:gd name="T1" fmla="*/ 192 h 192"/>
                <a:gd name="T2" fmla="*/ 1035 w 624"/>
                <a:gd name="T3" fmla="*/ 144 h 192"/>
                <a:gd name="T4" fmla="*/ 2071 w 624"/>
                <a:gd name="T5" fmla="*/ 48 h 192"/>
                <a:gd name="T6" fmla="*/ 2687 w 624"/>
                <a:gd name="T7" fmla="*/ 0 h 192"/>
                <a:gd name="T8" fmla="*/ 0 60000 65536"/>
                <a:gd name="T9" fmla="*/ 0 60000 65536"/>
                <a:gd name="T10" fmla="*/ 0 60000 65536"/>
                <a:gd name="T11" fmla="*/ 0 60000 65536"/>
                <a:gd name="T12" fmla="*/ 0 w 624"/>
                <a:gd name="T13" fmla="*/ 0 h 192"/>
                <a:gd name="T14" fmla="*/ 624 w 624"/>
                <a:gd name="T15" fmla="*/ 192 h 192"/>
              </a:gdLst>
              <a:ahLst/>
              <a:cxnLst>
                <a:cxn ang="T8">
                  <a:pos x="T0" y="T1"/>
                </a:cxn>
                <a:cxn ang="T9">
                  <a:pos x="T2" y="T3"/>
                </a:cxn>
                <a:cxn ang="T10">
                  <a:pos x="T4" y="T5"/>
                </a:cxn>
                <a:cxn ang="T11">
                  <a:pos x="T6" y="T7"/>
                </a:cxn>
              </a:cxnLst>
              <a:rect l="T12" t="T13" r="T14" b="T15"/>
              <a:pathLst>
                <a:path w="624" h="192">
                  <a:moveTo>
                    <a:pt x="0" y="192"/>
                  </a:moveTo>
                  <a:lnTo>
                    <a:pt x="240" y="144"/>
                  </a:lnTo>
                  <a:lnTo>
                    <a:pt x="480" y="48"/>
                  </a:lnTo>
                  <a:lnTo>
                    <a:pt x="624" y="0"/>
                  </a:lnTo>
                </a:path>
              </a:pathLst>
            </a:custGeom>
            <a:noFill/>
            <a:ln w="9525">
              <a:solidFill>
                <a:schemeClr val="tx1"/>
              </a:solidFill>
              <a:round/>
              <a:headEnd/>
              <a:tailEnd type="stealth" w="lg" len="lg"/>
            </a:ln>
          </p:spPr>
          <p:txBody>
            <a:bodyPr wrap="none" anchor="ctr"/>
            <a:lstStyle/>
            <a:p>
              <a:endParaRPr lang="en-US"/>
            </a:p>
          </p:txBody>
        </p:sp>
        <p:sp>
          <p:nvSpPr>
            <p:cNvPr id="49181" name="Rectangle 26"/>
            <p:cNvSpPr>
              <a:spLocks noChangeArrowheads="1"/>
            </p:cNvSpPr>
            <p:nvPr/>
          </p:nvSpPr>
          <p:spPr bwMode="auto">
            <a:xfrm>
              <a:off x="3552" y="1056"/>
              <a:ext cx="602" cy="260"/>
            </a:xfrm>
            <a:prstGeom prst="rect">
              <a:avLst/>
            </a:prstGeom>
            <a:noFill/>
            <a:ln w="9525">
              <a:noFill/>
              <a:miter lim="800000"/>
              <a:headEnd/>
              <a:tailEnd/>
            </a:ln>
          </p:spPr>
          <p:txBody>
            <a:bodyPr wrap="none" lIns="92075" tIns="46038" rIns="92075" bIns="46038">
              <a:spAutoFit/>
            </a:bodyPr>
            <a:lstStyle/>
            <a:p>
              <a:pPr defTabSz="762000" eaLnBrk="0" hangingPunct="0"/>
              <a:r>
                <a:rPr lang="en-US" sz="2100" i="1">
                  <a:solidFill>
                    <a:srgbClr val="000000"/>
                  </a:solidFill>
                  <a:latin typeface="Times New Roman" pitchFamily="18" charset="0"/>
                </a:rPr>
                <a:t>Swatch</a:t>
              </a:r>
            </a:p>
          </p:txBody>
        </p:sp>
        <p:sp>
          <p:nvSpPr>
            <p:cNvPr id="49182" name="Arc 27"/>
            <p:cNvSpPr>
              <a:spLocks/>
            </p:cNvSpPr>
            <p:nvPr/>
          </p:nvSpPr>
          <p:spPr bwMode="auto">
            <a:xfrm>
              <a:off x="2160" y="1008"/>
              <a:ext cx="2640" cy="1744"/>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28575" cap="rnd">
              <a:solidFill>
                <a:srgbClr val="000000"/>
              </a:solidFill>
              <a:round/>
              <a:headEnd type="none" w="sm" len="sm"/>
              <a:tailEnd type="none" w="sm" len="sm"/>
            </a:ln>
          </p:spPr>
          <p:txBody>
            <a:bodyPr wrap="none" anchor="ctr"/>
            <a:lstStyle/>
            <a:p>
              <a:endParaRPr lang="en-US"/>
            </a:p>
          </p:txBody>
        </p:sp>
        <p:sp>
          <p:nvSpPr>
            <p:cNvPr id="49183" name="Arc 28"/>
            <p:cNvSpPr>
              <a:spLocks/>
            </p:cNvSpPr>
            <p:nvPr/>
          </p:nvSpPr>
          <p:spPr bwMode="auto">
            <a:xfrm flipV="1">
              <a:off x="1056" y="2784"/>
              <a:ext cx="3744" cy="816"/>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28575">
              <a:solidFill>
                <a:schemeClr val="tx1"/>
              </a:solidFill>
              <a:round/>
              <a:headEnd/>
              <a:tailEnd/>
            </a:ln>
          </p:spPr>
          <p:txBody>
            <a:bodyPr wrap="none" anchor="ctr"/>
            <a:lstStyle/>
            <a:p>
              <a:endParaRPr lang="en-US"/>
            </a:p>
          </p:txBody>
        </p:sp>
        <p:sp>
          <p:nvSpPr>
            <p:cNvPr id="49184" name="Arc 29"/>
            <p:cNvSpPr>
              <a:spLocks/>
            </p:cNvSpPr>
            <p:nvPr/>
          </p:nvSpPr>
          <p:spPr bwMode="auto">
            <a:xfrm flipH="1">
              <a:off x="1056" y="1008"/>
              <a:ext cx="1104" cy="2592"/>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28575">
              <a:solidFill>
                <a:schemeClr val="tx1"/>
              </a:solidFill>
              <a:round/>
              <a:headEnd/>
              <a:tailEnd/>
            </a:ln>
          </p:spPr>
          <p:txBody>
            <a:bodyPr wrap="none" anchor="ctr"/>
            <a:lstStyle/>
            <a:p>
              <a:endParaRPr lang="en-US"/>
            </a:p>
          </p:txBody>
        </p:sp>
        <p:sp>
          <p:nvSpPr>
            <p:cNvPr id="49185" name="Line 30"/>
            <p:cNvSpPr>
              <a:spLocks noChangeShapeType="1"/>
            </p:cNvSpPr>
            <p:nvPr/>
          </p:nvSpPr>
          <p:spPr bwMode="auto">
            <a:xfrm flipV="1">
              <a:off x="1872" y="2764"/>
              <a:ext cx="696" cy="586"/>
            </a:xfrm>
            <a:prstGeom prst="line">
              <a:avLst/>
            </a:prstGeom>
            <a:noFill/>
            <a:ln w="9525">
              <a:solidFill>
                <a:schemeClr val="tx1"/>
              </a:solidFill>
              <a:prstDash val="dash"/>
              <a:round/>
              <a:headEnd/>
              <a:tailEnd/>
            </a:ln>
          </p:spPr>
          <p:txBody>
            <a:bodyPr wrap="none" anchor="ctr"/>
            <a:lstStyle/>
            <a:p>
              <a:endParaRPr lang="en-US"/>
            </a:p>
          </p:txBody>
        </p:sp>
        <p:sp>
          <p:nvSpPr>
            <p:cNvPr id="49186" name="Line 31"/>
            <p:cNvSpPr>
              <a:spLocks noChangeShapeType="1"/>
            </p:cNvSpPr>
            <p:nvPr/>
          </p:nvSpPr>
          <p:spPr bwMode="auto">
            <a:xfrm>
              <a:off x="2573" y="1320"/>
              <a:ext cx="0" cy="1440"/>
            </a:xfrm>
            <a:prstGeom prst="line">
              <a:avLst/>
            </a:prstGeom>
            <a:noFill/>
            <a:ln w="9525">
              <a:solidFill>
                <a:schemeClr val="tx1"/>
              </a:solidFill>
              <a:prstDash val="sysDot"/>
              <a:round/>
              <a:headEnd/>
              <a:tailEnd/>
            </a:ln>
          </p:spPr>
          <p:txBody>
            <a:bodyPr wrap="none" anchor="ctr"/>
            <a:lstStyle/>
            <a:p>
              <a:endParaRPr lang="en-US"/>
            </a:p>
          </p:txBody>
        </p:sp>
      </p:grpSp>
      <p:sp>
        <p:nvSpPr>
          <p:cNvPr id="49156" name="AutoShape 32"/>
          <p:cNvSpPr>
            <a:spLocks noChangeArrowheads="1"/>
          </p:cNvSpPr>
          <p:nvPr/>
        </p:nvSpPr>
        <p:spPr bwMode="auto">
          <a:xfrm rot="-2447466">
            <a:off x="6426200" y="2660650"/>
            <a:ext cx="588963" cy="776288"/>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FF3300"/>
          </a:solidFill>
          <a:ln w="9525">
            <a:solidFill>
              <a:schemeClr val="tx1"/>
            </a:solidFill>
            <a:prstDash val="dash"/>
            <a:miter lim="800000"/>
            <a:headEnd/>
            <a:tailEnd/>
          </a:ln>
        </p:spPr>
        <p:txBody>
          <a:bodyPr wrap="none" anchor="ctr"/>
          <a:lstStyle/>
          <a:p>
            <a:endParaRPr lang="en-US"/>
          </a:p>
        </p:txBody>
      </p:sp>
      <p:sp>
        <p:nvSpPr>
          <p:cNvPr id="49157" name="Text Box 33"/>
          <p:cNvSpPr txBox="1">
            <a:spLocks noChangeArrowheads="1"/>
          </p:cNvSpPr>
          <p:nvPr/>
        </p:nvSpPr>
        <p:spPr bwMode="auto">
          <a:xfrm>
            <a:off x="6213475" y="5297488"/>
            <a:ext cx="2371725" cy="457200"/>
          </a:xfrm>
          <a:prstGeom prst="rect">
            <a:avLst/>
          </a:prstGeom>
          <a:noFill/>
          <a:ln w="9525">
            <a:noFill/>
            <a:prstDash val="dash"/>
            <a:miter lim="800000"/>
            <a:headEnd/>
            <a:tailEnd/>
          </a:ln>
        </p:spPr>
        <p:txBody>
          <a:bodyPr wrap="none">
            <a:spAutoFit/>
          </a:bodyPr>
          <a:lstStyle/>
          <a:p>
            <a:pPr algn="ctr" eaLnBrk="0" hangingPunct="0">
              <a:buFontTx/>
              <a:buChar char="•"/>
            </a:pPr>
            <a:r>
              <a:rPr lang="en-US">
                <a:latin typeface="Times New Roman" pitchFamily="18" charset="0"/>
              </a:rPr>
              <a:t> Change Position</a:t>
            </a:r>
          </a:p>
        </p:txBody>
      </p:sp>
      <p:sp>
        <p:nvSpPr>
          <p:cNvPr id="49158" name="Text Box 34"/>
          <p:cNvSpPr txBox="1">
            <a:spLocks noChangeArrowheads="1"/>
          </p:cNvSpPr>
          <p:nvPr/>
        </p:nvSpPr>
        <p:spPr bwMode="auto">
          <a:xfrm>
            <a:off x="6203950" y="5824538"/>
            <a:ext cx="2135188" cy="457200"/>
          </a:xfrm>
          <a:prstGeom prst="rect">
            <a:avLst/>
          </a:prstGeom>
          <a:noFill/>
          <a:ln w="9525">
            <a:noFill/>
            <a:prstDash val="dash"/>
            <a:miter lim="800000"/>
            <a:headEnd/>
            <a:tailEnd/>
          </a:ln>
        </p:spPr>
        <p:txBody>
          <a:bodyPr wrap="none">
            <a:spAutoFit/>
          </a:bodyPr>
          <a:lstStyle/>
          <a:p>
            <a:pPr eaLnBrk="0" hangingPunct="0">
              <a:buFontTx/>
              <a:buChar char="•"/>
            </a:pPr>
            <a:r>
              <a:rPr lang="en-US">
                <a:latin typeface="Times New Roman" pitchFamily="18" charset="0"/>
              </a:rPr>
              <a:t> Move Frontier</a:t>
            </a:r>
          </a:p>
        </p:txBody>
      </p:sp>
    </p:spTree>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3"/>
          <p:cNvSpPr>
            <a:spLocks noGrp="1" noChangeArrowheads="1"/>
          </p:cNvSpPr>
          <p:nvPr>
            <p:ph type="title"/>
          </p:nvPr>
        </p:nvSpPr>
        <p:spPr>
          <a:xfrm>
            <a:off x="381000" y="7938"/>
            <a:ext cx="8305800" cy="536575"/>
          </a:xfrm>
        </p:spPr>
        <p:txBody>
          <a:bodyPr/>
          <a:lstStyle/>
          <a:p>
            <a:pPr eaLnBrk="1" hangingPunct="1"/>
            <a:r>
              <a:rPr lang="en-US" sz="2400" smtClean="0"/>
              <a:t>Summarizing the </a:t>
            </a:r>
            <a:r>
              <a:rPr lang="en-US" sz="2400" i="1" smtClean="0"/>
              <a:t>new </a:t>
            </a:r>
            <a:r>
              <a:rPr lang="en-US" sz="2400" smtClean="0"/>
              <a:t>operations strategy for Swiss watch makers</a:t>
            </a:r>
          </a:p>
        </p:txBody>
      </p:sp>
      <p:sp>
        <p:nvSpPr>
          <p:cNvPr id="46083" name="Rectangle 37"/>
          <p:cNvSpPr>
            <a:spLocks noGrp="1" noChangeArrowheads="1"/>
          </p:cNvSpPr>
          <p:nvPr>
            <p:ph idx="1"/>
          </p:nvPr>
        </p:nvSpPr>
        <p:spPr>
          <a:xfrm>
            <a:off x="0" y="631825"/>
            <a:ext cx="9144000" cy="6188075"/>
          </a:xfrm>
          <a:solidFill>
            <a:srgbClr val="EAEAEA"/>
          </a:solidFill>
        </p:spPr>
        <p:txBody>
          <a:bodyPr/>
          <a:lstStyle/>
          <a:p>
            <a:pPr marL="381000" indent="-381000" eaLnBrk="1" hangingPunct="1">
              <a:lnSpc>
                <a:spcPct val="90000"/>
              </a:lnSpc>
              <a:buFont typeface="Wingdings" pitchFamily="2" charset="2"/>
              <a:buAutoNum type="arabicPeriod"/>
            </a:pPr>
            <a:r>
              <a:rPr lang="en-US" sz="1400" dirty="0" smtClean="0"/>
              <a:t>Competitive strategy: </a:t>
            </a:r>
          </a:p>
          <a:p>
            <a:pPr marL="800100" lvl="1" indent="-342900" eaLnBrk="1" hangingPunct="1">
              <a:lnSpc>
                <a:spcPct val="90000"/>
              </a:lnSpc>
              <a:buFont typeface="Wingdings" pitchFamily="2" charset="2"/>
              <a:buChar char="Ø"/>
            </a:pPr>
            <a:r>
              <a:rPr lang="en-US" sz="1200" dirty="0" smtClean="0"/>
              <a:t>Goal = survive and then grow NPV</a:t>
            </a:r>
          </a:p>
          <a:p>
            <a:pPr marL="800100" lvl="1" indent="-342900" eaLnBrk="1" hangingPunct="1">
              <a:lnSpc>
                <a:spcPct val="90000"/>
              </a:lnSpc>
              <a:buFont typeface="Wingdings" pitchFamily="2" charset="2"/>
              <a:buChar char="Ø"/>
            </a:pPr>
            <a:r>
              <a:rPr lang="en-US" sz="1200" dirty="0" smtClean="0"/>
              <a:t>Financial view: work on both levers:</a:t>
            </a:r>
          </a:p>
          <a:p>
            <a:pPr marL="1219200" lvl="2" indent="-304800" eaLnBrk="1" hangingPunct="1">
              <a:lnSpc>
                <a:spcPct val="90000"/>
              </a:lnSpc>
              <a:buFontTx/>
              <a:buChar char="o"/>
            </a:pPr>
            <a:r>
              <a:rPr lang="en-US" sz="1200" dirty="0" smtClean="0"/>
              <a:t>Revenue lever: go downstream &amp; build share.</a:t>
            </a:r>
          </a:p>
          <a:p>
            <a:pPr marL="1219200" lvl="2" indent="-304800" eaLnBrk="1" hangingPunct="1">
              <a:lnSpc>
                <a:spcPct val="90000"/>
              </a:lnSpc>
              <a:buFontTx/>
              <a:buChar char="o"/>
            </a:pPr>
            <a:r>
              <a:rPr lang="en-US" sz="1200" dirty="0" smtClean="0"/>
              <a:t>Productivity lever: cut cost such that </a:t>
            </a:r>
            <a:r>
              <a:rPr lang="en-US" sz="1200" dirty="0" smtClean="0">
                <a:latin typeface="Symbol" pitchFamily="18" charset="2"/>
              </a:rPr>
              <a:t>D</a:t>
            </a:r>
            <a:r>
              <a:rPr lang="en-US" sz="1200" dirty="0" smtClean="0"/>
              <a:t>C</a:t>
            </a:r>
            <a:r>
              <a:rPr lang="en-US" sz="1200" baseline="-25000" dirty="0" smtClean="0"/>
              <a:t>DL</a:t>
            </a:r>
            <a:r>
              <a:rPr lang="en-US" sz="1200" dirty="0" smtClean="0"/>
              <a:t> &lt; value (</a:t>
            </a:r>
            <a:r>
              <a:rPr lang="en-US" sz="1200" dirty="0" smtClean="0">
                <a:latin typeface="Symbol" pitchFamily="18" charset="2"/>
              </a:rPr>
              <a:t>D</a:t>
            </a:r>
            <a:r>
              <a:rPr lang="en-US" sz="1200" dirty="0" smtClean="0"/>
              <a:t>Q) = 7-10%. “Then cost is taken out of the equation.”</a:t>
            </a:r>
          </a:p>
          <a:p>
            <a:pPr marL="800100" lvl="1" indent="-342900" eaLnBrk="1" hangingPunct="1">
              <a:lnSpc>
                <a:spcPct val="90000"/>
              </a:lnSpc>
              <a:buFont typeface="Wingdings" pitchFamily="2" charset="2"/>
              <a:buChar char="Ø"/>
            </a:pPr>
            <a:r>
              <a:rPr lang="en-US" sz="1200" dirty="0" smtClean="0"/>
              <a:t>Market view: adjusted value proposition:</a:t>
            </a:r>
          </a:p>
          <a:p>
            <a:pPr marL="1219200" lvl="2" indent="-304800" eaLnBrk="1" hangingPunct="1">
              <a:lnSpc>
                <a:spcPct val="90000"/>
              </a:lnSpc>
              <a:buFontTx/>
              <a:buChar char="o"/>
            </a:pPr>
            <a:r>
              <a:rPr lang="en-US" sz="1200" dirty="0" smtClean="0"/>
              <a:t>Keep Q perception + offer a “message” of “joy de vivre” (intangible Q)</a:t>
            </a:r>
          </a:p>
          <a:p>
            <a:pPr marL="1219200" lvl="2" indent="-304800" eaLnBrk="1" hangingPunct="1">
              <a:lnSpc>
                <a:spcPct val="90000"/>
              </a:lnSpc>
              <a:buFontTx/>
              <a:buChar char="o"/>
            </a:pPr>
            <a:r>
              <a:rPr lang="en-US" sz="1200" dirty="0" smtClean="0"/>
              <a:t>Cheap fashion (Variety) </a:t>
            </a:r>
          </a:p>
          <a:p>
            <a:pPr marL="1219200" lvl="2" indent="-304800" eaLnBrk="1" hangingPunct="1">
              <a:lnSpc>
                <a:spcPct val="90000"/>
              </a:lnSpc>
              <a:buFontTx/>
              <a:buChar char="o"/>
            </a:pPr>
            <a:r>
              <a:rPr lang="en-US" sz="1200" dirty="0" smtClean="0"/>
              <a:t>New brand: “Swatch. Swiss. 60DM.” (13 ton, 500ft big Swatch in </a:t>
            </a:r>
            <a:r>
              <a:rPr lang="en-US" sz="1200" dirty="0" err="1" smtClean="0"/>
              <a:t>Guiness</a:t>
            </a:r>
            <a:r>
              <a:rPr lang="en-US" sz="1200" dirty="0" smtClean="0"/>
              <a:t> Records on </a:t>
            </a:r>
            <a:r>
              <a:rPr lang="en-US" sz="1200" dirty="0" err="1" smtClean="0"/>
              <a:t>Commerzbank</a:t>
            </a:r>
            <a:r>
              <a:rPr lang="en-US" sz="1200" dirty="0" smtClean="0"/>
              <a:t> Frankfurt): “affordable fashion and emotion”</a:t>
            </a:r>
          </a:p>
          <a:p>
            <a:pPr marL="381000" indent="-381000" eaLnBrk="1" hangingPunct="1">
              <a:lnSpc>
                <a:spcPct val="90000"/>
              </a:lnSpc>
              <a:buFont typeface="Wingdings" pitchFamily="2" charset="2"/>
              <a:buAutoNum type="arabicPeriod"/>
            </a:pPr>
            <a:r>
              <a:rPr lang="en-US" sz="1400" dirty="0" smtClean="0"/>
              <a:t>Build Operational Competency: hold Q but build efficiency and variety in miniaturization</a:t>
            </a:r>
          </a:p>
          <a:p>
            <a:pPr marL="381000" indent="-381000" eaLnBrk="1" hangingPunct="1">
              <a:lnSpc>
                <a:spcPct val="90000"/>
              </a:lnSpc>
              <a:buFont typeface="Wingdings" pitchFamily="2" charset="2"/>
              <a:buAutoNum type="arabicPeriod"/>
            </a:pPr>
            <a:r>
              <a:rPr lang="en-US" sz="1400" dirty="0" smtClean="0"/>
              <a:t>Resource view:</a:t>
            </a:r>
          </a:p>
          <a:p>
            <a:pPr marL="800100" lvl="1" indent="-342900" eaLnBrk="1" hangingPunct="1">
              <a:lnSpc>
                <a:spcPct val="90000"/>
              </a:lnSpc>
              <a:buFont typeface="Wingdings" pitchFamily="2" charset="2"/>
              <a:buAutoNum type="arabicPeriod"/>
            </a:pPr>
            <a:r>
              <a:rPr lang="en-US" sz="1200" dirty="0" smtClean="0"/>
              <a:t>Size: capacity for mass production</a:t>
            </a:r>
          </a:p>
          <a:p>
            <a:pPr marL="800100" lvl="1" indent="-342900" eaLnBrk="1" hangingPunct="1">
              <a:lnSpc>
                <a:spcPct val="90000"/>
              </a:lnSpc>
              <a:buFont typeface="Wingdings" pitchFamily="2" charset="2"/>
              <a:buAutoNum type="arabicPeriod"/>
            </a:pPr>
            <a:r>
              <a:rPr lang="en-US" sz="1200" dirty="0" smtClean="0"/>
              <a:t>Timing of capacity adjustments: complete restructuring </a:t>
            </a:r>
            <a:r>
              <a:rPr lang="en-US" sz="1200" i="1" dirty="0" smtClean="0"/>
              <a:t>now</a:t>
            </a:r>
          </a:p>
          <a:p>
            <a:pPr marL="800100" lvl="1" indent="-342900" eaLnBrk="1" hangingPunct="1">
              <a:lnSpc>
                <a:spcPct val="90000"/>
              </a:lnSpc>
              <a:buFont typeface="Wingdings" pitchFamily="2" charset="2"/>
              <a:buAutoNum type="arabicPeriod"/>
            </a:pPr>
            <a:r>
              <a:rPr lang="en-US" sz="1200" dirty="0" smtClean="0"/>
              <a:t>Type: component capacity (quartz, stepping motors, 1.5V semi-conductors, batteries), injection molding capacity, assembly capacity</a:t>
            </a:r>
          </a:p>
          <a:p>
            <a:pPr marL="800100" lvl="1" indent="-342900" eaLnBrk="1" hangingPunct="1">
              <a:lnSpc>
                <a:spcPct val="90000"/>
              </a:lnSpc>
              <a:buFont typeface="Wingdings" pitchFamily="2" charset="2"/>
              <a:buAutoNum type="arabicPeriod"/>
            </a:pPr>
            <a:r>
              <a:rPr lang="en-US" sz="1200" dirty="0" smtClean="0"/>
              <a:t>Location: all centralized in one location in Switzerland</a:t>
            </a:r>
          </a:p>
          <a:p>
            <a:pPr marL="381000" indent="-381000" eaLnBrk="1" hangingPunct="1">
              <a:lnSpc>
                <a:spcPct val="90000"/>
              </a:lnSpc>
              <a:buFont typeface="Wingdings" pitchFamily="2" charset="2"/>
              <a:buAutoNum type="arabicPeriod"/>
            </a:pPr>
            <a:r>
              <a:rPr lang="en-US" sz="1400" dirty="0" smtClean="0"/>
              <a:t>Process view:</a:t>
            </a:r>
          </a:p>
          <a:p>
            <a:pPr marL="800100" lvl="1" indent="-342900" eaLnBrk="1" hangingPunct="1">
              <a:lnSpc>
                <a:spcPct val="90000"/>
              </a:lnSpc>
              <a:buFont typeface="Wingdings" pitchFamily="2" charset="2"/>
              <a:buAutoNum type="arabicPeriod"/>
            </a:pPr>
            <a:r>
              <a:rPr lang="en-US" sz="1200" dirty="0" smtClean="0"/>
              <a:t>Supply mgt: minimal because of complete vertical integration of value chain</a:t>
            </a:r>
          </a:p>
          <a:p>
            <a:pPr marL="800100" lvl="1" indent="-342900" eaLnBrk="1" hangingPunct="1">
              <a:lnSpc>
                <a:spcPct val="90000"/>
              </a:lnSpc>
              <a:buFont typeface="Wingdings" pitchFamily="2" charset="2"/>
              <a:buAutoNum type="arabicPeriod"/>
            </a:pPr>
            <a:r>
              <a:rPr lang="en-US" sz="1200" dirty="0" smtClean="0"/>
              <a:t>Demand mgt:</a:t>
            </a:r>
          </a:p>
          <a:p>
            <a:pPr marL="800100" lvl="1" indent="-342900" eaLnBrk="1" hangingPunct="1">
              <a:lnSpc>
                <a:spcPct val="90000"/>
              </a:lnSpc>
              <a:buFont typeface="Wingdings" pitchFamily="2" charset="2"/>
              <a:buAutoNum type="arabicPeriod"/>
            </a:pPr>
            <a:r>
              <a:rPr lang="en-US" sz="1200" dirty="0" smtClean="0"/>
              <a:t>Technology:</a:t>
            </a:r>
          </a:p>
          <a:p>
            <a:pPr marL="1219200" lvl="2" indent="-304800" eaLnBrk="1" hangingPunct="1">
              <a:lnSpc>
                <a:spcPct val="90000"/>
              </a:lnSpc>
              <a:buFontTx/>
              <a:buChar char="o"/>
            </a:pPr>
            <a:r>
              <a:rPr lang="en-US" sz="1200" dirty="0" smtClean="0"/>
              <a:t>product design tech for variety</a:t>
            </a:r>
          </a:p>
          <a:p>
            <a:pPr marL="1638300" lvl="3" indent="-266700" eaLnBrk="1" hangingPunct="1">
              <a:lnSpc>
                <a:spcPct val="90000"/>
              </a:lnSpc>
            </a:pPr>
            <a:r>
              <a:rPr lang="en-US" sz="1200" dirty="0" smtClean="0"/>
              <a:t>Simplified design down to 51 parts in the movement</a:t>
            </a:r>
          </a:p>
          <a:p>
            <a:pPr marL="1638300" lvl="3" indent="-266700" eaLnBrk="1" hangingPunct="1">
              <a:lnSpc>
                <a:spcPct val="90000"/>
              </a:lnSpc>
            </a:pPr>
            <a:r>
              <a:rPr lang="en-US" sz="1200" dirty="0" smtClean="0"/>
              <a:t>Standardize movement (hard V) with adaptable exterior (cosmetic V)</a:t>
            </a:r>
          </a:p>
          <a:p>
            <a:pPr marL="1219200" lvl="2" indent="-304800" eaLnBrk="1" hangingPunct="1">
              <a:lnSpc>
                <a:spcPct val="90000"/>
              </a:lnSpc>
              <a:buFontTx/>
              <a:buChar char="o"/>
            </a:pPr>
            <a:r>
              <a:rPr lang="en-US" sz="1200" dirty="0" smtClean="0"/>
              <a:t>Process tech: continuous 24/7 integrated flow, ATO of exterior</a:t>
            </a:r>
          </a:p>
          <a:p>
            <a:pPr marL="1219200" lvl="2" indent="-304800" eaLnBrk="1" hangingPunct="1">
              <a:lnSpc>
                <a:spcPct val="90000"/>
              </a:lnSpc>
              <a:buFontTx/>
              <a:buChar char="o"/>
            </a:pPr>
            <a:r>
              <a:rPr lang="en-US" sz="1200" dirty="0" smtClean="0"/>
              <a:t>Information &amp; coordination tech of entire value chain </a:t>
            </a:r>
          </a:p>
          <a:p>
            <a:pPr marL="400050" eaLnBrk="1" hangingPunct="1">
              <a:lnSpc>
                <a:spcPct val="90000"/>
              </a:lnSpc>
              <a:buFont typeface="Wingdings" pitchFamily="2" charset="2"/>
              <a:buAutoNum type="arabicPeriod"/>
            </a:pPr>
            <a:r>
              <a:rPr lang="en-US" sz="1400" dirty="0" smtClean="0"/>
              <a:t>Innovation:</a:t>
            </a:r>
          </a:p>
          <a:p>
            <a:pPr marL="819150" lvl="1" indent="-304800" eaLnBrk="1" hangingPunct="1">
              <a:lnSpc>
                <a:spcPct val="90000"/>
              </a:lnSpc>
              <a:buFontTx/>
              <a:buChar char="o"/>
            </a:pPr>
            <a:r>
              <a:rPr lang="en-US" sz="1400" dirty="0" smtClean="0"/>
              <a:t>R&amp;D driven: product (cheap fashion, high Q) and process (hi-tech 1.5V miniaturization). </a:t>
            </a:r>
          </a:p>
          <a:p>
            <a:pPr marL="819150" lvl="1" indent="-304800" eaLnBrk="1" hangingPunct="1">
              <a:lnSpc>
                <a:spcPct val="90000"/>
              </a:lnSpc>
              <a:buFontTx/>
              <a:buChar char="o"/>
            </a:pPr>
            <a:r>
              <a:rPr lang="en-US" sz="1400" dirty="0" smtClean="0"/>
              <a:t>Led to Smart car w/ reconfigurable panels; telecom pagers, ski watch.</a:t>
            </a:r>
          </a:p>
          <a:p>
            <a:pPr marL="819150" lvl="1" indent="-304800" eaLnBrk="1" hangingPunct="1">
              <a:lnSpc>
                <a:spcPct val="90000"/>
              </a:lnSpc>
              <a:buFontTx/>
              <a:buChar char="o"/>
            </a:pPr>
            <a:r>
              <a:rPr lang="en-US" sz="1400" dirty="0" smtClean="0"/>
              <a:t>New competency and culture: “customer-sensitive design and bold can-do engineering + can-do mass-production in Swiss”</a:t>
            </a:r>
            <a:endParaRPr lang="en-US" sz="1100" dirty="0" smtClean="0"/>
          </a:p>
        </p:txBody>
      </p:sp>
    </p:spTree>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title"/>
          </p:nvPr>
        </p:nvSpPr>
        <p:spPr/>
        <p:txBody>
          <a:bodyPr/>
          <a:lstStyle/>
          <a:p>
            <a:pPr eaLnBrk="1" hangingPunct="1"/>
            <a:r>
              <a:rPr lang="en-US" smtClean="0"/>
              <a:t>Learning Points: </a:t>
            </a:r>
            <a:br>
              <a:rPr lang="en-US" smtClean="0"/>
            </a:br>
            <a:r>
              <a:rPr lang="en-US" smtClean="0"/>
              <a:t>	Mini-case 1: </a:t>
            </a:r>
            <a:r>
              <a:rPr lang="en-US" i="1" smtClean="0"/>
              <a:t>Swiss Watch Industry</a:t>
            </a:r>
            <a:endParaRPr lang="en-US" smtClean="0"/>
          </a:p>
        </p:txBody>
      </p:sp>
      <p:sp>
        <p:nvSpPr>
          <p:cNvPr id="50179" name="Rectangle 3"/>
          <p:cNvSpPr>
            <a:spLocks noGrp="1" noChangeArrowheads="1"/>
          </p:cNvSpPr>
          <p:nvPr>
            <p:ph idx="1"/>
          </p:nvPr>
        </p:nvSpPr>
        <p:spPr>
          <a:xfrm>
            <a:off x="0" y="1114425"/>
            <a:ext cx="9144000" cy="5440363"/>
          </a:xfrm>
        </p:spPr>
        <p:txBody>
          <a:bodyPr/>
          <a:lstStyle/>
          <a:p>
            <a:pPr eaLnBrk="1" hangingPunct="1">
              <a:lnSpc>
                <a:spcPct val="80000"/>
              </a:lnSpc>
            </a:pPr>
            <a:r>
              <a:rPr lang="en-US" sz="1800" smtClean="0"/>
              <a:t>Assess current operations strategy and situation</a:t>
            </a:r>
          </a:p>
          <a:p>
            <a:pPr lvl="1" eaLnBrk="1" hangingPunct="1">
              <a:lnSpc>
                <a:spcPct val="80000"/>
              </a:lnSpc>
            </a:pPr>
            <a:r>
              <a:rPr lang="en-US" sz="1600" smtClean="0"/>
              <a:t>Use three perspectives to formulating operations strategy:</a:t>
            </a:r>
          </a:p>
          <a:p>
            <a:pPr lvl="2" eaLnBrk="1" hangingPunct="1">
              <a:lnSpc>
                <a:spcPct val="80000"/>
              </a:lnSpc>
            </a:pPr>
            <a:r>
              <a:rPr lang="en-US" sz="1400" smtClean="0"/>
              <a:t>Competency view: connects customer needs, outside-in, top-down</a:t>
            </a:r>
          </a:p>
          <a:p>
            <a:pPr lvl="2" eaLnBrk="1" hangingPunct="1">
              <a:lnSpc>
                <a:spcPct val="80000"/>
              </a:lnSpc>
            </a:pPr>
            <a:r>
              <a:rPr lang="en-US" sz="1400" smtClean="0"/>
              <a:t>Resource &amp; process views: inside-out, bottom-up </a:t>
            </a:r>
          </a:p>
          <a:p>
            <a:pPr lvl="1" eaLnBrk="1" hangingPunct="1">
              <a:lnSpc>
                <a:spcPct val="80000"/>
              </a:lnSpc>
            </a:pPr>
            <a:r>
              <a:rPr lang="en-US" sz="1600" smtClean="0"/>
              <a:t>The issue is not changing customer needs, but differences in resources, processes and positioning</a:t>
            </a:r>
          </a:p>
          <a:p>
            <a:pPr eaLnBrk="1" hangingPunct="1">
              <a:lnSpc>
                <a:spcPct val="80000"/>
              </a:lnSpc>
            </a:pPr>
            <a:endParaRPr lang="en-US" sz="1800" smtClean="0"/>
          </a:p>
          <a:p>
            <a:pPr eaLnBrk="1" hangingPunct="1">
              <a:lnSpc>
                <a:spcPct val="80000"/>
              </a:lnSpc>
            </a:pPr>
            <a:r>
              <a:rPr lang="en-US" sz="1800" smtClean="0"/>
              <a:t>Formulate a new operations strategy:</a:t>
            </a:r>
          </a:p>
          <a:p>
            <a:pPr lvl="1" eaLnBrk="1" hangingPunct="1">
              <a:lnSpc>
                <a:spcPct val="80000"/>
              </a:lnSpc>
            </a:pPr>
            <a:r>
              <a:rPr lang="en-US" sz="1600" smtClean="0"/>
              <a:t>Use the strategic operational audit to close gaps between market and resource perspective</a:t>
            </a:r>
          </a:p>
          <a:p>
            <a:pPr lvl="1" eaLnBrk="1" hangingPunct="1">
              <a:lnSpc>
                <a:spcPct val="80000"/>
              </a:lnSpc>
            </a:pPr>
            <a:r>
              <a:rPr lang="en-US" sz="1600" smtClean="0"/>
              <a:t>Decide on the key decisions of operations strategy</a:t>
            </a:r>
          </a:p>
          <a:p>
            <a:pPr eaLnBrk="1" hangingPunct="1">
              <a:lnSpc>
                <a:spcPct val="80000"/>
              </a:lnSpc>
            </a:pPr>
            <a:endParaRPr lang="en-US" sz="1800" smtClean="0"/>
          </a:p>
          <a:p>
            <a:pPr eaLnBrk="1" hangingPunct="1">
              <a:lnSpc>
                <a:spcPct val="80000"/>
              </a:lnSpc>
            </a:pPr>
            <a:r>
              <a:rPr lang="en-US" sz="1800" smtClean="0"/>
              <a:t>Insights</a:t>
            </a:r>
          </a:p>
          <a:p>
            <a:pPr lvl="1" eaLnBrk="1" hangingPunct="1">
              <a:lnSpc>
                <a:spcPct val="80000"/>
              </a:lnSpc>
            </a:pPr>
            <a:r>
              <a:rPr lang="en-US" sz="1600" smtClean="0"/>
              <a:t>Turnarounds activate </a:t>
            </a:r>
            <a:r>
              <a:rPr lang="en-US" sz="1600" i="1" smtClean="0"/>
              <a:t>all </a:t>
            </a:r>
            <a:r>
              <a:rPr lang="en-US" sz="1600" smtClean="0"/>
              <a:t>aspects of the business: marketing, product design, process design, and infrastructure</a:t>
            </a:r>
          </a:p>
          <a:p>
            <a:pPr lvl="1" eaLnBrk="1" hangingPunct="1">
              <a:lnSpc>
                <a:spcPct val="80000"/>
              </a:lnSpc>
            </a:pPr>
            <a:r>
              <a:rPr lang="en-US" sz="1600" smtClean="0"/>
              <a:t>Operations strategy may lead or lag marketing strategy, but it must be congruent</a:t>
            </a:r>
          </a:p>
          <a:p>
            <a:pPr lvl="1" eaLnBrk="1" hangingPunct="1">
              <a:lnSpc>
                <a:spcPct val="80000"/>
              </a:lnSpc>
            </a:pPr>
            <a:r>
              <a:rPr lang="en-US" sz="1600" smtClean="0"/>
              <a:t>Illustrates a profitable maverick strategy: no globalization nor production outsourcing</a:t>
            </a:r>
          </a:p>
          <a:p>
            <a:pPr lvl="1" eaLnBrk="1" hangingPunct="1">
              <a:lnSpc>
                <a:spcPct val="80000"/>
              </a:lnSpc>
              <a:buFontTx/>
              <a:buNone/>
            </a:pPr>
            <a:endParaRPr lang="en-US" sz="1600" i="1" smtClean="0"/>
          </a:p>
          <a:p>
            <a:pPr eaLnBrk="1" hangingPunct="1">
              <a:lnSpc>
                <a:spcPct val="80000"/>
              </a:lnSpc>
            </a:pPr>
            <a:r>
              <a:rPr lang="en-US" sz="1800" i="1" smtClean="0"/>
              <a:t>Analytics: Competency Space</a:t>
            </a:r>
            <a:r>
              <a:rPr lang="en-US" sz="1800" smtClean="0"/>
              <a:t> as a tool to:</a:t>
            </a:r>
          </a:p>
          <a:p>
            <a:pPr lvl="1" eaLnBrk="1" hangingPunct="1">
              <a:lnSpc>
                <a:spcPct val="80000"/>
              </a:lnSpc>
            </a:pPr>
            <a:r>
              <a:rPr lang="en-US" sz="1600" smtClean="0"/>
              <a:t>show current competitive positioning and trade-offs (the essence of strategy)</a:t>
            </a:r>
          </a:p>
          <a:p>
            <a:pPr lvl="1" eaLnBrk="1" hangingPunct="1">
              <a:lnSpc>
                <a:spcPct val="80000"/>
              </a:lnSpc>
            </a:pPr>
            <a:r>
              <a:rPr lang="en-US" sz="1600" smtClean="0"/>
              <a:t>show directions of strategic movement </a:t>
            </a:r>
          </a:p>
          <a:p>
            <a:pPr lvl="2" eaLnBrk="1" hangingPunct="1">
              <a:lnSpc>
                <a:spcPct val="80000"/>
              </a:lnSpc>
            </a:pPr>
            <a:r>
              <a:rPr lang="en-US" sz="1400" smtClean="0"/>
              <a:t>Moving to a new position is fraught with risk, </a:t>
            </a:r>
          </a:p>
          <a:p>
            <a:pPr lvl="2" eaLnBrk="1" hangingPunct="1">
              <a:lnSpc>
                <a:spcPct val="80000"/>
              </a:lnSpc>
            </a:pPr>
            <a:r>
              <a:rPr lang="en-US" sz="1400" smtClean="0"/>
              <a:t>yet it is essential to do in certain situations</a:t>
            </a:r>
          </a:p>
          <a:p>
            <a:pPr lvl="1" eaLnBrk="1" hangingPunct="1">
              <a:lnSpc>
                <a:spcPct val="80000"/>
              </a:lnSpc>
            </a:pPr>
            <a:r>
              <a:rPr lang="en-US" sz="1600" smtClean="0"/>
              <a:t>Performance evaluation: depends on </a:t>
            </a:r>
            <a:r>
              <a:rPr lang="en-US" sz="1600" smtClean="0">
                <a:latin typeface="Symbol" pitchFamily="18" charset="2"/>
              </a:rPr>
              <a:t>D</a:t>
            </a:r>
            <a:r>
              <a:rPr lang="en-US" sz="1600" smtClean="0"/>
              <a:t>V versus </a:t>
            </a:r>
            <a:r>
              <a:rPr lang="en-US" sz="1600" smtClean="0">
                <a:latin typeface="Symbol" pitchFamily="18" charset="2"/>
              </a:rPr>
              <a:t>D</a:t>
            </a:r>
            <a:r>
              <a:rPr lang="en-US" sz="1600" smtClean="0"/>
              <a:t>C</a:t>
            </a:r>
          </a:p>
        </p:txBody>
      </p:sp>
    </p:spTree>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Kura, Japan</a:t>
            </a:r>
            <a:endParaRPr lang="en-US" dirty="0"/>
          </a:p>
        </p:txBody>
      </p:sp>
      <p:sp>
        <p:nvSpPr>
          <p:cNvPr id="7" name="Content Placeholder 6"/>
          <p:cNvSpPr>
            <a:spLocks noGrp="1"/>
          </p:cNvSpPr>
          <p:nvPr>
            <p:ph idx="1"/>
          </p:nvPr>
        </p:nvSpPr>
        <p:spPr>
          <a:xfrm>
            <a:off x="455612" y="1114425"/>
            <a:ext cx="8164405" cy="5451475"/>
          </a:xfrm>
        </p:spPr>
        <p:txBody>
          <a:bodyPr/>
          <a:lstStyle/>
          <a:p>
            <a:r>
              <a:rPr lang="en-US" dirty="0" smtClean="0"/>
              <a:t>“Instead of placing supervisors at each restaurant, Kura set up central control centers with video links to the stores. At these centers, a small group of managers watch for everything from wayward tuna slices to outdated posters on restaurant walls.</a:t>
            </a:r>
          </a:p>
          <a:p>
            <a:r>
              <a:rPr lang="en-US" dirty="0" smtClean="0"/>
              <a:t>Each Kura store is also highly automated.”</a:t>
            </a:r>
          </a:p>
          <a:p>
            <a:r>
              <a:rPr lang="en-US" dirty="0" smtClean="0"/>
              <a:t>This video shows old sushi being dumped off the conveyor belts:</a:t>
            </a:r>
          </a:p>
          <a:p>
            <a:r>
              <a:rPr lang="en-US" dirty="0" smtClean="0">
                <a:hlinkClick r:id="rId3"/>
              </a:rPr>
              <a:t>http://www.myspace.com/video/vid/33401290#pm_cmp=vid_OEV_P_P</a:t>
            </a:r>
            <a:endParaRPr lang="en-US" dirty="0"/>
          </a:p>
        </p:txBody>
      </p:sp>
      <p:pic>
        <p:nvPicPr>
          <p:cNvPr id="101378" name="Picture 2" descr="http://operationsroom.files.wordpress.com/2010/12/31sushi-popup.jpg"/>
          <p:cNvPicPr>
            <a:picLocks noChangeAspect="1" noChangeArrowheads="1"/>
          </p:cNvPicPr>
          <p:nvPr/>
        </p:nvPicPr>
        <p:blipFill>
          <a:blip r:embed="rId4" cstate="print"/>
          <a:srcRect/>
          <a:stretch>
            <a:fillRect/>
          </a:stretch>
        </p:blipFill>
        <p:spPr bwMode="auto">
          <a:xfrm>
            <a:off x="4212404" y="3178270"/>
            <a:ext cx="4931595" cy="3679729"/>
          </a:xfrm>
          <a:prstGeom prst="rect">
            <a:avLst/>
          </a:prstGeom>
          <a:noFill/>
        </p:spPr>
      </p:pic>
      <p:sp>
        <p:nvSpPr>
          <p:cNvPr id="101379" name="Rectangle 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333333"/>
                </a:solidFill>
                <a:effectLst/>
                <a:latin typeface="Verdana" pitchFamily="34" charset="0"/>
                <a:cs typeface="Times New Roman" pitchFamily="18" charset="0"/>
              </a:rPr>
              <a:t> this video shows old sushi being dumped off the conveyor belts:</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1380"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333333"/>
                </a:solidFill>
                <a:effectLst/>
                <a:latin typeface="Verdana" pitchFamily="34" charset="0"/>
                <a:cs typeface="Times New Roman" pitchFamily="18" charset="0"/>
              </a:rPr>
              <a:t> this video shows old sushi being dumped off the conveyor belts:</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1381"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333333"/>
                </a:solidFill>
                <a:effectLst/>
                <a:latin typeface="Verdana" pitchFamily="34" charset="0"/>
                <a:cs typeface="Times New Roman" pitchFamily="18" charset="0"/>
              </a:rPr>
              <a:t> this video shows old sushi being dumped off the conveyor belts:</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Line 1"/>
          <p:cNvSpPr>
            <a:spLocks noChangeShapeType="1"/>
          </p:cNvSpPr>
          <p:nvPr/>
        </p:nvSpPr>
        <p:spPr bwMode="auto">
          <a:xfrm>
            <a:off x="12700" y="6615113"/>
            <a:ext cx="9131300" cy="0"/>
          </a:xfrm>
          <a:prstGeom prst="line">
            <a:avLst/>
          </a:prstGeom>
          <a:noFill/>
          <a:ln w="18062">
            <a:solidFill>
              <a:srgbClr val="000000"/>
            </a:solidFill>
            <a:round/>
            <a:headEnd/>
            <a:tailEnd/>
          </a:ln>
        </p:spPr>
        <p:txBody>
          <a:bodyPr lIns="64291" tIns="32146" rIns="64291" bIns="32146"/>
          <a:lstStyle/>
          <a:p>
            <a:endParaRPr lang="en-US"/>
          </a:p>
        </p:txBody>
      </p:sp>
      <p:sp>
        <p:nvSpPr>
          <p:cNvPr id="19459" name="Line 5"/>
          <p:cNvSpPr>
            <a:spLocks noChangeShapeType="1"/>
          </p:cNvSpPr>
          <p:nvPr/>
        </p:nvSpPr>
        <p:spPr bwMode="auto">
          <a:xfrm>
            <a:off x="0" y="987425"/>
            <a:ext cx="9131300" cy="0"/>
          </a:xfrm>
          <a:prstGeom prst="line">
            <a:avLst/>
          </a:prstGeom>
          <a:noFill/>
          <a:ln w="72248">
            <a:solidFill>
              <a:srgbClr val="000000"/>
            </a:solidFill>
            <a:round/>
            <a:headEnd/>
            <a:tailEnd/>
          </a:ln>
        </p:spPr>
        <p:txBody>
          <a:bodyPr lIns="64291" tIns="32146" rIns="64291" bIns="32146"/>
          <a:lstStyle/>
          <a:p>
            <a:endParaRPr lang="en-US"/>
          </a:p>
        </p:txBody>
      </p:sp>
      <p:sp>
        <p:nvSpPr>
          <p:cNvPr id="19460" name="Rectangle 6"/>
          <p:cNvSpPr>
            <a:spLocks noGrp="1" noChangeArrowheads="1"/>
          </p:cNvSpPr>
          <p:nvPr>
            <p:ph type="title"/>
          </p:nvPr>
        </p:nvSpPr>
        <p:spPr>
          <a:xfrm>
            <a:off x="381000" y="265113"/>
            <a:ext cx="8229600" cy="646112"/>
          </a:xfrm>
        </p:spPr>
        <p:txBody>
          <a:bodyPr lIns="88896" tIns="50798" rIns="88896" bIns="50798"/>
          <a:lstStyle/>
          <a:p>
            <a:pPr defTabSz="912813"/>
            <a:r>
              <a:rPr lang="en-US" sz="2700" smtClean="0">
                <a:solidFill>
                  <a:srgbClr val="3333CC"/>
                </a:solidFill>
                <a:latin typeface="Optima" charset="0"/>
                <a:ea typeface="Optima" charset="0"/>
                <a:cs typeface="Optima" charset="0"/>
                <a:sym typeface="Optima" charset="0"/>
              </a:rPr>
              <a:t>“Route to the top” of CEOs of S&amp;P 500 companies</a:t>
            </a:r>
            <a:endParaRPr lang="en-US" smtClean="0"/>
          </a:p>
        </p:txBody>
      </p:sp>
      <p:pic>
        <p:nvPicPr>
          <p:cNvPr id="5127" name="Picture 7" descr="image.png"/>
          <p:cNvPicPr>
            <a:picLocks noChangeAspect="1"/>
          </p:cNvPicPr>
          <p:nvPr/>
        </p:nvPicPr>
        <p:blipFill>
          <a:blip r:embed="rId3" cstate="print"/>
          <a:srcRect/>
          <a:stretch>
            <a:fillRect/>
          </a:stretch>
        </p:blipFill>
        <p:spPr bwMode="auto">
          <a:xfrm>
            <a:off x="-6350" y="1517650"/>
            <a:ext cx="4279900" cy="2217738"/>
          </a:xfrm>
          <a:prstGeom prst="rect">
            <a:avLst/>
          </a:prstGeom>
          <a:noFill/>
          <a:ln w="12700">
            <a:noFill/>
            <a:miter lim="0"/>
            <a:headEnd/>
            <a:tailEnd/>
          </a:ln>
        </p:spPr>
      </p:pic>
      <p:pic>
        <p:nvPicPr>
          <p:cNvPr id="5128" name="Picture 8" descr="image.png"/>
          <p:cNvPicPr>
            <a:picLocks noChangeAspect="1"/>
          </p:cNvPicPr>
          <p:nvPr/>
        </p:nvPicPr>
        <p:blipFill>
          <a:blip r:embed="rId4" cstate="print"/>
          <a:srcRect/>
          <a:stretch>
            <a:fillRect/>
          </a:stretch>
        </p:blipFill>
        <p:spPr bwMode="auto">
          <a:xfrm>
            <a:off x="4156075" y="3578225"/>
            <a:ext cx="4994275" cy="2779713"/>
          </a:xfrm>
          <a:prstGeom prst="rect">
            <a:avLst/>
          </a:prstGeom>
          <a:noFill/>
          <a:ln w="12700">
            <a:noFill/>
            <a:miter lim="0"/>
            <a:headEnd/>
            <a:tailEnd/>
          </a:ln>
        </p:spPr>
      </p:pic>
      <p:grpSp>
        <p:nvGrpSpPr>
          <p:cNvPr id="2" name="Group 9"/>
          <p:cNvGrpSpPr>
            <a:grpSpLocks/>
          </p:cNvGrpSpPr>
          <p:nvPr/>
        </p:nvGrpSpPr>
        <p:grpSpPr bwMode="auto">
          <a:xfrm>
            <a:off x="1100138" y="1054100"/>
            <a:ext cx="4237037" cy="763588"/>
            <a:chOff x="0" y="0"/>
            <a:chExt cx="475" cy="86"/>
          </a:xfrm>
        </p:grpSpPr>
        <p:sp>
          <p:nvSpPr>
            <p:cNvPr id="19468" name="AutoShape 10"/>
            <p:cNvSpPr>
              <a:spLocks/>
            </p:cNvSpPr>
            <p:nvPr/>
          </p:nvSpPr>
          <p:spPr bwMode="auto">
            <a:xfrm>
              <a:off x="0" y="0"/>
              <a:ext cx="475" cy="86"/>
            </a:xfrm>
            <a:custGeom>
              <a:avLst/>
              <a:gdLst>
                <a:gd name="T0" fmla="*/ 68 w 21600"/>
                <a:gd name="T1" fmla="*/ 0 h 21600"/>
                <a:gd name="T2" fmla="*/ 68 w 21600"/>
                <a:gd name="T3" fmla="*/ 38 h 21600"/>
                <a:gd name="T4" fmla="*/ 68 w 21600"/>
                <a:gd name="T5" fmla="*/ 55 h 21600"/>
                <a:gd name="T6" fmla="*/ 68 w 21600"/>
                <a:gd name="T7" fmla="*/ 66 h 21600"/>
                <a:gd name="T8" fmla="*/ 136 w 21600"/>
                <a:gd name="T9" fmla="*/ 66 h 21600"/>
                <a:gd name="T10" fmla="*/ 0 w 21600"/>
                <a:gd name="T11" fmla="*/ 86 h 21600"/>
                <a:gd name="T12" fmla="*/ 238 w 21600"/>
                <a:gd name="T13" fmla="*/ 66 h 21600"/>
                <a:gd name="T14" fmla="*/ 475 w 21600"/>
                <a:gd name="T15" fmla="*/ 66 h 21600"/>
                <a:gd name="T16" fmla="*/ 475 w 21600"/>
                <a:gd name="T17" fmla="*/ 55 h 21600"/>
                <a:gd name="T18" fmla="*/ 475 w 21600"/>
                <a:gd name="T19" fmla="*/ 38 h 21600"/>
                <a:gd name="T20" fmla="*/ 475 w 21600"/>
                <a:gd name="T21" fmla="*/ 0 h 21600"/>
                <a:gd name="T22" fmla="*/ 238 w 21600"/>
                <a:gd name="T23" fmla="*/ 0 h 21600"/>
                <a:gd name="T24" fmla="*/ 136 w 21600"/>
                <a:gd name="T25" fmla="*/ 0 h 216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1600"/>
                <a:gd name="T40" fmla="*/ 0 h 21600"/>
                <a:gd name="T41" fmla="*/ 21600 w 21600"/>
                <a:gd name="T42" fmla="*/ 21600 h 2160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1600" h="21600">
                  <a:moveTo>
                    <a:pt x="3109" y="0"/>
                  </a:moveTo>
                  <a:lnTo>
                    <a:pt x="3109" y="9649"/>
                  </a:lnTo>
                  <a:lnTo>
                    <a:pt x="3109" y="13784"/>
                  </a:lnTo>
                  <a:lnTo>
                    <a:pt x="3109" y="16541"/>
                  </a:lnTo>
                  <a:lnTo>
                    <a:pt x="6190" y="16541"/>
                  </a:lnTo>
                  <a:lnTo>
                    <a:pt x="0" y="21600"/>
                  </a:lnTo>
                  <a:lnTo>
                    <a:pt x="10813" y="16541"/>
                  </a:lnTo>
                  <a:lnTo>
                    <a:pt x="21600" y="16541"/>
                  </a:lnTo>
                  <a:lnTo>
                    <a:pt x="21600" y="13784"/>
                  </a:lnTo>
                  <a:lnTo>
                    <a:pt x="21600" y="9649"/>
                  </a:lnTo>
                  <a:lnTo>
                    <a:pt x="21600" y="0"/>
                  </a:lnTo>
                  <a:lnTo>
                    <a:pt x="10813" y="0"/>
                  </a:lnTo>
                  <a:lnTo>
                    <a:pt x="6190" y="0"/>
                  </a:lnTo>
                  <a:close/>
                </a:path>
              </a:pathLst>
            </a:custGeom>
            <a:solidFill>
              <a:srgbClr val="000000">
                <a:alpha val="0"/>
              </a:srgbClr>
            </a:solidFill>
            <a:ln w="13546" cap="flat" cmpd="sng">
              <a:solidFill>
                <a:srgbClr val="000000"/>
              </a:solidFill>
              <a:prstDash val="solid"/>
              <a:round/>
              <a:headEnd/>
              <a:tailEnd/>
            </a:ln>
          </p:spPr>
          <p:txBody>
            <a:bodyPr lIns="72248" tIns="72248" rIns="72248" bIns="72248" anchor="ctr"/>
            <a:lstStyle/>
            <a:p>
              <a:endParaRPr lang="en-US"/>
            </a:p>
          </p:txBody>
        </p:sp>
        <p:sp>
          <p:nvSpPr>
            <p:cNvPr id="19469" name="Rectangle 11"/>
            <p:cNvSpPr>
              <a:spLocks/>
            </p:cNvSpPr>
            <p:nvPr/>
          </p:nvSpPr>
          <p:spPr bwMode="auto">
            <a:xfrm>
              <a:off x="68" y="0"/>
              <a:ext cx="407" cy="66"/>
            </a:xfrm>
            <a:prstGeom prst="rect">
              <a:avLst/>
            </a:prstGeom>
            <a:noFill/>
            <a:ln w="12700">
              <a:noFill/>
              <a:miter lim="0"/>
              <a:headEnd/>
              <a:tailEnd/>
            </a:ln>
          </p:spPr>
          <p:txBody>
            <a:bodyPr lIns="126435" tIns="72248" rIns="126435" bIns="72248"/>
            <a:lstStyle/>
            <a:p>
              <a:pPr marL="303213" indent="-303213" defTabSz="912813">
                <a:spcBef>
                  <a:spcPts val="850"/>
                </a:spcBef>
                <a:buClr>
                  <a:srgbClr val="D16349"/>
                </a:buClr>
                <a:buSzPct val="100000"/>
                <a:buFont typeface="TimesNewRomanPSMT" charset="0"/>
                <a:buChar char="■"/>
              </a:pPr>
              <a:r>
                <a:rPr lang="en-US" sz="1500">
                  <a:latin typeface="Optima" charset="0"/>
                  <a:sym typeface="Optima" charset="0"/>
                </a:rPr>
                <a:t>42% had Operations experience at some point in their career</a:t>
              </a:r>
              <a:endParaRPr lang="en-US"/>
            </a:p>
          </p:txBody>
        </p:sp>
      </p:grpSp>
      <p:grpSp>
        <p:nvGrpSpPr>
          <p:cNvPr id="3" name="Group 12"/>
          <p:cNvGrpSpPr>
            <a:grpSpLocks/>
          </p:cNvGrpSpPr>
          <p:nvPr/>
        </p:nvGrpSpPr>
        <p:grpSpPr bwMode="auto">
          <a:xfrm>
            <a:off x="979488" y="4562475"/>
            <a:ext cx="3300412" cy="1077913"/>
            <a:chOff x="0" y="0"/>
            <a:chExt cx="370" cy="121"/>
          </a:xfrm>
        </p:grpSpPr>
        <p:sp>
          <p:nvSpPr>
            <p:cNvPr id="19466" name="AutoShape 13"/>
            <p:cNvSpPr>
              <a:spLocks/>
            </p:cNvSpPr>
            <p:nvPr/>
          </p:nvSpPr>
          <p:spPr bwMode="auto">
            <a:xfrm>
              <a:off x="0" y="0"/>
              <a:ext cx="370" cy="121"/>
            </a:xfrm>
            <a:custGeom>
              <a:avLst/>
              <a:gdLst>
                <a:gd name="T0" fmla="*/ 0 w 21600"/>
                <a:gd name="T1" fmla="*/ 28 h 21600"/>
                <a:gd name="T2" fmla="*/ 0 w 21600"/>
                <a:gd name="T3" fmla="*/ 43 h 21600"/>
                <a:gd name="T4" fmla="*/ 0 w 21600"/>
                <a:gd name="T5" fmla="*/ 67 h 21600"/>
                <a:gd name="T6" fmla="*/ 0 w 21600"/>
                <a:gd name="T7" fmla="*/ 121 h 21600"/>
                <a:gd name="T8" fmla="*/ 199 w 21600"/>
                <a:gd name="T9" fmla="*/ 121 h 21600"/>
                <a:gd name="T10" fmla="*/ 285 w 21600"/>
                <a:gd name="T11" fmla="*/ 121 h 21600"/>
                <a:gd name="T12" fmla="*/ 342 w 21600"/>
                <a:gd name="T13" fmla="*/ 121 h 21600"/>
                <a:gd name="T14" fmla="*/ 342 w 21600"/>
                <a:gd name="T15" fmla="*/ 67 h 21600"/>
                <a:gd name="T16" fmla="*/ 342 w 21600"/>
                <a:gd name="T17" fmla="*/ 43 h 21600"/>
                <a:gd name="T18" fmla="*/ 342 w 21600"/>
                <a:gd name="T19" fmla="*/ 28 h 21600"/>
                <a:gd name="T20" fmla="*/ 285 w 21600"/>
                <a:gd name="T21" fmla="*/ 28 h 21600"/>
                <a:gd name="T22" fmla="*/ 370 w 21600"/>
                <a:gd name="T23" fmla="*/ 0 h 21600"/>
                <a:gd name="T24" fmla="*/ 199 w 21600"/>
                <a:gd name="T25" fmla="*/ 28 h 216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1600"/>
                <a:gd name="T40" fmla="*/ 0 h 21600"/>
                <a:gd name="T41" fmla="*/ 21600 w 21600"/>
                <a:gd name="T42" fmla="*/ 21600 h 2160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1600" h="21600">
                  <a:moveTo>
                    <a:pt x="0" y="4938"/>
                  </a:moveTo>
                  <a:lnTo>
                    <a:pt x="0" y="7715"/>
                  </a:lnTo>
                  <a:lnTo>
                    <a:pt x="0" y="11880"/>
                  </a:lnTo>
                  <a:lnTo>
                    <a:pt x="0" y="21600"/>
                  </a:lnTo>
                  <a:lnTo>
                    <a:pt x="11641" y="21600"/>
                  </a:lnTo>
                  <a:lnTo>
                    <a:pt x="16631" y="21600"/>
                  </a:lnTo>
                  <a:lnTo>
                    <a:pt x="19957" y="21600"/>
                  </a:lnTo>
                  <a:lnTo>
                    <a:pt x="19957" y="11880"/>
                  </a:lnTo>
                  <a:lnTo>
                    <a:pt x="19957" y="7715"/>
                  </a:lnTo>
                  <a:lnTo>
                    <a:pt x="19957" y="4938"/>
                  </a:lnTo>
                  <a:lnTo>
                    <a:pt x="16631" y="4938"/>
                  </a:lnTo>
                  <a:lnTo>
                    <a:pt x="21600" y="0"/>
                  </a:lnTo>
                  <a:lnTo>
                    <a:pt x="11641" y="4938"/>
                  </a:lnTo>
                  <a:close/>
                </a:path>
              </a:pathLst>
            </a:custGeom>
            <a:solidFill>
              <a:srgbClr val="000000">
                <a:alpha val="0"/>
              </a:srgbClr>
            </a:solidFill>
            <a:ln w="13546" cap="flat" cmpd="sng">
              <a:solidFill>
                <a:srgbClr val="000000"/>
              </a:solidFill>
              <a:prstDash val="solid"/>
              <a:round/>
              <a:headEnd/>
              <a:tailEnd/>
            </a:ln>
          </p:spPr>
          <p:txBody>
            <a:bodyPr lIns="0" tIns="0" rIns="0" bIns="0" anchor="ctr"/>
            <a:lstStyle/>
            <a:p>
              <a:endParaRPr lang="en-US"/>
            </a:p>
          </p:txBody>
        </p:sp>
        <p:sp>
          <p:nvSpPr>
            <p:cNvPr id="19467" name="Rectangle 14"/>
            <p:cNvSpPr>
              <a:spLocks/>
            </p:cNvSpPr>
            <p:nvPr/>
          </p:nvSpPr>
          <p:spPr bwMode="auto">
            <a:xfrm>
              <a:off x="0" y="27"/>
              <a:ext cx="342" cy="94"/>
            </a:xfrm>
            <a:prstGeom prst="rect">
              <a:avLst/>
            </a:prstGeom>
            <a:noFill/>
            <a:ln w="12700">
              <a:noFill/>
              <a:miter lim="0"/>
              <a:headEnd/>
              <a:tailEnd/>
            </a:ln>
          </p:spPr>
          <p:txBody>
            <a:bodyPr lIns="126435" tIns="72248" rIns="126435" bIns="72248"/>
            <a:lstStyle/>
            <a:p>
              <a:pPr marL="303213" indent="-303213" defTabSz="912813">
                <a:spcBef>
                  <a:spcPts val="850"/>
                </a:spcBef>
                <a:buClr>
                  <a:srgbClr val="D16349"/>
                </a:buClr>
                <a:buSzPct val="100000"/>
                <a:buFont typeface="TimesNewRomanPSMT" charset="0"/>
                <a:buChar char="■"/>
              </a:pPr>
              <a:r>
                <a:rPr lang="en-US" sz="1500">
                  <a:latin typeface="Optima" charset="0"/>
                  <a:sym typeface="Optima" charset="0"/>
                </a:rPr>
                <a:t>31% were in Operations immediately before  becoming CEO</a:t>
              </a:r>
              <a:endParaRPr lang="en-US"/>
            </a:p>
          </p:txBody>
        </p:sp>
      </p:grpSp>
      <p:sp>
        <p:nvSpPr>
          <p:cNvPr id="5135" name="Rectangle 15"/>
          <p:cNvSpPr>
            <a:spLocks/>
          </p:cNvSpPr>
          <p:nvPr/>
        </p:nvSpPr>
        <p:spPr bwMode="auto">
          <a:xfrm>
            <a:off x="0" y="6324600"/>
            <a:ext cx="4816475" cy="271463"/>
          </a:xfrm>
          <a:prstGeom prst="rect">
            <a:avLst/>
          </a:prstGeom>
          <a:noFill/>
          <a:ln w="12700">
            <a:noFill/>
            <a:miter lim="0"/>
            <a:headEnd/>
            <a:tailEnd/>
          </a:ln>
        </p:spPr>
        <p:txBody>
          <a:bodyPr lIns="88896" tIns="50798" rIns="88896" bIns="50798">
            <a:spAutoFit/>
          </a:bodyPr>
          <a:lstStyle/>
          <a:p>
            <a:pPr defTabSz="912813"/>
            <a:r>
              <a:rPr lang="en-US" sz="1100">
                <a:latin typeface="Optima" charset="0"/>
                <a:sym typeface="Optima" charset="0"/>
              </a:rPr>
              <a:t>Source: Spencer Stuart “Route to the top” Survey, 2008</a:t>
            </a:r>
            <a:endParaRPr lang="en-US" sz="180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499"/>
                                          </p:stCondLst>
                                        </p:cTn>
                                        <p:tgtEl>
                                          <p:spTgt spid="5127"/>
                                        </p:tgtEl>
                                        <p:attrNameLst>
                                          <p:attrName>style.visibility</p:attrName>
                                        </p:attrNameLst>
                                      </p:cBhvr>
                                      <p:to>
                                        <p:strVal val="visible"/>
                                      </p:to>
                                    </p:set>
                                  </p:childTnLst>
                                </p:cTn>
                              </p:par>
                            </p:childTnLst>
                          </p:cTn>
                        </p:par>
                        <p:par>
                          <p:cTn id="7" fill="hold">
                            <p:stCondLst>
                              <p:cond delay="500"/>
                            </p:stCondLst>
                            <p:childTnLst>
                              <p:par>
                                <p:cTn id="8" presetID="1" presetClass="entr" presetSubtype="0" fill="hold" nodeType="afterEffect">
                                  <p:stCondLst>
                                    <p:cond delay="0"/>
                                  </p:stCondLst>
                                  <p:childTnLst>
                                    <p:set>
                                      <p:cBhvr>
                                        <p:cTn id="9" dur="1" fill="hold">
                                          <p:stCondLst>
                                            <p:cond delay="499"/>
                                          </p:stCondLst>
                                        </p:cTn>
                                        <p:tgtEl>
                                          <p:spTgt spid="2"/>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499"/>
                                          </p:stCondLst>
                                        </p:cTn>
                                        <p:tgtEl>
                                          <p:spTgt spid="5128"/>
                                        </p:tgtEl>
                                        <p:attrNameLst>
                                          <p:attrName>style.visibility</p:attrName>
                                        </p:attrNameLst>
                                      </p:cBhvr>
                                      <p:to>
                                        <p:strVal val="visible"/>
                                      </p:to>
                                    </p:set>
                                  </p:childTnLst>
                                </p:cTn>
                              </p:par>
                            </p:childTnLst>
                          </p:cTn>
                        </p:par>
                        <p:par>
                          <p:cTn id="14" fill="hold">
                            <p:stCondLst>
                              <p:cond delay="500"/>
                            </p:stCondLst>
                            <p:childTnLst>
                              <p:par>
                                <p:cTn id="15" presetID="1" presetClass="entr" presetSubtype="0" fill="hold" nodeType="afterEffect">
                                  <p:stCondLst>
                                    <p:cond delay="0"/>
                                  </p:stCondLst>
                                  <p:childTnLst>
                                    <p:set>
                                      <p:cBhvr>
                                        <p:cTn id="16" dur="1" fill="hold">
                                          <p:stCondLst>
                                            <p:cond delay="499"/>
                                          </p:stCondLst>
                                        </p:cTn>
                                        <p:tgtEl>
                                          <p:spTgt spid="3"/>
                                        </p:tgtEl>
                                        <p:attrNameLst>
                                          <p:attrName>style.visibility</p:attrName>
                                        </p:attrNameLst>
                                      </p:cBhvr>
                                      <p:to>
                                        <p:strVal val="visible"/>
                                      </p:to>
                                    </p:set>
                                  </p:childTnLst>
                                </p:cTn>
                              </p:par>
                            </p:childTnLst>
                          </p:cTn>
                        </p:par>
                        <p:par>
                          <p:cTn id="17" fill="hold">
                            <p:stCondLst>
                              <p:cond delay="1000"/>
                            </p:stCondLst>
                            <p:childTnLst>
                              <p:par>
                                <p:cTn id="18" presetID="1" presetClass="entr" presetSubtype="0" fill="hold" grpId="0" nodeType="afterEffect">
                                  <p:stCondLst>
                                    <p:cond delay="0"/>
                                  </p:stCondLst>
                                  <p:childTnLst>
                                    <p:set>
                                      <p:cBhvr>
                                        <p:cTn id="19" dur="1" fill="hold">
                                          <p:stCondLst>
                                            <p:cond delay="499"/>
                                          </p:stCondLst>
                                        </p:cTn>
                                        <p:tgtEl>
                                          <p:spTgt spid="513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35" grpId="0" autoUpdateAnimBg="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u="sng" dirty="0" smtClean="0"/>
              <a:t>Operational</a:t>
            </a:r>
            <a:r>
              <a:rPr lang="en-US" dirty="0" smtClean="0"/>
              <a:t> Turnarounds</a:t>
            </a:r>
            <a:endParaRPr lang="en-US" dirty="0"/>
          </a:p>
        </p:txBody>
      </p:sp>
      <p:graphicFrame>
        <p:nvGraphicFramePr>
          <p:cNvPr id="5" name="Table 4"/>
          <p:cNvGraphicFramePr>
            <a:graphicFrameLocks noGrp="1"/>
          </p:cNvGraphicFramePr>
          <p:nvPr/>
        </p:nvGraphicFramePr>
        <p:xfrm>
          <a:off x="457199" y="1716705"/>
          <a:ext cx="8153401" cy="3690304"/>
        </p:xfrm>
        <a:graphic>
          <a:graphicData uri="http://schemas.openxmlformats.org/drawingml/2006/table">
            <a:tbl>
              <a:tblPr/>
              <a:tblGrid>
                <a:gridCol w="1602805"/>
                <a:gridCol w="3275298"/>
                <a:gridCol w="3275298"/>
              </a:tblGrid>
              <a:tr h="396796">
                <a:tc>
                  <a:txBody>
                    <a:bodyPr/>
                    <a:lstStyle/>
                    <a:p>
                      <a:pPr marL="0" marR="0">
                        <a:lnSpc>
                          <a:spcPct val="100000"/>
                        </a:lnSpc>
                        <a:spcBef>
                          <a:spcPts val="0"/>
                        </a:spcBef>
                        <a:spcAft>
                          <a:spcPts val="0"/>
                        </a:spcAft>
                      </a:pPr>
                      <a:endParaRPr lang="en-US" sz="2300" dirty="0">
                        <a:latin typeface="+mj-lt"/>
                        <a:ea typeface="Times New Roman"/>
                        <a:cs typeface="Times New Roman"/>
                      </a:endParaRPr>
                    </a:p>
                  </a:txBody>
                  <a:tcPr marL="68580" marR="68580" marT="0" marB="0">
                    <a:lnL w="12700" cap="flat" cmpd="sng" algn="ctr">
                      <a:solidFill>
                        <a:srgbClr val="D9D9D9"/>
                      </a:solidFill>
                      <a:prstDash val="solid"/>
                      <a:round/>
                      <a:headEnd type="none" w="med" len="med"/>
                      <a:tailEnd type="none" w="med" len="med"/>
                    </a:lnL>
                    <a:lnR>
                      <a:noFill/>
                    </a:lnR>
                    <a:lnT w="12700" cap="flat" cmpd="sng" algn="ctr">
                      <a:solidFill>
                        <a:srgbClr val="D9D9D9"/>
                      </a:solidFill>
                      <a:prstDash val="solid"/>
                      <a:round/>
                      <a:headEnd type="none" w="med" len="med"/>
                      <a:tailEnd type="none" w="med" len="med"/>
                    </a:lnT>
                    <a:lnB>
                      <a:noFill/>
                    </a:lnB>
                    <a:solidFill>
                      <a:srgbClr val="BFBFBF"/>
                    </a:solidFill>
                  </a:tcPr>
                </a:tc>
                <a:tc>
                  <a:txBody>
                    <a:bodyPr/>
                    <a:lstStyle/>
                    <a:p>
                      <a:pPr marL="0" marR="0">
                        <a:lnSpc>
                          <a:spcPct val="100000"/>
                        </a:lnSpc>
                        <a:spcBef>
                          <a:spcPts val="0"/>
                        </a:spcBef>
                        <a:spcAft>
                          <a:spcPts val="0"/>
                        </a:spcAft>
                      </a:pPr>
                      <a:r>
                        <a:rPr lang="en-US" sz="2300" dirty="0" smtClean="0">
                          <a:latin typeface="+mj-lt"/>
                          <a:ea typeface="Times New Roman"/>
                          <a:cs typeface="Times New Roman"/>
                        </a:rPr>
                        <a:t>Organization-focused</a:t>
                      </a:r>
                      <a:endParaRPr lang="en-US" sz="2300" dirty="0">
                        <a:latin typeface="+mj-lt"/>
                        <a:ea typeface="Times New Roman"/>
                        <a:cs typeface="Times New Roman"/>
                      </a:endParaRPr>
                    </a:p>
                  </a:txBody>
                  <a:tcPr marL="68580" marR="68580" marT="0" marB="0">
                    <a:lnL>
                      <a:noFill/>
                    </a:lnL>
                    <a:lnR w="12700" cap="flat" cmpd="sng" algn="ctr">
                      <a:noFill/>
                      <a:prstDash val="solid"/>
                      <a:round/>
                      <a:headEnd type="none" w="med" len="med"/>
                      <a:tailEnd type="none" w="med" len="med"/>
                    </a:lnR>
                    <a:lnT w="12700" cap="flat" cmpd="sng" algn="ctr">
                      <a:solidFill>
                        <a:srgbClr val="D9D9D9"/>
                      </a:solidFill>
                      <a:prstDash val="solid"/>
                      <a:round/>
                      <a:headEnd type="none" w="med" len="med"/>
                      <a:tailEnd type="none" w="med" len="med"/>
                    </a:lnT>
                    <a:lnB>
                      <a:noFill/>
                    </a:lnB>
                    <a:solidFill>
                      <a:srgbClr val="BFBFBF"/>
                    </a:solidFill>
                  </a:tcPr>
                </a:tc>
                <a:tc>
                  <a:txBody>
                    <a:bodyPr/>
                    <a:lstStyle/>
                    <a:p>
                      <a:pPr marL="0" marR="0">
                        <a:lnSpc>
                          <a:spcPct val="100000"/>
                        </a:lnSpc>
                        <a:spcBef>
                          <a:spcPts val="0"/>
                        </a:spcBef>
                        <a:spcAft>
                          <a:spcPts val="0"/>
                        </a:spcAft>
                      </a:pPr>
                      <a:r>
                        <a:rPr lang="en-US" sz="2300" dirty="0" smtClean="0">
                          <a:latin typeface="+mj-lt"/>
                          <a:ea typeface="Times New Roman"/>
                          <a:cs typeface="Times New Roman"/>
                        </a:rPr>
                        <a:t>Ops/Econ-focused</a:t>
                      </a:r>
                      <a:endParaRPr lang="en-US" sz="2300" dirty="0">
                        <a:latin typeface="+mj-lt"/>
                        <a:ea typeface="Times New Roman"/>
                        <a:cs typeface="Times New Roman"/>
                      </a:endParaRPr>
                    </a:p>
                  </a:txBody>
                  <a:tcPr marL="68580" marR="68580" marT="0" marB="0">
                    <a:lnL>
                      <a:noFill/>
                    </a:lnL>
                    <a:lnR w="12700" cap="flat" cmpd="sng" algn="ctr">
                      <a:solidFill>
                        <a:srgbClr val="D9D9D9"/>
                      </a:solidFill>
                      <a:prstDash val="solid"/>
                      <a:round/>
                      <a:headEnd type="none" w="med" len="med"/>
                      <a:tailEnd type="none" w="med" len="med"/>
                    </a:lnR>
                    <a:lnT w="12700" cap="flat" cmpd="sng" algn="ctr">
                      <a:solidFill>
                        <a:srgbClr val="D9D9D9"/>
                      </a:solidFill>
                      <a:prstDash val="solid"/>
                      <a:round/>
                      <a:headEnd type="none" w="med" len="med"/>
                      <a:tailEnd type="none" w="med" len="med"/>
                    </a:lnT>
                    <a:lnB>
                      <a:noFill/>
                    </a:lnB>
                    <a:solidFill>
                      <a:srgbClr val="BFBFBF"/>
                    </a:solidFill>
                  </a:tcPr>
                </a:tc>
              </a:tr>
              <a:tr h="488857">
                <a:tc>
                  <a:txBody>
                    <a:bodyPr/>
                    <a:lstStyle/>
                    <a:p>
                      <a:pPr marL="0" marR="0">
                        <a:lnSpc>
                          <a:spcPct val="100000"/>
                        </a:lnSpc>
                        <a:spcBef>
                          <a:spcPts val="0"/>
                        </a:spcBef>
                        <a:spcAft>
                          <a:spcPts val="0"/>
                        </a:spcAft>
                      </a:pPr>
                      <a:endParaRPr lang="en-US" sz="2300" dirty="0">
                        <a:latin typeface="+mj-lt"/>
                        <a:ea typeface="Times New Roman"/>
                        <a:cs typeface="Times New Roman"/>
                      </a:endParaRPr>
                    </a:p>
                  </a:txBody>
                  <a:tcPr marL="68580" marR="68580" marT="0" marB="0">
                    <a:lnL w="12700" cap="flat" cmpd="sng" algn="ctr">
                      <a:solidFill>
                        <a:srgbClr val="D9D9D9"/>
                      </a:solidFill>
                      <a:prstDash val="solid"/>
                      <a:round/>
                      <a:headEnd type="none" w="med" len="med"/>
                      <a:tailEnd type="none" w="med" len="med"/>
                    </a:lnL>
                    <a:lnR>
                      <a:noFill/>
                    </a:lnR>
                    <a:lnT>
                      <a:noFill/>
                    </a:lnT>
                    <a:lnB>
                      <a:noFill/>
                    </a:lnB>
                    <a:solidFill>
                      <a:srgbClr val="D9D9D9"/>
                    </a:solidFill>
                  </a:tcPr>
                </a:tc>
                <a:tc>
                  <a:txBody>
                    <a:bodyPr/>
                    <a:lstStyle/>
                    <a:p>
                      <a:pPr marL="0" marR="0">
                        <a:lnSpc>
                          <a:spcPct val="100000"/>
                        </a:lnSpc>
                        <a:spcBef>
                          <a:spcPts val="0"/>
                        </a:spcBef>
                        <a:spcAft>
                          <a:spcPts val="0"/>
                        </a:spcAft>
                      </a:pPr>
                      <a:r>
                        <a:rPr lang="en-US" sz="2300" b="1" dirty="0" smtClean="0">
                          <a:latin typeface="+mj-lt"/>
                          <a:ea typeface="Times New Roman"/>
                          <a:cs typeface="Times New Roman"/>
                        </a:rPr>
                        <a:t>1981: Champion International</a:t>
                      </a:r>
                      <a:endParaRPr lang="en-US" sz="2300" b="1" dirty="0">
                        <a:latin typeface="+mj-lt"/>
                        <a:ea typeface="Times New Roman"/>
                        <a:cs typeface="Times New Roman"/>
                      </a:endParaRPr>
                    </a:p>
                  </a:txBody>
                  <a:tcPr marL="68580" marR="68580" marT="0" marB="0">
                    <a:lnL>
                      <a:noFill/>
                    </a:lnL>
                    <a:lnR w="12700" cap="flat" cmpd="sng" algn="ctr">
                      <a:noFill/>
                      <a:prstDash val="solid"/>
                      <a:round/>
                      <a:headEnd type="none" w="med" len="med"/>
                      <a:tailEnd type="none" w="med" len="med"/>
                    </a:lnR>
                    <a:lnT>
                      <a:noFill/>
                    </a:lnT>
                    <a:lnB>
                      <a:noFill/>
                    </a:lnB>
                    <a:solidFill>
                      <a:srgbClr val="D9D9D9"/>
                    </a:solidFill>
                  </a:tcPr>
                </a:tc>
                <a:tc>
                  <a:txBody>
                    <a:bodyPr/>
                    <a:lstStyle/>
                    <a:p>
                      <a:pPr marL="0" marR="0">
                        <a:lnSpc>
                          <a:spcPct val="100000"/>
                        </a:lnSpc>
                        <a:spcBef>
                          <a:spcPts val="0"/>
                        </a:spcBef>
                        <a:spcAft>
                          <a:spcPts val="0"/>
                        </a:spcAft>
                      </a:pPr>
                      <a:r>
                        <a:rPr lang="en-US" sz="2300" b="1" dirty="0" smtClean="0">
                          <a:latin typeface="+mj-lt"/>
                          <a:ea typeface="Times New Roman"/>
                          <a:cs typeface="Times New Roman"/>
                        </a:rPr>
                        <a:t>1994: Scott Paper</a:t>
                      </a:r>
                      <a:endParaRPr lang="en-US" sz="2300" b="1" dirty="0">
                        <a:latin typeface="+mj-lt"/>
                        <a:ea typeface="Times New Roman"/>
                        <a:cs typeface="Times New Roman"/>
                      </a:endParaRPr>
                    </a:p>
                  </a:txBody>
                  <a:tcPr marL="68580" marR="68580" marT="0" marB="0">
                    <a:lnL>
                      <a:noFill/>
                    </a:lnL>
                    <a:lnR w="12700" cap="flat" cmpd="sng" algn="ctr">
                      <a:solidFill>
                        <a:srgbClr val="D9D9D9"/>
                      </a:solidFill>
                      <a:prstDash val="solid"/>
                      <a:round/>
                      <a:headEnd type="none" w="med" len="med"/>
                      <a:tailEnd type="none" w="med" len="med"/>
                    </a:lnR>
                    <a:lnT>
                      <a:noFill/>
                    </a:lnT>
                    <a:lnB>
                      <a:noFill/>
                    </a:lnB>
                    <a:solidFill>
                      <a:srgbClr val="D9D9D9"/>
                    </a:solidFill>
                  </a:tcPr>
                </a:tc>
              </a:tr>
              <a:tr h="595194">
                <a:tc>
                  <a:txBody>
                    <a:bodyPr/>
                    <a:lstStyle/>
                    <a:p>
                      <a:pPr marL="0" marR="0">
                        <a:lnSpc>
                          <a:spcPct val="100000"/>
                        </a:lnSpc>
                        <a:spcBef>
                          <a:spcPts val="0"/>
                        </a:spcBef>
                        <a:spcAft>
                          <a:spcPts val="0"/>
                        </a:spcAft>
                      </a:pPr>
                      <a:r>
                        <a:rPr lang="en-US" sz="2300" dirty="0">
                          <a:latin typeface="+mj-lt"/>
                          <a:ea typeface="Times New Roman"/>
                          <a:cs typeface="Times New Roman"/>
                        </a:rPr>
                        <a:t>Goals</a:t>
                      </a:r>
                    </a:p>
                  </a:txBody>
                  <a:tcPr marL="68580" marR="68580" marT="0" marB="0">
                    <a:lnL w="12700" cap="flat" cmpd="sng" algn="ctr">
                      <a:solidFill>
                        <a:srgbClr val="D9D9D9"/>
                      </a:solidFill>
                      <a:prstDash val="solid"/>
                      <a:round/>
                      <a:headEnd type="none" w="med" len="med"/>
                      <a:tailEnd type="none" w="med" len="med"/>
                    </a:lnL>
                    <a:lnR>
                      <a:noFill/>
                    </a:lnR>
                    <a:lnT>
                      <a:noFill/>
                    </a:lnT>
                    <a:lnB>
                      <a:noFill/>
                    </a:lnB>
                    <a:solidFill>
                      <a:srgbClr val="D9D9D9"/>
                    </a:solidFill>
                  </a:tcPr>
                </a:tc>
                <a:tc>
                  <a:txBody>
                    <a:bodyPr/>
                    <a:lstStyle/>
                    <a:p>
                      <a:pPr marL="0" marR="0">
                        <a:lnSpc>
                          <a:spcPct val="100000"/>
                        </a:lnSpc>
                        <a:spcBef>
                          <a:spcPts val="0"/>
                        </a:spcBef>
                        <a:spcAft>
                          <a:spcPts val="0"/>
                        </a:spcAft>
                      </a:pPr>
                      <a:r>
                        <a:rPr lang="en-US" sz="2300" dirty="0">
                          <a:latin typeface="+mj-lt"/>
                          <a:ea typeface="Times New Roman"/>
                          <a:cs typeface="Times New Roman"/>
                        </a:rPr>
                        <a:t>Develop organizational capability</a:t>
                      </a:r>
                    </a:p>
                  </a:txBody>
                  <a:tcPr marL="68580" marR="68580" marT="0" marB="0">
                    <a:lnL>
                      <a:noFill/>
                    </a:lnL>
                    <a:lnR w="12700" cap="flat" cmpd="sng" algn="ctr">
                      <a:noFill/>
                      <a:prstDash val="solid"/>
                      <a:round/>
                      <a:headEnd type="none" w="med" len="med"/>
                      <a:tailEnd type="none" w="med" len="med"/>
                    </a:lnR>
                    <a:lnT>
                      <a:noFill/>
                    </a:lnT>
                    <a:lnB>
                      <a:noFill/>
                    </a:lnB>
                    <a:solidFill>
                      <a:srgbClr val="D9D9D9"/>
                    </a:solidFill>
                  </a:tcPr>
                </a:tc>
                <a:tc>
                  <a:txBody>
                    <a:bodyPr/>
                    <a:lstStyle/>
                    <a:p>
                      <a:pPr marL="0" marR="0">
                        <a:lnSpc>
                          <a:spcPct val="100000"/>
                        </a:lnSpc>
                        <a:spcBef>
                          <a:spcPts val="0"/>
                        </a:spcBef>
                        <a:spcAft>
                          <a:spcPts val="0"/>
                        </a:spcAft>
                      </a:pPr>
                      <a:r>
                        <a:rPr lang="en-US" sz="2300" dirty="0">
                          <a:latin typeface="+mj-lt"/>
                          <a:ea typeface="Times New Roman"/>
                          <a:cs typeface="Times New Roman"/>
                        </a:rPr>
                        <a:t>Maximize shareholder value</a:t>
                      </a:r>
                    </a:p>
                  </a:txBody>
                  <a:tcPr marL="68580" marR="68580" marT="0" marB="0">
                    <a:lnL>
                      <a:noFill/>
                    </a:lnL>
                    <a:lnR w="12700" cap="flat" cmpd="sng" algn="ctr">
                      <a:solidFill>
                        <a:srgbClr val="D9D9D9"/>
                      </a:solidFill>
                      <a:prstDash val="solid"/>
                      <a:round/>
                      <a:headEnd type="none" w="med" len="med"/>
                      <a:tailEnd type="none" w="med" len="med"/>
                    </a:lnR>
                    <a:lnT>
                      <a:noFill/>
                    </a:lnT>
                    <a:lnB>
                      <a:noFill/>
                    </a:lnB>
                    <a:solidFill>
                      <a:srgbClr val="D9D9D9"/>
                    </a:solidFill>
                  </a:tcPr>
                </a:tc>
              </a:tr>
              <a:tr h="396796">
                <a:tc>
                  <a:txBody>
                    <a:bodyPr/>
                    <a:lstStyle/>
                    <a:p>
                      <a:pPr marL="0" marR="0">
                        <a:lnSpc>
                          <a:spcPct val="100000"/>
                        </a:lnSpc>
                        <a:spcBef>
                          <a:spcPts val="0"/>
                        </a:spcBef>
                        <a:spcAft>
                          <a:spcPts val="0"/>
                        </a:spcAft>
                      </a:pPr>
                      <a:r>
                        <a:rPr lang="en-US" sz="2300">
                          <a:latin typeface="+mj-lt"/>
                          <a:ea typeface="Times New Roman"/>
                          <a:cs typeface="Times New Roman"/>
                        </a:rPr>
                        <a:t>Leadership</a:t>
                      </a:r>
                    </a:p>
                  </a:txBody>
                  <a:tcPr marL="68580" marR="68580" marT="0" marB="0">
                    <a:lnL w="12700" cap="flat" cmpd="sng" algn="ctr">
                      <a:solidFill>
                        <a:srgbClr val="D9D9D9"/>
                      </a:solidFill>
                      <a:prstDash val="solid"/>
                      <a:round/>
                      <a:headEnd type="none" w="med" len="med"/>
                      <a:tailEnd type="none" w="med" len="med"/>
                    </a:lnL>
                    <a:lnR>
                      <a:noFill/>
                    </a:lnR>
                    <a:lnT>
                      <a:noFill/>
                    </a:lnT>
                    <a:lnB>
                      <a:noFill/>
                    </a:lnB>
                    <a:solidFill>
                      <a:srgbClr val="D9D9D9"/>
                    </a:solidFill>
                  </a:tcPr>
                </a:tc>
                <a:tc>
                  <a:txBody>
                    <a:bodyPr/>
                    <a:lstStyle/>
                    <a:p>
                      <a:pPr marL="0" marR="0">
                        <a:lnSpc>
                          <a:spcPct val="100000"/>
                        </a:lnSpc>
                        <a:spcBef>
                          <a:spcPts val="0"/>
                        </a:spcBef>
                        <a:spcAft>
                          <a:spcPts val="0"/>
                        </a:spcAft>
                      </a:pPr>
                      <a:r>
                        <a:rPr lang="en-US" sz="2300" dirty="0">
                          <a:latin typeface="+mj-lt"/>
                          <a:ea typeface="Times New Roman"/>
                          <a:cs typeface="Times New Roman"/>
                        </a:rPr>
                        <a:t>Encourage bottom-up</a:t>
                      </a:r>
                    </a:p>
                  </a:txBody>
                  <a:tcPr marL="68580" marR="68580" marT="0" marB="0">
                    <a:lnL>
                      <a:noFill/>
                    </a:lnL>
                    <a:lnR w="12700" cap="flat" cmpd="sng" algn="ctr">
                      <a:noFill/>
                      <a:prstDash val="solid"/>
                      <a:round/>
                      <a:headEnd type="none" w="med" len="med"/>
                      <a:tailEnd type="none" w="med" len="med"/>
                    </a:lnR>
                    <a:lnT>
                      <a:noFill/>
                    </a:lnT>
                    <a:lnB>
                      <a:noFill/>
                    </a:lnB>
                    <a:solidFill>
                      <a:srgbClr val="D9D9D9"/>
                    </a:solidFill>
                  </a:tcPr>
                </a:tc>
                <a:tc>
                  <a:txBody>
                    <a:bodyPr/>
                    <a:lstStyle/>
                    <a:p>
                      <a:pPr marL="0" marR="0">
                        <a:lnSpc>
                          <a:spcPct val="100000"/>
                        </a:lnSpc>
                        <a:spcBef>
                          <a:spcPts val="0"/>
                        </a:spcBef>
                        <a:spcAft>
                          <a:spcPts val="0"/>
                        </a:spcAft>
                      </a:pPr>
                      <a:r>
                        <a:rPr lang="en-US" sz="2300" dirty="0">
                          <a:latin typeface="+mj-lt"/>
                          <a:ea typeface="Times New Roman"/>
                          <a:cs typeface="Times New Roman"/>
                        </a:rPr>
                        <a:t>Manage top-down</a:t>
                      </a:r>
                    </a:p>
                  </a:txBody>
                  <a:tcPr marL="68580" marR="68580" marT="0" marB="0">
                    <a:lnL>
                      <a:noFill/>
                    </a:lnL>
                    <a:lnR w="12700" cap="flat" cmpd="sng" algn="ctr">
                      <a:solidFill>
                        <a:srgbClr val="D9D9D9"/>
                      </a:solidFill>
                      <a:prstDash val="solid"/>
                      <a:round/>
                      <a:headEnd type="none" w="med" len="med"/>
                      <a:tailEnd type="none" w="med" len="med"/>
                    </a:lnR>
                    <a:lnT>
                      <a:noFill/>
                    </a:lnT>
                    <a:lnB>
                      <a:noFill/>
                    </a:lnB>
                    <a:solidFill>
                      <a:srgbClr val="D9D9D9"/>
                    </a:solidFill>
                  </a:tcPr>
                </a:tc>
              </a:tr>
              <a:tr h="488857">
                <a:tc>
                  <a:txBody>
                    <a:bodyPr/>
                    <a:lstStyle/>
                    <a:p>
                      <a:pPr marL="0" marR="0">
                        <a:lnSpc>
                          <a:spcPct val="100000"/>
                        </a:lnSpc>
                        <a:spcBef>
                          <a:spcPts val="0"/>
                        </a:spcBef>
                        <a:spcAft>
                          <a:spcPts val="0"/>
                        </a:spcAft>
                      </a:pPr>
                      <a:r>
                        <a:rPr lang="en-US" sz="2300">
                          <a:latin typeface="+mj-lt"/>
                          <a:ea typeface="Times New Roman"/>
                          <a:cs typeface="Times New Roman"/>
                        </a:rPr>
                        <a:t>Focus</a:t>
                      </a:r>
                    </a:p>
                  </a:txBody>
                  <a:tcPr marL="68580" marR="68580" marT="0" marB="0">
                    <a:lnL w="12700" cap="flat" cmpd="sng" algn="ctr">
                      <a:solidFill>
                        <a:srgbClr val="D9D9D9"/>
                      </a:solidFill>
                      <a:prstDash val="solid"/>
                      <a:round/>
                      <a:headEnd type="none" w="med" len="med"/>
                      <a:tailEnd type="none" w="med" len="med"/>
                    </a:lnL>
                    <a:lnR>
                      <a:noFill/>
                    </a:lnR>
                    <a:lnT>
                      <a:noFill/>
                    </a:lnT>
                    <a:lnB>
                      <a:noFill/>
                    </a:lnB>
                    <a:solidFill>
                      <a:srgbClr val="D9D9D9"/>
                    </a:solidFill>
                  </a:tcPr>
                </a:tc>
                <a:tc>
                  <a:txBody>
                    <a:bodyPr/>
                    <a:lstStyle/>
                    <a:p>
                      <a:pPr marL="0" marR="0">
                        <a:lnSpc>
                          <a:spcPct val="100000"/>
                        </a:lnSpc>
                        <a:spcBef>
                          <a:spcPts val="0"/>
                        </a:spcBef>
                        <a:spcAft>
                          <a:spcPts val="0"/>
                        </a:spcAft>
                      </a:pPr>
                      <a:r>
                        <a:rPr lang="en-US" sz="2300" dirty="0" smtClean="0">
                          <a:latin typeface="+mj-lt"/>
                          <a:ea typeface="Times New Roman"/>
                          <a:cs typeface="Times New Roman"/>
                        </a:rPr>
                        <a:t>Style,</a:t>
                      </a:r>
                      <a:r>
                        <a:rPr lang="en-US" sz="2300" baseline="0" dirty="0" smtClean="0">
                          <a:latin typeface="+mj-lt"/>
                          <a:ea typeface="Times New Roman"/>
                          <a:cs typeface="Times New Roman"/>
                        </a:rPr>
                        <a:t> </a:t>
                      </a:r>
                      <a:r>
                        <a:rPr lang="en-US" sz="2300" dirty="0" smtClean="0">
                          <a:latin typeface="+mj-lt"/>
                          <a:ea typeface="Times New Roman"/>
                          <a:cs typeface="Times New Roman"/>
                        </a:rPr>
                        <a:t>shared </a:t>
                      </a:r>
                      <a:r>
                        <a:rPr lang="en-US" sz="2300" dirty="0">
                          <a:latin typeface="+mj-lt"/>
                          <a:ea typeface="Times New Roman"/>
                          <a:cs typeface="Times New Roman"/>
                        </a:rPr>
                        <a:t>values</a:t>
                      </a:r>
                    </a:p>
                  </a:txBody>
                  <a:tcPr marL="68580" marR="68580" marT="0" marB="0">
                    <a:lnL>
                      <a:noFill/>
                    </a:lnL>
                    <a:lnR w="12700" cap="flat" cmpd="sng" algn="ctr">
                      <a:noFill/>
                      <a:prstDash val="solid"/>
                      <a:round/>
                      <a:headEnd type="none" w="med" len="med"/>
                      <a:tailEnd type="none" w="med" len="med"/>
                    </a:lnR>
                    <a:lnT>
                      <a:noFill/>
                    </a:lnT>
                    <a:lnB>
                      <a:noFill/>
                    </a:lnB>
                    <a:solidFill>
                      <a:srgbClr val="D9D9D9"/>
                    </a:solidFill>
                  </a:tcPr>
                </a:tc>
                <a:tc>
                  <a:txBody>
                    <a:bodyPr/>
                    <a:lstStyle/>
                    <a:p>
                      <a:pPr marL="0" marR="0">
                        <a:lnSpc>
                          <a:spcPct val="100000"/>
                        </a:lnSpc>
                        <a:spcBef>
                          <a:spcPts val="0"/>
                        </a:spcBef>
                        <a:spcAft>
                          <a:spcPts val="0"/>
                        </a:spcAft>
                      </a:pPr>
                      <a:r>
                        <a:rPr lang="en-US" sz="2300" dirty="0" smtClean="0">
                          <a:latin typeface="+mj-lt"/>
                          <a:ea typeface="Times New Roman"/>
                          <a:cs typeface="Times New Roman"/>
                        </a:rPr>
                        <a:t>Processes, structure,</a:t>
                      </a:r>
                      <a:r>
                        <a:rPr lang="en-US" sz="2300" baseline="0" dirty="0" smtClean="0">
                          <a:latin typeface="+mj-lt"/>
                          <a:ea typeface="Times New Roman"/>
                          <a:cs typeface="Times New Roman"/>
                        </a:rPr>
                        <a:t> </a:t>
                      </a:r>
                      <a:r>
                        <a:rPr lang="en-US" sz="2300" dirty="0" smtClean="0">
                          <a:latin typeface="+mj-lt"/>
                          <a:ea typeface="Times New Roman"/>
                          <a:cs typeface="Times New Roman"/>
                        </a:rPr>
                        <a:t>systems</a:t>
                      </a:r>
                      <a:endParaRPr lang="en-US" sz="2300" dirty="0">
                        <a:latin typeface="+mj-lt"/>
                        <a:ea typeface="Times New Roman"/>
                        <a:cs typeface="Times New Roman"/>
                      </a:endParaRPr>
                    </a:p>
                  </a:txBody>
                  <a:tcPr marL="68580" marR="68580" marT="0" marB="0">
                    <a:lnL>
                      <a:noFill/>
                    </a:lnL>
                    <a:lnR w="12700" cap="flat" cmpd="sng" algn="ctr">
                      <a:solidFill>
                        <a:srgbClr val="D9D9D9"/>
                      </a:solidFill>
                      <a:prstDash val="solid"/>
                      <a:round/>
                      <a:headEnd type="none" w="med" len="med"/>
                      <a:tailEnd type="none" w="med" len="med"/>
                    </a:lnR>
                    <a:lnT>
                      <a:noFill/>
                    </a:lnT>
                    <a:lnB>
                      <a:noFill/>
                    </a:lnB>
                    <a:solidFill>
                      <a:srgbClr val="D9D9D9"/>
                    </a:solidFill>
                  </a:tcPr>
                </a:tc>
              </a:tr>
              <a:tr h="396796">
                <a:tc>
                  <a:txBody>
                    <a:bodyPr/>
                    <a:lstStyle/>
                    <a:p>
                      <a:pPr marL="0" marR="0">
                        <a:lnSpc>
                          <a:spcPct val="100000"/>
                        </a:lnSpc>
                        <a:spcBef>
                          <a:spcPts val="0"/>
                        </a:spcBef>
                        <a:spcAft>
                          <a:spcPts val="0"/>
                        </a:spcAft>
                      </a:pPr>
                      <a:r>
                        <a:rPr lang="en-US" sz="2300">
                          <a:latin typeface="+mj-lt"/>
                          <a:ea typeface="Times New Roman"/>
                          <a:cs typeface="Times New Roman"/>
                        </a:rPr>
                        <a:t>Process</a:t>
                      </a:r>
                    </a:p>
                  </a:txBody>
                  <a:tcPr marL="68580" marR="68580" marT="0" marB="0">
                    <a:lnL w="12700" cap="flat" cmpd="sng" algn="ctr">
                      <a:solidFill>
                        <a:srgbClr val="D9D9D9"/>
                      </a:solidFill>
                      <a:prstDash val="solid"/>
                      <a:round/>
                      <a:headEnd type="none" w="med" len="med"/>
                      <a:tailEnd type="none" w="med" len="med"/>
                    </a:lnL>
                    <a:lnR>
                      <a:noFill/>
                    </a:lnR>
                    <a:lnT>
                      <a:noFill/>
                    </a:lnT>
                    <a:lnB>
                      <a:noFill/>
                    </a:lnB>
                    <a:solidFill>
                      <a:srgbClr val="D9D9D9"/>
                    </a:solidFill>
                  </a:tcPr>
                </a:tc>
                <a:tc>
                  <a:txBody>
                    <a:bodyPr/>
                    <a:lstStyle/>
                    <a:p>
                      <a:pPr marL="0" marR="0">
                        <a:lnSpc>
                          <a:spcPct val="100000"/>
                        </a:lnSpc>
                        <a:spcBef>
                          <a:spcPts val="0"/>
                        </a:spcBef>
                        <a:spcAft>
                          <a:spcPts val="0"/>
                        </a:spcAft>
                      </a:pPr>
                      <a:r>
                        <a:rPr lang="en-US" sz="2300" dirty="0">
                          <a:latin typeface="+mj-lt"/>
                          <a:ea typeface="Times New Roman"/>
                          <a:cs typeface="Times New Roman"/>
                        </a:rPr>
                        <a:t>Experiment, evolve</a:t>
                      </a:r>
                    </a:p>
                  </a:txBody>
                  <a:tcPr marL="68580" marR="68580" marT="0" marB="0">
                    <a:lnL>
                      <a:noFill/>
                    </a:lnL>
                    <a:lnR w="12700" cap="flat" cmpd="sng" algn="ctr">
                      <a:noFill/>
                      <a:prstDash val="solid"/>
                      <a:round/>
                      <a:headEnd type="none" w="med" len="med"/>
                      <a:tailEnd type="none" w="med" len="med"/>
                    </a:lnR>
                    <a:lnT>
                      <a:noFill/>
                    </a:lnT>
                    <a:lnB>
                      <a:noFill/>
                    </a:lnB>
                    <a:solidFill>
                      <a:srgbClr val="D9D9D9"/>
                    </a:solidFill>
                  </a:tcPr>
                </a:tc>
                <a:tc>
                  <a:txBody>
                    <a:bodyPr/>
                    <a:lstStyle/>
                    <a:p>
                      <a:pPr marL="0" marR="0">
                        <a:lnSpc>
                          <a:spcPct val="100000"/>
                        </a:lnSpc>
                        <a:spcBef>
                          <a:spcPts val="0"/>
                        </a:spcBef>
                        <a:spcAft>
                          <a:spcPts val="0"/>
                        </a:spcAft>
                      </a:pPr>
                      <a:r>
                        <a:rPr lang="en-US" sz="2300" dirty="0">
                          <a:latin typeface="+mj-lt"/>
                          <a:ea typeface="Times New Roman"/>
                          <a:cs typeface="Times New Roman"/>
                        </a:rPr>
                        <a:t>Plan, execute, debug</a:t>
                      </a:r>
                    </a:p>
                  </a:txBody>
                  <a:tcPr marL="68580" marR="68580" marT="0" marB="0">
                    <a:lnL>
                      <a:noFill/>
                    </a:lnL>
                    <a:lnR w="12700" cap="flat" cmpd="sng" algn="ctr">
                      <a:solidFill>
                        <a:srgbClr val="D9D9D9"/>
                      </a:solidFill>
                      <a:prstDash val="solid"/>
                      <a:round/>
                      <a:headEnd type="none" w="med" len="med"/>
                      <a:tailEnd type="none" w="med" len="med"/>
                    </a:lnR>
                    <a:lnT>
                      <a:noFill/>
                    </a:lnT>
                    <a:lnB>
                      <a:noFill/>
                    </a:lnB>
                    <a:solidFill>
                      <a:srgbClr val="D9D9D9"/>
                    </a:solidFill>
                  </a:tcPr>
                </a:tc>
              </a:tr>
              <a:tr h="396796">
                <a:tc>
                  <a:txBody>
                    <a:bodyPr/>
                    <a:lstStyle/>
                    <a:p>
                      <a:pPr marL="0" marR="0">
                        <a:lnSpc>
                          <a:spcPct val="100000"/>
                        </a:lnSpc>
                        <a:spcBef>
                          <a:spcPts val="0"/>
                        </a:spcBef>
                        <a:spcAft>
                          <a:spcPts val="0"/>
                        </a:spcAft>
                      </a:pPr>
                      <a:r>
                        <a:rPr lang="en-US" sz="2300">
                          <a:latin typeface="+mj-lt"/>
                          <a:ea typeface="Times New Roman"/>
                          <a:cs typeface="Times New Roman"/>
                        </a:rPr>
                        <a:t>Reward</a:t>
                      </a:r>
                    </a:p>
                  </a:txBody>
                  <a:tcPr marL="68580" marR="68580" marT="0" marB="0">
                    <a:lnL w="12700" cap="flat" cmpd="sng" algn="ctr">
                      <a:solidFill>
                        <a:srgbClr val="D9D9D9"/>
                      </a:solidFill>
                      <a:prstDash val="solid"/>
                      <a:round/>
                      <a:headEnd type="none" w="med" len="med"/>
                      <a:tailEnd type="none" w="med" len="med"/>
                    </a:lnL>
                    <a:lnR>
                      <a:noFill/>
                    </a:lnR>
                    <a:lnT>
                      <a:noFill/>
                    </a:lnT>
                    <a:lnB w="12700" cap="flat" cmpd="sng" algn="ctr">
                      <a:solidFill>
                        <a:srgbClr val="D9D9D9"/>
                      </a:solidFill>
                      <a:prstDash val="solid"/>
                      <a:round/>
                      <a:headEnd type="none" w="med" len="med"/>
                      <a:tailEnd type="none" w="med" len="med"/>
                    </a:lnB>
                    <a:solidFill>
                      <a:srgbClr val="D9D9D9"/>
                    </a:solidFill>
                  </a:tcPr>
                </a:tc>
                <a:tc>
                  <a:txBody>
                    <a:bodyPr/>
                    <a:lstStyle/>
                    <a:p>
                      <a:pPr marL="0" marR="0">
                        <a:lnSpc>
                          <a:spcPct val="100000"/>
                        </a:lnSpc>
                        <a:spcBef>
                          <a:spcPts val="0"/>
                        </a:spcBef>
                        <a:spcAft>
                          <a:spcPts val="0"/>
                        </a:spcAft>
                      </a:pPr>
                      <a:r>
                        <a:rPr lang="en-US" sz="2300" dirty="0" smtClean="0">
                          <a:latin typeface="+mj-lt"/>
                          <a:ea typeface="Times New Roman"/>
                          <a:cs typeface="Times New Roman"/>
                        </a:rPr>
                        <a:t>Skills, commitment</a:t>
                      </a:r>
                      <a:endParaRPr lang="en-US" sz="2300" dirty="0">
                        <a:latin typeface="+mj-lt"/>
                        <a:ea typeface="Times New Roman"/>
                        <a:cs typeface="Times New Roman"/>
                      </a:endParaRPr>
                    </a:p>
                  </a:txBody>
                  <a:tcPr marL="68580" marR="68580" marT="0" marB="0">
                    <a:lnL>
                      <a:noFill/>
                    </a:lnL>
                    <a:lnR w="12700" cap="flat" cmpd="sng" algn="ctr">
                      <a:noFill/>
                      <a:prstDash val="solid"/>
                      <a:round/>
                      <a:headEnd type="none" w="med" len="med"/>
                      <a:tailEnd type="none" w="med" len="med"/>
                    </a:lnR>
                    <a:lnT>
                      <a:noFill/>
                    </a:lnT>
                    <a:lnB w="12700" cap="flat" cmpd="sng" algn="ctr">
                      <a:solidFill>
                        <a:srgbClr val="D9D9D9"/>
                      </a:solidFill>
                      <a:prstDash val="solid"/>
                      <a:round/>
                      <a:headEnd type="none" w="med" len="med"/>
                      <a:tailEnd type="none" w="med" len="med"/>
                    </a:lnB>
                    <a:solidFill>
                      <a:srgbClr val="D9D9D9"/>
                    </a:solidFill>
                  </a:tcPr>
                </a:tc>
                <a:tc>
                  <a:txBody>
                    <a:bodyPr/>
                    <a:lstStyle/>
                    <a:p>
                      <a:pPr marL="0" marR="0">
                        <a:lnSpc>
                          <a:spcPct val="100000"/>
                        </a:lnSpc>
                        <a:spcBef>
                          <a:spcPts val="0"/>
                        </a:spcBef>
                        <a:spcAft>
                          <a:spcPts val="0"/>
                        </a:spcAft>
                      </a:pPr>
                      <a:r>
                        <a:rPr lang="en-US" sz="2300" dirty="0">
                          <a:latin typeface="+mj-lt"/>
                          <a:ea typeface="Times New Roman"/>
                          <a:cs typeface="Times New Roman"/>
                        </a:rPr>
                        <a:t>Financial</a:t>
                      </a:r>
                    </a:p>
                  </a:txBody>
                  <a:tcPr marL="68580" marR="68580" marT="0" marB="0">
                    <a:lnL>
                      <a:noFill/>
                    </a:lnL>
                    <a:lnR w="12700" cap="flat" cmpd="sng" algn="ctr">
                      <a:solidFill>
                        <a:srgbClr val="D9D9D9"/>
                      </a:solidFill>
                      <a:prstDash val="solid"/>
                      <a:round/>
                      <a:headEnd type="none" w="med" len="med"/>
                      <a:tailEnd type="none" w="med" len="med"/>
                    </a:lnR>
                    <a:lnT>
                      <a:noFill/>
                    </a:lnT>
                    <a:lnB w="12700" cap="flat" cmpd="sng" algn="ctr">
                      <a:solidFill>
                        <a:srgbClr val="D9D9D9"/>
                      </a:solidFill>
                      <a:prstDash val="solid"/>
                      <a:round/>
                      <a:headEnd type="none" w="med" len="med"/>
                      <a:tailEnd type="none" w="med" len="med"/>
                    </a:lnB>
                    <a:solidFill>
                      <a:srgbClr val="D9D9D9"/>
                    </a:solidFill>
                  </a:tcPr>
                </a:tc>
              </a:tr>
            </a:tbl>
          </a:graphicData>
        </a:graphic>
      </p:graphicFrame>
      <p:sp>
        <p:nvSpPr>
          <p:cNvPr id="6" name="Rounded Rectangle 5"/>
          <p:cNvSpPr/>
          <p:nvPr/>
        </p:nvSpPr>
        <p:spPr>
          <a:xfrm>
            <a:off x="2057400" y="5486400"/>
            <a:ext cx="5029200" cy="685800"/>
          </a:xfrm>
          <a:prstGeom prst="round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dirty="0" smtClean="0">
                <a:latin typeface="+mj-lt"/>
              </a:rPr>
              <a:t>Which works better?  When?</a:t>
            </a:r>
            <a:endParaRPr lang="en-US" sz="2700" dirty="0">
              <a:latin typeface="+mj-lt"/>
            </a:endParaRPr>
          </a:p>
        </p:txBody>
      </p:sp>
      <p:sp>
        <p:nvSpPr>
          <p:cNvPr id="7" name="TextBox 6"/>
          <p:cNvSpPr txBox="1"/>
          <p:nvPr/>
        </p:nvSpPr>
        <p:spPr>
          <a:xfrm>
            <a:off x="304800" y="6400800"/>
            <a:ext cx="6934200" cy="276999"/>
          </a:xfrm>
          <a:prstGeom prst="rect">
            <a:avLst/>
          </a:prstGeom>
          <a:noFill/>
        </p:spPr>
        <p:txBody>
          <a:bodyPr wrap="square" rtlCol="0">
            <a:spAutoFit/>
          </a:bodyPr>
          <a:lstStyle/>
          <a:p>
            <a:r>
              <a:rPr lang="en-US" sz="1200" dirty="0" smtClean="0">
                <a:latin typeface="+mj-lt"/>
              </a:rPr>
              <a:t>Adapted from Beer and </a:t>
            </a:r>
            <a:r>
              <a:rPr lang="en-US" sz="1200" dirty="0" err="1" smtClean="0">
                <a:latin typeface="+mj-lt"/>
              </a:rPr>
              <a:t>Nohria</a:t>
            </a:r>
            <a:r>
              <a:rPr lang="en-US" sz="1200" dirty="0" smtClean="0">
                <a:latin typeface="+mj-lt"/>
              </a:rPr>
              <a:t>, “Cracking the Code of Change,” </a:t>
            </a:r>
            <a:r>
              <a:rPr lang="en-US" sz="1200" i="1" dirty="0" smtClean="0">
                <a:latin typeface="+mj-lt"/>
              </a:rPr>
              <a:t>HBR</a:t>
            </a:r>
            <a:r>
              <a:rPr lang="en-US" sz="1200" dirty="0" smtClean="0">
                <a:latin typeface="+mj-lt"/>
              </a:rPr>
              <a:t> 2000. </a:t>
            </a:r>
            <a:endParaRPr lang="en-US" sz="1200" dirty="0">
              <a:latin typeface="+mj-lt"/>
            </a:endParaRPr>
          </a:p>
        </p:txBody>
      </p:sp>
    </p:spTree>
    <p:extLst>
      <p:ext uri="{BB962C8B-B14F-4D97-AF65-F5344CB8AC3E}">
        <p14:creationId xmlns="" xmlns:p14="http://schemas.microsoft.com/office/powerpoint/2010/main" val="3459136765"/>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13843" y="0"/>
            <a:ext cx="8305800" cy="955675"/>
          </a:xfrm>
        </p:spPr>
        <p:txBody>
          <a:bodyPr/>
          <a:lstStyle/>
          <a:p>
            <a:r>
              <a:rPr lang="en-US" dirty="0" smtClean="0"/>
              <a:t>Sustaining Initiatives for Operational Turnaround</a:t>
            </a:r>
            <a:endParaRPr lang="en-US" dirty="0"/>
          </a:p>
        </p:txBody>
      </p:sp>
      <p:sp>
        <p:nvSpPr>
          <p:cNvPr id="5" name="Content Placeholder 4"/>
          <p:cNvSpPr>
            <a:spLocks noGrp="1"/>
          </p:cNvSpPr>
          <p:nvPr>
            <p:ph sz="quarter" idx="1"/>
          </p:nvPr>
        </p:nvSpPr>
        <p:spPr>
          <a:xfrm>
            <a:off x="586984" y="1114426"/>
            <a:ext cx="8229600" cy="5451475"/>
          </a:xfrm>
        </p:spPr>
        <p:txBody>
          <a:bodyPr>
            <a:normAutofit/>
          </a:bodyPr>
          <a:lstStyle/>
          <a:p>
            <a:r>
              <a:rPr lang="en-US" b="1" dirty="0"/>
              <a:t>Investor management</a:t>
            </a:r>
            <a:r>
              <a:rPr lang="en-US" dirty="0"/>
              <a:t>.  How do we tell a operational narrative to an audience that might be skeptical, uninterested, or not ready</a:t>
            </a:r>
            <a:r>
              <a:rPr lang="en-US" dirty="0" smtClean="0"/>
              <a:t>?</a:t>
            </a:r>
          </a:p>
          <a:p>
            <a:r>
              <a:rPr lang="en-US" b="1" dirty="0"/>
              <a:t>Performance management</a:t>
            </a:r>
            <a:r>
              <a:rPr lang="en-US" dirty="0"/>
              <a:t>.  How do we measure and track operational improvements</a:t>
            </a:r>
            <a:r>
              <a:rPr lang="en-US" dirty="0" smtClean="0"/>
              <a:t>?</a:t>
            </a:r>
            <a:endParaRPr lang="en-US" dirty="0"/>
          </a:p>
          <a:p>
            <a:r>
              <a:rPr lang="en-US" b="1" dirty="0" smtClean="0"/>
              <a:t>Asset rationalization</a:t>
            </a:r>
          </a:p>
          <a:p>
            <a:r>
              <a:rPr lang="en-US" b="1" dirty="0" smtClean="0"/>
              <a:t>Supply base rationalization </a:t>
            </a:r>
          </a:p>
          <a:p>
            <a:r>
              <a:rPr lang="en-US" b="1" dirty="0" smtClean="0"/>
              <a:t>Demand management</a:t>
            </a:r>
            <a:r>
              <a:rPr lang="en-US" dirty="0" smtClean="0"/>
              <a:t>.  How do we maximize value from customers while minimizing our asset investments?</a:t>
            </a:r>
          </a:p>
          <a:p>
            <a:r>
              <a:rPr lang="en-US" b="1" dirty="0" smtClean="0"/>
              <a:t>Innovation </a:t>
            </a:r>
            <a:r>
              <a:rPr lang="en-US" b="1" dirty="0"/>
              <a:t>management</a:t>
            </a:r>
            <a:r>
              <a:rPr lang="en-US" dirty="0"/>
              <a:t>.  Like quality, innovation is often relegated to a backseat in turnaround situations.</a:t>
            </a:r>
          </a:p>
          <a:p>
            <a:endParaRPr lang="en-US" dirty="0" smtClean="0"/>
          </a:p>
          <a:p>
            <a:endParaRPr lang="en-US" dirty="0"/>
          </a:p>
        </p:txBody>
      </p:sp>
    </p:spTree>
    <p:extLst>
      <p:ext uri="{BB962C8B-B14F-4D97-AF65-F5344CB8AC3E}">
        <p14:creationId xmlns="" xmlns:p14="http://schemas.microsoft.com/office/powerpoint/2010/main" val="1325188763"/>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The Nissan Turnaround Story</a:t>
            </a:r>
            <a:endParaRPr lang="en-US" dirty="0"/>
          </a:p>
        </p:txBody>
      </p:sp>
      <p:sp>
        <p:nvSpPr>
          <p:cNvPr id="5" name="Content Placeholder 4"/>
          <p:cNvSpPr>
            <a:spLocks noGrp="1"/>
          </p:cNvSpPr>
          <p:nvPr>
            <p:ph idx="1"/>
          </p:nvPr>
        </p:nvSpPr>
        <p:spPr/>
        <p:txBody>
          <a:bodyPr/>
          <a:lstStyle/>
          <a:p>
            <a:pPr>
              <a:spcBef>
                <a:spcPct val="40000"/>
              </a:spcBef>
              <a:buClr>
                <a:srgbClr val="000099"/>
              </a:buClr>
              <a:buFontTx/>
              <a:buChar char="•"/>
            </a:pPr>
            <a:r>
              <a:rPr lang="en-US" dirty="0" smtClean="0"/>
              <a:t> </a:t>
            </a:r>
            <a:r>
              <a:rPr lang="en-US" dirty="0" smtClean="0">
                <a:solidFill>
                  <a:srgbClr val="000099"/>
                </a:solidFill>
                <a:cs typeface="Optima"/>
              </a:rPr>
              <a:t>Renault’s </a:t>
            </a:r>
            <a:r>
              <a:rPr lang="en-US" dirty="0" smtClean="0">
                <a:solidFill>
                  <a:srgbClr val="006600"/>
                </a:solidFill>
                <a:cs typeface="Optima"/>
              </a:rPr>
              <a:t>equity investment</a:t>
            </a:r>
            <a:r>
              <a:rPr lang="en-US" dirty="0" smtClean="0">
                <a:solidFill>
                  <a:srgbClr val="000099"/>
                </a:solidFill>
                <a:cs typeface="Optima"/>
              </a:rPr>
              <a:t> of 5.4 billion $ for 36% of Nissan’s stock</a:t>
            </a:r>
          </a:p>
          <a:p>
            <a:pPr>
              <a:spcBef>
                <a:spcPct val="40000"/>
              </a:spcBef>
              <a:buClr>
                <a:srgbClr val="000099"/>
              </a:buClr>
              <a:buFontTx/>
              <a:buChar char="•"/>
            </a:pPr>
            <a:r>
              <a:rPr lang="en-US" dirty="0" smtClean="0">
                <a:solidFill>
                  <a:srgbClr val="000099"/>
                </a:solidFill>
                <a:cs typeface="Optima"/>
              </a:rPr>
              <a:t> Reduces Nissan’s debt</a:t>
            </a:r>
          </a:p>
          <a:p>
            <a:pPr>
              <a:spcBef>
                <a:spcPct val="40000"/>
              </a:spcBef>
              <a:buClr>
                <a:srgbClr val="000099"/>
              </a:buClr>
              <a:buFontTx/>
              <a:buChar char="•"/>
            </a:pPr>
            <a:r>
              <a:rPr lang="en-US" dirty="0" smtClean="0">
                <a:solidFill>
                  <a:srgbClr val="000099"/>
                </a:solidFill>
                <a:cs typeface="Optima"/>
              </a:rPr>
              <a:t> Renault gains access to Asia and North America</a:t>
            </a:r>
          </a:p>
          <a:p>
            <a:pPr>
              <a:spcBef>
                <a:spcPct val="40000"/>
              </a:spcBef>
              <a:buClr>
                <a:srgbClr val="000099"/>
              </a:buClr>
              <a:buFontTx/>
              <a:buChar char="•"/>
            </a:pPr>
            <a:r>
              <a:rPr lang="en-US" dirty="0" smtClean="0">
                <a:solidFill>
                  <a:srgbClr val="000099"/>
                </a:solidFill>
                <a:cs typeface="Optima"/>
              </a:rPr>
              <a:t> </a:t>
            </a:r>
            <a:r>
              <a:rPr lang="en-US" dirty="0" smtClean="0">
                <a:solidFill>
                  <a:srgbClr val="006600"/>
                </a:solidFill>
                <a:cs typeface="Optima"/>
              </a:rPr>
              <a:t>Synergy</a:t>
            </a:r>
            <a:r>
              <a:rPr lang="en-US" dirty="0" smtClean="0">
                <a:solidFill>
                  <a:srgbClr val="000099"/>
                </a:solidFill>
                <a:cs typeface="Optima"/>
              </a:rPr>
              <a:t> in car development, systems manufacturing and component/subsystems purchasing</a:t>
            </a:r>
          </a:p>
          <a:p>
            <a:pPr>
              <a:spcBef>
                <a:spcPct val="40000"/>
              </a:spcBef>
              <a:buClr>
                <a:srgbClr val="000099"/>
              </a:buClr>
              <a:buFontTx/>
              <a:buChar char="•"/>
            </a:pPr>
            <a:r>
              <a:rPr lang="en-US" dirty="0" smtClean="0">
                <a:solidFill>
                  <a:srgbClr val="000099"/>
                </a:solidFill>
                <a:cs typeface="Optima"/>
              </a:rPr>
              <a:t> </a:t>
            </a:r>
            <a:r>
              <a:rPr lang="en-US" dirty="0" smtClean="0">
                <a:solidFill>
                  <a:srgbClr val="006600"/>
                </a:solidFill>
                <a:cs typeface="Optima"/>
              </a:rPr>
              <a:t>Learning</a:t>
            </a:r>
            <a:r>
              <a:rPr lang="en-US" dirty="0" smtClean="0">
                <a:solidFill>
                  <a:srgbClr val="000099"/>
                </a:solidFill>
                <a:cs typeface="Optima"/>
              </a:rPr>
              <a:t> in manufacturing and improvement by Renault</a:t>
            </a:r>
          </a:p>
          <a:p>
            <a:pPr>
              <a:spcBef>
                <a:spcPct val="40000"/>
              </a:spcBef>
              <a:buClr>
                <a:srgbClr val="000099"/>
              </a:buClr>
              <a:buFontTx/>
              <a:buChar char="•"/>
            </a:pPr>
            <a:r>
              <a:rPr lang="en-US" dirty="0" smtClean="0">
                <a:solidFill>
                  <a:srgbClr val="000099"/>
                </a:solidFill>
                <a:cs typeface="Optima"/>
              </a:rPr>
              <a:t> Learning in purchasing, design and marketing by Nissan</a:t>
            </a:r>
          </a:p>
          <a:p>
            <a:pPr>
              <a:buNone/>
            </a:pPr>
            <a:endParaRPr lang="en-US" dirty="0"/>
          </a:p>
        </p:txBody>
      </p:sp>
      <p:sp>
        <p:nvSpPr>
          <p:cNvPr id="7" name="TextBox 6"/>
          <p:cNvSpPr txBox="1"/>
          <p:nvPr/>
        </p:nvSpPr>
        <p:spPr>
          <a:xfrm>
            <a:off x="304800" y="6293706"/>
            <a:ext cx="6934200" cy="276999"/>
          </a:xfrm>
          <a:prstGeom prst="rect">
            <a:avLst/>
          </a:prstGeom>
          <a:noFill/>
        </p:spPr>
        <p:txBody>
          <a:bodyPr wrap="square" rtlCol="0">
            <a:spAutoFit/>
          </a:bodyPr>
          <a:lstStyle/>
          <a:p>
            <a:r>
              <a:rPr lang="en-US" sz="1200" dirty="0" smtClean="0"/>
              <a:t>Source: Prof. L. van der Heyden </a:t>
            </a:r>
            <a:endParaRPr lang="en-US" sz="1200" dirty="0"/>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t>Nissan’s (known) problems</a:t>
            </a:r>
            <a:endParaRPr lang="en-US" dirty="0"/>
          </a:p>
        </p:txBody>
      </p:sp>
      <p:sp>
        <p:nvSpPr>
          <p:cNvPr id="7" name="Content Placeholder 6"/>
          <p:cNvSpPr>
            <a:spLocks noGrp="1"/>
          </p:cNvSpPr>
          <p:nvPr>
            <p:ph idx="1"/>
          </p:nvPr>
        </p:nvSpPr>
        <p:spPr/>
        <p:txBody>
          <a:bodyPr/>
          <a:lstStyle/>
          <a:p>
            <a:pPr>
              <a:spcBef>
                <a:spcPct val="30000"/>
              </a:spcBef>
              <a:buClr>
                <a:srgbClr val="000099"/>
              </a:buClr>
              <a:buFontTx/>
              <a:buChar char="•"/>
            </a:pPr>
            <a:r>
              <a:rPr lang="en-US" dirty="0" smtClean="0">
                <a:cs typeface="Optima"/>
              </a:rPr>
              <a:t> </a:t>
            </a:r>
            <a:r>
              <a:rPr lang="en-US" dirty="0" smtClean="0">
                <a:solidFill>
                  <a:srgbClr val="CC3300"/>
                </a:solidFill>
                <a:cs typeface="Optima"/>
              </a:rPr>
              <a:t>Losses</a:t>
            </a:r>
            <a:r>
              <a:rPr lang="en-US" dirty="0" smtClean="0">
                <a:solidFill>
                  <a:srgbClr val="000099"/>
                </a:solidFill>
                <a:cs typeface="Optima"/>
              </a:rPr>
              <a:t> in 6 out of the 7 previous years (spent 1 billion $ in interest in 1998 – not invested in new models)</a:t>
            </a:r>
          </a:p>
          <a:p>
            <a:pPr>
              <a:spcBef>
                <a:spcPct val="30000"/>
              </a:spcBef>
              <a:buClr>
                <a:srgbClr val="000099"/>
              </a:buClr>
              <a:buFontTx/>
              <a:buChar char="•"/>
            </a:pPr>
            <a:r>
              <a:rPr lang="en-US" dirty="0" smtClean="0">
                <a:solidFill>
                  <a:srgbClr val="000099"/>
                </a:solidFill>
                <a:cs typeface="Optima"/>
              </a:rPr>
              <a:t> Only 4 out of 43 models are </a:t>
            </a:r>
            <a:r>
              <a:rPr lang="en-US" dirty="0" smtClean="0">
                <a:solidFill>
                  <a:srgbClr val="CC3300"/>
                </a:solidFill>
                <a:cs typeface="Optima"/>
              </a:rPr>
              <a:t>profitable</a:t>
            </a:r>
          </a:p>
          <a:p>
            <a:pPr>
              <a:spcBef>
                <a:spcPct val="30000"/>
              </a:spcBef>
              <a:buClr>
                <a:srgbClr val="000099"/>
              </a:buClr>
              <a:buFontTx/>
              <a:buChar char="•"/>
            </a:pPr>
            <a:r>
              <a:rPr lang="en-US" dirty="0" smtClean="0">
                <a:solidFill>
                  <a:srgbClr val="000099"/>
                </a:solidFill>
                <a:cs typeface="Optima"/>
              </a:rPr>
              <a:t> Too many plants : some at 50% </a:t>
            </a:r>
            <a:r>
              <a:rPr lang="en-US" dirty="0" smtClean="0">
                <a:solidFill>
                  <a:srgbClr val="CC3300"/>
                </a:solidFill>
                <a:cs typeface="Optima"/>
              </a:rPr>
              <a:t>capacity</a:t>
            </a:r>
          </a:p>
          <a:p>
            <a:pPr>
              <a:spcBef>
                <a:spcPct val="30000"/>
              </a:spcBef>
              <a:buClr>
                <a:srgbClr val="000099"/>
              </a:buClr>
              <a:buFontTx/>
              <a:buChar char="•"/>
            </a:pPr>
            <a:r>
              <a:rPr lang="en-US" dirty="0" smtClean="0">
                <a:solidFill>
                  <a:srgbClr val="000099"/>
                </a:solidFill>
                <a:cs typeface="Optima"/>
              </a:rPr>
              <a:t> Too many car </a:t>
            </a:r>
            <a:r>
              <a:rPr lang="en-US" dirty="0" smtClean="0">
                <a:solidFill>
                  <a:srgbClr val="CC3300"/>
                </a:solidFill>
                <a:cs typeface="Optima"/>
              </a:rPr>
              <a:t>platforms</a:t>
            </a:r>
            <a:r>
              <a:rPr lang="en-US" dirty="0" smtClean="0">
                <a:solidFill>
                  <a:srgbClr val="000099"/>
                </a:solidFill>
                <a:cs typeface="Optima"/>
              </a:rPr>
              <a:t>: 25 (VW has 4)</a:t>
            </a:r>
          </a:p>
          <a:p>
            <a:pPr>
              <a:spcBef>
                <a:spcPct val="30000"/>
              </a:spcBef>
              <a:buClr>
                <a:srgbClr val="000099"/>
              </a:buClr>
              <a:buFontTx/>
              <a:buChar char="•"/>
            </a:pPr>
            <a:r>
              <a:rPr lang="en-US" dirty="0" smtClean="0">
                <a:solidFill>
                  <a:srgbClr val="000099"/>
                </a:solidFill>
                <a:cs typeface="Optima"/>
              </a:rPr>
              <a:t> Too many </a:t>
            </a:r>
            <a:r>
              <a:rPr lang="en-US" dirty="0" smtClean="0">
                <a:solidFill>
                  <a:srgbClr val="CC3300"/>
                </a:solidFill>
                <a:cs typeface="Optima"/>
              </a:rPr>
              <a:t>suppliers</a:t>
            </a:r>
            <a:r>
              <a:rPr lang="en-US" dirty="0" smtClean="0">
                <a:solidFill>
                  <a:srgbClr val="000099"/>
                </a:solidFill>
                <a:cs typeface="Optima"/>
              </a:rPr>
              <a:t>: 3,000 (10x Ford) </a:t>
            </a:r>
          </a:p>
          <a:p>
            <a:pPr>
              <a:spcBef>
                <a:spcPct val="30000"/>
              </a:spcBef>
              <a:buClr>
                <a:srgbClr val="000099"/>
              </a:buClr>
              <a:buFontTx/>
              <a:buChar char="•"/>
            </a:pPr>
            <a:r>
              <a:rPr lang="en-US" dirty="0" smtClean="0">
                <a:solidFill>
                  <a:srgbClr val="000099"/>
                </a:solidFill>
                <a:cs typeface="Optima"/>
              </a:rPr>
              <a:t> Too many </a:t>
            </a:r>
            <a:r>
              <a:rPr lang="en-US" dirty="0" smtClean="0">
                <a:solidFill>
                  <a:srgbClr val="CC3300"/>
                </a:solidFill>
                <a:cs typeface="Optima"/>
              </a:rPr>
              <a:t>dealers</a:t>
            </a:r>
            <a:r>
              <a:rPr lang="en-US" dirty="0" smtClean="0">
                <a:solidFill>
                  <a:srgbClr val="000099"/>
                </a:solidFill>
                <a:cs typeface="Optima"/>
              </a:rPr>
              <a:t> in Japan</a:t>
            </a:r>
          </a:p>
          <a:p>
            <a:pPr>
              <a:spcBef>
                <a:spcPct val="30000"/>
              </a:spcBef>
              <a:buClr>
                <a:srgbClr val="000099"/>
              </a:buClr>
              <a:buFontTx/>
              <a:buChar char="•"/>
            </a:pPr>
            <a:r>
              <a:rPr lang="en-US" dirty="0" smtClean="0">
                <a:solidFill>
                  <a:srgbClr val="000099"/>
                </a:solidFill>
                <a:cs typeface="Optima"/>
              </a:rPr>
              <a:t> </a:t>
            </a:r>
            <a:r>
              <a:rPr lang="en-US" dirty="0" smtClean="0">
                <a:solidFill>
                  <a:srgbClr val="CC3300"/>
                </a:solidFill>
                <a:cs typeface="Optima"/>
              </a:rPr>
              <a:t>Tradition</a:t>
            </a:r>
            <a:r>
              <a:rPr lang="en-US" dirty="0" smtClean="0">
                <a:solidFill>
                  <a:srgbClr val="000099"/>
                </a:solidFill>
                <a:cs typeface="Optima"/>
              </a:rPr>
              <a:t>: keiretsu (interlocking relationship with suppliers), lifetime employment in Japan</a:t>
            </a:r>
          </a:p>
          <a:p>
            <a:pPr>
              <a:spcBef>
                <a:spcPct val="30000"/>
              </a:spcBef>
              <a:buClr>
                <a:srgbClr val="000099"/>
              </a:buClr>
              <a:buFontTx/>
              <a:buChar char="•"/>
            </a:pPr>
            <a:r>
              <a:rPr lang="en-US" dirty="0" smtClean="0">
                <a:solidFill>
                  <a:srgbClr val="000099"/>
                </a:solidFill>
                <a:cs typeface="Optima"/>
              </a:rPr>
              <a:t> Chairman </a:t>
            </a:r>
            <a:r>
              <a:rPr lang="en-US" dirty="0" err="1" smtClean="0">
                <a:solidFill>
                  <a:srgbClr val="000099"/>
                </a:solidFill>
                <a:cs typeface="Optima"/>
              </a:rPr>
              <a:t>Hanawa</a:t>
            </a:r>
            <a:r>
              <a:rPr lang="en-US" dirty="0" smtClean="0">
                <a:solidFill>
                  <a:srgbClr val="000099"/>
                </a:solidFill>
                <a:cs typeface="Optima"/>
              </a:rPr>
              <a:t> tries to secure financing from known groups in, but all afraid to touch it and walk away -  Chrysler exec: </a:t>
            </a:r>
            <a:r>
              <a:rPr lang="en-US" i="1" dirty="0" smtClean="0">
                <a:solidFill>
                  <a:srgbClr val="000099"/>
                </a:solidFill>
                <a:cs typeface="Optima"/>
              </a:rPr>
              <a:t>“</a:t>
            </a:r>
            <a:r>
              <a:rPr lang="en-US" i="1" dirty="0" smtClean="0">
                <a:solidFill>
                  <a:srgbClr val="006600"/>
                </a:solidFill>
                <a:cs typeface="Optima"/>
              </a:rPr>
              <a:t>Bailing out Nissan is like putting 5 billion $ into a steel container and throwing it in the ocean”</a:t>
            </a:r>
          </a:p>
          <a:p>
            <a:pPr>
              <a:buNone/>
            </a:pPr>
            <a:endParaRPr lang="en-US" dirty="0"/>
          </a:p>
        </p:txBody>
      </p:sp>
      <p:sp>
        <p:nvSpPr>
          <p:cNvPr id="8" name="TextBox 7"/>
          <p:cNvSpPr txBox="1"/>
          <p:nvPr/>
        </p:nvSpPr>
        <p:spPr>
          <a:xfrm>
            <a:off x="304800" y="6293706"/>
            <a:ext cx="6934200" cy="276999"/>
          </a:xfrm>
          <a:prstGeom prst="rect">
            <a:avLst/>
          </a:prstGeom>
          <a:noFill/>
        </p:spPr>
        <p:txBody>
          <a:bodyPr wrap="square" rtlCol="0">
            <a:spAutoFit/>
          </a:bodyPr>
          <a:lstStyle/>
          <a:p>
            <a:r>
              <a:rPr lang="en-US" sz="1200" dirty="0" smtClean="0"/>
              <a:t>Source: Prof. L. van der Heyden </a:t>
            </a:r>
            <a:endParaRPr lang="en-US" sz="1200" dirty="0"/>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04800" y="6293706"/>
            <a:ext cx="6934200" cy="276999"/>
          </a:xfrm>
          <a:prstGeom prst="rect">
            <a:avLst/>
          </a:prstGeom>
          <a:noFill/>
        </p:spPr>
        <p:txBody>
          <a:bodyPr wrap="square" rtlCol="0">
            <a:spAutoFit/>
          </a:bodyPr>
          <a:lstStyle/>
          <a:p>
            <a:r>
              <a:rPr lang="en-US" sz="1200" dirty="0" smtClean="0"/>
              <a:t>Source: Prof. L. van der Heyden </a:t>
            </a:r>
            <a:endParaRPr lang="en-US" sz="1200" dirty="0"/>
          </a:p>
        </p:txBody>
      </p:sp>
      <p:sp>
        <p:nvSpPr>
          <p:cNvPr id="5" name="Title 4"/>
          <p:cNvSpPr>
            <a:spLocks noGrp="1"/>
          </p:cNvSpPr>
          <p:nvPr>
            <p:ph type="title"/>
          </p:nvPr>
        </p:nvSpPr>
        <p:spPr/>
        <p:txBody>
          <a:bodyPr/>
          <a:lstStyle/>
          <a:p>
            <a:r>
              <a:rPr lang="en-US" dirty="0" smtClean="0"/>
              <a:t>Main Changes</a:t>
            </a:r>
            <a:endParaRPr lang="en-US" dirty="0"/>
          </a:p>
        </p:txBody>
      </p:sp>
      <p:sp>
        <p:nvSpPr>
          <p:cNvPr id="6" name="Content Placeholder 5"/>
          <p:cNvSpPr>
            <a:spLocks noGrp="1"/>
          </p:cNvSpPr>
          <p:nvPr>
            <p:ph idx="1"/>
          </p:nvPr>
        </p:nvSpPr>
        <p:spPr/>
        <p:txBody>
          <a:bodyPr/>
          <a:lstStyle/>
          <a:p>
            <a:pPr>
              <a:spcBef>
                <a:spcPct val="25000"/>
              </a:spcBef>
              <a:buClr>
                <a:srgbClr val="000099"/>
              </a:buClr>
            </a:pPr>
            <a:r>
              <a:rPr lang="en-US" sz="1800" dirty="0" smtClean="0">
                <a:cs typeface="Optima"/>
              </a:rPr>
              <a:t>Lifts New Product Development &amp; Design into Marketing (away from Engineering) </a:t>
            </a:r>
          </a:p>
          <a:p>
            <a:pPr lvl="1">
              <a:spcBef>
                <a:spcPct val="25000"/>
              </a:spcBef>
              <a:buClr>
                <a:srgbClr val="000099"/>
              </a:buClr>
            </a:pPr>
            <a:endParaRPr lang="en-US" dirty="0" smtClean="0">
              <a:cs typeface="Optima"/>
            </a:endParaRPr>
          </a:p>
          <a:p>
            <a:pPr>
              <a:spcBef>
                <a:spcPct val="25000"/>
              </a:spcBef>
              <a:buClr>
                <a:srgbClr val="000099"/>
              </a:buClr>
            </a:pPr>
            <a:r>
              <a:rPr lang="en-US" sz="1800" dirty="0" smtClean="0">
                <a:cs typeface="Optima"/>
              </a:rPr>
              <a:t>Closes factories in Japan – with no questions asked on union’s offers for compensation and relocation – unions focus on termination conditions</a:t>
            </a:r>
          </a:p>
          <a:p>
            <a:pPr lvl="1">
              <a:spcBef>
                <a:spcPct val="25000"/>
              </a:spcBef>
              <a:buClr>
                <a:srgbClr val="000099"/>
              </a:buClr>
            </a:pPr>
            <a:endParaRPr lang="en-US" dirty="0" smtClean="0">
              <a:cs typeface="Optima"/>
            </a:endParaRPr>
          </a:p>
          <a:p>
            <a:pPr>
              <a:spcBef>
                <a:spcPct val="25000"/>
              </a:spcBef>
              <a:buClr>
                <a:srgbClr val="000099"/>
              </a:buClr>
            </a:pPr>
            <a:r>
              <a:rPr lang="en-US" sz="1800" dirty="0" smtClean="0">
                <a:cs typeface="Optima"/>
              </a:rPr>
              <a:t>Introduces a performance systems (suppliers and HR)</a:t>
            </a:r>
          </a:p>
          <a:p>
            <a:pPr>
              <a:buNone/>
            </a:pPr>
            <a:endParaRPr lang="en-US" sz="1800" dirty="0"/>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
            </a:r>
            <a:br>
              <a:rPr lang="en-US" dirty="0" smtClean="0"/>
            </a:br>
            <a:r>
              <a:rPr lang="en-US" dirty="0" smtClean="0"/>
              <a:t/>
            </a:r>
            <a:br>
              <a:rPr lang="en-US" dirty="0" smtClean="0"/>
            </a:br>
            <a:r>
              <a:rPr lang="en-US" dirty="0" smtClean="0"/>
              <a:t>How to build a ROIC tree</a:t>
            </a:r>
            <a:endParaRPr lang="en-US" dirty="0"/>
          </a:p>
        </p:txBody>
      </p:sp>
      <p:sp>
        <p:nvSpPr>
          <p:cNvPr id="3" name="Content Placeholder 2"/>
          <p:cNvSpPr>
            <a:spLocks noGrp="1"/>
          </p:cNvSpPr>
          <p:nvPr>
            <p:ph idx="1"/>
          </p:nvPr>
        </p:nvSpPr>
        <p:spPr/>
        <p:txBody>
          <a:bodyPr/>
          <a:lstStyle/>
          <a:p>
            <a:pPr marL="457200" indent="-457200">
              <a:buAutoNum type="arabicPeriod"/>
            </a:pPr>
            <a:r>
              <a:rPr lang="en-US" dirty="0" smtClean="0"/>
              <a:t>Start with the objective (ROIC) on one side</a:t>
            </a:r>
          </a:p>
          <a:p>
            <a:pPr marL="457200" indent="-457200">
              <a:buAutoNum type="arabicPeriod"/>
            </a:pPr>
            <a:r>
              <a:rPr lang="en-US" dirty="0" smtClean="0"/>
              <a:t>Decompose a variable into components</a:t>
            </a:r>
          </a:p>
          <a:p>
            <a:pPr marL="457200" indent="-457200">
              <a:buAutoNum type="arabicPeriod"/>
            </a:pPr>
            <a:r>
              <a:rPr lang="en-US" dirty="0" smtClean="0"/>
              <a:t>Decide which branches have impact</a:t>
            </a:r>
          </a:p>
          <a:p>
            <a:pPr marL="857250" lvl="1" indent="-457200">
              <a:buAutoNum type="arabicPeriod"/>
            </a:pPr>
            <a:r>
              <a:rPr lang="en-US" dirty="0" smtClean="0"/>
              <a:t>What are the main cost drivers?</a:t>
            </a:r>
          </a:p>
          <a:p>
            <a:pPr marL="857250" lvl="1" indent="-457200">
              <a:buAutoNum type="arabicPeriod"/>
            </a:pPr>
            <a:r>
              <a:rPr lang="en-US" dirty="0" smtClean="0"/>
              <a:t>What are the strategic levers?</a:t>
            </a:r>
          </a:p>
          <a:p>
            <a:pPr marL="857250" lvl="1" indent="-457200">
              <a:buAutoNum type="arabicPeriod"/>
            </a:pPr>
            <a:r>
              <a:rPr lang="en-US" dirty="0" smtClean="0"/>
              <a:t>Which inputs are most likely to change?</a:t>
            </a:r>
          </a:p>
          <a:p>
            <a:pPr marL="457200" indent="-457200">
              <a:buAutoNum type="arabicPeriod"/>
            </a:pPr>
            <a:r>
              <a:rPr lang="en-US" dirty="0" smtClean="0"/>
              <a:t>Expand important branches</a:t>
            </a:r>
          </a:p>
          <a:p>
            <a:pPr marL="457200" indent="-457200">
              <a:buAutoNum type="arabicPeriod"/>
            </a:pPr>
            <a:r>
              <a:rPr lang="en-US" dirty="0" smtClean="0"/>
              <a:t>End with measures that can be tied to operations strategy</a:t>
            </a:r>
          </a:p>
          <a:p>
            <a:pPr marL="457200" indent="-457200">
              <a:buAutoNum type="arabicPeriod"/>
            </a:pPr>
            <a:r>
              <a:rPr lang="en-US" dirty="0" smtClean="0"/>
              <a:t>Populate the tree with actual numbers</a:t>
            </a:r>
          </a:p>
          <a:p>
            <a:pPr marL="457200" indent="-457200">
              <a:buAutoNum type="arabicPeriod"/>
            </a:pPr>
            <a:r>
              <a:rPr lang="en-US" dirty="0" smtClean="0"/>
              <a:t>Reflect: Benchmark performance and perform sensitivity analysis</a:t>
            </a:r>
            <a:endParaRPr lang="en-US" dirty="0"/>
          </a:p>
        </p:txBody>
      </p:sp>
      <p:pic>
        <p:nvPicPr>
          <p:cNvPr id="4" name="Picture 3"/>
          <p:cNvPicPr>
            <a:picLocks noChangeAspect="1"/>
          </p:cNvPicPr>
          <p:nvPr/>
        </p:nvPicPr>
        <p:blipFill>
          <a:blip r:embed="rId2" cstate="print"/>
          <a:stretch>
            <a:fillRect/>
          </a:stretch>
        </p:blipFill>
        <p:spPr>
          <a:xfrm>
            <a:off x="5502017" y="1428901"/>
            <a:ext cx="3022600" cy="571500"/>
          </a:xfrm>
          <a:prstGeom prst="rect">
            <a:avLst/>
          </a:prstGeom>
        </p:spPr>
      </p:pic>
    </p:spTree>
    <p:extLst>
      <p:ext uri="{BB962C8B-B14F-4D97-AF65-F5344CB8AC3E}">
        <p14:creationId xmlns="" xmlns:p14="http://schemas.microsoft.com/office/powerpoint/2010/main" val="3603578515"/>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Example</a:t>
            </a:r>
            <a:endParaRPr lang="en-US" dirty="0"/>
          </a:p>
        </p:txBody>
      </p:sp>
      <p:grpSp>
        <p:nvGrpSpPr>
          <p:cNvPr id="133124" name="Group 4"/>
          <p:cNvGrpSpPr>
            <a:grpSpLocks noChangeAspect="1"/>
          </p:cNvGrpSpPr>
          <p:nvPr/>
        </p:nvGrpSpPr>
        <p:grpSpPr bwMode="auto">
          <a:xfrm>
            <a:off x="-60325" y="0"/>
            <a:ext cx="9197975" cy="6602413"/>
            <a:chOff x="-38" y="0"/>
            <a:chExt cx="5794" cy="4159"/>
          </a:xfrm>
        </p:grpSpPr>
        <p:sp>
          <p:nvSpPr>
            <p:cNvPr id="133123" name="AutoShape 3"/>
            <p:cNvSpPr>
              <a:spLocks noChangeAspect="1" noChangeArrowheads="1" noTextEdit="1"/>
            </p:cNvSpPr>
            <p:nvPr/>
          </p:nvSpPr>
          <p:spPr bwMode="auto">
            <a:xfrm>
              <a:off x="-38" y="0"/>
              <a:ext cx="5794" cy="4159"/>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grpSp>
          <p:nvGrpSpPr>
            <p:cNvPr id="133325" name="Group 205"/>
            <p:cNvGrpSpPr>
              <a:grpSpLocks/>
            </p:cNvGrpSpPr>
            <p:nvPr/>
          </p:nvGrpSpPr>
          <p:grpSpPr bwMode="auto">
            <a:xfrm>
              <a:off x="-1359" y="-1514"/>
              <a:ext cx="8490" cy="13563"/>
              <a:chOff x="-1359" y="-1514"/>
              <a:chExt cx="8490" cy="13563"/>
            </a:xfrm>
          </p:grpSpPr>
          <p:sp>
            <p:nvSpPr>
              <p:cNvPr id="133125" name="Freeform 5"/>
              <p:cNvSpPr>
                <a:spLocks/>
              </p:cNvSpPr>
              <p:nvPr/>
            </p:nvSpPr>
            <p:spPr bwMode="auto">
              <a:xfrm>
                <a:off x="-1359" y="-1514"/>
                <a:ext cx="8490" cy="13563"/>
              </a:xfrm>
              <a:custGeom>
                <a:avLst/>
                <a:gdLst/>
                <a:ahLst/>
                <a:cxnLst>
                  <a:cxn ang="0">
                    <a:pos x="0" y="10263"/>
                  </a:cxn>
                  <a:cxn ang="0">
                    <a:pos x="0" y="10263"/>
                  </a:cxn>
                  <a:cxn ang="0">
                    <a:pos x="6975" y="10263"/>
                  </a:cxn>
                  <a:cxn ang="0">
                    <a:pos x="6975" y="0"/>
                  </a:cxn>
                  <a:cxn ang="0">
                    <a:pos x="0" y="0"/>
                  </a:cxn>
                  <a:cxn ang="0">
                    <a:pos x="0" y="10263"/>
                  </a:cxn>
                </a:cxnLst>
                <a:rect l="0" t="0" r="r" b="b"/>
                <a:pathLst>
                  <a:path w="6975" h="10263">
                    <a:moveTo>
                      <a:pt x="0" y="10263"/>
                    </a:moveTo>
                    <a:lnTo>
                      <a:pt x="0" y="10263"/>
                    </a:lnTo>
                    <a:lnTo>
                      <a:pt x="6975" y="10263"/>
                    </a:lnTo>
                    <a:lnTo>
                      <a:pt x="6975" y="0"/>
                    </a:lnTo>
                    <a:lnTo>
                      <a:pt x="0" y="0"/>
                    </a:lnTo>
                    <a:lnTo>
                      <a:pt x="0" y="10263"/>
                    </a:lnTo>
                    <a:close/>
                  </a:path>
                </a:pathLst>
              </a:custGeom>
              <a:solidFill>
                <a:srgbClr val="FFFFFF"/>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26" name="Freeform 6"/>
              <p:cNvSpPr>
                <a:spLocks noEditPoints="1"/>
              </p:cNvSpPr>
              <p:nvPr/>
            </p:nvSpPr>
            <p:spPr bwMode="auto">
              <a:xfrm>
                <a:off x="6912" y="11778"/>
                <a:ext cx="90" cy="159"/>
              </a:xfrm>
              <a:custGeom>
                <a:avLst/>
                <a:gdLst/>
                <a:ahLst/>
                <a:cxnLst>
                  <a:cxn ang="0">
                    <a:pos x="38" y="68"/>
                  </a:cxn>
                  <a:cxn ang="0">
                    <a:pos x="38" y="68"/>
                  </a:cxn>
                  <a:cxn ang="0">
                    <a:pos x="49" y="65"/>
                  </a:cxn>
                  <a:cxn ang="0">
                    <a:pos x="56" y="59"/>
                  </a:cxn>
                  <a:cxn ang="0">
                    <a:pos x="57" y="53"/>
                  </a:cxn>
                  <a:cxn ang="0">
                    <a:pos x="57" y="44"/>
                  </a:cxn>
                  <a:cxn ang="0">
                    <a:pos x="51" y="16"/>
                  </a:cxn>
                  <a:cxn ang="0">
                    <a:pos x="34" y="5"/>
                  </a:cxn>
                  <a:cxn ang="0">
                    <a:pos x="21" y="12"/>
                  </a:cxn>
                  <a:cxn ang="0">
                    <a:pos x="16" y="35"/>
                  </a:cxn>
                  <a:cxn ang="0">
                    <a:pos x="20" y="57"/>
                  </a:cxn>
                  <a:cxn ang="0">
                    <a:pos x="38" y="68"/>
                  </a:cxn>
                  <a:cxn ang="0">
                    <a:pos x="38" y="68"/>
                  </a:cxn>
                  <a:cxn ang="0">
                    <a:pos x="35" y="0"/>
                  </a:cxn>
                  <a:cxn ang="0">
                    <a:pos x="35" y="0"/>
                  </a:cxn>
                  <a:cxn ang="0">
                    <a:pos x="64" y="15"/>
                  </a:cxn>
                  <a:cxn ang="0">
                    <a:pos x="74" y="48"/>
                  </a:cxn>
                  <a:cxn ang="0">
                    <a:pos x="69" y="74"/>
                  </a:cxn>
                  <a:cxn ang="0">
                    <a:pos x="55" y="97"/>
                  </a:cxn>
                  <a:cxn ang="0">
                    <a:pos x="28" y="115"/>
                  </a:cxn>
                  <a:cxn ang="0">
                    <a:pos x="5" y="120"/>
                  </a:cxn>
                  <a:cxn ang="0">
                    <a:pos x="4" y="117"/>
                  </a:cxn>
                  <a:cxn ang="0">
                    <a:pos x="19" y="112"/>
                  </a:cxn>
                  <a:cxn ang="0">
                    <a:pos x="35" y="102"/>
                  </a:cxn>
                  <a:cxn ang="0">
                    <a:pos x="50" y="83"/>
                  </a:cxn>
                  <a:cxn ang="0">
                    <a:pos x="56" y="66"/>
                  </a:cxn>
                  <a:cxn ang="0">
                    <a:pos x="53" y="68"/>
                  </a:cxn>
                  <a:cxn ang="0">
                    <a:pos x="39" y="74"/>
                  </a:cxn>
                  <a:cxn ang="0">
                    <a:pos x="31" y="75"/>
                  </a:cxn>
                  <a:cxn ang="0">
                    <a:pos x="8" y="65"/>
                  </a:cxn>
                  <a:cxn ang="0">
                    <a:pos x="0" y="41"/>
                  </a:cxn>
                  <a:cxn ang="0">
                    <a:pos x="10" y="12"/>
                  </a:cxn>
                  <a:cxn ang="0">
                    <a:pos x="35" y="0"/>
                  </a:cxn>
                  <a:cxn ang="0">
                    <a:pos x="35" y="0"/>
                  </a:cxn>
                </a:cxnLst>
                <a:rect l="0" t="0" r="r" b="b"/>
                <a:pathLst>
                  <a:path w="74" h="120">
                    <a:moveTo>
                      <a:pt x="38" y="68"/>
                    </a:moveTo>
                    <a:lnTo>
                      <a:pt x="38" y="68"/>
                    </a:lnTo>
                    <a:cubicBezTo>
                      <a:pt x="41" y="68"/>
                      <a:pt x="45" y="67"/>
                      <a:pt x="49" y="65"/>
                    </a:cubicBezTo>
                    <a:cubicBezTo>
                      <a:pt x="53" y="62"/>
                      <a:pt x="56" y="61"/>
                      <a:pt x="56" y="59"/>
                    </a:cubicBezTo>
                    <a:cubicBezTo>
                      <a:pt x="57" y="59"/>
                      <a:pt x="57" y="57"/>
                      <a:pt x="57" y="53"/>
                    </a:cubicBezTo>
                    <a:cubicBezTo>
                      <a:pt x="57" y="49"/>
                      <a:pt x="57" y="46"/>
                      <a:pt x="57" y="44"/>
                    </a:cubicBezTo>
                    <a:cubicBezTo>
                      <a:pt x="57" y="33"/>
                      <a:pt x="55" y="23"/>
                      <a:pt x="51" y="16"/>
                    </a:cubicBezTo>
                    <a:cubicBezTo>
                      <a:pt x="47" y="8"/>
                      <a:pt x="42" y="5"/>
                      <a:pt x="34" y="5"/>
                    </a:cubicBezTo>
                    <a:cubicBezTo>
                      <a:pt x="29" y="5"/>
                      <a:pt x="24" y="7"/>
                      <a:pt x="21" y="12"/>
                    </a:cubicBezTo>
                    <a:cubicBezTo>
                      <a:pt x="17" y="17"/>
                      <a:pt x="16" y="25"/>
                      <a:pt x="16" y="35"/>
                    </a:cubicBezTo>
                    <a:cubicBezTo>
                      <a:pt x="16" y="43"/>
                      <a:pt x="17" y="50"/>
                      <a:pt x="20" y="57"/>
                    </a:cubicBezTo>
                    <a:cubicBezTo>
                      <a:pt x="24" y="64"/>
                      <a:pt x="29" y="68"/>
                      <a:pt x="38" y="68"/>
                    </a:cubicBezTo>
                    <a:lnTo>
                      <a:pt x="38" y="68"/>
                    </a:lnTo>
                    <a:close/>
                    <a:moveTo>
                      <a:pt x="35" y="0"/>
                    </a:moveTo>
                    <a:lnTo>
                      <a:pt x="35" y="0"/>
                    </a:lnTo>
                    <a:cubicBezTo>
                      <a:pt x="48" y="0"/>
                      <a:pt x="57" y="5"/>
                      <a:pt x="64" y="15"/>
                    </a:cubicBezTo>
                    <a:cubicBezTo>
                      <a:pt x="71" y="25"/>
                      <a:pt x="74" y="36"/>
                      <a:pt x="74" y="48"/>
                    </a:cubicBezTo>
                    <a:cubicBezTo>
                      <a:pt x="74" y="56"/>
                      <a:pt x="72" y="65"/>
                      <a:pt x="69" y="74"/>
                    </a:cubicBezTo>
                    <a:cubicBezTo>
                      <a:pt x="66" y="82"/>
                      <a:pt x="61" y="90"/>
                      <a:pt x="55" y="97"/>
                    </a:cubicBezTo>
                    <a:cubicBezTo>
                      <a:pt x="48" y="105"/>
                      <a:pt x="39" y="111"/>
                      <a:pt x="28" y="115"/>
                    </a:cubicBezTo>
                    <a:cubicBezTo>
                      <a:pt x="22" y="117"/>
                      <a:pt x="14" y="119"/>
                      <a:pt x="5" y="120"/>
                    </a:cubicBezTo>
                    <a:lnTo>
                      <a:pt x="4" y="117"/>
                    </a:lnTo>
                    <a:cubicBezTo>
                      <a:pt x="10" y="115"/>
                      <a:pt x="15" y="114"/>
                      <a:pt x="19" y="112"/>
                    </a:cubicBezTo>
                    <a:cubicBezTo>
                      <a:pt x="26" y="110"/>
                      <a:pt x="31" y="106"/>
                      <a:pt x="35" y="102"/>
                    </a:cubicBezTo>
                    <a:cubicBezTo>
                      <a:pt x="41" y="97"/>
                      <a:pt x="46" y="90"/>
                      <a:pt x="50" y="83"/>
                    </a:cubicBezTo>
                    <a:cubicBezTo>
                      <a:pt x="53" y="76"/>
                      <a:pt x="55" y="70"/>
                      <a:pt x="56" y="66"/>
                    </a:cubicBezTo>
                    <a:lnTo>
                      <a:pt x="53" y="68"/>
                    </a:lnTo>
                    <a:cubicBezTo>
                      <a:pt x="49" y="71"/>
                      <a:pt x="44" y="73"/>
                      <a:pt x="39" y="74"/>
                    </a:cubicBezTo>
                    <a:cubicBezTo>
                      <a:pt x="36" y="75"/>
                      <a:pt x="33" y="75"/>
                      <a:pt x="31" y="75"/>
                    </a:cubicBezTo>
                    <a:cubicBezTo>
                      <a:pt x="21" y="75"/>
                      <a:pt x="14" y="72"/>
                      <a:pt x="8" y="65"/>
                    </a:cubicBezTo>
                    <a:cubicBezTo>
                      <a:pt x="3" y="59"/>
                      <a:pt x="0" y="50"/>
                      <a:pt x="0" y="41"/>
                    </a:cubicBezTo>
                    <a:cubicBezTo>
                      <a:pt x="0" y="29"/>
                      <a:pt x="3" y="19"/>
                      <a:pt x="10" y="12"/>
                    </a:cubicBezTo>
                    <a:cubicBezTo>
                      <a:pt x="16" y="4"/>
                      <a:pt x="25" y="0"/>
                      <a:pt x="35" y="0"/>
                    </a:cubicBezTo>
                    <a:lnTo>
                      <a:pt x="35"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27" name="Freeform 7"/>
              <p:cNvSpPr>
                <a:spLocks/>
              </p:cNvSpPr>
              <p:nvPr/>
            </p:nvSpPr>
            <p:spPr bwMode="auto">
              <a:xfrm>
                <a:off x="-36" y="-63"/>
                <a:ext cx="5843" cy="4756"/>
              </a:xfrm>
              <a:custGeom>
                <a:avLst/>
                <a:gdLst/>
                <a:ahLst/>
                <a:cxnLst>
                  <a:cxn ang="0">
                    <a:pos x="0" y="3599"/>
                  </a:cxn>
                  <a:cxn ang="0">
                    <a:pos x="0" y="3599"/>
                  </a:cxn>
                  <a:cxn ang="0">
                    <a:pos x="4800" y="3599"/>
                  </a:cxn>
                  <a:cxn ang="0">
                    <a:pos x="4800" y="0"/>
                  </a:cxn>
                  <a:cxn ang="0">
                    <a:pos x="0" y="0"/>
                  </a:cxn>
                  <a:cxn ang="0">
                    <a:pos x="0" y="3599"/>
                  </a:cxn>
                </a:cxnLst>
                <a:rect l="0" t="0" r="r" b="b"/>
                <a:pathLst>
                  <a:path w="4800" h="3599">
                    <a:moveTo>
                      <a:pt x="0" y="3599"/>
                    </a:moveTo>
                    <a:lnTo>
                      <a:pt x="0" y="3599"/>
                    </a:lnTo>
                    <a:lnTo>
                      <a:pt x="4800" y="3599"/>
                    </a:lnTo>
                    <a:lnTo>
                      <a:pt x="4800" y="0"/>
                    </a:lnTo>
                    <a:lnTo>
                      <a:pt x="0" y="0"/>
                    </a:lnTo>
                    <a:lnTo>
                      <a:pt x="0" y="3599"/>
                    </a:lnTo>
                    <a:close/>
                  </a:path>
                </a:pathLst>
              </a:custGeom>
              <a:solidFill>
                <a:srgbClr val="FFFFFF"/>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28" name="Freeform 8"/>
              <p:cNvSpPr>
                <a:spLocks/>
              </p:cNvSpPr>
              <p:nvPr/>
            </p:nvSpPr>
            <p:spPr bwMode="auto">
              <a:xfrm>
                <a:off x="213" y="211"/>
                <a:ext cx="5263" cy="429"/>
              </a:xfrm>
              <a:custGeom>
                <a:avLst/>
                <a:gdLst/>
                <a:ahLst/>
                <a:cxnLst>
                  <a:cxn ang="0">
                    <a:pos x="0" y="325"/>
                  </a:cxn>
                  <a:cxn ang="0">
                    <a:pos x="0" y="325"/>
                  </a:cxn>
                  <a:cxn ang="0">
                    <a:pos x="0" y="0"/>
                  </a:cxn>
                  <a:cxn ang="0">
                    <a:pos x="4324" y="0"/>
                  </a:cxn>
                  <a:cxn ang="0">
                    <a:pos x="4324" y="10"/>
                  </a:cxn>
                  <a:cxn ang="0">
                    <a:pos x="4" y="10"/>
                  </a:cxn>
                  <a:cxn ang="0">
                    <a:pos x="9" y="5"/>
                  </a:cxn>
                  <a:cxn ang="0">
                    <a:pos x="9" y="325"/>
                  </a:cxn>
                  <a:cxn ang="0">
                    <a:pos x="0" y="325"/>
                  </a:cxn>
                </a:cxnLst>
                <a:rect l="0" t="0" r="r" b="b"/>
                <a:pathLst>
                  <a:path w="4324" h="325">
                    <a:moveTo>
                      <a:pt x="0" y="325"/>
                    </a:moveTo>
                    <a:lnTo>
                      <a:pt x="0" y="325"/>
                    </a:lnTo>
                    <a:lnTo>
                      <a:pt x="0" y="0"/>
                    </a:lnTo>
                    <a:lnTo>
                      <a:pt x="4324" y="0"/>
                    </a:lnTo>
                    <a:lnTo>
                      <a:pt x="4324" y="10"/>
                    </a:lnTo>
                    <a:lnTo>
                      <a:pt x="4" y="10"/>
                    </a:lnTo>
                    <a:lnTo>
                      <a:pt x="9" y="5"/>
                    </a:lnTo>
                    <a:lnTo>
                      <a:pt x="9" y="325"/>
                    </a:lnTo>
                    <a:lnTo>
                      <a:pt x="0" y="325"/>
                    </a:lnTo>
                    <a:close/>
                  </a:path>
                </a:pathLst>
              </a:custGeom>
              <a:solidFill>
                <a:srgbClr val="C996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29" name="Freeform 9"/>
              <p:cNvSpPr>
                <a:spLocks/>
              </p:cNvSpPr>
              <p:nvPr/>
            </p:nvSpPr>
            <p:spPr bwMode="auto">
              <a:xfrm>
                <a:off x="257" y="4211"/>
                <a:ext cx="5258" cy="14"/>
              </a:xfrm>
              <a:custGeom>
                <a:avLst/>
                <a:gdLst/>
                <a:ahLst/>
                <a:cxnLst>
                  <a:cxn ang="0">
                    <a:pos x="0" y="11"/>
                  </a:cxn>
                  <a:cxn ang="0">
                    <a:pos x="0" y="11"/>
                  </a:cxn>
                  <a:cxn ang="0">
                    <a:pos x="4320" y="11"/>
                  </a:cxn>
                  <a:cxn ang="0">
                    <a:pos x="4320" y="0"/>
                  </a:cxn>
                  <a:cxn ang="0">
                    <a:pos x="0" y="0"/>
                  </a:cxn>
                  <a:cxn ang="0">
                    <a:pos x="0" y="11"/>
                  </a:cxn>
                </a:cxnLst>
                <a:rect l="0" t="0" r="r" b="b"/>
                <a:pathLst>
                  <a:path w="4320" h="11">
                    <a:moveTo>
                      <a:pt x="0" y="11"/>
                    </a:moveTo>
                    <a:lnTo>
                      <a:pt x="0" y="11"/>
                    </a:lnTo>
                    <a:lnTo>
                      <a:pt x="4320" y="11"/>
                    </a:lnTo>
                    <a:lnTo>
                      <a:pt x="4320" y="0"/>
                    </a:lnTo>
                    <a:lnTo>
                      <a:pt x="0" y="0"/>
                    </a:lnTo>
                    <a:lnTo>
                      <a:pt x="0" y="11"/>
                    </a:lnTo>
                    <a:close/>
                  </a:path>
                </a:pathLst>
              </a:custGeom>
              <a:solidFill>
                <a:srgbClr val="C996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30" name="Freeform 10"/>
              <p:cNvSpPr>
                <a:spLocks noEditPoints="1"/>
              </p:cNvSpPr>
              <p:nvPr/>
            </p:nvSpPr>
            <p:spPr bwMode="auto">
              <a:xfrm>
                <a:off x="326" y="378"/>
                <a:ext cx="173" cy="179"/>
              </a:xfrm>
              <a:custGeom>
                <a:avLst/>
                <a:gdLst/>
                <a:ahLst/>
                <a:cxnLst>
                  <a:cxn ang="0">
                    <a:pos x="0" y="128"/>
                  </a:cxn>
                  <a:cxn ang="0">
                    <a:pos x="17" y="124"/>
                  </a:cxn>
                  <a:cxn ang="0">
                    <a:pos x="18" y="111"/>
                  </a:cxn>
                  <a:cxn ang="0">
                    <a:pos x="19" y="76"/>
                  </a:cxn>
                  <a:cxn ang="0">
                    <a:pos x="19" y="60"/>
                  </a:cxn>
                  <a:cxn ang="0">
                    <a:pos x="18" y="12"/>
                  </a:cxn>
                  <a:cxn ang="0">
                    <a:pos x="1" y="9"/>
                  </a:cxn>
                  <a:cxn ang="0">
                    <a:pos x="1" y="2"/>
                  </a:cxn>
                  <a:cxn ang="0">
                    <a:pos x="20" y="1"/>
                  </a:cxn>
                  <a:cxn ang="0">
                    <a:pos x="34" y="2"/>
                  </a:cxn>
                  <a:cxn ang="0">
                    <a:pos x="73" y="0"/>
                  </a:cxn>
                  <a:cxn ang="0">
                    <a:pos x="119" y="35"/>
                  </a:cxn>
                  <a:cxn ang="0">
                    <a:pos x="91" y="67"/>
                  </a:cxn>
                  <a:cxn ang="0">
                    <a:pos x="102" y="83"/>
                  </a:cxn>
                  <a:cxn ang="0">
                    <a:pos x="126" y="122"/>
                  </a:cxn>
                  <a:cxn ang="0">
                    <a:pos x="141" y="130"/>
                  </a:cxn>
                  <a:cxn ang="0">
                    <a:pos x="142" y="135"/>
                  </a:cxn>
                  <a:cxn ang="0">
                    <a:pos x="137" y="135"/>
                  </a:cxn>
                  <a:cxn ang="0">
                    <a:pos x="127" y="134"/>
                  </a:cxn>
                  <a:cxn ang="0">
                    <a:pos x="109" y="134"/>
                  </a:cxn>
                  <a:cxn ang="0">
                    <a:pos x="97" y="135"/>
                  </a:cxn>
                  <a:cxn ang="0">
                    <a:pos x="87" y="117"/>
                  </a:cxn>
                  <a:cxn ang="0">
                    <a:pos x="65" y="73"/>
                  </a:cxn>
                  <a:cxn ang="0">
                    <a:pos x="47" y="71"/>
                  </a:cxn>
                  <a:cxn ang="0">
                    <a:pos x="47" y="101"/>
                  </a:cxn>
                  <a:cxn ang="0">
                    <a:pos x="54" y="123"/>
                  </a:cxn>
                  <a:cxn ang="0">
                    <a:pos x="67" y="135"/>
                  </a:cxn>
                  <a:cxn ang="0">
                    <a:pos x="61" y="135"/>
                  </a:cxn>
                  <a:cxn ang="0">
                    <a:pos x="31" y="133"/>
                  </a:cxn>
                  <a:cxn ang="0">
                    <a:pos x="4" y="135"/>
                  </a:cxn>
                  <a:cxn ang="0">
                    <a:pos x="0" y="132"/>
                  </a:cxn>
                  <a:cxn ang="0">
                    <a:pos x="0" y="128"/>
                  </a:cxn>
                  <a:cxn ang="0">
                    <a:pos x="47" y="61"/>
                  </a:cxn>
                  <a:cxn ang="0">
                    <a:pos x="79" y="55"/>
                  </a:cxn>
                  <a:cxn ang="0">
                    <a:pos x="84" y="26"/>
                  </a:cxn>
                  <a:cxn ang="0">
                    <a:pos x="70" y="12"/>
                  </a:cxn>
                  <a:cxn ang="0">
                    <a:pos x="47" y="11"/>
                  </a:cxn>
                  <a:cxn ang="0">
                    <a:pos x="47" y="26"/>
                  </a:cxn>
                  <a:cxn ang="0">
                    <a:pos x="47" y="46"/>
                  </a:cxn>
                  <a:cxn ang="0">
                    <a:pos x="47" y="61"/>
                  </a:cxn>
                </a:cxnLst>
                <a:rect l="0" t="0" r="r" b="b"/>
                <a:pathLst>
                  <a:path w="142" h="135">
                    <a:moveTo>
                      <a:pt x="0" y="128"/>
                    </a:moveTo>
                    <a:lnTo>
                      <a:pt x="0" y="128"/>
                    </a:lnTo>
                    <a:cubicBezTo>
                      <a:pt x="2" y="127"/>
                      <a:pt x="4" y="127"/>
                      <a:pt x="8" y="126"/>
                    </a:cubicBezTo>
                    <a:cubicBezTo>
                      <a:pt x="11" y="126"/>
                      <a:pt x="15" y="125"/>
                      <a:pt x="17" y="124"/>
                    </a:cubicBezTo>
                    <a:cubicBezTo>
                      <a:pt x="18" y="123"/>
                      <a:pt x="18" y="122"/>
                      <a:pt x="18" y="121"/>
                    </a:cubicBezTo>
                    <a:cubicBezTo>
                      <a:pt x="18" y="120"/>
                      <a:pt x="18" y="117"/>
                      <a:pt x="18" y="111"/>
                    </a:cubicBezTo>
                    <a:lnTo>
                      <a:pt x="18" y="88"/>
                    </a:lnTo>
                    <a:lnTo>
                      <a:pt x="19" y="76"/>
                    </a:lnTo>
                    <a:lnTo>
                      <a:pt x="18" y="66"/>
                    </a:lnTo>
                    <a:lnTo>
                      <a:pt x="19" y="60"/>
                    </a:lnTo>
                    <a:cubicBezTo>
                      <a:pt x="19" y="53"/>
                      <a:pt x="19" y="46"/>
                      <a:pt x="19" y="39"/>
                    </a:cubicBezTo>
                    <a:cubicBezTo>
                      <a:pt x="19" y="25"/>
                      <a:pt x="19" y="16"/>
                      <a:pt x="18" y="12"/>
                    </a:cubicBezTo>
                    <a:lnTo>
                      <a:pt x="12" y="11"/>
                    </a:lnTo>
                    <a:cubicBezTo>
                      <a:pt x="7" y="10"/>
                      <a:pt x="3" y="10"/>
                      <a:pt x="1" y="9"/>
                    </a:cubicBezTo>
                    <a:lnTo>
                      <a:pt x="1" y="3"/>
                    </a:lnTo>
                    <a:lnTo>
                      <a:pt x="1" y="2"/>
                    </a:lnTo>
                    <a:cubicBezTo>
                      <a:pt x="5" y="2"/>
                      <a:pt x="8" y="1"/>
                      <a:pt x="11" y="1"/>
                    </a:cubicBezTo>
                    <a:cubicBezTo>
                      <a:pt x="12" y="1"/>
                      <a:pt x="16" y="1"/>
                      <a:pt x="20" y="1"/>
                    </a:cubicBezTo>
                    <a:cubicBezTo>
                      <a:pt x="25" y="2"/>
                      <a:pt x="28" y="2"/>
                      <a:pt x="29" y="2"/>
                    </a:cubicBezTo>
                    <a:lnTo>
                      <a:pt x="34" y="2"/>
                    </a:lnTo>
                    <a:lnTo>
                      <a:pt x="47" y="1"/>
                    </a:lnTo>
                    <a:cubicBezTo>
                      <a:pt x="55" y="0"/>
                      <a:pt x="64" y="0"/>
                      <a:pt x="73" y="0"/>
                    </a:cubicBezTo>
                    <a:cubicBezTo>
                      <a:pt x="87" y="0"/>
                      <a:pt x="98" y="3"/>
                      <a:pt x="106" y="10"/>
                    </a:cubicBezTo>
                    <a:cubicBezTo>
                      <a:pt x="115" y="18"/>
                      <a:pt x="119" y="26"/>
                      <a:pt x="119" y="35"/>
                    </a:cubicBezTo>
                    <a:cubicBezTo>
                      <a:pt x="119" y="42"/>
                      <a:pt x="117" y="49"/>
                      <a:pt x="112" y="54"/>
                    </a:cubicBezTo>
                    <a:cubicBezTo>
                      <a:pt x="108" y="60"/>
                      <a:pt x="101" y="64"/>
                      <a:pt x="91" y="67"/>
                    </a:cubicBezTo>
                    <a:cubicBezTo>
                      <a:pt x="92" y="69"/>
                      <a:pt x="93" y="70"/>
                      <a:pt x="95" y="72"/>
                    </a:cubicBezTo>
                    <a:cubicBezTo>
                      <a:pt x="97" y="76"/>
                      <a:pt x="100" y="80"/>
                      <a:pt x="102" y="83"/>
                    </a:cubicBezTo>
                    <a:lnTo>
                      <a:pt x="118" y="110"/>
                    </a:lnTo>
                    <a:cubicBezTo>
                      <a:pt x="122" y="117"/>
                      <a:pt x="125" y="121"/>
                      <a:pt x="126" y="122"/>
                    </a:cubicBezTo>
                    <a:cubicBezTo>
                      <a:pt x="128" y="123"/>
                      <a:pt x="130" y="125"/>
                      <a:pt x="134" y="126"/>
                    </a:cubicBezTo>
                    <a:cubicBezTo>
                      <a:pt x="137" y="127"/>
                      <a:pt x="140" y="128"/>
                      <a:pt x="141" y="130"/>
                    </a:cubicBezTo>
                    <a:cubicBezTo>
                      <a:pt x="142" y="131"/>
                      <a:pt x="142" y="132"/>
                      <a:pt x="142" y="133"/>
                    </a:cubicBezTo>
                    <a:cubicBezTo>
                      <a:pt x="142" y="133"/>
                      <a:pt x="142" y="134"/>
                      <a:pt x="142" y="135"/>
                    </a:cubicBezTo>
                    <a:lnTo>
                      <a:pt x="139" y="135"/>
                    </a:lnTo>
                    <a:lnTo>
                      <a:pt x="137" y="135"/>
                    </a:lnTo>
                    <a:lnTo>
                      <a:pt x="132" y="134"/>
                    </a:lnTo>
                    <a:lnTo>
                      <a:pt x="127" y="134"/>
                    </a:lnTo>
                    <a:cubicBezTo>
                      <a:pt x="125" y="134"/>
                      <a:pt x="122" y="134"/>
                      <a:pt x="119" y="134"/>
                    </a:cubicBezTo>
                    <a:lnTo>
                      <a:pt x="109" y="134"/>
                    </a:lnTo>
                    <a:cubicBezTo>
                      <a:pt x="108" y="134"/>
                      <a:pt x="106" y="134"/>
                      <a:pt x="102" y="135"/>
                    </a:cubicBezTo>
                    <a:cubicBezTo>
                      <a:pt x="100" y="135"/>
                      <a:pt x="98" y="135"/>
                      <a:pt x="97" y="135"/>
                    </a:cubicBezTo>
                    <a:lnTo>
                      <a:pt x="94" y="128"/>
                    </a:lnTo>
                    <a:cubicBezTo>
                      <a:pt x="91" y="123"/>
                      <a:pt x="89" y="119"/>
                      <a:pt x="87" y="117"/>
                    </a:cubicBezTo>
                    <a:cubicBezTo>
                      <a:pt x="84" y="110"/>
                      <a:pt x="79" y="99"/>
                      <a:pt x="72" y="85"/>
                    </a:cubicBezTo>
                    <a:cubicBezTo>
                      <a:pt x="68" y="78"/>
                      <a:pt x="66" y="74"/>
                      <a:pt x="65" y="73"/>
                    </a:cubicBezTo>
                    <a:cubicBezTo>
                      <a:pt x="63" y="72"/>
                      <a:pt x="59" y="71"/>
                      <a:pt x="54" y="71"/>
                    </a:cubicBezTo>
                    <a:cubicBezTo>
                      <a:pt x="53" y="71"/>
                      <a:pt x="50" y="71"/>
                      <a:pt x="47" y="71"/>
                    </a:cubicBezTo>
                    <a:cubicBezTo>
                      <a:pt x="47" y="73"/>
                      <a:pt x="47" y="76"/>
                      <a:pt x="47" y="78"/>
                    </a:cubicBezTo>
                    <a:lnTo>
                      <a:pt x="47" y="101"/>
                    </a:lnTo>
                    <a:lnTo>
                      <a:pt x="46" y="121"/>
                    </a:lnTo>
                    <a:cubicBezTo>
                      <a:pt x="48" y="122"/>
                      <a:pt x="51" y="123"/>
                      <a:pt x="54" y="123"/>
                    </a:cubicBezTo>
                    <a:cubicBezTo>
                      <a:pt x="59" y="125"/>
                      <a:pt x="64" y="126"/>
                      <a:pt x="68" y="127"/>
                    </a:cubicBezTo>
                    <a:cubicBezTo>
                      <a:pt x="68" y="131"/>
                      <a:pt x="68" y="133"/>
                      <a:pt x="67" y="135"/>
                    </a:cubicBezTo>
                    <a:cubicBezTo>
                      <a:pt x="66" y="135"/>
                      <a:pt x="65" y="135"/>
                      <a:pt x="65" y="135"/>
                    </a:cubicBezTo>
                    <a:lnTo>
                      <a:pt x="61" y="135"/>
                    </a:lnTo>
                    <a:cubicBezTo>
                      <a:pt x="46" y="134"/>
                      <a:pt x="37" y="133"/>
                      <a:pt x="34" y="133"/>
                    </a:cubicBezTo>
                    <a:cubicBezTo>
                      <a:pt x="33" y="133"/>
                      <a:pt x="31" y="133"/>
                      <a:pt x="31" y="133"/>
                    </a:cubicBezTo>
                    <a:lnTo>
                      <a:pt x="16" y="134"/>
                    </a:lnTo>
                    <a:cubicBezTo>
                      <a:pt x="12" y="135"/>
                      <a:pt x="8" y="135"/>
                      <a:pt x="4" y="135"/>
                    </a:cubicBezTo>
                    <a:lnTo>
                      <a:pt x="0" y="135"/>
                    </a:lnTo>
                    <a:cubicBezTo>
                      <a:pt x="0" y="133"/>
                      <a:pt x="0" y="132"/>
                      <a:pt x="0" y="132"/>
                    </a:cubicBezTo>
                    <a:cubicBezTo>
                      <a:pt x="0" y="131"/>
                      <a:pt x="0" y="130"/>
                      <a:pt x="0" y="128"/>
                    </a:cubicBezTo>
                    <a:lnTo>
                      <a:pt x="0" y="128"/>
                    </a:lnTo>
                    <a:close/>
                    <a:moveTo>
                      <a:pt x="47" y="61"/>
                    </a:moveTo>
                    <a:lnTo>
                      <a:pt x="47" y="61"/>
                    </a:lnTo>
                    <a:cubicBezTo>
                      <a:pt x="50" y="62"/>
                      <a:pt x="52" y="62"/>
                      <a:pt x="54" y="62"/>
                    </a:cubicBezTo>
                    <a:cubicBezTo>
                      <a:pt x="66" y="62"/>
                      <a:pt x="74" y="60"/>
                      <a:pt x="79" y="55"/>
                    </a:cubicBezTo>
                    <a:cubicBezTo>
                      <a:pt x="84" y="51"/>
                      <a:pt x="86" y="46"/>
                      <a:pt x="86" y="38"/>
                    </a:cubicBezTo>
                    <a:cubicBezTo>
                      <a:pt x="86" y="34"/>
                      <a:pt x="86" y="30"/>
                      <a:pt x="84" y="26"/>
                    </a:cubicBezTo>
                    <a:cubicBezTo>
                      <a:pt x="83" y="22"/>
                      <a:pt x="82" y="20"/>
                      <a:pt x="80" y="18"/>
                    </a:cubicBezTo>
                    <a:cubicBezTo>
                      <a:pt x="77" y="15"/>
                      <a:pt x="74" y="13"/>
                      <a:pt x="70" y="12"/>
                    </a:cubicBezTo>
                    <a:cubicBezTo>
                      <a:pt x="67" y="11"/>
                      <a:pt x="62" y="10"/>
                      <a:pt x="55" y="10"/>
                    </a:cubicBezTo>
                    <a:cubicBezTo>
                      <a:pt x="52" y="10"/>
                      <a:pt x="49" y="10"/>
                      <a:pt x="47" y="11"/>
                    </a:cubicBezTo>
                    <a:lnTo>
                      <a:pt x="47" y="12"/>
                    </a:lnTo>
                    <a:lnTo>
                      <a:pt x="47" y="26"/>
                    </a:lnTo>
                    <a:lnTo>
                      <a:pt x="47" y="35"/>
                    </a:lnTo>
                    <a:lnTo>
                      <a:pt x="47" y="46"/>
                    </a:lnTo>
                    <a:cubicBezTo>
                      <a:pt x="47" y="49"/>
                      <a:pt x="47" y="54"/>
                      <a:pt x="47" y="59"/>
                    </a:cubicBezTo>
                    <a:lnTo>
                      <a:pt x="47" y="61"/>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31" name="Freeform 11"/>
              <p:cNvSpPr>
                <a:spLocks noEditPoints="1"/>
              </p:cNvSpPr>
              <p:nvPr/>
            </p:nvSpPr>
            <p:spPr bwMode="auto">
              <a:xfrm>
                <a:off x="507" y="376"/>
                <a:ext cx="182" cy="184"/>
              </a:xfrm>
              <a:custGeom>
                <a:avLst/>
                <a:gdLst/>
                <a:ahLst/>
                <a:cxnLst>
                  <a:cxn ang="0">
                    <a:pos x="0" y="68"/>
                  </a:cxn>
                  <a:cxn ang="0">
                    <a:pos x="0" y="68"/>
                  </a:cxn>
                  <a:cxn ang="0">
                    <a:pos x="5" y="42"/>
                  </a:cxn>
                  <a:cxn ang="0">
                    <a:pos x="16" y="25"/>
                  </a:cxn>
                  <a:cxn ang="0">
                    <a:pos x="32" y="11"/>
                  </a:cxn>
                  <a:cxn ang="0">
                    <a:pos x="52" y="3"/>
                  </a:cxn>
                  <a:cxn ang="0">
                    <a:pos x="75" y="0"/>
                  </a:cxn>
                  <a:cxn ang="0">
                    <a:pos x="112" y="8"/>
                  </a:cxn>
                  <a:cxn ang="0">
                    <a:pos x="137" y="30"/>
                  </a:cxn>
                  <a:cxn ang="0">
                    <a:pos x="149" y="68"/>
                  </a:cxn>
                  <a:cxn ang="0">
                    <a:pos x="129" y="118"/>
                  </a:cxn>
                  <a:cxn ang="0">
                    <a:pos x="74" y="139"/>
                  </a:cxn>
                  <a:cxn ang="0">
                    <a:pos x="57" y="138"/>
                  </a:cxn>
                  <a:cxn ang="0">
                    <a:pos x="47" y="135"/>
                  </a:cxn>
                  <a:cxn ang="0">
                    <a:pos x="38" y="132"/>
                  </a:cxn>
                  <a:cxn ang="0">
                    <a:pos x="20" y="119"/>
                  </a:cxn>
                  <a:cxn ang="0">
                    <a:pos x="8" y="104"/>
                  </a:cxn>
                  <a:cxn ang="0">
                    <a:pos x="3" y="87"/>
                  </a:cxn>
                  <a:cxn ang="0">
                    <a:pos x="0" y="68"/>
                  </a:cxn>
                  <a:cxn ang="0">
                    <a:pos x="0" y="68"/>
                  </a:cxn>
                  <a:cxn ang="0">
                    <a:pos x="71" y="10"/>
                  </a:cxn>
                  <a:cxn ang="0">
                    <a:pos x="71" y="10"/>
                  </a:cxn>
                  <a:cxn ang="0">
                    <a:pos x="55" y="15"/>
                  </a:cxn>
                  <a:cxn ang="0">
                    <a:pos x="45" y="24"/>
                  </a:cxn>
                  <a:cxn ang="0">
                    <a:pos x="36" y="43"/>
                  </a:cxn>
                  <a:cxn ang="0">
                    <a:pos x="34" y="67"/>
                  </a:cxn>
                  <a:cxn ang="0">
                    <a:pos x="34" y="80"/>
                  </a:cxn>
                  <a:cxn ang="0">
                    <a:pos x="35" y="84"/>
                  </a:cxn>
                  <a:cxn ang="0">
                    <a:pos x="37" y="96"/>
                  </a:cxn>
                  <a:cxn ang="0">
                    <a:pos x="43" y="112"/>
                  </a:cxn>
                  <a:cxn ang="0">
                    <a:pos x="53" y="122"/>
                  </a:cxn>
                  <a:cxn ang="0">
                    <a:pos x="62" y="127"/>
                  </a:cxn>
                  <a:cxn ang="0">
                    <a:pos x="74" y="129"/>
                  </a:cxn>
                  <a:cxn ang="0">
                    <a:pos x="94" y="124"/>
                  </a:cxn>
                  <a:cxn ang="0">
                    <a:pos x="110" y="106"/>
                  </a:cxn>
                  <a:cxn ang="0">
                    <a:pos x="115" y="74"/>
                  </a:cxn>
                  <a:cxn ang="0">
                    <a:pos x="114" y="51"/>
                  </a:cxn>
                  <a:cxn ang="0">
                    <a:pos x="114" y="49"/>
                  </a:cxn>
                  <a:cxn ang="0">
                    <a:pos x="113" y="45"/>
                  </a:cxn>
                  <a:cxn ang="0">
                    <a:pos x="98" y="19"/>
                  </a:cxn>
                  <a:cxn ang="0">
                    <a:pos x="71" y="10"/>
                  </a:cxn>
                  <a:cxn ang="0">
                    <a:pos x="71" y="10"/>
                  </a:cxn>
                </a:cxnLst>
                <a:rect l="0" t="0" r="r" b="b"/>
                <a:pathLst>
                  <a:path w="149" h="139">
                    <a:moveTo>
                      <a:pt x="0" y="68"/>
                    </a:moveTo>
                    <a:lnTo>
                      <a:pt x="0" y="68"/>
                    </a:lnTo>
                    <a:cubicBezTo>
                      <a:pt x="0" y="60"/>
                      <a:pt x="2" y="51"/>
                      <a:pt x="5" y="42"/>
                    </a:cubicBezTo>
                    <a:cubicBezTo>
                      <a:pt x="8" y="36"/>
                      <a:pt x="11" y="30"/>
                      <a:pt x="16" y="25"/>
                    </a:cubicBezTo>
                    <a:cubicBezTo>
                      <a:pt x="20" y="20"/>
                      <a:pt x="25" y="15"/>
                      <a:pt x="32" y="11"/>
                    </a:cubicBezTo>
                    <a:cubicBezTo>
                      <a:pt x="38" y="7"/>
                      <a:pt x="45" y="5"/>
                      <a:pt x="52" y="3"/>
                    </a:cubicBezTo>
                    <a:cubicBezTo>
                      <a:pt x="59" y="1"/>
                      <a:pt x="66" y="0"/>
                      <a:pt x="75" y="0"/>
                    </a:cubicBezTo>
                    <a:cubicBezTo>
                      <a:pt x="89" y="0"/>
                      <a:pt x="102" y="3"/>
                      <a:pt x="112" y="8"/>
                    </a:cubicBezTo>
                    <a:cubicBezTo>
                      <a:pt x="123" y="14"/>
                      <a:pt x="131" y="21"/>
                      <a:pt x="137" y="30"/>
                    </a:cubicBezTo>
                    <a:cubicBezTo>
                      <a:pt x="145" y="42"/>
                      <a:pt x="149" y="54"/>
                      <a:pt x="149" y="68"/>
                    </a:cubicBezTo>
                    <a:cubicBezTo>
                      <a:pt x="149" y="87"/>
                      <a:pt x="142" y="104"/>
                      <a:pt x="129" y="118"/>
                    </a:cubicBezTo>
                    <a:cubicBezTo>
                      <a:pt x="116" y="132"/>
                      <a:pt x="97" y="139"/>
                      <a:pt x="74" y="139"/>
                    </a:cubicBezTo>
                    <a:cubicBezTo>
                      <a:pt x="68" y="139"/>
                      <a:pt x="62" y="138"/>
                      <a:pt x="57" y="138"/>
                    </a:cubicBezTo>
                    <a:cubicBezTo>
                      <a:pt x="53" y="137"/>
                      <a:pt x="50" y="136"/>
                      <a:pt x="47" y="135"/>
                    </a:cubicBezTo>
                    <a:cubicBezTo>
                      <a:pt x="42" y="134"/>
                      <a:pt x="39" y="133"/>
                      <a:pt x="38" y="132"/>
                    </a:cubicBezTo>
                    <a:cubicBezTo>
                      <a:pt x="31" y="128"/>
                      <a:pt x="25" y="124"/>
                      <a:pt x="20" y="119"/>
                    </a:cubicBezTo>
                    <a:cubicBezTo>
                      <a:pt x="16" y="115"/>
                      <a:pt x="12" y="110"/>
                      <a:pt x="8" y="104"/>
                    </a:cubicBezTo>
                    <a:cubicBezTo>
                      <a:pt x="7" y="101"/>
                      <a:pt x="5" y="95"/>
                      <a:pt x="3" y="87"/>
                    </a:cubicBezTo>
                    <a:cubicBezTo>
                      <a:pt x="1" y="81"/>
                      <a:pt x="0" y="75"/>
                      <a:pt x="0" y="68"/>
                    </a:cubicBezTo>
                    <a:lnTo>
                      <a:pt x="0" y="68"/>
                    </a:lnTo>
                    <a:close/>
                    <a:moveTo>
                      <a:pt x="71" y="10"/>
                    </a:moveTo>
                    <a:lnTo>
                      <a:pt x="71" y="10"/>
                    </a:lnTo>
                    <a:cubicBezTo>
                      <a:pt x="65" y="10"/>
                      <a:pt x="60" y="12"/>
                      <a:pt x="55" y="15"/>
                    </a:cubicBezTo>
                    <a:cubicBezTo>
                      <a:pt x="50" y="17"/>
                      <a:pt x="47" y="20"/>
                      <a:pt x="45" y="24"/>
                    </a:cubicBezTo>
                    <a:cubicBezTo>
                      <a:pt x="41" y="30"/>
                      <a:pt x="38" y="36"/>
                      <a:pt x="36" y="43"/>
                    </a:cubicBezTo>
                    <a:cubicBezTo>
                      <a:pt x="34" y="49"/>
                      <a:pt x="34" y="58"/>
                      <a:pt x="34" y="67"/>
                    </a:cubicBezTo>
                    <a:cubicBezTo>
                      <a:pt x="34" y="73"/>
                      <a:pt x="34" y="78"/>
                      <a:pt x="34" y="80"/>
                    </a:cubicBezTo>
                    <a:cubicBezTo>
                      <a:pt x="35" y="81"/>
                      <a:pt x="35" y="82"/>
                      <a:pt x="35" y="84"/>
                    </a:cubicBezTo>
                    <a:cubicBezTo>
                      <a:pt x="36" y="89"/>
                      <a:pt x="36" y="93"/>
                      <a:pt x="37" y="96"/>
                    </a:cubicBezTo>
                    <a:cubicBezTo>
                      <a:pt x="40" y="104"/>
                      <a:pt x="42" y="110"/>
                      <a:pt x="43" y="112"/>
                    </a:cubicBezTo>
                    <a:cubicBezTo>
                      <a:pt x="46" y="115"/>
                      <a:pt x="49" y="119"/>
                      <a:pt x="53" y="122"/>
                    </a:cubicBezTo>
                    <a:cubicBezTo>
                      <a:pt x="55" y="124"/>
                      <a:pt x="58" y="126"/>
                      <a:pt x="62" y="127"/>
                    </a:cubicBezTo>
                    <a:cubicBezTo>
                      <a:pt x="66" y="129"/>
                      <a:pt x="70" y="129"/>
                      <a:pt x="74" y="129"/>
                    </a:cubicBezTo>
                    <a:cubicBezTo>
                      <a:pt x="81" y="129"/>
                      <a:pt x="88" y="128"/>
                      <a:pt x="94" y="124"/>
                    </a:cubicBezTo>
                    <a:cubicBezTo>
                      <a:pt x="101" y="121"/>
                      <a:pt x="106" y="115"/>
                      <a:pt x="110" y="106"/>
                    </a:cubicBezTo>
                    <a:cubicBezTo>
                      <a:pt x="113" y="98"/>
                      <a:pt x="115" y="87"/>
                      <a:pt x="115" y="74"/>
                    </a:cubicBezTo>
                    <a:cubicBezTo>
                      <a:pt x="115" y="68"/>
                      <a:pt x="115" y="61"/>
                      <a:pt x="114" y="51"/>
                    </a:cubicBezTo>
                    <a:lnTo>
                      <a:pt x="114" y="49"/>
                    </a:lnTo>
                    <a:cubicBezTo>
                      <a:pt x="114" y="49"/>
                      <a:pt x="113" y="47"/>
                      <a:pt x="113" y="45"/>
                    </a:cubicBezTo>
                    <a:cubicBezTo>
                      <a:pt x="110" y="34"/>
                      <a:pt x="105" y="25"/>
                      <a:pt x="98" y="19"/>
                    </a:cubicBezTo>
                    <a:cubicBezTo>
                      <a:pt x="91" y="13"/>
                      <a:pt x="82" y="10"/>
                      <a:pt x="71" y="10"/>
                    </a:cubicBezTo>
                    <a:lnTo>
                      <a:pt x="71" y="10"/>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32" name="Freeform 12"/>
              <p:cNvSpPr>
                <a:spLocks/>
              </p:cNvSpPr>
              <p:nvPr/>
            </p:nvSpPr>
            <p:spPr bwMode="auto">
              <a:xfrm>
                <a:off x="712" y="378"/>
                <a:ext cx="80" cy="179"/>
              </a:xfrm>
              <a:custGeom>
                <a:avLst/>
                <a:gdLst/>
                <a:ahLst/>
                <a:cxnLst>
                  <a:cxn ang="0">
                    <a:pos x="0" y="135"/>
                  </a:cxn>
                  <a:cxn ang="0">
                    <a:pos x="0" y="135"/>
                  </a:cxn>
                  <a:cxn ang="0">
                    <a:pos x="0" y="127"/>
                  </a:cxn>
                  <a:cxn ang="0">
                    <a:pos x="6" y="126"/>
                  </a:cxn>
                  <a:cxn ang="0">
                    <a:pos x="16" y="122"/>
                  </a:cxn>
                  <a:cxn ang="0">
                    <a:pos x="18" y="113"/>
                  </a:cxn>
                  <a:cxn ang="0">
                    <a:pos x="18" y="101"/>
                  </a:cxn>
                  <a:cxn ang="0">
                    <a:pos x="18" y="78"/>
                  </a:cxn>
                  <a:cxn ang="0">
                    <a:pos x="18" y="72"/>
                  </a:cxn>
                  <a:cxn ang="0">
                    <a:pos x="19" y="51"/>
                  </a:cxn>
                  <a:cxn ang="0">
                    <a:pos x="19" y="37"/>
                  </a:cxn>
                  <a:cxn ang="0">
                    <a:pos x="19" y="31"/>
                  </a:cxn>
                  <a:cxn ang="0">
                    <a:pos x="19" y="20"/>
                  </a:cxn>
                  <a:cxn ang="0">
                    <a:pos x="18" y="15"/>
                  </a:cxn>
                  <a:cxn ang="0">
                    <a:pos x="18" y="12"/>
                  </a:cxn>
                  <a:cxn ang="0">
                    <a:pos x="4" y="9"/>
                  </a:cxn>
                  <a:cxn ang="0">
                    <a:pos x="0" y="9"/>
                  </a:cxn>
                  <a:cxn ang="0">
                    <a:pos x="0" y="0"/>
                  </a:cxn>
                  <a:cxn ang="0">
                    <a:pos x="30" y="1"/>
                  </a:cxn>
                  <a:cxn ang="0">
                    <a:pos x="36" y="1"/>
                  </a:cxn>
                  <a:cxn ang="0">
                    <a:pos x="56" y="1"/>
                  </a:cxn>
                  <a:cxn ang="0">
                    <a:pos x="66" y="0"/>
                  </a:cxn>
                  <a:cxn ang="0">
                    <a:pos x="66" y="3"/>
                  </a:cxn>
                  <a:cxn ang="0">
                    <a:pos x="65" y="8"/>
                  </a:cxn>
                  <a:cxn ang="0">
                    <a:pos x="56" y="11"/>
                  </a:cxn>
                  <a:cxn ang="0">
                    <a:pos x="47" y="13"/>
                  </a:cxn>
                  <a:cxn ang="0">
                    <a:pos x="47" y="21"/>
                  </a:cxn>
                  <a:cxn ang="0">
                    <a:pos x="47" y="28"/>
                  </a:cxn>
                  <a:cxn ang="0">
                    <a:pos x="47" y="55"/>
                  </a:cxn>
                  <a:cxn ang="0">
                    <a:pos x="47" y="82"/>
                  </a:cxn>
                  <a:cxn ang="0">
                    <a:pos x="46" y="96"/>
                  </a:cxn>
                  <a:cxn ang="0">
                    <a:pos x="47" y="117"/>
                  </a:cxn>
                  <a:cxn ang="0">
                    <a:pos x="47" y="121"/>
                  </a:cxn>
                  <a:cxn ang="0">
                    <a:pos x="47" y="123"/>
                  </a:cxn>
                  <a:cxn ang="0">
                    <a:pos x="58" y="125"/>
                  </a:cxn>
                  <a:cxn ang="0">
                    <a:pos x="65" y="126"/>
                  </a:cxn>
                  <a:cxn ang="0">
                    <a:pos x="65" y="131"/>
                  </a:cxn>
                  <a:cxn ang="0">
                    <a:pos x="65" y="135"/>
                  </a:cxn>
                  <a:cxn ang="0">
                    <a:pos x="63" y="135"/>
                  </a:cxn>
                  <a:cxn ang="0">
                    <a:pos x="59" y="135"/>
                  </a:cxn>
                  <a:cxn ang="0">
                    <a:pos x="56" y="135"/>
                  </a:cxn>
                  <a:cxn ang="0">
                    <a:pos x="43" y="133"/>
                  </a:cxn>
                  <a:cxn ang="0">
                    <a:pos x="24" y="133"/>
                  </a:cxn>
                  <a:cxn ang="0">
                    <a:pos x="8" y="134"/>
                  </a:cxn>
                  <a:cxn ang="0">
                    <a:pos x="0" y="135"/>
                  </a:cxn>
                  <a:cxn ang="0">
                    <a:pos x="0" y="135"/>
                  </a:cxn>
                </a:cxnLst>
                <a:rect l="0" t="0" r="r" b="b"/>
                <a:pathLst>
                  <a:path w="66" h="135">
                    <a:moveTo>
                      <a:pt x="0" y="135"/>
                    </a:moveTo>
                    <a:lnTo>
                      <a:pt x="0" y="135"/>
                    </a:lnTo>
                    <a:lnTo>
                      <a:pt x="0" y="127"/>
                    </a:lnTo>
                    <a:cubicBezTo>
                      <a:pt x="1" y="127"/>
                      <a:pt x="3" y="126"/>
                      <a:pt x="6" y="126"/>
                    </a:cubicBezTo>
                    <a:cubicBezTo>
                      <a:pt x="11" y="125"/>
                      <a:pt x="14" y="123"/>
                      <a:pt x="16" y="122"/>
                    </a:cubicBezTo>
                    <a:cubicBezTo>
                      <a:pt x="18" y="120"/>
                      <a:pt x="18" y="117"/>
                      <a:pt x="18" y="113"/>
                    </a:cubicBezTo>
                    <a:lnTo>
                      <a:pt x="18" y="101"/>
                    </a:lnTo>
                    <a:lnTo>
                      <a:pt x="18" y="78"/>
                    </a:lnTo>
                    <a:lnTo>
                      <a:pt x="18" y="72"/>
                    </a:lnTo>
                    <a:cubicBezTo>
                      <a:pt x="19" y="58"/>
                      <a:pt x="19" y="51"/>
                      <a:pt x="19" y="51"/>
                    </a:cubicBezTo>
                    <a:lnTo>
                      <a:pt x="19" y="37"/>
                    </a:lnTo>
                    <a:lnTo>
                      <a:pt x="19" y="31"/>
                    </a:lnTo>
                    <a:lnTo>
                      <a:pt x="19" y="20"/>
                    </a:lnTo>
                    <a:lnTo>
                      <a:pt x="18" y="15"/>
                    </a:lnTo>
                    <a:cubicBezTo>
                      <a:pt x="18" y="15"/>
                      <a:pt x="18" y="13"/>
                      <a:pt x="18" y="12"/>
                    </a:cubicBezTo>
                    <a:cubicBezTo>
                      <a:pt x="15" y="11"/>
                      <a:pt x="10" y="10"/>
                      <a:pt x="4" y="9"/>
                    </a:cubicBezTo>
                    <a:cubicBezTo>
                      <a:pt x="2" y="9"/>
                      <a:pt x="1" y="9"/>
                      <a:pt x="0" y="9"/>
                    </a:cubicBezTo>
                    <a:lnTo>
                      <a:pt x="0" y="0"/>
                    </a:lnTo>
                    <a:lnTo>
                      <a:pt x="30" y="1"/>
                    </a:lnTo>
                    <a:cubicBezTo>
                      <a:pt x="33" y="1"/>
                      <a:pt x="36" y="1"/>
                      <a:pt x="36" y="1"/>
                    </a:cubicBezTo>
                    <a:cubicBezTo>
                      <a:pt x="41" y="1"/>
                      <a:pt x="47" y="1"/>
                      <a:pt x="56" y="1"/>
                    </a:cubicBezTo>
                    <a:cubicBezTo>
                      <a:pt x="61" y="0"/>
                      <a:pt x="64" y="0"/>
                      <a:pt x="66" y="0"/>
                    </a:cubicBezTo>
                    <a:cubicBezTo>
                      <a:pt x="66" y="1"/>
                      <a:pt x="66" y="2"/>
                      <a:pt x="66" y="3"/>
                    </a:cubicBezTo>
                    <a:cubicBezTo>
                      <a:pt x="66" y="4"/>
                      <a:pt x="66" y="6"/>
                      <a:pt x="65" y="8"/>
                    </a:cubicBezTo>
                    <a:cubicBezTo>
                      <a:pt x="63" y="9"/>
                      <a:pt x="60" y="10"/>
                      <a:pt x="56" y="11"/>
                    </a:cubicBezTo>
                    <a:cubicBezTo>
                      <a:pt x="52" y="11"/>
                      <a:pt x="50" y="12"/>
                      <a:pt x="47" y="13"/>
                    </a:cubicBezTo>
                    <a:cubicBezTo>
                      <a:pt x="47" y="15"/>
                      <a:pt x="47" y="18"/>
                      <a:pt x="47" y="21"/>
                    </a:cubicBezTo>
                    <a:cubicBezTo>
                      <a:pt x="47" y="24"/>
                      <a:pt x="47" y="26"/>
                      <a:pt x="47" y="28"/>
                    </a:cubicBezTo>
                    <a:cubicBezTo>
                      <a:pt x="47" y="40"/>
                      <a:pt x="47" y="49"/>
                      <a:pt x="47" y="55"/>
                    </a:cubicBezTo>
                    <a:lnTo>
                      <a:pt x="47" y="82"/>
                    </a:lnTo>
                    <a:lnTo>
                      <a:pt x="46" y="96"/>
                    </a:lnTo>
                    <a:lnTo>
                      <a:pt x="47" y="117"/>
                    </a:lnTo>
                    <a:lnTo>
                      <a:pt x="47" y="121"/>
                    </a:lnTo>
                    <a:cubicBezTo>
                      <a:pt x="47" y="122"/>
                      <a:pt x="47" y="122"/>
                      <a:pt x="47" y="123"/>
                    </a:cubicBezTo>
                    <a:cubicBezTo>
                      <a:pt x="51" y="124"/>
                      <a:pt x="55" y="125"/>
                      <a:pt x="58" y="125"/>
                    </a:cubicBezTo>
                    <a:cubicBezTo>
                      <a:pt x="59" y="125"/>
                      <a:pt x="61" y="126"/>
                      <a:pt x="65" y="126"/>
                    </a:cubicBezTo>
                    <a:cubicBezTo>
                      <a:pt x="65" y="128"/>
                      <a:pt x="65" y="130"/>
                      <a:pt x="65" y="131"/>
                    </a:cubicBezTo>
                    <a:cubicBezTo>
                      <a:pt x="65" y="132"/>
                      <a:pt x="65" y="133"/>
                      <a:pt x="65" y="135"/>
                    </a:cubicBezTo>
                    <a:cubicBezTo>
                      <a:pt x="64" y="135"/>
                      <a:pt x="63" y="135"/>
                      <a:pt x="63" y="135"/>
                    </a:cubicBezTo>
                    <a:cubicBezTo>
                      <a:pt x="61" y="135"/>
                      <a:pt x="59" y="135"/>
                      <a:pt x="59" y="135"/>
                    </a:cubicBezTo>
                    <a:cubicBezTo>
                      <a:pt x="59" y="135"/>
                      <a:pt x="58" y="135"/>
                      <a:pt x="56" y="135"/>
                    </a:cubicBezTo>
                    <a:cubicBezTo>
                      <a:pt x="55" y="135"/>
                      <a:pt x="51" y="134"/>
                      <a:pt x="43" y="133"/>
                    </a:cubicBezTo>
                    <a:lnTo>
                      <a:pt x="24" y="133"/>
                    </a:lnTo>
                    <a:cubicBezTo>
                      <a:pt x="21" y="133"/>
                      <a:pt x="15" y="133"/>
                      <a:pt x="8" y="134"/>
                    </a:cubicBezTo>
                    <a:cubicBezTo>
                      <a:pt x="4" y="135"/>
                      <a:pt x="1" y="135"/>
                      <a:pt x="0" y="135"/>
                    </a:cubicBezTo>
                    <a:lnTo>
                      <a:pt x="0" y="135"/>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33" name="Freeform 13"/>
              <p:cNvSpPr>
                <a:spLocks/>
              </p:cNvSpPr>
              <p:nvPr/>
            </p:nvSpPr>
            <p:spPr bwMode="auto">
              <a:xfrm>
                <a:off x="815" y="376"/>
                <a:ext cx="156" cy="184"/>
              </a:xfrm>
              <a:custGeom>
                <a:avLst/>
                <a:gdLst/>
                <a:ahLst/>
                <a:cxnLst>
                  <a:cxn ang="0">
                    <a:pos x="118" y="5"/>
                  </a:cxn>
                  <a:cxn ang="0">
                    <a:pos x="118" y="5"/>
                  </a:cxn>
                  <a:cxn ang="0">
                    <a:pos x="123" y="23"/>
                  </a:cxn>
                  <a:cxn ang="0">
                    <a:pos x="125" y="37"/>
                  </a:cxn>
                  <a:cxn ang="0">
                    <a:pos x="116" y="37"/>
                  </a:cxn>
                  <a:cxn ang="0">
                    <a:pos x="96" y="17"/>
                  </a:cxn>
                  <a:cxn ang="0">
                    <a:pos x="72" y="10"/>
                  </a:cxn>
                  <a:cxn ang="0">
                    <a:pos x="46" y="23"/>
                  </a:cxn>
                  <a:cxn ang="0">
                    <a:pos x="33" y="70"/>
                  </a:cxn>
                  <a:cxn ang="0">
                    <a:pos x="35" y="95"/>
                  </a:cxn>
                  <a:cxn ang="0">
                    <a:pos x="44" y="115"/>
                  </a:cxn>
                  <a:cxn ang="0">
                    <a:pos x="56" y="124"/>
                  </a:cxn>
                  <a:cxn ang="0">
                    <a:pos x="75" y="129"/>
                  </a:cxn>
                  <a:cxn ang="0">
                    <a:pos x="97" y="122"/>
                  </a:cxn>
                  <a:cxn ang="0">
                    <a:pos x="118" y="101"/>
                  </a:cxn>
                  <a:cxn ang="0">
                    <a:pos x="128" y="100"/>
                  </a:cxn>
                  <a:cxn ang="0">
                    <a:pos x="126" y="108"/>
                  </a:cxn>
                  <a:cxn ang="0">
                    <a:pos x="124" y="121"/>
                  </a:cxn>
                  <a:cxn ang="0">
                    <a:pos x="123" y="124"/>
                  </a:cxn>
                  <a:cxn ang="0">
                    <a:pos x="122" y="129"/>
                  </a:cxn>
                  <a:cxn ang="0">
                    <a:pos x="104" y="136"/>
                  </a:cxn>
                  <a:cxn ang="0">
                    <a:pos x="76" y="139"/>
                  </a:cxn>
                  <a:cxn ang="0">
                    <a:pos x="52" y="136"/>
                  </a:cxn>
                  <a:cxn ang="0">
                    <a:pos x="32" y="129"/>
                  </a:cxn>
                  <a:cxn ang="0">
                    <a:pos x="14" y="113"/>
                  </a:cxn>
                  <a:cxn ang="0">
                    <a:pos x="4" y="94"/>
                  </a:cxn>
                  <a:cxn ang="0">
                    <a:pos x="0" y="71"/>
                  </a:cxn>
                  <a:cxn ang="0">
                    <a:pos x="21" y="20"/>
                  </a:cxn>
                  <a:cxn ang="0">
                    <a:pos x="73" y="0"/>
                  </a:cxn>
                  <a:cxn ang="0">
                    <a:pos x="97" y="1"/>
                  </a:cxn>
                  <a:cxn ang="0">
                    <a:pos x="118" y="5"/>
                  </a:cxn>
                  <a:cxn ang="0">
                    <a:pos x="118" y="5"/>
                  </a:cxn>
                </a:cxnLst>
                <a:rect l="0" t="0" r="r" b="b"/>
                <a:pathLst>
                  <a:path w="128" h="139">
                    <a:moveTo>
                      <a:pt x="118" y="5"/>
                    </a:moveTo>
                    <a:lnTo>
                      <a:pt x="118" y="5"/>
                    </a:lnTo>
                    <a:cubicBezTo>
                      <a:pt x="119" y="7"/>
                      <a:pt x="121" y="13"/>
                      <a:pt x="123" y="23"/>
                    </a:cubicBezTo>
                    <a:cubicBezTo>
                      <a:pt x="125" y="27"/>
                      <a:pt x="125" y="32"/>
                      <a:pt x="125" y="37"/>
                    </a:cubicBezTo>
                    <a:lnTo>
                      <a:pt x="116" y="37"/>
                    </a:lnTo>
                    <a:cubicBezTo>
                      <a:pt x="109" y="27"/>
                      <a:pt x="103" y="21"/>
                      <a:pt x="96" y="17"/>
                    </a:cubicBezTo>
                    <a:cubicBezTo>
                      <a:pt x="88" y="12"/>
                      <a:pt x="81" y="10"/>
                      <a:pt x="72" y="10"/>
                    </a:cubicBezTo>
                    <a:cubicBezTo>
                      <a:pt x="61" y="10"/>
                      <a:pt x="53" y="15"/>
                      <a:pt x="46" y="23"/>
                    </a:cubicBezTo>
                    <a:cubicBezTo>
                      <a:pt x="37" y="34"/>
                      <a:pt x="33" y="50"/>
                      <a:pt x="33" y="70"/>
                    </a:cubicBezTo>
                    <a:cubicBezTo>
                      <a:pt x="33" y="82"/>
                      <a:pt x="33" y="90"/>
                      <a:pt x="35" y="95"/>
                    </a:cubicBezTo>
                    <a:cubicBezTo>
                      <a:pt x="37" y="103"/>
                      <a:pt x="41" y="110"/>
                      <a:pt x="44" y="115"/>
                    </a:cubicBezTo>
                    <a:cubicBezTo>
                      <a:pt x="47" y="119"/>
                      <a:pt x="51" y="122"/>
                      <a:pt x="56" y="124"/>
                    </a:cubicBezTo>
                    <a:cubicBezTo>
                      <a:pt x="62" y="127"/>
                      <a:pt x="68" y="129"/>
                      <a:pt x="75" y="129"/>
                    </a:cubicBezTo>
                    <a:cubicBezTo>
                      <a:pt x="83" y="129"/>
                      <a:pt x="90" y="127"/>
                      <a:pt x="97" y="122"/>
                    </a:cubicBezTo>
                    <a:cubicBezTo>
                      <a:pt x="104" y="117"/>
                      <a:pt x="111" y="110"/>
                      <a:pt x="118" y="101"/>
                    </a:cubicBezTo>
                    <a:cubicBezTo>
                      <a:pt x="120" y="100"/>
                      <a:pt x="123" y="100"/>
                      <a:pt x="128" y="100"/>
                    </a:cubicBezTo>
                    <a:cubicBezTo>
                      <a:pt x="127" y="102"/>
                      <a:pt x="127" y="105"/>
                      <a:pt x="126" y="108"/>
                    </a:cubicBezTo>
                    <a:cubicBezTo>
                      <a:pt x="126" y="109"/>
                      <a:pt x="125" y="113"/>
                      <a:pt x="124" y="121"/>
                    </a:cubicBezTo>
                    <a:lnTo>
                      <a:pt x="123" y="124"/>
                    </a:lnTo>
                    <a:lnTo>
                      <a:pt x="122" y="129"/>
                    </a:lnTo>
                    <a:cubicBezTo>
                      <a:pt x="117" y="132"/>
                      <a:pt x="111" y="135"/>
                      <a:pt x="104" y="136"/>
                    </a:cubicBezTo>
                    <a:cubicBezTo>
                      <a:pt x="96" y="138"/>
                      <a:pt x="87" y="139"/>
                      <a:pt x="76" y="139"/>
                    </a:cubicBezTo>
                    <a:cubicBezTo>
                      <a:pt x="67" y="139"/>
                      <a:pt x="59" y="138"/>
                      <a:pt x="52" y="136"/>
                    </a:cubicBezTo>
                    <a:cubicBezTo>
                      <a:pt x="44" y="135"/>
                      <a:pt x="38" y="132"/>
                      <a:pt x="32" y="129"/>
                    </a:cubicBezTo>
                    <a:cubicBezTo>
                      <a:pt x="24" y="124"/>
                      <a:pt x="18" y="119"/>
                      <a:pt x="14" y="113"/>
                    </a:cubicBezTo>
                    <a:cubicBezTo>
                      <a:pt x="9" y="107"/>
                      <a:pt x="6" y="101"/>
                      <a:pt x="4" y="94"/>
                    </a:cubicBezTo>
                    <a:cubicBezTo>
                      <a:pt x="1" y="87"/>
                      <a:pt x="0" y="79"/>
                      <a:pt x="0" y="71"/>
                    </a:cubicBezTo>
                    <a:cubicBezTo>
                      <a:pt x="0" y="50"/>
                      <a:pt x="7" y="33"/>
                      <a:pt x="21" y="20"/>
                    </a:cubicBezTo>
                    <a:cubicBezTo>
                      <a:pt x="34" y="7"/>
                      <a:pt x="52" y="0"/>
                      <a:pt x="73" y="0"/>
                    </a:cubicBezTo>
                    <a:cubicBezTo>
                      <a:pt x="81" y="0"/>
                      <a:pt x="89" y="0"/>
                      <a:pt x="97" y="1"/>
                    </a:cubicBezTo>
                    <a:cubicBezTo>
                      <a:pt x="104" y="2"/>
                      <a:pt x="111" y="3"/>
                      <a:pt x="118" y="5"/>
                    </a:cubicBezTo>
                    <a:lnTo>
                      <a:pt x="118" y="5"/>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34" name="Freeform 14"/>
              <p:cNvSpPr>
                <a:spLocks/>
              </p:cNvSpPr>
              <p:nvPr/>
            </p:nvSpPr>
            <p:spPr bwMode="auto">
              <a:xfrm>
                <a:off x="1043" y="372"/>
                <a:ext cx="170" cy="185"/>
              </a:xfrm>
              <a:custGeom>
                <a:avLst/>
                <a:gdLst/>
                <a:ahLst/>
                <a:cxnLst>
                  <a:cxn ang="0">
                    <a:pos x="12" y="0"/>
                  </a:cxn>
                  <a:cxn ang="0">
                    <a:pos x="12" y="0"/>
                  </a:cxn>
                  <a:cxn ang="0">
                    <a:pos x="18" y="0"/>
                  </a:cxn>
                  <a:cxn ang="0">
                    <a:pos x="19" y="2"/>
                  </a:cxn>
                  <a:cxn ang="0">
                    <a:pos x="23" y="8"/>
                  </a:cxn>
                  <a:cxn ang="0">
                    <a:pos x="38" y="9"/>
                  </a:cxn>
                  <a:cxn ang="0">
                    <a:pos x="52" y="8"/>
                  </a:cxn>
                  <a:cxn ang="0">
                    <a:pos x="54" y="8"/>
                  </a:cxn>
                  <a:cxn ang="0">
                    <a:pos x="66" y="8"/>
                  </a:cxn>
                  <a:cxn ang="0">
                    <a:pos x="90" y="8"/>
                  </a:cxn>
                  <a:cxn ang="0">
                    <a:pos x="122" y="8"/>
                  </a:cxn>
                  <a:cxn ang="0">
                    <a:pos x="128" y="7"/>
                  </a:cxn>
                  <a:cxn ang="0">
                    <a:pos x="131" y="2"/>
                  </a:cxn>
                  <a:cxn ang="0">
                    <a:pos x="132" y="0"/>
                  </a:cxn>
                  <a:cxn ang="0">
                    <a:pos x="136" y="0"/>
                  </a:cxn>
                  <a:cxn ang="0">
                    <a:pos x="140" y="0"/>
                  </a:cxn>
                  <a:cxn ang="0">
                    <a:pos x="140" y="21"/>
                  </a:cxn>
                  <a:cxn ang="0">
                    <a:pos x="140" y="31"/>
                  </a:cxn>
                  <a:cxn ang="0">
                    <a:pos x="140" y="36"/>
                  </a:cxn>
                  <a:cxn ang="0">
                    <a:pos x="139" y="40"/>
                  </a:cxn>
                  <a:cxn ang="0">
                    <a:pos x="132" y="42"/>
                  </a:cxn>
                  <a:cxn ang="0">
                    <a:pos x="126" y="30"/>
                  </a:cxn>
                  <a:cxn ang="0">
                    <a:pos x="122" y="22"/>
                  </a:cxn>
                  <a:cxn ang="0">
                    <a:pos x="119" y="20"/>
                  </a:cxn>
                  <a:cxn ang="0">
                    <a:pos x="97" y="20"/>
                  </a:cxn>
                  <a:cxn ang="0">
                    <a:pos x="90" y="20"/>
                  </a:cxn>
                  <a:cxn ang="0">
                    <a:pos x="89" y="27"/>
                  </a:cxn>
                  <a:cxn ang="0">
                    <a:pos x="89" y="41"/>
                  </a:cxn>
                  <a:cxn ang="0">
                    <a:pos x="89" y="71"/>
                  </a:cxn>
                  <a:cxn ang="0">
                    <a:pos x="90" y="104"/>
                  </a:cxn>
                  <a:cxn ang="0">
                    <a:pos x="90" y="117"/>
                  </a:cxn>
                  <a:cxn ang="0">
                    <a:pos x="91" y="128"/>
                  </a:cxn>
                  <a:cxn ang="0">
                    <a:pos x="97" y="129"/>
                  </a:cxn>
                  <a:cxn ang="0">
                    <a:pos x="105" y="131"/>
                  </a:cxn>
                  <a:cxn ang="0">
                    <a:pos x="110" y="133"/>
                  </a:cxn>
                  <a:cxn ang="0">
                    <a:pos x="111" y="137"/>
                  </a:cxn>
                  <a:cxn ang="0">
                    <a:pos x="110" y="140"/>
                  </a:cxn>
                  <a:cxn ang="0">
                    <a:pos x="107" y="140"/>
                  </a:cxn>
                  <a:cxn ang="0">
                    <a:pos x="89" y="139"/>
                  </a:cxn>
                  <a:cxn ang="0">
                    <a:pos x="62" y="139"/>
                  </a:cxn>
                  <a:cxn ang="0">
                    <a:pos x="43" y="140"/>
                  </a:cxn>
                  <a:cxn ang="0">
                    <a:pos x="36" y="140"/>
                  </a:cxn>
                  <a:cxn ang="0">
                    <a:pos x="35" y="138"/>
                  </a:cxn>
                  <a:cxn ang="0">
                    <a:pos x="35" y="135"/>
                  </a:cxn>
                  <a:cxn ang="0">
                    <a:pos x="35" y="135"/>
                  </a:cxn>
                  <a:cxn ang="0">
                    <a:pos x="44" y="130"/>
                  </a:cxn>
                  <a:cxn ang="0">
                    <a:pos x="59" y="125"/>
                  </a:cxn>
                  <a:cxn ang="0">
                    <a:pos x="60" y="120"/>
                  </a:cxn>
                  <a:cxn ang="0">
                    <a:pos x="61" y="81"/>
                  </a:cxn>
                  <a:cxn ang="0">
                    <a:pos x="60" y="42"/>
                  </a:cxn>
                  <a:cxn ang="0">
                    <a:pos x="60" y="22"/>
                  </a:cxn>
                  <a:cxn ang="0">
                    <a:pos x="59" y="21"/>
                  </a:cxn>
                  <a:cxn ang="0">
                    <a:pos x="57" y="20"/>
                  </a:cxn>
                  <a:cxn ang="0">
                    <a:pos x="37" y="20"/>
                  </a:cxn>
                  <a:cxn ang="0">
                    <a:pos x="24" y="22"/>
                  </a:cxn>
                  <a:cxn ang="0">
                    <a:pos x="10" y="36"/>
                  </a:cxn>
                  <a:cxn ang="0">
                    <a:pos x="6" y="39"/>
                  </a:cxn>
                  <a:cxn ang="0">
                    <a:pos x="0" y="35"/>
                  </a:cxn>
                  <a:cxn ang="0">
                    <a:pos x="9" y="8"/>
                  </a:cxn>
                  <a:cxn ang="0">
                    <a:pos x="12" y="0"/>
                  </a:cxn>
                  <a:cxn ang="0">
                    <a:pos x="12" y="0"/>
                  </a:cxn>
                </a:cxnLst>
                <a:rect l="0" t="0" r="r" b="b"/>
                <a:pathLst>
                  <a:path w="140" h="140">
                    <a:moveTo>
                      <a:pt x="12" y="0"/>
                    </a:moveTo>
                    <a:lnTo>
                      <a:pt x="12" y="0"/>
                    </a:lnTo>
                    <a:lnTo>
                      <a:pt x="18" y="0"/>
                    </a:lnTo>
                    <a:cubicBezTo>
                      <a:pt x="18" y="1"/>
                      <a:pt x="19" y="1"/>
                      <a:pt x="19" y="2"/>
                    </a:cubicBezTo>
                    <a:cubicBezTo>
                      <a:pt x="21" y="5"/>
                      <a:pt x="22" y="7"/>
                      <a:pt x="23" y="8"/>
                    </a:cubicBezTo>
                    <a:cubicBezTo>
                      <a:pt x="24" y="8"/>
                      <a:pt x="29" y="9"/>
                      <a:pt x="38" y="9"/>
                    </a:cubicBezTo>
                    <a:cubicBezTo>
                      <a:pt x="43" y="9"/>
                      <a:pt x="48" y="9"/>
                      <a:pt x="52" y="8"/>
                    </a:cubicBezTo>
                    <a:lnTo>
                      <a:pt x="54" y="8"/>
                    </a:lnTo>
                    <a:lnTo>
                      <a:pt x="66" y="8"/>
                    </a:lnTo>
                    <a:lnTo>
                      <a:pt x="90" y="8"/>
                    </a:lnTo>
                    <a:lnTo>
                      <a:pt x="122" y="8"/>
                    </a:lnTo>
                    <a:lnTo>
                      <a:pt x="128" y="7"/>
                    </a:lnTo>
                    <a:cubicBezTo>
                      <a:pt x="129" y="7"/>
                      <a:pt x="130" y="5"/>
                      <a:pt x="131" y="2"/>
                    </a:cubicBezTo>
                    <a:cubicBezTo>
                      <a:pt x="131" y="2"/>
                      <a:pt x="131" y="1"/>
                      <a:pt x="132" y="0"/>
                    </a:cubicBezTo>
                    <a:lnTo>
                      <a:pt x="136" y="0"/>
                    </a:lnTo>
                    <a:cubicBezTo>
                      <a:pt x="137" y="0"/>
                      <a:pt x="138" y="0"/>
                      <a:pt x="140" y="0"/>
                    </a:cubicBezTo>
                    <a:cubicBezTo>
                      <a:pt x="140" y="5"/>
                      <a:pt x="140" y="12"/>
                      <a:pt x="140" y="21"/>
                    </a:cubicBezTo>
                    <a:lnTo>
                      <a:pt x="140" y="31"/>
                    </a:lnTo>
                    <a:lnTo>
                      <a:pt x="140" y="36"/>
                    </a:lnTo>
                    <a:cubicBezTo>
                      <a:pt x="140" y="38"/>
                      <a:pt x="140" y="39"/>
                      <a:pt x="139" y="40"/>
                    </a:cubicBezTo>
                    <a:cubicBezTo>
                      <a:pt x="136" y="41"/>
                      <a:pt x="134" y="42"/>
                      <a:pt x="132" y="42"/>
                    </a:cubicBezTo>
                    <a:cubicBezTo>
                      <a:pt x="130" y="39"/>
                      <a:pt x="128" y="36"/>
                      <a:pt x="126" y="30"/>
                    </a:cubicBezTo>
                    <a:cubicBezTo>
                      <a:pt x="124" y="25"/>
                      <a:pt x="123" y="23"/>
                      <a:pt x="122" y="22"/>
                    </a:cubicBezTo>
                    <a:cubicBezTo>
                      <a:pt x="121" y="21"/>
                      <a:pt x="120" y="20"/>
                      <a:pt x="119" y="20"/>
                    </a:cubicBezTo>
                    <a:cubicBezTo>
                      <a:pt x="117" y="20"/>
                      <a:pt x="110" y="20"/>
                      <a:pt x="97" y="20"/>
                    </a:cubicBezTo>
                    <a:cubicBezTo>
                      <a:pt x="95" y="20"/>
                      <a:pt x="93" y="20"/>
                      <a:pt x="90" y="20"/>
                    </a:cubicBezTo>
                    <a:cubicBezTo>
                      <a:pt x="89" y="23"/>
                      <a:pt x="89" y="25"/>
                      <a:pt x="89" y="27"/>
                    </a:cubicBezTo>
                    <a:lnTo>
                      <a:pt x="89" y="41"/>
                    </a:lnTo>
                    <a:lnTo>
                      <a:pt x="89" y="71"/>
                    </a:lnTo>
                    <a:lnTo>
                      <a:pt x="90" y="104"/>
                    </a:lnTo>
                    <a:lnTo>
                      <a:pt x="90" y="117"/>
                    </a:lnTo>
                    <a:cubicBezTo>
                      <a:pt x="90" y="122"/>
                      <a:pt x="90" y="126"/>
                      <a:pt x="91" y="128"/>
                    </a:cubicBezTo>
                    <a:cubicBezTo>
                      <a:pt x="92" y="129"/>
                      <a:pt x="94" y="129"/>
                      <a:pt x="97" y="129"/>
                    </a:cubicBezTo>
                    <a:cubicBezTo>
                      <a:pt x="98" y="129"/>
                      <a:pt x="100" y="130"/>
                      <a:pt x="105" y="131"/>
                    </a:cubicBezTo>
                    <a:cubicBezTo>
                      <a:pt x="107" y="132"/>
                      <a:pt x="109" y="132"/>
                      <a:pt x="110" y="133"/>
                    </a:cubicBezTo>
                    <a:cubicBezTo>
                      <a:pt x="111" y="135"/>
                      <a:pt x="111" y="137"/>
                      <a:pt x="111" y="137"/>
                    </a:cubicBezTo>
                    <a:cubicBezTo>
                      <a:pt x="111" y="138"/>
                      <a:pt x="111" y="139"/>
                      <a:pt x="110" y="140"/>
                    </a:cubicBezTo>
                    <a:cubicBezTo>
                      <a:pt x="109" y="140"/>
                      <a:pt x="108" y="140"/>
                      <a:pt x="107" y="140"/>
                    </a:cubicBezTo>
                    <a:cubicBezTo>
                      <a:pt x="100" y="140"/>
                      <a:pt x="94" y="140"/>
                      <a:pt x="89" y="139"/>
                    </a:cubicBezTo>
                    <a:cubicBezTo>
                      <a:pt x="84" y="139"/>
                      <a:pt x="75" y="139"/>
                      <a:pt x="62" y="139"/>
                    </a:cubicBezTo>
                    <a:cubicBezTo>
                      <a:pt x="59" y="139"/>
                      <a:pt x="53" y="139"/>
                      <a:pt x="43" y="140"/>
                    </a:cubicBezTo>
                    <a:cubicBezTo>
                      <a:pt x="39" y="140"/>
                      <a:pt x="37" y="140"/>
                      <a:pt x="36" y="140"/>
                    </a:cubicBezTo>
                    <a:cubicBezTo>
                      <a:pt x="36" y="139"/>
                      <a:pt x="35" y="138"/>
                      <a:pt x="35" y="138"/>
                    </a:cubicBezTo>
                    <a:lnTo>
                      <a:pt x="35" y="135"/>
                    </a:lnTo>
                    <a:lnTo>
                      <a:pt x="35" y="135"/>
                    </a:lnTo>
                    <a:cubicBezTo>
                      <a:pt x="37" y="133"/>
                      <a:pt x="40" y="131"/>
                      <a:pt x="44" y="130"/>
                    </a:cubicBezTo>
                    <a:cubicBezTo>
                      <a:pt x="51" y="128"/>
                      <a:pt x="56" y="127"/>
                      <a:pt x="59" y="125"/>
                    </a:cubicBezTo>
                    <a:cubicBezTo>
                      <a:pt x="60" y="124"/>
                      <a:pt x="60" y="122"/>
                      <a:pt x="60" y="120"/>
                    </a:cubicBezTo>
                    <a:cubicBezTo>
                      <a:pt x="61" y="112"/>
                      <a:pt x="61" y="99"/>
                      <a:pt x="61" y="81"/>
                    </a:cubicBezTo>
                    <a:lnTo>
                      <a:pt x="60" y="42"/>
                    </a:lnTo>
                    <a:cubicBezTo>
                      <a:pt x="60" y="31"/>
                      <a:pt x="60" y="24"/>
                      <a:pt x="60" y="22"/>
                    </a:cubicBezTo>
                    <a:cubicBezTo>
                      <a:pt x="60" y="21"/>
                      <a:pt x="59" y="21"/>
                      <a:pt x="59" y="21"/>
                    </a:cubicBezTo>
                    <a:cubicBezTo>
                      <a:pt x="59" y="20"/>
                      <a:pt x="58" y="20"/>
                      <a:pt x="57" y="20"/>
                    </a:cubicBezTo>
                    <a:cubicBezTo>
                      <a:pt x="55" y="20"/>
                      <a:pt x="48" y="20"/>
                      <a:pt x="37" y="20"/>
                    </a:cubicBezTo>
                    <a:cubicBezTo>
                      <a:pt x="30" y="20"/>
                      <a:pt x="26" y="20"/>
                      <a:pt x="24" y="22"/>
                    </a:cubicBezTo>
                    <a:cubicBezTo>
                      <a:pt x="21" y="23"/>
                      <a:pt x="16" y="28"/>
                      <a:pt x="10" y="36"/>
                    </a:cubicBezTo>
                    <a:cubicBezTo>
                      <a:pt x="8" y="38"/>
                      <a:pt x="7" y="39"/>
                      <a:pt x="6" y="39"/>
                    </a:cubicBezTo>
                    <a:cubicBezTo>
                      <a:pt x="3" y="37"/>
                      <a:pt x="1" y="36"/>
                      <a:pt x="0" y="35"/>
                    </a:cubicBezTo>
                    <a:cubicBezTo>
                      <a:pt x="2" y="30"/>
                      <a:pt x="5" y="21"/>
                      <a:pt x="9" y="8"/>
                    </a:cubicBezTo>
                    <a:cubicBezTo>
                      <a:pt x="10" y="4"/>
                      <a:pt x="11" y="1"/>
                      <a:pt x="12" y="0"/>
                    </a:cubicBezTo>
                    <a:lnTo>
                      <a:pt x="12" y="0"/>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35" name="Freeform 15"/>
              <p:cNvSpPr>
                <a:spLocks/>
              </p:cNvSpPr>
              <p:nvPr/>
            </p:nvSpPr>
            <p:spPr bwMode="auto">
              <a:xfrm>
                <a:off x="1225" y="435"/>
                <a:ext cx="84" cy="122"/>
              </a:xfrm>
              <a:custGeom>
                <a:avLst/>
                <a:gdLst/>
                <a:ahLst/>
                <a:cxnLst>
                  <a:cxn ang="0">
                    <a:pos x="0" y="87"/>
                  </a:cxn>
                  <a:cxn ang="0">
                    <a:pos x="0" y="87"/>
                  </a:cxn>
                  <a:cxn ang="0">
                    <a:pos x="4" y="85"/>
                  </a:cxn>
                  <a:cxn ang="0">
                    <a:pos x="14" y="81"/>
                  </a:cxn>
                  <a:cxn ang="0">
                    <a:pos x="15" y="64"/>
                  </a:cxn>
                  <a:cxn ang="0">
                    <a:pos x="13" y="29"/>
                  </a:cxn>
                  <a:cxn ang="0">
                    <a:pos x="12" y="26"/>
                  </a:cxn>
                  <a:cxn ang="0">
                    <a:pos x="5" y="24"/>
                  </a:cxn>
                  <a:cxn ang="0">
                    <a:pos x="2" y="21"/>
                  </a:cxn>
                  <a:cxn ang="0">
                    <a:pos x="2" y="17"/>
                  </a:cxn>
                  <a:cxn ang="0">
                    <a:pos x="16" y="12"/>
                  </a:cxn>
                  <a:cxn ang="0">
                    <a:pos x="25" y="4"/>
                  </a:cxn>
                  <a:cxn ang="0">
                    <a:pos x="28" y="0"/>
                  </a:cxn>
                  <a:cxn ang="0">
                    <a:pos x="35" y="0"/>
                  </a:cxn>
                  <a:cxn ang="0">
                    <a:pos x="36" y="4"/>
                  </a:cxn>
                  <a:cxn ang="0">
                    <a:pos x="36" y="6"/>
                  </a:cxn>
                  <a:cxn ang="0">
                    <a:pos x="36" y="12"/>
                  </a:cxn>
                  <a:cxn ang="0">
                    <a:pos x="36" y="21"/>
                  </a:cxn>
                  <a:cxn ang="0">
                    <a:pos x="42" y="11"/>
                  </a:cxn>
                  <a:cxn ang="0">
                    <a:pos x="47" y="6"/>
                  </a:cxn>
                  <a:cxn ang="0">
                    <a:pos x="55" y="4"/>
                  </a:cxn>
                  <a:cxn ang="0">
                    <a:pos x="65" y="7"/>
                  </a:cxn>
                  <a:cxn ang="0">
                    <a:pos x="69" y="16"/>
                  </a:cxn>
                  <a:cxn ang="0">
                    <a:pos x="66" y="25"/>
                  </a:cxn>
                  <a:cxn ang="0">
                    <a:pos x="58" y="29"/>
                  </a:cxn>
                  <a:cxn ang="0">
                    <a:pos x="48" y="25"/>
                  </a:cxn>
                  <a:cxn ang="0">
                    <a:pos x="44" y="23"/>
                  </a:cxn>
                  <a:cxn ang="0">
                    <a:pos x="43" y="23"/>
                  </a:cxn>
                  <a:cxn ang="0">
                    <a:pos x="39" y="27"/>
                  </a:cxn>
                  <a:cxn ang="0">
                    <a:pos x="36" y="37"/>
                  </a:cxn>
                  <a:cxn ang="0">
                    <a:pos x="36" y="40"/>
                  </a:cxn>
                  <a:cxn ang="0">
                    <a:pos x="37" y="76"/>
                  </a:cxn>
                  <a:cxn ang="0">
                    <a:pos x="39" y="81"/>
                  </a:cxn>
                  <a:cxn ang="0">
                    <a:pos x="43" y="83"/>
                  </a:cxn>
                  <a:cxn ang="0">
                    <a:pos x="49" y="84"/>
                  </a:cxn>
                  <a:cxn ang="0">
                    <a:pos x="55" y="86"/>
                  </a:cxn>
                  <a:cxn ang="0">
                    <a:pos x="56" y="89"/>
                  </a:cxn>
                  <a:cxn ang="0">
                    <a:pos x="56" y="92"/>
                  </a:cxn>
                  <a:cxn ang="0">
                    <a:pos x="46" y="92"/>
                  </a:cxn>
                  <a:cxn ang="0">
                    <a:pos x="26" y="91"/>
                  </a:cxn>
                  <a:cxn ang="0">
                    <a:pos x="13" y="91"/>
                  </a:cxn>
                  <a:cxn ang="0">
                    <a:pos x="11" y="91"/>
                  </a:cxn>
                  <a:cxn ang="0">
                    <a:pos x="0" y="92"/>
                  </a:cxn>
                  <a:cxn ang="0">
                    <a:pos x="0" y="89"/>
                  </a:cxn>
                  <a:cxn ang="0">
                    <a:pos x="0" y="87"/>
                  </a:cxn>
                  <a:cxn ang="0">
                    <a:pos x="0" y="87"/>
                  </a:cxn>
                </a:cxnLst>
                <a:rect l="0" t="0" r="r" b="b"/>
                <a:pathLst>
                  <a:path w="69" h="92">
                    <a:moveTo>
                      <a:pt x="0" y="87"/>
                    </a:moveTo>
                    <a:lnTo>
                      <a:pt x="0" y="87"/>
                    </a:lnTo>
                    <a:cubicBezTo>
                      <a:pt x="1" y="86"/>
                      <a:pt x="2" y="85"/>
                      <a:pt x="4" y="85"/>
                    </a:cubicBezTo>
                    <a:cubicBezTo>
                      <a:pt x="7" y="84"/>
                      <a:pt x="10" y="83"/>
                      <a:pt x="14" y="81"/>
                    </a:cubicBezTo>
                    <a:cubicBezTo>
                      <a:pt x="14" y="79"/>
                      <a:pt x="15" y="74"/>
                      <a:pt x="15" y="64"/>
                    </a:cubicBezTo>
                    <a:cubicBezTo>
                      <a:pt x="15" y="47"/>
                      <a:pt x="14" y="35"/>
                      <a:pt x="13" y="29"/>
                    </a:cubicBezTo>
                    <a:cubicBezTo>
                      <a:pt x="13" y="28"/>
                      <a:pt x="13" y="27"/>
                      <a:pt x="12" y="26"/>
                    </a:cubicBezTo>
                    <a:cubicBezTo>
                      <a:pt x="10" y="25"/>
                      <a:pt x="8" y="24"/>
                      <a:pt x="5" y="24"/>
                    </a:cubicBezTo>
                    <a:cubicBezTo>
                      <a:pt x="3" y="23"/>
                      <a:pt x="3" y="22"/>
                      <a:pt x="2" y="21"/>
                    </a:cubicBezTo>
                    <a:lnTo>
                      <a:pt x="2" y="17"/>
                    </a:lnTo>
                    <a:cubicBezTo>
                      <a:pt x="7" y="17"/>
                      <a:pt x="12" y="15"/>
                      <a:pt x="16" y="12"/>
                    </a:cubicBezTo>
                    <a:cubicBezTo>
                      <a:pt x="20" y="9"/>
                      <a:pt x="23" y="7"/>
                      <a:pt x="25" y="4"/>
                    </a:cubicBezTo>
                    <a:cubicBezTo>
                      <a:pt x="26" y="2"/>
                      <a:pt x="27" y="1"/>
                      <a:pt x="28" y="0"/>
                    </a:cubicBezTo>
                    <a:lnTo>
                      <a:pt x="35" y="0"/>
                    </a:lnTo>
                    <a:cubicBezTo>
                      <a:pt x="36" y="1"/>
                      <a:pt x="36" y="3"/>
                      <a:pt x="36" y="4"/>
                    </a:cubicBezTo>
                    <a:cubicBezTo>
                      <a:pt x="36" y="4"/>
                      <a:pt x="36" y="5"/>
                      <a:pt x="36" y="6"/>
                    </a:cubicBezTo>
                    <a:cubicBezTo>
                      <a:pt x="36" y="9"/>
                      <a:pt x="36" y="11"/>
                      <a:pt x="36" y="12"/>
                    </a:cubicBezTo>
                    <a:cubicBezTo>
                      <a:pt x="36" y="13"/>
                      <a:pt x="36" y="16"/>
                      <a:pt x="36" y="21"/>
                    </a:cubicBezTo>
                    <a:cubicBezTo>
                      <a:pt x="39" y="16"/>
                      <a:pt x="41" y="13"/>
                      <a:pt x="42" y="11"/>
                    </a:cubicBezTo>
                    <a:cubicBezTo>
                      <a:pt x="43" y="11"/>
                      <a:pt x="44" y="9"/>
                      <a:pt x="47" y="6"/>
                    </a:cubicBezTo>
                    <a:cubicBezTo>
                      <a:pt x="50" y="5"/>
                      <a:pt x="52" y="4"/>
                      <a:pt x="55" y="4"/>
                    </a:cubicBezTo>
                    <a:cubicBezTo>
                      <a:pt x="59" y="4"/>
                      <a:pt x="62" y="5"/>
                      <a:pt x="65" y="7"/>
                    </a:cubicBezTo>
                    <a:cubicBezTo>
                      <a:pt x="68" y="10"/>
                      <a:pt x="69" y="13"/>
                      <a:pt x="69" y="16"/>
                    </a:cubicBezTo>
                    <a:cubicBezTo>
                      <a:pt x="69" y="19"/>
                      <a:pt x="68" y="22"/>
                      <a:pt x="66" y="25"/>
                    </a:cubicBezTo>
                    <a:cubicBezTo>
                      <a:pt x="64" y="27"/>
                      <a:pt x="61" y="29"/>
                      <a:pt x="58" y="29"/>
                    </a:cubicBezTo>
                    <a:cubicBezTo>
                      <a:pt x="55" y="29"/>
                      <a:pt x="52" y="27"/>
                      <a:pt x="48" y="25"/>
                    </a:cubicBezTo>
                    <a:cubicBezTo>
                      <a:pt x="46" y="23"/>
                      <a:pt x="45" y="23"/>
                      <a:pt x="44" y="23"/>
                    </a:cubicBezTo>
                    <a:lnTo>
                      <a:pt x="43" y="23"/>
                    </a:lnTo>
                    <a:cubicBezTo>
                      <a:pt x="42" y="23"/>
                      <a:pt x="40" y="25"/>
                      <a:pt x="39" y="27"/>
                    </a:cubicBezTo>
                    <a:cubicBezTo>
                      <a:pt x="37" y="30"/>
                      <a:pt x="36" y="34"/>
                      <a:pt x="36" y="37"/>
                    </a:cubicBezTo>
                    <a:lnTo>
                      <a:pt x="36" y="40"/>
                    </a:lnTo>
                    <a:cubicBezTo>
                      <a:pt x="37" y="45"/>
                      <a:pt x="37" y="57"/>
                      <a:pt x="37" y="76"/>
                    </a:cubicBezTo>
                    <a:cubicBezTo>
                      <a:pt x="37" y="78"/>
                      <a:pt x="38" y="80"/>
                      <a:pt x="39" y="81"/>
                    </a:cubicBezTo>
                    <a:cubicBezTo>
                      <a:pt x="40" y="82"/>
                      <a:pt x="41" y="83"/>
                      <a:pt x="43" y="83"/>
                    </a:cubicBezTo>
                    <a:cubicBezTo>
                      <a:pt x="44" y="84"/>
                      <a:pt x="46" y="84"/>
                      <a:pt x="49" y="84"/>
                    </a:cubicBezTo>
                    <a:cubicBezTo>
                      <a:pt x="53" y="85"/>
                      <a:pt x="55" y="85"/>
                      <a:pt x="55" y="86"/>
                    </a:cubicBezTo>
                    <a:cubicBezTo>
                      <a:pt x="56" y="86"/>
                      <a:pt x="56" y="87"/>
                      <a:pt x="56" y="89"/>
                    </a:cubicBezTo>
                    <a:cubicBezTo>
                      <a:pt x="56" y="89"/>
                      <a:pt x="56" y="90"/>
                      <a:pt x="56" y="92"/>
                    </a:cubicBezTo>
                    <a:lnTo>
                      <a:pt x="46" y="92"/>
                    </a:lnTo>
                    <a:lnTo>
                      <a:pt x="26" y="91"/>
                    </a:lnTo>
                    <a:cubicBezTo>
                      <a:pt x="21" y="91"/>
                      <a:pt x="17" y="91"/>
                      <a:pt x="13" y="91"/>
                    </a:cubicBezTo>
                    <a:lnTo>
                      <a:pt x="11" y="91"/>
                    </a:lnTo>
                    <a:cubicBezTo>
                      <a:pt x="10" y="91"/>
                      <a:pt x="7" y="91"/>
                      <a:pt x="0" y="92"/>
                    </a:cubicBezTo>
                    <a:cubicBezTo>
                      <a:pt x="0" y="91"/>
                      <a:pt x="0" y="90"/>
                      <a:pt x="0" y="89"/>
                    </a:cubicBezTo>
                    <a:cubicBezTo>
                      <a:pt x="0" y="89"/>
                      <a:pt x="0" y="88"/>
                      <a:pt x="0" y="87"/>
                    </a:cubicBezTo>
                    <a:lnTo>
                      <a:pt x="0" y="87"/>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36" name="Freeform 16"/>
              <p:cNvSpPr>
                <a:spLocks noEditPoints="1"/>
              </p:cNvSpPr>
              <p:nvPr/>
            </p:nvSpPr>
            <p:spPr bwMode="auto">
              <a:xfrm>
                <a:off x="1319" y="441"/>
                <a:ext cx="104" cy="119"/>
              </a:xfrm>
              <a:custGeom>
                <a:avLst/>
                <a:gdLst/>
                <a:ahLst/>
                <a:cxnLst>
                  <a:cxn ang="0">
                    <a:pos x="2" y="33"/>
                  </a:cxn>
                  <a:cxn ang="0">
                    <a:pos x="2" y="33"/>
                  </a:cxn>
                  <a:cxn ang="0">
                    <a:pos x="6" y="21"/>
                  </a:cxn>
                  <a:cxn ang="0">
                    <a:pos x="19" y="8"/>
                  </a:cxn>
                  <a:cxn ang="0">
                    <a:pos x="31" y="2"/>
                  </a:cxn>
                  <a:cxn ang="0">
                    <a:pos x="42" y="0"/>
                  </a:cxn>
                  <a:cxn ang="0">
                    <a:pos x="57" y="1"/>
                  </a:cxn>
                  <a:cxn ang="0">
                    <a:pos x="67" y="6"/>
                  </a:cxn>
                  <a:cxn ang="0">
                    <a:pos x="77" y="14"/>
                  </a:cxn>
                  <a:cxn ang="0">
                    <a:pos x="83" y="23"/>
                  </a:cxn>
                  <a:cxn ang="0">
                    <a:pos x="85" y="37"/>
                  </a:cxn>
                  <a:cxn ang="0">
                    <a:pos x="73" y="37"/>
                  </a:cxn>
                  <a:cxn ang="0">
                    <a:pos x="53" y="36"/>
                  </a:cxn>
                  <a:cxn ang="0">
                    <a:pos x="44" y="35"/>
                  </a:cxn>
                  <a:cxn ang="0">
                    <a:pos x="33" y="36"/>
                  </a:cxn>
                  <a:cxn ang="0">
                    <a:pos x="24" y="36"/>
                  </a:cxn>
                  <a:cxn ang="0">
                    <a:pos x="24" y="38"/>
                  </a:cxn>
                  <a:cxn ang="0">
                    <a:pos x="25" y="50"/>
                  </a:cxn>
                  <a:cxn ang="0">
                    <a:pos x="29" y="60"/>
                  </a:cxn>
                  <a:cxn ang="0">
                    <a:pos x="36" y="68"/>
                  </a:cxn>
                  <a:cxn ang="0">
                    <a:pos x="44" y="73"/>
                  </a:cxn>
                  <a:cxn ang="0">
                    <a:pos x="50" y="75"/>
                  </a:cxn>
                  <a:cxn ang="0">
                    <a:pos x="61" y="74"/>
                  </a:cxn>
                  <a:cxn ang="0">
                    <a:pos x="70" y="72"/>
                  </a:cxn>
                  <a:cxn ang="0">
                    <a:pos x="79" y="66"/>
                  </a:cxn>
                  <a:cxn ang="0">
                    <a:pos x="85" y="71"/>
                  </a:cxn>
                  <a:cxn ang="0">
                    <a:pos x="66" y="86"/>
                  </a:cxn>
                  <a:cxn ang="0">
                    <a:pos x="44" y="90"/>
                  </a:cxn>
                  <a:cxn ang="0">
                    <a:pos x="31" y="89"/>
                  </a:cxn>
                  <a:cxn ang="0">
                    <a:pos x="18" y="83"/>
                  </a:cxn>
                  <a:cxn ang="0">
                    <a:pos x="9" y="74"/>
                  </a:cxn>
                  <a:cxn ang="0">
                    <a:pos x="3" y="62"/>
                  </a:cxn>
                  <a:cxn ang="0">
                    <a:pos x="0" y="49"/>
                  </a:cxn>
                  <a:cxn ang="0">
                    <a:pos x="2" y="33"/>
                  </a:cxn>
                  <a:cxn ang="0">
                    <a:pos x="2" y="33"/>
                  </a:cxn>
                  <a:cxn ang="0">
                    <a:pos x="62" y="29"/>
                  </a:cxn>
                  <a:cxn ang="0">
                    <a:pos x="62" y="29"/>
                  </a:cxn>
                  <a:cxn ang="0">
                    <a:pos x="59" y="17"/>
                  </a:cxn>
                  <a:cxn ang="0">
                    <a:pos x="53" y="9"/>
                  </a:cxn>
                  <a:cxn ang="0">
                    <a:pos x="44" y="6"/>
                  </a:cxn>
                  <a:cxn ang="0">
                    <a:pos x="31" y="12"/>
                  </a:cxn>
                  <a:cxn ang="0">
                    <a:pos x="25" y="29"/>
                  </a:cxn>
                  <a:cxn ang="0">
                    <a:pos x="48" y="29"/>
                  </a:cxn>
                  <a:cxn ang="0">
                    <a:pos x="55" y="29"/>
                  </a:cxn>
                  <a:cxn ang="0">
                    <a:pos x="59" y="28"/>
                  </a:cxn>
                  <a:cxn ang="0">
                    <a:pos x="62" y="29"/>
                  </a:cxn>
                  <a:cxn ang="0">
                    <a:pos x="62" y="29"/>
                  </a:cxn>
                </a:cxnLst>
                <a:rect l="0" t="0" r="r" b="b"/>
                <a:pathLst>
                  <a:path w="85" h="90">
                    <a:moveTo>
                      <a:pt x="2" y="33"/>
                    </a:moveTo>
                    <a:lnTo>
                      <a:pt x="2" y="33"/>
                    </a:lnTo>
                    <a:cubicBezTo>
                      <a:pt x="3" y="27"/>
                      <a:pt x="5" y="23"/>
                      <a:pt x="6" y="21"/>
                    </a:cubicBezTo>
                    <a:cubicBezTo>
                      <a:pt x="10" y="16"/>
                      <a:pt x="14" y="11"/>
                      <a:pt x="19" y="8"/>
                    </a:cubicBezTo>
                    <a:cubicBezTo>
                      <a:pt x="23" y="5"/>
                      <a:pt x="27" y="3"/>
                      <a:pt x="31" y="2"/>
                    </a:cubicBezTo>
                    <a:cubicBezTo>
                      <a:pt x="35" y="0"/>
                      <a:pt x="39" y="0"/>
                      <a:pt x="42" y="0"/>
                    </a:cubicBezTo>
                    <a:cubicBezTo>
                      <a:pt x="48" y="0"/>
                      <a:pt x="53" y="0"/>
                      <a:pt x="57" y="1"/>
                    </a:cubicBezTo>
                    <a:cubicBezTo>
                      <a:pt x="61" y="2"/>
                      <a:pt x="65" y="4"/>
                      <a:pt x="67" y="6"/>
                    </a:cubicBezTo>
                    <a:cubicBezTo>
                      <a:pt x="71" y="8"/>
                      <a:pt x="74" y="11"/>
                      <a:pt x="77" y="14"/>
                    </a:cubicBezTo>
                    <a:cubicBezTo>
                      <a:pt x="79" y="17"/>
                      <a:pt x="81" y="20"/>
                      <a:pt x="83" y="23"/>
                    </a:cubicBezTo>
                    <a:cubicBezTo>
                      <a:pt x="84" y="27"/>
                      <a:pt x="85" y="32"/>
                      <a:pt x="85" y="37"/>
                    </a:cubicBezTo>
                    <a:lnTo>
                      <a:pt x="73" y="37"/>
                    </a:lnTo>
                    <a:cubicBezTo>
                      <a:pt x="70" y="37"/>
                      <a:pt x="63" y="37"/>
                      <a:pt x="53" y="36"/>
                    </a:cubicBezTo>
                    <a:cubicBezTo>
                      <a:pt x="49" y="36"/>
                      <a:pt x="46" y="35"/>
                      <a:pt x="44" y="35"/>
                    </a:cubicBezTo>
                    <a:cubicBezTo>
                      <a:pt x="44" y="35"/>
                      <a:pt x="40" y="36"/>
                      <a:pt x="33" y="36"/>
                    </a:cubicBezTo>
                    <a:lnTo>
                      <a:pt x="24" y="36"/>
                    </a:lnTo>
                    <a:cubicBezTo>
                      <a:pt x="24" y="37"/>
                      <a:pt x="24" y="37"/>
                      <a:pt x="24" y="38"/>
                    </a:cubicBezTo>
                    <a:cubicBezTo>
                      <a:pt x="24" y="42"/>
                      <a:pt x="24" y="46"/>
                      <a:pt x="25" y="50"/>
                    </a:cubicBezTo>
                    <a:cubicBezTo>
                      <a:pt x="26" y="54"/>
                      <a:pt x="28" y="57"/>
                      <a:pt x="29" y="60"/>
                    </a:cubicBezTo>
                    <a:cubicBezTo>
                      <a:pt x="31" y="63"/>
                      <a:pt x="33" y="66"/>
                      <a:pt x="36" y="68"/>
                    </a:cubicBezTo>
                    <a:cubicBezTo>
                      <a:pt x="39" y="70"/>
                      <a:pt x="41" y="72"/>
                      <a:pt x="44" y="73"/>
                    </a:cubicBezTo>
                    <a:lnTo>
                      <a:pt x="50" y="75"/>
                    </a:lnTo>
                    <a:cubicBezTo>
                      <a:pt x="56" y="75"/>
                      <a:pt x="59" y="75"/>
                      <a:pt x="61" y="74"/>
                    </a:cubicBezTo>
                    <a:cubicBezTo>
                      <a:pt x="64" y="74"/>
                      <a:pt x="67" y="73"/>
                      <a:pt x="70" y="72"/>
                    </a:cubicBezTo>
                    <a:cubicBezTo>
                      <a:pt x="72" y="71"/>
                      <a:pt x="75" y="69"/>
                      <a:pt x="79" y="66"/>
                    </a:cubicBezTo>
                    <a:cubicBezTo>
                      <a:pt x="81" y="68"/>
                      <a:pt x="83" y="70"/>
                      <a:pt x="85" y="71"/>
                    </a:cubicBezTo>
                    <a:cubicBezTo>
                      <a:pt x="79" y="78"/>
                      <a:pt x="73" y="83"/>
                      <a:pt x="66" y="86"/>
                    </a:cubicBezTo>
                    <a:cubicBezTo>
                      <a:pt x="60" y="89"/>
                      <a:pt x="52" y="90"/>
                      <a:pt x="44" y="90"/>
                    </a:cubicBezTo>
                    <a:cubicBezTo>
                      <a:pt x="39" y="90"/>
                      <a:pt x="34" y="90"/>
                      <a:pt x="31" y="89"/>
                    </a:cubicBezTo>
                    <a:cubicBezTo>
                      <a:pt x="26" y="88"/>
                      <a:pt x="22" y="86"/>
                      <a:pt x="18" y="83"/>
                    </a:cubicBezTo>
                    <a:cubicBezTo>
                      <a:pt x="15" y="81"/>
                      <a:pt x="11" y="77"/>
                      <a:pt x="9" y="74"/>
                    </a:cubicBezTo>
                    <a:cubicBezTo>
                      <a:pt x="6" y="70"/>
                      <a:pt x="4" y="66"/>
                      <a:pt x="3" y="62"/>
                    </a:cubicBezTo>
                    <a:cubicBezTo>
                      <a:pt x="1" y="57"/>
                      <a:pt x="0" y="52"/>
                      <a:pt x="0" y="49"/>
                    </a:cubicBezTo>
                    <a:cubicBezTo>
                      <a:pt x="0" y="43"/>
                      <a:pt x="1" y="38"/>
                      <a:pt x="2" y="33"/>
                    </a:cubicBezTo>
                    <a:lnTo>
                      <a:pt x="2" y="33"/>
                    </a:lnTo>
                    <a:close/>
                    <a:moveTo>
                      <a:pt x="62" y="29"/>
                    </a:moveTo>
                    <a:lnTo>
                      <a:pt x="62" y="29"/>
                    </a:lnTo>
                    <a:cubicBezTo>
                      <a:pt x="62" y="25"/>
                      <a:pt x="61" y="21"/>
                      <a:pt x="59" y="17"/>
                    </a:cubicBezTo>
                    <a:cubicBezTo>
                      <a:pt x="58" y="14"/>
                      <a:pt x="56" y="11"/>
                      <a:pt x="53" y="9"/>
                    </a:cubicBezTo>
                    <a:cubicBezTo>
                      <a:pt x="50" y="7"/>
                      <a:pt x="47" y="6"/>
                      <a:pt x="44" y="6"/>
                    </a:cubicBezTo>
                    <a:cubicBezTo>
                      <a:pt x="39" y="6"/>
                      <a:pt x="35" y="8"/>
                      <a:pt x="31" y="12"/>
                    </a:cubicBezTo>
                    <a:cubicBezTo>
                      <a:pt x="27" y="16"/>
                      <a:pt x="25" y="22"/>
                      <a:pt x="25" y="29"/>
                    </a:cubicBezTo>
                    <a:lnTo>
                      <a:pt x="48" y="29"/>
                    </a:lnTo>
                    <a:cubicBezTo>
                      <a:pt x="50" y="29"/>
                      <a:pt x="52" y="29"/>
                      <a:pt x="55" y="29"/>
                    </a:cubicBezTo>
                    <a:cubicBezTo>
                      <a:pt x="57" y="29"/>
                      <a:pt x="58" y="28"/>
                      <a:pt x="59" y="28"/>
                    </a:cubicBezTo>
                    <a:cubicBezTo>
                      <a:pt x="60" y="28"/>
                      <a:pt x="61" y="28"/>
                      <a:pt x="62" y="29"/>
                    </a:cubicBezTo>
                    <a:lnTo>
                      <a:pt x="62" y="29"/>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37" name="Freeform 17"/>
              <p:cNvSpPr>
                <a:spLocks noEditPoints="1"/>
              </p:cNvSpPr>
              <p:nvPr/>
            </p:nvSpPr>
            <p:spPr bwMode="auto">
              <a:xfrm>
                <a:off x="1440" y="441"/>
                <a:ext cx="103" cy="119"/>
              </a:xfrm>
              <a:custGeom>
                <a:avLst/>
                <a:gdLst/>
                <a:ahLst/>
                <a:cxnLst>
                  <a:cxn ang="0">
                    <a:pos x="2" y="33"/>
                  </a:cxn>
                  <a:cxn ang="0">
                    <a:pos x="2" y="33"/>
                  </a:cxn>
                  <a:cxn ang="0">
                    <a:pos x="7" y="21"/>
                  </a:cxn>
                  <a:cxn ang="0">
                    <a:pos x="19" y="8"/>
                  </a:cxn>
                  <a:cxn ang="0">
                    <a:pos x="31" y="2"/>
                  </a:cxn>
                  <a:cxn ang="0">
                    <a:pos x="42" y="0"/>
                  </a:cxn>
                  <a:cxn ang="0">
                    <a:pos x="58" y="1"/>
                  </a:cxn>
                  <a:cxn ang="0">
                    <a:pos x="68" y="6"/>
                  </a:cxn>
                  <a:cxn ang="0">
                    <a:pos x="77" y="14"/>
                  </a:cxn>
                  <a:cxn ang="0">
                    <a:pos x="83" y="23"/>
                  </a:cxn>
                  <a:cxn ang="0">
                    <a:pos x="85" y="37"/>
                  </a:cxn>
                  <a:cxn ang="0">
                    <a:pos x="74" y="37"/>
                  </a:cxn>
                  <a:cxn ang="0">
                    <a:pos x="53" y="36"/>
                  </a:cxn>
                  <a:cxn ang="0">
                    <a:pos x="44" y="35"/>
                  </a:cxn>
                  <a:cxn ang="0">
                    <a:pos x="33" y="36"/>
                  </a:cxn>
                  <a:cxn ang="0">
                    <a:pos x="24" y="36"/>
                  </a:cxn>
                  <a:cxn ang="0">
                    <a:pos x="24" y="38"/>
                  </a:cxn>
                  <a:cxn ang="0">
                    <a:pos x="26" y="50"/>
                  </a:cxn>
                  <a:cxn ang="0">
                    <a:pos x="30" y="60"/>
                  </a:cxn>
                  <a:cxn ang="0">
                    <a:pos x="36" y="68"/>
                  </a:cxn>
                  <a:cxn ang="0">
                    <a:pos x="44" y="73"/>
                  </a:cxn>
                  <a:cxn ang="0">
                    <a:pos x="50" y="75"/>
                  </a:cxn>
                  <a:cxn ang="0">
                    <a:pos x="61" y="74"/>
                  </a:cxn>
                  <a:cxn ang="0">
                    <a:pos x="70" y="72"/>
                  </a:cxn>
                  <a:cxn ang="0">
                    <a:pos x="79" y="66"/>
                  </a:cxn>
                  <a:cxn ang="0">
                    <a:pos x="85" y="71"/>
                  </a:cxn>
                  <a:cxn ang="0">
                    <a:pos x="66" y="86"/>
                  </a:cxn>
                  <a:cxn ang="0">
                    <a:pos x="44" y="90"/>
                  </a:cxn>
                  <a:cxn ang="0">
                    <a:pos x="31" y="89"/>
                  </a:cxn>
                  <a:cxn ang="0">
                    <a:pos x="19" y="83"/>
                  </a:cxn>
                  <a:cxn ang="0">
                    <a:pos x="9" y="74"/>
                  </a:cxn>
                  <a:cxn ang="0">
                    <a:pos x="3" y="62"/>
                  </a:cxn>
                  <a:cxn ang="0">
                    <a:pos x="0" y="49"/>
                  </a:cxn>
                  <a:cxn ang="0">
                    <a:pos x="2" y="33"/>
                  </a:cxn>
                  <a:cxn ang="0">
                    <a:pos x="2" y="33"/>
                  </a:cxn>
                  <a:cxn ang="0">
                    <a:pos x="62" y="29"/>
                  </a:cxn>
                  <a:cxn ang="0">
                    <a:pos x="62" y="29"/>
                  </a:cxn>
                  <a:cxn ang="0">
                    <a:pos x="60" y="17"/>
                  </a:cxn>
                  <a:cxn ang="0">
                    <a:pos x="53" y="9"/>
                  </a:cxn>
                  <a:cxn ang="0">
                    <a:pos x="44" y="6"/>
                  </a:cxn>
                  <a:cxn ang="0">
                    <a:pos x="31" y="12"/>
                  </a:cxn>
                  <a:cxn ang="0">
                    <a:pos x="25" y="29"/>
                  </a:cxn>
                  <a:cxn ang="0">
                    <a:pos x="49" y="29"/>
                  </a:cxn>
                  <a:cxn ang="0">
                    <a:pos x="55" y="29"/>
                  </a:cxn>
                  <a:cxn ang="0">
                    <a:pos x="59" y="28"/>
                  </a:cxn>
                  <a:cxn ang="0">
                    <a:pos x="62" y="29"/>
                  </a:cxn>
                  <a:cxn ang="0">
                    <a:pos x="62" y="29"/>
                  </a:cxn>
                </a:cxnLst>
                <a:rect l="0" t="0" r="r" b="b"/>
                <a:pathLst>
                  <a:path w="85" h="90">
                    <a:moveTo>
                      <a:pt x="2" y="33"/>
                    </a:moveTo>
                    <a:lnTo>
                      <a:pt x="2" y="33"/>
                    </a:lnTo>
                    <a:cubicBezTo>
                      <a:pt x="4" y="27"/>
                      <a:pt x="5" y="23"/>
                      <a:pt x="7" y="21"/>
                    </a:cubicBezTo>
                    <a:cubicBezTo>
                      <a:pt x="10" y="16"/>
                      <a:pt x="15" y="11"/>
                      <a:pt x="19" y="8"/>
                    </a:cubicBezTo>
                    <a:cubicBezTo>
                      <a:pt x="23" y="5"/>
                      <a:pt x="27" y="3"/>
                      <a:pt x="31" y="2"/>
                    </a:cubicBezTo>
                    <a:cubicBezTo>
                      <a:pt x="35" y="0"/>
                      <a:pt x="39" y="0"/>
                      <a:pt x="42" y="0"/>
                    </a:cubicBezTo>
                    <a:cubicBezTo>
                      <a:pt x="48" y="0"/>
                      <a:pt x="54" y="0"/>
                      <a:pt x="58" y="1"/>
                    </a:cubicBezTo>
                    <a:cubicBezTo>
                      <a:pt x="62" y="2"/>
                      <a:pt x="65" y="4"/>
                      <a:pt x="68" y="6"/>
                    </a:cubicBezTo>
                    <a:cubicBezTo>
                      <a:pt x="72" y="8"/>
                      <a:pt x="75" y="11"/>
                      <a:pt x="77" y="14"/>
                    </a:cubicBezTo>
                    <a:cubicBezTo>
                      <a:pt x="79" y="17"/>
                      <a:pt x="81" y="20"/>
                      <a:pt x="83" y="23"/>
                    </a:cubicBezTo>
                    <a:cubicBezTo>
                      <a:pt x="84" y="27"/>
                      <a:pt x="85" y="32"/>
                      <a:pt x="85" y="37"/>
                    </a:cubicBezTo>
                    <a:lnTo>
                      <a:pt x="74" y="37"/>
                    </a:lnTo>
                    <a:cubicBezTo>
                      <a:pt x="70" y="37"/>
                      <a:pt x="64" y="37"/>
                      <a:pt x="53" y="36"/>
                    </a:cubicBezTo>
                    <a:cubicBezTo>
                      <a:pt x="49" y="36"/>
                      <a:pt x="46" y="35"/>
                      <a:pt x="44" y="35"/>
                    </a:cubicBezTo>
                    <a:cubicBezTo>
                      <a:pt x="44" y="35"/>
                      <a:pt x="40" y="36"/>
                      <a:pt x="33" y="36"/>
                    </a:cubicBezTo>
                    <a:lnTo>
                      <a:pt x="24" y="36"/>
                    </a:lnTo>
                    <a:cubicBezTo>
                      <a:pt x="24" y="37"/>
                      <a:pt x="24" y="37"/>
                      <a:pt x="24" y="38"/>
                    </a:cubicBezTo>
                    <a:cubicBezTo>
                      <a:pt x="24" y="42"/>
                      <a:pt x="25" y="46"/>
                      <a:pt x="26" y="50"/>
                    </a:cubicBezTo>
                    <a:cubicBezTo>
                      <a:pt x="26" y="54"/>
                      <a:pt x="28" y="57"/>
                      <a:pt x="30" y="60"/>
                    </a:cubicBezTo>
                    <a:cubicBezTo>
                      <a:pt x="31" y="63"/>
                      <a:pt x="34" y="66"/>
                      <a:pt x="36" y="68"/>
                    </a:cubicBezTo>
                    <a:cubicBezTo>
                      <a:pt x="39" y="70"/>
                      <a:pt x="42" y="72"/>
                      <a:pt x="44" y="73"/>
                    </a:cubicBezTo>
                    <a:lnTo>
                      <a:pt x="50" y="75"/>
                    </a:lnTo>
                    <a:cubicBezTo>
                      <a:pt x="56" y="75"/>
                      <a:pt x="59" y="75"/>
                      <a:pt x="61" y="74"/>
                    </a:cubicBezTo>
                    <a:cubicBezTo>
                      <a:pt x="64" y="74"/>
                      <a:pt x="67" y="73"/>
                      <a:pt x="70" y="72"/>
                    </a:cubicBezTo>
                    <a:cubicBezTo>
                      <a:pt x="72" y="71"/>
                      <a:pt x="75" y="69"/>
                      <a:pt x="79" y="66"/>
                    </a:cubicBezTo>
                    <a:cubicBezTo>
                      <a:pt x="82" y="68"/>
                      <a:pt x="84" y="70"/>
                      <a:pt x="85" y="71"/>
                    </a:cubicBezTo>
                    <a:cubicBezTo>
                      <a:pt x="79" y="78"/>
                      <a:pt x="73" y="83"/>
                      <a:pt x="66" y="86"/>
                    </a:cubicBezTo>
                    <a:cubicBezTo>
                      <a:pt x="60" y="89"/>
                      <a:pt x="53" y="90"/>
                      <a:pt x="44" y="90"/>
                    </a:cubicBezTo>
                    <a:cubicBezTo>
                      <a:pt x="39" y="90"/>
                      <a:pt x="35" y="90"/>
                      <a:pt x="31" y="89"/>
                    </a:cubicBezTo>
                    <a:cubicBezTo>
                      <a:pt x="26" y="88"/>
                      <a:pt x="22" y="86"/>
                      <a:pt x="19" y="83"/>
                    </a:cubicBezTo>
                    <a:cubicBezTo>
                      <a:pt x="15" y="81"/>
                      <a:pt x="12" y="77"/>
                      <a:pt x="9" y="74"/>
                    </a:cubicBezTo>
                    <a:cubicBezTo>
                      <a:pt x="6" y="70"/>
                      <a:pt x="4" y="66"/>
                      <a:pt x="3" y="62"/>
                    </a:cubicBezTo>
                    <a:cubicBezTo>
                      <a:pt x="1" y="57"/>
                      <a:pt x="0" y="52"/>
                      <a:pt x="0" y="49"/>
                    </a:cubicBezTo>
                    <a:cubicBezTo>
                      <a:pt x="0" y="43"/>
                      <a:pt x="1" y="38"/>
                      <a:pt x="2" y="33"/>
                    </a:cubicBezTo>
                    <a:lnTo>
                      <a:pt x="2" y="33"/>
                    </a:lnTo>
                    <a:close/>
                    <a:moveTo>
                      <a:pt x="62" y="29"/>
                    </a:moveTo>
                    <a:lnTo>
                      <a:pt x="62" y="29"/>
                    </a:lnTo>
                    <a:cubicBezTo>
                      <a:pt x="62" y="25"/>
                      <a:pt x="61" y="21"/>
                      <a:pt x="60" y="17"/>
                    </a:cubicBezTo>
                    <a:cubicBezTo>
                      <a:pt x="58" y="14"/>
                      <a:pt x="56" y="11"/>
                      <a:pt x="53" y="9"/>
                    </a:cubicBezTo>
                    <a:cubicBezTo>
                      <a:pt x="50" y="7"/>
                      <a:pt x="47" y="6"/>
                      <a:pt x="44" y="6"/>
                    </a:cubicBezTo>
                    <a:cubicBezTo>
                      <a:pt x="39" y="6"/>
                      <a:pt x="35" y="8"/>
                      <a:pt x="31" y="12"/>
                    </a:cubicBezTo>
                    <a:cubicBezTo>
                      <a:pt x="27" y="16"/>
                      <a:pt x="25" y="22"/>
                      <a:pt x="25" y="29"/>
                    </a:cubicBezTo>
                    <a:lnTo>
                      <a:pt x="49" y="29"/>
                    </a:lnTo>
                    <a:cubicBezTo>
                      <a:pt x="50" y="29"/>
                      <a:pt x="52" y="29"/>
                      <a:pt x="55" y="29"/>
                    </a:cubicBezTo>
                    <a:cubicBezTo>
                      <a:pt x="57" y="29"/>
                      <a:pt x="58" y="28"/>
                      <a:pt x="59" y="28"/>
                    </a:cubicBezTo>
                    <a:cubicBezTo>
                      <a:pt x="60" y="28"/>
                      <a:pt x="61" y="28"/>
                      <a:pt x="62" y="29"/>
                    </a:cubicBezTo>
                    <a:lnTo>
                      <a:pt x="62" y="29"/>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38" name="Freeform 18"/>
              <p:cNvSpPr>
                <a:spLocks/>
              </p:cNvSpPr>
              <p:nvPr/>
            </p:nvSpPr>
            <p:spPr bwMode="auto">
              <a:xfrm>
                <a:off x="1627" y="376"/>
                <a:ext cx="94" cy="181"/>
              </a:xfrm>
              <a:custGeom>
                <a:avLst/>
                <a:gdLst/>
                <a:ahLst/>
                <a:cxnLst>
                  <a:cxn ang="0">
                    <a:pos x="0" y="137"/>
                  </a:cxn>
                  <a:cxn ang="0">
                    <a:pos x="7" y="129"/>
                  </a:cxn>
                  <a:cxn ang="0">
                    <a:pos x="15" y="123"/>
                  </a:cxn>
                  <a:cxn ang="0">
                    <a:pos x="15" y="110"/>
                  </a:cxn>
                  <a:cxn ang="0">
                    <a:pos x="15" y="106"/>
                  </a:cxn>
                  <a:cxn ang="0">
                    <a:pos x="15" y="104"/>
                  </a:cxn>
                  <a:cxn ang="0">
                    <a:pos x="14" y="66"/>
                  </a:cxn>
                  <a:cxn ang="0">
                    <a:pos x="8" y="64"/>
                  </a:cxn>
                  <a:cxn ang="0">
                    <a:pos x="0" y="64"/>
                  </a:cxn>
                  <a:cxn ang="0">
                    <a:pos x="2" y="55"/>
                  </a:cxn>
                  <a:cxn ang="0">
                    <a:pos x="18" y="31"/>
                  </a:cxn>
                  <a:cxn ang="0">
                    <a:pos x="30" y="10"/>
                  </a:cxn>
                  <a:cxn ang="0">
                    <a:pos x="56" y="0"/>
                  </a:cxn>
                  <a:cxn ang="0">
                    <a:pos x="76" y="9"/>
                  </a:cxn>
                  <a:cxn ang="0">
                    <a:pos x="74" y="24"/>
                  </a:cxn>
                  <a:cxn ang="0">
                    <a:pos x="60" y="25"/>
                  </a:cxn>
                  <a:cxn ang="0">
                    <a:pos x="51" y="12"/>
                  </a:cxn>
                  <a:cxn ang="0">
                    <a:pos x="41" y="13"/>
                  </a:cxn>
                  <a:cxn ang="0">
                    <a:pos x="37" y="39"/>
                  </a:cxn>
                  <a:cxn ang="0">
                    <a:pos x="37" y="54"/>
                  </a:cxn>
                  <a:cxn ang="0">
                    <a:pos x="51" y="53"/>
                  </a:cxn>
                  <a:cxn ang="0">
                    <a:pos x="55" y="56"/>
                  </a:cxn>
                  <a:cxn ang="0">
                    <a:pos x="55" y="61"/>
                  </a:cxn>
                  <a:cxn ang="0">
                    <a:pos x="52" y="63"/>
                  </a:cxn>
                  <a:cxn ang="0">
                    <a:pos x="44" y="64"/>
                  </a:cxn>
                  <a:cxn ang="0">
                    <a:pos x="40" y="63"/>
                  </a:cxn>
                  <a:cxn ang="0">
                    <a:pos x="37" y="69"/>
                  </a:cxn>
                  <a:cxn ang="0">
                    <a:pos x="37" y="79"/>
                  </a:cxn>
                  <a:cxn ang="0">
                    <a:pos x="37" y="106"/>
                  </a:cxn>
                  <a:cxn ang="0">
                    <a:pos x="39" y="126"/>
                  </a:cxn>
                  <a:cxn ang="0">
                    <a:pos x="54" y="131"/>
                  </a:cxn>
                  <a:cxn ang="0">
                    <a:pos x="54" y="137"/>
                  </a:cxn>
                  <a:cxn ang="0">
                    <a:pos x="35" y="136"/>
                  </a:cxn>
                  <a:cxn ang="0">
                    <a:pos x="17" y="136"/>
                  </a:cxn>
                  <a:cxn ang="0">
                    <a:pos x="0" y="137"/>
                  </a:cxn>
                </a:cxnLst>
                <a:rect l="0" t="0" r="r" b="b"/>
                <a:pathLst>
                  <a:path w="77" h="137">
                    <a:moveTo>
                      <a:pt x="0" y="137"/>
                    </a:moveTo>
                    <a:lnTo>
                      <a:pt x="0" y="137"/>
                    </a:lnTo>
                    <a:lnTo>
                      <a:pt x="0" y="131"/>
                    </a:lnTo>
                    <a:cubicBezTo>
                      <a:pt x="1" y="131"/>
                      <a:pt x="3" y="130"/>
                      <a:pt x="7" y="129"/>
                    </a:cubicBezTo>
                    <a:cubicBezTo>
                      <a:pt x="11" y="128"/>
                      <a:pt x="13" y="127"/>
                      <a:pt x="13" y="126"/>
                    </a:cubicBezTo>
                    <a:cubicBezTo>
                      <a:pt x="14" y="126"/>
                      <a:pt x="15" y="124"/>
                      <a:pt x="15" y="123"/>
                    </a:cubicBezTo>
                    <a:lnTo>
                      <a:pt x="15" y="121"/>
                    </a:lnTo>
                    <a:cubicBezTo>
                      <a:pt x="15" y="114"/>
                      <a:pt x="15" y="111"/>
                      <a:pt x="15" y="110"/>
                    </a:cubicBezTo>
                    <a:cubicBezTo>
                      <a:pt x="15" y="109"/>
                      <a:pt x="15" y="109"/>
                      <a:pt x="15" y="107"/>
                    </a:cubicBezTo>
                    <a:lnTo>
                      <a:pt x="15" y="106"/>
                    </a:lnTo>
                    <a:lnTo>
                      <a:pt x="15" y="105"/>
                    </a:lnTo>
                    <a:lnTo>
                      <a:pt x="15" y="104"/>
                    </a:lnTo>
                    <a:lnTo>
                      <a:pt x="14" y="86"/>
                    </a:lnTo>
                    <a:lnTo>
                      <a:pt x="14" y="66"/>
                    </a:lnTo>
                    <a:lnTo>
                      <a:pt x="14" y="64"/>
                    </a:lnTo>
                    <a:cubicBezTo>
                      <a:pt x="13" y="64"/>
                      <a:pt x="11" y="64"/>
                      <a:pt x="8" y="64"/>
                    </a:cubicBezTo>
                    <a:lnTo>
                      <a:pt x="2" y="64"/>
                    </a:lnTo>
                    <a:cubicBezTo>
                      <a:pt x="2" y="64"/>
                      <a:pt x="1" y="64"/>
                      <a:pt x="0" y="64"/>
                    </a:cubicBezTo>
                    <a:cubicBezTo>
                      <a:pt x="0" y="62"/>
                      <a:pt x="0" y="60"/>
                      <a:pt x="0" y="59"/>
                    </a:cubicBezTo>
                    <a:cubicBezTo>
                      <a:pt x="0" y="57"/>
                      <a:pt x="1" y="56"/>
                      <a:pt x="2" y="55"/>
                    </a:cubicBezTo>
                    <a:cubicBezTo>
                      <a:pt x="4" y="55"/>
                      <a:pt x="8" y="54"/>
                      <a:pt x="14" y="54"/>
                    </a:cubicBezTo>
                    <a:cubicBezTo>
                      <a:pt x="14" y="46"/>
                      <a:pt x="15" y="38"/>
                      <a:pt x="18" y="31"/>
                    </a:cubicBezTo>
                    <a:cubicBezTo>
                      <a:pt x="20" y="23"/>
                      <a:pt x="23" y="18"/>
                      <a:pt x="27" y="13"/>
                    </a:cubicBezTo>
                    <a:lnTo>
                      <a:pt x="30" y="10"/>
                    </a:lnTo>
                    <a:cubicBezTo>
                      <a:pt x="34" y="6"/>
                      <a:pt x="38" y="4"/>
                      <a:pt x="42" y="2"/>
                    </a:cubicBezTo>
                    <a:cubicBezTo>
                      <a:pt x="46" y="1"/>
                      <a:pt x="51" y="0"/>
                      <a:pt x="56" y="0"/>
                    </a:cubicBezTo>
                    <a:cubicBezTo>
                      <a:pt x="61" y="0"/>
                      <a:pt x="65" y="1"/>
                      <a:pt x="69" y="2"/>
                    </a:cubicBezTo>
                    <a:cubicBezTo>
                      <a:pt x="72" y="4"/>
                      <a:pt x="74" y="6"/>
                      <a:pt x="76" y="9"/>
                    </a:cubicBezTo>
                    <a:cubicBezTo>
                      <a:pt x="77" y="11"/>
                      <a:pt x="77" y="14"/>
                      <a:pt x="77" y="16"/>
                    </a:cubicBezTo>
                    <a:cubicBezTo>
                      <a:pt x="77" y="19"/>
                      <a:pt x="76" y="21"/>
                      <a:pt x="74" y="24"/>
                    </a:cubicBezTo>
                    <a:cubicBezTo>
                      <a:pt x="72" y="26"/>
                      <a:pt x="69" y="27"/>
                      <a:pt x="66" y="27"/>
                    </a:cubicBezTo>
                    <a:cubicBezTo>
                      <a:pt x="64" y="27"/>
                      <a:pt x="62" y="26"/>
                      <a:pt x="60" y="25"/>
                    </a:cubicBezTo>
                    <a:cubicBezTo>
                      <a:pt x="59" y="24"/>
                      <a:pt x="57" y="22"/>
                      <a:pt x="55" y="18"/>
                    </a:cubicBezTo>
                    <a:cubicBezTo>
                      <a:pt x="53" y="15"/>
                      <a:pt x="52" y="13"/>
                      <a:pt x="51" y="12"/>
                    </a:cubicBezTo>
                    <a:cubicBezTo>
                      <a:pt x="50" y="11"/>
                      <a:pt x="48" y="11"/>
                      <a:pt x="46" y="11"/>
                    </a:cubicBezTo>
                    <a:cubicBezTo>
                      <a:pt x="44" y="11"/>
                      <a:pt x="42" y="12"/>
                      <a:pt x="41" y="13"/>
                    </a:cubicBezTo>
                    <a:cubicBezTo>
                      <a:pt x="39" y="15"/>
                      <a:pt x="38" y="18"/>
                      <a:pt x="37" y="21"/>
                    </a:cubicBezTo>
                    <a:cubicBezTo>
                      <a:pt x="37" y="24"/>
                      <a:pt x="37" y="30"/>
                      <a:pt x="37" y="39"/>
                    </a:cubicBezTo>
                    <a:lnTo>
                      <a:pt x="36" y="51"/>
                    </a:lnTo>
                    <a:lnTo>
                      <a:pt x="37" y="54"/>
                    </a:lnTo>
                    <a:lnTo>
                      <a:pt x="39" y="54"/>
                    </a:lnTo>
                    <a:lnTo>
                      <a:pt x="51" y="53"/>
                    </a:lnTo>
                    <a:cubicBezTo>
                      <a:pt x="51" y="53"/>
                      <a:pt x="52" y="54"/>
                      <a:pt x="54" y="54"/>
                    </a:cubicBezTo>
                    <a:cubicBezTo>
                      <a:pt x="55" y="55"/>
                      <a:pt x="55" y="55"/>
                      <a:pt x="55" y="56"/>
                    </a:cubicBezTo>
                    <a:lnTo>
                      <a:pt x="55" y="58"/>
                    </a:lnTo>
                    <a:lnTo>
                      <a:pt x="55" y="61"/>
                    </a:lnTo>
                    <a:cubicBezTo>
                      <a:pt x="55" y="61"/>
                      <a:pt x="55" y="62"/>
                      <a:pt x="55" y="63"/>
                    </a:cubicBezTo>
                    <a:cubicBezTo>
                      <a:pt x="54" y="63"/>
                      <a:pt x="53" y="63"/>
                      <a:pt x="52" y="63"/>
                    </a:cubicBezTo>
                    <a:lnTo>
                      <a:pt x="52" y="63"/>
                    </a:lnTo>
                    <a:lnTo>
                      <a:pt x="44" y="64"/>
                    </a:lnTo>
                    <a:cubicBezTo>
                      <a:pt x="42" y="64"/>
                      <a:pt x="41" y="64"/>
                      <a:pt x="41" y="63"/>
                    </a:cubicBezTo>
                    <a:lnTo>
                      <a:pt x="40" y="63"/>
                    </a:lnTo>
                    <a:cubicBezTo>
                      <a:pt x="39" y="63"/>
                      <a:pt x="38" y="64"/>
                      <a:pt x="37" y="64"/>
                    </a:cubicBezTo>
                    <a:lnTo>
                      <a:pt x="37" y="69"/>
                    </a:lnTo>
                    <a:cubicBezTo>
                      <a:pt x="37" y="69"/>
                      <a:pt x="37" y="70"/>
                      <a:pt x="37" y="71"/>
                    </a:cubicBezTo>
                    <a:cubicBezTo>
                      <a:pt x="37" y="75"/>
                      <a:pt x="37" y="78"/>
                      <a:pt x="37" y="79"/>
                    </a:cubicBezTo>
                    <a:lnTo>
                      <a:pt x="37" y="95"/>
                    </a:lnTo>
                    <a:lnTo>
                      <a:pt x="37" y="106"/>
                    </a:lnTo>
                    <a:lnTo>
                      <a:pt x="37" y="114"/>
                    </a:lnTo>
                    <a:cubicBezTo>
                      <a:pt x="37" y="121"/>
                      <a:pt x="37" y="125"/>
                      <a:pt x="39" y="126"/>
                    </a:cubicBezTo>
                    <a:cubicBezTo>
                      <a:pt x="41" y="128"/>
                      <a:pt x="45" y="129"/>
                      <a:pt x="51" y="130"/>
                    </a:cubicBezTo>
                    <a:cubicBezTo>
                      <a:pt x="52" y="130"/>
                      <a:pt x="53" y="130"/>
                      <a:pt x="54" y="131"/>
                    </a:cubicBezTo>
                    <a:cubicBezTo>
                      <a:pt x="55" y="132"/>
                      <a:pt x="55" y="133"/>
                      <a:pt x="55" y="134"/>
                    </a:cubicBezTo>
                    <a:cubicBezTo>
                      <a:pt x="55" y="135"/>
                      <a:pt x="55" y="136"/>
                      <a:pt x="54" y="137"/>
                    </a:cubicBezTo>
                    <a:lnTo>
                      <a:pt x="47" y="137"/>
                    </a:lnTo>
                    <a:cubicBezTo>
                      <a:pt x="46" y="137"/>
                      <a:pt x="42" y="137"/>
                      <a:pt x="35" y="136"/>
                    </a:cubicBezTo>
                    <a:lnTo>
                      <a:pt x="29" y="136"/>
                    </a:lnTo>
                    <a:cubicBezTo>
                      <a:pt x="24" y="136"/>
                      <a:pt x="20" y="136"/>
                      <a:pt x="17" y="136"/>
                    </a:cubicBezTo>
                    <a:cubicBezTo>
                      <a:pt x="15" y="137"/>
                      <a:pt x="9" y="137"/>
                      <a:pt x="0" y="137"/>
                    </a:cubicBezTo>
                    <a:lnTo>
                      <a:pt x="0" y="137"/>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39" name="Freeform 19"/>
              <p:cNvSpPr>
                <a:spLocks noEditPoints="1"/>
              </p:cNvSpPr>
              <p:nvPr/>
            </p:nvSpPr>
            <p:spPr bwMode="auto">
              <a:xfrm>
                <a:off x="1707" y="441"/>
                <a:ext cx="116" cy="119"/>
              </a:xfrm>
              <a:custGeom>
                <a:avLst/>
                <a:gdLst/>
                <a:ahLst/>
                <a:cxnLst>
                  <a:cxn ang="0">
                    <a:pos x="82" y="12"/>
                  </a:cxn>
                  <a:cxn ang="0">
                    <a:pos x="82" y="12"/>
                  </a:cxn>
                  <a:cxn ang="0">
                    <a:pos x="92" y="27"/>
                  </a:cxn>
                  <a:cxn ang="0">
                    <a:pos x="95" y="43"/>
                  </a:cxn>
                  <a:cxn ang="0">
                    <a:pos x="91" y="65"/>
                  </a:cxn>
                  <a:cxn ang="0">
                    <a:pos x="73" y="84"/>
                  </a:cxn>
                  <a:cxn ang="0">
                    <a:pos x="48" y="90"/>
                  </a:cxn>
                  <a:cxn ang="0">
                    <a:pos x="21" y="83"/>
                  </a:cxn>
                  <a:cxn ang="0">
                    <a:pos x="5" y="67"/>
                  </a:cxn>
                  <a:cxn ang="0">
                    <a:pos x="0" y="44"/>
                  </a:cxn>
                  <a:cxn ang="0">
                    <a:pos x="2" y="30"/>
                  </a:cxn>
                  <a:cxn ang="0">
                    <a:pos x="8" y="18"/>
                  </a:cxn>
                  <a:cxn ang="0">
                    <a:pos x="17" y="9"/>
                  </a:cxn>
                  <a:cxn ang="0">
                    <a:pos x="31" y="2"/>
                  </a:cxn>
                  <a:cxn ang="0">
                    <a:pos x="48" y="0"/>
                  </a:cxn>
                  <a:cxn ang="0">
                    <a:pos x="82" y="12"/>
                  </a:cxn>
                  <a:cxn ang="0">
                    <a:pos x="82" y="12"/>
                  </a:cxn>
                  <a:cxn ang="0">
                    <a:pos x="25" y="48"/>
                  </a:cxn>
                  <a:cxn ang="0">
                    <a:pos x="25" y="48"/>
                  </a:cxn>
                  <a:cxn ang="0">
                    <a:pos x="27" y="63"/>
                  </a:cxn>
                  <a:cxn ang="0">
                    <a:pos x="31" y="75"/>
                  </a:cxn>
                  <a:cxn ang="0">
                    <a:pos x="37" y="81"/>
                  </a:cxn>
                  <a:cxn ang="0">
                    <a:pos x="48" y="83"/>
                  </a:cxn>
                  <a:cxn ang="0">
                    <a:pos x="61" y="78"/>
                  </a:cxn>
                  <a:cxn ang="0">
                    <a:pos x="68" y="63"/>
                  </a:cxn>
                  <a:cxn ang="0">
                    <a:pos x="70" y="41"/>
                  </a:cxn>
                  <a:cxn ang="0">
                    <a:pos x="64" y="15"/>
                  </a:cxn>
                  <a:cxn ang="0">
                    <a:pos x="47" y="7"/>
                  </a:cxn>
                  <a:cxn ang="0">
                    <a:pos x="34" y="11"/>
                  </a:cxn>
                  <a:cxn ang="0">
                    <a:pos x="27" y="24"/>
                  </a:cxn>
                  <a:cxn ang="0">
                    <a:pos x="25" y="48"/>
                  </a:cxn>
                  <a:cxn ang="0">
                    <a:pos x="25" y="48"/>
                  </a:cxn>
                </a:cxnLst>
                <a:rect l="0" t="0" r="r" b="b"/>
                <a:pathLst>
                  <a:path w="95" h="90">
                    <a:moveTo>
                      <a:pt x="82" y="12"/>
                    </a:moveTo>
                    <a:lnTo>
                      <a:pt x="82" y="12"/>
                    </a:lnTo>
                    <a:cubicBezTo>
                      <a:pt x="86" y="17"/>
                      <a:pt x="90" y="22"/>
                      <a:pt x="92" y="27"/>
                    </a:cubicBezTo>
                    <a:cubicBezTo>
                      <a:pt x="94" y="33"/>
                      <a:pt x="95" y="38"/>
                      <a:pt x="95" y="43"/>
                    </a:cubicBezTo>
                    <a:cubicBezTo>
                      <a:pt x="95" y="52"/>
                      <a:pt x="94" y="60"/>
                      <a:pt x="91" y="65"/>
                    </a:cubicBezTo>
                    <a:cubicBezTo>
                      <a:pt x="86" y="74"/>
                      <a:pt x="81" y="80"/>
                      <a:pt x="73" y="84"/>
                    </a:cubicBezTo>
                    <a:cubicBezTo>
                      <a:pt x="66" y="88"/>
                      <a:pt x="58" y="90"/>
                      <a:pt x="48" y="90"/>
                    </a:cubicBezTo>
                    <a:cubicBezTo>
                      <a:pt x="37" y="90"/>
                      <a:pt x="28" y="88"/>
                      <a:pt x="21" y="83"/>
                    </a:cubicBezTo>
                    <a:cubicBezTo>
                      <a:pt x="13" y="78"/>
                      <a:pt x="8" y="73"/>
                      <a:pt x="5" y="67"/>
                    </a:cubicBezTo>
                    <a:cubicBezTo>
                      <a:pt x="2" y="60"/>
                      <a:pt x="0" y="53"/>
                      <a:pt x="0" y="44"/>
                    </a:cubicBezTo>
                    <a:cubicBezTo>
                      <a:pt x="0" y="39"/>
                      <a:pt x="1" y="34"/>
                      <a:pt x="2" y="30"/>
                    </a:cubicBezTo>
                    <a:cubicBezTo>
                      <a:pt x="4" y="25"/>
                      <a:pt x="6" y="21"/>
                      <a:pt x="8" y="18"/>
                    </a:cubicBezTo>
                    <a:cubicBezTo>
                      <a:pt x="11" y="14"/>
                      <a:pt x="14" y="11"/>
                      <a:pt x="17" y="9"/>
                    </a:cubicBezTo>
                    <a:cubicBezTo>
                      <a:pt x="22" y="6"/>
                      <a:pt x="27" y="3"/>
                      <a:pt x="31" y="2"/>
                    </a:cubicBezTo>
                    <a:cubicBezTo>
                      <a:pt x="36" y="0"/>
                      <a:pt x="41" y="0"/>
                      <a:pt x="48" y="0"/>
                    </a:cubicBezTo>
                    <a:cubicBezTo>
                      <a:pt x="63" y="0"/>
                      <a:pt x="74" y="4"/>
                      <a:pt x="82" y="12"/>
                    </a:cubicBezTo>
                    <a:lnTo>
                      <a:pt x="82" y="12"/>
                    </a:lnTo>
                    <a:close/>
                    <a:moveTo>
                      <a:pt x="25" y="48"/>
                    </a:moveTo>
                    <a:lnTo>
                      <a:pt x="25" y="48"/>
                    </a:lnTo>
                    <a:cubicBezTo>
                      <a:pt x="26" y="57"/>
                      <a:pt x="26" y="62"/>
                      <a:pt x="27" y="63"/>
                    </a:cubicBezTo>
                    <a:cubicBezTo>
                      <a:pt x="27" y="68"/>
                      <a:pt x="29" y="72"/>
                      <a:pt x="31" y="75"/>
                    </a:cubicBezTo>
                    <a:cubicBezTo>
                      <a:pt x="32" y="77"/>
                      <a:pt x="34" y="79"/>
                      <a:pt x="37" y="81"/>
                    </a:cubicBezTo>
                    <a:cubicBezTo>
                      <a:pt x="40" y="82"/>
                      <a:pt x="44" y="83"/>
                      <a:pt x="48" y="83"/>
                    </a:cubicBezTo>
                    <a:cubicBezTo>
                      <a:pt x="53" y="83"/>
                      <a:pt x="57" y="81"/>
                      <a:pt x="61" y="78"/>
                    </a:cubicBezTo>
                    <a:cubicBezTo>
                      <a:pt x="64" y="75"/>
                      <a:pt x="67" y="70"/>
                      <a:pt x="68" y="63"/>
                    </a:cubicBezTo>
                    <a:cubicBezTo>
                      <a:pt x="69" y="59"/>
                      <a:pt x="70" y="51"/>
                      <a:pt x="70" y="41"/>
                    </a:cubicBezTo>
                    <a:cubicBezTo>
                      <a:pt x="70" y="29"/>
                      <a:pt x="68" y="20"/>
                      <a:pt x="64" y="15"/>
                    </a:cubicBezTo>
                    <a:cubicBezTo>
                      <a:pt x="59" y="9"/>
                      <a:pt x="54" y="7"/>
                      <a:pt x="47" y="7"/>
                    </a:cubicBezTo>
                    <a:cubicBezTo>
                      <a:pt x="42" y="7"/>
                      <a:pt x="38" y="8"/>
                      <a:pt x="34" y="11"/>
                    </a:cubicBezTo>
                    <a:cubicBezTo>
                      <a:pt x="31" y="14"/>
                      <a:pt x="28" y="19"/>
                      <a:pt x="27" y="24"/>
                    </a:cubicBezTo>
                    <a:cubicBezTo>
                      <a:pt x="26" y="28"/>
                      <a:pt x="25" y="36"/>
                      <a:pt x="25" y="48"/>
                    </a:cubicBezTo>
                    <a:lnTo>
                      <a:pt x="25" y="48"/>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40" name="Freeform 20"/>
              <p:cNvSpPr>
                <a:spLocks/>
              </p:cNvSpPr>
              <p:nvPr/>
            </p:nvSpPr>
            <p:spPr bwMode="auto">
              <a:xfrm>
                <a:off x="1836" y="435"/>
                <a:ext cx="86" cy="122"/>
              </a:xfrm>
              <a:custGeom>
                <a:avLst/>
                <a:gdLst/>
                <a:ahLst/>
                <a:cxnLst>
                  <a:cxn ang="0">
                    <a:pos x="1" y="87"/>
                  </a:cxn>
                  <a:cxn ang="0">
                    <a:pos x="1" y="87"/>
                  </a:cxn>
                  <a:cxn ang="0">
                    <a:pos x="4" y="85"/>
                  </a:cxn>
                  <a:cxn ang="0">
                    <a:pos x="14" y="81"/>
                  </a:cxn>
                  <a:cxn ang="0">
                    <a:pos x="15" y="64"/>
                  </a:cxn>
                  <a:cxn ang="0">
                    <a:pos x="14" y="29"/>
                  </a:cxn>
                  <a:cxn ang="0">
                    <a:pos x="12" y="26"/>
                  </a:cxn>
                  <a:cxn ang="0">
                    <a:pos x="5" y="24"/>
                  </a:cxn>
                  <a:cxn ang="0">
                    <a:pos x="3" y="21"/>
                  </a:cxn>
                  <a:cxn ang="0">
                    <a:pos x="3" y="17"/>
                  </a:cxn>
                  <a:cxn ang="0">
                    <a:pos x="16" y="12"/>
                  </a:cxn>
                  <a:cxn ang="0">
                    <a:pos x="26" y="4"/>
                  </a:cxn>
                  <a:cxn ang="0">
                    <a:pos x="29" y="0"/>
                  </a:cxn>
                  <a:cxn ang="0">
                    <a:pos x="36" y="0"/>
                  </a:cxn>
                  <a:cxn ang="0">
                    <a:pos x="36" y="4"/>
                  </a:cxn>
                  <a:cxn ang="0">
                    <a:pos x="36" y="6"/>
                  </a:cxn>
                  <a:cxn ang="0">
                    <a:pos x="36" y="12"/>
                  </a:cxn>
                  <a:cxn ang="0">
                    <a:pos x="36" y="21"/>
                  </a:cxn>
                  <a:cxn ang="0">
                    <a:pos x="43" y="11"/>
                  </a:cxn>
                  <a:cxn ang="0">
                    <a:pos x="48" y="6"/>
                  </a:cxn>
                  <a:cxn ang="0">
                    <a:pos x="56" y="4"/>
                  </a:cxn>
                  <a:cxn ang="0">
                    <a:pos x="66" y="7"/>
                  </a:cxn>
                  <a:cxn ang="0">
                    <a:pos x="70" y="16"/>
                  </a:cxn>
                  <a:cxn ang="0">
                    <a:pos x="66" y="25"/>
                  </a:cxn>
                  <a:cxn ang="0">
                    <a:pos x="58" y="29"/>
                  </a:cxn>
                  <a:cxn ang="0">
                    <a:pos x="49" y="25"/>
                  </a:cxn>
                  <a:cxn ang="0">
                    <a:pos x="44" y="23"/>
                  </a:cxn>
                  <a:cxn ang="0">
                    <a:pos x="44" y="23"/>
                  </a:cxn>
                  <a:cxn ang="0">
                    <a:pos x="40" y="27"/>
                  </a:cxn>
                  <a:cxn ang="0">
                    <a:pos x="37" y="37"/>
                  </a:cxn>
                  <a:cxn ang="0">
                    <a:pos x="37" y="40"/>
                  </a:cxn>
                  <a:cxn ang="0">
                    <a:pos x="38" y="76"/>
                  </a:cxn>
                  <a:cxn ang="0">
                    <a:pos x="40" y="81"/>
                  </a:cxn>
                  <a:cxn ang="0">
                    <a:pos x="43" y="83"/>
                  </a:cxn>
                  <a:cxn ang="0">
                    <a:pos x="50" y="84"/>
                  </a:cxn>
                  <a:cxn ang="0">
                    <a:pos x="56" y="86"/>
                  </a:cxn>
                  <a:cxn ang="0">
                    <a:pos x="57" y="89"/>
                  </a:cxn>
                  <a:cxn ang="0">
                    <a:pos x="56" y="92"/>
                  </a:cxn>
                  <a:cxn ang="0">
                    <a:pos x="47" y="92"/>
                  </a:cxn>
                  <a:cxn ang="0">
                    <a:pos x="27" y="91"/>
                  </a:cxn>
                  <a:cxn ang="0">
                    <a:pos x="13" y="91"/>
                  </a:cxn>
                  <a:cxn ang="0">
                    <a:pos x="11" y="91"/>
                  </a:cxn>
                  <a:cxn ang="0">
                    <a:pos x="1" y="92"/>
                  </a:cxn>
                  <a:cxn ang="0">
                    <a:pos x="0" y="89"/>
                  </a:cxn>
                  <a:cxn ang="0">
                    <a:pos x="1" y="87"/>
                  </a:cxn>
                  <a:cxn ang="0">
                    <a:pos x="1" y="87"/>
                  </a:cxn>
                </a:cxnLst>
                <a:rect l="0" t="0" r="r" b="b"/>
                <a:pathLst>
                  <a:path w="70" h="92">
                    <a:moveTo>
                      <a:pt x="1" y="87"/>
                    </a:moveTo>
                    <a:lnTo>
                      <a:pt x="1" y="87"/>
                    </a:lnTo>
                    <a:cubicBezTo>
                      <a:pt x="2" y="86"/>
                      <a:pt x="3" y="85"/>
                      <a:pt x="4" y="85"/>
                    </a:cubicBezTo>
                    <a:cubicBezTo>
                      <a:pt x="8" y="84"/>
                      <a:pt x="11" y="83"/>
                      <a:pt x="14" y="81"/>
                    </a:cubicBezTo>
                    <a:cubicBezTo>
                      <a:pt x="15" y="79"/>
                      <a:pt x="15" y="74"/>
                      <a:pt x="15" y="64"/>
                    </a:cubicBezTo>
                    <a:cubicBezTo>
                      <a:pt x="15" y="47"/>
                      <a:pt x="15" y="35"/>
                      <a:pt x="14" y="29"/>
                    </a:cubicBezTo>
                    <a:cubicBezTo>
                      <a:pt x="14" y="28"/>
                      <a:pt x="13" y="27"/>
                      <a:pt x="12" y="26"/>
                    </a:cubicBezTo>
                    <a:cubicBezTo>
                      <a:pt x="11" y="25"/>
                      <a:pt x="8" y="24"/>
                      <a:pt x="5" y="24"/>
                    </a:cubicBezTo>
                    <a:cubicBezTo>
                      <a:pt x="4" y="23"/>
                      <a:pt x="3" y="22"/>
                      <a:pt x="3" y="21"/>
                    </a:cubicBezTo>
                    <a:lnTo>
                      <a:pt x="3" y="17"/>
                    </a:lnTo>
                    <a:cubicBezTo>
                      <a:pt x="8" y="17"/>
                      <a:pt x="12" y="15"/>
                      <a:pt x="16" y="12"/>
                    </a:cubicBezTo>
                    <a:cubicBezTo>
                      <a:pt x="21" y="9"/>
                      <a:pt x="24" y="7"/>
                      <a:pt x="26" y="4"/>
                    </a:cubicBezTo>
                    <a:cubicBezTo>
                      <a:pt x="27" y="2"/>
                      <a:pt x="28" y="1"/>
                      <a:pt x="29" y="0"/>
                    </a:cubicBezTo>
                    <a:lnTo>
                      <a:pt x="36" y="0"/>
                    </a:lnTo>
                    <a:cubicBezTo>
                      <a:pt x="36" y="1"/>
                      <a:pt x="36" y="3"/>
                      <a:pt x="36" y="4"/>
                    </a:cubicBezTo>
                    <a:cubicBezTo>
                      <a:pt x="36" y="4"/>
                      <a:pt x="36" y="5"/>
                      <a:pt x="36" y="6"/>
                    </a:cubicBezTo>
                    <a:cubicBezTo>
                      <a:pt x="36" y="9"/>
                      <a:pt x="36" y="11"/>
                      <a:pt x="36" y="12"/>
                    </a:cubicBezTo>
                    <a:cubicBezTo>
                      <a:pt x="36" y="13"/>
                      <a:pt x="36" y="16"/>
                      <a:pt x="36" y="21"/>
                    </a:cubicBezTo>
                    <a:cubicBezTo>
                      <a:pt x="39" y="16"/>
                      <a:pt x="41" y="13"/>
                      <a:pt x="43" y="11"/>
                    </a:cubicBezTo>
                    <a:cubicBezTo>
                      <a:pt x="43" y="11"/>
                      <a:pt x="45" y="9"/>
                      <a:pt x="48" y="6"/>
                    </a:cubicBezTo>
                    <a:cubicBezTo>
                      <a:pt x="50" y="5"/>
                      <a:pt x="53" y="4"/>
                      <a:pt x="56" y="4"/>
                    </a:cubicBezTo>
                    <a:cubicBezTo>
                      <a:pt x="60" y="4"/>
                      <a:pt x="63" y="5"/>
                      <a:pt x="66" y="7"/>
                    </a:cubicBezTo>
                    <a:cubicBezTo>
                      <a:pt x="68" y="10"/>
                      <a:pt x="70" y="13"/>
                      <a:pt x="70" y="16"/>
                    </a:cubicBezTo>
                    <a:cubicBezTo>
                      <a:pt x="70" y="19"/>
                      <a:pt x="69" y="22"/>
                      <a:pt x="66" y="25"/>
                    </a:cubicBezTo>
                    <a:cubicBezTo>
                      <a:pt x="64" y="27"/>
                      <a:pt x="62" y="29"/>
                      <a:pt x="58" y="29"/>
                    </a:cubicBezTo>
                    <a:cubicBezTo>
                      <a:pt x="55" y="29"/>
                      <a:pt x="52" y="27"/>
                      <a:pt x="49" y="25"/>
                    </a:cubicBezTo>
                    <a:cubicBezTo>
                      <a:pt x="47" y="23"/>
                      <a:pt x="46" y="23"/>
                      <a:pt x="44" y="23"/>
                    </a:cubicBezTo>
                    <a:lnTo>
                      <a:pt x="44" y="23"/>
                    </a:lnTo>
                    <a:cubicBezTo>
                      <a:pt x="42" y="23"/>
                      <a:pt x="41" y="25"/>
                      <a:pt x="40" y="27"/>
                    </a:cubicBezTo>
                    <a:cubicBezTo>
                      <a:pt x="38" y="30"/>
                      <a:pt x="37" y="34"/>
                      <a:pt x="37" y="37"/>
                    </a:cubicBezTo>
                    <a:lnTo>
                      <a:pt x="37" y="40"/>
                    </a:lnTo>
                    <a:cubicBezTo>
                      <a:pt x="37" y="45"/>
                      <a:pt x="38" y="57"/>
                      <a:pt x="38" y="76"/>
                    </a:cubicBezTo>
                    <a:cubicBezTo>
                      <a:pt x="38" y="78"/>
                      <a:pt x="39" y="80"/>
                      <a:pt x="40" y="81"/>
                    </a:cubicBezTo>
                    <a:cubicBezTo>
                      <a:pt x="41" y="82"/>
                      <a:pt x="42" y="83"/>
                      <a:pt x="43" y="83"/>
                    </a:cubicBezTo>
                    <a:cubicBezTo>
                      <a:pt x="45" y="84"/>
                      <a:pt x="47" y="84"/>
                      <a:pt x="50" y="84"/>
                    </a:cubicBezTo>
                    <a:cubicBezTo>
                      <a:pt x="53" y="85"/>
                      <a:pt x="55" y="85"/>
                      <a:pt x="56" y="86"/>
                    </a:cubicBezTo>
                    <a:cubicBezTo>
                      <a:pt x="57" y="86"/>
                      <a:pt x="57" y="87"/>
                      <a:pt x="57" y="89"/>
                    </a:cubicBezTo>
                    <a:cubicBezTo>
                      <a:pt x="57" y="89"/>
                      <a:pt x="57" y="90"/>
                      <a:pt x="56" y="92"/>
                    </a:cubicBezTo>
                    <a:lnTo>
                      <a:pt x="47" y="92"/>
                    </a:lnTo>
                    <a:lnTo>
                      <a:pt x="27" y="91"/>
                    </a:lnTo>
                    <a:cubicBezTo>
                      <a:pt x="22" y="91"/>
                      <a:pt x="17" y="91"/>
                      <a:pt x="13" y="91"/>
                    </a:cubicBezTo>
                    <a:lnTo>
                      <a:pt x="11" y="91"/>
                    </a:lnTo>
                    <a:cubicBezTo>
                      <a:pt x="11" y="91"/>
                      <a:pt x="7" y="91"/>
                      <a:pt x="1" y="92"/>
                    </a:cubicBezTo>
                    <a:cubicBezTo>
                      <a:pt x="1" y="91"/>
                      <a:pt x="0" y="90"/>
                      <a:pt x="0" y="89"/>
                    </a:cubicBezTo>
                    <a:cubicBezTo>
                      <a:pt x="0" y="89"/>
                      <a:pt x="1" y="88"/>
                      <a:pt x="1" y="87"/>
                    </a:cubicBezTo>
                    <a:lnTo>
                      <a:pt x="1" y="87"/>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41" name="Freeform 21"/>
              <p:cNvSpPr>
                <a:spLocks noEditPoints="1"/>
              </p:cNvSpPr>
              <p:nvPr/>
            </p:nvSpPr>
            <p:spPr bwMode="auto">
              <a:xfrm>
                <a:off x="1998" y="441"/>
                <a:ext cx="109" cy="117"/>
              </a:xfrm>
              <a:custGeom>
                <a:avLst/>
                <a:gdLst/>
                <a:ahLst/>
                <a:cxnLst>
                  <a:cxn ang="0">
                    <a:pos x="86" y="68"/>
                  </a:cxn>
                  <a:cxn ang="0">
                    <a:pos x="86" y="68"/>
                  </a:cxn>
                  <a:cxn ang="0">
                    <a:pos x="88" y="70"/>
                  </a:cxn>
                  <a:cxn ang="0">
                    <a:pos x="89" y="72"/>
                  </a:cxn>
                  <a:cxn ang="0">
                    <a:pos x="89" y="72"/>
                  </a:cxn>
                  <a:cxn ang="0">
                    <a:pos x="83" y="85"/>
                  </a:cxn>
                  <a:cxn ang="0">
                    <a:pos x="73" y="88"/>
                  </a:cxn>
                  <a:cxn ang="0">
                    <a:pos x="62" y="85"/>
                  </a:cxn>
                  <a:cxn ang="0">
                    <a:pos x="54" y="73"/>
                  </a:cxn>
                  <a:cxn ang="0">
                    <a:pos x="42" y="85"/>
                  </a:cxn>
                  <a:cxn ang="0">
                    <a:pos x="22" y="89"/>
                  </a:cxn>
                  <a:cxn ang="0">
                    <a:pos x="6" y="84"/>
                  </a:cxn>
                  <a:cxn ang="0">
                    <a:pos x="1" y="73"/>
                  </a:cxn>
                  <a:cxn ang="0">
                    <a:pos x="3" y="66"/>
                  </a:cxn>
                  <a:cxn ang="0">
                    <a:pos x="8" y="59"/>
                  </a:cxn>
                  <a:cxn ang="0">
                    <a:pos x="18" y="51"/>
                  </a:cxn>
                  <a:cxn ang="0">
                    <a:pos x="26" y="48"/>
                  </a:cxn>
                  <a:cxn ang="0">
                    <a:pos x="52" y="37"/>
                  </a:cxn>
                  <a:cxn ang="0">
                    <a:pos x="52" y="29"/>
                  </a:cxn>
                  <a:cxn ang="0">
                    <a:pos x="49" y="10"/>
                  </a:cxn>
                  <a:cxn ang="0">
                    <a:pos x="42" y="7"/>
                  </a:cxn>
                  <a:cxn ang="0">
                    <a:pos x="32" y="9"/>
                  </a:cxn>
                  <a:cxn ang="0">
                    <a:pos x="26" y="14"/>
                  </a:cxn>
                  <a:cxn ang="0">
                    <a:pos x="23" y="23"/>
                  </a:cxn>
                  <a:cxn ang="0">
                    <a:pos x="22" y="28"/>
                  </a:cxn>
                  <a:cxn ang="0">
                    <a:pos x="16" y="32"/>
                  </a:cxn>
                  <a:cxn ang="0">
                    <a:pos x="11" y="34"/>
                  </a:cxn>
                  <a:cxn ang="0">
                    <a:pos x="2" y="37"/>
                  </a:cxn>
                  <a:cxn ang="0">
                    <a:pos x="0" y="33"/>
                  </a:cxn>
                  <a:cxn ang="0">
                    <a:pos x="3" y="23"/>
                  </a:cxn>
                  <a:cxn ang="0">
                    <a:pos x="14" y="11"/>
                  </a:cxn>
                  <a:cxn ang="0">
                    <a:pos x="28" y="3"/>
                  </a:cxn>
                  <a:cxn ang="0">
                    <a:pos x="50" y="0"/>
                  </a:cxn>
                  <a:cxn ang="0">
                    <a:pos x="64" y="4"/>
                  </a:cxn>
                  <a:cxn ang="0">
                    <a:pos x="72" y="13"/>
                  </a:cxn>
                  <a:cxn ang="0">
                    <a:pos x="75" y="34"/>
                  </a:cxn>
                  <a:cxn ang="0">
                    <a:pos x="74" y="51"/>
                  </a:cxn>
                  <a:cxn ang="0">
                    <a:pos x="75" y="64"/>
                  </a:cxn>
                  <a:cxn ang="0">
                    <a:pos x="75" y="67"/>
                  </a:cxn>
                  <a:cxn ang="0">
                    <a:pos x="76" y="73"/>
                  </a:cxn>
                  <a:cxn ang="0">
                    <a:pos x="79" y="75"/>
                  </a:cxn>
                  <a:cxn ang="0">
                    <a:pos x="81" y="74"/>
                  </a:cxn>
                  <a:cxn ang="0">
                    <a:pos x="84" y="69"/>
                  </a:cxn>
                  <a:cxn ang="0">
                    <a:pos x="86" y="68"/>
                  </a:cxn>
                  <a:cxn ang="0">
                    <a:pos x="52" y="44"/>
                  </a:cxn>
                  <a:cxn ang="0">
                    <a:pos x="52" y="44"/>
                  </a:cxn>
                  <a:cxn ang="0">
                    <a:pos x="39" y="51"/>
                  </a:cxn>
                  <a:cxn ang="0">
                    <a:pos x="28" y="60"/>
                  </a:cxn>
                  <a:cxn ang="0">
                    <a:pos x="26" y="69"/>
                  </a:cxn>
                  <a:cxn ang="0">
                    <a:pos x="29" y="76"/>
                  </a:cxn>
                  <a:cxn ang="0">
                    <a:pos x="35" y="79"/>
                  </a:cxn>
                  <a:cxn ang="0">
                    <a:pos x="45" y="76"/>
                  </a:cxn>
                  <a:cxn ang="0">
                    <a:pos x="51" y="68"/>
                  </a:cxn>
                  <a:cxn ang="0">
                    <a:pos x="52" y="53"/>
                  </a:cxn>
                  <a:cxn ang="0">
                    <a:pos x="52" y="44"/>
                  </a:cxn>
                  <a:cxn ang="0">
                    <a:pos x="52" y="44"/>
                  </a:cxn>
                </a:cxnLst>
                <a:rect l="0" t="0" r="r" b="b"/>
                <a:pathLst>
                  <a:path w="89" h="89">
                    <a:moveTo>
                      <a:pt x="86" y="68"/>
                    </a:moveTo>
                    <a:lnTo>
                      <a:pt x="86" y="68"/>
                    </a:lnTo>
                    <a:lnTo>
                      <a:pt x="88" y="70"/>
                    </a:lnTo>
                    <a:cubicBezTo>
                      <a:pt x="89" y="70"/>
                      <a:pt x="89" y="71"/>
                      <a:pt x="89" y="72"/>
                    </a:cubicBezTo>
                    <a:lnTo>
                      <a:pt x="89" y="72"/>
                    </a:lnTo>
                    <a:cubicBezTo>
                      <a:pt x="88" y="78"/>
                      <a:pt x="86" y="83"/>
                      <a:pt x="83" y="85"/>
                    </a:cubicBezTo>
                    <a:cubicBezTo>
                      <a:pt x="80" y="87"/>
                      <a:pt x="77" y="88"/>
                      <a:pt x="73" y="88"/>
                    </a:cubicBezTo>
                    <a:cubicBezTo>
                      <a:pt x="69" y="88"/>
                      <a:pt x="65" y="87"/>
                      <a:pt x="62" y="85"/>
                    </a:cubicBezTo>
                    <a:cubicBezTo>
                      <a:pt x="59" y="83"/>
                      <a:pt x="57" y="79"/>
                      <a:pt x="54" y="73"/>
                    </a:cubicBezTo>
                    <a:cubicBezTo>
                      <a:pt x="51" y="78"/>
                      <a:pt x="47" y="82"/>
                      <a:pt x="42" y="85"/>
                    </a:cubicBezTo>
                    <a:cubicBezTo>
                      <a:pt x="36" y="88"/>
                      <a:pt x="30" y="89"/>
                      <a:pt x="22" y="89"/>
                    </a:cubicBezTo>
                    <a:cubicBezTo>
                      <a:pt x="15" y="89"/>
                      <a:pt x="10" y="87"/>
                      <a:pt x="6" y="84"/>
                    </a:cubicBezTo>
                    <a:cubicBezTo>
                      <a:pt x="3" y="81"/>
                      <a:pt x="1" y="78"/>
                      <a:pt x="1" y="73"/>
                    </a:cubicBezTo>
                    <a:cubicBezTo>
                      <a:pt x="1" y="70"/>
                      <a:pt x="2" y="68"/>
                      <a:pt x="3" y="66"/>
                    </a:cubicBezTo>
                    <a:cubicBezTo>
                      <a:pt x="4" y="63"/>
                      <a:pt x="5" y="61"/>
                      <a:pt x="8" y="59"/>
                    </a:cubicBezTo>
                    <a:cubicBezTo>
                      <a:pt x="10" y="56"/>
                      <a:pt x="13" y="54"/>
                      <a:pt x="18" y="51"/>
                    </a:cubicBezTo>
                    <a:cubicBezTo>
                      <a:pt x="19" y="51"/>
                      <a:pt x="22" y="50"/>
                      <a:pt x="26" y="48"/>
                    </a:cubicBezTo>
                    <a:lnTo>
                      <a:pt x="52" y="37"/>
                    </a:lnTo>
                    <a:cubicBezTo>
                      <a:pt x="52" y="35"/>
                      <a:pt x="52" y="32"/>
                      <a:pt x="52" y="29"/>
                    </a:cubicBezTo>
                    <a:cubicBezTo>
                      <a:pt x="52" y="20"/>
                      <a:pt x="51" y="14"/>
                      <a:pt x="49" y="10"/>
                    </a:cubicBezTo>
                    <a:cubicBezTo>
                      <a:pt x="48" y="8"/>
                      <a:pt x="45" y="7"/>
                      <a:pt x="42" y="7"/>
                    </a:cubicBezTo>
                    <a:cubicBezTo>
                      <a:pt x="38" y="7"/>
                      <a:pt x="35" y="8"/>
                      <a:pt x="32" y="9"/>
                    </a:cubicBezTo>
                    <a:cubicBezTo>
                      <a:pt x="29" y="10"/>
                      <a:pt x="27" y="12"/>
                      <a:pt x="26" y="14"/>
                    </a:cubicBezTo>
                    <a:cubicBezTo>
                      <a:pt x="25" y="16"/>
                      <a:pt x="24" y="19"/>
                      <a:pt x="23" y="23"/>
                    </a:cubicBezTo>
                    <a:cubicBezTo>
                      <a:pt x="23" y="26"/>
                      <a:pt x="22" y="28"/>
                      <a:pt x="22" y="28"/>
                    </a:cubicBezTo>
                    <a:cubicBezTo>
                      <a:pt x="21" y="29"/>
                      <a:pt x="19" y="31"/>
                      <a:pt x="16" y="32"/>
                    </a:cubicBezTo>
                    <a:cubicBezTo>
                      <a:pt x="14" y="33"/>
                      <a:pt x="12" y="33"/>
                      <a:pt x="11" y="34"/>
                    </a:cubicBezTo>
                    <a:cubicBezTo>
                      <a:pt x="7" y="36"/>
                      <a:pt x="4" y="37"/>
                      <a:pt x="2" y="37"/>
                    </a:cubicBezTo>
                    <a:cubicBezTo>
                      <a:pt x="1" y="36"/>
                      <a:pt x="0" y="35"/>
                      <a:pt x="0" y="33"/>
                    </a:cubicBezTo>
                    <a:cubicBezTo>
                      <a:pt x="0" y="29"/>
                      <a:pt x="1" y="26"/>
                      <a:pt x="3" y="23"/>
                    </a:cubicBezTo>
                    <a:cubicBezTo>
                      <a:pt x="5" y="19"/>
                      <a:pt x="9" y="15"/>
                      <a:pt x="14" y="11"/>
                    </a:cubicBezTo>
                    <a:cubicBezTo>
                      <a:pt x="19" y="8"/>
                      <a:pt x="24" y="5"/>
                      <a:pt x="28" y="3"/>
                    </a:cubicBezTo>
                    <a:cubicBezTo>
                      <a:pt x="34" y="1"/>
                      <a:pt x="41" y="0"/>
                      <a:pt x="50" y="0"/>
                    </a:cubicBezTo>
                    <a:cubicBezTo>
                      <a:pt x="55" y="0"/>
                      <a:pt x="60" y="2"/>
                      <a:pt x="64" y="4"/>
                    </a:cubicBezTo>
                    <a:cubicBezTo>
                      <a:pt x="68" y="6"/>
                      <a:pt x="71" y="9"/>
                      <a:pt x="72" y="13"/>
                    </a:cubicBezTo>
                    <a:cubicBezTo>
                      <a:pt x="74" y="17"/>
                      <a:pt x="75" y="24"/>
                      <a:pt x="75" y="34"/>
                    </a:cubicBezTo>
                    <a:lnTo>
                      <a:pt x="74" y="51"/>
                    </a:lnTo>
                    <a:lnTo>
                      <a:pt x="75" y="64"/>
                    </a:lnTo>
                    <a:lnTo>
                      <a:pt x="75" y="67"/>
                    </a:lnTo>
                    <a:cubicBezTo>
                      <a:pt x="75" y="70"/>
                      <a:pt x="75" y="72"/>
                      <a:pt x="76" y="73"/>
                    </a:cubicBezTo>
                    <a:cubicBezTo>
                      <a:pt x="77" y="74"/>
                      <a:pt x="78" y="75"/>
                      <a:pt x="79" y="75"/>
                    </a:cubicBezTo>
                    <a:cubicBezTo>
                      <a:pt x="80" y="75"/>
                      <a:pt x="80" y="74"/>
                      <a:pt x="81" y="74"/>
                    </a:cubicBezTo>
                    <a:lnTo>
                      <a:pt x="84" y="69"/>
                    </a:lnTo>
                    <a:lnTo>
                      <a:pt x="86" y="68"/>
                    </a:lnTo>
                    <a:close/>
                    <a:moveTo>
                      <a:pt x="52" y="44"/>
                    </a:moveTo>
                    <a:lnTo>
                      <a:pt x="52" y="44"/>
                    </a:lnTo>
                    <a:cubicBezTo>
                      <a:pt x="48" y="46"/>
                      <a:pt x="44" y="48"/>
                      <a:pt x="39" y="51"/>
                    </a:cubicBezTo>
                    <a:cubicBezTo>
                      <a:pt x="34" y="54"/>
                      <a:pt x="30" y="57"/>
                      <a:pt x="28" y="60"/>
                    </a:cubicBezTo>
                    <a:cubicBezTo>
                      <a:pt x="27" y="62"/>
                      <a:pt x="26" y="65"/>
                      <a:pt x="26" y="69"/>
                    </a:cubicBezTo>
                    <a:cubicBezTo>
                      <a:pt x="26" y="72"/>
                      <a:pt x="27" y="74"/>
                      <a:pt x="29" y="76"/>
                    </a:cubicBezTo>
                    <a:cubicBezTo>
                      <a:pt x="31" y="78"/>
                      <a:pt x="33" y="79"/>
                      <a:pt x="35" y="79"/>
                    </a:cubicBezTo>
                    <a:cubicBezTo>
                      <a:pt x="39" y="79"/>
                      <a:pt x="42" y="78"/>
                      <a:pt x="45" y="76"/>
                    </a:cubicBezTo>
                    <a:cubicBezTo>
                      <a:pt x="49" y="73"/>
                      <a:pt x="51" y="70"/>
                      <a:pt x="51" y="68"/>
                    </a:cubicBezTo>
                    <a:cubicBezTo>
                      <a:pt x="52" y="67"/>
                      <a:pt x="52" y="62"/>
                      <a:pt x="52" y="53"/>
                    </a:cubicBezTo>
                    <a:cubicBezTo>
                      <a:pt x="52" y="50"/>
                      <a:pt x="52" y="47"/>
                      <a:pt x="52" y="44"/>
                    </a:cubicBezTo>
                    <a:lnTo>
                      <a:pt x="52" y="44"/>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42" name="Freeform 22"/>
              <p:cNvSpPr>
                <a:spLocks/>
              </p:cNvSpPr>
              <p:nvPr/>
            </p:nvSpPr>
            <p:spPr bwMode="auto">
              <a:xfrm>
                <a:off x="2189" y="376"/>
                <a:ext cx="172" cy="184"/>
              </a:xfrm>
              <a:custGeom>
                <a:avLst/>
                <a:gdLst/>
                <a:ahLst/>
                <a:cxnLst>
                  <a:cxn ang="0">
                    <a:pos x="124" y="11"/>
                  </a:cxn>
                  <a:cxn ang="0">
                    <a:pos x="124" y="11"/>
                  </a:cxn>
                  <a:cxn ang="0">
                    <a:pos x="126" y="23"/>
                  </a:cxn>
                  <a:cxn ang="0">
                    <a:pos x="127" y="36"/>
                  </a:cxn>
                  <a:cxn ang="0">
                    <a:pos x="126" y="40"/>
                  </a:cxn>
                  <a:cxn ang="0">
                    <a:pos x="118" y="39"/>
                  </a:cxn>
                  <a:cxn ang="0">
                    <a:pos x="107" y="24"/>
                  </a:cxn>
                  <a:cxn ang="0">
                    <a:pos x="92" y="14"/>
                  </a:cxn>
                  <a:cxn ang="0">
                    <a:pos x="76" y="11"/>
                  </a:cxn>
                  <a:cxn ang="0">
                    <a:pos x="45" y="27"/>
                  </a:cxn>
                  <a:cxn ang="0">
                    <a:pos x="32" y="73"/>
                  </a:cxn>
                  <a:cxn ang="0">
                    <a:pos x="37" y="101"/>
                  </a:cxn>
                  <a:cxn ang="0">
                    <a:pos x="53" y="122"/>
                  </a:cxn>
                  <a:cxn ang="0">
                    <a:pos x="77" y="130"/>
                  </a:cxn>
                  <a:cxn ang="0">
                    <a:pos x="91" y="128"/>
                  </a:cxn>
                  <a:cxn ang="0">
                    <a:pos x="97" y="125"/>
                  </a:cxn>
                  <a:cxn ang="0">
                    <a:pos x="100" y="120"/>
                  </a:cxn>
                  <a:cxn ang="0">
                    <a:pos x="100" y="103"/>
                  </a:cxn>
                  <a:cxn ang="0">
                    <a:pos x="100" y="88"/>
                  </a:cxn>
                  <a:cxn ang="0">
                    <a:pos x="99" y="86"/>
                  </a:cxn>
                  <a:cxn ang="0">
                    <a:pos x="94" y="84"/>
                  </a:cxn>
                  <a:cxn ang="0">
                    <a:pos x="85" y="82"/>
                  </a:cxn>
                  <a:cxn ang="0">
                    <a:pos x="82" y="80"/>
                  </a:cxn>
                  <a:cxn ang="0">
                    <a:pos x="81" y="78"/>
                  </a:cxn>
                  <a:cxn ang="0">
                    <a:pos x="82" y="74"/>
                  </a:cxn>
                  <a:cxn ang="0">
                    <a:pos x="85" y="74"/>
                  </a:cxn>
                  <a:cxn ang="0">
                    <a:pos x="104" y="74"/>
                  </a:cxn>
                  <a:cxn ang="0">
                    <a:pos x="110" y="75"/>
                  </a:cxn>
                  <a:cxn ang="0">
                    <a:pos x="127" y="74"/>
                  </a:cxn>
                  <a:cxn ang="0">
                    <a:pos x="134" y="74"/>
                  </a:cxn>
                  <a:cxn ang="0">
                    <a:pos x="141" y="74"/>
                  </a:cxn>
                  <a:cxn ang="0">
                    <a:pos x="141" y="79"/>
                  </a:cxn>
                  <a:cxn ang="0">
                    <a:pos x="140" y="81"/>
                  </a:cxn>
                  <a:cxn ang="0">
                    <a:pos x="134" y="84"/>
                  </a:cxn>
                  <a:cxn ang="0">
                    <a:pos x="129" y="86"/>
                  </a:cxn>
                  <a:cxn ang="0">
                    <a:pos x="128" y="89"/>
                  </a:cxn>
                  <a:cxn ang="0">
                    <a:pos x="128" y="101"/>
                  </a:cxn>
                  <a:cxn ang="0">
                    <a:pos x="128" y="116"/>
                  </a:cxn>
                  <a:cxn ang="0">
                    <a:pos x="127" y="124"/>
                  </a:cxn>
                  <a:cxn ang="0">
                    <a:pos x="126" y="129"/>
                  </a:cxn>
                  <a:cxn ang="0">
                    <a:pos x="108" y="136"/>
                  </a:cxn>
                  <a:cxn ang="0">
                    <a:pos x="73" y="139"/>
                  </a:cxn>
                  <a:cxn ang="0">
                    <a:pos x="49" y="137"/>
                  </a:cxn>
                  <a:cxn ang="0">
                    <a:pos x="32" y="131"/>
                  </a:cxn>
                  <a:cxn ang="0">
                    <a:pos x="15" y="116"/>
                  </a:cxn>
                  <a:cxn ang="0">
                    <a:pos x="4" y="99"/>
                  </a:cxn>
                  <a:cxn ang="0">
                    <a:pos x="0" y="71"/>
                  </a:cxn>
                  <a:cxn ang="0">
                    <a:pos x="7" y="40"/>
                  </a:cxn>
                  <a:cxn ang="0">
                    <a:pos x="21" y="20"/>
                  </a:cxn>
                  <a:cxn ang="0">
                    <a:pos x="45" y="6"/>
                  </a:cxn>
                  <a:cxn ang="0">
                    <a:pos x="75" y="0"/>
                  </a:cxn>
                  <a:cxn ang="0">
                    <a:pos x="82" y="1"/>
                  </a:cxn>
                  <a:cxn ang="0">
                    <a:pos x="106" y="4"/>
                  </a:cxn>
                  <a:cxn ang="0">
                    <a:pos x="124" y="11"/>
                  </a:cxn>
                  <a:cxn ang="0">
                    <a:pos x="124" y="11"/>
                  </a:cxn>
                </a:cxnLst>
                <a:rect l="0" t="0" r="r" b="b"/>
                <a:pathLst>
                  <a:path w="141" h="139">
                    <a:moveTo>
                      <a:pt x="124" y="11"/>
                    </a:moveTo>
                    <a:lnTo>
                      <a:pt x="124" y="11"/>
                    </a:lnTo>
                    <a:cubicBezTo>
                      <a:pt x="124" y="13"/>
                      <a:pt x="125" y="17"/>
                      <a:pt x="126" y="23"/>
                    </a:cubicBezTo>
                    <a:cubicBezTo>
                      <a:pt x="126" y="29"/>
                      <a:pt x="127" y="34"/>
                      <a:pt x="127" y="36"/>
                    </a:cubicBezTo>
                    <a:cubicBezTo>
                      <a:pt x="127" y="37"/>
                      <a:pt x="126" y="39"/>
                      <a:pt x="126" y="40"/>
                    </a:cubicBezTo>
                    <a:cubicBezTo>
                      <a:pt x="123" y="40"/>
                      <a:pt x="120" y="40"/>
                      <a:pt x="118" y="39"/>
                    </a:cubicBezTo>
                    <a:cubicBezTo>
                      <a:pt x="113" y="31"/>
                      <a:pt x="109" y="26"/>
                      <a:pt x="107" y="24"/>
                    </a:cubicBezTo>
                    <a:cubicBezTo>
                      <a:pt x="103" y="20"/>
                      <a:pt x="98" y="17"/>
                      <a:pt x="92" y="14"/>
                    </a:cubicBezTo>
                    <a:cubicBezTo>
                      <a:pt x="87" y="12"/>
                      <a:pt x="82" y="11"/>
                      <a:pt x="76" y="11"/>
                    </a:cubicBezTo>
                    <a:cubicBezTo>
                      <a:pt x="64" y="11"/>
                      <a:pt x="54" y="16"/>
                      <a:pt x="45" y="27"/>
                    </a:cubicBezTo>
                    <a:cubicBezTo>
                      <a:pt x="37" y="37"/>
                      <a:pt x="32" y="52"/>
                      <a:pt x="32" y="73"/>
                    </a:cubicBezTo>
                    <a:cubicBezTo>
                      <a:pt x="32" y="82"/>
                      <a:pt x="34" y="92"/>
                      <a:pt x="37" y="101"/>
                    </a:cubicBezTo>
                    <a:cubicBezTo>
                      <a:pt x="41" y="110"/>
                      <a:pt x="46" y="117"/>
                      <a:pt x="53" y="122"/>
                    </a:cubicBezTo>
                    <a:cubicBezTo>
                      <a:pt x="60" y="127"/>
                      <a:pt x="68" y="130"/>
                      <a:pt x="77" y="130"/>
                    </a:cubicBezTo>
                    <a:cubicBezTo>
                      <a:pt x="81" y="130"/>
                      <a:pt x="86" y="129"/>
                      <a:pt x="91" y="128"/>
                    </a:cubicBezTo>
                    <a:cubicBezTo>
                      <a:pt x="94" y="128"/>
                      <a:pt x="96" y="126"/>
                      <a:pt x="97" y="125"/>
                    </a:cubicBezTo>
                    <a:cubicBezTo>
                      <a:pt x="98" y="124"/>
                      <a:pt x="99" y="122"/>
                      <a:pt x="100" y="120"/>
                    </a:cubicBezTo>
                    <a:cubicBezTo>
                      <a:pt x="100" y="116"/>
                      <a:pt x="100" y="110"/>
                      <a:pt x="100" y="103"/>
                    </a:cubicBezTo>
                    <a:cubicBezTo>
                      <a:pt x="100" y="96"/>
                      <a:pt x="100" y="91"/>
                      <a:pt x="100" y="88"/>
                    </a:cubicBezTo>
                    <a:cubicBezTo>
                      <a:pt x="100" y="87"/>
                      <a:pt x="99" y="86"/>
                      <a:pt x="99" y="86"/>
                    </a:cubicBezTo>
                    <a:cubicBezTo>
                      <a:pt x="98" y="86"/>
                      <a:pt x="97" y="85"/>
                      <a:pt x="94" y="84"/>
                    </a:cubicBezTo>
                    <a:lnTo>
                      <a:pt x="85" y="82"/>
                    </a:lnTo>
                    <a:cubicBezTo>
                      <a:pt x="83" y="81"/>
                      <a:pt x="82" y="81"/>
                      <a:pt x="82" y="80"/>
                    </a:cubicBezTo>
                    <a:cubicBezTo>
                      <a:pt x="81" y="79"/>
                      <a:pt x="81" y="79"/>
                      <a:pt x="81" y="78"/>
                    </a:cubicBezTo>
                    <a:cubicBezTo>
                      <a:pt x="81" y="77"/>
                      <a:pt x="82" y="76"/>
                      <a:pt x="82" y="74"/>
                    </a:cubicBezTo>
                    <a:cubicBezTo>
                      <a:pt x="83" y="74"/>
                      <a:pt x="84" y="74"/>
                      <a:pt x="85" y="74"/>
                    </a:cubicBezTo>
                    <a:cubicBezTo>
                      <a:pt x="92" y="74"/>
                      <a:pt x="99" y="74"/>
                      <a:pt x="104" y="74"/>
                    </a:cubicBezTo>
                    <a:cubicBezTo>
                      <a:pt x="106" y="74"/>
                      <a:pt x="108" y="75"/>
                      <a:pt x="110" y="75"/>
                    </a:cubicBezTo>
                    <a:lnTo>
                      <a:pt x="127" y="74"/>
                    </a:lnTo>
                    <a:lnTo>
                      <a:pt x="134" y="74"/>
                    </a:lnTo>
                    <a:cubicBezTo>
                      <a:pt x="135" y="74"/>
                      <a:pt x="137" y="74"/>
                      <a:pt x="141" y="74"/>
                    </a:cubicBezTo>
                    <a:cubicBezTo>
                      <a:pt x="141" y="76"/>
                      <a:pt x="141" y="78"/>
                      <a:pt x="141" y="79"/>
                    </a:cubicBezTo>
                    <a:cubicBezTo>
                      <a:pt x="141" y="80"/>
                      <a:pt x="141" y="81"/>
                      <a:pt x="140" y="81"/>
                    </a:cubicBezTo>
                    <a:cubicBezTo>
                      <a:pt x="139" y="82"/>
                      <a:pt x="137" y="83"/>
                      <a:pt x="134" y="84"/>
                    </a:cubicBezTo>
                    <a:cubicBezTo>
                      <a:pt x="131" y="85"/>
                      <a:pt x="130" y="86"/>
                      <a:pt x="129" y="86"/>
                    </a:cubicBezTo>
                    <a:cubicBezTo>
                      <a:pt x="129" y="87"/>
                      <a:pt x="128" y="88"/>
                      <a:pt x="128" y="89"/>
                    </a:cubicBezTo>
                    <a:cubicBezTo>
                      <a:pt x="128" y="90"/>
                      <a:pt x="128" y="94"/>
                      <a:pt x="128" y="101"/>
                    </a:cubicBezTo>
                    <a:cubicBezTo>
                      <a:pt x="128" y="109"/>
                      <a:pt x="128" y="114"/>
                      <a:pt x="128" y="116"/>
                    </a:cubicBezTo>
                    <a:cubicBezTo>
                      <a:pt x="127" y="121"/>
                      <a:pt x="127" y="124"/>
                      <a:pt x="127" y="124"/>
                    </a:cubicBezTo>
                    <a:cubicBezTo>
                      <a:pt x="127" y="127"/>
                      <a:pt x="127" y="128"/>
                      <a:pt x="126" y="129"/>
                    </a:cubicBezTo>
                    <a:cubicBezTo>
                      <a:pt x="124" y="131"/>
                      <a:pt x="118" y="133"/>
                      <a:pt x="108" y="136"/>
                    </a:cubicBezTo>
                    <a:cubicBezTo>
                      <a:pt x="98" y="138"/>
                      <a:pt x="87" y="139"/>
                      <a:pt x="73" y="139"/>
                    </a:cubicBezTo>
                    <a:cubicBezTo>
                      <a:pt x="64" y="139"/>
                      <a:pt x="56" y="139"/>
                      <a:pt x="49" y="137"/>
                    </a:cubicBezTo>
                    <a:cubicBezTo>
                      <a:pt x="42" y="136"/>
                      <a:pt x="36" y="133"/>
                      <a:pt x="32" y="131"/>
                    </a:cubicBezTo>
                    <a:cubicBezTo>
                      <a:pt x="25" y="127"/>
                      <a:pt x="19" y="122"/>
                      <a:pt x="15" y="116"/>
                    </a:cubicBezTo>
                    <a:cubicBezTo>
                      <a:pt x="10" y="111"/>
                      <a:pt x="7" y="105"/>
                      <a:pt x="4" y="99"/>
                    </a:cubicBezTo>
                    <a:cubicBezTo>
                      <a:pt x="1" y="89"/>
                      <a:pt x="0" y="80"/>
                      <a:pt x="0" y="71"/>
                    </a:cubicBezTo>
                    <a:cubicBezTo>
                      <a:pt x="0" y="61"/>
                      <a:pt x="2" y="51"/>
                      <a:pt x="7" y="40"/>
                    </a:cubicBezTo>
                    <a:cubicBezTo>
                      <a:pt x="10" y="33"/>
                      <a:pt x="15" y="26"/>
                      <a:pt x="21" y="20"/>
                    </a:cubicBezTo>
                    <a:cubicBezTo>
                      <a:pt x="28" y="14"/>
                      <a:pt x="35" y="9"/>
                      <a:pt x="45" y="6"/>
                    </a:cubicBezTo>
                    <a:cubicBezTo>
                      <a:pt x="54" y="2"/>
                      <a:pt x="64" y="0"/>
                      <a:pt x="75" y="0"/>
                    </a:cubicBezTo>
                    <a:cubicBezTo>
                      <a:pt x="77" y="0"/>
                      <a:pt x="79" y="0"/>
                      <a:pt x="82" y="1"/>
                    </a:cubicBezTo>
                    <a:cubicBezTo>
                      <a:pt x="91" y="1"/>
                      <a:pt x="98" y="2"/>
                      <a:pt x="106" y="4"/>
                    </a:cubicBezTo>
                    <a:cubicBezTo>
                      <a:pt x="113" y="6"/>
                      <a:pt x="119" y="9"/>
                      <a:pt x="124" y="11"/>
                    </a:cubicBezTo>
                    <a:lnTo>
                      <a:pt x="124" y="11"/>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43" name="Freeform 23"/>
              <p:cNvSpPr>
                <a:spLocks noEditPoints="1"/>
              </p:cNvSpPr>
              <p:nvPr/>
            </p:nvSpPr>
            <p:spPr bwMode="auto">
              <a:xfrm>
                <a:off x="2376" y="441"/>
                <a:ext cx="103" cy="119"/>
              </a:xfrm>
              <a:custGeom>
                <a:avLst/>
                <a:gdLst/>
                <a:ahLst/>
                <a:cxnLst>
                  <a:cxn ang="0">
                    <a:pos x="1" y="33"/>
                  </a:cxn>
                  <a:cxn ang="0">
                    <a:pos x="1" y="33"/>
                  </a:cxn>
                  <a:cxn ang="0">
                    <a:pos x="6" y="21"/>
                  </a:cxn>
                  <a:cxn ang="0">
                    <a:pos x="18" y="8"/>
                  </a:cxn>
                  <a:cxn ang="0">
                    <a:pos x="30" y="2"/>
                  </a:cxn>
                  <a:cxn ang="0">
                    <a:pos x="41" y="0"/>
                  </a:cxn>
                  <a:cxn ang="0">
                    <a:pos x="57" y="1"/>
                  </a:cxn>
                  <a:cxn ang="0">
                    <a:pos x="67" y="6"/>
                  </a:cxn>
                  <a:cxn ang="0">
                    <a:pos x="76" y="14"/>
                  </a:cxn>
                  <a:cxn ang="0">
                    <a:pos x="82" y="23"/>
                  </a:cxn>
                  <a:cxn ang="0">
                    <a:pos x="84" y="37"/>
                  </a:cxn>
                  <a:cxn ang="0">
                    <a:pos x="73" y="37"/>
                  </a:cxn>
                  <a:cxn ang="0">
                    <a:pos x="52" y="36"/>
                  </a:cxn>
                  <a:cxn ang="0">
                    <a:pos x="44" y="35"/>
                  </a:cxn>
                  <a:cxn ang="0">
                    <a:pos x="33" y="36"/>
                  </a:cxn>
                  <a:cxn ang="0">
                    <a:pos x="24" y="36"/>
                  </a:cxn>
                  <a:cxn ang="0">
                    <a:pos x="23" y="38"/>
                  </a:cxn>
                  <a:cxn ang="0">
                    <a:pos x="25" y="50"/>
                  </a:cxn>
                  <a:cxn ang="0">
                    <a:pos x="29" y="60"/>
                  </a:cxn>
                  <a:cxn ang="0">
                    <a:pos x="36" y="68"/>
                  </a:cxn>
                  <a:cxn ang="0">
                    <a:pos x="44" y="73"/>
                  </a:cxn>
                  <a:cxn ang="0">
                    <a:pos x="50" y="75"/>
                  </a:cxn>
                  <a:cxn ang="0">
                    <a:pos x="60" y="74"/>
                  </a:cxn>
                  <a:cxn ang="0">
                    <a:pos x="69" y="72"/>
                  </a:cxn>
                  <a:cxn ang="0">
                    <a:pos x="78" y="66"/>
                  </a:cxn>
                  <a:cxn ang="0">
                    <a:pos x="85" y="71"/>
                  </a:cxn>
                  <a:cxn ang="0">
                    <a:pos x="66" y="86"/>
                  </a:cxn>
                  <a:cxn ang="0">
                    <a:pos x="44" y="90"/>
                  </a:cxn>
                  <a:cxn ang="0">
                    <a:pos x="30" y="89"/>
                  </a:cxn>
                  <a:cxn ang="0">
                    <a:pos x="18" y="83"/>
                  </a:cxn>
                  <a:cxn ang="0">
                    <a:pos x="8" y="74"/>
                  </a:cxn>
                  <a:cxn ang="0">
                    <a:pos x="2" y="62"/>
                  </a:cxn>
                  <a:cxn ang="0">
                    <a:pos x="0" y="49"/>
                  </a:cxn>
                  <a:cxn ang="0">
                    <a:pos x="1" y="33"/>
                  </a:cxn>
                  <a:cxn ang="0">
                    <a:pos x="1" y="33"/>
                  </a:cxn>
                  <a:cxn ang="0">
                    <a:pos x="61" y="29"/>
                  </a:cxn>
                  <a:cxn ang="0">
                    <a:pos x="61" y="29"/>
                  </a:cxn>
                  <a:cxn ang="0">
                    <a:pos x="59" y="17"/>
                  </a:cxn>
                  <a:cxn ang="0">
                    <a:pos x="52" y="9"/>
                  </a:cxn>
                  <a:cxn ang="0">
                    <a:pos x="43" y="6"/>
                  </a:cxn>
                  <a:cxn ang="0">
                    <a:pos x="30" y="12"/>
                  </a:cxn>
                  <a:cxn ang="0">
                    <a:pos x="24" y="29"/>
                  </a:cxn>
                  <a:cxn ang="0">
                    <a:pos x="48" y="29"/>
                  </a:cxn>
                  <a:cxn ang="0">
                    <a:pos x="54" y="29"/>
                  </a:cxn>
                  <a:cxn ang="0">
                    <a:pos x="58" y="28"/>
                  </a:cxn>
                  <a:cxn ang="0">
                    <a:pos x="61" y="29"/>
                  </a:cxn>
                  <a:cxn ang="0">
                    <a:pos x="61" y="29"/>
                  </a:cxn>
                </a:cxnLst>
                <a:rect l="0" t="0" r="r" b="b"/>
                <a:pathLst>
                  <a:path w="85" h="90">
                    <a:moveTo>
                      <a:pt x="1" y="33"/>
                    </a:moveTo>
                    <a:lnTo>
                      <a:pt x="1" y="33"/>
                    </a:lnTo>
                    <a:cubicBezTo>
                      <a:pt x="3" y="27"/>
                      <a:pt x="4" y="23"/>
                      <a:pt x="6" y="21"/>
                    </a:cubicBezTo>
                    <a:cubicBezTo>
                      <a:pt x="10" y="16"/>
                      <a:pt x="14" y="11"/>
                      <a:pt x="18" y="8"/>
                    </a:cubicBezTo>
                    <a:cubicBezTo>
                      <a:pt x="23" y="5"/>
                      <a:pt x="27" y="3"/>
                      <a:pt x="30" y="2"/>
                    </a:cubicBezTo>
                    <a:cubicBezTo>
                      <a:pt x="35" y="0"/>
                      <a:pt x="38" y="0"/>
                      <a:pt x="41" y="0"/>
                    </a:cubicBezTo>
                    <a:cubicBezTo>
                      <a:pt x="48" y="0"/>
                      <a:pt x="53" y="0"/>
                      <a:pt x="57" y="1"/>
                    </a:cubicBezTo>
                    <a:cubicBezTo>
                      <a:pt x="61" y="2"/>
                      <a:pt x="64" y="4"/>
                      <a:pt x="67" y="6"/>
                    </a:cubicBezTo>
                    <a:cubicBezTo>
                      <a:pt x="71" y="8"/>
                      <a:pt x="74" y="11"/>
                      <a:pt x="76" y="14"/>
                    </a:cubicBezTo>
                    <a:cubicBezTo>
                      <a:pt x="79" y="17"/>
                      <a:pt x="80" y="20"/>
                      <a:pt x="82" y="23"/>
                    </a:cubicBezTo>
                    <a:cubicBezTo>
                      <a:pt x="83" y="27"/>
                      <a:pt x="84" y="32"/>
                      <a:pt x="84" y="37"/>
                    </a:cubicBezTo>
                    <a:lnTo>
                      <a:pt x="73" y="37"/>
                    </a:lnTo>
                    <a:cubicBezTo>
                      <a:pt x="70" y="37"/>
                      <a:pt x="63" y="37"/>
                      <a:pt x="52" y="36"/>
                    </a:cubicBezTo>
                    <a:cubicBezTo>
                      <a:pt x="48" y="36"/>
                      <a:pt x="45" y="35"/>
                      <a:pt x="44" y="35"/>
                    </a:cubicBezTo>
                    <a:cubicBezTo>
                      <a:pt x="43" y="35"/>
                      <a:pt x="40" y="36"/>
                      <a:pt x="33" y="36"/>
                    </a:cubicBezTo>
                    <a:lnTo>
                      <a:pt x="24" y="36"/>
                    </a:lnTo>
                    <a:cubicBezTo>
                      <a:pt x="24" y="37"/>
                      <a:pt x="23" y="37"/>
                      <a:pt x="23" y="38"/>
                    </a:cubicBezTo>
                    <a:cubicBezTo>
                      <a:pt x="23" y="42"/>
                      <a:pt x="24" y="46"/>
                      <a:pt x="25" y="50"/>
                    </a:cubicBezTo>
                    <a:cubicBezTo>
                      <a:pt x="26" y="54"/>
                      <a:pt x="27" y="57"/>
                      <a:pt x="29" y="60"/>
                    </a:cubicBezTo>
                    <a:cubicBezTo>
                      <a:pt x="31" y="63"/>
                      <a:pt x="33" y="66"/>
                      <a:pt x="36" y="68"/>
                    </a:cubicBezTo>
                    <a:cubicBezTo>
                      <a:pt x="38" y="70"/>
                      <a:pt x="41" y="72"/>
                      <a:pt x="44" y="73"/>
                    </a:cubicBezTo>
                    <a:lnTo>
                      <a:pt x="50" y="75"/>
                    </a:lnTo>
                    <a:cubicBezTo>
                      <a:pt x="55" y="75"/>
                      <a:pt x="59" y="75"/>
                      <a:pt x="60" y="74"/>
                    </a:cubicBezTo>
                    <a:cubicBezTo>
                      <a:pt x="64" y="74"/>
                      <a:pt x="67" y="73"/>
                      <a:pt x="69" y="72"/>
                    </a:cubicBezTo>
                    <a:cubicBezTo>
                      <a:pt x="72" y="71"/>
                      <a:pt x="75" y="69"/>
                      <a:pt x="78" y="66"/>
                    </a:cubicBezTo>
                    <a:cubicBezTo>
                      <a:pt x="81" y="68"/>
                      <a:pt x="83" y="70"/>
                      <a:pt x="85" y="71"/>
                    </a:cubicBezTo>
                    <a:cubicBezTo>
                      <a:pt x="78" y="78"/>
                      <a:pt x="72" y="83"/>
                      <a:pt x="66" y="86"/>
                    </a:cubicBezTo>
                    <a:cubicBezTo>
                      <a:pt x="59" y="89"/>
                      <a:pt x="52" y="90"/>
                      <a:pt x="44" y="90"/>
                    </a:cubicBezTo>
                    <a:cubicBezTo>
                      <a:pt x="38" y="90"/>
                      <a:pt x="34" y="90"/>
                      <a:pt x="30" y="89"/>
                    </a:cubicBezTo>
                    <a:cubicBezTo>
                      <a:pt x="26" y="88"/>
                      <a:pt x="22" y="86"/>
                      <a:pt x="18" y="83"/>
                    </a:cubicBezTo>
                    <a:cubicBezTo>
                      <a:pt x="14" y="81"/>
                      <a:pt x="11" y="77"/>
                      <a:pt x="8" y="74"/>
                    </a:cubicBezTo>
                    <a:cubicBezTo>
                      <a:pt x="6" y="70"/>
                      <a:pt x="4" y="66"/>
                      <a:pt x="2" y="62"/>
                    </a:cubicBezTo>
                    <a:cubicBezTo>
                      <a:pt x="0" y="57"/>
                      <a:pt x="0" y="52"/>
                      <a:pt x="0" y="49"/>
                    </a:cubicBezTo>
                    <a:cubicBezTo>
                      <a:pt x="0" y="43"/>
                      <a:pt x="0" y="38"/>
                      <a:pt x="1" y="33"/>
                    </a:cubicBezTo>
                    <a:lnTo>
                      <a:pt x="1" y="33"/>
                    </a:lnTo>
                    <a:close/>
                    <a:moveTo>
                      <a:pt x="61" y="29"/>
                    </a:moveTo>
                    <a:lnTo>
                      <a:pt x="61" y="29"/>
                    </a:lnTo>
                    <a:cubicBezTo>
                      <a:pt x="61" y="25"/>
                      <a:pt x="60" y="21"/>
                      <a:pt x="59" y="17"/>
                    </a:cubicBezTo>
                    <a:cubicBezTo>
                      <a:pt x="57" y="14"/>
                      <a:pt x="55" y="11"/>
                      <a:pt x="52" y="9"/>
                    </a:cubicBezTo>
                    <a:cubicBezTo>
                      <a:pt x="49" y="7"/>
                      <a:pt x="46" y="6"/>
                      <a:pt x="43" y="6"/>
                    </a:cubicBezTo>
                    <a:cubicBezTo>
                      <a:pt x="38" y="6"/>
                      <a:pt x="34" y="8"/>
                      <a:pt x="30" y="12"/>
                    </a:cubicBezTo>
                    <a:cubicBezTo>
                      <a:pt x="27" y="16"/>
                      <a:pt x="25" y="22"/>
                      <a:pt x="24" y="29"/>
                    </a:cubicBezTo>
                    <a:lnTo>
                      <a:pt x="48" y="29"/>
                    </a:lnTo>
                    <a:cubicBezTo>
                      <a:pt x="49" y="29"/>
                      <a:pt x="51" y="29"/>
                      <a:pt x="54" y="29"/>
                    </a:cubicBezTo>
                    <a:cubicBezTo>
                      <a:pt x="56" y="29"/>
                      <a:pt x="58" y="28"/>
                      <a:pt x="58" y="28"/>
                    </a:cubicBezTo>
                    <a:cubicBezTo>
                      <a:pt x="59" y="28"/>
                      <a:pt x="60" y="28"/>
                      <a:pt x="61" y="29"/>
                    </a:cubicBezTo>
                    <a:lnTo>
                      <a:pt x="61" y="29"/>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44" name="Freeform 24"/>
              <p:cNvSpPr>
                <a:spLocks/>
              </p:cNvSpPr>
              <p:nvPr/>
            </p:nvSpPr>
            <p:spPr bwMode="auto">
              <a:xfrm>
                <a:off x="2493" y="434"/>
                <a:ext cx="133" cy="123"/>
              </a:xfrm>
              <a:custGeom>
                <a:avLst/>
                <a:gdLst/>
                <a:ahLst/>
                <a:cxnLst>
                  <a:cxn ang="0">
                    <a:pos x="0" y="88"/>
                  </a:cxn>
                  <a:cxn ang="0">
                    <a:pos x="11" y="84"/>
                  </a:cxn>
                  <a:cxn ang="0">
                    <a:pos x="14" y="73"/>
                  </a:cxn>
                  <a:cxn ang="0">
                    <a:pos x="14" y="57"/>
                  </a:cxn>
                  <a:cxn ang="0">
                    <a:pos x="14" y="39"/>
                  </a:cxn>
                  <a:cxn ang="0">
                    <a:pos x="10" y="25"/>
                  </a:cxn>
                  <a:cxn ang="0">
                    <a:pos x="0" y="16"/>
                  </a:cxn>
                  <a:cxn ang="0">
                    <a:pos x="11" y="14"/>
                  </a:cxn>
                  <a:cxn ang="0">
                    <a:pos x="20" y="10"/>
                  </a:cxn>
                  <a:cxn ang="0">
                    <a:pos x="30" y="0"/>
                  </a:cxn>
                  <a:cxn ang="0">
                    <a:pos x="35" y="12"/>
                  </a:cxn>
                  <a:cxn ang="0">
                    <a:pos x="35" y="19"/>
                  </a:cxn>
                  <a:cxn ang="0">
                    <a:pos x="69" y="5"/>
                  </a:cxn>
                  <a:cxn ang="0">
                    <a:pos x="95" y="21"/>
                  </a:cxn>
                  <a:cxn ang="0">
                    <a:pos x="97" y="80"/>
                  </a:cxn>
                  <a:cxn ang="0">
                    <a:pos x="104" y="86"/>
                  </a:cxn>
                  <a:cxn ang="0">
                    <a:pos x="110" y="90"/>
                  </a:cxn>
                  <a:cxn ang="0">
                    <a:pos x="89" y="92"/>
                  </a:cxn>
                  <a:cxn ang="0">
                    <a:pos x="79" y="92"/>
                  </a:cxn>
                  <a:cxn ang="0">
                    <a:pos x="61" y="93"/>
                  </a:cxn>
                  <a:cxn ang="0">
                    <a:pos x="61" y="87"/>
                  </a:cxn>
                  <a:cxn ang="0">
                    <a:pos x="72" y="85"/>
                  </a:cxn>
                  <a:cxn ang="0">
                    <a:pos x="75" y="77"/>
                  </a:cxn>
                  <a:cxn ang="0">
                    <a:pos x="75" y="52"/>
                  </a:cxn>
                  <a:cxn ang="0">
                    <a:pos x="61" y="17"/>
                  </a:cxn>
                  <a:cxn ang="0">
                    <a:pos x="36" y="28"/>
                  </a:cxn>
                  <a:cxn ang="0">
                    <a:pos x="36" y="37"/>
                  </a:cxn>
                  <a:cxn ang="0">
                    <a:pos x="36" y="60"/>
                  </a:cxn>
                  <a:cxn ang="0">
                    <a:pos x="37" y="82"/>
                  </a:cxn>
                  <a:cxn ang="0">
                    <a:pos x="48" y="89"/>
                  </a:cxn>
                  <a:cxn ang="0">
                    <a:pos x="42" y="93"/>
                  </a:cxn>
                  <a:cxn ang="0">
                    <a:pos x="24" y="92"/>
                  </a:cxn>
                  <a:cxn ang="0">
                    <a:pos x="0" y="91"/>
                  </a:cxn>
                  <a:cxn ang="0">
                    <a:pos x="0" y="88"/>
                  </a:cxn>
                </a:cxnLst>
                <a:rect l="0" t="0" r="r" b="b"/>
                <a:pathLst>
                  <a:path w="110" h="93">
                    <a:moveTo>
                      <a:pt x="0" y="88"/>
                    </a:moveTo>
                    <a:lnTo>
                      <a:pt x="0" y="88"/>
                    </a:lnTo>
                    <a:cubicBezTo>
                      <a:pt x="1" y="87"/>
                      <a:pt x="3" y="86"/>
                      <a:pt x="5" y="86"/>
                    </a:cubicBezTo>
                    <a:cubicBezTo>
                      <a:pt x="8" y="85"/>
                      <a:pt x="11" y="85"/>
                      <a:pt x="11" y="84"/>
                    </a:cubicBezTo>
                    <a:cubicBezTo>
                      <a:pt x="12" y="84"/>
                      <a:pt x="13" y="83"/>
                      <a:pt x="13" y="82"/>
                    </a:cubicBezTo>
                    <a:cubicBezTo>
                      <a:pt x="14" y="81"/>
                      <a:pt x="14" y="78"/>
                      <a:pt x="14" y="73"/>
                    </a:cubicBezTo>
                    <a:lnTo>
                      <a:pt x="14" y="64"/>
                    </a:lnTo>
                    <a:lnTo>
                      <a:pt x="14" y="57"/>
                    </a:lnTo>
                    <a:lnTo>
                      <a:pt x="14" y="46"/>
                    </a:lnTo>
                    <a:lnTo>
                      <a:pt x="14" y="39"/>
                    </a:lnTo>
                    <a:cubicBezTo>
                      <a:pt x="14" y="35"/>
                      <a:pt x="13" y="31"/>
                      <a:pt x="13" y="29"/>
                    </a:cubicBezTo>
                    <a:cubicBezTo>
                      <a:pt x="12" y="28"/>
                      <a:pt x="12" y="27"/>
                      <a:pt x="10" y="25"/>
                    </a:cubicBezTo>
                    <a:cubicBezTo>
                      <a:pt x="8" y="24"/>
                      <a:pt x="5" y="23"/>
                      <a:pt x="0" y="21"/>
                    </a:cubicBezTo>
                    <a:lnTo>
                      <a:pt x="0" y="16"/>
                    </a:lnTo>
                    <a:cubicBezTo>
                      <a:pt x="1" y="16"/>
                      <a:pt x="2" y="16"/>
                      <a:pt x="3" y="16"/>
                    </a:cubicBezTo>
                    <a:cubicBezTo>
                      <a:pt x="3" y="16"/>
                      <a:pt x="6" y="15"/>
                      <a:pt x="11" y="14"/>
                    </a:cubicBezTo>
                    <a:cubicBezTo>
                      <a:pt x="15" y="12"/>
                      <a:pt x="17" y="12"/>
                      <a:pt x="18" y="11"/>
                    </a:cubicBezTo>
                    <a:cubicBezTo>
                      <a:pt x="19" y="11"/>
                      <a:pt x="19" y="10"/>
                      <a:pt x="20" y="10"/>
                    </a:cubicBezTo>
                    <a:cubicBezTo>
                      <a:pt x="21" y="9"/>
                      <a:pt x="22" y="9"/>
                      <a:pt x="23" y="8"/>
                    </a:cubicBezTo>
                    <a:cubicBezTo>
                      <a:pt x="25" y="7"/>
                      <a:pt x="27" y="4"/>
                      <a:pt x="30" y="0"/>
                    </a:cubicBezTo>
                    <a:lnTo>
                      <a:pt x="36" y="0"/>
                    </a:lnTo>
                    <a:lnTo>
                      <a:pt x="35" y="12"/>
                    </a:lnTo>
                    <a:cubicBezTo>
                      <a:pt x="35" y="13"/>
                      <a:pt x="35" y="14"/>
                      <a:pt x="35" y="14"/>
                    </a:cubicBezTo>
                    <a:cubicBezTo>
                      <a:pt x="35" y="15"/>
                      <a:pt x="35" y="17"/>
                      <a:pt x="35" y="19"/>
                    </a:cubicBezTo>
                    <a:cubicBezTo>
                      <a:pt x="41" y="14"/>
                      <a:pt x="46" y="11"/>
                      <a:pt x="51" y="9"/>
                    </a:cubicBezTo>
                    <a:cubicBezTo>
                      <a:pt x="57" y="6"/>
                      <a:pt x="63" y="5"/>
                      <a:pt x="69" y="5"/>
                    </a:cubicBezTo>
                    <a:cubicBezTo>
                      <a:pt x="75" y="5"/>
                      <a:pt x="81" y="7"/>
                      <a:pt x="86" y="10"/>
                    </a:cubicBezTo>
                    <a:cubicBezTo>
                      <a:pt x="91" y="13"/>
                      <a:pt x="94" y="17"/>
                      <a:pt x="95" y="21"/>
                    </a:cubicBezTo>
                    <a:cubicBezTo>
                      <a:pt x="97" y="25"/>
                      <a:pt x="98" y="34"/>
                      <a:pt x="98" y="46"/>
                    </a:cubicBezTo>
                    <a:lnTo>
                      <a:pt x="97" y="80"/>
                    </a:lnTo>
                    <a:cubicBezTo>
                      <a:pt x="97" y="82"/>
                      <a:pt x="97" y="83"/>
                      <a:pt x="98" y="84"/>
                    </a:cubicBezTo>
                    <a:cubicBezTo>
                      <a:pt x="99" y="85"/>
                      <a:pt x="101" y="85"/>
                      <a:pt x="104" y="86"/>
                    </a:cubicBezTo>
                    <a:lnTo>
                      <a:pt x="109" y="87"/>
                    </a:lnTo>
                    <a:cubicBezTo>
                      <a:pt x="109" y="88"/>
                      <a:pt x="110" y="89"/>
                      <a:pt x="110" y="90"/>
                    </a:cubicBezTo>
                    <a:cubicBezTo>
                      <a:pt x="110" y="91"/>
                      <a:pt x="110" y="92"/>
                      <a:pt x="110" y="93"/>
                    </a:cubicBezTo>
                    <a:lnTo>
                      <a:pt x="89" y="92"/>
                    </a:lnTo>
                    <a:lnTo>
                      <a:pt x="83" y="92"/>
                    </a:lnTo>
                    <a:lnTo>
                      <a:pt x="79" y="92"/>
                    </a:lnTo>
                    <a:lnTo>
                      <a:pt x="65" y="93"/>
                    </a:lnTo>
                    <a:lnTo>
                      <a:pt x="61" y="93"/>
                    </a:lnTo>
                    <a:cubicBezTo>
                      <a:pt x="61" y="92"/>
                      <a:pt x="61" y="92"/>
                      <a:pt x="61" y="91"/>
                    </a:cubicBezTo>
                    <a:cubicBezTo>
                      <a:pt x="61" y="90"/>
                      <a:pt x="61" y="89"/>
                      <a:pt x="61" y="87"/>
                    </a:cubicBezTo>
                    <a:cubicBezTo>
                      <a:pt x="62" y="87"/>
                      <a:pt x="65" y="87"/>
                      <a:pt x="69" y="86"/>
                    </a:cubicBezTo>
                    <a:cubicBezTo>
                      <a:pt x="70" y="86"/>
                      <a:pt x="71" y="86"/>
                      <a:pt x="72" y="85"/>
                    </a:cubicBezTo>
                    <a:cubicBezTo>
                      <a:pt x="73" y="85"/>
                      <a:pt x="74" y="84"/>
                      <a:pt x="74" y="84"/>
                    </a:cubicBezTo>
                    <a:cubicBezTo>
                      <a:pt x="75" y="82"/>
                      <a:pt x="75" y="80"/>
                      <a:pt x="75" y="77"/>
                    </a:cubicBezTo>
                    <a:cubicBezTo>
                      <a:pt x="75" y="71"/>
                      <a:pt x="75" y="67"/>
                      <a:pt x="75" y="64"/>
                    </a:cubicBezTo>
                    <a:lnTo>
                      <a:pt x="75" y="52"/>
                    </a:lnTo>
                    <a:cubicBezTo>
                      <a:pt x="75" y="37"/>
                      <a:pt x="74" y="28"/>
                      <a:pt x="73" y="24"/>
                    </a:cubicBezTo>
                    <a:cubicBezTo>
                      <a:pt x="70" y="19"/>
                      <a:pt x="66" y="17"/>
                      <a:pt x="61" y="17"/>
                    </a:cubicBezTo>
                    <a:cubicBezTo>
                      <a:pt x="57" y="17"/>
                      <a:pt x="53" y="18"/>
                      <a:pt x="49" y="20"/>
                    </a:cubicBezTo>
                    <a:cubicBezTo>
                      <a:pt x="45" y="21"/>
                      <a:pt x="40" y="24"/>
                      <a:pt x="36" y="28"/>
                    </a:cubicBezTo>
                    <a:lnTo>
                      <a:pt x="36" y="30"/>
                    </a:lnTo>
                    <a:lnTo>
                      <a:pt x="36" y="37"/>
                    </a:lnTo>
                    <a:lnTo>
                      <a:pt x="36" y="44"/>
                    </a:lnTo>
                    <a:lnTo>
                      <a:pt x="36" y="60"/>
                    </a:lnTo>
                    <a:lnTo>
                      <a:pt x="36" y="63"/>
                    </a:lnTo>
                    <a:cubicBezTo>
                      <a:pt x="36" y="74"/>
                      <a:pt x="36" y="80"/>
                      <a:pt x="37" y="82"/>
                    </a:cubicBezTo>
                    <a:cubicBezTo>
                      <a:pt x="38" y="83"/>
                      <a:pt x="42" y="85"/>
                      <a:pt x="48" y="87"/>
                    </a:cubicBezTo>
                    <a:cubicBezTo>
                      <a:pt x="48" y="88"/>
                      <a:pt x="48" y="89"/>
                      <a:pt x="48" y="89"/>
                    </a:cubicBezTo>
                    <a:cubicBezTo>
                      <a:pt x="48" y="90"/>
                      <a:pt x="48" y="91"/>
                      <a:pt x="47" y="93"/>
                    </a:cubicBezTo>
                    <a:cubicBezTo>
                      <a:pt x="45" y="93"/>
                      <a:pt x="43" y="93"/>
                      <a:pt x="42" y="93"/>
                    </a:cubicBezTo>
                    <a:cubicBezTo>
                      <a:pt x="40" y="93"/>
                      <a:pt x="38" y="93"/>
                      <a:pt x="35" y="93"/>
                    </a:cubicBezTo>
                    <a:lnTo>
                      <a:pt x="24" y="92"/>
                    </a:lnTo>
                    <a:cubicBezTo>
                      <a:pt x="18" y="92"/>
                      <a:pt x="10" y="93"/>
                      <a:pt x="0" y="93"/>
                    </a:cubicBezTo>
                    <a:cubicBezTo>
                      <a:pt x="0" y="92"/>
                      <a:pt x="0" y="92"/>
                      <a:pt x="0" y="91"/>
                    </a:cubicBezTo>
                    <a:cubicBezTo>
                      <a:pt x="0" y="90"/>
                      <a:pt x="0" y="89"/>
                      <a:pt x="0" y="88"/>
                    </a:cubicBezTo>
                    <a:lnTo>
                      <a:pt x="0" y="88"/>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45" name="Freeform 25"/>
              <p:cNvSpPr>
                <a:spLocks noEditPoints="1"/>
              </p:cNvSpPr>
              <p:nvPr/>
            </p:nvSpPr>
            <p:spPr bwMode="auto">
              <a:xfrm>
                <a:off x="2639" y="441"/>
                <a:ext cx="103" cy="119"/>
              </a:xfrm>
              <a:custGeom>
                <a:avLst/>
                <a:gdLst/>
                <a:ahLst/>
                <a:cxnLst>
                  <a:cxn ang="0">
                    <a:pos x="1" y="33"/>
                  </a:cxn>
                  <a:cxn ang="0">
                    <a:pos x="1" y="33"/>
                  </a:cxn>
                  <a:cxn ang="0">
                    <a:pos x="6" y="21"/>
                  </a:cxn>
                  <a:cxn ang="0">
                    <a:pos x="18" y="8"/>
                  </a:cxn>
                  <a:cxn ang="0">
                    <a:pos x="30" y="2"/>
                  </a:cxn>
                  <a:cxn ang="0">
                    <a:pos x="41" y="0"/>
                  </a:cxn>
                  <a:cxn ang="0">
                    <a:pos x="57" y="1"/>
                  </a:cxn>
                  <a:cxn ang="0">
                    <a:pos x="67" y="6"/>
                  </a:cxn>
                  <a:cxn ang="0">
                    <a:pos x="76" y="14"/>
                  </a:cxn>
                  <a:cxn ang="0">
                    <a:pos x="82" y="23"/>
                  </a:cxn>
                  <a:cxn ang="0">
                    <a:pos x="84" y="37"/>
                  </a:cxn>
                  <a:cxn ang="0">
                    <a:pos x="73" y="37"/>
                  </a:cxn>
                  <a:cxn ang="0">
                    <a:pos x="52" y="36"/>
                  </a:cxn>
                  <a:cxn ang="0">
                    <a:pos x="44" y="35"/>
                  </a:cxn>
                  <a:cxn ang="0">
                    <a:pos x="33" y="36"/>
                  </a:cxn>
                  <a:cxn ang="0">
                    <a:pos x="24" y="36"/>
                  </a:cxn>
                  <a:cxn ang="0">
                    <a:pos x="24" y="38"/>
                  </a:cxn>
                  <a:cxn ang="0">
                    <a:pos x="25" y="50"/>
                  </a:cxn>
                  <a:cxn ang="0">
                    <a:pos x="29" y="60"/>
                  </a:cxn>
                  <a:cxn ang="0">
                    <a:pos x="36" y="68"/>
                  </a:cxn>
                  <a:cxn ang="0">
                    <a:pos x="44" y="73"/>
                  </a:cxn>
                  <a:cxn ang="0">
                    <a:pos x="50" y="75"/>
                  </a:cxn>
                  <a:cxn ang="0">
                    <a:pos x="60" y="74"/>
                  </a:cxn>
                  <a:cxn ang="0">
                    <a:pos x="69" y="72"/>
                  </a:cxn>
                  <a:cxn ang="0">
                    <a:pos x="78" y="66"/>
                  </a:cxn>
                  <a:cxn ang="0">
                    <a:pos x="85" y="71"/>
                  </a:cxn>
                  <a:cxn ang="0">
                    <a:pos x="66" y="86"/>
                  </a:cxn>
                  <a:cxn ang="0">
                    <a:pos x="44" y="90"/>
                  </a:cxn>
                  <a:cxn ang="0">
                    <a:pos x="30" y="89"/>
                  </a:cxn>
                  <a:cxn ang="0">
                    <a:pos x="18" y="83"/>
                  </a:cxn>
                  <a:cxn ang="0">
                    <a:pos x="8" y="74"/>
                  </a:cxn>
                  <a:cxn ang="0">
                    <a:pos x="2" y="62"/>
                  </a:cxn>
                  <a:cxn ang="0">
                    <a:pos x="0" y="49"/>
                  </a:cxn>
                  <a:cxn ang="0">
                    <a:pos x="1" y="33"/>
                  </a:cxn>
                  <a:cxn ang="0">
                    <a:pos x="1" y="33"/>
                  </a:cxn>
                  <a:cxn ang="0">
                    <a:pos x="61" y="29"/>
                  </a:cxn>
                  <a:cxn ang="0">
                    <a:pos x="61" y="29"/>
                  </a:cxn>
                  <a:cxn ang="0">
                    <a:pos x="59" y="17"/>
                  </a:cxn>
                  <a:cxn ang="0">
                    <a:pos x="52" y="9"/>
                  </a:cxn>
                  <a:cxn ang="0">
                    <a:pos x="43" y="6"/>
                  </a:cxn>
                  <a:cxn ang="0">
                    <a:pos x="31" y="12"/>
                  </a:cxn>
                  <a:cxn ang="0">
                    <a:pos x="24" y="29"/>
                  </a:cxn>
                  <a:cxn ang="0">
                    <a:pos x="48" y="29"/>
                  </a:cxn>
                  <a:cxn ang="0">
                    <a:pos x="54" y="29"/>
                  </a:cxn>
                  <a:cxn ang="0">
                    <a:pos x="58" y="28"/>
                  </a:cxn>
                  <a:cxn ang="0">
                    <a:pos x="61" y="29"/>
                  </a:cxn>
                  <a:cxn ang="0">
                    <a:pos x="61" y="29"/>
                  </a:cxn>
                </a:cxnLst>
                <a:rect l="0" t="0" r="r" b="b"/>
                <a:pathLst>
                  <a:path w="85" h="90">
                    <a:moveTo>
                      <a:pt x="1" y="33"/>
                    </a:moveTo>
                    <a:lnTo>
                      <a:pt x="1" y="33"/>
                    </a:lnTo>
                    <a:cubicBezTo>
                      <a:pt x="3" y="27"/>
                      <a:pt x="5" y="23"/>
                      <a:pt x="6" y="21"/>
                    </a:cubicBezTo>
                    <a:cubicBezTo>
                      <a:pt x="10" y="16"/>
                      <a:pt x="14" y="11"/>
                      <a:pt x="18" y="8"/>
                    </a:cubicBezTo>
                    <a:cubicBezTo>
                      <a:pt x="23" y="5"/>
                      <a:pt x="27" y="3"/>
                      <a:pt x="30" y="2"/>
                    </a:cubicBezTo>
                    <a:cubicBezTo>
                      <a:pt x="35" y="0"/>
                      <a:pt x="38" y="0"/>
                      <a:pt x="41" y="0"/>
                    </a:cubicBezTo>
                    <a:cubicBezTo>
                      <a:pt x="48" y="0"/>
                      <a:pt x="53" y="0"/>
                      <a:pt x="57" y="1"/>
                    </a:cubicBezTo>
                    <a:cubicBezTo>
                      <a:pt x="61" y="2"/>
                      <a:pt x="64" y="4"/>
                      <a:pt x="67" y="6"/>
                    </a:cubicBezTo>
                    <a:cubicBezTo>
                      <a:pt x="71" y="8"/>
                      <a:pt x="74" y="11"/>
                      <a:pt x="76" y="14"/>
                    </a:cubicBezTo>
                    <a:cubicBezTo>
                      <a:pt x="79" y="17"/>
                      <a:pt x="81" y="20"/>
                      <a:pt x="82" y="23"/>
                    </a:cubicBezTo>
                    <a:cubicBezTo>
                      <a:pt x="84" y="27"/>
                      <a:pt x="84" y="32"/>
                      <a:pt x="84" y="37"/>
                    </a:cubicBezTo>
                    <a:lnTo>
                      <a:pt x="73" y="37"/>
                    </a:lnTo>
                    <a:cubicBezTo>
                      <a:pt x="70" y="37"/>
                      <a:pt x="63" y="37"/>
                      <a:pt x="52" y="36"/>
                    </a:cubicBezTo>
                    <a:cubicBezTo>
                      <a:pt x="48" y="36"/>
                      <a:pt x="45" y="35"/>
                      <a:pt x="44" y="35"/>
                    </a:cubicBezTo>
                    <a:cubicBezTo>
                      <a:pt x="43" y="35"/>
                      <a:pt x="40" y="36"/>
                      <a:pt x="33" y="36"/>
                    </a:cubicBezTo>
                    <a:lnTo>
                      <a:pt x="24" y="36"/>
                    </a:lnTo>
                    <a:cubicBezTo>
                      <a:pt x="24" y="37"/>
                      <a:pt x="24" y="37"/>
                      <a:pt x="24" y="38"/>
                    </a:cubicBezTo>
                    <a:cubicBezTo>
                      <a:pt x="24" y="42"/>
                      <a:pt x="24" y="46"/>
                      <a:pt x="25" y="50"/>
                    </a:cubicBezTo>
                    <a:cubicBezTo>
                      <a:pt x="26" y="54"/>
                      <a:pt x="27" y="57"/>
                      <a:pt x="29" y="60"/>
                    </a:cubicBezTo>
                    <a:cubicBezTo>
                      <a:pt x="31" y="63"/>
                      <a:pt x="33" y="66"/>
                      <a:pt x="36" y="68"/>
                    </a:cubicBezTo>
                    <a:cubicBezTo>
                      <a:pt x="38" y="70"/>
                      <a:pt x="41" y="72"/>
                      <a:pt x="44" y="73"/>
                    </a:cubicBezTo>
                    <a:lnTo>
                      <a:pt x="50" y="75"/>
                    </a:lnTo>
                    <a:cubicBezTo>
                      <a:pt x="55" y="75"/>
                      <a:pt x="59" y="75"/>
                      <a:pt x="60" y="74"/>
                    </a:cubicBezTo>
                    <a:cubicBezTo>
                      <a:pt x="64" y="74"/>
                      <a:pt x="67" y="73"/>
                      <a:pt x="69" y="72"/>
                    </a:cubicBezTo>
                    <a:cubicBezTo>
                      <a:pt x="72" y="71"/>
                      <a:pt x="75" y="69"/>
                      <a:pt x="78" y="66"/>
                    </a:cubicBezTo>
                    <a:cubicBezTo>
                      <a:pt x="81" y="68"/>
                      <a:pt x="83" y="70"/>
                      <a:pt x="85" y="71"/>
                    </a:cubicBezTo>
                    <a:cubicBezTo>
                      <a:pt x="79" y="78"/>
                      <a:pt x="72" y="83"/>
                      <a:pt x="66" y="86"/>
                    </a:cubicBezTo>
                    <a:cubicBezTo>
                      <a:pt x="59" y="89"/>
                      <a:pt x="52" y="90"/>
                      <a:pt x="44" y="90"/>
                    </a:cubicBezTo>
                    <a:cubicBezTo>
                      <a:pt x="38" y="90"/>
                      <a:pt x="34" y="90"/>
                      <a:pt x="30" y="89"/>
                    </a:cubicBezTo>
                    <a:cubicBezTo>
                      <a:pt x="26" y="88"/>
                      <a:pt x="22" y="86"/>
                      <a:pt x="18" y="83"/>
                    </a:cubicBezTo>
                    <a:cubicBezTo>
                      <a:pt x="14" y="81"/>
                      <a:pt x="11" y="77"/>
                      <a:pt x="8" y="74"/>
                    </a:cubicBezTo>
                    <a:cubicBezTo>
                      <a:pt x="6" y="70"/>
                      <a:pt x="4" y="66"/>
                      <a:pt x="2" y="62"/>
                    </a:cubicBezTo>
                    <a:cubicBezTo>
                      <a:pt x="1" y="57"/>
                      <a:pt x="0" y="52"/>
                      <a:pt x="0" y="49"/>
                    </a:cubicBezTo>
                    <a:cubicBezTo>
                      <a:pt x="0" y="43"/>
                      <a:pt x="0" y="38"/>
                      <a:pt x="1" y="33"/>
                    </a:cubicBezTo>
                    <a:lnTo>
                      <a:pt x="1" y="33"/>
                    </a:lnTo>
                    <a:close/>
                    <a:moveTo>
                      <a:pt x="61" y="29"/>
                    </a:moveTo>
                    <a:lnTo>
                      <a:pt x="61" y="29"/>
                    </a:lnTo>
                    <a:cubicBezTo>
                      <a:pt x="61" y="25"/>
                      <a:pt x="60" y="21"/>
                      <a:pt x="59" y="17"/>
                    </a:cubicBezTo>
                    <a:cubicBezTo>
                      <a:pt x="58" y="14"/>
                      <a:pt x="55" y="11"/>
                      <a:pt x="52" y="9"/>
                    </a:cubicBezTo>
                    <a:cubicBezTo>
                      <a:pt x="49" y="7"/>
                      <a:pt x="46" y="6"/>
                      <a:pt x="43" y="6"/>
                    </a:cubicBezTo>
                    <a:cubicBezTo>
                      <a:pt x="38" y="6"/>
                      <a:pt x="34" y="8"/>
                      <a:pt x="31" y="12"/>
                    </a:cubicBezTo>
                    <a:cubicBezTo>
                      <a:pt x="27" y="16"/>
                      <a:pt x="25" y="22"/>
                      <a:pt x="24" y="29"/>
                    </a:cubicBezTo>
                    <a:lnTo>
                      <a:pt x="48" y="29"/>
                    </a:lnTo>
                    <a:cubicBezTo>
                      <a:pt x="49" y="29"/>
                      <a:pt x="51" y="29"/>
                      <a:pt x="54" y="29"/>
                    </a:cubicBezTo>
                    <a:cubicBezTo>
                      <a:pt x="56" y="29"/>
                      <a:pt x="58" y="28"/>
                      <a:pt x="58" y="28"/>
                    </a:cubicBezTo>
                    <a:cubicBezTo>
                      <a:pt x="59" y="28"/>
                      <a:pt x="60" y="28"/>
                      <a:pt x="61" y="29"/>
                    </a:cubicBezTo>
                    <a:lnTo>
                      <a:pt x="61" y="29"/>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46" name="Freeform 26"/>
              <p:cNvSpPr>
                <a:spLocks/>
              </p:cNvSpPr>
              <p:nvPr/>
            </p:nvSpPr>
            <p:spPr bwMode="auto">
              <a:xfrm>
                <a:off x="2754" y="435"/>
                <a:ext cx="84" cy="122"/>
              </a:xfrm>
              <a:custGeom>
                <a:avLst/>
                <a:gdLst/>
                <a:ahLst/>
                <a:cxnLst>
                  <a:cxn ang="0">
                    <a:pos x="0" y="87"/>
                  </a:cxn>
                  <a:cxn ang="0">
                    <a:pos x="0" y="87"/>
                  </a:cxn>
                  <a:cxn ang="0">
                    <a:pos x="4" y="85"/>
                  </a:cxn>
                  <a:cxn ang="0">
                    <a:pos x="14" y="81"/>
                  </a:cxn>
                  <a:cxn ang="0">
                    <a:pos x="15" y="64"/>
                  </a:cxn>
                  <a:cxn ang="0">
                    <a:pos x="14" y="29"/>
                  </a:cxn>
                  <a:cxn ang="0">
                    <a:pos x="12" y="26"/>
                  </a:cxn>
                  <a:cxn ang="0">
                    <a:pos x="5" y="24"/>
                  </a:cxn>
                  <a:cxn ang="0">
                    <a:pos x="3" y="21"/>
                  </a:cxn>
                  <a:cxn ang="0">
                    <a:pos x="2" y="17"/>
                  </a:cxn>
                  <a:cxn ang="0">
                    <a:pos x="16" y="12"/>
                  </a:cxn>
                  <a:cxn ang="0">
                    <a:pos x="26" y="4"/>
                  </a:cxn>
                  <a:cxn ang="0">
                    <a:pos x="28" y="0"/>
                  </a:cxn>
                  <a:cxn ang="0">
                    <a:pos x="36" y="0"/>
                  </a:cxn>
                  <a:cxn ang="0">
                    <a:pos x="36" y="4"/>
                  </a:cxn>
                  <a:cxn ang="0">
                    <a:pos x="36" y="6"/>
                  </a:cxn>
                  <a:cxn ang="0">
                    <a:pos x="36" y="12"/>
                  </a:cxn>
                  <a:cxn ang="0">
                    <a:pos x="36" y="21"/>
                  </a:cxn>
                  <a:cxn ang="0">
                    <a:pos x="42" y="11"/>
                  </a:cxn>
                  <a:cxn ang="0">
                    <a:pos x="48" y="6"/>
                  </a:cxn>
                  <a:cxn ang="0">
                    <a:pos x="56" y="4"/>
                  </a:cxn>
                  <a:cxn ang="0">
                    <a:pos x="65" y="7"/>
                  </a:cxn>
                  <a:cxn ang="0">
                    <a:pos x="69" y="16"/>
                  </a:cxn>
                  <a:cxn ang="0">
                    <a:pos x="66" y="25"/>
                  </a:cxn>
                  <a:cxn ang="0">
                    <a:pos x="58" y="29"/>
                  </a:cxn>
                  <a:cxn ang="0">
                    <a:pos x="49" y="25"/>
                  </a:cxn>
                  <a:cxn ang="0">
                    <a:pos x="44" y="23"/>
                  </a:cxn>
                  <a:cxn ang="0">
                    <a:pos x="43" y="23"/>
                  </a:cxn>
                  <a:cxn ang="0">
                    <a:pos x="40" y="27"/>
                  </a:cxn>
                  <a:cxn ang="0">
                    <a:pos x="37" y="37"/>
                  </a:cxn>
                  <a:cxn ang="0">
                    <a:pos x="37" y="40"/>
                  </a:cxn>
                  <a:cxn ang="0">
                    <a:pos x="37" y="76"/>
                  </a:cxn>
                  <a:cxn ang="0">
                    <a:pos x="39" y="81"/>
                  </a:cxn>
                  <a:cxn ang="0">
                    <a:pos x="43" y="83"/>
                  </a:cxn>
                  <a:cxn ang="0">
                    <a:pos x="50" y="84"/>
                  </a:cxn>
                  <a:cxn ang="0">
                    <a:pos x="56" y="86"/>
                  </a:cxn>
                  <a:cxn ang="0">
                    <a:pos x="57" y="89"/>
                  </a:cxn>
                  <a:cxn ang="0">
                    <a:pos x="56" y="92"/>
                  </a:cxn>
                  <a:cxn ang="0">
                    <a:pos x="46" y="92"/>
                  </a:cxn>
                  <a:cxn ang="0">
                    <a:pos x="27" y="91"/>
                  </a:cxn>
                  <a:cxn ang="0">
                    <a:pos x="13" y="91"/>
                  </a:cxn>
                  <a:cxn ang="0">
                    <a:pos x="11" y="91"/>
                  </a:cxn>
                  <a:cxn ang="0">
                    <a:pos x="0" y="92"/>
                  </a:cxn>
                  <a:cxn ang="0">
                    <a:pos x="0" y="89"/>
                  </a:cxn>
                  <a:cxn ang="0">
                    <a:pos x="0" y="87"/>
                  </a:cxn>
                  <a:cxn ang="0">
                    <a:pos x="0" y="87"/>
                  </a:cxn>
                </a:cxnLst>
                <a:rect l="0" t="0" r="r" b="b"/>
                <a:pathLst>
                  <a:path w="69" h="92">
                    <a:moveTo>
                      <a:pt x="0" y="87"/>
                    </a:moveTo>
                    <a:lnTo>
                      <a:pt x="0" y="87"/>
                    </a:lnTo>
                    <a:cubicBezTo>
                      <a:pt x="1" y="86"/>
                      <a:pt x="3" y="85"/>
                      <a:pt x="4" y="85"/>
                    </a:cubicBezTo>
                    <a:cubicBezTo>
                      <a:pt x="8" y="84"/>
                      <a:pt x="11" y="83"/>
                      <a:pt x="14" y="81"/>
                    </a:cubicBezTo>
                    <a:cubicBezTo>
                      <a:pt x="15" y="79"/>
                      <a:pt x="15" y="74"/>
                      <a:pt x="15" y="64"/>
                    </a:cubicBezTo>
                    <a:cubicBezTo>
                      <a:pt x="15" y="47"/>
                      <a:pt x="15" y="35"/>
                      <a:pt x="14" y="29"/>
                    </a:cubicBezTo>
                    <a:cubicBezTo>
                      <a:pt x="14" y="28"/>
                      <a:pt x="13" y="27"/>
                      <a:pt x="12" y="26"/>
                    </a:cubicBezTo>
                    <a:cubicBezTo>
                      <a:pt x="10" y="25"/>
                      <a:pt x="8" y="24"/>
                      <a:pt x="5" y="24"/>
                    </a:cubicBezTo>
                    <a:cubicBezTo>
                      <a:pt x="4" y="23"/>
                      <a:pt x="3" y="22"/>
                      <a:pt x="3" y="21"/>
                    </a:cubicBezTo>
                    <a:lnTo>
                      <a:pt x="2" y="17"/>
                    </a:lnTo>
                    <a:cubicBezTo>
                      <a:pt x="7" y="17"/>
                      <a:pt x="12" y="15"/>
                      <a:pt x="16" y="12"/>
                    </a:cubicBezTo>
                    <a:cubicBezTo>
                      <a:pt x="20" y="9"/>
                      <a:pt x="23" y="7"/>
                      <a:pt x="26" y="4"/>
                    </a:cubicBezTo>
                    <a:cubicBezTo>
                      <a:pt x="27" y="2"/>
                      <a:pt x="28" y="1"/>
                      <a:pt x="28" y="0"/>
                    </a:cubicBezTo>
                    <a:lnTo>
                      <a:pt x="36" y="0"/>
                    </a:lnTo>
                    <a:cubicBezTo>
                      <a:pt x="36" y="1"/>
                      <a:pt x="36" y="3"/>
                      <a:pt x="36" y="4"/>
                    </a:cubicBezTo>
                    <a:cubicBezTo>
                      <a:pt x="36" y="4"/>
                      <a:pt x="36" y="5"/>
                      <a:pt x="36" y="6"/>
                    </a:cubicBezTo>
                    <a:cubicBezTo>
                      <a:pt x="36" y="9"/>
                      <a:pt x="36" y="11"/>
                      <a:pt x="36" y="12"/>
                    </a:cubicBezTo>
                    <a:cubicBezTo>
                      <a:pt x="36" y="13"/>
                      <a:pt x="36" y="16"/>
                      <a:pt x="36" y="21"/>
                    </a:cubicBezTo>
                    <a:cubicBezTo>
                      <a:pt x="39" y="16"/>
                      <a:pt x="41" y="13"/>
                      <a:pt x="42" y="11"/>
                    </a:cubicBezTo>
                    <a:cubicBezTo>
                      <a:pt x="43" y="11"/>
                      <a:pt x="45" y="9"/>
                      <a:pt x="48" y="6"/>
                    </a:cubicBezTo>
                    <a:cubicBezTo>
                      <a:pt x="50" y="5"/>
                      <a:pt x="53" y="4"/>
                      <a:pt x="56" y="4"/>
                    </a:cubicBezTo>
                    <a:cubicBezTo>
                      <a:pt x="59" y="4"/>
                      <a:pt x="63" y="5"/>
                      <a:pt x="65" y="7"/>
                    </a:cubicBezTo>
                    <a:cubicBezTo>
                      <a:pt x="68" y="10"/>
                      <a:pt x="69" y="13"/>
                      <a:pt x="69" y="16"/>
                    </a:cubicBezTo>
                    <a:cubicBezTo>
                      <a:pt x="69" y="19"/>
                      <a:pt x="68" y="22"/>
                      <a:pt x="66" y="25"/>
                    </a:cubicBezTo>
                    <a:cubicBezTo>
                      <a:pt x="64" y="27"/>
                      <a:pt x="62" y="29"/>
                      <a:pt x="58" y="29"/>
                    </a:cubicBezTo>
                    <a:cubicBezTo>
                      <a:pt x="55" y="29"/>
                      <a:pt x="52" y="27"/>
                      <a:pt x="49" y="25"/>
                    </a:cubicBezTo>
                    <a:cubicBezTo>
                      <a:pt x="47" y="23"/>
                      <a:pt x="45" y="23"/>
                      <a:pt x="44" y="23"/>
                    </a:cubicBezTo>
                    <a:lnTo>
                      <a:pt x="43" y="23"/>
                    </a:lnTo>
                    <a:cubicBezTo>
                      <a:pt x="42" y="23"/>
                      <a:pt x="41" y="25"/>
                      <a:pt x="40" y="27"/>
                    </a:cubicBezTo>
                    <a:cubicBezTo>
                      <a:pt x="38" y="30"/>
                      <a:pt x="37" y="34"/>
                      <a:pt x="37" y="37"/>
                    </a:cubicBezTo>
                    <a:lnTo>
                      <a:pt x="37" y="40"/>
                    </a:lnTo>
                    <a:cubicBezTo>
                      <a:pt x="37" y="45"/>
                      <a:pt x="37" y="57"/>
                      <a:pt x="37" y="76"/>
                    </a:cubicBezTo>
                    <a:cubicBezTo>
                      <a:pt x="38" y="78"/>
                      <a:pt x="38" y="80"/>
                      <a:pt x="39" y="81"/>
                    </a:cubicBezTo>
                    <a:cubicBezTo>
                      <a:pt x="41" y="82"/>
                      <a:pt x="42" y="83"/>
                      <a:pt x="43" y="83"/>
                    </a:cubicBezTo>
                    <a:cubicBezTo>
                      <a:pt x="44" y="84"/>
                      <a:pt x="47" y="84"/>
                      <a:pt x="50" y="84"/>
                    </a:cubicBezTo>
                    <a:cubicBezTo>
                      <a:pt x="53" y="85"/>
                      <a:pt x="55" y="85"/>
                      <a:pt x="56" y="86"/>
                    </a:cubicBezTo>
                    <a:cubicBezTo>
                      <a:pt x="56" y="86"/>
                      <a:pt x="57" y="87"/>
                      <a:pt x="57" y="89"/>
                    </a:cubicBezTo>
                    <a:cubicBezTo>
                      <a:pt x="57" y="89"/>
                      <a:pt x="56" y="90"/>
                      <a:pt x="56" y="92"/>
                    </a:cubicBezTo>
                    <a:lnTo>
                      <a:pt x="46" y="92"/>
                    </a:lnTo>
                    <a:lnTo>
                      <a:pt x="27" y="91"/>
                    </a:lnTo>
                    <a:cubicBezTo>
                      <a:pt x="22" y="91"/>
                      <a:pt x="17" y="91"/>
                      <a:pt x="13" y="91"/>
                    </a:cubicBezTo>
                    <a:lnTo>
                      <a:pt x="11" y="91"/>
                    </a:lnTo>
                    <a:cubicBezTo>
                      <a:pt x="11" y="91"/>
                      <a:pt x="7" y="91"/>
                      <a:pt x="0" y="92"/>
                    </a:cubicBezTo>
                    <a:cubicBezTo>
                      <a:pt x="0" y="91"/>
                      <a:pt x="0" y="90"/>
                      <a:pt x="0" y="89"/>
                    </a:cubicBezTo>
                    <a:cubicBezTo>
                      <a:pt x="0" y="89"/>
                      <a:pt x="0" y="88"/>
                      <a:pt x="0" y="87"/>
                    </a:cubicBezTo>
                    <a:lnTo>
                      <a:pt x="0" y="87"/>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47" name="Freeform 27"/>
              <p:cNvSpPr>
                <a:spLocks noEditPoints="1"/>
              </p:cNvSpPr>
              <p:nvPr/>
            </p:nvSpPr>
            <p:spPr bwMode="auto">
              <a:xfrm>
                <a:off x="2843" y="377"/>
                <a:ext cx="66" cy="180"/>
              </a:xfrm>
              <a:custGeom>
                <a:avLst/>
                <a:gdLst/>
                <a:ahLst/>
                <a:cxnLst>
                  <a:cxn ang="0">
                    <a:pos x="15" y="12"/>
                  </a:cxn>
                  <a:cxn ang="0">
                    <a:pos x="15" y="12"/>
                  </a:cxn>
                  <a:cxn ang="0">
                    <a:pos x="19" y="3"/>
                  </a:cxn>
                  <a:cxn ang="0">
                    <a:pos x="28" y="0"/>
                  </a:cxn>
                  <a:cxn ang="0">
                    <a:pos x="38" y="3"/>
                  </a:cxn>
                  <a:cxn ang="0">
                    <a:pos x="42" y="12"/>
                  </a:cxn>
                  <a:cxn ang="0">
                    <a:pos x="40" y="19"/>
                  </a:cxn>
                  <a:cxn ang="0">
                    <a:pos x="35" y="25"/>
                  </a:cxn>
                  <a:cxn ang="0">
                    <a:pos x="28" y="27"/>
                  </a:cxn>
                  <a:cxn ang="0">
                    <a:pos x="19" y="23"/>
                  </a:cxn>
                  <a:cxn ang="0">
                    <a:pos x="15" y="12"/>
                  </a:cxn>
                  <a:cxn ang="0">
                    <a:pos x="15" y="12"/>
                  </a:cxn>
                  <a:cxn ang="0">
                    <a:pos x="0" y="136"/>
                  </a:cxn>
                  <a:cxn ang="0">
                    <a:pos x="0" y="136"/>
                  </a:cxn>
                  <a:cxn ang="0">
                    <a:pos x="0" y="129"/>
                  </a:cxn>
                  <a:cxn ang="0">
                    <a:pos x="12" y="128"/>
                  </a:cxn>
                  <a:cxn ang="0">
                    <a:pos x="16" y="125"/>
                  </a:cxn>
                  <a:cxn ang="0">
                    <a:pos x="16" y="119"/>
                  </a:cxn>
                  <a:cxn ang="0">
                    <a:pos x="16" y="118"/>
                  </a:cxn>
                  <a:cxn ang="0">
                    <a:pos x="17" y="114"/>
                  </a:cxn>
                  <a:cxn ang="0">
                    <a:pos x="17" y="108"/>
                  </a:cxn>
                  <a:cxn ang="0">
                    <a:pos x="16" y="100"/>
                  </a:cxn>
                  <a:cxn ang="0">
                    <a:pos x="17" y="95"/>
                  </a:cxn>
                  <a:cxn ang="0">
                    <a:pos x="16" y="90"/>
                  </a:cxn>
                  <a:cxn ang="0">
                    <a:pos x="17" y="73"/>
                  </a:cxn>
                  <a:cxn ang="0">
                    <a:pos x="16" y="67"/>
                  </a:cxn>
                  <a:cxn ang="0">
                    <a:pos x="12" y="64"/>
                  </a:cxn>
                  <a:cxn ang="0">
                    <a:pos x="1" y="62"/>
                  </a:cxn>
                  <a:cxn ang="0">
                    <a:pos x="1" y="57"/>
                  </a:cxn>
                  <a:cxn ang="0">
                    <a:pos x="20" y="52"/>
                  </a:cxn>
                  <a:cxn ang="0">
                    <a:pos x="32" y="43"/>
                  </a:cxn>
                  <a:cxn ang="0">
                    <a:pos x="39" y="43"/>
                  </a:cxn>
                  <a:cxn ang="0">
                    <a:pos x="39" y="77"/>
                  </a:cxn>
                  <a:cxn ang="0">
                    <a:pos x="39" y="119"/>
                  </a:cxn>
                  <a:cxn ang="0">
                    <a:pos x="39" y="127"/>
                  </a:cxn>
                  <a:cxn ang="0">
                    <a:pos x="50" y="129"/>
                  </a:cxn>
                  <a:cxn ang="0">
                    <a:pos x="54" y="130"/>
                  </a:cxn>
                  <a:cxn ang="0">
                    <a:pos x="54" y="136"/>
                  </a:cxn>
                  <a:cxn ang="0">
                    <a:pos x="50" y="136"/>
                  </a:cxn>
                  <a:cxn ang="0">
                    <a:pos x="45" y="136"/>
                  </a:cxn>
                  <a:cxn ang="0">
                    <a:pos x="17" y="135"/>
                  </a:cxn>
                  <a:cxn ang="0">
                    <a:pos x="7" y="135"/>
                  </a:cxn>
                  <a:cxn ang="0">
                    <a:pos x="0" y="136"/>
                  </a:cxn>
                  <a:cxn ang="0">
                    <a:pos x="0" y="136"/>
                  </a:cxn>
                </a:cxnLst>
                <a:rect l="0" t="0" r="r" b="b"/>
                <a:pathLst>
                  <a:path w="54" h="136">
                    <a:moveTo>
                      <a:pt x="15" y="12"/>
                    </a:moveTo>
                    <a:lnTo>
                      <a:pt x="15" y="12"/>
                    </a:lnTo>
                    <a:cubicBezTo>
                      <a:pt x="15" y="9"/>
                      <a:pt x="16" y="6"/>
                      <a:pt x="19" y="3"/>
                    </a:cubicBezTo>
                    <a:cubicBezTo>
                      <a:pt x="21" y="1"/>
                      <a:pt x="24" y="0"/>
                      <a:pt x="28" y="0"/>
                    </a:cubicBezTo>
                    <a:cubicBezTo>
                      <a:pt x="32" y="0"/>
                      <a:pt x="35" y="1"/>
                      <a:pt x="38" y="3"/>
                    </a:cubicBezTo>
                    <a:cubicBezTo>
                      <a:pt x="41" y="6"/>
                      <a:pt x="42" y="9"/>
                      <a:pt x="42" y="12"/>
                    </a:cubicBezTo>
                    <a:cubicBezTo>
                      <a:pt x="42" y="14"/>
                      <a:pt x="42" y="17"/>
                      <a:pt x="40" y="19"/>
                    </a:cubicBezTo>
                    <a:cubicBezTo>
                      <a:pt x="39" y="21"/>
                      <a:pt x="38" y="23"/>
                      <a:pt x="35" y="25"/>
                    </a:cubicBezTo>
                    <a:cubicBezTo>
                      <a:pt x="33" y="26"/>
                      <a:pt x="31" y="27"/>
                      <a:pt x="28" y="27"/>
                    </a:cubicBezTo>
                    <a:cubicBezTo>
                      <a:pt x="25" y="27"/>
                      <a:pt x="22" y="25"/>
                      <a:pt x="19" y="23"/>
                    </a:cubicBezTo>
                    <a:cubicBezTo>
                      <a:pt x="16" y="20"/>
                      <a:pt x="15" y="16"/>
                      <a:pt x="15" y="12"/>
                    </a:cubicBezTo>
                    <a:lnTo>
                      <a:pt x="15" y="12"/>
                    </a:lnTo>
                    <a:close/>
                    <a:moveTo>
                      <a:pt x="0" y="136"/>
                    </a:moveTo>
                    <a:lnTo>
                      <a:pt x="0" y="136"/>
                    </a:lnTo>
                    <a:lnTo>
                      <a:pt x="0" y="129"/>
                    </a:lnTo>
                    <a:lnTo>
                      <a:pt x="12" y="128"/>
                    </a:lnTo>
                    <a:cubicBezTo>
                      <a:pt x="14" y="127"/>
                      <a:pt x="15" y="126"/>
                      <a:pt x="16" y="125"/>
                    </a:cubicBezTo>
                    <a:cubicBezTo>
                      <a:pt x="16" y="125"/>
                      <a:pt x="16" y="122"/>
                      <a:pt x="16" y="119"/>
                    </a:cubicBezTo>
                    <a:lnTo>
                      <a:pt x="16" y="118"/>
                    </a:lnTo>
                    <a:cubicBezTo>
                      <a:pt x="16" y="117"/>
                      <a:pt x="17" y="116"/>
                      <a:pt x="17" y="114"/>
                    </a:cubicBezTo>
                    <a:cubicBezTo>
                      <a:pt x="17" y="111"/>
                      <a:pt x="17" y="109"/>
                      <a:pt x="17" y="108"/>
                    </a:cubicBezTo>
                    <a:cubicBezTo>
                      <a:pt x="17" y="106"/>
                      <a:pt x="17" y="104"/>
                      <a:pt x="16" y="100"/>
                    </a:cubicBezTo>
                    <a:lnTo>
                      <a:pt x="17" y="95"/>
                    </a:lnTo>
                    <a:lnTo>
                      <a:pt x="16" y="90"/>
                    </a:lnTo>
                    <a:lnTo>
                      <a:pt x="17" y="73"/>
                    </a:lnTo>
                    <a:cubicBezTo>
                      <a:pt x="17" y="71"/>
                      <a:pt x="16" y="69"/>
                      <a:pt x="16" y="67"/>
                    </a:cubicBezTo>
                    <a:cubicBezTo>
                      <a:pt x="15" y="66"/>
                      <a:pt x="14" y="65"/>
                      <a:pt x="12" y="64"/>
                    </a:cubicBezTo>
                    <a:cubicBezTo>
                      <a:pt x="10" y="63"/>
                      <a:pt x="6" y="63"/>
                      <a:pt x="1" y="62"/>
                    </a:cubicBezTo>
                    <a:lnTo>
                      <a:pt x="1" y="57"/>
                    </a:lnTo>
                    <a:cubicBezTo>
                      <a:pt x="9" y="56"/>
                      <a:pt x="15" y="55"/>
                      <a:pt x="20" y="52"/>
                    </a:cubicBezTo>
                    <a:cubicBezTo>
                      <a:pt x="24" y="50"/>
                      <a:pt x="28" y="48"/>
                      <a:pt x="32" y="43"/>
                    </a:cubicBezTo>
                    <a:lnTo>
                      <a:pt x="39" y="43"/>
                    </a:lnTo>
                    <a:cubicBezTo>
                      <a:pt x="39" y="52"/>
                      <a:pt x="39" y="63"/>
                      <a:pt x="39" y="77"/>
                    </a:cubicBezTo>
                    <a:lnTo>
                      <a:pt x="39" y="119"/>
                    </a:lnTo>
                    <a:cubicBezTo>
                      <a:pt x="39" y="122"/>
                      <a:pt x="39" y="124"/>
                      <a:pt x="39" y="127"/>
                    </a:cubicBezTo>
                    <a:cubicBezTo>
                      <a:pt x="41" y="128"/>
                      <a:pt x="45" y="128"/>
                      <a:pt x="50" y="129"/>
                    </a:cubicBezTo>
                    <a:cubicBezTo>
                      <a:pt x="51" y="129"/>
                      <a:pt x="53" y="130"/>
                      <a:pt x="54" y="130"/>
                    </a:cubicBezTo>
                    <a:lnTo>
                      <a:pt x="54" y="136"/>
                    </a:lnTo>
                    <a:cubicBezTo>
                      <a:pt x="52" y="136"/>
                      <a:pt x="51" y="136"/>
                      <a:pt x="50" y="136"/>
                    </a:cubicBezTo>
                    <a:cubicBezTo>
                      <a:pt x="49" y="136"/>
                      <a:pt x="47" y="136"/>
                      <a:pt x="45" y="136"/>
                    </a:cubicBezTo>
                    <a:cubicBezTo>
                      <a:pt x="38" y="135"/>
                      <a:pt x="29" y="135"/>
                      <a:pt x="17" y="135"/>
                    </a:cubicBezTo>
                    <a:cubicBezTo>
                      <a:pt x="13" y="135"/>
                      <a:pt x="10" y="135"/>
                      <a:pt x="7" y="135"/>
                    </a:cubicBezTo>
                    <a:cubicBezTo>
                      <a:pt x="4" y="136"/>
                      <a:pt x="2" y="136"/>
                      <a:pt x="0" y="136"/>
                    </a:cubicBezTo>
                    <a:lnTo>
                      <a:pt x="0" y="136"/>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48" name="Freeform 28"/>
              <p:cNvSpPr>
                <a:spLocks/>
              </p:cNvSpPr>
              <p:nvPr/>
            </p:nvSpPr>
            <p:spPr bwMode="auto">
              <a:xfrm>
                <a:off x="2922" y="439"/>
                <a:ext cx="105" cy="121"/>
              </a:xfrm>
              <a:custGeom>
                <a:avLst/>
                <a:gdLst/>
                <a:ahLst/>
                <a:cxnLst>
                  <a:cxn ang="0">
                    <a:pos x="80" y="62"/>
                  </a:cxn>
                  <a:cxn ang="0">
                    <a:pos x="80" y="62"/>
                  </a:cxn>
                  <a:cxn ang="0">
                    <a:pos x="82" y="63"/>
                  </a:cxn>
                  <a:cxn ang="0">
                    <a:pos x="86" y="66"/>
                  </a:cxn>
                  <a:cxn ang="0">
                    <a:pos x="73" y="84"/>
                  </a:cxn>
                  <a:cxn ang="0">
                    <a:pos x="45" y="91"/>
                  </a:cxn>
                  <a:cxn ang="0">
                    <a:pos x="25" y="87"/>
                  </a:cxn>
                  <a:cxn ang="0">
                    <a:pos x="9" y="75"/>
                  </a:cxn>
                  <a:cxn ang="0">
                    <a:pos x="2" y="62"/>
                  </a:cxn>
                  <a:cxn ang="0">
                    <a:pos x="0" y="48"/>
                  </a:cxn>
                  <a:cxn ang="0">
                    <a:pos x="2" y="33"/>
                  </a:cxn>
                  <a:cxn ang="0">
                    <a:pos x="12" y="17"/>
                  </a:cxn>
                  <a:cxn ang="0">
                    <a:pos x="29" y="5"/>
                  </a:cxn>
                  <a:cxn ang="0">
                    <a:pos x="53" y="0"/>
                  </a:cxn>
                  <a:cxn ang="0">
                    <a:pos x="78" y="6"/>
                  </a:cxn>
                  <a:cxn ang="0">
                    <a:pos x="85" y="17"/>
                  </a:cxn>
                  <a:cxn ang="0">
                    <a:pos x="82" y="26"/>
                  </a:cxn>
                  <a:cxn ang="0">
                    <a:pos x="74" y="29"/>
                  </a:cxn>
                  <a:cxn ang="0">
                    <a:pos x="66" y="26"/>
                  </a:cxn>
                  <a:cxn ang="0">
                    <a:pos x="60" y="17"/>
                  </a:cxn>
                  <a:cxn ang="0">
                    <a:pos x="56" y="10"/>
                  </a:cxn>
                  <a:cxn ang="0">
                    <a:pos x="49" y="8"/>
                  </a:cxn>
                  <a:cxn ang="0">
                    <a:pos x="31" y="16"/>
                  </a:cxn>
                  <a:cxn ang="0">
                    <a:pos x="24" y="39"/>
                  </a:cxn>
                  <a:cxn ang="0">
                    <a:pos x="33" y="66"/>
                  </a:cxn>
                  <a:cxn ang="0">
                    <a:pos x="54" y="77"/>
                  </a:cxn>
                  <a:cxn ang="0">
                    <a:pos x="64" y="75"/>
                  </a:cxn>
                  <a:cxn ang="0">
                    <a:pos x="71" y="71"/>
                  </a:cxn>
                  <a:cxn ang="0">
                    <a:pos x="76" y="67"/>
                  </a:cxn>
                  <a:cxn ang="0">
                    <a:pos x="80" y="62"/>
                  </a:cxn>
                  <a:cxn ang="0">
                    <a:pos x="80" y="62"/>
                  </a:cxn>
                </a:cxnLst>
                <a:rect l="0" t="0" r="r" b="b"/>
                <a:pathLst>
                  <a:path w="86" h="91">
                    <a:moveTo>
                      <a:pt x="80" y="62"/>
                    </a:moveTo>
                    <a:lnTo>
                      <a:pt x="80" y="62"/>
                    </a:lnTo>
                    <a:cubicBezTo>
                      <a:pt x="81" y="62"/>
                      <a:pt x="82" y="63"/>
                      <a:pt x="82" y="63"/>
                    </a:cubicBezTo>
                    <a:cubicBezTo>
                      <a:pt x="84" y="64"/>
                      <a:pt x="85" y="65"/>
                      <a:pt x="86" y="66"/>
                    </a:cubicBezTo>
                    <a:cubicBezTo>
                      <a:pt x="84" y="73"/>
                      <a:pt x="80" y="79"/>
                      <a:pt x="73" y="84"/>
                    </a:cubicBezTo>
                    <a:cubicBezTo>
                      <a:pt x="66" y="89"/>
                      <a:pt x="56" y="91"/>
                      <a:pt x="45" y="91"/>
                    </a:cubicBezTo>
                    <a:cubicBezTo>
                      <a:pt x="39" y="91"/>
                      <a:pt x="32" y="90"/>
                      <a:pt x="25" y="87"/>
                    </a:cubicBezTo>
                    <a:cubicBezTo>
                      <a:pt x="18" y="84"/>
                      <a:pt x="13" y="80"/>
                      <a:pt x="9" y="75"/>
                    </a:cubicBezTo>
                    <a:cubicBezTo>
                      <a:pt x="6" y="72"/>
                      <a:pt x="3" y="67"/>
                      <a:pt x="2" y="62"/>
                    </a:cubicBezTo>
                    <a:cubicBezTo>
                      <a:pt x="0" y="57"/>
                      <a:pt x="0" y="52"/>
                      <a:pt x="0" y="48"/>
                    </a:cubicBezTo>
                    <a:cubicBezTo>
                      <a:pt x="0" y="44"/>
                      <a:pt x="0" y="39"/>
                      <a:pt x="2" y="33"/>
                    </a:cubicBezTo>
                    <a:cubicBezTo>
                      <a:pt x="4" y="27"/>
                      <a:pt x="8" y="22"/>
                      <a:pt x="12" y="17"/>
                    </a:cubicBezTo>
                    <a:cubicBezTo>
                      <a:pt x="17" y="12"/>
                      <a:pt x="22" y="8"/>
                      <a:pt x="29" y="5"/>
                    </a:cubicBezTo>
                    <a:cubicBezTo>
                      <a:pt x="36" y="2"/>
                      <a:pt x="44" y="0"/>
                      <a:pt x="53" y="0"/>
                    </a:cubicBezTo>
                    <a:cubicBezTo>
                      <a:pt x="65" y="0"/>
                      <a:pt x="73" y="2"/>
                      <a:pt x="78" y="6"/>
                    </a:cubicBezTo>
                    <a:cubicBezTo>
                      <a:pt x="82" y="10"/>
                      <a:pt x="85" y="14"/>
                      <a:pt x="85" y="17"/>
                    </a:cubicBezTo>
                    <a:cubicBezTo>
                      <a:pt x="85" y="21"/>
                      <a:pt x="84" y="24"/>
                      <a:pt x="82" y="26"/>
                    </a:cubicBezTo>
                    <a:cubicBezTo>
                      <a:pt x="80" y="28"/>
                      <a:pt x="77" y="29"/>
                      <a:pt x="74" y="29"/>
                    </a:cubicBezTo>
                    <a:cubicBezTo>
                      <a:pt x="71" y="29"/>
                      <a:pt x="69" y="28"/>
                      <a:pt x="66" y="26"/>
                    </a:cubicBezTo>
                    <a:cubicBezTo>
                      <a:pt x="64" y="24"/>
                      <a:pt x="62" y="21"/>
                      <a:pt x="60" y="17"/>
                    </a:cubicBezTo>
                    <a:cubicBezTo>
                      <a:pt x="59" y="14"/>
                      <a:pt x="58" y="11"/>
                      <a:pt x="56" y="10"/>
                    </a:cubicBezTo>
                    <a:cubicBezTo>
                      <a:pt x="54" y="8"/>
                      <a:pt x="51" y="8"/>
                      <a:pt x="49" y="8"/>
                    </a:cubicBezTo>
                    <a:cubicBezTo>
                      <a:pt x="42" y="8"/>
                      <a:pt x="36" y="11"/>
                      <a:pt x="31" y="16"/>
                    </a:cubicBezTo>
                    <a:cubicBezTo>
                      <a:pt x="26" y="22"/>
                      <a:pt x="24" y="29"/>
                      <a:pt x="24" y="39"/>
                    </a:cubicBezTo>
                    <a:cubicBezTo>
                      <a:pt x="24" y="50"/>
                      <a:pt x="27" y="60"/>
                      <a:pt x="33" y="66"/>
                    </a:cubicBezTo>
                    <a:cubicBezTo>
                      <a:pt x="39" y="73"/>
                      <a:pt x="46" y="77"/>
                      <a:pt x="54" y="77"/>
                    </a:cubicBezTo>
                    <a:cubicBezTo>
                      <a:pt x="58" y="77"/>
                      <a:pt x="62" y="76"/>
                      <a:pt x="64" y="75"/>
                    </a:cubicBezTo>
                    <a:cubicBezTo>
                      <a:pt x="66" y="75"/>
                      <a:pt x="68" y="73"/>
                      <a:pt x="71" y="71"/>
                    </a:cubicBezTo>
                    <a:cubicBezTo>
                      <a:pt x="72" y="71"/>
                      <a:pt x="74" y="69"/>
                      <a:pt x="76" y="67"/>
                    </a:cubicBezTo>
                    <a:cubicBezTo>
                      <a:pt x="78" y="64"/>
                      <a:pt x="79" y="63"/>
                      <a:pt x="80" y="62"/>
                    </a:cubicBezTo>
                    <a:lnTo>
                      <a:pt x="80" y="62"/>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49" name="Freeform 29"/>
              <p:cNvSpPr>
                <a:spLocks noEditPoints="1"/>
              </p:cNvSpPr>
              <p:nvPr/>
            </p:nvSpPr>
            <p:spPr bwMode="auto">
              <a:xfrm>
                <a:off x="3100" y="376"/>
                <a:ext cx="178" cy="181"/>
              </a:xfrm>
              <a:custGeom>
                <a:avLst/>
                <a:gdLst/>
                <a:ahLst/>
                <a:cxnLst>
                  <a:cxn ang="0">
                    <a:pos x="0" y="137"/>
                  </a:cxn>
                  <a:cxn ang="0">
                    <a:pos x="0" y="137"/>
                  </a:cxn>
                  <a:cxn ang="0">
                    <a:pos x="0" y="130"/>
                  </a:cxn>
                  <a:cxn ang="0">
                    <a:pos x="7" y="128"/>
                  </a:cxn>
                  <a:cxn ang="0">
                    <a:pos x="16" y="125"/>
                  </a:cxn>
                  <a:cxn ang="0">
                    <a:pos x="21" y="119"/>
                  </a:cxn>
                  <a:cxn ang="0">
                    <a:pos x="41" y="65"/>
                  </a:cxn>
                  <a:cxn ang="0">
                    <a:pos x="66" y="0"/>
                  </a:cxn>
                  <a:cxn ang="0">
                    <a:pos x="72" y="0"/>
                  </a:cxn>
                  <a:cxn ang="0">
                    <a:pos x="77" y="0"/>
                  </a:cxn>
                  <a:cxn ang="0">
                    <a:pos x="78" y="2"/>
                  </a:cxn>
                  <a:cxn ang="0">
                    <a:pos x="96" y="45"/>
                  </a:cxn>
                  <a:cxn ang="0">
                    <a:pos x="107" y="71"/>
                  </a:cxn>
                  <a:cxn ang="0">
                    <a:pos x="115" y="92"/>
                  </a:cxn>
                  <a:cxn ang="0">
                    <a:pos x="121" y="107"/>
                  </a:cxn>
                  <a:cxn ang="0">
                    <a:pos x="127" y="120"/>
                  </a:cxn>
                  <a:cxn ang="0">
                    <a:pos x="130" y="125"/>
                  </a:cxn>
                  <a:cxn ang="0">
                    <a:pos x="136" y="127"/>
                  </a:cxn>
                  <a:cxn ang="0">
                    <a:pos x="145" y="129"/>
                  </a:cxn>
                  <a:cxn ang="0">
                    <a:pos x="146" y="134"/>
                  </a:cxn>
                  <a:cxn ang="0">
                    <a:pos x="145" y="137"/>
                  </a:cxn>
                  <a:cxn ang="0">
                    <a:pos x="129" y="136"/>
                  </a:cxn>
                  <a:cxn ang="0">
                    <a:pos x="112" y="135"/>
                  </a:cxn>
                  <a:cxn ang="0">
                    <a:pos x="100" y="136"/>
                  </a:cxn>
                  <a:cxn ang="0">
                    <a:pos x="83" y="136"/>
                  </a:cxn>
                  <a:cxn ang="0">
                    <a:pos x="78" y="137"/>
                  </a:cxn>
                  <a:cxn ang="0">
                    <a:pos x="78" y="130"/>
                  </a:cxn>
                  <a:cxn ang="0">
                    <a:pos x="89" y="127"/>
                  </a:cxn>
                  <a:cxn ang="0">
                    <a:pos x="95" y="125"/>
                  </a:cxn>
                  <a:cxn ang="0">
                    <a:pos x="96" y="123"/>
                  </a:cxn>
                  <a:cxn ang="0">
                    <a:pos x="96" y="120"/>
                  </a:cxn>
                  <a:cxn ang="0">
                    <a:pos x="92" y="110"/>
                  </a:cxn>
                  <a:cxn ang="0">
                    <a:pos x="84" y="90"/>
                  </a:cxn>
                  <a:cxn ang="0">
                    <a:pos x="44" y="89"/>
                  </a:cxn>
                  <a:cxn ang="0">
                    <a:pos x="35" y="114"/>
                  </a:cxn>
                  <a:cxn ang="0">
                    <a:pos x="33" y="121"/>
                  </a:cxn>
                  <a:cxn ang="0">
                    <a:pos x="35" y="125"/>
                  </a:cxn>
                  <a:cxn ang="0">
                    <a:pos x="44" y="128"/>
                  </a:cxn>
                  <a:cxn ang="0">
                    <a:pos x="51" y="129"/>
                  </a:cxn>
                  <a:cxn ang="0">
                    <a:pos x="51" y="134"/>
                  </a:cxn>
                  <a:cxn ang="0">
                    <a:pos x="51" y="137"/>
                  </a:cxn>
                  <a:cxn ang="0">
                    <a:pos x="20" y="135"/>
                  </a:cxn>
                  <a:cxn ang="0">
                    <a:pos x="16" y="136"/>
                  </a:cxn>
                  <a:cxn ang="0">
                    <a:pos x="1" y="137"/>
                  </a:cxn>
                  <a:cxn ang="0">
                    <a:pos x="0" y="137"/>
                  </a:cxn>
                  <a:cxn ang="0">
                    <a:pos x="48" y="79"/>
                  </a:cxn>
                  <a:cxn ang="0">
                    <a:pos x="48" y="79"/>
                  </a:cxn>
                  <a:cxn ang="0">
                    <a:pos x="77" y="79"/>
                  </a:cxn>
                  <a:cxn ang="0">
                    <a:pos x="79" y="79"/>
                  </a:cxn>
                  <a:cxn ang="0">
                    <a:pos x="71" y="57"/>
                  </a:cxn>
                  <a:cxn ang="0">
                    <a:pos x="63" y="39"/>
                  </a:cxn>
                  <a:cxn ang="0">
                    <a:pos x="48" y="79"/>
                  </a:cxn>
                </a:cxnLst>
                <a:rect l="0" t="0" r="r" b="b"/>
                <a:pathLst>
                  <a:path w="146" h="137">
                    <a:moveTo>
                      <a:pt x="0" y="137"/>
                    </a:moveTo>
                    <a:lnTo>
                      <a:pt x="0" y="137"/>
                    </a:lnTo>
                    <a:lnTo>
                      <a:pt x="0" y="130"/>
                    </a:lnTo>
                    <a:cubicBezTo>
                      <a:pt x="1" y="129"/>
                      <a:pt x="3" y="129"/>
                      <a:pt x="7" y="128"/>
                    </a:cubicBezTo>
                    <a:cubicBezTo>
                      <a:pt x="12" y="127"/>
                      <a:pt x="15" y="126"/>
                      <a:pt x="16" y="125"/>
                    </a:cubicBezTo>
                    <a:cubicBezTo>
                      <a:pt x="17" y="125"/>
                      <a:pt x="19" y="123"/>
                      <a:pt x="21" y="119"/>
                    </a:cubicBezTo>
                    <a:lnTo>
                      <a:pt x="41" y="65"/>
                    </a:lnTo>
                    <a:lnTo>
                      <a:pt x="66" y="0"/>
                    </a:lnTo>
                    <a:cubicBezTo>
                      <a:pt x="68" y="0"/>
                      <a:pt x="70" y="0"/>
                      <a:pt x="72" y="0"/>
                    </a:cubicBezTo>
                    <a:lnTo>
                      <a:pt x="77" y="0"/>
                    </a:lnTo>
                    <a:lnTo>
                      <a:pt x="78" y="2"/>
                    </a:lnTo>
                    <a:lnTo>
                      <a:pt x="96" y="45"/>
                    </a:lnTo>
                    <a:cubicBezTo>
                      <a:pt x="100" y="54"/>
                      <a:pt x="104" y="63"/>
                      <a:pt x="107" y="71"/>
                    </a:cubicBezTo>
                    <a:cubicBezTo>
                      <a:pt x="110" y="80"/>
                      <a:pt x="113" y="87"/>
                      <a:pt x="115" y="92"/>
                    </a:cubicBezTo>
                    <a:cubicBezTo>
                      <a:pt x="117" y="95"/>
                      <a:pt x="119" y="100"/>
                      <a:pt x="121" y="107"/>
                    </a:cubicBezTo>
                    <a:cubicBezTo>
                      <a:pt x="122" y="110"/>
                      <a:pt x="124" y="115"/>
                      <a:pt x="127" y="120"/>
                    </a:cubicBezTo>
                    <a:cubicBezTo>
                      <a:pt x="128" y="123"/>
                      <a:pt x="129" y="124"/>
                      <a:pt x="130" y="125"/>
                    </a:cubicBezTo>
                    <a:cubicBezTo>
                      <a:pt x="131" y="126"/>
                      <a:pt x="133" y="127"/>
                      <a:pt x="136" y="127"/>
                    </a:cubicBezTo>
                    <a:cubicBezTo>
                      <a:pt x="139" y="127"/>
                      <a:pt x="142" y="128"/>
                      <a:pt x="145" y="129"/>
                    </a:cubicBezTo>
                    <a:cubicBezTo>
                      <a:pt x="145" y="132"/>
                      <a:pt x="146" y="133"/>
                      <a:pt x="146" y="134"/>
                    </a:cubicBezTo>
                    <a:cubicBezTo>
                      <a:pt x="146" y="135"/>
                      <a:pt x="146" y="136"/>
                      <a:pt x="145" y="137"/>
                    </a:cubicBezTo>
                    <a:cubicBezTo>
                      <a:pt x="140" y="137"/>
                      <a:pt x="135" y="137"/>
                      <a:pt x="129" y="136"/>
                    </a:cubicBezTo>
                    <a:cubicBezTo>
                      <a:pt x="122" y="136"/>
                      <a:pt x="117" y="135"/>
                      <a:pt x="112" y="135"/>
                    </a:cubicBezTo>
                    <a:cubicBezTo>
                      <a:pt x="107" y="135"/>
                      <a:pt x="103" y="135"/>
                      <a:pt x="100" y="136"/>
                    </a:cubicBezTo>
                    <a:lnTo>
                      <a:pt x="83" y="136"/>
                    </a:lnTo>
                    <a:lnTo>
                      <a:pt x="78" y="137"/>
                    </a:lnTo>
                    <a:cubicBezTo>
                      <a:pt x="78" y="134"/>
                      <a:pt x="78" y="132"/>
                      <a:pt x="78" y="130"/>
                    </a:cubicBezTo>
                    <a:lnTo>
                      <a:pt x="89" y="127"/>
                    </a:lnTo>
                    <a:cubicBezTo>
                      <a:pt x="93" y="126"/>
                      <a:pt x="95" y="126"/>
                      <a:pt x="95" y="125"/>
                    </a:cubicBezTo>
                    <a:cubicBezTo>
                      <a:pt x="96" y="124"/>
                      <a:pt x="96" y="124"/>
                      <a:pt x="96" y="123"/>
                    </a:cubicBezTo>
                    <a:cubicBezTo>
                      <a:pt x="96" y="122"/>
                      <a:pt x="96" y="121"/>
                      <a:pt x="96" y="120"/>
                    </a:cubicBezTo>
                    <a:lnTo>
                      <a:pt x="92" y="110"/>
                    </a:lnTo>
                    <a:lnTo>
                      <a:pt x="84" y="90"/>
                    </a:lnTo>
                    <a:lnTo>
                      <a:pt x="44" y="89"/>
                    </a:lnTo>
                    <a:cubicBezTo>
                      <a:pt x="43" y="93"/>
                      <a:pt x="40" y="101"/>
                      <a:pt x="35" y="114"/>
                    </a:cubicBezTo>
                    <a:cubicBezTo>
                      <a:pt x="34" y="117"/>
                      <a:pt x="33" y="120"/>
                      <a:pt x="33" y="121"/>
                    </a:cubicBezTo>
                    <a:cubicBezTo>
                      <a:pt x="33" y="123"/>
                      <a:pt x="34" y="124"/>
                      <a:pt x="35" y="125"/>
                    </a:cubicBezTo>
                    <a:cubicBezTo>
                      <a:pt x="36" y="126"/>
                      <a:pt x="39" y="127"/>
                      <a:pt x="44" y="128"/>
                    </a:cubicBezTo>
                    <a:cubicBezTo>
                      <a:pt x="44" y="128"/>
                      <a:pt x="47" y="128"/>
                      <a:pt x="51" y="129"/>
                    </a:cubicBezTo>
                    <a:cubicBezTo>
                      <a:pt x="51" y="131"/>
                      <a:pt x="51" y="133"/>
                      <a:pt x="51" y="134"/>
                    </a:cubicBezTo>
                    <a:cubicBezTo>
                      <a:pt x="51" y="135"/>
                      <a:pt x="51" y="136"/>
                      <a:pt x="51" y="137"/>
                    </a:cubicBezTo>
                    <a:cubicBezTo>
                      <a:pt x="47" y="137"/>
                      <a:pt x="36" y="136"/>
                      <a:pt x="20" y="135"/>
                    </a:cubicBezTo>
                    <a:lnTo>
                      <a:pt x="16" y="136"/>
                    </a:lnTo>
                    <a:cubicBezTo>
                      <a:pt x="11" y="136"/>
                      <a:pt x="6" y="137"/>
                      <a:pt x="1" y="137"/>
                    </a:cubicBezTo>
                    <a:lnTo>
                      <a:pt x="0" y="137"/>
                    </a:lnTo>
                    <a:close/>
                    <a:moveTo>
                      <a:pt x="48" y="79"/>
                    </a:moveTo>
                    <a:lnTo>
                      <a:pt x="48" y="79"/>
                    </a:lnTo>
                    <a:cubicBezTo>
                      <a:pt x="64" y="79"/>
                      <a:pt x="74" y="79"/>
                      <a:pt x="77" y="79"/>
                    </a:cubicBezTo>
                    <a:lnTo>
                      <a:pt x="79" y="79"/>
                    </a:lnTo>
                    <a:cubicBezTo>
                      <a:pt x="77" y="73"/>
                      <a:pt x="75" y="65"/>
                      <a:pt x="71" y="57"/>
                    </a:cubicBezTo>
                    <a:cubicBezTo>
                      <a:pt x="68" y="49"/>
                      <a:pt x="65" y="43"/>
                      <a:pt x="63" y="39"/>
                    </a:cubicBezTo>
                    <a:lnTo>
                      <a:pt x="48" y="79"/>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50" name="Freeform 30"/>
              <p:cNvSpPr>
                <a:spLocks noEditPoints="1"/>
              </p:cNvSpPr>
              <p:nvPr/>
            </p:nvSpPr>
            <p:spPr bwMode="auto">
              <a:xfrm>
                <a:off x="3276" y="377"/>
                <a:ext cx="65" cy="180"/>
              </a:xfrm>
              <a:custGeom>
                <a:avLst/>
                <a:gdLst/>
                <a:ahLst/>
                <a:cxnLst>
                  <a:cxn ang="0">
                    <a:pos x="14" y="12"/>
                  </a:cxn>
                  <a:cxn ang="0">
                    <a:pos x="14" y="12"/>
                  </a:cxn>
                  <a:cxn ang="0">
                    <a:pos x="18" y="3"/>
                  </a:cxn>
                  <a:cxn ang="0">
                    <a:pos x="27" y="0"/>
                  </a:cxn>
                  <a:cxn ang="0">
                    <a:pos x="37" y="3"/>
                  </a:cxn>
                  <a:cxn ang="0">
                    <a:pos x="41" y="12"/>
                  </a:cxn>
                  <a:cxn ang="0">
                    <a:pos x="40" y="19"/>
                  </a:cxn>
                  <a:cxn ang="0">
                    <a:pos x="35" y="25"/>
                  </a:cxn>
                  <a:cxn ang="0">
                    <a:pos x="28" y="27"/>
                  </a:cxn>
                  <a:cxn ang="0">
                    <a:pos x="18" y="23"/>
                  </a:cxn>
                  <a:cxn ang="0">
                    <a:pos x="14" y="12"/>
                  </a:cxn>
                  <a:cxn ang="0">
                    <a:pos x="14" y="12"/>
                  </a:cxn>
                  <a:cxn ang="0">
                    <a:pos x="0" y="136"/>
                  </a:cxn>
                  <a:cxn ang="0">
                    <a:pos x="0" y="136"/>
                  </a:cxn>
                  <a:cxn ang="0">
                    <a:pos x="0" y="129"/>
                  </a:cxn>
                  <a:cxn ang="0">
                    <a:pos x="11" y="128"/>
                  </a:cxn>
                  <a:cxn ang="0">
                    <a:pos x="15" y="125"/>
                  </a:cxn>
                  <a:cxn ang="0">
                    <a:pos x="16" y="119"/>
                  </a:cxn>
                  <a:cxn ang="0">
                    <a:pos x="16" y="118"/>
                  </a:cxn>
                  <a:cxn ang="0">
                    <a:pos x="16" y="114"/>
                  </a:cxn>
                  <a:cxn ang="0">
                    <a:pos x="16" y="108"/>
                  </a:cxn>
                  <a:cxn ang="0">
                    <a:pos x="16" y="100"/>
                  </a:cxn>
                  <a:cxn ang="0">
                    <a:pos x="16" y="95"/>
                  </a:cxn>
                  <a:cxn ang="0">
                    <a:pos x="16" y="90"/>
                  </a:cxn>
                  <a:cxn ang="0">
                    <a:pos x="16" y="73"/>
                  </a:cxn>
                  <a:cxn ang="0">
                    <a:pos x="15" y="67"/>
                  </a:cxn>
                  <a:cxn ang="0">
                    <a:pos x="11" y="64"/>
                  </a:cxn>
                  <a:cxn ang="0">
                    <a:pos x="1" y="62"/>
                  </a:cxn>
                  <a:cxn ang="0">
                    <a:pos x="1" y="57"/>
                  </a:cxn>
                  <a:cxn ang="0">
                    <a:pos x="19" y="52"/>
                  </a:cxn>
                  <a:cxn ang="0">
                    <a:pos x="31" y="43"/>
                  </a:cxn>
                  <a:cxn ang="0">
                    <a:pos x="38" y="43"/>
                  </a:cxn>
                  <a:cxn ang="0">
                    <a:pos x="39" y="77"/>
                  </a:cxn>
                  <a:cxn ang="0">
                    <a:pos x="38" y="119"/>
                  </a:cxn>
                  <a:cxn ang="0">
                    <a:pos x="38" y="127"/>
                  </a:cxn>
                  <a:cxn ang="0">
                    <a:pos x="49" y="129"/>
                  </a:cxn>
                  <a:cxn ang="0">
                    <a:pos x="53" y="130"/>
                  </a:cxn>
                  <a:cxn ang="0">
                    <a:pos x="53" y="136"/>
                  </a:cxn>
                  <a:cxn ang="0">
                    <a:pos x="49" y="136"/>
                  </a:cxn>
                  <a:cxn ang="0">
                    <a:pos x="44" y="136"/>
                  </a:cxn>
                  <a:cxn ang="0">
                    <a:pos x="16" y="135"/>
                  </a:cxn>
                  <a:cxn ang="0">
                    <a:pos x="6" y="135"/>
                  </a:cxn>
                  <a:cxn ang="0">
                    <a:pos x="0" y="136"/>
                  </a:cxn>
                  <a:cxn ang="0">
                    <a:pos x="0" y="136"/>
                  </a:cxn>
                </a:cxnLst>
                <a:rect l="0" t="0" r="r" b="b"/>
                <a:pathLst>
                  <a:path w="53" h="136">
                    <a:moveTo>
                      <a:pt x="14" y="12"/>
                    </a:moveTo>
                    <a:lnTo>
                      <a:pt x="14" y="12"/>
                    </a:lnTo>
                    <a:cubicBezTo>
                      <a:pt x="14" y="9"/>
                      <a:pt x="15" y="6"/>
                      <a:pt x="18" y="3"/>
                    </a:cubicBezTo>
                    <a:cubicBezTo>
                      <a:pt x="20" y="1"/>
                      <a:pt x="23" y="0"/>
                      <a:pt x="27" y="0"/>
                    </a:cubicBezTo>
                    <a:cubicBezTo>
                      <a:pt x="31" y="0"/>
                      <a:pt x="35" y="1"/>
                      <a:pt x="37" y="3"/>
                    </a:cubicBezTo>
                    <a:cubicBezTo>
                      <a:pt x="40" y="6"/>
                      <a:pt x="41" y="9"/>
                      <a:pt x="41" y="12"/>
                    </a:cubicBezTo>
                    <a:cubicBezTo>
                      <a:pt x="41" y="14"/>
                      <a:pt x="41" y="17"/>
                      <a:pt x="40" y="19"/>
                    </a:cubicBezTo>
                    <a:cubicBezTo>
                      <a:pt x="39" y="21"/>
                      <a:pt x="37" y="23"/>
                      <a:pt x="35" y="25"/>
                    </a:cubicBezTo>
                    <a:cubicBezTo>
                      <a:pt x="32" y="26"/>
                      <a:pt x="30" y="27"/>
                      <a:pt x="28" y="27"/>
                    </a:cubicBezTo>
                    <a:cubicBezTo>
                      <a:pt x="24" y="27"/>
                      <a:pt x="21" y="25"/>
                      <a:pt x="18" y="23"/>
                    </a:cubicBezTo>
                    <a:cubicBezTo>
                      <a:pt x="16" y="20"/>
                      <a:pt x="14" y="16"/>
                      <a:pt x="14" y="12"/>
                    </a:cubicBezTo>
                    <a:lnTo>
                      <a:pt x="14" y="12"/>
                    </a:lnTo>
                    <a:close/>
                    <a:moveTo>
                      <a:pt x="0" y="136"/>
                    </a:moveTo>
                    <a:lnTo>
                      <a:pt x="0" y="136"/>
                    </a:lnTo>
                    <a:lnTo>
                      <a:pt x="0" y="129"/>
                    </a:lnTo>
                    <a:lnTo>
                      <a:pt x="11" y="128"/>
                    </a:lnTo>
                    <a:cubicBezTo>
                      <a:pt x="13" y="127"/>
                      <a:pt x="14" y="126"/>
                      <a:pt x="15" y="125"/>
                    </a:cubicBezTo>
                    <a:cubicBezTo>
                      <a:pt x="15" y="125"/>
                      <a:pt x="16" y="122"/>
                      <a:pt x="16" y="119"/>
                    </a:cubicBezTo>
                    <a:lnTo>
                      <a:pt x="16" y="118"/>
                    </a:lnTo>
                    <a:cubicBezTo>
                      <a:pt x="16" y="117"/>
                      <a:pt x="16" y="116"/>
                      <a:pt x="16" y="114"/>
                    </a:cubicBezTo>
                    <a:cubicBezTo>
                      <a:pt x="16" y="111"/>
                      <a:pt x="16" y="109"/>
                      <a:pt x="16" y="108"/>
                    </a:cubicBezTo>
                    <a:cubicBezTo>
                      <a:pt x="16" y="106"/>
                      <a:pt x="16" y="104"/>
                      <a:pt x="16" y="100"/>
                    </a:cubicBezTo>
                    <a:lnTo>
                      <a:pt x="16" y="95"/>
                    </a:lnTo>
                    <a:lnTo>
                      <a:pt x="16" y="90"/>
                    </a:lnTo>
                    <a:lnTo>
                      <a:pt x="16" y="73"/>
                    </a:lnTo>
                    <a:cubicBezTo>
                      <a:pt x="16" y="71"/>
                      <a:pt x="16" y="69"/>
                      <a:pt x="15" y="67"/>
                    </a:cubicBezTo>
                    <a:cubicBezTo>
                      <a:pt x="15" y="66"/>
                      <a:pt x="13" y="65"/>
                      <a:pt x="11" y="64"/>
                    </a:cubicBezTo>
                    <a:cubicBezTo>
                      <a:pt x="9" y="63"/>
                      <a:pt x="6" y="63"/>
                      <a:pt x="1" y="62"/>
                    </a:cubicBezTo>
                    <a:lnTo>
                      <a:pt x="1" y="57"/>
                    </a:lnTo>
                    <a:cubicBezTo>
                      <a:pt x="8" y="56"/>
                      <a:pt x="14" y="55"/>
                      <a:pt x="19" y="52"/>
                    </a:cubicBezTo>
                    <a:cubicBezTo>
                      <a:pt x="23" y="50"/>
                      <a:pt x="27" y="48"/>
                      <a:pt x="31" y="43"/>
                    </a:cubicBezTo>
                    <a:lnTo>
                      <a:pt x="38" y="43"/>
                    </a:lnTo>
                    <a:cubicBezTo>
                      <a:pt x="39" y="52"/>
                      <a:pt x="39" y="63"/>
                      <a:pt x="39" y="77"/>
                    </a:cubicBezTo>
                    <a:lnTo>
                      <a:pt x="38" y="119"/>
                    </a:lnTo>
                    <a:cubicBezTo>
                      <a:pt x="38" y="122"/>
                      <a:pt x="38" y="124"/>
                      <a:pt x="38" y="127"/>
                    </a:cubicBezTo>
                    <a:cubicBezTo>
                      <a:pt x="41" y="128"/>
                      <a:pt x="44" y="128"/>
                      <a:pt x="49" y="129"/>
                    </a:cubicBezTo>
                    <a:cubicBezTo>
                      <a:pt x="51" y="129"/>
                      <a:pt x="52" y="130"/>
                      <a:pt x="53" y="130"/>
                    </a:cubicBezTo>
                    <a:lnTo>
                      <a:pt x="53" y="136"/>
                    </a:lnTo>
                    <a:cubicBezTo>
                      <a:pt x="51" y="136"/>
                      <a:pt x="50" y="136"/>
                      <a:pt x="49" y="136"/>
                    </a:cubicBezTo>
                    <a:cubicBezTo>
                      <a:pt x="48" y="136"/>
                      <a:pt x="46" y="136"/>
                      <a:pt x="44" y="136"/>
                    </a:cubicBezTo>
                    <a:cubicBezTo>
                      <a:pt x="37" y="135"/>
                      <a:pt x="28" y="135"/>
                      <a:pt x="16" y="135"/>
                    </a:cubicBezTo>
                    <a:cubicBezTo>
                      <a:pt x="13" y="135"/>
                      <a:pt x="9" y="135"/>
                      <a:pt x="6" y="135"/>
                    </a:cubicBezTo>
                    <a:cubicBezTo>
                      <a:pt x="3" y="136"/>
                      <a:pt x="1" y="136"/>
                      <a:pt x="0" y="136"/>
                    </a:cubicBezTo>
                    <a:lnTo>
                      <a:pt x="0" y="136"/>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51" name="Freeform 31"/>
              <p:cNvSpPr>
                <a:spLocks/>
              </p:cNvSpPr>
              <p:nvPr/>
            </p:nvSpPr>
            <p:spPr bwMode="auto">
              <a:xfrm>
                <a:off x="3348" y="435"/>
                <a:ext cx="84" cy="122"/>
              </a:xfrm>
              <a:custGeom>
                <a:avLst/>
                <a:gdLst/>
                <a:ahLst/>
                <a:cxnLst>
                  <a:cxn ang="0">
                    <a:pos x="1" y="87"/>
                  </a:cxn>
                  <a:cxn ang="0">
                    <a:pos x="1" y="87"/>
                  </a:cxn>
                  <a:cxn ang="0">
                    <a:pos x="4" y="85"/>
                  </a:cxn>
                  <a:cxn ang="0">
                    <a:pos x="14" y="81"/>
                  </a:cxn>
                  <a:cxn ang="0">
                    <a:pos x="15" y="64"/>
                  </a:cxn>
                  <a:cxn ang="0">
                    <a:pos x="14" y="29"/>
                  </a:cxn>
                  <a:cxn ang="0">
                    <a:pos x="12" y="26"/>
                  </a:cxn>
                  <a:cxn ang="0">
                    <a:pos x="5" y="24"/>
                  </a:cxn>
                  <a:cxn ang="0">
                    <a:pos x="3" y="21"/>
                  </a:cxn>
                  <a:cxn ang="0">
                    <a:pos x="3" y="17"/>
                  </a:cxn>
                  <a:cxn ang="0">
                    <a:pos x="16" y="12"/>
                  </a:cxn>
                  <a:cxn ang="0">
                    <a:pos x="26" y="4"/>
                  </a:cxn>
                  <a:cxn ang="0">
                    <a:pos x="29" y="0"/>
                  </a:cxn>
                  <a:cxn ang="0">
                    <a:pos x="36" y="0"/>
                  </a:cxn>
                  <a:cxn ang="0">
                    <a:pos x="36" y="4"/>
                  </a:cxn>
                  <a:cxn ang="0">
                    <a:pos x="36" y="6"/>
                  </a:cxn>
                  <a:cxn ang="0">
                    <a:pos x="36" y="12"/>
                  </a:cxn>
                  <a:cxn ang="0">
                    <a:pos x="36" y="21"/>
                  </a:cxn>
                  <a:cxn ang="0">
                    <a:pos x="42" y="11"/>
                  </a:cxn>
                  <a:cxn ang="0">
                    <a:pos x="48" y="6"/>
                  </a:cxn>
                  <a:cxn ang="0">
                    <a:pos x="56" y="4"/>
                  </a:cxn>
                  <a:cxn ang="0">
                    <a:pos x="65" y="7"/>
                  </a:cxn>
                  <a:cxn ang="0">
                    <a:pos x="69" y="16"/>
                  </a:cxn>
                  <a:cxn ang="0">
                    <a:pos x="66" y="25"/>
                  </a:cxn>
                  <a:cxn ang="0">
                    <a:pos x="58" y="29"/>
                  </a:cxn>
                  <a:cxn ang="0">
                    <a:pos x="49" y="25"/>
                  </a:cxn>
                  <a:cxn ang="0">
                    <a:pos x="44" y="23"/>
                  </a:cxn>
                  <a:cxn ang="0">
                    <a:pos x="44" y="23"/>
                  </a:cxn>
                  <a:cxn ang="0">
                    <a:pos x="40" y="27"/>
                  </a:cxn>
                  <a:cxn ang="0">
                    <a:pos x="37" y="37"/>
                  </a:cxn>
                  <a:cxn ang="0">
                    <a:pos x="37" y="40"/>
                  </a:cxn>
                  <a:cxn ang="0">
                    <a:pos x="38" y="76"/>
                  </a:cxn>
                  <a:cxn ang="0">
                    <a:pos x="40" y="81"/>
                  </a:cxn>
                  <a:cxn ang="0">
                    <a:pos x="43" y="83"/>
                  </a:cxn>
                  <a:cxn ang="0">
                    <a:pos x="50" y="84"/>
                  </a:cxn>
                  <a:cxn ang="0">
                    <a:pos x="56" y="86"/>
                  </a:cxn>
                  <a:cxn ang="0">
                    <a:pos x="57" y="89"/>
                  </a:cxn>
                  <a:cxn ang="0">
                    <a:pos x="56" y="92"/>
                  </a:cxn>
                  <a:cxn ang="0">
                    <a:pos x="47" y="92"/>
                  </a:cxn>
                  <a:cxn ang="0">
                    <a:pos x="27" y="91"/>
                  </a:cxn>
                  <a:cxn ang="0">
                    <a:pos x="13" y="91"/>
                  </a:cxn>
                  <a:cxn ang="0">
                    <a:pos x="11" y="91"/>
                  </a:cxn>
                  <a:cxn ang="0">
                    <a:pos x="1" y="92"/>
                  </a:cxn>
                  <a:cxn ang="0">
                    <a:pos x="0" y="89"/>
                  </a:cxn>
                  <a:cxn ang="0">
                    <a:pos x="1" y="87"/>
                  </a:cxn>
                  <a:cxn ang="0">
                    <a:pos x="1" y="87"/>
                  </a:cxn>
                </a:cxnLst>
                <a:rect l="0" t="0" r="r" b="b"/>
                <a:pathLst>
                  <a:path w="69" h="92">
                    <a:moveTo>
                      <a:pt x="1" y="87"/>
                    </a:moveTo>
                    <a:lnTo>
                      <a:pt x="1" y="87"/>
                    </a:lnTo>
                    <a:cubicBezTo>
                      <a:pt x="2" y="86"/>
                      <a:pt x="3" y="85"/>
                      <a:pt x="4" y="85"/>
                    </a:cubicBezTo>
                    <a:cubicBezTo>
                      <a:pt x="8" y="84"/>
                      <a:pt x="11" y="83"/>
                      <a:pt x="14" y="81"/>
                    </a:cubicBezTo>
                    <a:cubicBezTo>
                      <a:pt x="15" y="79"/>
                      <a:pt x="15" y="74"/>
                      <a:pt x="15" y="64"/>
                    </a:cubicBezTo>
                    <a:cubicBezTo>
                      <a:pt x="15" y="47"/>
                      <a:pt x="15" y="35"/>
                      <a:pt x="14" y="29"/>
                    </a:cubicBezTo>
                    <a:cubicBezTo>
                      <a:pt x="14" y="28"/>
                      <a:pt x="13" y="27"/>
                      <a:pt x="12" y="26"/>
                    </a:cubicBezTo>
                    <a:cubicBezTo>
                      <a:pt x="11" y="25"/>
                      <a:pt x="8" y="24"/>
                      <a:pt x="5" y="24"/>
                    </a:cubicBezTo>
                    <a:cubicBezTo>
                      <a:pt x="4" y="23"/>
                      <a:pt x="3" y="22"/>
                      <a:pt x="3" y="21"/>
                    </a:cubicBezTo>
                    <a:lnTo>
                      <a:pt x="3" y="17"/>
                    </a:lnTo>
                    <a:cubicBezTo>
                      <a:pt x="8" y="17"/>
                      <a:pt x="12" y="15"/>
                      <a:pt x="16" y="12"/>
                    </a:cubicBezTo>
                    <a:cubicBezTo>
                      <a:pt x="21" y="9"/>
                      <a:pt x="24" y="7"/>
                      <a:pt x="26" y="4"/>
                    </a:cubicBezTo>
                    <a:cubicBezTo>
                      <a:pt x="27" y="2"/>
                      <a:pt x="28" y="1"/>
                      <a:pt x="29" y="0"/>
                    </a:cubicBezTo>
                    <a:lnTo>
                      <a:pt x="36" y="0"/>
                    </a:lnTo>
                    <a:cubicBezTo>
                      <a:pt x="36" y="1"/>
                      <a:pt x="36" y="3"/>
                      <a:pt x="36" y="4"/>
                    </a:cubicBezTo>
                    <a:cubicBezTo>
                      <a:pt x="36" y="4"/>
                      <a:pt x="36" y="5"/>
                      <a:pt x="36" y="6"/>
                    </a:cubicBezTo>
                    <a:cubicBezTo>
                      <a:pt x="36" y="9"/>
                      <a:pt x="36" y="11"/>
                      <a:pt x="36" y="12"/>
                    </a:cubicBezTo>
                    <a:cubicBezTo>
                      <a:pt x="36" y="13"/>
                      <a:pt x="36" y="16"/>
                      <a:pt x="36" y="21"/>
                    </a:cubicBezTo>
                    <a:cubicBezTo>
                      <a:pt x="39" y="16"/>
                      <a:pt x="41" y="13"/>
                      <a:pt x="42" y="11"/>
                    </a:cubicBezTo>
                    <a:cubicBezTo>
                      <a:pt x="43" y="11"/>
                      <a:pt x="45" y="9"/>
                      <a:pt x="48" y="6"/>
                    </a:cubicBezTo>
                    <a:cubicBezTo>
                      <a:pt x="50" y="5"/>
                      <a:pt x="53" y="4"/>
                      <a:pt x="56" y="4"/>
                    </a:cubicBezTo>
                    <a:cubicBezTo>
                      <a:pt x="60" y="4"/>
                      <a:pt x="63" y="5"/>
                      <a:pt x="65" y="7"/>
                    </a:cubicBezTo>
                    <a:cubicBezTo>
                      <a:pt x="68" y="10"/>
                      <a:pt x="69" y="13"/>
                      <a:pt x="69" y="16"/>
                    </a:cubicBezTo>
                    <a:cubicBezTo>
                      <a:pt x="69" y="19"/>
                      <a:pt x="68" y="22"/>
                      <a:pt x="66" y="25"/>
                    </a:cubicBezTo>
                    <a:cubicBezTo>
                      <a:pt x="64" y="27"/>
                      <a:pt x="62" y="29"/>
                      <a:pt x="58" y="29"/>
                    </a:cubicBezTo>
                    <a:cubicBezTo>
                      <a:pt x="55" y="29"/>
                      <a:pt x="52" y="27"/>
                      <a:pt x="49" y="25"/>
                    </a:cubicBezTo>
                    <a:cubicBezTo>
                      <a:pt x="47" y="23"/>
                      <a:pt x="46" y="23"/>
                      <a:pt x="44" y="23"/>
                    </a:cubicBezTo>
                    <a:lnTo>
                      <a:pt x="44" y="23"/>
                    </a:lnTo>
                    <a:cubicBezTo>
                      <a:pt x="42" y="23"/>
                      <a:pt x="41" y="25"/>
                      <a:pt x="40" y="27"/>
                    </a:cubicBezTo>
                    <a:cubicBezTo>
                      <a:pt x="38" y="30"/>
                      <a:pt x="37" y="34"/>
                      <a:pt x="37" y="37"/>
                    </a:cubicBezTo>
                    <a:lnTo>
                      <a:pt x="37" y="40"/>
                    </a:lnTo>
                    <a:cubicBezTo>
                      <a:pt x="37" y="45"/>
                      <a:pt x="37" y="57"/>
                      <a:pt x="38" y="76"/>
                    </a:cubicBezTo>
                    <a:cubicBezTo>
                      <a:pt x="38" y="78"/>
                      <a:pt x="38" y="80"/>
                      <a:pt x="40" y="81"/>
                    </a:cubicBezTo>
                    <a:cubicBezTo>
                      <a:pt x="41" y="82"/>
                      <a:pt x="42" y="83"/>
                      <a:pt x="43" y="83"/>
                    </a:cubicBezTo>
                    <a:cubicBezTo>
                      <a:pt x="45" y="84"/>
                      <a:pt x="47" y="84"/>
                      <a:pt x="50" y="84"/>
                    </a:cubicBezTo>
                    <a:cubicBezTo>
                      <a:pt x="53" y="85"/>
                      <a:pt x="55" y="85"/>
                      <a:pt x="56" y="86"/>
                    </a:cubicBezTo>
                    <a:cubicBezTo>
                      <a:pt x="57" y="86"/>
                      <a:pt x="57" y="87"/>
                      <a:pt x="57" y="89"/>
                    </a:cubicBezTo>
                    <a:cubicBezTo>
                      <a:pt x="57" y="89"/>
                      <a:pt x="57" y="90"/>
                      <a:pt x="56" y="92"/>
                    </a:cubicBezTo>
                    <a:lnTo>
                      <a:pt x="47" y="92"/>
                    </a:lnTo>
                    <a:lnTo>
                      <a:pt x="27" y="91"/>
                    </a:lnTo>
                    <a:cubicBezTo>
                      <a:pt x="22" y="91"/>
                      <a:pt x="17" y="91"/>
                      <a:pt x="13" y="91"/>
                    </a:cubicBezTo>
                    <a:lnTo>
                      <a:pt x="11" y="91"/>
                    </a:lnTo>
                    <a:cubicBezTo>
                      <a:pt x="11" y="91"/>
                      <a:pt x="7" y="91"/>
                      <a:pt x="1" y="92"/>
                    </a:cubicBezTo>
                    <a:cubicBezTo>
                      <a:pt x="0" y="91"/>
                      <a:pt x="0" y="90"/>
                      <a:pt x="0" y="89"/>
                    </a:cubicBezTo>
                    <a:cubicBezTo>
                      <a:pt x="0" y="89"/>
                      <a:pt x="0" y="88"/>
                      <a:pt x="1" y="87"/>
                    </a:cubicBezTo>
                    <a:lnTo>
                      <a:pt x="1" y="87"/>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52" name="Freeform 32"/>
              <p:cNvSpPr>
                <a:spLocks/>
              </p:cNvSpPr>
              <p:nvPr/>
            </p:nvSpPr>
            <p:spPr bwMode="auto">
              <a:xfrm>
                <a:off x="3435" y="376"/>
                <a:ext cx="65" cy="181"/>
              </a:xfrm>
              <a:custGeom>
                <a:avLst/>
                <a:gdLst/>
                <a:ahLst/>
                <a:cxnLst>
                  <a:cxn ang="0">
                    <a:pos x="0" y="132"/>
                  </a:cxn>
                  <a:cxn ang="0">
                    <a:pos x="0" y="132"/>
                  </a:cxn>
                  <a:cxn ang="0">
                    <a:pos x="6" y="130"/>
                  </a:cxn>
                  <a:cxn ang="0">
                    <a:pos x="14" y="128"/>
                  </a:cxn>
                  <a:cxn ang="0">
                    <a:pos x="16" y="117"/>
                  </a:cxn>
                  <a:cxn ang="0">
                    <a:pos x="16" y="88"/>
                  </a:cxn>
                  <a:cxn ang="0">
                    <a:pos x="16" y="81"/>
                  </a:cxn>
                  <a:cxn ang="0">
                    <a:pos x="16" y="60"/>
                  </a:cxn>
                  <a:cxn ang="0">
                    <a:pos x="16" y="36"/>
                  </a:cxn>
                  <a:cxn ang="0">
                    <a:pos x="16" y="32"/>
                  </a:cxn>
                  <a:cxn ang="0">
                    <a:pos x="15" y="20"/>
                  </a:cxn>
                  <a:cxn ang="0">
                    <a:pos x="7" y="17"/>
                  </a:cxn>
                  <a:cxn ang="0">
                    <a:pos x="2" y="17"/>
                  </a:cxn>
                  <a:cxn ang="0">
                    <a:pos x="2" y="13"/>
                  </a:cxn>
                  <a:cxn ang="0">
                    <a:pos x="2" y="11"/>
                  </a:cxn>
                  <a:cxn ang="0">
                    <a:pos x="19" y="7"/>
                  </a:cxn>
                  <a:cxn ang="0">
                    <a:pos x="32" y="0"/>
                  </a:cxn>
                  <a:cxn ang="0">
                    <a:pos x="35" y="0"/>
                  </a:cxn>
                  <a:cxn ang="0">
                    <a:pos x="38" y="0"/>
                  </a:cxn>
                  <a:cxn ang="0">
                    <a:pos x="39" y="49"/>
                  </a:cxn>
                  <a:cxn ang="0">
                    <a:pos x="38" y="56"/>
                  </a:cxn>
                  <a:cxn ang="0">
                    <a:pos x="38" y="56"/>
                  </a:cxn>
                  <a:cxn ang="0">
                    <a:pos x="39" y="58"/>
                  </a:cxn>
                  <a:cxn ang="0">
                    <a:pos x="39" y="104"/>
                  </a:cxn>
                  <a:cxn ang="0">
                    <a:pos x="39" y="119"/>
                  </a:cxn>
                  <a:cxn ang="0">
                    <a:pos x="39" y="122"/>
                  </a:cxn>
                  <a:cxn ang="0">
                    <a:pos x="40" y="128"/>
                  </a:cxn>
                  <a:cxn ang="0">
                    <a:pos x="45" y="130"/>
                  </a:cxn>
                  <a:cxn ang="0">
                    <a:pos x="54" y="131"/>
                  </a:cxn>
                  <a:cxn ang="0">
                    <a:pos x="54" y="134"/>
                  </a:cxn>
                  <a:cxn ang="0">
                    <a:pos x="54" y="137"/>
                  </a:cxn>
                  <a:cxn ang="0">
                    <a:pos x="46" y="137"/>
                  </a:cxn>
                  <a:cxn ang="0">
                    <a:pos x="29" y="136"/>
                  </a:cxn>
                  <a:cxn ang="0">
                    <a:pos x="25" y="136"/>
                  </a:cxn>
                  <a:cxn ang="0">
                    <a:pos x="8" y="137"/>
                  </a:cxn>
                  <a:cxn ang="0">
                    <a:pos x="0" y="137"/>
                  </a:cxn>
                  <a:cxn ang="0">
                    <a:pos x="0" y="132"/>
                  </a:cxn>
                </a:cxnLst>
                <a:rect l="0" t="0" r="r" b="b"/>
                <a:pathLst>
                  <a:path w="54" h="137">
                    <a:moveTo>
                      <a:pt x="0" y="132"/>
                    </a:moveTo>
                    <a:lnTo>
                      <a:pt x="0" y="132"/>
                    </a:lnTo>
                    <a:cubicBezTo>
                      <a:pt x="2" y="131"/>
                      <a:pt x="4" y="131"/>
                      <a:pt x="6" y="130"/>
                    </a:cubicBezTo>
                    <a:cubicBezTo>
                      <a:pt x="11" y="130"/>
                      <a:pt x="14" y="129"/>
                      <a:pt x="14" y="128"/>
                    </a:cubicBezTo>
                    <a:cubicBezTo>
                      <a:pt x="16" y="126"/>
                      <a:pt x="16" y="123"/>
                      <a:pt x="16" y="117"/>
                    </a:cubicBezTo>
                    <a:lnTo>
                      <a:pt x="16" y="88"/>
                    </a:lnTo>
                    <a:lnTo>
                      <a:pt x="16" y="81"/>
                    </a:lnTo>
                    <a:lnTo>
                      <a:pt x="16" y="60"/>
                    </a:lnTo>
                    <a:lnTo>
                      <a:pt x="16" y="36"/>
                    </a:lnTo>
                    <a:lnTo>
                      <a:pt x="16" y="32"/>
                    </a:lnTo>
                    <a:cubicBezTo>
                      <a:pt x="16" y="26"/>
                      <a:pt x="15" y="22"/>
                      <a:pt x="15" y="20"/>
                    </a:cubicBezTo>
                    <a:cubicBezTo>
                      <a:pt x="12" y="18"/>
                      <a:pt x="9" y="17"/>
                      <a:pt x="7" y="17"/>
                    </a:cubicBezTo>
                    <a:cubicBezTo>
                      <a:pt x="5" y="17"/>
                      <a:pt x="4" y="17"/>
                      <a:pt x="2" y="17"/>
                    </a:cubicBezTo>
                    <a:cubicBezTo>
                      <a:pt x="2" y="15"/>
                      <a:pt x="2" y="14"/>
                      <a:pt x="2" y="13"/>
                    </a:cubicBezTo>
                    <a:cubicBezTo>
                      <a:pt x="2" y="13"/>
                      <a:pt x="2" y="12"/>
                      <a:pt x="2" y="11"/>
                    </a:cubicBezTo>
                    <a:cubicBezTo>
                      <a:pt x="7" y="11"/>
                      <a:pt x="13" y="9"/>
                      <a:pt x="19" y="7"/>
                    </a:cubicBezTo>
                    <a:cubicBezTo>
                      <a:pt x="25" y="5"/>
                      <a:pt x="29" y="3"/>
                      <a:pt x="32" y="0"/>
                    </a:cubicBezTo>
                    <a:lnTo>
                      <a:pt x="35" y="0"/>
                    </a:lnTo>
                    <a:cubicBezTo>
                      <a:pt x="36" y="0"/>
                      <a:pt x="37" y="0"/>
                      <a:pt x="38" y="0"/>
                    </a:cubicBezTo>
                    <a:cubicBezTo>
                      <a:pt x="38" y="24"/>
                      <a:pt x="39" y="41"/>
                      <a:pt x="39" y="49"/>
                    </a:cubicBezTo>
                    <a:cubicBezTo>
                      <a:pt x="39" y="52"/>
                      <a:pt x="38" y="54"/>
                      <a:pt x="38" y="56"/>
                    </a:cubicBezTo>
                    <a:lnTo>
                      <a:pt x="38" y="56"/>
                    </a:lnTo>
                    <a:lnTo>
                      <a:pt x="39" y="58"/>
                    </a:lnTo>
                    <a:lnTo>
                      <a:pt x="39" y="104"/>
                    </a:lnTo>
                    <a:lnTo>
                      <a:pt x="39" y="119"/>
                    </a:lnTo>
                    <a:lnTo>
                      <a:pt x="39" y="122"/>
                    </a:lnTo>
                    <a:cubicBezTo>
                      <a:pt x="39" y="125"/>
                      <a:pt x="39" y="127"/>
                      <a:pt x="40" y="128"/>
                    </a:cubicBezTo>
                    <a:cubicBezTo>
                      <a:pt x="41" y="129"/>
                      <a:pt x="43" y="130"/>
                      <a:pt x="45" y="130"/>
                    </a:cubicBezTo>
                    <a:cubicBezTo>
                      <a:pt x="47" y="130"/>
                      <a:pt x="50" y="130"/>
                      <a:pt x="54" y="131"/>
                    </a:cubicBezTo>
                    <a:cubicBezTo>
                      <a:pt x="54" y="132"/>
                      <a:pt x="54" y="133"/>
                      <a:pt x="54" y="134"/>
                    </a:cubicBezTo>
                    <a:cubicBezTo>
                      <a:pt x="54" y="135"/>
                      <a:pt x="54" y="136"/>
                      <a:pt x="54" y="137"/>
                    </a:cubicBezTo>
                    <a:lnTo>
                      <a:pt x="46" y="137"/>
                    </a:lnTo>
                    <a:cubicBezTo>
                      <a:pt x="42" y="136"/>
                      <a:pt x="36" y="136"/>
                      <a:pt x="29" y="136"/>
                    </a:cubicBezTo>
                    <a:lnTo>
                      <a:pt x="25" y="136"/>
                    </a:lnTo>
                    <a:cubicBezTo>
                      <a:pt x="21" y="136"/>
                      <a:pt x="15" y="136"/>
                      <a:pt x="8" y="137"/>
                    </a:cubicBezTo>
                    <a:lnTo>
                      <a:pt x="0" y="137"/>
                    </a:lnTo>
                    <a:lnTo>
                      <a:pt x="0" y="132"/>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53" name="Freeform 33"/>
              <p:cNvSpPr>
                <a:spLocks noEditPoints="1"/>
              </p:cNvSpPr>
              <p:nvPr/>
            </p:nvSpPr>
            <p:spPr bwMode="auto">
              <a:xfrm>
                <a:off x="3505" y="377"/>
                <a:ext cx="66" cy="180"/>
              </a:xfrm>
              <a:custGeom>
                <a:avLst/>
                <a:gdLst/>
                <a:ahLst/>
                <a:cxnLst>
                  <a:cxn ang="0">
                    <a:pos x="15" y="12"/>
                  </a:cxn>
                  <a:cxn ang="0">
                    <a:pos x="15" y="12"/>
                  </a:cxn>
                  <a:cxn ang="0">
                    <a:pos x="19" y="3"/>
                  </a:cxn>
                  <a:cxn ang="0">
                    <a:pos x="28" y="0"/>
                  </a:cxn>
                  <a:cxn ang="0">
                    <a:pos x="38" y="3"/>
                  </a:cxn>
                  <a:cxn ang="0">
                    <a:pos x="42" y="12"/>
                  </a:cxn>
                  <a:cxn ang="0">
                    <a:pos x="41" y="19"/>
                  </a:cxn>
                  <a:cxn ang="0">
                    <a:pos x="36" y="25"/>
                  </a:cxn>
                  <a:cxn ang="0">
                    <a:pos x="28" y="27"/>
                  </a:cxn>
                  <a:cxn ang="0">
                    <a:pos x="19" y="23"/>
                  </a:cxn>
                  <a:cxn ang="0">
                    <a:pos x="15" y="12"/>
                  </a:cxn>
                  <a:cxn ang="0">
                    <a:pos x="15" y="12"/>
                  </a:cxn>
                  <a:cxn ang="0">
                    <a:pos x="1" y="136"/>
                  </a:cxn>
                  <a:cxn ang="0">
                    <a:pos x="1" y="136"/>
                  </a:cxn>
                  <a:cxn ang="0">
                    <a:pos x="0" y="129"/>
                  </a:cxn>
                  <a:cxn ang="0">
                    <a:pos x="12" y="128"/>
                  </a:cxn>
                  <a:cxn ang="0">
                    <a:pos x="16" y="125"/>
                  </a:cxn>
                  <a:cxn ang="0">
                    <a:pos x="17" y="119"/>
                  </a:cxn>
                  <a:cxn ang="0">
                    <a:pos x="17" y="118"/>
                  </a:cxn>
                  <a:cxn ang="0">
                    <a:pos x="17" y="114"/>
                  </a:cxn>
                  <a:cxn ang="0">
                    <a:pos x="17" y="108"/>
                  </a:cxn>
                  <a:cxn ang="0">
                    <a:pos x="17" y="100"/>
                  </a:cxn>
                  <a:cxn ang="0">
                    <a:pos x="17" y="95"/>
                  </a:cxn>
                  <a:cxn ang="0">
                    <a:pos x="17" y="90"/>
                  </a:cxn>
                  <a:cxn ang="0">
                    <a:pos x="17" y="73"/>
                  </a:cxn>
                  <a:cxn ang="0">
                    <a:pos x="16" y="67"/>
                  </a:cxn>
                  <a:cxn ang="0">
                    <a:pos x="12" y="64"/>
                  </a:cxn>
                  <a:cxn ang="0">
                    <a:pos x="2" y="62"/>
                  </a:cxn>
                  <a:cxn ang="0">
                    <a:pos x="2" y="57"/>
                  </a:cxn>
                  <a:cxn ang="0">
                    <a:pos x="20" y="52"/>
                  </a:cxn>
                  <a:cxn ang="0">
                    <a:pos x="32" y="43"/>
                  </a:cxn>
                  <a:cxn ang="0">
                    <a:pos x="39" y="43"/>
                  </a:cxn>
                  <a:cxn ang="0">
                    <a:pos x="40" y="77"/>
                  </a:cxn>
                  <a:cxn ang="0">
                    <a:pos x="39" y="119"/>
                  </a:cxn>
                  <a:cxn ang="0">
                    <a:pos x="39" y="127"/>
                  </a:cxn>
                  <a:cxn ang="0">
                    <a:pos x="50" y="129"/>
                  </a:cxn>
                  <a:cxn ang="0">
                    <a:pos x="54" y="130"/>
                  </a:cxn>
                  <a:cxn ang="0">
                    <a:pos x="54" y="136"/>
                  </a:cxn>
                  <a:cxn ang="0">
                    <a:pos x="50" y="136"/>
                  </a:cxn>
                  <a:cxn ang="0">
                    <a:pos x="45" y="136"/>
                  </a:cxn>
                  <a:cxn ang="0">
                    <a:pos x="17" y="135"/>
                  </a:cxn>
                  <a:cxn ang="0">
                    <a:pos x="7" y="135"/>
                  </a:cxn>
                  <a:cxn ang="0">
                    <a:pos x="1" y="136"/>
                  </a:cxn>
                  <a:cxn ang="0">
                    <a:pos x="1" y="136"/>
                  </a:cxn>
                </a:cxnLst>
                <a:rect l="0" t="0" r="r" b="b"/>
                <a:pathLst>
                  <a:path w="54" h="136">
                    <a:moveTo>
                      <a:pt x="15" y="12"/>
                    </a:moveTo>
                    <a:lnTo>
                      <a:pt x="15" y="12"/>
                    </a:lnTo>
                    <a:cubicBezTo>
                      <a:pt x="15" y="9"/>
                      <a:pt x="16" y="6"/>
                      <a:pt x="19" y="3"/>
                    </a:cubicBezTo>
                    <a:cubicBezTo>
                      <a:pt x="21" y="1"/>
                      <a:pt x="24" y="0"/>
                      <a:pt x="28" y="0"/>
                    </a:cubicBezTo>
                    <a:cubicBezTo>
                      <a:pt x="32" y="0"/>
                      <a:pt x="36" y="1"/>
                      <a:pt x="38" y="3"/>
                    </a:cubicBezTo>
                    <a:cubicBezTo>
                      <a:pt x="41" y="6"/>
                      <a:pt x="42" y="9"/>
                      <a:pt x="42" y="12"/>
                    </a:cubicBezTo>
                    <a:cubicBezTo>
                      <a:pt x="42" y="14"/>
                      <a:pt x="42" y="17"/>
                      <a:pt x="41" y="19"/>
                    </a:cubicBezTo>
                    <a:cubicBezTo>
                      <a:pt x="40" y="21"/>
                      <a:pt x="38" y="23"/>
                      <a:pt x="36" y="25"/>
                    </a:cubicBezTo>
                    <a:cubicBezTo>
                      <a:pt x="33" y="26"/>
                      <a:pt x="31" y="27"/>
                      <a:pt x="28" y="27"/>
                    </a:cubicBezTo>
                    <a:cubicBezTo>
                      <a:pt x="25" y="27"/>
                      <a:pt x="22" y="25"/>
                      <a:pt x="19" y="23"/>
                    </a:cubicBezTo>
                    <a:cubicBezTo>
                      <a:pt x="17" y="20"/>
                      <a:pt x="15" y="16"/>
                      <a:pt x="15" y="12"/>
                    </a:cubicBezTo>
                    <a:lnTo>
                      <a:pt x="15" y="12"/>
                    </a:lnTo>
                    <a:close/>
                    <a:moveTo>
                      <a:pt x="1" y="136"/>
                    </a:moveTo>
                    <a:lnTo>
                      <a:pt x="1" y="136"/>
                    </a:lnTo>
                    <a:lnTo>
                      <a:pt x="0" y="129"/>
                    </a:lnTo>
                    <a:lnTo>
                      <a:pt x="12" y="128"/>
                    </a:lnTo>
                    <a:cubicBezTo>
                      <a:pt x="14" y="127"/>
                      <a:pt x="15" y="126"/>
                      <a:pt x="16" y="125"/>
                    </a:cubicBezTo>
                    <a:cubicBezTo>
                      <a:pt x="16" y="125"/>
                      <a:pt x="17" y="122"/>
                      <a:pt x="17" y="119"/>
                    </a:cubicBezTo>
                    <a:lnTo>
                      <a:pt x="17" y="118"/>
                    </a:lnTo>
                    <a:cubicBezTo>
                      <a:pt x="17" y="117"/>
                      <a:pt x="17" y="116"/>
                      <a:pt x="17" y="114"/>
                    </a:cubicBezTo>
                    <a:cubicBezTo>
                      <a:pt x="17" y="111"/>
                      <a:pt x="17" y="109"/>
                      <a:pt x="17" y="108"/>
                    </a:cubicBezTo>
                    <a:cubicBezTo>
                      <a:pt x="17" y="106"/>
                      <a:pt x="17" y="104"/>
                      <a:pt x="17" y="100"/>
                    </a:cubicBezTo>
                    <a:lnTo>
                      <a:pt x="17" y="95"/>
                    </a:lnTo>
                    <a:lnTo>
                      <a:pt x="17" y="90"/>
                    </a:lnTo>
                    <a:lnTo>
                      <a:pt x="17" y="73"/>
                    </a:lnTo>
                    <a:cubicBezTo>
                      <a:pt x="17" y="71"/>
                      <a:pt x="17" y="69"/>
                      <a:pt x="16" y="67"/>
                    </a:cubicBezTo>
                    <a:cubicBezTo>
                      <a:pt x="15" y="66"/>
                      <a:pt x="14" y="65"/>
                      <a:pt x="12" y="64"/>
                    </a:cubicBezTo>
                    <a:cubicBezTo>
                      <a:pt x="10" y="63"/>
                      <a:pt x="7" y="63"/>
                      <a:pt x="2" y="62"/>
                    </a:cubicBezTo>
                    <a:lnTo>
                      <a:pt x="2" y="57"/>
                    </a:lnTo>
                    <a:cubicBezTo>
                      <a:pt x="9" y="56"/>
                      <a:pt x="15" y="55"/>
                      <a:pt x="20" y="52"/>
                    </a:cubicBezTo>
                    <a:cubicBezTo>
                      <a:pt x="24" y="50"/>
                      <a:pt x="28" y="48"/>
                      <a:pt x="32" y="43"/>
                    </a:cubicBezTo>
                    <a:lnTo>
                      <a:pt x="39" y="43"/>
                    </a:lnTo>
                    <a:cubicBezTo>
                      <a:pt x="40" y="52"/>
                      <a:pt x="40" y="63"/>
                      <a:pt x="40" y="77"/>
                    </a:cubicBezTo>
                    <a:lnTo>
                      <a:pt x="39" y="119"/>
                    </a:lnTo>
                    <a:cubicBezTo>
                      <a:pt x="39" y="122"/>
                      <a:pt x="39" y="124"/>
                      <a:pt x="39" y="127"/>
                    </a:cubicBezTo>
                    <a:cubicBezTo>
                      <a:pt x="41" y="128"/>
                      <a:pt x="45" y="128"/>
                      <a:pt x="50" y="129"/>
                    </a:cubicBezTo>
                    <a:cubicBezTo>
                      <a:pt x="52" y="129"/>
                      <a:pt x="53" y="130"/>
                      <a:pt x="54" y="130"/>
                    </a:cubicBezTo>
                    <a:lnTo>
                      <a:pt x="54" y="136"/>
                    </a:lnTo>
                    <a:cubicBezTo>
                      <a:pt x="52" y="136"/>
                      <a:pt x="51" y="136"/>
                      <a:pt x="50" y="136"/>
                    </a:cubicBezTo>
                    <a:cubicBezTo>
                      <a:pt x="49" y="136"/>
                      <a:pt x="47" y="136"/>
                      <a:pt x="45" y="136"/>
                    </a:cubicBezTo>
                    <a:cubicBezTo>
                      <a:pt x="38" y="135"/>
                      <a:pt x="29" y="135"/>
                      <a:pt x="17" y="135"/>
                    </a:cubicBezTo>
                    <a:cubicBezTo>
                      <a:pt x="14" y="135"/>
                      <a:pt x="10" y="135"/>
                      <a:pt x="7" y="135"/>
                    </a:cubicBezTo>
                    <a:cubicBezTo>
                      <a:pt x="4" y="136"/>
                      <a:pt x="2" y="136"/>
                      <a:pt x="1" y="136"/>
                    </a:cubicBezTo>
                    <a:lnTo>
                      <a:pt x="1" y="136"/>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54" name="Freeform 34"/>
              <p:cNvSpPr>
                <a:spLocks/>
              </p:cNvSpPr>
              <p:nvPr/>
            </p:nvSpPr>
            <p:spPr bwMode="auto">
              <a:xfrm>
                <a:off x="3580" y="434"/>
                <a:ext cx="133" cy="123"/>
              </a:xfrm>
              <a:custGeom>
                <a:avLst/>
                <a:gdLst/>
                <a:ahLst/>
                <a:cxnLst>
                  <a:cxn ang="0">
                    <a:pos x="0" y="88"/>
                  </a:cxn>
                  <a:cxn ang="0">
                    <a:pos x="11" y="84"/>
                  </a:cxn>
                  <a:cxn ang="0">
                    <a:pos x="14" y="73"/>
                  </a:cxn>
                  <a:cxn ang="0">
                    <a:pos x="14" y="57"/>
                  </a:cxn>
                  <a:cxn ang="0">
                    <a:pos x="14" y="39"/>
                  </a:cxn>
                  <a:cxn ang="0">
                    <a:pos x="10" y="25"/>
                  </a:cxn>
                  <a:cxn ang="0">
                    <a:pos x="0" y="16"/>
                  </a:cxn>
                  <a:cxn ang="0">
                    <a:pos x="11" y="14"/>
                  </a:cxn>
                  <a:cxn ang="0">
                    <a:pos x="20" y="10"/>
                  </a:cxn>
                  <a:cxn ang="0">
                    <a:pos x="30" y="0"/>
                  </a:cxn>
                  <a:cxn ang="0">
                    <a:pos x="36" y="12"/>
                  </a:cxn>
                  <a:cxn ang="0">
                    <a:pos x="36" y="19"/>
                  </a:cxn>
                  <a:cxn ang="0">
                    <a:pos x="69" y="5"/>
                  </a:cxn>
                  <a:cxn ang="0">
                    <a:pos x="95" y="21"/>
                  </a:cxn>
                  <a:cxn ang="0">
                    <a:pos x="97" y="80"/>
                  </a:cxn>
                  <a:cxn ang="0">
                    <a:pos x="104" y="86"/>
                  </a:cxn>
                  <a:cxn ang="0">
                    <a:pos x="110" y="90"/>
                  </a:cxn>
                  <a:cxn ang="0">
                    <a:pos x="89" y="92"/>
                  </a:cxn>
                  <a:cxn ang="0">
                    <a:pos x="79" y="92"/>
                  </a:cxn>
                  <a:cxn ang="0">
                    <a:pos x="61" y="93"/>
                  </a:cxn>
                  <a:cxn ang="0">
                    <a:pos x="62" y="87"/>
                  </a:cxn>
                  <a:cxn ang="0">
                    <a:pos x="72" y="85"/>
                  </a:cxn>
                  <a:cxn ang="0">
                    <a:pos x="75" y="77"/>
                  </a:cxn>
                  <a:cxn ang="0">
                    <a:pos x="75" y="52"/>
                  </a:cxn>
                  <a:cxn ang="0">
                    <a:pos x="61" y="17"/>
                  </a:cxn>
                  <a:cxn ang="0">
                    <a:pos x="36" y="28"/>
                  </a:cxn>
                  <a:cxn ang="0">
                    <a:pos x="36" y="37"/>
                  </a:cxn>
                  <a:cxn ang="0">
                    <a:pos x="36" y="60"/>
                  </a:cxn>
                  <a:cxn ang="0">
                    <a:pos x="37" y="82"/>
                  </a:cxn>
                  <a:cxn ang="0">
                    <a:pos x="48" y="89"/>
                  </a:cxn>
                  <a:cxn ang="0">
                    <a:pos x="42" y="93"/>
                  </a:cxn>
                  <a:cxn ang="0">
                    <a:pos x="24" y="92"/>
                  </a:cxn>
                  <a:cxn ang="0">
                    <a:pos x="0" y="91"/>
                  </a:cxn>
                  <a:cxn ang="0">
                    <a:pos x="0" y="88"/>
                  </a:cxn>
                </a:cxnLst>
                <a:rect l="0" t="0" r="r" b="b"/>
                <a:pathLst>
                  <a:path w="110" h="93">
                    <a:moveTo>
                      <a:pt x="0" y="88"/>
                    </a:moveTo>
                    <a:lnTo>
                      <a:pt x="0" y="88"/>
                    </a:lnTo>
                    <a:cubicBezTo>
                      <a:pt x="2" y="87"/>
                      <a:pt x="3" y="86"/>
                      <a:pt x="5" y="86"/>
                    </a:cubicBezTo>
                    <a:cubicBezTo>
                      <a:pt x="9" y="85"/>
                      <a:pt x="11" y="85"/>
                      <a:pt x="11" y="84"/>
                    </a:cubicBezTo>
                    <a:cubicBezTo>
                      <a:pt x="12" y="84"/>
                      <a:pt x="13" y="83"/>
                      <a:pt x="13" y="82"/>
                    </a:cubicBezTo>
                    <a:cubicBezTo>
                      <a:pt x="14" y="81"/>
                      <a:pt x="14" y="78"/>
                      <a:pt x="14" y="73"/>
                    </a:cubicBezTo>
                    <a:lnTo>
                      <a:pt x="14" y="64"/>
                    </a:lnTo>
                    <a:lnTo>
                      <a:pt x="14" y="57"/>
                    </a:lnTo>
                    <a:lnTo>
                      <a:pt x="14" y="46"/>
                    </a:lnTo>
                    <a:lnTo>
                      <a:pt x="14" y="39"/>
                    </a:lnTo>
                    <a:cubicBezTo>
                      <a:pt x="14" y="35"/>
                      <a:pt x="13" y="31"/>
                      <a:pt x="13" y="29"/>
                    </a:cubicBezTo>
                    <a:cubicBezTo>
                      <a:pt x="13" y="28"/>
                      <a:pt x="12" y="27"/>
                      <a:pt x="10" y="25"/>
                    </a:cubicBezTo>
                    <a:cubicBezTo>
                      <a:pt x="8" y="24"/>
                      <a:pt x="5" y="23"/>
                      <a:pt x="0" y="21"/>
                    </a:cubicBezTo>
                    <a:lnTo>
                      <a:pt x="0" y="16"/>
                    </a:lnTo>
                    <a:cubicBezTo>
                      <a:pt x="1" y="16"/>
                      <a:pt x="2" y="16"/>
                      <a:pt x="3" y="16"/>
                    </a:cubicBezTo>
                    <a:cubicBezTo>
                      <a:pt x="3" y="16"/>
                      <a:pt x="6" y="15"/>
                      <a:pt x="11" y="14"/>
                    </a:cubicBezTo>
                    <a:cubicBezTo>
                      <a:pt x="15" y="12"/>
                      <a:pt x="17" y="12"/>
                      <a:pt x="18" y="11"/>
                    </a:cubicBezTo>
                    <a:cubicBezTo>
                      <a:pt x="19" y="11"/>
                      <a:pt x="19" y="10"/>
                      <a:pt x="20" y="10"/>
                    </a:cubicBezTo>
                    <a:cubicBezTo>
                      <a:pt x="21" y="9"/>
                      <a:pt x="22" y="9"/>
                      <a:pt x="23" y="8"/>
                    </a:cubicBezTo>
                    <a:cubicBezTo>
                      <a:pt x="25" y="7"/>
                      <a:pt x="27" y="4"/>
                      <a:pt x="30" y="0"/>
                    </a:cubicBezTo>
                    <a:lnTo>
                      <a:pt x="36" y="0"/>
                    </a:lnTo>
                    <a:lnTo>
                      <a:pt x="36" y="12"/>
                    </a:lnTo>
                    <a:cubicBezTo>
                      <a:pt x="35" y="13"/>
                      <a:pt x="35" y="14"/>
                      <a:pt x="35" y="14"/>
                    </a:cubicBezTo>
                    <a:cubicBezTo>
                      <a:pt x="35" y="15"/>
                      <a:pt x="35" y="17"/>
                      <a:pt x="36" y="19"/>
                    </a:cubicBezTo>
                    <a:cubicBezTo>
                      <a:pt x="41" y="14"/>
                      <a:pt x="47" y="11"/>
                      <a:pt x="51" y="9"/>
                    </a:cubicBezTo>
                    <a:cubicBezTo>
                      <a:pt x="57" y="6"/>
                      <a:pt x="63" y="5"/>
                      <a:pt x="69" y="5"/>
                    </a:cubicBezTo>
                    <a:cubicBezTo>
                      <a:pt x="75" y="5"/>
                      <a:pt x="81" y="7"/>
                      <a:pt x="86" y="10"/>
                    </a:cubicBezTo>
                    <a:cubicBezTo>
                      <a:pt x="91" y="13"/>
                      <a:pt x="94" y="17"/>
                      <a:pt x="95" y="21"/>
                    </a:cubicBezTo>
                    <a:cubicBezTo>
                      <a:pt x="97" y="25"/>
                      <a:pt x="98" y="34"/>
                      <a:pt x="98" y="46"/>
                    </a:cubicBezTo>
                    <a:lnTo>
                      <a:pt x="97" y="80"/>
                    </a:lnTo>
                    <a:cubicBezTo>
                      <a:pt x="97" y="82"/>
                      <a:pt x="98" y="83"/>
                      <a:pt x="98" y="84"/>
                    </a:cubicBezTo>
                    <a:cubicBezTo>
                      <a:pt x="99" y="85"/>
                      <a:pt x="101" y="85"/>
                      <a:pt x="104" y="86"/>
                    </a:cubicBezTo>
                    <a:lnTo>
                      <a:pt x="109" y="87"/>
                    </a:lnTo>
                    <a:cubicBezTo>
                      <a:pt x="109" y="88"/>
                      <a:pt x="110" y="89"/>
                      <a:pt x="110" y="90"/>
                    </a:cubicBezTo>
                    <a:cubicBezTo>
                      <a:pt x="110" y="91"/>
                      <a:pt x="110" y="92"/>
                      <a:pt x="110" y="93"/>
                    </a:cubicBezTo>
                    <a:lnTo>
                      <a:pt x="89" y="92"/>
                    </a:lnTo>
                    <a:lnTo>
                      <a:pt x="83" y="92"/>
                    </a:lnTo>
                    <a:lnTo>
                      <a:pt x="79" y="92"/>
                    </a:lnTo>
                    <a:lnTo>
                      <a:pt x="65" y="93"/>
                    </a:lnTo>
                    <a:lnTo>
                      <a:pt x="61" y="93"/>
                    </a:lnTo>
                    <a:cubicBezTo>
                      <a:pt x="61" y="92"/>
                      <a:pt x="61" y="92"/>
                      <a:pt x="61" y="91"/>
                    </a:cubicBezTo>
                    <a:cubicBezTo>
                      <a:pt x="61" y="90"/>
                      <a:pt x="61" y="89"/>
                      <a:pt x="62" y="87"/>
                    </a:cubicBezTo>
                    <a:cubicBezTo>
                      <a:pt x="63" y="87"/>
                      <a:pt x="65" y="87"/>
                      <a:pt x="69" y="86"/>
                    </a:cubicBezTo>
                    <a:cubicBezTo>
                      <a:pt x="70" y="86"/>
                      <a:pt x="71" y="86"/>
                      <a:pt x="72" y="85"/>
                    </a:cubicBezTo>
                    <a:cubicBezTo>
                      <a:pt x="74" y="85"/>
                      <a:pt x="74" y="84"/>
                      <a:pt x="75" y="84"/>
                    </a:cubicBezTo>
                    <a:cubicBezTo>
                      <a:pt x="75" y="82"/>
                      <a:pt x="75" y="80"/>
                      <a:pt x="75" y="77"/>
                    </a:cubicBezTo>
                    <a:cubicBezTo>
                      <a:pt x="75" y="71"/>
                      <a:pt x="75" y="67"/>
                      <a:pt x="75" y="64"/>
                    </a:cubicBezTo>
                    <a:lnTo>
                      <a:pt x="75" y="52"/>
                    </a:lnTo>
                    <a:cubicBezTo>
                      <a:pt x="75" y="37"/>
                      <a:pt x="74" y="28"/>
                      <a:pt x="73" y="24"/>
                    </a:cubicBezTo>
                    <a:cubicBezTo>
                      <a:pt x="70" y="19"/>
                      <a:pt x="66" y="17"/>
                      <a:pt x="61" y="17"/>
                    </a:cubicBezTo>
                    <a:cubicBezTo>
                      <a:pt x="57" y="17"/>
                      <a:pt x="53" y="18"/>
                      <a:pt x="49" y="20"/>
                    </a:cubicBezTo>
                    <a:cubicBezTo>
                      <a:pt x="45" y="21"/>
                      <a:pt x="40" y="24"/>
                      <a:pt x="36" y="28"/>
                    </a:cubicBezTo>
                    <a:lnTo>
                      <a:pt x="36" y="30"/>
                    </a:lnTo>
                    <a:lnTo>
                      <a:pt x="36" y="37"/>
                    </a:lnTo>
                    <a:lnTo>
                      <a:pt x="36" y="44"/>
                    </a:lnTo>
                    <a:lnTo>
                      <a:pt x="36" y="60"/>
                    </a:lnTo>
                    <a:lnTo>
                      <a:pt x="36" y="63"/>
                    </a:lnTo>
                    <a:cubicBezTo>
                      <a:pt x="36" y="74"/>
                      <a:pt x="37" y="80"/>
                      <a:pt x="37" y="82"/>
                    </a:cubicBezTo>
                    <a:cubicBezTo>
                      <a:pt x="38" y="83"/>
                      <a:pt x="42" y="85"/>
                      <a:pt x="48" y="87"/>
                    </a:cubicBezTo>
                    <a:cubicBezTo>
                      <a:pt x="48" y="88"/>
                      <a:pt x="48" y="89"/>
                      <a:pt x="48" y="89"/>
                    </a:cubicBezTo>
                    <a:cubicBezTo>
                      <a:pt x="48" y="90"/>
                      <a:pt x="48" y="91"/>
                      <a:pt x="47" y="93"/>
                    </a:cubicBezTo>
                    <a:cubicBezTo>
                      <a:pt x="45" y="93"/>
                      <a:pt x="43" y="93"/>
                      <a:pt x="42" y="93"/>
                    </a:cubicBezTo>
                    <a:cubicBezTo>
                      <a:pt x="40" y="93"/>
                      <a:pt x="38" y="93"/>
                      <a:pt x="35" y="93"/>
                    </a:cubicBezTo>
                    <a:lnTo>
                      <a:pt x="24" y="92"/>
                    </a:lnTo>
                    <a:cubicBezTo>
                      <a:pt x="18" y="92"/>
                      <a:pt x="10" y="93"/>
                      <a:pt x="0" y="93"/>
                    </a:cubicBezTo>
                    <a:cubicBezTo>
                      <a:pt x="0" y="92"/>
                      <a:pt x="0" y="92"/>
                      <a:pt x="0" y="91"/>
                    </a:cubicBezTo>
                    <a:cubicBezTo>
                      <a:pt x="0" y="90"/>
                      <a:pt x="0" y="89"/>
                      <a:pt x="0" y="88"/>
                    </a:cubicBezTo>
                    <a:lnTo>
                      <a:pt x="0" y="88"/>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55" name="Freeform 35"/>
              <p:cNvSpPr>
                <a:spLocks noEditPoints="1"/>
              </p:cNvSpPr>
              <p:nvPr/>
            </p:nvSpPr>
            <p:spPr bwMode="auto">
              <a:xfrm>
                <a:off x="3726" y="441"/>
                <a:ext cx="103" cy="119"/>
              </a:xfrm>
              <a:custGeom>
                <a:avLst/>
                <a:gdLst/>
                <a:ahLst/>
                <a:cxnLst>
                  <a:cxn ang="0">
                    <a:pos x="1" y="33"/>
                  </a:cxn>
                  <a:cxn ang="0">
                    <a:pos x="1" y="33"/>
                  </a:cxn>
                  <a:cxn ang="0">
                    <a:pos x="6" y="21"/>
                  </a:cxn>
                  <a:cxn ang="0">
                    <a:pos x="18" y="8"/>
                  </a:cxn>
                  <a:cxn ang="0">
                    <a:pos x="30" y="2"/>
                  </a:cxn>
                  <a:cxn ang="0">
                    <a:pos x="41" y="0"/>
                  </a:cxn>
                  <a:cxn ang="0">
                    <a:pos x="57" y="1"/>
                  </a:cxn>
                  <a:cxn ang="0">
                    <a:pos x="67" y="6"/>
                  </a:cxn>
                  <a:cxn ang="0">
                    <a:pos x="76" y="14"/>
                  </a:cxn>
                  <a:cxn ang="0">
                    <a:pos x="82" y="23"/>
                  </a:cxn>
                  <a:cxn ang="0">
                    <a:pos x="85" y="37"/>
                  </a:cxn>
                  <a:cxn ang="0">
                    <a:pos x="73" y="37"/>
                  </a:cxn>
                  <a:cxn ang="0">
                    <a:pos x="52" y="36"/>
                  </a:cxn>
                  <a:cxn ang="0">
                    <a:pos x="44" y="35"/>
                  </a:cxn>
                  <a:cxn ang="0">
                    <a:pos x="33" y="36"/>
                  </a:cxn>
                  <a:cxn ang="0">
                    <a:pos x="24" y="36"/>
                  </a:cxn>
                  <a:cxn ang="0">
                    <a:pos x="24" y="38"/>
                  </a:cxn>
                  <a:cxn ang="0">
                    <a:pos x="25" y="50"/>
                  </a:cxn>
                  <a:cxn ang="0">
                    <a:pos x="29" y="60"/>
                  </a:cxn>
                  <a:cxn ang="0">
                    <a:pos x="36" y="68"/>
                  </a:cxn>
                  <a:cxn ang="0">
                    <a:pos x="44" y="73"/>
                  </a:cxn>
                  <a:cxn ang="0">
                    <a:pos x="50" y="75"/>
                  </a:cxn>
                  <a:cxn ang="0">
                    <a:pos x="61" y="74"/>
                  </a:cxn>
                  <a:cxn ang="0">
                    <a:pos x="69" y="72"/>
                  </a:cxn>
                  <a:cxn ang="0">
                    <a:pos x="78" y="66"/>
                  </a:cxn>
                  <a:cxn ang="0">
                    <a:pos x="85" y="71"/>
                  </a:cxn>
                  <a:cxn ang="0">
                    <a:pos x="66" y="86"/>
                  </a:cxn>
                  <a:cxn ang="0">
                    <a:pos x="44" y="90"/>
                  </a:cxn>
                  <a:cxn ang="0">
                    <a:pos x="31" y="89"/>
                  </a:cxn>
                  <a:cxn ang="0">
                    <a:pos x="18" y="83"/>
                  </a:cxn>
                  <a:cxn ang="0">
                    <a:pos x="8" y="74"/>
                  </a:cxn>
                  <a:cxn ang="0">
                    <a:pos x="2" y="62"/>
                  </a:cxn>
                  <a:cxn ang="0">
                    <a:pos x="0" y="49"/>
                  </a:cxn>
                  <a:cxn ang="0">
                    <a:pos x="1" y="33"/>
                  </a:cxn>
                  <a:cxn ang="0">
                    <a:pos x="1" y="33"/>
                  </a:cxn>
                  <a:cxn ang="0">
                    <a:pos x="61" y="29"/>
                  </a:cxn>
                  <a:cxn ang="0">
                    <a:pos x="61" y="29"/>
                  </a:cxn>
                  <a:cxn ang="0">
                    <a:pos x="59" y="17"/>
                  </a:cxn>
                  <a:cxn ang="0">
                    <a:pos x="52" y="9"/>
                  </a:cxn>
                  <a:cxn ang="0">
                    <a:pos x="43" y="6"/>
                  </a:cxn>
                  <a:cxn ang="0">
                    <a:pos x="31" y="12"/>
                  </a:cxn>
                  <a:cxn ang="0">
                    <a:pos x="24" y="29"/>
                  </a:cxn>
                  <a:cxn ang="0">
                    <a:pos x="48" y="29"/>
                  </a:cxn>
                  <a:cxn ang="0">
                    <a:pos x="54" y="29"/>
                  </a:cxn>
                  <a:cxn ang="0">
                    <a:pos x="59" y="28"/>
                  </a:cxn>
                  <a:cxn ang="0">
                    <a:pos x="61" y="29"/>
                  </a:cxn>
                  <a:cxn ang="0">
                    <a:pos x="61" y="29"/>
                  </a:cxn>
                </a:cxnLst>
                <a:rect l="0" t="0" r="r" b="b"/>
                <a:pathLst>
                  <a:path w="85" h="90">
                    <a:moveTo>
                      <a:pt x="1" y="33"/>
                    </a:moveTo>
                    <a:lnTo>
                      <a:pt x="1" y="33"/>
                    </a:lnTo>
                    <a:cubicBezTo>
                      <a:pt x="3" y="27"/>
                      <a:pt x="5" y="23"/>
                      <a:pt x="6" y="21"/>
                    </a:cubicBezTo>
                    <a:cubicBezTo>
                      <a:pt x="10" y="16"/>
                      <a:pt x="14" y="11"/>
                      <a:pt x="18" y="8"/>
                    </a:cubicBezTo>
                    <a:cubicBezTo>
                      <a:pt x="23" y="5"/>
                      <a:pt x="27" y="3"/>
                      <a:pt x="30" y="2"/>
                    </a:cubicBezTo>
                    <a:cubicBezTo>
                      <a:pt x="35" y="0"/>
                      <a:pt x="38" y="0"/>
                      <a:pt x="41" y="0"/>
                    </a:cubicBezTo>
                    <a:cubicBezTo>
                      <a:pt x="48" y="0"/>
                      <a:pt x="53" y="0"/>
                      <a:pt x="57" y="1"/>
                    </a:cubicBezTo>
                    <a:cubicBezTo>
                      <a:pt x="61" y="2"/>
                      <a:pt x="64" y="4"/>
                      <a:pt x="67" y="6"/>
                    </a:cubicBezTo>
                    <a:cubicBezTo>
                      <a:pt x="71" y="8"/>
                      <a:pt x="74" y="11"/>
                      <a:pt x="76" y="14"/>
                    </a:cubicBezTo>
                    <a:cubicBezTo>
                      <a:pt x="79" y="17"/>
                      <a:pt x="81" y="20"/>
                      <a:pt x="82" y="23"/>
                    </a:cubicBezTo>
                    <a:cubicBezTo>
                      <a:pt x="84" y="27"/>
                      <a:pt x="84" y="32"/>
                      <a:pt x="85" y="37"/>
                    </a:cubicBezTo>
                    <a:lnTo>
                      <a:pt x="73" y="37"/>
                    </a:lnTo>
                    <a:cubicBezTo>
                      <a:pt x="70" y="37"/>
                      <a:pt x="63" y="37"/>
                      <a:pt x="52" y="36"/>
                    </a:cubicBezTo>
                    <a:cubicBezTo>
                      <a:pt x="48" y="36"/>
                      <a:pt x="45" y="35"/>
                      <a:pt x="44" y="35"/>
                    </a:cubicBezTo>
                    <a:cubicBezTo>
                      <a:pt x="43" y="35"/>
                      <a:pt x="40" y="36"/>
                      <a:pt x="33" y="36"/>
                    </a:cubicBezTo>
                    <a:lnTo>
                      <a:pt x="24" y="36"/>
                    </a:lnTo>
                    <a:cubicBezTo>
                      <a:pt x="24" y="37"/>
                      <a:pt x="24" y="37"/>
                      <a:pt x="24" y="38"/>
                    </a:cubicBezTo>
                    <a:cubicBezTo>
                      <a:pt x="24" y="42"/>
                      <a:pt x="24" y="46"/>
                      <a:pt x="25" y="50"/>
                    </a:cubicBezTo>
                    <a:cubicBezTo>
                      <a:pt x="26" y="54"/>
                      <a:pt x="27" y="57"/>
                      <a:pt x="29" y="60"/>
                    </a:cubicBezTo>
                    <a:cubicBezTo>
                      <a:pt x="31" y="63"/>
                      <a:pt x="33" y="66"/>
                      <a:pt x="36" y="68"/>
                    </a:cubicBezTo>
                    <a:cubicBezTo>
                      <a:pt x="38" y="70"/>
                      <a:pt x="41" y="72"/>
                      <a:pt x="44" y="73"/>
                    </a:cubicBezTo>
                    <a:lnTo>
                      <a:pt x="50" y="75"/>
                    </a:lnTo>
                    <a:cubicBezTo>
                      <a:pt x="55" y="75"/>
                      <a:pt x="59" y="75"/>
                      <a:pt x="61" y="74"/>
                    </a:cubicBezTo>
                    <a:cubicBezTo>
                      <a:pt x="64" y="74"/>
                      <a:pt x="67" y="73"/>
                      <a:pt x="69" y="72"/>
                    </a:cubicBezTo>
                    <a:cubicBezTo>
                      <a:pt x="72" y="71"/>
                      <a:pt x="75" y="69"/>
                      <a:pt x="78" y="66"/>
                    </a:cubicBezTo>
                    <a:cubicBezTo>
                      <a:pt x="81" y="68"/>
                      <a:pt x="83" y="70"/>
                      <a:pt x="85" y="71"/>
                    </a:cubicBezTo>
                    <a:cubicBezTo>
                      <a:pt x="79" y="78"/>
                      <a:pt x="72" y="83"/>
                      <a:pt x="66" y="86"/>
                    </a:cubicBezTo>
                    <a:cubicBezTo>
                      <a:pt x="59" y="89"/>
                      <a:pt x="52" y="90"/>
                      <a:pt x="44" y="90"/>
                    </a:cubicBezTo>
                    <a:cubicBezTo>
                      <a:pt x="38" y="90"/>
                      <a:pt x="34" y="90"/>
                      <a:pt x="31" y="89"/>
                    </a:cubicBezTo>
                    <a:cubicBezTo>
                      <a:pt x="26" y="88"/>
                      <a:pt x="22" y="86"/>
                      <a:pt x="18" y="83"/>
                    </a:cubicBezTo>
                    <a:cubicBezTo>
                      <a:pt x="14" y="81"/>
                      <a:pt x="11" y="77"/>
                      <a:pt x="8" y="74"/>
                    </a:cubicBezTo>
                    <a:cubicBezTo>
                      <a:pt x="6" y="70"/>
                      <a:pt x="4" y="66"/>
                      <a:pt x="2" y="62"/>
                    </a:cubicBezTo>
                    <a:cubicBezTo>
                      <a:pt x="1" y="57"/>
                      <a:pt x="0" y="52"/>
                      <a:pt x="0" y="49"/>
                    </a:cubicBezTo>
                    <a:cubicBezTo>
                      <a:pt x="0" y="43"/>
                      <a:pt x="0" y="38"/>
                      <a:pt x="1" y="33"/>
                    </a:cubicBezTo>
                    <a:lnTo>
                      <a:pt x="1" y="33"/>
                    </a:lnTo>
                    <a:close/>
                    <a:moveTo>
                      <a:pt x="61" y="29"/>
                    </a:moveTo>
                    <a:lnTo>
                      <a:pt x="61" y="29"/>
                    </a:lnTo>
                    <a:cubicBezTo>
                      <a:pt x="61" y="25"/>
                      <a:pt x="61" y="21"/>
                      <a:pt x="59" y="17"/>
                    </a:cubicBezTo>
                    <a:cubicBezTo>
                      <a:pt x="58" y="14"/>
                      <a:pt x="55" y="11"/>
                      <a:pt x="52" y="9"/>
                    </a:cubicBezTo>
                    <a:cubicBezTo>
                      <a:pt x="49" y="7"/>
                      <a:pt x="46" y="6"/>
                      <a:pt x="43" y="6"/>
                    </a:cubicBezTo>
                    <a:cubicBezTo>
                      <a:pt x="39" y="6"/>
                      <a:pt x="34" y="8"/>
                      <a:pt x="31" y="12"/>
                    </a:cubicBezTo>
                    <a:cubicBezTo>
                      <a:pt x="27" y="16"/>
                      <a:pt x="25" y="22"/>
                      <a:pt x="24" y="29"/>
                    </a:cubicBezTo>
                    <a:lnTo>
                      <a:pt x="48" y="29"/>
                    </a:lnTo>
                    <a:cubicBezTo>
                      <a:pt x="49" y="29"/>
                      <a:pt x="52" y="29"/>
                      <a:pt x="54" y="29"/>
                    </a:cubicBezTo>
                    <a:cubicBezTo>
                      <a:pt x="56" y="29"/>
                      <a:pt x="58" y="28"/>
                      <a:pt x="59" y="28"/>
                    </a:cubicBezTo>
                    <a:cubicBezTo>
                      <a:pt x="59" y="28"/>
                      <a:pt x="60" y="28"/>
                      <a:pt x="61" y="29"/>
                    </a:cubicBezTo>
                    <a:lnTo>
                      <a:pt x="61" y="29"/>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56" name="Freeform 36"/>
              <p:cNvSpPr>
                <a:spLocks/>
              </p:cNvSpPr>
              <p:nvPr/>
            </p:nvSpPr>
            <p:spPr bwMode="auto">
              <a:xfrm>
                <a:off x="5357" y="4441"/>
                <a:ext cx="31" cy="81"/>
              </a:xfrm>
              <a:custGeom>
                <a:avLst/>
                <a:gdLst/>
                <a:ahLst/>
                <a:cxnLst>
                  <a:cxn ang="0">
                    <a:pos x="17" y="0"/>
                  </a:cxn>
                  <a:cxn ang="0">
                    <a:pos x="17" y="0"/>
                  </a:cxn>
                  <a:cxn ang="0">
                    <a:pos x="17" y="0"/>
                  </a:cxn>
                  <a:cxn ang="0">
                    <a:pos x="17" y="1"/>
                  </a:cxn>
                  <a:cxn ang="0">
                    <a:pos x="17" y="55"/>
                  </a:cxn>
                  <a:cxn ang="0">
                    <a:pos x="19" y="59"/>
                  </a:cxn>
                  <a:cxn ang="0">
                    <a:pos x="26" y="60"/>
                  </a:cxn>
                  <a:cxn ang="0">
                    <a:pos x="26" y="61"/>
                  </a:cxn>
                  <a:cxn ang="0">
                    <a:pos x="0" y="61"/>
                  </a:cxn>
                  <a:cxn ang="0">
                    <a:pos x="0" y="60"/>
                  </a:cxn>
                  <a:cxn ang="0">
                    <a:pos x="7" y="59"/>
                  </a:cxn>
                  <a:cxn ang="0">
                    <a:pos x="9" y="53"/>
                  </a:cxn>
                  <a:cxn ang="0">
                    <a:pos x="9" y="12"/>
                  </a:cxn>
                  <a:cxn ang="0">
                    <a:pos x="9" y="9"/>
                  </a:cxn>
                  <a:cxn ang="0">
                    <a:pos x="6" y="7"/>
                  </a:cxn>
                  <a:cxn ang="0">
                    <a:pos x="3" y="8"/>
                  </a:cxn>
                  <a:cxn ang="0">
                    <a:pos x="0" y="9"/>
                  </a:cxn>
                  <a:cxn ang="0">
                    <a:pos x="0" y="8"/>
                  </a:cxn>
                  <a:cxn ang="0">
                    <a:pos x="16" y="0"/>
                  </a:cxn>
                  <a:cxn ang="0">
                    <a:pos x="17" y="0"/>
                  </a:cxn>
                </a:cxnLst>
                <a:rect l="0" t="0" r="r" b="b"/>
                <a:pathLst>
                  <a:path w="26" h="61">
                    <a:moveTo>
                      <a:pt x="17" y="0"/>
                    </a:moveTo>
                    <a:lnTo>
                      <a:pt x="17" y="0"/>
                    </a:lnTo>
                    <a:cubicBezTo>
                      <a:pt x="17" y="0"/>
                      <a:pt x="17" y="0"/>
                      <a:pt x="17" y="0"/>
                    </a:cubicBezTo>
                    <a:cubicBezTo>
                      <a:pt x="17" y="0"/>
                      <a:pt x="17" y="0"/>
                      <a:pt x="17" y="1"/>
                    </a:cubicBezTo>
                    <a:lnTo>
                      <a:pt x="17" y="55"/>
                    </a:lnTo>
                    <a:cubicBezTo>
                      <a:pt x="17" y="57"/>
                      <a:pt x="18" y="58"/>
                      <a:pt x="19" y="59"/>
                    </a:cubicBezTo>
                    <a:cubicBezTo>
                      <a:pt x="20" y="60"/>
                      <a:pt x="22" y="60"/>
                      <a:pt x="26" y="60"/>
                    </a:cubicBezTo>
                    <a:lnTo>
                      <a:pt x="26" y="61"/>
                    </a:lnTo>
                    <a:lnTo>
                      <a:pt x="0" y="61"/>
                    </a:lnTo>
                    <a:lnTo>
                      <a:pt x="0" y="60"/>
                    </a:lnTo>
                    <a:cubicBezTo>
                      <a:pt x="4" y="60"/>
                      <a:pt x="6" y="59"/>
                      <a:pt x="7" y="59"/>
                    </a:cubicBezTo>
                    <a:cubicBezTo>
                      <a:pt x="9" y="58"/>
                      <a:pt x="9" y="56"/>
                      <a:pt x="9" y="53"/>
                    </a:cubicBezTo>
                    <a:lnTo>
                      <a:pt x="9" y="12"/>
                    </a:lnTo>
                    <a:cubicBezTo>
                      <a:pt x="9" y="10"/>
                      <a:pt x="9" y="9"/>
                      <a:pt x="9" y="9"/>
                    </a:cubicBezTo>
                    <a:cubicBezTo>
                      <a:pt x="8" y="8"/>
                      <a:pt x="7" y="7"/>
                      <a:pt x="6" y="7"/>
                    </a:cubicBezTo>
                    <a:cubicBezTo>
                      <a:pt x="5" y="7"/>
                      <a:pt x="4" y="8"/>
                      <a:pt x="3" y="8"/>
                    </a:cubicBezTo>
                    <a:cubicBezTo>
                      <a:pt x="2" y="8"/>
                      <a:pt x="1" y="9"/>
                      <a:pt x="0" y="9"/>
                    </a:cubicBezTo>
                    <a:lnTo>
                      <a:pt x="0" y="8"/>
                    </a:lnTo>
                    <a:lnTo>
                      <a:pt x="16" y="0"/>
                    </a:lnTo>
                    <a:lnTo>
                      <a:pt x="17"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57" name="Freeform 37"/>
              <p:cNvSpPr>
                <a:spLocks/>
              </p:cNvSpPr>
              <p:nvPr/>
            </p:nvSpPr>
            <p:spPr bwMode="auto">
              <a:xfrm>
                <a:off x="5403" y="4442"/>
                <a:ext cx="47" cy="81"/>
              </a:xfrm>
              <a:custGeom>
                <a:avLst/>
                <a:gdLst/>
                <a:ahLst/>
                <a:cxnLst>
                  <a:cxn ang="0">
                    <a:pos x="39" y="0"/>
                  </a:cxn>
                  <a:cxn ang="0">
                    <a:pos x="39" y="0"/>
                  </a:cxn>
                  <a:cxn ang="0">
                    <a:pos x="39" y="1"/>
                  </a:cxn>
                  <a:cxn ang="0">
                    <a:pos x="20" y="61"/>
                  </a:cxn>
                  <a:cxn ang="0">
                    <a:pos x="14" y="61"/>
                  </a:cxn>
                  <a:cxn ang="0">
                    <a:pos x="32" y="6"/>
                  </a:cxn>
                  <a:cxn ang="0">
                    <a:pos x="12" y="6"/>
                  </a:cxn>
                  <a:cxn ang="0">
                    <a:pos x="6" y="8"/>
                  </a:cxn>
                  <a:cxn ang="0">
                    <a:pos x="1" y="14"/>
                  </a:cxn>
                  <a:cxn ang="0">
                    <a:pos x="0" y="13"/>
                  </a:cxn>
                  <a:cxn ang="0">
                    <a:pos x="3" y="4"/>
                  </a:cxn>
                  <a:cxn ang="0">
                    <a:pos x="5" y="0"/>
                  </a:cxn>
                  <a:cxn ang="0">
                    <a:pos x="39" y="0"/>
                  </a:cxn>
                </a:cxnLst>
                <a:rect l="0" t="0" r="r" b="b"/>
                <a:pathLst>
                  <a:path w="39" h="61">
                    <a:moveTo>
                      <a:pt x="39" y="0"/>
                    </a:moveTo>
                    <a:lnTo>
                      <a:pt x="39" y="0"/>
                    </a:lnTo>
                    <a:lnTo>
                      <a:pt x="39" y="1"/>
                    </a:lnTo>
                    <a:lnTo>
                      <a:pt x="20" y="61"/>
                    </a:lnTo>
                    <a:lnTo>
                      <a:pt x="14" y="61"/>
                    </a:lnTo>
                    <a:lnTo>
                      <a:pt x="32" y="6"/>
                    </a:lnTo>
                    <a:lnTo>
                      <a:pt x="12" y="6"/>
                    </a:lnTo>
                    <a:cubicBezTo>
                      <a:pt x="9" y="6"/>
                      <a:pt x="7" y="7"/>
                      <a:pt x="6" y="8"/>
                    </a:cubicBezTo>
                    <a:cubicBezTo>
                      <a:pt x="5" y="9"/>
                      <a:pt x="3" y="11"/>
                      <a:pt x="1" y="14"/>
                    </a:cubicBezTo>
                    <a:lnTo>
                      <a:pt x="0" y="13"/>
                    </a:lnTo>
                    <a:cubicBezTo>
                      <a:pt x="2" y="8"/>
                      <a:pt x="3" y="5"/>
                      <a:pt x="3" y="4"/>
                    </a:cubicBezTo>
                    <a:cubicBezTo>
                      <a:pt x="4" y="3"/>
                      <a:pt x="4" y="2"/>
                      <a:pt x="5" y="0"/>
                    </a:cubicBezTo>
                    <a:lnTo>
                      <a:pt x="39"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58" name="Freeform 38"/>
              <p:cNvSpPr>
                <a:spLocks noEditPoints="1"/>
              </p:cNvSpPr>
              <p:nvPr/>
            </p:nvSpPr>
            <p:spPr bwMode="auto">
              <a:xfrm>
                <a:off x="830" y="2441"/>
                <a:ext cx="83" cy="102"/>
              </a:xfrm>
              <a:custGeom>
                <a:avLst/>
                <a:gdLst/>
                <a:ahLst/>
                <a:cxnLst>
                  <a:cxn ang="0">
                    <a:pos x="0" y="77"/>
                  </a:cxn>
                  <a:cxn ang="0">
                    <a:pos x="0" y="77"/>
                  </a:cxn>
                  <a:cxn ang="0">
                    <a:pos x="0" y="0"/>
                  </a:cxn>
                  <a:cxn ang="0">
                    <a:pos x="34" y="0"/>
                  </a:cxn>
                  <a:cxn ang="0">
                    <a:pos x="50" y="2"/>
                  </a:cxn>
                  <a:cxn ang="0">
                    <a:pos x="58" y="10"/>
                  </a:cxn>
                  <a:cxn ang="0">
                    <a:pos x="61" y="21"/>
                  </a:cxn>
                  <a:cxn ang="0">
                    <a:pos x="56" y="35"/>
                  </a:cxn>
                  <a:cxn ang="0">
                    <a:pos x="40" y="42"/>
                  </a:cxn>
                  <a:cxn ang="0">
                    <a:pos x="46" y="46"/>
                  </a:cxn>
                  <a:cxn ang="0">
                    <a:pos x="54" y="56"/>
                  </a:cxn>
                  <a:cxn ang="0">
                    <a:pos x="68" y="77"/>
                  </a:cxn>
                  <a:cxn ang="0">
                    <a:pos x="55" y="77"/>
                  </a:cxn>
                  <a:cxn ang="0">
                    <a:pos x="45" y="61"/>
                  </a:cxn>
                  <a:cxn ang="0">
                    <a:pos x="37" y="50"/>
                  </a:cxn>
                  <a:cxn ang="0">
                    <a:pos x="32" y="45"/>
                  </a:cxn>
                  <a:cxn ang="0">
                    <a:pos x="28" y="43"/>
                  </a:cxn>
                  <a:cxn ang="0">
                    <a:pos x="22" y="43"/>
                  </a:cxn>
                  <a:cxn ang="0">
                    <a:pos x="10" y="43"/>
                  </a:cxn>
                  <a:cxn ang="0">
                    <a:pos x="10" y="77"/>
                  </a:cxn>
                  <a:cxn ang="0">
                    <a:pos x="0" y="77"/>
                  </a:cxn>
                  <a:cxn ang="0">
                    <a:pos x="10" y="34"/>
                  </a:cxn>
                  <a:cxn ang="0">
                    <a:pos x="10" y="34"/>
                  </a:cxn>
                  <a:cxn ang="0">
                    <a:pos x="32" y="34"/>
                  </a:cxn>
                  <a:cxn ang="0">
                    <a:pos x="43" y="33"/>
                  </a:cxn>
                  <a:cxn ang="0">
                    <a:pos x="49" y="28"/>
                  </a:cxn>
                  <a:cxn ang="0">
                    <a:pos x="51" y="21"/>
                  </a:cxn>
                  <a:cxn ang="0">
                    <a:pos x="47" y="12"/>
                  </a:cxn>
                  <a:cxn ang="0">
                    <a:pos x="35" y="9"/>
                  </a:cxn>
                  <a:cxn ang="0">
                    <a:pos x="10" y="9"/>
                  </a:cxn>
                  <a:cxn ang="0">
                    <a:pos x="10" y="34"/>
                  </a:cxn>
                </a:cxnLst>
                <a:rect l="0" t="0" r="r" b="b"/>
                <a:pathLst>
                  <a:path w="68" h="77">
                    <a:moveTo>
                      <a:pt x="0" y="77"/>
                    </a:moveTo>
                    <a:lnTo>
                      <a:pt x="0" y="77"/>
                    </a:lnTo>
                    <a:lnTo>
                      <a:pt x="0" y="0"/>
                    </a:lnTo>
                    <a:lnTo>
                      <a:pt x="34" y="0"/>
                    </a:lnTo>
                    <a:cubicBezTo>
                      <a:pt x="41" y="0"/>
                      <a:pt x="46" y="1"/>
                      <a:pt x="50" y="2"/>
                    </a:cubicBezTo>
                    <a:cubicBezTo>
                      <a:pt x="53" y="4"/>
                      <a:pt x="56" y="6"/>
                      <a:pt x="58" y="10"/>
                    </a:cubicBezTo>
                    <a:cubicBezTo>
                      <a:pt x="60" y="13"/>
                      <a:pt x="61" y="17"/>
                      <a:pt x="61" y="21"/>
                    </a:cubicBezTo>
                    <a:cubicBezTo>
                      <a:pt x="61" y="27"/>
                      <a:pt x="60" y="31"/>
                      <a:pt x="56" y="35"/>
                    </a:cubicBezTo>
                    <a:cubicBezTo>
                      <a:pt x="53" y="39"/>
                      <a:pt x="47" y="41"/>
                      <a:pt x="40" y="42"/>
                    </a:cubicBezTo>
                    <a:cubicBezTo>
                      <a:pt x="42" y="43"/>
                      <a:pt x="44" y="45"/>
                      <a:pt x="46" y="46"/>
                    </a:cubicBezTo>
                    <a:cubicBezTo>
                      <a:pt x="49" y="49"/>
                      <a:pt x="52" y="52"/>
                      <a:pt x="54" y="56"/>
                    </a:cubicBezTo>
                    <a:lnTo>
                      <a:pt x="68" y="77"/>
                    </a:lnTo>
                    <a:lnTo>
                      <a:pt x="55" y="77"/>
                    </a:lnTo>
                    <a:lnTo>
                      <a:pt x="45" y="61"/>
                    </a:lnTo>
                    <a:cubicBezTo>
                      <a:pt x="42" y="56"/>
                      <a:pt x="39" y="53"/>
                      <a:pt x="37" y="50"/>
                    </a:cubicBezTo>
                    <a:cubicBezTo>
                      <a:pt x="36" y="48"/>
                      <a:pt x="34" y="46"/>
                      <a:pt x="32" y="45"/>
                    </a:cubicBezTo>
                    <a:cubicBezTo>
                      <a:pt x="31" y="44"/>
                      <a:pt x="29" y="44"/>
                      <a:pt x="28" y="43"/>
                    </a:cubicBezTo>
                    <a:cubicBezTo>
                      <a:pt x="27" y="43"/>
                      <a:pt x="25" y="43"/>
                      <a:pt x="22" y="43"/>
                    </a:cubicBezTo>
                    <a:lnTo>
                      <a:pt x="10" y="43"/>
                    </a:lnTo>
                    <a:lnTo>
                      <a:pt x="10" y="77"/>
                    </a:lnTo>
                    <a:lnTo>
                      <a:pt x="0" y="77"/>
                    </a:lnTo>
                    <a:close/>
                    <a:moveTo>
                      <a:pt x="10" y="34"/>
                    </a:moveTo>
                    <a:lnTo>
                      <a:pt x="10" y="34"/>
                    </a:lnTo>
                    <a:lnTo>
                      <a:pt x="32" y="34"/>
                    </a:lnTo>
                    <a:cubicBezTo>
                      <a:pt x="37" y="34"/>
                      <a:pt x="40" y="34"/>
                      <a:pt x="43" y="33"/>
                    </a:cubicBezTo>
                    <a:cubicBezTo>
                      <a:pt x="46" y="32"/>
                      <a:pt x="48" y="30"/>
                      <a:pt x="49" y="28"/>
                    </a:cubicBezTo>
                    <a:cubicBezTo>
                      <a:pt x="50" y="26"/>
                      <a:pt x="51" y="24"/>
                      <a:pt x="51" y="21"/>
                    </a:cubicBezTo>
                    <a:cubicBezTo>
                      <a:pt x="51" y="18"/>
                      <a:pt x="50" y="15"/>
                      <a:pt x="47" y="12"/>
                    </a:cubicBezTo>
                    <a:cubicBezTo>
                      <a:pt x="44" y="10"/>
                      <a:pt x="40" y="9"/>
                      <a:pt x="35" y="9"/>
                    </a:cubicBezTo>
                    <a:lnTo>
                      <a:pt x="10" y="9"/>
                    </a:lnTo>
                    <a:lnTo>
                      <a:pt x="10" y="3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59" name="Freeform 39"/>
              <p:cNvSpPr>
                <a:spLocks noEditPoints="1"/>
              </p:cNvSpPr>
              <p:nvPr/>
            </p:nvSpPr>
            <p:spPr bwMode="auto">
              <a:xfrm>
                <a:off x="918" y="2468"/>
                <a:ext cx="62" cy="76"/>
              </a:xfrm>
              <a:custGeom>
                <a:avLst/>
                <a:gdLst/>
                <a:ahLst/>
                <a:cxnLst>
                  <a:cxn ang="0">
                    <a:pos x="41" y="39"/>
                  </a:cxn>
                  <a:cxn ang="0">
                    <a:pos x="41" y="39"/>
                  </a:cxn>
                  <a:cxn ang="0">
                    <a:pos x="51" y="40"/>
                  </a:cxn>
                  <a:cxn ang="0">
                    <a:pos x="43" y="53"/>
                  </a:cxn>
                  <a:cxn ang="0">
                    <a:pos x="27" y="58"/>
                  </a:cxn>
                  <a:cxn ang="0">
                    <a:pos x="7" y="51"/>
                  </a:cxn>
                  <a:cxn ang="0">
                    <a:pos x="0" y="30"/>
                  </a:cxn>
                  <a:cxn ang="0">
                    <a:pos x="8" y="8"/>
                  </a:cxn>
                  <a:cxn ang="0">
                    <a:pos x="26" y="0"/>
                  </a:cxn>
                  <a:cxn ang="0">
                    <a:pos x="44" y="8"/>
                  </a:cxn>
                  <a:cxn ang="0">
                    <a:pos x="51" y="29"/>
                  </a:cxn>
                  <a:cxn ang="0">
                    <a:pos x="51" y="32"/>
                  </a:cxn>
                  <a:cxn ang="0">
                    <a:pos x="10" y="32"/>
                  </a:cxn>
                  <a:cxn ang="0">
                    <a:pos x="15" y="46"/>
                  </a:cxn>
                  <a:cxn ang="0">
                    <a:pos x="27" y="50"/>
                  </a:cxn>
                  <a:cxn ang="0">
                    <a:pos x="36" y="48"/>
                  </a:cxn>
                  <a:cxn ang="0">
                    <a:pos x="41" y="39"/>
                  </a:cxn>
                  <a:cxn ang="0">
                    <a:pos x="41" y="39"/>
                  </a:cxn>
                  <a:cxn ang="0">
                    <a:pos x="11" y="24"/>
                  </a:cxn>
                  <a:cxn ang="0">
                    <a:pos x="11" y="24"/>
                  </a:cxn>
                  <a:cxn ang="0">
                    <a:pos x="42" y="24"/>
                  </a:cxn>
                  <a:cxn ang="0">
                    <a:pos x="38" y="13"/>
                  </a:cxn>
                  <a:cxn ang="0">
                    <a:pos x="26" y="8"/>
                  </a:cxn>
                  <a:cxn ang="0">
                    <a:pos x="15" y="12"/>
                  </a:cxn>
                  <a:cxn ang="0">
                    <a:pos x="11" y="24"/>
                  </a:cxn>
                  <a:cxn ang="0">
                    <a:pos x="11" y="24"/>
                  </a:cxn>
                </a:cxnLst>
                <a:rect l="0" t="0" r="r" b="b"/>
                <a:pathLst>
                  <a:path w="51" h="58">
                    <a:moveTo>
                      <a:pt x="41" y="39"/>
                    </a:moveTo>
                    <a:lnTo>
                      <a:pt x="41" y="39"/>
                    </a:lnTo>
                    <a:lnTo>
                      <a:pt x="51" y="40"/>
                    </a:lnTo>
                    <a:cubicBezTo>
                      <a:pt x="50" y="46"/>
                      <a:pt x="47" y="50"/>
                      <a:pt x="43" y="53"/>
                    </a:cubicBezTo>
                    <a:cubicBezTo>
                      <a:pt x="39" y="57"/>
                      <a:pt x="33" y="58"/>
                      <a:pt x="27" y="58"/>
                    </a:cubicBezTo>
                    <a:cubicBezTo>
                      <a:pt x="19" y="58"/>
                      <a:pt x="12" y="56"/>
                      <a:pt x="7" y="51"/>
                    </a:cubicBezTo>
                    <a:cubicBezTo>
                      <a:pt x="3" y="46"/>
                      <a:pt x="0" y="39"/>
                      <a:pt x="0" y="30"/>
                    </a:cubicBezTo>
                    <a:cubicBezTo>
                      <a:pt x="0" y="20"/>
                      <a:pt x="3" y="13"/>
                      <a:pt x="8" y="8"/>
                    </a:cubicBezTo>
                    <a:cubicBezTo>
                      <a:pt x="12" y="3"/>
                      <a:pt x="19" y="0"/>
                      <a:pt x="26" y="0"/>
                    </a:cubicBezTo>
                    <a:cubicBezTo>
                      <a:pt x="34" y="0"/>
                      <a:pt x="40" y="3"/>
                      <a:pt x="44" y="8"/>
                    </a:cubicBezTo>
                    <a:cubicBezTo>
                      <a:pt x="49" y="13"/>
                      <a:pt x="51" y="20"/>
                      <a:pt x="51" y="29"/>
                    </a:cubicBezTo>
                    <a:cubicBezTo>
                      <a:pt x="51" y="30"/>
                      <a:pt x="51" y="30"/>
                      <a:pt x="51" y="32"/>
                    </a:cubicBezTo>
                    <a:lnTo>
                      <a:pt x="10" y="32"/>
                    </a:lnTo>
                    <a:cubicBezTo>
                      <a:pt x="10" y="38"/>
                      <a:pt x="12" y="42"/>
                      <a:pt x="15" y="46"/>
                    </a:cubicBezTo>
                    <a:cubicBezTo>
                      <a:pt x="18" y="49"/>
                      <a:pt x="22" y="50"/>
                      <a:pt x="27" y="50"/>
                    </a:cubicBezTo>
                    <a:cubicBezTo>
                      <a:pt x="30" y="50"/>
                      <a:pt x="33" y="49"/>
                      <a:pt x="36" y="48"/>
                    </a:cubicBezTo>
                    <a:cubicBezTo>
                      <a:pt x="38" y="46"/>
                      <a:pt x="40" y="43"/>
                      <a:pt x="41" y="39"/>
                    </a:cubicBezTo>
                    <a:lnTo>
                      <a:pt x="41" y="39"/>
                    </a:lnTo>
                    <a:close/>
                    <a:moveTo>
                      <a:pt x="11" y="24"/>
                    </a:moveTo>
                    <a:lnTo>
                      <a:pt x="11" y="24"/>
                    </a:lnTo>
                    <a:lnTo>
                      <a:pt x="42" y="24"/>
                    </a:lnTo>
                    <a:cubicBezTo>
                      <a:pt x="41" y="19"/>
                      <a:pt x="40" y="16"/>
                      <a:pt x="38" y="13"/>
                    </a:cubicBezTo>
                    <a:cubicBezTo>
                      <a:pt x="35" y="10"/>
                      <a:pt x="31" y="8"/>
                      <a:pt x="26" y="8"/>
                    </a:cubicBezTo>
                    <a:cubicBezTo>
                      <a:pt x="22" y="8"/>
                      <a:pt x="18" y="9"/>
                      <a:pt x="15" y="12"/>
                    </a:cubicBezTo>
                    <a:cubicBezTo>
                      <a:pt x="13" y="15"/>
                      <a:pt x="11" y="19"/>
                      <a:pt x="11" y="24"/>
                    </a:cubicBezTo>
                    <a:lnTo>
                      <a:pt x="11" y="2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60" name="Freeform 40"/>
              <p:cNvSpPr>
                <a:spLocks/>
              </p:cNvSpPr>
              <p:nvPr/>
            </p:nvSpPr>
            <p:spPr bwMode="auto">
              <a:xfrm>
                <a:off x="987" y="2444"/>
                <a:ext cx="34" cy="100"/>
              </a:xfrm>
              <a:custGeom>
                <a:avLst/>
                <a:gdLst/>
                <a:ahLst/>
                <a:cxnLst>
                  <a:cxn ang="0">
                    <a:pos x="26" y="66"/>
                  </a:cxn>
                  <a:cxn ang="0">
                    <a:pos x="26" y="66"/>
                  </a:cxn>
                  <a:cxn ang="0">
                    <a:pos x="28" y="75"/>
                  </a:cxn>
                  <a:cxn ang="0">
                    <a:pos x="20" y="76"/>
                  </a:cxn>
                  <a:cxn ang="0">
                    <a:pos x="12" y="74"/>
                  </a:cxn>
                  <a:cxn ang="0">
                    <a:pos x="9" y="70"/>
                  </a:cxn>
                  <a:cxn ang="0">
                    <a:pos x="7" y="59"/>
                  </a:cxn>
                  <a:cxn ang="0">
                    <a:pos x="7" y="27"/>
                  </a:cxn>
                  <a:cxn ang="0">
                    <a:pos x="0" y="27"/>
                  </a:cxn>
                  <a:cxn ang="0">
                    <a:pos x="0" y="19"/>
                  </a:cxn>
                  <a:cxn ang="0">
                    <a:pos x="7" y="19"/>
                  </a:cxn>
                  <a:cxn ang="0">
                    <a:pos x="7" y="6"/>
                  </a:cxn>
                  <a:cxn ang="0">
                    <a:pos x="17" y="0"/>
                  </a:cxn>
                  <a:cxn ang="0">
                    <a:pos x="17" y="19"/>
                  </a:cxn>
                  <a:cxn ang="0">
                    <a:pos x="26" y="19"/>
                  </a:cxn>
                  <a:cxn ang="0">
                    <a:pos x="26" y="27"/>
                  </a:cxn>
                  <a:cxn ang="0">
                    <a:pos x="17" y="27"/>
                  </a:cxn>
                  <a:cxn ang="0">
                    <a:pos x="17" y="59"/>
                  </a:cxn>
                  <a:cxn ang="0">
                    <a:pos x="17" y="64"/>
                  </a:cxn>
                  <a:cxn ang="0">
                    <a:pos x="19" y="66"/>
                  </a:cxn>
                  <a:cxn ang="0">
                    <a:pos x="22" y="67"/>
                  </a:cxn>
                  <a:cxn ang="0">
                    <a:pos x="26" y="66"/>
                  </a:cxn>
                  <a:cxn ang="0">
                    <a:pos x="26" y="66"/>
                  </a:cxn>
                </a:cxnLst>
                <a:rect l="0" t="0" r="r" b="b"/>
                <a:pathLst>
                  <a:path w="28" h="76">
                    <a:moveTo>
                      <a:pt x="26" y="66"/>
                    </a:moveTo>
                    <a:lnTo>
                      <a:pt x="26" y="66"/>
                    </a:lnTo>
                    <a:lnTo>
                      <a:pt x="28" y="75"/>
                    </a:lnTo>
                    <a:cubicBezTo>
                      <a:pt x="25" y="75"/>
                      <a:pt x="23" y="76"/>
                      <a:pt x="20" y="76"/>
                    </a:cubicBezTo>
                    <a:cubicBezTo>
                      <a:pt x="17" y="76"/>
                      <a:pt x="14" y="75"/>
                      <a:pt x="12" y="74"/>
                    </a:cubicBezTo>
                    <a:cubicBezTo>
                      <a:pt x="11" y="73"/>
                      <a:pt x="9" y="71"/>
                      <a:pt x="9" y="70"/>
                    </a:cubicBezTo>
                    <a:cubicBezTo>
                      <a:pt x="8" y="68"/>
                      <a:pt x="7" y="64"/>
                      <a:pt x="7" y="59"/>
                    </a:cubicBezTo>
                    <a:lnTo>
                      <a:pt x="7" y="27"/>
                    </a:lnTo>
                    <a:lnTo>
                      <a:pt x="0" y="27"/>
                    </a:lnTo>
                    <a:lnTo>
                      <a:pt x="0" y="19"/>
                    </a:lnTo>
                    <a:lnTo>
                      <a:pt x="7" y="19"/>
                    </a:lnTo>
                    <a:lnTo>
                      <a:pt x="7" y="6"/>
                    </a:lnTo>
                    <a:lnTo>
                      <a:pt x="17" y="0"/>
                    </a:lnTo>
                    <a:lnTo>
                      <a:pt x="17" y="19"/>
                    </a:lnTo>
                    <a:lnTo>
                      <a:pt x="26" y="19"/>
                    </a:lnTo>
                    <a:lnTo>
                      <a:pt x="26" y="27"/>
                    </a:lnTo>
                    <a:lnTo>
                      <a:pt x="17" y="27"/>
                    </a:lnTo>
                    <a:lnTo>
                      <a:pt x="17" y="59"/>
                    </a:lnTo>
                    <a:cubicBezTo>
                      <a:pt x="17" y="62"/>
                      <a:pt x="17" y="64"/>
                      <a:pt x="17" y="64"/>
                    </a:cubicBezTo>
                    <a:cubicBezTo>
                      <a:pt x="18" y="65"/>
                      <a:pt x="18" y="66"/>
                      <a:pt x="19" y="66"/>
                    </a:cubicBezTo>
                    <a:cubicBezTo>
                      <a:pt x="20" y="67"/>
                      <a:pt x="21" y="67"/>
                      <a:pt x="22" y="67"/>
                    </a:cubicBezTo>
                    <a:cubicBezTo>
                      <a:pt x="23" y="67"/>
                      <a:pt x="24" y="67"/>
                      <a:pt x="26" y="66"/>
                    </a:cubicBezTo>
                    <a:lnTo>
                      <a:pt x="26"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61" name="Freeform 41"/>
              <p:cNvSpPr>
                <a:spLocks/>
              </p:cNvSpPr>
              <p:nvPr/>
            </p:nvSpPr>
            <p:spPr bwMode="auto">
              <a:xfrm>
                <a:off x="1031" y="2469"/>
                <a:ext cx="54" cy="75"/>
              </a:xfrm>
              <a:custGeom>
                <a:avLst/>
                <a:gdLst/>
                <a:ahLst/>
                <a:cxnLst>
                  <a:cxn ang="0">
                    <a:pos x="36" y="56"/>
                  </a:cxn>
                  <a:cxn ang="0">
                    <a:pos x="36" y="56"/>
                  </a:cxn>
                  <a:cxn ang="0">
                    <a:pos x="36" y="48"/>
                  </a:cxn>
                  <a:cxn ang="0">
                    <a:pos x="19" y="57"/>
                  </a:cxn>
                  <a:cxn ang="0">
                    <a:pos x="10" y="55"/>
                  </a:cxn>
                  <a:cxn ang="0">
                    <a:pos x="3" y="51"/>
                  </a:cxn>
                  <a:cxn ang="0">
                    <a:pos x="0" y="44"/>
                  </a:cxn>
                  <a:cxn ang="0">
                    <a:pos x="0" y="35"/>
                  </a:cxn>
                  <a:cxn ang="0">
                    <a:pos x="0" y="0"/>
                  </a:cxn>
                  <a:cxn ang="0">
                    <a:pos x="9" y="0"/>
                  </a:cxn>
                  <a:cxn ang="0">
                    <a:pos x="9" y="31"/>
                  </a:cxn>
                  <a:cxn ang="0">
                    <a:pos x="10" y="41"/>
                  </a:cxn>
                  <a:cxn ang="0">
                    <a:pos x="14" y="47"/>
                  </a:cxn>
                  <a:cxn ang="0">
                    <a:pos x="21" y="49"/>
                  </a:cxn>
                  <a:cxn ang="0">
                    <a:pos x="29" y="47"/>
                  </a:cxn>
                  <a:cxn ang="0">
                    <a:pos x="34" y="41"/>
                  </a:cxn>
                  <a:cxn ang="0">
                    <a:pos x="35" y="30"/>
                  </a:cxn>
                  <a:cxn ang="0">
                    <a:pos x="35" y="0"/>
                  </a:cxn>
                  <a:cxn ang="0">
                    <a:pos x="45" y="0"/>
                  </a:cxn>
                  <a:cxn ang="0">
                    <a:pos x="45" y="56"/>
                  </a:cxn>
                  <a:cxn ang="0">
                    <a:pos x="36" y="56"/>
                  </a:cxn>
                </a:cxnLst>
                <a:rect l="0" t="0" r="r" b="b"/>
                <a:pathLst>
                  <a:path w="45" h="57">
                    <a:moveTo>
                      <a:pt x="36" y="56"/>
                    </a:moveTo>
                    <a:lnTo>
                      <a:pt x="36" y="56"/>
                    </a:lnTo>
                    <a:lnTo>
                      <a:pt x="36" y="48"/>
                    </a:lnTo>
                    <a:cubicBezTo>
                      <a:pt x="32" y="54"/>
                      <a:pt x="26" y="57"/>
                      <a:pt x="19" y="57"/>
                    </a:cubicBezTo>
                    <a:cubicBezTo>
                      <a:pt x="15" y="57"/>
                      <a:pt x="12" y="56"/>
                      <a:pt x="10" y="55"/>
                    </a:cubicBezTo>
                    <a:cubicBezTo>
                      <a:pt x="7" y="54"/>
                      <a:pt x="5" y="52"/>
                      <a:pt x="3" y="51"/>
                    </a:cubicBezTo>
                    <a:cubicBezTo>
                      <a:pt x="2" y="49"/>
                      <a:pt x="1" y="46"/>
                      <a:pt x="0" y="44"/>
                    </a:cubicBezTo>
                    <a:cubicBezTo>
                      <a:pt x="0" y="42"/>
                      <a:pt x="0" y="39"/>
                      <a:pt x="0" y="35"/>
                    </a:cubicBezTo>
                    <a:lnTo>
                      <a:pt x="0" y="0"/>
                    </a:lnTo>
                    <a:lnTo>
                      <a:pt x="9" y="0"/>
                    </a:lnTo>
                    <a:lnTo>
                      <a:pt x="9" y="31"/>
                    </a:lnTo>
                    <a:cubicBezTo>
                      <a:pt x="9" y="36"/>
                      <a:pt x="9" y="39"/>
                      <a:pt x="10" y="41"/>
                    </a:cubicBezTo>
                    <a:cubicBezTo>
                      <a:pt x="10" y="44"/>
                      <a:pt x="12" y="46"/>
                      <a:pt x="14" y="47"/>
                    </a:cubicBezTo>
                    <a:cubicBezTo>
                      <a:pt x="15" y="48"/>
                      <a:pt x="18" y="49"/>
                      <a:pt x="21" y="49"/>
                    </a:cubicBezTo>
                    <a:cubicBezTo>
                      <a:pt x="23" y="49"/>
                      <a:pt x="26" y="48"/>
                      <a:pt x="29" y="47"/>
                    </a:cubicBezTo>
                    <a:cubicBezTo>
                      <a:pt x="31" y="45"/>
                      <a:pt x="33" y="43"/>
                      <a:pt x="34" y="41"/>
                    </a:cubicBezTo>
                    <a:cubicBezTo>
                      <a:pt x="35" y="38"/>
                      <a:pt x="35" y="35"/>
                      <a:pt x="35" y="30"/>
                    </a:cubicBezTo>
                    <a:lnTo>
                      <a:pt x="35" y="0"/>
                    </a:lnTo>
                    <a:lnTo>
                      <a:pt x="45" y="0"/>
                    </a:lnTo>
                    <a:lnTo>
                      <a:pt x="45" y="56"/>
                    </a:lnTo>
                    <a:lnTo>
                      <a:pt x="36" y="5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62" name="Freeform 42"/>
              <p:cNvSpPr>
                <a:spLocks/>
              </p:cNvSpPr>
              <p:nvPr/>
            </p:nvSpPr>
            <p:spPr bwMode="auto">
              <a:xfrm>
                <a:off x="1103" y="2468"/>
                <a:ext cx="36" cy="75"/>
              </a:xfrm>
              <a:custGeom>
                <a:avLst/>
                <a:gdLst/>
                <a:ahLst/>
                <a:cxnLst>
                  <a:cxn ang="0">
                    <a:pos x="0" y="57"/>
                  </a:cxn>
                  <a:cxn ang="0">
                    <a:pos x="0" y="57"/>
                  </a:cxn>
                  <a:cxn ang="0">
                    <a:pos x="0" y="1"/>
                  </a:cxn>
                  <a:cxn ang="0">
                    <a:pos x="9" y="1"/>
                  </a:cxn>
                  <a:cxn ang="0">
                    <a:pos x="9" y="10"/>
                  </a:cxn>
                  <a:cxn ang="0">
                    <a:pos x="15" y="2"/>
                  </a:cxn>
                  <a:cxn ang="0">
                    <a:pos x="21" y="0"/>
                  </a:cxn>
                  <a:cxn ang="0">
                    <a:pos x="30" y="3"/>
                  </a:cxn>
                  <a:cxn ang="0">
                    <a:pos x="27" y="12"/>
                  </a:cxn>
                  <a:cxn ang="0">
                    <a:pos x="20" y="10"/>
                  </a:cxn>
                  <a:cxn ang="0">
                    <a:pos x="15" y="12"/>
                  </a:cxn>
                  <a:cxn ang="0">
                    <a:pos x="11" y="17"/>
                  </a:cxn>
                  <a:cxn ang="0">
                    <a:pos x="9" y="28"/>
                  </a:cxn>
                  <a:cxn ang="0">
                    <a:pos x="9" y="57"/>
                  </a:cxn>
                  <a:cxn ang="0">
                    <a:pos x="0" y="57"/>
                  </a:cxn>
                </a:cxnLst>
                <a:rect l="0" t="0" r="r" b="b"/>
                <a:pathLst>
                  <a:path w="30" h="57">
                    <a:moveTo>
                      <a:pt x="0" y="57"/>
                    </a:moveTo>
                    <a:lnTo>
                      <a:pt x="0" y="57"/>
                    </a:lnTo>
                    <a:lnTo>
                      <a:pt x="0" y="1"/>
                    </a:lnTo>
                    <a:lnTo>
                      <a:pt x="9" y="1"/>
                    </a:lnTo>
                    <a:lnTo>
                      <a:pt x="9" y="10"/>
                    </a:lnTo>
                    <a:cubicBezTo>
                      <a:pt x="11" y="6"/>
                      <a:pt x="13" y="3"/>
                      <a:pt x="15" y="2"/>
                    </a:cubicBezTo>
                    <a:cubicBezTo>
                      <a:pt x="16" y="1"/>
                      <a:pt x="18" y="0"/>
                      <a:pt x="21" y="0"/>
                    </a:cubicBezTo>
                    <a:cubicBezTo>
                      <a:pt x="24" y="0"/>
                      <a:pt x="27" y="1"/>
                      <a:pt x="30" y="3"/>
                    </a:cubicBezTo>
                    <a:lnTo>
                      <a:pt x="27" y="12"/>
                    </a:lnTo>
                    <a:cubicBezTo>
                      <a:pt x="25" y="11"/>
                      <a:pt x="22" y="10"/>
                      <a:pt x="20" y="10"/>
                    </a:cubicBezTo>
                    <a:cubicBezTo>
                      <a:pt x="18" y="10"/>
                      <a:pt x="16" y="10"/>
                      <a:pt x="15" y="12"/>
                    </a:cubicBezTo>
                    <a:cubicBezTo>
                      <a:pt x="13" y="13"/>
                      <a:pt x="12" y="15"/>
                      <a:pt x="11" y="17"/>
                    </a:cubicBezTo>
                    <a:cubicBezTo>
                      <a:pt x="10" y="20"/>
                      <a:pt x="9" y="24"/>
                      <a:pt x="9" y="28"/>
                    </a:cubicBezTo>
                    <a:lnTo>
                      <a:pt x="9" y="57"/>
                    </a:lnTo>
                    <a:lnTo>
                      <a:pt x="0" y="5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63" name="Freeform 43"/>
              <p:cNvSpPr>
                <a:spLocks/>
              </p:cNvSpPr>
              <p:nvPr/>
            </p:nvSpPr>
            <p:spPr bwMode="auto">
              <a:xfrm>
                <a:off x="1145" y="2468"/>
                <a:ext cx="55" cy="75"/>
              </a:xfrm>
              <a:custGeom>
                <a:avLst/>
                <a:gdLst/>
                <a:ahLst/>
                <a:cxnLst>
                  <a:cxn ang="0">
                    <a:pos x="0" y="57"/>
                  </a:cxn>
                  <a:cxn ang="0">
                    <a:pos x="0" y="57"/>
                  </a:cxn>
                  <a:cxn ang="0">
                    <a:pos x="0" y="1"/>
                  </a:cxn>
                  <a:cxn ang="0">
                    <a:pos x="9" y="1"/>
                  </a:cxn>
                  <a:cxn ang="0">
                    <a:pos x="9" y="9"/>
                  </a:cxn>
                  <a:cxn ang="0">
                    <a:pos x="26" y="0"/>
                  </a:cxn>
                  <a:cxn ang="0">
                    <a:pos x="36" y="2"/>
                  </a:cxn>
                  <a:cxn ang="0">
                    <a:pos x="42" y="7"/>
                  </a:cxn>
                  <a:cxn ang="0">
                    <a:pos x="45" y="14"/>
                  </a:cxn>
                  <a:cxn ang="0">
                    <a:pos x="45" y="23"/>
                  </a:cxn>
                  <a:cxn ang="0">
                    <a:pos x="45" y="57"/>
                  </a:cxn>
                  <a:cxn ang="0">
                    <a:pos x="36" y="57"/>
                  </a:cxn>
                  <a:cxn ang="0">
                    <a:pos x="36" y="23"/>
                  </a:cxn>
                  <a:cxn ang="0">
                    <a:pos x="35" y="15"/>
                  </a:cxn>
                  <a:cxn ang="0">
                    <a:pos x="31" y="10"/>
                  </a:cxn>
                  <a:cxn ang="0">
                    <a:pos x="24" y="8"/>
                  </a:cxn>
                  <a:cxn ang="0">
                    <a:pos x="14" y="12"/>
                  </a:cxn>
                  <a:cxn ang="0">
                    <a:pos x="10" y="27"/>
                  </a:cxn>
                  <a:cxn ang="0">
                    <a:pos x="10" y="57"/>
                  </a:cxn>
                  <a:cxn ang="0">
                    <a:pos x="0" y="57"/>
                  </a:cxn>
                </a:cxnLst>
                <a:rect l="0" t="0" r="r" b="b"/>
                <a:pathLst>
                  <a:path w="45" h="57">
                    <a:moveTo>
                      <a:pt x="0" y="57"/>
                    </a:moveTo>
                    <a:lnTo>
                      <a:pt x="0" y="57"/>
                    </a:lnTo>
                    <a:lnTo>
                      <a:pt x="0" y="1"/>
                    </a:lnTo>
                    <a:lnTo>
                      <a:pt x="9" y="1"/>
                    </a:lnTo>
                    <a:lnTo>
                      <a:pt x="9" y="9"/>
                    </a:lnTo>
                    <a:cubicBezTo>
                      <a:pt x="13" y="3"/>
                      <a:pt x="19" y="0"/>
                      <a:pt x="26" y="0"/>
                    </a:cubicBezTo>
                    <a:cubicBezTo>
                      <a:pt x="30" y="0"/>
                      <a:pt x="33" y="1"/>
                      <a:pt x="36" y="2"/>
                    </a:cubicBezTo>
                    <a:cubicBezTo>
                      <a:pt x="39" y="3"/>
                      <a:pt x="41" y="5"/>
                      <a:pt x="42" y="7"/>
                    </a:cubicBezTo>
                    <a:cubicBezTo>
                      <a:pt x="43" y="9"/>
                      <a:pt x="44" y="11"/>
                      <a:pt x="45" y="14"/>
                    </a:cubicBezTo>
                    <a:cubicBezTo>
                      <a:pt x="45" y="15"/>
                      <a:pt x="45" y="18"/>
                      <a:pt x="45" y="23"/>
                    </a:cubicBezTo>
                    <a:lnTo>
                      <a:pt x="45" y="57"/>
                    </a:lnTo>
                    <a:lnTo>
                      <a:pt x="36" y="57"/>
                    </a:lnTo>
                    <a:lnTo>
                      <a:pt x="36" y="23"/>
                    </a:lnTo>
                    <a:cubicBezTo>
                      <a:pt x="36" y="19"/>
                      <a:pt x="36" y="16"/>
                      <a:pt x="35" y="15"/>
                    </a:cubicBezTo>
                    <a:cubicBezTo>
                      <a:pt x="34" y="13"/>
                      <a:pt x="33" y="11"/>
                      <a:pt x="31" y="10"/>
                    </a:cubicBezTo>
                    <a:cubicBezTo>
                      <a:pt x="29" y="9"/>
                      <a:pt x="27" y="8"/>
                      <a:pt x="24" y="8"/>
                    </a:cubicBezTo>
                    <a:cubicBezTo>
                      <a:pt x="20" y="8"/>
                      <a:pt x="17" y="10"/>
                      <a:pt x="14" y="12"/>
                    </a:cubicBezTo>
                    <a:cubicBezTo>
                      <a:pt x="11" y="15"/>
                      <a:pt x="10" y="19"/>
                      <a:pt x="10" y="27"/>
                    </a:cubicBezTo>
                    <a:lnTo>
                      <a:pt x="10" y="57"/>
                    </a:lnTo>
                    <a:lnTo>
                      <a:pt x="0" y="5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64" name="Freeform 44"/>
              <p:cNvSpPr>
                <a:spLocks noEditPoints="1"/>
              </p:cNvSpPr>
              <p:nvPr/>
            </p:nvSpPr>
            <p:spPr bwMode="auto">
              <a:xfrm>
                <a:off x="1249" y="2468"/>
                <a:ext cx="63" cy="76"/>
              </a:xfrm>
              <a:custGeom>
                <a:avLst/>
                <a:gdLst/>
                <a:ahLst/>
                <a:cxnLst>
                  <a:cxn ang="0">
                    <a:pos x="0" y="29"/>
                  </a:cxn>
                  <a:cxn ang="0">
                    <a:pos x="0" y="29"/>
                  </a:cxn>
                  <a:cxn ang="0">
                    <a:pos x="8" y="6"/>
                  </a:cxn>
                  <a:cxn ang="0">
                    <a:pos x="26" y="0"/>
                  </a:cxn>
                  <a:cxn ang="0">
                    <a:pos x="44" y="8"/>
                  </a:cxn>
                  <a:cxn ang="0">
                    <a:pos x="52" y="28"/>
                  </a:cxn>
                  <a:cxn ang="0">
                    <a:pos x="48" y="45"/>
                  </a:cxn>
                  <a:cxn ang="0">
                    <a:pos x="39" y="55"/>
                  </a:cxn>
                  <a:cxn ang="0">
                    <a:pos x="26" y="58"/>
                  </a:cxn>
                  <a:cxn ang="0">
                    <a:pos x="7" y="51"/>
                  </a:cxn>
                  <a:cxn ang="0">
                    <a:pos x="0" y="29"/>
                  </a:cxn>
                  <a:cxn ang="0">
                    <a:pos x="0" y="29"/>
                  </a:cxn>
                  <a:cxn ang="0">
                    <a:pos x="9" y="29"/>
                  </a:cxn>
                  <a:cxn ang="0">
                    <a:pos x="9" y="29"/>
                  </a:cxn>
                  <a:cxn ang="0">
                    <a:pos x="14" y="45"/>
                  </a:cxn>
                  <a:cxn ang="0">
                    <a:pos x="26" y="50"/>
                  </a:cxn>
                  <a:cxn ang="0">
                    <a:pos x="37" y="45"/>
                  </a:cxn>
                  <a:cxn ang="0">
                    <a:pos x="42" y="29"/>
                  </a:cxn>
                  <a:cxn ang="0">
                    <a:pos x="37" y="13"/>
                  </a:cxn>
                  <a:cxn ang="0">
                    <a:pos x="26" y="8"/>
                  </a:cxn>
                  <a:cxn ang="0">
                    <a:pos x="14" y="13"/>
                  </a:cxn>
                  <a:cxn ang="0">
                    <a:pos x="9" y="29"/>
                  </a:cxn>
                  <a:cxn ang="0">
                    <a:pos x="9" y="29"/>
                  </a:cxn>
                </a:cxnLst>
                <a:rect l="0" t="0" r="r" b="b"/>
                <a:pathLst>
                  <a:path w="52" h="58">
                    <a:moveTo>
                      <a:pt x="0" y="29"/>
                    </a:moveTo>
                    <a:lnTo>
                      <a:pt x="0" y="29"/>
                    </a:lnTo>
                    <a:cubicBezTo>
                      <a:pt x="0" y="19"/>
                      <a:pt x="3" y="11"/>
                      <a:pt x="8" y="6"/>
                    </a:cubicBezTo>
                    <a:cubicBezTo>
                      <a:pt x="13" y="2"/>
                      <a:pt x="19" y="0"/>
                      <a:pt x="26" y="0"/>
                    </a:cubicBezTo>
                    <a:cubicBezTo>
                      <a:pt x="33" y="0"/>
                      <a:pt x="40" y="3"/>
                      <a:pt x="44" y="8"/>
                    </a:cubicBezTo>
                    <a:cubicBezTo>
                      <a:pt x="49" y="13"/>
                      <a:pt x="52" y="20"/>
                      <a:pt x="52" y="28"/>
                    </a:cubicBezTo>
                    <a:cubicBezTo>
                      <a:pt x="52" y="35"/>
                      <a:pt x="51" y="41"/>
                      <a:pt x="48" y="45"/>
                    </a:cubicBezTo>
                    <a:cubicBezTo>
                      <a:pt x="46" y="49"/>
                      <a:pt x="43" y="52"/>
                      <a:pt x="39" y="55"/>
                    </a:cubicBezTo>
                    <a:cubicBezTo>
                      <a:pt x="35" y="57"/>
                      <a:pt x="31" y="58"/>
                      <a:pt x="26" y="58"/>
                    </a:cubicBezTo>
                    <a:cubicBezTo>
                      <a:pt x="18" y="58"/>
                      <a:pt x="12" y="56"/>
                      <a:pt x="7" y="51"/>
                    </a:cubicBezTo>
                    <a:cubicBezTo>
                      <a:pt x="2" y="46"/>
                      <a:pt x="0" y="38"/>
                      <a:pt x="0" y="29"/>
                    </a:cubicBezTo>
                    <a:lnTo>
                      <a:pt x="0" y="29"/>
                    </a:lnTo>
                    <a:close/>
                    <a:moveTo>
                      <a:pt x="9" y="29"/>
                    </a:moveTo>
                    <a:lnTo>
                      <a:pt x="9" y="29"/>
                    </a:lnTo>
                    <a:cubicBezTo>
                      <a:pt x="9" y="36"/>
                      <a:pt x="11" y="42"/>
                      <a:pt x="14" y="45"/>
                    </a:cubicBezTo>
                    <a:cubicBezTo>
                      <a:pt x="17" y="49"/>
                      <a:pt x="21" y="50"/>
                      <a:pt x="26" y="50"/>
                    </a:cubicBezTo>
                    <a:cubicBezTo>
                      <a:pt x="30" y="50"/>
                      <a:pt x="34" y="49"/>
                      <a:pt x="37" y="45"/>
                    </a:cubicBezTo>
                    <a:cubicBezTo>
                      <a:pt x="40" y="42"/>
                      <a:pt x="42" y="36"/>
                      <a:pt x="42" y="29"/>
                    </a:cubicBezTo>
                    <a:cubicBezTo>
                      <a:pt x="42" y="22"/>
                      <a:pt x="40" y="17"/>
                      <a:pt x="37" y="13"/>
                    </a:cubicBezTo>
                    <a:cubicBezTo>
                      <a:pt x="34" y="10"/>
                      <a:pt x="30" y="8"/>
                      <a:pt x="26" y="8"/>
                    </a:cubicBezTo>
                    <a:cubicBezTo>
                      <a:pt x="21" y="8"/>
                      <a:pt x="17" y="10"/>
                      <a:pt x="14" y="13"/>
                    </a:cubicBezTo>
                    <a:cubicBezTo>
                      <a:pt x="11" y="17"/>
                      <a:pt x="9" y="22"/>
                      <a:pt x="9" y="29"/>
                    </a:cubicBezTo>
                    <a:lnTo>
                      <a:pt x="9" y="2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65" name="Freeform 45"/>
              <p:cNvSpPr>
                <a:spLocks/>
              </p:cNvSpPr>
              <p:nvPr/>
            </p:nvSpPr>
            <p:spPr bwMode="auto">
              <a:xfrm>
                <a:off x="1324" y="2468"/>
                <a:ext cx="55" cy="75"/>
              </a:xfrm>
              <a:custGeom>
                <a:avLst/>
                <a:gdLst/>
                <a:ahLst/>
                <a:cxnLst>
                  <a:cxn ang="0">
                    <a:pos x="0" y="57"/>
                  </a:cxn>
                  <a:cxn ang="0">
                    <a:pos x="0" y="57"/>
                  </a:cxn>
                  <a:cxn ang="0">
                    <a:pos x="0" y="1"/>
                  </a:cxn>
                  <a:cxn ang="0">
                    <a:pos x="9" y="1"/>
                  </a:cxn>
                  <a:cxn ang="0">
                    <a:pos x="9" y="9"/>
                  </a:cxn>
                  <a:cxn ang="0">
                    <a:pos x="27" y="0"/>
                  </a:cxn>
                  <a:cxn ang="0">
                    <a:pos x="36" y="2"/>
                  </a:cxn>
                  <a:cxn ang="0">
                    <a:pos x="42" y="7"/>
                  </a:cxn>
                  <a:cxn ang="0">
                    <a:pos x="45" y="14"/>
                  </a:cxn>
                  <a:cxn ang="0">
                    <a:pos x="45" y="23"/>
                  </a:cxn>
                  <a:cxn ang="0">
                    <a:pos x="45" y="57"/>
                  </a:cxn>
                  <a:cxn ang="0">
                    <a:pos x="36" y="57"/>
                  </a:cxn>
                  <a:cxn ang="0">
                    <a:pos x="36" y="23"/>
                  </a:cxn>
                  <a:cxn ang="0">
                    <a:pos x="35" y="15"/>
                  </a:cxn>
                  <a:cxn ang="0">
                    <a:pos x="31" y="10"/>
                  </a:cxn>
                  <a:cxn ang="0">
                    <a:pos x="25" y="8"/>
                  </a:cxn>
                  <a:cxn ang="0">
                    <a:pos x="14" y="12"/>
                  </a:cxn>
                  <a:cxn ang="0">
                    <a:pos x="10" y="27"/>
                  </a:cxn>
                  <a:cxn ang="0">
                    <a:pos x="10" y="57"/>
                  </a:cxn>
                  <a:cxn ang="0">
                    <a:pos x="0" y="57"/>
                  </a:cxn>
                </a:cxnLst>
                <a:rect l="0" t="0" r="r" b="b"/>
                <a:pathLst>
                  <a:path w="45" h="57">
                    <a:moveTo>
                      <a:pt x="0" y="57"/>
                    </a:moveTo>
                    <a:lnTo>
                      <a:pt x="0" y="57"/>
                    </a:lnTo>
                    <a:lnTo>
                      <a:pt x="0" y="1"/>
                    </a:lnTo>
                    <a:lnTo>
                      <a:pt x="9" y="1"/>
                    </a:lnTo>
                    <a:lnTo>
                      <a:pt x="9" y="9"/>
                    </a:lnTo>
                    <a:cubicBezTo>
                      <a:pt x="13" y="3"/>
                      <a:pt x="19" y="0"/>
                      <a:pt x="27" y="0"/>
                    </a:cubicBezTo>
                    <a:cubicBezTo>
                      <a:pt x="30" y="0"/>
                      <a:pt x="33" y="1"/>
                      <a:pt x="36" y="2"/>
                    </a:cubicBezTo>
                    <a:cubicBezTo>
                      <a:pt x="39" y="3"/>
                      <a:pt x="41" y="5"/>
                      <a:pt x="42" y="7"/>
                    </a:cubicBezTo>
                    <a:cubicBezTo>
                      <a:pt x="43" y="9"/>
                      <a:pt x="44" y="11"/>
                      <a:pt x="45" y="14"/>
                    </a:cubicBezTo>
                    <a:cubicBezTo>
                      <a:pt x="45" y="15"/>
                      <a:pt x="45" y="18"/>
                      <a:pt x="45" y="23"/>
                    </a:cubicBezTo>
                    <a:lnTo>
                      <a:pt x="45" y="57"/>
                    </a:lnTo>
                    <a:lnTo>
                      <a:pt x="36" y="57"/>
                    </a:lnTo>
                    <a:lnTo>
                      <a:pt x="36" y="23"/>
                    </a:lnTo>
                    <a:cubicBezTo>
                      <a:pt x="36" y="19"/>
                      <a:pt x="36" y="16"/>
                      <a:pt x="35" y="15"/>
                    </a:cubicBezTo>
                    <a:cubicBezTo>
                      <a:pt x="34" y="13"/>
                      <a:pt x="33" y="11"/>
                      <a:pt x="31" y="10"/>
                    </a:cubicBezTo>
                    <a:cubicBezTo>
                      <a:pt x="29" y="9"/>
                      <a:pt x="27" y="8"/>
                      <a:pt x="25" y="8"/>
                    </a:cubicBezTo>
                    <a:cubicBezTo>
                      <a:pt x="21" y="8"/>
                      <a:pt x="17" y="10"/>
                      <a:pt x="14" y="12"/>
                    </a:cubicBezTo>
                    <a:cubicBezTo>
                      <a:pt x="11" y="15"/>
                      <a:pt x="10" y="19"/>
                      <a:pt x="10" y="27"/>
                    </a:cubicBezTo>
                    <a:lnTo>
                      <a:pt x="10" y="57"/>
                    </a:lnTo>
                    <a:lnTo>
                      <a:pt x="0" y="5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66" name="Freeform 46"/>
              <p:cNvSpPr>
                <a:spLocks/>
              </p:cNvSpPr>
              <p:nvPr/>
            </p:nvSpPr>
            <p:spPr bwMode="auto">
              <a:xfrm>
                <a:off x="832" y="2611"/>
                <a:ext cx="12" cy="101"/>
              </a:xfrm>
              <a:custGeom>
                <a:avLst/>
                <a:gdLst/>
                <a:ahLst/>
                <a:cxnLst>
                  <a:cxn ang="0">
                    <a:pos x="0" y="77"/>
                  </a:cxn>
                  <a:cxn ang="0">
                    <a:pos x="0" y="77"/>
                  </a:cxn>
                  <a:cxn ang="0">
                    <a:pos x="0" y="0"/>
                  </a:cxn>
                  <a:cxn ang="0">
                    <a:pos x="10" y="0"/>
                  </a:cxn>
                  <a:cxn ang="0">
                    <a:pos x="10" y="77"/>
                  </a:cxn>
                  <a:cxn ang="0">
                    <a:pos x="0" y="77"/>
                  </a:cxn>
                </a:cxnLst>
                <a:rect l="0" t="0" r="r" b="b"/>
                <a:pathLst>
                  <a:path w="10" h="77">
                    <a:moveTo>
                      <a:pt x="0" y="77"/>
                    </a:moveTo>
                    <a:lnTo>
                      <a:pt x="0" y="77"/>
                    </a:lnTo>
                    <a:lnTo>
                      <a:pt x="0" y="0"/>
                    </a:lnTo>
                    <a:lnTo>
                      <a:pt x="10" y="0"/>
                    </a:lnTo>
                    <a:lnTo>
                      <a:pt x="10" y="77"/>
                    </a:lnTo>
                    <a:lnTo>
                      <a:pt x="0" y="7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67" name="Freeform 47"/>
              <p:cNvSpPr>
                <a:spLocks/>
              </p:cNvSpPr>
              <p:nvPr/>
            </p:nvSpPr>
            <p:spPr bwMode="auto">
              <a:xfrm>
                <a:off x="865" y="2637"/>
                <a:ext cx="55" cy="75"/>
              </a:xfrm>
              <a:custGeom>
                <a:avLst/>
                <a:gdLst/>
                <a:ahLst/>
                <a:cxnLst>
                  <a:cxn ang="0">
                    <a:pos x="0" y="57"/>
                  </a:cxn>
                  <a:cxn ang="0">
                    <a:pos x="0" y="57"/>
                  </a:cxn>
                  <a:cxn ang="0">
                    <a:pos x="0" y="1"/>
                  </a:cxn>
                  <a:cxn ang="0">
                    <a:pos x="9" y="1"/>
                  </a:cxn>
                  <a:cxn ang="0">
                    <a:pos x="9" y="9"/>
                  </a:cxn>
                  <a:cxn ang="0">
                    <a:pos x="26" y="0"/>
                  </a:cxn>
                  <a:cxn ang="0">
                    <a:pos x="35" y="2"/>
                  </a:cxn>
                  <a:cxn ang="0">
                    <a:pos x="42" y="7"/>
                  </a:cxn>
                  <a:cxn ang="0">
                    <a:pos x="45" y="14"/>
                  </a:cxn>
                  <a:cxn ang="0">
                    <a:pos x="45" y="23"/>
                  </a:cxn>
                  <a:cxn ang="0">
                    <a:pos x="45" y="57"/>
                  </a:cxn>
                  <a:cxn ang="0">
                    <a:pos x="36" y="57"/>
                  </a:cxn>
                  <a:cxn ang="0">
                    <a:pos x="36" y="23"/>
                  </a:cxn>
                  <a:cxn ang="0">
                    <a:pos x="35" y="15"/>
                  </a:cxn>
                  <a:cxn ang="0">
                    <a:pos x="31" y="10"/>
                  </a:cxn>
                  <a:cxn ang="0">
                    <a:pos x="24" y="8"/>
                  </a:cxn>
                  <a:cxn ang="0">
                    <a:pos x="14" y="12"/>
                  </a:cxn>
                  <a:cxn ang="0">
                    <a:pos x="10" y="27"/>
                  </a:cxn>
                  <a:cxn ang="0">
                    <a:pos x="10" y="57"/>
                  </a:cxn>
                  <a:cxn ang="0">
                    <a:pos x="0" y="57"/>
                  </a:cxn>
                </a:cxnLst>
                <a:rect l="0" t="0" r="r" b="b"/>
                <a:pathLst>
                  <a:path w="45" h="57">
                    <a:moveTo>
                      <a:pt x="0" y="57"/>
                    </a:moveTo>
                    <a:lnTo>
                      <a:pt x="0" y="57"/>
                    </a:lnTo>
                    <a:lnTo>
                      <a:pt x="0" y="1"/>
                    </a:lnTo>
                    <a:lnTo>
                      <a:pt x="9" y="1"/>
                    </a:lnTo>
                    <a:lnTo>
                      <a:pt x="9" y="9"/>
                    </a:lnTo>
                    <a:cubicBezTo>
                      <a:pt x="13" y="3"/>
                      <a:pt x="19" y="0"/>
                      <a:pt x="26" y="0"/>
                    </a:cubicBezTo>
                    <a:cubicBezTo>
                      <a:pt x="30" y="0"/>
                      <a:pt x="33" y="1"/>
                      <a:pt x="35" y="2"/>
                    </a:cubicBezTo>
                    <a:cubicBezTo>
                      <a:pt x="38" y="3"/>
                      <a:pt x="40" y="5"/>
                      <a:pt x="42" y="7"/>
                    </a:cubicBezTo>
                    <a:cubicBezTo>
                      <a:pt x="43" y="9"/>
                      <a:pt x="44" y="11"/>
                      <a:pt x="45" y="14"/>
                    </a:cubicBezTo>
                    <a:cubicBezTo>
                      <a:pt x="45" y="15"/>
                      <a:pt x="45" y="18"/>
                      <a:pt x="45" y="23"/>
                    </a:cubicBezTo>
                    <a:lnTo>
                      <a:pt x="45" y="57"/>
                    </a:lnTo>
                    <a:lnTo>
                      <a:pt x="36" y="57"/>
                    </a:lnTo>
                    <a:lnTo>
                      <a:pt x="36" y="23"/>
                    </a:lnTo>
                    <a:cubicBezTo>
                      <a:pt x="36" y="19"/>
                      <a:pt x="35" y="16"/>
                      <a:pt x="35" y="15"/>
                    </a:cubicBezTo>
                    <a:cubicBezTo>
                      <a:pt x="34" y="13"/>
                      <a:pt x="33" y="11"/>
                      <a:pt x="31" y="10"/>
                    </a:cubicBezTo>
                    <a:cubicBezTo>
                      <a:pt x="29" y="9"/>
                      <a:pt x="27" y="8"/>
                      <a:pt x="24" y="8"/>
                    </a:cubicBezTo>
                    <a:cubicBezTo>
                      <a:pt x="20" y="8"/>
                      <a:pt x="17" y="10"/>
                      <a:pt x="14" y="12"/>
                    </a:cubicBezTo>
                    <a:cubicBezTo>
                      <a:pt x="11" y="15"/>
                      <a:pt x="10" y="19"/>
                      <a:pt x="10" y="27"/>
                    </a:cubicBezTo>
                    <a:lnTo>
                      <a:pt x="10" y="57"/>
                    </a:lnTo>
                    <a:lnTo>
                      <a:pt x="0" y="5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68" name="Freeform 48"/>
              <p:cNvSpPr>
                <a:spLocks/>
              </p:cNvSpPr>
              <p:nvPr/>
            </p:nvSpPr>
            <p:spPr bwMode="auto">
              <a:xfrm>
                <a:off x="931" y="2638"/>
                <a:ext cx="61" cy="74"/>
              </a:xfrm>
              <a:custGeom>
                <a:avLst/>
                <a:gdLst/>
                <a:ahLst/>
                <a:cxnLst>
                  <a:cxn ang="0">
                    <a:pos x="21" y="56"/>
                  </a:cxn>
                  <a:cxn ang="0">
                    <a:pos x="21" y="56"/>
                  </a:cxn>
                  <a:cxn ang="0">
                    <a:pos x="0" y="0"/>
                  </a:cxn>
                  <a:cxn ang="0">
                    <a:pos x="10" y="0"/>
                  </a:cxn>
                  <a:cxn ang="0">
                    <a:pos x="21" y="34"/>
                  </a:cxn>
                  <a:cxn ang="0">
                    <a:pos x="25" y="45"/>
                  </a:cxn>
                  <a:cxn ang="0">
                    <a:pos x="28" y="34"/>
                  </a:cxn>
                  <a:cxn ang="0">
                    <a:pos x="41" y="0"/>
                  </a:cxn>
                  <a:cxn ang="0">
                    <a:pos x="50" y="0"/>
                  </a:cxn>
                  <a:cxn ang="0">
                    <a:pos x="29" y="56"/>
                  </a:cxn>
                  <a:cxn ang="0">
                    <a:pos x="21" y="56"/>
                  </a:cxn>
                </a:cxnLst>
                <a:rect l="0" t="0" r="r" b="b"/>
                <a:pathLst>
                  <a:path w="50" h="56">
                    <a:moveTo>
                      <a:pt x="21" y="56"/>
                    </a:moveTo>
                    <a:lnTo>
                      <a:pt x="21" y="56"/>
                    </a:lnTo>
                    <a:lnTo>
                      <a:pt x="0" y="0"/>
                    </a:lnTo>
                    <a:lnTo>
                      <a:pt x="10" y="0"/>
                    </a:lnTo>
                    <a:lnTo>
                      <a:pt x="21" y="34"/>
                    </a:lnTo>
                    <a:cubicBezTo>
                      <a:pt x="23" y="37"/>
                      <a:pt x="24" y="41"/>
                      <a:pt x="25" y="45"/>
                    </a:cubicBezTo>
                    <a:cubicBezTo>
                      <a:pt x="26" y="42"/>
                      <a:pt x="27" y="38"/>
                      <a:pt x="28" y="34"/>
                    </a:cubicBezTo>
                    <a:lnTo>
                      <a:pt x="41" y="0"/>
                    </a:lnTo>
                    <a:lnTo>
                      <a:pt x="50" y="0"/>
                    </a:lnTo>
                    <a:lnTo>
                      <a:pt x="29" y="56"/>
                    </a:lnTo>
                    <a:lnTo>
                      <a:pt x="21" y="5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69" name="Freeform 49"/>
              <p:cNvSpPr>
                <a:spLocks noEditPoints="1"/>
              </p:cNvSpPr>
              <p:nvPr/>
            </p:nvSpPr>
            <p:spPr bwMode="auto">
              <a:xfrm>
                <a:off x="998" y="2637"/>
                <a:ext cx="62" cy="77"/>
              </a:xfrm>
              <a:custGeom>
                <a:avLst/>
                <a:gdLst/>
                <a:ahLst/>
                <a:cxnLst>
                  <a:cxn ang="0">
                    <a:pos x="41" y="39"/>
                  </a:cxn>
                  <a:cxn ang="0">
                    <a:pos x="41" y="39"/>
                  </a:cxn>
                  <a:cxn ang="0">
                    <a:pos x="51" y="40"/>
                  </a:cxn>
                  <a:cxn ang="0">
                    <a:pos x="42" y="53"/>
                  </a:cxn>
                  <a:cxn ang="0">
                    <a:pos x="26" y="58"/>
                  </a:cxn>
                  <a:cxn ang="0">
                    <a:pos x="7" y="51"/>
                  </a:cxn>
                  <a:cxn ang="0">
                    <a:pos x="0" y="30"/>
                  </a:cxn>
                  <a:cxn ang="0">
                    <a:pos x="7" y="8"/>
                  </a:cxn>
                  <a:cxn ang="0">
                    <a:pos x="26" y="0"/>
                  </a:cxn>
                  <a:cxn ang="0">
                    <a:pos x="44" y="8"/>
                  </a:cxn>
                  <a:cxn ang="0">
                    <a:pos x="51" y="29"/>
                  </a:cxn>
                  <a:cxn ang="0">
                    <a:pos x="51" y="32"/>
                  </a:cxn>
                  <a:cxn ang="0">
                    <a:pos x="10" y="32"/>
                  </a:cxn>
                  <a:cxn ang="0">
                    <a:pos x="15" y="46"/>
                  </a:cxn>
                  <a:cxn ang="0">
                    <a:pos x="26" y="50"/>
                  </a:cxn>
                  <a:cxn ang="0">
                    <a:pos x="35" y="48"/>
                  </a:cxn>
                  <a:cxn ang="0">
                    <a:pos x="41" y="39"/>
                  </a:cxn>
                  <a:cxn ang="0">
                    <a:pos x="41" y="39"/>
                  </a:cxn>
                  <a:cxn ang="0">
                    <a:pos x="10" y="24"/>
                  </a:cxn>
                  <a:cxn ang="0">
                    <a:pos x="10" y="24"/>
                  </a:cxn>
                  <a:cxn ang="0">
                    <a:pos x="41" y="24"/>
                  </a:cxn>
                  <a:cxn ang="0">
                    <a:pos x="38" y="13"/>
                  </a:cxn>
                  <a:cxn ang="0">
                    <a:pos x="26" y="8"/>
                  </a:cxn>
                  <a:cxn ang="0">
                    <a:pos x="15" y="12"/>
                  </a:cxn>
                  <a:cxn ang="0">
                    <a:pos x="10" y="24"/>
                  </a:cxn>
                  <a:cxn ang="0">
                    <a:pos x="10" y="24"/>
                  </a:cxn>
                </a:cxnLst>
                <a:rect l="0" t="0" r="r" b="b"/>
                <a:pathLst>
                  <a:path w="51" h="58">
                    <a:moveTo>
                      <a:pt x="41" y="39"/>
                    </a:moveTo>
                    <a:lnTo>
                      <a:pt x="41" y="39"/>
                    </a:lnTo>
                    <a:lnTo>
                      <a:pt x="51" y="40"/>
                    </a:lnTo>
                    <a:cubicBezTo>
                      <a:pt x="49" y="46"/>
                      <a:pt x="46" y="50"/>
                      <a:pt x="42" y="53"/>
                    </a:cubicBezTo>
                    <a:cubicBezTo>
                      <a:pt x="38" y="57"/>
                      <a:pt x="33" y="58"/>
                      <a:pt x="26" y="58"/>
                    </a:cubicBezTo>
                    <a:cubicBezTo>
                      <a:pt x="18" y="58"/>
                      <a:pt x="12" y="56"/>
                      <a:pt x="7" y="51"/>
                    </a:cubicBezTo>
                    <a:cubicBezTo>
                      <a:pt x="2" y="46"/>
                      <a:pt x="0" y="39"/>
                      <a:pt x="0" y="30"/>
                    </a:cubicBezTo>
                    <a:cubicBezTo>
                      <a:pt x="0" y="20"/>
                      <a:pt x="2" y="13"/>
                      <a:pt x="7" y="8"/>
                    </a:cubicBezTo>
                    <a:cubicBezTo>
                      <a:pt x="12" y="3"/>
                      <a:pt x="18" y="0"/>
                      <a:pt x="26" y="0"/>
                    </a:cubicBezTo>
                    <a:cubicBezTo>
                      <a:pt x="33" y="0"/>
                      <a:pt x="39" y="3"/>
                      <a:pt x="44" y="8"/>
                    </a:cubicBezTo>
                    <a:cubicBezTo>
                      <a:pt x="49" y="13"/>
                      <a:pt x="51" y="20"/>
                      <a:pt x="51" y="29"/>
                    </a:cubicBezTo>
                    <a:cubicBezTo>
                      <a:pt x="51" y="30"/>
                      <a:pt x="51" y="30"/>
                      <a:pt x="51" y="32"/>
                    </a:cubicBezTo>
                    <a:lnTo>
                      <a:pt x="10" y="32"/>
                    </a:lnTo>
                    <a:cubicBezTo>
                      <a:pt x="10" y="38"/>
                      <a:pt x="12" y="42"/>
                      <a:pt x="15" y="46"/>
                    </a:cubicBezTo>
                    <a:cubicBezTo>
                      <a:pt x="18" y="49"/>
                      <a:pt x="22" y="50"/>
                      <a:pt x="26" y="50"/>
                    </a:cubicBezTo>
                    <a:cubicBezTo>
                      <a:pt x="30" y="50"/>
                      <a:pt x="33" y="49"/>
                      <a:pt x="35" y="48"/>
                    </a:cubicBezTo>
                    <a:cubicBezTo>
                      <a:pt x="38" y="46"/>
                      <a:pt x="40" y="43"/>
                      <a:pt x="41" y="39"/>
                    </a:cubicBezTo>
                    <a:lnTo>
                      <a:pt x="41" y="39"/>
                    </a:lnTo>
                    <a:close/>
                    <a:moveTo>
                      <a:pt x="10" y="24"/>
                    </a:moveTo>
                    <a:lnTo>
                      <a:pt x="10" y="24"/>
                    </a:lnTo>
                    <a:lnTo>
                      <a:pt x="41" y="24"/>
                    </a:lnTo>
                    <a:cubicBezTo>
                      <a:pt x="41" y="19"/>
                      <a:pt x="40" y="16"/>
                      <a:pt x="38" y="13"/>
                    </a:cubicBezTo>
                    <a:cubicBezTo>
                      <a:pt x="35" y="10"/>
                      <a:pt x="31" y="8"/>
                      <a:pt x="26" y="8"/>
                    </a:cubicBezTo>
                    <a:cubicBezTo>
                      <a:pt x="22" y="8"/>
                      <a:pt x="18" y="9"/>
                      <a:pt x="15" y="12"/>
                    </a:cubicBezTo>
                    <a:cubicBezTo>
                      <a:pt x="12" y="15"/>
                      <a:pt x="10" y="19"/>
                      <a:pt x="10" y="24"/>
                    </a:cubicBezTo>
                    <a:lnTo>
                      <a:pt x="10" y="2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70" name="Freeform 50"/>
              <p:cNvSpPr>
                <a:spLocks/>
              </p:cNvSpPr>
              <p:nvPr/>
            </p:nvSpPr>
            <p:spPr bwMode="auto">
              <a:xfrm>
                <a:off x="1068" y="2637"/>
                <a:ext cx="58" cy="77"/>
              </a:xfrm>
              <a:custGeom>
                <a:avLst/>
                <a:gdLst/>
                <a:ahLst/>
                <a:cxnLst>
                  <a:cxn ang="0">
                    <a:pos x="0" y="40"/>
                  </a:cxn>
                  <a:cxn ang="0">
                    <a:pos x="0" y="40"/>
                  </a:cxn>
                  <a:cxn ang="0">
                    <a:pos x="10" y="39"/>
                  </a:cxn>
                  <a:cxn ang="0">
                    <a:pos x="14" y="47"/>
                  </a:cxn>
                  <a:cxn ang="0">
                    <a:pos x="24" y="50"/>
                  </a:cxn>
                  <a:cxn ang="0">
                    <a:pos x="34" y="48"/>
                  </a:cxn>
                  <a:cxn ang="0">
                    <a:pos x="37" y="42"/>
                  </a:cxn>
                  <a:cxn ang="0">
                    <a:pos x="34" y="37"/>
                  </a:cxn>
                  <a:cxn ang="0">
                    <a:pos x="24" y="33"/>
                  </a:cxn>
                  <a:cxn ang="0">
                    <a:pos x="10" y="29"/>
                  </a:cxn>
                  <a:cxn ang="0">
                    <a:pos x="4" y="24"/>
                  </a:cxn>
                  <a:cxn ang="0">
                    <a:pos x="2" y="16"/>
                  </a:cxn>
                  <a:cxn ang="0">
                    <a:pos x="4" y="9"/>
                  </a:cxn>
                  <a:cxn ang="0">
                    <a:pos x="8" y="4"/>
                  </a:cxn>
                  <a:cxn ang="0">
                    <a:pos x="14" y="1"/>
                  </a:cxn>
                  <a:cxn ang="0">
                    <a:pos x="22" y="0"/>
                  </a:cxn>
                  <a:cxn ang="0">
                    <a:pos x="34" y="2"/>
                  </a:cxn>
                  <a:cxn ang="0">
                    <a:pos x="41" y="7"/>
                  </a:cxn>
                  <a:cxn ang="0">
                    <a:pos x="44" y="16"/>
                  </a:cxn>
                  <a:cxn ang="0">
                    <a:pos x="35" y="17"/>
                  </a:cxn>
                  <a:cxn ang="0">
                    <a:pos x="32" y="10"/>
                  </a:cxn>
                  <a:cxn ang="0">
                    <a:pos x="23" y="8"/>
                  </a:cxn>
                  <a:cxn ang="0">
                    <a:pos x="14" y="10"/>
                  </a:cxn>
                  <a:cxn ang="0">
                    <a:pos x="11" y="15"/>
                  </a:cxn>
                  <a:cxn ang="0">
                    <a:pos x="12" y="18"/>
                  </a:cxn>
                  <a:cxn ang="0">
                    <a:pos x="16" y="21"/>
                  </a:cxn>
                  <a:cxn ang="0">
                    <a:pos x="24" y="23"/>
                  </a:cxn>
                  <a:cxn ang="0">
                    <a:pos x="38" y="28"/>
                  </a:cxn>
                  <a:cxn ang="0">
                    <a:pos x="44" y="33"/>
                  </a:cxn>
                  <a:cxn ang="0">
                    <a:pos x="47" y="41"/>
                  </a:cxn>
                  <a:cxn ang="0">
                    <a:pos x="44" y="49"/>
                  </a:cxn>
                  <a:cxn ang="0">
                    <a:pos x="36" y="56"/>
                  </a:cxn>
                  <a:cxn ang="0">
                    <a:pos x="24" y="58"/>
                  </a:cxn>
                  <a:cxn ang="0">
                    <a:pos x="8" y="54"/>
                  </a:cxn>
                  <a:cxn ang="0">
                    <a:pos x="0" y="40"/>
                  </a:cxn>
                  <a:cxn ang="0">
                    <a:pos x="0" y="40"/>
                  </a:cxn>
                </a:cxnLst>
                <a:rect l="0" t="0" r="r" b="b"/>
                <a:pathLst>
                  <a:path w="47" h="58">
                    <a:moveTo>
                      <a:pt x="0" y="40"/>
                    </a:moveTo>
                    <a:lnTo>
                      <a:pt x="0" y="40"/>
                    </a:lnTo>
                    <a:lnTo>
                      <a:pt x="10" y="39"/>
                    </a:lnTo>
                    <a:cubicBezTo>
                      <a:pt x="10" y="43"/>
                      <a:pt x="12" y="45"/>
                      <a:pt x="14" y="47"/>
                    </a:cubicBezTo>
                    <a:cubicBezTo>
                      <a:pt x="16" y="49"/>
                      <a:pt x="20" y="50"/>
                      <a:pt x="24" y="50"/>
                    </a:cubicBezTo>
                    <a:cubicBezTo>
                      <a:pt x="28" y="50"/>
                      <a:pt x="32" y="50"/>
                      <a:pt x="34" y="48"/>
                    </a:cubicBezTo>
                    <a:cubicBezTo>
                      <a:pt x="36" y="46"/>
                      <a:pt x="37" y="44"/>
                      <a:pt x="37" y="42"/>
                    </a:cubicBezTo>
                    <a:cubicBezTo>
                      <a:pt x="37" y="39"/>
                      <a:pt x="36" y="38"/>
                      <a:pt x="34" y="37"/>
                    </a:cubicBezTo>
                    <a:cubicBezTo>
                      <a:pt x="33" y="36"/>
                      <a:pt x="30" y="35"/>
                      <a:pt x="24" y="33"/>
                    </a:cubicBezTo>
                    <a:cubicBezTo>
                      <a:pt x="18" y="32"/>
                      <a:pt x="13" y="30"/>
                      <a:pt x="10" y="29"/>
                    </a:cubicBezTo>
                    <a:cubicBezTo>
                      <a:pt x="7" y="28"/>
                      <a:pt x="5" y="26"/>
                      <a:pt x="4" y="24"/>
                    </a:cubicBezTo>
                    <a:cubicBezTo>
                      <a:pt x="3" y="21"/>
                      <a:pt x="2" y="19"/>
                      <a:pt x="2" y="16"/>
                    </a:cubicBezTo>
                    <a:cubicBezTo>
                      <a:pt x="2" y="14"/>
                      <a:pt x="3" y="11"/>
                      <a:pt x="4" y="9"/>
                    </a:cubicBezTo>
                    <a:cubicBezTo>
                      <a:pt x="5" y="7"/>
                      <a:pt x="6" y="5"/>
                      <a:pt x="8" y="4"/>
                    </a:cubicBezTo>
                    <a:cubicBezTo>
                      <a:pt x="10" y="3"/>
                      <a:pt x="12" y="2"/>
                      <a:pt x="14" y="1"/>
                    </a:cubicBezTo>
                    <a:cubicBezTo>
                      <a:pt x="17" y="1"/>
                      <a:pt x="20" y="0"/>
                      <a:pt x="22" y="0"/>
                    </a:cubicBezTo>
                    <a:cubicBezTo>
                      <a:pt x="27" y="0"/>
                      <a:pt x="31" y="1"/>
                      <a:pt x="34" y="2"/>
                    </a:cubicBezTo>
                    <a:cubicBezTo>
                      <a:pt x="37" y="3"/>
                      <a:pt x="40" y="5"/>
                      <a:pt x="41" y="7"/>
                    </a:cubicBezTo>
                    <a:cubicBezTo>
                      <a:pt x="43" y="9"/>
                      <a:pt x="44" y="12"/>
                      <a:pt x="44" y="16"/>
                    </a:cubicBezTo>
                    <a:lnTo>
                      <a:pt x="35" y="17"/>
                    </a:lnTo>
                    <a:cubicBezTo>
                      <a:pt x="35" y="14"/>
                      <a:pt x="34" y="12"/>
                      <a:pt x="32" y="10"/>
                    </a:cubicBezTo>
                    <a:cubicBezTo>
                      <a:pt x="30" y="9"/>
                      <a:pt x="27" y="8"/>
                      <a:pt x="23" y="8"/>
                    </a:cubicBezTo>
                    <a:cubicBezTo>
                      <a:pt x="19" y="8"/>
                      <a:pt x="16" y="9"/>
                      <a:pt x="14" y="10"/>
                    </a:cubicBezTo>
                    <a:cubicBezTo>
                      <a:pt x="12" y="11"/>
                      <a:pt x="11" y="13"/>
                      <a:pt x="11" y="15"/>
                    </a:cubicBezTo>
                    <a:cubicBezTo>
                      <a:pt x="11" y="16"/>
                      <a:pt x="11" y="17"/>
                      <a:pt x="12" y="18"/>
                    </a:cubicBezTo>
                    <a:cubicBezTo>
                      <a:pt x="13" y="19"/>
                      <a:pt x="14" y="20"/>
                      <a:pt x="16" y="21"/>
                    </a:cubicBezTo>
                    <a:cubicBezTo>
                      <a:pt x="17" y="21"/>
                      <a:pt x="20" y="22"/>
                      <a:pt x="24" y="23"/>
                    </a:cubicBezTo>
                    <a:cubicBezTo>
                      <a:pt x="31" y="25"/>
                      <a:pt x="35" y="26"/>
                      <a:pt x="38" y="28"/>
                    </a:cubicBezTo>
                    <a:cubicBezTo>
                      <a:pt x="41" y="29"/>
                      <a:pt x="43" y="30"/>
                      <a:pt x="44" y="33"/>
                    </a:cubicBezTo>
                    <a:cubicBezTo>
                      <a:pt x="46" y="35"/>
                      <a:pt x="47" y="37"/>
                      <a:pt x="47" y="41"/>
                    </a:cubicBezTo>
                    <a:cubicBezTo>
                      <a:pt x="47" y="44"/>
                      <a:pt x="46" y="47"/>
                      <a:pt x="44" y="49"/>
                    </a:cubicBezTo>
                    <a:cubicBezTo>
                      <a:pt x="42" y="52"/>
                      <a:pt x="39" y="54"/>
                      <a:pt x="36" y="56"/>
                    </a:cubicBezTo>
                    <a:cubicBezTo>
                      <a:pt x="32" y="57"/>
                      <a:pt x="29" y="58"/>
                      <a:pt x="24" y="58"/>
                    </a:cubicBezTo>
                    <a:cubicBezTo>
                      <a:pt x="17" y="58"/>
                      <a:pt x="11" y="57"/>
                      <a:pt x="8" y="54"/>
                    </a:cubicBezTo>
                    <a:cubicBezTo>
                      <a:pt x="4" y="51"/>
                      <a:pt x="1" y="46"/>
                      <a:pt x="0" y="40"/>
                    </a:cubicBezTo>
                    <a:lnTo>
                      <a:pt x="0" y="4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71" name="Freeform 51"/>
              <p:cNvSpPr>
                <a:spLocks/>
              </p:cNvSpPr>
              <p:nvPr/>
            </p:nvSpPr>
            <p:spPr bwMode="auto">
              <a:xfrm>
                <a:off x="1133" y="2613"/>
                <a:ext cx="33" cy="101"/>
              </a:xfrm>
              <a:custGeom>
                <a:avLst/>
                <a:gdLst/>
                <a:ahLst/>
                <a:cxnLst>
                  <a:cxn ang="0">
                    <a:pos x="26" y="66"/>
                  </a:cxn>
                  <a:cxn ang="0">
                    <a:pos x="26" y="66"/>
                  </a:cxn>
                  <a:cxn ang="0">
                    <a:pos x="27" y="75"/>
                  </a:cxn>
                  <a:cxn ang="0">
                    <a:pos x="20" y="76"/>
                  </a:cxn>
                  <a:cxn ang="0">
                    <a:pos x="12" y="74"/>
                  </a:cxn>
                  <a:cxn ang="0">
                    <a:pos x="8" y="70"/>
                  </a:cxn>
                  <a:cxn ang="0">
                    <a:pos x="7" y="59"/>
                  </a:cxn>
                  <a:cxn ang="0">
                    <a:pos x="7" y="27"/>
                  </a:cxn>
                  <a:cxn ang="0">
                    <a:pos x="0" y="27"/>
                  </a:cxn>
                  <a:cxn ang="0">
                    <a:pos x="0" y="19"/>
                  </a:cxn>
                  <a:cxn ang="0">
                    <a:pos x="7" y="19"/>
                  </a:cxn>
                  <a:cxn ang="0">
                    <a:pos x="7" y="6"/>
                  </a:cxn>
                  <a:cxn ang="0">
                    <a:pos x="17" y="0"/>
                  </a:cxn>
                  <a:cxn ang="0">
                    <a:pos x="17" y="19"/>
                  </a:cxn>
                  <a:cxn ang="0">
                    <a:pos x="26" y="19"/>
                  </a:cxn>
                  <a:cxn ang="0">
                    <a:pos x="26" y="27"/>
                  </a:cxn>
                  <a:cxn ang="0">
                    <a:pos x="17" y="27"/>
                  </a:cxn>
                  <a:cxn ang="0">
                    <a:pos x="17" y="59"/>
                  </a:cxn>
                  <a:cxn ang="0">
                    <a:pos x="17" y="64"/>
                  </a:cxn>
                  <a:cxn ang="0">
                    <a:pos x="19" y="66"/>
                  </a:cxn>
                  <a:cxn ang="0">
                    <a:pos x="22" y="67"/>
                  </a:cxn>
                  <a:cxn ang="0">
                    <a:pos x="26" y="66"/>
                  </a:cxn>
                  <a:cxn ang="0">
                    <a:pos x="26" y="66"/>
                  </a:cxn>
                </a:cxnLst>
                <a:rect l="0" t="0" r="r" b="b"/>
                <a:pathLst>
                  <a:path w="27" h="76">
                    <a:moveTo>
                      <a:pt x="26" y="66"/>
                    </a:moveTo>
                    <a:lnTo>
                      <a:pt x="26" y="66"/>
                    </a:lnTo>
                    <a:lnTo>
                      <a:pt x="27" y="75"/>
                    </a:lnTo>
                    <a:cubicBezTo>
                      <a:pt x="25" y="75"/>
                      <a:pt x="22" y="76"/>
                      <a:pt x="20" y="76"/>
                    </a:cubicBezTo>
                    <a:cubicBezTo>
                      <a:pt x="17" y="76"/>
                      <a:pt x="14" y="75"/>
                      <a:pt x="12" y="74"/>
                    </a:cubicBezTo>
                    <a:cubicBezTo>
                      <a:pt x="11" y="73"/>
                      <a:pt x="9" y="71"/>
                      <a:pt x="8" y="70"/>
                    </a:cubicBezTo>
                    <a:cubicBezTo>
                      <a:pt x="8" y="68"/>
                      <a:pt x="7" y="64"/>
                      <a:pt x="7" y="59"/>
                    </a:cubicBezTo>
                    <a:lnTo>
                      <a:pt x="7" y="27"/>
                    </a:lnTo>
                    <a:lnTo>
                      <a:pt x="0" y="27"/>
                    </a:lnTo>
                    <a:lnTo>
                      <a:pt x="0" y="19"/>
                    </a:lnTo>
                    <a:lnTo>
                      <a:pt x="7" y="19"/>
                    </a:lnTo>
                    <a:lnTo>
                      <a:pt x="7" y="6"/>
                    </a:lnTo>
                    <a:lnTo>
                      <a:pt x="17" y="0"/>
                    </a:lnTo>
                    <a:lnTo>
                      <a:pt x="17" y="19"/>
                    </a:lnTo>
                    <a:lnTo>
                      <a:pt x="26" y="19"/>
                    </a:lnTo>
                    <a:lnTo>
                      <a:pt x="26" y="27"/>
                    </a:lnTo>
                    <a:lnTo>
                      <a:pt x="17" y="27"/>
                    </a:lnTo>
                    <a:lnTo>
                      <a:pt x="17" y="59"/>
                    </a:lnTo>
                    <a:cubicBezTo>
                      <a:pt x="17" y="62"/>
                      <a:pt x="17" y="64"/>
                      <a:pt x="17" y="64"/>
                    </a:cubicBezTo>
                    <a:cubicBezTo>
                      <a:pt x="17" y="65"/>
                      <a:pt x="18" y="66"/>
                      <a:pt x="19" y="66"/>
                    </a:cubicBezTo>
                    <a:cubicBezTo>
                      <a:pt x="19" y="67"/>
                      <a:pt x="21" y="67"/>
                      <a:pt x="22" y="67"/>
                    </a:cubicBezTo>
                    <a:cubicBezTo>
                      <a:pt x="23" y="67"/>
                      <a:pt x="24" y="67"/>
                      <a:pt x="26" y="66"/>
                    </a:cubicBezTo>
                    <a:lnTo>
                      <a:pt x="26"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72" name="Freeform 52"/>
              <p:cNvSpPr>
                <a:spLocks noEditPoints="1"/>
              </p:cNvSpPr>
              <p:nvPr/>
            </p:nvSpPr>
            <p:spPr bwMode="auto">
              <a:xfrm>
                <a:off x="1173" y="2637"/>
                <a:ext cx="62" cy="77"/>
              </a:xfrm>
              <a:custGeom>
                <a:avLst/>
                <a:gdLst/>
                <a:ahLst/>
                <a:cxnLst>
                  <a:cxn ang="0">
                    <a:pos x="41" y="39"/>
                  </a:cxn>
                  <a:cxn ang="0">
                    <a:pos x="41" y="39"/>
                  </a:cxn>
                  <a:cxn ang="0">
                    <a:pos x="51" y="40"/>
                  </a:cxn>
                  <a:cxn ang="0">
                    <a:pos x="42" y="53"/>
                  </a:cxn>
                  <a:cxn ang="0">
                    <a:pos x="26" y="58"/>
                  </a:cxn>
                  <a:cxn ang="0">
                    <a:pos x="7" y="51"/>
                  </a:cxn>
                  <a:cxn ang="0">
                    <a:pos x="0" y="30"/>
                  </a:cxn>
                  <a:cxn ang="0">
                    <a:pos x="7" y="8"/>
                  </a:cxn>
                  <a:cxn ang="0">
                    <a:pos x="26" y="0"/>
                  </a:cxn>
                  <a:cxn ang="0">
                    <a:pos x="44" y="8"/>
                  </a:cxn>
                  <a:cxn ang="0">
                    <a:pos x="51" y="29"/>
                  </a:cxn>
                  <a:cxn ang="0">
                    <a:pos x="51" y="32"/>
                  </a:cxn>
                  <a:cxn ang="0">
                    <a:pos x="9" y="32"/>
                  </a:cxn>
                  <a:cxn ang="0">
                    <a:pos x="15" y="46"/>
                  </a:cxn>
                  <a:cxn ang="0">
                    <a:pos x="26" y="50"/>
                  </a:cxn>
                  <a:cxn ang="0">
                    <a:pos x="35" y="48"/>
                  </a:cxn>
                  <a:cxn ang="0">
                    <a:pos x="41" y="39"/>
                  </a:cxn>
                  <a:cxn ang="0">
                    <a:pos x="41" y="39"/>
                  </a:cxn>
                  <a:cxn ang="0">
                    <a:pos x="10" y="24"/>
                  </a:cxn>
                  <a:cxn ang="0">
                    <a:pos x="10" y="24"/>
                  </a:cxn>
                  <a:cxn ang="0">
                    <a:pos x="41" y="24"/>
                  </a:cxn>
                  <a:cxn ang="0">
                    <a:pos x="37" y="13"/>
                  </a:cxn>
                  <a:cxn ang="0">
                    <a:pos x="26" y="8"/>
                  </a:cxn>
                  <a:cxn ang="0">
                    <a:pos x="15" y="12"/>
                  </a:cxn>
                  <a:cxn ang="0">
                    <a:pos x="10" y="24"/>
                  </a:cxn>
                  <a:cxn ang="0">
                    <a:pos x="10" y="24"/>
                  </a:cxn>
                </a:cxnLst>
                <a:rect l="0" t="0" r="r" b="b"/>
                <a:pathLst>
                  <a:path w="51" h="58">
                    <a:moveTo>
                      <a:pt x="41" y="39"/>
                    </a:moveTo>
                    <a:lnTo>
                      <a:pt x="41" y="39"/>
                    </a:lnTo>
                    <a:lnTo>
                      <a:pt x="51" y="40"/>
                    </a:lnTo>
                    <a:cubicBezTo>
                      <a:pt x="49" y="46"/>
                      <a:pt x="46" y="50"/>
                      <a:pt x="42" y="53"/>
                    </a:cubicBezTo>
                    <a:cubicBezTo>
                      <a:pt x="38" y="57"/>
                      <a:pt x="33" y="58"/>
                      <a:pt x="26" y="58"/>
                    </a:cubicBezTo>
                    <a:cubicBezTo>
                      <a:pt x="18" y="58"/>
                      <a:pt x="12" y="56"/>
                      <a:pt x="7" y="51"/>
                    </a:cubicBezTo>
                    <a:cubicBezTo>
                      <a:pt x="2" y="46"/>
                      <a:pt x="0" y="39"/>
                      <a:pt x="0" y="30"/>
                    </a:cubicBezTo>
                    <a:cubicBezTo>
                      <a:pt x="0" y="20"/>
                      <a:pt x="2" y="13"/>
                      <a:pt x="7" y="8"/>
                    </a:cubicBezTo>
                    <a:cubicBezTo>
                      <a:pt x="12" y="3"/>
                      <a:pt x="18" y="0"/>
                      <a:pt x="26" y="0"/>
                    </a:cubicBezTo>
                    <a:cubicBezTo>
                      <a:pt x="33" y="0"/>
                      <a:pt x="39" y="3"/>
                      <a:pt x="44" y="8"/>
                    </a:cubicBezTo>
                    <a:cubicBezTo>
                      <a:pt x="49" y="13"/>
                      <a:pt x="51" y="20"/>
                      <a:pt x="51" y="29"/>
                    </a:cubicBezTo>
                    <a:cubicBezTo>
                      <a:pt x="51" y="30"/>
                      <a:pt x="51" y="30"/>
                      <a:pt x="51" y="32"/>
                    </a:cubicBezTo>
                    <a:lnTo>
                      <a:pt x="9" y="32"/>
                    </a:lnTo>
                    <a:cubicBezTo>
                      <a:pt x="10" y="38"/>
                      <a:pt x="12" y="42"/>
                      <a:pt x="15" y="46"/>
                    </a:cubicBezTo>
                    <a:cubicBezTo>
                      <a:pt x="18" y="49"/>
                      <a:pt x="22" y="50"/>
                      <a:pt x="26" y="50"/>
                    </a:cubicBezTo>
                    <a:cubicBezTo>
                      <a:pt x="30" y="50"/>
                      <a:pt x="33" y="49"/>
                      <a:pt x="35" y="48"/>
                    </a:cubicBezTo>
                    <a:cubicBezTo>
                      <a:pt x="38" y="46"/>
                      <a:pt x="39" y="43"/>
                      <a:pt x="41" y="39"/>
                    </a:cubicBezTo>
                    <a:lnTo>
                      <a:pt x="41" y="39"/>
                    </a:lnTo>
                    <a:close/>
                    <a:moveTo>
                      <a:pt x="10" y="24"/>
                    </a:moveTo>
                    <a:lnTo>
                      <a:pt x="10" y="24"/>
                    </a:lnTo>
                    <a:lnTo>
                      <a:pt x="41" y="24"/>
                    </a:lnTo>
                    <a:cubicBezTo>
                      <a:pt x="41" y="19"/>
                      <a:pt x="39" y="16"/>
                      <a:pt x="37" y="13"/>
                    </a:cubicBezTo>
                    <a:cubicBezTo>
                      <a:pt x="34" y="10"/>
                      <a:pt x="31" y="8"/>
                      <a:pt x="26" y="8"/>
                    </a:cubicBezTo>
                    <a:cubicBezTo>
                      <a:pt x="21" y="8"/>
                      <a:pt x="18" y="9"/>
                      <a:pt x="15" y="12"/>
                    </a:cubicBezTo>
                    <a:cubicBezTo>
                      <a:pt x="12" y="15"/>
                      <a:pt x="10" y="19"/>
                      <a:pt x="10" y="24"/>
                    </a:cubicBezTo>
                    <a:lnTo>
                      <a:pt x="10" y="2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73" name="Freeform 53"/>
              <p:cNvSpPr>
                <a:spLocks noEditPoints="1"/>
              </p:cNvSpPr>
              <p:nvPr/>
            </p:nvSpPr>
            <p:spPr bwMode="auto">
              <a:xfrm>
                <a:off x="1245" y="2611"/>
                <a:ext cx="58" cy="103"/>
              </a:xfrm>
              <a:custGeom>
                <a:avLst/>
                <a:gdLst/>
                <a:ahLst/>
                <a:cxnLst>
                  <a:cxn ang="0">
                    <a:pos x="39" y="77"/>
                  </a:cxn>
                  <a:cxn ang="0">
                    <a:pos x="39" y="77"/>
                  </a:cxn>
                  <a:cxn ang="0">
                    <a:pos x="39" y="70"/>
                  </a:cxn>
                  <a:cxn ang="0">
                    <a:pos x="24" y="78"/>
                  </a:cxn>
                  <a:cxn ang="0">
                    <a:pos x="11" y="74"/>
                  </a:cxn>
                  <a:cxn ang="0">
                    <a:pos x="3" y="64"/>
                  </a:cxn>
                  <a:cxn ang="0">
                    <a:pos x="0" y="49"/>
                  </a:cxn>
                  <a:cxn ang="0">
                    <a:pos x="2" y="34"/>
                  </a:cxn>
                  <a:cxn ang="0">
                    <a:pos x="11" y="24"/>
                  </a:cxn>
                  <a:cxn ang="0">
                    <a:pos x="23" y="20"/>
                  </a:cxn>
                  <a:cxn ang="0">
                    <a:pos x="32" y="22"/>
                  </a:cxn>
                  <a:cxn ang="0">
                    <a:pos x="38" y="28"/>
                  </a:cxn>
                  <a:cxn ang="0">
                    <a:pos x="38" y="0"/>
                  </a:cxn>
                  <a:cxn ang="0">
                    <a:pos x="48" y="0"/>
                  </a:cxn>
                  <a:cxn ang="0">
                    <a:pos x="48" y="77"/>
                  </a:cxn>
                  <a:cxn ang="0">
                    <a:pos x="39" y="77"/>
                  </a:cxn>
                  <a:cxn ang="0">
                    <a:pos x="9" y="49"/>
                  </a:cxn>
                  <a:cxn ang="0">
                    <a:pos x="9" y="49"/>
                  </a:cxn>
                  <a:cxn ang="0">
                    <a:pos x="14" y="65"/>
                  </a:cxn>
                  <a:cxn ang="0">
                    <a:pos x="24" y="70"/>
                  </a:cxn>
                  <a:cxn ang="0">
                    <a:pos x="35" y="65"/>
                  </a:cxn>
                  <a:cxn ang="0">
                    <a:pos x="39" y="50"/>
                  </a:cxn>
                  <a:cxn ang="0">
                    <a:pos x="35" y="33"/>
                  </a:cxn>
                  <a:cxn ang="0">
                    <a:pos x="24" y="28"/>
                  </a:cxn>
                  <a:cxn ang="0">
                    <a:pos x="14" y="33"/>
                  </a:cxn>
                  <a:cxn ang="0">
                    <a:pos x="9" y="49"/>
                  </a:cxn>
                  <a:cxn ang="0">
                    <a:pos x="9" y="49"/>
                  </a:cxn>
                </a:cxnLst>
                <a:rect l="0" t="0" r="r" b="b"/>
                <a:pathLst>
                  <a:path w="48" h="78">
                    <a:moveTo>
                      <a:pt x="39" y="77"/>
                    </a:moveTo>
                    <a:lnTo>
                      <a:pt x="39" y="77"/>
                    </a:lnTo>
                    <a:lnTo>
                      <a:pt x="39" y="70"/>
                    </a:lnTo>
                    <a:cubicBezTo>
                      <a:pt x="36" y="75"/>
                      <a:pt x="30" y="78"/>
                      <a:pt x="24" y="78"/>
                    </a:cubicBezTo>
                    <a:cubicBezTo>
                      <a:pt x="19" y="78"/>
                      <a:pt x="15" y="77"/>
                      <a:pt x="11" y="74"/>
                    </a:cubicBezTo>
                    <a:cubicBezTo>
                      <a:pt x="8" y="72"/>
                      <a:pt x="5" y="69"/>
                      <a:pt x="3" y="64"/>
                    </a:cubicBezTo>
                    <a:cubicBezTo>
                      <a:pt x="1" y="60"/>
                      <a:pt x="0" y="55"/>
                      <a:pt x="0" y="49"/>
                    </a:cubicBezTo>
                    <a:cubicBezTo>
                      <a:pt x="0" y="44"/>
                      <a:pt x="1" y="39"/>
                      <a:pt x="2" y="34"/>
                    </a:cubicBezTo>
                    <a:cubicBezTo>
                      <a:pt x="4" y="30"/>
                      <a:pt x="7" y="26"/>
                      <a:pt x="11" y="24"/>
                    </a:cubicBezTo>
                    <a:cubicBezTo>
                      <a:pt x="14" y="21"/>
                      <a:pt x="19" y="20"/>
                      <a:pt x="23" y="20"/>
                    </a:cubicBezTo>
                    <a:cubicBezTo>
                      <a:pt x="26" y="20"/>
                      <a:pt x="29" y="21"/>
                      <a:pt x="32" y="22"/>
                    </a:cubicBezTo>
                    <a:cubicBezTo>
                      <a:pt x="35" y="24"/>
                      <a:pt x="37" y="26"/>
                      <a:pt x="38" y="28"/>
                    </a:cubicBezTo>
                    <a:lnTo>
                      <a:pt x="38" y="0"/>
                    </a:lnTo>
                    <a:lnTo>
                      <a:pt x="48" y="0"/>
                    </a:lnTo>
                    <a:lnTo>
                      <a:pt x="48" y="77"/>
                    </a:lnTo>
                    <a:lnTo>
                      <a:pt x="39" y="77"/>
                    </a:lnTo>
                    <a:close/>
                    <a:moveTo>
                      <a:pt x="9" y="49"/>
                    </a:moveTo>
                    <a:lnTo>
                      <a:pt x="9" y="49"/>
                    </a:lnTo>
                    <a:cubicBezTo>
                      <a:pt x="9" y="56"/>
                      <a:pt x="11" y="62"/>
                      <a:pt x="14" y="65"/>
                    </a:cubicBezTo>
                    <a:cubicBezTo>
                      <a:pt x="17" y="69"/>
                      <a:pt x="20" y="70"/>
                      <a:pt x="24" y="70"/>
                    </a:cubicBezTo>
                    <a:cubicBezTo>
                      <a:pt x="29" y="70"/>
                      <a:pt x="32" y="69"/>
                      <a:pt x="35" y="65"/>
                    </a:cubicBezTo>
                    <a:cubicBezTo>
                      <a:pt x="38" y="62"/>
                      <a:pt x="39" y="57"/>
                      <a:pt x="39" y="50"/>
                    </a:cubicBezTo>
                    <a:cubicBezTo>
                      <a:pt x="39" y="42"/>
                      <a:pt x="38" y="37"/>
                      <a:pt x="35" y="33"/>
                    </a:cubicBezTo>
                    <a:cubicBezTo>
                      <a:pt x="32" y="30"/>
                      <a:pt x="28" y="28"/>
                      <a:pt x="24" y="28"/>
                    </a:cubicBezTo>
                    <a:cubicBezTo>
                      <a:pt x="20" y="28"/>
                      <a:pt x="16" y="30"/>
                      <a:pt x="14" y="33"/>
                    </a:cubicBezTo>
                    <a:cubicBezTo>
                      <a:pt x="11" y="36"/>
                      <a:pt x="9" y="42"/>
                      <a:pt x="9" y="49"/>
                    </a:cubicBezTo>
                    <a:lnTo>
                      <a:pt x="9"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74" name="Freeform 54"/>
              <p:cNvSpPr>
                <a:spLocks/>
              </p:cNvSpPr>
              <p:nvPr/>
            </p:nvSpPr>
            <p:spPr bwMode="auto">
              <a:xfrm>
                <a:off x="826" y="2778"/>
                <a:ext cx="83" cy="105"/>
              </a:xfrm>
              <a:custGeom>
                <a:avLst/>
                <a:gdLst/>
                <a:ahLst/>
                <a:cxnLst>
                  <a:cxn ang="0">
                    <a:pos x="58" y="51"/>
                  </a:cxn>
                  <a:cxn ang="0">
                    <a:pos x="58" y="51"/>
                  </a:cxn>
                  <a:cxn ang="0">
                    <a:pos x="68" y="54"/>
                  </a:cxn>
                  <a:cxn ang="0">
                    <a:pos x="56" y="73"/>
                  </a:cxn>
                  <a:cxn ang="0">
                    <a:pos x="36" y="79"/>
                  </a:cxn>
                  <a:cxn ang="0">
                    <a:pos x="16" y="74"/>
                  </a:cxn>
                  <a:cxn ang="0">
                    <a:pos x="4" y="60"/>
                  </a:cxn>
                  <a:cxn ang="0">
                    <a:pos x="0" y="39"/>
                  </a:cxn>
                  <a:cxn ang="0">
                    <a:pos x="5" y="18"/>
                  </a:cxn>
                  <a:cxn ang="0">
                    <a:pos x="18" y="5"/>
                  </a:cxn>
                  <a:cxn ang="0">
                    <a:pos x="36" y="0"/>
                  </a:cxn>
                  <a:cxn ang="0">
                    <a:pos x="56" y="6"/>
                  </a:cxn>
                  <a:cxn ang="0">
                    <a:pos x="66" y="22"/>
                  </a:cxn>
                  <a:cxn ang="0">
                    <a:pos x="56" y="25"/>
                  </a:cxn>
                  <a:cxn ang="0">
                    <a:pos x="49" y="12"/>
                  </a:cxn>
                  <a:cxn ang="0">
                    <a:pos x="36" y="9"/>
                  </a:cxn>
                  <a:cxn ang="0">
                    <a:pos x="21" y="13"/>
                  </a:cxn>
                  <a:cxn ang="0">
                    <a:pos x="13" y="24"/>
                  </a:cxn>
                  <a:cxn ang="0">
                    <a:pos x="10" y="39"/>
                  </a:cxn>
                  <a:cxn ang="0">
                    <a:pos x="13" y="56"/>
                  </a:cxn>
                  <a:cxn ang="0">
                    <a:pos x="22" y="67"/>
                  </a:cxn>
                  <a:cxn ang="0">
                    <a:pos x="35" y="71"/>
                  </a:cxn>
                  <a:cxn ang="0">
                    <a:pos x="50" y="66"/>
                  </a:cxn>
                  <a:cxn ang="0">
                    <a:pos x="58" y="51"/>
                  </a:cxn>
                  <a:cxn ang="0">
                    <a:pos x="58" y="51"/>
                  </a:cxn>
                </a:cxnLst>
                <a:rect l="0" t="0" r="r" b="b"/>
                <a:pathLst>
                  <a:path w="68" h="79">
                    <a:moveTo>
                      <a:pt x="58" y="51"/>
                    </a:moveTo>
                    <a:lnTo>
                      <a:pt x="58" y="51"/>
                    </a:lnTo>
                    <a:lnTo>
                      <a:pt x="68" y="54"/>
                    </a:lnTo>
                    <a:cubicBezTo>
                      <a:pt x="66" y="62"/>
                      <a:pt x="62" y="68"/>
                      <a:pt x="56" y="73"/>
                    </a:cubicBezTo>
                    <a:cubicBezTo>
                      <a:pt x="51" y="77"/>
                      <a:pt x="44" y="79"/>
                      <a:pt x="36" y="79"/>
                    </a:cubicBezTo>
                    <a:cubicBezTo>
                      <a:pt x="28" y="79"/>
                      <a:pt x="21" y="78"/>
                      <a:pt x="16" y="74"/>
                    </a:cubicBezTo>
                    <a:cubicBezTo>
                      <a:pt x="11" y="71"/>
                      <a:pt x="7" y="66"/>
                      <a:pt x="4" y="60"/>
                    </a:cubicBezTo>
                    <a:cubicBezTo>
                      <a:pt x="1" y="53"/>
                      <a:pt x="0" y="46"/>
                      <a:pt x="0" y="39"/>
                    </a:cubicBezTo>
                    <a:cubicBezTo>
                      <a:pt x="0" y="31"/>
                      <a:pt x="2" y="24"/>
                      <a:pt x="5" y="18"/>
                    </a:cubicBezTo>
                    <a:cubicBezTo>
                      <a:pt x="8" y="12"/>
                      <a:pt x="12" y="8"/>
                      <a:pt x="18" y="5"/>
                    </a:cubicBezTo>
                    <a:cubicBezTo>
                      <a:pt x="23" y="2"/>
                      <a:pt x="29" y="0"/>
                      <a:pt x="36" y="0"/>
                    </a:cubicBezTo>
                    <a:cubicBezTo>
                      <a:pt x="44" y="0"/>
                      <a:pt x="50" y="2"/>
                      <a:pt x="56" y="6"/>
                    </a:cubicBezTo>
                    <a:cubicBezTo>
                      <a:pt x="61" y="10"/>
                      <a:pt x="64" y="15"/>
                      <a:pt x="66" y="22"/>
                    </a:cubicBezTo>
                    <a:lnTo>
                      <a:pt x="56" y="25"/>
                    </a:lnTo>
                    <a:cubicBezTo>
                      <a:pt x="55" y="19"/>
                      <a:pt x="52" y="15"/>
                      <a:pt x="49" y="12"/>
                    </a:cubicBezTo>
                    <a:cubicBezTo>
                      <a:pt x="45" y="10"/>
                      <a:pt x="41" y="9"/>
                      <a:pt x="36" y="9"/>
                    </a:cubicBezTo>
                    <a:cubicBezTo>
                      <a:pt x="30" y="9"/>
                      <a:pt x="25" y="10"/>
                      <a:pt x="21" y="13"/>
                    </a:cubicBezTo>
                    <a:cubicBezTo>
                      <a:pt x="17" y="16"/>
                      <a:pt x="14" y="19"/>
                      <a:pt x="13" y="24"/>
                    </a:cubicBezTo>
                    <a:cubicBezTo>
                      <a:pt x="11" y="29"/>
                      <a:pt x="10" y="34"/>
                      <a:pt x="10" y="39"/>
                    </a:cubicBezTo>
                    <a:cubicBezTo>
                      <a:pt x="10" y="45"/>
                      <a:pt x="11" y="51"/>
                      <a:pt x="13" y="56"/>
                    </a:cubicBezTo>
                    <a:cubicBezTo>
                      <a:pt x="15" y="61"/>
                      <a:pt x="18" y="64"/>
                      <a:pt x="22" y="67"/>
                    </a:cubicBezTo>
                    <a:cubicBezTo>
                      <a:pt x="26" y="69"/>
                      <a:pt x="31" y="71"/>
                      <a:pt x="35" y="71"/>
                    </a:cubicBezTo>
                    <a:cubicBezTo>
                      <a:pt x="41" y="71"/>
                      <a:pt x="46" y="69"/>
                      <a:pt x="50" y="66"/>
                    </a:cubicBezTo>
                    <a:cubicBezTo>
                      <a:pt x="54" y="62"/>
                      <a:pt x="56" y="57"/>
                      <a:pt x="58" y="51"/>
                    </a:cubicBezTo>
                    <a:lnTo>
                      <a:pt x="58" y="51"/>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75" name="Freeform 55"/>
              <p:cNvSpPr>
                <a:spLocks noEditPoints="1"/>
              </p:cNvSpPr>
              <p:nvPr/>
            </p:nvSpPr>
            <p:spPr bwMode="auto">
              <a:xfrm>
                <a:off x="918" y="2806"/>
                <a:ext cx="62" cy="77"/>
              </a:xfrm>
              <a:custGeom>
                <a:avLst/>
                <a:gdLst/>
                <a:ahLst/>
                <a:cxnLst>
                  <a:cxn ang="0">
                    <a:pos x="40" y="50"/>
                  </a:cxn>
                  <a:cxn ang="0">
                    <a:pos x="40" y="50"/>
                  </a:cxn>
                  <a:cxn ang="0">
                    <a:pos x="30" y="56"/>
                  </a:cxn>
                  <a:cxn ang="0">
                    <a:pos x="19" y="58"/>
                  </a:cxn>
                  <a:cxn ang="0">
                    <a:pos x="5" y="54"/>
                  </a:cxn>
                  <a:cxn ang="0">
                    <a:pos x="0" y="42"/>
                  </a:cxn>
                  <a:cxn ang="0">
                    <a:pos x="2" y="35"/>
                  </a:cxn>
                  <a:cxn ang="0">
                    <a:pos x="7" y="29"/>
                  </a:cxn>
                  <a:cxn ang="0">
                    <a:pos x="14" y="26"/>
                  </a:cxn>
                  <a:cxn ang="0">
                    <a:pos x="22" y="25"/>
                  </a:cxn>
                  <a:cxn ang="0">
                    <a:pos x="39" y="22"/>
                  </a:cxn>
                  <a:cxn ang="0">
                    <a:pos x="39" y="19"/>
                  </a:cxn>
                  <a:cxn ang="0">
                    <a:pos x="36" y="11"/>
                  </a:cxn>
                  <a:cxn ang="0">
                    <a:pos x="26" y="8"/>
                  </a:cxn>
                  <a:cxn ang="0">
                    <a:pos x="16" y="10"/>
                  </a:cxn>
                  <a:cxn ang="0">
                    <a:pos x="11" y="18"/>
                  </a:cxn>
                  <a:cxn ang="0">
                    <a:pos x="2" y="17"/>
                  </a:cxn>
                  <a:cxn ang="0">
                    <a:pos x="6" y="8"/>
                  </a:cxn>
                  <a:cxn ang="0">
                    <a:pos x="14" y="2"/>
                  </a:cxn>
                  <a:cxn ang="0">
                    <a:pos x="27" y="0"/>
                  </a:cxn>
                  <a:cxn ang="0">
                    <a:pos x="38" y="2"/>
                  </a:cxn>
                  <a:cxn ang="0">
                    <a:pos x="45" y="6"/>
                  </a:cxn>
                  <a:cxn ang="0">
                    <a:pos x="48" y="12"/>
                  </a:cxn>
                  <a:cxn ang="0">
                    <a:pos x="48" y="21"/>
                  </a:cxn>
                  <a:cxn ang="0">
                    <a:pos x="48" y="34"/>
                  </a:cxn>
                  <a:cxn ang="0">
                    <a:pos x="49" y="50"/>
                  </a:cxn>
                  <a:cxn ang="0">
                    <a:pos x="51" y="57"/>
                  </a:cxn>
                  <a:cxn ang="0">
                    <a:pos x="42" y="57"/>
                  </a:cxn>
                  <a:cxn ang="0">
                    <a:pos x="40" y="50"/>
                  </a:cxn>
                  <a:cxn ang="0">
                    <a:pos x="40" y="50"/>
                  </a:cxn>
                  <a:cxn ang="0">
                    <a:pos x="39" y="29"/>
                  </a:cxn>
                  <a:cxn ang="0">
                    <a:pos x="39" y="29"/>
                  </a:cxn>
                  <a:cxn ang="0">
                    <a:pos x="24" y="33"/>
                  </a:cxn>
                  <a:cxn ang="0">
                    <a:pos x="15" y="34"/>
                  </a:cxn>
                  <a:cxn ang="0">
                    <a:pos x="12" y="38"/>
                  </a:cxn>
                  <a:cxn ang="0">
                    <a:pos x="10" y="42"/>
                  </a:cxn>
                  <a:cxn ang="0">
                    <a:pos x="13" y="48"/>
                  </a:cxn>
                  <a:cxn ang="0">
                    <a:pos x="22" y="51"/>
                  </a:cxn>
                  <a:cxn ang="0">
                    <a:pos x="31" y="48"/>
                  </a:cxn>
                  <a:cxn ang="0">
                    <a:pos x="37" y="42"/>
                  </a:cxn>
                  <a:cxn ang="0">
                    <a:pos x="39" y="32"/>
                  </a:cxn>
                  <a:cxn ang="0">
                    <a:pos x="39" y="29"/>
                  </a:cxn>
                </a:cxnLst>
                <a:rect l="0" t="0" r="r" b="b"/>
                <a:pathLst>
                  <a:path w="51" h="58">
                    <a:moveTo>
                      <a:pt x="40" y="50"/>
                    </a:moveTo>
                    <a:lnTo>
                      <a:pt x="40" y="50"/>
                    </a:lnTo>
                    <a:cubicBezTo>
                      <a:pt x="36" y="53"/>
                      <a:pt x="33" y="55"/>
                      <a:pt x="30" y="56"/>
                    </a:cubicBezTo>
                    <a:cubicBezTo>
                      <a:pt x="26" y="58"/>
                      <a:pt x="23" y="58"/>
                      <a:pt x="19" y="58"/>
                    </a:cubicBezTo>
                    <a:cubicBezTo>
                      <a:pt x="13" y="58"/>
                      <a:pt x="8" y="57"/>
                      <a:pt x="5" y="54"/>
                    </a:cubicBezTo>
                    <a:cubicBezTo>
                      <a:pt x="2" y="51"/>
                      <a:pt x="0" y="47"/>
                      <a:pt x="0" y="42"/>
                    </a:cubicBezTo>
                    <a:cubicBezTo>
                      <a:pt x="0" y="40"/>
                      <a:pt x="1" y="37"/>
                      <a:pt x="2" y="35"/>
                    </a:cubicBezTo>
                    <a:cubicBezTo>
                      <a:pt x="3" y="33"/>
                      <a:pt x="5" y="31"/>
                      <a:pt x="7" y="29"/>
                    </a:cubicBezTo>
                    <a:cubicBezTo>
                      <a:pt x="9" y="28"/>
                      <a:pt x="11" y="27"/>
                      <a:pt x="14" y="26"/>
                    </a:cubicBezTo>
                    <a:cubicBezTo>
                      <a:pt x="16" y="26"/>
                      <a:pt x="18" y="25"/>
                      <a:pt x="22" y="25"/>
                    </a:cubicBezTo>
                    <a:cubicBezTo>
                      <a:pt x="30" y="24"/>
                      <a:pt x="35" y="23"/>
                      <a:pt x="39" y="22"/>
                    </a:cubicBezTo>
                    <a:cubicBezTo>
                      <a:pt x="39" y="20"/>
                      <a:pt x="39" y="20"/>
                      <a:pt x="39" y="19"/>
                    </a:cubicBezTo>
                    <a:cubicBezTo>
                      <a:pt x="39" y="15"/>
                      <a:pt x="38" y="13"/>
                      <a:pt x="36" y="11"/>
                    </a:cubicBezTo>
                    <a:cubicBezTo>
                      <a:pt x="34" y="9"/>
                      <a:pt x="30" y="8"/>
                      <a:pt x="26" y="8"/>
                    </a:cubicBezTo>
                    <a:cubicBezTo>
                      <a:pt x="21" y="8"/>
                      <a:pt x="18" y="9"/>
                      <a:pt x="16" y="10"/>
                    </a:cubicBezTo>
                    <a:cubicBezTo>
                      <a:pt x="14" y="12"/>
                      <a:pt x="12" y="15"/>
                      <a:pt x="11" y="18"/>
                    </a:cubicBezTo>
                    <a:lnTo>
                      <a:pt x="2" y="17"/>
                    </a:lnTo>
                    <a:cubicBezTo>
                      <a:pt x="3" y="13"/>
                      <a:pt x="4" y="10"/>
                      <a:pt x="6" y="8"/>
                    </a:cubicBezTo>
                    <a:cubicBezTo>
                      <a:pt x="8" y="5"/>
                      <a:pt x="11" y="3"/>
                      <a:pt x="14" y="2"/>
                    </a:cubicBezTo>
                    <a:cubicBezTo>
                      <a:pt x="18" y="1"/>
                      <a:pt x="22" y="0"/>
                      <a:pt x="27" y="0"/>
                    </a:cubicBezTo>
                    <a:cubicBezTo>
                      <a:pt x="32" y="0"/>
                      <a:pt x="36" y="1"/>
                      <a:pt x="38" y="2"/>
                    </a:cubicBezTo>
                    <a:cubicBezTo>
                      <a:pt x="41" y="3"/>
                      <a:pt x="44" y="4"/>
                      <a:pt x="45" y="6"/>
                    </a:cubicBezTo>
                    <a:cubicBezTo>
                      <a:pt x="46" y="8"/>
                      <a:pt x="47" y="10"/>
                      <a:pt x="48" y="12"/>
                    </a:cubicBezTo>
                    <a:cubicBezTo>
                      <a:pt x="48" y="14"/>
                      <a:pt x="48" y="17"/>
                      <a:pt x="48" y="21"/>
                    </a:cubicBezTo>
                    <a:lnTo>
                      <a:pt x="48" y="34"/>
                    </a:lnTo>
                    <a:cubicBezTo>
                      <a:pt x="48" y="42"/>
                      <a:pt x="49" y="48"/>
                      <a:pt x="49" y="50"/>
                    </a:cubicBezTo>
                    <a:cubicBezTo>
                      <a:pt x="49" y="53"/>
                      <a:pt x="50" y="55"/>
                      <a:pt x="51" y="57"/>
                    </a:cubicBezTo>
                    <a:lnTo>
                      <a:pt x="42" y="57"/>
                    </a:lnTo>
                    <a:cubicBezTo>
                      <a:pt x="41" y="55"/>
                      <a:pt x="40" y="53"/>
                      <a:pt x="40" y="50"/>
                    </a:cubicBezTo>
                    <a:lnTo>
                      <a:pt x="40" y="50"/>
                    </a:lnTo>
                    <a:close/>
                    <a:moveTo>
                      <a:pt x="39" y="29"/>
                    </a:moveTo>
                    <a:lnTo>
                      <a:pt x="39" y="29"/>
                    </a:lnTo>
                    <a:cubicBezTo>
                      <a:pt x="35" y="30"/>
                      <a:pt x="30" y="32"/>
                      <a:pt x="24" y="33"/>
                    </a:cubicBezTo>
                    <a:cubicBezTo>
                      <a:pt x="20" y="33"/>
                      <a:pt x="17" y="34"/>
                      <a:pt x="15" y="34"/>
                    </a:cubicBezTo>
                    <a:cubicBezTo>
                      <a:pt x="14" y="35"/>
                      <a:pt x="13" y="36"/>
                      <a:pt x="12" y="38"/>
                    </a:cubicBezTo>
                    <a:cubicBezTo>
                      <a:pt x="11" y="39"/>
                      <a:pt x="10" y="40"/>
                      <a:pt x="10" y="42"/>
                    </a:cubicBezTo>
                    <a:cubicBezTo>
                      <a:pt x="10" y="44"/>
                      <a:pt x="11" y="47"/>
                      <a:pt x="13" y="48"/>
                    </a:cubicBezTo>
                    <a:cubicBezTo>
                      <a:pt x="15" y="50"/>
                      <a:pt x="18" y="51"/>
                      <a:pt x="22" y="51"/>
                    </a:cubicBezTo>
                    <a:cubicBezTo>
                      <a:pt x="25" y="51"/>
                      <a:pt x="28" y="50"/>
                      <a:pt x="31" y="48"/>
                    </a:cubicBezTo>
                    <a:cubicBezTo>
                      <a:pt x="34" y="47"/>
                      <a:pt x="36" y="45"/>
                      <a:pt x="37" y="42"/>
                    </a:cubicBezTo>
                    <a:cubicBezTo>
                      <a:pt x="38" y="40"/>
                      <a:pt x="39" y="37"/>
                      <a:pt x="39" y="32"/>
                    </a:cubicBezTo>
                    <a:lnTo>
                      <a:pt x="39" y="2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76" name="Freeform 56"/>
              <p:cNvSpPr>
                <a:spLocks noEditPoints="1"/>
              </p:cNvSpPr>
              <p:nvPr/>
            </p:nvSpPr>
            <p:spPr bwMode="auto">
              <a:xfrm>
                <a:off x="994" y="2806"/>
                <a:ext cx="59" cy="103"/>
              </a:xfrm>
              <a:custGeom>
                <a:avLst/>
                <a:gdLst/>
                <a:ahLst/>
                <a:cxnLst>
                  <a:cxn ang="0">
                    <a:pos x="0" y="78"/>
                  </a:cxn>
                  <a:cxn ang="0">
                    <a:pos x="0" y="78"/>
                  </a:cxn>
                  <a:cxn ang="0">
                    <a:pos x="0" y="1"/>
                  </a:cxn>
                  <a:cxn ang="0">
                    <a:pos x="8" y="1"/>
                  </a:cxn>
                  <a:cxn ang="0">
                    <a:pos x="8" y="9"/>
                  </a:cxn>
                  <a:cxn ang="0">
                    <a:pos x="15" y="2"/>
                  </a:cxn>
                  <a:cxn ang="0">
                    <a:pos x="24" y="0"/>
                  </a:cxn>
                  <a:cxn ang="0">
                    <a:pos x="37" y="4"/>
                  </a:cxn>
                  <a:cxn ang="0">
                    <a:pos x="45" y="14"/>
                  </a:cxn>
                  <a:cxn ang="0">
                    <a:pos x="48" y="29"/>
                  </a:cxn>
                  <a:cxn ang="0">
                    <a:pos x="45" y="44"/>
                  </a:cxn>
                  <a:cxn ang="0">
                    <a:pos x="36" y="54"/>
                  </a:cxn>
                  <a:cxn ang="0">
                    <a:pos x="24" y="58"/>
                  </a:cxn>
                  <a:cxn ang="0">
                    <a:pos x="15" y="56"/>
                  </a:cxn>
                  <a:cxn ang="0">
                    <a:pos x="9" y="51"/>
                  </a:cxn>
                  <a:cxn ang="0">
                    <a:pos x="9" y="78"/>
                  </a:cxn>
                  <a:cxn ang="0">
                    <a:pos x="0" y="78"/>
                  </a:cxn>
                  <a:cxn ang="0">
                    <a:pos x="8" y="29"/>
                  </a:cxn>
                  <a:cxn ang="0">
                    <a:pos x="8" y="29"/>
                  </a:cxn>
                  <a:cxn ang="0">
                    <a:pos x="13" y="45"/>
                  </a:cxn>
                  <a:cxn ang="0">
                    <a:pos x="23" y="50"/>
                  </a:cxn>
                  <a:cxn ang="0">
                    <a:pos x="34" y="45"/>
                  </a:cxn>
                  <a:cxn ang="0">
                    <a:pos x="38" y="29"/>
                  </a:cxn>
                  <a:cxn ang="0">
                    <a:pos x="34" y="13"/>
                  </a:cxn>
                  <a:cxn ang="0">
                    <a:pos x="23" y="7"/>
                  </a:cxn>
                  <a:cxn ang="0">
                    <a:pos x="13" y="13"/>
                  </a:cxn>
                  <a:cxn ang="0">
                    <a:pos x="8" y="29"/>
                  </a:cxn>
                  <a:cxn ang="0">
                    <a:pos x="8" y="29"/>
                  </a:cxn>
                </a:cxnLst>
                <a:rect l="0" t="0" r="r" b="b"/>
                <a:pathLst>
                  <a:path w="48" h="78">
                    <a:moveTo>
                      <a:pt x="0" y="78"/>
                    </a:moveTo>
                    <a:lnTo>
                      <a:pt x="0" y="78"/>
                    </a:lnTo>
                    <a:lnTo>
                      <a:pt x="0" y="1"/>
                    </a:lnTo>
                    <a:lnTo>
                      <a:pt x="8" y="1"/>
                    </a:lnTo>
                    <a:lnTo>
                      <a:pt x="8" y="9"/>
                    </a:lnTo>
                    <a:cubicBezTo>
                      <a:pt x="10" y="6"/>
                      <a:pt x="13" y="4"/>
                      <a:pt x="15" y="2"/>
                    </a:cubicBezTo>
                    <a:cubicBezTo>
                      <a:pt x="18" y="1"/>
                      <a:pt x="21" y="0"/>
                      <a:pt x="24" y="0"/>
                    </a:cubicBezTo>
                    <a:cubicBezTo>
                      <a:pt x="29" y="0"/>
                      <a:pt x="33" y="1"/>
                      <a:pt x="37" y="4"/>
                    </a:cubicBezTo>
                    <a:cubicBezTo>
                      <a:pt x="40" y="6"/>
                      <a:pt x="43" y="10"/>
                      <a:pt x="45" y="14"/>
                    </a:cubicBezTo>
                    <a:cubicBezTo>
                      <a:pt x="47" y="19"/>
                      <a:pt x="48" y="23"/>
                      <a:pt x="48" y="29"/>
                    </a:cubicBezTo>
                    <a:cubicBezTo>
                      <a:pt x="48" y="34"/>
                      <a:pt x="47" y="40"/>
                      <a:pt x="45" y="44"/>
                    </a:cubicBezTo>
                    <a:cubicBezTo>
                      <a:pt x="43" y="49"/>
                      <a:pt x="40" y="52"/>
                      <a:pt x="36" y="54"/>
                    </a:cubicBezTo>
                    <a:cubicBezTo>
                      <a:pt x="32" y="57"/>
                      <a:pt x="28" y="58"/>
                      <a:pt x="24" y="58"/>
                    </a:cubicBezTo>
                    <a:cubicBezTo>
                      <a:pt x="20" y="58"/>
                      <a:pt x="18" y="57"/>
                      <a:pt x="15" y="56"/>
                    </a:cubicBezTo>
                    <a:cubicBezTo>
                      <a:pt x="13" y="55"/>
                      <a:pt x="11" y="53"/>
                      <a:pt x="9" y="51"/>
                    </a:cubicBezTo>
                    <a:lnTo>
                      <a:pt x="9" y="78"/>
                    </a:lnTo>
                    <a:lnTo>
                      <a:pt x="0" y="78"/>
                    </a:lnTo>
                    <a:close/>
                    <a:moveTo>
                      <a:pt x="8" y="29"/>
                    </a:moveTo>
                    <a:lnTo>
                      <a:pt x="8" y="29"/>
                    </a:lnTo>
                    <a:cubicBezTo>
                      <a:pt x="8" y="37"/>
                      <a:pt x="10" y="42"/>
                      <a:pt x="13" y="45"/>
                    </a:cubicBezTo>
                    <a:cubicBezTo>
                      <a:pt x="15" y="49"/>
                      <a:pt x="19" y="50"/>
                      <a:pt x="23" y="50"/>
                    </a:cubicBezTo>
                    <a:cubicBezTo>
                      <a:pt x="27" y="50"/>
                      <a:pt x="31" y="49"/>
                      <a:pt x="34" y="45"/>
                    </a:cubicBezTo>
                    <a:cubicBezTo>
                      <a:pt x="37" y="42"/>
                      <a:pt x="38" y="36"/>
                      <a:pt x="38" y="29"/>
                    </a:cubicBezTo>
                    <a:cubicBezTo>
                      <a:pt x="38" y="22"/>
                      <a:pt x="37" y="16"/>
                      <a:pt x="34" y="13"/>
                    </a:cubicBezTo>
                    <a:cubicBezTo>
                      <a:pt x="31" y="9"/>
                      <a:pt x="27" y="7"/>
                      <a:pt x="23" y="7"/>
                    </a:cubicBezTo>
                    <a:cubicBezTo>
                      <a:pt x="19" y="7"/>
                      <a:pt x="16" y="9"/>
                      <a:pt x="13" y="13"/>
                    </a:cubicBezTo>
                    <a:cubicBezTo>
                      <a:pt x="10" y="17"/>
                      <a:pt x="8" y="22"/>
                      <a:pt x="8" y="29"/>
                    </a:cubicBezTo>
                    <a:lnTo>
                      <a:pt x="8" y="2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77" name="Freeform 57"/>
              <p:cNvSpPr>
                <a:spLocks noEditPoints="1"/>
              </p:cNvSpPr>
              <p:nvPr/>
            </p:nvSpPr>
            <p:spPr bwMode="auto">
              <a:xfrm>
                <a:off x="1066" y="2780"/>
                <a:ext cx="11" cy="101"/>
              </a:xfrm>
              <a:custGeom>
                <a:avLst/>
                <a:gdLst/>
                <a:ahLst/>
                <a:cxnLst>
                  <a:cxn ang="0">
                    <a:pos x="0" y="11"/>
                  </a:cxn>
                  <a:cxn ang="0">
                    <a:pos x="0" y="11"/>
                  </a:cxn>
                  <a:cxn ang="0">
                    <a:pos x="0" y="0"/>
                  </a:cxn>
                  <a:cxn ang="0">
                    <a:pos x="9" y="0"/>
                  </a:cxn>
                  <a:cxn ang="0">
                    <a:pos x="9" y="11"/>
                  </a:cxn>
                  <a:cxn ang="0">
                    <a:pos x="0" y="11"/>
                  </a:cxn>
                  <a:cxn ang="0">
                    <a:pos x="0" y="77"/>
                  </a:cxn>
                  <a:cxn ang="0">
                    <a:pos x="0" y="77"/>
                  </a:cxn>
                  <a:cxn ang="0">
                    <a:pos x="0" y="21"/>
                  </a:cxn>
                  <a:cxn ang="0">
                    <a:pos x="9" y="21"/>
                  </a:cxn>
                  <a:cxn ang="0">
                    <a:pos x="9" y="77"/>
                  </a:cxn>
                  <a:cxn ang="0">
                    <a:pos x="0" y="77"/>
                  </a:cxn>
                </a:cxnLst>
                <a:rect l="0" t="0" r="r" b="b"/>
                <a:pathLst>
                  <a:path w="9" h="77">
                    <a:moveTo>
                      <a:pt x="0" y="11"/>
                    </a:moveTo>
                    <a:lnTo>
                      <a:pt x="0" y="11"/>
                    </a:lnTo>
                    <a:lnTo>
                      <a:pt x="0" y="0"/>
                    </a:lnTo>
                    <a:lnTo>
                      <a:pt x="9" y="0"/>
                    </a:lnTo>
                    <a:lnTo>
                      <a:pt x="9" y="11"/>
                    </a:lnTo>
                    <a:lnTo>
                      <a:pt x="0" y="11"/>
                    </a:lnTo>
                    <a:close/>
                    <a:moveTo>
                      <a:pt x="0" y="77"/>
                    </a:moveTo>
                    <a:lnTo>
                      <a:pt x="0" y="77"/>
                    </a:lnTo>
                    <a:lnTo>
                      <a:pt x="0" y="21"/>
                    </a:lnTo>
                    <a:lnTo>
                      <a:pt x="9" y="21"/>
                    </a:lnTo>
                    <a:lnTo>
                      <a:pt x="9" y="77"/>
                    </a:lnTo>
                    <a:lnTo>
                      <a:pt x="0" y="7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78" name="Freeform 58"/>
              <p:cNvSpPr>
                <a:spLocks/>
              </p:cNvSpPr>
              <p:nvPr/>
            </p:nvSpPr>
            <p:spPr bwMode="auto">
              <a:xfrm>
                <a:off x="1089" y="2782"/>
                <a:ext cx="33" cy="101"/>
              </a:xfrm>
              <a:custGeom>
                <a:avLst/>
                <a:gdLst/>
                <a:ahLst/>
                <a:cxnLst>
                  <a:cxn ang="0">
                    <a:pos x="25" y="66"/>
                  </a:cxn>
                  <a:cxn ang="0">
                    <a:pos x="25" y="66"/>
                  </a:cxn>
                  <a:cxn ang="0">
                    <a:pos x="27" y="75"/>
                  </a:cxn>
                  <a:cxn ang="0">
                    <a:pos x="20" y="76"/>
                  </a:cxn>
                  <a:cxn ang="0">
                    <a:pos x="12" y="74"/>
                  </a:cxn>
                  <a:cxn ang="0">
                    <a:pos x="8" y="70"/>
                  </a:cxn>
                  <a:cxn ang="0">
                    <a:pos x="6" y="59"/>
                  </a:cxn>
                  <a:cxn ang="0">
                    <a:pos x="6" y="27"/>
                  </a:cxn>
                  <a:cxn ang="0">
                    <a:pos x="0" y="27"/>
                  </a:cxn>
                  <a:cxn ang="0">
                    <a:pos x="0" y="19"/>
                  </a:cxn>
                  <a:cxn ang="0">
                    <a:pos x="6" y="19"/>
                  </a:cxn>
                  <a:cxn ang="0">
                    <a:pos x="6" y="6"/>
                  </a:cxn>
                  <a:cxn ang="0">
                    <a:pos x="16" y="0"/>
                  </a:cxn>
                  <a:cxn ang="0">
                    <a:pos x="16" y="19"/>
                  </a:cxn>
                  <a:cxn ang="0">
                    <a:pos x="25" y="19"/>
                  </a:cxn>
                  <a:cxn ang="0">
                    <a:pos x="25" y="27"/>
                  </a:cxn>
                  <a:cxn ang="0">
                    <a:pos x="16" y="27"/>
                  </a:cxn>
                  <a:cxn ang="0">
                    <a:pos x="16" y="59"/>
                  </a:cxn>
                  <a:cxn ang="0">
                    <a:pos x="16" y="64"/>
                  </a:cxn>
                  <a:cxn ang="0">
                    <a:pos x="18" y="66"/>
                  </a:cxn>
                  <a:cxn ang="0">
                    <a:pos x="21" y="67"/>
                  </a:cxn>
                  <a:cxn ang="0">
                    <a:pos x="25" y="66"/>
                  </a:cxn>
                  <a:cxn ang="0">
                    <a:pos x="25" y="66"/>
                  </a:cxn>
                </a:cxnLst>
                <a:rect l="0" t="0" r="r" b="b"/>
                <a:pathLst>
                  <a:path w="27" h="76">
                    <a:moveTo>
                      <a:pt x="25" y="66"/>
                    </a:moveTo>
                    <a:lnTo>
                      <a:pt x="25" y="66"/>
                    </a:lnTo>
                    <a:lnTo>
                      <a:pt x="27" y="75"/>
                    </a:lnTo>
                    <a:cubicBezTo>
                      <a:pt x="24" y="75"/>
                      <a:pt x="22" y="76"/>
                      <a:pt x="20" y="76"/>
                    </a:cubicBezTo>
                    <a:cubicBezTo>
                      <a:pt x="16" y="76"/>
                      <a:pt x="13" y="75"/>
                      <a:pt x="12" y="74"/>
                    </a:cubicBezTo>
                    <a:cubicBezTo>
                      <a:pt x="10" y="73"/>
                      <a:pt x="8" y="71"/>
                      <a:pt x="8" y="70"/>
                    </a:cubicBezTo>
                    <a:cubicBezTo>
                      <a:pt x="7" y="68"/>
                      <a:pt x="6" y="64"/>
                      <a:pt x="6" y="59"/>
                    </a:cubicBezTo>
                    <a:lnTo>
                      <a:pt x="6" y="27"/>
                    </a:lnTo>
                    <a:lnTo>
                      <a:pt x="0" y="27"/>
                    </a:lnTo>
                    <a:lnTo>
                      <a:pt x="0" y="19"/>
                    </a:lnTo>
                    <a:lnTo>
                      <a:pt x="6" y="19"/>
                    </a:lnTo>
                    <a:lnTo>
                      <a:pt x="6" y="6"/>
                    </a:lnTo>
                    <a:lnTo>
                      <a:pt x="16" y="0"/>
                    </a:lnTo>
                    <a:lnTo>
                      <a:pt x="16" y="19"/>
                    </a:lnTo>
                    <a:lnTo>
                      <a:pt x="25" y="19"/>
                    </a:lnTo>
                    <a:lnTo>
                      <a:pt x="25" y="27"/>
                    </a:lnTo>
                    <a:lnTo>
                      <a:pt x="16" y="27"/>
                    </a:lnTo>
                    <a:lnTo>
                      <a:pt x="16" y="59"/>
                    </a:lnTo>
                    <a:cubicBezTo>
                      <a:pt x="16" y="62"/>
                      <a:pt x="16" y="64"/>
                      <a:pt x="16" y="64"/>
                    </a:cubicBezTo>
                    <a:cubicBezTo>
                      <a:pt x="17" y="65"/>
                      <a:pt x="17" y="66"/>
                      <a:pt x="18" y="66"/>
                    </a:cubicBezTo>
                    <a:cubicBezTo>
                      <a:pt x="19" y="67"/>
                      <a:pt x="20" y="67"/>
                      <a:pt x="21" y="67"/>
                    </a:cubicBezTo>
                    <a:cubicBezTo>
                      <a:pt x="22" y="67"/>
                      <a:pt x="24" y="67"/>
                      <a:pt x="25" y="66"/>
                    </a:cubicBezTo>
                    <a:lnTo>
                      <a:pt x="25"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79" name="Freeform 59"/>
              <p:cNvSpPr>
                <a:spLocks noEditPoints="1"/>
              </p:cNvSpPr>
              <p:nvPr/>
            </p:nvSpPr>
            <p:spPr bwMode="auto">
              <a:xfrm>
                <a:off x="1128" y="2806"/>
                <a:ext cx="62" cy="77"/>
              </a:xfrm>
              <a:custGeom>
                <a:avLst/>
                <a:gdLst/>
                <a:ahLst/>
                <a:cxnLst>
                  <a:cxn ang="0">
                    <a:pos x="39" y="50"/>
                  </a:cxn>
                  <a:cxn ang="0">
                    <a:pos x="39" y="50"/>
                  </a:cxn>
                  <a:cxn ang="0">
                    <a:pos x="29" y="56"/>
                  </a:cxn>
                  <a:cxn ang="0">
                    <a:pos x="19" y="58"/>
                  </a:cxn>
                  <a:cxn ang="0">
                    <a:pos x="5" y="54"/>
                  </a:cxn>
                  <a:cxn ang="0">
                    <a:pos x="0" y="42"/>
                  </a:cxn>
                  <a:cxn ang="0">
                    <a:pos x="2" y="35"/>
                  </a:cxn>
                  <a:cxn ang="0">
                    <a:pos x="7" y="29"/>
                  </a:cxn>
                  <a:cxn ang="0">
                    <a:pos x="13" y="26"/>
                  </a:cxn>
                  <a:cxn ang="0">
                    <a:pos x="22" y="25"/>
                  </a:cxn>
                  <a:cxn ang="0">
                    <a:pos x="39" y="22"/>
                  </a:cxn>
                  <a:cxn ang="0">
                    <a:pos x="39" y="19"/>
                  </a:cxn>
                  <a:cxn ang="0">
                    <a:pos x="36" y="11"/>
                  </a:cxn>
                  <a:cxn ang="0">
                    <a:pos x="25" y="8"/>
                  </a:cxn>
                  <a:cxn ang="0">
                    <a:pos x="15" y="10"/>
                  </a:cxn>
                  <a:cxn ang="0">
                    <a:pos x="11" y="18"/>
                  </a:cxn>
                  <a:cxn ang="0">
                    <a:pos x="2" y="17"/>
                  </a:cxn>
                  <a:cxn ang="0">
                    <a:pos x="6" y="8"/>
                  </a:cxn>
                  <a:cxn ang="0">
                    <a:pos x="14" y="2"/>
                  </a:cxn>
                  <a:cxn ang="0">
                    <a:pos x="27" y="0"/>
                  </a:cxn>
                  <a:cxn ang="0">
                    <a:pos x="38" y="2"/>
                  </a:cxn>
                  <a:cxn ang="0">
                    <a:pos x="45" y="6"/>
                  </a:cxn>
                  <a:cxn ang="0">
                    <a:pos x="48" y="12"/>
                  </a:cxn>
                  <a:cxn ang="0">
                    <a:pos x="48" y="21"/>
                  </a:cxn>
                  <a:cxn ang="0">
                    <a:pos x="48" y="34"/>
                  </a:cxn>
                  <a:cxn ang="0">
                    <a:pos x="49" y="50"/>
                  </a:cxn>
                  <a:cxn ang="0">
                    <a:pos x="51" y="57"/>
                  </a:cxn>
                  <a:cxn ang="0">
                    <a:pos x="41" y="57"/>
                  </a:cxn>
                  <a:cxn ang="0">
                    <a:pos x="39" y="50"/>
                  </a:cxn>
                  <a:cxn ang="0">
                    <a:pos x="39" y="50"/>
                  </a:cxn>
                  <a:cxn ang="0">
                    <a:pos x="39" y="29"/>
                  </a:cxn>
                  <a:cxn ang="0">
                    <a:pos x="39" y="29"/>
                  </a:cxn>
                  <a:cxn ang="0">
                    <a:pos x="23" y="33"/>
                  </a:cxn>
                  <a:cxn ang="0">
                    <a:pos x="15" y="34"/>
                  </a:cxn>
                  <a:cxn ang="0">
                    <a:pos x="11" y="38"/>
                  </a:cxn>
                  <a:cxn ang="0">
                    <a:pos x="10" y="42"/>
                  </a:cxn>
                  <a:cxn ang="0">
                    <a:pos x="13" y="48"/>
                  </a:cxn>
                  <a:cxn ang="0">
                    <a:pos x="21" y="51"/>
                  </a:cxn>
                  <a:cxn ang="0">
                    <a:pos x="31" y="48"/>
                  </a:cxn>
                  <a:cxn ang="0">
                    <a:pos x="37" y="42"/>
                  </a:cxn>
                  <a:cxn ang="0">
                    <a:pos x="39" y="32"/>
                  </a:cxn>
                  <a:cxn ang="0">
                    <a:pos x="39" y="29"/>
                  </a:cxn>
                </a:cxnLst>
                <a:rect l="0" t="0" r="r" b="b"/>
                <a:pathLst>
                  <a:path w="51" h="58">
                    <a:moveTo>
                      <a:pt x="39" y="50"/>
                    </a:moveTo>
                    <a:lnTo>
                      <a:pt x="39" y="50"/>
                    </a:lnTo>
                    <a:cubicBezTo>
                      <a:pt x="36" y="53"/>
                      <a:pt x="32" y="55"/>
                      <a:pt x="29" y="56"/>
                    </a:cubicBezTo>
                    <a:cubicBezTo>
                      <a:pt x="26" y="58"/>
                      <a:pt x="23" y="58"/>
                      <a:pt x="19" y="58"/>
                    </a:cubicBezTo>
                    <a:cubicBezTo>
                      <a:pt x="13" y="58"/>
                      <a:pt x="8" y="57"/>
                      <a:pt x="5" y="54"/>
                    </a:cubicBezTo>
                    <a:cubicBezTo>
                      <a:pt x="2" y="51"/>
                      <a:pt x="0" y="47"/>
                      <a:pt x="0" y="42"/>
                    </a:cubicBezTo>
                    <a:cubicBezTo>
                      <a:pt x="0" y="40"/>
                      <a:pt x="1" y="37"/>
                      <a:pt x="2" y="35"/>
                    </a:cubicBezTo>
                    <a:cubicBezTo>
                      <a:pt x="3" y="33"/>
                      <a:pt x="5" y="31"/>
                      <a:pt x="7" y="29"/>
                    </a:cubicBezTo>
                    <a:cubicBezTo>
                      <a:pt x="9" y="28"/>
                      <a:pt x="11" y="27"/>
                      <a:pt x="13" y="26"/>
                    </a:cubicBezTo>
                    <a:cubicBezTo>
                      <a:pt x="15" y="26"/>
                      <a:pt x="18" y="25"/>
                      <a:pt x="22" y="25"/>
                    </a:cubicBezTo>
                    <a:cubicBezTo>
                      <a:pt x="29" y="24"/>
                      <a:pt x="35" y="23"/>
                      <a:pt x="39" y="22"/>
                    </a:cubicBezTo>
                    <a:cubicBezTo>
                      <a:pt x="39" y="20"/>
                      <a:pt x="39" y="20"/>
                      <a:pt x="39" y="19"/>
                    </a:cubicBezTo>
                    <a:cubicBezTo>
                      <a:pt x="39" y="15"/>
                      <a:pt x="38" y="13"/>
                      <a:pt x="36" y="11"/>
                    </a:cubicBezTo>
                    <a:cubicBezTo>
                      <a:pt x="34" y="9"/>
                      <a:pt x="30" y="8"/>
                      <a:pt x="25" y="8"/>
                    </a:cubicBezTo>
                    <a:cubicBezTo>
                      <a:pt x="21" y="8"/>
                      <a:pt x="18" y="9"/>
                      <a:pt x="15" y="10"/>
                    </a:cubicBezTo>
                    <a:cubicBezTo>
                      <a:pt x="13" y="12"/>
                      <a:pt x="12" y="15"/>
                      <a:pt x="11" y="18"/>
                    </a:cubicBezTo>
                    <a:lnTo>
                      <a:pt x="2" y="17"/>
                    </a:lnTo>
                    <a:cubicBezTo>
                      <a:pt x="2" y="13"/>
                      <a:pt x="4" y="10"/>
                      <a:pt x="6" y="8"/>
                    </a:cubicBezTo>
                    <a:cubicBezTo>
                      <a:pt x="8" y="5"/>
                      <a:pt x="10" y="3"/>
                      <a:pt x="14" y="2"/>
                    </a:cubicBezTo>
                    <a:cubicBezTo>
                      <a:pt x="18" y="1"/>
                      <a:pt x="22" y="0"/>
                      <a:pt x="27" y="0"/>
                    </a:cubicBezTo>
                    <a:cubicBezTo>
                      <a:pt x="31" y="0"/>
                      <a:pt x="35" y="1"/>
                      <a:pt x="38" y="2"/>
                    </a:cubicBezTo>
                    <a:cubicBezTo>
                      <a:pt x="41" y="3"/>
                      <a:pt x="43" y="4"/>
                      <a:pt x="45" y="6"/>
                    </a:cubicBezTo>
                    <a:cubicBezTo>
                      <a:pt x="46" y="8"/>
                      <a:pt x="47" y="10"/>
                      <a:pt x="48" y="12"/>
                    </a:cubicBezTo>
                    <a:cubicBezTo>
                      <a:pt x="48" y="14"/>
                      <a:pt x="48" y="17"/>
                      <a:pt x="48" y="21"/>
                    </a:cubicBezTo>
                    <a:lnTo>
                      <a:pt x="48" y="34"/>
                    </a:lnTo>
                    <a:cubicBezTo>
                      <a:pt x="48" y="42"/>
                      <a:pt x="48" y="48"/>
                      <a:pt x="49" y="50"/>
                    </a:cubicBezTo>
                    <a:cubicBezTo>
                      <a:pt x="49" y="53"/>
                      <a:pt x="50" y="55"/>
                      <a:pt x="51" y="57"/>
                    </a:cubicBezTo>
                    <a:lnTo>
                      <a:pt x="41" y="57"/>
                    </a:lnTo>
                    <a:cubicBezTo>
                      <a:pt x="40" y="55"/>
                      <a:pt x="40" y="53"/>
                      <a:pt x="39" y="50"/>
                    </a:cubicBezTo>
                    <a:lnTo>
                      <a:pt x="39" y="50"/>
                    </a:lnTo>
                    <a:close/>
                    <a:moveTo>
                      <a:pt x="39" y="29"/>
                    </a:moveTo>
                    <a:lnTo>
                      <a:pt x="39" y="29"/>
                    </a:lnTo>
                    <a:cubicBezTo>
                      <a:pt x="35" y="30"/>
                      <a:pt x="30" y="32"/>
                      <a:pt x="23" y="33"/>
                    </a:cubicBezTo>
                    <a:cubicBezTo>
                      <a:pt x="19" y="33"/>
                      <a:pt x="17" y="34"/>
                      <a:pt x="15" y="34"/>
                    </a:cubicBezTo>
                    <a:cubicBezTo>
                      <a:pt x="13" y="35"/>
                      <a:pt x="12" y="36"/>
                      <a:pt x="11" y="38"/>
                    </a:cubicBezTo>
                    <a:cubicBezTo>
                      <a:pt x="10" y="39"/>
                      <a:pt x="10" y="40"/>
                      <a:pt x="10" y="42"/>
                    </a:cubicBezTo>
                    <a:cubicBezTo>
                      <a:pt x="10" y="44"/>
                      <a:pt x="11" y="47"/>
                      <a:pt x="13" y="48"/>
                    </a:cubicBezTo>
                    <a:cubicBezTo>
                      <a:pt x="15" y="50"/>
                      <a:pt x="17" y="51"/>
                      <a:pt x="21" y="51"/>
                    </a:cubicBezTo>
                    <a:cubicBezTo>
                      <a:pt x="25" y="51"/>
                      <a:pt x="28" y="50"/>
                      <a:pt x="31" y="48"/>
                    </a:cubicBezTo>
                    <a:cubicBezTo>
                      <a:pt x="34" y="47"/>
                      <a:pt x="36" y="45"/>
                      <a:pt x="37" y="42"/>
                    </a:cubicBezTo>
                    <a:cubicBezTo>
                      <a:pt x="38" y="40"/>
                      <a:pt x="39" y="37"/>
                      <a:pt x="39" y="32"/>
                    </a:cubicBezTo>
                    <a:lnTo>
                      <a:pt x="39" y="2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80" name="Freeform 60"/>
              <p:cNvSpPr>
                <a:spLocks/>
              </p:cNvSpPr>
              <p:nvPr/>
            </p:nvSpPr>
            <p:spPr bwMode="auto">
              <a:xfrm>
                <a:off x="1204" y="2780"/>
                <a:ext cx="11" cy="101"/>
              </a:xfrm>
              <a:custGeom>
                <a:avLst/>
                <a:gdLst/>
                <a:ahLst/>
                <a:cxnLst>
                  <a:cxn ang="0">
                    <a:pos x="0" y="77"/>
                  </a:cxn>
                  <a:cxn ang="0">
                    <a:pos x="0" y="77"/>
                  </a:cxn>
                  <a:cxn ang="0">
                    <a:pos x="0" y="0"/>
                  </a:cxn>
                  <a:cxn ang="0">
                    <a:pos x="9" y="0"/>
                  </a:cxn>
                  <a:cxn ang="0">
                    <a:pos x="9" y="77"/>
                  </a:cxn>
                  <a:cxn ang="0">
                    <a:pos x="0" y="77"/>
                  </a:cxn>
                </a:cxnLst>
                <a:rect l="0" t="0" r="r" b="b"/>
                <a:pathLst>
                  <a:path w="9" h="77">
                    <a:moveTo>
                      <a:pt x="0" y="77"/>
                    </a:moveTo>
                    <a:lnTo>
                      <a:pt x="0" y="77"/>
                    </a:lnTo>
                    <a:lnTo>
                      <a:pt x="0" y="0"/>
                    </a:lnTo>
                    <a:lnTo>
                      <a:pt x="9" y="0"/>
                    </a:lnTo>
                    <a:lnTo>
                      <a:pt x="9" y="77"/>
                    </a:lnTo>
                    <a:lnTo>
                      <a:pt x="0" y="7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81" name="Freeform 61"/>
              <p:cNvSpPr>
                <a:spLocks/>
              </p:cNvSpPr>
              <p:nvPr/>
            </p:nvSpPr>
            <p:spPr bwMode="auto">
              <a:xfrm>
                <a:off x="1766" y="1761"/>
                <a:ext cx="60" cy="86"/>
              </a:xfrm>
              <a:custGeom>
                <a:avLst/>
                <a:gdLst/>
                <a:ahLst/>
                <a:cxnLst>
                  <a:cxn ang="0">
                    <a:pos x="0" y="65"/>
                  </a:cxn>
                  <a:cxn ang="0">
                    <a:pos x="0" y="65"/>
                  </a:cxn>
                  <a:cxn ang="0">
                    <a:pos x="0" y="0"/>
                  </a:cxn>
                  <a:cxn ang="0">
                    <a:pos x="47" y="0"/>
                  </a:cxn>
                  <a:cxn ang="0">
                    <a:pos x="47" y="7"/>
                  </a:cxn>
                  <a:cxn ang="0">
                    <a:pos x="8" y="7"/>
                  </a:cxn>
                  <a:cxn ang="0">
                    <a:pos x="8" y="28"/>
                  </a:cxn>
                  <a:cxn ang="0">
                    <a:pos x="45" y="28"/>
                  </a:cxn>
                  <a:cxn ang="0">
                    <a:pos x="45" y="35"/>
                  </a:cxn>
                  <a:cxn ang="0">
                    <a:pos x="8" y="35"/>
                  </a:cxn>
                  <a:cxn ang="0">
                    <a:pos x="8" y="58"/>
                  </a:cxn>
                  <a:cxn ang="0">
                    <a:pos x="49" y="58"/>
                  </a:cxn>
                  <a:cxn ang="0">
                    <a:pos x="49" y="65"/>
                  </a:cxn>
                  <a:cxn ang="0">
                    <a:pos x="0" y="65"/>
                  </a:cxn>
                </a:cxnLst>
                <a:rect l="0" t="0" r="r" b="b"/>
                <a:pathLst>
                  <a:path w="49" h="65">
                    <a:moveTo>
                      <a:pt x="0" y="65"/>
                    </a:moveTo>
                    <a:lnTo>
                      <a:pt x="0" y="65"/>
                    </a:lnTo>
                    <a:lnTo>
                      <a:pt x="0" y="0"/>
                    </a:lnTo>
                    <a:lnTo>
                      <a:pt x="47" y="0"/>
                    </a:lnTo>
                    <a:lnTo>
                      <a:pt x="47" y="7"/>
                    </a:lnTo>
                    <a:lnTo>
                      <a:pt x="8" y="7"/>
                    </a:lnTo>
                    <a:lnTo>
                      <a:pt x="8" y="28"/>
                    </a:lnTo>
                    <a:lnTo>
                      <a:pt x="45" y="28"/>
                    </a:lnTo>
                    <a:lnTo>
                      <a:pt x="45" y="35"/>
                    </a:lnTo>
                    <a:lnTo>
                      <a:pt x="8" y="35"/>
                    </a:lnTo>
                    <a:lnTo>
                      <a:pt x="8" y="58"/>
                    </a:lnTo>
                    <a:lnTo>
                      <a:pt x="49" y="58"/>
                    </a:lnTo>
                    <a:lnTo>
                      <a:pt x="49" y="65"/>
                    </a:lnTo>
                    <a:lnTo>
                      <a:pt x="0" y="6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82" name="Freeform 62"/>
              <p:cNvSpPr>
                <a:spLocks noEditPoints="1"/>
              </p:cNvSpPr>
              <p:nvPr/>
            </p:nvSpPr>
            <p:spPr bwMode="auto">
              <a:xfrm>
                <a:off x="1841" y="1761"/>
                <a:ext cx="60" cy="86"/>
              </a:xfrm>
              <a:custGeom>
                <a:avLst/>
                <a:gdLst/>
                <a:ahLst/>
                <a:cxnLst>
                  <a:cxn ang="0">
                    <a:pos x="0" y="65"/>
                  </a:cxn>
                  <a:cxn ang="0">
                    <a:pos x="0" y="65"/>
                  </a:cxn>
                  <a:cxn ang="0">
                    <a:pos x="0" y="0"/>
                  </a:cxn>
                  <a:cxn ang="0">
                    <a:pos x="24" y="0"/>
                  </a:cxn>
                  <a:cxn ang="0">
                    <a:pos x="36" y="2"/>
                  </a:cxn>
                  <a:cxn ang="0">
                    <a:pos x="44" y="8"/>
                  </a:cxn>
                  <a:cxn ang="0">
                    <a:pos x="46" y="16"/>
                  </a:cxn>
                  <a:cxn ang="0">
                    <a:pos x="44" y="24"/>
                  </a:cxn>
                  <a:cxn ang="0">
                    <a:pos x="37" y="30"/>
                  </a:cxn>
                  <a:cxn ang="0">
                    <a:pos x="46" y="36"/>
                  </a:cxn>
                  <a:cxn ang="0">
                    <a:pos x="49" y="46"/>
                  </a:cxn>
                  <a:cxn ang="0">
                    <a:pos x="47" y="55"/>
                  </a:cxn>
                  <a:cxn ang="0">
                    <a:pos x="43" y="61"/>
                  </a:cxn>
                  <a:cxn ang="0">
                    <a:pos x="35" y="64"/>
                  </a:cxn>
                  <a:cxn ang="0">
                    <a:pos x="25" y="65"/>
                  </a:cxn>
                  <a:cxn ang="0">
                    <a:pos x="0" y="65"/>
                  </a:cxn>
                  <a:cxn ang="0">
                    <a:pos x="8" y="27"/>
                  </a:cxn>
                  <a:cxn ang="0">
                    <a:pos x="8" y="27"/>
                  </a:cxn>
                  <a:cxn ang="0">
                    <a:pos x="23" y="27"/>
                  </a:cxn>
                  <a:cxn ang="0">
                    <a:pos x="31" y="27"/>
                  </a:cxn>
                  <a:cxn ang="0">
                    <a:pos x="36" y="23"/>
                  </a:cxn>
                  <a:cxn ang="0">
                    <a:pos x="38" y="17"/>
                  </a:cxn>
                  <a:cxn ang="0">
                    <a:pos x="36" y="12"/>
                  </a:cxn>
                  <a:cxn ang="0">
                    <a:pos x="31" y="8"/>
                  </a:cxn>
                  <a:cxn ang="0">
                    <a:pos x="21" y="7"/>
                  </a:cxn>
                  <a:cxn ang="0">
                    <a:pos x="8" y="7"/>
                  </a:cxn>
                  <a:cxn ang="0">
                    <a:pos x="8" y="27"/>
                  </a:cxn>
                  <a:cxn ang="0">
                    <a:pos x="8" y="58"/>
                  </a:cxn>
                  <a:cxn ang="0">
                    <a:pos x="8" y="58"/>
                  </a:cxn>
                  <a:cxn ang="0">
                    <a:pos x="25" y="58"/>
                  </a:cxn>
                  <a:cxn ang="0">
                    <a:pos x="31" y="57"/>
                  </a:cxn>
                  <a:cxn ang="0">
                    <a:pos x="36" y="56"/>
                  </a:cxn>
                  <a:cxn ang="0">
                    <a:pos x="39" y="52"/>
                  </a:cxn>
                  <a:cxn ang="0">
                    <a:pos x="40" y="46"/>
                  </a:cxn>
                  <a:cxn ang="0">
                    <a:pos x="38" y="40"/>
                  </a:cxn>
                  <a:cxn ang="0">
                    <a:pos x="33" y="36"/>
                  </a:cxn>
                  <a:cxn ang="0">
                    <a:pos x="24" y="35"/>
                  </a:cxn>
                  <a:cxn ang="0">
                    <a:pos x="8" y="35"/>
                  </a:cxn>
                  <a:cxn ang="0">
                    <a:pos x="8" y="58"/>
                  </a:cxn>
                </a:cxnLst>
                <a:rect l="0" t="0" r="r" b="b"/>
                <a:pathLst>
                  <a:path w="49" h="65">
                    <a:moveTo>
                      <a:pt x="0" y="65"/>
                    </a:moveTo>
                    <a:lnTo>
                      <a:pt x="0" y="65"/>
                    </a:lnTo>
                    <a:lnTo>
                      <a:pt x="0" y="0"/>
                    </a:lnTo>
                    <a:lnTo>
                      <a:pt x="24" y="0"/>
                    </a:lnTo>
                    <a:cubicBezTo>
                      <a:pt x="29" y="0"/>
                      <a:pt x="33" y="0"/>
                      <a:pt x="36" y="2"/>
                    </a:cubicBezTo>
                    <a:cubicBezTo>
                      <a:pt x="39" y="3"/>
                      <a:pt x="42" y="5"/>
                      <a:pt x="44" y="8"/>
                    </a:cubicBezTo>
                    <a:cubicBezTo>
                      <a:pt x="45" y="11"/>
                      <a:pt x="46" y="13"/>
                      <a:pt x="46" y="16"/>
                    </a:cubicBezTo>
                    <a:cubicBezTo>
                      <a:pt x="46" y="19"/>
                      <a:pt x="45" y="22"/>
                      <a:pt x="44" y="24"/>
                    </a:cubicBezTo>
                    <a:cubicBezTo>
                      <a:pt x="42" y="27"/>
                      <a:pt x="40" y="29"/>
                      <a:pt x="37" y="30"/>
                    </a:cubicBezTo>
                    <a:cubicBezTo>
                      <a:pt x="41" y="32"/>
                      <a:pt x="44" y="34"/>
                      <a:pt x="46" y="36"/>
                    </a:cubicBezTo>
                    <a:cubicBezTo>
                      <a:pt x="48" y="39"/>
                      <a:pt x="49" y="43"/>
                      <a:pt x="49" y="46"/>
                    </a:cubicBezTo>
                    <a:cubicBezTo>
                      <a:pt x="49" y="49"/>
                      <a:pt x="49" y="52"/>
                      <a:pt x="47" y="55"/>
                    </a:cubicBezTo>
                    <a:cubicBezTo>
                      <a:pt x="46" y="58"/>
                      <a:pt x="44" y="60"/>
                      <a:pt x="43" y="61"/>
                    </a:cubicBezTo>
                    <a:cubicBezTo>
                      <a:pt x="41" y="63"/>
                      <a:pt x="38" y="64"/>
                      <a:pt x="35" y="64"/>
                    </a:cubicBezTo>
                    <a:cubicBezTo>
                      <a:pt x="32" y="65"/>
                      <a:pt x="29" y="65"/>
                      <a:pt x="25" y="65"/>
                    </a:cubicBezTo>
                    <a:lnTo>
                      <a:pt x="0" y="65"/>
                    </a:lnTo>
                    <a:close/>
                    <a:moveTo>
                      <a:pt x="8" y="27"/>
                    </a:moveTo>
                    <a:lnTo>
                      <a:pt x="8" y="27"/>
                    </a:lnTo>
                    <a:lnTo>
                      <a:pt x="23" y="27"/>
                    </a:lnTo>
                    <a:cubicBezTo>
                      <a:pt x="26" y="27"/>
                      <a:pt x="29" y="27"/>
                      <a:pt x="31" y="27"/>
                    </a:cubicBezTo>
                    <a:cubicBezTo>
                      <a:pt x="33" y="26"/>
                      <a:pt x="35" y="25"/>
                      <a:pt x="36" y="23"/>
                    </a:cubicBezTo>
                    <a:cubicBezTo>
                      <a:pt x="37" y="22"/>
                      <a:pt x="38" y="20"/>
                      <a:pt x="38" y="17"/>
                    </a:cubicBezTo>
                    <a:cubicBezTo>
                      <a:pt x="38" y="15"/>
                      <a:pt x="37" y="13"/>
                      <a:pt x="36" y="12"/>
                    </a:cubicBezTo>
                    <a:cubicBezTo>
                      <a:pt x="35" y="10"/>
                      <a:pt x="33" y="9"/>
                      <a:pt x="31" y="8"/>
                    </a:cubicBezTo>
                    <a:cubicBezTo>
                      <a:pt x="30" y="8"/>
                      <a:pt x="26" y="7"/>
                      <a:pt x="21" y="7"/>
                    </a:cubicBezTo>
                    <a:lnTo>
                      <a:pt x="8" y="7"/>
                    </a:lnTo>
                    <a:lnTo>
                      <a:pt x="8" y="27"/>
                    </a:lnTo>
                    <a:close/>
                    <a:moveTo>
                      <a:pt x="8" y="58"/>
                    </a:moveTo>
                    <a:lnTo>
                      <a:pt x="8" y="58"/>
                    </a:lnTo>
                    <a:lnTo>
                      <a:pt x="25" y="58"/>
                    </a:lnTo>
                    <a:cubicBezTo>
                      <a:pt x="27" y="58"/>
                      <a:pt x="29" y="58"/>
                      <a:pt x="31" y="57"/>
                    </a:cubicBezTo>
                    <a:cubicBezTo>
                      <a:pt x="33" y="57"/>
                      <a:pt x="34" y="56"/>
                      <a:pt x="36" y="56"/>
                    </a:cubicBezTo>
                    <a:cubicBezTo>
                      <a:pt x="37" y="55"/>
                      <a:pt x="38" y="54"/>
                      <a:pt x="39" y="52"/>
                    </a:cubicBezTo>
                    <a:cubicBezTo>
                      <a:pt x="40" y="50"/>
                      <a:pt x="40" y="48"/>
                      <a:pt x="40" y="46"/>
                    </a:cubicBezTo>
                    <a:cubicBezTo>
                      <a:pt x="40" y="44"/>
                      <a:pt x="40" y="42"/>
                      <a:pt x="38" y="40"/>
                    </a:cubicBezTo>
                    <a:cubicBezTo>
                      <a:pt x="37" y="38"/>
                      <a:pt x="35" y="37"/>
                      <a:pt x="33" y="36"/>
                    </a:cubicBezTo>
                    <a:cubicBezTo>
                      <a:pt x="31" y="35"/>
                      <a:pt x="28" y="35"/>
                      <a:pt x="24" y="35"/>
                    </a:cubicBezTo>
                    <a:lnTo>
                      <a:pt x="8" y="35"/>
                    </a:lnTo>
                    <a:lnTo>
                      <a:pt x="8" y="58"/>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83" name="Freeform 63"/>
              <p:cNvSpPr>
                <a:spLocks/>
              </p:cNvSpPr>
              <p:nvPr/>
            </p:nvSpPr>
            <p:spPr bwMode="auto">
              <a:xfrm>
                <a:off x="1919" y="1761"/>
                <a:ext cx="11" cy="86"/>
              </a:xfrm>
              <a:custGeom>
                <a:avLst/>
                <a:gdLst/>
                <a:ahLst/>
                <a:cxnLst>
                  <a:cxn ang="0">
                    <a:pos x="0" y="65"/>
                  </a:cxn>
                  <a:cxn ang="0">
                    <a:pos x="0" y="65"/>
                  </a:cxn>
                  <a:cxn ang="0">
                    <a:pos x="0" y="0"/>
                  </a:cxn>
                  <a:cxn ang="0">
                    <a:pos x="9" y="0"/>
                  </a:cxn>
                  <a:cxn ang="0">
                    <a:pos x="9" y="65"/>
                  </a:cxn>
                  <a:cxn ang="0">
                    <a:pos x="0" y="65"/>
                  </a:cxn>
                </a:cxnLst>
                <a:rect l="0" t="0" r="r" b="b"/>
                <a:pathLst>
                  <a:path w="9" h="65">
                    <a:moveTo>
                      <a:pt x="0" y="65"/>
                    </a:moveTo>
                    <a:lnTo>
                      <a:pt x="0" y="65"/>
                    </a:lnTo>
                    <a:lnTo>
                      <a:pt x="0" y="0"/>
                    </a:lnTo>
                    <a:lnTo>
                      <a:pt x="9" y="0"/>
                    </a:lnTo>
                    <a:lnTo>
                      <a:pt x="9" y="65"/>
                    </a:lnTo>
                    <a:lnTo>
                      <a:pt x="0" y="6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84" name="Freeform 64"/>
              <p:cNvSpPr>
                <a:spLocks/>
              </p:cNvSpPr>
              <p:nvPr/>
            </p:nvSpPr>
            <p:spPr bwMode="auto">
              <a:xfrm>
                <a:off x="1940" y="1761"/>
                <a:ext cx="64" cy="86"/>
              </a:xfrm>
              <a:custGeom>
                <a:avLst/>
                <a:gdLst/>
                <a:ahLst/>
                <a:cxnLst>
                  <a:cxn ang="0">
                    <a:pos x="22" y="65"/>
                  </a:cxn>
                  <a:cxn ang="0">
                    <a:pos x="22" y="65"/>
                  </a:cxn>
                  <a:cxn ang="0">
                    <a:pos x="22" y="7"/>
                  </a:cxn>
                  <a:cxn ang="0">
                    <a:pos x="0" y="7"/>
                  </a:cxn>
                  <a:cxn ang="0">
                    <a:pos x="0" y="0"/>
                  </a:cxn>
                  <a:cxn ang="0">
                    <a:pos x="53" y="0"/>
                  </a:cxn>
                  <a:cxn ang="0">
                    <a:pos x="53" y="7"/>
                  </a:cxn>
                  <a:cxn ang="0">
                    <a:pos x="31" y="7"/>
                  </a:cxn>
                  <a:cxn ang="0">
                    <a:pos x="31" y="65"/>
                  </a:cxn>
                  <a:cxn ang="0">
                    <a:pos x="22" y="65"/>
                  </a:cxn>
                </a:cxnLst>
                <a:rect l="0" t="0" r="r" b="b"/>
                <a:pathLst>
                  <a:path w="53" h="65">
                    <a:moveTo>
                      <a:pt x="22" y="65"/>
                    </a:moveTo>
                    <a:lnTo>
                      <a:pt x="22" y="65"/>
                    </a:lnTo>
                    <a:lnTo>
                      <a:pt x="22" y="7"/>
                    </a:lnTo>
                    <a:lnTo>
                      <a:pt x="0" y="7"/>
                    </a:lnTo>
                    <a:lnTo>
                      <a:pt x="0" y="0"/>
                    </a:lnTo>
                    <a:lnTo>
                      <a:pt x="53" y="0"/>
                    </a:lnTo>
                    <a:lnTo>
                      <a:pt x="53" y="7"/>
                    </a:lnTo>
                    <a:lnTo>
                      <a:pt x="31" y="7"/>
                    </a:lnTo>
                    <a:lnTo>
                      <a:pt x="31" y="65"/>
                    </a:lnTo>
                    <a:lnTo>
                      <a:pt x="22" y="6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85" name="Freeform 65"/>
              <p:cNvSpPr>
                <a:spLocks/>
              </p:cNvSpPr>
              <p:nvPr/>
            </p:nvSpPr>
            <p:spPr bwMode="auto">
              <a:xfrm>
                <a:off x="1760" y="3478"/>
                <a:ext cx="72" cy="89"/>
              </a:xfrm>
              <a:custGeom>
                <a:avLst/>
                <a:gdLst/>
                <a:ahLst/>
                <a:cxnLst>
                  <a:cxn ang="0">
                    <a:pos x="50" y="44"/>
                  </a:cxn>
                  <a:cxn ang="0">
                    <a:pos x="50" y="44"/>
                  </a:cxn>
                  <a:cxn ang="0">
                    <a:pos x="59" y="46"/>
                  </a:cxn>
                  <a:cxn ang="0">
                    <a:pos x="49" y="63"/>
                  </a:cxn>
                  <a:cxn ang="0">
                    <a:pos x="31" y="68"/>
                  </a:cxn>
                  <a:cxn ang="0">
                    <a:pos x="14" y="64"/>
                  </a:cxn>
                  <a:cxn ang="0">
                    <a:pos x="4" y="52"/>
                  </a:cxn>
                  <a:cxn ang="0">
                    <a:pos x="0" y="34"/>
                  </a:cxn>
                  <a:cxn ang="0">
                    <a:pos x="4" y="16"/>
                  </a:cxn>
                  <a:cxn ang="0">
                    <a:pos x="15" y="4"/>
                  </a:cxn>
                  <a:cxn ang="0">
                    <a:pos x="31" y="0"/>
                  </a:cxn>
                  <a:cxn ang="0">
                    <a:pos x="48" y="5"/>
                  </a:cxn>
                  <a:cxn ang="0">
                    <a:pos x="57" y="19"/>
                  </a:cxn>
                  <a:cxn ang="0">
                    <a:pos x="49" y="21"/>
                  </a:cxn>
                  <a:cxn ang="0">
                    <a:pos x="42" y="11"/>
                  </a:cxn>
                  <a:cxn ang="0">
                    <a:pos x="31" y="8"/>
                  </a:cxn>
                  <a:cxn ang="0">
                    <a:pos x="19" y="11"/>
                  </a:cxn>
                  <a:cxn ang="0">
                    <a:pos x="11" y="21"/>
                  </a:cxn>
                  <a:cxn ang="0">
                    <a:pos x="9" y="34"/>
                  </a:cxn>
                  <a:cxn ang="0">
                    <a:pos x="12" y="48"/>
                  </a:cxn>
                  <a:cxn ang="0">
                    <a:pos x="19" y="58"/>
                  </a:cxn>
                  <a:cxn ang="0">
                    <a:pos x="31" y="61"/>
                  </a:cxn>
                  <a:cxn ang="0">
                    <a:pos x="43" y="57"/>
                  </a:cxn>
                  <a:cxn ang="0">
                    <a:pos x="50" y="44"/>
                  </a:cxn>
                  <a:cxn ang="0">
                    <a:pos x="50" y="44"/>
                  </a:cxn>
                </a:cxnLst>
                <a:rect l="0" t="0" r="r" b="b"/>
                <a:pathLst>
                  <a:path w="59" h="68">
                    <a:moveTo>
                      <a:pt x="50" y="44"/>
                    </a:moveTo>
                    <a:lnTo>
                      <a:pt x="50" y="44"/>
                    </a:lnTo>
                    <a:lnTo>
                      <a:pt x="59" y="46"/>
                    </a:lnTo>
                    <a:cubicBezTo>
                      <a:pt x="57" y="54"/>
                      <a:pt x="53" y="59"/>
                      <a:pt x="49" y="63"/>
                    </a:cubicBezTo>
                    <a:cubicBezTo>
                      <a:pt x="44" y="67"/>
                      <a:pt x="38" y="68"/>
                      <a:pt x="31" y="68"/>
                    </a:cubicBezTo>
                    <a:cubicBezTo>
                      <a:pt x="24" y="68"/>
                      <a:pt x="18" y="67"/>
                      <a:pt x="14" y="64"/>
                    </a:cubicBezTo>
                    <a:cubicBezTo>
                      <a:pt x="9" y="61"/>
                      <a:pt x="6" y="57"/>
                      <a:pt x="4" y="52"/>
                    </a:cubicBezTo>
                    <a:cubicBezTo>
                      <a:pt x="1" y="46"/>
                      <a:pt x="0" y="40"/>
                      <a:pt x="0" y="34"/>
                    </a:cubicBezTo>
                    <a:cubicBezTo>
                      <a:pt x="0" y="27"/>
                      <a:pt x="2" y="21"/>
                      <a:pt x="4" y="16"/>
                    </a:cubicBezTo>
                    <a:cubicBezTo>
                      <a:pt x="7" y="11"/>
                      <a:pt x="11" y="7"/>
                      <a:pt x="15" y="4"/>
                    </a:cubicBezTo>
                    <a:cubicBezTo>
                      <a:pt x="20" y="2"/>
                      <a:pt x="26" y="0"/>
                      <a:pt x="31" y="0"/>
                    </a:cubicBezTo>
                    <a:cubicBezTo>
                      <a:pt x="38" y="0"/>
                      <a:pt x="43" y="2"/>
                      <a:pt x="48" y="5"/>
                    </a:cubicBezTo>
                    <a:cubicBezTo>
                      <a:pt x="52" y="9"/>
                      <a:pt x="56" y="13"/>
                      <a:pt x="57" y="19"/>
                    </a:cubicBezTo>
                    <a:lnTo>
                      <a:pt x="49" y="21"/>
                    </a:lnTo>
                    <a:cubicBezTo>
                      <a:pt x="47" y="17"/>
                      <a:pt x="45" y="13"/>
                      <a:pt x="42" y="11"/>
                    </a:cubicBezTo>
                    <a:cubicBezTo>
                      <a:pt x="39" y="9"/>
                      <a:pt x="36" y="8"/>
                      <a:pt x="31" y="8"/>
                    </a:cubicBezTo>
                    <a:cubicBezTo>
                      <a:pt x="26" y="8"/>
                      <a:pt x="22" y="9"/>
                      <a:pt x="19" y="11"/>
                    </a:cubicBezTo>
                    <a:cubicBezTo>
                      <a:pt x="15" y="14"/>
                      <a:pt x="13" y="17"/>
                      <a:pt x="11" y="21"/>
                    </a:cubicBezTo>
                    <a:cubicBezTo>
                      <a:pt x="10" y="25"/>
                      <a:pt x="9" y="29"/>
                      <a:pt x="9" y="34"/>
                    </a:cubicBezTo>
                    <a:cubicBezTo>
                      <a:pt x="9" y="39"/>
                      <a:pt x="10" y="44"/>
                      <a:pt x="12" y="48"/>
                    </a:cubicBezTo>
                    <a:cubicBezTo>
                      <a:pt x="13" y="53"/>
                      <a:pt x="16" y="56"/>
                      <a:pt x="19" y="58"/>
                    </a:cubicBezTo>
                    <a:cubicBezTo>
                      <a:pt x="23" y="60"/>
                      <a:pt x="27" y="61"/>
                      <a:pt x="31" y="61"/>
                    </a:cubicBezTo>
                    <a:cubicBezTo>
                      <a:pt x="35" y="61"/>
                      <a:pt x="40" y="60"/>
                      <a:pt x="43" y="57"/>
                    </a:cubicBezTo>
                    <a:cubicBezTo>
                      <a:pt x="46" y="54"/>
                      <a:pt x="49" y="50"/>
                      <a:pt x="50" y="44"/>
                    </a:cubicBezTo>
                    <a:lnTo>
                      <a:pt x="50" y="4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86" name="Freeform 66"/>
              <p:cNvSpPr>
                <a:spLocks noEditPoints="1"/>
              </p:cNvSpPr>
              <p:nvPr/>
            </p:nvSpPr>
            <p:spPr bwMode="auto">
              <a:xfrm>
                <a:off x="1840" y="3501"/>
                <a:ext cx="54" cy="66"/>
              </a:xfrm>
              <a:custGeom>
                <a:avLst/>
                <a:gdLst/>
                <a:ahLst/>
                <a:cxnLst>
                  <a:cxn ang="0">
                    <a:pos x="34" y="43"/>
                  </a:cxn>
                  <a:cxn ang="0">
                    <a:pos x="34" y="43"/>
                  </a:cxn>
                  <a:cxn ang="0">
                    <a:pos x="25" y="49"/>
                  </a:cxn>
                  <a:cxn ang="0">
                    <a:pos x="17" y="50"/>
                  </a:cxn>
                  <a:cxn ang="0">
                    <a:pos x="4" y="47"/>
                  </a:cxn>
                  <a:cxn ang="0">
                    <a:pos x="0" y="37"/>
                  </a:cxn>
                  <a:cxn ang="0">
                    <a:pos x="2" y="30"/>
                  </a:cxn>
                  <a:cxn ang="0">
                    <a:pos x="6" y="26"/>
                  </a:cxn>
                  <a:cxn ang="0">
                    <a:pos x="12" y="23"/>
                  </a:cxn>
                  <a:cxn ang="0">
                    <a:pos x="19" y="22"/>
                  </a:cxn>
                  <a:cxn ang="0">
                    <a:pos x="33" y="19"/>
                  </a:cxn>
                  <a:cxn ang="0">
                    <a:pos x="33" y="17"/>
                  </a:cxn>
                  <a:cxn ang="0">
                    <a:pos x="31" y="10"/>
                  </a:cxn>
                  <a:cxn ang="0">
                    <a:pos x="22" y="7"/>
                  </a:cxn>
                  <a:cxn ang="0">
                    <a:pos x="14" y="9"/>
                  </a:cxn>
                  <a:cxn ang="0">
                    <a:pos x="10" y="16"/>
                  </a:cxn>
                  <a:cxn ang="0">
                    <a:pos x="2" y="15"/>
                  </a:cxn>
                  <a:cxn ang="0">
                    <a:pos x="5" y="7"/>
                  </a:cxn>
                  <a:cxn ang="0">
                    <a:pos x="12" y="2"/>
                  </a:cxn>
                  <a:cxn ang="0">
                    <a:pos x="23" y="0"/>
                  </a:cxn>
                  <a:cxn ang="0">
                    <a:pos x="33" y="2"/>
                  </a:cxn>
                  <a:cxn ang="0">
                    <a:pos x="39" y="6"/>
                  </a:cxn>
                  <a:cxn ang="0">
                    <a:pos x="41" y="11"/>
                  </a:cxn>
                  <a:cxn ang="0">
                    <a:pos x="42" y="19"/>
                  </a:cxn>
                  <a:cxn ang="0">
                    <a:pos x="42" y="29"/>
                  </a:cxn>
                  <a:cxn ang="0">
                    <a:pos x="42" y="44"/>
                  </a:cxn>
                  <a:cxn ang="0">
                    <a:pos x="44" y="49"/>
                  </a:cxn>
                  <a:cxn ang="0">
                    <a:pos x="36" y="49"/>
                  </a:cxn>
                  <a:cxn ang="0">
                    <a:pos x="34" y="43"/>
                  </a:cxn>
                  <a:cxn ang="0">
                    <a:pos x="34" y="43"/>
                  </a:cxn>
                  <a:cxn ang="0">
                    <a:pos x="33" y="25"/>
                  </a:cxn>
                  <a:cxn ang="0">
                    <a:pos x="33" y="25"/>
                  </a:cxn>
                  <a:cxn ang="0">
                    <a:pos x="20" y="28"/>
                  </a:cxn>
                  <a:cxn ang="0">
                    <a:pos x="13" y="30"/>
                  </a:cxn>
                  <a:cxn ang="0">
                    <a:pos x="10" y="33"/>
                  </a:cxn>
                  <a:cxn ang="0">
                    <a:pos x="9" y="36"/>
                  </a:cxn>
                  <a:cxn ang="0">
                    <a:pos x="11" y="42"/>
                  </a:cxn>
                  <a:cxn ang="0">
                    <a:pos x="18" y="44"/>
                  </a:cxn>
                  <a:cxn ang="0">
                    <a:pos x="27" y="42"/>
                  </a:cxn>
                  <a:cxn ang="0">
                    <a:pos x="32" y="36"/>
                  </a:cxn>
                  <a:cxn ang="0">
                    <a:pos x="33" y="28"/>
                  </a:cxn>
                  <a:cxn ang="0">
                    <a:pos x="33" y="25"/>
                  </a:cxn>
                </a:cxnLst>
                <a:rect l="0" t="0" r="r" b="b"/>
                <a:pathLst>
                  <a:path w="44" h="50">
                    <a:moveTo>
                      <a:pt x="34" y="43"/>
                    </a:moveTo>
                    <a:lnTo>
                      <a:pt x="34" y="43"/>
                    </a:lnTo>
                    <a:cubicBezTo>
                      <a:pt x="31" y="46"/>
                      <a:pt x="28" y="48"/>
                      <a:pt x="25" y="49"/>
                    </a:cubicBezTo>
                    <a:cubicBezTo>
                      <a:pt x="23" y="50"/>
                      <a:pt x="20" y="50"/>
                      <a:pt x="17" y="50"/>
                    </a:cubicBezTo>
                    <a:cubicBezTo>
                      <a:pt x="11" y="50"/>
                      <a:pt x="7" y="49"/>
                      <a:pt x="4" y="47"/>
                    </a:cubicBezTo>
                    <a:cubicBezTo>
                      <a:pt x="2" y="44"/>
                      <a:pt x="0" y="41"/>
                      <a:pt x="0" y="37"/>
                    </a:cubicBezTo>
                    <a:cubicBezTo>
                      <a:pt x="0" y="34"/>
                      <a:pt x="1" y="32"/>
                      <a:pt x="2" y="30"/>
                    </a:cubicBezTo>
                    <a:cubicBezTo>
                      <a:pt x="3" y="28"/>
                      <a:pt x="4" y="27"/>
                      <a:pt x="6" y="26"/>
                    </a:cubicBezTo>
                    <a:cubicBezTo>
                      <a:pt x="8" y="24"/>
                      <a:pt x="10" y="24"/>
                      <a:pt x="12" y="23"/>
                    </a:cubicBezTo>
                    <a:cubicBezTo>
                      <a:pt x="13" y="23"/>
                      <a:pt x="16" y="22"/>
                      <a:pt x="19" y="22"/>
                    </a:cubicBezTo>
                    <a:cubicBezTo>
                      <a:pt x="26" y="21"/>
                      <a:pt x="30" y="20"/>
                      <a:pt x="33" y="19"/>
                    </a:cubicBezTo>
                    <a:cubicBezTo>
                      <a:pt x="33" y="18"/>
                      <a:pt x="33" y="17"/>
                      <a:pt x="33" y="17"/>
                    </a:cubicBezTo>
                    <a:cubicBezTo>
                      <a:pt x="33" y="14"/>
                      <a:pt x="33" y="11"/>
                      <a:pt x="31" y="10"/>
                    </a:cubicBezTo>
                    <a:cubicBezTo>
                      <a:pt x="29" y="8"/>
                      <a:pt x="26" y="7"/>
                      <a:pt x="22" y="7"/>
                    </a:cubicBezTo>
                    <a:cubicBezTo>
                      <a:pt x="18" y="7"/>
                      <a:pt x="15" y="8"/>
                      <a:pt x="14" y="9"/>
                    </a:cubicBezTo>
                    <a:cubicBezTo>
                      <a:pt x="12" y="11"/>
                      <a:pt x="10" y="13"/>
                      <a:pt x="10" y="16"/>
                    </a:cubicBezTo>
                    <a:lnTo>
                      <a:pt x="2" y="15"/>
                    </a:lnTo>
                    <a:cubicBezTo>
                      <a:pt x="2" y="12"/>
                      <a:pt x="4" y="9"/>
                      <a:pt x="5" y="7"/>
                    </a:cubicBezTo>
                    <a:cubicBezTo>
                      <a:pt x="7" y="5"/>
                      <a:pt x="9" y="3"/>
                      <a:pt x="12" y="2"/>
                    </a:cubicBezTo>
                    <a:cubicBezTo>
                      <a:pt x="15" y="1"/>
                      <a:pt x="19" y="0"/>
                      <a:pt x="23" y="0"/>
                    </a:cubicBezTo>
                    <a:cubicBezTo>
                      <a:pt x="27" y="0"/>
                      <a:pt x="31" y="1"/>
                      <a:pt x="33" y="2"/>
                    </a:cubicBezTo>
                    <a:cubicBezTo>
                      <a:pt x="36" y="3"/>
                      <a:pt x="37" y="4"/>
                      <a:pt x="39" y="6"/>
                    </a:cubicBezTo>
                    <a:cubicBezTo>
                      <a:pt x="40" y="7"/>
                      <a:pt x="41" y="9"/>
                      <a:pt x="41" y="11"/>
                    </a:cubicBezTo>
                    <a:cubicBezTo>
                      <a:pt x="41" y="12"/>
                      <a:pt x="42" y="15"/>
                      <a:pt x="42" y="19"/>
                    </a:cubicBezTo>
                    <a:lnTo>
                      <a:pt x="42" y="29"/>
                    </a:lnTo>
                    <a:cubicBezTo>
                      <a:pt x="42" y="37"/>
                      <a:pt x="42" y="42"/>
                      <a:pt x="42" y="44"/>
                    </a:cubicBezTo>
                    <a:cubicBezTo>
                      <a:pt x="42" y="46"/>
                      <a:pt x="43" y="47"/>
                      <a:pt x="44" y="49"/>
                    </a:cubicBezTo>
                    <a:lnTo>
                      <a:pt x="36" y="49"/>
                    </a:lnTo>
                    <a:cubicBezTo>
                      <a:pt x="35" y="48"/>
                      <a:pt x="34" y="46"/>
                      <a:pt x="34" y="43"/>
                    </a:cubicBezTo>
                    <a:lnTo>
                      <a:pt x="34" y="43"/>
                    </a:lnTo>
                    <a:close/>
                    <a:moveTo>
                      <a:pt x="33" y="25"/>
                    </a:moveTo>
                    <a:lnTo>
                      <a:pt x="33" y="25"/>
                    </a:lnTo>
                    <a:cubicBezTo>
                      <a:pt x="30" y="27"/>
                      <a:pt x="26" y="28"/>
                      <a:pt x="20" y="28"/>
                    </a:cubicBezTo>
                    <a:cubicBezTo>
                      <a:pt x="17" y="29"/>
                      <a:pt x="15" y="29"/>
                      <a:pt x="13" y="30"/>
                    </a:cubicBezTo>
                    <a:cubicBezTo>
                      <a:pt x="12" y="31"/>
                      <a:pt x="11" y="31"/>
                      <a:pt x="10" y="33"/>
                    </a:cubicBezTo>
                    <a:cubicBezTo>
                      <a:pt x="9" y="34"/>
                      <a:pt x="9" y="35"/>
                      <a:pt x="9" y="36"/>
                    </a:cubicBezTo>
                    <a:cubicBezTo>
                      <a:pt x="9" y="39"/>
                      <a:pt x="10" y="40"/>
                      <a:pt x="11" y="42"/>
                    </a:cubicBezTo>
                    <a:cubicBezTo>
                      <a:pt x="13" y="43"/>
                      <a:pt x="15" y="44"/>
                      <a:pt x="18" y="44"/>
                    </a:cubicBezTo>
                    <a:cubicBezTo>
                      <a:pt x="22" y="44"/>
                      <a:pt x="24" y="43"/>
                      <a:pt x="27" y="42"/>
                    </a:cubicBezTo>
                    <a:cubicBezTo>
                      <a:pt x="29" y="41"/>
                      <a:pt x="31" y="39"/>
                      <a:pt x="32" y="36"/>
                    </a:cubicBezTo>
                    <a:cubicBezTo>
                      <a:pt x="33" y="35"/>
                      <a:pt x="33" y="32"/>
                      <a:pt x="33" y="28"/>
                    </a:cubicBezTo>
                    <a:lnTo>
                      <a:pt x="33"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87" name="Freeform 67"/>
              <p:cNvSpPr>
                <a:spLocks noEditPoints="1"/>
              </p:cNvSpPr>
              <p:nvPr/>
            </p:nvSpPr>
            <p:spPr bwMode="auto">
              <a:xfrm>
                <a:off x="1906" y="3501"/>
                <a:ext cx="51" cy="90"/>
              </a:xfrm>
              <a:custGeom>
                <a:avLst/>
                <a:gdLst/>
                <a:ahLst/>
                <a:cxnLst>
                  <a:cxn ang="0">
                    <a:pos x="0" y="68"/>
                  </a:cxn>
                  <a:cxn ang="0">
                    <a:pos x="0" y="68"/>
                  </a:cxn>
                  <a:cxn ang="0">
                    <a:pos x="0" y="2"/>
                  </a:cxn>
                  <a:cxn ang="0">
                    <a:pos x="8" y="2"/>
                  </a:cxn>
                  <a:cxn ang="0">
                    <a:pos x="8" y="8"/>
                  </a:cxn>
                  <a:cxn ang="0">
                    <a:pos x="13" y="2"/>
                  </a:cxn>
                  <a:cxn ang="0">
                    <a:pos x="21" y="0"/>
                  </a:cxn>
                  <a:cxn ang="0">
                    <a:pos x="32" y="4"/>
                  </a:cxn>
                  <a:cxn ang="0">
                    <a:pos x="39" y="13"/>
                  </a:cxn>
                  <a:cxn ang="0">
                    <a:pos x="42" y="25"/>
                  </a:cxn>
                  <a:cxn ang="0">
                    <a:pos x="39" y="38"/>
                  </a:cxn>
                  <a:cxn ang="0">
                    <a:pos x="31" y="47"/>
                  </a:cxn>
                  <a:cxn ang="0">
                    <a:pos x="21" y="50"/>
                  </a:cxn>
                  <a:cxn ang="0">
                    <a:pos x="14" y="49"/>
                  </a:cxn>
                  <a:cxn ang="0">
                    <a:pos x="8" y="44"/>
                  </a:cxn>
                  <a:cxn ang="0">
                    <a:pos x="8" y="68"/>
                  </a:cxn>
                  <a:cxn ang="0">
                    <a:pos x="0" y="68"/>
                  </a:cxn>
                  <a:cxn ang="0">
                    <a:pos x="8" y="26"/>
                  </a:cxn>
                  <a:cxn ang="0">
                    <a:pos x="8" y="26"/>
                  </a:cxn>
                  <a:cxn ang="0">
                    <a:pos x="11" y="39"/>
                  </a:cxn>
                  <a:cxn ang="0">
                    <a:pos x="20" y="44"/>
                  </a:cxn>
                  <a:cxn ang="0">
                    <a:pos x="29" y="39"/>
                  </a:cxn>
                  <a:cxn ang="0">
                    <a:pos x="33" y="25"/>
                  </a:cxn>
                  <a:cxn ang="0">
                    <a:pos x="30" y="11"/>
                  </a:cxn>
                  <a:cxn ang="0">
                    <a:pos x="21" y="7"/>
                  </a:cxn>
                  <a:cxn ang="0">
                    <a:pos x="11" y="12"/>
                  </a:cxn>
                  <a:cxn ang="0">
                    <a:pos x="8" y="26"/>
                  </a:cxn>
                  <a:cxn ang="0">
                    <a:pos x="8" y="26"/>
                  </a:cxn>
                </a:cxnLst>
                <a:rect l="0" t="0" r="r" b="b"/>
                <a:pathLst>
                  <a:path w="42" h="68">
                    <a:moveTo>
                      <a:pt x="0" y="68"/>
                    </a:moveTo>
                    <a:lnTo>
                      <a:pt x="0" y="68"/>
                    </a:lnTo>
                    <a:lnTo>
                      <a:pt x="0" y="2"/>
                    </a:lnTo>
                    <a:lnTo>
                      <a:pt x="8" y="2"/>
                    </a:lnTo>
                    <a:lnTo>
                      <a:pt x="8" y="8"/>
                    </a:lnTo>
                    <a:cubicBezTo>
                      <a:pt x="9" y="5"/>
                      <a:pt x="11" y="4"/>
                      <a:pt x="13" y="2"/>
                    </a:cubicBezTo>
                    <a:cubicBezTo>
                      <a:pt x="16" y="1"/>
                      <a:pt x="18" y="0"/>
                      <a:pt x="21" y="0"/>
                    </a:cubicBezTo>
                    <a:cubicBezTo>
                      <a:pt x="25" y="0"/>
                      <a:pt x="29" y="2"/>
                      <a:pt x="32" y="4"/>
                    </a:cubicBezTo>
                    <a:cubicBezTo>
                      <a:pt x="35" y="6"/>
                      <a:pt x="38" y="9"/>
                      <a:pt x="39" y="13"/>
                    </a:cubicBezTo>
                    <a:cubicBezTo>
                      <a:pt x="41" y="16"/>
                      <a:pt x="42" y="21"/>
                      <a:pt x="42" y="25"/>
                    </a:cubicBezTo>
                    <a:cubicBezTo>
                      <a:pt x="42" y="30"/>
                      <a:pt x="41" y="34"/>
                      <a:pt x="39" y="38"/>
                    </a:cubicBezTo>
                    <a:cubicBezTo>
                      <a:pt x="37" y="42"/>
                      <a:pt x="35" y="45"/>
                      <a:pt x="31" y="47"/>
                    </a:cubicBezTo>
                    <a:cubicBezTo>
                      <a:pt x="28" y="49"/>
                      <a:pt x="24" y="50"/>
                      <a:pt x="21" y="50"/>
                    </a:cubicBezTo>
                    <a:cubicBezTo>
                      <a:pt x="18" y="50"/>
                      <a:pt x="16" y="50"/>
                      <a:pt x="14" y="49"/>
                    </a:cubicBezTo>
                    <a:cubicBezTo>
                      <a:pt x="11" y="48"/>
                      <a:pt x="10" y="46"/>
                      <a:pt x="8" y="44"/>
                    </a:cubicBezTo>
                    <a:lnTo>
                      <a:pt x="8" y="68"/>
                    </a:lnTo>
                    <a:lnTo>
                      <a:pt x="0" y="68"/>
                    </a:lnTo>
                    <a:close/>
                    <a:moveTo>
                      <a:pt x="8" y="26"/>
                    </a:moveTo>
                    <a:lnTo>
                      <a:pt x="8" y="26"/>
                    </a:lnTo>
                    <a:cubicBezTo>
                      <a:pt x="8" y="32"/>
                      <a:pt x="9" y="36"/>
                      <a:pt x="11" y="39"/>
                    </a:cubicBezTo>
                    <a:cubicBezTo>
                      <a:pt x="14" y="42"/>
                      <a:pt x="17" y="44"/>
                      <a:pt x="20" y="44"/>
                    </a:cubicBezTo>
                    <a:cubicBezTo>
                      <a:pt x="24" y="44"/>
                      <a:pt x="27" y="42"/>
                      <a:pt x="29" y="39"/>
                    </a:cubicBezTo>
                    <a:cubicBezTo>
                      <a:pt x="32" y="36"/>
                      <a:pt x="33" y="31"/>
                      <a:pt x="33" y="25"/>
                    </a:cubicBezTo>
                    <a:cubicBezTo>
                      <a:pt x="33" y="19"/>
                      <a:pt x="32" y="14"/>
                      <a:pt x="30" y="11"/>
                    </a:cubicBezTo>
                    <a:cubicBezTo>
                      <a:pt x="27" y="8"/>
                      <a:pt x="24" y="7"/>
                      <a:pt x="21" y="7"/>
                    </a:cubicBezTo>
                    <a:cubicBezTo>
                      <a:pt x="17" y="7"/>
                      <a:pt x="14" y="8"/>
                      <a:pt x="11" y="12"/>
                    </a:cubicBezTo>
                    <a:cubicBezTo>
                      <a:pt x="9" y="15"/>
                      <a:pt x="8" y="20"/>
                      <a:pt x="8" y="26"/>
                    </a:cubicBezTo>
                    <a:lnTo>
                      <a:pt x="8" y="2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88" name="Freeform 68"/>
              <p:cNvSpPr>
                <a:spLocks noEditPoints="1"/>
              </p:cNvSpPr>
              <p:nvPr/>
            </p:nvSpPr>
            <p:spPr bwMode="auto">
              <a:xfrm>
                <a:off x="1968" y="3479"/>
                <a:ext cx="11" cy="87"/>
              </a:xfrm>
              <a:custGeom>
                <a:avLst/>
                <a:gdLst/>
                <a:ahLst/>
                <a:cxnLst>
                  <a:cxn ang="0">
                    <a:pos x="0" y="10"/>
                  </a:cxn>
                  <a:cxn ang="0">
                    <a:pos x="0" y="10"/>
                  </a:cxn>
                  <a:cxn ang="0">
                    <a:pos x="0" y="0"/>
                  </a:cxn>
                  <a:cxn ang="0">
                    <a:pos x="9" y="0"/>
                  </a:cxn>
                  <a:cxn ang="0">
                    <a:pos x="9" y="10"/>
                  </a:cxn>
                  <a:cxn ang="0">
                    <a:pos x="0" y="10"/>
                  </a:cxn>
                  <a:cxn ang="0">
                    <a:pos x="0" y="66"/>
                  </a:cxn>
                  <a:cxn ang="0">
                    <a:pos x="0" y="66"/>
                  </a:cxn>
                  <a:cxn ang="0">
                    <a:pos x="0" y="19"/>
                  </a:cxn>
                  <a:cxn ang="0">
                    <a:pos x="9" y="19"/>
                  </a:cxn>
                  <a:cxn ang="0">
                    <a:pos x="9" y="66"/>
                  </a:cxn>
                  <a:cxn ang="0">
                    <a:pos x="0" y="66"/>
                  </a:cxn>
                </a:cxnLst>
                <a:rect l="0" t="0" r="r" b="b"/>
                <a:pathLst>
                  <a:path w="9" h="66">
                    <a:moveTo>
                      <a:pt x="0" y="10"/>
                    </a:moveTo>
                    <a:lnTo>
                      <a:pt x="0" y="10"/>
                    </a:lnTo>
                    <a:lnTo>
                      <a:pt x="0" y="0"/>
                    </a:lnTo>
                    <a:lnTo>
                      <a:pt x="9" y="0"/>
                    </a:lnTo>
                    <a:lnTo>
                      <a:pt x="9" y="10"/>
                    </a:lnTo>
                    <a:lnTo>
                      <a:pt x="0" y="10"/>
                    </a:lnTo>
                    <a:close/>
                    <a:moveTo>
                      <a:pt x="0" y="66"/>
                    </a:moveTo>
                    <a:lnTo>
                      <a:pt x="0" y="66"/>
                    </a:lnTo>
                    <a:lnTo>
                      <a:pt x="0" y="19"/>
                    </a:lnTo>
                    <a:lnTo>
                      <a:pt x="9" y="19"/>
                    </a:lnTo>
                    <a:lnTo>
                      <a:pt x="9"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89" name="Freeform 69"/>
              <p:cNvSpPr>
                <a:spLocks/>
              </p:cNvSpPr>
              <p:nvPr/>
            </p:nvSpPr>
            <p:spPr bwMode="auto">
              <a:xfrm>
                <a:off x="1989" y="3481"/>
                <a:ext cx="28" cy="86"/>
              </a:xfrm>
              <a:custGeom>
                <a:avLst/>
                <a:gdLst/>
                <a:ahLst/>
                <a:cxnLst>
                  <a:cxn ang="0">
                    <a:pos x="22" y="57"/>
                  </a:cxn>
                  <a:cxn ang="0">
                    <a:pos x="22" y="57"/>
                  </a:cxn>
                  <a:cxn ang="0">
                    <a:pos x="23" y="64"/>
                  </a:cxn>
                  <a:cxn ang="0">
                    <a:pos x="17" y="65"/>
                  </a:cxn>
                  <a:cxn ang="0">
                    <a:pos x="10" y="64"/>
                  </a:cxn>
                  <a:cxn ang="0">
                    <a:pos x="7" y="60"/>
                  </a:cxn>
                  <a:cxn ang="0">
                    <a:pos x="6" y="50"/>
                  </a:cxn>
                  <a:cxn ang="0">
                    <a:pos x="6" y="23"/>
                  </a:cxn>
                  <a:cxn ang="0">
                    <a:pos x="0" y="23"/>
                  </a:cxn>
                  <a:cxn ang="0">
                    <a:pos x="0" y="17"/>
                  </a:cxn>
                  <a:cxn ang="0">
                    <a:pos x="6" y="17"/>
                  </a:cxn>
                  <a:cxn ang="0">
                    <a:pos x="6" y="5"/>
                  </a:cxn>
                  <a:cxn ang="0">
                    <a:pos x="14" y="0"/>
                  </a:cxn>
                  <a:cxn ang="0">
                    <a:pos x="14" y="17"/>
                  </a:cxn>
                  <a:cxn ang="0">
                    <a:pos x="22" y="17"/>
                  </a:cxn>
                  <a:cxn ang="0">
                    <a:pos x="22" y="23"/>
                  </a:cxn>
                  <a:cxn ang="0">
                    <a:pos x="14" y="23"/>
                  </a:cxn>
                  <a:cxn ang="0">
                    <a:pos x="14" y="51"/>
                  </a:cxn>
                  <a:cxn ang="0">
                    <a:pos x="14" y="55"/>
                  </a:cxn>
                  <a:cxn ang="0">
                    <a:pos x="16" y="57"/>
                  </a:cxn>
                  <a:cxn ang="0">
                    <a:pos x="18" y="57"/>
                  </a:cxn>
                  <a:cxn ang="0">
                    <a:pos x="22" y="57"/>
                  </a:cxn>
                  <a:cxn ang="0">
                    <a:pos x="22" y="57"/>
                  </a:cxn>
                </a:cxnLst>
                <a:rect l="0" t="0" r="r" b="b"/>
                <a:pathLst>
                  <a:path w="23" h="65">
                    <a:moveTo>
                      <a:pt x="22" y="57"/>
                    </a:moveTo>
                    <a:lnTo>
                      <a:pt x="22" y="57"/>
                    </a:lnTo>
                    <a:lnTo>
                      <a:pt x="23" y="64"/>
                    </a:lnTo>
                    <a:cubicBezTo>
                      <a:pt x="21" y="65"/>
                      <a:pt x="19" y="65"/>
                      <a:pt x="17" y="65"/>
                    </a:cubicBezTo>
                    <a:cubicBezTo>
                      <a:pt x="14" y="65"/>
                      <a:pt x="12" y="64"/>
                      <a:pt x="10" y="64"/>
                    </a:cubicBezTo>
                    <a:cubicBezTo>
                      <a:pt x="8" y="63"/>
                      <a:pt x="7" y="61"/>
                      <a:pt x="7" y="60"/>
                    </a:cubicBezTo>
                    <a:cubicBezTo>
                      <a:pt x="6" y="58"/>
                      <a:pt x="6" y="55"/>
                      <a:pt x="6" y="50"/>
                    </a:cubicBezTo>
                    <a:lnTo>
                      <a:pt x="6" y="23"/>
                    </a:lnTo>
                    <a:lnTo>
                      <a:pt x="0" y="23"/>
                    </a:lnTo>
                    <a:lnTo>
                      <a:pt x="0" y="17"/>
                    </a:lnTo>
                    <a:lnTo>
                      <a:pt x="6" y="17"/>
                    </a:lnTo>
                    <a:lnTo>
                      <a:pt x="6" y="5"/>
                    </a:lnTo>
                    <a:lnTo>
                      <a:pt x="14" y="0"/>
                    </a:lnTo>
                    <a:lnTo>
                      <a:pt x="14" y="17"/>
                    </a:lnTo>
                    <a:lnTo>
                      <a:pt x="22" y="17"/>
                    </a:lnTo>
                    <a:lnTo>
                      <a:pt x="22" y="23"/>
                    </a:lnTo>
                    <a:lnTo>
                      <a:pt x="14" y="23"/>
                    </a:lnTo>
                    <a:lnTo>
                      <a:pt x="14" y="51"/>
                    </a:lnTo>
                    <a:cubicBezTo>
                      <a:pt x="14" y="53"/>
                      <a:pt x="14" y="55"/>
                      <a:pt x="14" y="55"/>
                    </a:cubicBezTo>
                    <a:cubicBezTo>
                      <a:pt x="14" y="56"/>
                      <a:pt x="15" y="56"/>
                      <a:pt x="16" y="57"/>
                    </a:cubicBezTo>
                    <a:cubicBezTo>
                      <a:pt x="16" y="57"/>
                      <a:pt x="17" y="57"/>
                      <a:pt x="18" y="57"/>
                    </a:cubicBezTo>
                    <a:cubicBezTo>
                      <a:pt x="19" y="57"/>
                      <a:pt x="20" y="57"/>
                      <a:pt x="22" y="57"/>
                    </a:cubicBezTo>
                    <a:lnTo>
                      <a:pt x="22" y="5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90" name="Freeform 70"/>
              <p:cNvSpPr>
                <a:spLocks noEditPoints="1"/>
              </p:cNvSpPr>
              <p:nvPr/>
            </p:nvSpPr>
            <p:spPr bwMode="auto">
              <a:xfrm>
                <a:off x="2022" y="3501"/>
                <a:ext cx="53" cy="66"/>
              </a:xfrm>
              <a:custGeom>
                <a:avLst/>
                <a:gdLst/>
                <a:ahLst/>
                <a:cxnLst>
                  <a:cxn ang="0">
                    <a:pos x="34" y="43"/>
                  </a:cxn>
                  <a:cxn ang="0">
                    <a:pos x="34" y="43"/>
                  </a:cxn>
                  <a:cxn ang="0">
                    <a:pos x="25" y="49"/>
                  </a:cxn>
                  <a:cxn ang="0">
                    <a:pos x="16" y="50"/>
                  </a:cxn>
                  <a:cxn ang="0">
                    <a:pos x="4" y="47"/>
                  </a:cxn>
                  <a:cxn ang="0">
                    <a:pos x="0" y="37"/>
                  </a:cxn>
                  <a:cxn ang="0">
                    <a:pos x="2" y="30"/>
                  </a:cxn>
                  <a:cxn ang="0">
                    <a:pos x="6" y="26"/>
                  </a:cxn>
                  <a:cxn ang="0">
                    <a:pos x="12" y="23"/>
                  </a:cxn>
                  <a:cxn ang="0">
                    <a:pos x="19" y="22"/>
                  </a:cxn>
                  <a:cxn ang="0">
                    <a:pos x="33" y="19"/>
                  </a:cxn>
                  <a:cxn ang="0">
                    <a:pos x="33" y="17"/>
                  </a:cxn>
                  <a:cxn ang="0">
                    <a:pos x="31" y="10"/>
                  </a:cxn>
                  <a:cxn ang="0">
                    <a:pos x="22" y="7"/>
                  </a:cxn>
                  <a:cxn ang="0">
                    <a:pos x="13" y="9"/>
                  </a:cxn>
                  <a:cxn ang="0">
                    <a:pos x="9" y="16"/>
                  </a:cxn>
                  <a:cxn ang="0">
                    <a:pos x="1" y="15"/>
                  </a:cxn>
                  <a:cxn ang="0">
                    <a:pos x="5" y="7"/>
                  </a:cxn>
                  <a:cxn ang="0">
                    <a:pos x="12" y="2"/>
                  </a:cxn>
                  <a:cxn ang="0">
                    <a:pos x="23" y="0"/>
                  </a:cxn>
                  <a:cxn ang="0">
                    <a:pos x="33" y="2"/>
                  </a:cxn>
                  <a:cxn ang="0">
                    <a:pos x="39" y="6"/>
                  </a:cxn>
                  <a:cxn ang="0">
                    <a:pos x="41" y="11"/>
                  </a:cxn>
                  <a:cxn ang="0">
                    <a:pos x="41" y="19"/>
                  </a:cxn>
                  <a:cxn ang="0">
                    <a:pos x="41" y="29"/>
                  </a:cxn>
                  <a:cxn ang="0">
                    <a:pos x="42" y="44"/>
                  </a:cxn>
                  <a:cxn ang="0">
                    <a:pos x="44" y="49"/>
                  </a:cxn>
                  <a:cxn ang="0">
                    <a:pos x="36" y="49"/>
                  </a:cxn>
                  <a:cxn ang="0">
                    <a:pos x="34" y="43"/>
                  </a:cxn>
                  <a:cxn ang="0">
                    <a:pos x="34" y="43"/>
                  </a:cxn>
                  <a:cxn ang="0">
                    <a:pos x="33" y="25"/>
                  </a:cxn>
                  <a:cxn ang="0">
                    <a:pos x="33" y="25"/>
                  </a:cxn>
                  <a:cxn ang="0">
                    <a:pos x="20" y="28"/>
                  </a:cxn>
                  <a:cxn ang="0">
                    <a:pos x="13" y="30"/>
                  </a:cxn>
                  <a:cxn ang="0">
                    <a:pos x="10" y="33"/>
                  </a:cxn>
                  <a:cxn ang="0">
                    <a:pos x="9" y="36"/>
                  </a:cxn>
                  <a:cxn ang="0">
                    <a:pos x="11" y="42"/>
                  </a:cxn>
                  <a:cxn ang="0">
                    <a:pos x="18" y="44"/>
                  </a:cxn>
                  <a:cxn ang="0">
                    <a:pos x="27" y="42"/>
                  </a:cxn>
                  <a:cxn ang="0">
                    <a:pos x="32" y="36"/>
                  </a:cxn>
                  <a:cxn ang="0">
                    <a:pos x="33" y="28"/>
                  </a:cxn>
                  <a:cxn ang="0">
                    <a:pos x="33" y="25"/>
                  </a:cxn>
                </a:cxnLst>
                <a:rect l="0" t="0" r="r" b="b"/>
                <a:pathLst>
                  <a:path w="44" h="50">
                    <a:moveTo>
                      <a:pt x="34" y="43"/>
                    </a:moveTo>
                    <a:lnTo>
                      <a:pt x="34" y="43"/>
                    </a:lnTo>
                    <a:cubicBezTo>
                      <a:pt x="31" y="46"/>
                      <a:pt x="28" y="48"/>
                      <a:pt x="25" y="49"/>
                    </a:cubicBezTo>
                    <a:cubicBezTo>
                      <a:pt x="23" y="50"/>
                      <a:pt x="20" y="50"/>
                      <a:pt x="16" y="50"/>
                    </a:cubicBezTo>
                    <a:cubicBezTo>
                      <a:pt x="11" y="50"/>
                      <a:pt x="7" y="49"/>
                      <a:pt x="4" y="47"/>
                    </a:cubicBezTo>
                    <a:cubicBezTo>
                      <a:pt x="1" y="44"/>
                      <a:pt x="0" y="41"/>
                      <a:pt x="0" y="37"/>
                    </a:cubicBezTo>
                    <a:cubicBezTo>
                      <a:pt x="0" y="34"/>
                      <a:pt x="1" y="32"/>
                      <a:pt x="2" y="30"/>
                    </a:cubicBezTo>
                    <a:cubicBezTo>
                      <a:pt x="3" y="28"/>
                      <a:pt x="4" y="27"/>
                      <a:pt x="6" y="26"/>
                    </a:cubicBezTo>
                    <a:cubicBezTo>
                      <a:pt x="8" y="24"/>
                      <a:pt x="10" y="24"/>
                      <a:pt x="12" y="23"/>
                    </a:cubicBezTo>
                    <a:cubicBezTo>
                      <a:pt x="13" y="23"/>
                      <a:pt x="16" y="22"/>
                      <a:pt x="19" y="22"/>
                    </a:cubicBezTo>
                    <a:cubicBezTo>
                      <a:pt x="25" y="21"/>
                      <a:pt x="30" y="20"/>
                      <a:pt x="33" y="19"/>
                    </a:cubicBezTo>
                    <a:cubicBezTo>
                      <a:pt x="33" y="18"/>
                      <a:pt x="33" y="17"/>
                      <a:pt x="33" y="17"/>
                    </a:cubicBezTo>
                    <a:cubicBezTo>
                      <a:pt x="33" y="14"/>
                      <a:pt x="33" y="11"/>
                      <a:pt x="31" y="10"/>
                    </a:cubicBezTo>
                    <a:cubicBezTo>
                      <a:pt x="29" y="8"/>
                      <a:pt x="26" y="7"/>
                      <a:pt x="22" y="7"/>
                    </a:cubicBezTo>
                    <a:cubicBezTo>
                      <a:pt x="18" y="7"/>
                      <a:pt x="15" y="8"/>
                      <a:pt x="13" y="9"/>
                    </a:cubicBezTo>
                    <a:cubicBezTo>
                      <a:pt x="12" y="11"/>
                      <a:pt x="10" y="13"/>
                      <a:pt x="9" y="16"/>
                    </a:cubicBezTo>
                    <a:lnTo>
                      <a:pt x="1" y="15"/>
                    </a:lnTo>
                    <a:cubicBezTo>
                      <a:pt x="2" y="12"/>
                      <a:pt x="3" y="9"/>
                      <a:pt x="5" y="7"/>
                    </a:cubicBezTo>
                    <a:cubicBezTo>
                      <a:pt x="7" y="5"/>
                      <a:pt x="9" y="3"/>
                      <a:pt x="12" y="2"/>
                    </a:cubicBezTo>
                    <a:cubicBezTo>
                      <a:pt x="15" y="1"/>
                      <a:pt x="19" y="0"/>
                      <a:pt x="23" y="0"/>
                    </a:cubicBezTo>
                    <a:cubicBezTo>
                      <a:pt x="27" y="0"/>
                      <a:pt x="30" y="1"/>
                      <a:pt x="33" y="2"/>
                    </a:cubicBezTo>
                    <a:cubicBezTo>
                      <a:pt x="35" y="3"/>
                      <a:pt x="37" y="4"/>
                      <a:pt x="39" y="6"/>
                    </a:cubicBezTo>
                    <a:cubicBezTo>
                      <a:pt x="40" y="7"/>
                      <a:pt x="41" y="9"/>
                      <a:pt x="41" y="11"/>
                    </a:cubicBezTo>
                    <a:cubicBezTo>
                      <a:pt x="41" y="12"/>
                      <a:pt x="41" y="15"/>
                      <a:pt x="41" y="19"/>
                    </a:cubicBezTo>
                    <a:lnTo>
                      <a:pt x="41" y="29"/>
                    </a:lnTo>
                    <a:cubicBezTo>
                      <a:pt x="41" y="37"/>
                      <a:pt x="42" y="42"/>
                      <a:pt x="42" y="44"/>
                    </a:cubicBezTo>
                    <a:cubicBezTo>
                      <a:pt x="42" y="46"/>
                      <a:pt x="43" y="47"/>
                      <a:pt x="44" y="49"/>
                    </a:cubicBezTo>
                    <a:lnTo>
                      <a:pt x="36" y="49"/>
                    </a:lnTo>
                    <a:cubicBezTo>
                      <a:pt x="35" y="48"/>
                      <a:pt x="34" y="46"/>
                      <a:pt x="34" y="43"/>
                    </a:cubicBezTo>
                    <a:lnTo>
                      <a:pt x="34" y="43"/>
                    </a:lnTo>
                    <a:close/>
                    <a:moveTo>
                      <a:pt x="33" y="25"/>
                    </a:moveTo>
                    <a:lnTo>
                      <a:pt x="33" y="25"/>
                    </a:lnTo>
                    <a:cubicBezTo>
                      <a:pt x="30" y="27"/>
                      <a:pt x="26" y="28"/>
                      <a:pt x="20" y="28"/>
                    </a:cubicBezTo>
                    <a:cubicBezTo>
                      <a:pt x="17" y="29"/>
                      <a:pt x="14" y="29"/>
                      <a:pt x="13" y="30"/>
                    </a:cubicBezTo>
                    <a:cubicBezTo>
                      <a:pt x="12" y="31"/>
                      <a:pt x="11" y="31"/>
                      <a:pt x="10" y="33"/>
                    </a:cubicBezTo>
                    <a:cubicBezTo>
                      <a:pt x="9" y="34"/>
                      <a:pt x="9" y="35"/>
                      <a:pt x="9" y="36"/>
                    </a:cubicBezTo>
                    <a:cubicBezTo>
                      <a:pt x="9" y="39"/>
                      <a:pt x="10" y="40"/>
                      <a:pt x="11" y="42"/>
                    </a:cubicBezTo>
                    <a:cubicBezTo>
                      <a:pt x="13" y="43"/>
                      <a:pt x="15" y="44"/>
                      <a:pt x="18" y="44"/>
                    </a:cubicBezTo>
                    <a:cubicBezTo>
                      <a:pt x="21" y="44"/>
                      <a:pt x="24" y="43"/>
                      <a:pt x="27" y="42"/>
                    </a:cubicBezTo>
                    <a:cubicBezTo>
                      <a:pt x="29" y="41"/>
                      <a:pt x="31" y="39"/>
                      <a:pt x="32" y="36"/>
                    </a:cubicBezTo>
                    <a:cubicBezTo>
                      <a:pt x="33" y="35"/>
                      <a:pt x="33" y="32"/>
                      <a:pt x="33" y="28"/>
                    </a:cubicBezTo>
                    <a:lnTo>
                      <a:pt x="33"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91" name="Freeform 71"/>
              <p:cNvSpPr>
                <a:spLocks/>
              </p:cNvSpPr>
              <p:nvPr/>
            </p:nvSpPr>
            <p:spPr bwMode="auto">
              <a:xfrm>
                <a:off x="2087" y="3479"/>
                <a:ext cx="10" cy="87"/>
              </a:xfrm>
              <a:custGeom>
                <a:avLst/>
                <a:gdLst/>
                <a:ahLst/>
                <a:cxnLst>
                  <a:cxn ang="0">
                    <a:pos x="0" y="66"/>
                  </a:cxn>
                  <a:cxn ang="0">
                    <a:pos x="0" y="66"/>
                  </a:cxn>
                  <a:cxn ang="0">
                    <a:pos x="0" y="0"/>
                  </a:cxn>
                  <a:cxn ang="0">
                    <a:pos x="8" y="0"/>
                  </a:cxn>
                  <a:cxn ang="0">
                    <a:pos x="8" y="66"/>
                  </a:cxn>
                  <a:cxn ang="0">
                    <a:pos x="0" y="66"/>
                  </a:cxn>
                </a:cxnLst>
                <a:rect l="0" t="0" r="r" b="b"/>
                <a:pathLst>
                  <a:path w="8" h="66">
                    <a:moveTo>
                      <a:pt x="0" y="66"/>
                    </a:moveTo>
                    <a:lnTo>
                      <a:pt x="0" y="66"/>
                    </a:lnTo>
                    <a:lnTo>
                      <a:pt x="0" y="0"/>
                    </a:lnTo>
                    <a:lnTo>
                      <a:pt x="8" y="0"/>
                    </a:ln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92" name="Freeform 72"/>
              <p:cNvSpPr>
                <a:spLocks noEditPoints="1"/>
              </p:cNvSpPr>
              <p:nvPr/>
            </p:nvSpPr>
            <p:spPr bwMode="auto">
              <a:xfrm>
                <a:off x="2379" y="1272"/>
                <a:ext cx="71" cy="87"/>
              </a:xfrm>
              <a:custGeom>
                <a:avLst/>
                <a:gdLst/>
                <a:ahLst/>
                <a:cxnLst>
                  <a:cxn ang="0">
                    <a:pos x="0" y="66"/>
                  </a:cxn>
                  <a:cxn ang="0">
                    <a:pos x="0" y="66"/>
                  </a:cxn>
                  <a:cxn ang="0">
                    <a:pos x="0" y="0"/>
                  </a:cxn>
                  <a:cxn ang="0">
                    <a:pos x="29" y="0"/>
                  </a:cxn>
                  <a:cxn ang="0">
                    <a:pos x="42" y="2"/>
                  </a:cxn>
                  <a:cxn ang="0">
                    <a:pos x="49" y="8"/>
                  </a:cxn>
                  <a:cxn ang="0">
                    <a:pos x="52" y="18"/>
                  </a:cxn>
                  <a:cxn ang="0">
                    <a:pos x="48" y="30"/>
                  </a:cxn>
                  <a:cxn ang="0">
                    <a:pos x="34" y="36"/>
                  </a:cxn>
                  <a:cxn ang="0">
                    <a:pos x="39" y="39"/>
                  </a:cxn>
                  <a:cxn ang="0">
                    <a:pos x="46" y="48"/>
                  </a:cxn>
                  <a:cxn ang="0">
                    <a:pos x="58" y="66"/>
                  </a:cxn>
                  <a:cxn ang="0">
                    <a:pos x="47" y="66"/>
                  </a:cxn>
                  <a:cxn ang="0">
                    <a:pos x="38" y="52"/>
                  </a:cxn>
                  <a:cxn ang="0">
                    <a:pos x="32" y="43"/>
                  </a:cxn>
                  <a:cxn ang="0">
                    <a:pos x="27" y="39"/>
                  </a:cxn>
                  <a:cxn ang="0">
                    <a:pos x="23" y="37"/>
                  </a:cxn>
                  <a:cxn ang="0">
                    <a:pos x="18" y="37"/>
                  </a:cxn>
                  <a:cxn ang="0">
                    <a:pos x="8" y="37"/>
                  </a:cxn>
                  <a:cxn ang="0">
                    <a:pos x="8" y="66"/>
                  </a:cxn>
                  <a:cxn ang="0">
                    <a:pos x="0" y="66"/>
                  </a:cxn>
                  <a:cxn ang="0">
                    <a:pos x="8" y="29"/>
                  </a:cxn>
                  <a:cxn ang="0">
                    <a:pos x="8" y="29"/>
                  </a:cxn>
                  <a:cxn ang="0">
                    <a:pos x="27" y="29"/>
                  </a:cxn>
                  <a:cxn ang="0">
                    <a:pos x="36" y="28"/>
                  </a:cxn>
                  <a:cxn ang="0">
                    <a:pos x="41" y="24"/>
                  </a:cxn>
                  <a:cxn ang="0">
                    <a:pos x="43" y="18"/>
                  </a:cxn>
                  <a:cxn ang="0">
                    <a:pos x="40" y="10"/>
                  </a:cxn>
                  <a:cxn ang="0">
                    <a:pos x="29" y="7"/>
                  </a:cxn>
                  <a:cxn ang="0">
                    <a:pos x="8" y="7"/>
                  </a:cxn>
                  <a:cxn ang="0">
                    <a:pos x="8" y="29"/>
                  </a:cxn>
                </a:cxnLst>
                <a:rect l="0" t="0" r="r" b="b"/>
                <a:pathLst>
                  <a:path w="58" h="66">
                    <a:moveTo>
                      <a:pt x="0" y="66"/>
                    </a:moveTo>
                    <a:lnTo>
                      <a:pt x="0" y="66"/>
                    </a:lnTo>
                    <a:lnTo>
                      <a:pt x="0" y="0"/>
                    </a:lnTo>
                    <a:lnTo>
                      <a:pt x="29" y="0"/>
                    </a:lnTo>
                    <a:cubicBezTo>
                      <a:pt x="35" y="0"/>
                      <a:pt x="39" y="1"/>
                      <a:pt x="42" y="2"/>
                    </a:cubicBezTo>
                    <a:cubicBezTo>
                      <a:pt x="45" y="3"/>
                      <a:pt x="48" y="5"/>
                      <a:pt x="49" y="8"/>
                    </a:cubicBezTo>
                    <a:cubicBezTo>
                      <a:pt x="51" y="11"/>
                      <a:pt x="52" y="14"/>
                      <a:pt x="52" y="18"/>
                    </a:cubicBezTo>
                    <a:cubicBezTo>
                      <a:pt x="52" y="23"/>
                      <a:pt x="51" y="27"/>
                      <a:pt x="48" y="30"/>
                    </a:cubicBezTo>
                    <a:cubicBezTo>
                      <a:pt x="45" y="33"/>
                      <a:pt x="40" y="35"/>
                      <a:pt x="34" y="36"/>
                    </a:cubicBezTo>
                    <a:cubicBezTo>
                      <a:pt x="36" y="37"/>
                      <a:pt x="38" y="38"/>
                      <a:pt x="39" y="39"/>
                    </a:cubicBezTo>
                    <a:cubicBezTo>
                      <a:pt x="41" y="42"/>
                      <a:pt x="44" y="44"/>
                      <a:pt x="46" y="48"/>
                    </a:cubicBezTo>
                    <a:lnTo>
                      <a:pt x="58" y="66"/>
                    </a:lnTo>
                    <a:lnTo>
                      <a:pt x="47" y="66"/>
                    </a:lnTo>
                    <a:lnTo>
                      <a:pt x="38" y="52"/>
                    </a:lnTo>
                    <a:cubicBezTo>
                      <a:pt x="35" y="48"/>
                      <a:pt x="33" y="45"/>
                      <a:pt x="32" y="43"/>
                    </a:cubicBezTo>
                    <a:cubicBezTo>
                      <a:pt x="30" y="41"/>
                      <a:pt x="28" y="40"/>
                      <a:pt x="27" y="39"/>
                    </a:cubicBezTo>
                    <a:cubicBezTo>
                      <a:pt x="26" y="38"/>
                      <a:pt x="25" y="37"/>
                      <a:pt x="23" y="37"/>
                    </a:cubicBezTo>
                    <a:cubicBezTo>
                      <a:pt x="22" y="37"/>
                      <a:pt x="21" y="37"/>
                      <a:pt x="18" y="37"/>
                    </a:cubicBezTo>
                    <a:lnTo>
                      <a:pt x="8" y="37"/>
                    </a:lnTo>
                    <a:lnTo>
                      <a:pt x="8" y="66"/>
                    </a:lnTo>
                    <a:lnTo>
                      <a:pt x="0" y="66"/>
                    </a:lnTo>
                    <a:close/>
                    <a:moveTo>
                      <a:pt x="8" y="29"/>
                    </a:moveTo>
                    <a:lnTo>
                      <a:pt x="8" y="29"/>
                    </a:lnTo>
                    <a:lnTo>
                      <a:pt x="27" y="29"/>
                    </a:lnTo>
                    <a:cubicBezTo>
                      <a:pt x="31" y="29"/>
                      <a:pt x="34" y="29"/>
                      <a:pt x="36" y="28"/>
                    </a:cubicBezTo>
                    <a:cubicBezTo>
                      <a:pt x="39" y="27"/>
                      <a:pt x="40" y="26"/>
                      <a:pt x="41" y="24"/>
                    </a:cubicBezTo>
                    <a:cubicBezTo>
                      <a:pt x="43" y="22"/>
                      <a:pt x="43" y="20"/>
                      <a:pt x="43" y="18"/>
                    </a:cubicBezTo>
                    <a:cubicBezTo>
                      <a:pt x="43" y="15"/>
                      <a:pt x="42" y="12"/>
                      <a:pt x="40" y="10"/>
                    </a:cubicBezTo>
                    <a:cubicBezTo>
                      <a:pt x="38" y="8"/>
                      <a:pt x="34" y="7"/>
                      <a:pt x="29" y="7"/>
                    </a:cubicBezTo>
                    <a:lnTo>
                      <a:pt x="8" y="7"/>
                    </a:lnTo>
                    <a:lnTo>
                      <a:pt x="8" y="2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93" name="Freeform 73"/>
              <p:cNvSpPr>
                <a:spLocks noEditPoints="1"/>
              </p:cNvSpPr>
              <p:nvPr/>
            </p:nvSpPr>
            <p:spPr bwMode="auto">
              <a:xfrm>
                <a:off x="2456" y="1294"/>
                <a:ext cx="54" cy="66"/>
              </a:xfrm>
              <a:custGeom>
                <a:avLst/>
                <a:gdLst/>
                <a:ahLst/>
                <a:cxnLst>
                  <a:cxn ang="0">
                    <a:pos x="35" y="34"/>
                  </a:cxn>
                  <a:cxn ang="0">
                    <a:pos x="35" y="34"/>
                  </a:cxn>
                  <a:cxn ang="0">
                    <a:pos x="44" y="35"/>
                  </a:cxn>
                  <a:cxn ang="0">
                    <a:pos x="36" y="46"/>
                  </a:cxn>
                  <a:cxn ang="0">
                    <a:pos x="23" y="50"/>
                  </a:cxn>
                  <a:cxn ang="0">
                    <a:pos x="6" y="44"/>
                  </a:cxn>
                  <a:cxn ang="0">
                    <a:pos x="0" y="25"/>
                  </a:cxn>
                  <a:cxn ang="0">
                    <a:pos x="6" y="7"/>
                  </a:cxn>
                  <a:cxn ang="0">
                    <a:pos x="22" y="0"/>
                  </a:cxn>
                  <a:cxn ang="0">
                    <a:pos x="38" y="7"/>
                  </a:cxn>
                  <a:cxn ang="0">
                    <a:pos x="44" y="25"/>
                  </a:cxn>
                  <a:cxn ang="0">
                    <a:pos x="44" y="27"/>
                  </a:cxn>
                  <a:cxn ang="0">
                    <a:pos x="8" y="27"/>
                  </a:cxn>
                  <a:cxn ang="0">
                    <a:pos x="13" y="39"/>
                  </a:cxn>
                  <a:cxn ang="0">
                    <a:pos x="23" y="43"/>
                  </a:cxn>
                  <a:cxn ang="0">
                    <a:pos x="30" y="41"/>
                  </a:cxn>
                  <a:cxn ang="0">
                    <a:pos x="35" y="34"/>
                  </a:cxn>
                  <a:cxn ang="0">
                    <a:pos x="35" y="34"/>
                  </a:cxn>
                  <a:cxn ang="0">
                    <a:pos x="9" y="20"/>
                  </a:cxn>
                  <a:cxn ang="0">
                    <a:pos x="9" y="20"/>
                  </a:cxn>
                  <a:cxn ang="0">
                    <a:pos x="35" y="20"/>
                  </a:cxn>
                  <a:cxn ang="0">
                    <a:pos x="32" y="11"/>
                  </a:cxn>
                  <a:cxn ang="0">
                    <a:pos x="22" y="7"/>
                  </a:cxn>
                  <a:cxn ang="0">
                    <a:pos x="13" y="10"/>
                  </a:cxn>
                  <a:cxn ang="0">
                    <a:pos x="9" y="20"/>
                  </a:cxn>
                  <a:cxn ang="0">
                    <a:pos x="9" y="20"/>
                  </a:cxn>
                </a:cxnLst>
                <a:rect l="0" t="0" r="r" b="b"/>
                <a:pathLst>
                  <a:path w="44" h="50">
                    <a:moveTo>
                      <a:pt x="35" y="34"/>
                    </a:moveTo>
                    <a:lnTo>
                      <a:pt x="35" y="34"/>
                    </a:lnTo>
                    <a:lnTo>
                      <a:pt x="44" y="35"/>
                    </a:lnTo>
                    <a:cubicBezTo>
                      <a:pt x="42" y="39"/>
                      <a:pt x="40" y="43"/>
                      <a:pt x="36" y="46"/>
                    </a:cubicBezTo>
                    <a:cubicBezTo>
                      <a:pt x="33" y="49"/>
                      <a:pt x="28" y="50"/>
                      <a:pt x="23" y="50"/>
                    </a:cubicBezTo>
                    <a:cubicBezTo>
                      <a:pt x="16" y="50"/>
                      <a:pt x="10" y="48"/>
                      <a:pt x="6" y="44"/>
                    </a:cubicBezTo>
                    <a:cubicBezTo>
                      <a:pt x="2" y="39"/>
                      <a:pt x="0" y="33"/>
                      <a:pt x="0" y="25"/>
                    </a:cubicBezTo>
                    <a:cubicBezTo>
                      <a:pt x="0" y="17"/>
                      <a:pt x="2" y="11"/>
                      <a:pt x="6" y="7"/>
                    </a:cubicBezTo>
                    <a:cubicBezTo>
                      <a:pt x="10" y="2"/>
                      <a:pt x="16" y="0"/>
                      <a:pt x="22" y="0"/>
                    </a:cubicBezTo>
                    <a:cubicBezTo>
                      <a:pt x="29" y="0"/>
                      <a:pt x="34" y="2"/>
                      <a:pt x="38" y="7"/>
                    </a:cubicBezTo>
                    <a:cubicBezTo>
                      <a:pt x="42" y="11"/>
                      <a:pt x="44" y="17"/>
                      <a:pt x="44" y="25"/>
                    </a:cubicBezTo>
                    <a:cubicBezTo>
                      <a:pt x="44" y="25"/>
                      <a:pt x="44" y="26"/>
                      <a:pt x="44" y="27"/>
                    </a:cubicBezTo>
                    <a:lnTo>
                      <a:pt x="8" y="27"/>
                    </a:lnTo>
                    <a:cubicBezTo>
                      <a:pt x="9" y="32"/>
                      <a:pt x="10" y="36"/>
                      <a:pt x="13" y="39"/>
                    </a:cubicBezTo>
                    <a:cubicBezTo>
                      <a:pt x="15" y="42"/>
                      <a:pt x="19" y="43"/>
                      <a:pt x="23" y="43"/>
                    </a:cubicBezTo>
                    <a:cubicBezTo>
                      <a:pt x="26" y="43"/>
                      <a:pt x="28" y="43"/>
                      <a:pt x="30" y="41"/>
                    </a:cubicBezTo>
                    <a:cubicBezTo>
                      <a:pt x="32" y="39"/>
                      <a:pt x="34" y="37"/>
                      <a:pt x="35" y="34"/>
                    </a:cubicBezTo>
                    <a:lnTo>
                      <a:pt x="35" y="34"/>
                    </a:lnTo>
                    <a:close/>
                    <a:moveTo>
                      <a:pt x="9" y="20"/>
                    </a:moveTo>
                    <a:lnTo>
                      <a:pt x="9" y="20"/>
                    </a:lnTo>
                    <a:lnTo>
                      <a:pt x="35" y="20"/>
                    </a:lnTo>
                    <a:cubicBezTo>
                      <a:pt x="35" y="16"/>
                      <a:pt x="34" y="13"/>
                      <a:pt x="32" y="11"/>
                    </a:cubicBezTo>
                    <a:cubicBezTo>
                      <a:pt x="30" y="8"/>
                      <a:pt x="26" y="7"/>
                      <a:pt x="22" y="7"/>
                    </a:cubicBezTo>
                    <a:cubicBezTo>
                      <a:pt x="19" y="7"/>
                      <a:pt x="15" y="8"/>
                      <a:pt x="13" y="10"/>
                    </a:cubicBezTo>
                    <a:cubicBezTo>
                      <a:pt x="10" y="13"/>
                      <a:pt x="9" y="16"/>
                      <a:pt x="9" y="20"/>
                    </a:cubicBezTo>
                    <a:lnTo>
                      <a:pt x="9" y="2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94" name="Freeform 74"/>
              <p:cNvSpPr>
                <a:spLocks/>
              </p:cNvSpPr>
              <p:nvPr/>
            </p:nvSpPr>
            <p:spPr bwMode="auto">
              <a:xfrm>
                <a:off x="2516" y="1296"/>
                <a:ext cx="53" cy="63"/>
              </a:xfrm>
              <a:custGeom>
                <a:avLst/>
                <a:gdLst/>
                <a:ahLst/>
                <a:cxnLst>
                  <a:cxn ang="0">
                    <a:pos x="18" y="48"/>
                  </a:cxn>
                  <a:cxn ang="0">
                    <a:pos x="18" y="48"/>
                  </a:cxn>
                  <a:cxn ang="0">
                    <a:pos x="0" y="0"/>
                  </a:cxn>
                  <a:cxn ang="0">
                    <a:pos x="8" y="0"/>
                  </a:cxn>
                  <a:cxn ang="0">
                    <a:pos x="19" y="29"/>
                  </a:cxn>
                  <a:cxn ang="0">
                    <a:pos x="22" y="38"/>
                  </a:cxn>
                  <a:cxn ang="0">
                    <a:pos x="25" y="29"/>
                  </a:cxn>
                  <a:cxn ang="0">
                    <a:pos x="35" y="0"/>
                  </a:cxn>
                  <a:cxn ang="0">
                    <a:pos x="44" y="0"/>
                  </a:cxn>
                  <a:cxn ang="0">
                    <a:pos x="26" y="48"/>
                  </a:cxn>
                  <a:cxn ang="0">
                    <a:pos x="18" y="48"/>
                  </a:cxn>
                </a:cxnLst>
                <a:rect l="0" t="0" r="r" b="b"/>
                <a:pathLst>
                  <a:path w="44" h="48">
                    <a:moveTo>
                      <a:pt x="18" y="48"/>
                    </a:moveTo>
                    <a:lnTo>
                      <a:pt x="18" y="48"/>
                    </a:lnTo>
                    <a:lnTo>
                      <a:pt x="0" y="0"/>
                    </a:lnTo>
                    <a:lnTo>
                      <a:pt x="8" y="0"/>
                    </a:lnTo>
                    <a:lnTo>
                      <a:pt x="19" y="29"/>
                    </a:lnTo>
                    <a:cubicBezTo>
                      <a:pt x="20" y="32"/>
                      <a:pt x="21" y="35"/>
                      <a:pt x="22" y="38"/>
                    </a:cubicBezTo>
                    <a:cubicBezTo>
                      <a:pt x="22" y="36"/>
                      <a:pt x="23" y="33"/>
                      <a:pt x="25" y="29"/>
                    </a:cubicBezTo>
                    <a:lnTo>
                      <a:pt x="35" y="0"/>
                    </a:lnTo>
                    <a:lnTo>
                      <a:pt x="44" y="0"/>
                    </a:lnTo>
                    <a:lnTo>
                      <a:pt x="26" y="48"/>
                    </a:lnTo>
                    <a:lnTo>
                      <a:pt x="18" y="48"/>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95" name="Freeform 75"/>
              <p:cNvSpPr>
                <a:spLocks noEditPoints="1"/>
              </p:cNvSpPr>
              <p:nvPr/>
            </p:nvSpPr>
            <p:spPr bwMode="auto">
              <a:xfrm>
                <a:off x="2574" y="1294"/>
                <a:ext cx="54" cy="66"/>
              </a:xfrm>
              <a:custGeom>
                <a:avLst/>
                <a:gdLst/>
                <a:ahLst/>
                <a:cxnLst>
                  <a:cxn ang="0">
                    <a:pos x="36" y="34"/>
                  </a:cxn>
                  <a:cxn ang="0">
                    <a:pos x="36" y="34"/>
                  </a:cxn>
                  <a:cxn ang="0">
                    <a:pos x="44" y="35"/>
                  </a:cxn>
                  <a:cxn ang="0">
                    <a:pos x="37" y="46"/>
                  </a:cxn>
                  <a:cxn ang="0">
                    <a:pos x="23" y="50"/>
                  </a:cxn>
                  <a:cxn ang="0">
                    <a:pos x="7" y="44"/>
                  </a:cxn>
                  <a:cxn ang="0">
                    <a:pos x="0" y="25"/>
                  </a:cxn>
                  <a:cxn ang="0">
                    <a:pos x="7" y="7"/>
                  </a:cxn>
                  <a:cxn ang="0">
                    <a:pos x="23" y="0"/>
                  </a:cxn>
                  <a:cxn ang="0">
                    <a:pos x="38" y="7"/>
                  </a:cxn>
                  <a:cxn ang="0">
                    <a:pos x="44" y="25"/>
                  </a:cxn>
                  <a:cxn ang="0">
                    <a:pos x="44" y="27"/>
                  </a:cxn>
                  <a:cxn ang="0">
                    <a:pos x="9" y="27"/>
                  </a:cxn>
                  <a:cxn ang="0">
                    <a:pos x="13" y="39"/>
                  </a:cxn>
                  <a:cxn ang="0">
                    <a:pos x="23" y="43"/>
                  </a:cxn>
                  <a:cxn ang="0">
                    <a:pos x="31" y="41"/>
                  </a:cxn>
                  <a:cxn ang="0">
                    <a:pos x="36" y="34"/>
                  </a:cxn>
                  <a:cxn ang="0">
                    <a:pos x="36" y="34"/>
                  </a:cxn>
                  <a:cxn ang="0">
                    <a:pos x="9" y="20"/>
                  </a:cxn>
                  <a:cxn ang="0">
                    <a:pos x="9" y="20"/>
                  </a:cxn>
                  <a:cxn ang="0">
                    <a:pos x="36" y="20"/>
                  </a:cxn>
                  <a:cxn ang="0">
                    <a:pos x="33" y="11"/>
                  </a:cxn>
                  <a:cxn ang="0">
                    <a:pos x="23" y="7"/>
                  </a:cxn>
                  <a:cxn ang="0">
                    <a:pos x="13" y="10"/>
                  </a:cxn>
                  <a:cxn ang="0">
                    <a:pos x="9" y="20"/>
                  </a:cxn>
                  <a:cxn ang="0">
                    <a:pos x="9" y="20"/>
                  </a:cxn>
                </a:cxnLst>
                <a:rect l="0" t="0" r="r" b="b"/>
                <a:pathLst>
                  <a:path w="44" h="50">
                    <a:moveTo>
                      <a:pt x="36" y="34"/>
                    </a:moveTo>
                    <a:lnTo>
                      <a:pt x="36" y="34"/>
                    </a:lnTo>
                    <a:lnTo>
                      <a:pt x="44" y="35"/>
                    </a:lnTo>
                    <a:cubicBezTo>
                      <a:pt x="43" y="39"/>
                      <a:pt x="40" y="43"/>
                      <a:pt x="37" y="46"/>
                    </a:cubicBezTo>
                    <a:cubicBezTo>
                      <a:pt x="33" y="49"/>
                      <a:pt x="29" y="50"/>
                      <a:pt x="23" y="50"/>
                    </a:cubicBezTo>
                    <a:cubicBezTo>
                      <a:pt x="16" y="50"/>
                      <a:pt x="11" y="48"/>
                      <a:pt x="7" y="44"/>
                    </a:cubicBezTo>
                    <a:cubicBezTo>
                      <a:pt x="2" y="39"/>
                      <a:pt x="0" y="33"/>
                      <a:pt x="0" y="25"/>
                    </a:cubicBezTo>
                    <a:cubicBezTo>
                      <a:pt x="0" y="17"/>
                      <a:pt x="3" y="11"/>
                      <a:pt x="7" y="7"/>
                    </a:cubicBezTo>
                    <a:cubicBezTo>
                      <a:pt x="11" y="2"/>
                      <a:pt x="16" y="0"/>
                      <a:pt x="23" y="0"/>
                    </a:cubicBezTo>
                    <a:cubicBezTo>
                      <a:pt x="29" y="0"/>
                      <a:pt x="34" y="2"/>
                      <a:pt x="38" y="7"/>
                    </a:cubicBezTo>
                    <a:cubicBezTo>
                      <a:pt x="42" y="11"/>
                      <a:pt x="44" y="17"/>
                      <a:pt x="44" y="25"/>
                    </a:cubicBezTo>
                    <a:cubicBezTo>
                      <a:pt x="44" y="25"/>
                      <a:pt x="44" y="26"/>
                      <a:pt x="44" y="27"/>
                    </a:cubicBezTo>
                    <a:lnTo>
                      <a:pt x="9" y="27"/>
                    </a:lnTo>
                    <a:cubicBezTo>
                      <a:pt x="9" y="32"/>
                      <a:pt x="11" y="36"/>
                      <a:pt x="13" y="39"/>
                    </a:cubicBezTo>
                    <a:cubicBezTo>
                      <a:pt x="16" y="42"/>
                      <a:pt x="19" y="43"/>
                      <a:pt x="23" y="43"/>
                    </a:cubicBezTo>
                    <a:cubicBezTo>
                      <a:pt x="26" y="43"/>
                      <a:pt x="29" y="43"/>
                      <a:pt x="31" y="41"/>
                    </a:cubicBezTo>
                    <a:cubicBezTo>
                      <a:pt x="33" y="39"/>
                      <a:pt x="35" y="37"/>
                      <a:pt x="36" y="34"/>
                    </a:cubicBezTo>
                    <a:lnTo>
                      <a:pt x="36" y="34"/>
                    </a:lnTo>
                    <a:close/>
                    <a:moveTo>
                      <a:pt x="9" y="20"/>
                    </a:moveTo>
                    <a:lnTo>
                      <a:pt x="9" y="20"/>
                    </a:lnTo>
                    <a:lnTo>
                      <a:pt x="36" y="20"/>
                    </a:lnTo>
                    <a:cubicBezTo>
                      <a:pt x="36" y="16"/>
                      <a:pt x="35" y="13"/>
                      <a:pt x="33" y="11"/>
                    </a:cubicBezTo>
                    <a:cubicBezTo>
                      <a:pt x="30" y="8"/>
                      <a:pt x="27" y="7"/>
                      <a:pt x="23" y="7"/>
                    </a:cubicBezTo>
                    <a:cubicBezTo>
                      <a:pt x="19" y="7"/>
                      <a:pt x="16" y="8"/>
                      <a:pt x="13" y="10"/>
                    </a:cubicBezTo>
                    <a:cubicBezTo>
                      <a:pt x="11" y="13"/>
                      <a:pt x="10" y="16"/>
                      <a:pt x="9" y="20"/>
                    </a:cubicBezTo>
                    <a:lnTo>
                      <a:pt x="9" y="2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96" name="Freeform 76"/>
              <p:cNvSpPr>
                <a:spLocks/>
              </p:cNvSpPr>
              <p:nvPr/>
            </p:nvSpPr>
            <p:spPr bwMode="auto">
              <a:xfrm>
                <a:off x="2640" y="1294"/>
                <a:ext cx="47" cy="65"/>
              </a:xfrm>
              <a:custGeom>
                <a:avLst/>
                <a:gdLst/>
                <a:ahLst/>
                <a:cxnLst>
                  <a:cxn ang="0">
                    <a:pos x="0" y="49"/>
                  </a:cxn>
                  <a:cxn ang="0">
                    <a:pos x="0" y="49"/>
                  </a:cxn>
                  <a:cxn ang="0">
                    <a:pos x="0" y="1"/>
                  </a:cxn>
                  <a:cxn ang="0">
                    <a:pos x="8" y="1"/>
                  </a:cxn>
                  <a:cxn ang="0">
                    <a:pos x="8" y="8"/>
                  </a:cxn>
                  <a:cxn ang="0">
                    <a:pos x="23" y="0"/>
                  </a:cxn>
                  <a:cxn ang="0">
                    <a:pos x="31" y="2"/>
                  </a:cxn>
                  <a:cxn ang="0">
                    <a:pos x="36" y="6"/>
                  </a:cxn>
                  <a:cxn ang="0">
                    <a:pos x="39" y="12"/>
                  </a:cxn>
                  <a:cxn ang="0">
                    <a:pos x="39" y="20"/>
                  </a:cxn>
                  <a:cxn ang="0">
                    <a:pos x="39" y="49"/>
                  </a:cxn>
                  <a:cxn ang="0">
                    <a:pos x="31" y="49"/>
                  </a:cxn>
                  <a:cxn ang="0">
                    <a:pos x="31" y="20"/>
                  </a:cxn>
                  <a:cxn ang="0">
                    <a:pos x="30" y="12"/>
                  </a:cxn>
                  <a:cxn ang="0">
                    <a:pos x="27" y="9"/>
                  </a:cxn>
                  <a:cxn ang="0">
                    <a:pos x="21" y="7"/>
                  </a:cxn>
                  <a:cxn ang="0">
                    <a:pos x="12" y="10"/>
                  </a:cxn>
                  <a:cxn ang="0">
                    <a:pos x="8" y="23"/>
                  </a:cxn>
                  <a:cxn ang="0">
                    <a:pos x="8" y="49"/>
                  </a:cxn>
                  <a:cxn ang="0">
                    <a:pos x="0" y="49"/>
                  </a:cxn>
                </a:cxnLst>
                <a:rect l="0" t="0" r="r" b="b"/>
                <a:pathLst>
                  <a:path w="39" h="49">
                    <a:moveTo>
                      <a:pt x="0" y="49"/>
                    </a:moveTo>
                    <a:lnTo>
                      <a:pt x="0" y="49"/>
                    </a:lnTo>
                    <a:lnTo>
                      <a:pt x="0" y="1"/>
                    </a:lnTo>
                    <a:lnTo>
                      <a:pt x="8" y="1"/>
                    </a:lnTo>
                    <a:lnTo>
                      <a:pt x="8" y="8"/>
                    </a:lnTo>
                    <a:cubicBezTo>
                      <a:pt x="11" y="3"/>
                      <a:pt x="16" y="0"/>
                      <a:pt x="23" y="0"/>
                    </a:cubicBezTo>
                    <a:cubicBezTo>
                      <a:pt x="26" y="0"/>
                      <a:pt x="28" y="1"/>
                      <a:pt x="31" y="2"/>
                    </a:cubicBezTo>
                    <a:cubicBezTo>
                      <a:pt x="33" y="3"/>
                      <a:pt x="35" y="4"/>
                      <a:pt x="36" y="6"/>
                    </a:cubicBezTo>
                    <a:cubicBezTo>
                      <a:pt x="37" y="7"/>
                      <a:pt x="38" y="9"/>
                      <a:pt x="39" y="12"/>
                    </a:cubicBezTo>
                    <a:cubicBezTo>
                      <a:pt x="39" y="13"/>
                      <a:pt x="39" y="16"/>
                      <a:pt x="39" y="20"/>
                    </a:cubicBezTo>
                    <a:lnTo>
                      <a:pt x="39" y="49"/>
                    </a:lnTo>
                    <a:lnTo>
                      <a:pt x="31" y="49"/>
                    </a:lnTo>
                    <a:lnTo>
                      <a:pt x="31" y="20"/>
                    </a:lnTo>
                    <a:cubicBezTo>
                      <a:pt x="31" y="17"/>
                      <a:pt x="31" y="14"/>
                      <a:pt x="30" y="12"/>
                    </a:cubicBezTo>
                    <a:cubicBezTo>
                      <a:pt x="29" y="11"/>
                      <a:pt x="28" y="10"/>
                      <a:pt x="27" y="9"/>
                    </a:cubicBezTo>
                    <a:cubicBezTo>
                      <a:pt x="25" y="8"/>
                      <a:pt x="23" y="7"/>
                      <a:pt x="21" y="7"/>
                    </a:cubicBezTo>
                    <a:cubicBezTo>
                      <a:pt x="18" y="7"/>
                      <a:pt x="15" y="8"/>
                      <a:pt x="12" y="10"/>
                    </a:cubicBezTo>
                    <a:cubicBezTo>
                      <a:pt x="10" y="13"/>
                      <a:pt x="8" y="17"/>
                      <a:pt x="8" y="23"/>
                    </a:cubicBezTo>
                    <a:lnTo>
                      <a:pt x="8" y="49"/>
                    </a:lnTo>
                    <a:lnTo>
                      <a:pt x="0"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97" name="Freeform 77"/>
              <p:cNvSpPr>
                <a:spLocks/>
              </p:cNvSpPr>
              <p:nvPr/>
            </p:nvSpPr>
            <p:spPr bwMode="auto">
              <a:xfrm>
                <a:off x="2702" y="1296"/>
                <a:ext cx="47" cy="64"/>
              </a:xfrm>
              <a:custGeom>
                <a:avLst/>
                <a:gdLst/>
                <a:ahLst/>
                <a:cxnLst>
                  <a:cxn ang="0">
                    <a:pos x="32" y="48"/>
                  </a:cxn>
                  <a:cxn ang="0">
                    <a:pos x="32" y="48"/>
                  </a:cxn>
                  <a:cxn ang="0">
                    <a:pos x="32" y="41"/>
                  </a:cxn>
                  <a:cxn ang="0">
                    <a:pos x="17" y="49"/>
                  </a:cxn>
                  <a:cxn ang="0">
                    <a:pos x="9" y="47"/>
                  </a:cxn>
                  <a:cxn ang="0">
                    <a:pos x="3" y="43"/>
                  </a:cxn>
                  <a:cxn ang="0">
                    <a:pos x="1" y="37"/>
                  </a:cxn>
                  <a:cxn ang="0">
                    <a:pos x="0" y="30"/>
                  </a:cxn>
                  <a:cxn ang="0">
                    <a:pos x="0" y="0"/>
                  </a:cxn>
                  <a:cxn ang="0">
                    <a:pos x="8" y="0"/>
                  </a:cxn>
                  <a:cxn ang="0">
                    <a:pos x="8" y="27"/>
                  </a:cxn>
                  <a:cxn ang="0">
                    <a:pos x="9" y="35"/>
                  </a:cxn>
                  <a:cxn ang="0">
                    <a:pos x="12" y="40"/>
                  </a:cxn>
                  <a:cxn ang="0">
                    <a:pos x="18" y="42"/>
                  </a:cxn>
                  <a:cxn ang="0">
                    <a:pos x="25" y="40"/>
                  </a:cxn>
                  <a:cxn ang="0">
                    <a:pos x="30" y="35"/>
                  </a:cxn>
                  <a:cxn ang="0">
                    <a:pos x="31" y="26"/>
                  </a:cxn>
                  <a:cxn ang="0">
                    <a:pos x="31" y="0"/>
                  </a:cxn>
                  <a:cxn ang="0">
                    <a:pos x="39" y="0"/>
                  </a:cxn>
                  <a:cxn ang="0">
                    <a:pos x="39" y="48"/>
                  </a:cxn>
                  <a:cxn ang="0">
                    <a:pos x="32" y="48"/>
                  </a:cxn>
                </a:cxnLst>
                <a:rect l="0" t="0" r="r" b="b"/>
                <a:pathLst>
                  <a:path w="39" h="49">
                    <a:moveTo>
                      <a:pt x="32" y="48"/>
                    </a:moveTo>
                    <a:lnTo>
                      <a:pt x="32" y="48"/>
                    </a:lnTo>
                    <a:lnTo>
                      <a:pt x="32" y="41"/>
                    </a:lnTo>
                    <a:cubicBezTo>
                      <a:pt x="28" y="46"/>
                      <a:pt x="23" y="49"/>
                      <a:pt x="17" y="49"/>
                    </a:cubicBezTo>
                    <a:cubicBezTo>
                      <a:pt x="14" y="49"/>
                      <a:pt x="11" y="48"/>
                      <a:pt x="9" y="47"/>
                    </a:cubicBezTo>
                    <a:cubicBezTo>
                      <a:pt x="6" y="46"/>
                      <a:pt x="5" y="45"/>
                      <a:pt x="3" y="43"/>
                    </a:cubicBezTo>
                    <a:cubicBezTo>
                      <a:pt x="2" y="42"/>
                      <a:pt x="1" y="40"/>
                      <a:pt x="1" y="37"/>
                    </a:cubicBezTo>
                    <a:cubicBezTo>
                      <a:pt x="1" y="36"/>
                      <a:pt x="0" y="33"/>
                      <a:pt x="0" y="30"/>
                    </a:cubicBezTo>
                    <a:lnTo>
                      <a:pt x="0" y="0"/>
                    </a:lnTo>
                    <a:lnTo>
                      <a:pt x="8" y="0"/>
                    </a:lnTo>
                    <a:lnTo>
                      <a:pt x="8" y="27"/>
                    </a:lnTo>
                    <a:cubicBezTo>
                      <a:pt x="8" y="31"/>
                      <a:pt x="9" y="34"/>
                      <a:pt x="9" y="35"/>
                    </a:cubicBezTo>
                    <a:cubicBezTo>
                      <a:pt x="9" y="37"/>
                      <a:pt x="11" y="39"/>
                      <a:pt x="12" y="40"/>
                    </a:cubicBezTo>
                    <a:cubicBezTo>
                      <a:pt x="14" y="41"/>
                      <a:pt x="16" y="42"/>
                      <a:pt x="18" y="42"/>
                    </a:cubicBezTo>
                    <a:cubicBezTo>
                      <a:pt x="21" y="42"/>
                      <a:pt x="23" y="41"/>
                      <a:pt x="25" y="40"/>
                    </a:cubicBezTo>
                    <a:cubicBezTo>
                      <a:pt x="27" y="39"/>
                      <a:pt x="29" y="37"/>
                      <a:pt x="30" y="35"/>
                    </a:cubicBezTo>
                    <a:cubicBezTo>
                      <a:pt x="31" y="33"/>
                      <a:pt x="31" y="30"/>
                      <a:pt x="31" y="26"/>
                    </a:cubicBezTo>
                    <a:lnTo>
                      <a:pt x="31" y="0"/>
                    </a:lnTo>
                    <a:lnTo>
                      <a:pt x="39" y="0"/>
                    </a:lnTo>
                    <a:lnTo>
                      <a:pt x="39" y="48"/>
                    </a:lnTo>
                    <a:lnTo>
                      <a:pt x="32" y="48"/>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98" name="Freeform 78"/>
              <p:cNvSpPr>
                <a:spLocks noEditPoints="1"/>
              </p:cNvSpPr>
              <p:nvPr/>
            </p:nvSpPr>
            <p:spPr bwMode="auto">
              <a:xfrm>
                <a:off x="2762" y="1294"/>
                <a:ext cx="53" cy="66"/>
              </a:xfrm>
              <a:custGeom>
                <a:avLst/>
                <a:gdLst/>
                <a:ahLst/>
                <a:cxnLst>
                  <a:cxn ang="0">
                    <a:pos x="35" y="34"/>
                  </a:cxn>
                  <a:cxn ang="0">
                    <a:pos x="35" y="34"/>
                  </a:cxn>
                  <a:cxn ang="0">
                    <a:pos x="44" y="35"/>
                  </a:cxn>
                  <a:cxn ang="0">
                    <a:pos x="36" y="46"/>
                  </a:cxn>
                  <a:cxn ang="0">
                    <a:pos x="23" y="50"/>
                  </a:cxn>
                  <a:cxn ang="0">
                    <a:pos x="6" y="44"/>
                  </a:cxn>
                  <a:cxn ang="0">
                    <a:pos x="0" y="25"/>
                  </a:cxn>
                  <a:cxn ang="0">
                    <a:pos x="6" y="7"/>
                  </a:cxn>
                  <a:cxn ang="0">
                    <a:pos x="22" y="0"/>
                  </a:cxn>
                  <a:cxn ang="0">
                    <a:pos x="38" y="7"/>
                  </a:cxn>
                  <a:cxn ang="0">
                    <a:pos x="44" y="25"/>
                  </a:cxn>
                  <a:cxn ang="0">
                    <a:pos x="44" y="27"/>
                  </a:cxn>
                  <a:cxn ang="0">
                    <a:pos x="8" y="27"/>
                  </a:cxn>
                  <a:cxn ang="0">
                    <a:pos x="13" y="39"/>
                  </a:cxn>
                  <a:cxn ang="0">
                    <a:pos x="23" y="43"/>
                  </a:cxn>
                  <a:cxn ang="0">
                    <a:pos x="30" y="41"/>
                  </a:cxn>
                  <a:cxn ang="0">
                    <a:pos x="35" y="34"/>
                  </a:cxn>
                  <a:cxn ang="0">
                    <a:pos x="35" y="34"/>
                  </a:cxn>
                  <a:cxn ang="0">
                    <a:pos x="9" y="20"/>
                  </a:cxn>
                  <a:cxn ang="0">
                    <a:pos x="9" y="20"/>
                  </a:cxn>
                  <a:cxn ang="0">
                    <a:pos x="35" y="20"/>
                  </a:cxn>
                  <a:cxn ang="0">
                    <a:pos x="32" y="11"/>
                  </a:cxn>
                  <a:cxn ang="0">
                    <a:pos x="22" y="7"/>
                  </a:cxn>
                  <a:cxn ang="0">
                    <a:pos x="13" y="10"/>
                  </a:cxn>
                  <a:cxn ang="0">
                    <a:pos x="9" y="20"/>
                  </a:cxn>
                  <a:cxn ang="0">
                    <a:pos x="9" y="20"/>
                  </a:cxn>
                </a:cxnLst>
                <a:rect l="0" t="0" r="r" b="b"/>
                <a:pathLst>
                  <a:path w="44" h="50">
                    <a:moveTo>
                      <a:pt x="35" y="34"/>
                    </a:moveTo>
                    <a:lnTo>
                      <a:pt x="35" y="34"/>
                    </a:lnTo>
                    <a:lnTo>
                      <a:pt x="44" y="35"/>
                    </a:lnTo>
                    <a:cubicBezTo>
                      <a:pt x="42" y="39"/>
                      <a:pt x="40" y="43"/>
                      <a:pt x="36" y="46"/>
                    </a:cubicBezTo>
                    <a:cubicBezTo>
                      <a:pt x="33" y="49"/>
                      <a:pt x="28" y="50"/>
                      <a:pt x="23" y="50"/>
                    </a:cubicBezTo>
                    <a:cubicBezTo>
                      <a:pt x="16" y="50"/>
                      <a:pt x="10" y="48"/>
                      <a:pt x="6" y="44"/>
                    </a:cubicBezTo>
                    <a:cubicBezTo>
                      <a:pt x="2" y="39"/>
                      <a:pt x="0" y="33"/>
                      <a:pt x="0" y="25"/>
                    </a:cubicBezTo>
                    <a:cubicBezTo>
                      <a:pt x="0" y="17"/>
                      <a:pt x="2" y="11"/>
                      <a:pt x="6" y="7"/>
                    </a:cubicBezTo>
                    <a:cubicBezTo>
                      <a:pt x="10" y="2"/>
                      <a:pt x="16" y="0"/>
                      <a:pt x="22" y="0"/>
                    </a:cubicBezTo>
                    <a:cubicBezTo>
                      <a:pt x="29" y="0"/>
                      <a:pt x="34" y="2"/>
                      <a:pt x="38" y="7"/>
                    </a:cubicBezTo>
                    <a:cubicBezTo>
                      <a:pt x="42" y="11"/>
                      <a:pt x="44" y="17"/>
                      <a:pt x="44" y="25"/>
                    </a:cubicBezTo>
                    <a:cubicBezTo>
                      <a:pt x="44" y="25"/>
                      <a:pt x="44" y="26"/>
                      <a:pt x="44" y="27"/>
                    </a:cubicBezTo>
                    <a:lnTo>
                      <a:pt x="8" y="27"/>
                    </a:lnTo>
                    <a:cubicBezTo>
                      <a:pt x="9" y="32"/>
                      <a:pt x="10" y="36"/>
                      <a:pt x="13" y="39"/>
                    </a:cubicBezTo>
                    <a:cubicBezTo>
                      <a:pt x="16" y="42"/>
                      <a:pt x="19" y="43"/>
                      <a:pt x="23" y="43"/>
                    </a:cubicBezTo>
                    <a:cubicBezTo>
                      <a:pt x="26" y="43"/>
                      <a:pt x="28" y="43"/>
                      <a:pt x="30" y="41"/>
                    </a:cubicBezTo>
                    <a:cubicBezTo>
                      <a:pt x="33" y="39"/>
                      <a:pt x="34" y="37"/>
                      <a:pt x="35" y="34"/>
                    </a:cubicBezTo>
                    <a:lnTo>
                      <a:pt x="35" y="34"/>
                    </a:lnTo>
                    <a:close/>
                    <a:moveTo>
                      <a:pt x="9" y="20"/>
                    </a:moveTo>
                    <a:lnTo>
                      <a:pt x="9" y="20"/>
                    </a:lnTo>
                    <a:lnTo>
                      <a:pt x="35" y="20"/>
                    </a:lnTo>
                    <a:cubicBezTo>
                      <a:pt x="35" y="16"/>
                      <a:pt x="34" y="13"/>
                      <a:pt x="32" y="11"/>
                    </a:cubicBezTo>
                    <a:cubicBezTo>
                      <a:pt x="30" y="8"/>
                      <a:pt x="27" y="7"/>
                      <a:pt x="22" y="7"/>
                    </a:cubicBezTo>
                    <a:cubicBezTo>
                      <a:pt x="19" y="7"/>
                      <a:pt x="16" y="8"/>
                      <a:pt x="13" y="10"/>
                    </a:cubicBezTo>
                    <a:cubicBezTo>
                      <a:pt x="11" y="13"/>
                      <a:pt x="9" y="16"/>
                      <a:pt x="9" y="20"/>
                    </a:cubicBezTo>
                    <a:lnTo>
                      <a:pt x="9" y="2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99" name="Freeform 79"/>
              <p:cNvSpPr>
                <a:spLocks/>
              </p:cNvSpPr>
              <p:nvPr/>
            </p:nvSpPr>
            <p:spPr bwMode="auto">
              <a:xfrm>
                <a:off x="2467" y="2194"/>
                <a:ext cx="71" cy="90"/>
              </a:xfrm>
              <a:custGeom>
                <a:avLst/>
                <a:gdLst/>
                <a:ahLst/>
                <a:cxnLst>
                  <a:cxn ang="0">
                    <a:pos x="50" y="44"/>
                  </a:cxn>
                  <a:cxn ang="0">
                    <a:pos x="50" y="44"/>
                  </a:cxn>
                  <a:cxn ang="0">
                    <a:pos x="58" y="46"/>
                  </a:cxn>
                  <a:cxn ang="0">
                    <a:pos x="48" y="63"/>
                  </a:cxn>
                  <a:cxn ang="0">
                    <a:pos x="31" y="68"/>
                  </a:cxn>
                  <a:cxn ang="0">
                    <a:pos x="14" y="64"/>
                  </a:cxn>
                  <a:cxn ang="0">
                    <a:pos x="4" y="51"/>
                  </a:cxn>
                  <a:cxn ang="0">
                    <a:pos x="0" y="34"/>
                  </a:cxn>
                  <a:cxn ang="0">
                    <a:pos x="4" y="16"/>
                  </a:cxn>
                  <a:cxn ang="0">
                    <a:pos x="15" y="4"/>
                  </a:cxn>
                  <a:cxn ang="0">
                    <a:pos x="31" y="0"/>
                  </a:cxn>
                  <a:cxn ang="0">
                    <a:pos x="48" y="5"/>
                  </a:cxn>
                  <a:cxn ang="0">
                    <a:pos x="57" y="19"/>
                  </a:cxn>
                  <a:cxn ang="0">
                    <a:pos x="49" y="21"/>
                  </a:cxn>
                  <a:cxn ang="0">
                    <a:pos x="42" y="11"/>
                  </a:cxn>
                  <a:cxn ang="0">
                    <a:pos x="31" y="8"/>
                  </a:cxn>
                  <a:cxn ang="0">
                    <a:pos x="18" y="11"/>
                  </a:cxn>
                  <a:cxn ang="0">
                    <a:pos x="11" y="21"/>
                  </a:cxn>
                  <a:cxn ang="0">
                    <a:pos x="9" y="34"/>
                  </a:cxn>
                  <a:cxn ang="0">
                    <a:pos x="12" y="48"/>
                  </a:cxn>
                  <a:cxn ang="0">
                    <a:pos x="19" y="58"/>
                  </a:cxn>
                  <a:cxn ang="0">
                    <a:pos x="30" y="61"/>
                  </a:cxn>
                  <a:cxn ang="0">
                    <a:pos x="43" y="57"/>
                  </a:cxn>
                  <a:cxn ang="0">
                    <a:pos x="50" y="44"/>
                  </a:cxn>
                  <a:cxn ang="0">
                    <a:pos x="50" y="44"/>
                  </a:cxn>
                </a:cxnLst>
                <a:rect l="0" t="0" r="r" b="b"/>
                <a:pathLst>
                  <a:path w="58" h="68">
                    <a:moveTo>
                      <a:pt x="50" y="44"/>
                    </a:moveTo>
                    <a:lnTo>
                      <a:pt x="50" y="44"/>
                    </a:lnTo>
                    <a:lnTo>
                      <a:pt x="58" y="46"/>
                    </a:lnTo>
                    <a:cubicBezTo>
                      <a:pt x="56" y="53"/>
                      <a:pt x="53" y="59"/>
                      <a:pt x="48" y="63"/>
                    </a:cubicBezTo>
                    <a:cubicBezTo>
                      <a:pt x="44" y="66"/>
                      <a:pt x="38" y="68"/>
                      <a:pt x="31" y="68"/>
                    </a:cubicBezTo>
                    <a:cubicBezTo>
                      <a:pt x="24" y="68"/>
                      <a:pt x="18" y="67"/>
                      <a:pt x="14" y="64"/>
                    </a:cubicBezTo>
                    <a:cubicBezTo>
                      <a:pt x="9" y="61"/>
                      <a:pt x="6" y="57"/>
                      <a:pt x="4" y="51"/>
                    </a:cubicBezTo>
                    <a:cubicBezTo>
                      <a:pt x="1" y="46"/>
                      <a:pt x="0" y="40"/>
                      <a:pt x="0" y="34"/>
                    </a:cubicBezTo>
                    <a:cubicBezTo>
                      <a:pt x="0" y="27"/>
                      <a:pt x="1" y="21"/>
                      <a:pt x="4" y="16"/>
                    </a:cubicBezTo>
                    <a:cubicBezTo>
                      <a:pt x="7" y="11"/>
                      <a:pt x="10" y="7"/>
                      <a:pt x="15" y="4"/>
                    </a:cubicBezTo>
                    <a:cubicBezTo>
                      <a:pt x="20" y="1"/>
                      <a:pt x="25" y="0"/>
                      <a:pt x="31" y="0"/>
                    </a:cubicBezTo>
                    <a:cubicBezTo>
                      <a:pt x="38" y="0"/>
                      <a:pt x="43" y="2"/>
                      <a:pt x="48" y="5"/>
                    </a:cubicBezTo>
                    <a:cubicBezTo>
                      <a:pt x="52" y="8"/>
                      <a:pt x="55" y="13"/>
                      <a:pt x="57" y="19"/>
                    </a:cubicBezTo>
                    <a:lnTo>
                      <a:pt x="49" y="21"/>
                    </a:lnTo>
                    <a:cubicBezTo>
                      <a:pt x="47" y="17"/>
                      <a:pt x="45" y="13"/>
                      <a:pt x="42" y="11"/>
                    </a:cubicBezTo>
                    <a:cubicBezTo>
                      <a:pt x="39" y="9"/>
                      <a:pt x="35" y="8"/>
                      <a:pt x="31" y="8"/>
                    </a:cubicBezTo>
                    <a:cubicBezTo>
                      <a:pt x="26" y="8"/>
                      <a:pt x="22" y="9"/>
                      <a:pt x="18" y="11"/>
                    </a:cubicBezTo>
                    <a:cubicBezTo>
                      <a:pt x="15" y="14"/>
                      <a:pt x="13" y="17"/>
                      <a:pt x="11" y="21"/>
                    </a:cubicBezTo>
                    <a:cubicBezTo>
                      <a:pt x="10" y="25"/>
                      <a:pt x="9" y="29"/>
                      <a:pt x="9" y="34"/>
                    </a:cubicBezTo>
                    <a:cubicBezTo>
                      <a:pt x="9" y="39"/>
                      <a:pt x="10" y="44"/>
                      <a:pt x="12" y="48"/>
                    </a:cubicBezTo>
                    <a:cubicBezTo>
                      <a:pt x="13" y="52"/>
                      <a:pt x="16" y="56"/>
                      <a:pt x="19" y="58"/>
                    </a:cubicBezTo>
                    <a:cubicBezTo>
                      <a:pt x="23" y="60"/>
                      <a:pt x="26" y="61"/>
                      <a:pt x="30" y="61"/>
                    </a:cubicBezTo>
                    <a:cubicBezTo>
                      <a:pt x="35" y="61"/>
                      <a:pt x="39" y="59"/>
                      <a:pt x="43" y="57"/>
                    </a:cubicBezTo>
                    <a:cubicBezTo>
                      <a:pt x="46" y="54"/>
                      <a:pt x="48" y="50"/>
                      <a:pt x="50" y="44"/>
                    </a:cubicBezTo>
                    <a:lnTo>
                      <a:pt x="50" y="4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00" name="Freeform 80"/>
              <p:cNvSpPr>
                <a:spLocks noEditPoints="1"/>
              </p:cNvSpPr>
              <p:nvPr/>
            </p:nvSpPr>
            <p:spPr bwMode="auto">
              <a:xfrm>
                <a:off x="2547" y="2218"/>
                <a:ext cx="54" cy="66"/>
              </a:xfrm>
              <a:custGeom>
                <a:avLst/>
                <a:gdLst/>
                <a:ahLst/>
                <a:cxnLst>
                  <a:cxn ang="0">
                    <a:pos x="0" y="25"/>
                  </a:cxn>
                  <a:cxn ang="0">
                    <a:pos x="0" y="25"/>
                  </a:cxn>
                  <a:cxn ang="0">
                    <a:pos x="7" y="6"/>
                  </a:cxn>
                  <a:cxn ang="0">
                    <a:pos x="22" y="0"/>
                  </a:cxn>
                  <a:cxn ang="0">
                    <a:pos x="38" y="7"/>
                  </a:cxn>
                  <a:cxn ang="0">
                    <a:pos x="44" y="25"/>
                  </a:cxn>
                  <a:cxn ang="0">
                    <a:pos x="42" y="39"/>
                  </a:cxn>
                  <a:cxn ang="0">
                    <a:pos x="34" y="47"/>
                  </a:cxn>
                  <a:cxn ang="0">
                    <a:pos x="22" y="50"/>
                  </a:cxn>
                  <a:cxn ang="0">
                    <a:pos x="6" y="44"/>
                  </a:cxn>
                  <a:cxn ang="0">
                    <a:pos x="0" y="25"/>
                  </a:cxn>
                  <a:cxn ang="0">
                    <a:pos x="0" y="25"/>
                  </a:cxn>
                  <a:cxn ang="0">
                    <a:pos x="8" y="25"/>
                  </a:cxn>
                  <a:cxn ang="0">
                    <a:pos x="8" y="25"/>
                  </a:cxn>
                  <a:cxn ang="0">
                    <a:pos x="12" y="39"/>
                  </a:cxn>
                  <a:cxn ang="0">
                    <a:pos x="22" y="43"/>
                  </a:cxn>
                  <a:cxn ang="0">
                    <a:pos x="32" y="39"/>
                  </a:cxn>
                  <a:cxn ang="0">
                    <a:pos x="36" y="25"/>
                  </a:cxn>
                  <a:cxn ang="0">
                    <a:pos x="32" y="12"/>
                  </a:cxn>
                  <a:cxn ang="0">
                    <a:pos x="22" y="7"/>
                  </a:cxn>
                  <a:cxn ang="0">
                    <a:pos x="12" y="12"/>
                  </a:cxn>
                  <a:cxn ang="0">
                    <a:pos x="8" y="25"/>
                  </a:cxn>
                  <a:cxn ang="0">
                    <a:pos x="8" y="25"/>
                  </a:cxn>
                </a:cxnLst>
                <a:rect l="0" t="0" r="r" b="b"/>
                <a:pathLst>
                  <a:path w="44" h="50">
                    <a:moveTo>
                      <a:pt x="0" y="25"/>
                    </a:moveTo>
                    <a:lnTo>
                      <a:pt x="0" y="25"/>
                    </a:lnTo>
                    <a:cubicBezTo>
                      <a:pt x="0" y="16"/>
                      <a:pt x="2" y="10"/>
                      <a:pt x="7" y="6"/>
                    </a:cubicBezTo>
                    <a:cubicBezTo>
                      <a:pt x="11" y="2"/>
                      <a:pt x="16" y="0"/>
                      <a:pt x="22" y="0"/>
                    </a:cubicBezTo>
                    <a:cubicBezTo>
                      <a:pt x="29" y="0"/>
                      <a:pt x="34" y="2"/>
                      <a:pt x="38" y="7"/>
                    </a:cubicBezTo>
                    <a:cubicBezTo>
                      <a:pt x="42" y="11"/>
                      <a:pt x="44" y="17"/>
                      <a:pt x="44" y="25"/>
                    </a:cubicBezTo>
                    <a:cubicBezTo>
                      <a:pt x="44" y="31"/>
                      <a:pt x="44" y="36"/>
                      <a:pt x="42" y="39"/>
                    </a:cubicBezTo>
                    <a:cubicBezTo>
                      <a:pt x="40" y="43"/>
                      <a:pt x="37" y="45"/>
                      <a:pt x="34" y="47"/>
                    </a:cubicBezTo>
                    <a:cubicBezTo>
                      <a:pt x="30" y="49"/>
                      <a:pt x="26" y="50"/>
                      <a:pt x="22" y="50"/>
                    </a:cubicBezTo>
                    <a:cubicBezTo>
                      <a:pt x="15" y="50"/>
                      <a:pt x="10" y="48"/>
                      <a:pt x="6" y="44"/>
                    </a:cubicBezTo>
                    <a:cubicBezTo>
                      <a:pt x="2" y="39"/>
                      <a:pt x="0" y="33"/>
                      <a:pt x="0" y="25"/>
                    </a:cubicBezTo>
                    <a:lnTo>
                      <a:pt x="0" y="25"/>
                    </a:lnTo>
                    <a:close/>
                    <a:moveTo>
                      <a:pt x="8" y="25"/>
                    </a:moveTo>
                    <a:lnTo>
                      <a:pt x="8" y="25"/>
                    </a:lnTo>
                    <a:cubicBezTo>
                      <a:pt x="8" y="31"/>
                      <a:pt x="9" y="36"/>
                      <a:pt x="12" y="39"/>
                    </a:cubicBezTo>
                    <a:cubicBezTo>
                      <a:pt x="15" y="42"/>
                      <a:pt x="18" y="43"/>
                      <a:pt x="22" y="43"/>
                    </a:cubicBezTo>
                    <a:cubicBezTo>
                      <a:pt x="26" y="43"/>
                      <a:pt x="29" y="42"/>
                      <a:pt x="32" y="39"/>
                    </a:cubicBezTo>
                    <a:cubicBezTo>
                      <a:pt x="35" y="36"/>
                      <a:pt x="36" y="31"/>
                      <a:pt x="36" y="25"/>
                    </a:cubicBezTo>
                    <a:cubicBezTo>
                      <a:pt x="36" y="19"/>
                      <a:pt x="35" y="15"/>
                      <a:pt x="32" y="12"/>
                    </a:cubicBezTo>
                    <a:cubicBezTo>
                      <a:pt x="29" y="9"/>
                      <a:pt x="26" y="7"/>
                      <a:pt x="22" y="7"/>
                    </a:cubicBezTo>
                    <a:cubicBezTo>
                      <a:pt x="18" y="7"/>
                      <a:pt x="15" y="8"/>
                      <a:pt x="12" y="12"/>
                    </a:cubicBezTo>
                    <a:cubicBezTo>
                      <a:pt x="9" y="15"/>
                      <a:pt x="8" y="19"/>
                      <a:pt x="8" y="25"/>
                    </a:cubicBezTo>
                    <a:lnTo>
                      <a:pt x="8"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01" name="Freeform 81"/>
              <p:cNvSpPr>
                <a:spLocks/>
              </p:cNvSpPr>
              <p:nvPr/>
            </p:nvSpPr>
            <p:spPr bwMode="auto">
              <a:xfrm>
                <a:off x="2609" y="2218"/>
                <a:ext cx="48" cy="66"/>
              </a:xfrm>
              <a:custGeom>
                <a:avLst/>
                <a:gdLst/>
                <a:ahLst/>
                <a:cxnLst>
                  <a:cxn ang="0">
                    <a:pos x="0" y="35"/>
                  </a:cxn>
                  <a:cxn ang="0">
                    <a:pos x="0" y="35"/>
                  </a:cxn>
                  <a:cxn ang="0">
                    <a:pos x="8" y="34"/>
                  </a:cxn>
                  <a:cxn ang="0">
                    <a:pos x="11" y="41"/>
                  </a:cxn>
                  <a:cxn ang="0">
                    <a:pos x="20" y="43"/>
                  </a:cxn>
                  <a:cxn ang="0">
                    <a:pos x="28" y="41"/>
                  </a:cxn>
                  <a:cxn ang="0">
                    <a:pos x="31" y="36"/>
                  </a:cxn>
                  <a:cxn ang="0">
                    <a:pos x="29" y="32"/>
                  </a:cxn>
                  <a:cxn ang="0">
                    <a:pos x="20" y="29"/>
                  </a:cxn>
                  <a:cxn ang="0">
                    <a:pos x="8" y="25"/>
                  </a:cxn>
                  <a:cxn ang="0">
                    <a:pos x="3" y="20"/>
                  </a:cxn>
                  <a:cxn ang="0">
                    <a:pos x="1" y="14"/>
                  </a:cxn>
                  <a:cxn ang="0">
                    <a:pos x="3" y="8"/>
                  </a:cxn>
                  <a:cxn ang="0">
                    <a:pos x="7" y="4"/>
                  </a:cxn>
                  <a:cxn ang="0">
                    <a:pos x="12" y="1"/>
                  </a:cxn>
                  <a:cxn ang="0">
                    <a:pos x="19" y="0"/>
                  </a:cxn>
                  <a:cxn ang="0">
                    <a:pos x="28" y="2"/>
                  </a:cxn>
                  <a:cxn ang="0">
                    <a:pos x="35" y="6"/>
                  </a:cxn>
                  <a:cxn ang="0">
                    <a:pos x="38" y="14"/>
                  </a:cxn>
                  <a:cxn ang="0">
                    <a:pos x="30" y="15"/>
                  </a:cxn>
                  <a:cxn ang="0">
                    <a:pos x="27" y="9"/>
                  </a:cxn>
                  <a:cxn ang="0">
                    <a:pos x="19" y="7"/>
                  </a:cxn>
                  <a:cxn ang="0">
                    <a:pos x="11" y="9"/>
                  </a:cxn>
                  <a:cxn ang="0">
                    <a:pos x="9" y="13"/>
                  </a:cxn>
                  <a:cxn ang="0">
                    <a:pos x="10" y="16"/>
                  </a:cxn>
                  <a:cxn ang="0">
                    <a:pos x="13" y="18"/>
                  </a:cxn>
                  <a:cxn ang="0">
                    <a:pos x="20" y="20"/>
                  </a:cxn>
                  <a:cxn ang="0">
                    <a:pos x="32" y="24"/>
                  </a:cxn>
                  <a:cxn ang="0">
                    <a:pos x="37" y="28"/>
                  </a:cxn>
                  <a:cxn ang="0">
                    <a:pos x="39" y="35"/>
                  </a:cxn>
                  <a:cxn ang="0">
                    <a:pos x="37" y="43"/>
                  </a:cxn>
                  <a:cxn ang="0">
                    <a:pos x="30" y="48"/>
                  </a:cxn>
                  <a:cxn ang="0">
                    <a:pos x="20" y="50"/>
                  </a:cxn>
                  <a:cxn ang="0">
                    <a:pos x="6" y="46"/>
                  </a:cxn>
                  <a:cxn ang="0">
                    <a:pos x="0" y="35"/>
                  </a:cxn>
                  <a:cxn ang="0">
                    <a:pos x="0" y="35"/>
                  </a:cxn>
                </a:cxnLst>
                <a:rect l="0" t="0" r="r" b="b"/>
                <a:pathLst>
                  <a:path w="39" h="50">
                    <a:moveTo>
                      <a:pt x="0" y="35"/>
                    </a:moveTo>
                    <a:lnTo>
                      <a:pt x="0" y="35"/>
                    </a:lnTo>
                    <a:lnTo>
                      <a:pt x="8" y="34"/>
                    </a:lnTo>
                    <a:cubicBezTo>
                      <a:pt x="8" y="37"/>
                      <a:pt x="9" y="39"/>
                      <a:pt x="11" y="41"/>
                    </a:cubicBezTo>
                    <a:cubicBezTo>
                      <a:pt x="14" y="43"/>
                      <a:pt x="16" y="43"/>
                      <a:pt x="20" y="43"/>
                    </a:cubicBezTo>
                    <a:cubicBezTo>
                      <a:pt x="24" y="43"/>
                      <a:pt x="27" y="43"/>
                      <a:pt x="28" y="41"/>
                    </a:cubicBezTo>
                    <a:cubicBezTo>
                      <a:pt x="30" y="40"/>
                      <a:pt x="31" y="38"/>
                      <a:pt x="31" y="36"/>
                    </a:cubicBezTo>
                    <a:cubicBezTo>
                      <a:pt x="31" y="34"/>
                      <a:pt x="30" y="33"/>
                      <a:pt x="29" y="32"/>
                    </a:cubicBezTo>
                    <a:cubicBezTo>
                      <a:pt x="28" y="31"/>
                      <a:pt x="25" y="30"/>
                      <a:pt x="20" y="29"/>
                    </a:cubicBezTo>
                    <a:cubicBezTo>
                      <a:pt x="14" y="27"/>
                      <a:pt x="10" y="26"/>
                      <a:pt x="8" y="25"/>
                    </a:cubicBezTo>
                    <a:cubicBezTo>
                      <a:pt x="6" y="24"/>
                      <a:pt x="4" y="22"/>
                      <a:pt x="3" y="20"/>
                    </a:cubicBezTo>
                    <a:cubicBezTo>
                      <a:pt x="2" y="19"/>
                      <a:pt x="1" y="16"/>
                      <a:pt x="1" y="14"/>
                    </a:cubicBezTo>
                    <a:cubicBezTo>
                      <a:pt x="1" y="12"/>
                      <a:pt x="2" y="10"/>
                      <a:pt x="3" y="8"/>
                    </a:cubicBezTo>
                    <a:cubicBezTo>
                      <a:pt x="3" y="6"/>
                      <a:pt x="5" y="5"/>
                      <a:pt x="7" y="4"/>
                    </a:cubicBezTo>
                    <a:cubicBezTo>
                      <a:pt x="8" y="3"/>
                      <a:pt x="9" y="2"/>
                      <a:pt x="12" y="1"/>
                    </a:cubicBezTo>
                    <a:cubicBezTo>
                      <a:pt x="14" y="1"/>
                      <a:pt x="16" y="0"/>
                      <a:pt x="19" y="0"/>
                    </a:cubicBezTo>
                    <a:cubicBezTo>
                      <a:pt x="22" y="0"/>
                      <a:pt x="26" y="1"/>
                      <a:pt x="28" y="2"/>
                    </a:cubicBezTo>
                    <a:cubicBezTo>
                      <a:pt x="31" y="3"/>
                      <a:pt x="33" y="4"/>
                      <a:pt x="35" y="6"/>
                    </a:cubicBezTo>
                    <a:cubicBezTo>
                      <a:pt x="36" y="8"/>
                      <a:pt x="37" y="11"/>
                      <a:pt x="38" y="14"/>
                    </a:cubicBezTo>
                    <a:lnTo>
                      <a:pt x="30" y="15"/>
                    </a:lnTo>
                    <a:cubicBezTo>
                      <a:pt x="29" y="12"/>
                      <a:pt x="28" y="10"/>
                      <a:pt x="27" y="9"/>
                    </a:cubicBezTo>
                    <a:cubicBezTo>
                      <a:pt x="25" y="8"/>
                      <a:pt x="22" y="7"/>
                      <a:pt x="19" y="7"/>
                    </a:cubicBezTo>
                    <a:cubicBezTo>
                      <a:pt x="16" y="7"/>
                      <a:pt x="13" y="8"/>
                      <a:pt x="11" y="9"/>
                    </a:cubicBezTo>
                    <a:cubicBezTo>
                      <a:pt x="10" y="10"/>
                      <a:pt x="9" y="11"/>
                      <a:pt x="9" y="13"/>
                    </a:cubicBezTo>
                    <a:cubicBezTo>
                      <a:pt x="9" y="14"/>
                      <a:pt x="9" y="15"/>
                      <a:pt x="10" y="16"/>
                    </a:cubicBezTo>
                    <a:cubicBezTo>
                      <a:pt x="11" y="17"/>
                      <a:pt x="12" y="18"/>
                      <a:pt x="13" y="18"/>
                    </a:cubicBezTo>
                    <a:cubicBezTo>
                      <a:pt x="14" y="18"/>
                      <a:pt x="16" y="19"/>
                      <a:pt x="20" y="20"/>
                    </a:cubicBezTo>
                    <a:cubicBezTo>
                      <a:pt x="26" y="22"/>
                      <a:pt x="30" y="23"/>
                      <a:pt x="32" y="24"/>
                    </a:cubicBezTo>
                    <a:cubicBezTo>
                      <a:pt x="34" y="25"/>
                      <a:pt x="36" y="26"/>
                      <a:pt x="37" y="28"/>
                    </a:cubicBezTo>
                    <a:cubicBezTo>
                      <a:pt x="39" y="30"/>
                      <a:pt x="39" y="32"/>
                      <a:pt x="39" y="35"/>
                    </a:cubicBezTo>
                    <a:cubicBezTo>
                      <a:pt x="39" y="38"/>
                      <a:pt x="39" y="40"/>
                      <a:pt x="37" y="43"/>
                    </a:cubicBezTo>
                    <a:cubicBezTo>
                      <a:pt x="35" y="45"/>
                      <a:pt x="33" y="47"/>
                      <a:pt x="30" y="48"/>
                    </a:cubicBezTo>
                    <a:cubicBezTo>
                      <a:pt x="27" y="49"/>
                      <a:pt x="24" y="50"/>
                      <a:pt x="20" y="50"/>
                    </a:cubicBezTo>
                    <a:cubicBezTo>
                      <a:pt x="14" y="50"/>
                      <a:pt x="9" y="49"/>
                      <a:pt x="6" y="46"/>
                    </a:cubicBezTo>
                    <a:cubicBezTo>
                      <a:pt x="3" y="44"/>
                      <a:pt x="1" y="40"/>
                      <a:pt x="0" y="35"/>
                    </a:cubicBezTo>
                    <a:lnTo>
                      <a:pt x="0" y="3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02" name="Freeform 82"/>
              <p:cNvSpPr>
                <a:spLocks/>
              </p:cNvSpPr>
              <p:nvPr/>
            </p:nvSpPr>
            <p:spPr bwMode="auto">
              <a:xfrm>
                <a:off x="2664" y="2198"/>
                <a:ext cx="28" cy="86"/>
              </a:xfrm>
              <a:custGeom>
                <a:avLst/>
                <a:gdLst/>
                <a:ahLst/>
                <a:cxnLst>
                  <a:cxn ang="0">
                    <a:pos x="22" y="57"/>
                  </a:cxn>
                  <a:cxn ang="0">
                    <a:pos x="22" y="57"/>
                  </a:cxn>
                  <a:cxn ang="0">
                    <a:pos x="23" y="64"/>
                  </a:cxn>
                  <a:cxn ang="0">
                    <a:pos x="17" y="65"/>
                  </a:cxn>
                  <a:cxn ang="0">
                    <a:pos x="10" y="63"/>
                  </a:cxn>
                  <a:cxn ang="0">
                    <a:pos x="7" y="60"/>
                  </a:cxn>
                  <a:cxn ang="0">
                    <a:pos x="6" y="50"/>
                  </a:cxn>
                  <a:cxn ang="0">
                    <a:pos x="6" y="23"/>
                  </a:cxn>
                  <a:cxn ang="0">
                    <a:pos x="0" y="23"/>
                  </a:cxn>
                  <a:cxn ang="0">
                    <a:pos x="0" y="16"/>
                  </a:cxn>
                  <a:cxn ang="0">
                    <a:pos x="6" y="16"/>
                  </a:cxn>
                  <a:cxn ang="0">
                    <a:pos x="6" y="5"/>
                  </a:cxn>
                  <a:cxn ang="0">
                    <a:pos x="14" y="0"/>
                  </a:cxn>
                  <a:cxn ang="0">
                    <a:pos x="14" y="16"/>
                  </a:cxn>
                  <a:cxn ang="0">
                    <a:pos x="22" y="16"/>
                  </a:cxn>
                  <a:cxn ang="0">
                    <a:pos x="22" y="23"/>
                  </a:cxn>
                  <a:cxn ang="0">
                    <a:pos x="14" y="23"/>
                  </a:cxn>
                  <a:cxn ang="0">
                    <a:pos x="14" y="51"/>
                  </a:cxn>
                  <a:cxn ang="0">
                    <a:pos x="14" y="55"/>
                  </a:cxn>
                  <a:cxn ang="0">
                    <a:pos x="16" y="57"/>
                  </a:cxn>
                  <a:cxn ang="0">
                    <a:pos x="18" y="57"/>
                  </a:cxn>
                  <a:cxn ang="0">
                    <a:pos x="22" y="57"/>
                  </a:cxn>
                  <a:cxn ang="0">
                    <a:pos x="22" y="57"/>
                  </a:cxn>
                </a:cxnLst>
                <a:rect l="0" t="0" r="r" b="b"/>
                <a:pathLst>
                  <a:path w="23" h="65">
                    <a:moveTo>
                      <a:pt x="22" y="57"/>
                    </a:moveTo>
                    <a:lnTo>
                      <a:pt x="22" y="57"/>
                    </a:lnTo>
                    <a:lnTo>
                      <a:pt x="23" y="64"/>
                    </a:lnTo>
                    <a:cubicBezTo>
                      <a:pt x="21" y="64"/>
                      <a:pt x="19" y="65"/>
                      <a:pt x="17" y="65"/>
                    </a:cubicBezTo>
                    <a:cubicBezTo>
                      <a:pt x="14" y="65"/>
                      <a:pt x="12" y="64"/>
                      <a:pt x="10" y="63"/>
                    </a:cubicBezTo>
                    <a:cubicBezTo>
                      <a:pt x="9" y="62"/>
                      <a:pt x="7" y="61"/>
                      <a:pt x="7" y="60"/>
                    </a:cubicBezTo>
                    <a:cubicBezTo>
                      <a:pt x="6" y="58"/>
                      <a:pt x="6" y="55"/>
                      <a:pt x="6" y="50"/>
                    </a:cubicBezTo>
                    <a:lnTo>
                      <a:pt x="6" y="23"/>
                    </a:lnTo>
                    <a:lnTo>
                      <a:pt x="0" y="23"/>
                    </a:lnTo>
                    <a:lnTo>
                      <a:pt x="0" y="16"/>
                    </a:lnTo>
                    <a:lnTo>
                      <a:pt x="6" y="16"/>
                    </a:lnTo>
                    <a:lnTo>
                      <a:pt x="6" y="5"/>
                    </a:lnTo>
                    <a:lnTo>
                      <a:pt x="14" y="0"/>
                    </a:lnTo>
                    <a:lnTo>
                      <a:pt x="14" y="16"/>
                    </a:lnTo>
                    <a:lnTo>
                      <a:pt x="22" y="16"/>
                    </a:lnTo>
                    <a:lnTo>
                      <a:pt x="22" y="23"/>
                    </a:lnTo>
                    <a:lnTo>
                      <a:pt x="14" y="23"/>
                    </a:lnTo>
                    <a:lnTo>
                      <a:pt x="14" y="51"/>
                    </a:lnTo>
                    <a:cubicBezTo>
                      <a:pt x="14" y="53"/>
                      <a:pt x="14" y="54"/>
                      <a:pt x="14" y="55"/>
                    </a:cubicBezTo>
                    <a:cubicBezTo>
                      <a:pt x="15" y="56"/>
                      <a:pt x="15" y="56"/>
                      <a:pt x="16" y="57"/>
                    </a:cubicBezTo>
                    <a:cubicBezTo>
                      <a:pt x="16" y="57"/>
                      <a:pt x="17" y="57"/>
                      <a:pt x="18" y="57"/>
                    </a:cubicBezTo>
                    <a:cubicBezTo>
                      <a:pt x="19" y="57"/>
                      <a:pt x="21" y="57"/>
                      <a:pt x="22" y="57"/>
                    </a:cubicBezTo>
                    <a:lnTo>
                      <a:pt x="22" y="5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03" name="Freeform 83"/>
              <p:cNvSpPr>
                <a:spLocks/>
              </p:cNvSpPr>
              <p:nvPr/>
            </p:nvSpPr>
            <p:spPr bwMode="auto">
              <a:xfrm>
                <a:off x="2379" y="3520"/>
                <a:ext cx="54" cy="87"/>
              </a:xfrm>
              <a:custGeom>
                <a:avLst/>
                <a:gdLst/>
                <a:ahLst/>
                <a:cxnLst>
                  <a:cxn ang="0">
                    <a:pos x="0" y="66"/>
                  </a:cxn>
                  <a:cxn ang="0">
                    <a:pos x="0" y="66"/>
                  </a:cxn>
                  <a:cxn ang="0">
                    <a:pos x="0" y="0"/>
                  </a:cxn>
                  <a:cxn ang="0">
                    <a:pos x="44" y="0"/>
                  </a:cxn>
                  <a:cxn ang="0">
                    <a:pos x="44" y="8"/>
                  </a:cxn>
                  <a:cxn ang="0">
                    <a:pos x="9" y="8"/>
                  </a:cxn>
                  <a:cxn ang="0">
                    <a:pos x="9" y="28"/>
                  </a:cxn>
                  <a:cxn ang="0">
                    <a:pos x="39" y="28"/>
                  </a:cxn>
                  <a:cxn ang="0">
                    <a:pos x="39" y="36"/>
                  </a:cxn>
                  <a:cxn ang="0">
                    <a:pos x="9" y="36"/>
                  </a:cxn>
                  <a:cxn ang="0">
                    <a:pos x="9" y="66"/>
                  </a:cxn>
                  <a:cxn ang="0">
                    <a:pos x="0" y="66"/>
                  </a:cxn>
                </a:cxnLst>
                <a:rect l="0" t="0" r="r" b="b"/>
                <a:pathLst>
                  <a:path w="44" h="66">
                    <a:moveTo>
                      <a:pt x="0" y="66"/>
                    </a:moveTo>
                    <a:lnTo>
                      <a:pt x="0" y="66"/>
                    </a:lnTo>
                    <a:lnTo>
                      <a:pt x="0" y="0"/>
                    </a:lnTo>
                    <a:lnTo>
                      <a:pt x="44" y="0"/>
                    </a:lnTo>
                    <a:lnTo>
                      <a:pt x="44" y="8"/>
                    </a:lnTo>
                    <a:lnTo>
                      <a:pt x="9" y="8"/>
                    </a:lnTo>
                    <a:lnTo>
                      <a:pt x="9" y="28"/>
                    </a:lnTo>
                    <a:lnTo>
                      <a:pt x="39" y="28"/>
                    </a:lnTo>
                    <a:lnTo>
                      <a:pt x="39" y="36"/>
                    </a:lnTo>
                    <a:lnTo>
                      <a:pt x="9" y="36"/>
                    </a:lnTo>
                    <a:lnTo>
                      <a:pt x="9"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04" name="Freeform 84"/>
              <p:cNvSpPr>
                <a:spLocks noEditPoints="1"/>
              </p:cNvSpPr>
              <p:nvPr/>
            </p:nvSpPr>
            <p:spPr bwMode="auto">
              <a:xfrm>
                <a:off x="2445" y="3520"/>
                <a:ext cx="11" cy="87"/>
              </a:xfrm>
              <a:custGeom>
                <a:avLst/>
                <a:gdLst/>
                <a:ahLst/>
                <a:cxnLst>
                  <a:cxn ang="0">
                    <a:pos x="0" y="9"/>
                  </a:cxn>
                  <a:cxn ang="0">
                    <a:pos x="0" y="9"/>
                  </a:cxn>
                  <a:cxn ang="0">
                    <a:pos x="0" y="0"/>
                  </a:cxn>
                  <a:cxn ang="0">
                    <a:pos x="9" y="0"/>
                  </a:cxn>
                  <a:cxn ang="0">
                    <a:pos x="9" y="9"/>
                  </a:cxn>
                  <a:cxn ang="0">
                    <a:pos x="0" y="9"/>
                  </a:cxn>
                  <a:cxn ang="0">
                    <a:pos x="0" y="66"/>
                  </a:cxn>
                  <a:cxn ang="0">
                    <a:pos x="0" y="66"/>
                  </a:cxn>
                  <a:cxn ang="0">
                    <a:pos x="0" y="18"/>
                  </a:cxn>
                  <a:cxn ang="0">
                    <a:pos x="9" y="18"/>
                  </a:cxn>
                  <a:cxn ang="0">
                    <a:pos x="9" y="66"/>
                  </a:cxn>
                  <a:cxn ang="0">
                    <a:pos x="0" y="66"/>
                  </a:cxn>
                </a:cxnLst>
                <a:rect l="0" t="0" r="r" b="b"/>
                <a:pathLst>
                  <a:path w="9" h="66">
                    <a:moveTo>
                      <a:pt x="0" y="9"/>
                    </a:moveTo>
                    <a:lnTo>
                      <a:pt x="0" y="9"/>
                    </a:lnTo>
                    <a:lnTo>
                      <a:pt x="0" y="0"/>
                    </a:lnTo>
                    <a:lnTo>
                      <a:pt x="9" y="0"/>
                    </a:lnTo>
                    <a:lnTo>
                      <a:pt x="9" y="9"/>
                    </a:lnTo>
                    <a:lnTo>
                      <a:pt x="0" y="9"/>
                    </a:lnTo>
                    <a:close/>
                    <a:moveTo>
                      <a:pt x="0" y="66"/>
                    </a:moveTo>
                    <a:lnTo>
                      <a:pt x="0" y="66"/>
                    </a:lnTo>
                    <a:lnTo>
                      <a:pt x="0" y="18"/>
                    </a:lnTo>
                    <a:lnTo>
                      <a:pt x="9" y="18"/>
                    </a:lnTo>
                    <a:lnTo>
                      <a:pt x="9"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05" name="Freeform 85"/>
              <p:cNvSpPr>
                <a:spLocks/>
              </p:cNvSpPr>
              <p:nvPr/>
            </p:nvSpPr>
            <p:spPr bwMode="auto">
              <a:xfrm>
                <a:off x="2465" y="3544"/>
                <a:ext cx="53" cy="63"/>
              </a:xfrm>
              <a:custGeom>
                <a:avLst/>
                <a:gdLst/>
                <a:ahLst/>
                <a:cxnLst>
                  <a:cxn ang="0">
                    <a:pos x="0" y="48"/>
                  </a:cxn>
                  <a:cxn ang="0">
                    <a:pos x="0" y="48"/>
                  </a:cxn>
                  <a:cxn ang="0">
                    <a:pos x="17" y="23"/>
                  </a:cxn>
                  <a:cxn ang="0">
                    <a:pos x="1" y="0"/>
                  </a:cxn>
                  <a:cxn ang="0">
                    <a:pos x="11" y="0"/>
                  </a:cxn>
                  <a:cxn ang="0">
                    <a:pos x="19" y="11"/>
                  </a:cxn>
                  <a:cxn ang="0">
                    <a:pos x="22" y="16"/>
                  </a:cxn>
                  <a:cxn ang="0">
                    <a:pos x="26" y="11"/>
                  </a:cxn>
                  <a:cxn ang="0">
                    <a:pos x="34" y="0"/>
                  </a:cxn>
                  <a:cxn ang="0">
                    <a:pos x="43" y="0"/>
                  </a:cxn>
                  <a:cxn ang="0">
                    <a:pos x="27" y="22"/>
                  </a:cxn>
                  <a:cxn ang="0">
                    <a:pos x="44" y="48"/>
                  </a:cxn>
                  <a:cxn ang="0">
                    <a:pos x="35" y="48"/>
                  </a:cxn>
                  <a:cxn ang="0">
                    <a:pos x="25" y="33"/>
                  </a:cxn>
                  <a:cxn ang="0">
                    <a:pos x="22" y="29"/>
                  </a:cxn>
                  <a:cxn ang="0">
                    <a:pos x="10" y="48"/>
                  </a:cxn>
                  <a:cxn ang="0">
                    <a:pos x="0" y="48"/>
                  </a:cxn>
                </a:cxnLst>
                <a:rect l="0" t="0" r="r" b="b"/>
                <a:pathLst>
                  <a:path w="44" h="48">
                    <a:moveTo>
                      <a:pt x="0" y="48"/>
                    </a:moveTo>
                    <a:lnTo>
                      <a:pt x="0" y="48"/>
                    </a:lnTo>
                    <a:lnTo>
                      <a:pt x="17" y="23"/>
                    </a:lnTo>
                    <a:lnTo>
                      <a:pt x="1" y="0"/>
                    </a:lnTo>
                    <a:lnTo>
                      <a:pt x="11" y="0"/>
                    </a:lnTo>
                    <a:lnTo>
                      <a:pt x="19" y="11"/>
                    </a:lnTo>
                    <a:cubicBezTo>
                      <a:pt x="20" y="13"/>
                      <a:pt x="21" y="15"/>
                      <a:pt x="22" y="16"/>
                    </a:cubicBezTo>
                    <a:cubicBezTo>
                      <a:pt x="23" y="15"/>
                      <a:pt x="24" y="13"/>
                      <a:pt x="26" y="11"/>
                    </a:cubicBezTo>
                    <a:lnTo>
                      <a:pt x="34" y="0"/>
                    </a:lnTo>
                    <a:lnTo>
                      <a:pt x="43" y="0"/>
                    </a:lnTo>
                    <a:lnTo>
                      <a:pt x="27" y="22"/>
                    </a:lnTo>
                    <a:lnTo>
                      <a:pt x="44" y="48"/>
                    </a:lnTo>
                    <a:lnTo>
                      <a:pt x="35" y="48"/>
                    </a:lnTo>
                    <a:lnTo>
                      <a:pt x="25" y="33"/>
                    </a:lnTo>
                    <a:lnTo>
                      <a:pt x="22" y="29"/>
                    </a:lnTo>
                    <a:lnTo>
                      <a:pt x="10" y="48"/>
                    </a:lnTo>
                    <a:lnTo>
                      <a:pt x="0" y="48"/>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06" name="Freeform 86"/>
              <p:cNvSpPr>
                <a:spLocks noEditPoints="1"/>
              </p:cNvSpPr>
              <p:nvPr/>
            </p:nvSpPr>
            <p:spPr bwMode="auto">
              <a:xfrm>
                <a:off x="2522" y="3542"/>
                <a:ext cx="53" cy="66"/>
              </a:xfrm>
              <a:custGeom>
                <a:avLst/>
                <a:gdLst/>
                <a:ahLst/>
                <a:cxnLst>
                  <a:cxn ang="0">
                    <a:pos x="36" y="33"/>
                  </a:cxn>
                  <a:cxn ang="0">
                    <a:pos x="36" y="33"/>
                  </a:cxn>
                  <a:cxn ang="0">
                    <a:pos x="44" y="34"/>
                  </a:cxn>
                  <a:cxn ang="0">
                    <a:pos x="37" y="46"/>
                  </a:cxn>
                  <a:cxn ang="0">
                    <a:pos x="23" y="50"/>
                  </a:cxn>
                  <a:cxn ang="0">
                    <a:pos x="6" y="43"/>
                  </a:cxn>
                  <a:cxn ang="0">
                    <a:pos x="0" y="25"/>
                  </a:cxn>
                  <a:cxn ang="0">
                    <a:pos x="6" y="7"/>
                  </a:cxn>
                  <a:cxn ang="0">
                    <a:pos x="23" y="0"/>
                  </a:cxn>
                  <a:cxn ang="0">
                    <a:pos x="38" y="6"/>
                  </a:cxn>
                  <a:cxn ang="0">
                    <a:pos x="44" y="25"/>
                  </a:cxn>
                  <a:cxn ang="0">
                    <a:pos x="44" y="27"/>
                  </a:cxn>
                  <a:cxn ang="0">
                    <a:pos x="9" y="27"/>
                  </a:cxn>
                  <a:cxn ang="0">
                    <a:pos x="13" y="39"/>
                  </a:cxn>
                  <a:cxn ang="0">
                    <a:pos x="23" y="43"/>
                  </a:cxn>
                  <a:cxn ang="0">
                    <a:pos x="31" y="41"/>
                  </a:cxn>
                  <a:cxn ang="0">
                    <a:pos x="36" y="33"/>
                  </a:cxn>
                  <a:cxn ang="0">
                    <a:pos x="36" y="33"/>
                  </a:cxn>
                  <a:cxn ang="0">
                    <a:pos x="9" y="20"/>
                  </a:cxn>
                  <a:cxn ang="0">
                    <a:pos x="9" y="20"/>
                  </a:cxn>
                  <a:cxn ang="0">
                    <a:pos x="36" y="20"/>
                  </a:cxn>
                  <a:cxn ang="0">
                    <a:pos x="33" y="11"/>
                  </a:cxn>
                  <a:cxn ang="0">
                    <a:pos x="23" y="7"/>
                  </a:cxn>
                  <a:cxn ang="0">
                    <a:pos x="13" y="10"/>
                  </a:cxn>
                  <a:cxn ang="0">
                    <a:pos x="9" y="20"/>
                  </a:cxn>
                  <a:cxn ang="0">
                    <a:pos x="9" y="20"/>
                  </a:cxn>
                </a:cxnLst>
                <a:rect l="0" t="0" r="r" b="b"/>
                <a:pathLst>
                  <a:path w="44" h="50">
                    <a:moveTo>
                      <a:pt x="36" y="33"/>
                    </a:moveTo>
                    <a:lnTo>
                      <a:pt x="36" y="33"/>
                    </a:lnTo>
                    <a:lnTo>
                      <a:pt x="44" y="34"/>
                    </a:lnTo>
                    <a:cubicBezTo>
                      <a:pt x="43" y="39"/>
                      <a:pt x="40" y="43"/>
                      <a:pt x="37" y="46"/>
                    </a:cubicBezTo>
                    <a:cubicBezTo>
                      <a:pt x="33" y="48"/>
                      <a:pt x="29" y="50"/>
                      <a:pt x="23" y="50"/>
                    </a:cubicBezTo>
                    <a:cubicBezTo>
                      <a:pt x="16" y="50"/>
                      <a:pt x="10" y="48"/>
                      <a:pt x="6" y="43"/>
                    </a:cubicBezTo>
                    <a:cubicBezTo>
                      <a:pt x="2" y="39"/>
                      <a:pt x="0" y="33"/>
                      <a:pt x="0" y="25"/>
                    </a:cubicBezTo>
                    <a:cubicBezTo>
                      <a:pt x="0" y="17"/>
                      <a:pt x="2" y="11"/>
                      <a:pt x="6" y="7"/>
                    </a:cubicBezTo>
                    <a:cubicBezTo>
                      <a:pt x="11" y="2"/>
                      <a:pt x="16" y="0"/>
                      <a:pt x="23" y="0"/>
                    </a:cubicBezTo>
                    <a:cubicBezTo>
                      <a:pt x="29" y="0"/>
                      <a:pt x="34" y="2"/>
                      <a:pt x="38" y="6"/>
                    </a:cubicBezTo>
                    <a:cubicBezTo>
                      <a:pt x="42" y="11"/>
                      <a:pt x="44" y="17"/>
                      <a:pt x="44" y="25"/>
                    </a:cubicBezTo>
                    <a:cubicBezTo>
                      <a:pt x="44" y="25"/>
                      <a:pt x="44" y="26"/>
                      <a:pt x="44" y="27"/>
                    </a:cubicBezTo>
                    <a:lnTo>
                      <a:pt x="9" y="27"/>
                    </a:lnTo>
                    <a:cubicBezTo>
                      <a:pt x="9" y="32"/>
                      <a:pt x="10" y="36"/>
                      <a:pt x="13" y="39"/>
                    </a:cubicBezTo>
                    <a:cubicBezTo>
                      <a:pt x="16" y="42"/>
                      <a:pt x="19" y="43"/>
                      <a:pt x="23" y="43"/>
                    </a:cubicBezTo>
                    <a:cubicBezTo>
                      <a:pt x="26" y="43"/>
                      <a:pt x="29" y="42"/>
                      <a:pt x="31" y="41"/>
                    </a:cubicBezTo>
                    <a:cubicBezTo>
                      <a:pt x="33" y="39"/>
                      <a:pt x="34" y="37"/>
                      <a:pt x="36" y="33"/>
                    </a:cubicBezTo>
                    <a:lnTo>
                      <a:pt x="36" y="33"/>
                    </a:lnTo>
                    <a:close/>
                    <a:moveTo>
                      <a:pt x="9" y="20"/>
                    </a:moveTo>
                    <a:lnTo>
                      <a:pt x="9" y="20"/>
                    </a:lnTo>
                    <a:lnTo>
                      <a:pt x="36" y="20"/>
                    </a:lnTo>
                    <a:cubicBezTo>
                      <a:pt x="35" y="16"/>
                      <a:pt x="34" y="13"/>
                      <a:pt x="33" y="11"/>
                    </a:cubicBezTo>
                    <a:cubicBezTo>
                      <a:pt x="30" y="8"/>
                      <a:pt x="27" y="7"/>
                      <a:pt x="23" y="7"/>
                    </a:cubicBezTo>
                    <a:cubicBezTo>
                      <a:pt x="19" y="7"/>
                      <a:pt x="16" y="8"/>
                      <a:pt x="13" y="10"/>
                    </a:cubicBezTo>
                    <a:cubicBezTo>
                      <a:pt x="11" y="13"/>
                      <a:pt x="9" y="16"/>
                      <a:pt x="9" y="20"/>
                    </a:cubicBezTo>
                    <a:lnTo>
                      <a:pt x="9" y="2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07" name="Freeform 87"/>
              <p:cNvSpPr>
                <a:spLocks noEditPoints="1"/>
              </p:cNvSpPr>
              <p:nvPr/>
            </p:nvSpPr>
            <p:spPr bwMode="auto">
              <a:xfrm>
                <a:off x="2584" y="3520"/>
                <a:ext cx="51" cy="88"/>
              </a:xfrm>
              <a:custGeom>
                <a:avLst/>
                <a:gdLst/>
                <a:ahLst/>
                <a:cxnLst>
                  <a:cxn ang="0">
                    <a:pos x="34" y="66"/>
                  </a:cxn>
                  <a:cxn ang="0">
                    <a:pos x="34" y="66"/>
                  </a:cxn>
                  <a:cxn ang="0">
                    <a:pos x="34" y="60"/>
                  </a:cxn>
                  <a:cxn ang="0">
                    <a:pos x="21" y="67"/>
                  </a:cxn>
                  <a:cxn ang="0">
                    <a:pos x="10" y="64"/>
                  </a:cxn>
                  <a:cxn ang="0">
                    <a:pos x="3" y="55"/>
                  </a:cxn>
                  <a:cxn ang="0">
                    <a:pos x="0" y="42"/>
                  </a:cxn>
                  <a:cxn ang="0">
                    <a:pos x="3" y="29"/>
                  </a:cxn>
                  <a:cxn ang="0">
                    <a:pos x="10" y="20"/>
                  </a:cxn>
                  <a:cxn ang="0">
                    <a:pos x="20" y="17"/>
                  </a:cxn>
                  <a:cxn ang="0">
                    <a:pos x="28" y="19"/>
                  </a:cxn>
                  <a:cxn ang="0">
                    <a:pos x="34" y="23"/>
                  </a:cxn>
                  <a:cxn ang="0">
                    <a:pos x="34" y="0"/>
                  </a:cxn>
                  <a:cxn ang="0">
                    <a:pos x="42" y="0"/>
                  </a:cxn>
                  <a:cxn ang="0">
                    <a:pos x="42" y="66"/>
                  </a:cxn>
                  <a:cxn ang="0">
                    <a:pos x="34" y="66"/>
                  </a:cxn>
                  <a:cxn ang="0">
                    <a:pos x="9" y="42"/>
                  </a:cxn>
                  <a:cxn ang="0">
                    <a:pos x="9" y="42"/>
                  </a:cxn>
                  <a:cxn ang="0">
                    <a:pos x="12" y="56"/>
                  </a:cxn>
                  <a:cxn ang="0">
                    <a:pos x="22" y="60"/>
                  </a:cxn>
                  <a:cxn ang="0">
                    <a:pos x="31" y="56"/>
                  </a:cxn>
                  <a:cxn ang="0">
                    <a:pos x="34" y="43"/>
                  </a:cxn>
                  <a:cxn ang="0">
                    <a:pos x="30" y="28"/>
                  </a:cxn>
                  <a:cxn ang="0">
                    <a:pos x="21" y="24"/>
                  </a:cxn>
                  <a:cxn ang="0">
                    <a:pos x="12" y="28"/>
                  </a:cxn>
                  <a:cxn ang="0">
                    <a:pos x="9" y="42"/>
                  </a:cxn>
                  <a:cxn ang="0">
                    <a:pos x="9" y="42"/>
                  </a:cxn>
                </a:cxnLst>
                <a:rect l="0" t="0" r="r" b="b"/>
                <a:pathLst>
                  <a:path w="42" h="67">
                    <a:moveTo>
                      <a:pt x="34" y="66"/>
                    </a:moveTo>
                    <a:lnTo>
                      <a:pt x="34" y="66"/>
                    </a:lnTo>
                    <a:lnTo>
                      <a:pt x="34" y="60"/>
                    </a:lnTo>
                    <a:cubicBezTo>
                      <a:pt x="31" y="64"/>
                      <a:pt x="27" y="67"/>
                      <a:pt x="21" y="67"/>
                    </a:cubicBezTo>
                    <a:cubicBezTo>
                      <a:pt x="17" y="67"/>
                      <a:pt x="13" y="66"/>
                      <a:pt x="10" y="64"/>
                    </a:cubicBezTo>
                    <a:cubicBezTo>
                      <a:pt x="7" y="62"/>
                      <a:pt x="5" y="59"/>
                      <a:pt x="3" y="55"/>
                    </a:cubicBezTo>
                    <a:cubicBezTo>
                      <a:pt x="1" y="51"/>
                      <a:pt x="0" y="47"/>
                      <a:pt x="0" y="42"/>
                    </a:cubicBezTo>
                    <a:cubicBezTo>
                      <a:pt x="0" y="37"/>
                      <a:pt x="1" y="33"/>
                      <a:pt x="3" y="29"/>
                    </a:cubicBezTo>
                    <a:cubicBezTo>
                      <a:pt x="4" y="25"/>
                      <a:pt x="7" y="22"/>
                      <a:pt x="10" y="20"/>
                    </a:cubicBezTo>
                    <a:cubicBezTo>
                      <a:pt x="13" y="18"/>
                      <a:pt x="16" y="17"/>
                      <a:pt x="20" y="17"/>
                    </a:cubicBezTo>
                    <a:cubicBezTo>
                      <a:pt x="23" y="17"/>
                      <a:pt x="26" y="17"/>
                      <a:pt x="28" y="19"/>
                    </a:cubicBezTo>
                    <a:cubicBezTo>
                      <a:pt x="30" y="20"/>
                      <a:pt x="32" y="21"/>
                      <a:pt x="34" y="23"/>
                    </a:cubicBezTo>
                    <a:lnTo>
                      <a:pt x="34" y="0"/>
                    </a:lnTo>
                    <a:lnTo>
                      <a:pt x="42" y="0"/>
                    </a:lnTo>
                    <a:lnTo>
                      <a:pt x="42" y="66"/>
                    </a:lnTo>
                    <a:lnTo>
                      <a:pt x="34" y="66"/>
                    </a:lnTo>
                    <a:close/>
                    <a:moveTo>
                      <a:pt x="9" y="42"/>
                    </a:moveTo>
                    <a:lnTo>
                      <a:pt x="9" y="42"/>
                    </a:lnTo>
                    <a:cubicBezTo>
                      <a:pt x="9" y="48"/>
                      <a:pt x="10" y="53"/>
                      <a:pt x="12" y="56"/>
                    </a:cubicBezTo>
                    <a:cubicBezTo>
                      <a:pt x="15" y="59"/>
                      <a:pt x="18" y="60"/>
                      <a:pt x="22" y="60"/>
                    </a:cubicBezTo>
                    <a:cubicBezTo>
                      <a:pt x="25" y="60"/>
                      <a:pt x="28" y="59"/>
                      <a:pt x="31" y="56"/>
                    </a:cubicBezTo>
                    <a:cubicBezTo>
                      <a:pt x="33" y="53"/>
                      <a:pt x="34" y="48"/>
                      <a:pt x="34" y="43"/>
                    </a:cubicBezTo>
                    <a:cubicBezTo>
                      <a:pt x="34" y="36"/>
                      <a:pt x="33" y="31"/>
                      <a:pt x="30" y="28"/>
                    </a:cubicBezTo>
                    <a:cubicBezTo>
                      <a:pt x="28" y="25"/>
                      <a:pt x="25" y="24"/>
                      <a:pt x="21" y="24"/>
                    </a:cubicBezTo>
                    <a:cubicBezTo>
                      <a:pt x="18" y="24"/>
                      <a:pt x="15" y="25"/>
                      <a:pt x="12" y="28"/>
                    </a:cubicBezTo>
                    <a:cubicBezTo>
                      <a:pt x="10" y="31"/>
                      <a:pt x="9" y="36"/>
                      <a:pt x="9" y="42"/>
                    </a:cubicBezTo>
                    <a:lnTo>
                      <a:pt x="9" y="42"/>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08" name="Freeform 88"/>
              <p:cNvSpPr>
                <a:spLocks/>
              </p:cNvSpPr>
              <p:nvPr/>
            </p:nvSpPr>
            <p:spPr bwMode="auto">
              <a:xfrm>
                <a:off x="2374" y="3690"/>
                <a:ext cx="50" cy="66"/>
              </a:xfrm>
              <a:custGeom>
                <a:avLst/>
                <a:gdLst/>
                <a:ahLst/>
                <a:cxnLst>
                  <a:cxn ang="0">
                    <a:pos x="34" y="31"/>
                  </a:cxn>
                  <a:cxn ang="0">
                    <a:pos x="34" y="31"/>
                  </a:cxn>
                  <a:cxn ang="0">
                    <a:pos x="41" y="32"/>
                  </a:cxn>
                  <a:cxn ang="0">
                    <a:pos x="35" y="45"/>
                  </a:cxn>
                  <a:cxn ang="0">
                    <a:pos x="22" y="50"/>
                  </a:cxn>
                  <a:cxn ang="0">
                    <a:pos x="6" y="43"/>
                  </a:cxn>
                  <a:cxn ang="0">
                    <a:pos x="0" y="25"/>
                  </a:cxn>
                  <a:cxn ang="0">
                    <a:pos x="2" y="11"/>
                  </a:cxn>
                  <a:cxn ang="0">
                    <a:pos x="10" y="3"/>
                  </a:cxn>
                  <a:cxn ang="0">
                    <a:pos x="22" y="0"/>
                  </a:cxn>
                  <a:cxn ang="0">
                    <a:pos x="34" y="4"/>
                  </a:cxn>
                  <a:cxn ang="0">
                    <a:pos x="41" y="15"/>
                  </a:cxn>
                  <a:cxn ang="0">
                    <a:pos x="33" y="16"/>
                  </a:cxn>
                  <a:cxn ang="0">
                    <a:pos x="29" y="9"/>
                  </a:cxn>
                  <a:cxn ang="0">
                    <a:pos x="22" y="7"/>
                  </a:cxn>
                  <a:cxn ang="0">
                    <a:pos x="12" y="11"/>
                  </a:cxn>
                  <a:cxn ang="0">
                    <a:pos x="8" y="25"/>
                  </a:cxn>
                  <a:cxn ang="0">
                    <a:pos x="12" y="39"/>
                  </a:cxn>
                  <a:cxn ang="0">
                    <a:pos x="22" y="43"/>
                  </a:cxn>
                  <a:cxn ang="0">
                    <a:pos x="29" y="40"/>
                  </a:cxn>
                  <a:cxn ang="0">
                    <a:pos x="34" y="31"/>
                  </a:cxn>
                  <a:cxn ang="0">
                    <a:pos x="34" y="31"/>
                  </a:cxn>
                </a:cxnLst>
                <a:rect l="0" t="0" r="r" b="b"/>
                <a:pathLst>
                  <a:path w="41" h="50">
                    <a:moveTo>
                      <a:pt x="34" y="31"/>
                    </a:moveTo>
                    <a:lnTo>
                      <a:pt x="34" y="31"/>
                    </a:lnTo>
                    <a:lnTo>
                      <a:pt x="41" y="32"/>
                    </a:lnTo>
                    <a:cubicBezTo>
                      <a:pt x="41" y="38"/>
                      <a:pt x="38" y="42"/>
                      <a:pt x="35" y="45"/>
                    </a:cubicBezTo>
                    <a:cubicBezTo>
                      <a:pt x="31" y="48"/>
                      <a:pt x="27" y="50"/>
                      <a:pt x="22" y="50"/>
                    </a:cubicBezTo>
                    <a:cubicBezTo>
                      <a:pt x="15" y="50"/>
                      <a:pt x="10" y="48"/>
                      <a:pt x="6" y="43"/>
                    </a:cubicBezTo>
                    <a:cubicBezTo>
                      <a:pt x="2" y="39"/>
                      <a:pt x="0" y="33"/>
                      <a:pt x="0" y="25"/>
                    </a:cubicBezTo>
                    <a:cubicBezTo>
                      <a:pt x="0" y="20"/>
                      <a:pt x="1" y="15"/>
                      <a:pt x="2" y="11"/>
                    </a:cubicBezTo>
                    <a:cubicBezTo>
                      <a:pt x="4" y="8"/>
                      <a:pt x="7" y="5"/>
                      <a:pt x="10" y="3"/>
                    </a:cubicBezTo>
                    <a:cubicBezTo>
                      <a:pt x="14" y="1"/>
                      <a:pt x="18" y="0"/>
                      <a:pt x="22" y="0"/>
                    </a:cubicBezTo>
                    <a:cubicBezTo>
                      <a:pt x="27" y="0"/>
                      <a:pt x="31" y="1"/>
                      <a:pt x="34" y="4"/>
                    </a:cubicBezTo>
                    <a:cubicBezTo>
                      <a:pt x="38" y="6"/>
                      <a:pt x="40" y="10"/>
                      <a:pt x="41" y="15"/>
                    </a:cubicBezTo>
                    <a:lnTo>
                      <a:pt x="33" y="16"/>
                    </a:lnTo>
                    <a:cubicBezTo>
                      <a:pt x="32" y="13"/>
                      <a:pt x="31" y="11"/>
                      <a:pt x="29" y="9"/>
                    </a:cubicBezTo>
                    <a:cubicBezTo>
                      <a:pt x="27" y="7"/>
                      <a:pt x="25" y="7"/>
                      <a:pt x="22" y="7"/>
                    </a:cubicBezTo>
                    <a:cubicBezTo>
                      <a:pt x="18" y="7"/>
                      <a:pt x="15" y="8"/>
                      <a:pt x="12" y="11"/>
                    </a:cubicBezTo>
                    <a:cubicBezTo>
                      <a:pt x="9" y="14"/>
                      <a:pt x="8" y="18"/>
                      <a:pt x="8" y="25"/>
                    </a:cubicBezTo>
                    <a:cubicBezTo>
                      <a:pt x="8" y="31"/>
                      <a:pt x="9" y="36"/>
                      <a:pt x="12" y="39"/>
                    </a:cubicBezTo>
                    <a:cubicBezTo>
                      <a:pt x="14" y="42"/>
                      <a:pt x="18" y="43"/>
                      <a:pt x="22" y="43"/>
                    </a:cubicBezTo>
                    <a:cubicBezTo>
                      <a:pt x="25" y="43"/>
                      <a:pt x="27" y="42"/>
                      <a:pt x="29" y="40"/>
                    </a:cubicBezTo>
                    <a:cubicBezTo>
                      <a:pt x="32" y="38"/>
                      <a:pt x="33" y="35"/>
                      <a:pt x="34" y="31"/>
                    </a:cubicBezTo>
                    <a:lnTo>
                      <a:pt x="34" y="31"/>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09" name="Freeform 89"/>
              <p:cNvSpPr>
                <a:spLocks noEditPoints="1"/>
              </p:cNvSpPr>
              <p:nvPr/>
            </p:nvSpPr>
            <p:spPr bwMode="auto">
              <a:xfrm>
                <a:off x="2430" y="3690"/>
                <a:ext cx="54" cy="66"/>
              </a:xfrm>
              <a:custGeom>
                <a:avLst/>
                <a:gdLst/>
                <a:ahLst/>
                <a:cxnLst>
                  <a:cxn ang="0">
                    <a:pos x="34" y="43"/>
                  </a:cxn>
                  <a:cxn ang="0">
                    <a:pos x="34" y="43"/>
                  </a:cxn>
                  <a:cxn ang="0">
                    <a:pos x="25" y="48"/>
                  </a:cxn>
                  <a:cxn ang="0">
                    <a:pos x="16" y="50"/>
                  </a:cxn>
                  <a:cxn ang="0">
                    <a:pos x="4" y="46"/>
                  </a:cxn>
                  <a:cxn ang="0">
                    <a:pos x="0" y="36"/>
                  </a:cxn>
                  <a:cxn ang="0">
                    <a:pos x="2" y="30"/>
                  </a:cxn>
                  <a:cxn ang="0">
                    <a:pos x="6" y="25"/>
                  </a:cxn>
                  <a:cxn ang="0">
                    <a:pos x="12" y="22"/>
                  </a:cxn>
                  <a:cxn ang="0">
                    <a:pos x="19" y="21"/>
                  </a:cxn>
                  <a:cxn ang="0">
                    <a:pos x="33" y="18"/>
                  </a:cxn>
                  <a:cxn ang="0">
                    <a:pos x="33" y="16"/>
                  </a:cxn>
                  <a:cxn ang="0">
                    <a:pos x="31" y="9"/>
                  </a:cxn>
                  <a:cxn ang="0">
                    <a:pos x="22" y="7"/>
                  </a:cxn>
                  <a:cxn ang="0">
                    <a:pos x="13" y="9"/>
                  </a:cxn>
                  <a:cxn ang="0">
                    <a:pos x="9" y="16"/>
                  </a:cxn>
                  <a:cxn ang="0">
                    <a:pos x="1" y="15"/>
                  </a:cxn>
                  <a:cxn ang="0">
                    <a:pos x="5" y="6"/>
                  </a:cxn>
                  <a:cxn ang="0">
                    <a:pos x="12" y="2"/>
                  </a:cxn>
                  <a:cxn ang="0">
                    <a:pos x="23" y="0"/>
                  </a:cxn>
                  <a:cxn ang="0">
                    <a:pos x="33" y="1"/>
                  </a:cxn>
                  <a:cxn ang="0">
                    <a:pos x="38" y="5"/>
                  </a:cxn>
                  <a:cxn ang="0">
                    <a:pos x="41" y="10"/>
                  </a:cxn>
                  <a:cxn ang="0">
                    <a:pos x="41" y="18"/>
                  </a:cxn>
                  <a:cxn ang="0">
                    <a:pos x="41" y="29"/>
                  </a:cxn>
                  <a:cxn ang="0">
                    <a:pos x="42" y="43"/>
                  </a:cxn>
                  <a:cxn ang="0">
                    <a:pos x="44" y="49"/>
                  </a:cxn>
                  <a:cxn ang="0">
                    <a:pos x="36" y="49"/>
                  </a:cxn>
                  <a:cxn ang="0">
                    <a:pos x="34" y="43"/>
                  </a:cxn>
                  <a:cxn ang="0">
                    <a:pos x="34" y="43"/>
                  </a:cxn>
                  <a:cxn ang="0">
                    <a:pos x="33" y="25"/>
                  </a:cxn>
                  <a:cxn ang="0">
                    <a:pos x="33" y="25"/>
                  </a:cxn>
                  <a:cxn ang="0">
                    <a:pos x="20" y="28"/>
                  </a:cxn>
                  <a:cxn ang="0">
                    <a:pos x="13" y="29"/>
                  </a:cxn>
                  <a:cxn ang="0">
                    <a:pos x="10" y="32"/>
                  </a:cxn>
                  <a:cxn ang="0">
                    <a:pos x="9" y="36"/>
                  </a:cxn>
                  <a:cxn ang="0">
                    <a:pos x="11" y="41"/>
                  </a:cxn>
                  <a:cxn ang="0">
                    <a:pos x="18" y="43"/>
                  </a:cxn>
                  <a:cxn ang="0">
                    <a:pos x="27" y="41"/>
                  </a:cxn>
                  <a:cxn ang="0">
                    <a:pos x="32" y="36"/>
                  </a:cxn>
                  <a:cxn ang="0">
                    <a:pos x="33" y="28"/>
                  </a:cxn>
                  <a:cxn ang="0">
                    <a:pos x="33" y="25"/>
                  </a:cxn>
                </a:cxnLst>
                <a:rect l="0" t="0" r="r" b="b"/>
                <a:pathLst>
                  <a:path w="44" h="50">
                    <a:moveTo>
                      <a:pt x="34" y="43"/>
                    </a:moveTo>
                    <a:lnTo>
                      <a:pt x="34" y="43"/>
                    </a:lnTo>
                    <a:cubicBezTo>
                      <a:pt x="31" y="45"/>
                      <a:pt x="28" y="47"/>
                      <a:pt x="25" y="48"/>
                    </a:cubicBezTo>
                    <a:cubicBezTo>
                      <a:pt x="22" y="49"/>
                      <a:pt x="20" y="50"/>
                      <a:pt x="16" y="50"/>
                    </a:cubicBezTo>
                    <a:cubicBezTo>
                      <a:pt x="11" y="50"/>
                      <a:pt x="7" y="48"/>
                      <a:pt x="4" y="46"/>
                    </a:cubicBezTo>
                    <a:cubicBezTo>
                      <a:pt x="1" y="43"/>
                      <a:pt x="0" y="40"/>
                      <a:pt x="0" y="36"/>
                    </a:cubicBezTo>
                    <a:cubicBezTo>
                      <a:pt x="0" y="34"/>
                      <a:pt x="1" y="32"/>
                      <a:pt x="2" y="30"/>
                    </a:cubicBezTo>
                    <a:cubicBezTo>
                      <a:pt x="3" y="28"/>
                      <a:pt x="4" y="26"/>
                      <a:pt x="6" y="25"/>
                    </a:cubicBezTo>
                    <a:cubicBezTo>
                      <a:pt x="8" y="24"/>
                      <a:pt x="9" y="23"/>
                      <a:pt x="12" y="22"/>
                    </a:cubicBezTo>
                    <a:cubicBezTo>
                      <a:pt x="13" y="22"/>
                      <a:pt x="16" y="22"/>
                      <a:pt x="19" y="21"/>
                    </a:cubicBezTo>
                    <a:cubicBezTo>
                      <a:pt x="25" y="20"/>
                      <a:pt x="30" y="19"/>
                      <a:pt x="33" y="18"/>
                    </a:cubicBezTo>
                    <a:cubicBezTo>
                      <a:pt x="33" y="17"/>
                      <a:pt x="33" y="17"/>
                      <a:pt x="33" y="16"/>
                    </a:cubicBezTo>
                    <a:cubicBezTo>
                      <a:pt x="33" y="13"/>
                      <a:pt x="33" y="11"/>
                      <a:pt x="31" y="9"/>
                    </a:cubicBezTo>
                    <a:cubicBezTo>
                      <a:pt x="29" y="7"/>
                      <a:pt x="26" y="7"/>
                      <a:pt x="22" y="7"/>
                    </a:cubicBezTo>
                    <a:cubicBezTo>
                      <a:pt x="18" y="7"/>
                      <a:pt x="15" y="7"/>
                      <a:pt x="13" y="9"/>
                    </a:cubicBezTo>
                    <a:cubicBezTo>
                      <a:pt x="12" y="10"/>
                      <a:pt x="10" y="12"/>
                      <a:pt x="9" y="16"/>
                    </a:cubicBezTo>
                    <a:lnTo>
                      <a:pt x="1" y="15"/>
                    </a:lnTo>
                    <a:cubicBezTo>
                      <a:pt x="2" y="11"/>
                      <a:pt x="3" y="8"/>
                      <a:pt x="5" y="6"/>
                    </a:cubicBezTo>
                    <a:cubicBezTo>
                      <a:pt x="7" y="4"/>
                      <a:pt x="9" y="3"/>
                      <a:pt x="12" y="2"/>
                    </a:cubicBezTo>
                    <a:cubicBezTo>
                      <a:pt x="15" y="0"/>
                      <a:pt x="19" y="0"/>
                      <a:pt x="23" y="0"/>
                    </a:cubicBezTo>
                    <a:cubicBezTo>
                      <a:pt x="27" y="0"/>
                      <a:pt x="30" y="0"/>
                      <a:pt x="33" y="1"/>
                    </a:cubicBezTo>
                    <a:cubicBezTo>
                      <a:pt x="35" y="2"/>
                      <a:pt x="37" y="3"/>
                      <a:pt x="38" y="5"/>
                    </a:cubicBezTo>
                    <a:cubicBezTo>
                      <a:pt x="40" y="6"/>
                      <a:pt x="41" y="8"/>
                      <a:pt x="41" y="10"/>
                    </a:cubicBezTo>
                    <a:cubicBezTo>
                      <a:pt x="41" y="12"/>
                      <a:pt x="41" y="14"/>
                      <a:pt x="41" y="18"/>
                    </a:cubicBezTo>
                    <a:lnTo>
                      <a:pt x="41" y="29"/>
                    </a:lnTo>
                    <a:cubicBezTo>
                      <a:pt x="41" y="36"/>
                      <a:pt x="42" y="41"/>
                      <a:pt x="42" y="43"/>
                    </a:cubicBezTo>
                    <a:cubicBezTo>
                      <a:pt x="42" y="45"/>
                      <a:pt x="43" y="47"/>
                      <a:pt x="44" y="49"/>
                    </a:cubicBezTo>
                    <a:lnTo>
                      <a:pt x="36" y="49"/>
                    </a:lnTo>
                    <a:cubicBezTo>
                      <a:pt x="35" y="47"/>
                      <a:pt x="34" y="45"/>
                      <a:pt x="34" y="43"/>
                    </a:cubicBezTo>
                    <a:lnTo>
                      <a:pt x="34" y="43"/>
                    </a:lnTo>
                    <a:close/>
                    <a:moveTo>
                      <a:pt x="33" y="25"/>
                    </a:moveTo>
                    <a:lnTo>
                      <a:pt x="33" y="25"/>
                    </a:lnTo>
                    <a:cubicBezTo>
                      <a:pt x="30" y="26"/>
                      <a:pt x="26" y="27"/>
                      <a:pt x="20" y="28"/>
                    </a:cubicBezTo>
                    <a:cubicBezTo>
                      <a:pt x="17" y="28"/>
                      <a:pt x="14" y="29"/>
                      <a:pt x="13" y="29"/>
                    </a:cubicBezTo>
                    <a:cubicBezTo>
                      <a:pt x="12" y="30"/>
                      <a:pt x="11" y="31"/>
                      <a:pt x="10" y="32"/>
                    </a:cubicBezTo>
                    <a:cubicBezTo>
                      <a:pt x="9" y="33"/>
                      <a:pt x="9" y="34"/>
                      <a:pt x="9" y="36"/>
                    </a:cubicBezTo>
                    <a:cubicBezTo>
                      <a:pt x="9" y="38"/>
                      <a:pt x="9" y="40"/>
                      <a:pt x="11" y="41"/>
                    </a:cubicBezTo>
                    <a:cubicBezTo>
                      <a:pt x="13" y="43"/>
                      <a:pt x="15" y="43"/>
                      <a:pt x="18" y="43"/>
                    </a:cubicBezTo>
                    <a:cubicBezTo>
                      <a:pt x="21" y="43"/>
                      <a:pt x="24" y="43"/>
                      <a:pt x="27" y="41"/>
                    </a:cubicBezTo>
                    <a:cubicBezTo>
                      <a:pt x="29" y="40"/>
                      <a:pt x="31" y="38"/>
                      <a:pt x="32" y="36"/>
                    </a:cubicBezTo>
                    <a:cubicBezTo>
                      <a:pt x="33" y="34"/>
                      <a:pt x="33" y="31"/>
                      <a:pt x="33" y="28"/>
                    </a:cubicBezTo>
                    <a:lnTo>
                      <a:pt x="33"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10" name="Freeform 90"/>
              <p:cNvSpPr>
                <a:spLocks noEditPoints="1"/>
              </p:cNvSpPr>
              <p:nvPr/>
            </p:nvSpPr>
            <p:spPr bwMode="auto">
              <a:xfrm>
                <a:off x="2496" y="3690"/>
                <a:ext cx="50" cy="89"/>
              </a:xfrm>
              <a:custGeom>
                <a:avLst/>
                <a:gdLst/>
                <a:ahLst/>
                <a:cxnLst>
                  <a:cxn ang="0">
                    <a:pos x="0" y="67"/>
                  </a:cxn>
                  <a:cxn ang="0">
                    <a:pos x="0" y="67"/>
                  </a:cxn>
                  <a:cxn ang="0">
                    <a:pos x="0" y="1"/>
                  </a:cxn>
                  <a:cxn ang="0">
                    <a:pos x="7" y="1"/>
                  </a:cxn>
                  <a:cxn ang="0">
                    <a:pos x="7" y="7"/>
                  </a:cxn>
                  <a:cxn ang="0">
                    <a:pos x="13" y="2"/>
                  </a:cxn>
                  <a:cxn ang="0">
                    <a:pos x="21" y="0"/>
                  </a:cxn>
                  <a:cxn ang="0">
                    <a:pos x="32" y="3"/>
                  </a:cxn>
                  <a:cxn ang="0">
                    <a:pos x="39" y="12"/>
                  </a:cxn>
                  <a:cxn ang="0">
                    <a:pos x="41" y="24"/>
                  </a:cxn>
                  <a:cxn ang="0">
                    <a:pos x="39" y="38"/>
                  </a:cxn>
                  <a:cxn ang="0">
                    <a:pos x="31" y="47"/>
                  </a:cxn>
                  <a:cxn ang="0">
                    <a:pos x="21" y="50"/>
                  </a:cxn>
                  <a:cxn ang="0">
                    <a:pos x="13" y="48"/>
                  </a:cxn>
                  <a:cxn ang="0">
                    <a:pos x="8" y="44"/>
                  </a:cxn>
                  <a:cxn ang="0">
                    <a:pos x="8" y="67"/>
                  </a:cxn>
                  <a:cxn ang="0">
                    <a:pos x="0" y="67"/>
                  </a:cxn>
                  <a:cxn ang="0">
                    <a:pos x="7" y="25"/>
                  </a:cxn>
                  <a:cxn ang="0">
                    <a:pos x="7" y="25"/>
                  </a:cxn>
                  <a:cxn ang="0">
                    <a:pos x="11" y="39"/>
                  </a:cxn>
                  <a:cxn ang="0">
                    <a:pos x="20" y="43"/>
                  </a:cxn>
                  <a:cxn ang="0">
                    <a:pos x="29" y="39"/>
                  </a:cxn>
                  <a:cxn ang="0">
                    <a:pos x="33" y="24"/>
                  </a:cxn>
                  <a:cxn ang="0">
                    <a:pos x="29" y="11"/>
                  </a:cxn>
                  <a:cxn ang="0">
                    <a:pos x="20" y="6"/>
                  </a:cxn>
                  <a:cxn ang="0">
                    <a:pos x="11" y="11"/>
                  </a:cxn>
                  <a:cxn ang="0">
                    <a:pos x="7" y="25"/>
                  </a:cxn>
                  <a:cxn ang="0">
                    <a:pos x="7" y="25"/>
                  </a:cxn>
                </a:cxnLst>
                <a:rect l="0" t="0" r="r" b="b"/>
                <a:pathLst>
                  <a:path w="41" h="67">
                    <a:moveTo>
                      <a:pt x="0" y="67"/>
                    </a:moveTo>
                    <a:lnTo>
                      <a:pt x="0" y="67"/>
                    </a:lnTo>
                    <a:lnTo>
                      <a:pt x="0" y="1"/>
                    </a:lnTo>
                    <a:lnTo>
                      <a:pt x="7" y="1"/>
                    </a:lnTo>
                    <a:lnTo>
                      <a:pt x="7" y="7"/>
                    </a:lnTo>
                    <a:cubicBezTo>
                      <a:pt x="9" y="5"/>
                      <a:pt x="11" y="3"/>
                      <a:pt x="13" y="2"/>
                    </a:cubicBezTo>
                    <a:cubicBezTo>
                      <a:pt x="15" y="0"/>
                      <a:pt x="18" y="0"/>
                      <a:pt x="21" y="0"/>
                    </a:cubicBezTo>
                    <a:cubicBezTo>
                      <a:pt x="25" y="0"/>
                      <a:pt x="29" y="1"/>
                      <a:pt x="32" y="3"/>
                    </a:cubicBezTo>
                    <a:cubicBezTo>
                      <a:pt x="35" y="5"/>
                      <a:pt x="37" y="8"/>
                      <a:pt x="39" y="12"/>
                    </a:cubicBezTo>
                    <a:cubicBezTo>
                      <a:pt x="41" y="16"/>
                      <a:pt x="41" y="20"/>
                      <a:pt x="41" y="24"/>
                    </a:cubicBezTo>
                    <a:cubicBezTo>
                      <a:pt x="41" y="29"/>
                      <a:pt x="41" y="34"/>
                      <a:pt x="39" y="38"/>
                    </a:cubicBezTo>
                    <a:cubicBezTo>
                      <a:pt x="37" y="42"/>
                      <a:pt x="34" y="45"/>
                      <a:pt x="31" y="47"/>
                    </a:cubicBezTo>
                    <a:cubicBezTo>
                      <a:pt x="28" y="49"/>
                      <a:pt x="24" y="50"/>
                      <a:pt x="21" y="50"/>
                    </a:cubicBezTo>
                    <a:cubicBezTo>
                      <a:pt x="18" y="50"/>
                      <a:pt x="15" y="49"/>
                      <a:pt x="13" y="48"/>
                    </a:cubicBezTo>
                    <a:cubicBezTo>
                      <a:pt x="11" y="47"/>
                      <a:pt x="9" y="45"/>
                      <a:pt x="8" y="44"/>
                    </a:cubicBezTo>
                    <a:lnTo>
                      <a:pt x="8" y="67"/>
                    </a:lnTo>
                    <a:lnTo>
                      <a:pt x="0" y="67"/>
                    </a:lnTo>
                    <a:close/>
                    <a:moveTo>
                      <a:pt x="7" y="25"/>
                    </a:moveTo>
                    <a:lnTo>
                      <a:pt x="7" y="25"/>
                    </a:lnTo>
                    <a:cubicBezTo>
                      <a:pt x="7" y="31"/>
                      <a:pt x="9" y="36"/>
                      <a:pt x="11" y="39"/>
                    </a:cubicBezTo>
                    <a:cubicBezTo>
                      <a:pt x="13" y="42"/>
                      <a:pt x="17" y="43"/>
                      <a:pt x="20" y="43"/>
                    </a:cubicBezTo>
                    <a:cubicBezTo>
                      <a:pt x="24" y="43"/>
                      <a:pt x="27" y="42"/>
                      <a:pt x="29" y="39"/>
                    </a:cubicBezTo>
                    <a:cubicBezTo>
                      <a:pt x="32" y="36"/>
                      <a:pt x="33" y="31"/>
                      <a:pt x="33" y="24"/>
                    </a:cubicBezTo>
                    <a:cubicBezTo>
                      <a:pt x="33" y="18"/>
                      <a:pt x="32" y="14"/>
                      <a:pt x="29" y="11"/>
                    </a:cubicBezTo>
                    <a:cubicBezTo>
                      <a:pt x="27" y="8"/>
                      <a:pt x="24" y="6"/>
                      <a:pt x="20" y="6"/>
                    </a:cubicBezTo>
                    <a:cubicBezTo>
                      <a:pt x="17" y="6"/>
                      <a:pt x="14" y="8"/>
                      <a:pt x="11" y="11"/>
                    </a:cubicBezTo>
                    <a:cubicBezTo>
                      <a:pt x="9" y="14"/>
                      <a:pt x="7" y="19"/>
                      <a:pt x="7" y="25"/>
                    </a:cubicBezTo>
                    <a:lnTo>
                      <a:pt x="7"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11" name="Freeform 91"/>
              <p:cNvSpPr>
                <a:spLocks noEditPoints="1"/>
              </p:cNvSpPr>
              <p:nvPr/>
            </p:nvSpPr>
            <p:spPr bwMode="auto">
              <a:xfrm>
                <a:off x="2558" y="3668"/>
                <a:ext cx="10" cy="87"/>
              </a:xfrm>
              <a:custGeom>
                <a:avLst/>
                <a:gdLst/>
                <a:ahLst/>
                <a:cxnLst>
                  <a:cxn ang="0">
                    <a:pos x="0" y="9"/>
                  </a:cxn>
                  <a:cxn ang="0">
                    <a:pos x="0" y="9"/>
                  </a:cxn>
                  <a:cxn ang="0">
                    <a:pos x="0" y="0"/>
                  </a:cxn>
                  <a:cxn ang="0">
                    <a:pos x="8" y="0"/>
                  </a:cxn>
                  <a:cxn ang="0">
                    <a:pos x="8" y="9"/>
                  </a:cxn>
                  <a:cxn ang="0">
                    <a:pos x="0" y="9"/>
                  </a:cxn>
                  <a:cxn ang="0">
                    <a:pos x="0" y="66"/>
                  </a:cxn>
                  <a:cxn ang="0">
                    <a:pos x="0" y="66"/>
                  </a:cxn>
                  <a:cxn ang="0">
                    <a:pos x="0" y="18"/>
                  </a:cxn>
                  <a:cxn ang="0">
                    <a:pos x="8" y="18"/>
                  </a:cxn>
                  <a:cxn ang="0">
                    <a:pos x="8" y="66"/>
                  </a:cxn>
                  <a:cxn ang="0">
                    <a:pos x="0" y="66"/>
                  </a:cxn>
                </a:cxnLst>
                <a:rect l="0" t="0" r="r" b="b"/>
                <a:pathLst>
                  <a:path w="8" h="66">
                    <a:moveTo>
                      <a:pt x="0" y="9"/>
                    </a:moveTo>
                    <a:lnTo>
                      <a:pt x="0" y="9"/>
                    </a:lnTo>
                    <a:lnTo>
                      <a:pt x="0" y="0"/>
                    </a:lnTo>
                    <a:lnTo>
                      <a:pt x="8" y="0"/>
                    </a:lnTo>
                    <a:lnTo>
                      <a:pt x="8" y="9"/>
                    </a:lnTo>
                    <a:lnTo>
                      <a:pt x="0" y="9"/>
                    </a:lnTo>
                    <a:close/>
                    <a:moveTo>
                      <a:pt x="0" y="66"/>
                    </a:moveTo>
                    <a:lnTo>
                      <a:pt x="0" y="66"/>
                    </a:lnTo>
                    <a:lnTo>
                      <a:pt x="0" y="18"/>
                    </a:lnTo>
                    <a:lnTo>
                      <a:pt x="8" y="18"/>
                    </a:ln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12" name="Freeform 92"/>
              <p:cNvSpPr>
                <a:spLocks/>
              </p:cNvSpPr>
              <p:nvPr/>
            </p:nvSpPr>
            <p:spPr bwMode="auto">
              <a:xfrm>
                <a:off x="2579" y="3669"/>
                <a:ext cx="28" cy="86"/>
              </a:xfrm>
              <a:custGeom>
                <a:avLst/>
                <a:gdLst/>
                <a:ahLst/>
                <a:cxnLst>
                  <a:cxn ang="0">
                    <a:pos x="22" y="57"/>
                  </a:cxn>
                  <a:cxn ang="0">
                    <a:pos x="22" y="57"/>
                  </a:cxn>
                  <a:cxn ang="0">
                    <a:pos x="23" y="65"/>
                  </a:cxn>
                  <a:cxn ang="0">
                    <a:pos x="17" y="65"/>
                  </a:cxn>
                  <a:cxn ang="0">
                    <a:pos x="10" y="64"/>
                  </a:cxn>
                  <a:cxn ang="0">
                    <a:pos x="6" y="60"/>
                  </a:cxn>
                  <a:cxn ang="0">
                    <a:pos x="5" y="51"/>
                  </a:cxn>
                  <a:cxn ang="0">
                    <a:pos x="5" y="23"/>
                  </a:cxn>
                  <a:cxn ang="0">
                    <a:pos x="0" y="23"/>
                  </a:cxn>
                  <a:cxn ang="0">
                    <a:pos x="0" y="17"/>
                  </a:cxn>
                  <a:cxn ang="0">
                    <a:pos x="5" y="17"/>
                  </a:cxn>
                  <a:cxn ang="0">
                    <a:pos x="5" y="5"/>
                  </a:cxn>
                  <a:cxn ang="0">
                    <a:pos x="13" y="0"/>
                  </a:cxn>
                  <a:cxn ang="0">
                    <a:pos x="13" y="17"/>
                  </a:cxn>
                  <a:cxn ang="0">
                    <a:pos x="22" y="17"/>
                  </a:cxn>
                  <a:cxn ang="0">
                    <a:pos x="22" y="23"/>
                  </a:cxn>
                  <a:cxn ang="0">
                    <a:pos x="13" y="23"/>
                  </a:cxn>
                  <a:cxn ang="0">
                    <a:pos x="13" y="51"/>
                  </a:cxn>
                  <a:cxn ang="0">
                    <a:pos x="14" y="56"/>
                  </a:cxn>
                  <a:cxn ang="0">
                    <a:pos x="15" y="57"/>
                  </a:cxn>
                  <a:cxn ang="0">
                    <a:pos x="18" y="58"/>
                  </a:cxn>
                  <a:cxn ang="0">
                    <a:pos x="22" y="57"/>
                  </a:cxn>
                  <a:cxn ang="0">
                    <a:pos x="22" y="57"/>
                  </a:cxn>
                </a:cxnLst>
                <a:rect l="0" t="0" r="r" b="b"/>
                <a:pathLst>
                  <a:path w="23" h="65">
                    <a:moveTo>
                      <a:pt x="22" y="57"/>
                    </a:moveTo>
                    <a:lnTo>
                      <a:pt x="22" y="57"/>
                    </a:lnTo>
                    <a:lnTo>
                      <a:pt x="23" y="65"/>
                    </a:lnTo>
                    <a:cubicBezTo>
                      <a:pt x="20" y="65"/>
                      <a:pt x="18" y="65"/>
                      <a:pt x="17" y="65"/>
                    </a:cubicBezTo>
                    <a:cubicBezTo>
                      <a:pt x="14" y="65"/>
                      <a:pt x="11" y="65"/>
                      <a:pt x="10" y="64"/>
                    </a:cubicBezTo>
                    <a:cubicBezTo>
                      <a:pt x="8" y="63"/>
                      <a:pt x="7" y="62"/>
                      <a:pt x="6" y="60"/>
                    </a:cubicBezTo>
                    <a:cubicBezTo>
                      <a:pt x="6" y="59"/>
                      <a:pt x="5" y="56"/>
                      <a:pt x="5" y="51"/>
                    </a:cubicBezTo>
                    <a:lnTo>
                      <a:pt x="5" y="23"/>
                    </a:lnTo>
                    <a:lnTo>
                      <a:pt x="0" y="23"/>
                    </a:lnTo>
                    <a:lnTo>
                      <a:pt x="0" y="17"/>
                    </a:lnTo>
                    <a:lnTo>
                      <a:pt x="5" y="17"/>
                    </a:lnTo>
                    <a:lnTo>
                      <a:pt x="5" y="5"/>
                    </a:lnTo>
                    <a:lnTo>
                      <a:pt x="13" y="0"/>
                    </a:lnTo>
                    <a:lnTo>
                      <a:pt x="13" y="17"/>
                    </a:lnTo>
                    <a:lnTo>
                      <a:pt x="22" y="17"/>
                    </a:lnTo>
                    <a:lnTo>
                      <a:pt x="22" y="23"/>
                    </a:lnTo>
                    <a:lnTo>
                      <a:pt x="13" y="23"/>
                    </a:lnTo>
                    <a:lnTo>
                      <a:pt x="13" y="51"/>
                    </a:lnTo>
                    <a:cubicBezTo>
                      <a:pt x="13" y="53"/>
                      <a:pt x="14" y="55"/>
                      <a:pt x="14" y="56"/>
                    </a:cubicBezTo>
                    <a:cubicBezTo>
                      <a:pt x="14" y="56"/>
                      <a:pt x="15" y="57"/>
                      <a:pt x="15" y="57"/>
                    </a:cubicBezTo>
                    <a:cubicBezTo>
                      <a:pt x="16" y="58"/>
                      <a:pt x="17" y="58"/>
                      <a:pt x="18" y="58"/>
                    </a:cubicBezTo>
                    <a:cubicBezTo>
                      <a:pt x="19" y="58"/>
                      <a:pt x="20" y="58"/>
                      <a:pt x="22" y="57"/>
                    </a:cubicBezTo>
                    <a:lnTo>
                      <a:pt x="22" y="5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13" name="Freeform 93"/>
              <p:cNvSpPr>
                <a:spLocks noEditPoints="1"/>
              </p:cNvSpPr>
              <p:nvPr/>
            </p:nvSpPr>
            <p:spPr bwMode="auto">
              <a:xfrm>
                <a:off x="2612" y="3690"/>
                <a:ext cx="53" cy="66"/>
              </a:xfrm>
              <a:custGeom>
                <a:avLst/>
                <a:gdLst/>
                <a:ahLst/>
                <a:cxnLst>
                  <a:cxn ang="0">
                    <a:pos x="34" y="43"/>
                  </a:cxn>
                  <a:cxn ang="0">
                    <a:pos x="34" y="43"/>
                  </a:cxn>
                  <a:cxn ang="0">
                    <a:pos x="25" y="48"/>
                  </a:cxn>
                  <a:cxn ang="0">
                    <a:pos x="16" y="50"/>
                  </a:cxn>
                  <a:cxn ang="0">
                    <a:pos x="4" y="46"/>
                  </a:cxn>
                  <a:cxn ang="0">
                    <a:pos x="0" y="36"/>
                  </a:cxn>
                  <a:cxn ang="0">
                    <a:pos x="1" y="30"/>
                  </a:cxn>
                  <a:cxn ang="0">
                    <a:pos x="6" y="25"/>
                  </a:cxn>
                  <a:cxn ang="0">
                    <a:pos x="11" y="22"/>
                  </a:cxn>
                  <a:cxn ang="0">
                    <a:pos x="19" y="21"/>
                  </a:cxn>
                  <a:cxn ang="0">
                    <a:pos x="33" y="18"/>
                  </a:cxn>
                  <a:cxn ang="0">
                    <a:pos x="33" y="16"/>
                  </a:cxn>
                  <a:cxn ang="0">
                    <a:pos x="31" y="9"/>
                  </a:cxn>
                  <a:cxn ang="0">
                    <a:pos x="22" y="7"/>
                  </a:cxn>
                  <a:cxn ang="0">
                    <a:pos x="13" y="9"/>
                  </a:cxn>
                  <a:cxn ang="0">
                    <a:pos x="9" y="16"/>
                  </a:cxn>
                  <a:cxn ang="0">
                    <a:pos x="1" y="15"/>
                  </a:cxn>
                  <a:cxn ang="0">
                    <a:pos x="5" y="6"/>
                  </a:cxn>
                  <a:cxn ang="0">
                    <a:pos x="12" y="2"/>
                  </a:cxn>
                  <a:cxn ang="0">
                    <a:pos x="23" y="0"/>
                  </a:cxn>
                  <a:cxn ang="0">
                    <a:pos x="33" y="1"/>
                  </a:cxn>
                  <a:cxn ang="0">
                    <a:pos x="38" y="5"/>
                  </a:cxn>
                  <a:cxn ang="0">
                    <a:pos x="41" y="10"/>
                  </a:cxn>
                  <a:cxn ang="0">
                    <a:pos x="41" y="18"/>
                  </a:cxn>
                  <a:cxn ang="0">
                    <a:pos x="41" y="29"/>
                  </a:cxn>
                  <a:cxn ang="0">
                    <a:pos x="42" y="43"/>
                  </a:cxn>
                  <a:cxn ang="0">
                    <a:pos x="44" y="49"/>
                  </a:cxn>
                  <a:cxn ang="0">
                    <a:pos x="35" y="49"/>
                  </a:cxn>
                  <a:cxn ang="0">
                    <a:pos x="34" y="43"/>
                  </a:cxn>
                  <a:cxn ang="0">
                    <a:pos x="34" y="43"/>
                  </a:cxn>
                  <a:cxn ang="0">
                    <a:pos x="33" y="25"/>
                  </a:cxn>
                  <a:cxn ang="0">
                    <a:pos x="33" y="25"/>
                  </a:cxn>
                  <a:cxn ang="0">
                    <a:pos x="20" y="28"/>
                  </a:cxn>
                  <a:cxn ang="0">
                    <a:pos x="13" y="29"/>
                  </a:cxn>
                  <a:cxn ang="0">
                    <a:pos x="10" y="32"/>
                  </a:cxn>
                  <a:cxn ang="0">
                    <a:pos x="8" y="36"/>
                  </a:cxn>
                  <a:cxn ang="0">
                    <a:pos x="11" y="41"/>
                  </a:cxn>
                  <a:cxn ang="0">
                    <a:pos x="18" y="43"/>
                  </a:cxn>
                  <a:cxn ang="0">
                    <a:pos x="26" y="41"/>
                  </a:cxn>
                  <a:cxn ang="0">
                    <a:pos x="32" y="36"/>
                  </a:cxn>
                  <a:cxn ang="0">
                    <a:pos x="33" y="28"/>
                  </a:cxn>
                  <a:cxn ang="0">
                    <a:pos x="33" y="25"/>
                  </a:cxn>
                </a:cxnLst>
                <a:rect l="0" t="0" r="r" b="b"/>
                <a:pathLst>
                  <a:path w="44" h="50">
                    <a:moveTo>
                      <a:pt x="34" y="43"/>
                    </a:moveTo>
                    <a:lnTo>
                      <a:pt x="34" y="43"/>
                    </a:lnTo>
                    <a:cubicBezTo>
                      <a:pt x="31" y="45"/>
                      <a:pt x="28" y="47"/>
                      <a:pt x="25" y="48"/>
                    </a:cubicBezTo>
                    <a:cubicBezTo>
                      <a:pt x="22" y="49"/>
                      <a:pt x="19" y="50"/>
                      <a:pt x="16" y="50"/>
                    </a:cubicBezTo>
                    <a:cubicBezTo>
                      <a:pt x="11" y="50"/>
                      <a:pt x="7" y="48"/>
                      <a:pt x="4" y="46"/>
                    </a:cubicBezTo>
                    <a:cubicBezTo>
                      <a:pt x="1" y="43"/>
                      <a:pt x="0" y="40"/>
                      <a:pt x="0" y="36"/>
                    </a:cubicBezTo>
                    <a:cubicBezTo>
                      <a:pt x="0" y="34"/>
                      <a:pt x="0" y="32"/>
                      <a:pt x="1" y="30"/>
                    </a:cubicBezTo>
                    <a:cubicBezTo>
                      <a:pt x="2" y="28"/>
                      <a:pt x="4" y="26"/>
                      <a:pt x="6" y="25"/>
                    </a:cubicBezTo>
                    <a:cubicBezTo>
                      <a:pt x="7" y="24"/>
                      <a:pt x="9" y="23"/>
                      <a:pt x="11" y="22"/>
                    </a:cubicBezTo>
                    <a:cubicBezTo>
                      <a:pt x="13" y="22"/>
                      <a:pt x="15" y="22"/>
                      <a:pt x="19" y="21"/>
                    </a:cubicBezTo>
                    <a:cubicBezTo>
                      <a:pt x="25" y="20"/>
                      <a:pt x="30" y="19"/>
                      <a:pt x="33" y="18"/>
                    </a:cubicBezTo>
                    <a:cubicBezTo>
                      <a:pt x="33" y="17"/>
                      <a:pt x="33" y="17"/>
                      <a:pt x="33" y="16"/>
                    </a:cubicBezTo>
                    <a:cubicBezTo>
                      <a:pt x="33" y="13"/>
                      <a:pt x="32" y="11"/>
                      <a:pt x="31" y="9"/>
                    </a:cubicBezTo>
                    <a:cubicBezTo>
                      <a:pt x="29" y="7"/>
                      <a:pt x="26" y="7"/>
                      <a:pt x="22" y="7"/>
                    </a:cubicBezTo>
                    <a:cubicBezTo>
                      <a:pt x="18" y="7"/>
                      <a:pt x="15" y="7"/>
                      <a:pt x="13" y="9"/>
                    </a:cubicBezTo>
                    <a:cubicBezTo>
                      <a:pt x="11" y="10"/>
                      <a:pt x="10" y="12"/>
                      <a:pt x="9" y="16"/>
                    </a:cubicBezTo>
                    <a:lnTo>
                      <a:pt x="1" y="15"/>
                    </a:lnTo>
                    <a:cubicBezTo>
                      <a:pt x="2" y="11"/>
                      <a:pt x="3" y="8"/>
                      <a:pt x="5" y="6"/>
                    </a:cubicBezTo>
                    <a:cubicBezTo>
                      <a:pt x="6" y="4"/>
                      <a:pt x="9" y="3"/>
                      <a:pt x="12" y="2"/>
                    </a:cubicBezTo>
                    <a:cubicBezTo>
                      <a:pt x="15" y="0"/>
                      <a:pt x="19" y="0"/>
                      <a:pt x="23" y="0"/>
                    </a:cubicBezTo>
                    <a:cubicBezTo>
                      <a:pt x="27" y="0"/>
                      <a:pt x="30" y="0"/>
                      <a:pt x="33" y="1"/>
                    </a:cubicBezTo>
                    <a:cubicBezTo>
                      <a:pt x="35" y="2"/>
                      <a:pt x="37" y="3"/>
                      <a:pt x="38" y="5"/>
                    </a:cubicBezTo>
                    <a:cubicBezTo>
                      <a:pt x="39" y="6"/>
                      <a:pt x="40" y="8"/>
                      <a:pt x="41" y="10"/>
                    </a:cubicBezTo>
                    <a:cubicBezTo>
                      <a:pt x="41" y="12"/>
                      <a:pt x="41" y="14"/>
                      <a:pt x="41" y="18"/>
                    </a:cubicBezTo>
                    <a:lnTo>
                      <a:pt x="41" y="29"/>
                    </a:lnTo>
                    <a:cubicBezTo>
                      <a:pt x="41" y="36"/>
                      <a:pt x="41" y="41"/>
                      <a:pt x="42" y="43"/>
                    </a:cubicBezTo>
                    <a:cubicBezTo>
                      <a:pt x="42" y="45"/>
                      <a:pt x="43" y="47"/>
                      <a:pt x="44" y="49"/>
                    </a:cubicBezTo>
                    <a:lnTo>
                      <a:pt x="35" y="49"/>
                    </a:lnTo>
                    <a:cubicBezTo>
                      <a:pt x="34" y="47"/>
                      <a:pt x="34" y="45"/>
                      <a:pt x="34" y="43"/>
                    </a:cubicBezTo>
                    <a:lnTo>
                      <a:pt x="34" y="43"/>
                    </a:lnTo>
                    <a:close/>
                    <a:moveTo>
                      <a:pt x="33" y="25"/>
                    </a:moveTo>
                    <a:lnTo>
                      <a:pt x="33" y="25"/>
                    </a:lnTo>
                    <a:cubicBezTo>
                      <a:pt x="30" y="26"/>
                      <a:pt x="26" y="27"/>
                      <a:pt x="20" y="28"/>
                    </a:cubicBezTo>
                    <a:cubicBezTo>
                      <a:pt x="16" y="28"/>
                      <a:pt x="14" y="29"/>
                      <a:pt x="13" y="29"/>
                    </a:cubicBezTo>
                    <a:cubicBezTo>
                      <a:pt x="11" y="30"/>
                      <a:pt x="10" y="31"/>
                      <a:pt x="10" y="32"/>
                    </a:cubicBezTo>
                    <a:cubicBezTo>
                      <a:pt x="9" y="33"/>
                      <a:pt x="8" y="34"/>
                      <a:pt x="8" y="36"/>
                    </a:cubicBezTo>
                    <a:cubicBezTo>
                      <a:pt x="8" y="38"/>
                      <a:pt x="9" y="40"/>
                      <a:pt x="11" y="41"/>
                    </a:cubicBezTo>
                    <a:cubicBezTo>
                      <a:pt x="13" y="43"/>
                      <a:pt x="15" y="43"/>
                      <a:pt x="18" y="43"/>
                    </a:cubicBezTo>
                    <a:cubicBezTo>
                      <a:pt x="21" y="43"/>
                      <a:pt x="24" y="43"/>
                      <a:pt x="26" y="41"/>
                    </a:cubicBezTo>
                    <a:cubicBezTo>
                      <a:pt x="29" y="40"/>
                      <a:pt x="31" y="38"/>
                      <a:pt x="32" y="36"/>
                    </a:cubicBezTo>
                    <a:cubicBezTo>
                      <a:pt x="33" y="34"/>
                      <a:pt x="33" y="31"/>
                      <a:pt x="33" y="28"/>
                    </a:cubicBezTo>
                    <a:lnTo>
                      <a:pt x="33"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14" name="Freeform 94"/>
              <p:cNvSpPr>
                <a:spLocks/>
              </p:cNvSpPr>
              <p:nvPr/>
            </p:nvSpPr>
            <p:spPr bwMode="auto">
              <a:xfrm>
                <a:off x="2678" y="3668"/>
                <a:ext cx="9" cy="87"/>
              </a:xfrm>
              <a:custGeom>
                <a:avLst/>
                <a:gdLst/>
                <a:ahLst/>
                <a:cxnLst>
                  <a:cxn ang="0">
                    <a:pos x="0" y="66"/>
                  </a:cxn>
                  <a:cxn ang="0">
                    <a:pos x="0" y="66"/>
                  </a:cxn>
                  <a:cxn ang="0">
                    <a:pos x="0" y="0"/>
                  </a:cxn>
                  <a:cxn ang="0">
                    <a:pos x="8" y="0"/>
                  </a:cxn>
                  <a:cxn ang="0">
                    <a:pos x="8" y="66"/>
                  </a:cxn>
                  <a:cxn ang="0">
                    <a:pos x="0" y="66"/>
                  </a:cxn>
                </a:cxnLst>
                <a:rect l="0" t="0" r="r" b="b"/>
                <a:pathLst>
                  <a:path w="8" h="66">
                    <a:moveTo>
                      <a:pt x="0" y="66"/>
                    </a:moveTo>
                    <a:lnTo>
                      <a:pt x="0" y="66"/>
                    </a:lnTo>
                    <a:lnTo>
                      <a:pt x="0" y="0"/>
                    </a:lnTo>
                    <a:lnTo>
                      <a:pt x="8" y="0"/>
                    </a:ln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15" name="Freeform 95"/>
              <p:cNvSpPr>
                <a:spLocks/>
              </p:cNvSpPr>
              <p:nvPr/>
            </p:nvSpPr>
            <p:spPr bwMode="auto">
              <a:xfrm>
                <a:off x="1492" y="2642"/>
                <a:ext cx="102" cy="7"/>
              </a:xfrm>
              <a:custGeom>
                <a:avLst/>
                <a:gdLst/>
                <a:ahLst/>
                <a:cxnLst>
                  <a:cxn ang="0">
                    <a:pos x="0" y="5"/>
                  </a:cxn>
                  <a:cxn ang="0">
                    <a:pos x="0" y="5"/>
                  </a:cxn>
                  <a:cxn ang="0">
                    <a:pos x="84" y="5"/>
                  </a:cxn>
                  <a:cxn ang="0">
                    <a:pos x="84" y="0"/>
                  </a:cxn>
                  <a:cxn ang="0">
                    <a:pos x="0" y="0"/>
                  </a:cxn>
                  <a:cxn ang="0">
                    <a:pos x="0" y="5"/>
                  </a:cxn>
                </a:cxnLst>
                <a:rect l="0" t="0" r="r" b="b"/>
                <a:pathLst>
                  <a:path w="84" h="5">
                    <a:moveTo>
                      <a:pt x="0" y="5"/>
                    </a:moveTo>
                    <a:lnTo>
                      <a:pt x="0" y="5"/>
                    </a:lnTo>
                    <a:lnTo>
                      <a:pt x="84" y="5"/>
                    </a:lnTo>
                    <a:lnTo>
                      <a:pt x="84" y="0"/>
                    </a:lnTo>
                    <a:lnTo>
                      <a:pt x="0" y="0"/>
                    </a:lnTo>
                    <a:lnTo>
                      <a:pt x="0" y="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16" name="Freeform 96"/>
              <p:cNvSpPr>
                <a:spLocks/>
              </p:cNvSpPr>
              <p:nvPr/>
            </p:nvSpPr>
            <p:spPr bwMode="auto">
              <a:xfrm>
                <a:off x="1593" y="1783"/>
                <a:ext cx="6" cy="1722"/>
              </a:xfrm>
              <a:custGeom>
                <a:avLst/>
                <a:gdLst/>
                <a:ahLst/>
                <a:cxnLst>
                  <a:cxn ang="0">
                    <a:pos x="0" y="1303"/>
                  </a:cxn>
                  <a:cxn ang="0">
                    <a:pos x="0" y="1303"/>
                  </a:cxn>
                  <a:cxn ang="0">
                    <a:pos x="5" y="1303"/>
                  </a:cxn>
                  <a:cxn ang="0">
                    <a:pos x="5" y="0"/>
                  </a:cxn>
                  <a:cxn ang="0">
                    <a:pos x="0" y="0"/>
                  </a:cxn>
                  <a:cxn ang="0">
                    <a:pos x="0" y="1303"/>
                  </a:cxn>
                </a:cxnLst>
                <a:rect l="0" t="0" r="r" b="b"/>
                <a:pathLst>
                  <a:path w="5" h="1303">
                    <a:moveTo>
                      <a:pt x="0" y="1303"/>
                    </a:moveTo>
                    <a:lnTo>
                      <a:pt x="0" y="1303"/>
                    </a:lnTo>
                    <a:lnTo>
                      <a:pt x="5" y="1303"/>
                    </a:lnTo>
                    <a:lnTo>
                      <a:pt x="5" y="0"/>
                    </a:lnTo>
                    <a:lnTo>
                      <a:pt x="0" y="0"/>
                    </a:lnTo>
                    <a:lnTo>
                      <a:pt x="0" y="1303"/>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17" name="Freeform 97"/>
              <p:cNvSpPr>
                <a:spLocks/>
              </p:cNvSpPr>
              <p:nvPr/>
            </p:nvSpPr>
            <p:spPr bwMode="auto">
              <a:xfrm>
                <a:off x="1595" y="3501"/>
                <a:ext cx="105" cy="8"/>
              </a:xfrm>
              <a:custGeom>
                <a:avLst/>
                <a:gdLst/>
                <a:ahLst/>
                <a:cxnLst>
                  <a:cxn ang="0">
                    <a:pos x="0" y="6"/>
                  </a:cxn>
                  <a:cxn ang="0">
                    <a:pos x="0" y="6"/>
                  </a:cxn>
                  <a:cxn ang="0">
                    <a:pos x="86" y="6"/>
                  </a:cxn>
                  <a:cxn ang="0">
                    <a:pos x="86" y="0"/>
                  </a:cxn>
                  <a:cxn ang="0">
                    <a:pos x="0" y="0"/>
                  </a:cxn>
                  <a:cxn ang="0">
                    <a:pos x="0" y="6"/>
                  </a:cxn>
                </a:cxnLst>
                <a:rect l="0" t="0" r="r" b="b"/>
                <a:pathLst>
                  <a:path w="86" h="6">
                    <a:moveTo>
                      <a:pt x="0" y="6"/>
                    </a:moveTo>
                    <a:lnTo>
                      <a:pt x="0" y="6"/>
                    </a:lnTo>
                    <a:lnTo>
                      <a:pt x="86" y="6"/>
                    </a:lnTo>
                    <a:lnTo>
                      <a:pt x="86" y="0"/>
                    </a:lnTo>
                    <a:lnTo>
                      <a:pt x="0" y="0"/>
                    </a:lnTo>
                    <a:lnTo>
                      <a:pt x="0" y="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18" name="Freeform 98"/>
              <p:cNvSpPr>
                <a:spLocks/>
              </p:cNvSpPr>
              <p:nvPr/>
            </p:nvSpPr>
            <p:spPr bwMode="auto">
              <a:xfrm>
                <a:off x="1595" y="1782"/>
                <a:ext cx="105" cy="5"/>
              </a:xfrm>
              <a:custGeom>
                <a:avLst/>
                <a:gdLst/>
                <a:ahLst/>
                <a:cxnLst>
                  <a:cxn ang="0">
                    <a:pos x="0" y="4"/>
                  </a:cxn>
                  <a:cxn ang="0">
                    <a:pos x="0" y="4"/>
                  </a:cxn>
                  <a:cxn ang="0">
                    <a:pos x="86" y="4"/>
                  </a:cxn>
                  <a:cxn ang="0">
                    <a:pos x="86" y="0"/>
                  </a:cxn>
                  <a:cxn ang="0">
                    <a:pos x="0" y="0"/>
                  </a:cxn>
                  <a:cxn ang="0">
                    <a:pos x="0" y="4"/>
                  </a:cxn>
                </a:cxnLst>
                <a:rect l="0" t="0" r="r" b="b"/>
                <a:pathLst>
                  <a:path w="86" h="4">
                    <a:moveTo>
                      <a:pt x="0" y="4"/>
                    </a:moveTo>
                    <a:lnTo>
                      <a:pt x="0" y="4"/>
                    </a:lnTo>
                    <a:lnTo>
                      <a:pt x="86" y="4"/>
                    </a:lnTo>
                    <a:lnTo>
                      <a:pt x="86" y="0"/>
                    </a:lnTo>
                    <a:lnTo>
                      <a:pt x="0" y="0"/>
                    </a:lnTo>
                    <a:lnTo>
                      <a:pt x="0" y="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19" name="Freeform 99"/>
              <p:cNvSpPr>
                <a:spLocks/>
              </p:cNvSpPr>
              <p:nvPr/>
            </p:nvSpPr>
            <p:spPr bwMode="auto">
              <a:xfrm>
                <a:off x="2121" y="3541"/>
                <a:ext cx="103" cy="7"/>
              </a:xfrm>
              <a:custGeom>
                <a:avLst/>
                <a:gdLst/>
                <a:ahLst/>
                <a:cxnLst>
                  <a:cxn ang="0">
                    <a:pos x="0" y="5"/>
                  </a:cxn>
                  <a:cxn ang="0">
                    <a:pos x="0" y="5"/>
                  </a:cxn>
                  <a:cxn ang="0">
                    <a:pos x="84" y="5"/>
                  </a:cxn>
                  <a:cxn ang="0">
                    <a:pos x="84" y="0"/>
                  </a:cxn>
                  <a:cxn ang="0">
                    <a:pos x="0" y="0"/>
                  </a:cxn>
                  <a:cxn ang="0">
                    <a:pos x="0" y="5"/>
                  </a:cxn>
                </a:cxnLst>
                <a:rect l="0" t="0" r="r" b="b"/>
                <a:pathLst>
                  <a:path w="84" h="5">
                    <a:moveTo>
                      <a:pt x="0" y="5"/>
                    </a:moveTo>
                    <a:lnTo>
                      <a:pt x="0" y="5"/>
                    </a:lnTo>
                    <a:lnTo>
                      <a:pt x="84" y="5"/>
                    </a:lnTo>
                    <a:lnTo>
                      <a:pt x="84" y="0"/>
                    </a:lnTo>
                    <a:lnTo>
                      <a:pt x="0" y="0"/>
                    </a:lnTo>
                    <a:lnTo>
                      <a:pt x="0" y="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20" name="Freeform 100"/>
              <p:cNvSpPr>
                <a:spLocks/>
              </p:cNvSpPr>
              <p:nvPr/>
            </p:nvSpPr>
            <p:spPr bwMode="auto">
              <a:xfrm>
                <a:off x="2220" y="3545"/>
                <a:ext cx="6" cy="499"/>
              </a:xfrm>
              <a:custGeom>
                <a:avLst/>
                <a:gdLst/>
                <a:ahLst/>
                <a:cxnLst>
                  <a:cxn ang="0">
                    <a:pos x="0" y="378"/>
                  </a:cxn>
                  <a:cxn ang="0">
                    <a:pos x="0" y="378"/>
                  </a:cxn>
                  <a:cxn ang="0">
                    <a:pos x="5" y="378"/>
                  </a:cxn>
                  <a:cxn ang="0">
                    <a:pos x="5" y="0"/>
                  </a:cxn>
                  <a:cxn ang="0">
                    <a:pos x="0" y="0"/>
                  </a:cxn>
                  <a:cxn ang="0">
                    <a:pos x="0" y="378"/>
                  </a:cxn>
                </a:cxnLst>
                <a:rect l="0" t="0" r="r" b="b"/>
                <a:pathLst>
                  <a:path w="5" h="378">
                    <a:moveTo>
                      <a:pt x="0" y="378"/>
                    </a:moveTo>
                    <a:lnTo>
                      <a:pt x="0" y="378"/>
                    </a:lnTo>
                    <a:lnTo>
                      <a:pt x="5" y="378"/>
                    </a:lnTo>
                    <a:lnTo>
                      <a:pt x="5" y="0"/>
                    </a:lnTo>
                    <a:lnTo>
                      <a:pt x="0" y="0"/>
                    </a:lnTo>
                    <a:lnTo>
                      <a:pt x="0" y="378"/>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21" name="Freeform 101"/>
              <p:cNvSpPr>
                <a:spLocks/>
              </p:cNvSpPr>
              <p:nvPr/>
            </p:nvSpPr>
            <p:spPr bwMode="auto">
              <a:xfrm>
                <a:off x="2220" y="4044"/>
                <a:ext cx="103" cy="7"/>
              </a:xfrm>
              <a:custGeom>
                <a:avLst/>
                <a:gdLst/>
                <a:ahLst/>
                <a:cxnLst>
                  <a:cxn ang="0">
                    <a:pos x="0" y="5"/>
                  </a:cxn>
                  <a:cxn ang="0">
                    <a:pos x="0" y="5"/>
                  </a:cxn>
                  <a:cxn ang="0">
                    <a:pos x="85" y="5"/>
                  </a:cxn>
                  <a:cxn ang="0">
                    <a:pos x="85" y="0"/>
                  </a:cxn>
                  <a:cxn ang="0">
                    <a:pos x="0" y="0"/>
                  </a:cxn>
                  <a:cxn ang="0">
                    <a:pos x="0" y="5"/>
                  </a:cxn>
                </a:cxnLst>
                <a:rect l="0" t="0" r="r" b="b"/>
                <a:pathLst>
                  <a:path w="85" h="5">
                    <a:moveTo>
                      <a:pt x="0" y="5"/>
                    </a:moveTo>
                    <a:lnTo>
                      <a:pt x="0" y="5"/>
                    </a:lnTo>
                    <a:lnTo>
                      <a:pt x="85" y="5"/>
                    </a:lnTo>
                    <a:lnTo>
                      <a:pt x="85" y="0"/>
                    </a:lnTo>
                    <a:lnTo>
                      <a:pt x="0" y="0"/>
                    </a:lnTo>
                    <a:lnTo>
                      <a:pt x="0" y="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22" name="Freeform 102"/>
              <p:cNvSpPr>
                <a:spLocks/>
              </p:cNvSpPr>
              <p:nvPr/>
            </p:nvSpPr>
            <p:spPr bwMode="auto">
              <a:xfrm>
                <a:off x="2224" y="3544"/>
                <a:ext cx="103" cy="5"/>
              </a:xfrm>
              <a:custGeom>
                <a:avLst/>
                <a:gdLst/>
                <a:ahLst/>
                <a:cxnLst>
                  <a:cxn ang="0">
                    <a:pos x="0" y="4"/>
                  </a:cxn>
                  <a:cxn ang="0">
                    <a:pos x="0" y="4"/>
                  </a:cxn>
                  <a:cxn ang="0">
                    <a:pos x="85" y="4"/>
                  </a:cxn>
                  <a:cxn ang="0">
                    <a:pos x="85" y="0"/>
                  </a:cxn>
                  <a:cxn ang="0">
                    <a:pos x="0" y="0"/>
                  </a:cxn>
                  <a:cxn ang="0">
                    <a:pos x="0" y="4"/>
                  </a:cxn>
                </a:cxnLst>
                <a:rect l="0" t="0" r="r" b="b"/>
                <a:pathLst>
                  <a:path w="85" h="4">
                    <a:moveTo>
                      <a:pt x="0" y="4"/>
                    </a:moveTo>
                    <a:lnTo>
                      <a:pt x="0" y="4"/>
                    </a:lnTo>
                    <a:lnTo>
                      <a:pt x="85" y="4"/>
                    </a:lnTo>
                    <a:lnTo>
                      <a:pt x="85" y="0"/>
                    </a:lnTo>
                    <a:lnTo>
                      <a:pt x="0" y="0"/>
                    </a:lnTo>
                    <a:lnTo>
                      <a:pt x="0" y="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23" name="Freeform 103"/>
              <p:cNvSpPr>
                <a:spLocks/>
              </p:cNvSpPr>
              <p:nvPr/>
            </p:nvSpPr>
            <p:spPr bwMode="auto">
              <a:xfrm>
                <a:off x="2121" y="1765"/>
                <a:ext cx="103" cy="6"/>
              </a:xfrm>
              <a:custGeom>
                <a:avLst/>
                <a:gdLst/>
                <a:ahLst/>
                <a:cxnLst>
                  <a:cxn ang="0">
                    <a:pos x="0" y="5"/>
                  </a:cxn>
                  <a:cxn ang="0">
                    <a:pos x="0" y="5"/>
                  </a:cxn>
                  <a:cxn ang="0">
                    <a:pos x="84" y="5"/>
                  </a:cxn>
                  <a:cxn ang="0">
                    <a:pos x="84" y="0"/>
                  </a:cxn>
                  <a:cxn ang="0">
                    <a:pos x="0" y="0"/>
                  </a:cxn>
                  <a:cxn ang="0">
                    <a:pos x="0" y="5"/>
                  </a:cxn>
                </a:cxnLst>
                <a:rect l="0" t="0" r="r" b="b"/>
                <a:pathLst>
                  <a:path w="84" h="5">
                    <a:moveTo>
                      <a:pt x="0" y="5"/>
                    </a:moveTo>
                    <a:lnTo>
                      <a:pt x="0" y="5"/>
                    </a:lnTo>
                    <a:lnTo>
                      <a:pt x="84" y="5"/>
                    </a:lnTo>
                    <a:lnTo>
                      <a:pt x="84" y="0"/>
                    </a:lnTo>
                    <a:lnTo>
                      <a:pt x="0" y="0"/>
                    </a:lnTo>
                    <a:lnTo>
                      <a:pt x="0" y="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24" name="Freeform 104"/>
              <p:cNvSpPr>
                <a:spLocks/>
              </p:cNvSpPr>
              <p:nvPr/>
            </p:nvSpPr>
            <p:spPr bwMode="auto">
              <a:xfrm>
                <a:off x="2220" y="1281"/>
                <a:ext cx="6" cy="974"/>
              </a:xfrm>
              <a:custGeom>
                <a:avLst/>
                <a:gdLst/>
                <a:ahLst/>
                <a:cxnLst>
                  <a:cxn ang="0">
                    <a:pos x="0" y="737"/>
                  </a:cxn>
                  <a:cxn ang="0">
                    <a:pos x="0" y="737"/>
                  </a:cxn>
                  <a:cxn ang="0">
                    <a:pos x="5" y="737"/>
                  </a:cxn>
                  <a:cxn ang="0">
                    <a:pos x="5" y="0"/>
                  </a:cxn>
                  <a:cxn ang="0">
                    <a:pos x="0" y="0"/>
                  </a:cxn>
                  <a:cxn ang="0">
                    <a:pos x="0" y="737"/>
                  </a:cxn>
                </a:cxnLst>
                <a:rect l="0" t="0" r="r" b="b"/>
                <a:pathLst>
                  <a:path w="5" h="737">
                    <a:moveTo>
                      <a:pt x="0" y="737"/>
                    </a:moveTo>
                    <a:lnTo>
                      <a:pt x="0" y="737"/>
                    </a:lnTo>
                    <a:lnTo>
                      <a:pt x="5" y="737"/>
                    </a:lnTo>
                    <a:lnTo>
                      <a:pt x="5" y="0"/>
                    </a:lnTo>
                    <a:lnTo>
                      <a:pt x="0" y="0"/>
                    </a:lnTo>
                    <a:lnTo>
                      <a:pt x="0" y="73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25" name="Freeform 105"/>
              <p:cNvSpPr>
                <a:spLocks/>
              </p:cNvSpPr>
              <p:nvPr/>
            </p:nvSpPr>
            <p:spPr bwMode="auto">
              <a:xfrm>
                <a:off x="2224" y="2254"/>
                <a:ext cx="103" cy="5"/>
              </a:xfrm>
              <a:custGeom>
                <a:avLst/>
                <a:gdLst/>
                <a:ahLst/>
                <a:cxnLst>
                  <a:cxn ang="0">
                    <a:pos x="0" y="4"/>
                  </a:cxn>
                  <a:cxn ang="0">
                    <a:pos x="0" y="4"/>
                  </a:cxn>
                  <a:cxn ang="0">
                    <a:pos x="85" y="4"/>
                  </a:cxn>
                  <a:cxn ang="0">
                    <a:pos x="85" y="0"/>
                  </a:cxn>
                  <a:cxn ang="0">
                    <a:pos x="0" y="0"/>
                  </a:cxn>
                  <a:cxn ang="0">
                    <a:pos x="0" y="4"/>
                  </a:cxn>
                </a:cxnLst>
                <a:rect l="0" t="0" r="r" b="b"/>
                <a:pathLst>
                  <a:path w="85" h="4">
                    <a:moveTo>
                      <a:pt x="0" y="4"/>
                    </a:moveTo>
                    <a:lnTo>
                      <a:pt x="0" y="4"/>
                    </a:lnTo>
                    <a:lnTo>
                      <a:pt x="85" y="4"/>
                    </a:lnTo>
                    <a:lnTo>
                      <a:pt x="85" y="0"/>
                    </a:lnTo>
                    <a:lnTo>
                      <a:pt x="0" y="0"/>
                    </a:lnTo>
                    <a:lnTo>
                      <a:pt x="0" y="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26" name="Freeform 106"/>
              <p:cNvSpPr>
                <a:spLocks/>
              </p:cNvSpPr>
              <p:nvPr/>
            </p:nvSpPr>
            <p:spPr bwMode="auto">
              <a:xfrm>
                <a:off x="2224" y="1278"/>
                <a:ext cx="103" cy="7"/>
              </a:xfrm>
              <a:custGeom>
                <a:avLst/>
                <a:gdLst/>
                <a:ahLst/>
                <a:cxnLst>
                  <a:cxn ang="0">
                    <a:pos x="0" y="5"/>
                  </a:cxn>
                  <a:cxn ang="0">
                    <a:pos x="0" y="5"/>
                  </a:cxn>
                  <a:cxn ang="0">
                    <a:pos x="85" y="5"/>
                  </a:cxn>
                  <a:cxn ang="0">
                    <a:pos x="85" y="0"/>
                  </a:cxn>
                  <a:cxn ang="0">
                    <a:pos x="0" y="0"/>
                  </a:cxn>
                  <a:cxn ang="0">
                    <a:pos x="0" y="5"/>
                  </a:cxn>
                </a:cxnLst>
                <a:rect l="0" t="0" r="r" b="b"/>
                <a:pathLst>
                  <a:path w="85" h="5">
                    <a:moveTo>
                      <a:pt x="0" y="5"/>
                    </a:moveTo>
                    <a:lnTo>
                      <a:pt x="0" y="5"/>
                    </a:lnTo>
                    <a:lnTo>
                      <a:pt x="85" y="5"/>
                    </a:lnTo>
                    <a:lnTo>
                      <a:pt x="85" y="0"/>
                    </a:lnTo>
                    <a:lnTo>
                      <a:pt x="0" y="0"/>
                    </a:lnTo>
                    <a:lnTo>
                      <a:pt x="0" y="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27" name="Freeform 107"/>
              <p:cNvSpPr>
                <a:spLocks/>
              </p:cNvSpPr>
              <p:nvPr/>
            </p:nvSpPr>
            <p:spPr bwMode="auto">
              <a:xfrm>
                <a:off x="2842" y="1323"/>
                <a:ext cx="102" cy="6"/>
              </a:xfrm>
              <a:custGeom>
                <a:avLst/>
                <a:gdLst/>
                <a:ahLst/>
                <a:cxnLst>
                  <a:cxn ang="0">
                    <a:pos x="0" y="4"/>
                  </a:cxn>
                  <a:cxn ang="0">
                    <a:pos x="0" y="4"/>
                  </a:cxn>
                  <a:cxn ang="0">
                    <a:pos x="84" y="4"/>
                  </a:cxn>
                  <a:cxn ang="0">
                    <a:pos x="84" y="0"/>
                  </a:cxn>
                  <a:cxn ang="0">
                    <a:pos x="0" y="0"/>
                  </a:cxn>
                  <a:cxn ang="0">
                    <a:pos x="0" y="4"/>
                  </a:cxn>
                </a:cxnLst>
                <a:rect l="0" t="0" r="r" b="b"/>
                <a:pathLst>
                  <a:path w="84" h="4">
                    <a:moveTo>
                      <a:pt x="0" y="4"/>
                    </a:moveTo>
                    <a:lnTo>
                      <a:pt x="0" y="4"/>
                    </a:lnTo>
                    <a:lnTo>
                      <a:pt x="84" y="4"/>
                    </a:lnTo>
                    <a:lnTo>
                      <a:pt x="84" y="0"/>
                    </a:lnTo>
                    <a:lnTo>
                      <a:pt x="0" y="0"/>
                    </a:lnTo>
                    <a:lnTo>
                      <a:pt x="0" y="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28" name="Freeform 108"/>
              <p:cNvSpPr>
                <a:spLocks/>
              </p:cNvSpPr>
              <p:nvPr/>
            </p:nvSpPr>
            <p:spPr bwMode="auto">
              <a:xfrm>
                <a:off x="2943" y="1033"/>
                <a:ext cx="6" cy="588"/>
              </a:xfrm>
              <a:custGeom>
                <a:avLst/>
                <a:gdLst/>
                <a:ahLst/>
                <a:cxnLst>
                  <a:cxn ang="0">
                    <a:pos x="0" y="445"/>
                  </a:cxn>
                  <a:cxn ang="0">
                    <a:pos x="0" y="445"/>
                  </a:cxn>
                  <a:cxn ang="0">
                    <a:pos x="5" y="445"/>
                  </a:cxn>
                  <a:cxn ang="0">
                    <a:pos x="5" y="0"/>
                  </a:cxn>
                  <a:cxn ang="0">
                    <a:pos x="0" y="0"/>
                  </a:cxn>
                  <a:cxn ang="0">
                    <a:pos x="0" y="445"/>
                  </a:cxn>
                </a:cxnLst>
                <a:rect l="0" t="0" r="r" b="b"/>
                <a:pathLst>
                  <a:path w="5" h="445">
                    <a:moveTo>
                      <a:pt x="0" y="445"/>
                    </a:moveTo>
                    <a:lnTo>
                      <a:pt x="0" y="445"/>
                    </a:lnTo>
                    <a:lnTo>
                      <a:pt x="5" y="445"/>
                    </a:lnTo>
                    <a:lnTo>
                      <a:pt x="5" y="0"/>
                    </a:lnTo>
                    <a:lnTo>
                      <a:pt x="0" y="0"/>
                    </a:lnTo>
                    <a:lnTo>
                      <a:pt x="0" y="44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29" name="Freeform 109"/>
              <p:cNvSpPr>
                <a:spLocks/>
              </p:cNvSpPr>
              <p:nvPr/>
            </p:nvSpPr>
            <p:spPr bwMode="auto">
              <a:xfrm>
                <a:off x="2944" y="1617"/>
                <a:ext cx="106" cy="6"/>
              </a:xfrm>
              <a:custGeom>
                <a:avLst/>
                <a:gdLst/>
                <a:ahLst/>
                <a:cxnLst>
                  <a:cxn ang="0">
                    <a:pos x="0" y="5"/>
                  </a:cxn>
                  <a:cxn ang="0">
                    <a:pos x="0" y="5"/>
                  </a:cxn>
                  <a:cxn ang="0">
                    <a:pos x="87" y="5"/>
                  </a:cxn>
                  <a:cxn ang="0">
                    <a:pos x="87" y="0"/>
                  </a:cxn>
                  <a:cxn ang="0">
                    <a:pos x="0" y="0"/>
                  </a:cxn>
                  <a:cxn ang="0">
                    <a:pos x="0" y="5"/>
                  </a:cxn>
                </a:cxnLst>
                <a:rect l="0" t="0" r="r" b="b"/>
                <a:pathLst>
                  <a:path w="87" h="5">
                    <a:moveTo>
                      <a:pt x="0" y="5"/>
                    </a:moveTo>
                    <a:lnTo>
                      <a:pt x="0" y="5"/>
                    </a:lnTo>
                    <a:lnTo>
                      <a:pt x="87" y="5"/>
                    </a:lnTo>
                    <a:lnTo>
                      <a:pt x="87" y="0"/>
                    </a:lnTo>
                    <a:lnTo>
                      <a:pt x="0" y="0"/>
                    </a:lnTo>
                    <a:lnTo>
                      <a:pt x="0" y="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30" name="Freeform 110"/>
              <p:cNvSpPr>
                <a:spLocks/>
              </p:cNvSpPr>
              <p:nvPr/>
            </p:nvSpPr>
            <p:spPr bwMode="auto">
              <a:xfrm>
                <a:off x="2944" y="1029"/>
                <a:ext cx="106" cy="6"/>
              </a:xfrm>
              <a:custGeom>
                <a:avLst/>
                <a:gdLst/>
                <a:ahLst/>
                <a:cxnLst>
                  <a:cxn ang="0">
                    <a:pos x="0" y="5"/>
                  </a:cxn>
                  <a:cxn ang="0">
                    <a:pos x="0" y="5"/>
                  </a:cxn>
                  <a:cxn ang="0">
                    <a:pos x="87" y="5"/>
                  </a:cxn>
                  <a:cxn ang="0">
                    <a:pos x="87" y="0"/>
                  </a:cxn>
                  <a:cxn ang="0">
                    <a:pos x="0" y="0"/>
                  </a:cxn>
                  <a:cxn ang="0">
                    <a:pos x="0" y="5"/>
                  </a:cxn>
                </a:cxnLst>
                <a:rect l="0" t="0" r="r" b="b"/>
                <a:pathLst>
                  <a:path w="87" h="5">
                    <a:moveTo>
                      <a:pt x="0" y="5"/>
                    </a:moveTo>
                    <a:lnTo>
                      <a:pt x="0" y="5"/>
                    </a:lnTo>
                    <a:lnTo>
                      <a:pt x="87" y="5"/>
                    </a:lnTo>
                    <a:lnTo>
                      <a:pt x="87" y="0"/>
                    </a:lnTo>
                    <a:lnTo>
                      <a:pt x="0" y="0"/>
                    </a:lnTo>
                    <a:lnTo>
                      <a:pt x="0" y="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31" name="Freeform 111"/>
              <p:cNvSpPr>
                <a:spLocks noEditPoints="1"/>
              </p:cNvSpPr>
              <p:nvPr/>
            </p:nvSpPr>
            <p:spPr bwMode="auto">
              <a:xfrm>
                <a:off x="3115" y="1022"/>
                <a:ext cx="70" cy="87"/>
              </a:xfrm>
              <a:custGeom>
                <a:avLst/>
                <a:gdLst/>
                <a:ahLst/>
                <a:cxnLst>
                  <a:cxn ang="0">
                    <a:pos x="0" y="66"/>
                  </a:cxn>
                  <a:cxn ang="0">
                    <a:pos x="0" y="66"/>
                  </a:cxn>
                  <a:cxn ang="0">
                    <a:pos x="0" y="0"/>
                  </a:cxn>
                  <a:cxn ang="0">
                    <a:pos x="30" y="0"/>
                  </a:cxn>
                  <a:cxn ang="0">
                    <a:pos x="43" y="2"/>
                  </a:cxn>
                  <a:cxn ang="0">
                    <a:pos x="50" y="8"/>
                  </a:cxn>
                  <a:cxn ang="0">
                    <a:pos x="53" y="18"/>
                  </a:cxn>
                  <a:cxn ang="0">
                    <a:pos x="48" y="30"/>
                  </a:cxn>
                  <a:cxn ang="0">
                    <a:pos x="34" y="36"/>
                  </a:cxn>
                  <a:cxn ang="0">
                    <a:pos x="40" y="39"/>
                  </a:cxn>
                  <a:cxn ang="0">
                    <a:pos x="47" y="48"/>
                  </a:cxn>
                  <a:cxn ang="0">
                    <a:pos x="58" y="66"/>
                  </a:cxn>
                  <a:cxn ang="0">
                    <a:pos x="47" y="66"/>
                  </a:cxn>
                  <a:cxn ang="0">
                    <a:pos x="39" y="52"/>
                  </a:cxn>
                  <a:cxn ang="0">
                    <a:pos x="32" y="43"/>
                  </a:cxn>
                  <a:cxn ang="0">
                    <a:pos x="28" y="39"/>
                  </a:cxn>
                  <a:cxn ang="0">
                    <a:pos x="24" y="37"/>
                  </a:cxn>
                  <a:cxn ang="0">
                    <a:pos x="19" y="37"/>
                  </a:cxn>
                  <a:cxn ang="0">
                    <a:pos x="9" y="37"/>
                  </a:cxn>
                  <a:cxn ang="0">
                    <a:pos x="9" y="66"/>
                  </a:cxn>
                  <a:cxn ang="0">
                    <a:pos x="0" y="66"/>
                  </a:cxn>
                  <a:cxn ang="0">
                    <a:pos x="9" y="29"/>
                  </a:cxn>
                  <a:cxn ang="0">
                    <a:pos x="9" y="29"/>
                  </a:cxn>
                  <a:cxn ang="0">
                    <a:pos x="28" y="29"/>
                  </a:cxn>
                  <a:cxn ang="0">
                    <a:pos x="37" y="28"/>
                  </a:cxn>
                  <a:cxn ang="0">
                    <a:pos x="42" y="24"/>
                  </a:cxn>
                  <a:cxn ang="0">
                    <a:pos x="44" y="18"/>
                  </a:cxn>
                  <a:cxn ang="0">
                    <a:pos x="41" y="11"/>
                  </a:cxn>
                  <a:cxn ang="0">
                    <a:pos x="30" y="7"/>
                  </a:cxn>
                  <a:cxn ang="0">
                    <a:pos x="9" y="7"/>
                  </a:cxn>
                  <a:cxn ang="0">
                    <a:pos x="9" y="29"/>
                  </a:cxn>
                </a:cxnLst>
                <a:rect l="0" t="0" r="r" b="b"/>
                <a:pathLst>
                  <a:path w="58" h="66">
                    <a:moveTo>
                      <a:pt x="0" y="66"/>
                    </a:moveTo>
                    <a:lnTo>
                      <a:pt x="0" y="66"/>
                    </a:lnTo>
                    <a:lnTo>
                      <a:pt x="0" y="0"/>
                    </a:lnTo>
                    <a:lnTo>
                      <a:pt x="30" y="0"/>
                    </a:lnTo>
                    <a:cubicBezTo>
                      <a:pt x="35" y="0"/>
                      <a:pt x="40" y="1"/>
                      <a:pt x="43" y="2"/>
                    </a:cubicBezTo>
                    <a:cubicBezTo>
                      <a:pt x="46" y="3"/>
                      <a:pt x="48" y="5"/>
                      <a:pt x="50" y="8"/>
                    </a:cubicBezTo>
                    <a:cubicBezTo>
                      <a:pt x="52" y="11"/>
                      <a:pt x="53" y="15"/>
                      <a:pt x="53" y="18"/>
                    </a:cubicBezTo>
                    <a:cubicBezTo>
                      <a:pt x="53" y="23"/>
                      <a:pt x="51" y="27"/>
                      <a:pt x="48" y="30"/>
                    </a:cubicBezTo>
                    <a:cubicBezTo>
                      <a:pt x="45" y="33"/>
                      <a:pt x="41" y="35"/>
                      <a:pt x="34" y="36"/>
                    </a:cubicBezTo>
                    <a:cubicBezTo>
                      <a:pt x="37" y="37"/>
                      <a:pt x="38" y="38"/>
                      <a:pt x="40" y="39"/>
                    </a:cubicBezTo>
                    <a:cubicBezTo>
                      <a:pt x="42" y="42"/>
                      <a:pt x="45" y="45"/>
                      <a:pt x="47" y="48"/>
                    </a:cubicBezTo>
                    <a:lnTo>
                      <a:pt x="58" y="66"/>
                    </a:lnTo>
                    <a:lnTo>
                      <a:pt x="47" y="66"/>
                    </a:lnTo>
                    <a:lnTo>
                      <a:pt x="39" y="52"/>
                    </a:lnTo>
                    <a:cubicBezTo>
                      <a:pt x="36" y="48"/>
                      <a:pt x="34" y="45"/>
                      <a:pt x="32" y="43"/>
                    </a:cubicBezTo>
                    <a:cubicBezTo>
                      <a:pt x="31" y="41"/>
                      <a:pt x="29" y="40"/>
                      <a:pt x="28" y="39"/>
                    </a:cubicBezTo>
                    <a:cubicBezTo>
                      <a:pt x="27" y="38"/>
                      <a:pt x="25" y="37"/>
                      <a:pt x="24" y="37"/>
                    </a:cubicBezTo>
                    <a:cubicBezTo>
                      <a:pt x="23" y="37"/>
                      <a:pt x="21" y="37"/>
                      <a:pt x="19" y="37"/>
                    </a:cubicBezTo>
                    <a:lnTo>
                      <a:pt x="9" y="37"/>
                    </a:lnTo>
                    <a:lnTo>
                      <a:pt x="9" y="66"/>
                    </a:lnTo>
                    <a:lnTo>
                      <a:pt x="0" y="66"/>
                    </a:lnTo>
                    <a:close/>
                    <a:moveTo>
                      <a:pt x="9" y="29"/>
                    </a:moveTo>
                    <a:lnTo>
                      <a:pt x="9" y="29"/>
                    </a:lnTo>
                    <a:lnTo>
                      <a:pt x="28" y="29"/>
                    </a:lnTo>
                    <a:cubicBezTo>
                      <a:pt x="32" y="29"/>
                      <a:pt x="35" y="29"/>
                      <a:pt x="37" y="28"/>
                    </a:cubicBezTo>
                    <a:cubicBezTo>
                      <a:pt x="39" y="27"/>
                      <a:pt x="41" y="26"/>
                      <a:pt x="42" y="24"/>
                    </a:cubicBezTo>
                    <a:cubicBezTo>
                      <a:pt x="43" y="22"/>
                      <a:pt x="44" y="20"/>
                      <a:pt x="44" y="18"/>
                    </a:cubicBezTo>
                    <a:cubicBezTo>
                      <a:pt x="44" y="15"/>
                      <a:pt x="43" y="13"/>
                      <a:pt x="41" y="11"/>
                    </a:cubicBezTo>
                    <a:cubicBezTo>
                      <a:pt x="38" y="9"/>
                      <a:pt x="35" y="7"/>
                      <a:pt x="30" y="7"/>
                    </a:cubicBezTo>
                    <a:lnTo>
                      <a:pt x="9" y="7"/>
                    </a:lnTo>
                    <a:lnTo>
                      <a:pt x="9" y="29"/>
                    </a:lnTo>
                    <a:close/>
                  </a:path>
                </a:pathLst>
              </a:cu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32" name="Freeform 112"/>
              <p:cNvSpPr>
                <a:spLocks noEditPoints="1"/>
              </p:cNvSpPr>
              <p:nvPr/>
            </p:nvSpPr>
            <p:spPr bwMode="auto">
              <a:xfrm>
                <a:off x="3196" y="1022"/>
                <a:ext cx="62" cy="87"/>
              </a:xfrm>
              <a:custGeom>
                <a:avLst/>
                <a:gdLst/>
                <a:ahLst/>
                <a:cxnLst>
                  <a:cxn ang="0">
                    <a:pos x="0" y="66"/>
                  </a:cxn>
                  <a:cxn ang="0">
                    <a:pos x="0" y="66"/>
                  </a:cxn>
                  <a:cxn ang="0">
                    <a:pos x="0" y="0"/>
                  </a:cxn>
                  <a:cxn ang="0">
                    <a:pos x="25" y="0"/>
                  </a:cxn>
                  <a:cxn ang="0">
                    <a:pos x="35" y="1"/>
                  </a:cxn>
                  <a:cxn ang="0">
                    <a:pos x="43" y="4"/>
                  </a:cxn>
                  <a:cxn ang="0">
                    <a:pos x="49" y="10"/>
                  </a:cxn>
                  <a:cxn ang="0">
                    <a:pos x="51" y="19"/>
                  </a:cxn>
                  <a:cxn ang="0">
                    <a:pos x="45" y="33"/>
                  </a:cxn>
                  <a:cxn ang="0">
                    <a:pos x="26" y="39"/>
                  </a:cxn>
                  <a:cxn ang="0">
                    <a:pos x="9" y="39"/>
                  </a:cxn>
                  <a:cxn ang="0">
                    <a:pos x="9" y="66"/>
                  </a:cxn>
                  <a:cxn ang="0">
                    <a:pos x="0" y="66"/>
                  </a:cxn>
                  <a:cxn ang="0">
                    <a:pos x="9" y="32"/>
                  </a:cxn>
                  <a:cxn ang="0">
                    <a:pos x="9" y="32"/>
                  </a:cxn>
                  <a:cxn ang="0">
                    <a:pos x="26" y="32"/>
                  </a:cxn>
                  <a:cxn ang="0">
                    <a:pos x="38" y="28"/>
                  </a:cxn>
                  <a:cxn ang="0">
                    <a:pos x="42" y="20"/>
                  </a:cxn>
                  <a:cxn ang="0">
                    <a:pos x="40" y="12"/>
                  </a:cxn>
                  <a:cxn ang="0">
                    <a:pos x="34" y="9"/>
                  </a:cxn>
                  <a:cxn ang="0">
                    <a:pos x="26" y="8"/>
                  </a:cxn>
                  <a:cxn ang="0">
                    <a:pos x="9" y="8"/>
                  </a:cxn>
                  <a:cxn ang="0">
                    <a:pos x="9" y="32"/>
                  </a:cxn>
                </a:cxnLst>
                <a:rect l="0" t="0" r="r" b="b"/>
                <a:pathLst>
                  <a:path w="51" h="66">
                    <a:moveTo>
                      <a:pt x="0" y="66"/>
                    </a:moveTo>
                    <a:lnTo>
                      <a:pt x="0" y="66"/>
                    </a:lnTo>
                    <a:lnTo>
                      <a:pt x="0" y="0"/>
                    </a:lnTo>
                    <a:lnTo>
                      <a:pt x="25" y="0"/>
                    </a:lnTo>
                    <a:cubicBezTo>
                      <a:pt x="30" y="0"/>
                      <a:pt x="33" y="0"/>
                      <a:pt x="35" y="1"/>
                    </a:cubicBezTo>
                    <a:cubicBezTo>
                      <a:pt x="38" y="1"/>
                      <a:pt x="41" y="2"/>
                      <a:pt x="43" y="4"/>
                    </a:cubicBezTo>
                    <a:cubicBezTo>
                      <a:pt x="46" y="5"/>
                      <a:pt x="47" y="8"/>
                      <a:pt x="49" y="10"/>
                    </a:cubicBezTo>
                    <a:cubicBezTo>
                      <a:pt x="50" y="13"/>
                      <a:pt x="51" y="16"/>
                      <a:pt x="51" y="19"/>
                    </a:cubicBezTo>
                    <a:cubicBezTo>
                      <a:pt x="51" y="25"/>
                      <a:pt x="49" y="30"/>
                      <a:pt x="45" y="33"/>
                    </a:cubicBezTo>
                    <a:cubicBezTo>
                      <a:pt x="42" y="37"/>
                      <a:pt x="35" y="39"/>
                      <a:pt x="26" y="39"/>
                    </a:cubicBezTo>
                    <a:lnTo>
                      <a:pt x="9" y="39"/>
                    </a:lnTo>
                    <a:lnTo>
                      <a:pt x="9" y="66"/>
                    </a:lnTo>
                    <a:lnTo>
                      <a:pt x="0" y="66"/>
                    </a:lnTo>
                    <a:close/>
                    <a:moveTo>
                      <a:pt x="9" y="32"/>
                    </a:moveTo>
                    <a:lnTo>
                      <a:pt x="9" y="32"/>
                    </a:lnTo>
                    <a:lnTo>
                      <a:pt x="26" y="32"/>
                    </a:lnTo>
                    <a:cubicBezTo>
                      <a:pt x="32" y="32"/>
                      <a:pt x="36" y="30"/>
                      <a:pt x="38" y="28"/>
                    </a:cubicBezTo>
                    <a:cubicBezTo>
                      <a:pt x="40" y="26"/>
                      <a:pt x="42" y="23"/>
                      <a:pt x="42" y="20"/>
                    </a:cubicBezTo>
                    <a:cubicBezTo>
                      <a:pt x="42" y="17"/>
                      <a:pt x="41" y="14"/>
                      <a:pt x="40" y="12"/>
                    </a:cubicBezTo>
                    <a:cubicBezTo>
                      <a:pt x="38" y="10"/>
                      <a:pt x="36" y="9"/>
                      <a:pt x="34" y="9"/>
                    </a:cubicBezTo>
                    <a:cubicBezTo>
                      <a:pt x="33" y="8"/>
                      <a:pt x="30" y="8"/>
                      <a:pt x="26" y="8"/>
                    </a:cubicBezTo>
                    <a:lnTo>
                      <a:pt x="9" y="8"/>
                    </a:lnTo>
                    <a:lnTo>
                      <a:pt x="9" y="32"/>
                    </a:lnTo>
                    <a:close/>
                  </a:path>
                </a:pathLst>
              </a:cu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33" name="Freeform 113"/>
              <p:cNvSpPr>
                <a:spLocks/>
              </p:cNvSpPr>
              <p:nvPr/>
            </p:nvSpPr>
            <p:spPr bwMode="auto">
              <a:xfrm>
                <a:off x="3272" y="1022"/>
                <a:ext cx="76" cy="87"/>
              </a:xfrm>
              <a:custGeom>
                <a:avLst/>
                <a:gdLst/>
                <a:ahLst/>
                <a:cxnLst>
                  <a:cxn ang="0">
                    <a:pos x="0" y="66"/>
                  </a:cxn>
                  <a:cxn ang="0">
                    <a:pos x="0" y="66"/>
                  </a:cxn>
                  <a:cxn ang="0">
                    <a:pos x="0" y="0"/>
                  </a:cxn>
                  <a:cxn ang="0">
                    <a:pos x="14" y="0"/>
                  </a:cxn>
                  <a:cxn ang="0">
                    <a:pos x="29" y="47"/>
                  </a:cxn>
                  <a:cxn ang="0">
                    <a:pos x="32" y="57"/>
                  </a:cxn>
                  <a:cxn ang="0">
                    <a:pos x="36" y="46"/>
                  </a:cxn>
                  <a:cxn ang="0">
                    <a:pos x="52" y="0"/>
                  </a:cxn>
                  <a:cxn ang="0">
                    <a:pos x="63" y="0"/>
                  </a:cxn>
                  <a:cxn ang="0">
                    <a:pos x="63" y="66"/>
                  </a:cxn>
                  <a:cxn ang="0">
                    <a:pos x="55" y="66"/>
                  </a:cxn>
                  <a:cxn ang="0">
                    <a:pos x="55" y="11"/>
                  </a:cxn>
                  <a:cxn ang="0">
                    <a:pos x="36" y="66"/>
                  </a:cxn>
                  <a:cxn ang="0">
                    <a:pos x="28" y="66"/>
                  </a:cxn>
                  <a:cxn ang="0">
                    <a:pos x="9" y="10"/>
                  </a:cxn>
                  <a:cxn ang="0">
                    <a:pos x="9" y="66"/>
                  </a:cxn>
                  <a:cxn ang="0">
                    <a:pos x="0" y="66"/>
                  </a:cxn>
                </a:cxnLst>
                <a:rect l="0" t="0" r="r" b="b"/>
                <a:pathLst>
                  <a:path w="63" h="66">
                    <a:moveTo>
                      <a:pt x="0" y="66"/>
                    </a:moveTo>
                    <a:lnTo>
                      <a:pt x="0" y="66"/>
                    </a:lnTo>
                    <a:lnTo>
                      <a:pt x="0" y="0"/>
                    </a:lnTo>
                    <a:lnTo>
                      <a:pt x="14" y="0"/>
                    </a:lnTo>
                    <a:lnTo>
                      <a:pt x="29" y="47"/>
                    </a:lnTo>
                    <a:cubicBezTo>
                      <a:pt x="31" y="51"/>
                      <a:pt x="32" y="54"/>
                      <a:pt x="32" y="57"/>
                    </a:cubicBezTo>
                    <a:cubicBezTo>
                      <a:pt x="33" y="54"/>
                      <a:pt x="34" y="51"/>
                      <a:pt x="36" y="46"/>
                    </a:cubicBezTo>
                    <a:lnTo>
                      <a:pt x="52" y="0"/>
                    </a:lnTo>
                    <a:lnTo>
                      <a:pt x="63" y="0"/>
                    </a:lnTo>
                    <a:lnTo>
                      <a:pt x="63" y="66"/>
                    </a:lnTo>
                    <a:lnTo>
                      <a:pt x="55" y="66"/>
                    </a:lnTo>
                    <a:lnTo>
                      <a:pt x="55" y="11"/>
                    </a:lnTo>
                    <a:lnTo>
                      <a:pt x="36" y="66"/>
                    </a:lnTo>
                    <a:lnTo>
                      <a:pt x="28" y="66"/>
                    </a:lnTo>
                    <a:lnTo>
                      <a:pt x="9" y="10"/>
                    </a:lnTo>
                    <a:lnTo>
                      <a:pt x="9" y="66"/>
                    </a:lnTo>
                    <a:lnTo>
                      <a:pt x="0" y="66"/>
                    </a:lnTo>
                    <a:close/>
                  </a:path>
                </a:pathLst>
              </a:cu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34" name="Freeform 114"/>
              <p:cNvSpPr>
                <a:spLocks/>
              </p:cNvSpPr>
              <p:nvPr/>
            </p:nvSpPr>
            <p:spPr bwMode="auto">
              <a:xfrm>
                <a:off x="3106" y="1534"/>
                <a:ext cx="74" cy="87"/>
              </a:xfrm>
              <a:custGeom>
                <a:avLst/>
                <a:gdLst/>
                <a:ahLst/>
                <a:cxnLst>
                  <a:cxn ang="0">
                    <a:pos x="26" y="66"/>
                  </a:cxn>
                  <a:cxn ang="0">
                    <a:pos x="26" y="66"/>
                  </a:cxn>
                  <a:cxn ang="0">
                    <a:pos x="26" y="38"/>
                  </a:cxn>
                  <a:cxn ang="0">
                    <a:pos x="0" y="0"/>
                  </a:cxn>
                  <a:cxn ang="0">
                    <a:pos x="11" y="0"/>
                  </a:cxn>
                  <a:cxn ang="0">
                    <a:pos x="24" y="20"/>
                  </a:cxn>
                  <a:cxn ang="0">
                    <a:pos x="31" y="31"/>
                  </a:cxn>
                  <a:cxn ang="0">
                    <a:pos x="38" y="20"/>
                  </a:cxn>
                  <a:cxn ang="0">
                    <a:pos x="51" y="0"/>
                  </a:cxn>
                  <a:cxn ang="0">
                    <a:pos x="61" y="0"/>
                  </a:cxn>
                  <a:cxn ang="0">
                    <a:pos x="34" y="38"/>
                  </a:cxn>
                  <a:cxn ang="0">
                    <a:pos x="34" y="66"/>
                  </a:cxn>
                  <a:cxn ang="0">
                    <a:pos x="26" y="66"/>
                  </a:cxn>
                </a:cxnLst>
                <a:rect l="0" t="0" r="r" b="b"/>
                <a:pathLst>
                  <a:path w="61" h="66">
                    <a:moveTo>
                      <a:pt x="26" y="66"/>
                    </a:moveTo>
                    <a:lnTo>
                      <a:pt x="26" y="66"/>
                    </a:lnTo>
                    <a:lnTo>
                      <a:pt x="26" y="38"/>
                    </a:lnTo>
                    <a:lnTo>
                      <a:pt x="0" y="0"/>
                    </a:lnTo>
                    <a:lnTo>
                      <a:pt x="11" y="0"/>
                    </a:lnTo>
                    <a:lnTo>
                      <a:pt x="24" y="20"/>
                    </a:lnTo>
                    <a:cubicBezTo>
                      <a:pt x="26" y="24"/>
                      <a:pt x="29" y="28"/>
                      <a:pt x="31" y="31"/>
                    </a:cubicBezTo>
                    <a:cubicBezTo>
                      <a:pt x="33" y="28"/>
                      <a:pt x="35" y="24"/>
                      <a:pt x="38" y="20"/>
                    </a:cubicBezTo>
                    <a:lnTo>
                      <a:pt x="51" y="0"/>
                    </a:lnTo>
                    <a:lnTo>
                      <a:pt x="61" y="0"/>
                    </a:lnTo>
                    <a:lnTo>
                      <a:pt x="34" y="38"/>
                    </a:lnTo>
                    <a:lnTo>
                      <a:pt x="34" y="66"/>
                    </a:lnTo>
                    <a:lnTo>
                      <a:pt x="26" y="66"/>
                    </a:lnTo>
                    <a:close/>
                  </a:path>
                </a:pathLst>
              </a:cu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35" name="Freeform 115"/>
              <p:cNvSpPr>
                <a:spLocks noEditPoints="1"/>
              </p:cNvSpPr>
              <p:nvPr/>
            </p:nvSpPr>
            <p:spPr bwMode="auto">
              <a:xfrm>
                <a:off x="3184" y="1534"/>
                <a:ext cx="10" cy="87"/>
              </a:xfrm>
              <a:custGeom>
                <a:avLst/>
                <a:gdLst/>
                <a:ahLst/>
                <a:cxnLst>
                  <a:cxn ang="0">
                    <a:pos x="0" y="10"/>
                  </a:cxn>
                  <a:cxn ang="0">
                    <a:pos x="0" y="10"/>
                  </a:cxn>
                  <a:cxn ang="0">
                    <a:pos x="0" y="0"/>
                  </a:cxn>
                  <a:cxn ang="0">
                    <a:pos x="8" y="0"/>
                  </a:cxn>
                  <a:cxn ang="0">
                    <a:pos x="8" y="10"/>
                  </a:cxn>
                  <a:cxn ang="0">
                    <a:pos x="0" y="10"/>
                  </a:cxn>
                  <a:cxn ang="0">
                    <a:pos x="0" y="66"/>
                  </a:cxn>
                  <a:cxn ang="0">
                    <a:pos x="0" y="66"/>
                  </a:cxn>
                  <a:cxn ang="0">
                    <a:pos x="0" y="19"/>
                  </a:cxn>
                  <a:cxn ang="0">
                    <a:pos x="8" y="19"/>
                  </a:cxn>
                  <a:cxn ang="0">
                    <a:pos x="8" y="66"/>
                  </a:cxn>
                  <a:cxn ang="0">
                    <a:pos x="0" y="66"/>
                  </a:cxn>
                </a:cxnLst>
                <a:rect l="0" t="0" r="r" b="b"/>
                <a:pathLst>
                  <a:path w="8" h="66">
                    <a:moveTo>
                      <a:pt x="0" y="10"/>
                    </a:moveTo>
                    <a:lnTo>
                      <a:pt x="0" y="10"/>
                    </a:lnTo>
                    <a:lnTo>
                      <a:pt x="0" y="0"/>
                    </a:lnTo>
                    <a:lnTo>
                      <a:pt x="8" y="0"/>
                    </a:lnTo>
                    <a:lnTo>
                      <a:pt x="8" y="10"/>
                    </a:lnTo>
                    <a:lnTo>
                      <a:pt x="0" y="10"/>
                    </a:lnTo>
                    <a:close/>
                    <a:moveTo>
                      <a:pt x="0" y="66"/>
                    </a:moveTo>
                    <a:lnTo>
                      <a:pt x="0" y="66"/>
                    </a:lnTo>
                    <a:lnTo>
                      <a:pt x="0" y="19"/>
                    </a:lnTo>
                    <a:lnTo>
                      <a:pt x="8" y="19"/>
                    </a:lnTo>
                    <a:lnTo>
                      <a:pt x="8" y="66"/>
                    </a:lnTo>
                    <a:lnTo>
                      <a:pt x="0" y="66"/>
                    </a:lnTo>
                    <a:close/>
                  </a:path>
                </a:pathLst>
              </a:cu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36" name="Freeform 116"/>
              <p:cNvSpPr>
                <a:spLocks noEditPoints="1"/>
              </p:cNvSpPr>
              <p:nvPr/>
            </p:nvSpPr>
            <p:spPr bwMode="auto">
              <a:xfrm>
                <a:off x="3206" y="1556"/>
                <a:ext cx="53" cy="66"/>
              </a:xfrm>
              <a:custGeom>
                <a:avLst/>
                <a:gdLst/>
                <a:ahLst/>
                <a:cxnLst>
                  <a:cxn ang="0">
                    <a:pos x="35" y="34"/>
                  </a:cxn>
                  <a:cxn ang="0">
                    <a:pos x="35" y="34"/>
                  </a:cxn>
                  <a:cxn ang="0">
                    <a:pos x="44" y="35"/>
                  </a:cxn>
                  <a:cxn ang="0">
                    <a:pos x="36" y="46"/>
                  </a:cxn>
                  <a:cxn ang="0">
                    <a:pos x="23" y="50"/>
                  </a:cxn>
                  <a:cxn ang="0">
                    <a:pos x="6" y="44"/>
                  </a:cxn>
                  <a:cxn ang="0">
                    <a:pos x="0" y="26"/>
                  </a:cxn>
                  <a:cxn ang="0">
                    <a:pos x="6" y="7"/>
                  </a:cxn>
                  <a:cxn ang="0">
                    <a:pos x="22" y="0"/>
                  </a:cxn>
                  <a:cxn ang="0">
                    <a:pos x="38" y="7"/>
                  </a:cxn>
                  <a:cxn ang="0">
                    <a:pos x="44" y="25"/>
                  </a:cxn>
                  <a:cxn ang="0">
                    <a:pos x="44" y="27"/>
                  </a:cxn>
                  <a:cxn ang="0">
                    <a:pos x="8" y="27"/>
                  </a:cxn>
                  <a:cxn ang="0">
                    <a:pos x="13" y="40"/>
                  </a:cxn>
                  <a:cxn ang="0">
                    <a:pos x="23" y="44"/>
                  </a:cxn>
                  <a:cxn ang="0">
                    <a:pos x="30" y="41"/>
                  </a:cxn>
                  <a:cxn ang="0">
                    <a:pos x="35" y="34"/>
                  </a:cxn>
                  <a:cxn ang="0">
                    <a:pos x="35" y="34"/>
                  </a:cxn>
                  <a:cxn ang="0">
                    <a:pos x="9" y="21"/>
                  </a:cxn>
                  <a:cxn ang="0">
                    <a:pos x="9" y="21"/>
                  </a:cxn>
                  <a:cxn ang="0">
                    <a:pos x="35" y="21"/>
                  </a:cxn>
                  <a:cxn ang="0">
                    <a:pos x="32" y="12"/>
                  </a:cxn>
                  <a:cxn ang="0">
                    <a:pos x="22" y="7"/>
                  </a:cxn>
                  <a:cxn ang="0">
                    <a:pos x="13" y="11"/>
                  </a:cxn>
                  <a:cxn ang="0">
                    <a:pos x="9" y="21"/>
                  </a:cxn>
                  <a:cxn ang="0">
                    <a:pos x="9" y="21"/>
                  </a:cxn>
                </a:cxnLst>
                <a:rect l="0" t="0" r="r" b="b"/>
                <a:pathLst>
                  <a:path w="44" h="50">
                    <a:moveTo>
                      <a:pt x="35" y="34"/>
                    </a:moveTo>
                    <a:lnTo>
                      <a:pt x="35" y="34"/>
                    </a:lnTo>
                    <a:lnTo>
                      <a:pt x="44" y="35"/>
                    </a:lnTo>
                    <a:cubicBezTo>
                      <a:pt x="42" y="40"/>
                      <a:pt x="40" y="44"/>
                      <a:pt x="36" y="46"/>
                    </a:cubicBezTo>
                    <a:cubicBezTo>
                      <a:pt x="33" y="49"/>
                      <a:pt x="28" y="50"/>
                      <a:pt x="23" y="50"/>
                    </a:cubicBezTo>
                    <a:cubicBezTo>
                      <a:pt x="16" y="50"/>
                      <a:pt x="10" y="48"/>
                      <a:pt x="6" y="44"/>
                    </a:cubicBezTo>
                    <a:cubicBezTo>
                      <a:pt x="2" y="40"/>
                      <a:pt x="0" y="34"/>
                      <a:pt x="0" y="26"/>
                    </a:cubicBezTo>
                    <a:cubicBezTo>
                      <a:pt x="0" y="18"/>
                      <a:pt x="2" y="12"/>
                      <a:pt x="6" y="7"/>
                    </a:cubicBezTo>
                    <a:cubicBezTo>
                      <a:pt x="10" y="3"/>
                      <a:pt x="16" y="0"/>
                      <a:pt x="22" y="0"/>
                    </a:cubicBezTo>
                    <a:cubicBezTo>
                      <a:pt x="28" y="0"/>
                      <a:pt x="34" y="3"/>
                      <a:pt x="38" y="7"/>
                    </a:cubicBezTo>
                    <a:cubicBezTo>
                      <a:pt x="42" y="11"/>
                      <a:pt x="44" y="17"/>
                      <a:pt x="44" y="25"/>
                    </a:cubicBezTo>
                    <a:cubicBezTo>
                      <a:pt x="44" y="26"/>
                      <a:pt x="44" y="27"/>
                      <a:pt x="44" y="27"/>
                    </a:cubicBezTo>
                    <a:lnTo>
                      <a:pt x="8" y="27"/>
                    </a:lnTo>
                    <a:cubicBezTo>
                      <a:pt x="8" y="33"/>
                      <a:pt x="10" y="37"/>
                      <a:pt x="13" y="40"/>
                    </a:cubicBezTo>
                    <a:cubicBezTo>
                      <a:pt x="15" y="42"/>
                      <a:pt x="19" y="44"/>
                      <a:pt x="23" y="44"/>
                    </a:cubicBezTo>
                    <a:cubicBezTo>
                      <a:pt x="26" y="44"/>
                      <a:pt x="28" y="43"/>
                      <a:pt x="30" y="41"/>
                    </a:cubicBezTo>
                    <a:cubicBezTo>
                      <a:pt x="32" y="40"/>
                      <a:pt x="34" y="37"/>
                      <a:pt x="35" y="34"/>
                    </a:cubicBezTo>
                    <a:lnTo>
                      <a:pt x="35" y="34"/>
                    </a:lnTo>
                    <a:close/>
                    <a:moveTo>
                      <a:pt x="9" y="21"/>
                    </a:moveTo>
                    <a:lnTo>
                      <a:pt x="9" y="21"/>
                    </a:lnTo>
                    <a:lnTo>
                      <a:pt x="35" y="21"/>
                    </a:lnTo>
                    <a:cubicBezTo>
                      <a:pt x="35" y="17"/>
                      <a:pt x="34" y="14"/>
                      <a:pt x="32" y="12"/>
                    </a:cubicBezTo>
                    <a:cubicBezTo>
                      <a:pt x="30" y="9"/>
                      <a:pt x="26" y="7"/>
                      <a:pt x="22" y="7"/>
                    </a:cubicBezTo>
                    <a:cubicBezTo>
                      <a:pt x="18" y="7"/>
                      <a:pt x="15" y="8"/>
                      <a:pt x="13" y="11"/>
                    </a:cubicBezTo>
                    <a:cubicBezTo>
                      <a:pt x="10" y="13"/>
                      <a:pt x="9" y="17"/>
                      <a:pt x="9" y="21"/>
                    </a:cubicBezTo>
                    <a:lnTo>
                      <a:pt x="9" y="21"/>
                    </a:lnTo>
                    <a:close/>
                  </a:path>
                </a:pathLst>
              </a:cu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37" name="Freeform 117"/>
              <p:cNvSpPr>
                <a:spLocks/>
              </p:cNvSpPr>
              <p:nvPr/>
            </p:nvSpPr>
            <p:spPr bwMode="auto">
              <a:xfrm>
                <a:off x="3272" y="1534"/>
                <a:ext cx="9" cy="87"/>
              </a:xfrm>
              <a:custGeom>
                <a:avLst/>
                <a:gdLst/>
                <a:ahLst/>
                <a:cxnLst>
                  <a:cxn ang="0">
                    <a:pos x="0" y="66"/>
                  </a:cxn>
                  <a:cxn ang="0">
                    <a:pos x="0" y="66"/>
                  </a:cxn>
                  <a:cxn ang="0">
                    <a:pos x="0" y="0"/>
                  </a:cxn>
                  <a:cxn ang="0">
                    <a:pos x="8" y="0"/>
                  </a:cxn>
                  <a:cxn ang="0">
                    <a:pos x="8" y="66"/>
                  </a:cxn>
                  <a:cxn ang="0">
                    <a:pos x="0" y="66"/>
                  </a:cxn>
                </a:cxnLst>
                <a:rect l="0" t="0" r="r" b="b"/>
                <a:pathLst>
                  <a:path w="8" h="66">
                    <a:moveTo>
                      <a:pt x="0" y="66"/>
                    </a:moveTo>
                    <a:lnTo>
                      <a:pt x="0" y="66"/>
                    </a:lnTo>
                    <a:lnTo>
                      <a:pt x="0" y="0"/>
                    </a:lnTo>
                    <a:lnTo>
                      <a:pt x="8" y="0"/>
                    </a:lnTo>
                    <a:lnTo>
                      <a:pt x="8" y="66"/>
                    </a:lnTo>
                    <a:lnTo>
                      <a:pt x="0" y="66"/>
                    </a:lnTo>
                    <a:close/>
                  </a:path>
                </a:pathLst>
              </a:cu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38" name="Freeform 118"/>
              <p:cNvSpPr>
                <a:spLocks noEditPoints="1"/>
              </p:cNvSpPr>
              <p:nvPr/>
            </p:nvSpPr>
            <p:spPr bwMode="auto">
              <a:xfrm>
                <a:off x="3293" y="1534"/>
                <a:ext cx="50" cy="88"/>
              </a:xfrm>
              <a:custGeom>
                <a:avLst/>
                <a:gdLst/>
                <a:ahLst/>
                <a:cxnLst>
                  <a:cxn ang="0">
                    <a:pos x="33" y="66"/>
                  </a:cxn>
                  <a:cxn ang="0">
                    <a:pos x="33" y="66"/>
                  </a:cxn>
                  <a:cxn ang="0">
                    <a:pos x="33" y="60"/>
                  </a:cxn>
                  <a:cxn ang="0">
                    <a:pos x="20" y="67"/>
                  </a:cxn>
                  <a:cxn ang="0">
                    <a:pos x="10" y="64"/>
                  </a:cxn>
                  <a:cxn ang="0">
                    <a:pos x="2" y="55"/>
                  </a:cxn>
                  <a:cxn ang="0">
                    <a:pos x="0" y="42"/>
                  </a:cxn>
                  <a:cxn ang="0">
                    <a:pos x="2" y="30"/>
                  </a:cxn>
                  <a:cxn ang="0">
                    <a:pos x="9" y="21"/>
                  </a:cxn>
                  <a:cxn ang="0">
                    <a:pos x="20" y="17"/>
                  </a:cxn>
                  <a:cxn ang="0">
                    <a:pos x="27" y="19"/>
                  </a:cxn>
                  <a:cxn ang="0">
                    <a:pos x="33" y="24"/>
                  </a:cxn>
                  <a:cxn ang="0">
                    <a:pos x="33" y="0"/>
                  </a:cxn>
                  <a:cxn ang="0">
                    <a:pos x="41" y="0"/>
                  </a:cxn>
                  <a:cxn ang="0">
                    <a:pos x="41" y="66"/>
                  </a:cxn>
                  <a:cxn ang="0">
                    <a:pos x="33" y="66"/>
                  </a:cxn>
                  <a:cxn ang="0">
                    <a:pos x="8" y="42"/>
                  </a:cxn>
                  <a:cxn ang="0">
                    <a:pos x="8" y="42"/>
                  </a:cxn>
                  <a:cxn ang="0">
                    <a:pos x="12" y="56"/>
                  </a:cxn>
                  <a:cxn ang="0">
                    <a:pos x="21" y="61"/>
                  </a:cxn>
                  <a:cxn ang="0">
                    <a:pos x="30" y="56"/>
                  </a:cxn>
                  <a:cxn ang="0">
                    <a:pos x="34" y="43"/>
                  </a:cxn>
                  <a:cxn ang="0">
                    <a:pos x="30" y="29"/>
                  </a:cxn>
                  <a:cxn ang="0">
                    <a:pos x="21" y="24"/>
                  </a:cxn>
                  <a:cxn ang="0">
                    <a:pos x="11" y="29"/>
                  </a:cxn>
                  <a:cxn ang="0">
                    <a:pos x="8" y="42"/>
                  </a:cxn>
                  <a:cxn ang="0">
                    <a:pos x="8" y="42"/>
                  </a:cxn>
                </a:cxnLst>
                <a:rect l="0" t="0" r="r" b="b"/>
                <a:pathLst>
                  <a:path w="41" h="67">
                    <a:moveTo>
                      <a:pt x="33" y="66"/>
                    </a:moveTo>
                    <a:lnTo>
                      <a:pt x="33" y="66"/>
                    </a:lnTo>
                    <a:lnTo>
                      <a:pt x="33" y="60"/>
                    </a:lnTo>
                    <a:cubicBezTo>
                      <a:pt x="30" y="65"/>
                      <a:pt x="26" y="67"/>
                      <a:pt x="20" y="67"/>
                    </a:cubicBezTo>
                    <a:cubicBezTo>
                      <a:pt x="16" y="67"/>
                      <a:pt x="13" y="66"/>
                      <a:pt x="10" y="64"/>
                    </a:cubicBezTo>
                    <a:cubicBezTo>
                      <a:pt x="6" y="62"/>
                      <a:pt x="4" y="59"/>
                      <a:pt x="2" y="55"/>
                    </a:cubicBezTo>
                    <a:cubicBezTo>
                      <a:pt x="0" y="52"/>
                      <a:pt x="0" y="47"/>
                      <a:pt x="0" y="42"/>
                    </a:cubicBezTo>
                    <a:cubicBezTo>
                      <a:pt x="0" y="38"/>
                      <a:pt x="0" y="33"/>
                      <a:pt x="2" y="30"/>
                    </a:cubicBezTo>
                    <a:cubicBezTo>
                      <a:pt x="4" y="26"/>
                      <a:pt x="6" y="23"/>
                      <a:pt x="9" y="21"/>
                    </a:cubicBezTo>
                    <a:cubicBezTo>
                      <a:pt x="12" y="19"/>
                      <a:pt x="16" y="17"/>
                      <a:pt x="20" y="17"/>
                    </a:cubicBezTo>
                    <a:cubicBezTo>
                      <a:pt x="23" y="17"/>
                      <a:pt x="25" y="18"/>
                      <a:pt x="27" y="19"/>
                    </a:cubicBezTo>
                    <a:cubicBezTo>
                      <a:pt x="30" y="21"/>
                      <a:pt x="31" y="22"/>
                      <a:pt x="33" y="24"/>
                    </a:cubicBezTo>
                    <a:lnTo>
                      <a:pt x="33" y="0"/>
                    </a:lnTo>
                    <a:lnTo>
                      <a:pt x="41" y="0"/>
                    </a:lnTo>
                    <a:lnTo>
                      <a:pt x="41" y="66"/>
                    </a:lnTo>
                    <a:lnTo>
                      <a:pt x="33" y="66"/>
                    </a:lnTo>
                    <a:close/>
                    <a:moveTo>
                      <a:pt x="8" y="42"/>
                    </a:moveTo>
                    <a:lnTo>
                      <a:pt x="8" y="42"/>
                    </a:lnTo>
                    <a:cubicBezTo>
                      <a:pt x="8" y="49"/>
                      <a:pt x="9" y="53"/>
                      <a:pt x="12" y="56"/>
                    </a:cubicBezTo>
                    <a:cubicBezTo>
                      <a:pt x="14" y="59"/>
                      <a:pt x="17" y="61"/>
                      <a:pt x="21" y="61"/>
                    </a:cubicBezTo>
                    <a:cubicBezTo>
                      <a:pt x="24" y="61"/>
                      <a:pt x="27" y="59"/>
                      <a:pt x="30" y="56"/>
                    </a:cubicBezTo>
                    <a:cubicBezTo>
                      <a:pt x="32" y="53"/>
                      <a:pt x="34" y="49"/>
                      <a:pt x="34" y="43"/>
                    </a:cubicBezTo>
                    <a:cubicBezTo>
                      <a:pt x="34" y="37"/>
                      <a:pt x="32" y="32"/>
                      <a:pt x="30" y="29"/>
                    </a:cubicBezTo>
                    <a:cubicBezTo>
                      <a:pt x="27" y="26"/>
                      <a:pt x="24" y="24"/>
                      <a:pt x="21" y="24"/>
                    </a:cubicBezTo>
                    <a:cubicBezTo>
                      <a:pt x="17" y="24"/>
                      <a:pt x="14" y="26"/>
                      <a:pt x="11" y="29"/>
                    </a:cubicBezTo>
                    <a:cubicBezTo>
                      <a:pt x="9" y="32"/>
                      <a:pt x="8" y="36"/>
                      <a:pt x="8" y="42"/>
                    </a:cubicBezTo>
                    <a:lnTo>
                      <a:pt x="8" y="42"/>
                    </a:lnTo>
                    <a:close/>
                  </a:path>
                </a:pathLst>
              </a:cu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39" name="Freeform 119"/>
              <p:cNvSpPr>
                <a:spLocks/>
              </p:cNvSpPr>
              <p:nvPr/>
            </p:nvSpPr>
            <p:spPr bwMode="auto">
              <a:xfrm>
                <a:off x="3391" y="1532"/>
                <a:ext cx="27" cy="115"/>
              </a:xfrm>
              <a:custGeom>
                <a:avLst/>
                <a:gdLst/>
                <a:ahLst/>
                <a:cxnLst>
                  <a:cxn ang="0">
                    <a:pos x="16" y="87"/>
                  </a:cxn>
                  <a:cxn ang="0">
                    <a:pos x="16" y="87"/>
                  </a:cxn>
                  <a:cxn ang="0">
                    <a:pos x="5" y="67"/>
                  </a:cxn>
                  <a:cxn ang="0">
                    <a:pos x="0" y="43"/>
                  </a:cxn>
                  <a:cxn ang="0">
                    <a:pos x="4" y="23"/>
                  </a:cxn>
                  <a:cxn ang="0">
                    <a:pos x="16" y="0"/>
                  </a:cxn>
                  <a:cxn ang="0">
                    <a:pos x="22" y="0"/>
                  </a:cxn>
                  <a:cxn ang="0">
                    <a:pos x="15" y="14"/>
                  </a:cxn>
                  <a:cxn ang="0">
                    <a:pos x="11" y="27"/>
                  </a:cxn>
                  <a:cxn ang="0">
                    <a:pos x="9" y="43"/>
                  </a:cxn>
                  <a:cxn ang="0">
                    <a:pos x="22" y="87"/>
                  </a:cxn>
                  <a:cxn ang="0">
                    <a:pos x="16" y="87"/>
                  </a:cxn>
                </a:cxnLst>
                <a:rect l="0" t="0" r="r" b="b"/>
                <a:pathLst>
                  <a:path w="22" h="87">
                    <a:moveTo>
                      <a:pt x="16" y="87"/>
                    </a:moveTo>
                    <a:lnTo>
                      <a:pt x="16" y="87"/>
                    </a:lnTo>
                    <a:cubicBezTo>
                      <a:pt x="12" y="81"/>
                      <a:pt x="8" y="74"/>
                      <a:pt x="5" y="67"/>
                    </a:cubicBezTo>
                    <a:cubicBezTo>
                      <a:pt x="2" y="59"/>
                      <a:pt x="0" y="52"/>
                      <a:pt x="0" y="43"/>
                    </a:cubicBezTo>
                    <a:cubicBezTo>
                      <a:pt x="0" y="36"/>
                      <a:pt x="2" y="29"/>
                      <a:pt x="4" y="23"/>
                    </a:cubicBezTo>
                    <a:cubicBezTo>
                      <a:pt x="7" y="15"/>
                      <a:pt x="11" y="8"/>
                      <a:pt x="16" y="0"/>
                    </a:cubicBezTo>
                    <a:lnTo>
                      <a:pt x="22" y="0"/>
                    </a:lnTo>
                    <a:cubicBezTo>
                      <a:pt x="18" y="7"/>
                      <a:pt x="16" y="11"/>
                      <a:pt x="15" y="14"/>
                    </a:cubicBezTo>
                    <a:cubicBezTo>
                      <a:pt x="13" y="18"/>
                      <a:pt x="12" y="22"/>
                      <a:pt x="11" y="27"/>
                    </a:cubicBezTo>
                    <a:cubicBezTo>
                      <a:pt x="9" y="32"/>
                      <a:pt x="9" y="38"/>
                      <a:pt x="9" y="43"/>
                    </a:cubicBezTo>
                    <a:cubicBezTo>
                      <a:pt x="9" y="58"/>
                      <a:pt x="13" y="72"/>
                      <a:pt x="22" y="87"/>
                    </a:cubicBezTo>
                    <a:lnTo>
                      <a:pt x="16" y="87"/>
                    </a:lnTo>
                    <a:close/>
                  </a:path>
                </a:pathLst>
              </a:cu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40" name="Freeform 120"/>
              <p:cNvSpPr>
                <a:spLocks noEditPoints="1"/>
              </p:cNvSpPr>
              <p:nvPr/>
            </p:nvSpPr>
            <p:spPr bwMode="auto">
              <a:xfrm>
                <a:off x="3426" y="1526"/>
                <a:ext cx="53" cy="108"/>
              </a:xfrm>
              <a:custGeom>
                <a:avLst/>
                <a:gdLst/>
                <a:ahLst/>
                <a:cxnLst>
                  <a:cxn ang="0">
                    <a:pos x="19" y="82"/>
                  </a:cxn>
                  <a:cxn ang="0">
                    <a:pos x="19" y="82"/>
                  </a:cxn>
                  <a:cxn ang="0">
                    <a:pos x="19" y="74"/>
                  </a:cxn>
                  <a:cxn ang="0">
                    <a:pos x="9" y="71"/>
                  </a:cxn>
                  <a:cxn ang="0">
                    <a:pos x="3" y="65"/>
                  </a:cxn>
                  <a:cxn ang="0">
                    <a:pos x="0" y="54"/>
                  </a:cxn>
                  <a:cxn ang="0">
                    <a:pos x="8" y="52"/>
                  </a:cxn>
                  <a:cxn ang="0">
                    <a:pos x="11" y="62"/>
                  </a:cxn>
                  <a:cxn ang="0">
                    <a:pos x="19" y="67"/>
                  </a:cxn>
                  <a:cxn ang="0">
                    <a:pos x="19" y="41"/>
                  </a:cxn>
                  <a:cxn ang="0">
                    <a:pos x="9" y="37"/>
                  </a:cxn>
                  <a:cxn ang="0">
                    <a:pos x="3" y="31"/>
                  </a:cxn>
                  <a:cxn ang="0">
                    <a:pos x="1" y="23"/>
                  </a:cxn>
                  <a:cxn ang="0">
                    <a:pos x="7" y="9"/>
                  </a:cxn>
                  <a:cxn ang="0">
                    <a:pos x="19" y="4"/>
                  </a:cxn>
                  <a:cxn ang="0">
                    <a:pos x="19" y="0"/>
                  </a:cxn>
                  <a:cxn ang="0">
                    <a:pos x="24" y="0"/>
                  </a:cxn>
                  <a:cxn ang="0">
                    <a:pos x="24" y="4"/>
                  </a:cxn>
                  <a:cxn ang="0">
                    <a:pos x="35" y="8"/>
                  </a:cxn>
                  <a:cxn ang="0">
                    <a:pos x="41" y="20"/>
                  </a:cxn>
                  <a:cxn ang="0">
                    <a:pos x="33" y="22"/>
                  </a:cxn>
                  <a:cxn ang="0">
                    <a:pos x="30" y="14"/>
                  </a:cxn>
                  <a:cxn ang="0">
                    <a:pos x="24" y="11"/>
                  </a:cxn>
                  <a:cxn ang="0">
                    <a:pos x="24" y="34"/>
                  </a:cxn>
                  <a:cxn ang="0">
                    <a:pos x="32" y="37"/>
                  </a:cxn>
                  <a:cxn ang="0">
                    <a:pos x="38" y="41"/>
                  </a:cxn>
                  <a:cxn ang="0">
                    <a:pos x="42" y="46"/>
                  </a:cxn>
                  <a:cxn ang="0">
                    <a:pos x="43" y="54"/>
                  </a:cxn>
                  <a:cxn ang="0">
                    <a:pos x="38" y="68"/>
                  </a:cxn>
                  <a:cxn ang="0">
                    <a:pos x="24" y="74"/>
                  </a:cxn>
                  <a:cxn ang="0">
                    <a:pos x="24" y="82"/>
                  </a:cxn>
                  <a:cxn ang="0">
                    <a:pos x="19" y="82"/>
                  </a:cxn>
                  <a:cxn ang="0">
                    <a:pos x="19" y="11"/>
                  </a:cxn>
                  <a:cxn ang="0">
                    <a:pos x="19" y="11"/>
                  </a:cxn>
                  <a:cxn ang="0">
                    <a:pos x="12" y="15"/>
                  </a:cxn>
                  <a:cxn ang="0">
                    <a:pos x="9" y="22"/>
                  </a:cxn>
                  <a:cxn ang="0">
                    <a:pos x="11" y="29"/>
                  </a:cxn>
                  <a:cxn ang="0">
                    <a:pos x="19" y="33"/>
                  </a:cxn>
                  <a:cxn ang="0">
                    <a:pos x="19" y="11"/>
                  </a:cxn>
                  <a:cxn ang="0">
                    <a:pos x="24" y="67"/>
                  </a:cxn>
                  <a:cxn ang="0">
                    <a:pos x="24" y="67"/>
                  </a:cxn>
                  <a:cxn ang="0">
                    <a:pos x="32" y="63"/>
                  </a:cxn>
                  <a:cxn ang="0">
                    <a:pos x="35" y="54"/>
                  </a:cxn>
                  <a:cxn ang="0">
                    <a:pos x="33" y="47"/>
                  </a:cxn>
                  <a:cxn ang="0">
                    <a:pos x="24" y="42"/>
                  </a:cxn>
                  <a:cxn ang="0">
                    <a:pos x="24" y="67"/>
                  </a:cxn>
                </a:cxnLst>
                <a:rect l="0" t="0" r="r" b="b"/>
                <a:pathLst>
                  <a:path w="43" h="82">
                    <a:moveTo>
                      <a:pt x="19" y="82"/>
                    </a:moveTo>
                    <a:lnTo>
                      <a:pt x="19" y="82"/>
                    </a:lnTo>
                    <a:lnTo>
                      <a:pt x="19" y="74"/>
                    </a:lnTo>
                    <a:cubicBezTo>
                      <a:pt x="15" y="73"/>
                      <a:pt x="12" y="72"/>
                      <a:pt x="9" y="71"/>
                    </a:cubicBezTo>
                    <a:cubicBezTo>
                      <a:pt x="7" y="70"/>
                      <a:pt x="5" y="68"/>
                      <a:pt x="3" y="65"/>
                    </a:cubicBezTo>
                    <a:cubicBezTo>
                      <a:pt x="1" y="62"/>
                      <a:pt x="0" y="58"/>
                      <a:pt x="0" y="54"/>
                    </a:cubicBezTo>
                    <a:lnTo>
                      <a:pt x="8" y="52"/>
                    </a:lnTo>
                    <a:cubicBezTo>
                      <a:pt x="8" y="57"/>
                      <a:pt x="9" y="60"/>
                      <a:pt x="11" y="62"/>
                    </a:cubicBezTo>
                    <a:cubicBezTo>
                      <a:pt x="13" y="65"/>
                      <a:pt x="16" y="67"/>
                      <a:pt x="19" y="67"/>
                    </a:cubicBezTo>
                    <a:lnTo>
                      <a:pt x="19" y="41"/>
                    </a:lnTo>
                    <a:cubicBezTo>
                      <a:pt x="16" y="40"/>
                      <a:pt x="12" y="39"/>
                      <a:pt x="9" y="37"/>
                    </a:cubicBezTo>
                    <a:cubicBezTo>
                      <a:pt x="6" y="36"/>
                      <a:pt x="4" y="34"/>
                      <a:pt x="3" y="31"/>
                    </a:cubicBezTo>
                    <a:cubicBezTo>
                      <a:pt x="2" y="29"/>
                      <a:pt x="1" y="26"/>
                      <a:pt x="1" y="23"/>
                    </a:cubicBezTo>
                    <a:cubicBezTo>
                      <a:pt x="1" y="17"/>
                      <a:pt x="3" y="12"/>
                      <a:pt x="7" y="9"/>
                    </a:cubicBezTo>
                    <a:cubicBezTo>
                      <a:pt x="10" y="6"/>
                      <a:pt x="14" y="5"/>
                      <a:pt x="19" y="4"/>
                    </a:cubicBezTo>
                    <a:lnTo>
                      <a:pt x="19" y="0"/>
                    </a:lnTo>
                    <a:lnTo>
                      <a:pt x="24" y="0"/>
                    </a:lnTo>
                    <a:lnTo>
                      <a:pt x="24" y="4"/>
                    </a:lnTo>
                    <a:cubicBezTo>
                      <a:pt x="29" y="5"/>
                      <a:pt x="32" y="6"/>
                      <a:pt x="35" y="8"/>
                    </a:cubicBezTo>
                    <a:cubicBezTo>
                      <a:pt x="39" y="11"/>
                      <a:pt x="41" y="15"/>
                      <a:pt x="41" y="20"/>
                    </a:cubicBezTo>
                    <a:lnTo>
                      <a:pt x="33" y="22"/>
                    </a:lnTo>
                    <a:cubicBezTo>
                      <a:pt x="33" y="19"/>
                      <a:pt x="32" y="16"/>
                      <a:pt x="30" y="14"/>
                    </a:cubicBezTo>
                    <a:cubicBezTo>
                      <a:pt x="29" y="13"/>
                      <a:pt x="27" y="12"/>
                      <a:pt x="24" y="11"/>
                    </a:cubicBezTo>
                    <a:lnTo>
                      <a:pt x="24" y="34"/>
                    </a:lnTo>
                    <a:cubicBezTo>
                      <a:pt x="28" y="35"/>
                      <a:pt x="31" y="36"/>
                      <a:pt x="32" y="37"/>
                    </a:cubicBezTo>
                    <a:cubicBezTo>
                      <a:pt x="34" y="38"/>
                      <a:pt x="37" y="39"/>
                      <a:pt x="38" y="41"/>
                    </a:cubicBezTo>
                    <a:cubicBezTo>
                      <a:pt x="40" y="42"/>
                      <a:pt x="41" y="44"/>
                      <a:pt x="42" y="46"/>
                    </a:cubicBezTo>
                    <a:cubicBezTo>
                      <a:pt x="43" y="49"/>
                      <a:pt x="43" y="51"/>
                      <a:pt x="43" y="54"/>
                    </a:cubicBezTo>
                    <a:cubicBezTo>
                      <a:pt x="43" y="59"/>
                      <a:pt x="41" y="64"/>
                      <a:pt x="38" y="68"/>
                    </a:cubicBezTo>
                    <a:cubicBezTo>
                      <a:pt x="34" y="71"/>
                      <a:pt x="30" y="73"/>
                      <a:pt x="24" y="74"/>
                    </a:cubicBezTo>
                    <a:lnTo>
                      <a:pt x="24" y="82"/>
                    </a:lnTo>
                    <a:lnTo>
                      <a:pt x="19" y="82"/>
                    </a:lnTo>
                    <a:close/>
                    <a:moveTo>
                      <a:pt x="19" y="11"/>
                    </a:moveTo>
                    <a:lnTo>
                      <a:pt x="19" y="11"/>
                    </a:lnTo>
                    <a:cubicBezTo>
                      <a:pt x="16" y="11"/>
                      <a:pt x="14" y="13"/>
                      <a:pt x="12" y="15"/>
                    </a:cubicBezTo>
                    <a:cubicBezTo>
                      <a:pt x="10" y="17"/>
                      <a:pt x="9" y="19"/>
                      <a:pt x="9" y="22"/>
                    </a:cubicBezTo>
                    <a:cubicBezTo>
                      <a:pt x="9" y="25"/>
                      <a:pt x="10" y="27"/>
                      <a:pt x="11" y="29"/>
                    </a:cubicBezTo>
                    <a:cubicBezTo>
                      <a:pt x="13" y="31"/>
                      <a:pt x="15" y="32"/>
                      <a:pt x="19" y="33"/>
                    </a:cubicBezTo>
                    <a:lnTo>
                      <a:pt x="19" y="11"/>
                    </a:lnTo>
                    <a:close/>
                    <a:moveTo>
                      <a:pt x="24" y="67"/>
                    </a:moveTo>
                    <a:lnTo>
                      <a:pt x="24" y="67"/>
                    </a:lnTo>
                    <a:cubicBezTo>
                      <a:pt x="27" y="66"/>
                      <a:pt x="30" y="65"/>
                      <a:pt x="32" y="63"/>
                    </a:cubicBezTo>
                    <a:cubicBezTo>
                      <a:pt x="34" y="60"/>
                      <a:pt x="35" y="58"/>
                      <a:pt x="35" y="54"/>
                    </a:cubicBezTo>
                    <a:cubicBezTo>
                      <a:pt x="35" y="51"/>
                      <a:pt x="34" y="49"/>
                      <a:pt x="33" y="47"/>
                    </a:cubicBezTo>
                    <a:cubicBezTo>
                      <a:pt x="31" y="45"/>
                      <a:pt x="28" y="44"/>
                      <a:pt x="24" y="42"/>
                    </a:cubicBezTo>
                    <a:lnTo>
                      <a:pt x="24" y="67"/>
                    </a:lnTo>
                    <a:close/>
                  </a:path>
                </a:pathLst>
              </a:cu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41" name="Freeform 121"/>
              <p:cNvSpPr>
                <a:spLocks/>
              </p:cNvSpPr>
              <p:nvPr/>
            </p:nvSpPr>
            <p:spPr bwMode="auto">
              <a:xfrm>
                <a:off x="3483" y="1532"/>
                <a:ext cx="32" cy="90"/>
              </a:xfrm>
              <a:custGeom>
                <a:avLst/>
                <a:gdLst/>
                <a:ahLst/>
                <a:cxnLst>
                  <a:cxn ang="0">
                    <a:pos x="0" y="68"/>
                  </a:cxn>
                  <a:cxn ang="0">
                    <a:pos x="0" y="68"/>
                  </a:cxn>
                  <a:cxn ang="0">
                    <a:pos x="20" y="0"/>
                  </a:cxn>
                  <a:cxn ang="0">
                    <a:pos x="26" y="0"/>
                  </a:cxn>
                  <a:cxn ang="0">
                    <a:pos x="7" y="68"/>
                  </a:cxn>
                  <a:cxn ang="0">
                    <a:pos x="0" y="68"/>
                  </a:cxn>
                </a:cxnLst>
                <a:rect l="0" t="0" r="r" b="b"/>
                <a:pathLst>
                  <a:path w="26" h="68">
                    <a:moveTo>
                      <a:pt x="0" y="68"/>
                    </a:moveTo>
                    <a:lnTo>
                      <a:pt x="0" y="68"/>
                    </a:lnTo>
                    <a:lnTo>
                      <a:pt x="20" y="0"/>
                    </a:lnTo>
                    <a:lnTo>
                      <a:pt x="26" y="0"/>
                    </a:lnTo>
                    <a:lnTo>
                      <a:pt x="7" y="68"/>
                    </a:lnTo>
                    <a:lnTo>
                      <a:pt x="0" y="68"/>
                    </a:lnTo>
                    <a:close/>
                  </a:path>
                </a:pathLst>
              </a:cu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42" name="Freeform 122"/>
              <p:cNvSpPr>
                <a:spLocks noEditPoints="1"/>
              </p:cNvSpPr>
              <p:nvPr/>
            </p:nvSpPr>
            <p:spPr bwMode="auto">
              <a:xfrm>
                <a:off x="3524" y="1534"/>
                <a:ext cx="70" cy="87"/>
              </a:xfrm>
              <a:custGeom>
                <a:avLst/>
                <a:gdLst/>
                <a:ahLst/>
                <a:cxnLst>
                  <a:cxn ang="0">
                    <a:pos x="0" y="66"/>
                  </a:cxn>
                  <a:cxn ang="0">
                    <a:pos x="0" y="66"/>
                  </a:cxn>
                  <a:cxn ang="0">
                    <a:pos x="0" y="0"/>
                  </a:cxn>
                  <a:cxn ang="0">
                    <a:pos x="29" y="0"/>
                  </a:cxn>
                  <a:cxn ang="0">
                    <a:pos x="43" y="2"/>
                  </a:cxn>
                  <a:cxn ang="0">
                    <a:pos x="50" y="8"/>
                  </a:cxn>
                  <a:cxn ang="0">
                    <a:pos x="53" y="18"/>
                  </a:cxn>
                  <a:cxn ang="0">
                    <a:pos x="48" y="30"/>
                  </a:cxn>
                  <a:cxn ang="0">
                    <a:pos x="34" y="36"/>
                  </a:cxn>
                  <a:cxn ang="0">
                    <a:pos x="40" y="40"/>
                  </a:cxn>
                  <a:cxn ang="0">
                    <a:pos x="47" y="48"/>
                  </a:cxn>
                  <a:cxn ang="0">
                    <a:pos x="58" y="66"/>
                  </a:cxn>
                  <a:cxn ang="0">
                    <a:pos x="47" y="66"/>
                  </a:cxn>
                  <a:cxn ang="0">
                    <a:pos x="39" y="53"/>
                  </a:cxn>
                  <a:cxn ang="0">
                    <a:pos x="32" y="44"/>
                  </a:cxn>
                  <a:cxn ang="0">
                    <a:pos x="28" y="39"/>
                  </a:cxn>
                  <a:cxn ang="0">
                    <a:pos x="24" y="37"/>
                  </a:cxn>
                  <a:cxn ang="0">
                    <a:pos x="19" y="37"/>
                  </a:cxn>
                  <a:cxn ang="0">
                    <a:pos x="9" y="37"/>
                  </a:cxn>
                  <a:cxn ang="0">
                    <a:pos x="9" y="66"/>
                  </a:cxn>
                  <a:cxn ang="0">
                    <a:pos x="0" y="66"/>
                  </a:cxn>
                  <a:cxn ang="0">
                    <a:pos x="9" y="29"/>
                  </a:cxn>
                  <a:cxn ang="0">
                    <a:pos x="9" y="29"/>
                  </a:cxn>
                  <a:cxn ang="0">
                    <a:pos x="28" y="29"/>
                  </a:cxn>
                  <a:cxn ang="0">
                    <a:pos x="37" y="28"/>
                  </a:cxn>
                  <a:cxn ang="0">
                    <a:pos x="42" y="24"/>
                  </a:cxn>
                  <a:cxn ang="0">
                    <a:pos x="44" y="18"/>
                  </a:cxn>
                  <a:cxn ang="0">
                    <a:pos x="41" y="11"/>
                  </a:cxn>
                  <a:cxn ang="0">
                    <a:pos x="30" y="8"/>
                  </a:cxn>
                  <a:cxn ang="0">
                    <a:pos x="9" y="8"/>
                  </a:cxn>
                  <a:cxn ang="0">
                    <a:pos x="9" y="29"/>
                  </a:cxn>
                </a:cxnLst>
                <a:rect l="0" t="0" r="r" b="b"/>
                <a:pathLst>
                  <a:path w="58" h="66">
                    <a:moveTo>
                      <a:pt x="0" y="66"/>
                    </a:moveTo>
                    <a:lnTo>
                      <a:pt x="0" y="66"/>
                    </a:lnTo>
                    <a:lnTo>
                      <a:pt x="0" y="0"/>
                    </a:lnTo>
                    <a:lnTo>
                      <a:pt x="29" y="0"/>
                    </a:lnTo>
                    <a:cubicBezTo>
                      <a:pt x="35" y="0"/>
                      <a:pt x="40" y="1"/>
                      <a:pt x="43" y="2"/>
                    </a:cubicBezTo>
                    <a:cubicBezTo>
                      <a:pt x="46" y="3"/>
                      <a:pt x="48" y="5"/>
                      <a:pt x="50" y="8"/>
                    </a:cubicBezTo>
                    <a:cubicBezTo>
                      <a:pt x="52" y="11"/>
                      <a:pt x="53" y="15"/>
                      <a:pt x="53" y="18"/>
                    </a:cubicBezTo>
                    <a:cubicBezTo>
                      <a:pt x="53" y="23"/>
                      <a:pt x="51" y="27"/>
                      <a:pt x="48" y="30"/>
                    </a:cubicBezTo>
                    <a:cubicBezTo>
                      <a:pt x="45" y="33"/>
                      <a:pt x="41" y="35"/>
                      <a:pt x="34" y="36"/>
                    </a:cubicBezTo>
                    <a:cubicBezTo>
                      <a:pt x="37" y="37"/>
                      <a:pt x="38" y="39"/>
                      <a:pt x="40" y="40"/>
                    </a:cubicBezTo>
                    <a:cubicBezTo>
                      <a:pt x="42" y="42"/>
                      <a:pt x="45" y="45"/>
                      <a:pt x="47" y="48"/>
                    </a:cubicBezTo>
                    <a:lnTo>
                      <a:pt x="58" y="66"/>
                    </a:lnTo>
                    <a:lnTo>
                      <a:pt x="47" y="66"/>
                    </a:lnTo>
                    <a:lnTo>
                      <a:pt x="39" y="53"/>
                    </a:lnTo>
                    <a:cubicBezTo>
                      <a:pt x="36" y="49"/>
                      <a:pt x="34" y="46"/>
                      <a:pt x="32" y="44"/>
                    </a:cubicBezTo>
                    <a:cubicBezTo>
                      <a:pt x="31" y="41"/>
                      <a:pt x="29" y="40"/>
                      <a:pt x="28" y="39"/>
                    </a:cubicBezTo>
                    <a:cubicBezTo>
                      <a:pt x="27" y="38"/>
                      <a:pt x="25" y="38"/>
                      <a:pt x="24" y="37"/>
                    </a:cubicBezTo>
                    <a:cubicBezTo>
                      <a:pt x="23" y="37"/>
                      <a:pt x="21" y="37"/>
                      <a:pt x="19" y="37"/>
                    </a:cubicBezTo>
                    <a:lnTo>
                      <a:pt x="9" y="37"/>
                    </a:lnTo>
                    <a:lnTo>
                      <a:pt x="9" y="66"/>
                    </a:lnTo>
                    <a:lnTo>
                      <a:pt x="0" y="66"/>
                    </a:lnTo>
                    <a:close/>
                    <a:moveTo>
                      <a:pt x="9" y="29"/>
                    </a:moveTo>
                    <a:lnTo>
                      <a:pt x="9" y="29"/>
                    </a:lnTo>
                    <a:lnTo>
                      <a:pt x="28" y="29"/>
                    </a:lnTo>
                    <a:cubicBezTo>
                      <a:pt x="32" y="29"/>
                      <a:pt x="35" y="29"/>
                      <a:pt x="37" y="28"/>
                    </a:cubicBezTo>
                    <a:cubicBezTo>
                      <a:pt x="39" y="27"/>
                      <a:pt x="41" y="26"/>
                      <a:pt x="42" y="24"/>
                    </a:cubicBezTo>
                    <a:cubicBezTo>
                      <a:pt x="43" y="22"/>
                      <a:pt x="44" y="21"/>
                      <a:pt x="44" y="18"/>
                    </a:cubicBezTo>
                    <a:cubicBezTo>
                      <a:pt x="44" y="15"/>
                      <a:pt x="43" y="13"/>
                      <a:pt x="41" y="11"/>
                    </a:cubicBezTo>
                    <a:cubicBezTo>
                      <a:pt x="38" y="9"/>
                      <a:pt x="35" y="8"/>
                      <a:pt x="30" y="8"/>
                    </a:cubicBezTo>
                    <a:lnTo>
                      <a:pt x="9" y="8"/>
                    </a:lnTo>
                    <a:lnTo>
                      <a:pt x="9" y="29"/>
                    </a:lnTo>
                    <a:close/>
                  </a:path>
                </a:pathLst>
              </a:cu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43" name="Freeform 123"/>
              <p:cNvSpPr>
                <a:spLocks noEditPoints="1"/>
              </p:cNvSpPr>
              <p:nvPr/>
            </p:nvSpPr>
            <p:spPr bwMode="auto">
              <a:xfrm>
                <a:off x="3605" y="1534"/>
                <a:ext cx="62" cy="87"/>
              </a:xfrm>
              <a:custGeom>
                <a:avLst/>
                <a:gdLst/>
                <a:ahLst/>
                <a:cxnLst>
                  <a:cxn ang="0">
                    <a:pos x="0" y="66"/>
                  </a:cxn>
                  <a:cxn ang="0">
                    <a:pos x="0" y="66"/>
                  </a:cxn>
                  <a:cxn ang="0">
                    <a:pos x="0" y="0"/>
                  </a:cxn>
                  <a:cxn ang="0">
                    <a:pos x="25" y="0"/>
                  </a:cxn>
                  <a:cxn ang="0">
                    <a:pos x="35" y="1"/>
                  </a:cxn>
                  <a:cxn ang="0">
                    <a:pos x="43" y="4"/>
                  </a:cxn>
                  <a:cxn ang="0">
                    <a:pos x="49" y="10"/>
                  </a:cxn>
                  <a:cxn ang="0">
                    <a:pos x="51" y="19"/>
                  </a:cxn>
                  <a:cxn ang="0">
                    <a:pos x="45" y="34"/>
                  </a:cxn>
                  <a:cxn ang="0">
                    <a:pos x="26" y="39"/>
                  </a:cxn>
                  <a:cxn ang="0">
                    <a:pos x="9" y="39"/>
                  </a:cxn>
                  <a:cxn ang="0">
                    <a:pos x="9" y="66"/>
                  </a:cxn>
                  <a:cxn ang="0">
                    <a:pos x="0" y="66"/>
                  </a:cxn>
                  <a:cxn ang="0">
                    <a:pos x="9" y="32"/>
                  </a:cxn>
                  <a:cxn ang="0">
                    <a:pos x="9" y="32"/>
                  </a:cxn>
                  <a:cxn ang="0">
                    <a:pos x="26" y="32"/>
                  </a:cxn>
                  <a:cxn ang="0">
                    <a:pos x="38" y="29"/>
                  </a:cxn>
                  <a:cxn ang="0">
                    <a:pos x="42" y="20"/>
                  </a:cxn>
                  <a:cxn ang="0">
                    <a:pos x="39" y="13"/>
                  </a:cxn>
                  <a:cxn ang="0">
                    <a:pos x="34" y="9"/>
                  </a:cxn>
                  <a:cxn ang="0">
                    <a:pos x="26" y="8"/>
                  </a:cxn>
                  <a:cxn ang="0">
                    <a:pos x="9" y="8"/>
                  </a:cxn>
                  <a:cxn ang="0">
                    <a:pos x="9" y="32"/>
                  </a:cxn>
                </a:cxnLst>
                <a:rect l="0" t="0" r="r" b="b"/>
                <a:pathLst>
                  <a:path w="51" h="66">
                    <a:moveTo>
                      <a:pt x="0" y="66"/>
                    </a:moveTo>
                    <a:lnTo>
                      <a:pt x="0" y="66"/>
                    </a:lnTo>
                    <a:lnTo>
                      <a:pt x="0" y="0"/>
                    </a:lnTo>
                    <a:lnTo>
                      <a:pt x="25" y="0"/>
                    </a:lnTo>
                    <a:cubicBezTo>
                      <a:pt x="29" y="0"/>
                      <a:pt x="33" y="1"/>
                      <a:pt x="35" y="1"/>
                    </a:cubicBezTo>
                    <a:cubicBezTo>
                      <a:pt x="38" y="2"/>
                      <a:pt x="41" y="3"/>
                      <a:pt x="43" y="4"/>
                    </a:cubicBezTo>
                    <a:cubicBezTo>
                      <a:pt x="45" y="6"/>
                      <a:pt x="47" y="8"/>
                      <a:pt x="49" y="10"/>
                    </a:cubicBezTo>
                    <a:cubicBezTo>
                      <a:pt x="50" y="13"/>
                      <a:pt x="51" y="16"/>
                      <a:pt x="51" y="19"/>
                    </a:cubicBezTo>
                    <a:cubicBezTo>
                      <a:pt x="51" y="25"/>
                      <a:pt x="49" y="30"/>
                      <a:pt x="45" y="34"/>
                    </a:cubicBezTo>
                    <a:cubicBezTo>
                      <a:pt x="42" y="38"/>
                      <a:pt x="35" y="39"/>
                      <a:pt x="26" y="39"/>
                    </a:cubicBezTo>
                    <a:lnTo>
                      <a:pt x="9" y="39"/>
                    </a:lnTo>
                    <a:lnTo>
                      <a:pt x="9" y="66"/>
                    </a:lnTo>
                    <a:lnTo>
                      <a:pt x="0" y="66"/>
                    </a:lnTo>
                    <a:close/>
                    <a:moveTo>
                      <a:pt x="9" y="32"/>
                    </a:moveTo>
                    <a:lnTo>
                      <a:pt x="9" y="32"/>
                    </a:lnTo>
                    <a:lnTo>
                      <a:pt x="26" y="32"/>
                    </a:lnTo>
                    <a:cubicBezTo>
                      <a:pt x="32" y="32"/>
                      <a:pt x="36" y="31"/>
                      <a:pt x="38" y="29"/>
                    </a:cubicBezTo>
                    <a:cubicBezTo>
                      <a:pt x="40" y="26"/>
                      <a:pt x="42" y="24"/>
                      <a:pt x="42" y="20"/>
                    </a:cubicBezTo>
                    <a:cubicBezTo>
                      <a:pt x="42" y="17"/>
                      <a:pt x="41" y="15"/>
                      <a:pt x="39" y="13"/>
                    </a:cubicBezTo>
                    <a:cubicBezTo>
                      <a:pt x="38" y="11"/>
                      <a:pt x="36" y="9"/>
                      <a:pt x="34" y="9"/>
                    </a:cubicBezTo>
                    <a:cubicBezTo>
                      <a:pt x="32" y="8"/>
                      <a:pt x="30" y="8"/>
                      <a:pt x="26" y="8"/>
                    </a:cubicBezTo>
                    <a:lnTo>
                      <a:pt x="9" y="8"/>
                    </a:lnTo>
                    <a:lnTo>
                      <a:pt x="9" y="32"/>
                    </a:lnTo>
                    <a:close/>
                  </a:path>
                </a:pathLst>
              </a:cu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44" name="Freeform 124"/>
              <p:cNvSpPr>
                <a:spLocks/>
              </p:cNvSpPr>
              <p:nvPr/>
            </p:nvSpPr>
            <p:spPr bwMode="auto">
              <a:xfrm>
                <a:off x="3681" y="1534"/>
                <a:ext cx="76" cy="87"/>
              </a:xfrm>
              <a:custGeom>
                <a:avLst/>
                <a:gdLst/>
                <a:ahLst/>
                <a:cxnLst>
                  <a:cxn ang="0">
                    <a:pos x="0" y="66"/>
                  </a:cxn>
                  <a:cxn ang="0">
                    <a:pos x="0" y="66"/>
                  </a:cxn>
                  <a:cxn ang="0">
                    <a:pos x="0" y="0"/>
                  </a:cxn>
                  <a:cxn ang="0">
                    <a:pos x="14" y="0"/>
                  </a:cxn>
                  <a:cxn ang="0">
                    <a:pos x="29" y="47"/>
                  </a:cxn>
                  <a:cxn ang="0">
                    <a:pos x="32" y="57"/>
                  </a:cxn>
                  <a:cxn ang="0">
                    <a:pos x="36" y="46"/>
                  </a:cxn>
                  <a:cxn ang="0">
                    <a:pos x="52" y="0"/>
                  </a:cxn>
                  <a:cxn ang="0">
                    <a:pos x="63" y="0"/>
                  </a:cxn>
                  <a:cxn ang="0">
                    <a:pos x="63" y="66"/>
                  </a:cxn>
                  <a:cxn ang="0">
                    <a:pos x="55" y="66"/>
                  </a:cxn>
                  <a:cxn ang="0">
                    <a:pos x="55" y="11"/>
                  </a:cxn>
                  <a:cxn ang="0">
                    <a:pos x="36" y="66"/>
                  </a:cxn>
                  <a:cxn ang="0">
                    <a:pos x="28" y="66"/>
                  </a:cxn>
                  <a:cxn ang="0">
                    <a:pos x="9" y="10"/>
                  </a:cxn>
                  <a:cxn ang="0">
                    <a:pos x="9" y="66"/>
                  </a:cxn>
                  <a:cxn ang="0">
                    <a:pos x="0" y="66"/>
                  </a:cxn>
                </a:cxnLst>
                <a:rect l="0" t="0" r="r" b="b"/>
                <a:pathLst>
                  <a:path w="63" h="66">
                    <a:moveTo>
                      <a:pt x="0" y="66"/>
                    </a:moveTo>
                    <a:lnTo>
                      <a:pt x="0" y="66"/>
                    </a:lnTo>
                    <a:lnTo>
                      <a:pt x="0" y="0"/>
                    </a:lnTo>
                    <a:lnTo>
                      <a:pt x="14" y="0"/>
                    </a:lnTo>
                    <a:lnTo>
                      <a:pt x="29" y="47"/>
                    </a:lnTo>
                    <a:cubicBezTo>
                      <a:pt x="31" y="51"/>
                      <a:pt x="32" y="55"/>
                      <a:pt x="32" y="57"/>
                    </a:cubicBezTo>
                    <a:cubicBezTo>
                      <a:pt x="33" y="54"/>
                      <a:pt x="34" y="51"/>
                      <a:pt x="36" y="46"/>
                    </a:cubicBezTo>
                    <a:lnTo>
                      <a:pt x="52" y="0"/>
                    </a:lnTo>
                    <a:lnTo>
                      <a:pt x="63" y="0"/>
                    </a:lnTo>
                    <a:lnTo>
                      <a:pt x="63" y="66"/>
                    </a:lnTo>
                    <a:lnTo>
                      <a:pt x="55" y="66"/>
                    </a:lnTo>
                    <a:lnTo>
                      <a:pt x="55" y="11"/>
                    </a:lnTo>
                    <a:lnTo>
                      <a:pt x="36" y="66"/>
                    </a:lnTo>
                    <a:lnTo>
                      <a:pt x="28" y="66"/>
                    </a:lnTo>
                    <a:lnTo>
                      <a:pt x="9" y="10"/>
                    </a:lnTo>
                    <a:lnTo>
                      <a:pt x="9" y="66"/>
                    </a:lnTo>
                    <a:lnTo>
                      <a:pt x="0" y="66"/>
                    </a:lnTo>
                    <a:close/>
                  </a:path>
                </a:pathLst>
              </a:cu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45" name="Freeform 125"/>
              <p:cNvSpPr>
                <a:spLocks/>
              </p:cNvSpPr>
              <p:nvPr/>
            </p:nvSpPr>
            <p:spPr bwMode="auto">
              <a:xfrm>
                <a:off x="3771" y="1532"/>
                <a:ext cx="26" cy="115"/>
              </a:xfrm>
              <a:custGeom>
                <a:avLst/>
                <a:gdLst/>
                <a:ahLst/>
                <a:cxnLst>
                  <a:cxn ang="0">
                    <a:pos x="6" y="87"/>
                  </a:cxn>
                  <a:cxn ang="0">
                    <a:pos x="6" y="87"/>
                  </a:cxn>
                  <a:cxn ang="0">
                    <a:pos x="0" y="87"/>
                  </a:cxn>
                  <a:cxn ang="0">
                    <a:pos x="14" y="43"/>
                  </a:cxn>
                  <a:cxn ang="0">
                    <a:pos x="12" y="27"/>
                  </a:cxn>
                  <a:cxn ang="0">
                    <a:pos x="8" y="14"/>
                  </a:cxn>
                  <a:cxn ang="0">
                    <a:pos x="0" y="0"/>
                  </a:cxn>
                  <a:cxn ang="0">
                    <a:pos x="6" y="0"/>
                  </a:cxn>
                  <a:cxn ang="0">
                    <a:pos x="19" y="23"/>
                  </a:cxn>
                  <a:cxn ang="0">
                    <a:pos x="22" y="43"/>
                  </a:cxn>
                  <a:cxn ang="0">
                    <a:pos x="17" y="67"/>
                  </a:cxn>
                  <a:cxn ang="0">
                    <a:pos x="6" y="87"/>
                  </a:cxn>
                  <a:cxn ang="0">
                    <a:pos x="6" y="87"/>
                  </a:cxn>
                </a:cxnLst>
                <a:rect l="0" t="0" r="r" b="b"/>
                <a:pathLst>
                  <a:path w="22" h="87">
                    <a:moveTo>
                      <a:pt x="6" y="87"/>
                    </a:moveTo>
                    <a:lnTo>
                      <a:pt x="6" y="87"/>
                    </a:lnTo>
                    <a:lnTo>
                      <a:pt x="0" y="87"/>
                    </a:lnTo>
                    <a:cubicBezTo>
                      <a:pt x="9" y="72"/>
                      <a:pt x="14" y="58"/>
                      <a:pt x="14" y="43"/>
                    </a:cubicBezTo>
                    <a:cubicBezTo>
                      <a:pt x="14" y="38"/>
                      <a:pt x="13" y="32"/>
                      <a:pt x="12" y="27"/>
                    </a:cubicBezTo>
                    <a:cubicBezTo>
                      <a:pt x="11" y="22"/>
                      <a:pt x="9" y="18"/>
                      <a:pt x="8" y="14"/>
                    </a:cubicBezTo>
                    <a:cubicBezTo>
                      <a:pt x="6" y="11"/>
                      <a:pt x="4" y="7"/>
                      <a:pt x="0" y="0"/>
                    </a:cubicBezTo>
                    <a:lnTo>
                      <a:pt x="6" y="0"/>
                    </a:lnTo>
                    <a:cubicBezTo>
                      <a:pt x="12" y="8"/>
                      <a:pt x="16" y="15"/>
                      <a:pt x="19" y="23"/>
                    </a:cubicBezTo>
                    <a:cubicBezTo>
                      <a:pt x="21" y="29"/>
                      <a:pt x="22" y="36"/>
                      <a:pt x="22" y="43"/>
                    </a:cubicBezTo>
                    <a:cubicBezTo>
                      <a:pt x="22" y="52"/>
                      <a:pt x="21" y="59"/>
                      <a:pt x="17" y="67"/>
                    </a:cubicBezTo>
                    <a:cubicBezTo>
                      <a:pt x="14" y="74"/>
                      <a:pt x="11" y="81"/>
                      <a:pt x="6" y="87"/>
                    </a:cubicBezTo>
                    <a:lnTo>
                      <a:pt x="6" y="87"/>
                    </a:lnTo>
                    <a:close/>
                  </a:path>
                </a:pathLst>
              </a:cu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46" name="Freeform 126"/>
              <p:cNvSpPr>
                <a:spLocks/>
              </p:cNvSpPr>
              <p:nvPr/>
            </p:nvSpPr>
            <p:spPr bwMode="auto">
              <a:xfrm>
                <a:off x="3465" y="1070"/>
                <a:ext cx="105" cy="5"/>
              </a:xfrm>
              <a:custGeom>
                <a:avLst/>
                <a:gdLst/>
                <a:ahLst/>
                <a:cxnLst>
                  <a:cxn ang="0">
                    <a:pos x="0" y="4"/>
                  </a:cxn>
                  <a:cxn ang="0">
                    <a:pos x="0" y="4"/>
                  </a:cxn>
                  <a:cxn ang="0">
                    <a:pos x="86" y="4"/>
                  </a:cxn>
                  <a:cxn ang="0">
                    <a:pos x="86" y="0"/>
                  </a:cxn>
                  <a:cxn ang="0">
                    <a:pos x="0" y="0"/>
                  </a:cxn>
                  <a:cxn ang="0">
                    <a:pos x="0" y="4"/>
                  </a:cxn>
                </a:cxnLst>
                <a:rect l="0" t="0" r="r" b="b"/>
                <a:pathLst>
                  <a:path w="86" h="4">
                    <a:moveTo>
                      <a:pt x="0" y="4"/>
                    </a:moveTo>
                    <a:lnTo>
                      <a:pt x="0" y="4"/>
                    </a:lnTo>
                    <a:lnTo>
                      <a:pt x="86" y="4"/>
                    </a:lnTo>
                    <a:lnTo>
                      <a:pt x="86" y="0"/>
                    </a:lnTo>
                    <a:lnTo>
                      <a:pt x="0" y="0"/>
                    </a:lnTo>
                    <a:lnTo>
                      <a:pt x="0" y="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47" name="Freeform 127"/>
              <p:cNvSpPr>
                <a:spLocks/>
              </p:cNvSpPr>
              <p:nvPr/>
            </p:nvSpPr>
            <p:spPr bwMode="auto">
              <a:xfrm>
                <a:off x="3566" y="891"/>
                <a:ext cx="6" cy="362"/>
              </a:xfrm>
              <a:custGeom>
                <a:avLst/>
                <a:gdLst/>
                <a:ahLst/>
                <a:cxnLst>
                  <a:cxn ang="0">
                    <a:pos x="0" y="274"/>
                  </a:cxn>
                  <a:cxn ang="0">
                    <a:pos x="0" y="274"/>
                  </a:cxn>
                  <a:cxn ang="0">
                    <a:pos x="5" y="274"/>
                  </a:cxn>
                  <a:cxn ang="0">
                    <a:pos x="5" y="0"/>
                  </a:cxn>
                  <a:cxn ang="0">
                    <a:pos x="0" y="0"/>
                  </a:cxn>
                  <a:cxn ang="0">
                    <a:pos x="0" y="274"/>
                  </a:cxn>
                </a:cxnLst>
                <a:rect l="0" t="0" r="r" b="b"/>
                <a:pathLst>
                  <a:path w="5" h="274">
                    <a:moveTo>
                      <a:pt x="0" y="274"/>
                    </a:moveTo>
                    <a:lnTo>
                      <a:pt x="0" y="274"/>
                    </a:lnTo>
                    <a:lnTo>
                      <a:pt x="5" y="274"/>
                    </a:lnTo>
                    <a:lnTo>
                      <a:pt x="5" y="0"/>
                    </a:lnTo>
                    <a:lnTo>
                      <a:pt x="0" y="0"/>
                    </a:lnTo>
                    <a:lnTo>
                      <a:pt x="0" y="27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48" name="Freeform 128"/>
              <p:cNvSpPr>
                <a:spLocks/>
              </p:cNvSpPr>
              <p:nvPr/>
            </p:nvSpPr>
            <p:spPr bwMode="auto">
              <a:xfrm>
                <a:off x="3570" y="1251"/>
                <a:ext cx="103" cy="6"/>
              </a:xfrm>
              <a:custGeom>
                <a:avLst/>
                <a:gdLst/>
                <a:ahLst/>
                <a:cxnLst>
                  <a:cxn ang="0">
                    <a:pos x="0" y="5"/>
                  </a:cxn>
                  <a:cxn ang="0">
                    <a:pos x="0" y="5"/>
                  </a:cxn>
                  <a:cxn ang="0">
                    <a:pos x="85" y="5"/>
                  </a:cxn>
                  <a:cxn ang="0">
                    <a:pos x="85" y="0"/>
                  </a:cxn>
                  <a:cxn ang="0">
                    <a:pos x="0" y="0"/>
                  </a:cxn>
                  <a:cxn ang="0">
                    <a:pos x="0" y="5"/>
                  </a:cxn>
                </a:cxnLst>
                <a:rect l="0" t="0" r="r" b="b"/>
                <a:pathLst>
                  <a:path w="85" h="5">
                    <a:moveTo>
                      <a:pt x="0" y="5"/>
                    </a:moveTo>
                    <a:lnTo>
                      <a:pt x="0" y="5"/>
                    </a:lnTo>
                    <a:lnTo>
                      <a:pt x="85" y="5"/>
                    </a:lnTo>
                    <a:lnTo>
                      <a:pt x="85" y="0"/>
                    </a:lnTo>
                    <a:lnTo>
                      <a:pt x="0" y="0"/>
                    </a:lnTo>
                    <a:lnTo>
                      <a:pt x="0" y="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49" name="Freeform 129"/>
              <p:cNvSpPr>
                <a:spLocks/>
              </p:cNvSpPr>
              <p:nvPr/>
            </p:nvSpPr>
            <p:spPr bwMode="auto">
              <a:xfrm>
                <a:off x="3570" y="887"/>
                <a:ext cx="103" cy="8"/>
              </a:xfrm>
              <a:custGeom>
                <a:avLst/>
                <a:gdLst/>
                <a:ahLst/>
                <a:cxnLst>
                  <a:cxn ang="0">
                    <a:pos x="0" y="6"/>
                  </a:cxn>
                  <a:cxn ang="0">
                    <a:pos x="0" y="6"/>
                  </a:cxn>
                  <a:cxn ang="0">
                    <a:pos x="85" y="6"/>
                  </a:cxn>
                  <a:cxn ang="0">
                    <a:pos x="85" y="0"/>
                  </a:cxn>
                  <a:cxn ang="0">
                    <a:pos x="0" y="0"/>
                  </a:cxn>
                  <a:cxn ang="0">
                    <a:pos x="0" y="6"/>
                  </a:cxn>
                </a:cxnLst>
                <a:rect l="0" t="0" r="r" b="b"/>
                <a:pathLst>
                  <a:path w="85" h="6">
                    <a:moveTo>
                      <a:pt x="0" y="6"/>
                    </a:moveTo>
                    <a:lnTo>
                      <a:pt x="0" y="6"/>
                    </a:lnTo>
                    <a:lnTo>
                      <a:pt x="85" y="6"/>
                    </a:lnTo>
                    <a:lnTo>
                      <a:pt x="85" y="0"/>
                    </a:lnTo>
                    <a:lnTo>
                      <a:pt x="0" y="0"/>
                    </a:lnTo>
                    <a:lnTo>
                      <a:pt x="0" y="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50" name="Freeform 130"/>
              <p:cNvSpPr>
                <a:spLocks noEditPoints="1"/>
              </p:cNvSpPr>
              <p:nvPr/>
            </p:nvSpPr>
            <p:spPr bwMode="auto">
              <a:xfrm>
                <a:off x="3761" y="849"/>
                <a:ext cx="74" cy="87"/>
              </a:xfrm>
              <a:custGeom>
                <a:avLst/>
                <a:gdLst/>
                <a:ahLst/>
                <a:cxnLst>
                  <a:cxn ang="0">
                    <a:pos x="0" y="66"/>
                  </a:cxn>
                  <a:cxn ang="0">
                    <a:pos x="0" y="66"/>
                  </a:cxn>
                  <a:cxn ang="0">
                    <a:pos x="25" y="0"/>
                  </a:cxn>
                  <a:cxn ang="0">
                    <a:pos x="34" y="0"/>
                  </a:cxn>
                  <a:cxn ang="0">
                    <a:pos x="61" y="66"/>
                  </a:cxn>
                  <a:cxn ang="0">
                    <a:pos x="51" y="66"/>
                  </a:cxn>
                  <a:cxn ang="0">
                    <a:pos x="44" y="46"/>
                  </a:cxn>
                  <a:cxn ang="0">
                    <a:pos x="16" y="46"/>
                  </a:cxn>
                  <a:cxn ang="0">
                    <a:pos x="9" y="66"/>
                  </a:cxn>
                  <a:cxn ang="0">
                    <a:pos x="0" y="66"/>
                  </a:cxn>
                  <a:cxn ang="0">
                    <a:pos x="19" y="39"/>
                  </a:cxn>
                  <a:cxn ang="0">
                    <a:pos x="19" y="39"/>
                  </a:cxn>
                  <a:cxn ang="0">
                    <a:pos x="41" y="39"/>
                  </a:cxn>
                  <a:cxn ang="0">
                    <a:pos x="34" y="21"/>
                  </a:cxn>
                  <a:cxn ang="0">
                    <a:pos x="29" y="7"/>
                  </a:cxn>
                  <a:cxn ang="0">
                    <a:pos x="26" y="20"/>
                  </a:cxn>
                  <a:cxn ang="0">
                    <a:pos x="19" y="39"/>
                  </a:cxn>
                </a:cxnLst>
                <a:rect l="0" t="0" r="r" b="b"/>
                <a:pathLst>
                  <a:path w="61" h="66">
                    <a:moveTo>
                      <a:pt x="0" y="66"/>
                    </a:moveTo>
                    <a:lnTo>
                      <a:pt x="0" y="66"/>
                    </a:lnTo>
                    <a:lnTo>
                      <a:pt x="25" y="0"/>
                    </a:lnTo>
                    <a:lnTo>
                      <a:pt x="34" y="0"/>
                    </a:lnTo>
                    <a:lnTo>
                      <a:pt x="61" y="66"/>
                    </a:lnTo>
                    <a:lnTo>
                      <a:pt x="51" y="66"/>
                    </a:lnTo>
                    <a:lnTo>
                      <a:pt x="44" y="46"/>
                    </a:lnTo>
                    <a:lnTo>
                      <a:pt x="16" y="46"/>
                    </a:lnTo>
                    <a:lnTo>
                      <a:pt x="9" y="66"/>
                    </a:lnTo>
                    <a:lnTo>
                      <a:pt x="0" y="66"/>
                    </a:lnTo>
                    <a:close/>
                    <a:moveTo>
                      <a:pt x="19" y="39"/>
                    </a:moveTo>
                    <a:lnTo>
                      <a:pt x="19" y="39"/>
                    </a:lnTo>
                    <a:lnTo>
                      <a:pt x="41" y="39"/>
                    </a:lnTo>
                    <a:lnTo>
                      <a:pt x="34" y="21"/>
                    </a:lnTo>
                    <a:cubicBezTo>
                      <a:pt x="32" y="15"/>
                      <a:pt x="30" y="10"/>
                      <a:pt x="29" y="7"/>
                    </a:cubicBezTo>
                    <a:cubicBezTo>
                      <a:pt x="29" y="11"/>
                      <a:pt x="27" y="15"/>
                      <a:pt x="26" y="20"/>
                    </a:cubicBezTo>
                    <a:lnTo>
                      <a:pt x="19" y="39"/>
                    </a:lnTo>
                    <a:close/>
                  </a:path>
                </a:pathLst>
              </a:cu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51" name="Freeform 131"/>
              <p:cNvSpPr>
                <a:spLocks/>
              </p:cNvSpPr>
              <p:nvPr/>
            </p:nvSpPr>
            <p:spPr bwMode="auto">
              <a:xfrm>
                <a:off x="3841" y="848"/>
                <a:ext cx="65" cy="90"/>
              </a:xfrm>
              <a:custGeom>
                <a:avLst/>
                <a:gdLst/>
                <a:ahLst/>
                <a:cxnLst>
                  <a:cxn ang="0">
                    <a:pos x="0" y="46"/>
                  </a:cxn>
                  <a:cxn ang="0">
                    <a:pos x="0" y="46"/>
                  </a:cxn>
                  <a:cxn ang="0">
                    <a:pos x="8" y="45"/>
                  </a:cxn>
                  <a:cxn ang="0">
                    <a:pos x="11" y="53"/>
                  </a:cxn>
                  <a:cxn ang="0">
                    <a:pos x="18" y="58"/>
                  </a:cxn>
                  <a:cxn ang="0">
                    <a:pos x="28" y="60"/>
                  </a:cxn>
                  <a:cxn ang="0">
                    <a:pos x="37" y="59"/>
                  </a:cxn>
                  <a:cxn ang="0">
                    <a:pos x="42" y="55"/>
                  </a:cxn>
                  <a:cxn ang="0">
                    <a:pos x="44" y="49"/>
                  </a:cxn>
                  <a:cxn ang="0">
                    <a:pos x="42" y="44"/>
                  </a:cxn>
                  <a:cxn ang="0">
                    <a:pos x="37" y="40"/>
                  </a:cxn>
                  <a:cxn ang="0">
                    <a:pos x="25" y="36"/>
                  </a:cxn>
                  <a:cxn ang="0">
                    <a:pos x="12" y="32"/>
                  </a:cxn>
                  <a:cxn ang="0">
                    <a:pos x="5" y="26"/>
                  </a:cxn>
                  <a:cxn ang="0">
                    <a:pos x="3" y="18"/>
                  </a:cxn>
                  <a:cxn ang="0">
                    <a:pos x="6" y="9"/>
                  </a:cxn>
                  <a:cxn ang="0">
                    <a:pos x="14" y="2"/>
                  </a:cxn>
                  <a:cxn ang="0">
                    <a:pos x="26" y="0"/>
                  </a:cxn>
                  <a:cxn ang="0">
                    <a:pos x="39" y="2"/>
                  </a:cxn>
                  <a:cxn ang="0">
                    <a:pos x="47" y="9"/>
                  </a:cxn>
                  <a:cxn ang="0">
                    <a:pos x="51" y="20"/>
                  </a:cxn>
                  <a:cxn ang="0">
                    <a:pos x="42" y="20"/>
                  </a:cxn>
                  <a:cxn ang="0">
                    <a:pos x="38" y="11"/>
                  </a:cxn>
                  <a:cxn ang="0">
                    <a:pos x="26" y="8"/>
                  </a:cxn>
                  <a:cxn ang="0">
                    <a:pos x="15" y="10"/>
                  </a:cxn>
                  <a:cxn ang="0">
                    <a:pos x="11" y="17"/>
                  </a:cxn>
                  <a:cxn ang="0">
                    <a:pos x="14" y="23"/>
                  </a:cxn>
                  <a:cxn ang="0">
                    <a:pos x="27" y="28"/>
                  </a:cxn>
                  <a:cxn ang="0">
                    <a:pos x="41" y="32"/>
                  </a:cxn>
                  <a:cxn ang="0">
                    <a:pos x="50" y="39"/>
                  </a:cxn>
                  <a:cxn ang="0">
                    <a:pos x="53" y="48"/>
                  </a:cxn>
                  <a:cxn ang="0">
                    <a:pos x="50" y="58"/>
                  </a:cxn>
                  <a:cxn ang="0">
                    <a:pos x="41" y="65"/>
                  </a:cxn>
                  <a:cxn ang="0">
                    <a:pos x="28" y="68"/>
                  </a:cxn>
                  <a:cxn ang="0">
                    <a:pos x="13" y="65"/>
                  </a:cxn>
                  <a:cxn ang="0">
                    <a:pos x="4" y="58"/>
                  </a:cxn>
                  <a:cxn ang="0">
                    <a:pos x="0" y="46"/>
                  </a:cxn>
                  <a:cxn ang="0">
                    <a:pos x="0" y="46"/>
                  </a:cxn>
                </a:cxnLst>
                <a:rect l="0" t="0" r="r" b="b"/>
                <a:pathLst>
                  <a:path w="53" h="68">
                    <a:moveTo>
                      <a:pt x="0" y="46"/>
                    </a:moveTo>
                    <a:lnTo>
                      <a:pt x="0" y="46"/>
                    </a:lnTo>
                    <a:lnTo>
                      <a:pt x="8" y="45"/>
                    </a:lnTo>
                    <a:cubicBezTo>
                      <a:pt x="9" y="48"/>
                      <a:pt x="10" y="51"/>
                      <a:pt x="11" y="53"/>
                    </a:cubicBezTo>
                    <a:cubicBezTo>
                      <a:pt x="13" y="55"/>
                      <a:pt x="15" y="57"/>
                      <a:pt x="18" y="58"/>
                    </a:cubicBezTo>
                    <a:cubicBezTo>
                      <a:pt x="21" y="60"/>
                      <a:pt x="24" y="60"/>
                      <a:pt x="28" y="60"/>
                    </a:cubicBezTo>
                    <a:cubicBezTo>
                      <a:pt x="31" y="60"/>
                      <a:pt x="34" y="60"/>
                      <a:pt x="37" y="59"/>
                    </a:cubicBezTo>
                    <a:cubicBezTo>
                      <a:pt x="39" y="58"/>
                      <a:pt x="41" y="56"/>
                      <a:pt x="42" y="55"/>
                    </a:cubicBezTo>
                    <a:cubicBezTo>
                      <a:pt x="44" y="53"/>
                      <a:pt x="44" y="51"/>
                      <a:pt x="44" y="49"/>
                    </a:cubicBezTo>
                    <a:cubicBezTo>
                      <a:pt x="44" y="47"/>
                      <a:pt x="44" y="45"/>
                      <a:pt x="42" y="44"/>
                    </a:cubicBezTo>
                    <a:cubicBezTo>
                      <a:pt x="41" y="42"/>
                      <a:pt x="39" y="41"/>
                      <a:pt x="37" y="40"/>
                    </a:cubicBezTo>
                    <a:cubicBezTo>
                      <a:pt x="35" y="39"/>
                      <a:pt x="31" y="38"/>
                      <a:pt x="25" y="36"/>
                    </a:cubicBezTo>
                    <a:cubicBezTo>
                      <a:pt x="19" y="35"/>
                      <a:pt x="15" y="34"/>
                      <a:pt x="12" y="32"/>
                    </a:cubicBezTo>
                    <a:cubicBezTo>
                      <a:pt x="9" y="31"/>
                      <a:pt x="7" y="29"/>
                      <a:pt x="5" y="26"/>
                    </a:cubicBezTo>
                    <a:cubicBezTo>
                      <a:pt x="4" y="24"/>
                      <a:pt x="3" y="21"/>
                      <a:pt x="3" y="18"/>
                    </a:cubicBezTo>
                    <a:cubicBezTo>
                      <a:pt x="3" y="15"/>
                      <a:pt x="4" y="12"/>
                      <a:pt x="6" y="9"/>
                    </a:cubicBezTo>
                    <a:cubicBezTo>
                      <a:pt x="7" y="6"/>
                      <a:pt x="10" y="4"/>
                      <a:pt x="14" y="2"/>
                    </a:cubicBezTo>
                    <a:cubicBezTo>
                      <a:pt x="17" y="1"/>
                      <a:pt x="21" y="0"/>
                      <a:pt x="26" y="0"/>
                    </a:cubicBezTo>
                    <a:cubicBezTo>
                      <a:pt x="31" y="0"/>
                      <a:pt x="35" y="1"/>
                      <a:pt x="39" y="2"/>
                    </a:cubicBezTo>
                    <a:cubicBezTo>
                      <a:pt x="43" y="4"/>
                      <a:pt x="45" y="6"/>
                      <a:pt x="47" y="9"/>
                    </a:cubicBezTo>
                    <a:cubicBezTo>
                      <a:pt x="49" y="12"/>
                      <a:pt x="51" y="16"/>
                      <a:pt x="51" y="20"/>
                    </a:cubicBezTo>
                    <a:lnTo>
                      <a:pt x="42" y="20"/>
                    </a:lnTo>
                    <a:cubicBezTo>
                      <a:pt x="42" y="16"/>
                      <a:pt x="40" y="13"/>
                      <a:pt x="38" y="11"/>
                    </a:cubicBezTo>
                    <a:cubicBezTo>
                      <a:pt x="35" y="9"/>
                      <a:pt x="31" y="8"/>
                      <a:pt x="26" y="8"/>
                    </a:cubicBezTo>
                    <a:cubicBezTo>
                      <a:pt x="21" y="8"/>
                      <a:pt x="17" y="9"/>
                      <a:pt x="15" y="10"/>
                    </a:cubicBezTo>
                    <a:cubicBezTo>
                      <a:pt x="12" y="12"/>
                      <a:pt x="11" y="15"/>
                      <a:pt x="11" y="17"/>
                    </a:cubicBezTo>
                    <a:cubicBezTo>
                      <a:pt x="11" y="20"/>
                      <a:pt x="12" y="22"/>
                      <a:pt x="14" y="23"/>
                    </a:cubicBezTo>
                    <a:cubicBezTo>
                      <a:pt x="15" y="25"/>
                      <a:pt x="20" y="26"/>
                      <a:pt x="27" y="28"/>
                    </a:cubicBezTo>
                    <a:cubicBezTo>
                      <a:pt x="34" y="30"/>
                      <a:pt x="39" y="31"/>
                      <a:pt x="41" y="32"/>
                    </a:cubicBezTo>
                    <a:cubicBezTo>
                      <a:pt x="45" y="34"/>
                      <a:pt x="48" y="36"/>
                      <a:pt x="50" y="39"/>
                    </a:cubicBezTo>
                    <a:cubicBezTo>
                      <a:pt x="52" y="42"/>
                      <a:pt x="53" y="45"/>
                      <a:pt x="53" y="48"/>
                    </a:cubicBezTo>
                    <a:cubicBezTo>
                      <a:pt x="53" y="52"/>
                      <a:pt x="52" y="55"/>
                      <a:pt x="50" y="58"/>
                    </a:cubicBezTo>
                    <a:cubicBezTo>
                      <a:pt x="48" y="61"/>
                      <a:pt x="45" y="64"/>
                      <a:pt x="41" y="65"/>
                    </a:cubicBezTo>
                    <a:cubicBezTo>
                      <a:pt x="37" y="67"/>
                      <a:pt x="33" y="68"/>
                      <a:pt x="28" y="68"/>
                    </a:cubicBezTo>
                    <a:cubicBezTo>
                      <a:pt x="22" y="68"/>
                      <a:pt x="17" y="67"/>
                      <a:pt x="13" y="65"/>
                    </a:cubicBezTo>
                    <a:cubicBezTo>
                      <a:pt x="9" y="64"/>
                      <a:pt x="6" y="61"/>
                      <a:pt x="4" y="58"/>
                    </a:cubicBezTo>
                    <a:cubicBezTo>
                      <a:pt x="2" y="54"/>
                      <a:pt x="0" y="50"/>
                      <a:pt x="0" y="46"/>
                    </a:cubicBezTo>
                    <a:lnTo>
                      <a:pt x="0" y="46"/>
                    </a:lnTo>
                    <a:close/>
                  </a:path>
                </a:pathLst>
              </a:cu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52" name="Freeform 132"/>
              <p:cNvSpPr>
                <a:spLocks/>
              </p:cNvSpPr>
              <p:nvPr/>
            </p:nvSpPr>
            <p:spPr bwMode="auto">
              <a:xfrm>
                <a:off x="3920" y="849"/>
                <a:ext cx="77" cy="87"/>
              </a:xfrm>
              <a:custGeom>
                <a:avLst/>
                <a:gdLst/>
                <a:ahLst/>
                <a:cxnLst>
                  <a:cxn ang="0">
                    <a:pos x="0" y="66"/>
                  </a:cxn>
                  <a:cxn ang="0">
                    <a:pos x="0" y="66"/>
                  </a:cxn>
                  <a:cxn ang="0">
                    <a:pos x="0" y="0"/>
                  </a:cxn>
                  <a:cxn ang="0">
                    <a:pos x="13" y="0"/>
                  </a:cxn>
                  <a:cxn ang="0">
                    <a:pos x="29" y="47"/>
                  </a:cxn>
                  <a:cxn ang="0">
                    <a:pos x="32" y="56"/>
                  </a:cxn>
                  <a:cxn ang="0">
                    <a:pos x="36" y="46"/>
                  </a:cxn>
                  <a:cxn ang="0">
                    <a:pos x="51" y="0"/>
                  </a:cxn>
                  <a:cxn ang="0">
                    <a:pos x="63" y="0"/>
                  </a:cxn>
                  <a:cxn ang="0">
                    <a:pos x="63" y="66"/>
                  </a:cxn>
                  <a:cxn ang="0">
                    <a:pos x="55" y="66"/>
                  </a:cxn>
                  <a:cxn ang="0">
                    <a:pos x="55" y="11"/>
                  </a:cxn>
                  <a:cxn ang="0">
                    <a:pos x="36" y="66"/>
                  </a:cxn>
                  <a:cxn ang="0">
                    <a:pos x="28" y="66"/>
                  </a:cxn>
                  <a:cxn ang="0">
                    <a:pos x="9" y="10"/>
                  </a:cxn>
                  <a:cxn ang="0">
                    <a:pos x="9" y="66"/>
                  </a:cxn>
                  <a:cxn ang="0">
                    <a:pos x="0" y="66"/>
                  </a:cxn>
                </a:cxnLst>
                <a:rect l="0" t="0" r="r" b="b"/>
                <a:pathLst>
                  <a:path w="63" h="66">
                    <a:moveTo>
                      <a:pt x="0" y="66"/>
                    </a:moveTo>
                    <a:lnTo>
                      <a:pt x="0" y="66"/>
                    </a:lnTo>
                    <a:lnTo>
                      <a:pt x="0" y="0"/>
                    </a:lnTo>
                    <a:lnTo>
                      <a:pt x="13" y="0"/>
                    </a:lnTo>
                    <a:lnTo>
                      <a:pt x="29" y="47"/>
                    </a:lnTo>
                    <a:cubicBezTo>
                      <a:pt x="30" y="51"/>
                      <a:pt x="32" y="54"/>
                      <a:pt x="32" y="56"/>
                    </a:cubicBezTo>
                    <a:cubicBezTo>
                      <a:pt x="33" y="54"/>
                      <a:pt x="34" y="50"/>
                      <a:pt x="36" y="46"/>
                    </a:cubicBezTo>
                    <a:lnTo>
                      <a:pt x="51" y="0"/>
                    </a:lnTo>
                    <a:lnTo>
                      <a:pt x="63" y="0"/>
                    </a:lnTo>
                    <a:lnTo>
                      <a:pt x="63" y="66"/>
                    </a:lnTo>
                    <a:lnTo>
                      <a:pt x="55" y="66"/>
                    </a:lnTo>
                    <a:lnTo>
                      <a:pt x="55" y="11"/>
                    </a:lnTo>
                    <a:lnTo>
                      <a:pt x="36" y="66"/>
                    </a:lnTo>
                    <a:lnTo>
                      <a:pt x="28" y="66"/>
                    </a:lnTo>
                    <a:lnTo>
                      <a:pt x="9" y="10"/>
                    </a:lnTo>
                    <a:lnTo>
                      <a:pt x="9" y="66"/>
                    </a:lnTo>
                    <a:lnTo>
                      <a:pt x="0" y="66"/>
                    </a:lnTo>
                    <a:close/>
                  </a:path>
                </a:pathLst>
              </a:cu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53" name="Freeform 133"/>
              <p:cNvSpPr>
                <a:spLocks/>
              </p:cNvSpPr>
              <p:nvPr/>
            </p:nvSpPr>
            <p:spPr bwMode="auto">
              <a:xfrm>
                <a:off x="3737" y="1245"/>
                <a:ext cx="56" cy="89"/>
              </a:xfrm>
              <a:custGeom>
                <a:avLst/>
                <a:gdLst/>
                <a:ahLst/>
                <a:cxnLst>
                  <a:cxn ang="0">
                    <a:pos x="0" y="0"/>
                  </a:cxn>
                  <a:cxn ang="0">
                    <a:pos x="0" y="0"/>
                  </a:cxn>
                  <a:cxn ang="0">
                    <a:pos x="13" y="0"/>
                  </a:cxn>
                  <a:cxn ang="0">
                    <a:pos x="13" y="55"/>
                  </a:cxn>
                  <a:cxn ang="0">
                    <a:pos x="46" y="55"/>
                  </a:cxn>
                  <a:cxn ang="0">
                    <a:pos x="46" y="67"/>
                  </a:cxn>
                  <a:cxn ang="0">
                    <a:pos x="0" y="67"/>
                  </a:cxn>
                  <a:cxn ang="0">
                    <a:pos x="0" y="0"/>
                  </a:cxn>
                </a:cxnLst>
                <a:rect l="0" t="0" r="r" b="b"/>
                <a:pathLst>
                  <a:path w="46" h="67">
                    <a:moveTo>
                      <a:pt x="0" y="0"/>
                    </a:moveTo>
                    <a:lnTo>
                      <a:pt x="0" y="0"/>
                    </a:lnTo>
                    <a:lnTo>
                      <a:pt x="13" y="0"/>
                    </a:lnTo>
                    <a:lnTo>
                      <a:pt x="13" y="55"/>
                    </a:lnTo>
                    <a:lnTo>
                      <a:pt x="46" y="55"/>
                    </a:lnTo>
                    <a:lnTo>
                      <a:pt x="46" y="67"/>
                    </a:lnTo>
                    <a:lnTo>
                      <a:pt x="0" y="67"/>
                    </a:lnTo>
                    <a:lnTo>
                      <a:pt x="0"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54" name="Freeform 134"/>
              <p:cNvSpPr>
                <a:spLocks noEditPoints="1"/>
              </p:cNvSpPr>
              <p:nvPr/>
            </p:nvSpPr>
            <p:spPr bwMode="auto">
              <a:xfrm>
                <a:off x="3799" y="1267"/>
                <a:ext cx="62" cy="68"/>
              </a:xfrm>
              <a:custGeom>
                <a:avLst/>
                <a:gdLst/>
                <a:ahLst/>
                <a:cxnLst>
                  <a:cxn ang="0">
                    <a:pos x="25" y="42"/>
                  </a:cxn>
                  <a:cxn ang="0">
                    <a:pos x="25" y="42"/>
                  </a:cxn>
                  <a:cxn ang="0">
                    <a:pos x="34" y="38"/>
                  </a:cxn>
                  <a:cxn ang="0">
                    <a:pos x="37" y="26"/>
                  </a:cxn>
                  <a:cxn ang="0">
                    <a:pos x="34" y="15"/>
                  </a:cxn>
                  <a:cxn ang="0">
                    <a:pos x="25" y="11"/>
                  </a:cxn>
                  <a:cxn ang="0">
                    <a:pos x="17" y="15"/>
                  </a:cxn>
                  <a:cxn ang="0">
                    <a:pos x="14" y="26"/>
                  </a:cxn>
                  <a:cxn ang="0">
                    <a:pos x="17" y="38"/>
                  </a:cxn>
                  <a:cxn ang="0">
                    <a:pos x="25" y="42"/>
                  </a:cxn>
                  <a:cxn ang="0">
                    <a:pos x="25" y="42"/>
                  </a:cxn>
                  <a:cxn ang="0">
                    <a:pos x="51" y="26"/>
                  </a:cxn>
                  <a:cxn ang="0">
                    <a:pos x="51" y="26"/>
                  </a:cxn>
                  <a:cxn ang="0">
                    <a:pos x="44" y="45"/>
                  </a:cxn>
                  <a:cxn ang="0">
                    <a:pos x="25" y="52"/>
                  </a:cxn>
                  <a:cxn ang="0">
                    <a:pos x="7" y="45"/>
                  </a:cxn>
                  <a:cxn ang="0">
                    <a:pos x="0" y="26"/>
                  </a:cxn>
                  <a:cxn ang="0">
                    <a:pos x="7" y="8"/>
                  </a:cxn>
                  <a:cxn ang="0">
                    <a:pos x="25" y="0"/>
                  </a:cxn>
                  <a:cxn ang="0">
                    <a:pos x="44" y="8"/>
                  </a:cxn>
                  <a:cxn ang="0">
                    <a:pos x="51" y="26"/>
                  </a:cxn>
                  <a:cxn ang="0">
                    <a:pos x="51" y="26"/>
                  </a:cxn>
                  <a:cxn ang="0">
                    <a:pos x="25" y="0"/>
                  </a:cxn>
                  <a:cxn ang="0">
                    <a:pos x="25" y="0"/>
                  </a:cxn>
                  <a:cxn ang="0">
                    <a:pos x="25" y="0"/>
                  </a:cxn>
                </a:cxnLst>
                <a:rect l="0" t="0" r="r" b="b"/>
                <a:pathLst>
                  <a:path w="51" h="52">
                    <a:moveTo>
                      <a:pt x="25" y="42"/>
                    </a:moveTo>
                    <a:lnTo>
                      <a:pt x="25" y="42"/>
                    </a:lnTo>
                    <a:cubicBezTo>
                      <a:pt x="29" y="42"/>
                      <a:pt x="32" y="40"/>
                      <a:pt x="34" y="38"/>
                    </a:cubicBezTo>
                    <a:cubicBezTo>
                      <a:pt x="36" y="35"/>
                      <a:pt x="37" y="31"/>
                      <a:pt x="37" y="26"/>
                    </a:cubicBezTo>
                    <a:cubicBezTo>
                      <a:pt x="37" y="21"/>
                      <a:pt x="36" y="18"/>
                      <a:pt x="34" y="15"/>
                    </a:cubicBezTo>
                    <a:cubicBezTo>
                      <a:pt x="32" y="12"/>
                      <a:pt x="29" y="11"/>
                      <a:pt x="25" y="11"/>
                    </a:cubicBezTo>
                    <a:cubicBezTo>
                      <a:pt x="22" y="11"/>
                      <a:pt x="19" y="12"/>
                      <a:pt x="17" y="15"/>
                    </a:cubicBezTo>
                    <a:cubicBezTo>
                      <a:pt x="15" y="18"/>
                      <a:pt x="14" y="21"/>
                      <a:pt x="14" y="26"/>
                    </a:cubicBezTo>
                    <a:cubicBezTo>
                      <a:pt x="14" y="31"/>
                      <a:pt x="15" y="35"/>
                      <a:pt x="17" y="38"/>
                    </a:cubicBezTo>
                    <a:cubicBezTo>
                      <a:pt x="19" y="40"/>
                      <a:pt x="22" y="42"/>
                      <a:pt x="25" y="42"/>
                    </a:cubicBezTo>
                    <a:lnTo>
                      <a:pt x="25" y="42"/>
                    </a:lnTo>
                    <a:close/>
                    <a:moveTo>
                      <a:pt x="51" y="26"/>
                    </a:moveTo>
                    <a:lnTo>
                      <a:pt x="51" y="26"/>
                    </a:lnTo>
                    <a:cubicBezTo>
                      <a:pt x="51" y="33"/>
                      <a:pt x="48" y="40"/>
                      <a:pt x="44" y="45"/>
                    </a:cubicBezTo>
                    <a:cubicBezTo>
                      <a:pt x="40" y="50"/>
                      <a:pt x="34" y="52"/>
                      <a:pt x="25" y="52"/>
                    </a:cubicBezTo>
                    <a:cubicBezTo>
                      <a:pt x="17" y="52"/>
                      <a:pt x="11" y="50"/>
                      <a:pt x="7" y="45"/>
                    </a:cubicBezTo>
                    <a:cubicBezTo>
                      <a:pt x="3" y="40"/>
                      <a:pt x="0" y="33"/>
                      <a:pt x="0" y="26"/>
                    </a:cubicBezTo>
                    <a:cubicBezTo>
                      <a:pt x="0" y="19"/>
                      <a:pt x="3" y="13"/>
                      <a:pt x="7" y="8"/>
                    </a:cubicBezTo>
                    <a:cubicBezTo>
                      <a:pt x="11" y="3"/>
                      <a:pt x="17" y="0"/>
                      <a:pt x="25" y="0"/>
                    </a:cubicBezTo>
                    <a:cubicBezTo>
                      <a:pt x="34" y="0"/>
                      <a:pt x="40" y="3"/>
                      <a:pt x="44" y="8"/>
                    </a:cubicBezTo>
                    <a:cubicBezTo>
                      <a:pt x="48" y="13"/>
                      <a:pt x="51" y="19"/>
                      <a:pt x="51" y="26"/>
                    </a:cubicBezTo>
                    <a:lnTo>
                      <a:pt x="51" y="26"/>
                    </a:lnTo>
                    <a:close/>
                    <a:moveTo>
                      <a:pt x="25" y="0"/>
                    </a:moveTo>
                    <a:lnTo>
                      <a:pt x="25" y="0"/>
                    </a:lnTo>
                    <a:lnTo>
                      <a:pt x="25"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55" name="Freeform 135"/>
              <p:cNvSpPr>
                <a:spLocks noEditPoints="1"/>
              </p:cNvSpPr>
              <p:nvPr/>
            </p:nvSpPr>
            <p:spPr bwMode="auto">
              <a:xfrm>
                <a:off x="3867" y="1267"/>
                <a:ext cx="56" cy="68"/>
              </a:xfrm>
              <a:custGeom>
                <a:avLst/>
                <a:gdLst/>
                <a:ahLst/>
                <a:cxnLst>
                  <a:cxn ang="0">
                    <a:pos x="30" y="27"/>
                  </a:cxn>
                  <a:cxn ang="0">
                    <a:pos x="30" y="27"/>
                  </a:cxn>
                  <a:cxn ang="0">
                    <a:pos x="28" y="28"/>
                  </a:cxn>
                  <a:cxn ang="0">
                    <a:pos x="25" y="29"/>
                  </a:cxn>
                  <a:cxn ang="0">
                    <a:pos x="22" y="30"/>
                  </a:cxn>
                  <a:cxn ang="0">
                    <a:pos x="16" y="31"/>
                  </a:cxn>
                  <a:cxn ang="0">
                    <a:pos x="13" y="37"/>
                  </a:cxn>
                  <a:cxn ang="0">
                    <a:pos x="15" y="41"/>
                  </a:cxn>
                  <a:cxn ang="0">
                    <a:pos x="19" y="43"/>
                  </a:cxn>
                  <a:cxn ang="0">
                    <a:pos x="27" y="40"/>
                  </a:cxn>
                  <a:cxn ang="0">
                    <a:pos x="30" y="32"/>
                  </a:cxn>
                  <a:cxn ang="0">
                    <a:pos x="30" y="27"/>
                  </a:cxn>
                  <a:cxn ang="0">
                    <a:pos x="23" y="21"/>
                  </a:cxn>
                  <a:cxn ang="0">
                    <a:pos x="23" y="21"/>
                  </a:cxn>
                  <a:cxn ang="0">
                    <a:pos x="28" y="20"/>
                  </a:cxn>
                  <a:cxn ang="0">
                    <a:pos x="31" y="16"/>
                  </a:cxn>
                  <a:cxn ang="0">
                    <a:pos x="28" y="12"/>
                  </a:cxn>
                  <a:cxn ang="0">
                    <a:pos x="22" y="11"/>
                  </a:cxn>
                  <a:cxn ang="0">
                    <a:pos x="16" y="13"/>
                  </a:cxn>
                  <a:cxn ang="0">
                    <a:pos x="14" y="18"/>
                  </a:cxn>
                  <a:cxn ang="0">
                    <a:pos x="2" y="18"/>
                  </a:cxn>
                  <a:cxn ang="0">
                    <a:pos x="5" y="7"/>
                  </a:cxn>
                  <a:cxn ang="0">
                    <a:pos x="23" y="1"/>
                  </a:cxn>
                  <a:cxn ang="0">
                    <a:pos x="37" y="4"/>
                  </a:cxn>
                  <a:cxn ang="0">
                    <a:pos x="43" y="16"/>
                  </a:cxn>
                  <a:cxn ang="0">
                    <a:pos x="43" y="38"/>
                  </a:cxn>
                  <a:cxn ang="0">
                    <a:pos x="43" y="44"/>
                  </a:cxn>
                  <a:cxn ang="0">
                    <a:pos x="44" y="47"/>
                  </a:cxn>
                  <a:cxn ang="0">
                    <a:pos x="46" y="49"/>
                  </a:cxn>
                  <a:cxn ang="0">
                    <a:pos x="46" y="51"/>
                  </a:cxn>
                  <a:cxn ang="0">
                    <a:pos x="32" y="51"/>
                  </a:cxn>
                  <a:cxn ang="0">
                    <a:pos x="31" y="48"/>
                  </a:cxn>
                  <a:cxn ang="0">
                    <a:pos x="31" y="45"/>
                  </a:cxn>
                  <a:cxn ang="0">
                    <a:pos x="25" y="50"/>
                  </a:cxn>
                  <a:cxn ang="0">
                    <a:pos x="15" y="52"/>
                  </a:cxn>
                  <a:cxn ang="0">
                    <a:pos x="4" y="48"/>
                  </a:cxn>
                  <a:cxn ang="0">
                    <a:pos x="0" y="38"/>
                  </a:cxn>
                  <a:cxn ang="0">
                    <a:pos x="7" y="25"/>
                  </a:cxn>
                  <a:cxn ang="0">
                    <a:pos x="18" y="21"/>
                  </a:cxn>
                  <a:cxn ang="0">
                    <a:pos x="23" y="21"/>
                  </a:cxn>
                  <a:cxn ang="0">
                    <a:pos x="23" y="0"/>
                  </a:cxn>
                  <a:cxn ang="0">
                    <a:pos x="23" y="0"/>
                  </a:cxn>
                  <a:cxn ang="0">
                    <a:pos x="23" y="0"/>
                  </a:cxn>
                </a:cxnLst>
                <a:rect l="0" t="0" r="r" b="b"/>
                <a:pathLst>
                  <a:path w="46" h="52">
                    <a:moveTo>
                      <a:pt x="30" y="27"/>
                    </a:moveTo>
                    <a:lnTo>
                      <a:pt x="30" y="27"/>
                    </a:lnTo>
                    <a:cubicBezTo>
                      <a:pt x="30" y="27"/>
                      <a:pt x="29" y="28"/>
                      <a:pt x="28" y="28"/>
                    </a:cubicBezTo>
                    <a:cubicBezTo>
                      <a:pt x="27" y="28"/>
                      <a:pt x="26" y="29"/>
                      <a:pt x="25" y="29"/>
                    </a:cubicBezTo>
                    <a:lnTo>
                      <a:pt x="22" y="30"/>
                    </a:lnTo>
                    <a:cubicBezTo>
                      <a:pt x="19" y="30"/>
                      <a:pt x="17" y="31"/>
                      <a:pt x="16" y="31"/>
                    </a:cubicBezTo>
                    <a:cubicBezTo>
                      <a:pt x="14" y="32"/>
                      <a:pt x="13" y="34"/>
                      <a:pt x="13" y="37"/>
                    </a:cubicBezTo>
                    <a:cubicBezTo>
                      <a:pt x="13" y="39"/>
                      <a:pt x="14" y="40"/>
                      <a:pt x="15" y="41"/>
                    </a:cubicBezTo>
                    <a:cubicBezTo>
                      <a:pt x="16" y="42"/>
                      <a:pt x="17" y="43"/>
                      <a:pt x="19" y="43"/>
                    </a:cubicBezTo>
                    <a:cubicBezTo>
                      <a:pt x="22" y="43"/>
                      <a:pt x="25" y="42"/>
                      <a:pt x="27" y="40"/>
                    </a:cubicBezTo>
                    <a:cubicBezTo>
                      <a:pt x="29" y="39"/>
                      <a:pt x="30" y="36"/>
                      <a:pt x="30" y="32"/>
                    </a:cubicBezTo>
                    <a:lnTo>
                      <a:pt x="30" y="27"/>
                    </a:lnTo>
                    <a:close/>
                    <a:moveTo>
                      <a:pt x="23" y="21"/>
                    </a:moveTo>
                    <a:lnTo>
                      <a:pt x="23" y="21"/>
                    </a:lnTo>
                    <a:cubicBezTo>
                      <a:pt x="25" y="21"/>
                      <a:pt x="27" y="20"/>
                      <a:pt x="28" y="20"/>
                    </a:cubicBezTo>
                    <a:cubicBezTo>
                      <a:pt x="30" y="19"/>
                      <a:pt x="31" y="18"/>
                      <a:pt x="31" y="16"/>
                    </a:cubicBezTo>
                    <a:cubicBezTo>
                      <a:pt x="31" y="14"/>
                      <a:pt x="30" y="13"/>
                      <a:pt x="28" y="12"/>
                    </a:cubicBezTo>
                    <a:cubicBezTo>
                      <a:pt x="27" y="11"/>
                      <a:pt x="25" y="11"/>
                      <a:pt x="22" y="11"/>
                    </a:cubicBezTo>
                    <a:cubicBezTo>
                      <a:pt x="19" y="11"/>
                      <a:pt x="17" y="12"/>
                      <a:pt x="16" y="13"/>
                    </a:cubicBezTo>
                    <a:cubicBezTo>
                      <a:pt x="15" y="14"/>
                      <a:pt x="14" y="16"/>
                      <a:pt x="14" y="18"/>
                    </a:cubicBezTo>
                    <a:lnTo>
                      <a:pt x="2" y="18"/>
                    </a:lnTo>
                    <a:cubicBezTo>
                      <a:pt x="2" y="13"/>
                      <a:pt x="3" y="10"/>
                      <a:pt x="5" y="7"/>
                    </a:cubicBezTo>
                    <a:cubicBezTo>
                      <a:pt x="9" y="3"/>
                      <a:pt x="14" y="1"/>
                      <a:pt x="23" y="1"/>
                    </a:cubicBezTo>
                    <a:cubicBezTo>
                      <a:pt x="28" y="1"/>
                      <a:pt x="33" y="2"/>
                      <a:pt x="37" y="4"/>
                    </a:cubicBezTo>
                    <a:cubicBezTo>
                      <a:pt x="41" y="6"/>
                      <a:pt x="43" y="10"/>
                      <a:pt x="43" y="16"/>
                    </a:cubicBezTo>
                    <a:lnTo>
                      <a:pt x="43" y="38"/>
                    </a:lnTo>
                    <a:cubicBezTo>
                      <a:pt x="43" y="40"/>
                      <a:pt x="43" y="42"/>
                      <a:pt x="43" y="44"/>
                    </a:cubicBezTo>
                    <a:cubicBezTo>
                      <a:pt x="43" y="46"/>
                      <a:pt x="44" y="47"/>
                      <a:pt x="44" y="47"/>
                    </a:cubicBezTo>
                    <a:cubicBezTo>
                      <a:pt x="45" y="48"/>
                      <a:pt x="45" y="48"/>
                      <a:pt x="46" y="49"/>
                    </a:cubicBezTo>
                    <a:lnTo>
                      <a:pt x="46" y="51"/>
                    </a:lnTo>
                    <a:lnTo>
                      <a:pt x="32" y="51"/>
                    </a:lnTo>
                    <a:cubicBezTo>
                      <a:pt x="32" y="50"/>
                      <a:pt x="31" y="49"/>
                      <a:pt x="31" y="48"/>
                    </a:cubicBezTo>
                    <a:cubicBezTo>
                      <a:pt x="31" y="47"/>
                      <a:pt x="31" y="46"/>
                      <a:pt x="31" y="45"/>
                    </a:cubicBezTo>
                    <a:cubicBezTo>
                      <a:pt x="29" y="47"/>
                      <a:pt x="27" y="48"/>
                      <a:pt x="25" y="50"/>
                    </a:cubicBezTo>
                    <a:cubicBezTo>
                      <a:pt x="22" y="51"/>
                      <a:pt x="19" y="52"/>
                      <a:pt x="15" y="52"/>
                    </a:cubicBezTo>
                    <a:cubicBezTo>
                      <a:pt x="11" y="52"/>
                      <a:pt x="7" y="51"/>
                      <a:pt x="4" y="48"/>
                    </a:cubicBezTo>
                    <a:cubicBezTo>
                      <a:pt x="2" y="46"/>
                      <a:pt x="0" y="42"/>
                      <a:pt x="0" y="38"/>
                    </a:cubicBezTo>
                    <a:cubicBezTo>
                      <a:pt x="0" y="32"/>
                      <a:pt x="2" y="27"/>
                      <a:pt x="7" y="25"/>
                    </a:cubicBezTo>
                    <a:cubicBezTo>
                      <a:pt x="10" y="23"/>
                      <a:pt x="13" y="22"/>
                      <a:pt x="18" y="21"/>
                    </a:cubicBezTo>
                    <a:lnTo>
                      <a:pt x="23" y="21"/>
                    </a:lnTo>
                    <a:close/>
                    <a:moveTo>
                      <a:pt x="23" y="0"/>
                    </a:moveTo>
                    <a:lnTo>
                      <a:pt x="23" y="0"/>
                    </a:lnTo>
                    <a:lnTo>
                      <a:pt x="23"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56" name="Freeform 136"/>
              <p:cNvSpPr>
                <a:spLocks noEditPoints="1"/>
              </p:cNvSpPr>
              <p:nvPr/>
            </p:nvSpPr>
            <p:spPr bwMode="auto">
              <a:xfrm>
                <a:off x="3929" y="1247"/>
                <a:ext cx="58" cy="88"/>
              </a:xfrm>
              <a:custGeom>
                <a:avLst/>
                <a:gdLst/>
                <a:ahLst/>
                <a:cxnLst>
                  <a:cxn ang="0">
                    <a:pos x="22" y="16"/>
                  </a:cxn>
                  <a:cxn ang="0">
                    <a:pos x="22" y="16"/>
                  </a:cxn>
                  <a:cxn ang="0">
                    <a:pos x="30" y="17"/>
                  </a:cxn>
                  <a:cxn ang="0">
                    <a:pos x="35" y="23"/>
                  </a:cxn>
                  <a:cxn ang="0">
                    <a:pos x="35" y="0"/>
                  </a:cxn>
                  <a:cxn ang="0">
                    <a:pos x="48" y="0"/>
                  </a:cxn>
                  <a:cxn ang="0">
                    <a:pos x="48" y="66"/>
                  </a:cxn>
                  <a:cxn ang="0">
                    <a:pos x="36" y="66"/>
                  </a:cxn>
                  <a:cxn ang="0">
                    <a:pos x="36" y="59"/>
                  </a:cxn>
                  <a:cxn ang="0">
                    <a:pos x="30" y="65"/>
                  </a:cxn>
                  <a:cxn ang="0">
                    <a:pos x="21" y="67"/>
                  </a:cxn>
                  <a:cxn ang="0">
                    <a:pos x="6" y="60"/>
                  </a:cxn>
                  <a:cxn ang="0">
                    <a:pos x="0" y="42"/>
                  </a:cxn>
                  <a:cxn ang="0">
                    <a:pos x="6" y="23"/>
                  </a:cxn>
                  <a:cxn ang="0">
                    <a:pos x="22" y="16"/>
                  </a:cxn>
                  <a:cxn ang="0">
                    <a:pos x="22" y="16"/>
                  </a:cxn>
                  <a:cxn ang="0">
                    <a:pos x="24" y="56"/>
                  </a:cxn>
                  <a:cxn ang="0">
                    <a:pos x="24" y="56"/>
                  </a:cxn>
                  <a:cxn ang="0">
                    <a:pos x="33" y="52"/>
                  </a:cxn>
                  <a:cxn ang="0">
                    <a:pos x="36" y="42"/>
                  </a:cxn>
                  <a:cxn ang="0">
                    <a:pos x="31" y="29"/>
                  </a:cxn>
                  <a:cxn ang="0">
                    <a:pos x="25" y="27"/>
                  </a:cxn>
                  <a:cxn ang="0">
                    <a:pos x="16" y="31"/>
                  </a:cxn>
                  <a:cxn ang="0">
                    <a:pos x="14" y="41"/>
                  </a:cxn>
                  <a:cxn ang="0">
                    <a:pos x="16" y="52"/>
                  </a:cxn>
                  <a:cxn ang="0">
                    <a:pos x="24" y="56"/>
                  </a:cxn>
                  <a:cxn ang="0">
                    <a:pos x="24" y="56"/>
                  </a:cxn>
                </a:cxnLst>
                <a:rect l="0" t="0" r="r" b="b"/>
                <a:pathLst>
                  <a:path w="48" h="67">
                    <a:moveTo>
                      <a:pt x="22" y="16"/>
                    </a:moveTo>
                    <a:lnTo>
                      <a:pt x="22" y="16"/>
                    </a:lnTo>
                    <a:cubicBezTo>
                      <a:pt x="25" y="16"/>
                      <a:pt x="27" y="16"/>
                      <a:pt x="30" y="17"/>
                    </a:cubicBezTo>
                    <a:cubicBezTo>
                      <a:pt x="32" y="19"/>
                      <a:pt x="34" y="21"/>
                      <a:pt x="35" y="23"/>
                    </a:cubicBezTo>
                    <a:lnTo>
                      <a:pt x="35" y="0"/>
                    </a:lnTo>
                    <a:lnTo>
                      <a:pt x="48" y="0"/>
                    </a:lnTo>
                    <a:lnTo>
                      <a:pt x="48" y="66"/>
                    </a:lnTo>
                    <a:lnTo>
                      <a:pt x="36" y="66"/>
                    </a:lnTo>
                    <a:lnTo>
                      <a:pt x="36" y="59"/>
                    </a:lnTo>
                    <a:cubicBezTo>
                      <a:pt x="34" y="62"/>
                      <a:pt x="32" y="64"/>
                      <a:pt x="30" y="65"/>
                    </a:cubicBezTo>
                    <a:cubicBezTo>
                      <a:pt x="27" y="67"/>
                      <a:pt x="24" y="67"/>
                      <a:pt x="21" y="67"/>
                    </a:cubicBezTo>
                    <a:cubicBezTo>
                      <a:pt x="15" y="67"/>
                      <a:pt x="10" y="65"/>
                      <a:pt x="6" y="60"/>
                    </a:cubicBezTo>
                    <a:cubicBezTo>
                      <a:pt x="2" y="56"/>
                      <a:pt x="0" y="50"/>
                      <a:pt x="0" y="42"/>
                    </a:cubicBezTo>
                    <a:cubicBezTo>
                      <a:pt x="0" y="34"/>
                      <a:pt x="2" y="28"/>
                      <a:pt x="6" y="23"/>
                    </a:cubicBezTo>
                    <a:cubicBezTo>
                      <a:pt x="10" y="18"/>
                      <a:pt x="15" y="16"/>
                      <a:pt x="22" y="16"/>
                    </a:cubicBezTo>
                    <a:lnTo>
                      <a:pt x="22" y="16"/>
                    </a:lnTo>
                    <a:close/>
                    <a:moveTo>
                      <a:pt x="24" y="56"/>
                    </a:moveTo>
                    <a:lnTo>
                      <a:pt x="24" y="56"/>
                    </a:lnTo>
                    <a:cubicBezTo>
                      <a:pt x="28" y="56"/>
                      <a:pt x="31" y="55"/>
                      <a:pt x="33" y="52"/>
                    </a:cubicBezTo>
                    <a:cubicBezTo>
                      <a:pt x="35" y="50"/>
                      <a:pt x="36" y="46"/>
                      <a:pt x="36" y="42"/>
                    </a:cubicBezTo>
                    <a:cubicBezTo>
                      <a:pt x="36" y="36"/>
                      <a:pt x="34" y="32"/>
                      <a:pt x="31" y="29"/>
                    </a:cubicBezTo>
                    <a:cubicBezTo>
                      <a:pt x="29" y="27"/>
                      <a:pt x="27" y="27"/>
                      <a:pt x="25" y="27"/>
                    </a:cubicBezTo>
                    <a:cubicBezTo>
                      <a:pt x="21" y="27"/>
                      <a:pt x="18" y="28"/>
                      <a:pt x="16" y="31"/>
                    </a:cubicBezTo>
                    <a:cubicBezTo>
                      <a:pt x="15" y="34"/>
                      <a:pt x="14" y="37"/>
                      <a:pt x="14" y="41"/>
                    </a:cubicBezTo>
                    <a:cubicBezTo>
                      <a:pt x="14" y="46"/>
                      <a:pt x="15" y="50"/>
                      <a:pt x="16" y="52"/>
                    </a:cubicBezTo>
                    <a:cubicBezTo>
                      <a:pt x="18" y="55"/>
                      <a:pt x="21" y="56"/>
                      <a:pt x="24" y="56"/>
                    </a:cubicBezTo>
                    <a:lnTo>
                      <a:pt x="24" y="5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57" name="Freeform 137"/>
              <p:cNvSpPr>
                <a:spLocks/>
              </p:cNvSpPr>
              <p:nvPr/>
            </p:nvSpPr>
            <p:spPr bwMode="auto">
              <a:xfrm>
                <a:off x="4036" y="1247"/>
                <a:ext cx="57" cy="87"/>
              </a:xfrm>
              <a:custGeom>
                <a:avLst/>
                <a:gdLst/>
                <a:ahLst/>
                <a:cxnLst>
                  <a:cxn ang="0">
                    <a:pos x="0" y="0"/>
                  </a:cxn>
                  <a:cxn ang="0">
                    <a:pos x="0" y="0"/>
                  </a:cxn>
                  <a:cxn ang="0">
                    <a:pos x="47" y="0"/>
                  </a:cxn>
                  <a:cxn ang="0">
                    <a:pos x="47" y="11"/>
                  </a:cxn>
                  <a:cxn ang="0">
                    <a:pos x="14" y="11"/>
                  </a:cxn>
                  <a:cxn ang="0">
                    <a:pos x="14" y="26"/>
                  </a:cxn>
                  <a:cxn ang="0">
                    <a:pos x="43" y="26"/>
                  </a:cxn>
                  <a:cxn ang="0">
                    <a:pos x="43" y="38"/>
                  </a:cxn>
                  <a:cxn ang="0">
                    <a:pos x="14" y="38"/>
                  </a:cxn>
                  <a:cxn ang="0">
                    <a:pos x="14" y="66"/>
                  </a:cxn>
                  <a:cxn ang="0">
                    <a:pos x="0" y="66"/>
                  </a:cxn>
                  <a:cxn ang="0">
                    <a:pos x="0" y="0"/>
                  </a:cxn>
                </a:cxnLst>
                <a:rect l="0" t="0" r="r" b="b"/>
                <a:pathLst>
                  <a:path w="47" h="66">
                    <a:moveTo>
                      <a:pt x="0" y="0"/>
                    </a:moveTo>
                    <a:lnTo>
                      <a:pt x="0" y="0"/>
                    </a:lnTo>
                    <a:lnTo>
                      <a:pt x="47" y="0"/>
                    </a:lnTo>
                    <a:lnTo>
                      <a:pt x="47" y="11"/>
                    </a:lnTo>
                    <a:lnTo>
                      <a:pt x="14" y="11"/>
                    </a:lnTo>
                    <a:lnTo>
                      <a:pt x="14" y="26"/>
                    </a:lnTo>
                    <a:lnTo>
                      <a:pt x="43" y="26"/>
                    </a:lnTo>
                    <a:lnTo>
                      <a:pt x="43" y="38"/>
                    </a:lnTo>
                    <a:lnTo>
                      <a:pt x="14" y="38"/>
                    </a:lnTo>
                    <a:lnTo>
                      <a:pt x="14" y="66"/>
                    </a:lnTo>
                    <a:lnTo>
                      <a:pt x="0" y="66"/>
                    </a:lnTo>
                    <a:lnTo>
                      <a:pt x="0"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58" name="Freeform 138"/>
              <p:cNvSpPr>
                <a:spLocks noEditPoints="1"/>
              </p:cNvSpPr>
              <p:nvPr/>
            </p:nvSpPr>
            <p:spPr bwMode="auto">
              <a:xfrm>
                <a:off x="4099" y="1267"/>
                <a:ext cx="55" cy="68"/>
              </a:xfrm>
              <a:custGeom>
                <a:avLst/>
                <a:gdLst/>
                <a:ahLst/>
                <a:cxnLst>
                  <a:cxn ang="0">
                    <a:pos x="30" y="27"/>
                  </a:cxn>
                  <a:cxn ang="0">
                    <a:pos x="30" y="27"/>
                  </a:cxn>
                  <a:cxn ang="0">
                    <a:pos x="27" y="28"/>
                  </a:cxn>
                  <a:cxn ang="0">
                    <a:pos x="24" y="29"/>
                  </a:cxn>
                  <a:cxn ang="0">
                    <a:pos x="21" y="30"/>
                  </a:cxn>
                  <a:cxn ang="0">
                    <a:pos x="15" y="31"/>
                  </a:cxn>
                  <a:cxn ang="0">
                    <a:pos x="12" y="37"/>
                  </a:cxn>
                  <a:cxn ang="0">
                    <a:pos x="14" y="41"/>
                  </a:cxn>
                  <a:cxn ang="0">
                    <a:pos x="19" y="43"/>
                  </a:cxn>
                  <a:cxn ang="0">
                    <a:pos x="26" y="40"/>
                  </a:cxn>
                  <a:cxn ang="0">
                    <a:pos x="30" y="32"/>
                  </a:cxn>
                  <a:cxn ang="0">
                    <a:pos x="30" y="27"/>
                  </a:cxn>
                  <a:cxn ang="0">
                    <a:pos x="22" y="21"/>
                  </a:cxn>
                  <a:cxn ang="0">
                    <a:pos x="22" y="21"/>
                  </a:cxn>
                  <a:cxn ang="0">
                    <a:pos x="27" y="20"/>
                  </a:cxn>
                  <a:cxn ang="0">
                    <a:pos x="30" y="16"/>
                  </a:cxn>
                  <a:cxn ang="0">
                    <a:pos x="28" y="12"/>
                  </a:cxn>
                  <a:cxn ang="0">
                    <a:pos x="22" y="11"/>
                  </a:cxn>
                  <a:cxn ang="0">
                    <a:pos x="15" y="13"/>
                  </a:cxn>
                  <a:cxn ang="0">
                    <a:pos x="13" y="18"/>
                  </a:cxn>
                  <a:cxn ang="0">
                    <a:pos x="1" y="18"/>
                  </a:cxn>
                  <a:cxn ang="0">
                    <a:pos x="5" y="7"/>
                  </a:cxn>
                  <a:cxn ang="0">
                    <a:pos x="22" y="1"/>
                  </a:cxn>
                  <a:cxn ang="0">
                    <a:pos x="36" y="4"/>
                  </a:cxn>
                  <a:cxn ang="0">
                    <a:pos x="43" y="16"/>
                  </a:cxn>
                  <a:cxn ang="0">
                    <a:pos x="43" y="38"/>
                  </a:cxn>
                  <a:cxn ang="0">
                    <a:pos x="43" y="44"/>
                  </a:cxn>
                  <a:cxn ang="0">
                    <a:pos x="43" y="47"/>
                  </a:cxn>
                  <a:cxn ang="0">
                    <a:pos x="45" y="49"/>
                  </a:cxn>
                  <a:cxn ang="0">
                    <a:pos x="45" y="51"/>
                  </a:cxn>
                  <a:cxn ang="0">
                    <a:pos x="31" y="51"/>
                  </a:cxn>
                  <a:cxn ang="0">
                    <a:pos x="31" y="48"/>
                  </a:cxn>
                  <a:cxn ang="0">
                    <a:pos x="30" y="45"/>
                  </a:cxn>
                  <a:cxn ang="0">
                    <a:pos x="24" y="50"/>
                  </a:cxn>
                  <a:cxn ang="0">
                    <a:pos x="15" y="52"/>
                  </a:cxn>
                  <a:cxn ang="0">
                    <a:pos x="4" y="48"/>
                  </a:cxn>
                  <a:cxn ang="0">
                    <a:pos x="0" y="38"/>
                  </a:cxn>
                  <a:cxn ang="0">
                    <a:pos x="6" y="25"/>
                  </a:cxn>
                  <a:cxn ang="0">
                    <a:pos x="18" y="21"/>
                  </a:cxn>
                  <a:cxn ang="0">
                    <a:pos x="22" y="21"/>
                  </a:cxn>
                  <a:cxn ang="0">
                    <a:pos x="23" y="0"/>
                  </a:cxn>
                  <a:cxn ang="0">
                    <a:pos x="23" y="0"/>
                  </a:cxn>
                  <a:cxn ang="0">
                    <a:pos x="23" y="0"/>
                  </a:cxn>
                </a:cxnLst>
                <a:rect l="0" t="0" r="r" b="b"/>
                <a:pathLst>
                  <a:path w="45" h="52">
                    <a:moveTo>
                      <a:pt x="30" y="27"/>
                    </a:moveTo>
                    <a:lnTo>
                      <a:pt x="30" y="27"/>
                    </a:lnTo>
                    <a:cubicBezTo>
                      <a:pt x="29" y="27"/>
                      <a:pt x="28" y="28"/>
                      <a:pt x="27" y="28"/>
                    </a:cubicBezTo>
                    <a:cubicBezTo>
                      <a:pt x="27" y="28"/>
                      <a:pt x="25" y="29"/>
                      <a:pt x="24" y="29"/>
                    </a:cubicBezTo>
                    <a:lnTo>
                      <a:pt x="21" y="30"/>
                    </a:lnTo>
                    <a:cubicBezTo>
                      <a:pt x="18" y="30"/>
                      <a:pt x="16" y="31"/>
                      <a:pt x="15" y="31"/>
                    </a:cubicBezTo>
                    <a:cubicBezTo>
                      <a:pt x="13" y="32"/>
                      <a:pt x="12" y="34"/>
                      <a:pt x="12" y="37"/>
                    </a:cubicBezTo>
                    <a:cubicBezTo>
                      <a:pt x="12" y="39"/>
                      <a:pt x="13" y="40"/>
                      <a:pt x="14" y="41"/>
                    </a:cubicBezTo>
                    <a:cubicBezTo>
                      <a:pt x="15" y="42"/>
                      <a:pt x="17" y="43"/>
                      <a:pt x="19" y="43"/>
                    </a:cubicBezTo>
                    <a:cubicBezTo>
                      <a:pt x="21" y="43"/>
                      <a:pt x="24" y="42"/>
                      <a:pt x="26" y="40"/>
                    </a:cubicBezTo>
                    <a:cubicBezTo>
                      <a:pt x="29" y="39"/>
                      <a:pt x="30" y="36"/>
                      <a:pt x="30" y="32"/>
                    </a:cubicBezTo>
                    <a:lnTo>
                      <a:pt x="30" y="27"/>
                    </a:lnTo>
                    <a:close/>
                    <a:moveTo>
                      <a:pt x="22" y="21"/>
                    </a:moveTo>
                    <a:lnTo>
                      <a:pt x="22" y="21"/>
                    </a:lnTo>
                    <a:cubicBezTo>
                      <a:pt x="24" y="21"/>
                      <a:pt x="26" y="20"/>
                      <a:pt x="27" y="20"/>
                    </a:cubicBezTo>
                    <a:cubicBezTo>
                      <a:pt x="29" y="19"/>
                      <a:pt x="30" y="18"/>
                      <a:pt x="30" y="16"/>
                    </a:cubicBezTo>
                    <a:cubicBezTo>
                      <a:pt x="30" y="14"/>
                      <a:pt x="29" y="13"/>
                      <a:pt x="28" y="12"/>
                    </a:cubicBezTo>
                    <a:cubicBezTo>
                      <a:pt x="26" y="11"/>
                      <a:pt x="24" y="11"/>
                      <a:pt x="22" y="11"/>
                    </a:cubicBezTo>
                    <a:cubicBezTo>
                      <a:pt x="19" y="11"/>
                      <a:pt x="16" y="12"/>
                      <a:pt x="15" y="13"/>
                    </a:cubicBezTo>
                    <a:cubicBezTo>
                      <a:pt x="14" y="14"/>
                      <a:pt x="14" y="16"/>
                      <a:pt x="13" y="18"/>
                    </a:cubicBezTo>
                    <a:lnTo>
                      <a:pt x="1" y="18"/>
                    </a:lnTo>
                    <a:cubicBezTo>
                      <a:pt x="1" y="13"/>
                      <a:pt x="3" y="10"/>
                      <a:pt x="5" y="7"/>
                    </a:cubicBezTo>
                    <a:cubicBezTo>
                      <a:pt x="8" y="3"/>
                      <a:pt x="14" y="1"/>
                      <a:pt x="22" y="1"/>
                    </a:cubicBezTo>
                    <a:cubicBezTo>
                      <a:pt x="27" y="1"/>
                      <a:pt x="32" y="2"/>
                      <a:pt x="36" y="4"/>
                    </a:cubicBezTo>
                    <a:cubicBezTo>
                      <a:pt x="41" y="6"/>
                      <a:pt x="43" y="10"/>
                      <a:pt x="43" y="16"/>
                    </a:cubicBezTo>
                    <a:lnTo>
                      <a:pt x="43" y="38"/>
                    </a:lnTo>
                    <a:cubicBezTo>
                      <a:pt x="43" y="40"/>
                      <a:pt x="43" y="42"/>
                      <a:pt x="43" y="44"/>
                    </a:cubicBezTo>
                    <a:cubicBezTo>
                      <a:pt x="43" y="46"/>
                      <a:pt x="43" y="47"/>
                      <a:pt x="43" y="47"/>
                    </a:cubicBezTo>
                    <a:cubicBezTo>
                      <a:pt x="44" y="48"/>
                      <a:pt x="45" y="48"/>
                      <a:pt x="45" y="49"/>
                    </a:cubicBezTo>
                    <a:lnTo>
                      <a:pt x="45" y="51"/>
                    </a:lnTo>
                    <a:lnTo>
                      <a:pt x="31" y="51"/>
                    </a:lnTo>
                    <a:cubicBezTo>
                      <a:pt x="31" y="50"/>
                      <a:pt x="31" y="49"/>
                      <a:pt x="31" y="48"/>
                    </a:cubicBezTo>
                    <a:cubicBezTo>
                      <a:pt x="30" y="47"/>
                      <a:pt x="30" y="46"/>
                      <a:pt x="30" y="45"/>
                    </a:cubicBezTo>
                    <a:cubicBezTo>
                      <a:pt x="28" y="47"/>
                      <a:pt x="26" y="48"/>
                      <a:pt x="24" y="50"/>
                    </a:cubicBezTo>
                    <a:cubicBezTo>
                      <a:pt x="21" y="51"/>
                      <a:pt x="18" y="52"/>
                      <a:pt x="15" y="52"/>
                    </a:cubicBezTo>
                    <a:cubicBezTo>
                      <a:pt x="10" y="52"/>
                      <a:pt x="7" y="51"/>
                      <a:pt x="4" y="48"/>
                    </a:cubicBezTo>
                    <a:cubicBezTo>
                      <a:pt x="1" y="46"/>
                      <a:pt x="0" y="42"/>
                      <a:pt x="0" y="38"/>
                    </a:cubicBezTo>
                    <a:cubicBezTo>
                      <a:pt x="0" y="32"/>
                      <a:pt x="2" y="27"/>
                      <a:pt x="6" y="25"/>
                    </a:cubicBezTo>
                    <a:cubicBezTo>
                      <a:pt x="9" y="23"/>
                      <a:pt x="13" y="22"/>
                      <a:pt x="18" y="21"/>
                    </a:cubicBezTo>
                    <a:lnTo>
                      <a:pt x="22" y="21"/>
                    </a:lnTo>
                    <a:close/>
                    <a:moveTo>
                      <a:pt x="23" y="0"/>
                    </a:moveTo>
                    <a:lnTo>
                      <a:pt x="23" y="0"/>
                    </a:lnTo>
                    <a:lnTo>
                      <a:pt x="23"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59" name="Freeform 139"/>
              <p:cNvSpPr>
                <a:spLocks noEditPoints="1"/>
              </p:cNvSpPr>
              <p:nvPr/>
            </p:nvSpPr>
            <p:spPr bwMode="auto">
              <a:xfrm>
                <a:off x="4161" y="1267"/>
                <a:ext cx="55" cy="68"/>
              </a:xfrm>
              <a:custGeom>
                <a:avLst/>
                <a:gdLst/>
                <a:ahLst/>
                <a:cxnLst>
                  <a:cxn ang="0">
                    <a:pos x="32" y="19"/>
                  </a:cxn>
                  <a:cxn ang="0">
                    <a:pos x="32" y="19"/>
                  </a:cxn>
                  <a:cxn ang="0">
                    <a:pos x="30" y="14"/>
                  </a:cxn>
                  <a:cxn ang="0">
                    <a:pos x="24" y="11"/>
                  </a:cxn>
                  <a:cxn ang="0">
                    <a:pos x="15" y="18"/>
                  </a:cxn>
                  <a:cxn ang="0">
                    <a:pos x="14" y="27"/>
                  </a:cxn>
                  <a:cxn ang="0">
                    <a:pos x="15" y="36"/>
                  </a:cxn>
                  <a:cxn ang="0">
                    <a:pos x="23" y="42"/>
                  </a:cxn>
                  <a:cxn ang="0">
                    <a:pos x="30" y="39"/>
                  </a:cxn>
                  <a:cxn ang="0">
                    <a:pos x="32" y="33"/>
                  </a:cxn>
                  <a:cxn ang="0">
                    <a:pos x="45" y="33"/>
                  </a:cxn>
                  <a:cxn ang="0">
                    <a:pos x="41" y="44"/>
                  </a:cxn>
                  <a:cxn ang="0">
                    <a:pos x="23" y="52"/>
                  </a:cxn>
                  <a:cxn ang="0">
                    <a:pos x="6" y="45"/>
                  </a:cxn>
                  <a:cxn ang="0">
                    <a:pos x="0" y="27"/>
                  </a:cxn>
                  <a:cxn ang="0">
                    <a:pos x="6" y="8"/>
                  </a:cxn>
                  <a:cxn ang="0">
                    <a:pos x="23" y="1"/>
                  </a:cxn>
                  <a:cxn ang="0">
                    <a:pos x="38" y="5"/>
                  </a:cxn>
                  <a:cxn ang="0">
                    <a:pos x="45" y="19"/>
                  </a:cxn>
                  <a:cxn ang="0">
                    <a:pos x="32" y="19"/>
                  </a:cxn>
                  <a:cxn ang="0">
                    <a:pos x="24" y="0"/>
                  </a:cxn>
                  <a:cxn ang="0">
                    <a:pos x="24" y="0"/>
                  </a:cxn>
                  <a:cxn ang="0">
                    <a:pos x="24" y="0"/>
                  </a:cxn>
                </a:cxnLst>
                <a:rect l="0" t="0" r="r" b="b"/>
                <a:pathLst>
                  <a:path w="45" h="52">
                    <a:moveTo>
                      <a:pt x="32" y="19"/>
                    </a:moveTo>
                    <a:lnTo>
                      <a:pt x="32" y="19"/>
                    </a:lnTo>
                    <a:cubicBezTo>
                      <a:pt x="32" y="17"/>
                      <a:pt x="31" y="16"/>
                      <a:pt x="30" y="14"/>
                    </a:cubicBezTo>
                    <a:cubicBezTo>
                      <a:pt x="29" y="12"/>
                      <a:pt x="27" y="11"/>
                      <a:pt x="24" y="11"/>
                    </a:cubicBezTo>
                    <a:cubicBezTo>
                      <a:pt x="19" y="11"/>
                      <a:pt x="16" y="13"/>
                      <a:pt x="15" y="18"/>
                    </a:cubicBezTo>
                    <a:cubicBezTo>
                      <a:pt x="14" y="20"/>
                      <a:pt x="14" y="23"/>
                      <a:pt x="14" y="27"/>
                    </a:cubicBezTo>
                    <a:cubicBezTo>
                      <a:pt x="14" y="30"/>
                      <a:pt x="14" y="33"/>
                      <a:pt x="15" y="36"/>
                    </a:cubicBezTo>
                    <a:cubicBezTo>
                      <a:pt x="16" y="40"/>
                      <a:pt x="19" y="42"/>
                      <a:pt x="23" y="42"/>
                    </a:cubicBezTo>
                    <a:cubicBezTo>
                      <a:pt x="26" y="42"/>
                      <a:pt x="29" y="41"/>
                      <a:pt x="30" y="39"/>
                    </a:cubicBezTo>
                    <a:cubicBezTo>
                      <a:pt x="31" y="38"/>
                      <a:pt x="32" y="36"/>
                      <a:pt x="32" y="33"/>
                    </a:cubicBezTo>
                    <a:lnTo>
                      <a:pt x="45" y="33"/>
                    </a:lnTo>
                    <a:cubicBezTo>
                      <a:pt x="45" y="37"/>
                      <a:pt x="44" y="41"/>
                      <a:pt x="41" y="44"/>
                    </a:cubicBezTo>
                    <a:cubicBezTo>
                      <a:pt x="37" y="50"/>
                      <a:pt x="31" y="52"/>
                      <a:pt x="23" y="52"/>
                    </a:cubicBezTo>
                    <a:cubicBezTo>
                      <a:pt x="15" y="52"/>
                      <a:pt x="9" y="50"/>
                      <a:pt x="6" y="45"/>
                    </a:cubicBezTo>
                    <a:cubicBezTo>
                      <a:pt x="2" y="41"/>
                      <a:pt x="0" y="35"/>
                      <a:pt x="0" y="27"/>
                    </a:cubicBezTo>
                    <a:cubicBezTo>
                      <a:pt x="0" y="19"/>
                      <a:pt x="2" y="12"/>
                      <a:pt x="6" y="8"/>
                    </a:cubicBezTo>
                    <a:cubicBezTo>
                      <a:pt x="10" y="3"/>
                      <a:pt x="16" y="1"/>
                      <a:pt x="23" y="1"/>
                    </a:cubicBezTo>
                    <a:cubicBezTo>
                      <a:pt x="29" y="1"/>
                      <a:pt x="35" y="2"/>
                      <a:pt x="38" y="5"/>
                    </a:cubicBezTo>
                    <a:cubicBezTo>
                      <a:pt x="42" y="7"/>
                      <a:pt x="45" y="12"/>
                      <a:pt x="45" y="19"/>
                    </a:cubicBezTo>
                    <a:lnTo>
                      <a:pt x="32" y="19"/>
                    </a:lnTo>
                    <a:close/>
                    <a:moveTo>
                      <a:pt x="24" y="0"/>
                    </a:moveTo>
                    <a:lnTo>
                      <a:pt x="24" y="0"/>
                    </a:lnTo>
                    <a:lnTo>
                      <a:pt x="24"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60" name="Freeform 140"/>
              <p:cNvSpPr>
                <a:spLocks/>
              </p:cNvSpPr>
              <p:nvPr/>
            </p:nvSpPr>
            <p:spPr bwMode="auto">
              <a:xfrm>
                <a:off x="4221" y="1251"/>
                <a:ext cx="34" cy="84"/>
              </a:xfrm>
              <a:custGeom>
                <a:avLst/>
                <a:gdLst/>
                <a:ahLst/>
                <a:cxnLst>
                  <a:cxn ang="0">
                    <a:pos x="0" y="23"/>
                  </a:cxn>
                  <a:cxn ang="0">
                    <a:pos x="0" y="23"/>
                  </a:cxn>
                  <a:cxn ang="0">
                    <a:pos x="0" y="14"/>
                  </a:cxn>
                  <a:cxn ang="0">
                    <a:pos x="7" y="14"/>
                  </a:cxn>
                  <a:cxn ang="0">
                    <a:pos x="7" y="0"/>
                  </a:cxn>
                  <a:cxn ang="0">
                    <a:pos x="20" y="0"/>
                  </a:cxn>
                  <a:cxn ang="0">
                    <a:pos x="20" y="14"/>
                  </a:cxn>
                  <a:cxn ang="0">
                    <a:pos x="28" y="14"/>
                  </a:cxn>
                  <a:cxn ang="0">
                    <a:pos x="28" y="23"/>
                  </a:cxn>
                  <a:cxn ang="0">
                    <a:pos x="20" y="23"/>
                  </a:cxn>
                  <a:cxn ang="0">
                    <a:pos x="20" y="49"/>
                  </a:cxn>
                  <a:cxn ang="0">
                    <a:pos x="20" y="53"/>
                  </a:cxn>
                  <a:cxn ang="0">
                    <a:pos x="25" y="54"/>
                  </a:cxn>
                  <a:cxn ang="0">
                    <a:pos x="26" y="54"/>
                  </a:cxn>
                  <a:cxn ang="0">
                    <a:pos x="28" y="54"/>
                  </a:cxn>
                  <a:cxn ang="0">
                    <a:pos x="28" y="63"/>
                  </a:cxn>
                  <a:cxn ang="0">
                    <a:pos x="22" y="63"/>
                  </a:cxn>
                  <a:cxn ang="0">
                    <a:pos x="9" y="60"/>
                  </a:cxn>
                  <a:cxn ang="0">
                    <a:pos x="7" y="53"/>
                  </a:cxn>
                  <a:cxn ang="0">
                    <a:pos x="7" y="23"/>
                  </a:cxn>
                  <a:cxn ang="0">
                    <a:pos x="0" y="23"/>
                  </a:cxn>
                </a:cxnLst>
                <a:rect l="0" t="0" r="r" b="b"/>
                <a:pathLst>
                  <a:path w="28" h="64">
                    <a:moveTo>
                      <a:pt x="0" y="23"/>
                    </a:moveTo>
                    <a:lnTo>
                      <a:pt x="0" y="23"/>
                    </a:lnTo>
                    <a:lnTo>
                      <a:pt x="0" y="14"/>
                    </a:lnTo>
                    <a:lnTo>
                      <a:pt x="7" y="14"/>
                    </a:lnTo>
                    <a:lnTo>
                      <a:pt x="7" y="0"/>
                    </a:lnTo>
                    <a:lnTo>
                      <a:pt x="20" y="0"/>
                    </a:lnTo>
                    <a:lnTo>
                      <a:pt x="20" y="14"/>
                    </a:lnTo>
                    <a:lnTo>
                      <a:pt x="28" y="14"/>
                    </a:lnTo>
                    <a:lnTo>
                      <a:pt x="28" y="23"/>
                    </a:lnTo>
                    <a:lnTo>
                      <a:pt x="20" y="23"/>
                    </a:lnTo>
                    <a:lnTo>
                      <a:pt x="20" y="49"/>
                    </a:lnTo>
                    <a:cubicBezTo>
                      <a:pt x="20" y="51"/>
                      <a:pt x="20" y="52"/>
                      <a:pt x="20" y="53"/>
                    </a:cubicBezTo>
                    <a:cubicBezTo>
                      <a:pt x="21" y="53"/>
                      <a:pt x="22" y="54"/>
                      <a:pt x="25" y="54"/>
                    </a:cubicBezTo>
                    <a:cubicBezTo>
                      <a:pt x="25" y="54"/>
                      <a:pt x="26" y="54"/>
                      <a:pt x="26" y="54"/>
                    </a:cubicBezTo>
                    <a:cubicBezTo>
                      <a:pt x="27" y="54"/>
                      <a:pt x="27" y="54"/>
                      <a:pt x="28" y="54"/>
                    </a:cubicBezTo>
                    <a:lnTo>
                      <a:pt x="28" y="63"/>
                    </a:lnTo>
                    <a:lnTo>
                      <a:pt x="22" y="63"/>
                    </a:lnTo>
                    <a:cubicBezTo>
                      <a:pt x="15" y="64"/>
                      <a:pt x="11" y="63"/>
                      <a:pt x="9" y="60"/>
                    </a:cubicBezTo>
                    <a:cubicBezTo>
                      <a:pt x="8" y="59"/>
                      <a:pt x="7" y="56"/>
                      <a:pt x="7" y="53"/>
                    </a:cubicBezTo>
                    <a:lnTo>
                      <a:pt x="7" y="23"/>
                    </a:lnTo>
                    <a:lnTo>
                      <a:pt x="0" y="23"/>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61" name="Freeform 141"/>
              <p:cNvSpPr>
                <a:spLocks noEditPoints="1"/>
              </p:cNvSpPr>
              <p:nvPr/>
            </p:nvSpPr>
            <p:spPr bwMode="auto">
              <a:xfrm>
                <a:off x="4261" y="1267"/>
                <a:ext cx="61" cy="68"/>
              </a:xfrm>
              <a:custGeom>
                <a:avLst/>
                <a:gdLst/>
                <a:ahLst/>
                <a:cxnLst>
                  <a:cxn ang="0">
                    <a:pos x="25" y="42"/>
                  </a:cxn>
                  <a:cxn ang="0">
                    <a:pos x="25" y="42"/>
                  </a:cxn>
                  <a:cxn ang="0">
                    <a:pos x="33" y="38"/>
                  </a:cxn>
                  <a:cxn ang="0">
                    <a:pos x="36" y="26"/>
                  </a:cxn>
                  <a:cxn ang="0">
                    <a:pos x="33" y="15"/>
                  </a:cxn>
                  <a:cxn ang="0">
                    <a:pos x="25" y="11"/>
                  </a:cxn>
                  <a:cxn ang="0">
                    <a:pos x="16" y="15"/>
                  </a:cxn>
                  <a:cxn ang="0">
                    <a:pos x="13" y="26"/>
                  </a:cxn>
                  <a:cxn ang="0">
                    <a:pos x="16" y="38"/>
                  </a:cxn>
                  <a:cxn ang="0">
                    <a:pos x="25" y="42"/>
                  </a:cxn>
                  <a:cxn ang="0">
                    <a:pos x="25" y="42"/>
                  </a:cxn>
                  <a:cxn ang="0">
                    <a:pos x="50" y="26"/>
                  </a:cxn>
                  <a:cxn ang="0">
                    <a:pos x="50" y="26"/>
                  </a:cxn>
                  <a:cxn ang="0">
                    <a:pos x="43" y="45"/>
                  </a:cxn>
                  <a:cxn ang="0">
                    <a:pos x="25" y="52"/>
                  </a:cxn>
                  <a:cxn ang="0">
                    <a:pos x="6" y="45"/>
                  </a:cxn>
                  <a:cxn ang="0">
                    <a:pos x="0" y="26"/>
                  </a:cxn>
                  <a:cxn ang="0">
                    <a:pos x="6" y="8"/>
                  </a:cxn>
                  <a:cxn ang="0">
                    <a:pos x="25" y="0"/>
                  </a:cxn>
                  <a:cxn ang="0">
                    <a:pos x="43" y="8"/>
                  </a:cxn>
                  <a:cxn ang="0">
                    <a:pos x="50" y="26"/>
                  </a:cxn>
                  <a:cxn ang="0">
                    <a:pos x="50" y="26"/>
                  </a:cxn>
                  <a:cxn ang="0">
                    <a:pos x="25" y="0"/>
                  </a:cxn>
                  <a:cxn ang="0">
                    <a:pos x="25" y="0"/>
                  </a:cxn>
                  <a:cxn ang="0">
                    <a:pos x="25" y="0"/>
                  </a:cxn>
                </a:cxnLst>
                <a:rect l="0" t="0" r="r" b="b"/>
                <a:pathLst>
                  <a:path w="50" h="52">
                    <a:moveTo>
                      <a:pt x="25" y="42"/>
                    </a:moveTo>
                    <a:lnTo>
                      <a:pt x="25" y="42"/>
                    </a:lnTo>
                    <a:cubicBezTo>
                      <a:pt x="28" y="42"/>
                      <a:pt x="31" y="40"/>
                      <a:pt x="33" y="38"/>
                    </a:cubicBezTo>
                    <a:cubicBezTo>
                      <a:pt x="35" y="35"/>
                      <a:pt x="36" y="31"/>
                      <a:pt x="36" y="26"/>
                    </a:cubicBezTo>
                    <a:cubicBezTo>
                      <a:pt x="36" y="21"/>
                      <a:pt x="35" y="18"/>
                      <a:pt x="33" y="15"/>
                    </a:cubicBezTo>
                    <a:cubicBezTo>
                      <a:pt x="31" y="12"/>
                      <a:pt x="28" y="11"/>
                      <a:pt x="25" y="11"/>
                    </a:cubicBezTo>
                    <a:cubicBezTo>
                      <a:pt x="21" y="11"/>
                      <a:pt x="18" y="12"/>
                      <a:pt x="16" y="15"/>
                    </a:cubicBezTo>
                    <a:cubicBezTo>
                      <a:pt x="14" y="18"/>
                      <a:pt x="13" y="21"/>
                      <a:pt x="13" y="26"/>
                    </a:cubicBezTo>
                    <a:cubicBezTo>
                      <a:pt x="13" y="31"/>
                      <a:pt x="14" y="35"/>
                      <a:pt x="16" y="38"/>
                    </a:cubicBezTo>
                    <a:cubicBezTo>
                      <a:pt x="18" y="40"/>
                      <a:pt x="21" y="42"/>
                      <a:pt x="25" y="42"/>
                    </a:cubicBezTo>
                    <a:lnTo>
                      <a:pt x="25" y="42"/>
                    </a:lnTo>
                    <a:close/>
                    <a:moveTo>
                      <a:pt x="50" y="26"/>
                    </a:moveTo>
                    <a:lnTo>
                      <a:pt x="50" y="26"/>
                    </a:lnTo>
                    <a:cubicBezTo>
                      <a:pt x="50" y="33"/>
                      <a:pt x="48" y="40"/>
                      <a:pt x="43" y="45"/>
                    </a:cubicBezTo>
                    <a:cubicBezTo>
                      <a:pt x="39" y="50"/>
                      <a:pt x="33" y="52"/>
                      <a:pt x="25" y="52"/>
                    </a:cubicBezTo>
                    <a:cubicBezTo>
                      <a:pt x="16" y="52"/>
                      <a:pt x="10" y="50"/>
                      <a:pt x="6" y="45"/>
                    </a:cubicBezTo>
                    <a:cubicBezTo>
                      <a:pt x="2" y="40"/>
                      <a:pt x="0" y="33"/>
                      <a:pt x="0" y="26"/>
                    </a:cubicBezTo>
                    <a:cubicBezTo>
                      <a:pt x="0" y="19"/>
                      <a:pt x="2" y="13"/>
                      <a:pt x="6" y="8"/>
                    </a:cubicBezTo>
                    <a:cubicBezTo>
                      <a:pt x="10" y="3"/>
                      <a:pt x="16" y="0"/>
                      <a:pt x="25" y="0"/>
                    </a:cubicBezTo>
                    <a:cubicBezTo>
                      <a:pt x="33" y="0"/>
                      <a:pt x="39" y="3"/>
                      <a:pt x="43" y="8"/>
                    </a:cubicBezTo>
                    <a:cubicBezTo>
                      <a:pt x="48" y="13"/>
                      <a:pt x="50" y="19"/>
                      <a:pt x="50" y="26"/>
                    </a:cubicBezTo>
                    <a:lnTo>
                      <a:pt x="50" y="26"/>
                    </a:lnTo>
                    <a:close/>
                    <a:moveTo>
                      <a:pt x="25" y="0"/>
                    </a:moveTo>
                    <a:lnTo>
                      <a:pt x="25" y="0"/>
                    </a:lnTo>
                    <a:lnTo>
                      <a:pt x="25"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62" name="Freeform 142"/>
              <p:cNvSpPr>
                <a:spLocks/>
              </p:cNvSpPr>
              <p:nvPr/>
            </p:nvSpPr>
            <p:spPr bwMode="auto">
              <a:xfrm>
                <a:off x="4332" y="1268"/>
                <a:ext cx="35" cy="66"/>
              </a:xfrm>
              <a:custGeom>
                <a:avLst/>
                <a:gdLst/>
                <a:ahLst/>
                <a:cxnLst>
                  <a:cxn ang="0">
                    <a:pos x="27" y="0"/>
                  </a:cxn>
                  <a:cxn ang="0">
                    <a:pos x="27" y="0"/>
                  </a:cxn>
                  <a:cxn ang="0">
                    <a:pos x="28" y="0"/>
                  </a:cxn>
                  <a:cxn ang="0">
                    <a:pos x="29" y="0"/>
                  </a:cxn>
                  <a:cxn ang="0">
                    <a:pos x="29" y="13"/>
                  </a:cxn>
                  <a:cxn ang="0">
                    <a:pos x="27" y="13"/>
                  </a:cxn>
                  <a:cxn ang="0">
                    <a:pos x="25" y="13"/>
                  </a:cxn>
                  <a:cxn ang="0">
                    <a:pos x="15" y="18"/>
                  </a:cxn>
                  <a:cxn ang="0">
                    <a:pos x="13" y="26"/>
                  </a:cxn>
                  <a:cxn ang="0">
                    <a:pos x="13" y="50"/>
                  </a:cxn>
                  <a:cxn ang="0">
                    <a:pos x="0" y="50"/>
                  </a:cxn>
                  <a:cxn ang="0">
                    <a:pos x="0" y="1"/>
                  </a:cxn>
                  <a:cxn ang="0">
                    <a:pos x="13" y="1"/>
                  </a:cxn>
                  <a:cxn ang="0">
                    <a:pos x="13" y="9"/>
                  </a:cxn>
                  <a:cxn ang="0">
                    <a:pos x="18" y="3"/>
                  </a:cxn>
                  <a:cxn ang="0">
                    <a:pos x="27" y="0"/>
                  </a:cxn>
                  <a:cxn ang="0">
                    <a:pos x="27" y="0"/>
                  </a:cxn>
                </a:cxnLst>
                <a:rect l="0" t="0" r="r" b="b"/>
                <a:pathLst>
                  <a:path w="29" h="50">
                    <a:moveTo>
                      <a:pt x="27" y="0"/>
                    </a:moveTo>
                    <a:lnTo>
                      <a:pt x="27" y="0"/>
                    </a:lnTo>
                    <a:cubicBezTo>
                      <a:pt x="27" y="0"/>
                      <a:pt x="28" y="0"/>
                      <a:pt x="28" y="0"/>
                    </a:cubicBezTo>
                    <a:cubicBezTo>
                      <a:pt x="28" y="0"/>
                      <a:pt x="28" y="0"/>
                      <a:pt x="29" y="0"/>
                    </a:cubicBezTo>
                    <a:lnTo>
                      <a:pt x="29" y="13"/>
                    </a:lnTo>
                    <a:cubicBezTo>
                      <a:pt x="28" y="13"/>
                      <a:pt x="27" y="13"/>
                      <a:pt x="27" y="13"/>
                    </a:cubicBezTo>
                    <a:cubicBezTo>
                      <a:pt x="26" y="13"/>
                      <a:pt x="26" y="13"/>
                      <a:pt x="25" y="13"/>
                    </a:cubicBezTo>
                    <a:cubicBezTo>
                      <a:pt x="20" y="13"/>
                      <a:pt x="17" y="14"/>
                      <a:pt x="15" y="18"/>
                    </a:cubicBezTo>
                    <a:cubicBezTo>
                      <a:pt x="14" y="19"/>
                      <a:pt x="13" y="22"/>
                      <a:pt x="13" y="26"/>
                    </a:cubicBezTo>
                    <a:lnTo>
                      <a:pt x="13" y="50"/>
                    </a:lnTo>
                    <a:lnTo>
                      <a:pt x="0" y="50"/>
                    </a:lnTo>
                    <a:lnTo>
                      <a:pt x="0" y="1"/>
                    </a:lnTo>
                    <a:lnTo>
                      <a:pt x="13" y="1"/>
                    </a:lnTo>
                    <a:lnTo>
                      <a:pt x="13" y="9"/>
                    </a:lnTo>
                    <a:cubicBezTo>
                      <a:pt x="15" y="6"/>
                      <a:pt x="16" y="4"/>
                      <a:pt x="18" y="3"/>
                    </a:cubicBezTo>
                    <a:cubicBezTo>
                      <a:pt x="20" y="1"/>
                      <a:pt x="23" y="0"/>
                      <a:pt x="27" y="0"/>
                    </a:cubicBezTo>
                    <a:lnTo>
                      <a:pt x="27"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63" name="Freeform 143"/>
              <p:cNvSpPr>
                <a:spLocks/>
              </p:cNvSpPr>
              <p:nvPr/>
            </p:nvSpPr>
            <p:spPr bwMode="auto">
              <a:xfrm>
                <a:off x="2849" y="2226"/>
                <a:ext cx="104" cy="5"/>
              </a:xfrm>
              <a:custGeom>
                <a:avLst/>
                <a:gdLst/>
                <a:ahLst/>
                <a:cxnLst>
                  <a:cxn ang="0">
                    <a:pos x="0" y="4"/>
                  </a:cxn>
                  <a:cxn ang="0">
                    <a:pos x="0" y="4"/>
                  </a:cxn>
                  <a:cxn ang="0">
                    <a:pos x="85" y="4"/>
                  </a:cxn>
                  <a:cxn ang="0">
                    <a:pos x="85" y="0"/>
                  </a:cxn>
                  <a:cxn ang="0">
                    <a:pos x="0" y="0"/>
                  </a:cxn>
                  <a:cxn ang="0">
                    <a:pos x="0" y="4"/>
                  </a:cxn>
                </a:cxnLst>
                <a:rect l="0" t="0" r="r" b="b"/>
                <a:pathLst>
                  <a:path w="85" h="4">
                    <a:moveTo>
                      <a:pt x="0" y="4"/>
                    </a:moveTo>
                    <a:lnTo>
                      <a:pt x="0" y="4"/>
                    </a:lnTo>
                    <a:lnTo>
                      <a:pt x="85" y="4"/>
                    </a:lnTo>
                    <a:lnTo>
                      <a:pt x="85" y="0"/>
                    </a:lnTo>
                    <a:lnTo>
                      <a:pt x="0" y="0"/>
                    </a:lnTo>
                    <a:lnTo>
                      <a:pt x="0" y="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64" name="Freeform 144"/>
              <p:cNvSpPr>
                <a:spLocks/>
              </p:cNvSpPr>
              <p:nvPr/>
            </p:nvSpPr>
            <p:spPr bwMode="auto">
              <a:xfrm>
                <a:off x="2950" y="1937"/>
                <a:ext cx="6" cy="586"/>
              </a:xfrm>
              <a:custGeom>
                <a:avLst/>
                <a:gdLst/>
                <a:ahLst/>
                <a:cxnLst>
                  <a:cxn ang="0">
                    <a:pos x="0" y="444"/>
                  </a:cxn>
                  <a:cxn ang="0">
                    <a:pos x="0" y="444"/>
                  </a:cxn>
                  <a:cxn ang="0">
                    <a:pos x="5" y="444"/>
                  </a:cxn>
                  <a:cxn ang="0">
                    <a:pos x="5" y="0"/>
                  </a:cxn>
                  <a:cxn ang="0">
                    <a:pos x="0" y="0"/>
                  </a:cxn>
                  <a:cxn ang="0">
                    <a:pos x="0" y="444"/>
                  </a:cxn>
                </a:cxnLst>
                <a:rect l="0" t="0" r="r" b="b"/>
                <a:pathLst>
                  <a:path w="5" h="444">
                    <a:moveTo>
                      <a:pt x="0" y="444"/>
                    </a:moveTo>
                    <a:lnTo>
                      <a:pt x="0" y="444"/>
                    </a:lnTo>
                    <a:lnTo>
                      <a:pt x="5" y="444"/>
                    </a:lnTo>
                    <a:lnTo>
                      <a:pt x="5" y="0"/>
                    </a:lnTo>
                    <a:lnTo>
                      <a:pt x="0" y="0"/>
                    </a:lnTo>
                    <a:lnTo>
                      <a:pt x="0" y="44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65" name="Freeform 145"/>
              <p:cNvSpPr>
                <a:spLocks/>
              </p:cNvSpPr>
              <p:nvPr/>
            </p:nvSpPr>
            <p:spPr bwMode="auto">
              <a:xfrm>
                <a:off x="2953" y="2519"/>
                <a:ext cx="102" cy="7"/>
              </a:xfrm>
              <a:custGeom>
                <a:avLst/>
                <a:gdLst/>
                <a:ahLst/>
                <a:cxnLst>
                  <a:cxn ang="0">
                    <a:pos x="0" y="5"/>
                  </a:cxn>
                  <a:cxn ang="0">
                    <a:pos x="0" y="5"/>
                  </a:cxn>
                  <a:cxn ang="0">
                    <a:pos x="84" y="5"/>
                  </a:cxn>
                  <a:cxn ang="0">
                    <a:pos x="84" y="0"/>
                  </a:cxn>
                  <a:cxn ang="0">
                    <a:pos x="0" y="0"/>
                  </a:cxn>
                  <a:cxn ang="0">
                    <a:pos x="0" y="5"/>
                  </a:cxn>
                </a:cxnLst>
                <a:rect l="0" t="0" r="r" b="b"/>
                <a:pathLst>
                  <a:path w="84" h="5">
                    <a:moveTo>
                      <a:pt x="0" y="5"/>
                    </a:moveTo>
                    <a:lnTo>
                      <a:pt x="0" y="5"/>
                    </a:lnTo>
                    <a:lnTo>
                      <a:pt x="84" y="5"/>
                    </a:lnTo>
                    <a:lnTo>
                      <a:pt x="84" y="0"/>
                    </a:lnTo>
                    <a:lnTo>
                      <a:pt x="0" y="0"/>
                    </a:lnTo>
                    <a:lnTo>
                      <a:pt x="0" y="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66" name="Freeform 146"/>
              <p:cNvSpPr>
                <a:spLocks/>
              </p:cNvSpPr>
              <p:nvPr/>
            </p:nvSpPr>
            <p:spPr bwMode="auto">
              <a:xfrm>
                <a:off x="2953" y="1931"/>
                <a:ext cx="102" cy="7"/>
              </a:xfrm>
              <a:custGeom>
                <a:avLst/>
                <a:gdLst/>
                <a:ahLst/>
                <a:cxnLst>
                  <a:cxn ang="0">
                    <a:pos x="0" y="5"/>
                  </a:cxn>
                  <a:cxn ang="0">
                    <a:pos x="0" y="5"/>
                  </a:cxn>
                  <a:cxn ang="0">
                    <a:pos x="84" y="5"/>
                  </a:cxn>
                  <a:cxn ang="0">
                    <a:pos x="84" y="0"/>
                  </a:cxn>
                  <a:cxn ang="0">
                    <a:pos x="0" y="0"/>
                  </a:cxn>
                  <a:cxn ang="0">
                    <a:pos x="0" y="5"/>
                  </a:cxn>
                </a:cxnLst>
                <a:rect l="0" t="0" r="r" b="b"/>
                <a:pathLst>
                  <a:path w="84" h="5">
                    <a:moveTo>
                      <a:pt x="0" y="5"/>
                    </a:moveTo>
                    <a:lnTo>
                      <a:pt x="0" y="5"/>
                    </a:lnTo>
                    <a:lnTo>
                      <a:pt x="84" y="5"/>
                    </a:lnTo>
                    <a:lnTo>
                      <a:pt x="84" y="0"/>
                    </a:lnTo>
                    <a:lnTo>
                      <a:pt x="0" y="0"/>
                    </a:lnTo>
                    <a:lnTo>
                      <a:pt x="0" y="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67" name="Freeform 147"/>
              <p:cNvSpPr>
                <a:spLocks/>
              </p:cNvSpPr>
              <p:nvPr/>
            </p:nvSpPr>
            <p:spPr bwMode="auto">
              <a:xfrm>
                <a:off x="3122" y="1896"/>
                <a:ext cx="50" cy="87"/>
              </a:xfrm>
              <a:custGeom>
                <a:avLst/>
                <a:gdLst/>
                <a:ahLst/>
                <a:cxnLst>
                  <a:cxn ang="0">
                    <a:pos x="0" y="66"/>
                  </a:cxn>
                  <a:cxn ang="0">
                    <a:pos x="0" y="66"/>
                  </a:cxn>
                  <a:cxn ang="0">
                    <a:pos x="0" y="0"/>
                  </a:cxn>
                  <a:cxn ang="0">
                    <a:pos x="9" y="0"/>
                  </a:cxn>
                  <a:cxn ang="0">
                    <a:pos x="9" y="58"/>
                  </a:cxn>
                  <a:cxn ang="0">
                    <a:pos x="41" y="58"/>
                  </a:cxn>
                  <a:cxn ang="0">
                    <a:pos x="41" y="66"/>
                  </a:cxn>
                  <a:cxn ang="0">
                    <a:pos x="0" y="66"/>
                  </a:cxn>
                </a:cxnLst>
                <a:rect l="0" t="0" r="r" b="b"/>
                <a:pathLst>
                  <a:path w="41" h="66">
                    <a:moveTo>
                      <a:pt x="0" y="66"/>
                    </a:moveTo>
                    <a:lnTo>
                      <a:pt x="0" y="66"/>
                    </a:lnTo>
                    <a:lnTo>
                      <a:pt x="0" y="0"/>
                    </a:lnTo>
                    <a:lnTo>
                      <a:pt x="9" y="0"/>
                    </a:lnTo>
                    <a:lnTo>
                      <a:pt x="9" y="58"/>
                    </a:lnTo>
                    <a:lnTo>
                      <a:pt x="41" y="58"/>
                    </a:lnTo>
                    <a:lnTo>
                      <a:pt x="41"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68" name="Freeform 148"/>
              <p:cNvSpPr>
                <a:spLocks noEditPoints="1"/>
              </p:cNvSpPr>
              <p:nvPr/>
            </p:nvSpPr>
            <p:spPr bwMode="auto">
              <a:xfrm>
                <a:off x="3180" y="1918"/>
                <a:ext cx="54" cy="66"/>
              </a:xfrm>
              <a:custGeom>
                <a:avLst/>
                <a:gdLst/>
                <a:ahLst/>
                <a:cxnLst>
                  <a:cxn ang="0">
                    <a:pos x="34" y="43"/>
                  </a:cxn>
                  <a:cxn ang="0">
                    <a:pos x="34" y="43"/>
                  </a:cxn>
                  <a:cxn ang="0">
                    <a:pos x="25" y="48"/>
                  </a:cxn>
                  <a:cxn ang="0">
                    <a:pos x="16" y="50"/>
                  </a:cxn>
                  <a:cxn ang="0">
                    <a:pos x="4" y="46"/>
                  </a:cxn>
                  <a:cxn ang="0">
                    <a:pos x="0" y="36"/>
                  </a:cxn>
                  <a:cxn ang="0">
                    <a:pos x="2" y="30"/>
                  </a:cxn>
                  <a:cxn ang="0">
                    <a:pos x="6" y="25"/>
                  </a:cxn>
                  <a:cxn ang="0">
                    <a:pos x="12" y="23"/>
                  </a:cxn>
                  <a:cxn ang="0">
                    <a:pos x="19" y="21"/>
                  </a:cxn>
                  <a:cxn ang="0">
                    <a:pos x="33" y="19"/>
                  </a:cxn>
                  <a:cxn ang="0">
                    <a:pos x="33" y="16"/>
                  </a:cxn>
                  <a:cxn ang="0">
                    <a:pos x="31" y="10"/>
                  </a:cxn>
                  <a:cxn ang="0">
                    <a:pos x="22" y="7"/>
                  </a:cxn>
                  <a:cxn ang="0">
                    <a:pos x="13" y="9"/>
                  </a:cxn>
                  <a:cxn ang="0">
                    <a:pos x="9" y="16"/>
                  </a:cxn>
                  <a:cxn ang="0">
                    <a:pos x="1" y="15"/>
                  </a:cxn>
                  <a:cxn ang="0">
                    <a:pos x="5" y="7"/>
                  </a:cxn>
                  <a:cxn ang="0">
                    <a:pos x="12" y="2"/>
                  </a:cxn>
                  <a:cxn ang="0">
                    <a:pos x="23" y="0"/>
                  </a:cxn>
                  <a:cxn ang="0">
                    <a:pos x="33" y="2"/>
                  </a:cxn>
                  <a:cxn ang="0">
                    <a:pos x="38" y="5"/>
                  </a:cxn>
                  <a:cxn ang="0">
                    <a:pos x="41" y="11"/>
                  </a:cxn>
                  <a:cxn ang="0">
                    <a:pos x="41" y="18"/>
                  </a:cxn>
                  <a:cxn ang="0">
                    <a:pos x="41" y="29"/>
                  </a:cxn>
                  <a:cxn ang="0">
                    <a:pos x="42" y="43"/>
                  </a:cxn>
                  <a:cxn ang="0">
                    <a:pos x="44" y="49"/>
                  </a:cxn>
                  <a:cxn ang="0">
                    <a:pos x="36" y="49"/>
                  </a:cxn>
                  <a:cxn ang="0">
                    <a:pos x="34" y="43"/>
                  </a:cxn>
                  <a:cxn ang="0">
                    <a:pos x="34" y="43"/>
                  </a:cxn>
                  <a:cxn ang="0">
                    <a:pos x="33" y="25"/>
                  </a:cxn>
                  <a:cxn ang="0">
                    <a:pos x="33" y="25"/>
                  </a:cxn>
                  <a:cxn ang="0">
                    <a:pos x="20" y="28"/>
                  </a:cxn>
                  <a:cxn ang="0">
                    <a:pos x="13" y="30"/>
                  </a:cxn>
                  <a:cxn ang="0">
                    <a:pos x="10" y="32"/>
                  </a:cxn>
                  <a:cxn ang="0">
                    <a:pos x="9" y="36"/>
                  </a:cxn>
                  <a:cxn ang="0">
                    <a:pos x="11" y="41"/>
                  </a:cxn>
                  <a:cxn ang="0">
                    <a:pos x="18" y="44"/>
                  </a:cxn>
                  <a:cxn ang="0">
                    <a:pos x="27" y="42"/>
                  </a:cxn>
                  <a:cxn ang="0">
                    <a:pos x="32" y="36"/>
                  </a:cxn>
                  <a:cxn ang="0">
                    <a:pos x="33" y="28"/>
                  </a:cxn>
                  <a:cxn ang="0">
                    <a:pos x="33" y="25"/>
                  </a:cxn>
                </a:cxnLst>
                <a:rect l="0" t="0" r="r" b="b"/>
                <a:pathLst>
                  <a:path w="44" h="50">
                    <a:moveTo>
                      <a:pt x="34" y="43"/>
                    </a:moveTo>
                    <a:lnTo>
                      <a:pt x="34" y="43"/>
                    </a:lnTo>
                    <a:cubicBezTo>
                      <a:pt x="31" y="46"/>
                      <a:pt x="28" y="47"/>
                      <a:pt x="25" y="48"/>
                    </a:cubicBezTo>
                    <a:cubicBezTo>
                      <a:pt x="22" y="49"/>
                      <a:pt x="20" y="50"/>
                      <a:pt x="16" y="50"/>
                    </a:cubicBezTo>
                    <a:cubicBezTo>
                      <a:pt x="11" y="50"/>
                      <a:pt x="7" y="49"/>
                      <a:pt x="4" y="46"/>
                    </a:cubicBezTo>
                    <a:cubicBezTo>
                      <a:pt x="1" y="44"/>
                      <a:pt x="0" y="40"/>
                      <a:pt x="0" y="36"/>
                    </a:cubicBezTo>
                    <a:cubicBezTo>
                      <a:pt x="0" y="34"/>
                      <a:pt x="1" y="32"/>
                      <a:pt x="2" y="30"/>
                    </a:cubicBezTo>
                    <a:cubicBezTo>
                      <a:pt x="3" y="28"/>
                      <a:pt x="4" y="26"/>
                      <a:pt x="6" y="25"/>
                    </a:cubicBezTo>
                    <a:cubicBezTo>
                      <a:pt x="8" y="24"/>
                      <a:pt x="9" y="23"/>
                      <a:pt x="12" y="23"/>
                    </a:cubicBezTo>
                    <a:cubicBezTo>
                      <a:pt x="13" y="22"/>
                      <a:pt x="16" y="22"/>
                      <a:pt x="19" y="21"/>
                    </a:cubicBezTo>
                    <a:cubicBezTo>
                      <a:pt x="25" y="21"/>
                      <a:pt x="30" y="20"/>
                      <a:pt x="33" y="19"/>
                    </a:cubicBezTo>
                    <a:cubicBezTo>
                      <a:pt x="33" y="17"/>
                      <a:pt x="33" y="17"/>
                      <a:pt x="33" y="16"/>
                    </a:cubicBezTo>
                    <a:cubicBezTo>
                      <a:pt x="33" y="13"/>
                      <a:pt x="33" y="11"/>
                      <a:pt x="31" y="10"/>
                    </a:cubicBezTo>
                    <a:cubicBezTo>
                      <a:pt x="29" y="8"/>
                      <a:pt x="26" y="7"/>
                      <a:pt x="22" y="7"/>
                    </a:cubicBezTo>
                    <a:cubicBezTo>
                      <a:pt x="18" y="7"/>
                      <a:pt x="15" y="7"/>
                      <a:pt x="13" y="9"/>
                    </a:cubicBezTo>
                    <a:cubicBezTo>
                      <a:pt x="12" y="10"/>
                      <a:pt x="10" y="12"/>
                      <a:pt x="9" y="16"/>
                    </a:cubicBezTo>
                    <a:lnTo>
                      <a:pt x="1" y="15"/>
                    </a:lnTo>
                    <a:cubicBezTo>
                      <a:pt x="2" y="11"/>
                      <a:pt x="3" y="9"/>
                      <a:pt x="5" y="7"/>
                    </a:cubicBezTo>
                    <a:cubicBezTo>
                      <a:pt x="7" y="4"/>
                      <a:pt x="9" y="3"/>
                      <a:pt x="12" y="2"/>
                    </a:cubicBezTo>
                    <a:cubicBezTo>
                      <a:pt x="15" y="1"/>
                      <a:pt x="19" y="0"/>
                      <a:pt x="23" y="0"/>
                    </a:cubicBezTo>
                    <a:cubicBezTo>
                      <a:pt x="27" y="0"/>
                      <a:pt x="30" y="1"/>
                      <a:pt x="33" y="2"/>
                    </a:cubicBezTo>
                    <a:cubicBezTo>
                      <a:pt x="35" y="2"/>
                      <a:pt x="37" y="4"/>
                      <a:pt x="38" y="5"/>
                    </a:cubicBezTo>
                    <a:cubicBezTo>
                      <a:pt x="40" y="7"/>
                      <a:pt x="41" y="8"/>
                      <a:pt x="41" y="11"/>
                    </a:cubicBezTo>
                    <a:cubicBezTo>
                      <a:pt x="41" y="12"/>
                      <a:pt x="41" y="15"/>
                      <a:pt x="41" y="18"/>
                    </a:cubicBezTo>
                    <a:lnTo>
                      <a:pt x="41" y="29"/>
                    </a:lnTo>
                    <a:cubicBezTo>
                      <a:pt x="41" y="36"/>
                      <a:pt x="42" y="41"/>
                      <a:pt x="42" y="43"/>
                    </a:cubicBezTo>
                    <a:cubicBezTo>
                      <a:pt x="42" y="45"/>
                      <a:pt x="43" y="47"/>
                      <a:pt x="44" y="49"/>
                    </a:cubicBezTo>
                    <a:lnTo>
                      <a:pt x="36" y="49"/>
                    </a:lnTo>
                    <a:cubicBezTo>
                      <a:pt x="35" y="47"/>
                      <a:pt x="34" y="45"/>
                      <a:pt x="34" y="43"/>
                    </a:cubicBezTo>
                    <a:lnTo>
                      <a:pt x="34" y="43"/>
                    </a:lnTo>
                    <a:close/>
                    <a:moveTo>
                      <a:pt x="33" y="25"/>
                    </a:moveTo>
                    <a:lnTo>
                      <a:pt x="33" y="25"/>
                    </a:lnTo>
                    <a:cubicBezTo>
                      <a:pt x="30" y="26"/>
                      <a:pt x="26" y="27"/>
                      <a:pt x="20" y="28"/>
                    </a:cubicBezTo>
                    <a:cubicBezTo>
                      <a:pt x="17" y="28"/>
                      <a:pt x="14" y="29"/>
                      <a:pt x="13" y="30"/>
                    </a:cubicBezTo>
                    <a:cubicBezTo>
                      <a:pt x="12" y="30"/>
                      <a:pt x="11" y="31"/>
                      <a:pt x="10" y="32"/>
                    </a:cubicBezTo>
                    <a:cubicBezTo>
                      <a:pt x="9" y="33"/>
                      <a:pt x="9" y="35"/>
                      <a:pt x="9" y="36"/>
                    </a:cubicBezTo>
                    <a:cubicBezTo>
                      <a:pt x="9" y="38"/>
                      <a:pt x="9" y="40"/>
                      <a:pt x="11" y="41"/>
                    </a:cubicBezTo>
                    <a:cubicBezTo>
                      <a:pt x="13" y="43"/>
                      <a:pt x="15" y="44"/>
                      <a:pt x="18" y="44"/>
                    </a:cubicBezTo>
                    <a:cubicBezTo>
                      <a:pt x="21" y="44"/>
                      <a:pt x="24" y="43"/>
                      <a:pt x="27" y="42"/>
                    </a:cubicBezTo>
                    <a:cubicBezTo>
                      <a:pt x="29" y="40"/>
                      <a:pt x="31" y="38"/>
                      <a:pt x="32" y="36"/>
                    </a:cubicBezTo>
                    <a:cubicBezTo>
                      <a:pt x="33" y="34"/>
                      <a:pt x="33" y="31"/>
                      <a:pt x="33" y="28"/>
                    </a:cubicBezTo>
                    <a:lnTo>
                      <a:pt x="33"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69" name="Freeform 149"/>
              <p:cNvSpPr>
                <a:spLocks noEditPoints="1"/>
              </p:cNvSpPr>
              <p:nvPr/>
            </p:nvSpPr>
            <p:spPr bwMode="auto">
              <a:xfrm>
                <a:off x="3246" y="1896"/>
                <a:ext cx="50" cy="88"/>
              </a:xfrm>
              <a:custGeom>
                <a:avLst/>
                <a:gdLst/>
                <a:ahLst/>
                <a:cxnLst>
                  <a:cxn ang="0">
                    <a:pos x="7" y="66"/>
                  </a:cxn>
                  <a:cxn ang="0">
                    <a:pos x="7" y="66"/>
                  </a:cxn>
                  <a:cxn ang="0">
                    <a:pos x="0" y="66"/>
                  </a:cxn>
                  <a:cxn ang="0">
                    <a:pos x="0" y="0"/>
                  </a:cxn>
                  <a:cxn ang="0">
                    <a:pos x="8" y="0"/>
                  </a:cxn>
                  <a:cxn ang="0">
                    <a:pos x="8" y="24"/>
                  </a:cxn>
                  <a:cxn ang="0">
                    <a:pos x="21" y="17"/>
                  </a:cxn>
                  <a:cxn ang="0">
                    <a:pos x="29" y="19"/>
                  </a:cxn>
                  <a:cxn ang="0">
                    <a:pos x="36" y="24"/>
                  </a:cxn>
                  <a:cxn ang="0">
                    <a:pos x="40" y="32"/>
                  </a:cxn>
                  <a:cxn ang="0">
                    <a:pos x="41" y="41"/>
                  </a:cxn>
                  <a:cxn ang="0">
                    <a:pos x="35" y="60"/>
                  </a:cxn>
                  <a:cxn ang="0">
                    <a:pos x="21" y="67"/>
                  </a:cxn>
                  <a:cxn ang="0">
                    <a:pos x="7" y="60"/>
                  </a:cxn>
                  <a:cxn ang="0">
                    <a:pos x="7" y="66"/>
                  </a:cxn>
                  <a:cxn ang="0">
                    <a:pos x="7" y="42"/>
                  </a:cxn>
                  <a:cxn ang="0">
                    <a:pos x="7" y="42"/>
                  </a:cxn>
                  <a:cxn ang="0">
                    <a:pos x="10" y="54"/>
                  </a:cxn>
                  <a:cxn ang="0">
                    <a:pos x="20" y="60"/>
                  </a:cxn>
                  <a:cxn ang="0">
                    <a:pos x="29" y="56"/>
                  </a:cxn>
                  <a:cxn ang="0">
                    <a:pos x="33" y="42"/>
                  </a:cxn>
                  <a:cxn ang="0">
                    <a:pos x="29" y="28"/>
                  </a:cxn>
                  <a:cxn ang="0">
                    <a:pos x="20" y="24"/>
                  </a:cxn>
                  <a:cxn ang="0">
                    <a:pos x="11" y="28"/>
                  </a:cxn>
                  <a:cxn ang="0">
                    <a:pos x="7" y="42"/>
                  </a:cxn>
                  <a:cxn ang="0">
                    <a:pos x="7" y="42"/>
                  </a:cxn>
                </a:cxnLst>
                <a:rect l="0" t="0" r="r" b="b"/>
                <a:pathLst>
                  <a:path w="41" h="67">
                    <a:moveTo>
                      <a:pt x="7" y="66"/>
                    </a:moveTo>
                    <a:lnTo>
                      <a:pt x="7" y="66"/>
                    </a:lnTo>
                    <a:lnTo>
                      <a:pt x="0" y="66"/>
                    </a:lnTo>
                    <a:lnTo>
                      <a:pt x="0" y="0"/>
                    </a:lnTo>
                    <a:lnTo>
                      <a:pt x="8" y="0"/>
                    </a:lnTo>
                    <a:lnTo>
                      <a:pt x="8" y="24"/>
                    </a:lnTo>
                    <a:cubicBezTo>
                      <a:pt x="11" y="19"/>
                      <a:pt x="16" y="17"/>
                      <a:pt x="21" y="17"/>
                    </a:cubicBezTo>
                    <a:cubicBezTo>
                      <a:pt x="24" y="17"/>
                      <a:pt x="27" y="18"/>
                      <a:pt x="29" y="19"/>
                    </a:cubicBezTo>
                    <a:cubicBezTo>
                      <a:pt x="32" y="20"/>
                      <a:pt x="34" y="22"/>
                      <a:pt x="36" y="24"/>
                    </a:cubicBezTo>
                    <a:cubicBezTo>
                      <a:pt x="38" y="26"/>
                      <a:pt x="39" y="29"/>
                      <a:pt x="40" y="32"/>
                    </a:cubicBezTo>
                    <a:cubicBezTo>
                      <a:pt x="41" y="35"/>
                      <a:pt x="41" y="38"/>
                      <a:pt x="41" y="41"/>
                    </a:cubicBezTo>
                    <a:cubicBezTo>
                      <a:pt x="41" y="49"/>
                      <a:pt x="39" y="56"/>
                      <a:pt x="35" y="60"/>
                    </a:cubicBezTo>
                    <a:cubicBezTo>
                      <a:pt x="31" y="65"/>
                      <a:pt x="26" y="67"/>
                      <a:pt x="21" y="67"/>
                    </a:cubicBezTo>
                    <a:cubicBezTo>
                      <a:pt x="15" y="67"/>
                      <a:pt x="11" y="65"/>
                      <a:pt x="7" y="60"/>
                    </a:cubicBezTo>
                    <a:lnTo>
                      <a:pt x="7" y="66"/>
                    </a:lnTo>
                    <a:close/>
                    <a:moveTo>
                      <a:pt x="7" y="42"/>
                    </a:moveTo>
                    <a:lnTo>
                      <a:pt x="7" y="42"/>
                    </a:lnTo>
                    <a:cubicBezTo>
                      <a:pt x="7" y="47"/>
                      <a:pt x="8" y="52"/>
                      <a:pt x="10" y="54"/>
                    </a:cubicBezTo>
                    <a:cubicBezTo>
                      <a:pt x="12" y="58"/>
                      <a:pt x="16" y="60"/>
                      <a:pt x="20" y="60"/>
                    </a:cubicBezTo>
                    <a:cubicBezTo>
                      <a:pt x="24" y="60"/>
                      <a:pt x="27" y="59"/>
                      <a:pt x="29" y="56"/>
                    </a:cubicBezTo>
                    <a:cubicBezTo>
                      <a:pt x="32" y="53"/>
                      <a:pt x="33" y="48"/>
                      <a:pt x="33" y="42"/>
                    </a:cubicBezTo>
                    <a:cubicBezTo>
                      <a:pt x="33" y="36"/>
                      <a:pt x="32" y="31"/>
                      <a:pt x="29" y="28"/>
                    </a:cubicBezTo>
                    <a:cubicBezTo>
                      <a:pt x="27" y="25"/>
                      <a:pt x="24" y="24"/>
                      <a:pt x="20" y="24"/>
                    </a:cubicBezTo>
                    <a:cubicBezTo>
                      <a:pt x="17" y="24"/>
                      <a:pt x="14" y="25"/>
                      <a:pt x="11" y="28"/>
                    </a:cubicBezTo>
                    <a:cubicBezTo>
                      <a:pt x="9" y="31"/>
                      <a:pt x="7" y="36"/>
                      <a:pt x="7" y="42"/>
                    </a:cubicBezTo>
                    <a:lnTo>
                      <a:pt x="7" y="42"/>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70" name="Freeform 150"/>
              <p:cNvSpPr>
                <a:spLocks noEditPoints="1"/>
              </p:cNvSpPr>
              <p:nvPr/>
            </p:nvSpPr>
            <p:spPr bwMode="auto">
              <a:xfrm>
                <a:off x="3304" y="1918"/>
                <a:ext cx="55" cy="66"/>
              </a:xfrm>
              <a:custGeom>
                <a:avLst/>
                <a:gdLst/>
                <a:ahLst/>
                <a:cxnLst>
                  <a:cxn ang="0">
                    <a:pos x="0" y="25"/>
                  </a:cxn>
                  <a:cxn ang="0">
                    <a:pos x="0" y="25"/>
                  </a:cxn>
                  <a:cxn ang="0">
                    <a:pos x="8" y="5"/>
                  </a:cxn>
                  <a:cxn ang="0">
                    <a:pos x="23" y="0"/>
                  </a:cxn>
                  <a:cxn ang="0">
                    <a:pos x="39" y="7"/>
                  </a:cxn>
                  <a:cxn ang="0">
                    <a:pos x="45" y="24"/>
                  </a:cxn>
                  <a:cxn ang="0">
                    <a:pos x="42" y="39"/>
                  </a:cxn>
                  <a:cxn ang="0">
                    <a:pos x="34" y="47"/>
                  </a:cxn>
                  <a:cxn ang="0">
                    <a:pos x="23" y="50"/>
                  </a:cxn>
                  <a:cxn ang="0">
                    <a:pos x="6" y="44"/>
                  </a:cxn>
                  <a:cxn ang="0">
                    <a:pos x="0" y="25"/>
                  </a:cxn>
                  <a:cxn ang="0">
                    <a:pos x="0" y="25"/>
                  </a:cxn>
                  <a:cxn ang="0">
                    <a:pos x="8" y="25"/>
                  </a:cxn>
                  <a:cxn ang="0">
                    <a:pos x="8" y="25"/>
                  </a:cxn>
                  <a:cxn ang="0">
                    <a:pos x="12" y="39"/>
                  </a:cxn>
                  <a:cxn ang="0">
                    <a:pos x="23" y="43"/>
                  </a:cxn>
                  <a:cxn ang="0">
                    <a:pos x="33" y="39"/>
                  </a:cxn>
                  <a:cxn ang="0">
                    <a:pos x="37" y="25"/>
                  </a:cxn>
                  <a:cxn ang="0">
                    <a:pos x="33" y="11"/>
                  </a:cxn>
                  <a:cxn ang="0">
                    <a:pos x="23" y="7"/>
                  </a:cxn>
                  <a:cxn ang="0">
                    <a:pos x="12" y="11"/>
                  </a:cxn>
                  <a:cxn ang="0">
                    <a:pos x="8" y="25"/>
                  </a:cxn>
                  <a:cxn ang="0">
                    <a:pos x="8" y="25"/>
                  </a:cxn>
                </a:cxnLst>
                <a:rect l="0" t="0" r="r" b="b"/>
                <a:pathLst>
                  <a:path w="45" h="50">
                    <a:moveTo>
                      <a:pt x="0" y="25"/>
                    </a:moveTo>
                    <a:lnTo>
                      <a:pt x="0" y="25"/>
                    </a:lnTo>
                    <a:cubicBezTo>
                      <a:pt x="0" y="16"/>
                      <a:pt x="3" y="10"/>
                      <a:pt x="8" y="5"/>
                    </a:cubicBezTo>
                    <a:cubicBezTo>
                      <a:pt x="12" y="2"/>
                      <a:pt x="17" y="0"/>
                      <a:pt x="23" y="0"/>
                    </a:cubicBezTo>
                    <a:cubicBezTo>
                      <a:pt x="29" y="0"/>
                      <a:pt x="34" y="2"/>
                      <a:pt x="39" y="7"/>
                    </a:cubicBezTo>
                    <a:cubicBezTo>
                      <a:pt x="43" y="11"/>
                      <a:pt x="45" y="17"/>
                      <a:pt x="45" y="24"/>
                    </a:cubicBezTo>
                    <a:cubicBezTo>
                      <a:pt x="45" y="30"/>
                      <a:pt x="44" y="35"/>
                      <a:pt x="42" y="39"/>
                    </a:cubicBezTo>
                    <a:cubicBezTo>
                      <a:pt x="40" y="42"/>
                      <a:pt x="38" y="45"/>
                      <a:pt x="34" y="47"/>
                    </a:cubicBezTo>
                    <a:cubicBezTo>
                      <a:pt x="31" y="49"/>
                      <a:pt x="27" y="50"/>
                      <a:pt x="23" y="50"/>
                    </a:cubicBezTo>
                    <a:cubicBezTo>
                      <a:pt x="16" y="50"/>
                      <a:pt x="10" y="48"/>
                      <a:pt x="6" y="44"/>
                    </a:cubicBezTo>
                    <a:cubicBezTo>
                      <a:pt x="2" y="39"/>
                      <a:pt x="0" y="33"/>
                      <a:pt x="0" y="25"/>
                    </a:cubicBezTo>
                    <a:lnTo>
                      <a:pt x="0" y="25"/>
                    </a:lnTo>
                    <a:close/>
                    <a:moveTo>
                      <a:pt x="8" y="25"/>
                    </a:moveTo>
                    <a:lnTo>
                      <a:pt x="8" y="25"/>
                    </a:lnTo>
                    <a:cubicBezTo>
                      <a:pt x="8" y="31"/>
                      <a:pt x="10" y="36"/>
                      <a:pt x="12" y="39"/>
                    </a:cubicBezTo>
                    <a:cubicBezTo>
                      <a:pt x="15" y="42"/>
                      <a:pt x="18" y="43"/>
                      <a:pt x="23" y="43"/>
                    </a:cubicBezTo>
                    <a:cubicBezTo>
                      <a:pt x="27" y="43"/>
                      <a:pt x="30" y="42"/>
                      <a:pt x="33" y="39"/>
                    </a:cubicBezTo>
                    <a:cubicBezTo>
                      <a:pt x="35" y="36"/>
                      <a:pt x="37" y="31"/>
                      <a:pt x="37" y="25"/>
                    </a:cubicBezTo>
                    <a:cubicBezTo>
                      <a:pt x="37" y="19"/>
                      <a:pt x="35" y="14"/>
                      <a:pt x="33" y="11"/>
                    </a:cubicBezTo>
                    <a:cubicBezTo>
                      <a:pt x="30" y="8"/>
                      <a:pt x="27" y="7"/>
                      <a:pt x="23" y="7"/>
                    </a:cubicBezTo>
                    <a:cubicBezTo>
                      <a:pt x="18" y="7"/>
                      <a:pt x="15" y="8"/>
                      <a:pt x="12" y="11"/>
                    </a:cubicBezTo>
                    <a:cubicBezTo>
                      <a:pt x="10" y="14"/>
                      <a:pt x="8" y="19"/>
                      <a:pt x="8" y="25"/>
                    </a:cubicBezTo>
                    <a:lnTo>
                      <a:pt x="8"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71" name="Freeform 151"/>
              <p:cNvSpPr>
                <a:spLocks/>
              </p:cNvSpPr>
              <p:nvPr/>
            </p:nvSpPr>
            <p:spPr bwMode="auto">
              <a:xfrm>
                <a:off x="3370" y="1918"/>
                <a:ext cx="32" cy="65"/>
              </a:xfrm>
              <a:custGeom>
                <a:avLst/>
                <a:gdLst/>
                <a:ahLst/>
                <a:cxnLst>
                  <a:cxn ang="0">
                    <a:pos x="0" y="49"/>
                  </a:cxn>
                  <a:cxn ang="0">
                    <a:pos x="0" y="49"/>
                  </a:cxn>
                  <a:cxn ang="0">
                    <a:pos x="0" y="1"/>
                  </a:cxn>
                  <a:cxn ang="0">
                    <a:pos x="8" y="1"/>
                  </a:cxn>
                  <a:cxn ang="0">
                    <a:pos x="8" y="8"/>
                  </a:cxn>
                  <a:cxn ang="0">
                    <a:pos x="13" y="2"/>
                  </a:cxn>
                  <a:cxn ang="0">
                    <a:pos x="18" y="0"/>
                  </a:cxn>
                  <a:cxn ang="0">
                    <a:pos x="26" y="3"/>
                  </a:cxn>
                  <a:cxn ang="0">
                    <a:pos x="23" y="10"/>
                  </a:cxn>
                  <a:cxn ang="0">
                    <a:pos x="17" y="8"/>
                  </a:cxn>
                  <a:cxn ang="0">
                    <a:pos x="13" y="10"/>
                  </a:cxn>
                  <a:cxn ang="0">
                    <a:pos x="10" y="14"/>
                  </a:cxn>
                  <a:cxn ang="0">
                    <a:pos x="8" y="24"/>
                  </a:cxn>
                  <a:cxn ang="0">
                    <a:pos x="8" y="49"/>
                  </a:cxn>
                  <a:cxn ang="0">
                    <a:pos x="0" y="49"/>
                  </a:cxn>
                </a:cxnLst>
                <a:rect l="0" t="0" r="r" b="b"/>
                <a:pathLst>
                  <a:path w="26" h="49">
                    <a:moveTo>
                      <a:pt x="0" y="49"/>
                    </a:moveTo>
                    <a:lnTo>
                      <a:pt x="0" y="49"/>
                    </a:lnTo>
                    <a:lnTo>
                      <a:pt x="0" y="1"/>
                    </a:lnTo>
                    <a:lnTo>
                      <a:pt x="8" y="1"/>
                    </a:lnTo>
                    <a:lnTo>
                      <a:pt x="8" y="8"/>
                    </a:lnTo>
                    <a:cubicBezTo>
                      <a:pt x="9" y="5"/>
                      <a:pt x="11" y="3"/>
                      <a:pt x="13" y="2"/>
                    </a:cubicBezTo>
                    <a:cubicBezTo>
                      <a:pt x="14" y="1"/>
                      <a:pt x="16" y="0"/>
                      <a:pt x="18" y="0"/>
                    </a:cubicBezTo>
                    <a:cubicBezTo>
                      <a:pt x="21" y="0"/>
                      <a:pt x="23" y="1"/>
                      <a:pt x="26" y="3"/>
                    </a:cubicBezTo>
                    <a:lnTo>
                      <a:pt x="23" y="10"/>
                    </a:lnTo>
                    <a:cubicBezTo>
                      <a:pt x="21" y="9"/>
                      <a:pt x="19" y="8"/>
                      <a:pt x="17" y="8"/>
                    </a:cubicBezTo>
                    <a:cubicBezTo>
                      <a:pt x="16" y="8"/>
                      <a:pt x="14" y="9"/>
                      <a:pt x="13" y="10"/>
                    </a:cubicBezTo>
                    <a:cubicBezTo>
                      <a:pt x="11" y="11"/>
                      <a:pt x="10" y="13"/>
                      <a:pt x="10" y="14"/>
                    </a:cubicBezTo>
                    <a:cubicBezTo>
                      <a:pt x="9" y="17"/>
                      <a:pt x="8" y="20"/>
                      <a:pt x="8" y="24"/>
                    </a:cubicBezTo>
                    <a:lnTo>
                      <a:pt x="8" y="49"/>
                    </a:lnTo>
                    <a:lnTo>
                      <a:pt x="0"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72" name="Freeform 152"/>
              <p:cNvSpPr>
                <a:spLocks/>
              </p:cNvSpPr>
              <p:nvPr/>
            </p:nvSpPr>
            <p:spPr bwMode="auto">
              <a:xfrm>
                <a:off x="3118" y="2066"/>
                <a:ext cx="51" cy="66"/>
              </a:xfrm>
              <a:custGeom>
                <a:avLst/>
                <a:gdLst/>
                <a:ahLst/>
                <a:cxnLst>
                  <a:cxn ang="0">
                    <a:pos x="34" y="31"/>
                  </a:cxn>
                  <a:cxn ang="0">
                    <a:pos x="34" y="31"/>
                  </a:cxn>
                  <a:cxn ang="0">
                    <a:pos x="42" y="32"/>
                  </a:cxn>
                  <a:cxn ang="0">
                    <a:pos x="35" y="45"/>
                  </a:cxn>
                  <a:cxn ang="0">
                    <a:pos x="22" y="50"/>
                  </a:cxn>
                  <a:cxn ang="0">
                    <a:pos x="6" y="44"/>
                  </a:cxn>
                  <a:cxn ang="0">
                    <a:pos x="0" y="25"/>
                  </a:cxn>
                  <a:cxn ang="0">
                    <a:pos x="3" y="12"/>
                  </a:cxn>
                  <a:cxn ang="0">
                    <a:pos x="10" y="3"/>
                  </a:cxn>
                  <a:cxn ang="0">
                    <a:pos x="22" y="0"/>
                  </a:cxn>
                  <a:cxn ang="0">
                    <a:pos x="35" y="4"/>
                  </a:cxn>
                  <a:cxn ang="0">
                    <a:pos x="41" y="15"/>
                  </a:cxn>
                  <a:cxn ang="0">
                    <a:pos x="33" y="16"/>
                  </a:cxn>
                  <a:cxn ang="0">
                    <a:pos x="29" y="9"/>
                  </a:cxn>
                  <a:cxn ang="0">
                    <a:pos x="22" y="7"/>
                  </a:cxn>
                  <a:cxn ang="0">
                    <a:pos x="12" y="11"/>
                  </a:cxn>
                  <a:cxn ang="0">
                    <a:pos x="8" y="25"/>
                  </a:cxn>
                  <a:cxn ang="0">
                    <a:pos x="12" y="39"/>
                  </a:cxn>
                  <a:cxn ang="0">
                    <a:pos x="22" y="43"/>
                  </a:cxn>
                  <a:cxn ang="0">
                    <a:pos x="30" y="40"/>
                  </a:cxn>
                  <a:cxn ang="0">
                    <a:pos x="34" y="31"/>
                  </a:cxn>
                  <a:cxn ang="0">
                    <a:pos x="34" y="31"/>
                  </a:cxn>
                </a:cxnLst>
                <a:rect l="0" t="0" r="r" b="b"/>
                <a:pathLst>
                  <a:path w="42" h="50">
                    <a:moveTo>
                      <a:pt x="34" y="31"/>
                    </a:moveTo>
                    <a:lnTo>
                      <a:pt x="34" y="31"/>
                    </a:lnTo>
                    <a:lnTo>
                      <a:pt x="42" y="32"/>
                    </a:lnTo>
                    <a:cubicBezTo>
                      <a:pt x="41" y="38"/>
                      <a:pt x="39" y="42"/>
                      <a:pt x="35" y="45"/>
                    </a:cubicBezTo>
                    <a:cubicBezTo>
                      <a:pt x="31" y="48"/>
                      <a:pt x="27" y="50"/>
                      <a:pt x="22" y="50"/>
                    </a:cubicBezTo>
                    <a:cubicBezTo>
                      <a:pt x="15" y="50"/>
                      <a:pt x="10" y="48"/>
                      <a:pt x="6" y="44"/>
                    </a:cubicBezTo>
                    <a:cubicBezTo>
                      <a:pt x="2" y="39"/>
                      <a:pt x="0" y="33"/>
                      <a:pt x="0" y="25"/>
                    </a:cubicBezTo>
                    <a:cubicBezTo>
                      <a:pt x="0" y="20"/>
                      <a:pt x="1" y="16"/>
                      <a:pt x="3" y="12"/>
                    </a:cubicBezTo>
                    <a:cubicBezTo>
                      <a:pt x="4" y="8"/>
                      <a:pt x="7" y="5"/>
                      <a:pt x="10" y="3"/>
                    </a:cubicBezTo>
                    <a:cubicBezTo>
                      <a:pt x="14" y="1"/>
                      <a:pt x="18" y="0"/>
                      <a:pt x="22" y="0"/>
                    </a:cubicBezTo>
                    <a:cubicBezTo>
                      <a:pt x="27" y="0"/>
                      <a:pt x="31" y="1"/>
                      <a:pt x="35" y="4"/>
                    </a:cubicBezTo>
                    <a:cubicBezTo>
                      <a:pt x="38" y="7"/>
                      <a:pt x="40" y="10"/>
                      <a:pt x="41" y="15"/>
                    </a:cubicBezTo>
                    <a:lnTo>
                      <a:pt x="33" y="16"/>
                    </a:lnTo>
                    <a:cubicBezTo>
                      <a:pt x="32" y="13"/>
                      <a:pt x="31" y="11"/>
                      <a:pt x="29" y="9"/>
                    </a:cubicBezTo>
                    <a:cubicBezTo>
                      <a:pt x="27" y="8"/>
                      <a:pt x="25" y="7"/>
                      <a:pt x="22" y="7"/>
                    </a:cubicBezTo>
                    <a:cubicBezTo>
                      <a:pt x="18" y="7"/>
                      <a:pt x="15" y="8"/>
                      <a:pt x="12" y="11"/>
                    </a:cubicBezTo>
                    <a:cubicBezTo>
                      <a:pt x="10" y="14"/>
                      <a:pt x="8" y="19"/>
                      <a:pt x="8" y="25"/>
                    </a:cubicBezTo>
                    <a:cubicBezTo>
                      <a:pt x="8" y="31"/>
                      <a:pt x="10" y="36"/>
                      <a:pt x="12" y="39"/>
                    </a:cubicBezTo>
                    <a:cubicBezTo>
                      <a:pt x="15" y="42"/>
                      <a:pt x="18" y="43"/>
                      <a:pt x="22" y="43"/>
                    </a:cubicBezTo>
                    <a:cubicBezTo>
                      <a:pt x="25" y="43"/>
                      <a:pt x="28" y="42"/>
                      <a:pt x="30" y="40"/>
                    </a:cubicBezTo>
                    <a:cubicBezTo>
                      <a:pt x="32" y="38"/>
                      <a:pt x="33" y="35"/>
                      <a:pt x="34" y="31"/>
                    </a:cubicBezTo>
                    <a:lnTo>
                      <a:pt x="34" y="31"/>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73" name="Freeform 153"/>
              <p:cNvSpPr>
                <a:spLocks noEditPoints="1"/>
              </p:cNvSpPr>
              <p:nvPr/>
            </p:nvSpPr>
            <p:spPr bwMode="auto">
              <a:xfrm>
                <a:off x="3174" y="2066"/>
                <a:ext cx="55" cy="66"/>
              </a:xfrm>
              <a:custGeom>
                <a:avLst/>
                <a:gdLst/>
                <a:ahLst/>
                <a:cxnLst>
                  <a:cxn ang="0">
                    <a:pos x="0" y="25"/>
                  </a:cxn>
                  <a:cxn ang="0">
                    <a:pos x="0" y="25"/>
                  </a:cxn>
                  <a:cxn ang="0">
                    <a:pos x="7" y="5"/>
                  </a:cxn>
                  <a:cxn ang="0">
                    <a:pos x="22" y="0"/>
                  </a:cxn>
                  <a:cxn ang="0">
                    <a:pos x="38" y="7"/>
                  </a:cxn>
                  <a:cxn ang="0">
                    <a:pos x="45" y="24"/>
                  </a:cxn>
                  <a:cxn ang="0">
                    <a:pos x="42" y="39"/>
                  </a:cxn>
                  <a:cxn ang="0">
                    <a:pos x="34" y="47"/>
                  </a:cxn>
                  <a:cxn ang="0">
                    <a:pos x="22" y="50"/>
                  </a:cxn>
                  <a:cxn ang="0">
                    <a:pos x="6" y="44"/>
                  </a:cxn>
                  <a:cxn ang="0">
                    <a:pos x="0" y="25"/>
                  </a:cxn>
                  <a:cxn ang="0">
                    <a:pos x="0" y="25"/>
                  </a:cxn>
                  <a:cxn ang="0">
                    <a:pos x="8" y="25"/>
                  </a:cxn>
                  <a:cxn ang="0">
                    <a:pos x="8" y="25"/>
                  </a:cxn>
                  <a:cxn ang="0">
                    <a:pos x="12" y="39"/>
                  </a:cxn>
                  <a:cxn ang="0">
                    <a:pos x="22" y="43"/>
                  </a:cxn>
                  <a:cxn ang="0">
                    <a:pos x="32" y="39"/>
                  </a:cxn>
                  <a:cxn ang="0">
                    <a:pos x="36" y="25"/>
                  </a:cxn>
                  <a:cxn ang="0">
                    <a:pos x="32" y="11"/>
                  </a:cxn>
                  <a:cxn ang="0">
                    <a:pos x="22" y="7"/>
                  </a:cxn>
                  <a:cxn ang="0">
                    <a:pos x="12" y="11"/>
                  </a:cxn>
                  <a:cxn ang="0">
                    <a:pos x="8" y="25"/>
                  </a:cxn>
                  <a:cxn ang="0">
                    <a:pos x="8" y="25"/>
                  </a:cxn>
                </a:cxnLst>
                <a:rect l="0" t="0" r="r" b="b"/>
                <a:pathLst>
                  <a:path w="45" h="50">
                    <a:moveTo>
                      <a:pt x="0" y="25"/>
                    </a:moveTo>
                    <a:lnTo>
                      <a:pt x="0" y="25"/>
                    </a:lnTo>
                    <a:cubicBezTo>
                      <a:pt x="0" y="16"/>
                      <a:pt x="2" y="10"/>
                      <a:pt x="7" y="5"/>
                    </a:cubicBezTo>
                    <a:cubicBezTo>
                      <a:pt x="11" y="2"/>
                      <a:pt x="16" y="0"/>
                      <a:pt x="22" y="0"/>
                    </a:cubicBezTo>
                    <a:cubicBezTo>
                      <a:pt x="29" y="0"/>
                      <a:pt x="34" y="2"/>
                      <a:pt x="38" y="7"/>
                    </a:cubicBezTo>
                    <a:cubicBezTo>
                      <a:pt x="43" y="11"/>
                      <a:pt x="45" y="17"/>
                      <a:pt x="45" y="24"/>
                    </a:cubicBezTo>
                    <a:cubicBezTo>
                      <a:pt x="45" y="30"/>
                      <a:pt x="44" y="35"/>
                      <a:pt x="42" y="39"/>
                    </a:cubicBezTo>
                    <a:cubicBezTo>
                      <a:pt x="40" y="42"/>
                      <a:pt x="37" y="45"/>
                      <a:pt x="34" y="47"/>
                    </a:cubicBezTo>
                    <a:cubicBezTo>
                      <a:pt x="30" y="49"/>
                      <a:pt x="26" y="50"/>
                      <a:pt x="22" y="50"/>
                    </a:cubicBezTo>
                    <a:cubicBezTo>
                      <a:pt x="16" y="50"/>
                      <a:pt x="10" y="48"/>
                      <a:pt x="6" y="44"/>
                    </a:cubicBezTo>
                    <a:cubicBezTo>
                      <a:pt x="2" y="39"/>
                      <a:pt x="0" y="33"/>
                      <a:pt x="0" y="25"/>
                    </a:cubicBezTo>
                    <a:lnTo>
                      <a:pt x="0" y="25"/>
                    </a:lnTo>
                    <a:close/>
                    <a:moveTo>
                      <a:pt x="8" y="25"/>
                    </a:moveTo>
                    <a:lnTo>
                      <a:pt x="8" y="25"/>
                    </a:lnTo>
                    <a:cubicBezTo>
                      <a:pt x="8" y="31"/>
                      <a:pt x="10" y="36"/>
                      <a:pt x="12" y="39"/>
                    </a:cubicBezTo>
                    <a:cubicBezTo>
                      <a:pt x="15" y="42"/>
                      <a:pt x="18" y="43"/>
                      <a:pt x="22" y="43"/>
                    </a:cubicBezTo>
                    <a:cubicBezTo>
                      <a:pt x="26" y="43"/>
                      <a:pt x="30" y="42"/>
                      <a:pt x="32" y="39"/>
                    </a:cubicBezTo>
                    <a:cubicBezTo>
                      <a:pt x="35" y="36"/>
                      <a:pt x="36" y="31"/>
                      <a:pt x="36" y="25"/>
                    </a:cubicBezTo>
                    <a:cubicBezTo>
                      <a:pt x="36" y="19"/>
                      <a:pt x="35" y="14"/>
                      <a:pt x="32" y="11"/>
                    </a:cubicBezTo>
                    <a:cubicBezTo>
                      <a:pt x="30" y="8"/>
                      <a:pt x="26" y="7"/>
                      <a:pt x="22" y="7"/>
                    </a:cubicBezTo>
                    <a:cubicBezTo>
                      <a:pt x="18" y="7"/>
                      <a:pt x="15" y="8"/>
                      <a:pt x="12" y="11"/>
                    </a:cubicBezTo>
                    <a:cubicBezTo>
                      <a:pt x="10" y="14"/>
                      <a:pt x="8" y="19"/>
                      <a:pt x="8" y="25"/>
                    </a:cubicBezTo>
                    <a:lnTo>
                      <a:pt x="8"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74" name="Freeform 154"/>
              <p:cNvSpPr>
                <a:spLocks/>
              </p:cNvSpPr>
              <p:nvPr/>
            </p:nvSpPr>
            <p:spPr bwMode="auto">
              <a:xfrm>
                <a:off x="3236" y="2066"/>
                <a:ext cx="49" cy="66"/>
              </a:xfrm>
              <a:custGeom>
                <a:avLst/>
                <a:gdLst/>
                <a:ahLst/>
                <a:cxnLst>
                  <a:cxn ang="0">
                    <a:pos x="0" y="35"/>
                  </a:cxn>
                  <a:cxn ang="0">
                    <a:pos x="0" y="35"/>
                  </a:cxn>
                  <a:cxn ang="0">
                    <a:pos x="8" y="33"/>
                  </a:cxn>
                  <a:cxn ang="0">
                    <a:pos x="12" y="41"/>
                  </a:cxn>
                  <a:cxn ang="0">
                    <a:pos x="20" y="43"/>
                  </a:cxn>
                  <a:cxn ang="0">
                    <a:pos x="29" y="41"/>
                  </a:cxn>
                  <a:cxn ang="0">
                    <a:pos x="31" y="36"/>
                  </a:cxn>
                  <a:cxn ang="0">
                    <a:pos x="29" y="31"/>
                  </a:cxn>
                  <a:cxn ang="0">
                    <a:pos x="21" y="29"/>
                  </a:cxn>
                  <a:cxn ang="0">
                    <a:pos x="8" y="25"/>
                  </a:cxn>
                  <a:cxn ang="0">
                    <a:pos x="3" y="20"/>
                  </a:cxn>
                  <a:cxn ang="0">
                    <a:pos x="1" y="14"/>
                  </a:cxn>
                  <a:cxn ang="0">
                    <a:pos x="3" y="8"/>
                  </a:cxn>
                  <a:cxn ang="0">
                    <a:pos x="7" y="3"/>
                  </a:cxn>
                  <a:cxn ang="0">
                    <a:pos x="12" y="1"/>
                  </a:cxn>
                  <a:cxn ang="0">
                    <a:pos x="19" y="0"/>
                  </a:cxn>
                  <a:cxn ang="0">
                    <a:pos x="29" y="2"/>
                  </a:cxn>
                  <a:cxn ang="0">
                    <a:pos x="35" y="6"/>
                  </a:cxn>
                  <a:cxn ang="0">
                    <a:pos x="38" y="13"/>
                  </a:cxn>
                  <a:cxn ang="0">
                    <a:pos x="30" y="15"/>
                  </a:cxn>
                  <a:cxn ang="0">
                    <a:pos x="27" y="9"/>
                  </a:cxn>
                  <a:cxn ang="0">
                    <a:pos x="19" y="7"/>
                  </a:cxn>
                  <a:cxn ang="0">
                    <a:pos x="11" y="9"/>
                  </a:cxn>
                  <a:cxn ang="0">
                    <a:pos x="9" y="13"/>
                  </a:cxn>
                  <a:cxn ang="0">
                    <a:pos x="10" y="16"/>
                  </a:cxn>
                  <a:cxn ang="0">
                    <a:pos x="13" y="18"/>
                  </a:cxn>
                  <a:cxn ang="0">
                    <a:pos x="20" y="20"/>
                  </a:cxn>
                  <a:cxn ang="0">
                    <a:pos x="32" y="24"/>
                  </a:cxn>
                  <a:cxn ang="0">
                    <a:pos x="38" y="28"/>
                  </a:cxn>
                  <a:cxn ang="0">
                    <a:pos x="40" y="35"/>
                  </a:cxn>
                  <a:cxn ang="0">
                    <a:pos x="37" y="42"/>
                  </a:cxn>
                  <a:cxn ang="0">
                    <a:pos x="30" y="48"/>
                  </a:cxn>
                  <a:cxn ang="0">
                    <a:pos x="20" y="50"/>
                  </a:cxn>
                  <a:cxn ang="0">
                    <a:pos x="6" y="46"/>
                  </a:cxn>
                  <a:cxn ang="0">
                    <a:pos x="0" y="35"/>
                  </a:cxn>
                  <a:cxn ang="0">
                    <a:pos x="0" y="35"/>
                  </a:cxn>
                </a:cxnLst>
                <a:rect l="0" t="0" r="r" b="b"/>
                <a:pathLst>
                  <a:path w="40" h="50">
                    <a:moveTo>
                      <a:pt x="0" y="35"/>
                    </a:moveTo>
                    <a:lnTo>
                      <a:pt x="0" y="35"/>
                    </a:lnTo>
                    <a:lnTo>
                      <a:pt x="8" y="33"/>
                    </a:lnTo>
                    <a:cubicBezTo>
                      <a:pt x="8" y="37"/>
                      <a:pt x="10" y="39"/>
                      <a:pt x="12" y="41"/>
                    </a:cubicBezTo>
                    <a:cubicBezTo>
                      <a:pt x="14" y="42"/>
                      <a:pt x="17" y="43"/>
                      <a:pt x="20" y="43"/>
                    </a:cubicBezTo>
                    <a:cubicBezTo>
                      <a:pt x="24" y="43"/>
                      <a:pt x="27" y="43"/>
                      <a:pt x="29" y="41"/>
                    </a:cubicBezTo>
                    <a:cubicBezTo>
                      <a:pt x="30" y="40"/>
                      <a:pt x="31" y="38"/>
                      <a:pt x="31" y="36"/>
                    </a:cubicBezTo>
                    <a:cubicBezTo>
                      <a:pt x="31" y="34"/>
                      <a:pt x="30" y="32"/>
                      <a:pt x="29" y="31"/>
                    </a:cubicBezTo>
                    <a:cubicBezTo>
                      <a:pt x="28" y="31"/>
                      <a:pt x="25" y="30"/>
                      <a:pt x="21" y="29"/>
                    </a:cubicBezTo>
                    <a:cubicBezTo>
                      <a:pt x="15" y="27"/>
                      <a:pt x="11" y="26"/>
                      <a:pt x="8" y="25"/>
                    </a:cubicBezTo>
                    <a:cubicBezTo>
                      <a:pt x="6" y="24"/>
                      <a:pt x="4" y="22"/>
                      <a:pt x="3" y="20"/>
                    </a:cubicBezTo>
                    <a:cubicBezTo>
                      <a:pt x="2" y="18"/>
                      <a:pt x="1" y="16"/>
                      <a:pt x="1" y="14"/>
                    </a:cubicBezTo>
                    <a:cubicBezTo>
                      <a:pt x="1" y="12"/>
                      <a:pt x="2" y="10"/>
                      <a:pt x="3" y="8"/>
                    </a:cubicBezTo>
                    <a:cubicBezTo>
                      <a:pt x="4" y="6"/>
                      <a:pt x="5" y="5"/>
                      <a:pt x="7" y="3"/>
                    </a:cubicBezTo>
                    <a:cubicBezTo>
                      <a:pt x="8" y="2"/>
                      <a:pt x="10" y="2"/>
                      <a:pt x="12" y="1"/>
                    </a:cubicBezTo>
                    <a:cubicBezTo>
                      <a:pt x="14" y="0"/>
                      <a:pt x="16" y="0"/>
                      <a:pt x="19" y="0"/>
                    </a:cubicBezTo>
                    <a:cubicBezTo>
                      <a:pt x="23" y="0"/>
                      <a:pt x="26" y="1"/>
                      <a:pt x="29" y="2"/>
                    </a:cubicBezTo>
                    <a:cubicBezTo>
                      <a:pt x="32" y="3"/>
                      <a:pt x="34" y="4"/>
                      <a:pt x="35" y="6"/>
                    </a:cubicBezTo>
                    <a:cubicBezTo>
                      <a:pt x="36" y="8"/>
                      <a:pt x="37" y="10"/>
                      <a:pt x="38" y="13"/>
                    </a:cubicBezTo>
                    <a:lnTo>
                      <a:pt x="30" y="15"/>
                    </a:lnTo>
                    <a:cubicBezTo>
                      <a:pt x="29" y="12"/>
                      <a:pt x="28" y="10"/>
                      <a:pt x="27" y="9"/>
                    </a:cubicBezTo>
                    <a:cubicBezTo>
                      <a:pt x="25" y="7"/>
                      <a:pt x="23" y="7"/>
                      <a:pt x="19" y="7"/>
                    </a:cubicBezTo>
                    <a:cubicBezTo>
                      <a:pt x="16" y="7"/>
                      <a:pt x="13" y="7"/>
                      <a:pt x="11" y="9"/>
                    </a:cubicBezTo>
                    <a:cubicBezTo>
                      <a:pt x="10" y="10"/>
                      <a:pt x="9" y="11"/>
                      <a:pt x="9" y="13"/>
                    </a:cubicBezTo>
                    <a:cubicBezTo>
                      <a:pt x="9" y="14"/>
                      <a:pt x="9" y="15"/>
                      <a:pt x="10" y="16"/>
                    </a:cubicBezTo>
                    <a:cubicBezTo>
                      <a:pt x="11" y="17"/>
                      <a:pt x="12" y="17"/>
                      <a:pt x="13" y="18"/>
                    </a:cubicBezTo>
                    <a:cubicBezTo>
                      <a:pt x="14" y="18"/>
                      <a:pt x="16" y="19"/>
                      <a:pt x="20" y="20"/>
                    </a:cubicBezTo>
                    <a:cubicBezTo>
                      <a:pt x="26" y="21"/>
                      <a:pt x="30" y="23"/>
                      <a:pt x="32" y="24"/>
                    </a:cubicBezTo>
                    <a:cubicBezTo>
                      <a:pt x="35" y="25"/>
                      <a:pt x="36" y="26"/>
                      <a:pt x="38" y="28"/>
                    </a:cubicBezTo>
                    <a:cubicBezTo>
                      <a:pt x="39" y="30"/>
                      <a:pt x="40" y="32"/>
                      <a:pt x="40" y="35"/>
                    </a:cubicBezTo>
                    <a:cubicBezTo>
                      <a:pt x="40" y="38"/>
                      <a:pt x="39" y="40"/>
                      <a:pt x="37" y="42"/>
                    </a:cubicBezTo>
                    <a:cubicBezTo>
                      <a:pt x="36" y="45"/>
                      <a:pt x="33" y="47"/>
                      <a:pt x="30" y="48"/>
                    </a:cubicBezTo>
                    <a:cubicBezTo>
                      <a:pt x="27" y="49"/>
                      <a:pt x="24" y="50"/>
                      <a:pt x="20" y="50"/>
                    </a:cubicBezTo>
                    <a:cubicBezTo>
                      <a:pt x="14" y="50"/>
                      <a:pt x="9" y="49"/>
                      <a:pt x="6" y="46"/>
                    </a:cubicBezTo>
                    <a:cubicBezTo>
                      <a:pt x="3" y="44"/>
                      <a:pt x="1" y="40"/>
                      <a:pt x="0" y="35"/>
                    </a:cubicBezTo>
                    <a:lnTo>
                      <a:pt x="0" y="3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75" name="Freeform 155"/>
              <p:cNvSpPr>
                <a:spLocks/>
              </p:cNvSpPr>
              <p:nvPr/>
            </p:nvSpPr>
            <p:spPr bwMode="auto">
              <a:xfrm>
                <a:off x="3291" y="2045"/>
                <a:ext cx="28" cy="86"/>
              </a:xfrm>
              <a:custGeom>
                <a:avLst/>
                <a:gdLst/>
                <a:ahLst/>
                <a:cxnLst>
                  <a:cxn ang="0">
                    <a:pos x="22" y="58"/>
                  </a:cxn>
                  <a:cxn ang="0">
                    <a:pos x="22" y="58"/>
                  </a:cxn>
                  <a:cxn ang="0">
                    <a:pos x="23" y="65"/>
                  </a:cxn>
                  <a:cxn ang="0">
                    <a:pos x="17" y="65"/>
                  </a:cxn>
                  <a:cxn ang="0">
                    <a:pos x="10" y="64"/>
                  </a:cxn>
                  <a:cxn ang="0">
                    <a:pos x="7" y="60"/>
                  </a:cxn>
                  <a:cxn ang="0">
                    <a:pos x="6" y="51"/>
                  </a:cxn>
                  <a:cxn ang="0">
                    <a:pos x="6" y="23"/>
                  </a:cxn>
                  <a:cxn ang="0">
                    <a:pos x="0" y="23"/>
                  </a:cxn>
                  <a:cxn ang="0">
                    <a:pos x="0" y="17"/>
                  </a:cxn>
                  <a:cxn ang="0">
                    <a:pos x="6" y="17"/>
                  </a:cxn>
                  <a:cxn ang="0">
                    <a:pos x="6" y="5"/>
                  </a:cxn>
                  <a:cxn ang="0">
                    <a:pos x="14" y="0"/>
                  </a:cxn>
                  <a:cxn ang="0">
                    <a:pos x="14" y="17"/>
                  </a:cxn>
                  <a:cxn ang="0">
                    <a:pos x="22" y="17"/>
                  </a:cxn>
                  <a:cxn ang="0">
                    <a:pos x="22" y="23"/>
                  </a:cxn>
                  <a:cxn ang="0">
                    <a:pos x="14" y="23"/>
                  </a:cxn>
                  <a:cxn ang="0">
                    <a:pos x="14" y="51"/>
                  </a:cxn>
                  <a:cxn ang="0">
                    <a:pos x="15" y="56"/>
                  </a:cxn>
                  <a:cxn ang="0">
                    <a:pos x="16" y="57"/>
                  </a:cxn>
                  <a:cxn ang="0">
                    <a:pos x="19" y="58"/>
                  </a:cxn>
                  <a:cxn ang="0">
                    <a:pos x="22" y="58"/>
                  </a:cxn>
                  <a:cxn ang="0">
                    <a:pos x="22" y="58"/>
                  </a:cxn>
                </a:cxnLst>
                <a:rect l="0" t="0" r="r" b="b"/>
                <a:pathLst>
                  <a:path w="23" h="65">
                    <a:moveTo>
                      <a:pt x="22" y="58"/>
                    </a:moveTo>
                    <a:lnTo>
                      <a:pt x="22" y="58"/>
                    </a:lnTo>
                    <a:lnTo>
                      <a:pt x="23" y="65"/>
                    </a:lnTo>
                    <a:cubicBezTo>
                      <a:pt x="21" y="65"/>
                      <a:pt x="19" y="65"/>
                      <a:pt x="17" y="65"/>
                    </a:cubicBezTo>
                    <a:cubicBezTo>
                      <a:pt x="14" y="65"/>
                      <a:pt x="12" y="65"/>
                      <a:pt x="10" y="64"/>
                    </a:cubicBezTo>
                    <a:cubicBezTo>
                      <a:pt x="9" y="63"/>
                      <a:pt x="8" y="62"/>
                      <a:pt x="7" y="60"/>
                    </a:cubicBezTo>
                    <a:cubicBezTo>
                      <a:pt x="6" y="59"/>
                      <a:pt x="6" y="56"/>
                      <a:pt x="6" y="51"/>
                    </a:cubicBezTo>
                    <a:lnTo>
                      <a:pt x="6" y="23"/>
                    </a:lnTo>
                    <a:lnTo>
                      <a:pt x="0" y="23"/>
                    </a:lnTo>
                    <a:lnTo>
                      <a:pt x="0" y="17"/>
                    </a:lnTo>
                    <a:lnTo>
                      <a:pt x="6" y="17"/>
                    </a:lnTo>
                    <a:lnTo>
                      <a:pt x="6" y="5"/>
                    </a:lnTo>
                    <a:lnTo>
                      <a:pt x="14" y="0"/>
                    </a:lnTo>
                    <a:lnTo>
                      <a:pt x="14" y="17"/>
                    </a:lnTo>
                    <a:lnTo>
                      <a:pt x="22" y="17"/>
                    </a:lnTo>
                    <a:lnTo>
                      <a:pt x="22" y="23"/>
                    </a:lnTo>
                    <a:lnTo>
                      <a:pt x="14" y="23"/>
                    </a:lnTo>
                    <a:lnTo>
                      <a:pt x="14" y="51"/>
                    </a:lnTo>
                    <a:cubicBezTo>
                      <a:pt x="14" y="54"/>
                      <a:pt x="14" y="55"/>
                      <a:pt x="15" y="56"/>
                    </a:cubicBezTo>
                    <a:cubicBezTo>
                      <a:pt x="15" y="56"/>
                      <a:pt x="15" y="57"/>
                      <a:pt x="16" y="57"/>
                    </a:cubicBezTo>
                    <a:cubicBezTo>
                      <a:pt x="17" y="58"/>
                      <a:pt x="17" y="58"/>
                      <a:pt x="19" y="58"/>
                    </a:cubicBezTo>
                    <a:cubicBezTo>
                      <a:pt x="20" y="58"/>
                      <a:pt x="21" y="58"/>
                      <a:pt x="22" y="58"/>
                    </a:cubicBezTo>
                    <a:lnTo>
                      <a:pt x="22" y="58"/>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76" name="Freeform 156"/>
              <p:cNvSpPr>
                <a:spLocks/>
              </p:cNvSpPr>
              <p:nvPr/>
            </p:nvSpPr>
            <p:spPr bwMode="auto">
              <a:xfrm>
                <a:off x="4037" y="887"/>
                <a:ext cx="104" cy="7"/>
              </a:xfrm>
              <a:custGeom>
                <a:avLst/>
                <a:gdLst/>
                <a:ahLst/>
                <a:cxnLst>
                  <a:cxn ang="0">
                    <a:pos x="0" y="5"/>
                  </a:cxn>
                  <a:cxn ang="0">
                    <a:pos x="0" y="5"/>
                  </a:cxn>
                  <a:cxn ang="0">
                    <a:pos x="85" y="5"/>
                  </a:cxn>
                  <a:cxn ang="0">
                    <a:pos x="85" y="0"/>
                  </a:cxn>
                  <a:cxn ang="0">
                    <a:pos x="0" y="0"/>
                  </a:cxn>
                  <a:cxn ang="0">
                    <a:pos x="0" y="5"/>
                  </a:cxn>
                </a:cxnLst>
                <a:rect l="0" t="0" r="r" b="b"/>
                <a:pathLst>
                  <a:path w="85" h="5">
                    <a:moveTo>
                      <a:pt x="0" y="5"/>
                    </a:moveTo>
                    <a:lnTo>
                      <a:pt x="0" y="5"/>
                    </a:lnTo>
                    <a:lnTo>
                      <a:pt x="85" y="5"/>
                    </a:lnTo>
                    <a:lnTo>
                      <a:pt x="85" y="0"/>
                    </a:lnTo>
                    <a:lnTo>
                      <a:pt x="0" y="0"/>
                    </a:lnTo>
                    <a:lnTo>
                      <a:pt x="0" y="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77" name="Freeform 157"/>
              <p:cNvSpPr>
                <a:spLocks/>
              </p:cNvSpPr>
              <p:nvPr/>
            </p:nvSpPr>
            <p:spPr bwMode="auto">
              <a:xfrm>
                <a:off x="4138" y="710"/>
                <a:ext cx="6" cy="361"/>
              </a:xfrm>
              <a:custGeom>
                <a:avLst/>
                <a:gdLst/>
                <a:ahLst/>
                <a:cxnLst>
                  <a:cxn ang="0">
                    <a:pos x="0" y="273"/>
                  </a:cxn>
                  <a:cxn ang="0">
                    <a:pos x="0" y="273"/>
                  </a:cxn>
                  <a:cxn ang="0">
                    <a:pos x="5" y="273"/>
                  </a:cxn>
                  <a:cxn ang="0">
                    <a:pos x="5" y="0"/>
                  </a:cxn>
                  <a:cxn ang="0">
                    <a:pos x="0" y="0"/>
                  </a:cxn>
                  <a:cxn ang="0">
                    <a:pos x="0" y="273"/>
                  </a:cxn>
                </a:cxnLst>
                <a:rect l="0" t="0" r="r" b="b"/>
                <a:pathLst>
                  <a:path w="5" h="273">
                    <a:moveTo>
                      <a:pt x="0" y="273"/>
                    </a:moveTo>
                    <a:lnTo>
                      <a:pt x="0" y="273"/>
                    </a:lnTo>
                    <a:lnTo>
                      <a:pt x="5" y="273"/>
                    </a:lnTo>
                    <a:lnTo>
                      <a:pt x="5" y="0"/>
                    </a:lnTo>
                    <a:lnTo>
                      <a:pt x="0" y="0"/>
                    </a:lnTo>
                    <a:lnTo>
                      <a:pt x="0" y="273"/>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78" name="Freeform 158"/>
              <p:cNvSpPr>
                <a:spLocks/>
              </p:cNvSpPr>
              <p:nvPr/>
            </p:nvSpPr>
            <p:spPr bwMode="auto">
              <a:xfrm>
                <a:off x="4141" y="1070"/>
                <a:ext cx="104" cy="5"/>
              </a:xfrm>
              <a:custGeom>
                <a:avLst/>
                <a:gdLst/>
                <a:ahLst/>
                <a:cxnLst>
                  <a:cxn ang="0">
                    <a:pos x="0" y="4"/>
                  </a:cxn>
                  <a:cxn ang="0">
                    <a:pos x="0" y="4"/>
                  </a:cxn>
                  <a:cxn ang="0">
                    <a:pos x="86" y="4"/>
                  </a:cxn>
                  <a:cxn ang="0">
                    <a:pos x="86" y="0"/>
                  </a:cxn>
                  <a:cxn ang="0">
                    <a:pos x="0" y="0"/>
                  </a:cxn>
                  <a:cxn ang="0">
                    <a:pos x="0" y="4"/>
                  </a:cxn>
                </a:cxnLst>
                <a:rect l="0" t="0" r="r" b="b"/>
                <a:pathLst>
                  <a:path w="86" h="4">
                    <a:moveTo>
                      <a:pt x="0" y="4"/>
                    </a:moveTo>
                    <a:lnTo>
                      <a:pt x="0" y="4"/>
                    </a:lnTo>
                    <a:lnTo>
                      <a:pt x="86" y="4"/>
                    </a:lnTo>
                    <a:lnTo>
                      <a:pt x="86" y="0"/>
                    </a:lnTo>
                    <a:lnTo>
                      <a:pt x="0" y="0"/>
                    </a:lnTo>
                    <a:lnTo>
                      <a:pt x="0" y="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79" name="Freeform 159"/>
              <p:cNvSpPr>
                <a:spLocks/>
              </p:cNvSpPr>
              <p:nvPr/>
            </p:nvSpPr>
            <p:spPr bwMode="auto">
              <a:xfrm>
                <a:off x="4141" y="708"/>
                <a:ext cx="104" cy="6"/>
              </a:xfrm>
              <a:custGeom>
                <a:avLst/>
                <a:gdLst/>
                <a:ahLst/>
                <a:cxnLst>
                  <a:cxn ang="0">
                    <a:pos x="0" y="5"/>
                  </a:cxn>
                  <a:cxn ang="0">
                    <a:pos x="0" y="5"/>
                  </a:cxn>
                  <a:cxn ang="0">
                    <a:pos x="86" y="5"/>
                  </a:cxn>
                  <a:cxn ang="0">
                    <a:pos x="86" y="0"/>
                  </a:cxn>
                  <a:cxn ang="0">
                    <a:pos x="0" y="0"/>
                  </a:cxn>
                  <a:cxn ang="0">
                    <a:pos x="0" y="5"/>
                  </a:cxn>
                </a:cxnLst>
                <a:rect l="0" t="0" r="r" b="b"/>
                <a:pathLst>
                  <a:path w="86" h="5">
                    <a:moveTo>
                      <a:pt x="0" y="5"/>
                    </a:moveTo>
                    <a:lnTo>
                      <a:pt x="0" y="5"/>
                    </a:lnTo>
                    <a:lnTo>
                      <a:pt x="86" y="5"/>
                    </a:lnTo>
                    <a:lnTo>
                      <a:pt x="86" y="0"/>
                    </a:lnTo>
                    <a:lnTo>
                      <a:pt x="0" y="0"/>
                    </a:lnTo>
                    <a:lnTo>
                      <a:pt x="0" y="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80" name="Freeform 160"/>
              <p:cNvSpPr>
                <a:spLocks/>
              </p:cNvSpPr>
              <p:nvPr/>
            </p:nvSpPr>
            <p:spPr bwMode="auto">
              <a:xfrm>
                <a:off x="4287" y="656"/>
                <a:ext cx="63" cy="87"/>
              </a:xfrm>
              <a:custGeom>
                <a:avLst/>
                <a:gdLst/>
                <a:ahLst/>
                <a:cxnLst>
                  <a:cxn ang="0">
                    <a:pos x="0" y="66"/>
                  </a:cxn>
                  <a:cxn ang="0">
                    <a:pos x="0" y="66"/>
                  </a:cxn>
                  <a:cxn ang="0">
                    <a:pos x="0" y="0"/>
                  </a:cxn>
                  <a:cxn ang="0">
                    <a:pos x="9" y="0"/>
                  </a:cxn>
                  <a:cxn ang="0">
                    <a:pos x="44" y="52"/>
                  </a:cxn>
                  <a:cxn ang="0">
                    <a:pos x="44" y="0"/>
                  </a:cxn>
                  <a:cxn ang="0">
                    <a:pos x="52" y="0"/>
                  </a:cxn>
                  <a:cxn ang="0">
                    <a:pos x="52" y="66"/>
                  </a:cxn>
                  <a:cxn ang="0">
                    <a:pos x="43" y="66"/>
                  </a:cxn>
                  <a:cxn ang="0">
                    <a:pos x="9" y="15"/>
                  </a:cxn>
                  <a:cxn ang="0">
                    <a:pos x="9" y="66"/>
                  </a:cxn>
                  <a:cxn ang="0">
                    <a:pos x="0" y="66"/>
                  </a:cxn>
                </a:cxnLst>
                <a:rect l="0" t="0" r="r" b="b"/>
                <a:pathLst>
                  <a:path w="52" h="66">
                    <a:moveTo>
                      <a:pt x="0" y="66"/>
                    </a:moveTo>
                    <a:lnTo>
                      <a:pt x="0" y="66"/>
                    </a:lnTo>
                    <a:lnTo>
                      <a:pt x="0" y="0"/>
                    </a:lnTo>
                    <a:lnTo>
                      <a:pt x="9" y="0"/>
                    </a:lnTo>
                    <a:lnTo>
                      <a:pt x="44" y="52"/>
                    </a:lnTo>
                    <a:lnTo>
                      <a:pt x="44" y="0"/>
                    </a:lnTo>
                    <a:lnTo>
                      <a:pt x="52" y="0"/>
                    </a:lnTo>
                    <a:lnTo>
                      <a:pt x="52" y="66"/>
                    </a:lnTo>
                    <a:lnTo>
                      <a:pt x="43" y="66"/>
                    </a:lnTo>
                    <a:lnTo>
                      <a:pt x="9" y="15"/>
                    </a:lnTo>
                    <a:lnTo>
                      <a:pt x="9"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81" name="Freeform 161"/>
              <p:cNvSpPr>
                <a:spLocks/>
              </p:cNvSpPr>
              <p:nvPr/>
            </p:nvSpPr>
            <p:spPr bwMode="auto">
              <a:xfrm>
                <a:off x="4367" y="681"/>
                <a:ext cx="48" cy="64"/>
              </a:xfrm>
              <a:custGeom>
                <a:avLst/>
                <a:gdLst/>
                <a:ahLst/>
                <a:cxnLst>
                  <a:cxn ang="0">
                    <a:pos x="32" y="47"/>
                  </a:cxn>
                  <a:cxn ang="0">
                    <a:pos x="32" y="47"/>
                  </a:cxn>
                  <a:cxn ang="0">
                    <a:pos x="32" y="40"/>
                  </a:cxn>
                  <a:cxn ang="0">
                    <a:pos x="17" y="48"/>
                  </a:cxn>
                  <a:cxn ang="0">
                    <a:pos x="9" y="47"/>
                  </a:cxn>
                  <a:cxn ang="0">
                    <a:pos x="3" y="43"/>
                  </a:cxn>
                  <a:cxn ang="0">
                    <a:pos x="1" y="37"/>
                  </a:cxn>
                  <a:cxn ang="0">
                    <a:pos x="0" y="29"/>
                  </a:cxn>
                  <a:cxn ang="0">
                    <a:pos x="0" y="0"/>
                  </a:cxn>
                  <a:cxn ang="0">
                    <a:pos x="8" y="0"/>
                  </a:cxn>
                  <a:cxn ang="0">
                    <a:pos x="8" y="26"/>
                  </a:cxn>
                  <a:cxn ang="0">
                    <a:pos x="9" y="35"/>
                  </a:cxn>
                  <a:cxn ang="0">
                    <a:pos x="12" y="40"/>
                  </a:cxn>
                  <a:cxn ang="0">
                    <a:pos x="18" y="41"/>
                  </a:cxn>
                  <a:cxn ang="0">
                    <a:pos x="25" y="40"/>
                  </a:cxn>
                  <a:cxn ang="0">
                    <a:pos x="30" y="34"/>
                  </a:cxn>
                  <a:cxn ang="0">
                    <a:pos x="31" y="25"/>
                  </a:cxn>
                  <a:cxn ang="0">
                    <a:pos x="31" y="0"/>
                  </a:cxn>
                  <a:cxn ang="0">
                    <a:pos x="39" y="0"/>
                  </a:cxn>
                  <a:cxn ang="0">
                    <a:pos x="39" y="47"/>
                  </a:cxn>
                  <a:cxn ang="0">
                    <a:pos x="32" y="47"/>
                  </a:cxn>
                </a:cxnLst>
                <a:rect l="0" t="0" r="r" b="b"/>
                <a:pathLst>
                  <a:path w="39" h="48">
                    <a:moveTo>
                      <a:pt x="32" y="47"/>
                    </a:moveTo>
                    <a:lnTo>
                      <a:pt x="32" y="47"/>
                    </a:lnTo>
                    <a:lnTo>
                      <a:pt x="32" y="40"/>
                    </a:lnTo>
                    <a:cubicBezTo>
                      <a:pt x="28" y="46"/>
                      <a:pt x="23" y="48"/>
                      <a:pt x="17" y="48"/>
                    </a:cubicBezTo>
                    <a:cubicBezTo>
                      <a:pt x="14" y="48"/>
                      <a:pt x="11" y="48"/>
                      <a:pt x="9" y="47"/>
                    </a:cubicBezTo>
                    <a:cubicBezTo>
                      <a:pt x="6" y="46"/>
                      <a:pt x="5" y="44"/>
                      <a:pt x="3" y="43"/>
                    </a:cubicBezTo>
                    <a:cubicBezTo>
                      <a:pt x="2" y="41"/>
                      <a:pt x="1" y="39"/>
                      <a:pt x="1" y="37"/>
                    </a:cubicBezTo>
                    <a:cubicBezTo>
                      <a:pt x="1" y="35"/>
                      <a:pt x="0" y="33"/>
                      <a:pt x="0" y="29"/>
                    </a:cubicBezTo>
                    <a:lnTo>
                      <a:pt x="0" y="0"/>
                    </a:lnTo>
                    <a:lnTo>
                      <a:pt x="8" y="0"/>
                    </a:lnTo>
                    <a:lnTo>
                      <a:pt x="8" y="26"/>
                    </a:lnTo>
                    <a:cubicBezTo>
                      <a:pt x="8" y="30"/>
                      <a:pt x="9" y="33"/>
                      <a:pt x="9" y="35"/>
                    </a:cubicBezTo>
                    <a:cubicBezTo>
                      <a:pt x="9" y="37"/>
                      <a:pt x="11" y="38"/>
                      <a:pt x="12" y="40"/>
                    </a:cubicBezTo>
                    <a:cubicBezTo>
                      <a:pt x="14" y="41"/>
                      <a:pt x="16" y="41"/>
                      <a:pt x="18" y="41"/>
                    </a:cubicBezTo>
                    <a:cubicBezTo>
                      <a:pt x="21" y="41"/>
                      <a:pt x="23" y="41"/>
                      <a:pt x="25" y="40"/>
                    </a:cubicBezTo>
                    <a:cubicBezTo>
                      <a:pt x="27" y="38"/>
                      <a:pt x="29" y="37"/>
                      <a:pt x="30" y="34"/>
                    </a:cubicBezTo>
                    <a:cubicBezTo>
                      <a:pt x="31" y="32"/>
                      <a:pt x="31" y="29"/>
                      <a:pt x="31" y="25"/>
                    </a:cubicBezTo>
                    <a:lnTo>
                      <a:pt x="31" y="0"/>
                    </a:lnTo>
                    <a:lnTo>
                      <a:pt x="39" y="0"/>
                    </a:lnTo>
                    <a:lnTo>
                      <a:pt x="39" y="47"/>
                    </a:lnTo>
                    <a:lnTo>
                      <a:pt x="32" y="4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82" name="Freeform 162"/>
              <p:cNvSpPr>
                <a:spLocks/>
              </p:cNvSpPr>
              <p:nvPr/>
            </p:nvSpPr>
            <p:spPr bwMode="auto">
              <a:xfrm>
                <a:off x="4430" y="678"/>
                <a:ext cx="78" cy="65"/>
              </a:xfrm>
              <a:custGeom>
                <a:avLst/>
                <a:gdLst/>
                <a:ahLst/>
                <a:cxnLst>
                  <a:cxn ang="0">
                    <a:pos x="0" y="49"/>
                  </a:cxn>
                  <a:cxn ang="0">
                    <a:pos x="0" y="49"/>
                  </a:cxn>
                  <a:cxn ang="0">
                    <a:pos x="0" y="2"/>
                  </a:cxn>
                  <a:cxn ang="0">
                    <a:pos x="7" y="2"/>
                  </a:cxn>
                  <a:cxn ang="0">
                    <a:pos x="7" y="8"/>
                  </a:cxn>
                  <a:cxn ang="0">
                    <a:pos x="13" y="3"/>
                  </a:cxn>
                  <a:cxn ang="0">
                    <a:pos x="21" y="0"/>
                  </a:cxn>
                  <a:cxn ang="0">
                    <a:pos x="30" y="3"/>
                  </a:cxn>
                  <a:cxn ang="0">
                    <a:pos x="35" y="9"/>
                  </a:cxn>
                  <a:cxn ang="0">
                    <a:pos x="50" y="0"/>
                  </a:cxn>
                  <a:cxn ang="0">
                    <a:pos x="61" y="4"/>
                  </a:cxn>
                  <a:cxn ang="0">
                    <a:pos x="64" y="17"/>
                  </a:cxn>
                  <a:cxn ang="0">
                    <a:pos x="64" y="49"/>
                  </a:cxn>
                  <a:cxn ang="0">
                    <a:pos x="56" y="49"/>
                  </a:cxn>
                  <a:cxn ang="0">
                    <a:pos x="56" y="19"/>
                  </a:cxn>
                  <a:cxn ang="0">
                    <a:pos x="56" y="12"/>
                  </a:cxn>
                  <a:cxn ang="0">
                    <a:pos x="53" y="9"/>
                  </a:cxn>
                  <a:cxn ang="0">
                    <a:pos x="48" y="7"/>
                  </a:cxn>
                  <a:cxn ang="0">
                    <a:pos x="40" y="11"/>
                  </a:cxn>
                  <a:cxn ang="0">
                    <a:pos x="36" y="22"/>
                  </a:cxn>
                  <a:cxn ang="0">
                    <a:pos x="36" y="49"/>
                  </a:cxn>
                  <a:cxn ang="0">
                    <a:pos x="28" y="49"/>
                  </a:cxn>
                  <a:cxn ang="0">
                    <a:pos x="28" y="18"/>
                  </a:cxn>
                  <a:cxn ang="0">
                    <a:pos x="26" y="10"/>
                  </a:cxn>
                  <a:cxn ang="0">
                    <a:pos x="20" y="7"/>
                  </a:cxn>
                  <a:cxn ang="0">
                    <a:pos x="13" y="9"/>
                  </a:cxn>
                  <a:cxn ang="0">
                    <a:pos x="9" y="15"/>
                  </a:cxn>
                  <a:cxn ang="0">
                    <a:pos x="8" y="25"/>
                  </a:cxn>
                  <a:cxn ang="0">
                    <a:pos x="8" y="49"/>
                  </a:cxn>
                  <a:cxn ang="0">
                    <a:pos x="0" y="49"/>
                  </a:cxn>
                </a:cxnLst>
                <a:rect l="0" t="0" r="r" b="b"/>
                <a:pathLst>
                  <a:path w="64" h="49">
                    <a:moveTo>
                      <a:pt x="0" y="49"/>
                    </a:moveTo>
                    <a:lnTo>
                      <a:pt x="0" y="49"/>
                    </a:lnTo>
                    <a:lnTo>
                      <a:pt x="0" y="2"/>
                    </a:lnTo>
                    <a:lnTo>
                      <a:pt x="7" y="2"/>
                    </a:lnTo>
                    <a:lnTo>
                      <a:pt x="7" y="8"/>
                    </a:lnTo>
                    <a:cubicBezTo>
                      <a:pt x="9" y="6"/>
                      <a:pt x="11" y="4"/>
                      <a:pt x="13" y="3"/>
                    </a:cubicBezTo>
                    <a:cubicBezTo>
                      <a:pt x="15" y="1"/>
                      <a:pt x="18" y="0"/>
                      <a:pt x="21" y="0"/>
                    </a:cubicBezTo>
                    <a:cubicBezTo>
                      <a:pt x="25" y="0"/>
                      <a:pt x="28" y="1"/>
                      <a:pt x="30" y="3"/>
                    </a:cubicBezTo>
                    <a:cubicBezTo>
                      <a:pt x="32" y="4"/>
                      <a:pt x="34" y="6"/>
                      <a:pt x="35" y="9"/>
                    </a:cubicBezTo>
                    <a:cubicBezTo>
                      <a:pt x="39" y="3"/>
                      <a:pt x="44" y="0"/>
                      <a:pt x="50" y="0"/>
                    </a:cubicBezTo>
                    <a:cubicBezTo>
                      <a:pt x="54" y="0"/>
                      <a:pt x="58" y="2"/>
                      <a:pt x="61" y="4"/>
                    </a:cubicBezTo>
                    <a:cubicBezTo>
                      <a:pt x="63" y="7"/>
                      <a:pt x="64" y="11"/>
                      <a:pt x="64" y="17"/>
                    </a:cubicBezTo>
                    <a:lnTo>
                      <a:pt x="64" y="49"/>
                    </a:lnTo>
                    <a:lnTo>
                      <a:pt x="56" y="49"/>
                    </a:lnTo>
                    <a:lnTo>
                      <a:pt x="56" y="19"/>
                    </a:lnTo>
                    <a:cubicBezTo>
                      <a:pt x="56" y="16"/>
                      <a:pt x="56" y="14"/>
                      <a:pt x="56" y="12"/>
                    </a:cubicBezTo>
                    <a:cubicBezTo>
                      <a:pt x="55" y="11"/>
                      <a:pt x="54" y="10"/>
                      <a:pt x="53" y="9"/>
                    </a:cubicBezTo>
                    <a:cubicBezTo>
                      <a:pt x="51" y="8"/>
                      <a:pt x="50" y="7"/>
                      <a:pt x="48" y="7"/>
                    </a:cubicBezTo>
                    <a:cubicBezTo>
                      <a:pt x="45" y="7"/>
                      <a:pt x="42" y="9"/>
                      <a:pt x="40" y="11"/>
                    </a:cubicBezTo>
                    <a:cubicBezTo>
                      <a:pt x="37" y="13"/>
                      <a:pt x="36" y="17"/>
                      <a:pt x="36" y="22"/>
                    </a:cubicBezTo>
                    <a:lnTo>
                      <a:pt x="36" y="49"/>
                    </a:lnTo>
                    <a:lnTo>
                      <a:pt x="28" y="49"/>
                    </a:lnTo>
                    <a:lnTo>
                      <a:pt x="28" y="18"/>
                    </a:lnTo>
                    <a:cubicBezTo>
                      <a:pt x="28" y="15"/>
                      <a:pt x="27" y="12"/>
                      <a:pt x="26" y="10"/>
                    </a:cubicBezTo>
                    <a:cubicBezTo>
                      <a:pt x="25" y="8"/>
                      <a:pt x="23" y="7"/>
                      <a:pt x="20" y="7"/>
                    </a:cubicBezTo>
                    <a:cubicBezTo>
                      <a:pt x="17" y="7"/>
                      <a:pt x="15" y="8"/>
                      <a:pt x="13" y="9"/>
                    </a:cubicBezTo>
                    <a:cubicBezTo>
                      <a:pt x="11" y="10"/>
                      <a:pt x="10" y="12"/>
                      <a:pt x="9" y="15"/>
                    </a:cubicBezTo>
                    <a:cubicBezTo>
                      <a:pt x="8" y="17"/>
                      <a:pt x="8" y="20"/>
                      <a:pt x="8" y="25"/>
                    </a:cubicBezTo>
                    <a:lnTo>
                      <a:pt x="8" y="49"/>
                    </a:lnTo>
                    <a:lnTo>
                      <a:pt x="0"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83" name="Freeform 163"/>
              <p:cNvSpPr>
                <a:spLocks noEditPoints="1"/>
              </p:cNvSpPr>
              <p:nvPr/>
            </p:nvSpPr>
            <p:spPr bwMode="auto">
              <a:xfrm>
                <a:off x="4525" y="656"/>
                <a:ext cx="51" cy="89"/>
              </a:xfrm>
              <a:custGeom>
                <a:avLst/>
                <a:gdLst/>
                <a:ahLst/>
                <a:cxnLst>
                  <a:cxn ang="0">
                    <a:pos x="8" y="66"/>
                  </a:cxn>
                  <a:cxn ang="0">
                    <a:pos x="8" y="66"/>
                  </a:cxn>
                  <a:cxn ang="0">
                    <a:pos x="0" y="66"/>
                  </a:cxn>
                  <a:cxn ang="0">
                    <a:pos x="0" y="0"/>
                  </a:cxn>
                  <a:cxn ang="0">
                    <a:pos x="8" y="0"/>
                  </a:cxn>
                  <a:cxn ang="0">
                    <a:pos x="8" y="24"/>
                  </a:cxn>
                  <a:cxn ang="0">
                    <a:pos x="21" y="17"/>
                  </a:cxn>
                  <a:cxn ang="0">
                    <a:pos x="30" y="19"/>
                  </a:cxn>
                  <a:cxn ang="0">
                    <a:pos x="36" y="24"/>
                  </a:cxn>
                  <a:cxn ang="0">
                    <a:pos x="40" y="32"/>
                  </a:cxn>
                  <a:cxn ang="0">
                    <a:pos x="42" y="42"/>
                  </a:cxn>
                  <a:cxn ang="0">
                    <a:pos x="35" y="61"/>
                  </a:cxn>
                  <a:cxn ang="0">
                    <a:pos x="21" y="67"/>
                  </a:cxn>
                  <a:cxn ang="0">
                    <a:pos x="8" y="60"/>
                  </a:cxn>
                  <a:cxn ang="0">
                    <a:pos x="8" y="66"/>
                  </a:cxn>
                  <a:cxn ang="0">
                    <a:pos x="8" y="42"/>
                  </a:cxn>
                  <a:cxn ang="0">
                    <a:pos x="8" y="42"/>
                  </a:cxn>
                  <a:cxn ang="0">
                    <a:pos x="10" y="54"/>
                  </a:cxn>
                  <a:cxn ang="0">
                    <a:pos x="20" y="61"/>
                  </a:cxn>
                  <a:cxn ang="0">
                    <a:pos x="29" y="56"/>
                  </a:cxn>
                  <a:cxn ang="0">
                    <a:pos x="33" y="42"/>
                  </a:cxn>
                  <a:cxn ang="0">
                    <a:pos x="30" y="29"/>
                  </a:cxn>
                  <a:cxn ang="0">
                    <a:pos x="21" y="24"/>
                  </a:cxn>
                  <a:cxn ang="0">
                    <a:pos x="11" y="29"/>
                  </a:cxn>
                  <a:cxn ang="0">
                    <a:pos x="8" y="42"/>
                  </a:cxn>
                  <a:cxn ang="0">
                    <a:pos x="8" y="42"/>
                  </a:cxn>
                </a:cxnLst>
                <a:rect l="0" t="0" r="r" b="b"/>
                <a:pathLst>
                  <a:path w="42" h="67">
                    <a:moveTo>
                      <a:pt x="8" y="66"/>
                    </a:moveTo>
                    <a:lnTo>
                      <a:pt x="8" y="66"/>
                    </a:lnTo>
                    <a:lnTo>
                      <a:pt x="0" y="66"/>
                    </a:lnTo>
                    <a:lnTo>
                      <a:pt x="0" y="0"/>
                    </a:lnTo>
                    <a:lnTo>
                      <a:pt x="8" y="0"/>
                    </a:lnTo>
                    <a:lnTo>
                      <a:pt x="8" y="24"/>
                    </a:lnTo>
                    <a:cubicBezTo>
                      <a:pt x="12" y="20"/>
                      <a:pt x="16" y="17"/>
                      <a:pt x="21" y="17"/>
                    </a:cubicBezTo>
                    <a:cubicBezTo>
                      <a:pt x="24" y="17"/>
                      <a:pt x="27" y="18"/>
                      <a:pt x="30" y="19"/>
                    </a:cubicBezTo>
                    <a:cubicBezTo>
                      <a:pt x="32" y="20"/>
                      <a:pt x="34" y="22"/>
                      <a:pt x="36" y="24"/>
                    </a:cubicBezTo>
                    <a:cubicBezTo>
                      <a:pt x="38" y="26"/>
                      <a:pt x="39" y="29"/>
                      <a:pt x="40" y="32"/>
                    </a:cubicBezTo>
                    <a:cubicBezTo>
                      <a:pt x="41" y="35"/>
                      <a:pt x="42" y="38"/>
                      <a:pt x="42" y="42"/>
                    </a:cubicBezTo>
                    <a:cubicBezTo>
                      <a:pt x="42" y="50"/>
                      <a:pt x="39" y="56"/>
                      <a:pt x="35" y="61"/>
                    </a:cubicBezTo>
                    <a:cubicBezTo>
                      <a:pt x="31" y="65"/>
                      <a:pt x="27" y="67"/>
                      <a:pt x="21" y="67"/>
                    </a:cubicBezTo>
                    <a:cubicBezTo>
                      <a:pt x="15" y="67"/>
                      <a:pt x="11" y="65"/>
                      <a:pt x="8" y="60"/>
                    </a:cubicBezTo>
                    <a:lnTo>
                      <a:pt x="8" y="66"/>
                    </a:lnTo>
                    <a:close/>
                    <a:moveTo>
                      <a:pt x="8" y="42"/>
                    </a:moveTo>
                    <a:lnTo>
                      <a:pt x="8" y="42"/>
                    </a:lnTo>
                    <a:cubicBezTo>
                      <a:pt x="8" y="48"/>
                      <a:pt x="8" y="52"/>
                      <a:pt x="10" y="54"/>
                    </a:cubicBezTo>
                    <a:cubicBezTo>
                      <a:pt x="12" y="59"/>
                      <a:pt x="16" y="61"/>
                      <a:pt x="20" y="61"/>
                    </a:cubicBezTo>
                    <a:cubicBezTo>
                      <a:pt x="24" y="61"/>
                      <a:pt x="27" y="59"/>
                      <a:pt x="29" y="56"/>
                    </a:cubicBezTo>
                    <a:cubicBezTo>
                      <a:pt x="32" y="53"/>
                      <a:pt x="33" y="48"/>
                      <a:pt x="33" y="42"/>
                    </a:cubicBezTo>
                    <a:cubicBezTo>
                      <a:pt x="33" y="36"/>
                      <a:pt x="32" y="32"/>
                      <a:pt x="30" y="29"/>
                    </a:cubicBezTo>
                    <a:cubicBezTo>
                      <a:pt x="27" y="26"/>
                      <a:pt x="24" y="24"/>
                      <a:pt x="21" y="24"/>
                    </a:cubicBezTo>
                    <a:cubicBezTo>
                      <a:pt x="17" y="24"/>
                      <a:pt x="14" y="26"/>
                      <a:pt x="11" y="29"/>
                    </a:cubicBezTo>
                    <a:cubicBezTo>
                      <a:pt x="9" y="32"/>
                      <a:pt x="8" y="36"/>
                      <a:pt x="8" y="42"/>
                    </a:cubicBezTo>
                    <a:lnTo>
                      <a:pt x="8" y="42"/>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84" name="Freeform 164"/>
              <p:cNvSpPr>
                <a:spLocks noEditPoints="1"/>
              </p:cNvSpPr>
              <p:nvPr/>
            </p:nvSpPr>
            <p:spPr bwMode="auto">
              <a:xfrm>
                <a:off x="4585" y="678"/>
                <a:ext cx="53" cy="67"/>
              </a:xfrm>
              <a:custGeom>
                <a:avLst/>
                <a:gdLst/>
                <a:ahLst/>
                <a:cxnLst>
                  <a:cxn ang="0">
                    <a:pos x="35" y="34"/>
                  </a:cxn>
                  <a:cxn ang="0">
                    <a:pos x="35" y="34"/>
                  </a:cxn>
                  <a:cxn ang="0">
                    <a:pos x="43" y="35"/>
                  </a:cxn>
                  <a:cxn ang="0">
                    <a:pos x="36" y="46"/>
                  </a:cxn>
                  <a:cxn ang="0">
                    <a:pos x="22" y="50"/>
                  </a:cxn>
                  <a:cxn ang="0">
                    <a:pos x="6" y="44"/>
                  </a:cxn>
                  <a:cxn ang="0">
                    <a:pos x="0" y="26"/>
                  </a:cxn>
                  <a:cxn ang="0">
                    <a:pos x="6" y="7"/>
                  </a:cxn>
                  <a:cxn ang="0">
                    <a:pos x="22" y="0"/>
                  </a:cxn>
                  <a:cxn ang="0">
                    <a:pos x="38" y="7"/>
                  </a:cxn>
                  <a:cxn ang="0">
                    <a:pos x="44" y="25"/>
                  </a:cxn>
                  <a:cxn ang="0">
                    <a:pos x="44" y="27"/>
                  </a:cxn>
                  <a:cxn ang="0">
                    <a:pos x="8" y="27"/>
                  </a:cxn>
                  <a:cxn ang="0">
                    <a:pos x="13" y="40"/>
                  </a:cxn>
                  <a:cxn ang="0">
                    <a:pos x="23" y="44"/>
                  </a:cxn>
                  <a:cxn ang="0">
                    <a:pos x="30" y="41"/>
                  </a:cxn>
                  <a:cxn ang="0">
                    <a:pos x="35" y="34"/>
                  </a:cxn>
                  <a:cxn ang="0">
                    <a:pos x="35" y="34"/>
                  </a:cxn>
                  <a:cxn ang="0">
                    <a:pos x="9" y="21"/>
                  </a:cxn>
                  <a:cxn ang="0">
                    <a:pos x="9" y="21"/>
                  </a:cxn>
                  <a:cxn ang="0">
                    <a:pos x="35" y="21"/>
                  </a:cxn>
                  <a:cxn ang="0">
                    <a:pos x="32" y="12"/>
                  </a:cxn>
                  <a:cxn ang="0">
                    <a:pos x="22" y="7"/>
                  </a:cxn>
                  <a:cxn ang="0">
                    <a:pos x="13" y="11"/>
                  </a:cxn>
                  <a:cxn ang="0">
                    <a:pos x="9" y="21"/>
                  </a:cxn>
                  <a:cxn ang="0">
                    <a:pos x="9" y="21"/>
                  </a:cxn>
                </a:cxnLst>
                <a:rect l="0" t="0" r="r" b="b"/>
                <a:pathLst>
                  <a:path w="44" h="50">
                    <a:moveTo>
                      <a:pt x="35" y="34"/>
                    </a:moveTo>
                    <a:lnTo>
                      <a:pt x="35" y="34"/>
                    </a:lnTo>
                    <a:lnTo>
                      <a:pt x="43" y="35"/>
                    </a:lnTo>
                    <a:cubicBezTo>
                      <a:pt x="42" y="40"/>
                      <a:pt x="40" y="44"/>
                      <a:pt x="36" y="46"/>
                    </a:cubicBezTo>
                    <a:cubicBezTo>
                      <a:pt x="33" y="49"/>
                      <a:pt x="28" y="50"/>
                      <a:pt x="22" y="50"/>
                    </a:cubicBezTo>
                    <a:cubicBezTo>
                      <a:pt x="15" y="50"/>
                      <a:pt x="10" y="48"/>
                      <a:pt x="6" y="44"/>
                    </a:cubicBezTo>
                    <a:cubicBezTo>
                      <a:pt x="2" y="40"/>
                      <a:pt x="0" y="34"/>
                      <a:pt x="0" y="26"/>
                    </a:cubicBezTo>
                    <a:cubicBezTo>
                      <a:pt x="0" y="18"/>
                      <a:pt x="2" y="12"/>
                      <a:pt x="6" y="7"/>
                    </a:cubicBezTo>
                    <a:cubicBezTo>
                      <a:pt x="10" y="3"/>
                      <a:pt x="15" y="0"/>
                      <a:pt x="22" y="0"/>
                    </a:cubicBezTo>
                    <a:cubicBezTo>
                      <a:pt x="28" y="0"/>
                      <a:pt x="34" y="3"/>
                      <a:pt x="38" y="7"/>
                    </a:cubicBezTo>
                    <a:cubicBezTo>
                      <a:pt x="42" y="11"/>
                      <a:pt x="44" y="17"/>
                      <a:pt x="44" y="25"/>
                    </a:cubicBezTo>
                    <a:cubicBezTo>
                      <a:pt x="44" y="26"/>
                      <a:pt x="44" y="27"/>
                      <a:pt x="44" y="27"/>
                    </a:cubicBezTo>
                    <a:lnTo>
                      <a:pt x="8" y="27"/>
                    </a:lnTo>
                    <a:cubicBezTo>
                      <a:pt x="8" y="33"/>
                      <a:pt x="10" y="37"/>
                      <a:pt x="13" y="40"/>
                    </a:cubicBezTo>
                    <a:cubicBezTo>
                      <a:pt x="15" y="42"/>
                      <a:pt x="19" y="44"/>
                      <a:pt x="23" y="44"/>
                    </a:cubicBezTo>
                    <a:cubicBezTo>
                      <a:pt x="25" y="44"/>
                      <a:pt x="28" y="43"/>
                      <a:pt x="30" y="41"/>
                    </a:cubicBezTo>
                    <a:cubicBezTo>
                      <a:pt x="32" y="40"/>
                      <a:pt x="34" y="37"/>
                      <a:pt x="35" y="34"/>
                    </a:cubicBezTo>
                    <a:lnTo>
                      <a:pt x="35" y="34"/>
                    </a:lnTo>
                    <a:close/>
                    <a:moveTo>
                      <a:pt x="9" y="21"/>
                    </a:moveTo>
                    <a:lnTo>
                      <a:pt x="9" y="21"/>
                    </a:lnTo>
                    <a:lnTo>
                      <a:pt x="35" y="21"/>
                    </a:lnTo>
                    <a:cubicBezTo>
                      <a:pt x="35" y="17"/>
                      <a:pt x="34" y="14"/>
                      <a:pt x="32" y="12"/>
                    </a:cubicBezTo>
                    <a:cubicBezTo>
                      <a:pt x="30" y="9"/>
                      <a:pt x="26" y="7"/>
                      <a:pt x="22" y="7"/>
                    </a:cubicBezTo>
                    <a:cubicBezTo>
                      <a:pt x="18" y="7"/>
                      <a:pt x="15" y="8"/>
                      <a:pt x="13" y="11"/>
                    </a:cubicBezTo>
                    <a:cubicBezTo>
                      <a:pt x="10" y="13"/>
                      <a:pt x="9" y="17"/>
                      <a:pt x="9" y="21"/>
                    </a:cubicBezTo>
                    <a:lnTo>
                      <a:pt x="9" y="21"/>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85" name="Freeform 165"/>
              <p:cNvSpPr>
                <a:spLocks/>
              </p:cNvSpPr>
              <p:nvPr/>
            </p:nvSpPr>
            <p:spPr bwMode="auto">
              <a:xfrm>
                <a:off x="4651" y="678"/>
                <a:ext cx="30" cy="65"/>
              </a:xfrm>
              <a:custGeom>
                <a:avLst/>
                <a:gdLst/>
                <a:ahLst/>
                <a:cxnLst>
                  <a:cxn ang="0">
                    <a:pos x="0" y="49"/>
                  </a:cxn>
                  <a:cxn ang="0">
                    <a:pos x="0" y="49"/>
                  </a:cxn>
                  <a:cxn ang="0">
                    <a:pos x="0" y="2"/>
                  </a:cxn>
                  <a:cxn ang="0">
                    <a:pos x="7" y="2"/>
                  </a:cxn>
                  <a:cxn ang="0">
                    <a:pos x="7" y="9"/>
                  </a:cxn>
                  <a:cxn ang="0">
                    <a:pos x="12" y="2"/>
                  </a:cxn>
                  <a:cxn ang="0">
                    <a:pos x="17" y="0"/>
                  </a:cxn>
                  <a:cxn ang="0">
                    <a:pos x="25" y="3"/>
                  </a:cxn>
                  <a:cxn ang="0">
                    <a:pos x="23" y="11"/>
                  </a:cxn>
                  <a:cxn ang="0">
                    <a:pos x="17" y="9"/>
                  </a:cxn>
                  <a:cxn ang="0">
                    <a:pos x="12" y="10"/>
                  </a:cxn>
                  <a:cxn ang="0">
                    <a:pos x="9" y="15"/>
                  </a:cxn>
                  <a:cxn ang="0">
                    <a:pos x="8" y="24"/>
                  </a:cxn>
                  <a:cxn ang="0">
                    <a:pos x="8" y="49"/>
                  </a:cxn>
                  <a:cxn ang="0">
                    <a:pos x="0" y="49"/>
                  </a:cxn>
                </a:cxnLst>
                <a:rect l="0" t="0" r="r" b="b"/>
                <a:pathLst>
                  <a:path w="25" h="49">
                    <a:moveTo>
                      <a:pt x="0" y="49"/>
                    </a:moveTo>
                    <a:lnTo>
                      <a:pt x="0" y="49"/>
                    </a:lnTo>
                    <a:lnTo>
                      <a:pt x="0" y="2"/>
                    </a:lnTo>
                    <a:lnTo>
                      <a:pt x="7" y="2"/>
                    </a:lnTo>
                    <a:lnTo>
                      <a:pt x="7" y="9"/>
                    </a:lnTo>
                    <a:cubicBezTo>
                      <a:pt x="9" y="5"/>
                      <a:pt x="10" y="3"/>
                      <a:pt x="12" y="2"/>
                    </a:cubicBezTo>
                    <a:cubicBezTo>
                      <a:pt x="14" y="1"/>
                      <a:pt x="15" y="0"/>
                      <a:pt x="17" y="0"/>
                    </a:cubicBezTo>
                    <a:cubicBezTo>
                      <a:pt x="20" y="0"/>
                      <a:pt x="23" y="1"/>
                      <a:pt x="25" y="3"/>
                    </a:cubicBezTo>
                    <a:lnTo>
                      <a:pt x="23" y="11"/>
                    </a:lnTo>
                    <a:cubicBezTo>
                      <a:pt x="21" y="9"/>
                      <a:pt x="19" y="9"/>
                      <a:pt x="17" y="9"/>
                    </a:cubicBezTo>
                    <a:cubicBezTo>
                      <a:pt x="15" y="9"/>
                      <a:pt x="13" y="9"/>
                      <a:pt x="12" y="10"/>
                    </a:cubicBezTo>
                    <a:cubicBezTo>
                      <a:pt x="11" y="12"/>
                      <a:pt x="10" y="13"/>
                      <a:pt x="9" y="15"/>
                    </a:cubicBezTo>
                    <a:cubicBezTo>
                      <a:pt x="8" y="18"/>
                      <a:pt x="8" y="21"/>
                      <a:pt x="8" y="24"/>
                    </a:cubicBezTo>
                    <a:lnTo>
                      <a:pt x="8" y="49"/>
                    </a:lnTo>
                    <a:lnTo>
                      <a:pt x="0"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86" name="Freeform 166"/>
              <p:cNvSpPr>
                <a:spLocks noEditPoints="1"/>
              </p:cNvSpPr>
              <p:nvPr/>
            </p:nvSpPr>
            <p:spPr bwMode="auto">
              <a:xfrm>
                <a:off x="4715" y="678"/>
                <a:ext cx="54" cy="67"/>
              </a:xfrm>
              <a:custGeom>
                <a:avLst/>
                <a:gdLst/>
                <a:ahLst/>
                <a:cxnLst>
                  <a:cxn ang="0">
                    <a:pos x="0" y="25"/>
                  </a:cxn>
                  <a:cxn ang="0">
                    <a:pos x="0" y="25"/>
                  </a:cxn>
                  <a:cxn ang="0">
                    <a:pos x="7" y="6"/>
                  </a:cxn>
                  <a:cxn ang="0">
                    <a:pos x="22" y="0"/>
                  </a:cxn>
                  <a:cxn ang="0">
                    <a:pos x="38" y="7"/>
                  </a:cxn>
                  <a:cxn ang="0">
                    <a:pos x="44" y="25"/>
                  </a:cxn>
                  <a:cxn ang="0">
                    <a:pos x="42" y="39"/>
                  </a:cxn>
                  <a:cxn ang="0">
                    <a:pos x="33" y="47"/>
                  </a:cxn>
                  <a:cxn ang="0">
                    <a:pos x="22" y="50"/>
                  </a:cxn>
                  <a:cxn ang="0">
                    <a:pos x="6" y="44"/>
                  </a:cxn>
                  <a:cxn ang="0">
                    <a:pos x="0" y="25"/>
                  </a:cxn>
                  <a:cxn ang="0">
                    <a:pos x="0" y="25"/>
                  </a:cxn>
                  <a:cxn ang="0">
                    <a:pos x="8" y="25"/>
                  </a:cxn>
                  <a:cxn ang="0">
                    <a:pos x="8" y="25"/>
                  </a:cxn>
                  <a:cxn ang="0">
                    <a:pos x="12" y="39"/>
                  </a:cxn>
                  <a:cxn ang="0">
                    <a:pos x="22" y="44"/>
                  </a:cxn>
                  <a:cxn ang="0">
                    <a:pos x="32" y="39"/>
                  </a:cxn>
                  <a:cxn ang="0">
                    <a:pos x="36" y="25"/>
                  </a:cxn>
                  <a:cxn ang="0">
                    <a:pos x="32" y="12"/>
                  </a:cxn>
                  <a:cxn ang="0">
                    <a:pos x="22" y="7"/>
                  </a:cxn>
                  <a:cxn ang="0">
                    <a:pos x="12" y="12"/>
                  </a:cxn>
                  <a:cxn ang="0">
                    <a:pos x="8" y="25"/>
                  </a:cxn>
                  <a:cxn ang="0">
                    <a:pos x="8" y="25"/>
                  </a:cxn>
                </a:cxnLst>
                <a:rect l="0" t="0" r="r" b="b"/>
                <a:pathLst>
                  <a:path w="44" h="50">
                    <a:moveTo>
                      <a:pt x="0" y="25"/>
                    </a:moveTo>
                    <a:lnTo>
                      <a:pt x="0" y="25"/>
                    </a:lnTo>
                    <a:cubicBezTo>
                      <a:pt x="0" y="17"/>
                      <a:pt x="2" y="10"/>
                      <a:pt x="7" y="6"/>
                    </a:cubicBezTo>
                    <a:cubicBezTo>
                      <a:pt x="11" y="2"/>
                      <a:pt x="16" y="0"/>
                      <a:pt x="22" y="0"/>
                    </a:cubicBezTo>
                    <a:cubicBezTo>
                      <a:pt x="29" y="0"/>
                      <a:pt x="34" y="3"/>
                      <a:pt x="38" y="7"/>
                    </a:cubicBezTo>
                    <a:cubicBezTo>
                      <a:pt x="42" y="11"/>
                      <a:pt x="44" y="17"/>
                      <a:pt x="44" y="25"/>
                    </a:cubicBezTo>
                    <a:cubicBezTo>
                      <a:pt x="44" y="31"/>
                      <a:pt x="43" y="36"/>
                      <a:pt x="42" y="39"/>
                    </a:cubicBezTo>
                    <a:cubicBezTo>
                      <a:pt x="40" y="43"/>
                      <a:pt x="37" y="45"/>
                      <a:pt x="33" y="47"/>
                    </a:cubicBezTo>
                    <a:cubicBezTo>
                      <a:pt x="30" y="49"/>
                      <a:pt x="26" y="50"/>
                      <a:pt x="22" y="50"/>
                    </a:cubicBezTo>
                    <a:cubicBezTo>
                      <a:pt x="15" y="50"/>
                      <a:pt x="10" y="48"/>
                      <a:pt x="6" y="44"/>
                    </a:cubicBezTo>
                    <a:cubicBezTo>
                      <a:pt x="2" y="40"/>
                      <a:pt x="0" y="33"/>
                      <a:pt x="0" y="25"/>
                    </a:cubicBezTo>
                    <a:lnTo>
                      <a:pt x="0" y="25"/>
                    </a:lnTo>
                    <a:close/>
                    <a:moveTo>
                      <a:pt x="8" y="25"/>
                    </a:moveTo>
                    <a:lnTo>
                      <a:pt x="8" y="25"/>
                    </a:lnTo>
                    <a:cubicBezTo>
                      <a:pt x="8" y="32"/>
                      <a:pt x="9" y="36"/>
                      <a:pt x="12" y="39"/>
                    </a:cubicBezTo>
                    <a:cubicBezTo>
                      <a:pt x="15" y="42"/>
                      <a:pt x="18" y="44"/>
                      <a:pt x="22" y="44"/>
                    </a:cubicBezTo>
                    <a:cubicBezTo>
                      <a:pt x="26" y="44"/>
                      <a:pt x="29" y="42"/>
                      <a:pt x="32" y="39"/>
                    </a:cubicBezTo>
                    <a:cubicBezTo>
                      <a:pt x="35" y="36"/>
                      <a:pt x="36" y="31"/>
                      <a:pt x="36" y="25"/>
                    </a:cubicBezTo>
                    <a:cubicBezTo>
                      <a:pt x="36" y="19"/>
                      <a:pt x="35" y="15"/>
                      <a:pt x="32" y="12"/>
                    </a:cubicBezTo>
                    <a:cubicBezTo>
                      <a:pt x="29" y="9"/>
                      <a:pt x="26" y="7"/>
                      <a:pt x="22" y="7"/>
                    </a:cubicBezTo>
                    <a:cubicBezTo>
                      <a:pt x="18" y="7"/>
                      <a:pt x="15" y="9"/>
                      <a:pt x="12" y="12"/>
                    </a:cubicBezTo>
                    <a:cubicBezTo>
                      <a:pt x="9" y="15"/>
                      <a:pt x="8" y="19"/>
                      <a:pt x="8" y="25"/>
                    </a:cubicBezTo>
                    <a:lnTo>
                      <a:pt x="8"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87" name="Freeform 167"/>
              <p:cNvSpPr>
                <a:spLocks/>
              </p:cNvSpPr>
              <p:nvPr/>
            </p:nvSpPr>
            <p:spPr bwMode="auto">
              <a:xfrm>
                <a:off x="4775" y="655"/>
                <a:ext cx="34" cy="88"/>
              </a:xfrm>
              <a:custGeom>
                <a:avLst/>
                <a:gdLst/>
                <a:ahLst/>
                <a:cxnLst>
                  <a:cxn ang="0">
                    <a:pos x="7" y="67"/>
                  </a:cxn>
                  <a:cxn ang="0">
                    <a:pos x="7" y="67"/>
                  </a:cxn>
                  <a:cxn ang="0">
                    <a:pos x="7" y="26"/>
                  </a:cxn>
                  <a:cxn ang="0">
                    <a:pos x="0" y="26"/>
                  </a:cxn>
                  <a:cxn ang="0">
                    <a:pos x="0" y="20"/>
                  </a:cxn>
                  <a:cxn ang="0">
                    <a:pos x="7" y="20"/>
                  </a:cxn>
                  <a:cxn ang="0">
                    <a:pos x="7" y="14"/>
                  </a:cxn>
                  <a:cxn ang="0">
                    <a:pos x="8" y="7"/>
                  </a:cxn>
                  <a:cxn ang="0">
                    <a:pos x="12" y="2"/>
                  </a:cxn>
                  <a:cxn ang="0">
                    <a:pos x="20" y="0"/>
                  </a:cxn>
                  <a:cxn ang="0">
                    <a:pos x="28" y="1"/>
                  </a:cxn>
                  <a:cxn ang="0">
                    <a:pos x="26" y="8"/>
                  </a:cxn>
                  <a:cxn ang="0">
                    <a:pos x="22" y="8"/>
                  </a:cxn>
                  <a:cxn ang="0">
                    <a:pos x="16" y="9"/>
                  </a:cxn>
                  <a:cxn ang="0">
                    <a:pos x="15" y="15"/>
                  </a:cxn>
                  <a:cxn ang="0">
                    <a:pos x="15" y="20"/>
                  </a:cxn>
                  <a:cxn ang="0">
                    <a:pos x="24" y="20"/>
                  </a:cxn>
                  <a:cxn ang="0">
                    <a:pos x="24" y="26"/>
                  </a:cxn>
                  <a:cxn ang="0">
                    <a:pos x="15" y="26"/>
                  </a:cxn>
                  <a:cxn ang="0">
                    <a:pos x="15" y="67"/>
                  </a:cxn>
                  <a:cxn ang="0">
                    <a:pos x="7" y="67"/>
                  </a:cxn>
                </a:cxnLst>
                <a:rect l="0" t="0" r="r" b="b"/>
                <a:pathLst>
                  <a:path w="28" h="67">
                    <a:moveTo>
                      <a:pt x="7" y="67"/>
                    </a:moveTo>
                    <a:lnTo>
                      <a:pt x="7" y="67"/>
                    </a:lnTo>
                    <a:lnTo>
                      <a:pt x="7" y="26"/>
                    </a:lnTo>
                    <a:lnTo>
                      <a:pt x="0" y="26"/>
                    </a:lnTo>
                    <a:lnTo>
                      <a:pt x="0" y="20"/>
                    </a:lnTo>
                    <a:lnTo>
                      <a:pt x="7" y="20"/>
                    </a:lnTo>
                    <a:lnTo>
                      <a:pt x="7" y="14"/>
                    </a:lnTo>
                    <a:cubicBezTo>
                      <a:pt x="7" y="11"/>
                      <a:pt x="7" y="9"/>
                      <a:pt x="8" y="7"/>
                    </a:cubicBezTo>
                    <a:cubicBezTo>
                      <a:pt x="8" y="5"/>
                      <a:pt x="10" y="4"/>
                      <a:pt x="12" y="2"/>
                    </a:cubicBezTo>
                    <a:cubicBezTo>
                      <a:pt x="14" y="1"/>
                      <a:pt x="16" y="0"/>
                      <a:pt x="20" y="0"/>
                    </a:cubicBezTo>
                    <a:cubicBezTo>
                      <a:pt x="22" y="0"/>
                      <a:pt x="25" y="1"/>
                      <a:pt x="28" y="1"/>
                    </a:cubicBezTo>
                    <a:lnTo>
                      <a:pt x="26" y="8"/>
                    </a:lnTo>
                    <a:cubicBezTo>
                      <a:pt x="25" y="8"/>
                      <a:pt x="23" y="8"/>
                      <a:pt x="22" y="8"/>
                    </a:cubicBezTo>
                    <a:cubicBezTo>
                      <a:pt x="19" y="8"/>
                      <a:pt x="17" y="8"/>
                      <a:pt x="16" y="9"/>
                    </a:cubicBezTo>
                    <a:cubicBezTo>
                      <a:pt x="15" y="10"/>
                      <a:pt x="15" y="12"/>
                      <a:pt x="15" y="15"/>
                    </a:cubicBezTo>
                    <a:lnTo>
                      <a:pt x="15" y="20"/>
                    </a:lnTo>
                    <a:lnTo>
                      <a:pt x="24" y="20"/>
                    </a:lnTo>
                    <a:lnTo>
                      <a:pt x="24" y="26"/>
                    </a:lnTo>
                    <a:lnTo>
                      <a:pt x="15" y="26"/>
                    </a:lnTo>
                    <a:lnTo>
                      <a:pt x="15" y="67"/>
                    </a:lnTo>
                    <a:lnTo>
                      <a:pt x="7" y="6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88" name="Freeform 168"/>
              <p:cNvSpPr>
                <a:spLocks noEditPoints="1"/>
              </p:cNvSpPr>
              <p:nvPr/>
            </p:nvSpPr>
            <p:spPr bwMode="auto">
              <a:xfrm>
                <a:off x="4845" y="678"/>
                <a:ext cx="50" cy="90"/>
              </a:xfrm>
              <a:custGeom>
                <a:avLst/>
                <a:gdLst/>
                <a:ahLst/>
                <a:cxnLst>
                  <a:cxn ang="0">
                    <a:pos x="0" y="68"/>
                  </a:cxn>
                  <a:cxn ang="0">
                    <a:pos x="0" y="68"/>
                  </a:cxn>
                  <a:cxn ang="0">
                    <a:pos x="0" y="2"/>
                  </a:cxn>
                  <a:cxn ang="0">
                    <a:pos x="7" y="2"/>
                  </a:cxn>
                  <a:cxn ang="0">
                    <a:pos x="7" y="8"/>
                  </a:cxn>
                  <a:cxn ang="0">
                    <a:pos x="13" y="2"/>
                  </a:cxn>
                  <a:cxn ang="0">
                    <a:pos x="21" y="0"/>
                  </a:cxn>
                  <a:cxn ang="0">
                    <a:pos x="32" y="4"/>
                  </a:cxn>
                  <a:cxn ang="0">
                    <a:pos x="39" y="13"/>
                  </a:cxn>
                  <a:cxn ang="0">
                    <a:pos x="41" y="25"/>
                  </a:cxn>
                  <a:cxn ang="0">
                    <a:pos x="38" y="38"/>
                  </a:cxn>
                  <a:cxn ang="0">
                    <a:pos x="31" y="47"/>
                  </a:cxn>
                  <a:cxn ang="0">
                    <a:pos x="20" y="50"/>
                  </a:cxn>
                  <a:cxn ang="0">
                    <a:pos x="13" y="49"/>
                  </a:cxn>
                  <a:cxn ang="0">
                    <a:pos x="8" y="44"/>
                  </a:cxn>
                  <a:cxn ang="0">
                    <a:pos x="8" y="68"/>
                  </a:cxn>
                  <a:cxn ang="0">
                    <a:pos x="0" y="68"/>
                  </a:cxn>
                  <a:cxn ang="0">
                    <a:pos x="7" y="26"/>
                  </a:cxn>
                  <a:cxn ang="0">
                    <a:pos x="7" y="26"/>
                  </a:cxn>
                  <a:cxn ang="0">
                    <a:pos x="11" y="39"/>
                  </a:cxn>
                  <a:cxn ang="0">
                    <a:pos x="20" y="44"/>
                  </a:cxn>
                  <a:cxn ang="0">
                    <a:pos x="29" y="39"/>
                  </a:cxn>
                  <a:cxn ang="0">
                    <a:pos x="33" y="25"/>
                  </a:cxn>
                  <a:cxn ang="0">
                    <a:pos x="29" y="11"/>
                  </a:cxn>
                  <a:cxn ang="0">
                    <a:pos x="20" y="7"/>
                  </a:cxn>
                  <a:cxn ang="0">
                    <a:pos x="11" y="12"/>
                  </a:cxn>
                  <a:cxn ang="0">
                    <a:pos x="7" y="26"/>
                  </a:cxn>
                  <a:cxn ang="0">
                    <a:pos x="7" y="26"/>
                  </a:cxn>
                </a:cxnLst>
                <a:rect l="0" t="0" r="r" b="b"/>
                <a:pathLst>
                  <a:path w="41" h="68">
                    <a:moveTo>
                      <a:pt x="0" y="68"/>
                    </a:moveTo>
                    <a:lnTo>
                      <a:pt x="0" y="68"/>
                    </a:lnTo>
                    <a:lnTo>
                      <a:pt x="0" y="2"/>
                    </a:lnTo>
                    <a:lnTo>
                      <a:pt x="7" y="2"/>
                    </a:lnTo>
                    <a:lnTo>
                      <a:pt x="7" y="8"/>
                    </a:lnTo>
                    <a:cubicBezTo>
                      <a:pt x="9" y="5"/>
                      <a:pt x="11" y="4"/>
                      <a:pt x="13" y="2"/>
                    </a:cubicBezTo>
                    <a:cubicBezTo>
                      <a:pt x="15" y="1"/>
                      <a:pt x="18" y="0"/>
                      <a:pt x="21" y="0"/>
                    </a:cubicBezTo>
                    <a:cubicBezTo>
                      <a:pt x="25" y="0"/>
                      <a:pt x="28" y="2"/>
                      <a:pt x="32" y="4"/>
                    </a:cubicBezTo>
                    <a:cubicBezTo>
                      <a:pt x="35" y="6"/>
                      <a:pt x="37" y="9"/>
                      <a:pt x="39" y="13"/>
                    </a:cubicBezTo>
                    <a:cubicBezTo>
                      <a:pt x="40" y="16"/>
                      <a:pt x="41" y="21"/>
                      <a:pt x="41" y="25"/>
                    </a:cubicBezTo>
                    <a:cubicBezTo>
                      <a:pt x="41" y="30"/>
                      <a:pt x="40" y="34"/>
                      <a:pt x="38" y="38"/>
                    </a:cubicBezTo>
                    <a:cubicBezTo>
                      <a:pt x="37" y="42"/>
                      <a:pt x="34" y="45"/>
                      <a:pt x="31" y="47"/>
                    </a:cubicBezTo>
                    <a:cubicBezTo>
                      <a:pt x="27" y="49"/>
                      <a:pt x="24" y="50"/>
                      <a:pt x="20" y="50"/>
                    </a:cubicBezTo>
                    <a:cubicBezTo>
                      <a:pt x="18" y="50"/>
                      <a:pt x="15" y="50"/>
                      <a:pt x="13" y="49"/>
                    </a:cubicBezTo>
                    <a:cubicBezTo>
                      <a:pt x="11" y="48"/>
                      <a:pt x="9" y="46"/>
                      <a:pt x="8" y="44"/>
                    </a:cubicBezTo>
                    <a:lnTo>
                      <a:pt x="8" y="68"/>
                    </a:lnTo>
                    <a:lnTo>
                      <a:pt x="0" y="68"/>
                    </a:lnTo>
                    <a:close/>
                    <a:moveTo>
                      <a:pt x="7" y="26"/>
                    </a:moveTo>
                    <a:lnTo>
                      <a:pt x="7" y="26"/>
                    </a:lnTo>
                    <a:cubicBezTo>
                      <a:pt x="7" y="32"/>
                      <a:pt x="8" y="36"/>
                      <a:pt x="11" y="39"/>
                    </a:cubicBezTo>
                    <a:cubicBezTo>
                      <a:pt x="13" y="42"/>
                      <a:pt x="16" y="44"/>
                      <a:pt x="20" y="44"/>
                    </a:cubicBezTo>
                    <a:cubicBezTo>
                      <a:pt x="23" y="44"/>
                      <a:pt x="26" y="42"/>
                      <a:pt x="29" y="39"/>
                    </a:cubicBezTo>
                    <a:cubicBezTo>
                      <a:pt x="32" y="36"/>
                      <a:pt x="33" y="31"/>
                      <a:pt x="33" y="25"/>
                    </a:cubicBezTo>
                    <a:cubicBezTo>
                      <a:pt x="33" y="19"/>
                      <a:pt x="32" y="14"/>
                      <a:pt x="29" y="11"/>
                    </a:cubicBezTo>
                    <a:cubicBezTo>
                      <a:pt x="27" y="8"/>
                      <a:pt x="24" y="7"/>
                      <a:pt x="20" y="7"/>
                    </a:cubicBezTo>
                    <a:cubicBezTo>
                      <a:pt x="17" y="7"/>
                      <a:pt x="14" y="8"/>
                      <a:pt x="11" y="12"/>
                    </a:cubicBezTo>
                    <a:cubicBezTo>
                      <a:pt x="8" y="15"/>
                      <a:pt x="7" y="20"/>
                      <a:pt x="7" y="26"/>
                    </a:cubicBezTo>
                    <a:lnTo>
                      <a:pt x="7" y="2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89" name="Freeform 169"/>
              <p:cNvSpPr>
                <a:spLocks/>
              </p:cNvSpPr>
              <p:nvPr/>
            </p:nvSpPr>
            <p:spPr bwMode="auto">
              <a:xfrm>
                <a:off x="4907" y="656"/>
                <a:ext cx="10" cy="87"/>
              </a:xfrm>
              <a:custGeom>
                <a:avLst/>
                <a:gdLst/>
                <a:ahLst/>
                <a:cxnLst>
                  <a:cxn ang="0">
                    <a:pos x="0" y="66"/>
                  </a:cxn>
                  <a:cxn ang="0">
                    <a:pos x="0" y="66"/>
                  </a:cxn>
                  <a:cxn ang="0">
                    <a:pos x="0" y="0"/>
                  </a:cxn>
                  <a:cxn ang="0">
                    <a:pos x="8" y="0"/>
                  </a:cxn>
                  <a:cxn ang="0">
                    <a:pos x="8" y="66"/>
                  </a:cxn>
                  <a:cxn ang="0">
                    <a:pos x="0" y="66"/>
                  </a:cxn>
                </a:cxnLst>
                <a:rect l="0" t="0" r="r" b="b"/>
                <a:pathLst>
                  <a:path w="8" h="66">
                    <a:moveTo>
                      <a:pt x="0" y="66"/>
                    </a:moveTo>
                    <a:lnTo>
                      <a:pt x="0" y="66"/>
                    </a:lnTo>
                    <a:lnTo>
                      <a:pt x="0" y="0"/>
                    </a:lnTo>
                    <a:lnTo>
                      <a:pt x="8" y="0"/>
                    </a:ln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90" name="Freeform 170"/>
              <p:cNvSpPr>
                <a:spLocks noEditPoints="1"/>
              </p:cNvSpPr>
              <p:nvPr/>
            </p:nvSpPr>
            <p:spPr bwMode="auto">
              <a:xfrm>
                <a:off x="4929" y="678"/>
                <a:ext cx="54" cy="67"/>
              </a:xfrm>
              <a:custGeom>
                <a:avLst/>
                <a:gdLst/>
                <a:ahLst/>
                <a:cxnLst>
                  <a:cxn ang="0">
                    <a:pos x="34" y="43"/>
                  </a:cxn>
                  <a:cxn ang="0">
                    <a:pos x="34" y="43"/>
                  </a:cxn>
                  <a:cxn ang="0">
                    <a:pos x="25" y="49"/>
                  </a:cxn>
                  <a:cxn ang="0">
                    <a:pos x="16" y="50"/>
                  </a:cxn>
                  <a:cxn ang="0">
                    <a:pos x="4" y="47"/>
                  </a:cxn>
                  <a:cxn ang="0">
                    <a:pos x="0" y="37"/>
                  </a:cxn>
                  <a:cxn ang="0">
                    <a:pos x="2" y="30"/>
                  </a:cxn>
                  <a:cxn ang="0">
                    <a:pos x="6" y="26"/>
                  </a:cxn>
                  <a:cxn ang="0">
                    <a:pos x="12" y="23"/>
                  </a:cxn>
                  <a:cxn ang="0">
                    <a:pos x="19" y="22"/>
                  </a:cxn>
                  <a:cxn ang="0">
                    <a:pos x="33" y="19"/>
                  </a:cxn>
                  <a:cxn ang="0">
                    <a:pos x="33" y="17"/>
                  </a:cxn>
                  <a:cxn ang="0">
                    <a:pos x="31" y="10"/>
                  </a:cxn>
                  <a:cxn ang="0">
                    <a:pos x="22" y="7"/>
                  </a:cxn>
                  <a:cxn ang="0">
                    <a:pos x="13" y="9"/>
                  </a:cxn>
                  <a:cxn ang="0">
                    <a:pos x="9" y="16"/>
                  </a:cxn>
                  <a:cxn ang="0">
                    <a:pos x="1" y="15"/>
                  </a:cxn>
                  <a:cxn ang="0">
                    <a:pos x="5" y="7"/>
                  </a:cxn>
                  <a:cxn ang="0">
                    <a:pos x="12" y="2"/>
                  </a:cxn>
                  <a:cxn ang="0">
                    <a:pos x="23" y="0"/>
                  </a:cxn>
                  <a:cxn ang="0">
                    <a:pos x="33" y="2"/>
                  </a:cxn>
                  <a:cxn ang="0">
                    <a:pos x="38" y="6"/>
                  </a:cxn>
                  <a:cxn ang="0">
                    <a:pos x="41" y="11"/>
                  </a:cxn>
                  <a:cxn ang="0">
                    <a:pos x="41" y="19"/>
                  </a:cxn>
                  <a:cxn ang="0">
                    <a:pos x="41" y="29"/>
                  </a:cxn>
                  <a:cxn ang="0">
                    <a:pos x="42" y="44"/>
                  </a:cxn>
                  <a:cxn ang="0">
                    <a:pos x="44" y="49"/>
                  </a:cxn>
                  <a:cxn ang="0">
                    <a:pos x="35" y="49"/>
                  </a:cxn>
                  <a:cxn ang="0">
                    <a:pos x="34" y="43"/>
                  </a:cxn>
                  <a:cxn ang="0">
                    <a:pos x="34" y="43"/>
                  </a:cxn>
                  <a:cxn ang="0">
                    <a:pos x="33" y="25"/>
                  </a:cxn>
                  <a:cxn ang="0">
                    <a:pos x="33" y="25"/>
                  </a:cxn>
                  <a:cxn ang="0">
                    <a:pos x="20" y="28"/>
                  </a:cxn>
                  <a:cxn ang="0">
                    <a:pos x="13" y="30"/>
                  </a:cxn>
                  <a:cxn ang="0">
                    <a:pos x="10" y="33"/>
                  </a:cxn>
                  <a:cxn ang="0">
                    <a:pos x="9" y="36"/>
                  </a:cxn>
                  <a:cxn ang="0">
                    <a:pos x="11" y="42"/>
                  </a:cxn>
                  <a:cxn ang="0">
                    <a:pos x="18" y="44"/>
                  </a:cxn>
                  <a:cxn ang="0">
                    <a:pos x="26" y="42"/>
                  </a:cxn>
                  <a:cxn ang="0">
                    <a:pos x="32" y="36"/>
                  </a:cxn>
                  <a:cxn ang="0">
                    <a:pos x="33" y="28"/>
                  </a:cxn>
                  <a:cxn ang="0">
                    <a:pos x="33" y="25"/>
                  </a:cxn>
                </a:cxnLst>
                <a:rect l="0" t="0" r="r" b="b"/>
                <a:pathLst>
                  <a:path w="44" h="50">
                    <a:moveTo>
                      <a:pt x="34" y="43"/>
                    </a:moveTo>
                    <a:lnTo>
                      <a:pt x="34" y="43"/>
                    </a:lnTo>
                    <a:cubicBezTo>
                      <a:pt x="31" y="46"/>
                      <a:pt x="28" y="48"/>
                      <a:pt x="25" y="49"/>
                    </a:cubicBezTo>
                    <a:cubicBezTo>
                      <a:pt x="22" y="50"/>
                      <a:pt x="19" y="50"/>
                      <a:pt x="16" y="50"/>
                    </a:cubicBezTo>
                    <a:cubicBezTo>
                      <a:pt x="11" y="50"/>
                      <a:pt x="7" y="49"/>
                      <a:pt x="4" y="47"/>
                    </a:cubicBezTo>
                    <a:cubicBezTo>
                      <a:pt x="1" y="44"/>
                      <a:pt x="0" y="41"/>
                      <a:pt x="0" y="37"/>
                    </a:cubicBezTo>
                    <a:cubicBezTo>
                      <a:pt x="0" y="34"/>
                      <a:pt x="0" y="32"/>
                      <a:pt x="2" y="30"/>
                    </a:cubicBezTo>
                    <a:cubicBezTo>
                      <a:pt x="3" y="28"/>
                      <a:pt x="4" y="27"/>
                      <a:pt x="6" y="26"/>
                    </a:cubicBezTo>
                    <a:cubicBezTo>
                      <a:pt x="7" y="24"/>
                      <a:pt x="9" y="24"/>
                      <a:pt x="12" y="23"/>
                    </a:cubicBezTo>
                    <a:cubicBezTo>
                      <a:pt x="13" y="23"/>
                      <a:pt x="15" y="22"/>
                      <a:pt x="19" y="22"/>
                    </a:cubicBezTo>
                    <a:cubicBezTo>
                      <a:pt x="25" y="21"/>
                      <a:pt x="30" y="20"/>
                      <a:pt x="33" y="19"/>
                    </a:cubicBezTo>
                    <a:cubicBezTo>
                      <a:pt x="33" y="18"/>
                      <a:pt x="33" y="17"/>
                      <a:pt x="33" y="17"/>
                    </a:cubicBezTo>
                    <a:cubicBezTo>
                      <a:pt x="33" y="14"/>
                      <a:pt x="32" y="11"/>
                      <a:pt x="31" y="10"/>
                    </a:cubicBezTo>
                    <a:cubicBezTo>
                      <a:pt x="29" y="8"/>
                      <a:pt x="26" y="7"/>
                      <a:pt x="22" y="7"/>
                    </a:cubicBezTo>
                    <a:cubicBezTo>
                      <a:pt x="18" y="7"/>
                      <a:pt x="15" y="8"/>
                      <a:pt x="13" y="9"/>
                    </a:cubicBezTo>
                    <a:cubicBezTo>
                      <a:pt x="11" y="11"/>
                      <a:pt x="10" y="13"/>
                      <a:pt x="9" y="16"/>
                    </a:cubicBezTo>
                    <a:lnTo>
                      <a:pt x="1" y="15"/>
                    </a:lnTo>
                    <a:cubicBezTo>
                      <a:pt x="2" y="12"/>
                      <a:pt x="3" y="9"/>
                      <a:pt x="5" y="7"/>
                    </a:cubicBezTo>
                    <a:cubicBezTo>
                      <a:pt x="6" y="5"/>
                      <a:pt x="9" y="3"/>
                      <a:pt x="12" y="2"/>
                    </a:cubicBezTo>
                    <a:cubicBezTo>
                      <a:pt x="15" y="1"/>
                      <a:pt x="19" y="0"/>
                      <a:pt x="23" y="0"/>
                    </a:cubicBezTo>
                    <a:cubicBezTo>
                      <a:pt x="27" y="0"/>
                      <a:pt x="30" y="1"/>
                      <a:pt x="33" y="2"/>
                    </a:cubicBezTo>
                    <a:cubicBezTo>
                      <a:pt x="35" y="3"/>
                      <a:pt x="37" y="4"/>
                      <a:pt x="38" y="6"/>
                    </a:cubicBezTo>
                    <a:cubicBezTo>
                      <a:pt x="40" y="7"/>
                      <a:pt x="40" y="9"/>
                      <a:pt x="41" y="11"/>
                    </a:cubicBezTo>
                    <a:cubicBezTo>
                      <a:pt x="41" y="12"/>
                      <a:pt x="41" y="15"/>
                      <a:pt x="41" y="19"/>
                    </a:cubicBezTo>
                    <a:lnTo>
                      <a:pt x="41" y="29"/>
                    </a:lnTo>
                    <a:cubicBezTo>
                      <a:pt x="41" y="37"/>
                      <a:pt x="41" y="42"/>
                      <a:pt x="42" y="44"/>
                    </a:cubicBezTo>
                    <a:cubicBezTo>
                      <a:pt x="42" y="46"/>
                      <a:pt x="43" y="47"/>
                      <a:pt x="44" y="49"/>
                    </a:cubicBezTo>
                    <a:lnTo>
                      <a:pt x="35" y="49"/>
                    </a:lnTo>
                    <a:cubicBezTo>
                      <a:pt x="35" y="48"/>
                      <a:pt x="34" y="46"/>
                      <a:pt x="34" y="43"/>
                    </a:cubicBezTo>
                    <a:lnTo>
                      <a:pt x="34" y="43"/>
                    </a:lnTo>
                    <a:close/>
                    <a:moveTo>
                      <a:pt x="33" y="25"/>
                    </a:moveTo>
                    <a:lnTo>
                      <a:pt x="33" y="25"/>
                    </a:lnTo>
                    <a:cubicBezTo>
                      <a:pt x="30" y="27"/>
                      <a:pt x="26" y="28"/>
                      <a:pt x="20" y="28"/>
                    </a:cubicBezTo>
                    <a:cubicBezTo>
                      <a:pt x="17" y="29"/>
                      <a:pt x="14" y="29"/>
                      <a:pt x="13" y="30"/>
                    </a:cubicBezTo>
                    <a:cubicBezTo>
                      <a:pt x="11" y="31"/>
                      <a:pt x="10" y="31"/>
                      <a:pt x="10" y="33"/>
                    </a:cubicBezTo>
                    <a:cubicBezTo>
                      <a:pt x="9" y="34"/>
                      <a:pt x="9" y="35"/>
                      <a:pt x="9" y="36"/>
                    </a:cubicBezTo>
                    <a:cubicBezTo>
                      <a:pt x="9" y="39"/>
                      <a:pt x="9" y="40"/>
                      <a:pt x="11" y="42"/>
                    </a:cubicBezTo>
                    <a:cubicBezTo>
                      <a:pt x="13" y="43"/>
                      <a:pt x="15" y="44"/>
                      <a:pt x="18" y="44"/>
                    </a:cubicBezTo>
                    <a:cubicBezTo>
                      <a:pt x="21" y="44"/>
                      <a:pt x="24" y="43"/>
                      <a:pt x="26" y="42"/>
                    </a:cubicBezTo>
                    <a:cubicBezTo>
                      <a:pt x="29" y="41"/>
                      <a:pt x="31" y="39"/>
                      <a:pt x="32" y="36"/>
                    </a:cubicBezTo>
                    <a:cubicBezTo>
                      <a:pt x="33" y="35"/>
                      <a:pt x="33" y="32"/>
                      <a:pt x="33" y="28"/>
                    </a:cubicBezTo>
                    <a:lnTo>
                      <a:pt x="33"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91" name="Freeform 171"/>
              <p:cNvSpPr>
                <a:spLocks/>
              </p:cNvSpPr>
              <p:nvPr/>
            </p:nvSpPr>
            <p:spPr bwMode="auto">
              <a:xfrm>
                <a:off x="4995" y="678"/>
                <a:ext cx="48" cy="65"/>
              </a:xfrm>
              <a:custGeom>
                <a:avLst/>
                <a:gdLst/>
                <a:ahLst/>
                <a:cxnLst>
                  <a:cxn ang="0">
                    <a:pos x="0" y="49"/>
                  </a:cxn>
                  <a:cxn ang="0">
                    <a:pos x="0" y="49"/>
                  </a:cxn>
                  <a:cxn ang="0">
                    <a:pos x="0" y="2"/>
                  </a:cxn>
                  <a:cxn ang="0">
                    <a:pos x="7" y="2"/>
                  </a:cxn>
                  <a:cxn ang="0">
                    <a:pos x="7" y="8"/>
                  </a:cxn>
                  <a:cxn ang="0">
                    <a:pos x="22" y="0"/>
                  </a:cxn>
                  <a:cxn ang="0">
                    <a:pos x="30" y="2"/>
                  </a:cxn>
                  <a:cxn ang="0">
                    <a:pos x="36" y="6"/>
                  </a:cxn>
                  <a:cxn ang="0">
                    <a:pos x="38" y="12"/>
                  </a:cxn>
                  <a:cxn ang="0">
                    <a:pos x="39" y="20"/>
                  </a:cxn>
                  <a:cxn ang="0">
                    <a:pos x="39" y="49"/>
                  </a:cxn>
                  <a:cxn ang="0">
                    <a:pos x="31" y="49"/>
                  </a:cxn>
                  <a:cxn ang="0">
                    <a:pos x="31" y="20"/>
                  </a:cxn>
                  <a:cxn ang="0">
                    <a:pos x="30" y="13"/>
                  </a:cxn>
                  <a:cxn ang="0">
                    <a:pos x="26" y="9"/>
                  </a:cxn>
                  <a:cxn ang="0">
                    <a:pos x="21" y="7"/>
                  </a:cxn>
                  <a:cxn ang="0">
                    <a:pos x="12" y="11"/>
                  </a:cxn>
                  <a:cxn ang="0">
                    <a:pos x="8" y="23"/>
                  </a:cxn>
                  <a:cxn ang="0">
                    <a:pos x="8" y="49"/>
                  </a:cxn>
                  <a:cxn ang="0">
                    <a:pos x="0" y="49"/>
                  </a:cxn>
                </a:cxnLst>
                <a:rect l="0" t="0" r="r" b="b"/>
                <a:pathLst>
                  <a:path w="39" h="49">
                    <a:moveTo>
                      <a:pt x="0" y="49"/>
                    </a:moveTo>
                    <a:lnTo>
                      <a:pt x="0" y="49"/>
                    </a:lnTo>
                    <a:lnTo>
                      <a:pt x="0" y="2"/>
                    </a:lnTo>
                    <a:lnTo>
                      <a:pt x="7" y="2"/>
                    </a:lnTo>
                    <a:lnTo>
                      <a:pt x="7" y="8"/>
                    </a:lnTo>
                    <a:cubicBezTo>
                      <a:pt x="11" y="3"/>
                      <a:pt x="16" y="0"/>
                      <a:pt x="22" y="0"/>
                    </a:cubicBezTo>
                    <a:cubicBezTo>
                      <a:pt x="25" y="0"/>
                      <a:pt x="28" y="1"/>
                      <a:pt x="30" y="2"/>
                    </a:cubicBezTo>
                    <a:cubicBezTo>
                      <a:pt x="33" y="3"/>
                      <a:pt x="34" y="4"/>
                      <a:pt x="36" y="6"/>
                    </a:cubicBezTo>
                    <a:cubicBezTo>
                      <a:pt x="37" y="8"/>
                      <a:pt x="38" y="10"/>
                      <a:pt x="38" y="12"/>
                    </a:cubicBezTo>
                    <a:cubicBezTo>
                      <a:pt x="38" y="14"/>
                      <a:pt x="39" y="16"/>
                      <a:pt x="39" y="20"/>
                    </a:cubicBezTo>
                    <a:lnTo>
                      <a:pt x="39" y="49"/>
                    </a:lnTo>
                    <a:lnTo>
                      <a:pt x="31" y="49"/>
                    </a:lnTo>
                    <a:lnTo>
                      <a:pt x="31" y="20"/>
                    </a:lnTo>
                    <a:cubicBezTo>
                      <a:pt x="31" y="17"/>
                      <a:pt x="30" y="14"/>
                      <a:pt x="30" y="13"/>
                    </a:cubicBezTo>
                    <a:cubicBezTo>
                      <a:pt x="29" y="11"/>
                      <a:pt x="28" y="10"/>
                      <a:pt x="26" y="9"/>
                    </a:cubicBezTo>
                    <a:cubicBezTo>
                      <a:pt x="25" y="8"/>
                      <a:pt x="23" y="7"/>
                      <a:pt x="21" y="7"/>
                    </a:cubicBezTo>
                    <a:cubicBezTo>
                      <a:pt x="17" y="7"/>
                      <a:pt x="14" y="9"/>
                      <a:pt x="12" y="11"/>
                    </a:cubicBezTo>
                    <a:cubicBezTo>
                      <a:pt x="9" y="13"/>
                      <a:pt x="8" y="17"/>
                      <a:pt x="8" y="23"/>
                    </a:cubicBezTo>
                    <a:lnTo>
                      <a:pt x="8" y="49"/>
                    </a:lnTo>
                    <a:lnTo>
                      <a:pt x="0"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92" name="Freeform 172"/>
              <p:cNvSpPr>
                <a:spLocks noEditPoints="1"/>
              </p:cNvSpPr>
              <p:nvPr/>
            </p:nvSpPr>
            <p:spPr bwMode="auto">
              <a:xfrm>
                <a:off x="5054" y="678"/>
                <a:ext cx="53" cy="67"/>
              </a:xfrm>
              <a:custGeom>
                <a:avLst/>
                <a:gdLst/>
                <a:ahLst/>
                <a:cxnLst>
                  <a:cxn ang="0">
                    <a:pos x="36" y="34"/>
                  </a:cxn>
                  <a:cxn ang="0">
                    <a:pos x="36" y="34"/>
                  </a:cxn>
                  <a:cxn ang="0">
                    <a:pos x="44" y="35"/>
                  </a:cxn>
                  <a:cxn ang="0">
                    <a:pos x="37" y="46"/>
                  </a:cxn>
                  <a:cxn ang="0">
                    <a:pos x="23" y="50"/>
                  </a:cxn>
                  <a:cxn ang="0">
                    <a:pos x="7" y="44"/>
                  </a:cxn>
                  <a:cxn ang="0">
                    <a:pos x="0" y="26"/>
                  </a:cxn>
                  <a:cxn ang="0">
                    <a:pos x="7" y="7"/>
                  </a:cxn>
                  <a:cxn ang="0">
                    <a:pos x="23" y="0"/>
                  </a:cxn>
                  <a:cxn ang="0">
                    <a:pos x="38" y="7"/>
                  </a:cxn>
                  <a:cxn ang="0">
                    <a:pos x="44" y="25"/>
                  </a:cxn>
                  <a:cxn ang="0">
                    <a:pos x="44" y="27"/>
                  </a:cxn>
                  <a:cxn ang="0">
                    <a:pos x="9" y="27"/>
                  </a:cxn>
                  <a:cxn ang="0">
                    <a:pos x="13" y="40"/>
                  </a:cxn>
                  <a:cxn ang="0">
                    <a:pos x="23" y="44"/>
                  </a:cxn>
                  <a:cxn ang="0">
                    <a:pos x="31" y="41"/>
                  </a:cxn>
                  <a:cxn ang="0">
                    <a:pos x="36" y="34"/>
                  </a:cxn>
                  <a:cxn ang="0">
                    <a:pos x="36" y="34"/>
                  </a:cxn>
                  <a:cxn ang="0">
                    <a:pos x="9" y="21"/>
                  </a:cxn>
                  <a:cxn ang="0">
                    <a:pos x="9" y="21"/>
                  </a:cxn>
                  <a:cxn ang="0">
                    <a:pos x="36" y="21"/>
                  </a:cxn>
                  <a:cxn ang="0">
                    <a:pos x="33" y="12"/>
                  </a:cxn>
                  <a:cxn ang="0">
                    <a:pos x="23" y="7"/>
                  </a:cxn>
                  <a:cxn ang="0">
                    <a:pos x="13" y="11"/>
                  </a:cxn>
                  <a:cxn ang="0">
                    <a:pos x="9" y="21"/>
                  </a:cxn>
                  <a:cxn ang="0">
                    <a:pos x="9" y="21"/>
                  </a:cxn>
                </a:cxnLst>
                <a:rect l="0" t="0" r="r" b="b"/>
                <a:pathLst>
                  <a:path w="44" h="50">
                    <a:moveTo>
                      <a:pt x="36" y="34"/>
                    </a:moveTo>
                    <a:lnTo>
                      <a:pt x="36" y="34"/>
                    </a:lnTo>
                    <a:lnTo>
                      <a:pt x="44" y="35"/>
                    </a:lnTo>
                    <a:cubicBezTo>
                      <a:pt x="43" y="40"/>
                      <a:pt x="40" y="44"/>
                      <a:pt x="37" y="46"/>
                    </a:cubicBezTo>
                    <a:cubicBezTo>
                      <a:pt x="33" y="49"/>
                      <a:pt x="29" y="50"/>
                      <a:pt x="23" y="50"/>
                    </a:cubicBezTo>
                    <a:cubicBezTo>
                      <a:pt x="16" y="50"/>
                      <a:pt x="11" y="48"/>
                      <a:pt x="7" y="44"/>
                    </a:cubicBezTo>
                    <a:cubicBezTo>
                      <a:pt x="2" y="40"/>
                      <a:pt x="0" y="34"/>
                      <a:pt x="0" y="26"/>
                    </a:cubicBezTo>
                    <a:cubicBezTo>
                      <a:pt x="0" y="18"/>
                      <a:pt x="2" y="12"/>
                      <a:pt x="7" y="7"/>
                    </a:cubicBezTo>
                    <a:cubicBezTo>
                      <a:pt x="11" y="3"/>
                      <a:pt x="16" y="0"/>
                      <a:pt x="23" y="0"/>
                    </a:cubicBezTo>
                    <a:cubicBezTo>
                      <a:pt x="29" y="0"/>
                      <a:pt x="34" y="3"/>
                      <a:pt x="38" y="7"/>
                    </a:cubicBezTo>
                    <a:cubicBezTo>
                      <a:pt x="42" y="11"/>
                      <a:pt x="44" y="17"/>
                      <a:pt x="44" y="25"/>
                    </a:cubicBezTo>
                    <a:cubicBezTo>
                      <a:pt x="44" y="26"/>
                      <a:pt x="44" y="27"/>
                      <a:pt x="44" y="27"/>
                    </a:cubicBezTo>
                    <a:lnTo>
                      <a:pt x="9" y="27"/>
                    </a:lnTo>
                    <a:cubicBezTo>
                      <a:pt x="9" y="33"/>
                      <a:pt x="11" y="37"/>
                      <a:pt x="13" y="40"/>
                    </a:cubicBezTo>
                    <a:cubicBezTo>
                      <a:pt x="16" y="42"/>
                      <a:pt x="19" y="44"/>
                      <a:pt x="23" y="44"/>
                    </a:cubicBezTo>
                    <a:cubicBezTo>
                      <a:pt x="26" y="44"/>
                      <a:pt x="29" y="43"/>
                      <a:pt x="31" y="41"/>
                    </a:cubicBezTo>
                    <a:cubicBezTo>
                      <a:pt x="33" y="40"/>
                      <a:pt x="35" y="37"/>
                      <a:pt x="36" y="34"/>
                    </a:cubicBezTo>
                    <a:lnTo>
                      <a:pt x="36" y="34"/>
                    </a:lnTo>
                    <a:close/>
                    <a:moveTo>
                      <a:pt x="9" y="21"/>
                    </a:moveTo>
                    <a:lnTo>
                      <a:pt x="9" y="21"/>
                    </a:lnTo>
                    <a:lnTo>
                      <a:pt x="36" y="21"/>
                    </a:lnTo>
                    <a:cubicBezTo>
                      <a:pt x="35" y="17"/>
                      <a:pt x="34" y="14"/>
                      <a:pt x="33" y="12"/>
                    </a:cubicBezTo>
                    <a:cubicBezTo>
                      <a:pt x="30" y="9"/>
                      <a:pt x="27" y="7"/>
                      <a:pt x="23" y="7"/>
                    </a:cubicBezTo>
                    <a:cubicBezTo>
                      <a:pt x="19" y="7"/>
                      <a:pt x="16" y="8"/>
                      <a:pt x="13" y="11"/>
                    </a:cubicBezTo>
                    <a:cubicBezTo>
                      <a:pt x="11" y="13"/>
                      <a:pt x="9" y="17"/>
                      <a:pt x="9" y="21"/>
                    </a:cubicBezTo>
                    <a:lnTo>
                      <a:pt x="9" y="21"/>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93" name="Freeform 173"/>
              <p:cNvSpPr>
                <a:spLocks/>
              </p:cNvSpPr>
              <p:nvPr/>
            </p:nvSpPr>
            <p:spPr bwMode="auto">
              <a:xfrm>
                <a:off x="5116" y="678"/>
                <a:ext cx="48" cy="67"/>
              </a:xfrm>
              <a:custGeom>
                <a:avLst/>
                <a:gdLst/>
                <a:ahLst/>
                <a:cxnLst>
                  <a:cxn ang="0">
                    <a:pos x="0" y="35"/>
                  </a:cxn>
                  <a:cxn ang="0">
                    <a:pos x="0" y="35"/>
                  </a:cxn>
                  <a:cxn ang="0">
                    <a:pos x="8" y="34"/>
                  </a:cxn>
                  <a:cxn ang="0">
                    <a:pos x="12" y="41"/>
                  </a:cxn>
                  <a:cxn ang="0">
                    <a:pos x="20" y="44"/>
                  </a:cxn>
                  <a:cxn ang="0">
                    <a:pos x="29" y="41"/>
                  </a:cxn>
                  <a:cxn ang="0">
                    <a:pos x="31" y="36"/>
                  </a:cxn>
                  <a:cxn ang="0">
                    <a:pos x="29" y="32"/>
                  </a:cxn>
                  <a:cxn ang="0">
                    <a:pos x="21" y="29"/>
                  </a:cxn>
                  <a:cxn ang="0">
                    <a:pos x="8" y="25"/>
                  </a:cxn>
                  <a:cxn ang="0">
                    <a:pos x="3" y="21"/>
                  </a:cxn>
                  <a:cxn ang="0">
                    <a:pos x="1" y="14"/>
                  </a:cxn>
                  <a:cxn ang="0">
                    <a:pos x="3" y="8"/>
                  </a:cxn>
                  <a:cxn ang="0">
                    <a:pos x="7" y="4"/>
                  </a:cxn>
                  <a:cxn ang="0">
                    <a:pos x="12" y="1"/>
                  </a:cxn>
                  <a:cxn ang="0">
                    <a:pos x="19" y="0"/>
                  </a:cxn>
                  <a:cxn ang="0">
                    <a:pos x="29" y="2"/>
                  </a:cxn>
                  <a:cxn ang="0">
                    <a:pos x="35" y="6"/>
                  </a:cxn>
                  <a:cxn ang="0">
                    <a:pos x="38" y="14"/>
                  </a:cxn>
                  <a:cxn ang="0">
                    <a:pos x="30" y="15"/>
                  </a:cxn>
                  <a:cxn ang="0">
                    <a:pos x="27" y="9"/>
                  </a:cxn>
                  <a:cxn ang="0">
                    <a:pos x="20" y="7"/>
                  </a:cxn>
                  <a:cxn ang="0">
                    <a:pos x="12" y="9"/>
                  </a:cxn>
                  <a:cxn ang="0">
                    <a:pos x="9" y="13"/>
                  </a:cxn>
                  <a:cxn ang="0">
                    <a:pos x="10" y="16"/>
                  </a:cxn>
                  <a:cxn ang="0">
                    <a:pos x="13" y="18"/>
                  </a:cxn>
                  <a:cxn ang="0">
                    <a:pos x="20" y="20"/>
                  </a:cxn>
                  <a:cxn ang="0">
                    <a:pos x="32" y="24"/>
                  </a:cxn>
                  <a:cxn ang="0">
                    <a:pos x="38" y="28"/>
                  </a:cxn>
                  <a:cxn ang="0">
                    <a:pos x="40" y="35"/>
                  </a:cxn>
                  <a:cxn ang="0">
                    <a:pos x="37" y="43"/>
                  </a:cxn>
                  <a:cxn ang="0">
                    <a:pos x="31" y="48"/>
                  </a:cxn>
                  <a:cxn ang="0">
                    <a:pos x="20" y="50"/>
                  </a:cxn>
                  <a:cxn ang="0">
                    <a:pos x="6" y="46"/>
                  </a:cxn>
                  <a:cxn ang="0">
                    <a:pos x="0" y="35"/>
                  </a:cxn>
                  <a:cxn ang="0">
                    <a:pos x="0" y="35"/>
                  </a:cxn>
                </a:cxnLst>
                <a:rect l="0" t="0" r="r" b="b"/>
                <a:pathLst>
                  <a:path w="40" h="50">
                    <a:moveTo>
                      <a:pt x="0" y="35"/>
                    </a:moveTo>
                    <a:lnTo>
                      <a:pt x="0" y="35"/>
                    </a:lnTo>
                    <a:lnTo>
                      <a:pt x="8" y="34"/>
                    </a:lnTo>
                    <a:cubicBezTo>
                      <a:pt x="9" y="37"/>
                      <a:pt x="10" y="39"/>
                      <a:pt x="12" y="41"/>
                    </a:cubicBezTo>
                    <a:cubicBezTo>
                      <a:pt x="14" y="43"/>
                      <a:pt x="17" y="44"/>
                      <a:pt x="20" y="44"/>
                    </a:cubicBezTo>
                    <a:cubicBezTo>
                      <a:pt x="24" y="44"/>
                      <a:pt x="27" y="43"/>
                      <a:pt x="29" y="41"/>
                    </a:cubicBezTo>
                    <a:cubicBezTo>
                      <a:pt x="30" y="40"/>
                      <a:pt x="31" y="38"/>
                      <a:pt x="31" y="36"/>
                    </a:cubicBezTo>
                    <a:cubicBezTo>
                      <a:pt x="31" y="34"/>
                      <a:pt x="31" y="33"/>
                      <a:pt x="29" y="32"/>
                    </a:cubicBezTo>
                    <a:cubicBezTo>
                      <a:pt x="28" y="31"/>
                      <a:pt x="25" y="30"/>
                      <a:pt x="21" y="29"/>
                    </a:cubicBezTo>
                    <a:cubicBezTo>
                      <a:pt x="15" y="28"/>
                      <a:pt x="11" y="26"/>
                      <a:pt x="8" y="25"/>
                    </a:cubicBezTo>
                    <a:cubicBezTo>
                      <a:pt x="6" y="24"/>
                      <a:pt x="4" y="23"/>
                      <a:pt x="3" y="21"/>
                    </a:cubicBezTo>
                    <a:cubicBezTo>
                      <a:pt x="2" y="19"/>
                      <a:pt x="1" y="17"/>
                      <a:pt x="1" y="14"/>
                    </a:cubicBezTo>
                    <a:cubicBezTo>
                      <a:pt x="1" y="12"/>
                      <a:pt x="2" y="10"/>
                      <a:pt x="3" y="8"/>
                    </a:cubicBezTo>
                    <a:cubicBezTo>
                      <a:pt x="4" y="7"/>
                      <a:pt x="5" y="5"/>
                      <a:pt x="7" y="4"/>
                    </a:cubicBezTo>
                    <a:cubicBezTo>
                      <a:pt x="8" y="3"/>
                      <a:pt x="10" y="2"/>
                      <a:pt x="12" y="1"/>
                    </a:cubicBezTo>
                    <a:cubicBezTo>
                      <a:pt x="14" y="1"/>
                      <a:pt x="17" y="0"/>
                      <a:pt x="19" y="0"/>
                    </a:cubicBezTo>
                    <a:cubicBezTo>
                      <a:pt x="23" y="0"/>
                      <a:pt x="26" y="1"/>
                      <a:pt x="29" y="2"/>
                    </a:cubicBezTo>
                    <a:cubicBezTo>
                      <a:pt x="32" y="3"/>
                      <a:pt x="34" y="5"/>
                      <a:pt x="35" y="6"/>
                    </a:cubicBezTo>
                    <a:cubicBezTo>
                      <a:pt x="36" y="8"/>
                      <a:pt x="37" y="11"/>
                      <a:pt x="38" y="14"/>
                    </a:cubicBezTo>
                    <a:lnTo>
                      <a:pt x="30" y="15"/>
                    </a:lnTo>
                    <a:cubicBezTo>
                      <a:pt x="30" y="13"/>
                      <a:pt x="29" y="11"/>
                      <a:pt x="27" y="9"/>
                    </a:cubicBezTo>
                    <a:cubicBezTo>
                      <a:pt x="25" y="8"/>
                      <a:pt x="23" y="7"/>
                      <a:pt x="20" y="7"/>
                    </a:cubicBezTo>
                    <a:cubicBezTo>
                      <a:pt x="16" y="7"/>
                      <a:pt x="13" y="8"/>
                      <a:pt x="12" y="9"/>
                    </a:cubicBezTo>
                    <a:cubicBezTo>
                      <a:pt x="10" y="10"/>
                      <a:pt x="9" y="12"/>
                      <a:pt x="9" y="13"/>
                    </a:cubicBezTo>
                    <a:cubicBezTo>
                      <a:pt x="9" y="14"/>
                      <a:pt x="10" y="15"/>
                      <a:pt x="10" y="16"/>
                    </a:cubicBezTo>
                    <a:cubicBezTo>
                      <a:pt x="11" y="17"/>
                      <a:pt x="12" y="18"/>
                      <a:pt x="13" y="18"/>
                    </a:cubicBezTo>
                    <a:cubicBezTo>
                      <a:pt x="14" y="19"/>
                      <a:pt x="17" y="19"/>
                      <a:pt x="20" y="20"/>
                    </a:cubicBezTo>
                    <a:cubicBezTo>
                      <a:pt x="26" y="22"/>
                      <a:pt x="30" y="23"/>
                      <a:pt x="32" y="24"/>
                    </a:cubicBezTo>
                    <a:cubicBezTo>
                      <a:pt x="35" y="25"/>
                      <a:pt x="36" y="26"/>
                      <a:pt x="38" y="28"/>
                    </a:cubicBezTo>
                    <a:cubicBezTo>
                      <a:pt x="39" y="30"/>
                      <a:pt x="40" y="33"/>
                      <a:pt x="40" y="35"/>
                    </a:cubicBezTo>
                    <a:cubicBezTo>
                      <a:pt x="40" y="38"/>
                      <a:pt x="39" y="41"/>
                      <a:pt x="37" y="43"/>
                    </a:cubicBezTo>
                    <a:cubicBezTo>
                      <a:pt x="36" y="45"/>
                      <a:pt x="34" y="47"/>
                      <a:pt x="31" y="48"/>
                    </a:cubicBezTo>
                    <a:cubicBezTo>
                      <a:pt x="28" y="50"/>
                      <a:pt x="24" y="50"/>
                      <a:pt x="20" y="50"/>
                    </a:cubicBezTo>
                    <a:cubicBezTo>
                      <a:pt x="14" y="50"/>
                      <a:pt x="10" y="49"/>
                      <a:pt x="6" y="46"/>
                    </a:cubicBezTo>
                    <a:cubicBezTo>
                      <a:pt x="3" y="44"/>
                      <a:pt x="1" y="40"/>
                      <a:pt x="0" y="35"/>
                    </a:cubicBezTo>
                    <a:lnTo>
                      <a:pt x="0" y="3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94" name="Freeform 174"/>
              <p:cNvSpPr>
                <a:spLocks noEditPoints="1"/>
              </p:cNvSpPr>
              <p:nvPr/>
            </p:nvSpPr>
            <p:spPr bwMode="auto">
              <a:xfrm>
                <a:off x="4278" y="1022"/>
                <a:ext cx="76" cy="87"/>
              </a:xfrm>
              <a:custGeom>
                <a:avLst/>
                <a:gdLst/>
                <a:ahLst/>
                <a:cxnLst>
                  <a:cxn ang="0">
                    <a:pos x="0" y="66"/>
                  </a:cxn>
                  <a:cxn ang="0">
                    <a:pos x="0" y="66"/>
                  </a:cxn>
                  <a:cxn ang="0">
                    <a:pos x="25" y="0"/>
                  </a:cxn>
                  <a:cxn ang="0">
                    <a:pos x="35" y="0"/>
                  </a:cxn>
                  <a:cxn ang="0">
                    <a:pos x="62" y="66"/>
                  </a:cxn>
                  <a:cxn ang="0">
                    <a:pos x="52" y="66"/>
                  </a:cxn>
                  <a:cxn ang="0">
                    <a:pos x="44" y="46"/>
                  </a:cxn>
                  <a:cxn ang="0">
                    <a:pos x="17" y="46"/>
                  </a:cxn>
                  <a:cxn ang="0">
                    <a:pos x="9" y="66"/>
                  </a:cxn>
                  <a:cxn ang="0">
                    <a:pos x="0" y="66"/>
                  </a:cxn>
                  <a:cxn ang="0">
                    <a:pos x="19" y="39"/>
                  </a:cxn>
                  <a:cxn ang="0">
                    <a:pos x="19" y="39"/>
                  </a:cxn>
                  <a:cxn ang="0">
                    <a:pos x="41" y="39"/>
                  </a:cxn>
                  <a:cxn ang="0">
                    <a:pos x="35" y="21"/>
                  </a:cxn>
                  <a:cxn ang="0">
                    <a:pos x="30" y="7"/>
                  </a:cxn>
                  <a:cxn ang="0">
                    <a:pos x="26" y="20"/>
                  </a:cxn>
                  <a:cxn ang="0">
                    <a:pos x="19" y="39"/>
                  </a:cxn>
                </a:cxnLst>
                <a:rect l="0" t="0" r="r" b="b"/>
                <a:pathLst>
                  <a:path w="62" h="66">
                    <a:moveTo>
                      <a:pt x="0" y="66"/>
                    </a:moveTo>
                    <a:lnTo>
                      <a:pt x="0" y="66"/>
                    </a:lnTo>
                    <a:lnTo>
                      <a:pt x="25" y="0"/>
                    </a:lnTo>
                    <a:lnTo>
                      <a:pt x="35" y="0"/>
                    </a:lnTo>
                    <a:lnTo>
                      <a:pt x="62" y="66"/>
                    </a:lnTo>
                    <a:lnTo>
                      <a:pt x="52" y="66"/>
                    </a:lnTo>
                    <a:lnTo>
                      <a:pt x="44" y="46"/>
                    </a:lnTo>
                    <a:lnTo>
                      <a:pt x="17" y="46"/>
                    </a:lnTo>
                    <a:lnTo>
                      <a:pt x="9" y="66"/>
                    </a:lnTo>
                    <a:lnTo>
                      <a:pt x="0" y="66"/>
                    </a:lnTo>
                    <a:close/>
                    <a:moveTo>
                      <a:pt x="19" y="39"/>
                    </a:moveTo>
                    <a:lnTo>
                      <a:pt x="19" y="39"/>
                    </a:lnTo>
                    <a:lnTo>
                      <a:pt x="41" y="39"/>
                    </a:lnTo>
                    <a:lnTo>
                      <a:pt x="35" y="21"/>
                    </a:lnTo>
                    <a:cubicBezTo>
                      <a:pt x="33" y="15"/>
                      <a:pt x="31" y="11"/>
                      <a:pt x="30" y="7"/>
                    </a:cubicBezTo>
                    <a:cubicBezTo>
                      <a:pt x="29" y="11"/>
                      <a:pt x="28" y="16"/>
                      <a:pt x="26" y="20"/>
                    </a:cubicBezTo>
                    <a:lnTo>
                      <a:pt x="19" y="3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95" name="Freeform 175"/>
              <p:cNvSpPr>
                <a:spLocks/>
              </p:cNvSpPr>
              <p:nvPr/>
            </p:nvSpPr>
            <p:spPr bwMode="auto">
              <a:xfrm>
                <a:off x="4360" y="1021"/>
                <a:ext cx="63" cy="90"/>
              </a:xfrm>
              <a:custGeom>
                <a:avLst/>
                <a:gdLst/>
                <a:ahLst/>
                <a:cxnLst>
                  <a:cxn ang="0">
                    <a:pos x="0" y="46"/>
                  </a:cxn>
                  <a:cxn ang="0">
                    <a:pos x="0" y="46"/>
                  </a:cxn>
                  <a:cxn ang="0">
                    <a:pos x="8" y="45"/>
                  </a:cxn>
                  <a:cxn ang="0">
                    <a:pos x="11" y="53"/>
                  </a:cxn>
                  <a:cxn ang="0">
                    <a:pos x="17" y="58"/>
                  </a:cxn>
                  <a:cxn ang="0">
                    <a:pos x="28" y="60"/>
                  </a:cxn>
                  <a:cxn ang="0">
                    <a:pos x="36" y="59"/>
                  </a:cxn>
                  <a:cxn ang="0">
                    <a:pos x="42" y="55"/>
                  </a:cxn>
                  <a:cxn ang="0">
                    <a:pos x="44" y="49"/>
                  </a:cxn>
                  <a:cxn ang="0">
                    <a:pos x="42" y="44"/>
                  </a:cxn>
                  <a:cxn ang="0">
                    <a:pos x="36" y="40"/>
                  </a:cxn>
                  <a:cxn ang="0">
                    <a:pos x="24" y="37"/>
                  </a:cxn>
                  <a:cxn ang="0">
                    <a:pos x="12" y="33"/>
                  </a:cxn>
                  <a:cxn ang="0">
                    <a:pos x="5" y="26"/>
                  </a:cxn>
                  <a:cxn ang="0">
                    <a:pos x="2" y="18"/>
                  </a:cxn>
                  <a:cxn ang="0">
                    <a:pos x="5" y="9"/>
                  </a:cxn>
                  <a:cxn ang="0">
                    <a:pos x="13" y="2"/>
                  </a:cxn>
                  <a:cxn ang="0">
                    <a:pos x="26" y="0"/>
                  </a:cxn>
                  <a:cxn ang="0">
                    <a:pos x="38" y="2"/>
                  </a:cxn>
                  <a:cxn ang="0">
                    <a:pos x="47" y="9"/>
                  </a:cxn>
                  <a:cxn ang="0">
                    <a:pos x="50" y="20"/>
                  </a:cxn>
                  <a:cxn ang="0">
                    <a:pos x="42" y="20"/>
                  </a:cxn>
                  <a:cxn ang="0">
                    <a:pos x="37" y="11"/>
                  </a:cxn>
                  <a:cxn ang="0">
                    <a:pos x="26" y="8"/>
                  </a:cxn>
                  <a:cxn ang="0">
                    <a:pos x="14" y="11"/>
                  </a:cxn>
                  <a:cxn ang="0">
                    <a:pos x="11" y="18"/>
                  </a:cxn>
                  <a:cxn ang="0">
                    <a:pos x="13" y="23"/>
                  </a:cxn>
                  <a:cxn ang="0">
                    <a:pos x="26" y="28"/>
                  </a:cxn>
                  <a:cxn ang="0">
                    <a:pos x="41" y="32"/>
                  </a:cxn>
                  <a:cxn ang="0">
                    <a:pos x="50" y="39"/>
                  </a:cxn>
                  <a:cxn ang="0">
                    <a:pos x="52" y="48"/>
                  </a:cxn>
                  <a:cxn ang="0">
                    <a:pos x="49" y="58"/>
                  </a:cxn>
                  <a:cxn ang="0">
                    <a:pos x="41" y="66"/>
                  </a:cxn>
                  <a:cxn ang="0">
                    <a:pos x="28" y="68"/>
                  </a:cxn>
                  <a:cxn ang="0">
                    <a:pos x="13" y="66"/>
                  </a:cxn>
                  <a:cxn ang="0">
                    <a:pos x="3" y="58"/>
                  </a:cxn>
                  <a:cxn ang="0">
                    <a:pos x="0" y="46"/>
                  </a:cxn>
                  <a:cxn ang="0">
                    <a:pos x="0" y="46"/>
                  </a:cxn>
                </a:cxnLst>
                <a:rect l="0" t="0" r="r" b="b"/>
                <a:pathLst>
                  <a:path w="52" h="68">
                    <a:moveTo>
                      <a:pt x="0" y="46"/>
                    </a:moveTo>
                    <a:lnTo>
                      <a:pt x="0" y="46"/>
                    </a:lnTo>
                    <a:lnTo>
                      <a:pt x="8" y="45"/>
                    </a:lnTo>
                    <a:cubicBezTo>
                      <a:pt x="8" y="48"/>
                      <a:pt x="9" y="51"/>
                      <a:pt x="11" y="53"/>
                    </a:cubicBezTo>
                    <a:cubicBezTo>
                      <a:pt x="12" y="55"/>
                      <a:pt x="14" y="57"/>
                      <a:pt x="17" y="58"/>
                    </a:cubicBezTo>
                    <a:cubicBezTo>
                      <a:pt x="20" y="60"/>
                      <a:pt x="24" y="60"/>
                      <a:pt x="28" y="60"/>
                    </a:cubicBezTo>
                    <a:cubicBezTo>
                      <a:pt x="31" y="60"/>
                      <a:pt x="34" y="60"/>
                      <a:pt x="36" y="59"/>
                    </a:cubicBezTo>
                    <a:cubicBezTo>
                      <a:pt x="39" y="58"/>
                      <a:pt x="41" y="57"/>
                      <a:pt x="42" y="55"/>
                    </a:cubicBezTo>
                    <a:cubicBezTo>
                      <a:pt x="43" y="53"/>
                      <a:pt x="44" y="51"/>
                      <a:pt x="44" y="49"/>
                    </a:cubicBezTo>
                    <a:cubicBezTo>
                      <a:pt x="44" y="47"/>
                      <a:pt x="43" y="45"/>
                      <a:pt x="42" y="44"/>
                    </a:cubicBezTo>
                    <a:cubicBezTo>
                      <a:pt x="41" y="42"/>
                      <a:pt x="39" y="41"/>
                      <a:pt x="36" y="40"/>
                    </a:cubicBezTo>
                    <a:cubicBezTo>
                      <a:pt x="34" y="39"/>
                      <a:pt x="30" y="38"/>
                      <a:pt x="24" y="37"/>
                    </a:cubicBezTo>
                    <a:cubicBezTo>
                      <a:pt x="18" y="35"/>
                      <a:pt x="14" y="34"/>
                      <a:pt x="12" y="33"/>
                    </a:cubicBezTo>
                    <a:cubicBezTo>
                      <a:pt x="9" y="31"/>
                      <a:pt x="6" y="29"/>
                      <a:pt x="5" y="26"/>
                    </a:cubicBezTo>
                    <a:cubicBezTo>
                      <a:pt x="3" y="24"/>
                      <a:pt x="2" y="21"/>
                      <a:pt x="2" y="18"/>
                    </a:cubicBezTo>
                    <a:cubicBezTo>
                      <a:pt x="2" y="15"/>
                      <a:pt x="3" y="12"/>
                      <a:pt x="5" y="9"/>
                    </a:cubicBezTo>
                    <a:cubicBezTo>
                      <a:pt x="7" y="6"/>
                      <a:pt x="10" y="4"/>
                      <a:pt x="13" y="2"/>
                    </a:cubicBezTo>
                    <a:cubicBezTo>
                      <a:pt x="17" y="1"/>
                      <a:pt x="21" y="0"/>
                      <a:pt x="26" y="0"/>
                    </a:cubicBezTo>
                    <a:cubicBezTo>
                      <a:pt x="30" y="0"/>
                      <a:pt x="35" y="1"/>
                      <a:pt x="38" y="2"/>
                    </a:cubicBezTo>
                    <a:cubicBezTo>
                      <a:pt x="42" y="4"/>
                      <a:pt x="45" y="6"/>
                      <a:pt x="47" y="9"/>
                    </a:cubicBezTo>
                    <a:cubicBezTo>
                      <a:pt x="49" y="12"/>
                      <a:pt x="50" y="16"/>
                      <a:pt x="50" y="20"/>
                    </a:cubicBezTo>
                    <a:lnTo>
                      <a:pt x="42" y="20"/>
                    </a:lnTo>
                    <a:cubicBezTo>
                      <a:pt x="41" y="16"/>
                      <a:pt x="40" y="13"/>
                      <a:pt x="37" y="11"/>
                    </a:cubicBezTo>
                    <a:cubicBezTo>
                      <a:pt x="35" y="9"/>
                      <a:pt x="31" y="8"/>
                      <a:pt x="26" y="8"/>
                    </a:cubicBezTo>
                    <a:cubicBezTo>
                      <a:pt x="21" y="8"/>
                      <a:pt x="17" y="9"/>
                      <a:pt x="14" y="11"/>
                    </a:cubicBezTo>
                    <a:cubicBezTo>
                      <a:pt x="12" y="13"/>
                      <a:pt x="11" y="15"/>
                      <a:pt x="11" y="18"/>
                    </a:cubicBezTo>
                    <a:cubicBezTo>
                      <a:pt x="11" y="20"/>
                      <a:pt x="12" y="22"/>
                      <a:pt x="13" y="23"/>
                    </a:cubicBezTo>
                    <a:cubicBezTo>
                      <a:pt x="15" y="25"/>
                      <a:pt x="19" y="27"/>
                      <a:pt x="26" y="28"/>
                    </a:cubicBezTo>
                    <a:cubicBezTo>
                      <a:pt x="34" y="30"/>
                      <a:pt x="38" y="31"/>
                      <a:pt x="41" y="32"/>
                    </a:cubicBezTo>
                    <a:cubicBezTo>
                      <a:pt x="45" y="34"/>
                      <a:pt x="48" y="36"/>
                      <a:pt x="50" y="39"/>
                    </a:cubicBezTo>
                    <a:cubicBezTo>
                      <a:pt x="51" y="42"/>
                      <a:pt x="52" y="45"/>
                      <a:pt x="52" y="48"/>
                    </a:cubicBezTo>
                    <a:cubicBezTo>
                      <a:pt x="52" y="52"/>
                      <a:pt x="51" y="55"/>
                      <a:pt x="49" y="58"/>
                    </a:cubicBezTo>
                    <a:cubicBezTo>
                      <a:pt x="47" y="61"/>
                      <a:pt x="44" y="64"/>
                      <a:pt x="41" y="66"/>
                    </a:cubicBezTo>
                    <a:cubicBezTo>
                      <a:pt x="37" y="67"/>
                      <a:pt x="33" y="68"/>
                      <a:pt x="28" y="68"/>
                    </a:cubicBezTo>
                    <a:cubicBezTo>
                      <a:pt x="22" y="68"/>
                      <a:pt x="17" y="67"/>
                      <a:pt x="13" y="66"/>
                    </a:cubicBezTo>
                    <a:cubicBezTo>
                      <a:pt x="9" y="64"/>
                      <a:pt x="6" y="61"/>
                      <a:pt x="3" y="58"/>
                    </a:cubicBezTo>
                    <a:cubicBezTo>
                      <a:pt x="1" y="54"/>
                      <a:pt x="0" y="50"/>
                      <a:pt x="0" y="46"/>
                    </a:cubicBezTo>
                    <a:lnTo>
                      <a:pt x="0" y="4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96" name="Freeform 176"/>
              <p:cNvSpPr>
                <a:spLocks/>
              </p:cNvSpPr>
              <p:nvPr/>
            </p:nvSpPr>
            <p:spPr bwMode="auto">
              <a:xfrm>
                <a:off x="4439" y="1022"/>
                <a:ext cx="77" cy="87"/>
              </a:xfrm>
              <a:custGeom>
                <a:avLst/>
                <a:gdLst/>
                <a:ahLst/>
                <a:cxnLst>
                  <a:cxn ang="0">
                    <a:pos x="0" y="66"/>
                  </a:cxn>
                  <a:cxn ang="0">
                    <a:pos x="0" y="66"/>
                  </a:cxn>
                  <a:cxn ang="0">
                    <a:pos x="0" y="0"/>
                  </a:cxn>
                  <a:cxn ang="0">
                    <a:pos x="13" y="0"/>
                  </a:cxn>
                  <a:cxn ang="0">
                    <a:pos x="29" y="47"/>
                  </a:cxn>
                  <a:cxn ang="0">
                    <a:pos x="32" y="57"/>
                  </a:cxn>
                  <a:cxn ang="0">
                    <a:pos x="35" y="46"/>
                  </a:cxn>
                  <a:cxn ang="0">
                    <a:pos x="51" y="0"/>
                  </a:cxn>
                  <a:cxn ang="0">
                    <a:pos x="63" y="0"/>
                  </a:cxn>
                  <a:cxn ang="0">
                    <a:pos x="63" y="66"/>
                  </a:cxn>
                  <a:cxn ang="0">
                    <a:pos x="54" y="66"/>
                  </a:cxn>
                  <a:cxn ang="0">
                    <a:pos x="54" y="11"/>
                  </a:cxn>
                  <a:cxn ang="0">
                    <a:pos x="35" y="66"/>
                  </a:cxn>
                  <a:cxn ang="0">
                    <a:pos x="27" y="66"/>
                  </a:cxn>
                  <a:cxn ang="0">
                    <a:pos x="8" y="10"/>
                  </a:cxn>
                  <a:cxn ang="0">
                    <a:pos x="8" y="66"/>
                  </a:cxn>
                  <a:cxn ang="0">
                    <a:pos x="0" y="66"/>
                  </a:cxn>
                </a:cxnLst>
                <a:rect l="0" t="0" r="r" b="b"/>
                <a:pathLst>
                  <a:path w="63" h="66">
                    <a:moveTo>
                      <a:pt x="0" y="66"/>
                    </a:moveTo>
                    <a:lnTo>
                      <a:pt x="0" y="66"/>
                    </a:lnTo>
                    <a:lnTo>
                      <a:pt x="0" y="0"/>
                    </a:lnTo>
                    <a:lnTo>
                      <a:pt x="13" y="0"/>
                    </a:lnTo>
                    <a:lnTo>
                      <a:pt x="29" y="47"/>
                    </a:lnTo>
                    <a:cubicBezTo>
                      <a:pt x="30" y="51"/>
                      <a:pt x="31" y="54"/>
                      <a:pt x="32" y="57"/>
                    </a:cubicBezTo>
                    <a:cubicBezTo>
                      <a:pt x="33" y="54"/>
                      <a:pt x="34" y="51"/>
                      <a:pt x="35" y="46"/>
                    </a:cubicBezTo>
                    <a:lnTo>
                      <a:pt x="51" y="0"/>
                    </a:lnTo>
                    <a:lnTo>
                      <a:pt x="63" y="0"/>
                    </a:lnTo>
                    <a:lnTo>
                      <a:pt x="63" y="66"/>
                    </a:lnTo>
                    <a:lnTo>
                      <a:pt x="54" y="66"/>
                    </a:lnTo>
                    <a:lnTo>
                      <a:pt x="54" y="11"/>
                    </a:lnTo>
                    <a:lnTo>
                      <a:pt x="35" y="66"/>
                    </a:lnTo>
                    <a:lnTo>
                      <a:pt x="27" y="66"/>
                    </a:lnTo>
                    <a:lnTo>
                      <a:pt x="8" y="10"/>
                    </a:ln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97" name="Freeform 177"/>
              <p:cNvSpPr>
                <a:spLocks noEditPoints="1"/>
              </p:cNvSpPr>
              <p:nvPr/>
            </p:nvSpPr>
            <p:spPr bwMode="auto">
              <a:xfrm>
                <a:off x="4563" y="1045"/>
                <a:ext cx="50" cy="88"/>
              </a:xfrm>
              <a:custGeom>
                <a:avLst/>
                <a:gdLst/>
                <a:ahLst/>
                <a:cxnLst>
                  <a:cxn ang="0">
                    <a:pos x="0" y="67"/>
                  </a:cxn>
                  <a:cxn ang="0">
                    <a:pos x="0" y="67"/>
                  </a:cxn>
                  <a:cxn ang="0">
                    <a:pos x="0" y="1"/>
                  </a:cxn>
                  <a:cxn ang="0">
                    <a:pos x="7" y="1"/>
                  </a:cxn>
                  <a:cxn ang="0">
                    <a:pos x="7" y="8"/>
                  </a:cxn>
                  <a:cxn ang="0">
                    <a:pos x="13" y="2"/>
                  </a:cxn>
                  <a:cxn ang="0">
                    <a:pos x="21" y="0"/>
                  </a:cxn>
                  <a:cxn ang="0">
                    <a:pos x="32" y="3"/>
                  </a:cxn>
                  <a:cxn ang="0">
                    <a:pos x="39" y="12"/>
                  </a:cxn>
                  <a:cxn ang="0">
                    <a:pos x="41" y="25"/>
                  </a:cxn>
                  <a:cxn ang="0">
                    <a:pos x="38" y="38"/>
                  </a:cxn>
                  <a:cxn ang="0">
                    <a:pos x="31" y="47"/>
                  </a:cxn>
                  <a:cxn ang="0">
                    <a:pos x="20" y="50"/>
                  </a:cxn>
                  <a:cxn ang="0">
                    <a:pos x="13" y="48"/>
                  </a:cxn>
                  <a:cxn ang="0">
                    <a:pos x="8" y="44"/>
                  </a:cxn>
                  <a:cxn ang="0">
                    <a:pos x="8" y="67"/>
                  </a:cxn>
                  <a:cxn ang="0">
                    <a:pos x="0" y="67"/>
                  </a:cxn>
                  <a:cxn ang="0">
                    <a:pos x="7" y="25"/>
                  </a:cxn>
                  <a:cxn ang="0">
                    <a:pos x="7" y="25"/>
                  </a:cxn>
                  <a:cxn ang="0">
                    <a:pos x="11" y="39"/>
                  </a:cxn>
                  <a:cxn ang="0">
                    <a:pos x="20" y="43"/>
                  </a:cxn>
                  <a:cxn ang="0">
                    <a:pos x="29" y="39"/>
                  </a:cxn>
                  <a:cxn ang="0">
                    <a:pos x="33" y="25"/>
                  </a:cxn>
                  <a:cxn ang="0">
                    <a:pos x="29" y="11"/>
                  </a:cxn>
                  <a:cxn ang="0">
                    <a:pos x="20" y="7"/>
                  </a:cxn>
                  <a:cxn ang="0">
                    <a:pos x="11" y="11"/>
                  </a:cxn>
                  <a:cxn ang="0">
                    <a:pos x="7" y="25"/>
                  </a:cxn>
                  <a:cxn ang="0">
                    <a:pos x="7" y="25"/>
                  </a:cxn>
                </a:cxnLst>
                <a:rect l="0" t="0" r="r" b="b"/>
                <a:pathLst>
                  <a:path w="41" h="67">
                    <a:moveTo>
                      <a:pt x="0" y="67"/>
                    </a:moveTo>
                    <a:lnTo>
                      <a:pt x="0" y="67"/>
                    </a:lnTo>
                    <a:lnTo>
                      <a:pt x="0" y="1"/>
                    </a:lnTo>
                    <a:lnTo>
                      <a:pt x="7" y="1"/>
                    </a:lnTo>
                    <a:lnTo>
                      <a:pt x="7" y="8"/>
                    </a:lnTo>
                    <a:cubicBezTo>
                      <a:pt x="9" y="5"/>
                      <a:pt x="11" y="3"/>
                      <a:pt x="13" y="2"/>
                    </a:cubicBezTo>
                    <a:cubicBezTo>
                      <a:pt x="15" y="1"/>
                      <a:pt x="18" y="0"/>
                      <a:pt x="21" y="0"/>
                    </a:cubicBezTo>
                    <a:cubicBezTo>
                      <a:pt x="25" y="0"/>
                      <a:pt x="28" y="1"/>
                      <a:pt x="32" y="3"/>
                    </a:cubicBezTo>
                    <a:cubicBezTo>
                      <a:pt x="35" y="6"/>
                      <a:pt x="37" y="8"/>
                      <a:pt x="39" y="12"/>
                    </a:cubicBezTo>
                    <a:cubicBezTo>
                      <a:pt x="40" y="16"/>
                      <a:pt x="41" y="20"/>
                      <a:pt x="41" y="25"/>
                    </a:cubicBezTo>
                    <a:cubicBezTo>
                      <a:pt x="41" y="30"/>
                      <a:pt x="40" y="34"/>
                      <a:pt x="38" y="38"/>
                    </a:cubicBezTo>
                    <a:cubicBezTo>
                      <a:pt x="37" y="42"/>
                      <a:pt x="34" y="45"/>
                      <a:pt x="31" y="47"/>
                    </a:cubicBezTo>
                    <a:cubicBezTo>
                      <a:pt x="27" y="49"/>
                      <a:pt x="24" y="50"/>
                      <a:pt x="20" y="50"/>
                    </a:cubicBezTo>
                    <a:cubicBezTo>
                      <a:pt x="17" y="50"/>
                      <a:pt x="15" y="50"/>
                      <a:pt x="13" y="48"/>
                    </a:cubicBezTo>
                    <a:cubicBezTo>
                      <a:pt x="11" y="47"/>
                      <a:pt x="9" y="46"/>
                      <a:pt x="8" y="44"/>
                    </a:cubicBezTo>
                    <a:lnTo>
                      <a:pt x="8" y="67"/>
                    </a:lnTo>
                    <a:lnTo>
                      <a:pt x="0" y="67"/>
                    </a:lnTo>
                    <a:close/>
                    <a:moveTo>
                      <a:pt x="7" y="25"/>
                    </a:moveTo>
                    <a:lnTo>
                      <a:pt x="7" y="25"/>
                    </a:lnTo>
                    <a:cubicBezTo>
                      <a:pt x="7" y="32"/>
                      <a:pt x="8" y="36"/>
                      <a:pt x="11" y="39"/>
                    </a:cubicBezTo>
                    <a:cubicBezTo>
                      <a:pt x="13" y="42"/>
                      <a:pt x="16" y="43"/>
                      <a:pt x="20" y="43"/>
                    </a:cubicBezTo>
                    <a:cubicBezTo>
                      <a:pt x="23" y="43"/>
                      <a:pt x="26" y="42"/>
                      <a:pt x="29" y="39"/>
                    </a:cubicBezTo>
                    <a:cubicBezTo>
                      <a:pt x="31" y="36"/>
                      <a:pt x="33" y="31"/>
                      <a:pt x="33" y="25"/>
                    </a:cubicBezTo>
                    <a:cubicBezTo>
                      <a:pt x="33" y="19"/>
                      <a:pt x="31" y="14"/>
                      <a:pt x="29" y="11"/>
                    </a:cubicBezTo>
                    <a:cubicBezTo>
                      <a:pt x="26" y="8"/>
                      <a:pt x="23" y="7"/>
                      <a:pt x="20" y="7"/>
                    </a:cubicBezTo>
                    <a:cubicBezTo>
                      <a:pt x="17" y="7"/>
                      <a:pt x="13" y="8"/>
                      <a:pt x="11" y="11"/>
                    </a:cubicBezTo>
                    <a:cubicBezTo>
                      <a:pt x="8" y="15"/>
                      <a:pt x="7" y="19"/>
                      <a:pt x="7" y="25"/>
                    </a:cubicBezTo>
                    <a:lnTo>
                      <a:pt x="7"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98" name="Freeform 178"/>
              <p:cNvSpPr>
                <a:spLocks noEditPoints="1"/>
              </p:cNvSpPr>
              <p:nvPr/>
            </p:nvSpPr>
            <p:spPr bwMode="auto">
              <a:xfrm>
                <a:off x="4621" y="1045"/>
                <a:ext cx="54" cy="66"/>
              </a:xfrm>
              <a:custGeom>
                <a:avLst/>
                <a:gdLst/>
                <a:ahLst/>
                <a:cxnLst>
                  <a:cxn ang="0">
                    <a:pos x="35" y="34"/>
                  </a:cxn>
                  <a:cxn ang="0">
                    <a:pos x="35" y="34"/>
                  </a:cxn>
                  <a:cxn ang="0">
                    <a:pos x="44" y="35"/>
                  </a:cxn>
                  <a:cxn ang="0">
                    <a:pos x="36" y="46"/>
                  </a:cxn>
                  <a:cxn ang="0">
                    <a:pos x="23" y="50"/>
                  </a:cxn>
                  <a:cxn ang="0">
                    <a:pos x="6" y="44"/>
                  </a:cxn>
                  <a:cxn ang="0">
                    <a:pos x="0" y="26"/>
                  </a:cxn>
                  <a:cxn ang="0">
                    <a:pos x="6" y="7"/>
                  </a:cxn>
                  <a:cxn ang="0">
                    <a:pos x="22" y="0"/>
                  </a:cxn>
                  <a:cxn ang="0">
                    <a:pos x="38" y="7"/>
                  </a:cxn>
                  <a:cxn ang="0">
                    <a:pos x="44" y="25"/>
                  </a:cxn>
                  <a:cxn ang="0">
                    <a:pos x="44" y="27"/>
                  </a:cxn>
                  <a:cxn ang="0">
                    <a:pos x="8" y="27"/>
                  </a:cxn>
                  <a:cxn ang="0">
                    <a:pos x="13" y="39"/>
                  </a:cxn>
                  <a:cxn ang="0">
                    <a:pos x="23" y="43"/>
                  </a:cxn>
                  <a:cxn ang="0">
                    <a:pos x="30" y="41"/>
                  </a:cxn>
                  <a:cxn ang="0">
                    <a:pos x="35" y="34"/>
                  </a:cxn>
                  <a:cxn ang="0">
                    <a:pos x="35" y="34"/>
                  </a:cxn>
                  <a:cxn ang="0">
                    <a:pos x="9" y="21"/>
                  </a:cxn>
                  <a:cxn ang="0">
                    <a:pos x="9" y="21"/>
                  </a:cxn>
                  <a:cxn ang="0">
                    <a:pos x="35" y="21"/>
                  </a:cxn>
                  <a:cxn ang="0">
                    <a:pos x="32" y="12"/>
                  </a:cxn>
                  <a:cxn ang="0">
                    <a:pos x="22" y="7"/>
                  </a:cxn>
                  <a:cxn ang="0">
                    <a:pos x="13" y="11"/>
                  </a:cxn>
                  <a:cxn ang="0">
                    <a:pos x="9" y="21"/>
                  </a:cxn>
                  <a:cxn ang="0">
                    <a:pos x="9" y="21"/>
                  </a:cxn>
                </a:cxnLst>
                <a:rect l="0" t="0" r="r" b="b"/>
                <a:pathLst>
                  <a:path w="44" h="50">
                    <a:moveTo>
                      <a:pt x="35" y="34"/>
                    </a:moveTo>
                    <a:lnTo>
                      <a:pt x="35" y="34"/>
                    </a:lnTo>
                    <a:lnTo>
                      <a:pt x="44" y="35"/>
                    </a:lnTo>
                    <a:cubicBezTo>
                      <a:pt x="42" y="40"/>
                      <a:pt x="40" y="43"/>
                      <a:pt x="36" y="46"/>
                    </a:cubicBezTo>
                    <a:cubicBezTo>
                      <a:pt x="33" y="49"/>
                      <a:pt x="28" y="50"/>
                      <a:pt x="23" y="50"/>
                    </a:cubicBezTo>
                    <a:cubicBezTo>
                      <a:pt x="16" y="50"/>
                      <a:pt x="10" y="48"/>
                      <a:pt x="6" y="44"/>
                    </a:cubicBezTo>
                    <a:cubicBezTo>
                      <a:pt x="2" y="39"/>
                      <a:pt x="0" y="33"/>
                      <a:pt x="0" y="26"/>
                    </a:cubicBezTo>
                    <a:cubicBezTo>
                      <a:pt x="0" y="18"/>
                      <a:pt x="2" y="11"/>
                      <a:pt x="6" y="7"/>
                    </a:cubicBezTo>
                    <a:cubicBezTo>
                      <a:pt x="10" y="3"/>
                      <a:pt x="16" y="0"/>
                      <a:pt x="22" y="0"/>
                    </a:cubicBezTo>
                    <a:cubicBezTo>
                      <a:pt x="29" y="0"/>
                      <a:pt x="34" y="2"/>
                      <a:pt x="38" y="7"/>
                    </a:cubicBezTo>
                    <a:cubicBezTo>
                      <a:pt x="42" y="11"/>
                      <a:pt x="44" y="17"/>
                      <a:pt x="44" y="25"/>
                    </a:cubicBezTo>
                    <a:cubicBezTo>
                      <a:pt x="44" y="26"/>
                      <a:pt x="44" y="26"/>
                      <a:pt x="44" y="27"/>
                    </a:cubicBezTo>
                    <a:lnTo>
                      <a:pt x="8" y="27"/>
                    </a:lnTo>
                    <a:cubicBezTo>
                      <a:pt x="9" y="33"/>
                      <a:pt x="10" y="37"/>
                      <a:pt x="13" y="39"/>
                    </a:cubicBezTo>
                    <a:cubicBezTo>
                      <a:pt x="15" y="42"/>
                      <a:pt x="19" y="43"/>
                      <a:pt x="23" y="43"/>
                    </a:cubicBezTo>
                    <a:cubicBezTo>
                      <a:pt x="26" y="43"/>
                      <a:pt x="28" y="43"/>
                      <a:pt x="30" y="41"/>
                    </a:cubicBezTo>
                    <a:cubicBezTo>
                      <a:pt x="32" y="40"/>
                      <a:pt x="34" y="37"/>
                      <a:pt x="35" y="34"/>
                    </a:cubicBezTo>
                    <a:lnTo>
                      <a:pt x="35" y="34"/>
                    </a:lnTo>
                    <a:close/>
                    <a:moveTo>
                      <a:pt x="9" y="21"/>
                    </a:moveTo>
                    <a:lnTo>
                      <a:pt x="9" y="21"/>
                    </a:lnTo>
                    <a:lnTo>
                      <a:pt x="35" y="21"/>
                    </a:lnTo>
                    <a:cubicBezTo>
                      <a:pt x="35" y="17"/>
                      <a:pt x="34" y="14"/>
                      <a:pt x="32" y="12"/>
                    </a:cubicBezTo>
                    <a:cubicBezTo>
                      <a:pt x="30" y="8"/>
                      <a:pt x="26" y="7"/>
                      <a:pt x="22" y="7"/>
                    </a:cubicBezTo>
                    <a:cubicBezTo>
                      <a:pt x="19" y="7"/>
                      <a:pt x="16" y="8"/>
                      <a:pt x="13" y="11"/>
                    </a:cubicBezTo>
                    <a:cubicBezTo>
                      <a:pt x="10" y="13"/>
                      <a:pt x="9" y="16"/>
                      <a:pt x="9" y="21"/>
                    </a:cubicBezTo>
                    <a:lnTo>
                      <a:pt x="9" y="21"/>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99" name="Freeform 179"/>
              <p:cNvSpPr>
                <a:spLocks/>
              </p:cNvSpPr>
              <p:nvPr/>
            </p:nvSpPr>
            <p:spPr bwMode="auto">
              <a:xfrm>
                <a:off x="4687" y="1045"/>
                <a:ext cx="32" cy="64"/>
              </a:xfrm>
              <a:custGeom>
                <a:avLst/>
                <a:gdLst/>
                <a:ahLst/>
                <a:cxnLst>
                  <a:cxn ang="0">
                    <a:pos x="0" y="49"/>
                  </a:cxn>
                  <a:cxn ang="0">
                    <a:pos x="0" y="49"/>
                  </a:cxn>
                  <a:cxn ang="0">
                    <a:pos x="0" y="1"/>
                  </a:cxn>
                  <a:cxn ang="0">
                    <a:pos x="7" y="1"/>
                  </a:cxn>
                  <a:cxn ang="0">
                    <a:pos x="7" y="9"/>
                  </a:cxn>
                  <a:cxn ang="0">
                    <a:pos x="12" y="2"/>
                  </a:cxn>
                  <a:cxn ang="0">
                    <a:pos x="17" y="0"/>
                  </a:cxn>
                  <a:cxn ang="0">
                    <a:pos x="26" y="3"/>
                  </a:cxn>
                  <a:cxn ang="0">
                    <a:pos x="23" y="10"/>
                  </a:cxn>
                  <a:cxn ang="0">
                    <a:pos x="17" y="9"/>
                  </a:cxn>
                  <a:cxn ang="0">
                    <a:pos x="12" y="10"/>
                  </a:cxn>
                  <a:cxn ang="0">
                    <a:pos x="9" y="15"/>
                  </a:cxn>
                  <a:cxn ang="0">
                    <a:pos x="8" y="24"/>
                  </a:cxn>
                  <a:cxn ang="0">
                    <a:pos x="8" y="49"/>
                  </a:cxn>
                  <a:cxn ang="0">
                    <a:pos x="0" y="49"/>
                  </a:cxn>
                </a:cxnLst>
                <a:rect l="0" t="0" r="r" b="b"/>
                <a:pathLst>
                  <a:path w="26" h="49">
                    <a:moveTo>
                      <a:pt x="0" y="49"/>
                    </a:moveTo>
                    <a:lnTo>
                      <a:pt x="0" y="49"/>
                    </a:lnTo>
                    <a:lnTo>
                      <a:pt x="0" y="1"/>
                    </a:lnTo>
                    <a:lnTo>
                      <a:pt x="7" y="1"/>
                    </a:lnTo>
                    <a:lnTo>
                      <a:pt x="7" y="9"/>
                    </a:lnTo>
                    <a:cubicBezTo>
                      <a:pt x="9" y="5"/>
                      <a:pt x="11" y="3"/>
                      <a:pt x="12" y="2"/>
                    </a:cubicBezTo>
                    <a:cubicBezTo>
                      <a:pt x="14" y="1"/>
                      <a:pt x="15" y="0"/>
                      <a:pt x="17" y="0"/>
                    </a:cubicBezTo>
                    <a:cubicBezTo>
                      <a:pt x="20" y="0"/>
                      <a:pt x="23" y="1"/>
                      <a:pt x="26" y="3"/>
                    </a:cubicBezTo>
                    <a:lnTo>
                      <a:pt x="23" y="10"/>
                    </a:lnTo>
                    <a:cubicBezTo>
                      <a:pt x="21" y="9"/>
                      <a:pt x="19" y="9"/>
                      <a:pt x="17" y="9"/>
                    </a:cubicBezTo>
                    <a:cubicBezTo>
                      <a:pt x="15" y="9"/>
                      <a:pt x="14" y="9"/>
                      <a:pt x="12" y="10"/>
                    </a:cubicBezTo>
                    <a:cubicBezTo>
                      <a:pt x="11" y="11"/>
                      <a:pt x="10" y="13"/>
                      <a:pt x="9" y="15"/>
                    </a:cubicBezTo>
                    <a:cubicBezTo>
                      <a:pt x="8" y="18"/>
                      <a:pt x="8" y="21"/>
                      <a:pt x="8" y="24"/>
                    </a:cubicBezTo>
                    <a:lnTo>
                      <a:pt x="8" y="49"/>
                    </a:lnTo>
                    <a:lnTo>
                      <a:pt x="0"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00" name="Freeform 180"/>
              <p:cNvSpPr>
                <a:spLocks noEditPoints="1"/>
              </p:cNvSpPr>
              <p:nvPr/>
            </p:nvSpPr>
            <p:spPr bwMode="auto">
              <a:xfrm>
                <a:off x="4757" y="1045"/>
                <a:ext cx="51" cy="88"/>
              </a:xfrm>
              <a:custGeom>
                <a:avLst/>
                <a:gdLst/>
                <a:ahLst/>
                <a:cxnLst>
                  <a:cxn ang="0">
                    <a:pos x="0" y="67"/>
                  </a:cxn>
                  <a:cxn ang="0">
                    <a:pos x="0" y="67"/>
                  </a:cxn>
                  <a:cxn ang="0">
                    <a:pos x="0" y="1"/>
                  </a:cxn>
                  <a:cxn ang="0">
                    <a:pos x="8" y="1"/>
                  </a:cxn>
                  <a:cxn ang="0">
                    <a:pos x="8" y="8"/>
                  </a:cxn>
                  <a:cxn ang="0">
                    <a:pos x="14" y="2"/>
                  </a:cxn>
                  <a:cxn ang="0">
                    <a:pos x="22" y="0"/>
                  </a:cxn>
                  <a:cxn ang="0">
                    <a:pos x="32" y="3"/>
                  </a:cxn>
                  <a:cxn ang="0">
                    <a:pos x="39" y="12"/>
                  </a:cxn>
                  <a:cxn ang="0">
                    <a:pos x="42" y="25"/>
                  </a:cxn>
                  <a:cxn ang="0">
                    <a:pos x="39" y="38"/>
                  </a:cxn>
                  <a:cxn ang="0">
                    <a:pos x="32" y="47"/>
                  </a:cxn>
                  <a:cxn ang="0">
                    <a:pos x="21" y="50"/>
                  </a:cxn>
                  <a:cxn ang="0">
                    <a:pos x="14" y="48"/>
                  </a:cxn>
                  <a:cxn ang="0">
                    <a:pos x="9" y="44"/>
                  </a:cxn>
                  <a:cxn ang="0">
                    <a:pos x="9" y="67"/>
                  </a:cxn>
                  <a:cxn ang="0">
                    <a:pos x="0" y="67"/>
                  </a:cxn>
                  <a:cxn ang="0">
                    <a:pos x="8" y="25"/>
                  </a:cxn>
                  <a:cxn ang="0">
                    <a:pos x="8" y="25"/>
                  </a:cxn>
                  <a:cxn ang="0">
                    <a:pos x="11" y="39"/>
                  </a:cxn>
                  <a:cxn ang="0">
                    <a:pos x="20" y="43"/>
                  </a:cxn>
                  <a:cxn ang="0">
                    <a:pos x="30" y="39"/>
                  </a:cxn>
                  <a:cxn ang="0">
                    <a:pos x="34" y="25"/>
                  </a:cxn>
                  <a:cxn ang="0">
                    <a:pos x="30" y="11"/>
                  </a:cxn>
                  <a:cxn ang="0">
                    <a:pos x="21" y="7"/>
                  </a:cxn>
                  <a:cxn ang="0">
                    <a:pos x="12" y="11"/>
                  </a:cxn>
                  <a:cxn ang="0">
                    <a:pos x="8" y="25"/>
                  </a:cxn>
                  <a:cxn ang="0">
                    <a:pos x="8" y="25"/>
                  </a:cxn>
                </a:cxnLst>
                <a:rect l="0" t="0" r="r" b="b"/>
                <a:pathLst>
                  <a:path w="42" h="67">
                    <a:moveTo>
                      <a:pt x="0" y="67"/>
                    </a:moveTo>
                    <a:lnTo>
                      <a:pt x="0" y="67"/>
                    </a:lnTo>
                    <a:lnTo>
                      <a:pt x="0" y="1"/>
                    </a:lnTo>
                    <a:lnTo>
                      <a:pt x="8" y="1"/>
                    </a:lnTo>
                    <a:lnTo>
                      <a:pt x="8" y="8"/>
                    </a:lnTo>
                    <a:cubicBezTo>
                      <a:pt x="10" y="5"/>
                      <a:pt x="11" y="3"/>
                      <a:pt x="14" y="2"/>
                    </a:cubicBezTo>
                    <a:cubicBezTo>
                      <a:pt x="16" y="1"/>
                      <a:pt x="18" y="0"/>
                      <a:pt x="22" y="0"/>
                    </a:cubicBezTo>
                    <a:cubicBezTo>
                      <a:pt x="26" y="0"/>
                      <a:pt x="29" y="1"/>
                      <a:pt x="32" y="3"/>
                    </a:cubicBezTo>
                    <a:cubicBezTo>
                      <a:pt x="36" y="6"/>
                      <a:pt x="38" y="8"/>
                      <a:pt x="39" y="12"/>
                    </a:cubicBezTo>
                    <a:cubicBezTo>
                      <a:pt x="41" y="16"/>
                      <a:pt x="42" y="20"/>
                      <a:pt x="42" y="25"/>
                    </a:cubicBezTo>
                    <a:cubicBezTo>
                      <a:pt x="42" y="30"/>
                      <a:pt x="41" y="34"/>
                      <a:pt x="39" y="38"/>
                    </a:cubicBezTo>
                    <a:cubicBezTo>
                      <a:pt x="37" y="42"/>
                      <a:pt x="35" y="45"/>
                      <a:pt x="32" y="47"/>
                    </a:cubicBezTo>
                    <a:cubicBezTo>
                      <a:pt x="28" y="49"/>
                      <a:pt x="25" y="50"/>
                      <a:pt x="21" y="50"/>
                    </a:cubicBezTo>
                    <a:cubicBezTo>
                      <a:pt x="18" y="50"/>
                      <a:pt x="16" y="50"/>
                      <a:pt x="14" y="48"/>
                    </a:cubicBezTo>
                    <a:cubicBezTo>
                      <a:pt x="12" y="47"/>
                      <a:pt x="10" y="46"/>
                      <a:pt x="9" y="44"/>
                    </a:cubicBezTo>
                    <a:lnTo>
                      <a:pt x="9" y="67"/>
                    </a:lnTo>
                    <a:lnTo>
                      <a:pt x="0" y="67"/>
                    </a:lnTo>
                    <a:close/>
                    <a:moveTo>
                      <a:pt x="8" y="25"/>
                    </a:moveTo>
                    <a:lnTo>
                      <a:pt x="8" y="25"/>
                    </a:lnTo>
                    <a:cubicBezTo>
                      <a:pt x="8" y="32"/>
                      <a:pt x="9" y="36"/>
                      <a:pt x="11" y="39"/>
                    </a:cubicBezTo>
                    <a:cubicBezTo>
                      <a:pt x="14" y="42"/>
                      <a:pt x="17" y="43"/>
                      <a:pt x="20" y="43"/>
                    </a:cubicBezTo>
                    <a:cubicBezTo>
                      <a:pt x="24" y="43"/>
                      <a:pt x="27" y="42"/>
                      <a:pt x="30" y="39"/>
                    </a:cubicBezTo>
                    <a:cubicBezTo>
                      <a:pt x="32" y="36"/>
                      <a:pt x="34" y="31"/>
                      <a:pt x="34" y="25"/>
                    </a:cubicBezTo>
                    <a:cubicBezTo>
                      <a:pt x="34" y="19"/>
                      <a:pt x="32" y="14"/>
                      <a:pt x="30" y="11"/>
                    </a:cubicBezTo>
                    <a:cubicBezTo>
                      <a:pt x="27" y="8"/>
                      <a:pt x="24" y="7"/>
                      <a:pt x="21" y="7"/>
                    </a:cubicBezTo>
                    <a:cubicBezTo>
                      <a:pt x="17" y="7"/>
                      <a:pt x="14" y="8"/>
                      <a:pt x="12" y="11"/>
                    </a:cubicBezTo>
                    <a:cubicBezTo>
                      <a:pt x="9" y="15"/>
                      <a:pt x="8" y="19"/>
                      <a:pt x="8" y="25"/>
                    </a:cubicBezTo>
                    <a:lnTo>
                      <a:pt x="8"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01" name="Freeform 181"/>
              <p:cNvSpPr>
                <a:spLocks/>
              </p:cNvSpPr>
              <p:nvPr/>
            </p:nvSpPr>
            <p:spPr bwMode="auto">
              <a:xfrm>
                <a:off x="4819" y="1022"/>
                <a:ext cx="9" cy="87"/>
              </a:xfrm>
              <a:custGeom>
                <a:avLst/>
                <a:gdLst/>
                <a:ahLst/>
                <a:cxnLst>
                  <a:cxn ang="0">
                    <a:pos x="0" y="66"/>
                  </a:cxn>
                  <a:cxn ang="0">
                    <a:pos x="0" y="66"/>
                  </a:cxn>
                  <a:cxn ang="0">
                    <a:pos x="0" y="0"/>
                  </a:cxn>
                  <a:cxn ang="0">
                    <a:pos x="8" y="0"/>
                  </a:cxn>
                  <a:cxn ang="0">
                    <a:pos x="8" y="66"/>
                  </a:cxn>
                  <a:cxn ang="0">
                    <a:pos x="0" y="66"/>
                  </a:cxn>
                </a:cxnLst>
                <a:rect l="0" t="0" r="r" b="b"/>
                <a:pathLst>
                  <a:path w="8" h="66">
                    <a:moveTo>
                      <a:pt x="0" y="66"/>
                    </a:moveTo>
                    <a:lnTo>
                      <a:pt x="0" y="66"/>
                    </a:lnTo>
                    <a:lnTo>
                      <a:pt x="0" y="0"/>
                    </a:lnTo>
                    <a:lnTo>
                      <a:pt x="8" y="0"/>
                    </a:ln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02" name="Freeform 182"/>
              <p:cNvSpPr>
                <a:spLocks noEditPoints="1"/>
              </p:cNvSpPr>
              <p:nvPr/>
            </p:nvSpPr>
            <p:spPr bwMode="auto">
              <a:xfrm>
                <a:off x="4842" y="1045"/>
                <a:ext cx="53" cy="66"/>
              </a:xfrm>
              <a:custGeom>
                <a:avLst/>
                <a:gdLst/>
                <a:ahLst/>
                <a:cxnLst>
                  <a:cxn ang="0">
                    <a:pos x="34" y="43"/>
                  </a:cxn>
                  <a:cxn ang="0">
                    <a:pos x="34" y="43"/>
                  </a:cxn>
                  <a:cxn ang="0">
                    <a:pos x="25" y="49"/>
                  </a:cxn>
                  <a:cxn ang="0">
                    <a:pos x="16" y="50"/>
                  </a:cxn>
                  <a:cxn ang="0">
                    <a:pos x="4" y="46"/>
                  </a:cxn>
                  <a:cxn ang="0">
                    <a:pos x="0" y="36"/>
                  </a:cxn>
                  <a:cxn ang="0">
                    <a:pos x="1" y="30"/>
                  </a:cxn>
                  <a:cxn ang="0">
                    <a:pos x="5" y="25"/>
                  </a:cxn>
                  <a:cxn ang="0">
                    <a:pos x="11" y="23"/>
                  </a:cxn>
                  <a:cxn ang="0">
                    <a:pos x="18" y="22"/>
                  </a:cxn>
                  <a:cxn ang="0">
                    <a:pos x="33" y="19"/>
                  </a:cxn>
                  <a:cxn ang="0">
                    <a:pos x="33" y="17"/>
                  </a:cxn>
                  <a:cxn ang="0">
                    <a:pos x="31" y="10"/>
                  </a:cxn>
                  <a:cxn ang="0">
                    <a:pos x="21" y="7"/>
                  </a:cxn>
                  <a:cxn ang="0">
                    <a:pos x="13" y="9"/>
                  </a:cxn>
                  <a:cxn ang="0">
                    <a:pos x="9" y="16"/>
                  </a:cxn>
                  <a:cxn ang="0">
                    <a:pos x="1" y="15"/>
                  </a:cxn>
                  <a:cxn ang="0">
                    <a:pos x="5" y="7"/>
                  </a:cxn>
                  <a:cxn ang="0">
                    <a:pos x="12" y="2"/>
                  </a:cxn>
                  <a:cxn ang="0">
                    <a:pos x="23" y="0"/>
                  </a:cxn>
                  <a:cxn ang="0">
                    <a:pos x="32" y="2"/>
                  </a:cxn>
                  <a:cxn ang="0">
                    <a:pos x="38" y="5"/>
                  </a:cxn>
                  <a:cxn ang="0">
                    <a:pos x="41" y="11"/>
                  </a:cxn>
                  <a:cxn ang="0">
                    <a:pos x="41" y="18"/>
                  </a:cxn>
                  <a:cxn ang="0">
                    <a:pos x="41" y="29"/>
                  </a:cxn>
                  <a:cxn ang="0">
                    <a:pos x="42" y="43"/>
                  </a:cxn>
                  <a:cxn ang="0">
                    <a:pos x="44" y="49"/>
                  </a:cxn>
                  <a:cxn ang="0">
                    <a:pos x="35" y="49"/>
                  </a:cxn>
                  <a:cxn ang="0">
                    <a:pos x="34" y="43"/>
                  </a:cxn>
                  <a:cxn ang="0">
                    <a:pos x="34" y="43"/>
                  </a:cxn>
                  <a:cxn ang="0">
                    <a:pos x="33" y="25"/>
                  </a:cxn>
                  <a:cxn ang="0">
                    <a:pos x="33" y="25"/>
                  </a:cxn>
                  <a:cxn ang="0">
                    <a:pos x="20" y="28"/>
                  </a:cxn>
                  <a:cxn ang="0">
                    <a:pos x="13" y="30"/>
                  </a:cxn>
                  <a:cxn ang="0">
                    <a:pos x="9" y="32"/>
                  </a:cxn>
                  <a:cxn ang="0">
                    <a:pos x="8" y="36"/>
                  </a:cxn>
                  <a:cxn ang="0">
                    <a:pos x="11" y="42"/>
                  </a:cxn>
                  <a:cxn ang="0">
                    <a:pos x="18" y="44"/>
                  </a:cxn>
                  <a:cxn ang="0">
                    <a:pos x="26" y="42"/>
                  </a:cxn>
                  <a:cxn ang="0">
                    <a:pos x="32" y="36"/>
                  </a:cxn>
                  <a:cxn ang="0">
                    <a:pos x="33" y="28"/>
                  </a:cxn>
                  <a:cxn ang="0">
                    <a:pos x="33" y="25"/>
                  </a:cxn>
                </a:cxnLst>
                <a:rect l="0" t="0" r="r" b="b"/>
                <a:pathLst>
                  <a:path w="44" h="50">
                    <a:moveTo>
                      <a:pt x="34" y="43"/>
                    </a:moveTo>
                    <a:lnTo>
                      <a:pt x="34" y="43"/>
                    </a:lnTo>
                    <a:cubicBezTo>
                      <a:pt x="31" y="46"/>
                      <a:pt x="28" y="48"/>
                      <a:pt x="25" y="49"/>
                    </a:cubicBezTo>
                    <a:cubicBezTo>
                      <a:pt x="22" y="50"/>
                      <a:pt x="19" y="50"/>
                      <a:pt x="16" y="50"/>
                    </a:cubicBezTo>
                    <a:cubicBezTo>
                      <a:pt x="11" y="50"/>
                      <a:pt x="7" y="49"/>
                      <a:pt x="4" y="46"/>
                    </a:cubicBezTo>
                    <a:cubicBezTo>
                      <a:pt x="1" y="44"/>
                      <a:pt x="0" y="40"/>
                      <a:pt x="0" y="36"/>
                    </a:cubicBezTo>
                    <a:cubicBezTo>
                      <a:pt x="0" y="34"/>
                      <a:pt x="0" y="32"/>
                      <a:pt x="1" y="30"/>
                    </a:cubicBezTo>
                    <a:cubicBezTo>
                      <a:pt x="2" y="28"/>
                      <a:pt x="4" y="27"/>
                      <a:pt x="5" y="25"/>
                    </a:cubicBezTo>
                    <a:cubicBezTo>
                      <a:pt x="7" y="24"/>
                      <a:pt x="9" y="23"/>
                      <a:pt x="11" y="23"/>
                    </a:cubicBezTo>
                    <a:cubicBezTo>
                      <a:pt x="13" y="22"/>
                      <a:pt x="15" y="22"/>
                      <a:pt x="18" y="22"/>
                    </a:cubicBezTo>
                    <a:cubicBezTo>
                      <a:pt x="25" y="21"/>
                      <a:pt x="30" y="20"/>
                      <a:pt x="33" y="19"/>
                    </a:cubicBezTo>
                    <a:cubicBezTo>
                      <a:pt x="33" y="18"/>
                      <a:pt x="33" y="17"/>
                      <a:pt x="33" y="17"/>
                    </a:cubicBezTo>
                    <a:cubicBezTo>
                      <a:pt x="33" y="13"/>
                      <a:pt x="32" y="11"/>
                      <a:pt x="31" y="10"/>
                    </a:cubicBezTo>
                    <a:cubicBezTo>
                      <a:pt x="29" y="8"/>
                      <a:pt x="25" y="7"/>
                      <a:pt x="21" y="7"/>
                    </a:cubicBezTo>
                    <a:cubicBezTo>
                      <a:pt x="18" y="7"/>
                      <a:pt x="15" y="8"/>
                      <a:pt x="13" y="9"/>
                    </a:cubicBezTo>
                    <a:cubicBezTo>
                      <a:pt x="11" y="10"/>
                      <a:pt x="10" y="13"/>
                      <a:pt x="9" y="16"/>
                    </a:cubicBezTo>
                    <a:lnTo>
                      <a:pt x="1" y="15"/>
                    </a:lnTo>
                    <a:cubicBezTo>
                      <a:pt x="2" y="12"/>
                      <a:pt x="3" y="9"/>
                      <a:pt x="5" y="7"/>
                    </a:cubicBezTo>
                    <a:cubicBezTo>
                      <a:pt x="6" y="5"/>
                      <a:pt x="9" y="3"/>
                      <a:pt x="12" y="2"/>
                    </a:cubicBezTo>
                    <a:cubicBezTo>
                      <a:pt x="15" y="1"/>
                      <a:pt x="18" y="0"/>
                      <a:pt x="23" y="0"/>
                    </a:cubicBezTo>
                    <a:cubicBezTo>
                      <a:pt x="27" y="0"/>
                      <a:pt x="30" y="1"/>
                      <a:pt x="32" y="2"/>
                    </a:cubicBezTo>
                    <a:cubicBezTo>
                      <a:pt x="35" y="3"/>
                      <a:pt x="37" y="4"/>
                      <a:pt x="38" y="5"/>
                    </a:cubicBezTo>
                    <a:cubicBezTo>
                      <a:pt x="39" y="7"/>
                      <a:pt x="40" y="9"/>
                      <a:pt x="41" y="11"/>
                    </a:cubicBezTo>
                    <a:cubicBezTo>
                      <a:pt x="41" y="12"/>
                      <a:pt x="41" y="15"/>
                      <a:pt x="41" y="18"/>
                    </a:cubicBezTo>
                    <a:lnTo>
                      <a:pt x="41" y="29"/>
                    </a:lnTo>
                    <a:cubicBezTo>
                      <a:pt x="41" y="37"/>
                      <a:pt x="41" y="41"/>
                      <a:pt x="42" y="43"/>
                    </a:cubicBezTo>
                    <a:cubicBezTo>
                      <a:pt x="42" y="45"/>
                      <a:pt x="43" y="47"/>
                      <a:pt x="44" y="49"/>
                    </a:cubicBezTo>
                    <a:lnTo>
                      <a:pt x="35" y="49"/>
                    </a:lnTo>
                    <a:cubicBezTo>
                      <a:pt x="34" y="47"/>
                      <a:pt x="34" y="45"/>
                      <a:pt x="34" y="43"/>
                    </a:cubicBezTo>
                    <a:lnTo>
                      <a:pt x="34" y="43"/>
                    </a:lnTo>
                    <a:close/>
                    <a:moveTo>
                      <a:pt x="33" y="25"/>
                    </a:moveTo>
                    <a:lnTo>
                      <a:pt x="33" y="25"/>
                    </a:lnTo>
                    <a:cubicBezTo>
                      <a:pt x="30" y="26"/>
                      <a:pt x="26" y="27"/>
                      <a:pt x="20" y="28"/>
                    </a:cubicBezTo>
                    <a:cubicBezTo>
                      <a:pt x="16" y="29"/>
                      <a:pt x="14" y="29"/>
                      <a:pt x="13" y="30"/>
                    </a:cubicBezTo>
                    <a:cubicBezTo>
                      <a:pt x="11" y="30"/>
                      <a:pt x="10" y="31"/>
                      <a:pt x="9" y="32"/>
                    </a:cubicBezTo>
                    <a:cubicBezTo>
                      <a:pt x="9" y="34"/>
                      <a:pt x="8" y="35"/>
                      <a:pt x="8" y="36"/>
                    </a:cubicBezTo>
                    <a:cubicBezTo>
                      <a:pt x="8" y="38"/>
                      <a:pt x="9" y="40"/>
                      <a:pt x="11" y="42"/>
                    </a:cubicBezTo>
                    <a:cubicBezTo>
                      <a:pt x="12" y="43"/>
                      <a:pt x="15" y="44"/>
                      <a:pt x="18" y="44"/>
                    </a:cubicBezTo>
                    <a:cubicBezTo>
                      <a:pt x="21" y="44"/>
                      <a:pt x="24" y="43"/>
                      <a:pt x="26" y="42"/>
                    </a:cubicBezTo>
                    <a:cubicBezTo>
                      <a:pt x="29" y="40"/>
                      <a:pt x="30" y="39"/>
                      <a:pt x="32" y="36"/>
                    </a:cubicBezTo>
                    <a:cubicBezTo>
                      <a:pt x="32" y="34"/>
                      <a:pt x="33" y="32"/>
                      <a:pt x="33" y="28"/>
                    </a:cubicBezTo>
                    <a:lnTo>
                      <a:pt x="33"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03" name="Freeform 183"/>
              <p:cNvSpPr>
                <a:spLocks/>
              </p:cNvSpPr>
              <p:nvPr/>
            </p:nvSpPr>
            <p:spPr bwMode="auto">
              <a:xfrm>
                <a:off x="4907" y="1045"/>
                <a:ext cx="47" cy="64"/>
              </a:xfrm>
              <a:custGeom>
                <a:avLst/>
                <a:gdLst/>
                <a:ahLst/>
                <a:cxnLst>
                  <a:cxn ang="0">
                    <a:pos x="0" y="49"/>
                  </a:cxn>
                  <a:cxn ang="0">
                    <a:pos x="0" y="49"/>
                  </a:cxn>
                  <a:cxn ang="0">
                    <a:pos x="0" y="1"/>
                  </a:cxn>
                  <a:cxn ang="0">
                    <a:pos x="7" y="1"/>
                  </a:cxn>
                  <a:cxn ang="0">
                    <a:pos x="7" y="8"/>
                  </a:cxn>
                  <a:cxn ang="0">
                    <a:pos x="22" y="0"/>
                  </a:cxn>
                  <a:cxn ang="0">
                    <a:pos x="30" y="2"/>
                  </a:cxn>
                  <a:cxn ang="0">
                    <a:pos x="35" y="6"/>
                  </a:cxn>
                  <a:cxn ang="0">
                    <a:pos x="38" y="12"/>
                  </a:cxn>
                  <a:cxn ang="0">
                    <a:pos x="38" y="20"/>
                  </a:cxn>
                  <a:cxn ang="0">
                    <a:pos x="38" y="49"/>
                  </a:cxn>
                  <a:cxn ang="0">
                    <a:pos x="30" y="49"/>
                  </a:cxn>
                  <a:cxn ang="0">
                    <a:pos x="30" y="20"/>
                  </a:cxn>
                  <a:cxn ang="0">
                    <a:pos x="29" y="13"/>
                  </a:cxn>
                  <a:cxn ang="0">
                    <a:pos x="26" y="9"/>
                  </a:cxn>
                  <a:cxn ang="0">
                    <a:pos x="20" y="7"/>
                  </a:cxn>
                  <a:cxn ang="0">
                    <a:pos x="11" y="11"/>
                  </a:cxn>
                  <a:cxn ang="0">
                    <a:pos x="8" y="23"/>
                  </a:cxn>
                  <a:cxn ang="0">
                    <a:pos x="8" y="49"/>
                  </a:cxn>
                  <a:cxn ang="0">
                    <a:pos x="0" y="49"/>
                  </a:cxn>
                </a:cxnLst>
                <a:rect l="0" t="0" r="r" b="b"/>
                <a:pathLst>
                  <a:path w="38" h="49">
                    <a:moveTo>
                      <a:pt x="0" y="49"/>
                    </a:moveTo>
                    <a:lnTo>
                      <a:pt x="0" y="49"/>
                    </a:lnTo>
                    <a:lnTo>
                      <a:pt x="0" y="1"/>
                    </a:lnTo>
                    <a:lnTo>
                      <a:pt x="7" y="1"/>
                    </a:lnTo>
                    <a:lnTo>
                      <a:pt x="7" y="8"/>
                    </a:lnTo>
                    <a:cubicBezTo>
                      <a:pt x="10" y="3"/>
                      <a:pt x="15" y="0"/>
                      <a:pt x="22" y="0"/>
                    </a:cubicBezTo>
                    <a:cubicBezTo>
                      <a:pt x="25" y="0"/>
                      <a:pt x="28" y="1"/>
                      <a:pt x="30" y="2"/>
                    </a:cubicBezTo>
                    <a:cubicBezTo>
                      <a:pt x="32" y="3"/>
                      <a:pt x="34" y="4"/>
                      <a:pt x="35" y="6"/>
                    </a:cubicBezTo>
                    <a:cubicBezTo>
                      <a:pt x="37" y="8"/>
                      <a:pt x="37" y="10"/>
                      <a:pt x="38" y="12"/>
                    </a:cubicBezTo>
                    <a:cubicBezTo>
                      <a:pt x="38" y="13"/>
                      <a:pt x="38" y="16"/>
                      <a:pt x="38" y="20"/>
                    </a:cubicBezTo>
                    <a:lnTo>
                      <a:pt x="38" y="49"/>
                    </a:lnTo>
                    <a:lnTo>
                      <a:pt x="30" y="49"/>
                    </a:lnTo>
                    <a:lnTo>
                      <a:pt x="30" y="20"/>
                    </a:lnTo>
                    <a:cubicBezTo>
                      <a:pt x="30" y="17"/>
                      <a:pt x="30" y="14"/>
                      <a:pt x="29" y="13"/>
                    </a:cubicBezTo>
                    <a:cubicBezTo>
                      <a:pt x="29" y="11"/>
                      <a:pt x="28" y="10"/>
                      <a:pt x="26" y="9"/>
                    </a:cubicBezTo>
                    <a:cubicBezTo>
                      <a:pt x="24" y="8"/>
                      <a:pt x="22" y="7"/>
                      <a:pt x="20" y="7"/>
                    </a:cubicBezTo>
                    <a:cubicBezTo>
                      <a:pt x="17" y="7"/>
                      <a:pt x="14" y="8"/>
                      <a:pt x="11" y="11"/>
                    </a:cubicBezTo>
                    <a:cubicBezTo>
                      <a:pt x="9" y="13"/>
                      <a:pt x="8" y="17"/>
                      <a:pt x="8" y="23"/>
                    </a:cubicBezTo>
                    <a:lnTo>
                      <a:pt x="8" y="49"/>
                    </a:lnTo>
                    <a:lnTo>
                      <a:pt x="0"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04" name="Freeform 184"/>
              <p:cNvSpPr>
                <a:spLocks noEditPoints="1"/>
              </p:cNvSpPr>
              <p:nvPr/>
            </p:nvSpPr>
            <p:spPr bwMode="auto">
              <a:xfrm>
                <a:off x="4966" y="1045"/>
                <a:ext cx="53" cy="66"/>
              </a:xfrm>
              <a:custGeom>
                <a:avLst/>
                <a:gdLst/>
                <a:ahLst/>
                <a:cxnLst>
                  <a:cxn ang="0">
                    <a:pos x="35" y="34"/>
                  </a:cxn>
                  <a:cxn ang="0">
                    <a:pos x="35" y="34"/>
                  </a:cxn>
                  <a:cxn ang="0">
                    <a:pos x="44" y="35"/>
                  </a:cxn>
                  <a:cxn ang="0">
                    <a:pos x="36" y="46"/>
                  </a:cxn>
                  <a:cxn ang="0">
                    <a:pos x="23" y="50"/>
                  </a:cxn>
                  <a:cxn ang="0">
                    <a:pos x="6" y="44"/>
                  </a:cxn>
                  <a:cxn ang="0">
                    <a:pos x="0" y="26"/>
                  </a:cxn>
                  <a:cxn ang="0">
                    <a:pos x="6" y="7"/>
                  </a:cxn>
                  <a:cxn ang="0">
                    <a:pos x="22" y="0"/>
                  </a:cxn>
                  <a:cxn ang="0">
                    <a:pos x="38" y="7"/>
                  </a:cxn>
                  <a:cxn ang="0">
                    <a:pos x="44" y="25"/>
                  </a:cxn>
                  <a:cxn ang="0">
                    <a:pos x="44" y="27"/>
                  </a:cxn>
                  <a:cxn ang="0">
                    <a:pos x="8" y="27"/>
                  </a:cxn>
                  <a:cxn ang="0">
                    <a:pos x="13" y="39"/>
                  </a:cxn>
                  <a:cxn ang="0">
                    <a:pos x="23" y="43"/>
                  </a:cxn>
                  <a:cxn ang="0">
                    <a:pos x="30" y="41"/>
                  </a:cxn>
                  <a:cxn ang="0">
                    <a:pos x="35" y="34"/>
                  </a:cxn>
                  <a:cxn ang="0">
                    <a:pos x="35" y="34"/>
                  </a:cxn>
                  <a:cxn ang="0">
                    <a:pos x="9" y="21"/>
                  </a:cxn>
                  <a:cxn ang="0">
                    <a:pos x="9" y="21"/>
                  </a:cxn>
                  <a:cxn ang="0">
                    <a:pos x="35" y="21"/>
                  </a:cxn>
                  <a:cxn ang="0">
                    <a:pos x="32" y="12"/>
                  </a:cxn>
                  <a:cxn ang="0">
                    <a:pos x="22" y="7"/>
                  </a:cxn>
                  <a:cxn ang="0">
                    <a:pos x="13" y="11"/>
                  </a:cxn>
                  <a:cxn ang="0">
                    <a:pos x="9" y="21"/>
                  </a:cxn>
                  <a:cxn ang="0">
                    <a:pos x="9" y="21"/>
                  </a:cxn>
                </a:cxnLst>
                <a:rect l="0" t="0" r="r" b="b"/>
                <a:pathLst>
                  <a:path w="44" h="50">
                    <a:moveTo>
                      <a:pt x="35" y="34"/>
                    </a:moveTo>
                    <a:lnTo>
                      <a:pt x="35" y="34"/>
                    </a:lnTo>
                    <a:lnTo>
                      <a:pt x="44" y="35"/>
                    </a:lnTo>
                    <a:cubicBezTo>
                      <a:pt x="42" y="40"/>
                      <a:pt x="40" y="43"/>
                      <a:pt x="36" y="46"/>
                    </a:cubicBezTo>
                    <a:cubicBezTo>
                      <a:pt x="33" y="49"/>
                      <a:pt x="28" y="50"/>
                      <a:pt x="23" y="50"/>
                    </a:cubicBezTo>
                    <a:cubicBezTo>
                      <a:pt x="16" y="50"/>
                      <a:pt x="10" y="48"/>
                      <a:pt x="6" y="44"/>
                    </a:cubicBezTo>
                    <a:cubicBezTo>
                      <a:pt x="2" y="39"/>
                      <a:pt x="0" y="33"/>
                      <a:pt x="0" y="26"/>
                    </a:cubicBezTo>
                    <a:cubicBezTo>
                      <a:pt x="0" y="18"/>
                      <a:pt x="2" y="11"/>
                      <a:pt x="6" y="7"/>
                    </a:cubicBezTo>
                    <a:cubicBezTo>
                      <a:pt x="10" y="3"/>
                      <a:pt x="16" y="0"/>
                      <a:pt x="22" y="0"/>
                    </a:cubicBezTo>
                    <a:cubicBezTo>
                      <a:pt x="29" y="0"/>
                      <a:pt x="34" y="2"/>
                      <a:pt x="38" y="7"/>
                    </a:cubicBezTo>
                    <a:cubicBezTo>
                      <a:pt x="42" y="11"/>
                      <a:pt x="44" y="17"/>
                      <a:pt x="44" y="25"/>
                    </a:cubicBezTo>
                    <a:cubicBezTo>
                      <a:pt x="44" y="26"/>
                      <a:pt x="44" y="26"/>
                      <a:pt x="44" y="27"/>
                    </a:cubicBezTo>
                    <a:lnTo>
                      <a:pt x="8" y="27"/>
                    </a:lnTo>
                    <a:cubicBezTo>
                      <a:pt x="9" y="33"/>
                      <a:pt x="10" y="37"/>
                      <a:pt x="13" y="39"/>
                    </a:cubicBezTo>
                    <a:cubicBezTo>
                      <a:pt x="15" y="42"/>
                      <a:pt x="19" y="43"/>
                      <a:pt x="23" y="43"/>
                    </a:cubicBezTo>
                    <a:cubicBezTo>
                      <a:pt x="26" y="43"/>
                      <a:pt x="28" y="43"/>
                      <a:pt x="30" y="41"/>
                    </a:cubicBezTo>
                    <a:cubicBezTo>
                      <a:pt x="32" y="40"/>
                      <a:pt x="34" y="37"/>
                      <a:pt x="35" y="34"/>
                    </a:cubicBezTo>
                    <a:lnTo>
                      <a:pt x="35" y="34"/>
                    </a:lnTo>
                    <a:close/>
                    <a:moveTo>
                      <a:pt x="9" y="21"/>
                    </a:moveTo>
                    <a:lnTo>
                      <a:pt x="9" y="21"/>
                    </a:lnTo>
                    <a:lnTo>
                      <a:pt x="35" y="21"/>
                    </a:lnTo>
                    <a:cubicBezTo>
                      <a:pt x="35" y="17"/>
                      <a:pt x="34" y="14"/>
                      <a:pt x="32" y="12"/>
                    </a:cubicBezTo>
                    <a:cubicBezTo>
                      <a:pt x="30" y="8"/>
                      <a:pt x="26" y="7"/>
                      <a:pt x="22" y="7"/>
                    </a:cubicBezTo>
                    <a:cubicBezTo>
                      <a:pt x="19" y="7"/>
                      <a:pt x="16" y="8"/>
                      <a:pt x="13" y="11"/>
                    </a:cubicBezTo>
                    <a:cubicBezTo>
                      <a:pt x="10" y="13"/>
                      <a:pt x="9" y="16"/>
                      <a:pt x="9" y="21"/>
                    </a:cubicBezTo>
                    <a:lnTo>
                      <a:pt x="9" y="21"/>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05" name="Freeform 185"/>
              <p:cNvSpPr>
                <a:spLocks/>
              </p:cNvSpPr>
              <p:nvPr/>
            </p:nvSpPr>
            <p:spPr bwMode="auto">
              <a:xfrm>
                <a:off x="3517" y="1826"/>
                <a:ext cx="7" cy="362"/>
              </a:xfrm>
              <a:custGeom>
                <a:avLst/>
                <a:gdLst/>
                <a:ahLst/>
                <a:cxnLst>
                  <a:cxn ang="0">
                    <a:pos x="0" y="274"/>
                  </a:cxn>
                  <a:cxn ang="0">
                    <a:pos x="0" y="274"/>
                  </a:cxn>
                  <a:cxn ang="0">
                    <a:pos x="5" y="274"/>
                  </a:cxn>
                  <a:cxn ang="0">
                    <a:pos x="5" y="0"/>
                  </a:cxn>
                  <a:cxn ang="0">
                    <a:pos x="0" y="0"/>
                  </a:cxn>
                  <a:cxn ang="0">
                    <a:pos x="0" y="274"/>
                  </a:cxn>
                </a:cxnLst>
                <a:rect l="0" t="0" r="r" b="b"/>
                <a:pathLst>
                  <a:path w="5" h="274">
                    <a:moveTo>
                      <a:pt x="0" y="274"/>
                    </a:moveTo>
                    <a:lnTo>
                      <a:pt x="0" y="274"/>
                    </a:lnTo>
                    <a:lnTo>
                      <a:pt x="5" y="274"/>
                    </a:lnTo>
                    <a:lnTo>
                      <a:pt x="5" y="0"/>
                    </a:lnTo>
                    <a:lnTo>
                      <a:pt x="0" y="0"/>
                    </a:lnTo>
                    <a:lnTo>
                      <a:pt x="0" y="27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06" name="Freeform 186"/>
              <p:cNvSpPr>
                <a:spLocks/>
              </p:cNvSpPr>
              <p:nvPr/>
            </p:nvSpPr>
            <p:spPr bwMode="auto">
              <a:xfrm>
                <a:off x="3519" y="2184"/>
                <a:ext cx="106" cy="8"/>
              </a:xfrm>
              <a:custGeom>
                <a:avLst/>
                <a:gdLst/>
                <a:ahLst/>
                <a:cxnLst>
                  <a:cxn ang="0">
                    <a:pos x="0" y="6"/>
                  </a:cxn>
                  <a:cxn ang="0">
                    <a:pos x="0" y="6"/>
                  </a:cxn>
                  <a:cxn ang="0">
                    <a:pos x="87" y="6"/>
                  </a:cxn>
                  <a:cxn ang="0">
                    <a:pos x="87" y="0"/>
                  </a:cxn>
                  <a:cxn ang="0">
                    <a:pos x="0" y="0"/>
                  </a:cxn>
                  <a:cxn ang="0">
                    <a:pos x="0" y="6"/>
                  </a:cxn>
                </a:cxnLst>
                <a:rect l="0" t="0" r="r" b="b"/>
                <a:pathLst>
                  <a:path w="87" h="6">
                    <a:moveTo>
                      <a:pt x="0" y="6"/>
                    </a:moveTo>
                    <a:lnTo>
                      <a:pt x="0" y="6"/>
                    </a:lnTo>
                    <a:lnTo>
                      <a:pt x="87" y="6"/>
                    </a:lnTo>
                    <a:lnTo>
                      <a:pt x="87" y="0"/>
                    </a:lnTo>
                    <a:lnTo>
                      <a:pt x="0" y="0"/>
                    </a:lnTo>
                    <a:lnTo>
                      <a:pt x="0" y="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07" name="Freeform 187"/>
              <p:cNvSpPr>
                <a:spLocks/>
              </p:cNvSpPr>
              <p:nvPr/>
            </p:nvSpPr>
            <p:spPr bwMode="auto">
              <a:xfrm>
                <a:off x="3519" y="1822"/>
                <a:ext cx="106" cy="6"/>
              </a:xfrm>
              <a:custGeom>
                <a:avLst/>
                <a:gdLst/>
                <a:ahLst/>
                <a:cxnLst>
                  <a:cxn ang="0">
                    <a:pos x="0" y="5"/>
                  </a:cxn>
                  <a:cxn ang="0">
                    <a:pos x="0" y="5"/>
                  </a:cxn>
                  <a:cxn ang="0">
                    <a:pos x="87" y="5"/>
                  </a:cxn>
                  <a:cxn ang="0">
                    <a:pos x="87" y="0"/>
                  </a:cxn>
                  <a:cxn ang="0">
                    <a:pos x="0" y="0"/>
                  </a:cxn>
                  <a:cxn ang="0">
                    <a:pos x="0" y="5"/>
                  </a:cxn>
                </a:cxnLst>
                <a:rect l="0" t="0" r="r" b="b"/>
                <a:pathLst>
                  <a:path w="87" h="5">
                    <a:moveTo>
                      <a:pt x="0" y="5"/>
                    </a:moveTo>
                    <a:lnTo>
                      <a:pt x="0" y="5"/>
                    </a:lnTo>
                    <a:lnTo>
                      <a:pt x="87" y="5"/>
                    </a:lnTo>
                    <a:lnTo>
                      <a:pt x="87" y="0"/>
                    </a:lnTo>
                    <a:lnTo>
                      <a:pt x="0" y="0"/>
                    </a:lnTo>
                    <a:lnTo>
                      <a:pt x="0" y="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08" name="Freeform 188"/>
              <p:cNvSpPr>
                <a:spLocks/>
              </p:cNvSpPr>
              <p:nvPr/>
            </p:nvSpPr>
            <p:spPr bwMode="auto">
              <a:xfrm>
                <a:off x="3706" y="1790"/>
                <a:ext cx="102" cy="87"/>
              </a:xfrm>
              <a:custGeom>
                <a:avLst/>
                <a:gdLst/>
                <a:ahLst/>
                <a:cxnLst>
                  <a:cxn ang="0">
                    <a:pos x="17" y="66"/>
                  </a:cxn>
                  <a:cxn ang="0">
                    <a:pos x="17" y="66"/>
                  </a:cxn>
                  <a:cxn ang="0">
                    <a:pos x="0" y="0"/>
                  </a:cxn>
                  <a:cxn ang="0">
                    <a:pos x="9" y="0"/>
                  </a:cxn>
                  <a:cxn ang="0">
                    <a:pos x="19" y="43"/>
                  </a:cxn>
                  <a:cxn ang="0">
                    <a:pos x="21" y="57"/>
                  </a:cxn>
                  <a:cxn ang="0">
                    <a:pos x="24" y="44"/>
                  </a:cxn>
                  <a:cxn ang="0">
                    <a:pos x="37" y="0"/>
                  </a:cxn>
                  <a:cxn ang="0">
                    <a:pos x="47" y="0"/>
                  </a:cxn>
                  <a:cxn ang="0">
                    <a:pos x="57" y="33"/>
                  </a:cxn>
                  <a:cxn ang="0">
                    <a:pos x="62" y="57"/>
                  </a:cxn>
                  <a:cxn ang="0">
                    <a:pos x="65" y="42"/>
                  </a:cxn>
                  <a:cxn ang="0">
                    <a:pos x="75" y="0"/>
                  </a:cxn>
                  <a:cxn ang="0">
                    <a:pos x="84" y="0"/>
                  </a:cxn>
                  <a:cxn ang="0">
                    <a:pos x="66" y="66"/>
                  </a:cxn>
                  <a:cxn ang="0">
                    <a:pos x="58" y="66"/>
                  </a:cxn>
                  <a:cxn ang="0">
                    <a:pos x="44" y="16"/>
                  </a:cxn>
                  <a:cxn ang="0">
                    <a:pos x="42" y="8"/>
                  </a:cxn>
                  <a:cxn ang="0">
                    <a:pos x="40" y="16"/>
                  </a:cxn>
                  <a:cxn ang="0">
                    <a:pos x="26" y="66"/>
                  </a:cxn>
                  <a:cxn ang="0">
                    <a:pos x="17" y="66"/>
                  </a:cxn>
                </a:cxnLst>
                <a:rect l="0" t="0" r="r" b="b"/>
                <a:pathLst>
                  <a:path w="84" h="66">
                    <a:moveTo>
                      <a:pt x="17" y="66"/>
                    </a:moveTo>
                    <a:lnTo>
                      <a:pt x="17" y="66"/>
                    </a:lnTo>
                    <a:lnTo>
                      <a:pt x="0" y="0"/>
                    </a:lnTo>
                    <a:lnTo>
                      <a:pt x="9" y="0"/>
                    </a:lnTo>
                    <a:lnTo>
                      <a:pt x="19" y="43"/>
                    </a:lnTo>
                    <a:cubicBezTo>
                      <a:pt x="20" y="48"/>
                      <a:pt x="21" y="52"/>
                      <a:pt x="21" y="57"/>
                    </a:cubicBezTo>
                    <a:cubicBezTo>
                      <a:pt x="23" y="50"/>
                      <a:pt x="24" y="46"/>
                      <a:pt x="24" y="44"/>
                    </a:cubicBezTo>
                    <a:lnTo>
                      <a:pt x="37" y="0"/>
                    </a:lnTo>
                    <a:lnTo>
                      <a:pt x="47" y="0"/>
                    </a:lnTo>
                    <a:lnTo>
                      <a:pt x="57" y="33"/>
                    </a:lnTo>
                    <a:cubicBezTo>
                      <a:pt x="59" y="42"/>
                      <a:pt x="61" y="49"/>
                      <a:pt x="62" y="57"/>
                    </a:cubicBezTo>
                    <a:cubicBezTo>
                      <a:pt x="63" y="53"/>
                      <a:pt x="64" y="48"/>
                      <a:pt x="65" y="42"/>
                    </a:cubicBezTo>
                    <a:lnTo>
                      <a:pt x="75" y="0"/>
                    </a:lnTo>
                    <a:lnTo>
                      <a:pt x="84" y="0"/>
                    </a:lnTo>
                    <a:lnTo>
                      <a:pt x="66" y="66"/>
                    </a:lnTo>
                    <a:lnTo>
                      <a:pt x="58" y="66"/>
                    </a:lnTo>
                    <a:lnTo>
                      <a:pt x="44" y="16"/>
                    </a:lnTo>
                    <a:cubicBezTo>
                      <a:pt x="43" y="12"/>
                      <a:pt x="42" y="9"/>
                      <a:pt x="42" y="8"/>
                    </a:cubicBezTo>
                    <a:cubicBezTo>
                      <a:pt x="41" y="11"/>
                      <a:pt x="41" y="14"/>
                      <a:pt x="40" y="16"/>
                    </a:cubicBezTo>
                    <a:lnTo>
                      <a:pt x="26" y="66"/>
                    </a:lnTo>
                    <a:lnTo>
                      <a:pt x="17"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09" name="Freeform 189"/>
              <p:cNvSpPr>
                <a:spLocks noEditPoints="1"/>
              </p:cNvSpPr>
              <p:nvPr/>
            </p:nvSpPr>
            <p:spPr bwMode="auto">
              <a:xfrm>
                <a:off x="3817" y="1812"/>
                <a:ext cx="53" cy="66"/>
              </a:xfrm>
              <a:custGeom>
                <a:avLst/>
                <a:gdLst/>
                <a:ahLst/>
                <a:cxnLst>
                  <a:cxn ang="0">
                    <a:pos x="34" y="43"/>
                  </a:cxn>
                  <a:cxn ang="0">
                    <a:pos x="34" y="43"/>
                  </a:cxn>
                  <a:cxn ang="0">
                    <a:pos x="26" y="48"/>
                  </a:cxn>
                  <a:cxn ang="0">
                    <a:pos x="17" y="50"/>
                  </a:cxn>
                  <a:cxn ang="0">
                    <a:pos x="5" y="46"/>
                  </a:cxn>
                  <a:cxn ang="0">
                    <a:pos x="0" y="36"/>
                  </a:cxn>
                  <a:cxn ang="0">
                    <a:pos x="2" y="30"/>
                  </a:cxn>
                  <a:cxn ang="0">
                    <a:pos x="6" y="25"/>
                  </a:cxn>
                  <a:cxn ang="0">
                    <a:pos x="12" y="23"/>
                  </a:cxn>
                  <a:cxn ang="0">
                    <a:pos x="19" y="21"/>
                  </a:cxn>
                  <a:cxn ang="0">
                    <a:pos x="34" y="19"/>
                  </a:cxn>
                  <a:cxn ang="0">
                    <a:pos x="34" y="16"/>
                  </a:cxn>
                  <a:cxn ang="0">
                    <a:pos x="31" y="10"/>
                  </a:cxn>
                  <a:cxn ang="0">
                    <a:pos x="22" y="7"/>
                  </a:cxn>
                  <a:cxn ang="0">
                    <a:pos x="14" y="9"/>
                  </a:cxn>
                  <a:cxn ang="0">
                    <a:pos x="10" y="16"/>
                  </a:cxn>
                  <a:cxn ang="0">
                    <a:pos x="2" y="15"/>
                  </a:cxn>
                  <a:cxn ang="0">
                    <a:pos x="5" y="7"/>
                  </a:cxn>
                  <a:cxn ang="0">
                    <a:pos x="12" y="2"/>
                  </a:cxn>
                  <a:cxn ang="0">
                    <a:pos x="23" y="0"/>
                  </a:cxn>
                  <a:cxn ang="0">
                    <a:pos x="33" y="2"/>
                  </a:cxn>
                  <a:cxn ang="0">
                    <a:pos x="39" y="5"/>
                  </a:cxn>
                  <a:cxn ang="0">
                    <a:pos x="41" y="11"/>
                  </a:cxn>
                  <a:cxn ang="0">
                    <a:pos x="42" y="18"/>
                  </a:cxn>
                  <a:cxn ang="0">
                    <a:pos x="42" y="29"/>
                  </a:cxn>
                  <a:cxn ang="0">
                    <a:pos x="42" y="43"/>
                  </a:cxn>
                  <a:cxn ang="0">
                    <a:pos x="44" y="49"/>
                  </a:cxn>
                  <a:cxn ang="0">
                    <a:pos x="36" y="49"/>
                  </a:cxn>
                  <a:cxn ang="0">
                    <a:pos x="34" y="43"/>
                  </a:cxn>
                  <a:cxn ang="0">
                    <a:pos x="34" y="43"/>
                  </a:cxn>
                  <a:cxn ang="0">
                    <a:pos x="34" y="25"/>
                  </a:cxn>
                  <a:cxn ang="0">
                    <a:pos x="34" y="25"/>
                  </a:cxn>
                  <a:cxn ang="0">
                    <a:pos x="20" y="28"/>
                  </a:cxn>
                  <a:cxn ang="0">
                    <a:pos x="13" y="30"/>
                  </a:cxn>
                  <a:cxn ang="0">
                    <a:pos x="10" y="32"/>
                  </a:cxn>
                  <a:cxn ang="0">
                    <a:pos x="9" y="36"/>
                  </a:cxn>
                  <a:cxn ang="0">
                    <a:pos x="11" y="41"/>
                  </a:cxn>
                  <a:cxn ang="0">
                    <a:pos x="19" y="44"/>
                  </a:cxn>
                  <a:cxn ang="0">
                    <a:pos x="27" y="42"/>
                  </a:cxn>
                  <a:cxn ang="0">
                    <a:pos x="32" y="36"/>
                  </a:cxn>
                  <a:cxn ang="0">
                    <a:pos x="34" y="28"/>
                  </a:cxn>
                  <a:cxn ang="0">
                    <a:pos x="34" y="25"/>
                  </a:cxn>
                </a:cxnLst>
                <a:rect l="0" t="0" r="r" b="b"/>
                <a:pathLst>
                  <a:path w="44" h="50">
                    <a:moveTo>
                      <a:pt x="34" y="43"/>
                    </a:moveTo>
                    <a:lnTo>
                      <a:pt x="34" y="43"/>
                    </a:lnTo>
                    <a:cubicBezTo>
                      <a:pt x="31" y="46"/>
                      <a:pt x="28" y="47"/>
                      <a:pt x="26" y="48"/>
                    </a:cubicBezTo>
                    <a:cubicBezTo>
                      <a:pt x="23" y="49"/>
                      <a:pt x="20" y="50"/>
                      <a:pt x="17" y="50"/>
                    </a:cubicBezTo>
                    <a:cubicBezTo>
                      <a:pt x="11" y="50"/>
                      <a:pt x="7" y="49"/>
                      <a:pt x="5" y="46"/>
                    </a:cubicBezTo>
                    <a:cubicBezTo>
                      <a:pt x="2" y="44"/>
                      <a:pt x="0" y="40"/>
                      <a:pt x="0" y="36"/>
                    </a:cubicBezTo>
                    <a:cubicBezTo>
                      <a:pt x="0" y="34"/>
                      <a:pt x="1" y="32"/>
                      <a:pt x="2" y="30"/>
                    </a:cubicBezTo>
                    <a:cubicBezTo>
                      <a:pt x="3" y="28"/>
                      <a:pt x="4" y="26"/>
                      <a:pt x="6" y="25"/>
                    </a:cubicBezTo>
                    <a:cubicBezTo>
                      <a:pt x="8" y="24"/>
                      <a:pt x="10" y="23"/>
                      <a:pt x="12" y="23"/>
                    </a:cubicBezTo>
                    <a:cubicBezTo>
                      <a:pt x="14" y="22"/>
                      <a:pt x="16" y="22"/>
                      <a:pt x="19" y="21"/>
                    </a:cubicBezTo>
                    <a:cubicBezTo>
                      <a:pt x="26" y="21"/>
                      <a:pt x="30" y="20"/>
                      <a:pt x="34" y="19"/>
                    </a:cubicBezTo>
                    <a:cubicBezTo>
                      <a:pt x="34" y="17"/>
                      <a:pt x="34" y="17"/>
                      <a:pt x="34" y="16"/>
                    </a:cubicBezTo>
                    <a:cubicBezTo>
                      <a:pt x="34" y="13"/>
                      <a:pt x="33" y="11"/>
                      <a:pt x="31" y="10"/>
                    </a:cubicBezTo>
                    <a:cubicBezTo>
                      <a:pt x="29" y="8"/>
                      <a:pt x="26" y="7"/>
                      <a:pt x="22" y="7"/>
                    </a:cubicBezTo>
                    <a:cubicBezTo>
                      <a:pt x="18" y="7"/>
                      <a:pt x="15" y="7"/>
                      <a:pt x="14" y="9"/>
                    </a:cubicBezTo>
                    <a:cubicBezTo>
                      <a:pt x="12" y="10"/>
                      <a:pt x="11" y="12"/>
                      <a:pt x="10" y="16"/>
                    </a:cubicBezTo>
                    <a:lnTo>
                      <a:pt x="2" y="15"/>
                    </a:lnTo>
                    <a:cubicBezTo>
                      <a:pt x="2" y="11"/>
                      <a:pt x="4" y="9"/>
                      <a:pt x="5" y="7"/>
                    </a:cubicBezTo>
                    <a:cubicBezTo>
                      <a:pt x="7" y="4"/>
                      <a:pt x="9" y="3"/>
                      <a:pt x="12" y="2"/>
                    </a:cubicBezTo>
                    <a:cubicBezTo>
                      <a:pt x="16" y="1"/>
                      <a:pt x="19" y="0"/>
                      <a:pt x="23" y="0"/>
                    </a:cubicBezTo>
                    <a:cubicBezTo>
                      <a:pt x="27" y="0"/>
                      <a:pt x="31" y="1"/>
                      <a:pt x="33" y="2"/>
                    </a:cubicBezTo>
                    <a:cubicBezTo>
                      <a:pt x="36" y="2"/>
                      <a:pt x="38" y="4"/>
                      <a:pt x="39" y="5"/>
                    </a:cubicBezTo>
                    <a:cubicBezTo>
                      <a:pt x="40" y="7"/>
                      <a:pt x="41" y="8"/>
                      <a:pt x="41" y="11"/>
                    </a:cubicBezTo>
                    <a:cubicBezTo>
                      <a:pt x="42" y="12"/>
                      <a:pt x="42" y="15"/>
                      <a:pt x="42" y="18"/>
                    </a:cubicBezTo>
                    <a:lnTo>
                      <a:pt x="42" y="29"/>
                    </a:lnTo>
                    <a:cubicBezTo>
                      <a:pt x="42" y="36"/>
                      <a:pt x="42" y="41"/>
                      <a:pt x="42" y="43"/>
                    </a:cubicBezTo>
                    <a:cubicBezTo>
                      <a:pt x="43" y="45"/>
                      <a:pt x="43" y="47"/>
                      <a:pt x="44" y="49"/>
                    </a:cubicBezTo>
                    <a:lnTo>
                      <a:pt x="36" y="49"/>
                    </a:lnTo>
                    <a:cubicBezTo>
                      <a:pt x="35" y="47"/>
                      <a:pt x="34" y="45"/>
                      <a:pt x="34" y="43"/>
                    </a:cubicBezTo>
                    <a:lnTo>
                      <a:pt x="34" y="43"/>
                    </a:lnTo>
                    <a:close/>
                    <a:moveTo>
                      <a:pt x="34" y="25"/>
                    </a:moveTo>
                    <a:lnTo>
                      <a:pt x="34" y="25"/>
                    </a:lnTo>
                    <a:cubicBezTo>
                      <a:pt x="31" y="26"/>
                      <a:pt x="26" y="27"/>
                      <a:pt x="20" y="28"/>
                    </a:cubicBezTo>
                    <a:cubicBezTo>
                      <a:pt x="17" y="28"/>
                      <a:pt x="15" y="29"/>
                      <a:pt x="13" y="30"/>
                    </a:cubicBezTo>
                    <a:cubicBezTo>
                      <a:pt x="12" y="30"/>
                      <a:pt x="11" y="31"/>
                      <a:pt x="10" y="32"/>
                    </a:cubicBezTo>
                    <a:cubicBezTo>
                      <a:pt x="9" y="33"/>
                      <a:pt x="9" y="35"/>
                      <a:pt x="9" y="36"/>
                    </a:cubicBezTo>
                    <a:cubicBezTo>
                      <a:pt x="9" y="38"/>
                      <a:pt x="10" y="40"/>
                      <a:pt x="11" y="41"/>
                    </a:cubicBezTo>
                    <a:cubicBezTo>
                      <a:pt x="13" y="43"/>
                      <a:pt x="15" y="44"/>
                      <a:pt x="19" y="44"/>
                    </a:cubicBezTo>
                    <a:cubicBezTo>
                      <a:pt x="22" y="44"/>
                      <a:pt x="24" y="43"/>
                      <a:pt x="27" y="42"/>
                    </a:cubicBezTo>
                    <a:cubicBezTo>
                      <a:pt x="29" y="40"/>
                      <a:pt x="31" y="38"/>
                      <a:pt x="32" y="36"/>
                    </a:cubicBezTo>
                    <a:cubicBezTo>
                      <a:pt x="33" y="34"/>
                      <a:pt x="34" y="31"/>
                      <a:pt x="34" y="28"/>
                    </a:cubicBezTo>
                    <a:lnTo>
                      <a:pt x="34"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10" name="Freeform 190"/>
              <p:cNvSpPr>
                <a:spLocks noEditPoints="1"/>
              </p:cNvSpPr>
              <p:nvPr/>
            </p:nvSpPr>
            <p:spPr bwMode="auto">
              <a:xfrm>
                <a:off x="3879" y="1812"/>
                <a:ext cx="51" cy="90"/>
              </a:xfrm>
              <a:custGeom>
                <a:avLst/>
                <a:gdLst/>
                <a:ahLst/>
                <a:cxnLst>
                  <a:cxn ang="0">
                    <a:pos x="2" y="53"/>
                  </a:cxn>
                  <a:cxn ang="0">
                    <a:pos x="2" y="53"/>
                  </a:cxn>
                  <a:cxn ang="0">
                    <a:pos x="10" y="54"/>
                  </a:cxn>
                  <a:cxn ang="0">
                    <a:pos x="12" y="59"/>
                  </a:cxn>
                  <a:cxn ang="0">
                    <a:pos x="21" y="62"/>
                  </a:cxn>
                  <a:cxn ang="0">
                    <a:pos x="29" y="59"/>
                  </a:cxn>
                  <a:cxn ang="0">
                    <a:pos x="33" y="53"/>
                  </a:cxn>
                  <a:cxn ang="0">
                    <a:pos x="34" y="43"/>
                  </a:cxn>
                  <a:cxn ang="0">
                    <a:pos x="21" y="49"/>
                  </a:cxn>
                  <a:cxn ang="0">
                    <a:pos x="6" y="42"/>
                  </a:cxn>
                  <a:cxn ang="0">
                    <a:pos x="0" y="25"/>
                  </a:cxn>
                  <a:cxn ang="0">
                    <a:pos x="3" y="12"/>
                  </a:cxn>
                  <a:cxn ang="0">
                    <a:pos x="10" y="3"/>
                  </a:cxn>
                  <a:cxn ang="0">
                    <a:pos x="21" y="0"/>
                  </a:cxn>
                  <a:cxn ang="0">
                    <a:pos x="35" y="7"/>
                  </a:cxn>
                  <a:cxn ang="0">
                    <a:pos x="35" y="1"/>
                  </a:cxn>
                  <a:cxn ang="0">
                    <a:pos x="42" y="1"/>
                  </a:cxn>
                  <a:cxn ang="0">
                    <a:pos x="42" y="42"/>
                  </a:cxn>
                  <a:cxn ang="0">
                    <a:pos x="40" y="58"/>
                  </a:cxn>
                  <a:cxn ang="0">
                    <a:pos x="33" y="66"/>
                  </a:cxn>
                  <a:cxn ang="0">
                    <a:pos x="21" y="68"/>
                  </a:cxn>
                  <a:cxn ang="0">
                    <a:pos x="7" y="64"/>
                  </a:cxn>
                  <a:cxn ang="0">
                    <a:pos x="2" y="53"/>
                  </a:cxn>
                  <a:cxn ang="0">
                    <a:pos x="2" y="53"/>
                  </a:cxn>
                  <a:cxn ang="0">
                    <a:pos x="8" y="24"/>
                  </a:cxn>
                  <a:cxn ang="0">
                    <a:pos x="8" y="24"/>
                  </a:cxn>
                  <a:cxn ang="0">
                    <a:pos x="12" y="38"/>
                  </a:cxn>
                  <a:cxn ang="0">
                    <a:pos x="22" y="42"/>
                  </a:cxn>
                  <a:cxn ang="0">
                    <a:pos x="31" y="38"/>
                  </a:cxn>
                  <a:cxn ang="0">
                    <a:pos x="35" y="24"/>
                  </a:cxn>
                  <a:cxn ang="0">
                    <a:pos x="31" y="11"/>
                  </a:cxn>
                  <a:cxn ang="0">
                    <a:pos x="21" y="7"/>
                  </a:cxn>
                  <a:cxn ang="0">
                    <a:pos x="12" y="11"/>
                  </a:cxn>
                  <a:cxn ang="0">
                    <a:pos x="8" y="24"/>
                  </a:cxn>
                  <a:cxn ang="0">
                    <a:pos x="8" y="24"/>
                  </a:cxn>
                </a:cxnLst>
                <a:rect l="0" t="0" r="r" b="b"/>
                <a:pathLst>
                  <a:path w="42" h="68">
                    <a:moveTo>
                      <a:pt x="2" y="53"/>
                    </a:moveTo>
                    <a:lnTo>
                      <a:pt x="2" y="53"/>
                    </a:lnTo>
                    <a:lnTo>
                      <a:pt x="10" y="54"/>
                    </a:lnTo>
                    <a:cubicBezTo>
                      <a:pt x="10" y="56"/>
                      <a:pt x="11" y="58"/>
                      <a:pt x="12" y="59"/>
                    </a:cubicBezTo>
                    <a:cubicBezTo>
                      <a:pt x="14" y="61"/>
                      <a:pt x="17" y="62"/>
                      <a:pt x="21" y="62"/>
                    </a:cubicBezTo>
                    <a:cubicBezTo>
                      <a:pt x="24" y="62"/>
                      <a:pt x="27" y="61"/>
                      <a:pt x="29" y="59"/>
                    </a:cubicBezTo>
                    <a:cubicBezTo>
                      <a:pt x="31" y="58"/>
                      <a:pt x="33" y="56"/>
                      <a:pt x="33" y="53"/>
                    </a:cubicBezTo>
                    <a:cubicBezTo>
                      <a:pt x="34" y="51"/>
                      <a:pt x="34" y="48"/>
                      <a:pt x="34" y="43"/>
                    </a:cubicBezTo>
                    <a:cubicBezTo>
                      <a:pt x="30" y="47"/>
                      <a:pt x="26" y="49"/>
                      <a:pt x="21" y="49"/>
                    </a:cubicBezTo>
                    <a:cubicBezTo>
                      <a:pt x="14" y="49"/>
                      <a:pt x="9" y="47"/>
                      <a:pt x="6" y="42"/>
                    </a:cubicBezTo>
                    <a:cubicBezTo>
                      <a:pt x="2" y="37"/>
                      <a:pt x="0" y="31"/>
                      <a:pt x="0" y="25"/>
                    </a:cubicBezTo>
                    <a:cubicBezTo>
                      <a:pt x="0" y="20"/>
                      <a:pt x="1" y="16"/>
                      <a:pt x="3" y="12"/>
                    </a:cubicBezTo>
                    <a:cubicBezTo>
                      <a:pt x="4" y="8"/>
                      <a:pt x="7" y="5"/>
                      <a:pt x="10" y="3"/>
                    </a:cubicBezTo>
                    <a:cubicBezTo>
                      <a:pt x="13" y="1"/>
                      <a:pt x="17" y="0"/>
                      <a:pt x="21" y="0"/>
                    </a:cubicBezTo>
                    <a:cubicBezTo>
                      <a:pt x="26" y="0"/>
                      <a:pt x="31" y="2"/>
                      <a:pt x="35" y="7"/>
                    </a:cubicBezTo>
                    <a:lnTo>
                      <a:pt x="35" y="1"/>
                    </a:lnTo>
                    <a:lnTo>
                      <a:pt x="42" y="1"/>
                    </a:lnTo>
                    <a:lnTo>
                      <a:pt x="42" y="42"/>
                    </a:lnTo>
                    <a:cubicBezTo>
                      <a:pt x="42" y="50"/>
                      <a:pt x="41" y="55"/>
                      <a:pt x="40" y="58"/>
                    </a:cubicBezTo>
                    <a:cubicBezTo>
                      <a:pt x="38" y="61"/>
                      <a:pt x="36" y="64"/>
                      <a:pt x="33" y="66"/>
                    </a:cubicBezTo>
                    <a:cubicBezTo>
                      <a:pt x="29" y="67"/>
                      <a:pt x="25" y="68"/>
                      <a:pt x="21" y="68"/>
                    </a:cubicBezTo>
                    <a:cubicBezTo>
                      <a:pt x="15" y="68"/>
                      <a:pt x="10" y="67"/>
                      <a:pt x="7" y="64"/>
                    </a:cubicBezTo>
                    <a:cubicBezTo>
                      <a:pt x="3" y="62"/>
                      <a:pt x="2" y="58"/>
                      <a:pt x="2" y="53"/>
                    </a:cubicBezTo>
                    <a:lnTo>
                      <a:pt x="2" y="53"/>
                    </a:lnTo>
                    <a:close/>
                    <a:moveTo>
                      <a:pt x="8" y="24"/>
                    </a:moveTo>
                    <a:lnTo>
                      <a:pt x="8" y="24"/>
                    </a:lnTo>
                    <a:cubicBezTo>
                      <a:pt x="8" y="30"/>
                      <a:pt x="10" y="35"/>
                      <a:pt x="12" y="38"/>
                    </a:cubicBezTo>
                    <a:cubicBezTo>
                      <a:pt x="15" y="41"/>
                      <a:pt x="18" y="42"/>
                      <a:pt x="22" y="42"/>
                    </a:cubicBezTo>
                    <a:cubicBezTo>
                      <a:pt x="25" y="42"/>
                      <a:pt x="28" y="41"/>
                      <a:pt x="31" y="38"/>
                    </a:cubicBezTo>
                    <a:cubicBezTo>
                      <a:pt x="33" y="35"/>
                      <a:pt x="35" y="31"/>
                      <a:pt x="35" y="24"/>
                    </a:cubicBezTo>
                    <a:cubicBezTo>
                      <a:pt x="35" y="19"/>
                      <a:pt x="33" y="14"/>
                      <a:pt x="31" y="11"/>
                    </a:cubicBezTo>
                    <a:cubicBezTo>
                      <a:pt x="28" y="8"/>
                      <a:pt x="25" y="7"/>
                      <a:pt x="21" y="7"/>
                    </a:cubicBezTo>
                    <a:cubicBezTo>
                      <a:pt x="18" y="7"/>
                      <a:pt x="15" y="8"/>
                      <a:pt x="12" y="11"/>
                    </a:cubicBezTo>
                    <a:cubicBezTo>
                      <a:pt x="10" y="14"/>
                      <a:pt x="8" y="18"/>
                      <a:pt x="8" y="24"/>
                    </a:cubicBezTo>
                    <a:lnTo>
                      <a:pt x="8" y="2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11" name="Freeform 191"/>
              <p:cNvSpPr>
                <a:spLocks noEditPoints="1"/>
              </p:cNvSpPr>
              <p:nvPr/>
            </p:nvSpPr>
            <p:spPr bwMode="auto">
              <a:xfrm>
                <a:off x="3942" y="1812"/>
                <a:ext cx="54" cy="66"/>
              </a:xfrm>
              <a:custGeom>
                <a:avLst/>
                <a:gdLst/>
                <a:ahLst/>
                <a:cxnLst>
                  <a:cxn ang="0">
                    <a:pos x="35" y="34"/>
                  </a:cxn>
                  <a:cxn ang="0">
                    <a:pos x="35" y="34"/>
                  </a:cxn>
                  <a:cxn ang="0">
                    <a:pos x="43" y="35"/>
                  </a:cxn>
                  <a:cxn ang="0">
                    <a:pos x="36" y="46"/>
                  </a:cxn>
                  <a:cxn ang="0">
                    <a:pos x="22" y="50"/>
                  </a:cxn>
                  <a:cxn ang="0">
                    <a:pos x="6" y="44"/>
                  </a:cxn>
                  <a:cxn ang="0">
                    <a:pos x="0" y="25"/>
                  </a:cxn>
                  <a:cxn ang="0">
                    <a:pos x="6" y="7"/>
                  </a:cxn>
                  <a:cxn ang="0">
                    <a:pos x="22" y="0"/>
                  </a:cxn>
                  <a:cxn ang="0">
                    <a:pos x="38" y="7"/>
                  </a:cxn>
                  <a:cxn ang="0">
                    <a:pos x="44" y="25"/>
                  </a:cxn>
                  <a:cxn ang="0">
                    <a:pos x="44" y="27"/>
                  </a:cxn>
                  <a:cxn ang="0">
                    <a:pos x="8" y="27"/>
                  </a:cxn>
                  <a:cxn ang="0">
                    <a:pos x="13" y="39"/>
                  </a:cxn>
                  <a:cxn ang="0">
                    <a:pos x="22" y="43"/>
                  </a:cxn>
                  <a:cxn ang="0">
                    <a:pos x="30" y="41"/>
                  </a:cxn>
                  <a:cxn ang="0">
                    <a:pos x="35" y="34"/>
                  </a:cxn>
                  <a:cxn ang="0">
                    <a:pos x="35" y="34"/>
                  </a:cxn>
                  <a:cxn ang="0">
                    <a:pos x="9" y="20"/>
                  </a:cxn>
                  <a:cxn ang="0">
                    <a:pos x="9" y="20"/>
                  </a:cxn>
                  <a:cxn ang="0">
                    <a:pos x="35" y="20"/>
                  </a:cxn>
                  <a:cxn ang="0">
                    <a:pos x="32" y="11"/>
                  </a:cxn>
                  <a:cxn ang="0">
                    <a:pos x="22" y="7"/>
                  </a:cxn>
                  <a:cxn ang="0">
                    <a:pos x="13" y="10"/>
                  </a:cxn>
                  <a:cxn ang="0">
                    <a:pos x="9" y="20"/>
                  </a:cxn>
                  <a:cxn ang="0">
                    <a:pos x="9" y="20"/>
                  </a:cxn>
                </a:cxnLst>
                <a:rect l="0" t="0" r="r" b="b"/>
                <a:pathLst>
                  <a:path w="44" h="50">
                    <a:moveTo>
                      <a:pt x="35" y="34"/>
                    </a:moveTo>
                    <a:lnTo>
                      <a:pt x="35" y="34"/>
                    </a:lnTo>
                    <a:lnTo>
                      <a:pt x="43" y="35"/>
                    </a:lnTo>
                    <a:cubicBezTo>
                      <a:pt x="42" y="39"/>
                      <a:pt x="40" y="43"/>
                      <a:pt x="36" y="46"/>
                    </a:cubicBezTo>
                    <a:cubicBezTo>
                      <a:pt x="33" y="49"/>
                      <a:pt x="28" y="50"/>
                      <a:pt x="22" y="50"/>
                    </a:cubicBezTo>
                    <a:cubicBezTo>
                      <a:pt x="15" y="50"/>
                      <a:pt x="10" y="48"/>
                      <a:pt x="6" y="44"/>
                    </a:cubicBezTo>
                    <a:cubicBezTo>
                      <a:pt x="2" y="39"/>
                      <a:pt x="0" y="33"/>
                      <a:pt x="0" y="25"/>
                    </a:cubicBezTo>
                    <a:cubicBezTo>
                      <a:pt x="0" y="17"/>
                      <a:pt x="2" y="11"/>
                      <a:pt x="6" y="7"/>
                    </a:cubicBezTo>
                    <a:cubicBezTo>
                      <a:pt x="10" y="2"/>
                      <a:pt x="15" y="0"/>
                      <a:pt x="22" y="0"/>
                    </a:cubicBezTo>
                    <a:cubicBezTo>
                      <a:pt x="28" y="0"/>
                      <a:pt x="34" y="2"/>
                      <a:pt x="38" y="7"/>
                    </a:cubicBezTo>
                    <a:cubicBezTo>
                      <a:pt x="42" y="11"/>
                      <a:pt x="44" y="17"/>
                      <a:pt x="44" y="25"/>
                    </a:cubicBezTo>
                    <a:cubicBezTo>
                      <a:pt x="44" y="25"/>
                      <a:pt x="44" y="26"/>
                      <a:pt x="44" y="27"/>
                    </a:cubicBezTo>
                    <a:lnTo>
                      <a:pt x="8" y="27"/>
                    </a:lnTo>
                    <a:cubicBezTo>
                      <a:pt x="8" y="32"/>
                      <a:pt x="10" y="36"/>
                      <a:pt x="13" y="39"/>
                    </a:cubicBezTo>
                    <a:cubicBezTo>
                      <a:pt x="15" y="42"/>
                      <a:pt x="18" y="43"/>
                      <a:pt x="22" y="43"/>
                    </a:cubicBezTo>
                    <a:cubicBezTo>
                      <a:pt x="25" y="43"/>
                      <a:pt x="28" y="43"/>
                      <a:pt x="30" y="41"/>
                    </a:cubicBezTo>
                    <a:cubicBezTo>
                      <a:pt x="32" y="39"/>
                      <a:pt x="34" y="37"/>
                      <a:pt x="35" y="34"/>
                    </a:cubicBezTo>
                    <a:lnTo>
                      <a:pt x="35" y="34"/>
                    </a:lnTo>
                    <a:close/>
                    <a:moveTo>
                      <a:pt x="9" y="20"/>
                    </a:moveTo>
                    <a:lnTo>
                      <a:pt x="9" y="20"/>
                    </a:lnTo>
                    <a:lnTo>
                      <a:pt x="35" y="20"/>
                    </a:lnTo>
                    <a:cubicBezTo>
                      <a:pt x="35" y="16"/>
                      <a:pt x="34" y="13"/>
                      <a:pt x="32" y="11"/>
                    </a:cubicBezTo>
                    <a:cubicBezTo>
                      <a:pt x="30" y="8"/>
                      <a:pt x="26" y="7"/>
                      <a:pt x="22" y="7"/>
                    </a:cubicBezTo>
                    <a:cubicBezTo>
                      <a:pt x="18" y="7"/>
                      <a:pt x="15" y="8"/>
                      <a:pt x="13" y="10"/>
                    </a:cubicBezTo>
                    <a:cubicBezTo>
                      <a:pt x="10" y="13"/>
                      <a:pt x="9" y="16"/>
                      <a:pt x="9" y="20"/>
                    </a:cubicBezTo>
                    <a:lnTo>
                      <a:pt x="9" y="2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12" name="Freeform 192"/>
              <p:cNvSpPr>
                <a:spLocks/>
              </p:cNvSpPr>
              <p:nvPr/>
            </p:nvSpPr>
            <p:spPr bwMode="auto">
              <a:xfrm>
                <a:off x="4003" y="1812"/>
                <a:ext cx="49" cy="66"/>
              </a:xfrm>
              <a:custGeom>
                <a:avLst/>
                <a:gdLst/>
                <a:ahLst/>
                <a:cxnLst>
                  <a:cxn ang="0">
                    <a:pos x="0" y="35"/>
                  </a:cxn>
                  <a:cxn ang="0">
                    <a:pos x="0" y="35"/>
                  </a:cxn>
                  <a:cxn ang="0">
                    <a:pos x="8" y="33"/>
                  </a:cxn>
                  <a:cxn ang="0">
                    <a:pos x="12" y="41"/>
                  </a:cxn>
                  <a:cxn ang="0">
                    <a:pos x="21" y="43"/>
                  </a:cxn>
                  <a:cxn ang="0">
                    <a:pos x="29" y="41"/>
                  </a:cxn>
                  <a:cxn ang="0">
                    <a:pos x="32" y="36"/>
                  </a:cxn>
                  <a:cxn ang="0">
                    <a:pos x="29" y="31"/>
                  </a:cxn>
                  <a:cxn ang="0">
                    <a:pos x="21" y="29"/>
                  </a:cxn>
                  <a:cxn ang="0">
                    <a:pos x="9" y="25"/>
                  </a:cxn>
                  <a:cxn ang="0">
                    <a:pos x="3" y="20"/>
                  </a:cxn>
                  <a:cxn ang="0">
                    <a:pos x="2" y="14"/>
                  </a:cxn>
                  <a:cxn ang="0">
                    <a:pos x="3" y="8"/>
                  </a:cxn>
                  <a:cxn ang="0">
                    <a:pos x="7" y="3"/>
                  </a:cxn>
                  <a:cxn ang="0">
                    <a:pos x="12" y="1"/>
                  </a:cxn>
                  <a:cxn ang="0">
                    <a:pos x="19" y="0"/>
                  </a:cxn>
                  <a:cxn ang="0">
                    <a:pos x="29" y="2"/>
                  </a:cxn>
                  <a:cxn ang="0">
                    <a:pos x="35" y="6"/>
                  </a:cxn>
                  <a:cxn ang="0">
                    <a:pos x="38" y="13"/>
                  </a:cxn>
                  <a:cxn ang="0">
                    <a:pos x="30" y="15"/>
                  </a:cxn>
                  <a:cxn ang="0">
                    <a:pos x="27" y="9"/>
                  </a:cxn>
                  <a:cxn ang="0">
                    <a:pos x="20" y="7"/>
                  </a:cxn>
                  <a:cxn ang="0">
                    <a:pos x="12" y="9"/>
                  </a:cxn>
                  <a:cxn ang="0">
                    <a:pos x="10" y="13"/>
                  </a:cxn>
                  <a:cxn ang="0">
                    <a:pos x="10" y="16"/>
                  </a:cxn>
                  <a:cxn ang="0">
                    <a:pos x="14" y="18"/>
                  </a:cxn>
                  <a:cxn ang="0">
                    <a:pos x="21" y="20"/>
                  </a:cxn>
                  <a:cxn ang="0">
                    <a:pos x="33" y="24"/>
                  </a:cxn>
                  <a:cxn ang="0">
                    <a:pos x="38" y="28"/>
                  </a:cxn>
                  <a:cxn ang="0">
                    <a:pos x="40" y="35"/>
                  </a:cxn>
                  <a:cxn ang="0">
                    <a:pos x="38" y="42"/>
                  </a:cxn>
                  <a:cxn ang="0">
                    <a:pos x="31" y="48"/>
                  </a:cxn>
                  <a:cxn ang="0">
                    <a:pos x="21" y="50"/>
                  </a:cxn>
                  <a:cxn ang="0">
                    <a:pos x="7" y="46"/>
                  </a:cxn>
                  <a:cxn ang="0">
                    <a:pos x="0" y="35"/>
                  </a:cxn>
                  <a:cxn ang="0">
                    <a:pos x="0" y="35"/>
                  </a:cxn>
                </a:cxnLst>
                <a:rect l="0" t="0" r="r" b="b"/>
                <a:pathLst>
                  <a:path w="40" h="50">
                    <a:moveTo>
                      <a:pt x="0" y="35"/>
                    </a:moveTo>
                    <a:lnTo>
                      <a:pt x="0" y="35"/>
                    </a:lnTo>
                    <a:lnTo>
                      <a:pt x="8" y="33"/>
                    </a:lnTo>
                    <a:cubicBezTo>
                      <a:pt x="9" y="37"/>
                      <a:pt x="10" y="39"/>
                      <a:pt x="12" y="41"/>
                    </a:cubicBezTo>
                    <a:cubicBezTo>
                      <a:pt x="14" y="42"/>
                      <a:pt x="17" y="43"/>
                      <a:pt x="21" y="43"/>
                    </a:cubicBezTo>
                    <a:cubicBezTo>
                      <a:pt x="24" y="43"/>
                      <a:pt x="27" y="43"/>
                      <a:pt x="29" y="41"/>
                    </a:cubicBezTo>
                    <a:cubicBezTo>
                      <a:pt x="31" y="40"/>
                      <a:pt x="32" y="38"/>
                      <a:pt x="32" y="36"/>
                    </a:cubicBezTo>
                    <a:cubicBezTo>
                      <a:pt x="32" y="34"/>
                      <a:pt x="31" y="32"/>
                      <a:pt x="29" y="31"/>
                    </a:cubicBezTo>
                    <a:cubicBezTo>
                      <a:pt x="28" y="31"/>
                      <a:pt x="25" y="30"/>
                      <a:pt x="21" y="29"/>
                    </a:cubicBezTo>
                    <a:cubicBezTo>
                      <a:pt x="15" y="27"/>
                      <a:pt x="11" y="26"/>
                      <a:pt x="9" y="25"/>
                    </a:cubicBezTo>
                    <a:cubicBezTo>
                      <a:pt x="6" y="24"/>
                      <a:pt x="5" y="22"/>
                      <a:pt x="3" y="20"/>
                    </a:cubicBezTo>
                    <a:cubicBezTo>
                      <a:pt x="2" y="18"/>
                      <a:pt x="2" y="16"/>
                      <a:pt x="2" y="14"/>
                    </a:cubicBezTo>
                    <a:cubicBezTo>
                      <a:pt x="2" y="12"/>
                      <a:pt x="2" y="10"/>
                      <a:pt x="3" y="8"/>
                    </a:cubicBezTo>
                    <a:cubicBezTo>
                      <a:pt x="4" y="6"/>
                      <a:pt x="5" y="5"/>
                      <a:pt x="7" y="3"/>
                    </a:cubicBezTo>
                    <a:cubicBezTo>
                      <a:pt x="8" y="2"/>
                      <a:pt x="10" y="2"/>
                      <a:pt x="12" y="1"/>
                    </a:cubicBezTo>
                    <a:cubicBezTo>
                      <a:pt x="14" y="0"/>
                      <a:pt x="17" y="0"/>
                      <a:pt x="19" y="0"/>
                    </a:cubicBezTo>
                    <a:cubicBezTo>
                      <a:pt x="23" y="0"/>
                      <a:pt x="26" y="1"/>
                      <a:pt x="29" y="2"/>
                    </a:cubicBezTo>
                    <a:cubicBezTo>
                      <a:pt x="32" y="3"/>
                      <a:pt x="34" y="4"/>
                      <a:pt x="35" y="6"/>
                    </a:cubicBezTo>
                    <a:cubicBezTo>
                      <a:pt x="37" y="8"/>
                      <a:pt x="38" y="10"/>
                      <a:pt x="38" y="13"/>
                    </a:cubicBezTo>
                    <a:lnTo>
                      <a:pt x="30" y="15"/>
                    </a:lnTo>
                    <a:cubicBezTo>
                      <a:pt x="30" y="12"/>
                      <a:pt x="29" y="10"/>
                      <a:pt x="27" y="9"/>
                    </a:cubicBezTo>
                    <a:cubicBezTo>
                      <a:pt x="25" y="7"/>
                      <a:pt x="23" y="7"/>
                      <a:pt x="20" y="7"/>
                    </a:cubicBezTo>
                    <a:cubicBezTo>
                      <a:pt x="16" y="7"/>
                      <a:pt x="13" y="7"/>
                      <a:pt x="12" y="9"/>
                    </a:cubicBezTo>
                    <a:cubicBezTo>
                      <a:pt x="10" y="10"/>
                      <a:pt x="10" y="11"/>
                      <a:pt x="10" y="13"/>
                    </a:cubicBezTo>
                    <a:cubicBezTo>
                      <a:pt x="10" y="14"/>
                      <a:pt x="10" y="15"/>
                      <a:pt x="10" y="16"/>
                    </a:cubicBezTo>
                    <a:cubicBezTo>
                      <a:pt x="11" y="17"/>
                      <a:pt x="12" y="17"/>
                      <a:pt x="14" y="18"/>
                    </a:cubicBezTo>
                    <a:cubicBezTo>
                      <a:pt x="14" y="18"/>
                      <a:pt x="17" y="19"/>
                      <a:pt x="21" y="20"/>
                    </a:cubicBezTo>
                    <a:cubicBezTo>
                      <a:pt x="26" y="21"/>
                      <a:pt x="30" y="23"/>
                      <a:pt x="33" y="24"/>
                    </a:cubicBezTo>
                    <a:cubicBezTo>
                      <a:pt x="35" y="25"/>
                      <a:pt x="37" y="26"/>
                      <a:pt x="38" y="28"/>
                    </a:cubicBezTo>
                    <a:cubicBezTo>
                      <a:pt x="39" y="30"/>
                      <a:pt x="40" y="32"/>
                      <a:pt x="40" y="35"/>
                    </a:cubicBezTo>
                    <a:cubicBezTo>
                      <a:pt x="40" y="38"/>
                      <a:pt x="39" y="40"/>
                      <a:pt x="38" y="42"/>
                    </a:cubicBezTo>
                    <a:cubicBezTo>
                      <a:pt x="36" y="45"/>
                      <a:pt x="34" y="47"/>
                      <a:pt x="31" y="48"/>
                    </a:cubicBezTo>
                    <a:cubicBezTo>
                      <a:pt x="28" y="49"/>
                      <a:pt x="24" y="50"/>
                      <a:pt x="21" y="50"/>
                    </a:cubicBezTo>
                    <a:cubicBezTo>
                      <a:pt x="15" y="50"/>
                      <a:pt x="10" y="49"/>
                      <a:pt x="7" y="46"/>
                    </a:cubicBezTo>
                    <a:cubicBezTo>
                      <a:pt x="3" y="44"/>
                      <a:pt x="1" y="40"/>
                      <a:pt x="0" y="35"/>
                    </a:cubicBezTo>
                    <a:lnTo>
                      <a:pt x="0" y="3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13" name="Freeform 193"/>
              <p:cNvSpPr>
                <a:spLocks noEditPoints="1"/>
              </p:cNvSpPr>
              <p:nvPr/>
            </p:nvSpPr>
            <p:spPr bwMode="auto">
              <a:xfrm>
                <a:off x="4090" y="1812"/>
                <a:ext cx="49" cy="89"/>
              </a:xfrm>
              <a:custGeom>
                <a:avLst/>
                <a:gdLst/>
                <a:ahLst/>
                <a:cxnLst>
                  <a:cxn ang="0">
                    <a:pos x="0" y="67"/>
                  </a:cxn>
                  <a:cxn ang="0">
                    <a:pos x="0" y="67"/>
                  </a:cxn>
                  <a:cxn ang="0">
                    <a:pos x="0" y="1"/>
                  </a:cxn>
                  <a:cxn ang="0">
                    <a:pos x="7" y="1"/>
                  </a:cxn>
                  <a:cxn ang="0">
                    <a:pos x="7" y="7"/>
                  </a:cxn>
                  <a:cxn ang="0">
                    <a:pos x="13" y="2"/>
                  </a:cxn>
                  <a:cxn ang="0">
                    <a:pos x="21" y="0"/>
                  </a:cxn>
                  <a:cxn ang="0">
                    <a:pos x="32" y="3"/>
                  </a:cxn>
                  <a:cxn ang="0">
                    <a:pos x="39" y="12"/>
                  </a:cxn>
                  <a:cxn ang="0">
                    <a:pos x="41" y="25"/>
                  </a:cxn>
                  <a:cxn ang="0">
                    <a:pos x="39" y="38"/>
                  </a:cxn>
                  <a:cxn ang="0">
                    <a:pos x="31" y="47"/>
                  </a:cxn>
                  <a:cxn ang="0">
                    <a:pos x="20" y="50"/>
                  </a:cxn>
                  <a:cxn ang="0">
                    <a:pos x="13" y="48"/>
                  </a:cxn>
                  <a:cxn ang="0">
                    <a:pos x="8" y="44"/>
                  </a:cxn>
                  <a:cxn ang="0">
                    <a:pos x="8" y="67"/>
                  </a:cxn>
                  <a:cxn ang="0">
                    <a:pos x="0" y="67"/>
                  </a:cxn>
                  <a:cxn ang="0">
                    <a:pos x="7" y="25"/>
                  </a:cxn>
                  <a:cxn ang="0">
                    <a:pos x="7" y="25"/>
                  </a:cxn>
                  <a:cxn ang="0">
                    <a:pos x="11" y="39"/>
                  </a:cxn>
                  <a:cxn ang="0">
                    <a:pos x="20" y="43"/>
                  </a:cxn>
                  <a:cxn ang="0">
                    <a:pos x="29" y="39"/>
                  </a:cxn>
                  <a:cxn ang="0">
                    <a:pos x="33" y="25"/>
                  </a:cxn>
                  <a:cxn ang="0">
                    <a:pos x="29" y="11"/>
                  </a:cxn>
                  <a:cxn ang="0">
                    <a:pos x="20" y="6"/>
                  </a:cxn>
                  <a:cxn ang="0">
                    <a:pos x="11" y="11"/>
                  </a:cxn>
                  <a:cxn ang="0">
                    <a:pos x="7" y="25"/>
                  </a:cxn>
                  <a:cxn ang="0">
                    <a:pos x="7" y="25"/>
                  </a:cxn>
                </a:cxnLst>
                <a:rect l="0" t="0" r="r" b="b"/>
                <a:pathLst>
                  <a:path w="41" h="67">
                    <a:moveTo>
                      <a:pt x="0" y="67"/>
                    </a:moveTo>
                    <a:lnTo>
                      <a:pt x="0" y="67"/>
                    </a:lnTo>
                    <a:lnTo>
                      <a:pt x="0" y="1"/>
                    </a:lnTo>
                    <a:lnTo>
                      <a:pt x="7" y="1"/>
                    </a:lnTo>
                    <a:lnTo>
                      <a:pt x="7" y="7"/>
                    </a:lnTo>
                    <a:cubicBezTo>
                      <a:pt x="9" y="5"/>
                      <a:pt x="11" y="3"/>
                      <a:pt x="13" y="2"/>
                    </a:cubicBezTo>
                    <a:cubicBezTo>
                      <a:pt x="15" y="1"/>
                      <a:pt x="18" y="0"/>
                      <a:pt x="21" y="0"/>
                    </a:cubicBezTo>
                    <a:cubicBezTo>
                      <a:pt x="25" y="0"/>
                      <a:pt x="29" y="1"/>
                      <a:pt x="32" y="3"/>
                    </a:cubicBezTo>
                    <a:cubicBezTo>
                      <a:pt x="35" y="5"/>
                      <a:pt x="37" y="8"/>
                      <a:pt x="39" y="12"/>
                    </a:cubicBezTo>
                    <a:cubicBezTo>
                      <a:pt x="40" y="16"/>
                      <a:pt x="41" y="20"/>
                      <a:pt x="41" y="25"/>
                    </a:cubicBezTo>
                    <a:cubicBezTo>
                      <a:pt x="41" y="30"/>
                      <a:pt x="40" y="34"/>
                      <a:pt x="39" y="38"/>
                    </a:cubicBezTo>
                    <a:cubicBezTo>
                      <a:pt x="37" y="42"/>
                      <a:pt x="34" y="45"/>
                      <a:pt x="31" y="47"/>
                    </a:cubicBezTo>
                    <a:cubicBezTo>
                      <a:pt x="28" y="49"/>
                      <a:pt x="24" y="50"/>
                      <a:pt x="20" y="50"/>
                    </a:cubicBezTo>
                    <a:cubicBezTo>
                      <a:pt x="18" y="50"/>
                      <a:pt x="15" y="49"/>
                      <a:pt x="13" y="48"/>
                    </a:cubicBezTo>
                    <a:cubicBezTo>
                      <a:pt x="11" y="47"/>
                      <a:pt x="9" y="46"/>
                      <a:pt x="8" y="44"/>
                    </a:cubicBezTo>
                    <a:lnTo>
                      <a:pt x="8" y="67"/>
                    </a:lnTo>
                    <a:lnTo>
                      <a:pt x="0" y="67"/>
                    </a:lnTo>
                    <a:close/>
                    <a:moveTo>
                      <a:pt x="7" y="25"/>
                    </a:moveTo>
                    <a:lnTo>
                      <a:pt x="7" y="25"/>
                    </a:lnTo>
                    <a:cubicBezTo>
                      <a:pt x="7" y="31"/>
                      <a:pt x="8" y="36"/>
                      <a:pt x="11" y="39"/>
                    </a:cubicBezTo>
                    <a:cubicBezTo>
                      <a:pt x="13" y="42"/>
                      <a:pt x="16" y="43"/>
                      <a:pt x="20" y="43"/>
                    </a:cubicBezTo>
                    <a:cubicBezTo>
                      <a:pt x="23" y="43"/>
                      <a:pt x="27" y="42"/>
                      <a:pt x="29" y="39"/>
                    </a:cubicBezTo>
                    <a:cubicBezTo>
                      <a:pt x="32" y="36"/>
                      <a:pt x="33" y="31"/>
                      <a:pt x="33" y="25"/>
                    </a:cubicBezTo>
                    <a:cubicBezTo>
                      <a:pt x="33" y="19"/>
                      <a:pt x="32" y="14"/>
                      <a:pt x="29" y="11"/>
                    </a:cubicBezTo>
                    <a:cubicBezTo>
                      <a:pt x="27" y="8"/>
                      <a:pt x="24" y="6"/>
                      <a:pt x="20" y="6"/>
                    </a:cubicBezTo>
                    <a:cubicBezTo>
                      <a:pt x="17" y="6"/>
                      <a:pt x="14" y="8"/>
                      <a:pt x="11" y="11"/>
                    </a:cubicBezTo>
                    <a:cubicBezTo>
                      <a:pt x="8" y="14"/>
                      <a:pt x="7" y="19"/>
                      <a:pt x="7" y="25"/>
                    </a:cubicBezTo>
                    <a:lnTo>
                      <a:pt x="7"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14" name="Freeform 194"/>
              <p:cNvSpPr>
                <a:spLocks noEditPoints="1"/>
              </p:cNvSpPr>
              <p:nvPr/>
            </p:nvSpPr>
            <p:spPr bwMode="auto">
              <a:xfrm>
                <a:off x="4148" y="1812"/>
                <a:ext cx="54" cy="66"/>
              </a:xfrm>
              <a:custGeom>
                <a:avLst/>
                <a:gdLst/>
                <a:ahLst/>
                <a:cxnLst>
                  <a:cxn ang="0">
                    <a:pos x="36" y="34"/>
                  </a:cxn>
                  <a:cxn ang="0">
                    <a:pos x="36" y="34"/>
                  </a:cxn>
                  <a:cxn ang="0">
                    <a:pos x="44" y="35"/>
                  </a:cxn>
                  <a:cxn ang="0">
                    <a:pos x="37" y="46"/>
                  </a:cxn>
                  <a:cxn ang="0">
                    <a:pos x="23" y="50"/>
                  </a:cxn>
                  <a:cxn ang="0">
                    <a:pos x="6" y="44"/>
                  </a:cxn>
                  <a:cxn ang="0">
                    <a:pos x="0" y="25"/>
                  </a:cxn>
                  <a:cxn ang="0">
                    <a:pos x="6" y="7"/>
                  </a:cxn>
                  <a:cxn ang="0">
                    <a:pos x="23" y="0"/>
                  </a:cxn>
                  <a:cxn ang="0">
                    <a:pos x="38" y="7"/>
                  </a:cxn>
                  <a:cxn ang="0">
                    <a:pos x="44" y="25"/>
                  </a:cxn>
                  <a:cxn ang="0">
                    <a:pos x="44" y="27"/>
                  </a:cxn>
                  <a:cxn ang="0">
                    <a:pos x="9" y="27"/>
                  </a:cxn>
                  <a:cxn ang="0">
                    <a:pos x="13" y="39"/>
                  </a:cxn>
                  <a:cxn ang="0">
                    <a:pos x="23" y="43"/>
                  </a:cxn>
                  <a:cxn ang="0">
                    <a:pos x="31" y="41"/>
                  </a:cxn>
                  <a:cxn ang="0">
                    <a:pos x="36" y="34"/>
                  </a:cxn>
                  <a:cxn ang="0">
                    <a:pos x="36" y="34"/>
                  </a:cxn>
                  <a:cxn ang="0">
                    <a:pos x="9" y="20"/>
                  </a:cxn>
                  <a:cxn ang="0">
                    <a:pos x="9" y="20"/>
                  </a:cxn>
                  <a:cxn ang="0">
                    <a:pos x="36" y="20"/>
                  </a:cxn>
                  <a:cxn ang="0">
                    <a:pos x="33" y="11"/>
                  </a:cxn>
                  <a:cxn ang="0">
                    <a:pos x="23" y="7"/>
                  </a:cxn>
                  <a:cxn ang="0">
                    <a:pos x="13" y="10"/>
                  </a:cxn>
                  <a:cxn ang="0">
                    <a:pos x="9" y="20"/>
                  </a:cxn>
                  <a:cxn ang="0">
                    <a:pos x="9" y="20"/>
                  </a:cxn>
                </a:cxnLst>
                <a:rect l="0" t="0" r="r" b="b"/>
                <a:pathLst>
                  <a:path w="44" h="50">
                    <a:moveTo>
                      <a:pt x="36" y="34"/>
                    </a:moveTo>
                    <a:lnTo>
                      <a:pt x="36" y="34"/>
                    </a:lnTo>
                    <a:lnTo>
                      <a:pt x="44" y="35"/>
                    </a:lnTo>
                    <a:cubicBezTo>
                      <a:pt x="43" y="39"/>
                      <a:pt x="40" y="43"/>
                      <a:pt x="37" y="46"/>
                    </a:cubicBezTo>
                    <a:cubicBezTo>
                      <a:pt x="33" y="49"/>
                      <a:pt x="29" y="50"/>
                      <a:pt x="23" y="50"/>
                    </a:cubicBezTo>
                    <a:cubicBezTo>
                      <a:pt x="16" y="50"/>
                      <a:pt x="10" y="48"/>
                      <a:pt x="6" y="44"/>
                    </a:cubicBezTo>
                    <a:cubicBezTo>
                      <a:pt x="2" y="39"/>
                      <a:pt x="0" y="33"/>
                      <a:pt x="0" y="25"/>
                    </a:cubicBezTo>
                    <a:cubicBezTo>
                      <a:pt x="0" y="17"/>
                      <a:pt x="2" y="11"/>
                      <a:pt x="6" y="7"/>
                    </a:cubicBezTo>
                    <a:cubicBezTo>
                      <a:pt x="11" y="2"/>
                      <a:pt x="16" y="0"/>
                      <a:pt x="23" y="0"/>
                    </a:cubicBezTo>
                    <a:cubicBezTo>
                      <a:pt x="29" y="0"/>
                      <a:pt x="34" y="2"/>
                      <a:pt x="38" y="7"/>
                    </a:cubicBezTo>
                    <a:cubicBezTo>
                      <a:pt x="42" y="11"/>
                      <a:pt x="44" y="17"/>
                      <a:pt x="44" y="25"/>
                    </a:cubicBezTo>
                    <a:cubicBezTo>
                      <a:pt x="44" y="25"/>
                      <a:pt x="44" y="26"/>
                      <a:pt x="44" y="27"/>
                    </a:cubicBezTo>
                    <a:lnTo>
                      <a:pt x="9" y="27"/>
                    </a:lnTo>
                    <a:cubicBezTo>
                      <a:pt x="9" y="32"/>
                      <a:pt x="10" y="36"/>
                      <a:pt x="13" y="39"/>
                    </a:cubicBezTo>
                    <a:cubicBezTo>
                      <a:pt x="16" y="42"/>
                      <a:pt x="19" y="43"/>
                      <a:pt x="23" y="43"/>
                    </a:cubicBezTo>
                    <a:cubicBezTo>
                      <a:pt x="26" y="43"/>
                      <a:pt x="29" y="43"/>
                      <a:pt x="31" y="41"/>
                    </a:cubicBezTo>
                    <a:cubicBezTo>
                      <a:pt x="33" y="39"/>
                      <a:pt x="34" y="37"/>
                      <a:pt x="36" y="34"/>
                    </a:cubicBezTo>
                    <a:lnTo>
                      <a:pt x="36" y="34"/>
                    </a:lnTo>
                    <a:close/>
                    <a:moveTo>
                      <a:pt x="9" y="20"/>
                    </a:moveTo>
                    <a:lnTo>
                      <a:pt x="9" y="20"/>
                    </a:lnTo>
                    <a:lnTo>
                      <a:pt x="36" y="20"/>
                    </a:lnTo>
                    <a:cubicBezTo>
                      <a:pt x="35" y="16"/>
                      <a:pt x="34" y="13"/>
                      <a:pt x="33" y="11"/>
                    </a:cubicBezTo>
                    <a:cubicBezTo>
                      <a:pt x="30" y="8"/>
                      <a:pt x="27" y="7"/>
                      <a:pt x="23" y="7"/>
                    </a:cubicBezTo>
                    <a:cubicBezTo>
                      <a:pt x="19" y="7"/>
                      <a:pt x="16" y="8"/>
                      <a:pt x="13" y="10"/>
                    </a:cubicBezTo>
                    <a:cubicBezTo>
                      <a:pt x="11" y="13"/>
                      <a:pt x="9" y="16"/>
                      <a:pt x="9" y="20"/>
                    </a:cubicBezTo>
                    <a:lnTo>
                      <a:pt x="9" y="2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15" name="Freeform 195"/>
              <p:cNvSpPr>
                <a:spLocks/>
              </p:cNvSpPr>
              <p:nvPr/>
            </p:nvSpPr>
            <p:spPr bwMode="auto">
              <a:xfrm>
                <a:off x="4214" y="1812"/>
                <a:ext cx="31" cy="65"/>
              </a:xfrm>
              <a:custGeom>
                <a:avLst/>
                <a:gdLst/>
                <a:ahLst/>
                <a:cxnLst>
                  <a:cxn ang="0">
                    <a:pos x="0" y="49"/>
                  </a:cxn>
                  <a:cxn ang="0">
                    <a:pos x="0" y="49"/>
                  </a:cxn>
                  <a:cxn ang="0">
                    <a:pos x="0" y="1"/>
                  </a:cxn>
                  <a:cxn ang="0">
                    <a:pos x="7" y="1"/>
                  </a:cxn>
                  <a:cxn ang="0">
                    <a:pos x="7" y="8"/>
                  </a:cxn>
                  <a:cxn ang="0">
                    <a:pos x="12" y="2"/>
                  </a:cxn>
                  <a:cxn ang="0">
                    <a:pos x="18" y="0"/>
                  </a:cxn>
                  <a:cxn ang="0">
                    <a:pos x="26" y="3"/>
                  </a:cxn>
                  <a:cxn ang="0">
                    <a:pos x="23" y="10"/>
                  </a:cxn>
                  <a:cxn ang="0">
                    <a:pos x="17" y="8"/>
                  </a:cxn>
                  <a:cxn ang="0">
                    <a:pos x="12" y="10"/>
                  </a:cxn>
                  <a:cxn ang="0">
                    <a:pos x="9" y="14"/>
                  </a:cxn>
                  <a:cxn ang="0">
                    <a:pos x="8" y="24"/>
                  </a:cxn>
                  <a:cxn ang="0">
                    <a:pos x="8" y="49"/>
                  </a:cxn>
                  <a:cxn ang="0">
                    <a:pos x="0" y="49"/>
                  </a:cxn>
                </a:cxnLst>
                <a:rect l="0" t="0" r="r" b="b"/>
                <a:pathLst>
                  <a:path w="26" h="49">
                    <a:moveTo>
                      <a:pt x="0" y="49"/>
                    </a:moveTo>
                    <a:lnTo>
                      <a:pt x="0" y="49"/>
                    </a:lnTo>
                    <a:lnTo>
                      <a:pt x="0" y="1"/>
                    </a:lnTo>
                    <a:lnTo>
                      <a:pt x="7" y="1"/>
                    </a:lnTo>
                    <a:lnTo>
                      <a:pt x="7" y="8"/>
                    </a:lnTo>
                    <a:cubicBezTo>
                      <a:pt x="9" y="5"/>
                      <a:pt x="11" y="3"/>
                      <a:pt x="12" y="2"/>
                    </a:cubicBezTo>
                    <a:cubicBezTo>
                      <a:pt x="14" y="1"/>
                      <a:pt x="16" y="0"/>
                      <a:pt x="18" y="0"/>
                    </a:cubicBezTo>
                    <a:cubicBezTo>
                      <a:pt x="20" y="0"/>
                      <a:pt x="23" y="1"/>
                      <a:pt x="26" y="3"/>
                    </a:cubicBezTo>
                    <a:lnTo>
                      <a:pt x="23" y="10"/>
                    </a:lnTo>
                    <a:cubicBezTo>
                      <a:pt x="21" y="9"/>
                      <a:pt x="19" y="8"/>
                      <a:pt x="17" y="8"/>
                    </a:cubicBezTo>
                    <a:cubicBezTo>
                      <a:pt x="15" y="8"/>
                      <a:pt x="14" y="9"/>
                      <a:pt x="12" y="10"/>
                    </a:cubicBezTo>
                    <a:cubicBezTo>
                      <a:pt x="11" y="11"/>
                      <a:pt x="10" y="13"/>
                      <a:pt x="9" y="14"/>
                    </a:cubicBezTo>
                    <a:cubicBezTo>
                      <a:pt x="9" y="17"/>
                      <a:pt x="8" y="20"/>
                      <a:pt x="8" y="24"/>
                    </a:cubicBezTo>
                    <a:lnTo>
                      <a:pt x="8" y="49"/>
                    </a:lnTo>
                    <a:lnTo>
                      <a:pt x="0"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16" name="Freeform 196"/>
              <p:cNvSpPr>
                <a:spLocks noEditPoints="1"/>
              </p:cNvSpPr>
              <p:nvPr/>
            </p:nvSpPr>
            <p:spPr bwMode="auto">
              <a:xfrm>
                <a:off x="4281" y="1812"/>
                <a:ext cx="53" cy="66"/>
              </a:xfrm>
              <a:custGeom>
                <a:avLst/>
                <a:gdLst/>
                <a:ahLst/>
                <a:cxnLst>
                  <a:cxn ang="0">
                    <a:pos x="35" y="34"/>
                  </a:cxn>
                  <a:cxn ang="0">
                    <a:pos x="35" y="34"/>
                  </a:cxn>
                  <a:cxn ang="0">
                    <a:pos x="44" y="35"/>
                  </a:cxn>
                  <a:cxn ang="0">
                    <a:pos x="36" y="46"/>
                  </a:cxn>
                  <a:cxn ang="0">
                    <a:pos x="23" y="50"/>
                  </a:cxn>
                  <a:cxn ang="0">
                    <a:pos x="6" y="44"/>
                  </a:cxn>
                  <a:cxn ang="0">
                    <a:pos x="0" y="25"/>
                  </a:cxn>
                  <a:cxn ang="0">
                    <a:pos x="6" y="7"/>
                  </a:cxn>
                  <a:cxn ang="0">
                    <a:pos x="22" y="0"/>
                  </a:cxn>
                  <a:cxn ang="0">
                    <a:pos x="38" y="7"/>
                  </a:cxn>
                  <a:cxn ang="0">
                    <a:pos x="44" y="25"/>
                  </a:cxn>
                  <a:cxn ang="0">
                    <a:pos x="44" y="27"/>
                  </a:cxn>
                  <a:cxn ang="0">
                    <a:pos x="8" y="27"/>
                  </a:cxn>
                  <a:cxn ang="0">
                    <a:pos x="13" y="39"/>
                  </a:cxn>
                  <a:cxn ang="0">
                    <a:pos x="23" y="43"/>
                  </a:cxn>
                  <a:cxn ang="0">
                    <a:pos x="30" y="41"/>
                  </a:cxn>
                  <a:cxn ang="0">
                    <a:pos x="35" y="34"/>
                  </a:cxn>
                  <a:cxn ang="0">
                    <a:pos x="35" y="34"/>
                  </a:cxn>
                  <a:cxn ang="0">
                    <a:pos x="9" y="20"/>
                  </a:cxn>
                  <a:cxn ang="0">
                    <a:pos x="9" y="20"/>
                  </a:cxn>
                  <a:cxn ang="0">
                    <a:pos x="35" y="20"/>
                  </a:cxn>
                  <a:cxn ang="0">
                    <a:pos x="32" y="11"/>
                  </a:cxn>
                  <a:cxn ang="0">
                    <a:pos x="22" y="7"/>
                  </a:cxn>
                  <a:cxn ang="0">
                    <a:pos x="13" y="10"/>
                  </a:cxn>
                  <a:cxn ang="0">
                    <a:pos x="9" y="20"/>
                  </a:cxn>
                  <a:cxn ang="0">
                    <a:pos x="9" y="20"/>
                  </a:cxn>
                </a:cxnLst>
                <a:rect l="0" t="0" r="r" b="b"/>
                <a:pathLst>
                  <a:path w="44" h="50">
                    <a:moveTo>
                      <a:pt x="35" y="34"/>
                    </a:moveTo>
                    <a:lnTo>
                      <a:pt x="35" y="34"/>
                    </a:lnTo>
                    <a:lnTo>
                      <a:pt x="44" y="35"/>
                    </a:lnTo>
                    <a:cubicBezTo>
                      <a:pt x="42" y="39"/>
                      <a:pt x="40" y="43"/>
                      <a:pt x="36" y="46"/>
                    </a:cubicBezTo>
                    <a:cubicBezTo>
                      <a:pt x="33" y="49"/>
                      <a:pt x="28" y="50"/>
                      <a:pt x="23" y="50"/>
                    </a:cubicBezTo>
                    <a:cubicBezTo>
                      <a:pt x="16" y="50"/>
                      <a:pt x="10" y="48"/>
                      <a:pt x="6" y="44"/>
                    </a:cubicBezTo>
                    <a:cubicBezTo>
                      <a:pt x="2" y="39"/>
                      <a:pt x="0" y="33"/>
                      <a:pt x="0" y="25"/>
                    </a:cubicBezTo>
                    <a:cubicBezTo>
                      <a:pt x="0" y="17"/>
                      <a:pt x="2" y="11"/>
                      <a:pt x="6" y="7"/>
                    </a:cubicBezTo>
                    <a:cubicBezTo>
                      <a:pt x="10" y="2"/>
                      <a:pt x="16" y="0"/>
                      <a:pt x="22" y="0"/>
                    </a:cubicBezTo>
                    <a:cubicBezTo>
                      <a:pt x="29" y="0"/>
                      <a:pt x="34" y="2"/>
                      <a:pt x="38" y="7"/>
                    </a:cubicBezTo>
                    <a:cubicBezTo>
                      <a:pt x="42" y="11"/>
                      <a:pt x="44" y="17"/>
                      <a:pt x="44" y="25"/>
                    </a:cubicBezTo>
                    <a:cubicBezTo>
                      <a:pt x="44" y="25"/>
                      <a:pt x="44" y="26"/>
                      <a:pt x="44" y="27"/>
                    </a:cubicBezTo>
                    <a:lnTo>
                      <a:pt x="8" y="27"/>
                    </a:lnTo>
                    <a:cubicBezTo>
                      <a:pt x="9" y="32"/>
                      <a:pt x="10" y="36"/>
                      <a:pt x="13" y="39"/>
                    </a:cubicBezTo>
                    <a:cubicBezTo>
                      <a:pt x="15" y="42"/>
                      <a:pt x="19" y="43"/>
                      <a:pt x="23" y="43"/>
                    </a:cubicBezTo>
                    <a:cubicBezTo>
                      <a:pt x="26" y="43"/>
                      <a:pt x="28" y="43"/>
                      <a:pt x="30" y="41"/>
                    </a:cubicBezTo>
                    <a:cubicBezTo>
                      <a:pt x="32" y="39"/>
                      <a:pt x="34" y="37"/>
                      <a:pt x="35" y="34"/>
                    </a:cubicBezTo>
                    <a:lnTo>
                      <a:pt x="35" y="34"/>
                    </a:lnTo>
                    <a:close/>
                    <a:moveTo>
                      <a:pt x="9" y="20"/>
                    </a:moveTo>
                    <a:lnTo>
                      <a:pt x="9" y="20"/>
                    </a:lnTo>
                    <a:lnTo>
                      <a:pt x="35" y="20"/>
                    </a:lnTo>
                    <a:cubicBezTo>
                      <a:pt x="35" y="16"/>
                      <a:pt x="34" y="13"/>
                      <a:pt x="32" y="11"/>
                    </a:cubicBezTo>
                    <a:cubicBezTo>
                      <a:pt x="30" y="8"/>
                      <a:pt x="26" y="7"/>
                      <a:pt x="22" y="7"/>
                    </a:cubicBezTo>
                    <a:cubicBezTo>
                      <a:pt x="19" y="7"/>
                      <a:pt x="16" y="8"/>
                      <a:pt x="13" y="10"/>
                    </a:cubicBezTo>
                    <a:cubicBezTo>
                      <a:pt x="10" y="13"/>
                      <a:pt x="9" y="16"/>
                      <a:pt x="9" y="20"/>
                    </a:cubicBezTo>
                    <a:lnTo>
                      <a:pt x="9" y="2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17" name="Freeform 197"/>
              <p:cNvSpPr>
                <a:spLocks/>
              </p:cNvSpPr>
              <p:nvPr/>
            </p:nvSpPr>
            <p:spPr bwMode="auto">
              <a:xfrm>
                <a:off x="4346" y="1812"/>
                <a:ext cx="78" cy="65"/>
              </a:xfrm>
              <a:custGeom>
                <a:avLst/>
                <a:gdLst/>
                <a:ahLst/>
                <a:cxnLst>
                  <a:cxn ang="0">
                    <a:pos x="0" y="49"/>
                  </a:cxn>
                  <a:cxn ang="0">
                    <a:pos x="0" y="49"/>
                  </a:cxn>
                  <a:cxn ang="0">
                    <a:pos x="0" y="1"/>
                  </a:cxn>
                  <a:cxn ang="0">
                    <a:pos x="7" y="1"/>
                  </a:cxn>
                  <a:cxn ang="0">
                    <a:pos x="7" y="8"/>
                  </a:cxn>
                  <a:cxn ang="0">
                    <a:pos x="13" y="2"/>
                  </a:cxn>
                  <a:cxn ang="0">
                    <a:pos x="22" y="0"/>
                  </a:cxn>
                  <a:cxn ang="0">
                    <a:pos x="30" y="2"/>
                  </a:cxn>
                  <a:cxn ang="0">
                    <a:pos x="35" y="8"/>
                  </a:cxn>
                  <a:cxn ang="0">
                    <a:pos x="50" y="0"/>
                  </a:cxn>
                  <a:cxn ang="0">
                    <a:pos x="61" y="4"/>
                  </a:cxn>
                  <a:cxn ang="0">
                    <a:pos x="64" y="16"/>
                  </a:cxn>
                  <a:cxn ang="0">
                    <a:pos x="64" y="49"/>
                  </a:cxn>
                  <a:cxn ang="0">
                    <a:pos x="56" y="49"/>
                  </a:cxn>
                  <a:cxn ang="0">
                    <a:pos x="56" y="19"/>
                  </a:cxn>
                  <a:cxn ang="0">
                    <a:pos x="56" y="12"/>
                  </a:cxn>
                  <a:cxn ang="0">
                    <a:pos x="53" y="8"/>
                  </a:cxn>
                  <a:cxn ang="0">
                    <a:pos x="48" y="7"/>
                  </a:cxn>
                  <a:cxn ang="0">
                    <a:pos x="40" y="10"/>
                  </a:cxn>
                  <a:cxn ang="0">
                    <a:pos x="36" y="21"/>
                  </a:cxn>
                  <a:cxn ang="0">
                    <a:pos x="36" y="49"/>
                  </a:cxn>
                  <a:cxn ang="0">
                    <a:pos x="28" y="49"/>
                  </a:cxn>
                  <a:cxn ang="0">
                    <a:pos x="28" y="18"/>
                  </a:cxn>
                  <a:cxn ang="0">
                    <a:pos x="26" y="10"/>
                  </a:cxn>
                  <a:cxn ang="0">
                    <a:pos x="20" y="7"/>
                  </a:cxn>
                  <a:cxn ang="0">
                    <a:pos x="13" y="9"/>
                  </a:cxn>
                  <a:cxn ang="0">
                    <a:pos x="9" y="14"/>
                  </a:cxn>
                  <a:cxn ang="0">
                    <a:pos x="8" y="24"/>
                  </a:cxn>
                  <a:cxn ang="0">
                    <a:pos x="8" y="49"/>
                  </a:cxn>
                  <a:cxn ang="0">
                    <a:pos x="0" y="49"/>
                  </a:cxn>
                </a:cxnLst>
                <a:rect l="0" t="0" r="r" b="b"/>
                <a:pathLst>
                  <a:path w="64" h="49">
                    <a:moveTo>
                      <a:pt x="0" y="49"/>
                    </a:moveTo>
                    <a:lnTo>
                      <a:pt x="0" y="49"/>
                    </a:lnTo>
                    <a:lnTo>
                      <a:pt x="0" y="1"/>
                    </a:lnTo>
                    <a:lnTo>
                      <a:pt x="7" y="1"/>
                    </a:lnTo>
                    <a:lnTo>
                      <a:pt x="7" y="8"/>
                    </a:lnTo>
                    <a:cubicBezTo>
                      <a:pt x="9" y="6"/>
                      <a:pt x="11" y="4"/>
                      <a:pt x="13" y="2"/>
                    </a:cubicBezTo>
                    <a:cubicBezTo>
                      <a:pt x="16" y="1"/>
                      <a:pt x="18" y="0"/>
                      <a:pt x="22" y="0"/>
                    </a:cubicBezTo>
                    <a:cubicBezTo>
                      <a:pt x="25" y="0"/>
                      <a:pt x="28" y="1"/>
                      <a:pt x="30" y="2"/>
                    </a:cubicBezTo>
                    <a:cubicBezTo>
                      <a:pt x="32" y="4"/>
                      <a:pt x="34" y="6"/>
                      <a:pt x="35" y="8"/>
                    </a:cubicBezTo>
                    <a:cubicBezTo>
                      <a:pt x="39" y="3"/>
                      <a:pt x="44" y="0"/>
                      <a:pt x="50" y="0"/>
                    </a:cubicBezTo>
                    <a:cubicBezTo>
                      <a:pt x="54" y="0"/>
                      <a:pt x="58" y="1"/>
                      <a:pt x="61" y="4"/>
                    </a:cubicBezTo>
                    <a:cubicBezTo>
                      <a:pt x="63" y="7"/>
                      <a:pt x="64" y="11"/>
                      <a:pt x="64" y="16"/>
                    </a:cubicBezTo>
                    <a:lnTo>
                      <a:pt x="64" y="49"/>
                    </a:lnTo>
                    <a:lnTo>
                      <a:pt x="56" y="49"/>
                    </a:lnTo>
                    <a:lnTo>
                      <a:pt x="56" y="19"/>
                    </a:lnTo>
                    <a:cubicBezTo>
                      <a:pt x="56" y="16"/>
                      <a:pt x="56" y="13"/>
                      <a:pt x="56" y="12"/>
                    </a:cubicBezTo>
                    <a:cubicBezTo>
                      <a:pt x="55" y="10"/>
                      <a:pt x="54" y="9"/>
                      <a:pt x="53" y="8"/>
                    </a:cubicBezTo>
                    <a:cubicBezTo>
                      <a:pt x="51" y="8"/>
                      <a:pt x="50" y="7"/>
                      <a:pt x="48" y="7"/>
                    </a:cubicBezTo>
                    <a:cubicBezTo>
                      <a:pt x="45" y="7"/>
                      <a:pt x="42" y="8"/>
                      <a:pt x="40" y="10"/>
                    </a:cubicBezTo>
                    <a:cubicBezTo>
                      <a:pt x="37" y="13"/>
                      <a:pt x="36" y="16"/>
                      <a:pt x="36" y="21"/>
                    </a:cubicBezTo>
                    <a:lnTo>
                      <a:pt x="36" y="49"/>
                    </a:lnTo>
                    <a:lnTo>
                      <a:pt x="28" y="49"/>
                    </a:lnTo>
                    <a:lnTo>
                      <a:pt x="28" y="18"/>
                    </a:lnTo>
                    <a:cubicBezTo>
                      <a:pt x="28" y="14"/>
                      <a:pt x="27" y="12"/>
                      <a:pt x="26" y="10"/>
                    </a:cubicBezTo>
                    <a:cubicBezTo>
                      <a:pt x="25" y="8"/>
                      <a:pt x="23" y="7"/>
                      <a:pt x="20" y="7"/>
                    </a:cubicBezTo>
                    <a:cubicBezTo>
                      <a:pt x="17" y="7"/>
                      <a:pt x="15" y="8"/>
                      <a:pt x="13" y="9"/>
                    </a:cubicBezTo>
                    <a:cubicBezTo>
                      <a:pt x="11" y="10"/>
                      <a:pt x="10" y="12"/>
                      <a:pt x="9" y="14"/>
                    </a:cubicBezTo>
                    <a:cubicBezTo>
                      <a:pt x="8" y="16"/>
                      <a:pt x="8" y="20"/>
                      <a:pt x="8" y="24"/>
                    </a:cubicBezTo>
                    <a:lnTo>
                      <a:pt x="8" y="49"/>
                    </a:lnTo>
                    <a:lnTo>
                      <a:pt x="0"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18" name="Freeform 198"/>
              <p:cNvSpPr>
                <a:spLocks noEditPoints="1"/>
              </p:cNvSpPr>
              <p:nvPr/>
            </p:nvSpPr>
            <p:spPr bwMode="auto">
              <a:xfrm>
                <a:off x="4441" y="1812"/>
                <a:ext cx="51" cy="89"/>
              </a:xfrm>
              <a:custGeom>
                <a:avLst/>
                <a:gdLst/>
                <a:ahLst/>
                <a:cxnLst>
                  <a:cxn ang="0">
                    <a:pos x="0" y="67"/>
                  </a:cxn>
                  <a:cxn ang="0">
                    <a:pos x="0" y="67"/>
                  </a:cxn>
                  <a:cxn ang="0">
                    <a:pos x="0" y="1"/>
                  </a:cxn>
                  <a:cxn ang="0">
                    <a:pos x="8" y="1"/>
                  </a:cxn>
                  <a:cxn ang="0">
                    <a:pos x="8" y="7"/>
                  </a:cxn>
                  <a:cxn ang="0">
                    <a:pos x="13" y="2"/>
                  </a:cxn>
                  <a:cxn ang="0">
                    <a:pos x="21" y="0"/>
                  </a:cxn>
                  <a:cxn ang="0">
                    <a:pos x="32" y="3"/>
                  </a:cxn>
                  <a:cxn ang="0">
                    <a:pos x="39" y="12"/>
                  </a:cxn>
                  <a:cxn ang="0">
                    <a:pos x="42" y="25"/>
                  </a:cxn>
                  <a:cxn ang="0">
                    <a:pos x="39" y="38"/>
                  </a:cxn>
                  <a:cxn ang="0">
                    <a:pos x="31" y="47"/>
                  </a:cxn>
                  <a:cxn ang="0">
                    <a:pos x="21" y="50"/>
                  </a:cxn>
                  <a:cxn ang="0">
                    <a:pos x="14" y="48"/>
                  </a:cxn>
                  <a:cxn ang="0">
                    <a:pos x="8" y="44"/>
                  </a:cxn>
                  <a:cxn ang="0">
                    <a:pos x="8" y="67"/>
                  </a:cxn>
                  <a:cxn ang="0">
                    <a:pos x="0" y="67"/>
                  </a:cxn>
                  <a:cxn ang="0">
                    <a:pos x="8" y="25"/>
                  </a:cxn>
                  <a:cxn ang="0">
                    <a:pos x="8" y="25"/>
                  </a:cxn>
                  <a:cxn ang="0">
                    <a:pos x="11" y="39"/>
                  </a:cxn>
                  <a:cxn ang="0">
                    <a:pos x="20" y="43"/>
                  </a:cxn>
                  <a:cxn ang="0">
                    <a:pos x="29" y="39"/>
                  </a:cxn>
                  <a:cxn ang="0">
                    <a:pos x="33" y="25"/>
                  </a:cxn>
                  <a:cxn ang="0">
                    <a:pos x="30" y="11"/>
                  </a:cxn>
                  <a:cxn ang="0">
                    <a:pos x="21" y="6"/>
                  </a:cxn>
                  <a:cxn ang="0">
                    <a:pos x="11" y="11"/>
                  </a:cxn>
                  <a:cxn ang="0">
                    <a:pos x="8" y="25"/>
                  </a:cxn>
                  <a:cxn ang="0">
                    <a:pos x="8" y="25"/>
                  </a:cxn>
                </a:cxnLst>
                <a:rect l="0" t="0" r="r" b="b"/>
                <a:pathLst>
                  <a:path w="42" h="67">
                    <a:moveTo>
                      <a:pt x="0" y="67"/>
                    </a:moveTo>
                    <a:lnTo>
                      <a:pt x="0" y="67"/>
                    </a:lnTo>
                    <a:lnTo>
                      <a:pt x="0" y="1"/>
                    </a:lnTo>
                    <a:lnTo>
                      <a:pt x="8" y="1"/>
                    </a:lnTo>
                    <a:lnTo>
                      <a:pt x="8" y="7"/>
                    </a:lnTo>
                    <a:cubicBezTo>
                      <a:pt x="9" y="5"/>
                      <a:pt x="11" y="3"/>
                      <a:pt x="13" y="2"/>
                    </a:cubicBezTo>
                    <a:cubicBezTo>
                      <a:pt x="16" y="1"/>
                      <a:pt x="18" y="0"/>
                      <a:pt x="21" y="0"/>
                    </a:cubicBezTo>
                    <a:cubicBezTo>
                      <a:pt x="25" y="0"/>
                      <a:pt x="29" y="1"/>
                      <a:pt x="32" y="3"/>
                    </a:cubicBezTo>
                    <a:cubicBezTo>
                      <a:pt x="35" y="5"/>
                      <a:pt x="38" y="8"/>
                      <a:pt x="39" y="12"/>
                    </a:cubicBezTo>
                    <a:cubicBezTo>
                      <a:pt x="41" y="16"/>
                      <a:pt x="42" y="20"/>
                      <a:pt x="42" y="25"/>
                    </a:cubicBezTo>
                    <a:cubicBezTo>
                      <a:pt x="42" y="30"/>
                      <a:pt x="41" y="34"/>
                      <a:pt x="39" y="38"/>
                    </a:cubicBezTo>
                    <a:cubicBezTo>
                      <a:pt x="37" y="42"/>
                      <a:pt x="35" y="45"/>
                      <a:pt x="31" y="47"/>
                    </a:cubicBezTo>
                    <a:cubicBezTo>
                      <a:pt x="28" y="49"/>
                      <a:pt x="24" y="50"/>
                      <a:pt x="21" y="50"/>
                    </a:cubicBezTo>
                    <a:cubicBezTo>
                      <a:pt x="18" y="50"/>
                      <a:pt x="16" y="49"/>
                      <a:pt x="14" y="48"/>
                    </a:cubicBezTo>
                    <a:cubicBezTo>
                      <a:pt x="11" y="47"/>
                      <a:pt x="10" y="46"/>
                      <a:pt x="8" y="44"/>
                    </a:cubicBezTo>
                    <a:lnTo>
                      <a:pt x="8" y="67"/>
                    </a:lnTo>
                    <a:lnTo>
                      <a:pt x="0" y="67"/>
                    </a:lnTo>
                    <a:close/>
                    <a:moveTo>
                      <a:pt x="8" y="25"/>
                    </a:moveTo>
                    <a:lnTo>
                      <a:pt x="8" y="25"/>
                    </a:lnTo>
                    <a:cubicBezTo>
                      <a:pt x="8" y="31"/>
                      <a:pt x="9" y="36"/>
                      <a:pt x="11" y="39"/>
                    </a:cubicBezTo>
                    <a:cubicBezTo>
                      <a:pt x="14" y="42"/>
                      <a:pt x="17" y="43"/>
                      <a:pt x="20" y="43"/>
                    </a:cubicBezTo>
                    <a:cubicBezTo>
                      <a:pt x="24" y="43"/>
                      <a:pt x="27" y="42"/>
                      <a:pt x="29" y="39"/>
                    </a:cubicBezTo>
                    <a:cubicBezTo>
                      <a:pt x="32" y="36"/>
                      <a:pt x="33" y="31"/>
                      <a:pt x="33" y="25"/>
                    </a:cubicBezTo>
                    <a:cubicBezTo>
                      <a:pt x="33" y="19"/>
                      <a:pt x="32" y="14"/>
                      <a:pt x="30" y="11"/>
                    </a:cubicBezTo>
                    <a:cubicBezTo>
                      <a:pt x="27" y="8"/>
                      <a:pt x="24" y="6"/>
                      <a:pt x="21" y="6"/>
                    </a:cubicBezTo>
                    <a:cubicBezTo>
                      <a:pt x="17" y="6"/>
                      <a:pt x="14" y="8"/>
                      <a:pt x="11" y="11"/>
                    </a:cubicBezTo>
                    <a:cubicBezTo>
                      <a:pt x="9" y="14"/>
                      <a:pt x="8" y="19"/>
                      <a:pt x="8" y="25"/>
                    </a:cubicBezTo>
                    <a:lnTo>
                      <a:pt x="8"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19" name="Freeform 199"/>
              <p:cNvSpPr>
                <a:spLocks/>
              </p:cNvSpPr>
              <p:nvPr/>
            </p:nvSpPr>
            <p:spPr bwMode="auto">
              <a:xfrm>
                <a:off x="4503" y="1790"/>
                <a:ext cx="10" cy="87"/>
              </a:xfrm>
              <a:custGeom>
                <a:avLst/>
                <a:gdLst/>
                <a:ahLst/>
                <a:cxnLst>
                  <a:cxn ang="0">
                    <a:pos x="0" y="66"/>
                  </a:cxn>
                  <a:cxn ang="0">
                    <a:pos x="0" y="66"/>
                  </a:cxn>
                  <a:cxn ang="0">
                    <a:pos x="0" y="0"/>
                  </a:cxn>
                  <a:cxn ang="0">
                    <a:pos x="8" y="0"/>
                  </a:cxn>
                  <a:cxn ang="0">
                    <a:pos x="8" y="66"/>
                  </a:cxn>
                  <a:cxn ang="0">
                    <a:pos x="0" y="66"/>
                  </a:cxn>
                </a:cxnLst>
                <a:rect l="0" t="0" r="r" b="b"/>
                <a:pathLst>
                  <a:path w="8" h="66">
                    <a:moveTo>
                      <a:pt x="0" y="66"/>
                    </a:moveTo>
                    <a:lnTo>
                      <a:pt x="0" y="66"/>
                    </a:lnTo>
                    <a:lnTo>
                      <a:pt x="0" y="0"/>
                    </a:lnTo>
                    <a:lnTo>
                      <a:pt x="8" y="0"/>
                    </a:ln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20" name="Freeform 200"/>
              <p:cNvSpPr>
                <a:spLocks noEditPoints="1"/>
              </p:cNvSpPr>
              <p:nvPr/>
            </p:nvSpPr>
            <p:spPr bwMode="auto">
              <a:xfrm>
                <a:off x="4525" y="1812"/>
                <a:ext cx="55" cy="66"/>
              </a:xfrm>
              <a:custGeom>
                <a:avLst/>
                <a:gdLst/>
                <a:ahLst/>
                <a:cxnLst>
                  <a:cxn ang="0">
                    <a:pos x="0" y="25"/>
                  </a:cxn>
                  <a:cxn ang="0">
                    <a:pos x="0" y="25"/>
                  </a:cxn>
                  <a:cxn ang="0">
                    <a:pos x="8" y="5"/>
                  </a:cxn>
                  <a:cxn ang="0">
                    <a:pos x="23" y="0"/>
                  </a:cxn>
                  <a:cxn ang="0">
                    <a:pos x="39" y="7"/>
                  </a:cxn>
                  <a:cxn ang="0">
                    <a:pos x="45" y="24"/>
                  </a:cxn>
                  <a:cxn ang="0">
                    <a:pos x="42" y="39"/>
                  </a:cxn>
                  <a:cxn ang="0">
                    <a:pos x="34" y="47"/>
                  </a:cxn>
                  <a:cxn ang="0">
                    <a:pos x="23" y="50"/>
                  </a:cxn>
                  <a:cxn ang="0">
                    <a:pos x="6" y="44"/>
                  </a:cxn>
                  <a:cxn ang="0">
                    <a:pos x="0" y="25"/>
                  </a:cxn>
                  <a:cxn ang="0">
                    <a:pos x="0" y="25"/>
                  </a:cxn>
                  <a:cxn ang="0">
                    <a:pos x="8" y="25"/>
                  </a:cxn>
                  <a:cxn ang="0">
                    <a:pos x="8" y="25"/>
                  </a:cxn>
                  <a:cxn ang="0">
                    <a:pos x="12" y="39"/>
                  </a:cxn>
                  <a:cxn ang="0">
                    <a:pos x="23" y="43"/>
                  </a:cxn>
                  <a:cxn ang="0">
                    <a:pos x="33" y="39"/>
                  </a:cxn>
                  <a:cxn ang="0">
                    <a:pos x="37" y="25"/>
                  </a:cxn>
                  <a:cxn ang="0">
                    <a:pos x="33" y="11"/>
                  </a:cxn>
                  <a:cxn ang="0">
                    <a:pos x="23" y="7"/>
                  </a:cxn>
                  <a:cxn ang="0">
                    <a:pos x="12" y="11"/>
                  </a:cxn>
                  <a:cxn ang="0">
                    <a:pos x="8" y="25"/>
                  </a:cxn>
                  <a:cxn ang="0">
                    <a:pos x="8" y="25"/>
                  </a:cxn>
                </a:cxnLst>
                <a:rect l="0" t="0" r="r" b="b"/>
                <a:pathLst>
                  <a:path w="45" h="50">
                    <a:moveTo>
                      <a:pt x="0" y="25"/>
                    </a:moveTo>
                    <a:lnTo>
                      <a:pt x="0" y="25"/>
                    </a:lnTo>
                    <a:cubicBezTo>
                      <a:pt x="0" y="16"/>
                      <a:pt x="3" y="10"/>
                      <a:pt x="8" y="5"/>
                    </a:cubicBezTo>
                    <a:cubicBezTo>
                      <a:pt x="12" y="2"/>
                      <a:pt x="17" y="0"/>
                      <a:pt x="23" y="0"/>
                    </a:cubicBezTo>
                    <a:cubicBezTo>
                      <a:pt x="29" y="0"/>
                      <a:pt x="34" y="2"/>
                      <a:pt x="39" y="7"/>
                    </a:cubicBezTo>
                    <a:cubicBezTo>
                      <a:pt x="43" y="11"/>
                      <a:pt x="45" y="17"/>
                      <a:pt x="45" y="24"/>
                    </a:cubicBezTo>
                    <a:cubicBezTo>
                      <a:pt x="45" y="30"/>
                      <a:pt x="44" y="35"/>
                      <a:pt x="42" y="39"/>
                    </a:cubicBezTo>
                    <a:cubicBezTo>
                      <a:pt x="40" y="42"/>
                      <a:pt x="38" y="45"/>
                      <a:pt x="34" y="47"/>
                    </a:cubicBezTo>
                    <a:cubicBezTo>
                      <a:pt x="31" y="49"/>
                      <a:pt x="27" y="50"/>
                      <a:pt x="23" y="50"/>
                    </a:cubicBezTo>
                    <a:cubicBezTo>
                      <a:pt x="16" y="50"/>
                      <a:pt x="10" y="48"/>
                      <a:pt x="6" y="44"/>
                    </a:cubicBezTo>
                    <a:cubicBezTo>
                      <a:pt x="2" y="39"/>
                      <a:pt x="0" y="33"/>
                      <a:pt x="0" y="25"/>
                    </a:cubicBezTo>
                    <a:lnTo>
                      <a:pt x="0" y="25"/>
                    </a:lnTo>
                    <a:close/>
                    <a:moveTo>
                      <a:pt x="8" y="25"/>
                    </a:moveTo>
                    <a:lnTo>
                      <a:pt x="8" y="25"/>
                    </a:lnTo>
                    <a:cubicBezTo>
                      <a:pt x="8" y="31"/>
                      <a:pt x="10" y="36"/>
                      <a:pt x="12" y="39"/>
                    </a:cubicBezTo>
                    <a:cubicBezTo>
                      <a:pt x="15" y="42"/>
                      <a:pt x="18" y="43"/>
                      <a:pt x="23" y="43"/>
                    </a:cubicBezTo>
                    <a:cubicBezTo>
                      <a:pt x="27" y="43"/>
                      <a:pt x="30" y="42"/>
                      <a:pt x="33" y="39"/>
                    </a:cubicBezTo>
                    <a:cubicBezTo>
                      <a:pt x="35" y="36"/>
                      <a:pt x="37" y="31"/>
                      <a:pt x="37" y="25"/>
                    </a:cubicBezTo>
                    <a:cubicBezTo>
                      <a:pt x="37" y="19"/>
                      <a:pt x="35" y="14"/>
                      <a:pt x="33" y="11"/>
                    </a:cubicBezTo>
                    <a:cubicBezTo>
                      <a:pt x="30" y="8"/>
                      <a:pt x="26" y="7"/>
                      <a:pt x="23" y="7"/>
                    </a:cubicBezTo>
                    <a:cubicBezTo>
                      <a:pt x="18" y="7"/>
                      <a:pt x="15" y="8"/>
                      <a:pt x="12" y="11"/>
                    </a:cubicBezTo>
                    <a:cubicBezTo>
                      <a:pt x="10" y="14"/>
                      <a:pt x="8" y="19"/>
                      <a:pt x="8" y="25"/>
                    </a:cubicBezTo>
                    <a:lnTo>
                      <a:pt x="8"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21" name="Freeform 201"/>
              <p:cNvSpPr>
                <a:spLocks/>
              </p:cNvSpPr>
              <p:nvPr/>
            </p:nvSpPr>
            <p:spPr bwMode="auto">
              <a:xfrm>
                <a:off x="4586" y="1814"/>
                <a:ext cx="52" cy="88"/>
              </a:xfrm>
              <a:custGeom>
                <a:avLst/>
                <a:gdLst/>
                <a:ahLst/>
                <a:cxnLst>
                  <a:cxn ang="0">
                    <a:pos x="4" y="66"/>
                  </a:cxn>
                  <a:cxn ang="0">
                    <a:pos x="4" y="66"/>
                  </a:cxn>
                  <a:cxn ang="0">
                    <a:pos x="3" y="59"/>
                  </a:cxn>
                  <a:cxn ang="0">
                    <a:pos x="8" y="59"/>
                  </a:cxn>
                  <a:cxn ang="0">
                    <a:pos x="12" y="58"/>
                  </a:cxn>
                  <a:cxn ang="0">
                    <a:pos x="15" y="56"/>
                  </a:cxn>
                  <a:cxn ang="0">
                    <a:pos x="17" y="50"/>
                  </a:cxn>
                  <a:cxn ang="0">
                    <a:pos x="18" y="48"/>
                  </a:cxn>
                  <a:cxn ang="0">
                    <a:pos x="0" y="0"/>
                  </a:cxn>
                  <a:cxn ang="0">
                    <a:pos x="8" y="0"/>
                  </a:cxn>
                  <a:cxn ang="0">
                    <a:pos x="18" y="28"/>
                  </a:cxn>
                  <a:cxn ang="0">
                    <a:pos x="22" y="39"/>
                  </a:cxn>
                  <a:cxn ang="0">
                    <a:pos x="25" y="28"/>
                  </a:cxn>
                  <a:cxn ang="0">
                    <a:pos x="35" y="0"/>
                  </a:cxn>
                  <a:cxn ang="0">
                    <a:pos x="43" y="0"/>
                  </a:cxn>
                  <a:cxn ang="0">
                    <a:pos x="25" y="49"/>
                  </a:cxn>
                  <a:cxn ang="0">
                    <a:pos x="21" y="60"/>
                  </a:cxn>
                  <a:cxn ang="0">
                    <a:pos x="16" y="65"/>
                  </a:cxn>
                  <a:cxn ang="0">
                    <a:pos x="9" y="67"/>
                  </a:cxn>
                  <a:cxn ang="0">
                    <a:pos x="4" y="66"/>
                  </a:cxn>
                  <a:cxn ang="0">
                    <a:pos x="4" y="66"/>
                  </a:cxn>
                </a:cxnLst>
                <a:rect l="0" t="0" r="r" b="b"/>
                <a:pathLst>
                  <a:path w="43" h="67">
                    <a:moveTo>
                      <a:pt x="4" y="66"/>
                    </a:moveTo>
                    <a:lnTo>
                      <a:pt x="4" y="66"/>
                    </a:lnTo>
                    <a:lnTo>
                      <a:pt x="3" y="59"/>
                    </a:lnTo>
                    <a:cubicBezTo>
                      <a:pt x="5" y="59"/>
                      <a:pt x="6" y="59"/>
                      <a:pt x="8" y="59"/>
                    </a:cubicBezTo>
                    <a:cubicBezTo>
                      <a:pt x="9" y="59"/>
                      <a:pt x="11" y="59"/>
                      <a:pt x="12" y="58"/>
                    </a:cubicBezTo>
                    <a:cubicBezTo>
                      <a:pt x="13" y="58"/>
                      <a:pt x="14" y="57"/>
                      <a:pt x="15" y="56"/>
                    </a:cubicBezTo>
                    <a:cubicBezTo>
                      <a:pt x="15" y="55"/>
                      <a:pt x="16" y="53"/>
                      <a:pt x="17" y="50"/>
                    </a:cubicBezTo>
                    <a:cubicBezTo>
                      <a:pt x="17" y="49"/>
                      <a:pt x="17" y="49"/>
                      <a:pt x="18" y="48"/>
                    </a:cubicBezTo>
                    <a:lnTo>
                      <a:pt x="0" y="0"/>
                    </a:lnTo>
                    <a:lnTo>
                      <a:pt x="8" y="0"/>
                    </a:lnTo>
                    <a:lnTo>
                      <a:pt x="18" y="28"/>
                    </a:lnTo>
                    <a:cubicBezTo>
                      <a:pt x="20" y="31"/>
                      <a:pt x="21" y="35"/>
                      <a:pt x="22" y="39"/>
                    </a:cubicBezTo>
                    <a:cubicBezTo>
                      <a:pt x="23" y="35"/>
                      <a:pt x="24" y="32"/>
                      <a:pt x="25" y="28"/>
                    </a:cubicBezTo>
                    <a:lnTo>
                      <a:pt x="35" y="0"/>
                    </a:lnTo>
                    <a:lnTo>
                      <a:pt x="43" y="0"/>
                    </a:lnTo>
                    <a:lnTo>
                      <a:pt x="25" y="49"/>
                    </a:lnTo>
                    <a:cubicBezTo>
                      <a:pt x="23" y="54"/>
                      <a:pt x="22" y="58"/>
                      <a:pt x="21" y="60"/>
                    </a:cubicBezTo>
                    <a:cubicBezTo>
                      <a:pt x="19" y="62"/>
                      <a:pt x="18" y="64"/>
                      <a:pt x="16" y="65"/>
                    </a:cubicBezTo>
                    <a:cubicBezTo>
                      <a:pt x="14" y="67"/>
                      <a:pt x="12" y="67"/>
                      <a:pt x="9" y="67"/>
                    </a:cubicBezTo>
                    <a:cubicBezTo>
                      <a:pt x="8" y="67"/>
                      <a:pt x="6" y="67"/>
                      <a:pt x="4" y="66"/>
                    </a:cubicBezTo>
                    <a:lnTo>
                      <a:pt x="4"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22" name="Freeform 202"/>
              <p:cNvSpPr>
                <a:spLocks noEditPoints="1"/>
              </p:cNvSpPr>
              <p:nvPr/>
            </p:nvSpPr>
            <p:spPr bwMode="auto">
              <a:xfrm>
                <a:off x="4641" y="1812"/>
                <a:ext cx="53" cy="66"/>
              </a:xfrm>
              <a:custGeom>
                <a:avLst/>
                <a:gdLst/>
                <a:ahLst/>
                <a:cxnLst>
                  <a:cxn ang="0">
                    <a:pos x="35" y="34"/>
                  </a:cxn>
                  <a:cxn ang="0">
                    <a:pos x="35" y="34"/>
                  </a:cxn>
                  <a:cxn ang="0">
                    <a:pos x="44" y="35"/>
                  </a:cxn>
                  <a:cxn ang="0">
                    <a:pos x="36" y="46"/>
                  </a:cxn>
                  <a:cxn ang="0">
                    <a:pos x="23" y="50"/>
                  </a:cxn>
                  <a:cxn ang="0">
                    <a:pos x="6" y="44"/>
                  </a:cxn>
                  <a:cxn ang="0">
                    <a:pos x="0" y="25"/>
                  </a:cxn>
                  <a:cxn ang="0">
                    <a:pos x="6" y="7"/>
                  </a:cxn>
                  <a:cxn ang="0">
                    <a:pos x="22" y="0"/>
                  </a:cxn>
                  <a:cxn ang="0">
                    <a:pos x="38" y="7"/>
                  </a:cxn>
                  <a:cxn ang="0">
                    <a:pos x="44" y="25"/>
                  </a:cxn>
                  <a:cxn ang="0">
                    <a:pos x="44" y="27"/>
                  </a:cxn>
                  <a:cxn ang="0">
                    <a:pos x="8" y="27"/>
                  </a:cxn>
                  <a:cxn ang="0">
                    <a:pos x="13" y="39"/>
                  </a:cxn>
                  <a:cxn ang="0">
                    <a:pos x="23" y="43"/>
                  </a:cxn>
                  <a:cxn ang="0">
                    <a:pos x="30" y="41"/>
                  </a:cxn>
                  <a:cxn ang="0">
                    <a:pos x="35" y="34"/>
                  </a:cxn>
                  <a:cxn ang="0">
                    <a:pos x="35" y="34"/>
                  </a:cxn>
                  <a:cxn ang="0">
                    <a:pos x="9" y="20"/>
                  </a:cxn>
                  <a:cxn ang="0">
                    <a:pos x="9" y="20"/>
                  </a:cxn>
                  <a:cxn ang="0">
                    <a:pos x="35" y="20"/>
                  </a:cxn>
                  <a:cxn ang="0">
                    <a:pos x="32" y="11"/>
                  </a:cxn>
                  <a:cxn ang="0">
                    <a:pos x="22" y="7"/>
                  </a:cxn>
                  <a:cxn ang="0">
                    <a:pos x="13" y="10"/>
                  </a:cxn>
                  <a:cxn ang="0">
                    <a:pos x="9" y="20"/>
                  </a:cxn>
                  <a:cxn ang="0">
                    <a:pos x="9" y="20"/>
                  </a:cxn>
                </a:cxnLst>
                <a:rect l="0" t="0" r="r" b="b"/>
                <a:pathLst>
                  <a:path w="44" h="50">
                    <a:moveTo>
                      <a:pt x="35" y="34"/>
                    </a:moveTo>
                    <a:lnTo>
                      <a:pt x="35" y="34"/>
                    </a:lnTo>
                    <a:lnTo>
                      <a:pt x="44" y="35"/>
                    </a:lnTo>
                    <a:cubicBezTo>
                      <a:pt x="42" y="39"/>
                      <a:pt x="40" y="43"/>
                      <a:pt x="36" y="46"/>
                    </a:cubicBezTo>
                    <a:cubicBezTo>
                      <a:pt x="33" y="49"/>
                      <a:pt x="28" y="50"/>
                      <a:pt x="23" y="50"/>
                    </a:cubicBezTo>
                    <a:cubicBezTo>
                      <a:pt x="16" y="50"/>
                      <a:pt x="10" y="48"/>
                      <a:pt x="6" y="44"/>
                    </a:cubicBezTo>
                    <a:cubicBezTo>
                      <a:pt x="2" y="39"/>
                      <a:pt x="0" y="33"/>
                      <a:pt x="0" y="25"/>
                    </a:cubicBezTo>
                    <a:cubicBezTo>
                      <a:pt x="0" y="17"/>
                      <a:pt x="2" y="11"/>
                      <a:pt x="6" y="7"/>
                    </a:cubicBezTo>
                    <a:cubicBezTo>
                      <a:pt x="10" y="2"/>
                      <a:pt x="15" y="0"/>
                      <a:pt x="22" y="0"/>
                    </a:cubicBezTo>
                    <a:cubicBezTo>
                      <a:pt x="28" y="0"/>
                      <a:pt x="34" y="2"/>
                      <a:pt x="38" y="7"/>
                    </a:cubicBezTo>
                    <a:cubicBezTo>
                      <a:pt x="42" y="11"/>
                      <a:pt x="44" y="17"/>
                      <a:pt x="44" y="25"/>
                    </a:cubicBezTo>
                    <a:cubicBezTo>
                      <a:pt x="44" y="25"/>
                      <a:pt x="44" y="26"/>
                      <a:pt x="44" y="27"/>
                    </a:cubicBezTo>
                    <a:lnTo>
                      <a:pt x="8" y="27"/>
                    </a:lnTo>
                    <a:cubicBezTo>
                      <a:pt x="8" y="32"/>
                      <a:pt x="10" y="36"/>
                      <a:pt x="13" y="39"/>
                    </a:cubicBezTo>
                    <a:cubicBezTo>
                      <a:pt x="15" y="42"/>
                      <a:pt x="19" y="43"/>
                      <a:pt x="23" y="43"/>
                    </a:cubicBezTo>
                    <a:cubicBezTo>
                      <a:pt x="26" y="43"/>
                      <a:pt x="28" y="43"/>
                      <a:pt x="30" y="41"/>
                    </a:cubicBezTo>
                    <a:cubicBezTo>
                      <a:pt x="32" y="39"/>
                      <a:pt x="34" y="37"/>
                      <a:pt x="35" y="34"/>
                    </a:cubicBezTo>
                    <a:lnTo>
                      <a:pt x="35" y="34"/>
                    </a:lnTo>
                    <a:close/>
                    <a:moveTo>
                      <a:pt x="9" y="20"/>
                    </a:moveTo>
                    <a:lnTo>
                      <a:pt x="9" y="20"/>
                    </a:lnTo>
                    <a:lnTo>
                      <a:pt x="35" y="20"/>
                    </a:lnTo>
                    <a:cubicBezTo>
                      <a:pt x="35" y="16"/>
                      <a:pt x="34" y="13"/>
                      <a:pt x="32" y="11"/>
                    </a:cubicBezTo>
                    <a:cubicBezTo>
                      <a:pt x="30" y="8"/>
                      <a:pt x="26" y="7"/>
                      <a:pt x="22" y="7"/>
                    </a:cubicBezTo>
                    <a:cubicBezTo>
                      <a:pt x="18" y="7"/>
                      <a:pt x="15" y="8"/>
                      <a:pt x="13" y="10"/>
                    </a:cubicBezTo>
                    <a:cubicBezTo>
                      <a:pt x="10" y="13"/>
                      <a:pt x="9" y="16"/>
                      <a:pt x="9" y="20"/>
                    </a:cubicBezTo>
                    <a:lnTo>
                      <a:pt x="9" y="2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23" name="Freeform 203"/>
              <p:cNvSpPr>
                <a:spLocks noEditPoints="1"/>
              </p:cNvSpPr>
              <p:nvPr/>
            </p:nvSpPr>
            <p:spPr bwMode="auto">
              <a:xfrm>
                <a:off x="4703" y="1812"/>
                <a:ext cx="54" cy="66"/>
              </a:xfrm>
              <a:custGeom>
                <a:avLst/>
                <a:gdLst/>
                <a:ahLst/>
                <a:cxnLst>
                  <a:cxn ang="0">
                    <a:pos x="35" y="34"/>
                  </a:cxn>
                  <a:cxn ang="0">
                    <a:pos x="35" y="34"/>
                  </a:cxn>
                  <a:cxn ang="0">
                    <a:pos x="44" y="35"/>
                  </a:cxn>
                  <a:cxn ang="0">
                    <a:pos x="36" y="46"/>
                  </a:cxn>
                  <a:cxn ang="0">
                    <a:pos x="23" y="50"/>
                  </a:cxn>
                  <a:cxn ang="0">
                    <a:pos x="6" y="44"/>
                  </a:cxn>
                  <a:cxn ang="0">
                    <a:pos x="0" y="25"/>
                  </a:cxn>
                  <a:cxn ang="0">
                    <a:pos x="6" y="7"/>
                  </a:cxn>
                  <a:cxn ang="0">
                    <a:pos x="22" y="0"/>
                  </a:cxn>
                  <a:cxn ang="0">
                    <a:pos x="38" y="7"/>
                  </a:cxn>
                  <a:cxn ang="0">
                    <a:pos x="44" y="25"/>
                  </a:cxn>
                  <a:cxn ang="0">
                    <a:pos x="44" y="27"/>
                  </a:cxn>
                  <a:cxn ang="0">
                    <a:pos x="8" y="27"/>
                  </a:cxn>
                  <a:cxn ang="0">
                    <a:pos x="13" y="39"/>
                  </a:cxn>
                  <a:cxn ang="0">
                    <a:pos x="23" y="43"/>
                  </a:cxn>
                  <a:cxn ang="0">
                    <a:pos x="30" y="41"/>
                  </a:cxn>
                  <a:cxn ang="0">
                    <a:pos x="35" y="34"/>
                  </a:cxn>
                  <a:cxn ang="0">
                    <a:pos x="35" y="34"/>
                  </a:cxn>
                  <a:cxn ang="0">
                    <a:pos x="9" y="20"/>
                  </a:cxn>
                  <a:cxn ang="0">
                    <a:pos x="9" y="20"/>
                  </a:cxn>
                  <a:cxn ang="0">
                    <a:pos x="35" y="20"/>
                  </a:cxn>
                  <a:cxn ang="0">
                    <a:pos x="32" y="11"/>
                  </a:cxn>
                  <a:cxn ang="0">
                    <a:pos x="22" y="7"/>
                  </a:cxn>
                  <a:cxn ang="0">
                    <a:pos x="13" y="10"/>
                  </a:cxn>
                  <a:cxn ang="0">
                    <a:pos x="9" y="20"/>
                  </a:cxn>
                  <a:cxn ang="0">
                    <a:pos x="9" y="20"/>
                  </a:cxn>
                </a:cxnLst>
                <a:rect l="0" t="0" r="r" b="b"/>
                <a:pathLst>
                  <a:path w="44" h="50">
                    <a:moveTo>
                      <a:pt x="35" y="34"/>
                    </a:moveTo>
                    <a:lnTo>
                      <a:pt x="35" y="34"/>
                    </a:lnTo>
                    <a:lnTo>
                      <a:pt x="44" y="35"/>
                    </a:lnTo>
                    <a:cubicBezTo>
                      <a:pt x="42" y="39"/>
                      <a:pt x="40" y="43"/>
                      <a:pt x="36" y="46"/>
                    </a:cubicBezTo>
                    <a:cubicBezTo>
                      <a:pt x="33" y="49"/>
                      <a:pt x="28" y="50"/>
                      <a:pt x="23" y="50"/>
                    </a:cubicBezTo>
                    <a:cubicBezTo>
                      <a:pt x="16" y="50"/>
                      <a:pt x="10" y="48"/>
                      <a:pt x="6" y="44"/>
                    </a:cubicBezTo>
                    <a:cubicBezTo>
                      <a:pt x="2" y="39"/>
                      <a:pt x="0" y="33"/>
                      <a:pt x="0" y="25"/>
                    </a:cubicBezTo>
                    <a:cubicBezTo>
                      <a:pt x="0" y="17"/>
                      <a:pt x="2" y="11"/>
                      <a:pt x="6" y="7"/>
                    </a:cubicBezTo>
                    <a:cubicBezTo>
                      <a:pt x="10" y="2"/>
                      <a:pt x="16" y="0"/>
                      <a:pt x="22" y="0"/>
                    </a:cubicBezTo>
                    <a:cubicBezTo>
                      <a:pt x="29" y="0"/>
                      <a:pt x="34" y="2"/>
                      <a:pt x="38" y="7"/>
                    </a:cubicBezTo>
                    <a:cubicBezTo>
                      <a:pt x="42" y="11"/>
                      <a:pt x="44" y="17"/>
                      <a:pt x="44" y="25"/>
                    </a:cubicBezTo>
                    <a:cubicBezTo>
                      <a:pt x="44" y="25"/>
                      <a:pt x="44" y="26"/>
                      <a:pt x="44" y="27"/>
                    </a:cubicBezTo>
                    <a:lnTo>
                      <a:pt x="8" y="27"/>
                    </a:lnTo>
                    <a:cubicBezTo>
                      <a:pt x="9" y="32"/>
                      <a:pt x="10" y="36"/>
                      <a:pt x="13" y="39"/>
                    </a:cubicBezTo>
                    <a:cubicBezTo>
                      <a:pt x="15" y="42"/>
                      <a:pt x="19" y="43"/>
                      <a:pt x="23" y="43"/>
                    </a:cubicBezTo>
                    <a:cubicBezTo>
                      <a:pt x="26" y="43"/>
                      <a:pt x="28" y="43"/>
                      <a:pt x="30" y="41"/>
                    </a:cubicBezTo>
                    <a:cubicBezTo>
                      <a:pt x="32" y="39"/>
                      <a:pt x="34" y="37"/>
                      <a:pt x="35" y="34"/>
                    </a:cubicBezTo>
                    <a:lnTo>
                      <a:pt x="35" y="34"/>
                    </a:lnTo>
                    <a:close/>
                    <a:moveTo>
                      <a:pt x="9" y="20"/>
                    </a:moveTo>
                    <a:lnTo>
                      <a:pt x="9" y="20"/>
                    </a:lnTo>
                    <a:lnTo>
                      <a:pt x="35" y="20"/>
                    </a:lnTo>
                    <a:cubicBezTo>
                      <a:pt x="35" y="16"/>
                      <a:pt x="34" y="13"/>
                      <a:pt x="32" y="11"/>
                    </a:cubicBezTo>
                    <a:cubicBezTo>
                      <a:pt x="30" y="8"/>
                      <a:pt x="26" y="7"/>
                      <a:pt x="22" y="7"/>
                    </a:cubicBezTo>
                    <a:cubicBezTo>
                      <a:pt x="19" y="7"/>
                      <a:pt x="15" y="8"/>
                      <a:pt x="13" y="10"/>
                    </a:cubicBezTo>
                    <a:cubicBezTo>
                      <a:pt x="10" y="13"/>
                      <a:pt x="9" y="16"/>
                      <a:pt x="9" y="20"/>
                    </a:cubicBezTo>
                    <a:lnTo>
                      <a:pt x="9" y="2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24" name="Freeform 204"/>
              <p:cNvSpPr>
                <a:spLocks/>
              </p:cNvSpPr>
              <p:nvPr/>
            </p:nvSpPr>
            <p:spPr bwMode="auto">
              <a:xfrm>
                <a:off x="3713" y="1948"/>
                <a:ext cx="60" cy="88"/>
              </a:xfrm>
              <a:custGeom>
                <a:avLst/>
                <a:gdLst/>
                <a:ahLst/>
                <a:cxnLst>
                  <a:cxn ang="0">
                    <a:pos x="0" y="66"/>
                  </a:cxn>
                  <a:cxn ang="0">
                    <a:pos x="0" y="66"/>
                  </a:cxn>
                  <a:cxn ang="0">
                    <a:pos x="0" y="0"/>
                  </a:cxn>
                  <a:cxn ang="0">
                    <a:pos x="47" y="0"/>
                  </a:cxn>
                  <a:cxn ang="0">
                    <a:pos x="47" y="8"/>
                  </a:cxn>
                  <a:cxn ang="0">
                    <a:pos x="8" y="8"/>
                  </a:cxn>
                  <a:cxn ang="0">
                    <a:pos x="8" y="28"/>
                  </a:cxn>
                  <a:cxn ang="0">
                    <a:pos x="45" y="28"/>
                  </a:cxn>
                  <a:cxn ang="0">
                    <a:pos x="45" y="36"/>
                  </a:cxn>
                  <a:cxn ang="0">
                    <a:pos x="8" y="36"/>
                  </a:cxn>
                  <a:cxn ang="0">
                    <a:pos x="8" y="58"/>
                  </a:cxn>
                  <a:cxn ang="0">
                    <a:pos x="49" y="58"/>
                  </a:cxn>
                  <a:cxn ang="0">
                    <a:pos x="49" y="66"/>
                  </a:cxn>
                  <a:cxn ang="0">
                    <a:pos x="0" y="66"/>
                  </a:cxn>
                </a:cxnLst>
                <a:rect l="0" t="0" r="r" b="b"/>
                <a:pathLst>
                  <a:path w="49" h="66">
                    <a:moveTo>
                      <a:pt x="0" y="66"/>
                    </a:moveTo>
                    <a:lnTo>
                      <a:pt x="0" y="66"/>
                    </a:lnTo>
                    <a:lnTo>
                      <a:pt x="0" y="0"/>
                    </a:lnTo>
                    <a:lnTo>
                      <a:pt x="47" y="0"/>
                    </a:lnTo>
                    <a:lnTo>
                      <a:pt x="47" y="8"/>
                    </a:lnTo>
                    <a:lnTo>
                      <a:pt x="8" y="8"/>
                    </a:lnTo>
                    <a:lnTo>
                      <a:pt x="8" y="28"/>
                    </a:lnTo>
                    <a:lnTo>
                      <a:pt x="45" y="28"/>
                    </a:lnTo>
                    <a:lnTo>
                      <a:pt x="45" y="36"/>
                    </a:lnTo>
                    <a:lnTo>
                      <a:pt x="8" y="36"/>
                    </a:lnTo>
                    <a:lnTo>
                      <a:pt x="8" y="58"/>
                    </a:lnTo>
                    <a:lnTo>
                      <a:pt x="49" y="58"/>
                    </a:lnTo>
                    <a:lnTo>
                      <a:pt x="49"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133526" name="Group 406"/>
            <p:cNvGrpSpPr>
              <a:grpSpLocks/>
            </p:cNvGrpSpPr>
            <p:nvPr/>
          </p:nvGrpSpPr>
          <p:grpSpPr bwMode="auto">
            <a:xfrm>
              <a:off x="-36" y="-55"/>
              <a:ext cx="5843" cy="10650"/>
              <a:chOff x="-36" y="-55"/>
              <a:chExt cx="5843" cy="10650"/>
            </a:xfrm>
          </p:grpSpPr>
          <p:sp>
            <p:nvSpPr>
              <p:cNvPr id="133326" name="Freeform 206"/>
              <p:cNvSpPr>
                <a:spLocks/>
              </p:cNvSpPr>
              <p:nvPr/>
            </p:nvSpPr>
            <p:spPr bwMode="auto">
              <a:xfrm>
                <a:off x="3788" y="1971"/>
                <a:ext cx="79" cy="65"/>
              </a:xfrm>
              <a:custGeom>
                <a:avLst/>
                <a:gdLst/>
                <a:ahLst/>
                <a:cxnLst>
                  <a:cxn ang="0">
                    <a:pos x="0" y="49"/>
                  </a:cxn>
                  <a:cxn ang="0">
                    <a:pos x="0" y="49"/>
                  </a:cxn>
                  <a:cxn ang="0">
                    <a:pos x="0" y="1"/>
                  </a:cxn>
                  <a:cxn ang="0">
                    <a:pos x="7" y="1"/>
                  </a:cxn>
                  <a:cxn ang="0">
                    <a:pos x="7" y="8"/>
                  </a:cxn>
                  <a:cxn ang="0">
                    <a:pos x="13" y="2"/>
                  </a:cxn>
                  <a:cxn ang="0">
                    <a:pos x="22" y="0"/>
                  </a:cxn>
                  <a:cxn ang="0">
                    <a:pos x="30" y="2"/>
                  </a:cxn>
                  <a:cxn ang="0">
                    <a:pos x="35" y="8"/>
                  </a:cxn>
                  <a:cxn ang="0">
                    <a:pos x="50" y="0"/>
                  </a:cxn>
                  <a:cxn ang="0">
                    <a:pos x="61" y="4"/>
                  </a:cxn>
                  <a:cxn ang="0">
                    <a:pos x="65" y="16"/>
                  </a:cxn>
                  <a:cxn ang="0">
                    <a:pos x="65" y="49"/>
                  </a:cxn>
                  <a:cxn ang="0">
                    <a:pos x="57" y="49"/>
                  </a:cxn>
                  <a:cxn ang="0">
                    <a:pos x="57" y="19"/>
                  </a:cxn>
                  <a:cxn ang="0">
                    <a:pos x="56" y="12"/>
                  </a:cxn>
                  <a:cxn ang="0">
                    <a:pos x="53" y="8"/>
                  </a:cxn>
                  <a:cxn ang="0">
                    <a:pos x="48" y="7"/>
                  </a:cxn>
                  <a:cxn ang="0">
                    <a:pos x="40" y="10"/>
                  </a:cxn>
                  <a:cxn ang="0">
                    <a:pos x="36" y="21"/>
                  </a:cxn>
                  <a:cxn ang="0">
                    <a:pos x="36" y="49"/>
                  </a:cxn>
                  <a:cxn ang="0">
                    <a:pos x="28" y="49"/>
                  </a:cxn>
                  <a:cxn ang="0">
                    <a:pos x="28" y="18"/>
                  </a:cxn>
                  <a:cxn ang="0">
                    <a:pos x="26" y="10"/>
                  </a:cxn>
                  <a:cxn ang="0">
                    <a:pos x="20" y="7"/>
                  </a:cxn>
                  <a:cxn ang="0">
                    <a:pos x="13" y="9"/>
                  </a:cxn>
                  <a:cxn ang="0">
                    <a:pos x="9" y="14"/>
                  </a:cxn>
                  <a:cxn ang="0">
                    <a:pos x="8" y="24"/>
                  </a:cxn>
                  <a:cxn ang="0">
                    <a:pos x="8" y="49"/>
                  </a:cxn>
                  <a:cxn ang="0">
                    <a:pos x="0" y="49"/>
                  </a:cxn>
                </a:cxnLst>
                <a:rect l="0" t="0" r="r" b="b"/>
                <a:pathLst>
                  <a:path w="65" h="49">
                    <a:moveTo>
                      <a:pt x="0" y="49"/>
                    </a:moveTo>
                    <a:lnTo>
                      <a:pt x="0" y="49"/>
                    </a:lnTo>
                    <a:lnTo>
                      <a:pt x="0" y="1"/>
                    </a:lnTo>
                    <a:lnTo>
                      <a:pt x="7" y="1"/>
                    </a:lnTo>
                    <a:lnTo>
                      <a:pt x="7" y="8"/>
                    </a:lnTo>
                    <a:cubicBezTo>
                      <a:pt x="9" y="6"/>
                      <a:pt x="11" y="4"/>
                      <a:pt x="13" y="2"/>
                    </a:cubicBezTo>
                    <a:cubicBezTo>
                      <a:pt x="16" y="1"/>
                      <a:pt x="18" y="0"/>
                      <a:pt x="22" y="0"/>
                    </a:cubicBezTo>
                    <a:cubicBezTo>
                      <a:pt x="25" y="0"/>
                      <a:pt x="28" y="1"/>
                      <a:pt x="30" y="2"/>
                    </a:cubicBezTo>
                    <a:cubicBezTo>
                      <a:pt x="33" y="4"/>
                      <a:pt x="34" y="6"/>
                      <a:pt x="35" y="8"/>
                    </a:cubicBezTo>
                    <a:cubicBezTo>
                      <a:pt x="39" y="3"/>
                      <a:pt x="44" y="0"/>
                      <a:pt x="50" y="0"/>
                    </a:cubicBezTo>
                    <a:cubicBezTo>
                      <a:pt x="55" y="0"/>
                      <a:pt x="58" y="1"/>
                      <a:pt x="61" y="4"/>
                    </a:cubicBezTo>
                    <a:cubicBezTo>
                      <a:pt x="63" y="7"/>
                      <a:pt x="65" y="11"/>
                      <a:pt x="65" y="16"/>
                    </a:cubicBezTo>
                    <a:lnTo>
                      <a:pt x="65" y="49"/>
                    </a:lnTo>
                    <a:lnTo>
                      <a:pt x="57" y="49"/>
                    </a:lnTo>
                    <a:lnTo>
                      <a:pt x="57" y="19"/>
                    </a:lnTo>
                    <a:cubicBezTo>
                      <a:pt x="57" y="16"/>
                      <a:pt x="56" y="13"/>
                      <a:pt x="56" y="12"/>
                    </a:cubicBezTo>
                    <a:cubicBezTo>
                      <a:pt x="55" y="10"/>
                      <a:pt x="54" y="9"/>
                      <a:pt x="53" y="8"/>
                    </a:cubicBezTo>
                    <a:cubicBezTo>
                      <a:pt x="51" y="8"/>
                      <a:pt x="50" y="7"/>
                      <a:pt x="48" y="7"/>
                    </a:cubicBezTo>
                    <a:cubicBezTo>
                      <a:pt x="45" y="7"/>
                      <a:pt x="42" y="8"/>
                      <a:pt x="40" y="10"/>
                    </a:cubicBezTo>
                    <a:cubicBezTo>
                      <a:pt x="37" y="13"/>
                      <a:pt x="36" y="16"/>
                      <a:pt x="36" y="21"/>
                    </a:cubicBezTo>
                    <a:lnTo>
                      <a:pt x="36" y="49"/>
                    </a:lnTo>
                    <a:lnTo>
                      <a:pt x="28" y="49"/>
                    </a:lnTo>
                    <a:lnTo>
                      <a:pt x="28" y="18"/>
                    </a:lnTo>
                    <a:cubicBezTo>
                      <a:pt x="28" y="14"/>
                      <a:pt x="28" y="12"/>
                      <a:pt x="26" y="10"/>
                    </a:cubicBezTo>
                    <a:cubicBezTo>
                      <a:pt x="25" y="8"/>
                      <a:pt x="23" y="7"/>
                      <a:pt x="20" y="7"/>
                    </a:cubicBezTo>
                    <a:cubicBezTo>
                      <a:pt x="18" y="7"/>
                      <a:pt x="15" y="8"/>
                      <a:pt x="13" y="9"/>
                    </a:cubicBezTo>
                    <a:cubicBezTo>
                      <a:pt x="12" y="10"/>
                      <a:pt x="10" y="12"/>
                      <a:pt x="9" y="14"/>
                    </a:cubicBezTo>
                    <a:cubicBezTo>
                      <a:pt x="8" y="16"/>
                      <a:pt x="8" y="20"/>
                      <a:pt x="8" y="24"/>
                    </a:cubicBezTo>
                    <a:lnTo>
                      <a:pt x="8" y="49"/>
                    </a:lnTo>
                    <a:lnTo>
                      <a:pt x="0"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27" name="Freeform 207"/>
              <p:cNvSpPr>
                <a:spLocks noEditPoints="1"/>
              </p:cNvSpPr>
              <p:nvPr/>
            </p:nvSpPr>
            <p:spPr bwMode="auto">
              <a:xfrm>
                <a:off x="3883" y="1971"/>
                <a:ext cx="51" cy="88"/>
              </a:xfrm>
              <a:custGeom>
                <a:avLst/>
                <a:gdLst/>
                <a:ahLst/>
                <a:cxnLst>
                  <a:cxn ang="0">
                    <a:pos x="0" y="67"/>
                  </a:cxn>
                  <a:cxn ang="0">
                    <a:pos x="0" y="67"/>
                  </a:cxn>
                  <a:cxn ang="0">
                    <a:pos x="0" y="1"/>
                  </a:cxn>
                  <a:cxn ang="0">
                    <a:pos x="8" y="1"/>
                  </a:cxn>
                  <a:cxn ang="0">
                    <a:pos x="8" y="7"/>
                  </a:cxn>
                  <a:cxn ang="0">
                    <a:pos x="13" y="2"/>
                  </a:cxn>
                  <a:cxn ang="0">
                    <a:pos x="21" y="0"/>
                  </a:cxn>
                  <a:cxn ang="0">
                    <a:pos x="32" y="3"/>
                  </a:cxn>
                  <a:cxn ang="0">
                    <a:pos x="39" y="12"/>
                  </a:cxn>
                  <a:cxn ang="0">
                    <a:pos x="42" y="25"/>
                  </a:cxn>
                  <a:cxn ang="0">
                    <a:pos x="39" y="38"/>
                  </a:cxn>
                  <a:cxn ang="0">
                    <a:pos x="31" y="47"/>
                  </a:cxn>
                  <a:cxn ang="0">
                    <a:pos x="21" y="50"/>
                  </a:cxn>
                  <a:cxn ang="0">
                    <a:pos x="14" y="48"/>
                  </a:cxn>
                  <a:cxn ang="0">
                    <a:pos x="8" y="44"/>
                  </a:cxn>
                  <a:cxn ang="0">
                    <a:pos x="8" y="67"/>
                  </a:cxn>
                  <a:cxn ang="0">
                    <a:pos x="0" y="67"/>
                  </a:cxn>
                  <a:cxn ang="0">
                    <a:pos x="8" y="25"/>
                  </a:cxn>
                  <a:cxn ang="0">
                    <a:pos x="8" y="25"/>
                  </a:cxn>
                  <a:cxn ang="0">
                    <a:pos x="11" y="39"/>
                  </a:cxn>
                  <a:cxn ang="0">
                    <a:pos x="20" y="43"/>
                  </a:cxn>
                  <a:cxn ang="0">
                    <a:pos x="30" y="39"/>
                  </a:cxn>
                  <a:cxn ang="0">
                    <a:pos x="33" y="25"/>
                  </a:cxn>
                  <a:cxn ang="0">
                    <a:pos x="30" y="11"/>
                  </a:cxn>
                  <a:cxn ang="0">
                    <a:pos x="21" y="6"/>
                  </a:cxn>
                  <a:cxn ang="0">
                    <a:pos x="12" y="11"/>
                  </a:cxn>
                  <a:cxn ang="0">
                    <a:pos x="8" y="25"/>
                  </a:cxn>
                  <a:cxn ang="0">
                    <a:pos x="8" y="25"/>
                  </a:cxn>
                </a:cxnLst>
                <a:rect l="0" t="0" r="r" b="b"/>
                <a:pathLst>
                  <a:path w="42" h="67">
                    <a:moveTo>
                      <a:pt x="0" y="67"/>
                    </a:moveTo>
                    <a:lnTo>
                      <a:pt x="0" y="67"/>
                    </a:lnTo>
                    <a:lnTo>
                      <a:pt x="0" y="1"/>
                    </a:lnTo>
                    <a:lnTo>
                      <a:pt x="8" y="1"/>
                    </a:lnTo>
                    <a:lnTo>
                      <a:pt x="8" y="7"/>
                    </a:lnTo>
                    <a:cubicBezTo>
                      <a:pt x="9" y="5"/>
                      <a:pt x="11" y="3"/>
                      <a:pt x="13" y="2"/>
                    </a:cubicBezTo>
                    <a:cubicBezTo>
                      <a:pt x="16" y="1"/>
                      <a:pt x="18" y="0"/>
                      <a:pt x="21" y="0"/>
                    </a:cubicBezTo>
                    <a:cubicBezTo>
                      <a:pt x="26" y="0"/>
                      <a:pt x="29" y="1"/>
                      <a:pt x="32" y="3"/>
                    </a:cubicBezTo>
                    <a:cubicBezTo>
                      <a:pt x="35" y="5"/>
                      <a:pt x="38" y="8"/>
                      <a:pt x="39" y="12"/>
                    </a:cubicBezTo>
                    <a:cubicBezTo>
                      <a:pt x="41" y="16"/>
                      <a:pt x="42" y="20"/>
                      <a:pt x="42" y="25"/>
                    </a:cubicBezTo>
                    <a:cubicBezTo>
                      <a:pt x="42" y="30"/>
                      <a:pt x="41" y="34"/>
                      <a:pt x="39" y="38"/>
                    </a:cubicBezTo>
                    <a:cubicBezTo>
                      <a:pt x="37" y="42"/>
                      <a:pt x="35" y="45"/>
                      <a:pt x="31" y="47"/>
                    </a:cubicBezTo>
                    <a:cubicBezTo>
                      <a:pt x="28" y="49"/>
                      <a:pt x="25" y="50"/>
                      <a:pt x="21" y="50"/>
                    </a:cubicBezTo>
                    <a:cubicBezTo>
                      <a:pt x="18" y="50"/>
                      <a:pt x="16" y="49"/>
                      <a:pt x="14" y="48"/>
                    </a:cubicBezTo>
                    <a:cubicBezTo>
                      <a:pt x="11" y="47"/>
                      <a:pt x="10" y="46"/>
                      <a:pt x="8" y="44"/>
                    </a:cubicBezTo>
                    <a:lnTo>
                      <a:pt x="8" y="67"/>
                    </a:lnTo>
                    <a:lnTo>
                      <a:pt x="0" y="67"/>
                    </a:lnTo>
                    <a:close/>
                    <a:moveTo>
                      <a:pt x="8" y="25"/>
                    </a:moveTo>
                    <a:lnTo>
                      <a:pt x="8" y="25"/>
                    </a:lnTo>
                    <a:cubicBezTo>
                      <a:pt x="8" y="31"/>
                      <a:pt x="9" y="36"/>
                      <a:pt x="11" y="39"/>
                    </a:cubicBezTo>
                    <a:cubicBezTo>
                      <a:pt x="14" y="42"/>
                      <a:pt x="17" y="43"/>
                      <a:pt x="20" y="43"/>
                    </a:cubicBezTo>
                    <a:cubicBezTo>
                      <a:pt x="24" y="43"/>
                      <a:pt x="27" y="42"/>
                      <a:pt x="30" y="39"/>
                    </a:cubicBezTo>
                    <a:cubicBezTo>
                      <a:pt x="32" y="36"/>
                      <a:pt x="33" y="31"/>
                      <a:pt x="33" y="25"/>
                    </a:cubicBezTo>
                    <a:cubicBezTo>
                      <a:pt x="33" y="19"/>
                      <a:pt x="32" y="14"/>
                      <a:pt x="30" y="11"/>
                    </a:cubicBezTo>
                    <a:cubicBezTo>
                      <a:pt x="27" y="8"/>
                      <a:pt x="24" y="6"/>
                      <a:pt x="21" y="6"/>
                    </a:cubicBezTo>
                    <a:cubicBezTo>
                      <a:pt x="17" y="6"/>
                      <a:pt x="14" y="8"/>
                      <a:pt x="12" y="11"/>
                    </a:cubicBezTo>
                    <a:cubicBezTo>
                      <a:pt x="9" y="14"/>
                      <a:pt x="8" y="19"/>
                      <a:pt x="8" y="25"/>
                    </a:cubicBezTo>
                    <a:lnTo>
                      <a:pt x="8"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28" name="Freeform 208"/>
              <p:cNvSpPr>
                <a:spLocks/>
              </p:cNvSpPr>
              <p:nvPr/>
            </p:nvSpPr>
            <p:spPr bwMode="auto">
              <a:xfrm>
                <a:off x="3945" y="1948"/>
                <a:ext cx="9" cy="88"/>
              </a:xfrm>
              <a:custGeom>
                <a:avLst/>
                <a:gdLst/>
                <a:ahLst/>
                <a:cxnLst>
                  <a:cxn ang="0">
                    <a:pos x="0" y="66"/>
                  </a:cxn>
                  <a:cxn ang="0">
                    <a:pos x="0" y="66"/>
                  </a:cxn>
                  <a:cxn ang="0">
                    <a:pos x="0" y="0"/>
                  </a:cxn>
                  <a:cxn ang="0">
                    <a:pos x="8" y="0"/>
                  </a:cxn>
                  <a:cxn ang="0">
                    <a:pos x="8" y="66"/>
                  </a:cxn>
                  <a:cxn ang="0">
                    <a:pos x="0" y="66"/>
                  </a:cxn>
                </a:cxnLst>
                <a:rect l="0" t="0" r="r" b="b"/>
                <a:pathLst>
                  <a:path w="8" h="66">
                    <a:moveTo>
                      <a:pt x="0" y="66"/>
                    </a:moveTo>
                    <a:lnTo>
                      <a:pt x="0" y="66"/>
                    </a:lnTo>
                    <a:lnTo>
                      <a:pt x="0" y="0"/>
                    </a:lnTo>
                    <a:lnTo>
                      <a:pt x="8" y="0"/>
                    </a:ln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29" name="Freeform 209"/>
              <p:cNvSpPr>
                <a:spLocks noEditPoints="1"/>
              </p:cNvSpPr>
              <p:nvPr/>
            </p:nvSpPr>
            <p:spPr bwMode="auto">
              <a:xfrm>
                <a:off x="3967" y="1971"/>
                <a:ext cx="54" cy="66"/>
              </a:xfrm>
              <a:custGeom>
                <a:avLst/>
                <a:gdLst/>
                <a:ahLst/>
                <a:cxnLst>
                  <a:cxn ang="0">
                    <a:pos x="0" y="25"/>
                  </a:cxn>
                  <a:cxn ang="0">
                    <a:pos x="0" y="25"/>
                  </a:cxn>
                  <a:cxn ang="0">
                    <a:pos x="8" y="5"/>
                  </a:cxn>
                  <a:cxn ang="0">
                    <a:pos x="23" y="0"/>
                  </a:cxn>
                  <a:cxn ang="0">
                    <a:pos x="39" y="7"/>
                  </a:cxn>
                  <a:cxn ang="0">
                    <a:pos x="45" y="24"/>
                  </a:cxn>
                  <a:cxn ang="0">
                    <a:pos x="42" y="39"/>
                  </a:cxn>
                  <a:cxn ang="0">
                    <a:pos x="34" y="47"/>
                  </a:cxn>
                  <a:cxn ang="0">
                    <a:pos x="23" y="50"/>
                  </a:cxn>
                  <a:cxn ang="0">
                    <a:pos x="6" y="44"/>
                  </a:cxn>
                  <a:cxn ang="0">
                    <a:pos x="0" y="25"/>
                  </a:cxn>
                  <a:cxn ang="0">
                    <a:pos x="0" y="25"/>
                  </a:cxn>
                  <a:cxn ang="0">
                    <a:pos x="9" y="25"/>
                  </a:cxn>
                  <a:cxn ang="0">
                    <a:pos x="9" y="25"/>
                  </a:cxn>
                  <a:cxn ang="0">
                    <a:pos x="13" y="39"/>
                  </a:cxn>
                  <a:cxn ang="0">
                    <a:pos x="23" y="43"/>
                  </a:cxn>
                  <a:cxn ang="0">
                    <a:pos x="33" y="39"/>
                  </a:cxn>
                  <a:cxn ang="0">
                    <a:pos x="37" y="25"/>
                  </a:cxn>
                  <a:cxn ang="0">
                    <a:pos x="33" y="11"/>
                  </a:cxn>
                  <a:cxn ang="0">
                    <a:pos x="23" y="7"/>
                  </a:cxn>
                  <a:cxn ang="0">
                    <a:pos x="13" y="11"/>
                  </a:cxn>
                  <a:cxn ang="0">
                    <a:pos x="9" y="25"/>
                  </a:cxn>
                  <a:cxn ang="0">
                    <a:pos x="9" y="25"/>
                  </a:cxn>
                </a:cxnLst>
                <a:rect l="0" t="0" r="r" b="b"/>
                <a:pathLst>
                  <a:path w="45" h="50">
                    <a:moveTo>
                      <a:pt x="0" y="25"/>
                    </a:moveTo>
                    <a:lnTo>
                      <a:pt x="0" y="25"/>
                    </a:lnTo>
                    <a:cubicBezTo>
                      <a:pt x="0" y="16"/>
                      <a:pt x="3" y="10"/>
                      <a:pt x="8" y="5"/>
                    </a:cubicBezTo>
                    <a:cubicBezTo>
                      <a:pt x="12" y="2"/>
                      <a:pt x="17" y="0"/>
                      <a:pt x="23" y="0"/>
                    </a:cubicBezTo>
                    <a:cubicBezTo>
                      <a:pt x="29" y="0"/>
                      <a:pt x="34" y="2"/>
                      <a:pt x="39" y="7"/>
                    </a:cubicBezTo>
                    <a:cubicBezTo>
                      <a:pt x="43" y="11"/>
                      <a:pt x="45" y="17"/>
                      <a:pt x="45" y="24"/>
                    </a:cubicBezTo>
                    <a:cubicBezTo>
                      <a:pt x="45" y="30"/>
                      <a:pt x="44" y="35"/>
                      <a:pt x="42" y="39"/>
                    </a:cubicBezTo>
                    <a:cubicBezTo>
                      <a:pt x="40" y="42"/>
                      <a:pt x="38" y="45"/>
                      <a:pt x="34" y="47"/>
                    </a:cubicBezTo>
                    <a:cubicBezTo>
                      <a:pt x="31" y="49"/>
                      <a:pt x="27" y="50"/>
                      <a:pt x="23" y="50"/>
                    </a:cubicBezTo>
                    <a:cubicBezTo>
                      <a:pt x="16" y="50"/>
                      <a:pt x="10" y="48"/>
                      <a:pt x="6" y="44"/>
                    </a:cubicBezTo>
                    <a:cubicBezTo>
                      <a:pt x="2" y="39"/>
                      <a:pt x="0" y="33"/>
                      <a:pt x="0" y="25"/>
                    </a:cubicBezTo>
                    <a:lnTo>
                      <a:pt x="0" y="25"/>
                    </a:lnTo>
                    <a:close/>
                    <a:moveTo>
                      <a:pt x="9" y="25"/>
                    </a:moveTo>
                    <a:lnTo>
                      <a:pt x="9" y="25"/>
                    </a:lnTo>
                    <a:cubicBezTo>
                      <a:pt x="9" y="31"/>
                      <a:pt x="10" y="36"/>
                      <a:pt x="13" y="39"/>
                    </a:cubicBezTo>
                    <a:cubicBezTo>
                      <a:pt x="15" y="42"/>
                      <a:pt x="19" y="43"/>
                      <a:pt x="23" y="43"/>
                    </a:cubicBezTo>
                    <a:cubicBezTo>
                      <a:pt x="27" y="43"/>
                      <a:pt x="30" y="42"/>
                      <a:pt x="33" y="39"/>
                    </a:cubicBezTo>
                    <a:cubicBezTo>
                      <a:pt x="35" y="36"/>
                      <a:pt x="37" y="31"/>
                      <a:pt x="37" y="25"/>
                    </a:cubicBezTo>
                    <a:cubicBezTo>
                      <a:pt x="37" y="19"/>
                      <a:pt x="35" y="14"/>
                      <a:pt x="33" y="11"/>
                    </a:cubicBezTo>
                    <a:cubicBezTo>
                      <a:pt x="30" y="8"/>
                      <a:pt x="27" y="7"/>
                      <a:pt x="23" y="7"/>
                    </a:cubicBezTo>
                    <a:cubicBezTo>
                      <a:pt x="19" y="7"/>
                      <a:pt x="15" y="8"/>
                      <a:pt x="13" y="11"/>
                    </a:cubicBezTo>
                    <a:cubicBezTo>
                      <a:pt x="10" y="14"/>
                      <a:pt x="9" y="19"/>
                      <a:pt x="9" y="25"/>
                    </a:cubicBezTo>
                    <a:lnTo>
                      <a:pt x="9"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30" name="Freeform 210"/>
              <p:cNvSpPr>
                <a:spLocks/>
              </p:cNvSpPr>
              <p:nvPr/>
            </p:nvSpPr>
            <p:spPr bwMode="auto">
              <a:xfrm>
                <a:off x="4027" y="1972"/>
                <a:ext cx="54" cy="89"/>
              </a:xfrm>
              <a:custGeom>
                <a:avLst/>
                <a:gdLst/>
                <a:ahLst/>
                <a:cxnLst>
                  <a:cxn ang="0">
                    <a:pos x="4" y="66"/>
                  </a:cxn>
                  <a:cxn ang="0">
                    <a:pos x="4" y="66"/>
                  </a:cxn>
                  <a:cxn ang="0">
                    <a:pos x="3" y="59"/>
                  </a:cxn>
                  <a:cxn ang="0">
                    <a:pos x="8" y="59"/>
                  </a:cxn>
                  <a:cxn ang="0">
                    <a:pos x="12" y="58"/>
                  </a:cxn>
                  <a:cxn ang="0">
                    <a:pos x="15" y="56"/>
                  </a:cxn>
                  <a:cxn ang="0">
                    <a:pos x="17" y="50"/>
                  </a:cxn>
                  <a:cxn ang="0">
                    <a:pos x="18" y="48"/>
                  </a:cxn>
                  <a:cxn ang="0">
                    <a:pos x="0" y="0"/>
                  </a:cxn>
                  <a:cxn ang="0">
                    <a:pos x="9" y="0"/>
                  </a:cxn>
                  <a:cxn ang="0">
                    <a:pos x="18" y="28"/>
                  </a:cxn>
                  <a:cxn ang="0">
                    <a:pos x="22" y="39"/>
                  </a:cxn>
                  <a:cxn ang="0">
                    <a:pos x="25" y="28"/>
                  </a:cxn>
                  <a:cxn ang="0">
                    <a:pos x="35" y="0"/>
                  </a:cxn>
                  <a:cxn ang="0">
                    <a:pos x="44" y="0"/>
                  </a:cxn>
                  <a:cxn ang="0">
                    <a:pos x="25" y="49"/>
                  </a:cxn>
                  <a:cxn ang="0">
                    <a:pos x="21" y="60"/>
                  </a:cxn>
                  <a:cxn ang="0">
                    <a:pos x="16" y="65"/>
                  </a:cxn>
                  <a:cxn ang="0">
                    <a:pos x="9" y="67"/>
                  </a:cxn>
                  <a:cxn ang="0">
                    <a:pos x="4" y="66"/>
                  </a:cxn>
                  <a:cxn ang="0">
                    <a:pos x="4" y="66"/>
                  </a:cxn>
                </a:cxnLst>
                <a:rect l="0" t="0" r="r" b="b"/>
                <a:pathLst>
                  <a:path w="44" h="67">
                    <a:moveTo>
                      <a:pt x="4" y="66"/>
                    </a:moveTo>
                    <a:lnTo>
                      <a:pt x="4" y="66"/>
                    </a:lnTo>
                    <a:lnTo>
                      <a:pt x="3" y="59"/>
                    </a:lnTo>
                    <a:cubicBezTo>
                      <a:pt x="5" y="59"/>
                      <a:pt x="6" y="59"/>
                      <a:pt x="8" y="59"/>
                    </a:cubicBezTo>
                    <a:cubicBezTo>
                      <a:pt x="10" y="59"/>
                      <a:pt x="11" y="59"/>
                      <a:pt x="12" y="58"/>
                    </a:cubicBezTo>
                    <a:cubicBezTo>
                      <a:pt x="13" y="58"/>
                      <a:pt x="14" y="57"/>
                      <a:pt x="15" y="56"/>
                    </a:cubicBezTo>
                    <a:cubicBezTo>
                      <a:pt x="15" y="55"/>
                      <a:pt x="16" y="53"/>
                      <a:pt x="17" y="50"/>
                    </a:cubicBezTo>
                    <a:cubicBezTo>
                      <a:pt x="17" y="49"/>
                      <a:pt x="18" y="49"/>
                      <a:pt x="18" y="48"/>
                    </a:cubicBezTo>
                    <a:lnTo>
                      <a:pt x="0" y="0"/>
                    </a:lnTo>
                    <a:lnTo>
                      <a:pt x="9" y="0"/>
                    </a:lnTo>
                    <a:lnTo>
                      <a:pt x="18" y="28"/>
                    </a:lnTo>
                    <a:cubicBezTo>
                      <a:pt x="20" y="31"/>
                      <a:pt x="21" y="35"/>
                      <a:pt x="22" y="39"/>
                    </a:cubicBezTo>
                    <a:cubicBezTo>
                      <a:pt x="23" y="35"/>
                      <a:pt x="24" y="32"/>
                      <a:pt x="25" y="28"/>
                    </a:cubicBezTo>
                    <a:lnTo>
                      <a:pt x="35" y="0"/>
                    </a:lnTo>
                    <a:lnTo>
                      <a:pt x="44" y="0"/>
                    </a:lnTo>
                    <a:lnTo>
                      <a:pt x="25" y="49"/>
                    </a:lnTo>
                    <a:cubicBezTo>
                      <a:pt x="23" y="54"/>
                      <a:pt x="22" y="58"/>
                      <a:pt x="21" y="60"/>
                    </a:cubicBezTo>
                    <a:cubicBezTo>
                      <a:pt x="19" y="62"/>
                      <a:pt x="18" y="64"/>
                      <a:pt x="16" y="65"/>
                    </a:cubicBezTo>
                    <a:cubicBezTo>
                      <a:pt x="14" y="67"/>
                      <a:pt x="12" y="67"/>
                      <a:pt x="9" y="67"/>
                    </a:cubicBezTo>
                    <a:cubicBezTo>
                      <a:pt x="8" y="67"/>
                      <a:pt x="6" y="67"/>
                      <a:pt x="4" y="66"/>
                    </a:cubicBezTo>
                    <a:lnTo>
                      <a:pt x="4"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31" name="Freeform 211"/>
              <p:cNvSpPr>
                <a:spLocks noEditPoints="1"/>
              </p:cNvSpPr>
              <p:nvPr/>
            </p:nvSpPr>
            <p:spPr bwMode="auto">
              <a:xfrm>
                <a:off x="4082" y="1971"/>
                <a:ext cx="54" cy="66"/>
              </a:xfrm>
              <a:custGeom>
                <a:avLst/>
                <a:gdLst/>
                <a:ahLst/>
                <a:cxnLst>
                  <a:cxn ang="0">
                    <a:pos x="35" y="34"/>
                  </a:cxn>
                  <a:cxn ang="0">
                    <a:pos x="35" y="34"/>
                  </a:cxn>
                  <a:cxn ang="0">
                    <a:pos x="44" y="35"/>
                  </a:cxn>
                  <a:cxn ang="0">
                    <a:pos x="36" y="46"/>
                  </a:cxn>
                  <a:cxn ang="0">
                    <a:pos x="23" y="50"/>
                  </a:cxn>
                  <a:cxn ang="0">
                    <a:pos x="6" y="44"/>
                  </a:cxn>
                  <a:cxn ang="0">
                    <a:pos x="0" y="25"/>
                  </a:cxn>
                  <a:cxn ang="0">
                    <a:pos x="6" y="7"/>
                  </a:cxn>
                  <a:cxn ang="0">
                    <a:pos x="22" y="0"/>
                  </a:cxn>
                  <a:cxn ang="0">
                    <a:pos x="38" y="7"/>
                  </a:cxn>
                  <a:cxn ang="0">
                    <a:pos x="44" y="25"/>
                  </a:cxn>
                  <a:cxn ang="0">
                    <a:pos x="44" y="27"/>
                  </a:cxn>
                  <a:cxn ang="0">
                    <a:pos x="8" y="27"/>
                  </a:cxn>
                  <a:cxn ang="0">
                    <a:pos x="13" y="39"/>
                  </a:cxn>
                  <a:cxn ang="0">
                    <a:pos x="23" y="43"/>
                  </a:cxn>
                  <a:cxn ang="0">
                    <a:pos x="30" y="41"/>
                  </a:cxn>
                  <a:cxn ang="0">
                    <a:pos x="35" y="34"/>
                  </a:cxn>
                  <a:cxn ang="0">
                    <a:pos x="35" y="34"/>
                  </a:cxn>
                  <a:cxn ang="0">
                    <a:pos x="9" y="20"/>
                  </a:cxn>
                  <a:cxn ang="0">
                    <a:pos x="9" y="20"/>
                  </a:cxn>
                  <a:cxn ang="0">
                    <a:pos x="35" y="20"/>
                  </a:cxn>
                  <a:cxn ang="0">
                    <a:pos x="32" y="11"/>
                  </a:cxn>
                  <a:cxn ang="0">
                    <a:pos x="22" y="7"/>
                  </a:cxn>
                  <a:cxn ang="0">
                    <a:pos x="13" y="10"/>
                  </a:cxn>
                  <a:cxn ang="0">
                    <a:pos x="9" y="20"/>
                  </a:cxn>
                  <a:cxn ang="0">
                    <a:pos x="9" y="20"/>
                  </a:cxn>
                </a:cxnLst>
                <a:rect l="0" t="0" r="r" b="b"/>
                <a:pathLst>
                  <a:path w="44" h="50">
                    <a:moveTo>
                      <a:pt x="35" y="34"/>
                    </a:moveTo>
                    <a:lnTo>
                      <a:pt x="35" y="34"/>
                    </a:lnTo>
                    <a:lnTo>
                      <a:pt x="44" y="35"/>
                    </a:lnTo>
                    <a:cubicBezTo>
                      <a:pt x="42" y="39"/>
                      <a:pt x="40" y="43"/>
                      <a:pt x="36" y="46"/>
                    </a:cubicBezTo>
                    <a:cubicBezTo>
                      <a:pt x="33" y="49"/>
                      <a:pt x="28" y="50"/>
                      <a:pt x="23" y="50"/>
                    </a:cubicBezTo>
                    <a:cubicBezTo>
                      <a:pt x="16" y="50"/>
                      <a:pt x="10" y="48"/>
                      <a:pt x="6" y="44"/>
                    </a:cubicBezTo>
                    <a:cubicBezTo>
                      <a:pt x="2" y="39"/>
                      <a:pt x="0" y="33"/>
                      <a:pt x="0" y="25"/>
                    </a:cubicBezTo>
                    <a:cubicBezTo>
                      <a:pt x="0" y="17"/>
                      <a:pt x="2" y="11"/>
                      <a:pt x="6" y="7"/>
                    </a:cubicBezTo>
                    <a:cubicBezTo>
                      <a:pt x="10" y="2"/>
                      <a:pt x="16" y="0"/>
                      <a:pt x="22" y="0"/>
                    </a:cubicBezTo>
                    <a:cubicBezTo>
                      <a:pt x="29" y="0"/>
                      <a:pt x="34" y="2"/>
                      <a:pt x="38" y="7"/>
                    </a:cubicBezTo>
                    <a:cubicBezTo>
                      <a:pt x="42" y="11"/>
                      <a:pt x="44" y="17"/>
                      <a:pt x="44" y="25"/>
                    </a:cubicBezTo>
                    <a:cubicBezTo>
                      <a:pt x="44" y="25"/>
                      <a:pt x="44" y="26"/>
                      <a:pt x="44" y="27"/>
                    </a:cubicBezTo>
                    <a:lnTo>
                      <a:pt x="8" y="27"/>
                    </a:lnTo>
                    <a:cubicBezTo>
                      <a:pt x="9" y="32"/>
                      <a:pt x="10" y="36"/>
                      <a:pt x="13" y="39"/>
                    </a:cubicBezTo>
                    <a:cubicBezTo>
                      <a:pt x="15" y="42"/>
                      <a:pt x="19" y="43"/>
                      <a:pt x="23" y="43"/>
                    </a:cubicBezTo>
                    <a:cubicBezTo>
                      <a:pt x="26" y="43"/>
                      <a:pt x="28" y="43"/>
                      <a:pt x="30" y="41"/>
                    </a:cubicBezTo>
                    <a:cubicBezTo>
                      <a:pt x="32" y="39"/>
                      <a:pt x="34" y="37"/>
                      <a:pt x="35" y="34"/>
                    </a:cubicBezTo>
                    <a:lnTo>
                      <a:pt x="35" y="34"/>
                    </a:lnTo>
                    <a:close/>
                    <a:moveTo>
                      <a:pt x="9" y="20"/>
                    </a:moveTo>
                    <a:lnTo>
                      <a:pt x="9" y="20"/>
                    </a:lnTo>
                    <a:lnTo>
                      <a:pt x="35" y="20"/>
                    </a:lnTo>
                    <a:cubicBezTo>
                      <a:pt x="35" y="16"/>
                      <a:pt x="34" y="13"/>
                      <a:pt x="32" y="11"/>
                    </a:cubicBezTo>
                    <a:cubicBezTo>
                      <a:pt x="30" y="8"/>
                      <a:pt x="26" y="7"/>
                      <a:pt x="22" y="7"/>
                    </a:cubicBezTo>
                    <a:cubicBezTo>
                      <a:pt x="19" y="7"/>
                      <a:pt x="15" y="8"/>
                      <a:pt x="13" y="10"/>
                    </a:cubicBezTo>
                    <a:cubicBezTo>
                      <a:pt x="10" y="13"/>
                      <a:pt x="9" y="16"/>
                      <a:pt x="9" y="20"/>
                    </a:cubicBezTo>
                    <a:lnTo>
                      <a:pt x="9" y="2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32" name="Freeform 212"/>
              <p:cNvSpPr>
                <a:spLocks noEditPoints="1"/>
              </p:cNvSpPr>
              <p:nvPr/>
            </p:nvSpPr>
            <p:spPr bwMode="auto">
              <a:xfrm>
                <a:off x="4144" y="1971"/>
                <a:ext cx="54" cy="66"/>
              </a:xfrm>
              <a:custGeom>
                <a:avLst/>
                <a:gdLst/>
                <a:ahLst/>
                <a:cxnLst>
                  <a:cxn ang="0">
                    <a:pos x="35" y="34"/>
                  </a:cxn>
                  <a:cxn ang="0">
                    <a:pos x="35" y="34"/>
                  </a:cxn>
                  <a:cxn ang="0">
                    <a:pos x="44" y="35"/>
                  </a:cxn>
                  <a:cxn ang="0">
                    <a:pos x="36" y="46"/>
                  </a:cxn>
                  <a:cxn ang="0">
                    <a:pos x="23" y="50"/>
                  </a:cxn>
                  <a:cxn ang="0">
                    <a:pos x="6" y="44"/>
                  </a:cxn>
                  <a:cxn ang="0">
                    <a:pos x="0" y="25"/>
                  </a:cxn>
                  <a:cxn ang="0">
                    <a:pos x="6" y="7"/>
                  </a:cxn>
                  <a:cxn ang="0">
                    <a:pos x="22" y="0"/>
                  </a:cxn>
                  <a:cxn ang="0">
                    <a:pos x="38" y="7"/>
                  </a:cxn>
                  <a:cxn ang="0">
                    <a:pos x="44" y="25"/>
                  </a:cxn>
                  <a:cxn ang="0">
                    <a:pos x="44" y="27"/>
                  </a:cxn>
                  <a:cxn ang="0">
                    <a:pos x="8" y="27"/>
                  </a:cxn>
                  <a:cxn ang="0">
                    <a:pos x="13" y="39"/>
                  </a:cxn>
                  <a:cxn ang="0">
                    <a:pos x="23" y="43"/>
                  </a:cxn>
                  <a:cxn ang="0">
                    <a:pos x="30" y="41"/>
                  </a:cxn>
                  <a:cxn ang="0">
                    <a:pos x="35" y="34"/>
                  </a:cxn>
                  <a:cxn ang="0">
                    <a:pos x="35" y="34"/>
                  </a:cxn>
                  <a:cxn ang="0">
                    <a:pos x="9" y="20"/>
                  </a:cxn>
                  <a:cxn ang="0">
                    <a:pos x="9" y="20"/>
                  </a:cxn>
                  <a:cxn ang="0">
                    <a:pos x="35" y="20"/>
                  </a:cxn>
                  <a:cxn ang="0">
                    <a:pos x="32" y="11"/>
                  </a:cxn>
                  <a:cxn ang="0">
                    <a:pos x="22" y="7"/>
                  </a:cxn>
                  <a:cxn ang="0">
                    <a:pos x="13" y="10"/>
                  </a:cxn>
                  <a:cxn ang="0">
                    <a:pos x="9" y="20"/>
                  </a:cxn>
                  <a:cxn ang="0">
                    <a:pos x="9" y="20"/>
                  </a:cxn>
                </a:cxnLst>
                <a:rect l="0" t="0" r="r" b="b"/>
                <a:pathLst>
                  <a:path w="44" h="50">
                    <a:moveTo>
                      <a:pt x="35" y="34"/>
                    </a:moveTo>
                    <a:lnTo>
                      <a:pt x="35" y="34"/>
                    </a:lnTo>
                    <a:lnTo>
                      <a:pt x="44" y="35"/>
                    </a:lnTo>
                    <a:cubicBezTo>
                      <a:pt x="42" y="39"/>
                      <a:pt x="40" y="43"/>
                      <a:pt x="36" y="46"/>
                    </a:cubicBezTo>
                    <a:cubicBezTo>
                      <a:pt x="33" y="49"/>
                      <a:pt x="28" y="50"/>
                      <a:pt x="23" y="50"/>
                    </a:cubicBezTo>
                    <a:cubicBezTo>
                      <a:pt x="16" y="50"/>
                      <a:pt x="10" y="48"/>
                      <a:pt x="6" y="44"/>
                    </a:cubicBezTo>
                    <a:cubicBezTo>
                      <a:pt x="2" y="39"/>
                      <a:pt x="0" y="33"/>
                      <a:pt x="0" y="25"/>
                    </a:cubicBezTo>
                    <a:cubicBezTo>
                      <a:pt x="0" y="17"/>
                      <a:pt x="2" y="11"/>
                      <a:pt x="6" y="7"/>
                    </a:cubicBezTo>
                    <a:cubicBezTo>
                      <a:pt x="10" y="2"/>
                      <a:pt x="16" y="0"/>
                      <a:pt x="22" y="0"/>
                    </a:cubicBezTo>
                    <a:cubicBezTo>
                      <a:pt x="29" y="0"/>
                      <a:pt x="34" y="2"/>
                      <a:pt x="38" y="7"/>
                    </a:cubicBezTo>
                    <a:cubicBezTo>
                      <a:pt x="42" y="11"/>
                      <a:pt x="44" y="17"/>
                      <a:pt x="44" y="25"/>
                    </a:cubicBezTo>
                    <a:cubicBezTo>
                      <a:pt x="44" y="25"/>
                      <a:pt x="44" y="26"/>
                      <a:pt x="44" y="27"/>
                    </a:cubicBezTo>
                    <a:lnTo>
                      <a:pt x="8" y="27"/>
                    </a:lnTo>
                    <a:cubicBezTo>
                      <a:pt x="9" y="32"/>
                      <a:pt x="10" y="36"/>
                      <a:pt x="13" y="39"/>
                    </a:cubicBezTo>
                    <a:cubicBezTo>
                      <a:pt x="15" y="42"/>
                      <a:pt x="19" y="43"/>
                      <a:pt x="23" y="43"/>
                    </a:cubicBezTo>
                    <a:cubicBezTo>
                      <a:pt x="26" y="43"/>
                      <a:pt x="28" y="43"/>
                      <a:pt x="30" y="41"/>
                    </a:cubicBezTo>
                    <a:cubicBezTo>
                      <a:pt x="32" y="39"/>
                      <a:pt x="34" y="37"/>
                      <a:pt x="35" y="34"/>
                    </a:cubicBezTo>
                    <a:lnTo>
                      <a:pt x="35" y="34"/>
                    </a:lnTo>
                    <a:close/>
                    <a:moveTo>
                      <a:pt x="9" y="20"/>
                    </a:moveTo>
                    <a:lnTo>
                      <a:pt x="9" y="20"/>
                    </a:lnTo>
                    <a:lnTo>
                      <a:pt x="35" y="20"/>
                    </a:lnTo>
                    <a:cubicBezTo>
                      <a:pt x="35" y="16"/>
                      <a:pt x="34" y="13"/>
                      <a:pt x="32" y="11"/>
                    </a:cubicBezTo>
                    <a:cubicBezTo>
                      <a:pt x="30" y="8"/>
                      <a:pt x="26" y="7"/>
                      <a:pt x="22" y="7"/>
                    </a:cubicBezTo>
                    <a:cubicBezTo>
                      <a:pt x="19" y="7"/>
                      <a:pt x="16" y="8"/>
                      <a:pt x="13" y="10"/>
                    </a:cubicBezTo>
                    <a:cubicBezTo>
                      <a:pt x="11" y="13"/>
                      <a:pt x="9" y="16"/>
                      <a:pt x="9" y="20"/>
                    </a:cubicBezTo>
                    <a:lnTo>
                      <a:pt x="9" y="2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33" name="Freeform 213"/>
              <p:cNvSpPr>
                <a:spLocks/>
              </p:cNvSpPr>
              <p:nvPr/>
            </p:nvSpPr>
            <p:spPr bwMode="auto">
              <a:xfrm>
                <a:off x="4206" y="1971"/>
                <a:ext cx="48" cy="66"/>
              </a:xfrm>
              <a:custGeom>
                <a:avLst/>
                <a:gdLst/>
                <a:ahLst/>
                <a:cxnLst>
                  <a:cxn ang="0">
                    <a:pos x="0" y="35"/>
                  </a:cxn>
                  <a:cxn ang="0">
                    <a:pos x="0" y="35"/>
                  </a:cxn>
                  <a:cxn ang="0">
                    <a:pos x="8" y="33"/>
                  </a:cxn>
                  <a:cxn ang="0">
                    <a:pos x="11" y="41"/>
                  </a:cxn>
                  <a:cxn ang="0">
                    <a:pos x="20" y="43"/>
                  </a:cxn>
                  <a:cxn ang="0">
                    <a:pos x="28" y="41"/>
                  </a:cxn>
                  <a:cxn ang="0">
                    <a:pos x="31" y="36"/>
                  </a:cxn>
                  <a:cxn ang="0">
                    <a:pos x="29" y="31"/>
                  </a:cxn>
                  <a:cxn ang="0">
                    <a:pos x="20" y="29"/>
                  </a:cxn>
                  <a:cxn ang="0">
                    <a:pos x="8" y="25"/>
                  </a:cxn>
                  <a:cxn ang="0">
                    <a:pos x="3" y="20"/>
                  </a:cxn>
                  <a:cxn ang="0">
                    <a:pos x="1" y="14"/>
                  </a:cxn>
                  <a:cxn ang="0">
                    <a:pos x="2" y="8"/>
                  </a:cxn>
                  <a:cxn ang="0">
                    <a:pos x="6" y="3"/>
                  </a:cxn>
                  <a:cxn ang="0">
                    <a:pos x="12" y="1"/>
                  </a:cxn>
                  <a:cxn ang="0">
                    <a:pos x="19" y="0"/>
                  </a:cxn>
                  <a:cxn ang="0">
                    <a:pos x="28" y="2"/>
                  </a:cxn>
                  <a:cxn ang="0">
                    <a:pos x="35" y="6"/>
                  </a:cxn>
                  <a:cxn ang="0">
                    <a:pos x="37" y="13"/>
                  </a:cxn>
                  <a:cxn ang="0">
                    <a:pos x="30" y="15"/>
                  </a:cxn>
                  <a:cxn ang="0">
                    <a:pos x="26" y="9"/>
                  </a:cxn>
                  <a:cxn ang="0">
                    <a:pos x="19" y="7"/>
                  </a:cxn>
                  <a:cxn ang="0">
                    <a:pos x="11" y="9"/>
                  </a:cxn>
                  <a:cxn ang="0">
                    <a:pos x="9" y="13"/>
                  </a:cxn>
                  <a:cxn ang="0">
                    <a:pos x="10" y="16"/>
                  </a:cxn>
                  <a:cxn ang="0">
                    <a:pos x="13" y="18"/>
                  </a:cxn>
                  <a:cxn ang="0">
                    <a:pos x="20" y="20"/>
                  </a:cxn>
                  <a:cxn ang="0">
                    <a:pos x="32" y="24"/>
                  </a:cxn>
                  <a:cxn ang="0">
                    <a:pos x="37" y="28"/>
                  </a:cxn>
                  <a:cxn ang="0">
                    <a:pos x="39" y="35"/>
                  </a:cxn>
                  <a:cxn ang="0">
                    <a:pos x="37" y="42"/>
                  </a:cxn>
                  <a:cxn ang="0">
                    <a:pos x="30" y="48"/>
                  </a:cxn>
                  <a:cxn ang="0">
                    <a:pos x="20" y="50"/>
                  </a:cxn>
                  <a:cxn ang="0">
                    <a:pos x="6" y="46"/>
                  </a:cxn>
                  <a:cxn ang="0">
                    <a:pos x="0" y="35"/>
                  </a:cxn>
                  <a:cxn ang="0">
                    <a:pos x="0" y="35"/>
                  </a:cxn>
                </a:cxnLst>
                <a:rect l="0" t="0" r="r" b="b"/>
                <a:pathLst>
                  <a:path w="39" h="50">
                    <a:moveTo>
                      <a:pt x="0" y="35"/>
                    </a:moveTo>
                    <a:lnTo>
                      <a:pt x="0" y="35"/>
                    </a:lnTo>
                    <a:lnTo>
                      <a:pt x="8" y="33"/>
                    </a:lnTo>
                    <a:cubicBezTo>
                      <a:pt x="8" y="37"/>
                      <a:pt x="9" y="39"/>
                      <a:pt x="11" y="41"/>
                    </a:cubicBezTo>
                    <a:cubicBezTo>
                      <a:pt x="13" y="42"/>
                      <a:pt x="16" y="43"/>
                      <a:pt x="20" y="43"/>
                    </a:cubicBezTo>
                    <a:cubicBezTo>
                      <a:pt x="24" y="43"/>
                      <a:pt x="26" y="43"/>
                      <a:pt x="28" y="41"/>
                    </a:cubicBezTo>
                    <a:cubicBezTo>
                      <a:pt x="30" y="40"/>
                      <a:pt x="31" y="38"/>
                      <a:pt x="31" y="36"/>
                    </a:cubicBezTo>
                    <a:cubicBezTo>
                      <a:pt x="31" y="34"/>
                      <a:pt x="30" y="32"/>
                      <a:pt x="29" y="31"/>
                    </a:cubicBezTo>
                    <a:cubicBezTo>
                      <a:pt x="27" y="31"/>
                      <a:pt x="25" y="30"/>
                      <a:pt x="20" y="29"/>
                    </a:cubicBezTo>
                    <a:cubicBezTo>
                      <a:pt x="14" y="27"/>
                      <a:pt x="10" y="26"/>
                      <a:pt x="8" y="25"/>
                    </a:cubicBezTo>
                    <a:cubicBezTo>
                      <a:pt x="6" y="24"/>
                      <a:pt x="4" y="22"/>
                      <a:pt x="3" y="20"/>
                    </a:cubicBezTo>
                    <a:cubicBezTo>
                      <a:pt x="2" y="18"/>
                      <a:pt x="1" y="16"/>
                      <a:pt x="1" y="14"/>
                    </a:cubicBezTo>
                    <a:cubicBezTo>
                      <a:pt x="1" y="12"/>
                      <a:pt x="1" y="10"/>
                      <a:pt x="2" y="8"/>
                    </a:cubicBezTo>
                    <a:cubicBezTo>
                      <a:pt x="3" y="6"/>
                      <a:pt x="5" y="5"/>
                      <a:pt x="6" y="3"/>
                    </a:cubicBezTo>
                    <a:cubicBezTo>
                      <a:pt x="8" y="2"/>
                      <a:pt x="9" y="2"/>
                      <a:pt x="12" y="1"/>
                    </a:cubicBezTo>
                    <a:cubicBezTo>
                      <a:pt x="14" y="0"/>
                      <a:pt x="16" y="0"/>
                      <a:pt x="19" y="0"/>
                    </a:cubicBezTo>
                    <a:cubicBezTo>
                      <a:pt x="22" y="0"/>
                      <a:pt x="26" y="1"/>
                      <a:pt x="28" y="2"/>
                    </a:cubicBezTo>
                    <a:cubicBezTo>
                      <a:pt x="31" y="3"/>
                      <a:pt x="33" y="4"/>
                      <a:pt x="35" y="6"/>
                    </a:cubicBezTo>
                    <a:cubicBezTo>
                      <a:pt x="36" y="8"/>
                      <a:pt x="37" y="10"/>
                      <a:pt x="37" y="13"/>
                    </a:cubicBezTo>
                    <a:lnTo>
                      <a:pt x="30" y="15"/>
                    </a:lnTo>
                    <a:cubicBezTo>
                      <a:pt x="29" y="12"/>
                      <a:pt x="28" y="10"/>
                      <a:pt x="26" y="9"/>
                    </a:cubicBezTo>
                    <a:cubicBezTo>
                      <a:pt x="25" y="7"/>
                      <a:pt x="22" y="7"/>
                      <a:pt x="19" y="7"/>
                    </a:cubicBezTo>
                    <a:cubicBezTo>
                      <a:pt x="15" y="7"/>
                      <a:pt x="13" y="7"/>
                      <a:pt x="11" y="9"/>
                    </a:cubicBezTo>
                    <a:cubicBezTo>
                      <a:pt x="10" y="10"/>
                      <a:pt x="9" y="11"/>
                      <a:pt x="9" y="13"/>
                    </a:cubicBezTo>
                    <a:cubicBezTo>
                      <a:pt x="9" y="14"/>
                      <a:pt x="9" y="15"/>
                      <a:pt x="10" y="16"/>
                    </a:cubicBezTo>
                    <a:cubicBezTo>
                      <a:pt x="10" y="17"/>
                      <a:pt x="11" y="17"/>
                      <a:pt x="13" y="18"/>
                    </a:cubicBezTo>
                    <a:cubicBezTo>
                      <a:pt x="14" y="18"/>
                      <a:pt x="16" y="19"/>
                      <a:pt x="20" y="20"/>
                    </a:cubicBezTo>
                    <a:cubicBezTo>
                      <a:pt x="26" y="21"/>
                      <a:pt x="30" y="23"/>
                      <a:pt x="32" y="24"/>
                    </a:cubicBezTo>
                    <a:cubicBezTo>
                      <a:pt x="34" y="25"/>
                      <a:pt x="36" y="26"/>
                      <a:pt x="37" y="28"/>
                    </a:cubicBezTo>
                    <a:cubicBezTo>
                      <a:pt x="39" y="30"/>
                      <a:pt x="39" y="32"/>
                      <a:pt x="39" y="35"/>
                    </a:cubicBezTo>
                    <a:cubicBezTo>
                      <a:pt x="39" y="38"/>
                      <a:pt x="38" y="40"/>
                      <a:pt x="37" y="42"/>
                    </a:cubicBezTo>
                    <a:cubicBezTo>
                      <a:pt x="35" y="45"/>
                      <a:pt x="33" y="47"/>
                      <a:pt x="30" y="48"/>
                    </a:cubicBezTo>
                    <a:cubicBezTo>
                      <a:pt x="27" y="49"/>
                      <a:pt x="24" y="50"/>
                      <a:pt x="20" y="50"/>
                    </a:cubicBezTo>
                    <a:cubicBezTo>
                      <a:pt x="14" y="50"/>
                      <a:pt x="9" y="49"/>
                      <a:pt x="6" y="46"/>
                    </a:cubicBezTo>
                    <a:cubicBezTo>
                      <a:pt x="3" y="44"/>
                      <a:pt x="1" y="40"/>
                      <a:pt x="0" y="35"/>
                    </a:cubicBezTo>
                    <a:lnTo>
                      <a:pt x="0" y="3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34" name="Freeform 214"/>
              <p:cNvSpPr>
                <a:spLocks noEditPoints="1"/>
              </p:cNvSpPr>
              <p:nvPr/>
            </p:nvSpPr>
            <p:spPr bwMode="auto">
              <a:xfrm>
                <a:off x="4301" y="1971"/>
                <a:ext cx="50" cy="88"/>
              </a:xfrm>
              <a:custGeom>
                <a:avLst/>
                <a:gdLst/>
                <a:ahLst/>
                <a:cxnLst>
                  <a:cxn ang="0">
                    <a:pos x="0" y="67"/>
                  </a:cxn>
                  <a:cxn ang="0">
                    <a:pos x="0" y="67"/>
                  </a:cxn>
                  <a:cxn ang="0">
                    <a:pos x="0" y="1"/>
                  </a:cxn>
                  <a:cxn ang="0">
                    <a:pos x="7" y="1"/>
                  </a:cxn>
                  <a:cxn ang="0">
                    <a:pos x="7" y="7"/>
                  </a:cxn>
                  <a:cxn ang="0">
                    <a:pos x="13" y="2"/>
                  </a:cxn>
                  <a:cxn ang="0">
                    <a:pos x="21" y="0"/>
                  </a:cxn>
                  <a:cxn ang="0">
                    <a:pos x="32" y="3"/>
                  </a:cxn>
                  <a:cxn ang="0">
                    <a:pos x="39" y="12"/>
                  </a:cxn>
                  <a:cxn ang="0">
                    <a:pos x="41" y="25"/>
                  </a:cxn>
                  <a:cxn ang="0">
                    <a:pos x="39" y="38"/>
                  </a:cxn>
                  <a:cxn ang="0">
                    <a:pos x="31" y="47"/>
                  </a:cxn>
                  <a:cxn ang="0">
                    <a:pos x="21" y="50"/>
                  </a:cxn>
                  <a:cxn ang="0">
                    <a:pos x="13" y="48"/>
                  </a:cxn>
                  <a:cxn ang="0">
                    <a:pos x="8" y="44"/>
                  </a:cxn>
                  <a:cxn ang="0">
                    <a:pos x="8" y="67"/>
                  </a:cxn>
                  <a:cxn ang="0">
                    <a:pos x="0" y="67"/>
                  </a:cxn>
                  <a:cxn ang="0">
                    <a:pos x="7" y="25"/>
                  </a:cxn>
                  <a:cxn ang="0">
                    <a:pos x="7" y="25"/>
                  </a:cxn>
                  <a:cxn ang="0">
                    <a:pos x="11" y="39"/>
                  </a:cxn>
                  <a:cxn ang="0">
                    <a:pos x="20" y="43"/>
                  </a:cxn>
                  <a:cxn ang="0">
                    <a:pos x="29" y="39"/>
                  </a:cxn>
                  <a:cxn ang="0">
                    <a:pos x="33" y="25"/>
                  </a:cxn>
                  <a:cxn ang="0">
                    <a:pos x="29" y="11"/>
                  </a:cxn>
                  <a:cxn ang="0">
                    <a:pos x="21" y="6"/>
                  </a:cxn>
                  <a:cxn ang="0">
                    <a:pos x="11" y="11"/>
                  </a:cxn>
                  <a:cxn ang="0">
                    <a:pos x="7" y="25"/>
                  </a:cxn>
                  <a:cxn ang="0">
                    <a:pos x="7" y="25"/>
                  </a:cxn>
                </a:cxnLst>
                <a:rect l="0" t="0" r="r" b="b"/>
                <a:pathLst>
                  <a:path w="41" h="67">
                    <a:moveTo>
                      <a:pt x="0" y="67"/>
                    </a:moveTo>
                    <a:lnTo>
                      <a:pt x="0" y="67"/>
                    </a:lnTo>
                    <a:lnTo>
                      <a:pt x="0" y="1"/>
                    </a:lnTo>
                    <a:lnTo>
                      <a:pt x="7" y="1"/>
                    </a:lnTo>
                    <a:lnTo>
                      <a:pt x="7" y="7"/>
                    </a:lnTo>
                    <a:cubicBezTo>
                      <a:pt x="9" y="5"/>
                      <a:pt x="11" y="3"/>
                      <a:pt x="13" y="2"/>
                    </a:cubicBezTo>
                    <a:cubicBezTo>
                      <a:pt x="16" y="1"/>
                      <a:pt x="18" y="0"/>
                      <a:pt x="21" y="0"/>
                    </a:cubicBezTo>
                    <a:cubicBezTo>
                      <a:pt x="25" y="0"/>
                      <a:pt x="29" y="1"/>
                      <a:pt x="32" y="3"/>
                    </a:cubicBezTo>
                    <a:cubicBezTo>
                      <a:pt x="35" y="5"/>
                      <a:pt x="38" y="8"/>
                      <a:pt x="39" y="12"/>
                    </a:cubicBezTo>
                    <a:cubicBezTo>
                      <a:pt x="41" y="16"/>
                      <a:pt x="41" y="20"/>
                      <a:pt x="41" y="25"/>
                    </a:cubicBezTo>
                    <a:cubicBezTo>
                      <a:pt x="41" y="30"/>
                      <a:pt x="41" y="34"/>
                      <a:pt x="39" y="38"/>
                    </a:cubicBezTo>
                    <a:cubicBezTo>
                      <a:pt x="37" y="42"/>
                      <a:pt x="35" y="45"/>
                      <a:pt x="31" y="47"/>
                    </a:cubicBezTo>
                    <a:cubicBezTo>
                      <a:pt x="28" y="49"/>
                      <a:pt x="24" y="50"/>
                      <a:pt x="21" y="50"/>
                    </a:cubicBezTo>
                    <a:cubicBezTo>
                      <a:pt x="18" y="50"/>
                      <a:pt x="16" y="49"/>
                      <a:pt x="13" y="48"/>
                    </a:cubicBezTo>
                    <a:cubicBezTo>
                      <a:pt x="11" y="47"/>
                      <a:pt x="10" y="46"/>
                      <a:pt x="8" y="44"/>
                    </a:cubicBezTo>
                    <a:lnTo>
                      <a:pt x="8" y="67"/>
                    </a:lnTo>
                    <a:lnTo>
                      <a:pt x="0" y="67"/>
                    </a:lnTo>
                    <a:close/>
                    <a:moveTo>
                      <a:pt x="7" y="25"/>
                    </a:moveTo>
                    <a:lnTo>
                      <a:pt x="7" y="25"/>
                    </a:lnTo>
                    <a:cubicBezTo>
                      <a:pt x="7" y="31"/>
                      <a:pt x="9" y="36"/>
                      <a:pt x="11" y="39"/>
                    </a:cubicBezTo>
                    <a:cubicBezTo>
                      <a:pt x="14" y="42"/>
                      <a:pt x="17" y="43"/>
                      <a:pt x="20" y="43"/>
                    </a:cubicBezTo>
                    <a:cubicBezTo>
                      <a:pt x="24" y="43"/>
                      <a:pt x="27" y="42"/>
                      <a:pt x="29" y="39"/>
                    </a:cubicBezTo>
                    <a:cubicBezTo>
                      <a:pt x="32" y="36"/>
                      <a:pt x="33" y="31"/>
                      <a:pt x="33" y="25"/>
                    </a:cubicBezTo>
                    <a:cubicBezTo>
                      <a:pt x="33" y="19"/>
                      <a:pt x="32" y="14"/>
                      <a:pt x="29" y="11"/>
                    </a:cubicBezTo>
                    <a:cubicBezTo>
                      <a:pt x="27" y="8"/>
                      <a:pt x="24" y="6"/>
                      <a:pt x="21" y="6"/>
                    </a:cubicBezTo>
                    <a:cubicBezTo>
                      <a:pt x="17" y="6"/>
                      <a:pt x="14" y="8"/>
                      <a:pt x="11" y="11"/>
                    </a:cubicBezTo>
                    <a:cubicBezTo>
                      <a:pt x="9" y="14"/>
                      <a:pt x="7" y="19"/>
                      <a:pt x="7" y="25"/>
                    </a:cubicBezTo>
                    <a:lnTo>
                      <a:pt x="7"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35" name="Freeform 215"/>
              <p:cNvSpPr>
                <a:spLocks noEditPoints="1"/>
              </p:cNvSpPr>
              <p:nvPr/>
            </p:nvSpPr>
            <p:spPr bwMode="auto">
              <a:xfrm>
                <a:off x="4361" y="1971"/>
                <a:ext cx="54" cy="66"/>
              </a:xfrm>
              <a:custGeom>
                <a:avLst/>
                <a:gdLst/>
                <a:ahLst/>
                <a:cxnLst>
                  <a:cxn ang="0">
                    <a:pos x="35" y="34"/>
                  </a:cxn>
                  <a:cxn ang="0">
                    <a:pos x="35" y="34"/>
                  </a:cxn>
                  <a:cxn ang="0">
                    <a:pos x="43" y="35"/>
                  </a:cxn>
                  <a:cxn ang="0">
                    <a:pos x="36" y="46"/>
                  </a:cxn>
                  <a:cxn ang="0">
                    <a:pos x="22" y="50"/>
                  </a:cxn>
                  <a:cxn ang="0">
                    <a:pos x="6" y="44"/>
                  </a:cxn>
                  <a:cxn ang="0">
                    <a:pos x="0" y="25"/>
                  </a:cxn>
                  <a:cxn ang="0">
                    <a:pos x="6" y="7"/>
                  </a:cxn>
                  <a:cxn ang="0">
                    <a:pos x="22" y="0"/>
                  </a:cxn>
                  <a:cxn ang="0">
                    <a:pos x="37" y="7"/>
                  </a:cxn>
                  <a:cxn ang="0">
                    <a:pos x="44" y="25"/>
                  </a:cxn>
                  <a:cxn ang="0">
                    <a:pos x="43" y="27"/>
                  </a:cxn>
                  <a:cxn ang="0">
                    <a:pos x="8" y="27"/>
                  </a:cxn>
                  <a:cxn ang="0">
                    <a:pos x="12" y="39"/>
                  </a:cxn>
                  <a:cxn ang="0">
                    <a:pos x="22" y="43"/>
                  </a:cxn>
                  <a:cxn ang="0">
                    <a:pos x="30" y="41"/>
                  </a:cxn>
                  <a:cxn ang="0">
                    <a:pos x="35" y="34"/>
                  </a:cxn>
                  <a:cxn ang="0">
                    <a:pos x="35" y="34"/>
                  </a:cxn>
                  <a:cxn ang="0">
                    <a:pos x="8" y="20"/>
                  </a:cxn>
                  <a:cxn ang="0">
                    <a:pos x="8" y="20"/>
                  </a:cxn>
                  <a:cxn ang="0">
                    <a:pos x="35" y="20"/>
                  </a:cxn>
                  <a:cxn ang="0">
                    <a:pos x="32" y="11"/>
                  </a:cxn>
                  <a:cxn ang="0">
                    <a:pos x="22" y="7"/>
                  </a:cxn>
                  <a:cxn ang="0">
                    <a:pos x="13" y="10"/>
                  </a:cxn>
                  <a:cxn ang="0">
                    <a:pos x="8" y="20"/>
                  </a:cxn>
                  <a:cxn ang="0">
                    <a:pos x="8" y="20"/>
                  </a:cxn>
                </a:cxnLst>
                <a:rect l="0" t="0" r="r" b="b"/>
                <a:pathLst>
                  <a:path w="44" h="50">
                    <a:moveTo>
                      <a:pt x="35" y="34"/>
                    </a:moveTo>
                    <a:lnTo>
                      <a:pt x="35" y="34"/>
                    </a:lnTo>
                    <a:lnTo>
                      <a:pt x="43" y="35"/>
                    </a:lnTo>
                    <a:cubicBezTo>
                      <a:pt x="42" y="39"/>
                      <a:pt x="39" y="43"/>
                      <a:pt x="36" y="46"/>
                    </a:cubicBezTo>
                    <a:cubicBezTo>
                      <a:pt x="32" y="49"/>
                      <a:pt x="28" y="50"/>
                      <a:pt x="22" y="50"/>
                    </a:cubicBezTo>
                    <a:cubicBezTo>
                      <a:pt x="15" y="50"/>
                      <a:pt x="10" y="48"/>
                      <a:pt x="6" y="44"/>
                    </a:cubicBezTo>
                    <a:cubicBezTo>
                      <a:pt x="2" y="39"/>
                      <a:pt x="0" y="33"/>
                      <a:pt x="0" y="25"/>
                    </a:cubicBezTo>
                    <a:cubicBezTo>
                      <a:pt x="0" y="17"/>
                      <a:pt x="2" y="11"/>
                      <a:pt x="6" y="7"/>
                    </a:cubicBezTo>
                    <a:cubicBezTo>
                      <a:pt x="10" y="2"/>
                      <a:pt x="15" y="0"/>
                      <a:pt x="22" y="0"/>
                    </a:cubicBezTo>
                    <a:cubicBezTo>
                      <a:pt x="28" y="0"/>
                      <a:pt x="33" y="2"/>
                      <a:pt x="37" y="7"/>
                    </a:cubicBezTo>
                    <a:cubicBezTo>
                      <a:pt x="41" y="11"/>
                      <a:pt x="44" y="17"/>
                      <a:pt x="44" y="25"/>
                    </a:cubicBezTo>
                    <a:cubicBezTo>
                      <a:pt x="44" y="25"/>
                      <a:pt x="44" y="26"/>
                      <a:pt x="43" y="27"/>
                    </a:cubicBezTo>
                    <a:lnTo>
                      <a:pt x="8" y="27"/>
                    </a:lnTo>
                    <a:cubicBezTo>
                      <a:pt x="8" y="32"/>
                      <a:pt x="10" y="36"/>
                      <a:pt x="12" y="39"/>
                    </a:cubicBezTo>
                    <a:cubicBezTo>
                      <a:pt x="15" y="42"/>
                      <a:pt x="18" y="43"/>
                      <a:pt x="22" y="43"/>
                    </a:cubicBezTo>
                    <a:cubicBezTo>
                      <a:pt x="25" y="43"/>
                      <a:pt x="28" y="43"/>
                      <a:pt x="30" y="41"/>
                    </a:cubicBezTo>
                    <a:cubicBezTo>
                      <a:pt x="32" y="39"/>
                      <a:pt x="34" y="37"/>
                      <a:pt x="35" y="34"/>
                    </a:cubicBezTo>
                    <a:lnTo>
                      <a:pt x="35" y="34"/>
                    </a:lnTo>
                    <a:close/>
                    <a:moveTo>
                      <a:pt x="8" y="20"/>
                    </a:moveTo>
                    <a:lnTo>
                      <a:pt x="8" y="20"/>
                    </a:lnTo>
                    <a:lnTo>
                      <a:pt x="35" y="20"/>
                    </a:lnTo>
                    <a:cubicBezTo>
                      <a:pt x="35" y="16"/>
                      <a:pt x="34" y="13"/>
                      <a:pt x="32" y="11"/>
                    </a:cubicBezTo>
                    <a:cubicBezTo>
                      <a:pt x="29" y="8"/>
                      <a:pt x="26" y="7"/>
                      <a:pt x="22" y="7"/>
                    </a:cubicBezTo>
                    <a:cubicBezTo>
                      <a:pt x="18" y="7"/>
                      <a:pt x="15" y="8"/>
                      <a:pt x="13" y="10"/>
                    </a:cubicBezTo>
                    <a:cubicBezTo>
                      <a:pt x="10" y="13"/>
                      <a:pt x="9" y="16"/>
                      <a:pt x="8" y="20"/>
                    </a:cubicBezTo>
                    <a:lnTo>
                      <a:pt x="8" y="2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36" name="Freeform 216"/>
              <p:cNvSpPr>
                <a:spLocks/>
              </p:cNvSpPr>
              <p:nvPr/>
            </p:nvSpPr>
            <p:spPr bwMode="auto">
              <a:xfrm>
                <a:off x="4425" y="1971"/>
                <a:ext cx="32" cy="65"/>
              </a:xfrm>
              <a:custGeom>
                <a:avLst/>
                <a:gdLst/>
                <a:ahLst/>
                <a:cxnLst>
                  <a:cxn ang="0">
                    <a:pos x="0" y="49"/>
                  </a:cxn>
                  <a:cxn ang="0">
                    <a:pos x="0" y="49"/>
                  </a:cxn>
                  <a:cxn ang="0">
                    <a:pos x="0" y="1"/>
                  </a:cxn>
                  <a:cxn ang="0">
                    <a:pos x="8" y="1"/>
                  </a:cxn>
                  <a:cxn ang="0">
                    <a:pos x="8" y="8"/>
                  </a:cxn>
                  <a:cxn ang="0">
                    <a:pos x="13" y="2"/>
                  </a:cxn>
                  <a:cxn ang="0">
                    <a:pos x="18" y="0"/>
                  </a:cxn>
                  <a:cxn ang="0">
                    <a:pos x="26" y="3"/>
                  </a:cxn>
                  <a:cxn ang="0">
                    <a:pos x="23" y="10"/>
                  </a:cxn>
                  <a:cxn ang="0">
                    <a:pos x="18" y="8"/>
                  </a:cxn>
                  <a:cxn ang="0">
                    <a:pos x="13" y="10"/>
                  </a:cxn>
                  <a:cxn ang="0">
                    <a:pos x="10" y="14"/>
                  </a:cxn>
                  <a:cxn ang="0">
                    <a:pos x="8" y="24"/>
                  </a:cxn>
                  <a:cxn ang="0">
                    <a:pos x="8" y="49"/>
                  </a:cxn>
                  <a:cxn ang="0">
                    <a:pos x="0" y="49"/>
                  </a:cxn>
                </a:cxnLst>
                <a:rect l="0" t="0" r="r" b="b"/>
                <a:pathLst>
                  <a:path w="26" h="49">
                    <a:moveTo>
                      <a:pt x="0" y="49"/>
                    </a:moveTo>
                    <a:lnTo>
                      <a:pt x="0" y="49"/>
                    </a:lnTo>
                    <a:lnTo>
                      <a:pt x="0" y="1"/>
                    </a:lnTo>
                    <a:lnTo>
                      <a:pt x="8" y="1"/>
                    </a:lnTo>
                    <a:lnTo>
                      <a:pt x="8" y="8"/>
                    </a:lnTo>
                    <a:cubicBezTo>
                      <a:pt x="9" y="5"/>
                      <a:pt x="11" y="3"/>
                      <a:pt x="13" y="2"/>
                    </a:cubicBezTo>
                    <a:cubicBezTo>
                      <a:pt x="14" y="1"/>
                      <a:pt x="16" y="0"/>
                      <a:pt x="18" y="0"/>
                    </a:cubicBezTo>
                    <a:cubicBezTo>
                      <a:pt x="21" y="0"/>
                      <a:pt x="23" y="1"/>
                      <a:pt x="26" y="3"/>
                    </a:cubicBezTo>
                    <a:lnTo>
                      <a:pt x="23" y="10"/>
                    </a:lnTo>
                    <a:cubicBezTo>
                      <a:pt x="21" y="9"/>
                      <a:pt x="19" y="8"/>
                      <a:pt x="18" y="8"/>
                    </a:cubicBezTo>
                    <a:cubicBezTo>
                      <a:pt x="16" y="8"/>
                      <a:pt x="14" y="9"/>
                      <a:pt x="13" y="10"/>
                    </a:cubicBezTo>
                    <a:cubicBezTo>
                      <a:pt x="11" y="11"/>
                      <a:pt x="10" y="13"/>
                      <a:pt x="10" y="14"/>
                    </a:cubicBezTo>
                    <a:cubicBezTo>
                      <a:pt x="9" y="17"/>
                      <a:pt x="8" y="20"/>
                      <a:pt x="8" y="24"/>
                    </a:cubicBezTo>
                    <a:lnTo>
                      <a:pt x="8" y="49"/>
                    </a:lnTo>
                    <a:lnTo>
                      <a:pt x="0"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37" name="Freeform 217"/>
              <p:cNvSpPr>
                <a:spLocks noEditPoints="1"/>
              </p:cNvSpPr>
              <p:nvPr/>
            </p:nvSpPr>
            <p:spPr bwMode="auto">
              <a:xfrm>
                <a:off x="4483" y="1948"/>
                <a:ext cx="75" cy="88"/>
              </a:xfrm>
              <a:custGeom>
                <a:avLst/>
                <a:gdLst/>
                <a:ahLst/>
                <a:cxnLst>
                  <a:cxn ang="0">
                    <a:pos x="0" y="66"/>
                  </a:cxn>
                  <a:cxn ang="0">
                    <a:pos x="0" y="66"/>
                  </a:cxn>
                  <a:cxn ang="0">
                    <a:pos x="25" y="0"/>
                  </a:cxn>
                  <a:cxn ang="0">
                    <a:pos x="35" y="0"/>
                  </a:cxn>
                  <a:cxn ang="0">
                    <a:pos x="62" y="66"/>
                  </a:cxn>
                  <a:cxn ang="0">
                    <a:pos x="52" y="66"/>
                  </a:cxn>
                  <a:cxn ang="0">
                    <a:pos x="44" y="46"/>
                  </a:cxn>
                  <a:cxn ang="0">
                    <a:pos x="17" y="46"/>
                  </a:cxn>
                  <a:cxn ang="0">
                    <a:pos x="9" y="66"/>
                  </a:cxn>
                  <a:cxn ang="0">
                    <a:pos x="0" y="66"/>
                  </a:cxn>
                  <a:cxn ang="0">
                    <a:pos x="19" y="39"/>
                  </a:cxn>
                  <a:cxn ang="0">
                    <a:pos x="19" y="39"/>
                  </a:cxn>
                  <a:cxn ang="0">
                    <a:pos x="41" y="39"/>
                  </a:cxn>
                  <a:cxn ang="0">
                    <a:pos x="34" y="21"/>
                  </a:cxn>
                  <a:cxn ang="0">
                    <a:pos x="30" y="7"/>
                  </a:cxn>
                  <a:cxn ang="0">
                    <a:pos x="26" y="20"/>
                  </a:cxn>
                  <a:cxn ang="0">
                    <a:pos x="19" y="39"/>
                  </a:cxn>
                </a:cxnLst>
                <a:rect l="0" t="0" r="r" b="b"/>
                <a:pathLst>
                  <a:path w="62" h="66">
                    <a:moveTo>
                      <a:pt x="0" y="66"/>
                    </a:moveTo>
                    <a:lnTo>
                      <a:pt x="0" y="66"/>
                    </a:lnTo>
                    <a:lnTo>
                      <a:pt x="25" y="0"/>
                    </a:lnTo>
                    <a:lnTo>
                      <a:pt x="35" y="0"/>
                    </a:lnTo>
                    <a:lnTo>
                      <a:pt x="62" y="66"/>
                    </a:lnTo>
                    <a:lnTo>
                      <a:pt x="52" y="66"/>
                    </a:lnTo>
                    <a:lnTo>
                      <a:pt x="44" y="46"/>
                    </a:lnTo>
                    <a:lnTo>
                      <a:pt x="17" y="46"/>
                    </a:lnTo>
                    <a:lnTo>
                      <a:pt x="9" y="66"/>
                    </a:lnTo>
                    <a:lnTo>
                      <a:pt x="0" y="66"/>
                    </a:lnTo>
                    <a:close/>
                    <a:moveTo>
                      <a:pt x="19" y="39"/>
                    </a:moveTo>
                    <a:lnTo>
                      <a:pt x="19" y="39"/>
                    </a:lnTo>
                    <a:lnTo>
                      <a:pt x="41" y="39"/>
                    </a:lnTo>
                    <a:lnTo>
                      <a:pt x="34" y="21"/>
                    </a:lnTo>
                    <a:cubicBezTo>
                      <a:pt x="32" y="15"/>
                      <a:pt x="31" y="10"/>
                      <a:pt x="30" y="7"/>
                    </a:cubicBezTo>
                    <a:cubicBezTo>
                      <a:pt x="29" y="11"/>
                      <a:pt x="28" y="15"/>
                      <a:pt x="26" y="20"/>
                    </a:cubicBezTo>
                    <a:lnTo>
                      <a:pt x="19" y="3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38" name="Freeform 218"/>
              <p:cNvSpPr>
                <a:spLocks/>
              </p:cNvSpPr>
              <p:nvPr/>
            </p:nvSpPr>
            <p:spPr bwMode="auto">
              <a:xfrm>
                <a:off x="4564" y="1947"/>
                <a:ext cx="64" cy="90"/>
              </a:xfrm>
              <a:custGeom>
                <a:avLst/>
                <a:gdLst/>
                <a:ahLst/>
                <a:cxnLst>
                  <a:cxn ang="0">
                    <a:pos x="0" y="46"/>
                  </a:cxn>
                  <a:cxn ang="0">
                    <a:pos x="0" y="46"/>
                  </a:cxn>
                  <a:cxn ang="0">
                    <a:pos x="8" y="45"/>
                  </a:cxn>
                  <a:cxn ang="0">
                    <a:pos x="11" y="53"/>
                  </a:cxn>
                  <a:cxn ang="0">
                    <a:pos x="17" y="58"/>
                  </a:cxn>
                  <a:cxn ang="0">
                    <a:pos x="27" y="60"/>
                  </a:cxn>
                  <a:cxn ang="0">
                    <a:pos x="36" y="59"/>
                  </a:cxn>
                  <a:cxn ang="0">
                    <a:pos x="42" y="55"/>
                  </a:cxn>
                  <a:cxn ang="0">
                    <a:pos x="44" y="49"/>
                  </a:cxn>
                  <a:cxn ang="0">
                    <a:pos x="42" y="44"/>
                  </a:cxn>
                  <a:cxn ang="0">
                    <a:pos x="36" y="40"/>
                  </a:cxn>
                  <a:cxn ang="0">
                    <a:pos x="24" y="36"/>
                  </a:cxn>
                  <a:cxn ang="0">
                    <a:pos x="12" y="32"/>
                  </a:cxn>
                  <a:cxn ang="0">
                    <a:pos x="5" y="26"/>
                  </a:cxn>
                  <a:cxn ang="0">
                    <a:pos x="2" y="18"/>
                  </a:cxn>
                  <a:cxn ang="0">
                    <a:pos x="5" y="9"/>
                  </a:cxn>
                  <a:cxn ang="0">
                    <a:pos x="13" y="2"/>
                  </a:cxn>
                  <a:cxn ang="0">
                    <a:pos x="25" y="0"/>
                  </a:cxn>
                  <a:cxn ang="0">
                    <a:pos x="38" y="2"/>
                  </a:cxn>
                  <a:cxn ang="0">
                    <a:pos x="47" y="9"/>
                  </a:cxn>
                  <a:cxn ang="0">
                    <a:pos x="50" y="20"/>
                  </a:cxn>
                  <a:cxn ang="0">
                    <a:pos x="42" y="20"/>
                  </a:cxn>
                  <a:cxn ang="0">
                    <a:pos x="37" y="11"/>
                  </a:cxn>
                  <a:cxn ang="0">
                    <a:pos x="26" y="8"/>
                  </a:cxn>
                  <a:cxn ang="0">
                    <a:pos x="14" y="10"/>
                  </a:cxn>
                  <a:cxn ang="0">
                    <a:pos x="11" y="17"/>
                  </a:cxn>
                  <a:cxn ang="0">
                    <a:pos x="13" y="23"/>
                  </a:cxn>
                  <a:cxn ang="0">
                    <a:pos x="26" y="28"/>
                  </a:cxn>
                  <a:cxn ang="0">
                    <a:pos x="41" y="32"/>
                  </a:cxn>
                  <a:cxn ang="0">
                    <a:pos x="49" y="39"/>
                  </a:cxn>
                  <a:cxn ang="0">
                    <a:pos x="52" y="48"/>
                  </a:cxn>
                  <a:cxn ang="0">
                    <a:pos x="49" y="58"/>
                  </a:cxn>
                  <a:cxn ang="0">
                    <a:pos x="40" y="65"/>
                  </a:cxn>
                  <a:cxn ang="0">
                    <a:pos x="28" y="68"/>
                  </a:cxn>
                  <a:cxn ang="0">
                    <a:pos x="13" y="65"/>
                  </a:cxn>
                  <a:cxn ang="0">
                    <a:pos x="3" y="58"/>
                  </a:cxn>
                  <a:cxn ang="0">
                    <a:pos x="0" y="46"/>
                  </a:cxn>
                  <a:cxn ang="0">
                    <a:pos x="0" y="46"/>
                  </a:cxn>
                </a:cxnLst>
                <a:rect l="0" t="0" r="r" b="b"/>
                <a:pathLst>
                  <a:path w="52" h="68">
                    <a:moveTo>
                      <a:pt x="0" y="46"/>
                    </a:moveTo>
                    <a:lnTo>
                      <a:pt x="0" y="46"/>
                    </a:lnTo>
                    <a:lnTo>
                      <a:pt x="8" y="45"/>
                    </a:lnTo>
                    <a:cubicBezTo>
                      <a:pt x="8" y="48"/>
                      <a:pt x="9" y="51"/>
                      <a:pt x="11" y="53"/>
                    </a:cubicBezTo>
                    <a:cubicBezTo>
                      <a:pt x="12" y="55"/>
                      <a:pt x="14" y="57"/>
                      <a:pt x="17" y="58"/>
                    </a:cubicBezTo>
                    <a:cubicBezTo>
                      <a:pt x="20" y="60"/>
                      <a:pt x="24" y="60"/>
                      <a:pt x="27" y="60"/>
                    </a:cubicBezTo>
                    <a:cubicBezTo>
                      <a:pt x="31" y="60"/>
                      <a:pt x="34" y="60"/>
                      <a:pt x="36" y="59"/>
                    </a:cubicBezTo>
                    <a:cubicBezTo>
                      <a:pt x="39" y="58"/>
                      <a:pt x="41" y="56"/>
                      <a:pt x="42" y="55"/>
                    </a:cubicBezTo>
                    <a:cubicBezTo>
                      <a:pt x="43" y="53"/>
                      <a:pt x="44" y="51"/>
                      <a:pt x="44" y="49"/>
                    </a:cubicBezTo>
                    <a:cubicBezTo>
                      <a:pt x="44" y="47"/>
                      <a:pt x="43" y="45"/>
                      <a:pt x="42" y="44"/>
                    </a:cubicBezTo>
                    <a:cubicBezTo>
                      <a:pt x="41" y="42"/>
                      <a:pt x="39" y="41"/>
                      <a:pt x="36" y="40"/>
                    </a:cubicBezTo>
                    <a:cubicBezTo>
                      <a:pt x="34" y="39"/>
                      <a:pt x="30" y="38"/>
                      <a:pt x="24" y="36"/>
                    </a:cubicBezTo>
                    <a:cubicBezTo>
                      <a:pt x="18" y="35"/>
                      <a:pt x="14" y="34"/>
                      <a:pt x="12" y="32"/>
                    </a:cubicBezTo>
                    <a:cubicBezTo>
                      <a:pt x="8" y="31"/>
                      <a:pt x="6" y="29"/>
                      <a:pt x="5" y="26"/>
                    </a:cubicBezTo>
                    <a:cubicBezTo>
                      <a:pt x="3" y="24"/>
                      <a:pt x="2" y="21"/>
                      <a:pt x="2" y="18"/>
                    </a:cubicBezTo>
                    <a:cubicBezTo>
                      <a:pt x="2" y="15"/>
                      <a:pt x="3" y="12"/>
                      <a:pt x="5" y="9"/>
                    </a:cubicBezTo>
                    <a:cubicBezTo>
                      <a:pt x="7" y="6"/>
                      <a:pt x="10" y="4"/>
                      <a:pt x="13" y="2"/>
                    </a:cubicBezTo>
                    <a:cubicBezTo>
                      <a:pt x="17" y="1"/>
                      <a:pt x="21" y="0"/>
                      <a:pt x="25" y="0"/>
                    </a:cubicBezTo>
                    <a:cubicBezTo>
                      <a:pt x="30" y="0"/>
                      <a:pt x="35" y="1"/>
                      <a:pt x="38" y="2"/>
                    </a:cubicBezTo>
                    <a:cubicBezTo>
                      <a:pt x="42" y="4"/>
                      <a:pt x="45" y="6"/>
                      <a:pt x="47" y="9"/>
                    </a:cubicBezTo>
                    <a:cubicBezTo>
                      <a:pt x="49" y="12"/>
                      <a:pt x="50" y="16"/>
                      <a:pt x="50" y="20"/>
                    </a:cubicBezTo>
                    <a:lnTo>
                      <a:pt x="42" y="20"/>
                    </a:lnTo>
                    <a:cubicBezTo>
                      <a:pt x="41" y="16"/>
                      <a:pt x="40" y="13"/>
                      <a:pt x="37" y="11"/>
                    </a:cubicBezTo>
                    <a:cubicBezTo>
                      <a:pt x="35" y="9"/>
                      <a:pt x="31" y="8"/>
                      <a:pt x="26" y="8"/>
                    </a:cubicBezTo>
                    <a:cubicBezTo>
                      <a:pt x="20" y="8"/>
                      <a:pt x="17" y="9"/>
                      <a:pt x="14" y="10"/>
                    </a:cubicBezTo>
                    <a:cubicBezTo>
                      <a:pt x="12" y="12"/>
                      <a:pt x="11" y="15"/>
                      <a:pt x="11" y="17"/>
                    </a:cubicBezTo>
                    <a:cubicBezTo>
                      <a:pt x="11" y="20"/>
                      <a:pt x="11" y="22"/>
                      <a:pt x="13" y="23"/>
                    </a:cubicBezTo>
                    <a:cubicBezTo>
                      <a:pt x="15" y="25"/>
                      <a:pt x="19" y="26"/>
                      <a:pt x="26" y="28"/>
                    </a:cubicBezTo>
                    <a:cubicBezTo>
                      <a:pt x="33" y="30"/>
                      <a:pt x="38" y="31"/>
                      <a:pt x="41" y="32"/>
                    </a:cubicBezTo>
                    <a:cubicBezTo>
                      <a:pt x="45" y="34"/>
                      <a:pt x="48" y="36"/>
                      <a:pt x="49" y="39"/>
                    </a:cubicBezTo>
                    <a:cubicBezTo>
                      <a:pt x="51" y="42"/>
                      <a:pt x="52" y="45"/>
                      <a:pt x="52" y="48"/>
                    </a:cubicBezTo>
                    <a:cubicBezTo>
                      <a:pt x="52" y="52"/>
                      <a:pt x="51" y="55"/>
                      <a:pt x="49" y="58"/>
                    </a:cubicBezTo>
                    <a:cubicBezTo>
                      <a:pt x="47" y="61"/>
                      <a:pt x="44" y="64"/>
                      <a:pt x="40" y="65"/>
                    </a:cubicBezTo>
                    <a:cubicBezTo>
                      <a:pt x="37" y="67"/>
                      <a:pt x="32" y="68"/>
                      <a:pt x="28" y="68"/>
                    </a:cubicBezTo>
                    <a:cubicBezTo>
                      <a:pt x="22" y="68"/>
                      <a:pt x="17" y="67"/>
                      <a:pt x="13" y="65"/>
                    </a:cubicBezTo>
                    <a:cubicBezTo>
                      <a:pt x="9" y="64"/>
                      <a:pt x="6" y="61"/>
                      <a:pt x="3" y="58"/>
                    </a:cubicBezTo>
                    <a:cubicBezTo>
                      <a:pt x="1" y="54"/>
                      <a:pt x="0" y="50"/>
                      <a:pt x="0" y="46"/>
                    </a:cubicBezTo>
                    <a:lnTo>
                      <a:pt x="0" y="4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39" name="Freeform 219"/>
              <p:cNvSpPr>
                <a:spLocks/>
              </p:cNvSpPr>
              <p:nvPr/>
            </p:nvSpPr>
            <p:spPr bwMode="auto">
              <a:xfrm>
                <a:off x="4643" y="1948"/>
                <a:ext cx="77" cy="88"/>
              </a:xfrm>
              <a:custGeom>
                <a:avLst/>
                <a:gdLst/>
                <a:ahLst/>
                <a:cxnLst>
                  <a:cxn ang="0">
                    <a:pos x="0" y="66"/>
                  </a:cxn>
                  <a:cxn ang="0">
                    <a:pos x="0" y="66"/>
                  </a:cxn>
                  <a:cxn ang="0">
                    <a:pos x="0" y="0"/>
                  </a:cxn>
                  <a:cxn ang="0">
                    <a:pos x="13" y="0"/>
                  </a:cxn>
                  <a:cxn ang="0">
                    <a:pos x="28" y="47"/>
                  </a:cxn>
                  <a:cxn ang="0">
                    <a:pos x="32" y="56"/>
                  </a:cxn>
                  <a:cxn ang="0">
                    <a:pos x="35" y="46"/>
                  </a:cxn>
                  <a:cxn ang="0">
                    <a:pos x="51" y="0"/>
                  </a:cxn>
                  <a:cxn ang="0">
                    <a:pos x="63" y="0"/>
                  </a:cxn>
                  <a:cxn ang="0">
                    <a:pos x="63" y="66"/>
                  </a:cxn>
                  <a:cxn ang="0">
                    <a:pos x="54" y="66"/>
                  </a:cxn>
                  <a:cxn ang="0">
                    <a:pos x="54" y="11"/>
                  </a:cxn>
                  <a:cxn ang="0">
                    <a:pos x="35" y="66"/>
                  </a:cxn>
                  <a:cxn ang="0">
                    <a:pos x="27" y="66"/>
                  </a:cxn>
                  <a:cxn ang="0">
                    <a:pos x="8" y="10"/>
                  </a:cxn>
                  <a:cxn ang="0">
                    <a:pos x="8" y="66"/>
                  </a:cxn>
                  <a:cxn ang="0">
                    <a:pos x="0" y="66"/>
                  </a:cxn>
                </a:cxnLst>
                <a:rect l="0" t="0" r="r" b="b"/>
                <a:pathLst>
                  <a:path w="63" h="66">
                    <a:moveTo>
                      <a:pt x="0" y="66"/>
                    </a:moveTo>
                    <a:lnTo>
                      <a:pt x="0" y="66"/>
                    </a:lnTo>
                    <a:lnTo>
                      <a:pt x="0" y="0"/>
                    </a:lnTo>
                    <a:lnTo>
                      <a:pt x="13" y="0"/>
                    </a:lnTo>
                    <a:lnTo>
                      <a:pt x="28" y="47"/>
                    </a:lnTo>
                    <a:cubicBezTo>
                      <a:pt x="30" y="51"/>
                      <a:pt x="31" y="54"/>
                      <a:pt x="32" y="56"/>
                    </a:cubicBezTo>
                    <a:cubicBezTo>
                      <a:pt x="32" y="54"/>
                      <a:pt x="34" y="50"/>
                      <a:pt x="35" y="46"/>
                    </a:cubicBezTo>
                    <a:lnTo>
                      <a:pt x="51" y="0"/>
                    </a:lnTo>
                    <a:lnTo>
                      <a:pt x="63" y="0"/>
                    </a:lnTo>
                    <a:lnTo>
                      <a:pt x="63" y="66"/>
                    </a:lnTo>
                    <a:lnTo>
                      <a:pt x="54" y="66"/>
                    </a:lnTo>
                    <a:lnTo>
                      <a:pt x="54" y="11"/>
                    </a:lnTo>
                    <a:lnTo>
                      <a:pt x="35" y="66"/>
                    </a:lnTo>
                    <a:lnTo>
                      <a:pt x="27" y="66"/>
                    </a:lnTo>
                    <a:lnTo>
                      <a:pt x="8" y="10"/>
                    </a:ln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40" name="Freeform 220"/>
              <p:cNvSpPr>
                <a:spLocks noEditPoints="1"/>
              </p:cNvSpPr>
              <p:nvPr/>
            </p:nvSpPr>
            <p:spPr bwMode="auto">
              <a:xfrm>
                <a:off x="3704" y="2149"/>
                <a:ext cx="75" cy="88"/>
              </a:xfrm>
              <a:custGeom>
                <a:avLst/>
                <a:gdLst/>
                <a:ahLst/>
                <a:cxnLst>
                  <a:cxn ang="0">
                    <a:pos x="0" y="66"/>
                  </a:cxn>
                  <a:cxn ang="0">
                    <a:pos x="0" y="66"/>
                  </a:cxn>
                  <a:cxn ang="0">
                    <a:pos x="26" y="0"/>
                  </a:cxn>
                  <a:cxn ang="0">
                    <a:pos x="35" y="0"/>
                  </a:cxn>
                  <a:cxn ang="0">
                    <a:pos x="62" y="66"/>
                  </a:cxn>
                  <a:cxn ang="0">
                    <a:pos x="52" y="66"/>
                  </a:cxn>
                  <a:cxn ang="0">
                    <a:pos x="44" y="46"/>
                  </a:cxn>
                  <a:cxn ang="0">
                    <a:pos x="17" y="46"/>
                  </a:cxn>
                  <a:cxn ang="0">
                    <a:pos x="10" y="66"/>
                  </a:cxn>
                  <a:cxn ang="0">
                    <a:pos x="0" y="66"/>
                  </a:cxn>
                  <a:cxn ang="0">
                    <a:pos x="19" y="39"/>
                  </a:cxn>
                  <a:cxn ang="0">
                    <a:pos x="19" y="39"/>
                  </a:cxn>
                  <a:cxn ang="0">
                    <a:pos x="42" y="39"/>
                  </a:cxn>
                  <a:cxn ang="0">
                    <a:pos x="35" y="21"/>
                  </a:cxn>
                  <a:cxn ang="0">
                    <a:pos x="30" y="7"/>
                  </a:cxn>
                  <a:cxn ang="0">
                    <a:pos x="27" y="20"/>
                  </a:cxn>
                  <a:cxn ang="0">
                    <a:pos x="19" y="39"/>
                  </a:cxn>
                </a:cxnLst>
                <a:rect l="0" t="0" r="r" b="b"/>
                <a:pathLst>
                  <a:path w="62" h="66">
                    <a:moveTo>
                      <a:pt x="0" y="66"/>
                    </a:moveTo>
                    <a:lnTo>
                      <a:pt x="0" y="66"/>
                    </a:lnTo>
                    <a:lnTo>
                      <a:pt x="26" y="0"/>
                    </a:lnTo>
                    <a:lnTo>
                      <a:pt x="35" y="0"/>
                    </a:lnTo>
                    <a:lnTo>
                      <a:pt x="62" y="66"/>
                    </a:lnTo>
                    <a:lnTo>
                      <a:pt x="52" y="66"/>
                    </a:lnTo>
                    <a:lnTo>
                      <a:pt x="44" y="46"/>
                    </a:lnTo>
                    <a:lnTo>
                      <a:pt x="17" y="46"/>
                    </a:lnTo>
                    <a:lnTo>
                      <a:pt x="10" y="66"/>
                    </a:lnTo>
                    <a:lnTo>
                      <a:pt x="0" y="66"/>
                    </a:lnTo>
                    <a:close/>
                    <a:moveTo>
                      <a:pt x="19" y="39"/>
                    </a:moveTo>
                    <a:lnTo>
                      <a:pt x="19" y="39"/>
                    </a:lnTo>
                    <a:lnTo>
                      <a:pt x="42" y="39"/>
                    </a:lnTo>
                    <a:lnTo>
                      <a:pt x="35" y="21"/>
                    </a:lnTo>
                    <a:cubicBezTo>
                      <a:pt x="33" y="15"/>
                      <a:pt x="31" y="10"/>
                      <a:pt x="30" y="7"/>
                    </a:cubicBezTo>
                    <a:cubicBezTo>
                      <a:pt x="29" y="11"/>
                      <a:pt x="28" y="15"/>
                      <a:pt x="27" y="20"/>
                    </a:cubicBezTo>
                    <a:lnTo>
                      <a:pt x="19" y="3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41" name="Freeform 221"/>
              <p:cNvSpPr>
                <a:spLocks/>
              </p:cNvSpPr>
              <p:nvPr/>
            </p:nvSpPr>
            <p:spPr bwMode="auto">
              <a:xfrm>
                <a:off x="3785" y="2148"/>
                <a:ext cx="64" cy="90"/>
              </a:xfrm>
              <a:custGeom>
                <a:avLst/>
                <a:gdLst/>
                <a:ahLst/>
                <a:cxnLst>
                  <a:cxn ang="0">
                    <a:pos x="0" y="46"/>
                  </a:cxn>
                  <a:cxn ang="0">
                    <a:pos x="0" y="46"/>
                  </a:cxn>
                  <a:cxn ang="0">
                    <a:pos x="8" y="45"/>
                  </a:cxn>
                  <a:cxn ang="0">
                    <a:pos x="11" y="53"/>
                  </a:cxn>
                  <a:cxn ang="0">
                    <a:pos x="18" y="58"/>
                  </a:cxn>
                  <a:cxn ang="0">
                    <a:pos x="28" y="60"/>
                  </a:cxn>
                  <a:cxn ang="0">
                    <a:pos x="36" y="59"/>
                  </a:cxn>
                  <a:cxn ang="0">
                    <a:pos x="42" y="55"/>
                  </a:cxn>
                  <a:cxn ang="0">
                    <a:pos x="44" y="49"/>
                  </a:cxn>
                  <a:cxn ang="0">
                    <a:pos x="42" y="44"/>
                  </a:cxn>
                  <a:cxn ang="0">
                    <a:pos x="36" y="40"/>
                  </a:cxn>
                  <a:cxn ang="0">
                    <a:pos x="25" y="36"/>
                  </a:cxn>
                  <a:cxn ang="0">
                    <a:pos x="12" y="32"/>
                  </a:cxn>
                  <a:cxn ang="0">
                    <a:pos x="5" y="26"/>
                  </a:cxn>
                  <a:cxn ang="0">
                    <a:pos x="2" y="18"/>
                  </a:cxn>
                  <a:cxn ang="0">
                    <a:pos x="5" y="9"/>
                  </a:cxn>
                  <a:cxn ang="0">
                    <a:pos x="14" y="2"/>
                  </a:cxn>
                  <a:cxn ang="0">
                    <a:pos x="26" y="0"/>
                  </a:cxn>
                  <a:cxn ang="0">
                    <a:pos x="39" y="2"/>
                  </a:cxn>
                  <a:cxn ang="0">
                    <a:pos x="47" y="9"/>
                  </a:cxn>
                  <a:cxn ang="0">
                    <a:pos x="50" y="20"/>
                  </a:cxn>
                  <a:cxn ang="0">
                    <a:pos x="42" y="20"/>
                  </a:cxn>
                  <a:cxn ang="0">
                    <a:pos x="37" y="11"/>
                  </a:cxn>
                  <a:cxn ang="0">
                    <a:pos x="26" y="8"/>
                  </a:cxn>
                  <a:cxn ang="0">
                    <a:pos x="14" y="10"/>
                  </a:cxn>
                  <a:cxn ang="0">
                    <a:pos x="11" y="17"/>
                  </a:cxn>
                  <a:cxn ang="0">
                    <a:pos x="13" y="23"/>
                  </a:cxn>
                  <a:cxn ang="0">
                    <a:pos x="27" y="28"/>
                  </a:cxn>
                  <a:cxn ang="0">
                    <a:pos x="41" y="32"/>
                  </a:cxn>
                  <a:cxn ang="0">
                    <a:pos x="50" y="39"/>
                  </a:cxn>
                  <a:cxn ang="0">
                    <a:pos x="52" y="48"/>
                  </a:cxn>
                  <a:cxn ang="0">
                    <a:pos x="49" y="58"/>
                  </a:cxn>
                  <a:cxn ang="0">
                    <a:pos x="41" y="65"/>
                  </a:cxn>
                  <a:cxn ang="0">
                    <a:pos x="28" y="68"/>
                  </a:cxn>
                  <a:cxn ang="0">
                    <a:pos x="13" y="65"/>
                  </a:cxn>
                  <a:cxn ang="0">
                    <a:pos x="4" y="58"/>
                  </a:cxn>
                  <a:cxn ang="0">
                    <a:pos x="0" y="46"/>
                  </a:cxn>
                  <a:cxn ang="0">
                    <a:pos x="0" y="46"/>
                  </a:cxn>
                </a:cxnLst>
                <a:rect l="0" t="0" r="r" b="b"/>
                <a:pathLst>
                  <a:path w="52" h="68">
                    <a:moveTo>
                      <a:pt x="0" y="46"/>
                    </a:moveTo>
                    <a:lnTo>
                      <a:pt x="0" y="46"/>
                    </a:lnTo>
                    <a:lnTo>
                      <a:pt x="8" y="45"/>
                    </a:lnTo>
                    <a:cubicBezTo>
                      <a:pt x="9" y="48"/>
                      <a:pt x="9" y="51"/>
                      <a:pt x="11" y="53"/>
                    </a:cubicBezTo>
                    <a:cubicBezTo>
                      <a:pt x="12" y="55"/>
                      <a:pt x="15" y="57"/>
                      <a:pt x="18" y="58"/>
                    </a:cubicBezTo>
                    <a:cubicBezTo>
                      <a:pt x="21" y="60"/>
                      <a:pt x="24" y="60"/>
                      <a:pt x="28" y="60"/>
                    </a:cubicBezTo>
                    <a:cubicBezTo>
                      <a:pt x="31" y="60"/>
                      <a:pt x="34" y="60"/>
                      <a:pt x="36" y="59"/>
                    </a:cubicBezTo>
                    <a:cubicBezTo>
                      <a:pt x="39" y="58"/>
                      <a:pt x="41" y="56"/>
                      <a:pt x="42" y="55"/>
                    </a:cubicBezTo>
                    <a:cubicBezTo>
                      <a:pt x="43" y="53"/>
                      <a:pt x="44" y="51"/>
                      <a:pt x="44" y="49"/>
                    </a:cubicBezTo>
                    <a:cubicBezTo>
                      <a:pt x="44" y="47"/>
                      <a:pt x="43" y="45"/>
                      <a:pt x="42" y="44"/>
                    </a:cubicBezTo>
                    <a:cubicBezTo>
                      <a:pt x="41" y="42"/>
                      <a:pt x="39" y="41"/>
                      <a:pt x="36" y="40"/>
                    </a:cubicBezTo>
                    <a:cubicBezTo>
                      <a:pt x="34" y="39"/>
                      <a:pt x="31" y="38"/>
                      <a:pt x="25" y="36"/>
                    </a:cubicBezTo>
                    <a:cubicBezTo>
                      <a:pt x="18" y="35"/>
                      <a:pt x="14" y="34"/>
                      <a:pt x="12" y="32"/>
                    </a:cubicBezTo>
                    <a:cubicBezTo>
                      <a:pt x="9" y="31"/>
                      <a:pt x="6" y="29"/>
                      <a:pt x="5" y="26"/>
                    </a:cubicBezTo>
                    <a:cubicBezTo>
                      <a:pt x="3" y="24"/>
                      <a:pt x="2" y="21"/>
                      <a:pt x="2" y="18"/>
                    </a:cubicBezTo>
                    <a:cubicBezTo>
                      <a:pt x="2" y="15"/>
                      <a:pt x="3" y="12"/>
                      <a:pt x="5" y="9"/>
                    </a:cubicBezTo>
                    <a:cubicBezTo>
                      <a:pt x="7" y="6"/>
                      <a:pt x="10" y="4"/>
                      <a:pt x="14" y="2"/>
                    </a:cubicBezTo>
                    <a:cubicBezTo>
                      <a:pt x="17" y="1"/>
                      <a:pt x="21" y="0"/>
                      <a:pt x="26" y="0"/>
                    </a:cubicBezTo>
                    <a:cubicBezTo>
                      <a:pt x="31" y="0"/>
                      <a:pt x="35" y="1"/>
                      <a:pt x="39" y="2"/>
                    </a:cubicBezTo>
                    <a:cubicBezTo>
                      <a:pt x="42" y="4"/>
                      <a:pt x="45" y="6"/>
                      <a:pt x="47" y="9"/>
                    </a:cubicBezTo>
                    <a:cubicBezTo>
                      <a:pt x="49" y="12"/>
                      <a:pt x="50" y="16"/>
                      <a:pt x="50" y="20"/>
                    </a:cubicBezTo>
                    <a:lnTo>
                      <a:pt x="42" y="20"/>
                    </a:lnTo>
                    <a:cubicBezTo>
                      <a:pt x="42" y="16"/>
                      <a:pt x="40" y="13"/>
                      <a:pt x="37" y="11"/>
                    </a:cubicBezTo>
                    <a:cubicBezTo>
                      <a:pt x="35" y="9"/>
                      <a:pt x="31" y="8"/>
                      <a:pt x="26" y="8"/>
                    </a:cubicBezTo>
                    <a:cubicBezTo>
                      <a:pt x="21" y="8"/>
                      <a:pt x="17" y="9"/>
                      <a:pt x="14" y="10"/>
                    </a:cubicBezTo>
                    <a:cubicBezTo>
                      <a:pt x="12" y="12"/>
                      <a:pt x="11" y="15"/>
                      <a:pt x="11" y="17"/>
                    </a:cubicBezTo>
                    <a:cubicBezTo>
                      <a:pt x="11" y="20"/>
                      <a:pt x="12" y="22"/>
                      <a:pt x="13" y="23"/>
                    </a:cubicBezTo>
                    <a:cubicBezTo>
                      <a:pt x="15" y="25"/>
                      <a:pt x="19" y="26"/>
                      <a:pt x="27" y="28"/>
                    </a:cubicBezTo>
                    <a:cubicBezTo>
                      <a:pt x="34" y="30"/>
                      <a:pt x="39" y="31"/>
                      <a:pt x="41" y="32"/>
                    </a:cubicBezTo>
                    <a:cubicBezTo>
                      <a:pt x="45" y="34"/>
                      <a:pt x="48" y="36"/>
                      <a:pt x="50" y="39"/>
                    </a:cubicBezTo>
                    <a:cubicBezTo>
                      <a:pt x="51" y="42"/>
                      <a:pt x="52" y="45"/>
                      <a:pt x="52" y="48"/>
                    </a:cubicBezTo>
                    <a:cubicBezTo>
                      <a:pt x="52" y="52"/>
                      <a:pt x="51" y="55"/>
                      <a:pt x="49" y="58"/>
                    </a:cubicBezTo>
                    <a:cubicBezTo>
                      <a:pt x="47" y="61"/>
                      <a:pt x="44" y="64"/>
                      <a:pt x="41" y="65"/>
                    </a:cubicBezTo>
                    <a:cubicBezTo>
                      <a:pt x="37" y="67"/>
                      <a:pt x="33" y="68"/>
                      <a:pt x="28" y="68"/>
                    </a:cubicBezTo>
                    <a:cubicBezTo>
                      <a:pt x="22" y="68"/>
                      <a:pt x="17" y="67"/>
                      <a:pt x="13" y="65"/>
                    </a:cubicBezTo>
                    <a:cubicBezTo>
                      <a:pt x="9" y="64"/>
                      <a:pt x="6" y="61"/>
                      <a:pt x="4" y="58"/>
                    </a:cubicBezTo>
                    <a:cubicBezTo>
                      <a:pt x="1" y="54"/>
                      <a:pt x="0" y="50"/>
                      <a:pt x="0" y="46"/>
                    </a:cubicBezTo>
                    <a:lnTo>
                      <a:pt x="0" y="4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42" name="Freeform 222"/>
              <p:cNvSpPr>
                <a:spLocks/>
              </p:cNvSpPr>
              <p:nvPr/>
            </p:nvSpPr>
            <p:spPr bwMode="auto">
              <a:xfrm>
                <a:off x="3864" y="2149"/>
                <a:ext cx="77" cy="88"/>
              </a:xfrm>
              <a:custGeom>
                <a:avLst/>
                <a:gdLst/>
                <a:ahLst/>
                <a:cxnLst>
                  <a:cxn ang="0">
                    <a:pos x="0" y="66"/>
                  </a:cxn>
                  <a:cxn ang="0">
                    <a:pos x="0" y="66"/>
                  </a:cxn>
                  <a:cxn ang="0">
                    <a:pos x="0" y="0"/>
                  </a:cxn>
                  <a:cxn ang="0">
                    <a:pos x="13" y="0"/>
                  </a:cxn>
                  <a:cxn ang="0">
                    <a:pos x="29" y="47"/>
                  </a:cxn>
                  <a:cxn ang="0">
                    <a:pos x="32" y="56"/>
                  </a:cxn>
                  <a:cxn ang="0">
                    <a:pos x="35" y="46"/>
                  </a:cxn>
                  <a:cxn ang="0">
                    <a:pos x="51" y="0"/>
                  </a:cxn>
                  <a:cxn ang="0">
                    <a:pos x="63" y="0"/>
                  </a:cxn>
                  <a:cxn ang="0">
                    <a:pos x="63" y="66"/>
                  </a:cxn>
                  <a:cxn ang="0">
                    <a:pos x="55" y="66"/>
                  </a:cxn>
                  <a:cxn ang="0">
                    <a:pos x="55" y="11"/>
                  </a:cxn>
                  <a:cxn ang="0">
                    <a:pos x="35" y="66"/>
                  </a:cxn>
                  <a:cxn ang="0">
                    <a:pos x="28" y="66"/>
                  </a:cxn>
                  <a:cxn ang="0">
                    <a:pos x="8" y="10"/>
                  </a:cxn>
                  <a:cxn ang="0">
                    <a:pos x="8" y="66"/>
                  </a:cxn>
                  <a:cxn ang="0">
                    <a:pos x="0" y="66"/>
                  </a:cxn>
                </a:cxnLst>
                <a:rect l="0" t="0" r="r" b="b"/>
                <a:pathLst>
                  <a:path w="63" h="66">
                    <a:moveTo>
                      <a:pt x="0" y="66"/>
                    </a:moveTo>
                    <a:lnTo>
                      <a:pt x="0" y="66"/>
                    </a:lnTo>
                    <a:lnTo>
                      <a:pt x="0" y="0"/>
                    </a:lnTo>
                    <a:lnTo>
                      <a:pt x="13" y="0"/>
                    </a:lnTo>
                    <a:lnTo>
                      <a:pt x="29" y="47"/>
                    </a:lnTo>
                    <a:cubicBezTo>
                      <a:pt x="30" y="51"/>
                      <a:pt x="31" y="54"/>
                      <a:pt x="32" y="56"/>
                    </a:cubicBezTo>
                    <a:cubicBezTo>
                      <a:pt x="33" y="54"/>
                      <a:pt x="34" y="50"/>
                      <a:pt x="35" y="46"/>
                    </a:cubicBezTo>
                    <a:lnTo>
                      <a:pt x="51" y="0"/>
                    </a:lnTo>
                    <a:lnTo>
                      <a:pt x="63" y="0"/>
                    </a:lnTo>
                    <a:lnTo>
                      <a:pt x="63" y="66"/>
                    </a:lnTo>
                    <a:lnTo>
                      <a:pt x="55" y="66"/>
                    </a:lnTo>
                    <a:lnTo>
                      <a:pt x="55" y="11"/>
                    </a:lnTo>
                    <a:lnTo>
                      <a:pt x="35" y="66"/>
                    </a:lnTo>
                    <a:lnTo>
                      <a:pt x="28" y="66"/>
                    </a:lnTo>
                    <a:lnTo>
                      <a:pt x="8" y="10"/>
                    </a:ln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43" name="Freeform 223"/>
              <p:cNvSpPr>
                <a:spLocks/>
              </p:cNvSpPr>
              <p:nvPr/>
            </p:nvSpPr>
            <p:spPr bwMode="auto">
              <a:xfrm>
                <a:off x="3447" y="1952"/>
                <a:ext cx="184" cy="7"/>
              </a:xfrm>
              <a:custGeom>
                <a:avLst/>
                <a:gdLst/>
                <a:ahLst/>
                <a:cxnLst>
                  <a:cxn ang="0">
                    <a:pos x="0" y="5"/>
                  </a:cxn>
                  <a:cxn ang="0">
                    <a:pos x="0" y="5"/>
                  </a:cxn>
                  <a:cxn ang="0">
                    <a:pos x="151" y="5"/>
                  </a:cxn>
                  <a:cxn ang="0">
                    <a:pos x="151" y="0"/>
                  </a:cxn>
                  <a:cxn ang="0">
                    <a:pos x="0" y="0"/>
                  </a:cxn>
                  <a:cxn ang="0">
                    <a:pos x="0" y="5"/>
                  </a:cxn>
                </a:cxnLst>
                <a:rect l="0" t="0" r="r" b="b"/>
                <a:pathLst>
                  <a:path w="151" h="5">
                    <a:moveTo>
                      <a:pt x="0" y="5"/>
                    </a:moveTo>
                    <a:lnTo>
                      <a:pt x="0" y="5"/>
                    </a:lnTo>
                    <a:lnTo>
                      <a:pt x="151" y="5"/>
                    </a:lnTo>
                    <a:lnTo>
                      <a:pt x="151" y="0"/>
                    </a:lnTo>
                    <a:lnTo>
                      <a:pt x="0" y="0"/>
                    </a:lnTo>
                    <a:lnTo>
                      <a:pt x="0" y="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44" name="Freeform 224"/>
              <p:cNvSpPr>
                <a:spLocks/>
              </p:cNvSpPr>
              <p:nvPr/>
            </p:nvSpPr>
            <p:spPr bwMode="auto">
              <a:xfrm>
                <a:off x="3113" y="2445"/>
                <a:ext cx="54" cy="88"/>
              </a:xfrm>
              <a:custGeom>
                <a:avLst/>
                <a:gdLst/>
                <a:ahLst/>
                <a:cxnLst>
                  <a:cxn ang="0">
                    <a:pos x="0" y="66"/>
                  </a:cxn>
                  <a:cxn ang="0">
                    <a:pos x="0" y="66"/>
                  </a:cxn>
                  <a:cxn ang="0">
                    <a:pos x="0" y="0"/>
                  </a:cxn>
                  <a:cxn ang="0">
                    <a:pos x="44" y="0"/>
                  </a:cxn>
                  <a:cxn ang="0">
                    <a:pos x="44" y="8"/>
                  </a:cxn>
                  <a:cxn ang="0">
                    <a:pos x="9" y="8"/>
                  </a:cxn>
                  <a:cxn ang="0">
                    <a:pos x="9" y="28"/>
                  </a:cxn>
                  <a:cxn ang="0">
                    <a:pos x="40" y="28"/>
                  </a:cxn>
                  <a:cxn ang="0">
                    <a:pos x="40" y="36"/>
                  </a:cxn>
                  <a:cxn ang="0">
                    <a:pos x="9" y="36"/>
                  </a:cxn>
                  <a:cxn ang="0">
                    <a:pos x="9" y="66"/>
                  </a:cxn>
                  <a:cxn ang="0">
                    <a:pos x="0" y="66"/>
                  </a:cxn>
                </a:cxnLst>
                <a:rect l="0" t="0" r="r" b="b"/>
                <a:pathLst>
                  <a:path w="44" h="66">
                    <a:moveTo>
                      <a:pt x="0" y="66"/>
                    </a:moveTo>
                    <a:lnTo>
                      <a:pt x="0" y="66"/>
                    </a:lnTo>
                    <a:lnTo>
                      <a:pt x="0" y="0"/>
                    </a:lnTo>
                    <a:lnTo>
                      <a:pt x="44" y="0"/>
                    </a:lnTo>
                    <a:lnTo>
                      <a:pt x="44" y="8"/>
                    </a:lnTo>
                    <a:lnTo>
                      <a:pt x="9" y="8"/>
                    </a:lnTo>
                    <a:lnTo>
                      <a:pt x="9" y="28"/>
                    </a:lnTo>
                    <a:lnTo>
                      <a:pt x="40" y="28"/>
                    </a:lnTo>
                    <a:lnTo>
                      <a:pt x="40" y="36"/>
                    </a:lnTo>
                    <a:lnTo>
                      <a:pt x="9" y="36"/>
                    </a:lnTo>
                    <a:lnTo>
                      <a:pt x="9"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45" name="Freeform 225"/>
              <p:cNvSpPr>
                <a:spLocks/>
              </p:cNvSpPr>
              <p:nvPr/>
            </p:nvSpPr>
            <p:spPr bwMode="auto">
              <a:xfrm>
                <a:off x="3179" y="2469"/>
                <a:ext cx="48" cy="65"/>
              </a:xfrm>
              <a:custGeom>
                <a:avLst/>
                <a:gdLst/>
                <a:ahLst/>
                <a:cxnLst>
                  <a:cxn ang="0">
                    <a:pos x="32" y="48"/>
                  </a:cxn>
                  <a:cxn ang="0">
                    <a:pos x="32" y="48"/>
                  </a:cxn>
                  <a:cxn ang="0">
                    <a:pos x="32" y="41"/>
                  </a:cxn>
                  <a:cxn ang="0">
                    <a:pos x="17" y="49"/>
                  </a:cxn>
                  <a:cxn ang="0">
                    <a:pos x="9" y="47"/>
                  </a:cxn>
                  <a:cxn ang="0">
                    <a:pos x="3" y="43"/>
                  </a:cxn>
                  <a:cxn ang="0">
                    <a:pos x="1" y="37"/>
                  </a:cxn>
                  <a:cxn ang="0">
                    <a:pos x="0" y="30"/>
                  </a:cxn>
                  <a:cxn ang="0">
                    <a:pos x="0" y="0"/>
                  </a:cxn>
                  <a:cxn ang="0">
                    <a:pos x="8" y="0"/>
                  </a:cxn>
                  <a:cxn ang="0">
                    <a:pos x="8" y="27"/>
                  </a:cxn>
                  <a:cxn ang="0">
                    <a:pos x="9" y="35"/>
                  </a:cxn>
                  <a:cxn ang="0">
                    <a:pos x="12" y="40"/>
                  </a:cxn>
                  <a:cxn ang="0">
                    <a:pos x="18" y="42"/>
                  </a:cxn>
                  <a:cxn ang="0">
                    <a:pos x="25" y="40"/>
                  </a:cxn>
                  <a:cxn ang="0">
                    <a:pos x="30" y="35"/>
                  </a:cxn>
                  <a:cxn ang="0">
                    <a:pos x="31" y="26"/>
                  </a:cxn>
                  <a:cxn ang="0">
                    <a:pos x="31" y="0"/>
                  </a:cxn>
                  <a:cxn ang="0">
                    <a:pos x="39" y="0"/>
                  </a:cxn>
                  <a:cxn ang="0">
                    <a:pos x="39" y="48"/>
                  </a:cxn>
                  <a:cxn ang="0">
                    <a:pos x="32" y="48"/>
                  </a:cxn>
                </a:cxnLst>
                <a:rect l="0" t="0" r="r" b="b"/>
                <a:pathLst>
                  <a:path w="39" h="49">
                    <a:moveTo>
                      <a:pt x="32" y="48"/>
                    </a:moveTo>
                    <a:lnTo>
                      <a:pt x="32" y="48"/>
                    </a:lnTo>
                    <a:lnTo>
                      <a:pt x="32" y="41"/>
                    </a:lnTo>
                    <a:cubicBezTo>
                      <a:pt x="28" y="46"/>
                      <a:pt x="23" y="49"/>
                      <a:pt x="17" y="49"/>
                    </a:cubicBezTo>
                    <a:cubicBezTo>
                      <a:pt x="14" y="49"/>
                      <a:pt x="11" y="48"/>
                      <a:pt x="9" y="47"/>
                    </a:cubicBezTo>
                    <a:cubicBezTo>
                      <a:pt x="6" y="46"/>
                      <a:pt x="5" y="45"/>
                      <a:pt x="3" y="43"/>
                    </a:cubicBezTo>
                    <a:cubicBezTo>
                      <a:pt x="2" y="42"/>
                      <a:pt x="1" y="40"/>
                      <a:pt x="1" y="37"/>
                    </a:cubicBezTo>
                    <a:cubicBezTo>
                      <a:pt x="1" y="36"/>
                      <a:pt x="0" y="33"/>
                      <a:pt x="0" y="30"/>
                    </a:cubicBezTo>
                    <a:lnTo>
                      <a:pt x="0" y="0"/>
                    </a:lnTo>
                    <a:lnTo>
                      <a:pt x="8" y="0"/>
                    </a:lnTo>
                    <a:lnTo>
                      <a:pt x="8" y="27"/>
                    </a:lnTo>
                    <a:cubicBezTo>
                      <a:pt x="8" y="31"/>
                      <a:pt x="9" y="34"/>
                      <a:pt x="9" y="35"/>
                    </a:cubicBezTo>
                    <a:cubicBezTo>
                      <a:pt x="9" y="37"/>
                      <a:pt x="11" y="39"/>
                      <a:pt x="12" y="40"/>
                    </a:cubicBezTo>
                    <a:cubicBezTo>
                      <a:pt x="14" y="41"/>
                      <a:pt x="16" y="42"/>
                      <a:pt x="18" y="42"/>
                    </a:cubicBezTo>
                    <a:cubicBezTo>
                      <a:pt x="21" y="42"/>
                      <a:pt x="23" y="41"/>
                      <a:pt x="25" y="40"/>
                    </a:cubicBezTo>
                    <a:cubicBezTo>
                      <a:pt x="27" y="39"/>
                      <a:pt x="29" y="37"/>
                      <a:pt x="30" y="35"/>
                    </a:cubicBezTo>
                    <a:cubicBezTo>
                      <a:pt x="31" y="33"/>
                      <a:pt x="31" y="30"/>
                      <a:pt x="31" y="26"/>
                    </a:cubicBezTo>
                    <a:lnTo>
                      <a:pt x="31" y="0"/>
                    </a:lnTo>
                    <a:lnTo>
                      <a:pt x="39" y="0"/>
                    </a:lnTo>
                    <a:lnTo>
                      <a:pt x="39" y="48"/>
                    </a:lnTo>
                    <a:lnTo>
                      <a:pt x="32" y="48"/>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46" name="Freeform 226"/>
              <p:cNvSpPr>
                <a:spLocks noEditPoints="1"/>
              </p:cNvSpPr>
              <p:nvPr/>
            </p:nvSpPr>
            <p:spPr bwMode="auto">
              <a:xfrm>
                <a:off x="3239" y="2468"/>
                <a:ext cx="53" cy="66"/>
              </a:xfrm>
              <a:custGeom>
                <a:avLst/>
                <a:gdLst/>
                <a:ahLst/>
                <a:cxnLst>
                  <a:cxn ang="0">
                    <a:pos x="35" y="34"/>
                  </a:cxn>
                  <a:cxn ang="0">
                    <a:pos x="35" y="34"/>
                  </a:cxn>
                  <a:cxn ang="0">
                    <a:pos x="44" y="35"/>
                  </a:cxn>
                  <a:cxn ang="0">
                    <a:pos x="36" y="46"/>
                  </a:cxn>
                  <a:cxn ang="0">
                    <a:pos x="23" y="50"/>
                  </a:cxn>
                  <a:cxn ang="0">
                    <a:pos x="6" y="44"/>
                  </a:cxn>
                  <a:cxn ang="0">
                    <a:pos x="0" y="25"/>
                  </a:cxn>
                  <a:cxn ang="0">
                    <a:pos x="6" y="7"/>
                  </a:cxn>
                  <a:cxn ang="0">
                    <a:pos x="22" y="0"/>
                  </a:cxn>
                  <a:cxn ang="0">
                    <a:pos x="38" y="7"/>
                  </a:cxn>
                  <a:cxn ang="0">
                    <a:pos x="44" y="25"/>
                  </a:cxn>
                  <a:cxn ang="0">
                    <a:pos x="44" y="27"/>
                  </a:cxn>
                  <a:cxn ang="0">
                    <a:pos x="8" y="27"/>
                  </a:cxn>
                  <a:cxn ang="0">
                    <a:pos x="13" y="39"/>
                  </a:cxn>
                  <a:cxn ang="0">
                    <a:pos x="23" y="43"/>
                  </a:cxn>
                  <a:cxn ang="0">
                    <a:pos x="30" y="41"/>
                  </a:cxn>
                  <a:cxn ang="0">
                    <a:pos x="35" y="34"/>
                  </a:cxn>
                  <a:cxn ang="0">
                    <a:pos x="35" y="34"/>
                  </a:cxn>
                  <a:cxn ang="0">
                    <a:pos x="9" y="20"/>
                  </a:cxn>
                  <a:cxn ang="0">
                    <a:pos x="9" y="20"/>
                  </a:cxn>
                  <a:cxn ang="0">
                    <a:pos x="35" y="20"/>
                  </a:cxn>
                  <a:cxn ang="0">
                    <a:pos x="32" y="11"/>
                  </a:cxn>
                  <a:cxn ang="0">
                    <a:pos x="22" y="7"/>
                  </a:cxn>
                  <a:cxn ang="0">
                    <a:pos x="13" y="10"/>
                  </a:cxn>
                  <a:cxn ang="0">
                    <a:pos x="9" y="20"/>
                  </a:cxn>
                  <a:cxn ang="0">
                    <a:pos x="9" y="20"/>
                  </a:cxn>
                </a:cxnLst>
                <a:rect l="0" t="0" r="r" b="b"/>
                <a:pathLst>
                  <a:path w="44" h="50">
                    <a:moveTo>
                      <a:pt x="35" y="34"/>
                    </a:moveTo>
                    <a:lnTo>
                      <a:pt x="35" y="34"/>
                    </a:lnTo>
                    <a:lnTo>
                      <a:pt x="44" y="35"/>
                    </a:lnTo>
                    <a:cubicBezTo>
                      <a:pt x="42" y="39"/>
                      <a:pt x="40" y="43"/>
                      <a:pt x="36" y="46"/>
                    </a:cubicBezTo>
                    <a:cubicBezTo>
                      <a:pt x="33" y="49"/>
                      <a:pt x="28" y="50"/>
                      <a:pt x="23" y="50"/>
                    </a:cubicBezTo>
                    <a:cubicBezTo>
                      <a:pt x="16" y="50"/>
                      <a:pt x="10" y="48"/>
                      <a:pt x="6" y="44"/>
                    </a:cubicBezTo>
                    <a:cubicBezTo>
                      <a:pt x="2" y="39"/>
                      <a:pt x="0" y="33"/>
                      <a:pt x="0" y="25"/>
                    </a:cubicBezTo>
                    <a:cubicBezTo>
                      <a:pt x="0" y="17"/>
                      <a:pt x="2" y="11"/>
                      <a:pt x="6" y="7"/>
                    </a:cubicBezTo>
                    <a:cubicBezTo>
                      <a:pt x="10" y="2"/>
                      <a:pt x="16" y="0"/>
                      <a:pt x="22" y="0"/>
                    </a:cubicBezTo>
                    <a:cubicBezTo>
                      <a:pt x="29" y="0"/>
                      <a:pt x="34" y="2"/>
                      <a:pt x="38" y="7"/>
                    </a:cubicBezTo>
                    <a:cubicBezTo>
                      <a:pt x="42" y="11"/>
                      <a:pt x="44" y="17"/>
                      <a:pt x="44" y="25"/>
                    </a:cubicBezTo>
                    <a:cubicBezTo>
                      <a:pt x="44" y="25"/>
                      <a:pt x="44" y="26"/>
                      <a:pt x="44" y="27"/>
                    </a:cubicBezTo>
                    <a:lnTo>
                      <a:pt x="8" y="27"/>
                    </a:lnTo>
                    <a:cubicBezTo>
                      <a:pt x="9" y="32"/>
                      <a:pt x="10" y="36"/>
                      <a:pt x="13" y="39"/>
                    </a:cubicBezTo>
                    <a:cubicBezTo>
                      <a:pt x="16" y="42"/>
                      <a:pt x="19" y="43"/>
                      <a:pt x="23" y="43"/>
                    </a:cubicBezTo>
                    <a:cubicBezTo>
                      <a:pt x="26" y="43"/>
                      <a:pt x="28" y="43"/>
                      <a:pt x="30" y="41"/>
                    </a:cubicBezTo>
                    <a:cubicBezTo>
                      <a:pt x="33" y="39"/>
                      <a:pt x="34" y="37"/>
                      <a:pt x="35" y="34"/>
                    </a:cubicBezTo>
                    <a:lnTo>
                      <a:pt x="35" y="34"/>
                    </a:lnTo>
                    <a:close/>
                    <a:moveTo>
                      <a:pt x="9" y="20"/>
                    </a:moveTo>
                    <a:lnTo>
                      <a:pt x="9" y="20"/>
                    </a:lnTo>
                    <a:lnTo>
                      <a:pt x="35" y="20"/>
                    </a:lnTo>
                    <a:cubicBezTo>
                      <a:pt x="35" y="16"/>
                      <a:pt x="34" y="13"/>
                      <a:pt x="32" y="11"/>
                    </a:cubicBezTo>
                    <a:cubicBezTo>
                      <a:pt x="30" y="8"/>
                      <a:pt x="27" y="7"/>
                      <a:pt x="22" y="7"/>
                    </a:cubicBezTo>
                    <a:cubicBezTo>
                      <a:pt x="19" y="7"/>
                      <a:pt x="16" y="8"/>
                      <a:pt x="13" y="10"/>
                    </a:cubicBezTo>
                    <a:cubicBezTo>
                      <a:pt x="11" y="13"/>
                      <a:pt x="9" y="16"/>
                      <a:pt x="9" y="20"/>
                    </a:cubicBezTo>
                    <a:lnTo>
                      <a:pt x="9" y="2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47" name="Freeform 227"/>
              <p:cNvSpPr>
                <a:spLocks/>
              </p:cNvSpPr>
              <p:nvPr/>
            </p:nvSpPr>
            <p:spPr bwMode="auto">
              <a:xfrm>
                <a:off x="3304" y="2445"/>
                <a:ext cx="10" cy="88"/>
              </a:xfrm>
              <a:custGeom>
                <a:avLst/>
                <a:gdLst/>
                <a:ahLst/>
                <a:cxnLst>
                  <a:cxn ang="0">
                    <a:pos x="0" y="66"/>
                  </a:cxn>
                  <a:cxn ang="0">
                    <a:pos x="0" y="66"/>
                  </a:cxn>
                  <a:cxn ang="0">
                    <a:pos x="0" y="0"/>
                  </a:cxn>
                  <a:cxn ang="0">
                    <a:pos x="8" y="0"/>
                  </a:cxn>
                  <a:cxn ang="0">
                    <a:pos x="8" y="66"/>
                  </a:cxn>
                  <a:cxn ang="0">
                    <a:pos x="0" y="66"/>
                  </a:cxn>
                </a:cxnLst>
                <a:rect l="0" t="0" r="r" b="b"/>
                <a:pathLst>
                  <a:path w="8" h="66">
                    <a:moveTo>
                      <a:pt x="0" y="66"/>
                    </a:moveTo>
                    <a:lnTo>
                      <a:pt x="0" y="66"/>
                    </a:lnTo>
                    <a:lnTo>
                      <a:pt x="0" y="0"/>
                    </a:lnTo>
                    <a:lnTo>
                      <a:pt x="8" y="0"/>
                    </a:ln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48" name="Freeform 228"/>
              <p:cNvSpPr>
                <a:spLocks/>
              </p:cNvSpPr>
              <p:nvPr/>
            </p:nvSpPr>
            <p:spPr bwMode="auto">
              <a:xfrm>
                <a:off x="3108" y="2616"/>
                <a:ext cx="52" cy="66"/>
              </a:xfrm>
              <a:custGeom>
                <a:avLst/>
                <a:gdLst/>
                <a:ahLst/>
                <a:cxnLst>
                  <a:cxn ang="0">
                    <a:pos x="34" y="31"/>
                  </a:cxn>
                  <a:cxn ang="0">
                    <a:pos x="34" y="31"/>
                  </a:cxn>
                  <a:cxn ang="0">
                    <a:pos x="42" y="32"/>
                  </a:cxn>
                  <a:cxn ang="0">
                    <a:pos x="35" y="45"/>
                  </a:cxn>
                  <a:cxn ang="0">
                    <a:pos x="22" y="50"/>
                  </a:cxn>
                  <a:cxn ang="0">
                    <a:pos x="6" y="44"/>
                  </a:cxn>
                  <a:cxn ang="0">
                    <a:pos x="0" y="25"/>
                  </a:cxn>
                  <a:cxn ang="0">
                    <a:pos x="3" y="12"/>
                  </a:cxn>
                  <a:cxn ang="0">
                    <a:pos x="10" y="3"/>
                  </a:cxn>
                  <a:cxn ang="0">
                    <a:pos x="22" y="0"/>
                  </a:cxn>
                  <a:cxn ang="0">
                    <a:pos x="35" y="4"/>
                  </a:cxn>
                  <a:cxn ang="0">
                    <a:pos x="41" y="15"/>
                  </a:cxn>
                  <a:cxn ang="0">
                    <a:pos x="33" y="16"/>
                  </a:cxn>
                  <a:cxn ang="0">
                    <a:pos x="29" y="9"/>
                  </a:cxn>
                  <a:cxn ang="0">
                    <a:pos x="22" y="7"/>
                  </a:cxn>
                  <a:cxn ang="0">
                    <a:pos x="12" y="11"/>
                  </a:cxn>
                  <a:cxn ang="0">
                    <a:pos x="8" y="25"/>
                  </a:cxn>
                  <a:cxn ang="0">
                    <a:pos x="12" y="39"/>
                  </a:cxn>
                  <a:cxn ang="0">
                    <a:pos x="22" y="43"/>
                  </a:cxn>
                  <a:cxn ang="0">
                    <a:pos x="30" y="40"/>
                  </a:cxn>
                  <a:cxn ang="0">
                    <a:pos x="34" y="31"/>
                  </a:cxn>
                  <a:cxn ang="0">
                    <a:pos x="34" y="31"/>
                  </a:cxn>
                </a:cxnLst>
                <a:rect l="0" t="0" r="r" b="b"/>
                <a:pathLst>
                  <a:path w="42" h="50">
                    <a:moveTo>
                      <a:pt x="34" y="31"/>
                    </a:moveTo>
                    <a:lnTo>
                      <a:pt x="34" y="31"/>
                    </a:lnTo>
                    <a:lnTo>
                      <a:pt x="42" y="32"/>
                    </a:lnTo>
                    <a:cubicBezTo>
                      <a:pt x="41" y="38"/>
                      <a:pt x="39" y="42"/>
                      <a:pt x="35" y="45"/>
                    </a:cubicBezTo>
                    <a:cubicBezTo>
                      <a:pt x="31" y="48"/>
                      <a:pt x="27" y="50"/>
                      <a:pt x="22" y="50"/>
                    </a:cubicBezTo>
                    <a:cubicBezTo>
                      <a:pt x="15" y="50"/>
                      <a:pt x="10" y="48"/>
                      <a:pt x="6" y="44"/>
                    </a:cubicBezTo>
                    <a:cubicBezTo>
                      <a:pt x="2" y="39"/>
                      <a:pt x="0" y="33"/>
                      <a:pt x="0" y="25"/>
                    </a:cubicBezTo>
                    <a:cubicBezTo>
                      <a:pt x="0" y="20"/>
                      <a:pt x="1" y="16"/>
                      <a:pt x="3" y="12"/>
                    </a:cubicBezTo>
                    <a:cubicBezTo>
                      <a:pt x="4" y="8"/>
                      <a:pt x="7" y="5"/>
                      <a:pt x="10" y="3"/>
                    </a:cubicBezTo>
                    <a:cubicBezTo>
                      <a:pt x="14" y="1"/>
                      <a:pt x="18" y="0"/>
                      <a:pt x="22" y="0"/>
                    </a:cubicBezTo>
                    <a:cubicBezTo>
                      <a:pt x="27" y="0"/>
                      <a:pt x="31" y="1"/>
                      <a:pt x="35" y="4"/>
                    </a:cubicBezTo>
                    <a:cubicBezTo>
                      <a:pt x="38" y="7"/>
                      <a:pt x="40" y="10"/>
                      <a:pt x="41" y="15"/>
                    </a:cubicBezTo>
                    <a:lnTo>
                      <a:pt x="33" y="16"/>
                    </a:lnTo>
                    <a:cubicBezTo>
                      <a:pt x="32" y="13"/>
                      <a:pt x="31" y="11"/>
                      <a:pt x="29" y="9"/>
                    </a:cubicBezTo>
                    <a:cubicBezTo>
                      <a:pt x="27" y="8"/>
                      <a:pt x="25" y="7"/>
                      <a:pt x="22" y="7"/>
                    </a:cubicBezTo>
                    <a:cubicBezTo>
                      <a:pt x="18" y="7"/>
                      <a:pt x="15" y="8"/>
                      <a:pt x="12" y="11"/>
                    </a:cubicBezTo>
                    <a:cubicBezTo>
                      <a:pt x="10" y="14"/>
                      <a:pt x="8" y="19"/>
                      <a:pt x="8" y="25"/>
                    </a:cubicBezTo>
                    <a:cubicBezTo>
                      <a:pt x="8" y="31"/>
                      <a:pt x="10" y="36"/>
                      <a:pt x="12" y="39"/>
                    </a:cubicBezTo>
                    <a:cubicBezTo>
                      <a:pt x="15" y="42"/>
                      <a:pt x="18" y="43"/>
                      <a:pt x="22" y="43"/>
                    </a:cubicBezTo>
                    <a:cubicBezTo>
                      <a:pt x="25" y="43"/>
                      <a:pt x="28" y="42"/>
                      <a:pt x="30" y="40"/>
                    </a:cubicBezTo>
                    <a:cubicBezTo>
                      <a:pt x="32" y="38"/>
                      <a:pt x="33" y="35"/>
                      <a:pt x="34" y="31"/>
                    </a:cubicBezTo>
                    <a:lnTo>
                      <a:pt x="34" y="31"/>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49" name="Freeform 229"/>
              <p:cNvSpPr>
                <a:spLocks noEditPoints="1"/>
              </p:cNvSpPr>
              <p:nvPr/>
            </p:nvSpPr>
            <p:spPr bwMode="auto">
              <a:xfrm>
                <a:off x="3164" y="2616"/>
                <a:ext cx="55" cy="66"/>
              </a:xfrm>
              <a:custGeom>
                <a:avLst/>
                <a:gdLst/>
                <a:ahLst/>
                <a:cxnLst>
                  <a:cxn ang="0">
                    <a:pos x="0" y="25"/>
                  </a:cxn>
                  <a:cxn ang="0">
                    <a:pos x="0" y="25"/>
                  </a:cxn>
                  <a:cxn ang="0">
                    <a:pos x="7" y="5"/>
                  </a:cxn>
                  <a:cxn ang="0">
                    <a:pos x="22" y="0"/>
                  </a:cxn>
                  <a:cxn ang="0">
                    <a:pos x="38" y="7"/>
                  </a:cxn>
                  <a:cxn ang="0">
                    <a:pos x="45" y="24"/>
                  </a:cxn>
                  <a:cxn ang="0">
                    <a:pos x="42" y="39"/>
                  </a:cxn>
                  <a:cxn ang="0">
                    <a:pos x="34" y="47"/>
                  </a:cxn>
                  <a:cxn ang="0">
                    <a:pos x="22" y="50"/>
                  </a:cxn>
                  <a:cxn ang="0">
                    <a:pos x="6" y="44"/>
                  </a:cxn>
                  <a:cxn ang="0">
                    <a:pos x="0" y="25"/>
                  </a:cxn>
                  <a:cxn ang="0">
                    <a:pos x="0" y="25"/>
                  </a:cxn>
                  <a:cxn ang="0">
                    <a:pos x="8" y="25"/>
                  </a:cxn>
                  <a:cxn ang="0">
                    <a:pos x="8" y="25"/>
                  </a:cxn>
                  <a:cxn ang="0">
                    <a:pos x="12" y="39"/>
                  </a:cxn>
                  <a:cxn ang="0">
                    <a:pos x="22" y="43"/>
                  </a:cxn>
                  <a:cxn ang="0">
                    <a:pos x="32" y="39"/>
                  </a:cxn>
                  <a:cxn ang="0">
                    <a:pos x="36" y="25"/>
                  </a:cxn>
                  <a:cxn ang="0">
                    <a:pos x="32" y="11"/>
                  </a:cxn>
                  <a:cxn ang="0">
                    <a:pos x="22" y="7"/>
                  </a:cxn>
                  <a:cxn ang="0">
                    <a:pos x="12" y="11"/>
                  </a:cxn>
                  <a:cxn ang="0">
                    <a:pos x="8" y="25"/>
                  </a:cxn>
                  <a:cxn ang="0">
                    <a:pos x="8" y="25"/>
                  </a:cxn>
                </a:cxnLst>
                <a:rect l="0" t="0" r="r" b="b"/>
                <a:pathLst>
                  <a:path w="45" h="50">
                    <a:moveTo>
                      <a:pt x="0" y="25"/>
                    </a:moveTo>
                    <a:lnTo>
                      <a:pt x="0" y="25"/>
                    </a:lnTo>
                    <a:cubicBezTo>
                      <a:pt x="0" y="16"/>
                      <a:pt x="2" y="10"/>
                      <a:pt x="7" y="5"/>
                    </a:cubicBezTo>
                    <a:cubicBezTo>
                      <a:pt x="11" y="2"/>
                      <a:pt x="16" y="0"/>
                      <a:pt x="22" y="0"/>
                    </a:cubicBezTo>
                    <a:cubicBezTo>
                      <a:pt x="29" y="0"/>
                      <a:pt x="34" y="2"/>
                      <a:pt x="38" y="7"/>
                    </a:cubicBezTo>
                    <a:cubicBezTo>
                      <a:pt x="43" y="11"/>
                      <a:pt x="45" y="17"/>
                      <a:pt x="45" y="24"/>
                    </a:cubicBezTo>
                    <a:cubicBezTo>
                      <a:pt x="45" y="30"/>
                      <a:pt x="44" y="35"/>
                      <a:pt x="42" y="39"/>
                    </a:cubicBezTo>
                    <a:cubicBezTo>
                      <a:pt x="40" y="42"/>
                      <a:pt x="37" y="45"/>
                      <a:pt x="34" y="47"/>
                    </a:cubicBezTo>
                    <a:cubicBezTo>
                      <a:pt x="30" y="49"/>
                      <a:pt x="26" y="50"/>
                      <a:pt x="22" y="50"/>
                    </a:cubicBezTo>
                    <a:cubicBezTo>
                      <a:pt x="16" y="50"/>
                      <a:pt x="10" y="48"/>
                      <a:pt x="6" y="44"/>
                    </a:cubicBezTo>
                    <a:cubicBezTo>
                      <a:pt x="2" y="39"/>
                      <a:pt x="0" y="33"/>
                      <a:pt x="0" y="25"/>
                    </a:cubicBezTo>
                    <a:lnTo>
                      <a:pt x="0" y="25"/>
                    </a:lnTo>
                    <a:close/>
                    <a:moveTo>
                      <a:pt x="8" y="25"/>
                    </a:moveTo>
                    <a:lnTo>
                      <a:pt x="8" y="25"/>
                    </a:lnTo>
                    <a:cubicBezTo>
                      <a:pt x="8" y="31"/>
                      <a:pt x="10" y="36"/>
                      <a:pt x="12" y="39"/>
                    </a:cubicBezTo>
                    <a:cubicBezTo>
                      <a:pt x="15" y="42"/>
                      <a:pt x="18" y="43"/>
                      <a:pt x="22" y="43"/>
                    </a:cubicBezTo>
                    <a:cubicBezTo>
                      <a:pt x="26" y="43"/>
                      <a:pt x="30" y="42"/>
                      <a:pt x="32" y="39"/>
                    </a:cubicBezTo>
                    <a:cubicBezTo>
                      <a:pt x="35" y="36"/>
                      <a:pt x="36" y="31"/>
                      <a:pt x="36" y="25"/>
                    </a:cubicBezTo>
                    <a:cubicBezTo>
                      <a:pt x="36" y="19"/>
                      <a:pt x="35" y="14"/>
                      <a:pt x="32" y="11"/>
                    </a:cubicBezTo>
                    <a:cubicBezTo>
                      <a:pt x="30" y="8"/>
                      <a:pt x="26" y="7"/>
                      <a:pt x="22" y="7"/>
                    </a:cubicBezTo>
                    <a:cubicBezTo>
                      <a:pt x="18" y="7"/>
                      <a:pt x="15" y="8"/>
                      <a:pt x="12" y="11"/>
                    </a:cubicBezTo>
                    <a:cubicBezTo>
                      <a:pt x="10" y="14"/>
                      <a:pt x="8" y="19"/>
                      <a:pt x="8" y="25"/>
                    </a:cubicBezTo>
                    <a:lnTo>
                      <a:pt x="8"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50" name="Freeform 230"/>
              <p:cNvSpPr>
                <a:spLocks/>
              </p:cNvSpPr>
              <p:nvPr/>
            </p:nvSpPr>
            <p:spPr bwMode="auto">
              <a:xfrm>
                <a:off x="3227" y="2616"/>
                <a:ext cx="48" cy="66"/>
              </a:xfrm>
              <a:custGeom>
                <a:avLst/>
                <a:gdLst/>
                <a:ahLst/>
                <a:cxnLst>
                  <a:cxn ang="0">
                    <a:pos x="0" y="35"/>
                  </a:cxn>
                  <a:cxn ang="0">
                    <a:pos x="0" y="35"/>
                  </a:cxn>
                  <a:cxn ang="0">
                    <a:pos x="8" y="33"/>
                  </a:cxn>
                  <a:cxn ang="0">
                    <a:pos x="12" y="41"/>
                  </a:cxn>
                  <a:cxn ang="0">
                    <a:pos x="20" y="43"/>
                  </a:cxn>
                  <a:cxn ang="0">
                    <a:pos x="29" y="41"/>
                  </a:cxn>
                  <a:cxn ang="0">
                    <a:pos x="31" y="36"/>
                  </a:cxn>
                  <a:cxn ang="0">
                    <a:pos x="29" y="31"/>
                  </a:cxn>
                  <a:cxn ang="0">
                    <a:pos x="21" y="29"/>
                  </a:cxn>
                  <a:cxn ang="0">
                    <a:pos x="8" y="25"/>
                  </a:cxn>
                  <a:cxn ang="0">
                    <a:pos x="3" y="20"/>
                  </a:cxn>
                  <a:cxn ang="0">
                    <a:pos x="1" y="14"/>
                  </a:cxn>
                  <a:cxn ang="0">
                    <a:pos x="3" y="8"/>
                  </a:cxn>
                  <a:cxn ang="0">
                    <a:pos x="7" y="3"/>
                  </a:cxn>
                  <a:cxn ang="0">
                    <a:pos x="12" y="1"/>
                  </a:cxn>
                  <a:cxn ang="0">
                    <a:pos x="19" y="0"/>
                  </a:cxn>
                  <a:cxn ang="0">
                    <a:pos x="29" y="2"/>
                  </a:cxn>
                  <a:cxn ang="0">
                    <a:pos x="35" y="6"/>
                  </a:cxn>
                  <a:cxn ang="0">
                    <a:pos x="38" y="13"/>
                  </a:cxn>
                  <a:cxn ang="0">
                    <a:pos x="30" y="15"/>
                  </a:cxn>
                  <a:cxn ang="0">
                    <a:pos x="27" y="9"/>
                  </a:cxn>
                  <a:cxn ang="0">
                    <a:pos x="19" y="7"/>
                  </a:cxn>
                  <a:cxn ang="0">
                    <a:pos x="11" y="9"/>
                  </a:cxn>
                  <a:cxn ang="0">
                    <a:pos x="9" y="13"/>
                  </a:cxn>
                  <a:cxn ang="0">
                    <a:pos x="10" y="16"/>
                  </a:cxn>
                  <a:cxn ang="0">
                    <a:pos x="13" y="18"/>
                  </a:cxn>
                  <a:cxn ang="0">
                    <a:pos x="20" y="20"/>
                  </a:cxn>
                  <a:cxn ang="0">
                    <a:pos x="32" y="24"/>
                  </a:cxn>
                  <a:cxn ang="0">
                    <a:pos x="38" y="28"/>
                  </a:cxn>
                  <a:cxn ang="0">
                    <a:pos x="40" y="35"/>
                  </a:cxn>
                  <a:cxn ang="0">
                    <a:pos x="37" y="42"/>
                  </a:cxn>
                  <a:cxn ang="0">
                    <a:pos x="30" y="48"/>
                  </a:cxn>
                  <a:cxn ang="0">
                    <a:pos x="20" y="50"/>
                  </a:cxn>
                  <a:cxn ang="0">
                    <a:pos x="6" y="46"/>
                  </a:cxn>
                  <a:cxn ang="0">
                    <a:pos x="0" y="35"/>
                  </a:cxn>
                  <a:cxn ang="0">
                    <a:pos x="0" y="35"/>
                  </a:cxn>
                </a:cxnLst>
                <a:rect l="0" t="0" r="r" b="b"/>
                <a:pathLst>
                  <a:path w="40" h="50">
                    <a:moveTo>
                      <a:pt x="0" y="35"/>
                    </a:moveTo>
                    <a:lnTo>
                      <a:pt x="0" y="35"/>
                    </a:lnTo>
                    <a:lnTo>
                      <a:pt x="8" y="33"/>
                    </a:lnTo>
                    <a:cubicBezTo>
                      <a:pt x="8" y="37"/>
                      <a:pt x="10" y="39"/>
                      <a:pt x="12" y="41"/>
                    </a:cubicBezTo>
                    <a:cubicBezTo>
                      <a:pt x="14" y="42"/>
                      <a:pt x="17" y="43"/>
                      <a:pt x="20" y="43"/>
                    </a:cubicBezTo>
                    <a:cubicBezTo>
                      <a:pt x="24" y="43"/>
                      <a:pt x="27" y="43"/>
                      <a:pt x="29" y="41"/>
                    </a:cubicBezTo>
                    <a:cubicBezTo>
                      <a:pt x="30" y="40"/>
                      <a:pt x="31" y="38"/>
                      <a:pt x="31" y="36"/>
                    </a:cubicBezTo>
                    <a:cubicBezTo>
                      <a:pt x="31" y="34"/>
                      <a:pt x="30" y="32"/>
                      <a:pt x="29" y="31"/>
                    </a:cubicBezTo>
                    <a:cubicBezTo>
                      <a:pt x="28" y="31"/>
                      <a:pt x="25" y="30"/>
                      <a:pt x="21" y="29"/>
                    </a:cubicBezTo>
                    <a:cubicBezTo>
                      <a:pt x="15" y="27"/>
                      <a:pt x="11" y="26"/>
                      <a:pt x="8" y="25"/>
                    </a:cubicBezTo>
                    <a:cubicBezTo>
                      <a:pt x="6" y="24"/>
                      <a:pt x="4" y="22"/>
                      <a:pt x="3" y="20"/>
                    </a:cubicBezTo>
                    <a:cubicBezTo>
                      <a:pt x="2" y="18"/>
                      <a:pt x="1" y="16"/>
                      <a:pt x="1" y="14"/>
                    </a:cubicBezTo>
                    <a:cubicBezTo>
                      <a:pt x="1" y="12"/>
                      <a:pt x="2" y="10"/>
                      <a:pt x="3" y="8"/>
                    </a:cubicBezTo>
                    <a:cubicBezTo>
                      <a:pt x="4" y="6"/>
                      <a:pt x="5" y="5"/>
                      <a:pt x="7" y="3"/>
                    </a:cubicBezTo>
                    <a:cubicBezTo>
                      <a:pt x="8" y="2"/>
                      <a:pt x="10" y="2"/>
                      <a:pt x="12" y="1"/>
                    </a:cubicBezTo>
                    <a:cubicBezTo>
                      <a:pt x="14" y="0"/>
                      <a:pt x="16" y="0"/>
                      <a:pt x="19" y="0"/>
                    </a:cubicBezTo>
                    <a:cubicBezTo>
                      <a:pt x="23" y="0"/>
                      <a:pt x="26" y="1"/>
                      <a:pt x="29" y="2"/>
                    </a:cubicBezTo>
                    <a:cubicBezTo>
                      <a:pt x="32" y="3"/>
                      <a:pt x="34" y="4"/>
                      <a:pt x="35" y="6"/>
                    </a:cubicBezTo>
                    <a:cubicBezTo>
                      <a:pt x="36" y="8"/>
                      <a:pt x="37" y="10"/>
                      <a:pt x="38" y="13"/>
                    </a:cubicBezTo>
                    <a:lnTo>
                      <a:pt x="30" y="15"/>
                    </a:lnTo>
                    <a:cubicBezTo>
                      <a:pt x="29" y="12"/>
                      <a:pt x="28" y="10"/>
                      <a:pt x="27" y="9"/>
                    </a:cubicBezTo>
                    <a:cubicBezTo>
                      <a:pt x="25" y="7"/>
                      <a:pt x="23" y="7"/>
                      <a:pt x="19" y="7"/>
                    </a:cubicBezTo>
                    <a:cubicBezTo>
                      <a:pt x="16" y="7"/>
                      <a:pt x="13" y="7"/>
                      <a:pt x="11" y="9"/>
                    </a:cubicBezTo>
                    <a:cubicBezTo>
                      <a:pt x="10" y="10"/>
                      <a:pt x="9" y="11"/>
                      <a:pt x="9" y="13"/>
                    </a:cubicBezTo>
                    <a:cubicBezTo>
                      <a:pt x="9" y="14"/>
                      <a:pt x="9" y="15"/>
                      <a:pt x="10" y="16"/>
                    </a:cubicBezTo>
                    <a:cubicBezTo>
                      <a:pt x="11" y="17"/>
                      <a:pt x="12" y="17"/>
                      <a:pt x="13" y="18"/>
                    </a:cubicBezTo>
                    <a:cubicBezTo>
                      <a:pt x="14" y="18"/>
                      <a:pt x="16" y="19"/>
                      <a:pt x="20" y="20"/>
                    </a:cubicBezTo>
                    <a:cubicBezTo>
                      <a:pt x="26" y="21"/>
                      <a:pt x="30" y="23"/>
                      <a:pt x="32" y="24"/>
                    </a:cubicBezTo>
                    <a:cubicBezTo>
                      <a:pt x="35" y="25"/>
                      <a:pt x="36" y="26"/>
                      <a:pt x="38" y="28"/>
                    </a:cubicBezTo>
                    <a:cubicBezTo>
                      <a:pt x="39" y="30"/>
                      <a:pt x="40" y="32"/>
                      <a:pt x="40" y="35"/>
                    </a:cubicBezTo>
                    <a:cubicBezTo>
                      <a:pt x="40" y="38"/>
                      <a:pt x="39" y="40"/>
                      <a:pt x="37" y="42"/>
                    </a:cubicBezTo>
                    <a:cubicBezTo>
                      <a:pt x="36" y="45"/>
                      <a:pt x="33" y="47"/>
                      <a:pt x="30" y="48"/>
                    </a:cubicBezTo>
                    <a:cubicBezTo>
                      <a:pt x="27" y="49"/>
                      <a:pt x="24" y="50"/>
                      <a:pt x="20" y="50"/>
                    </a:cubicBezTo>
                    <a:cubicBezTo>
                      <a:pt x="14" y="50"/>
                      <a:pt x="9" y="49"/>
                      <a:pt x="6" y="46"/>
                    </a:cubicBezTo>
                    <a:cubicBezTo>
                      <a:pt x="3" y="44"/>
                      <a:pt x="1" y="40"/>
                      <a:pt x="0" y="35"/>
                    </a:cubicBezTo>
                    <a:lnTo>
                      <a:pt x="0" y="3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51" name="Freeform 231"/>
              <p:cNvSpPr>
                <a:spLocks/>
              </p:cNvSpPr>
              <p:nvPr/>
            </p:nvSpPr>
            <p:spPr bwMode="auto">
              <a:xfrm>
                <a:off x="3281" y="2595"/>
                <a:ext cx="28" cy="86"/>
              </a:xfrm>
              <a:custGeom>
                <a:avLst/>
                <a:gdLst/>
                <a:ahLst/>
                <a:cxnLst>
                  <a:cxn ang="0">
                    <a:pos x="22" y="58"/>
                  </a:cxn>
                  <a:cxn ang="0">
                    <a:pos x="22" y="58"/>
                  </a:cxn>
                  <a:cxn ang="0">
                    <a:pos x="23" y="65"/>
                  </a:cxn>
                  <a:cxn ang="0">
                    <a:pos x="17" y="65"/>
                  </a:cxn>
                  <a:cxn ang="0">
                    <a:pos x="10" y="64"/>
                  </a:cxn>
                  <a:cxn ang="0">
                    <a:pos x="7" y="60"/>
                  </a:cxn>
                  <a:cxn ang="0">
                    <a:pos x="6" y="51"/>
                  </a:cxn>
                  <a:cxn ang="0">
                    <a:pos x="6" y="23"/>
                  </a:cxn>
                  <a:cxn ang="0">
                    <a:pos x="0" y="23"/>
                  </a:cxn>
                  <a:cxn ang="0">
                    <a:pos x="0" y="17"/>
                  </a:cxn>
                  <a:cxn ang="0">
                    <a:pos x="6" y="17"/>
                  </a:cxn>
                  <a:cxn ang="0">
                    <a:pos x="6" y="5"/>
                  </a:cxn>
                  <a:cxn ang="0">
                    <a:pos x="14" y="0"/>
                  </a:cxn>
                  <a:cxn ang="0">
                    <a:pos x="14" y="17"/>
                  </a:cxn>
                  <a:cxn ang="0">
                    <a:pos x="22" y="17"/>
                  </a:cxn>
                  <a:cxn ang="0">
                    <a:pos x="22" y="23"/>
                  </a:cxn>
                  <a:cxn ang="0">
                    <a:pos x="14" y="23"/>
                  </a:cxn>
                  <a:cxn ang="0">
                    <a:pos x="14" y="51"/>
                  </a:cxn>
                  <a:cxn ang="0">
                    <a:pos x="15" y="56"/>
                  </a:cxn>
                  <a:cxn ang="0">
                    <a:pos x="16" y="57"/>
                  </a:cxn>
                  <a:cxn ang="0">
                    <a:pos x="19" y="58"/>
                  </a:cxn>
                  <a:cxn ang="0">
                    <a:pos x="22" y="58"/>
                  </a:cxn>
                  <a:cxn ang="0">
                    <a:pos x="22" y="58"/>
                  </a:cxn>
                </a:cxnLst>
                <a:rect l="0" t="0" r="r" b="b"/>
                <a:pathLst>
                  <a:path w="23" h="65">
                    <a:moveTo>
                      <a:pt x="22" y="58"/>
                    </a:moveTo>
                    <a:lnTo>
                      <a:pt x="22" y="58"/>
                    </a:lnTo>
                    <a:lnTo>
                      <a:pt x="23" y="65"/>
                    </a:lnTo>
                    <a:cubicBezTo>
                      <a:pt x="21" y="65"/>
                      <a:pt x="19" y="65"/>
                      <a:pt x="17" y="65"/>
                    </a:cubicBezTo>
                    <a:cubicBezTo>
                      <a:pt x="14" y="65"/>
                      <a:pt x="12" y="65"/>
                      <a:pt x="10" y="64"/>
                    </a:cubicBezTo>
                    <a:cubicBezTo>
                      <a:pt x="9" y="63"/>
                      <a:pt x="8" y="62"/>
                      <a:pt x="7" y="60"/>
                    </a:cubicBezTo>
                    <a:cubicBezTo>
                      <a:pt x="6" y="59"/>
                      <a:pt x="6" y="56"/>
                      <a:pt x="6" y="51"/>
                    </a:cubicBezTo>
                    <a:lnTo>
                      <a:pt x="6" y="23"/>
                    </a:lnTo>
                    <a:lnTo>
                      <a:pt x="0" y="23"/>
                    </a:lnTo>
                    <a:lnTo>
                      <a:pt x="0" y="17"/>
                    </a:lnTo>
                    <a:lnTo>
                      <a:pt x="6" y="17"/>
                    </a:lnTo>
                    <a:lnTo>
                      <a:pt x="6" y="5"/>
                    </a:lnTo>
                    <a:lnTo>
                      <a:pt x="14" y="0"/>
                    </a:lnTo>
                    <a:lnTo>
                      <a:pt x="14" y="17"/>
                    </a:lnTo>
                    <a:lnTo>
                      <a:pt x="22" y="17"/>
                    </a:lnTo>
                    <a:lnTo>
                      <a:pt x="22" y="23"/>
                    </a:lnTo>
                    <a:lnTo>
                      <a:pt x="14" y="23"/>
                    </a:lnTo>
                    <a:lnTo>
                      <a:pt x="14" y="51"/>
                    </a:lnTo>
                    <a:cubicBezTo>
                      <a:pt x="14" y="54"/>
                      <a:pt x="14" y="55"/>
                      <a:pt x="15" y="56"/>
                    </a:cubicBezTo>
                    <a:cubicBezTo>
                      <a:pt x="15" y="56"/>
                      <a:pt x="15" y="57"/>
                      <a:pt x="16" y="57"/>
                    </a:cubicBezTo>
                    <a:cubicBezTo>
                      <a:pt x="17" y="58"/>
                      <a:pt x="17" y="58"/>
                      <a:pt x="19" y="58"/>
                    </a:cubicBezTo>
                    <a:cubicBezTo>
                      <a:pt x="20" y="58"/>
                      <a:pt x="21" y="58"/>
                      <a:pt x="22" y="58"/>
                    </a:cubicBezTo>
                    <a:lnTo>
                      <a:pt x="22" y="58"/>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52" name="Freeform 232"/>
              <p:cNvSpPr>
                <a:spLocks/>
              </p:cNvSpPr>
              <p:nvPr/>
            </p:nvSpPr>
            <p:spPr bwMode="auto">
              <a:xfrm>
                <a:off x="3508" y="2375"/>
                <a:ext cx="6" cy="349"/>
              </a:xfrm>
              <a:custGeom>
                <a:avLst/>
                <a:gdLst/>
                <a:ahLst/>
                <a:cxnLst>
                  <a:cxn ang="0">
                    <a:pos x="0" y="264"/>
                  </a:cxn>
                  <a:cxn ang="0">
                    <a:pos x="0" y="264"/>
                  </a:cxn>
                  <a:cxn ang="0">
                    <a:pos x="5" y="264"/>
                  </a:cxn>
                  <a:cxn ang="0">
                    <a:pos x="5" y="0"/>
                  </a:cxn>
                  <a:cxn ang="0">
                    <a:pos x="0" y="0"/>
                  </a:cxn>
                  <a:cxn ang="0">
                    <a:pos x="0" y="264"/>
                  </a:cxn>
                </a:cxnLst>
                <a:rect l="0" t="0" r="r" b="b"/>
                <a:pathLst>
                  <a:path w="5" h="264">
                    <a:moveTo>
                      <a:pt x="0" y="264"/>
                    </a:moveTo>
                    <a:lnTo>
                      <a:pt x="0" y="264"/>
                    </a:lnTo>
                    <a:lnTo>
                      <a:pt x="5" y="264"/>
                    </a:lnTo>
                    <a:lnTo>
                      <a:pt x="5" y="0"/>
                    </a:lnTo>
                    <a:lnTo>
                      <a:pt x="0" y="0"/>
                    </a:lnTo>
                    <a:lnTo>
                      <a:pt x="0" y="26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53" name="Freeform 233"/>
              <p:cNvSpPr>
                <a:spLocks/>
              </p:cNvSpPr>
              <p:nvPr/>
            </p:nvSpPr>
            <p:spPr bwMode="auto">
              <a:xfrm>
                <a:off x="3517" y="2720"/>
                <a:ext cx="105" cy="7"/>
              </a:xfrm>
              <a:custGeom>
                <a:avLst/>
                <a:gdLst/>
                <a:ahLst/>
                <a:cxnLst>
                  <a:cxn ang="0">
                    <a:pos x="0" y="5"/>
                  </a:cxn>
                  <a:cxn ang="0">
                    <a:pos x="0" y="5"/>
                  </a:cxn>
                  <a:cxn ang="0">
                    <a:pos x="86" y="5"/>
                  </a:cxn>
                  <a:cxn ang="0">
                    <a:pos x="86" y="0"/>
                  </a:cxn>
                  <a:cxn ang="0">
                    <a:pos x="0" y="0"/>
                  </a:cxn>
                  <a:cxn ang="0">
                    <a:pos x="0" y="5"/>
                  </a:cxn>
                </a:cxnLst>
                <a:rect l="0" t="0" r="r" b="b"/>
                <a:pathLst>
                  <a:path w="86" h="5">
                    <a:moveTo>
                      <a:pt x="0" y="5"/>
                    </a:moveTo>
                    <a:lnTo>
                      <a:pt x="0" y="5"/>
                    </a:lnTo>
                    <a:lnTo>
                      <a:pt x="86" y="5"/>
                    </a:lnTo>
                    <a:lnTo>
                      <a:pt x="86" y="0"/>
                    </a:lnTo>
                    <a:lnTo>
                      <a:pt x="0" y="0"/>
                    </a:lnTo>
                    <a:lnTo>
                      <a:pt x="0" y="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54" name="Freeform 234"/>
              <p:cNvSpPr>
                <a:spLocks/>
              </p:cNvSpPr>
              <p:nvPr/>
            </p:nvSpPr>
            <p:spPr bwMode="auto">
              <a:xfrm>
                <a:off x="3511" y="2371"/>
                <a:ext cx="104" cy="7"/>
              </a:xfrm>
              <a:custGeom>
                <a:avLst/>
                <a:gdLst/>
                <a:ahLst/>
                <a:cxnLst>
                  <a:cxn ang="0">
                    <a:pos x="0" y="5"/>
                  </a:cxn>
                  <a:cxn ang="0">
                    <a:pos x="0" y="5"/>
                  </a:cxn>
                  <a:cxn ang="0">
                    <a:pos x="85" y="5"/>
                  </a:cxn>
                  <a:cxn ang="0">
                    <a:pos x="85" y="0"/>
                  </a:cxn>
                  <a:cxn ang="0">
                    <a:pos x="0" y="0"/>
                  </a:cxn>
                  <a:cxn ang="0">
                    <a:pos x="0" y="5"/>
                  </a:cxn>
                </a:cxnLst>
                <a:rect l="0" t="0" r="r" b="b"/>
                <a:pathLst>
                  <a:path w="85" h="5">
                    <a:moveTo>
                      <a:pt x="0" y="5"/>
                    </a:moveTo>
                    <a:lnTo>
                      <a:pt x="0" y="5"/>
                    </a:lnTo>
                    <a:lnTo>
                      <a:pt x="85" y="5"/>
                    </a:lnTo>
                    <a:lnTo>
                      <a:pt x="85" y="0"/>
                    </a:lnTo>
                    <a:lnTo>
                      <a:pt x="0" y="0"/>
                    </a:lnTo>
                    <a:lnTo>
                      <a:pt x="0" y="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55" name="Freeform 235"/>
              <p:cNvSpPr>
                <a:spLocks/>
              </p:cNvSpPr>
              <p:nvPr/>
            </p:nvSpPr>
            <p:spPr bwMode="auto">
              <a:xfrm>
                <a:off x="3700" y="2338"/>
                <a:ext cx="71" cy="90"/>
              </a:xfrm>
              <a:custGeom>
                <a:avLst/>
                <a:gdLst/>
                <a:ahLst/>
                <a:cxnLst>
                  <a:cxn ang="0">
                    <a:pos x="49" y="44"/>
                  </a:cxn>
                  <a:cxn ang="0">
                    <a:pos x="49" y="44"/>
                  </a:cxn>
                  <a:cxn ang="0">
                    <a:pos x="58" y="46"/>
                  </a:cxn>
                  <a:cxn ang="0">
                    <a:pos x="48" y="62"/>
                  </a:cxn>
                  <a:cxn ang="0">
                    <a:pos x="31" y="68"/>
                  </a:cxn>
                  <a:cxn ang="0">
                    <a:pos x="14" y="64"/>
                  </a:cxn>
                  <a:cxn ang="0">
                    <a:pos x="3" y="51"/>
                  </a:cxn>
                  <a:cxn ang="0">
                    <a:pos x="0" y="33"/>
                  </a:cxn>
                  <a:cxn ang="0">
                    <a:pos x="4" y="16"/>
                  </a:cxn>
                  <a:cxn ang="0">
                    <a:pos x="15" y="4"/>
                  </a:cxn>
                  <a:cxn ang="0">
                    <a:pos x="31" y="0"/>
                  </a:cxn>
                  <a:cxn ang="0">
                    <a:pos x="48" y="5"/>
                  </a:cxn>
                  <a:cxn ang="0">
                    <a:pos x="57" y="19"/>
                  </a:cxn>
                  <a:cxn ang="0">
                    <a:pos x="48" y="21"/>
                  </a:cxn>
                  <a:cxn ang="0">
                    <a:pos x="42" y="11"/>
                  </a:cxn>
                  <a:cxn ang="0">
                    <a:pos x="31" y="7"/>
                  </a:cxn>
                  <a:cxn ang="0">
                    <a:pos x="18" y="11"/>
                  </a:cxn>
                  <a:cxn ang="0">
                    <a:pos x="11" y="21"/>
                  </a:cxn>
                  <a:cxn ang="0">
                    <a:pos x="9" y="33"/>
                  </a:cxn>
                  <a:cxn ang="0">
                    <a:pos x="11" y="48"/>
                  </a:cxn>
                  <a:cxn ang="0">
                    <a:pos x="19" y="57"/>
                  </a:cxn>
                  <a:cxn ang="0">
                    <a:pos x="30" y="61"/>
                  </a:cxn>
                  <a:cxn ang="0">
                    <a:pos x="43" y="56"/>
                  </a:cxn>
                  <a:cxn ang="0">
                    <a:pos x="49" y="44"/>
                  </a:cxn>
                  <a:cxn ang="0">
                    <a:pos x="49" y="44"/>
                  </a:cxn>
                </a:cxnLst>
                <a:rect l="0" t="0" r="r" b="b"/>
                <a:pathLst>
                  <a:path w="58" h="68">
                    <a:moveTo>
                      <a:pt x="49" y="44"/>
                    </a:moveTo>
                    <a:lnTo>
                      <a:pt x="49" y="44"/>
                    </a:lnTo>
                    <a:lnTo>
                      <a:pt x="58" y="46"/>
                    </a:lnTo>
                    <a:cubicBezTo>
                      <a:pt x="56" y="53"/>
                      <a:pt x="53" y="59"/>
                      <a:pt x="48" y="62"/>
                    </a:cubicBezTo>
                    <a:cubicBezTo>
                      <a:pt x="43" y="66"/>
                      <a:pt x="38" y="68"/>
                      <a:pt x="31" y="68"/>
                    </a:cubicBezTo>
                    <a:cubicBezTo>
                      <a:pt x="24" y="68"/>
                      <a:pt x="18" y="67"/>
                      <a:pt x="14" y="64"/>
                    </a:cubicBezTo>
                    <a:cubicBezTo>
                      <a:pt x="9" y="61"/>
                      <a:pt x="6" y="57"/>
                      <a:pt x="3" y="51"/>
                    </a:cubicBezTo>
                    <a:cubicBezTo>
                      <a:pt x="1" y="46"/>
                      <a:pt x="0" y="40"/>
                      <a:pt x="0" y="33"/>
                    </a:cubicBezTo>
                    <a:cubicBezTo>
                      <a:pt x="0" y="27"/>
                      <a:pt x="1" y="21"/>
                      <a:pt x="4" y="16"/>
                    </a:cubicBezTo>
                    <a:cubicBezTo>
                      <a:pt x="6" y="10"/>
                      <a:pt x="10" y="7"/>
                      <a:pt x="15" y="4"/>
                    </a:cubicBezTo>
                    <a:cubicBezTo>
                      <a:pt x="20" y="1"/>
                      <a:pt x="25" y="0"/>
                      <a:pt x="31" y="0"/>
                    </a:cubicBezTo>
                    <a:cubicBezTo>
                      <a:pt x="38" y="0"/>
                      <a:pt x="43" y="2"/>
                      <a:pt x="48" y="5"/>
                    </a:cubicBezTo>
                    <a:cubicBezTo>
                      <a:pt x="52" y="8"/>
                      <a:pt x="55" y="13"/>
                      <a:pt x="57" y="19"/>
                    </a:cubicBezTo>
                    <a:lnTo>
                      <a:pt x="48" y="21"/>
                    </a:lnTo>
                    <a:cubicBezTo>
                      <a:pt x="47" y="16"/>
                      <a:pt x="45" y="13"/>
                      <a:pt x="42" y="11"/>
                    </a:cubicBezTo>
                    <a:cubicBezTo>
                      <a:pt x="39" y="8"/>
                      <a:pt x="35" y="7"/>
                      <a:pt x="31" y="7"/>
                    </a:cubicBezTo>
                    <a:cubicBezTo>
                      <a:pt x="26" y="7"/>
                      <a:pt x="21" y="9"/>
                      <a:pt x="18" y="11"/>
                    </a:cubicBezTo>
                    <a:cubicBezTo>
                      <a:pt x="15" y="13"/>
                      <a:pt x="12" y="17"/>
                      <a:pt x="11" y="21"/>
                    </a:cubicBezTo>
                    <a:cubicBezTo>
                      <a:pt x="10" y="25"/>
                      <a:pt x="9" y="29"/>
                      <a:pt x="9" y="33"/>
                    </a:cubicBezTo>
                    <a:cubicBezTo>
                      <a:pt x="9" y="39"/>
                      <a:pt x="10" y="44"/>
                      <a:pt x="11" y="48"/>
                    </a:cubicBezTo>
                    <a:cubicBezTo>
                      <a:pt x="13" y="52"/>
                      <a:pt x="15" y="55"/>
                      <a:pt x="19" y="57"/>
                    </a:cubicBezTo>
                    <a:cubicBezTo>
                      <a:pt x="22" y="60"/>
                      <a:pt x="26" y="61"/>
                      <a:pt x="30" y="61"/>
                    </a:cubicBezTo>
                    <a:cubicBezTo>
                      <a:pt x="35" y="61"/>
                      <a:pt x="39" y="59"/>
                      <a:pt x="43" y="56"/>
                    </a:cubicBezTo>
                    <a:cubicBezTo>
                      <a:pt x="46" y="54"/>
                      <a:pt x="48" y="49"/>
                      <a:pt x="49" y="44"/>
                    </a:cubicBezTo>
                    <a:lnTo>
                      <a:pt x="49" y="4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56" name="Freeform 236"/>
              <p:cNvSpPr>
                <a:spLocks noEditPoints="1"/>
              </p:cNvSpPr>
              <p:nvPr/>
            </p:nvSpPr>
            <p:spPr bwMode="auto">
              <a:xfrm>
                <a:off x="3780" y="2362"/>
                <a:ext cx="54" cy="66"/>
              </a:xfrm>
              <a:custGeom>
                <a:avLst/>
                <a:gdLst/>
                <a:ahLst/>
                <a:cxnLst>
                  <a:cxn ang="0">
                    <a:pos x="0" y="25"/>
                  </a:cxn>
                  <a:cxn ang="0">
                    <a:pos x="0" y="25"/>
                  </a:cxn>
                  <a:cxn ang="0">
                    <a:pos x="7" y="5"/>
                  </a:cxn>
                  <a:cxn ang="0">
                    <a:pos x="22" y="0"/>
                  </a:cxn>
                  <a:cxn ang="0">
                    <a:pos x="38" y="7"/>
                  </a:cxn>
                  <a:cxn ang="0">
                    <a:pos x="44" y="24"/>
                  </a:cxn>
                  <a:cxn ang="0">
                    <a:pos x="41" y="39"/>
                  </a:cxn>
                  <a:cxn ang="0">
                    <a:pos x="33" y="47"/>
                  </a:cxn>
                  <a:cxn ang="0">
                    <a:pos x="22" y="50"/>
                  </a:cxn>
                  <a:cxn ang="0">
                    <a:pos x="6" y="44"/>
                  </a:cxn>
                  <a:cxn ang="0">
                    <a:pos x="0" y="25"/>
                  </a:cxn>
                  <a:cxn ang="0">
                    <a:pos x="0" y="25"/>
                  </a:cxn>
                  <a:cxn ang="0">
                    <a:pos x="8" y="25"/>
                  </a:cxn>
                  <a:cxn ang="0">
                    <a:pos x="8" y="25"/>
                  </a:cxn>
                  <a:cxn ang="0">
                    <a:pos x="12" y="39"/>
                  </a:cxn>
                  <a:cxn ang="0">
                    <a:pos x="22" y="43"/>
                  </a:cxn>
                  <a:cxn ang="0">
                    <a:pos x="32" y="39"/>
                  </a:cxn>
                  <a:cxn ang="0">
                    <a:pos x="36" y="25"/>
                  </a:cxn>
                  <a:cxn ang="0">
                    <a:pos x="32" y="11"/>
                  </a:cxn>
                  <a:cxn ang="0">
                    <a:pos x="22" y="7"/>
                  </a:cxn>
                  <a:cxn ang="0">
                    <a:pos x="12" y="11"/>
                  </a:cxn>
                  <a:cxn ang="0">
                    <a:pos x="8" y="25"/>
                  </a:cxn>
                  <a:cxn ang="0">
                    <a:pos x="8" y="25"/>
                  </a:cxn>
                </a:cxnLst>
                <a:rect l="0" t="0" r="r" b="b"/>
                <a:pathLst>
                  <a:path w="44" h="50">
                    <a:moveTo>
                      <a:pt x="0" y="25"/>
                    </a:moveTo>
                    <a:lnTo>
                      <a:pt x="0" y="25"/>
                    </a:lnTo>
                    <a:cubicBezTo>
                      <a:pt x="0" y="16"/>
                      <a:pt x="2" y="10"/>
                      <a:pt x="7" y="5"/>
                    </a:cubicBezTo>
                    <a:cubicBezTo>
                      <a:pt x="11" y="2"/>
                      <a:pt x="16" y="0"/>
                      <a:pt x="22" y="0"/>
                    </a:cubicBezTo>
                    <a:cubicBezTo>
                      <a:pt x="28" y="0"/>
                      <a:pt x="34" y="2"/>
                      <a:pt x="38" y="7"/>
                    </a:cubicBezTo>
                    <a:cubicBezTo>
                      <a:pt x="42" y="11"/>
                      <a:pt x="44" y="17"/>
                      <a:pt x="44" y="24"/>
                    </a:cubicBezTo>
                    <a:cubicBezTo>
                      <a:pt x="44" y="30"/>
                      <a:pt x="43" y="35"/>
                      <a:pt x="41" y="39"/>
                    </a:cubicBezTo>
                    <a:cubicBezTo>
                      <a:pt x="40" y="42"/>
                      <a:pt x="37" y="45"/>
                      <a:pt x="33" y="47"/>
                    </a:cubicBezTo>
                    <a:cubicBezTo>
                      <a:pt x="30" y="49"/>
                      <a:pt x="26" y="50"/>
                      <a:pt x="22" y="50"/>
                    </a:cubicBezTo>
                    <a:cubicBezTo>
                      <a:pt x="15" y="50"/>
                      <a:pt x="10" y="48"/>
                      <a:pt x="6" y="44"/>
                    </a:cubicBezTo>
                    <a:cubicBezTo>
                      <a:pt x="2" y="39"/>
                      <a:pt x="0" y="33"/>
                      <a:pt x="0" y="25"/>
                    </a:cubicBezTo>
                    <a:lnTo>
                      <a:pt x="0" y="25"/>
                    </a:lnTo>
                    <a:close/>
                    <a:moveTo>
                      <a:pt x="8" y="25"/>
                    </a:moveTo>
                    <a:lnTo>
                      <a:pt x="8" y="25"/>
                    </a:lnTo>
                    <a:cubicBezTo>
                      <a:pt x="8" y="31"/>
                      <a:pt x="9" y="36"/>
                      <a:pt x="12" y="39"/>
                    </a:cubicBezTo>
                    <a:cubicBezTo>
                      <a:pt x="15" y="42"/>
                      <a:pt x="18" y="43"/>
                      <a:pt x="22" y="43"/>
                    </a:cubicBezTo>
                    <a:cubicBezTo>
                      <a:pt x="26" y="43"/>
                      <a:pt x="29" y="42"/>
                      <a:pt x="32" y="39"/>
                    </a:cubicBezTo>
                    <a:cubicBezTo>
                      <a:pt x="35" y="36"/>
                      <a:pt x="36" y="31"/>
                      <a:pt x="36" y="25"/>
                    </a:cubicBezTo>
                    <a:cubicBezTo>
                      <a:pt x="36" y="19"/>
                      <a:pt x="35" y="14"/>
                      <a:pt x="32" y="11"/>
                    </a:cubicBezTo>
                    <a:cubicBezTo>
                      <a:pt x="29" y="8"/>
                      <a:pt x="26" y="7"/>
                      <a:pt x="22" y="7"/>
                    </a:cubicBezTo>
                    <a:cubicBezTo>
                      <a:pt x="18" y="7"/>
                      <a:pt x="15" y="8"/>
                      <a:pt x="12" y="11"/>
                    </a:cubicBezTo>
                    <a:cubicBezTo>
                      <a:pt x="9" y="14"/>
                      <a:pt x="8" y="19"/>
                      <a:pt x="8" y="25"/>
                    </a:cubicBezTo>
                    <a:lnTo>
                      <a:pt x="8"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57" name="Freeform 237"/>
              <p:cNvSpPr>
                <a:spLocks/>
              </p:cNvSpPr>
              <p:nvPr/>
            </p:nvSpPr>
            <p:spPr bwMode="auto">
              <a:xfrm>
                <a:off x="3842" y="2362"/>
                <a:ext cx="48" cy="66"/>
              </a:xfrm>
              <a:custGeom>
                <a:avLst/>
                <a:gdLst/>
                <a:ahLst/>
                <a:cxnLst>
                  <a:cxn ang="0">
                    <a:pos x="0" y="35"/>
                  </a:cxn>
                  <a:cxn ang="0">
                    <a:pos x="0" y="35"/>
                  </a:cxn>
                  <a:cxn ang="0">
                    <a:pos x="8" y="33"/>
                  </a:cxn>
                  <a:cxn ang="0">
                    <a:pos x="11" y="41"/>
                  </a:cxn>
                  <a:cxn ang="0">
                    <a:pos x="20" y="43"/>
                  </a:cxn>
                  <a:cxn ang="0">
                    <a:pos x="28" y="41"/>
                  </a:cxn>
                  <a:cxn ang="0">
                    <a:pos x="31" y="36"/>
                  </a:cxn>
                  <a:cxn ang="0">
                    <a:pos x="28" y="31"/>
                  </a:cxn>
                  <a:cxn ang="0">
                    <a:pos x="20" y="29"/>
                  </a:cxn>
                  <a:cxn ang="0">
                    <a:pos x="8" y="25"/>
                  </a:cxn>
                  <a:cxn ang="0">
                    <a:pos x="3" y="20"/>
                  </a:cxn>
                  <a:cxn ang="0">
                    <a:pos x="1" y="14"/>
                  </a:cxn>
                  <a:cxn ang="0">
                    <a:pos x="2" y="8"/>
                  </a:cxn>
                  <a:cxn ang="0">
                    <a:pos x="6" y="3"/>
                  </a:cxn>
                  <a:cxn ang="0">
                    <a:pos x="11" y="1"/>
                  </a:cxn>
                  <a:cxn ang="0">
                    <a:pos x="18" y="0"/>
                  </a:cxn>
                  <a:cxn ang="0">
                    <a:pos x="28" y="2"/>
                  </a:cxn>
                  <a:cxn ang="0">
                    <a:pos x="35" y="6"/>
                  </a:cxn>
                  <a:cxn ang="0">
                    <a:pos x="37" y="13"/>
                  </a:cxn>
                  <a:cxn ang="0">
                    <a:pos x="29" y="15"/>
                  </a:cxn>
                  <a:cxn ang="0">
                    <a:pos x="26" y="9"/>
                  </a:cxn>
                  <a:cxn ang="0">
                    <a:pos x="19" y="7"/>
                  </a:cxn>
                  <a:cxn ang="0">
                    <a:pos x="11" y="9"/>
                  </a:cxn>
                  <a:cxn ang="0">
                    <a:pos x="9" y="13"/>
                  </a:cxn>
                  <a:cxn ang="0">
                    <a:pos x="10" y="16"/>
                  </a:cxn>
                  <a:cxn ang="0">
                    <a:pos x="13" y="18"/>
                  </a:cxn>
                  <a:cxn ang="0">
                    <a:pos x="20" y="20"/>
                  </a:cxn>
                  <a:cxn ang="0">
                    <a:pos x="32" y="24"/>
                  </a:cxn>
                  <a:cxn ang="0">
                    <a:pos x="37" y="28"/>
                  </a:cxn>
                  <a:cxn ang="0">
                    <a:pos x="39" y="35"/>
                  </a:cxn>
                  <a:cxn ang="0">
                    <a:pos x="37" y="42"/>
                  </a:cxn>
                  <a:cxn ang="0">
                    <a:pos x="30" y="48"/>
                  </a:cxn>
                  <a:cxn ang="0">
                    <a:pos x="20" y="50"/>
                  </a:cxn>
                  <a:cxn ang="0">
                    <a:pos x="6" y="46"/>
                  </a:cxn>
                  <a:cxn ang="0">
                    <a:pos x="0" y="35"/>
                  </a:cxn>
                  <a:cxn ang="0">
                    <a:pos x="0" y="35"/>
                  </a:cxn>
                </a:cxnLst>
                <a:rect l="0" t="0" r="r" b="b"/>
                <a:pathLst>
                  <a:path w="39" h="50">
                    <a:moveTo>
                      <a:pt x="0" y="35"/>
                    </a:moveTo>
                    <a:lnTo>
                      <a:pt x="0" y="35"/>
                    </a:lnTo>
                    <a:lnTo>
                      <a:pt x="8" y="33"/>
                    </a:lnTo>
                    <a:cubicBezTo>
                      <a:pt x="8" y="37"/>
                      <a:pt x="9" y="39"/>
                      <a:pt x="11" y="41"/>
                    </a:cubicBezTo>
                    <a:cubicBezTo>
                      <a:pt x="13" y="42"/>
                      <a:pt x="16" y="43"/>
                      <a:pt x="20" y="43"/>
                    </a:cubicBezTo>
                    <a:cubicBezTo>
                      <a:pt x="24" y="43"/>
                      <a:pt x="26" y="43"/>
                      <a:pt x="28" y="41"/>
                    </a:cubicBezTo>
                    <a:cubicBezTo>
                      <a:pt x="30" y="40"/>
                      <a:pt x="31" y="38"/>
                      <a:pt x="31" y="36"/>
                    </a:cubicBezTo>
                    <a:cubicBezTo>
                      <a:pt x="31" y="34"/>
                      <a:pt x="30" y="32"/>
                      <a:pt x="28" y="31"/>
                    </a:cubicBezTo>
                    <a:cubicBezTo>
                      <a:pt x="27" y="31"/>
                      <a:pt x="25" y="30"/>
                      <a:pt x="20" y="29"/>
                    </a:cubicBezTo>
                    <a:cubicBezTo>
                      <a:pt x="14" y="27"/>
                      <a:pt x="10" y="26"/>
                      <a:pt x="8" y="25"/>
                    </a:cubicBezTo>
                    <a:cubicBezTo>
                      <a:pt x="6" y="24"/>
                      <a:pt x="4" y="22"/>
                      <a:pt x="3" y="20"/>
                    </a:cubicBezTo>
                    <a:cubicBezTo>
                      <a:pt x="1" y="18"/>
                      <a:pt x="1" y="16"/>
                      <a:pt x="1" y="14"/>
                    </a:cubicBezTo>
                    <a:cubicBezTo>
                      <a:pt x="1" y="12"/>
                      <a:pt x="1" y="10"/>
                      <a:pt x="2" y="8"/>
                    </a:cubicBezTo>
                    <a:cubicBezTo>
                      <a:pt x="3" y="6"/>
                      <a:pt x="5" y="5"/>
                      <a:pt x="6" y="3"/>
                    </a:cubicBezTo>
                    <a:cubicBezTo>
                      <a:pt x="8" y="2"/>
                      <a:pt x="9" y="2"/>
                      <a:pt x="11" y="1"/>
                    </a:cubicBezTo>
                    <a:cubicBezTo>
                      <a:pt x="14" y="0"/>
                      <a:pt x="16" y="0"/>
                      <a:pt x="18" y="0"/>
                    </a:cubicBezTo>
                    <a:cubicBezTo>
                      <a:pt x="22" y="0"/>
                      <a:pt x="25" y="1"/>
                      <a:pt x="28" y="2"/>
                    </a:cubicBezTo>
                    <a:cubicBezTo>
                      <a:pt x="31" y="3"/>
                      <a:pt x="33" y="4"/>
                      <a:pt x="35" y="6"/>
                    </a:cubicBezTo>
                    <a:cubicBezTo>
                      <a:pt x="36" y="8"/>
                      <a:pt x="37" y="10"/>
                      <a:pt x="37" y="13"/>
                    </a:cubicBezTo>
                    <a:lnTo>
                      <a:pt x="29" y="15"/>
                    </a:lnTo>
                    <a:cubicBezTo>
                      <a:pt x="29" y="12"/>
                      <a:pt x="28" y="10"/>
                      <a:pt x="26" y="9"/>
                    </a:cubicBezTo>
                    <a:cubicBezTo>
                      <a:pt x="25" y="7"/>
                      <a:pt x="22" y="7"/>
                      <a:pt x="19" y="7"/>
                    </a:cubicBezTo>
                    <a:cubicBezTo>
                      <a:pt x="15" y="7"/>
                      <a:pt x="13" y="7"/>
                      <a:pt x="11" y="9"/>
                    </a:cubicBezTo>
                    <a:cubicBezTo>
                      <a:pt x="9" y="10"/>
                      <a:pt x="9" y="11"/>
                      <a:pt x="9" y="13"/>
                    </a:cubicBezTo>
                    <a:cubicBezTo>
                      <a:pt x="9" y="14"/>
                      <a:pt x="9" y="15"/>
                      <a:pt x="10" y="16"/>
                    </a:cubicBezTo>
                    <a:cubicBezTo>
                      <a:pt x="10" y="17"/>
                      <a:pt x="11" y="17"/>
                      <a:pt x="13" y="18"/>
                    </a:cubicBezTo>
                    <a:cubicBezTo>
                      <a:pt x="14" y="18"/>
                      <a:pt x="16" y="19"/>
                      <a:pt x="20" y="20"/>
                    </a:cubicBezTo>
                    <a:cubicBezTo>
                      <a:pt x="26" y="21"/>
                      <a:pt x="30" y="23"/>
                      <a:pt x="32" y="24"/>
                    </a:cubicBezTo>
                    <a:cubicBezTo>
                      <a:pt x="34" y="25"/>
                      <a:pt x="36" y="26"/>
                      <a:pt x="37" y="28"/>
                    </a:cubicBezTo>
                    <a:cubicBezTo>
                      <a:pt x="38" y="30"/>
                      <a:pt x="39" y="32"/>
                      <a:pt x="39" y="35"/>
                    </a:cubicBezTo>
                    <a:cubicBezTo>
                      <a:pt x="39" y="38"/>
                      <a:pt x="38" y="40"/>
                      <a:pt x="37" y="42"/>
                    </a:cubicBezTo>
                    <a:cubicBezTo>
                      <a:pt x="35" y="45"/>
                      <a:pt x="33" y="47"/>
                      <a:pt x="30" y="48"/>
                    </a:cubicBezTo>
                    <a:cubicBezTo>
                      <a:pt x="27" y="49"/>
                      <a:pt x="24" y="50"/>
                      <a:pt x="20" y="50"/>
                    </a:cubicBezTo>
                    <a:cubicBezTo>
                      <a:pt x="14" y="50"/>
                      <a:pt x="9" y="49"/>
                      <a:pt x="6" y="46"/>
                    </a:cubicBezTo>
                    <a:cubicBezTo>
                      <a:pt x="2" y="44"/>
                      <a:pt x="0" y="40"/>
                      <a:pt x="0" y="35"/>
                    </a:cubicBezTo>
                    <a:lnTo>
                      <a:pt x="0" y="3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58" name="Freeform 238"/>
              <p:cNvSpPr>
                <a:spLocks/>
              </p:cNvSpPr>
              <p:nvPr/>
            </p:nvSpPr>
            <p:spPr bwMode="auto">
              <a:xfrm>
                <a:off x="3897" y="2341"/>
                <a:ext cx="28" cy="86"/>
              </a:xfrm>
              <a:custGeom>
                <a:avLst/>
                <a:gdLst/>
                <a:ahLst/>
                <a:cxnLst>
                  <a:cxn ang="0">
                    <a:pos x="22" y="58"/>
                  </a:cxn>
                  <a:cxn ang="0">
                    <a:pos x="22" y="58"/>
                  </a:cxn>
                  <a:cxn ang="0">
                    <a:pos x="23" y="65"/>
                  </a:cxn>
                  <a:cxn ang="0">
                    <a:pos x="17" y="65"/>
                  </a:cxn>
                  <a:cxn ang="0">
                    <a:pos x="10" y="64"/>
                  </a:cxn>
                  <a:cxn ang="0">
                    <a:pos x="7" y="60"/>
                  </a:cxn>
                  <a:cxn ang="0">
                    <a:pos x="6" y="51"/>
                  </a:cxn>
                  <a:cxn ang="0">
                    <a:pos x="6" y="23"/>
                  </a:cxn>
                  <a:cxn ang="0">
                    <a:pos x="0" y="23"/>
                  </a:cxn>
                  <a:cxn ang="0">
                    <a:pos x="0" y="17"/>
                  </a:cxn>
                  <a:cxn ang="0">
                    <a:pos x="6" y="17"/>
                  </a:cxn>
                  <a:cxn ang="0">
                    <a:pos x="6" y="5"/>
                  </a:cxn>
                  <a:cxn ang="0">
                    <a:pos x="14" y="0"/>
                  </a:cxn>
                  <a:cxn ang="0">
                    <a:pos x="14" y="17"/>
                  </a:cxn>
                  <a:cxn ang="0">
                    <a:pos x="22" y="17"/>
                  </a:cxn>
                  <a:cxn ang="0">
                    <a:pos x="22" y="23"/>
                  </a:cxn>
                  <a:cxn ang="0">
                    <a:pos x="14" y="23"/>
                  </a:cxn>
                  <a:cxn ang="0">
                    <a:pos x="14" y="51"/>
                  </a:cxn>
                  <a:cxn ang="0">
                    <a:pos x="14" y="56"/>
                  </a:cxn>
                  <a:cxn ang="0">
                    <a:pos x="15" y="57"/>
                  </a:cxn>
                  <a:cxn ang="0">
                    <a:pos x="18" y="58"/>
                  </a:cxn>
                  <a:cxn ang="0">
                    <a:pos x="22" y="58"/>
                  </a:cxn>
                  <a:cxn ang="0">
                    <a:pos x="22" y="58"/>
                  </a:cxn>
                </a:cxnLst>
                <a:rect l="0" t="0" r="r" b="b"/>
                <a:pathLst>
                  <a:path w="23" h="65">
                    <a:moveTo>
                      <a:pt x="22" y="58"/>
                    </a:moveTo>
                    <a:lnTo>
                      <a:pt x="22" y="58"/>
                    </a:lnTo>
                    <a:lnTo>
                      <a:pt x="23" y="65"/>
                    </a:lnTo>
                    <a:cubicBezTo>
                      <a:pt x="21" y="65"/>
                      <a:pt x="19" y="65"/>
                      <a:pt x="17" y="65"/>
                    </a:cubicBezTo>
                    <a:cubicBezTo>
                      <a:pt x="14" y="65"/>
                      <a:pt x="12" y="65"/>
                      <a:pt x="10" y="64"/>
                    </a:cubicBezTo>
                    <a:cubicBezTo>
                      <a:pt x="8" y="63"/>
                      <a:pt x="7" y="62"/>
                      <a:pt x="7" y="60"/>
                    </a:cubicBezTo>
                    <a:cubicBezTo>
                      <a:pt x="6" y="59"/>
                      <a:pt x="6" y="56"/>
                      <a:pt x="6" y="51"/>
                    </a:cubicBezTo>
                    <a:lnTo>
                      <a:pt x="6" y="23"/>
                    </a:lnTo>
                    <a:lnTo>
                      <a:pt x="0" y="23"/>
                    </a:lnTo>
                    <a:lnTo>
                      <a:pt x="0" y="17"/>
                    </a:lnTo>
                    <a:lnTo>
                      <a:pt x="6" y="17"/>
                    </a:lnTo>
                    <a:lnTo>
                      <a:pt x="6" y="5"/>
                    </a:lnTo>
                    <a:lnTo>
                      <a:pt x="14" y="0"/>
                    </a:lnTo>
                    <a:lnTo>
                      <a:pt x="14" y="17"/>
                    </a:lnTo>
                    <a:lnTo>
                      <a:pt x="22" y="17"/>
                    </a:lnTo>
                    <a:lnTo>
                      <a:pt x="22" y="23"/>
                    </a:lnTo>
                    <a:lnTo>
                      <a:pt x="14" y="23"/>
                    </a:lnTo>
                    <a:lnTo>
                      <a:pt x="14" y="51"/>
                    </a:lnTo>
                    <a:cubicBezTo>
                      <a:pt x="14" y="54"/>
                      <a:pt x="14" y="55"/>
                      <a:pt x="14" y="56"/>
                    </a:cubicBezTo>
                    <a:cubicBezTo>
                      <a:pt x="14" y="56"/>
                      <a:pt x="15" y="57"/>
                      <a:pt x="15" y="57"/>
                    </a:cubicBezTo>
                    <a:cubicBezTo>
                      <a:pt x="16" y="58"/>
                      <a:pt x="17" y="58"/>
                      <a:pt x="18" y="58"/>
                    </a:cubicBezTo>
                    <a:cubicBezTo>
                      <a:pt x="19" y="58"/>
                      <a:pt x="20" y="58"/>
                      <a:pt x="22" y="58"/>
                    </a:cubicBezTo>
                    <a:lnTo>
                      <a:pt x="22" y="58"/>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59" name="Freeform 239"/>
              <p:cNvSpPr>
                <a:spLocks noEditPoints="1"/>
              </p:cNvSpPr>
              <p:nvPr/>
            </p:nvSpPr>
            <p:spPr bwMode="auto">
              <a:xfrm>
                <a:off x="3964" y="2362"/>
                <a:ext cx="51" cy="89"/>
              </a:xfrm>
              <a:custGeom>
                <a:avLst/>
                <a:gdLst/>
                <a:ahLst/>
                <a:cxnLst>
                  <a:cxn ang="0">
                    <a:pos x="0" y="67"/>
                  </a:cxn>
                  <a:cxn ang="0">
                    <a:pos x="0" y="67"/>
                  </a:cxn>
                  <a:cxn ang="0">
                    <a:pos x="0" y="1"/>
                  </a:cxn>
                  <a:cxn ang="0">
                    <a:pos x="8" y="1"/>
                  </a:cxn>
                  <a:cxn ang="0">
                    <a:pos x="8" y="7"/>
                  </a:cxn>
                  <a:cxn ang="0">
                    <a:pos x="14" y="2"/>
                  </a:cxn>
                  <a:cxn ang="0">
                    <a:pos x="22" y="0"/>
                  </a:cxn>
                  <a:cxn ang="0">
                    <a:pos x="32" y="3"/>
                  </a:cxn>
                  <a:cxn ang="0">
                    <a:pos x="39" y="12"/>
                  </a:cxn>
                  <a:cxn ang="0">
                    <a:pos x="42" y="25"/>
                  </a:cxn>
                  <a:cxn ang="0">
                    <a:pos x="39" y="38"/>
                  </a:cxn>
                  <a:cxn ang="0">
                    <a:pos x="31" y="47"/>
                  </a:cxn>
                  <a:cxn ang="0">
                    <a:pos x="21" y="50"/>
                  </a:cxn>
                  <a:cxn ang="0">
                    <a:pos x="14" y="48"/>
                  </a:cxn>
                  <a:cxn ang="0">
                    <a:pos x="8" y="44"/>
                  </a:cxn>
                  <a:cxn ang="0">
                    <a:pos x="8" y="67"/>
                  </a:cxn>
                  <a:cxn ang="0">
                    <a:pos x="0" y="67"/>
                  </a:cxn>
                  <a:cxn ang="0">
                    <a:pos x="8" y="25"/>
                  </a:cxn>
                  <a:cxn ang="0">
                    <a:pos x="8" y="25"/>
                  </a:cxn>
                  <a:cxn ang="0">
                    <a:pos x="11" y="39"/>
                  </a:cxn>
                  <a:cxn ang="0">
                    <a:pos x="20" y="43"/>
                  </a:cxn>
                  <a:cxn ang="0">
                    <a:pos x="30" y="39"/>
                  </a:cxn>
                  <a:cxn ang="0">
                    <a:pos x="33" y="25"/>
                  </a:cxn>
                  <a:cxn ang="0">
                    <a:pos x="30" y="11"/>
                  </a:cxn>
                  <a:cxn ang="0">
                    <a:pos x="21" y="6"/>
                  </a:cxn>
                  <a:cxn ang="0">
                    <a:pos x="12" y="11"/>
                  </a:cxn>
                  <a:cxn ang="0">
                    <a:pos x="8" y="25"/>
                  </a:cxn>
                  <a:cxn ang="0">
                    <a:pos x="8" y="25"/>
                  </a:cxn>
                </a:cxnLst>
                <a:rect l="0" t="0" r="r" b="b"/>
                <a:pathLst>
                  <a:path w="42" h="67">
                    <a:moveTo>
                      <a:pt x="0" y="67"/>
                    </a:moveTo>
                    <a:lnTo>
                      <a:pt x="0" y="67"/>
                    </a:lnTo>
                    <a:lnTo>
                      <a:pt x="0" y="1"/>
                    </a:lnTo>
                    <a:lnTo>
                      <a:pt x="8" y="1"/>
                    </a:lnTo>
                    <a:lnTo>
                      <a:pt x="8" y="7"/>
                    </a:lnTo>
                    <a:cubicBezTo>
                      <a:pt x="9" y="5"/>
                      <a:pt x="11" y="3"/>
                      <a:pt x="14" y="2"/>
                    </a:cubicBezTo>
                    <a:cubicBezTo>
                      <a:pt x="16" y="1"/>
                      <a:pt x="18" y="0"/>
                      <a:pt x="22" y="0"/>
                    </a:cubicBezTo>
                    <a:cubicBezTo>
                      <a:pt x="26" y="0"/>
                      <a:pt x="29" y="1"/>
                      <a:pt x="32" y="3"/>
                    </a:cubicBezTo>
                    <a:cubicBezTo>
                      <a:pt x="35" y="5"/>
                      <a:pt x="38" y="8"/>
                      <a:pt x="39" y="12"/>
                    </a:cubicBezTo>
                    <a:cubicBezTo>
                      <a:pt x="41" y="16"/>
                      <a:pt x="42" y="20"/>
                      <a:pt x="42" y="25"/>
                    </a:cubicBezTo>
                    <a:cubicBezTo>
                      <a:pt x="42" y="30"/>
                      <a:pt x="41" y="34"/>
                      <a:pt x="39" y="38"/>
                    </a:cubicBezTo>
                    <a:cubicBezTo>
                      <a:pt x="37" y="42"/>
                      <a:pt x="35" y="45"/>
                      <a:pt x="31" y="47"/>
                    </a:cubicBezTo>
                    <a:cubicBezTo>
                      <a:pt x="28" y="49"/>
                      <a:pt x="25" y="50"/>
                      <a:pt x="21" y="50"/>
                    </a:cubicBezTo>
                    <a:cubicBezTo>
                      <a:pt x="18" y="50"/>
                      <a:pt x="16" y="49"/>
                      <a:pt x="14" y="48"/>
                    </a:cubicBezTo>
                    <a:cubicBezTo>
                      <a:pt x="12" y="47"/>
                      <a:pt x="10" y="46"/>
                      <a:pt x="8" y="44"/>
                    </a:cubicBezTo>
                    <a:lnTo>
                      <a:pt x="8" y="67"/>
                    </a:lnTo>
                    <a:lnTo>
                      <a:pt x="0" y="67"/>
                    </a:lnTo>
                    <a:close/>
                    <a:moveTo>
                      <a:pt x="8" y="25"/>
                    </a:moveTo>
                    <a:lnTo>
                      <a:pt x="8" y="25"/>
                    </a:lnTo>
                    <a:cubicBezTo>
                      <a:pt x="8" y="31"/>
                      <a:pt x="9" y="36"/>
                      <a:pt x="11" y="39"/>
                    </a:cubicBezTo>
                    <a:cubicBezTo>
                      <a:pt x="14" y="42"/>
                      <a:pt x="17" y="43"/>
                      <a:pt x="20" y="43"/>
                    </a:cubicBezTo>
                    <a:cubicBezTo>
                      <a:pt x="24" y="43"/>
                      <a:pt x="27" y="42"/>
                      <a:pt x="30" y="39"/>
                    </a:cubicBezTo>
                    <a:cubicBezTo>
                      <a:pt x="32" y="36"/>
                      <a:pt x="33" y="31"/>
                      <a:pt x="33" y="25"/>
                    </a:cubicBezTo>
                    <a:cubicBezTo>
                      <a:pt x="33" y="19"/>
                      <a:pt x="32" y="14"/>
                      <a:pt x="30" y="11"/>
                    </a:cubicBezTo>
                    <a:cubicBezTo>
                      <a:pt x="27" y="8"/>
                      <a:pt x="24" y="6"/>
                      <a:pt x="21" y="6"/>
                    </a:cubicBezTo>
                    <a:cubicBezTo>
                      <a:pt x="17" y="6"/>
                      <a:pt x="14" y="8"/>
                      <a:pt x="12" y="11"/>
                    </a:cubicBezTo>
                    <a:cubicBezTo>
                      <a:pt x="9" y="14"/>
                      <a:pt x="8" y="19"/>
                      <a:pt x="8" y="25"/>
                    </a:cubicBezTo>
                    <a:lnTo>
                      <a:pt x="8"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60" name="Freeform 240"/>
              <p:cNvSpPr>
                <a:spLocks noEditPoints="1"/>
              </p:cNvSpPr>
              <p:nvPr/>
            </p:nvSpPr>
            <p:spPr bwMode="auto">
              <a:xfrm>
                <a:off x="4024" y="2362"/>
                <a:ext cx="53" cy="66"/>
              </a:xfrm>
              <a:custGeom>
                <a:avLst/>
                <a:gdLst/>
                <a:ahLst/>
                <a:cxnLst>
                  <a:cxn ang="0">
                    <a:pos x="35" y="34"/>
                  </a:cxn>
                  <a:cxn ang="0">
                    <a:pos x="35" y="34"/>
                  </a:cxn>
                  <a:cxn ang="0">
                    <a:pos x="44" y="35"/>
                  </a:cxn>
                  <a:cxn ang="0">
                    <a:pos x="36" y="46"/>
                  </a:cxn>
                  <a:cxn ang="0">
                    <a:pos x="23" y="50"/>
                  </a:cxn>
                  <a:cxn ang="0">
                    <a:pos x="6" y="44"/>
                  </a:cxn>
                  <a:cxn ang="0">
                    <a:pos x="0" y="25"/>
                  </a:cxn>
                  <a:cxn ang="0">
                    <a:pos x="6" y="7"/>
                  </a:cxn>
                  <a:cxn ang="0">
                    <a:pos x="22" y="0"/>
                  </a:cxn>
                  <a:cxn ang="0">
                    <a:pos x="38" y="7"/>
                  </a:cxn>
                  <a:cxn ang="0">
                    <a:pos x="44" y="25"/>
                  </a:cxn>
                  <a:cxn ang="0">
                    <a:pos x="44" y="27"/>
                  </a:cxn>
                  <a:cxn ang="0">
                    <a:pos x="8" y="27"/>
                  </a:cxn>
                  <a:cxn ang="0">
                    <a:pos x="13" y="39"/>
                  </a:cxn>
                  <a:cxn ang="0">
                    <a:pos x="23" y="43"/>
                  </a:cxn>
                  <a:cxn ang="0">
                    <a:pos x="30" y="41"/>
                  </a:cxn>
                  <a:cxn ang="0">
                    <a:pos x="35" y="34"/>
                  </a:cxn>
                  <a:cxn ang="0">
                    <a:pos x="35" y="34"/>
                  </a:cxn>
                  <a:cxn ang="0">
                    <a:pos x="9" y="20"/>
                  </a:cxn>
                  <a:cxn ang="0">
                    <a:pos x="9" y="20"/>
                  </a:cxn>
                  <a:cxn ang="0">
                    <a:pos x="35" y="20"/>
                  </a:cxn>
                  <a:cxn ang="0">
                    <a:pos x="32" y="11"/>
                  </a:cxn>
                  <a:cxn ang="0">
                    <a:pos x="22" y="7"/>
                  </a:cxn>
                  <a:cxn ang="0">
                    <a:pos x="13" y="10"/>
                  </a:cxn>
                  <a:cxn ang="0">
                    <a:pos x="9" y="20"/>
                  </a:cxn>
                  <a:cxn ang="0">
                    <a:pos x="9" y="20"/>
                  </a:cxn>
                </a:cxnLst>
                <a:rect l="0" t="0" r="r" b="b"/>
                <a:pathLst>
                  <a:path w="44" h="50">
                    <a:moveTo>
                      <a:pt x="35" y="34"/>
                    </a:moveTo>
                    <a:lnTo>
                      <a:pt x="35" y="34"/>
                    </a:lnTo>
                    <a:lnTo>
                      <a:pt x="44" y="35"/>
                    </a:lnTo>
                    <a:cubicBezTo>
                      <a:pt x="42" y="39"/>
                      <a:pt x="40" y="43"/>
                      <a:pt x="36" y="46"/>
                    </a:cubicBezTo>
                    <a:cubicBezTo>
                      <a:pt x="33" y="49"/>
                      <a:pt x="28" y="50"/>
                      <a:pt x="23" y="50"/>
                    </a:cubicBezTo>
                    <a:cubicBezTo>
                      <a:pt x="16" y="50"/>
                      <a:pt x="10" y="48"/>
                      <a:pt x="6" y="44"/>
                    </a:cubicBezTo>
                    <a:cubicBezTo>
                      <a:pt x="2" y="39"/>
                      <a:pt x="0" y="33"/>
                      <a:pt x="0" y="25"/>
                    </a:cubicBezTo>
                    <a:cubicBezTo>
                      <a:pt x="0" y="17"/>
                      <a:pt x="2" y="11"/>
                      <a:pt x="6" y="7"/>
                    </a:cubicBezTo>
                    <a:cubicBezTo>
                      <a:pt x="10" y="2"/>
                      <a:pt x="16" y="0"/>
                      <a:pt x="22" y="0"/>
                    </a:cubicBezTo>
                    <a:cubicBezTo>
                      <a:pt x="28" y="0"/>
                      <a:pt x="34" y="2"/>
                      <a:pt x="38" y="7"/>
                    </a:cubicBezTo>
                    <a:cubicBezTo>
                      <a:pt x="42" y="11"/>
                      <a:pt x="44" y="17"/>
                      <a:pt x="44" y="25"/>
                    </a:cubicBezTo>
                    <a:cubicBezTo>
                      <a:pt x="44" y="25"/>
                      <a:pt x="44" y="26"/>
                      <a:pt x="44" y="27"/>
                    </a:cubicBezTo>
                    <a:lnTo>
                      <a:pt x="8" y="27"/>
                    </a:lnTo>
                    <a:cubicBezTo>
                      <a:pt x="8" y="32"/>
                      <a:pt x="10" y="36"/>
                      <a:pt x="13" y="39"/>
                    </a:cubicBezTo>
                    <a:cubicBezTo>
                      <a:pt x="15" y="42"/>
                      <a:pt x="19" y="43"/>
                      <a:pt x="23" y="43"/>
                    </a:cubicBezTo>
                    <a:cubicBezTo>
                      <a:pt x="26" y="43"/>
                      <a:pt x="28" y="43"/>
                      <a:pt x="30" y="41"/>
                    </a:cubicBezTo>
                    <a:cubicBezTo>
                      <a:pt x="32" y="39"/>
                      <a:pt x="34" y="37"/>
                      <a:pt x="35" y="34"/>
                    </a:cubicBezTo>
                    <a:lnTo>
                      <a:pt x="35" y="34"/>
                    </a:lnTo>
                    <a:close/>
                    <a:moveTo>
                      <a:pt x="9" y="20"/>
                    </a:moveTo>
                    <a:lnTo>
                      <a:pt x="9" y="20"/>
                    </a:lnTo>
                    <a:lnTo>
                      <a:pt x="35" y="20"/>
                    </a:lnTo>
                    <a:cubicBezTo>
                      <a:pt x="35" y="16"/>
                      <a:pt x="34" y="13"/>
                      <a:pt x="32" y="11"/>
                    </a:cubicBezTo>
                    <a:cubicBezTo>
                      <a:pt x="30" y="8"/>
                      <a:pt x="26" y="7"/>
                      <a:pt x="22" y="7"/>
                    </a:cubicBezTo>
                    <a:cubicBezTo>
                      <a:pt x="18" y="7"/>
                      <a:pt x="15" y="8"/>
                      <a:pt x="13" y="10"/>
                    </a:cubicBezTo>
                    <a:cubicBezTo>
                      <a:pt x="10" y="13"/>
                      <a:pt x="9" y="16"/>
                      <a:pt x="9" y="20"/>
                    </a:cubicBezTo>
                    <a:lnTo>
                      <a:pt x="9" y="2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61" name="Freeform 241"/>
              <p:cNvSpPr>
                <a:spLocks/>
              </p:cNvSpPr>
              <p:nvPr/>
            </p:nvSpPr>
            <p:spPr bwMode="auto">
              <a:xfrm>
                <a:off x="4090" y="2362"/>
                <a:ext cx="31" cy="65"/>
              </a:xfrm>
              <a:custGeom>
                <a:avLst/>
                <a:gdLst/>
                <a:ahLst/>
                <a:cxnLst>
                  <a:cxn ang="0">
                    <a:pos x="0" y="49"/>
                  </a:cxn>
                  <a:cxn ang="0">
                    <a:pos x="0" y="49"/>
                  </a:cxn>
                  <a:cxn ang="0">
                    <a:pos x="0" y="1"/>
                  </a:cxn>
                  <a:cxn ang="0">
                    <a:pos x="7" y="1"/>
                  </a:cxn>
                  <a:cxn ang="0">
                    <a:pos x="7" y="8"/>
                  </a:cxn>
                  <a:cxn ang="0">
                    <a:pos x="12" y="2"/>
                  </a:cxn>
                  <a:cxn ang="0">
                    <a:pos x="17" y="0"/>
                  </a:cxn>
                  <a:cxn ang="0">
                    <a:pos x="26" y="3"/>
                  </a:cxn>
                  <a:cxn ang="0">
                    <a:pos x="23" y="10"/>
                  </a:cxn>
                  <a:cxn ang="0">
                    <a:pos x="17" y="8"/>
                  </a:cxn>
                  <a:cxn ang="0">
                    <a:pos x="12" y="10"/>
                  </a:cxn>
                  <a:cxn ang="0">
                    <a:pos x="9" y="14"/>
                  </a:cxn>
                  <a:cxn ang="0">
                    <a:pos x="8" y="24"/>
                  </a:cxn>
                  <a:cxn ang="0">
                    <a:pos x="8" y="49"/>
                  </a:cxn>
                  <a:cxn ang="0">
                    <a:pos x="0" y="49"/>
                  </a:cxn>
                </a:cxnLst>
                <a:rect l="0" t="0" r="r" b="b"/>
                <a:pathLst>
                  <a:path w="26" h="49">
                    <a:moveTo>
                      <a:pt x="0" y="49"/>
                    </a:moveTo>
                    <a:lnTo>
                      <a:pt x="0" y="49"/>
                    </a:lnTo>
                    <a:lnTo>
                      <a:pt x="0" y="1"/>
                    </a:lnTo>
                    <a:lnTo>
                      <a:pt x="7" y="1"/>
                    </a:lnTo>
                    <a:lnTo>
                      <a:pt x="7" y="8"/>
                    </a:lnTo>
                    <a:cubicBezTo>
                      <a:pt x="9" y="5"/>
                      <a:pt x="10" y="3"/>
                      <a:pt x="12" y="2"/>
                    </a:cubicBezTo>
                    <a:cubicBezTo>
                      <a:pt x="14" y="1"/>
                      <a:pt x="15" y="0"/>
                      <a:pt x="17" y="0"/>
                    </a:cubicBezTo>
                    <a:cubicBezTo>
                      <a:pt x="20" y="0"/>
                      <a:pt x="23" y="1"/>
                      <a:pt x="26" y="3"/>
                    </a:cubicBezTo>
                    <a:lnTo>
                      <a:pt x="23" y="10"/>
                    </a:lnTo>
                    <a:cubicBezTo>
                      <a:pt x="21" y="9"/>
                      <a:pt x="19" y="8"/>
                      <a:pt x="17" y="8"/>
                    </a:cubicBezTo>
                    <a:cubicBezTo>
                      <a:pt x="15" y="8"/>
                      <a:pt x="13" y="9"/>
                      <a:pt x="12" y="10"/>
                    </a:cubicBezTo>
                    <a:cubicBezTo>
                      <a:pt x="11" y="11"/>
                      <a:pt x="10" y="13"/>
                      <a:pt x="9" y="14"/>
                    </a:cubicBezTo>
                    <a:cubicBezTo>
                      <a:pt x="8" y="17"/>
                      <a:pt x="8" y="20"/>
                      <a:pt x="8" y="24"/>
                    </a:cubicBezTo>
                    <a:lnTo>
                      <a:pt x="8" y="49"/>
                    </a:lnTo>
                    <a:lnTo>
                      <a:pt x="0"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62" name="Freeform 242"/>
              <p:cNvSpPr>
                <a:spLocks noEditPoints="1"/>
              </p:cNvSpPr>
              <p:nvPr/>
            </p:nvSpPr>
            <p:spPr bwMode="auto">
              <a:xfrm>
                <a:off x="4155" y="2362"/>
                <a:ext cx="51" cy="90"/>
              </a:xfrm>
              <a:custGeom>
                <a:avLst/>
                <a:gdLst/>
                <a:ahLst/>
                <a:cxnLst>
                  <a:cxn ang="0">
                    <a:pos x="2" y="53"/>
                  </a:cxn>
                  <a:cxn ang="0">
                    <a:pos x="2" y="53"/>
                  </a:cxn>
                  <a:cxn ang="0">
                    <a:pos x="10" y="54"/>
                  </a:cxn>
                  <a:cxn ang="0">
                    <a:pos x="12" y="59"/>
                  </a:cxn>
                  <a:cxn ang="0">
                    <a:pos x="21" y="62"/>
                  </a:cxn>
                  <a:cxn ang="0">
                    <a:pos x="29" y="59"/>
                  </a:cxn>
                  <a:cxn ang="0">
                    <a:pos x="33" y="53"/>
                  </a:cxn>
                  <a:cxn ang="0">
                    <a:pos x="34" y="43"/>
                  </a:cxn>
                  <a:cxn ang="0">
                    <a:pos x="21" y="49"/>
                  </a:cxn>
                  <a:cxn ang="0">
                    <a:pos x="6" y="42"/>
                  </a:cxn>
                  <a:cxn ang="0">
                    <a:pos x="0" y="25"/>
                  </a:cxn>
                  <a:cxn ang="0">
                    <a:pos x="3" y="12"/>
                  </a:cxn>
                  <a:cxn ang="0">
                    <a:pos x="10" y="3"/>
                  </a:cxn>
                  <a:cxn ang="0">
                    <a:pos x="21" y="0"/>
                  </a:cxn>
                  <a:cxn ang="0">
                    <a:pos x="35" y="7"/>
                  </a:cxn>
                  <a:cxn ang="0">
                    <a:pos x="35" y="1"/>
                  </a:cxn>
                  <a:cxn ang="0">
                    <a:pos x="42" y="1"/>
                  </a:cxn>
                  <a:cxn ang="0">
                    <a:pos x="42" y="42"/>
                  </a:cxn>
                  <a:cxn ang="0">
                    <a:pos x="40" y="58"/>
                  </a:cxn>
                  <a:cxn ang="0">
                    <a:pos x="33" y="66"/>
                  </a:cxn>
                  <a:cxn ang="0">
                    <a:pos x="21" y="68"/>
                  </a:cxn>
                  <a:cxn ang="0">
                    <a:pos x="7" y="64"/>
                  </a:cxn>
                  <a:cxn ang="0">
                    <a:pos x="2" y="53"/>
                  </a:cxn>
                  <a:cxn ang="0">
                    <a:pos x="2" y="53"/>
                  </a:cxn>
                  <a:cxn ang="0">
                    <a:pos x="9" y="24"/>
                  </a:cxn>
                  <a:cxn ang="0">
                    <a:pos x="9" y="24"/>
                  </a:cxn>
                  <a:cxn ang="0">
                    <a:pos x="12" y="38"/>
                  </a:cxn>
                  <a:cxn ang="0">
                    <a:pos x="22" y="42"/>
                  </a:cxn>
                  <a:cxn ang="0">
                    <a:pos x="31" y="38"/>
                  </a:cxn>
                  <a:cxn ang="0">
                    <a:pos x="35" y="24"/>
                  </a:cxn>
                  <a:cxn ang="0">
                    <a:pos x="31" y="11"/>
                  </a:cxn>
                  <a:cxn ang="0">
                    <a:pos x="21" y="7"/>
                  </a:cxn>
                  <a:cxn ang="0">
                    <a:pos x="12" y="11"/>
                  </a:cxn>
                  <a:cxn ang="0">
                    <a:pos x="9" y="24"/>
                  </a:cxn>
                  <a:cxn ang="0">
                    <a:pos x="9" y="24"/>
                  </a:cxn>
                </a:cxnLst>
                <a:rect l="0" t="0" r="r" b="b"/>
                <a:pathLst>
                  <a:path w="42" h="68">
                    <a:moveTo>
                      <a:pt x="2" y="53"/>
                    </a:moveTo>
                    <a:lnTo>
                      <a:pt x="2" y="53"/>
                    </a:lnTo>
                    <a:lnTo>
                      <a:pt x="10" y="54"/>
                    </a:lnTo>
                    <a:cubicBezTo>
                      <a:pt x="10" y="56"/>
                      <a:pt x="11" y="58"/>
                      <a:pt x="12" y="59"/>
                    </a:cubicBezTo>
                    <a:cubicBezTo>
                      <a:pt x="14" y="61"/>
                      <a:pt x="17" y="62"/>
                      <a:pt x="21" y="62"/>
                    </a:cubicBezTo>
                    <a:cubicBezTo>
                      <a:pt x="24" y="62"/>
                      <a:pt x="27" y="61"/>
                      <a:pt x="29" y="59"/>
                    </a:cubicBezTo>
                    <a:cubicBezTo>
                      <a:pt x="31" y="58"/>
                      <a:pt x="33" y="56"/>
                      <a:pt x="33" y="53"/>
                    </a:cubicBezTo>
                    <a:cubicBezTo>
                      <a:pt x="34" y="51"/>
                      <a:pt x="34" y="48"/>
                      <a:pt x="34" y="43"/>
                    </a:cubicBezTo>
                    <a:cubicBezTo>
                      <a:pt x="31" y="47"/>
                      <a:pt x="26" y="49"/>
                      <a:pt x="21" y="49"/>
                    </a:cubicBezTo>
                    <a:cubicBezTo>
                      <a:pt x="14" y="49"/>
                      <a:pt x="9" y="47"/>
                      <a:pt x="6" y="42"/>
                    </a:cubicBezTo>
                    <a:cubicBezTo>
                      <a:pt x="2" y="37"/>
                      <a:pt x="0" y="31"/>
                      <a:pt x="0" y="25"/>
                    </a:cubicBezTo>
                    <a:cubicBezTo>
                      <a:pt x="0" y="20"/>
                      <a:pt x="1" y="16"/>
                      <a:pt x="3" y="12"/>
                    </a:cubicBezTo>
                    <a:cubicBezTo>
                      <a:pt x="4" y="8"/>
                      <a:pt x="7" y="5"/>
                      <a:pt x="10" y="3"/>
                    </a:cubicBezTo>
                    <a:cubicBezTo>
                      <a:pt x="13" y="1"/>
                      <a:pt x="17" y="0"/>
                      <a:pt x="21" y="0"/>
                    </a:cubicBezTo>
                    <a:cubicBezTo>
                      <a:pt x="27" y="0"/>
                      <a:pt x="31" y="2"/>
                      <a:pt x="35" y="7"/>
                    </a:cubicBezTo>
                    <a:lnTo>
                      <a:pt x="35" y="1"/>
                    </a:lnTo>
                    <a:lnTo>
                      <a:pt x="42" y="1"/>
                    </a:lnTo>
                    <a:lnTo>
                      <a:pt x="42" y="42"/>
                    </a:lnTo>
                    <a:cubicBezTo>
                      <a:pt x="42" y="50"/>
                      <a:pt x="42" y="55"/>
                      <a:pt x="40" y="58"/>
                    </a:cubicBezTo>
                    <a:cubicBezTo>
                      <a:pt x="38" y="61"/>
                      <a:pt x="36" y="64"/>
                      <a:pt x="33" y="66"/>
                    </a:cubicBezTo>
                    <a:cubicBezTo>
                      <a:pt x="30" y="67"/>
                      <a:pt x="25" y="68"/>
                      <a:pt x="21" y="68"/>
                    </a:cubicBezTo>
                    <a:cubicBezTo>
                      <a:pt x="15" y="68"/>
                      <a:pt x="10" y="67"/>
                      <a:pt x="7" y="64"/>
                    </a:cubicBezTo>
                    <a:cubicBezTo>
                      <a:pt x="3" y="62"/>
                      <a:pt x="2" y="58"/>
                      <a:pt x="2" y="53"/>
                    </a:cubicBezTo>
                    <a:lnTo>
                      <a:pt x="2" y="53"/>
                    </a:lnTo>
                    <a:close/>
                    <a:moveTo>
                      <a:pt x="9" y="24"/>
                    </a:moveTo>
                    <a:lnTo>
                      <a:pt x="9" y="24"/>
                    </a:lnTo>
                    <a:cubicBezTo>
                      <a:pt x="9" y="30"/>
                      <a:pt x="10" y="35"/>
                      <a:pt x="12" y="38"/>
                    </a:cubicBezTo>
                    <a:cubicBezTo>
                      <a:pt x="15" y="41"/>
                      <a:pt x="18" y="42"/>
                      <a:pt x="22" y="42"/>
                    </a:cubicBezTo>
                    <a:cubicBezTo>
                      <a:pt x="25" y="42"/>
                      <a:pt x="28" y="41"/>
                      <a:pt x="31" y="38"/>
                    </a:cubicBezTo>
                    <a:cubicBezTo>
                      <a:pt x="33" y="35"/>
                      <a:pt x="35" y="31"/>
                      <a:pt x="35" y="24"/>
                    </a:cubicBezTo>
                    <a:cubicBezTo>
                      <a:pt x="35" y="19"/>
                      <a:pt x="33" y="14"/>
                      <a:pt x="31" y="11"/>
                    </a:cubicBezTo>
                    <a:cubicBezTo>
                      <a:pt x="28" y="8"/>
                      <a:pt x="25" y="7"/>
                      <a:pt x="21" y="7"/>
                    </a:cubicBezTo>
                    <a:cubicBezTo>
                      <a:pt x="18" y="7"/>
                      <a:pt x="15" y="8"/>
                      <a:pt x="12" y="11"/>
                    </a:cubicBezTo>
                    <a:cubicBezTo>
                      <a:pt x="10" y="14"/>
                      <a:pt x="9" y="18"/>
                      <a:pt x="9" y="24"/>
                    </a:cubicBezTo>
                    <a:lnTo>
                      <a:pt x="9" y="2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63" name="Freeform 243"/>
              <p:cNvSpPr>
                <a:spLocks noEditPoints="1"/>
              </p:cNvSpPr>
              <p:nvPr/>
            </p:nvSpPr>
            <p:spPr bwMode="auto">
              <a:xfrm>
                <a:off x="4219" y="2362"/>
                <a:ext cx="53" cy="66"/>
              </a:xfrm>
              <a:custGeom>
                <a:avLst/>
                <a:gdLst/>
                <a:ahLst/>
                <a:cxnLst>
                  <a:cxn ang="0">
                    <a:pos x="34" y="43"/>
                  </a:cxn>
                  <a:cxn ang="0">
                    <a:pos x="34" y="43"/>
                  </a:cxn>
                  <a:cxn ang="0">
                    <a:pos x="25" y="48"/>
                  </a:cxn>
                  <a:cxn ang="0">
                    <a:pos x="16" y="50"/>
                  </a:cxn>
                  <a:cxn ang="0">
                    <a:pos x="4" y="46"/>
                  </a:cxn>
                  <a:cxn ang="0">
                    <a:pos x="0" y="36"/>
                  </a:cxn>
                  <a:cxn ang="0">
                    <a:pos x="1" y="30"/>
                  </a:cxn>
                  <a:cxn ang="0">
                    <a:pos x="6" y="25"/>
                  </a:cxn>
                  <a:cxn ang="0">
                    <a:pos x="11" y="23"/>
                  </a:cxn>
                  <a:cxn ang="0">
                    <a:pos x="19" y="21"/>
                  </a:cxn>
                  <a:cxn ang="0">
                    <a:pos x="33" y="19"/>
                  </a:cxn>
                  <a:cxn ang="0">
                    <a:pos x="33" y="16"/>
                  </a:cxn>
                  <a:cxn ang="0">
                    <a:pos x="31" y="10"/>
                  </a:cxn>
                  <a:cxn ang="0">
                    <a:pos x="22" y="7"/>
                  </a:cxn>
                  <a:cxn ang="0">
                    <a:pos x="13" y="9"/>
                  </a:cxn>
                  <a:cxn ang="0">
                    <a:pos x="9" y="16"/>
                  </a:cxn>
                  <a:cxn ang="0">
                    <a:pos x="1" y="15"/>
                  </a:cxn>
                  <a:cxn ang="0">
                    <a:pos x="5" y="7"/>
                  </a:cxn>
                  <a:cxn ang="0">
                    <a:pos x="12" y="2"/>
                  </a:cxn>
                  <a:cxn ang="0">
                    <a:pos x="23" y="0"/>
                  </a:cxn>
                  <a:cxn ang="0">
                    <a:pos x="33" y="2"/>
                  </a:cxn>
                  <a:cxn ang="0">
                    <a:pos x="38" y="5"/>
                  </a:cxn>
                  <a:cxn ang="0">
                    <a:pos x="41" y="11"/>
                  </a:cxn>
                  <a:cxn ang="0">
                    <a:pos x="41" y="18"/>
                  </a:cxn>
                  <a:cxn ang="0">
                    <a:pos x="41" y="29"/>
                  </a:cxn>
                  <a:cxn ang="0">
                    <a:pos x="42" y="43"/>
                  </a:cxn>
                  <a:cxn ang="0">
                    <a:pos x="44" y="49"/>
                  </a:cxn>
                  <a:cxn ang="0">
                    <a:pos x="35" y="49"/>
                  </a:cxn>
                  <a:cxn ang="0">
                    <a:pos x="34" y="43"/>
                  </a:cxn>
                  <a:cxn ang="0">
                    <a:pos x="34" y="43"/>
                  </a:cxn>
                  <a:cxn ang="0">
                    <a:pos x="33" y="25"/>
                  </a:cxn>
                  <a:cxn ang="0">
                    <a:pos x="33" y="25"/>
                  </a:cxn>
                  <a:cxn ang="0">
                    <a:pos x="20" y="28"/>
                  </a:cxn>
                  <a:cxn ang="0">
                    <a:pos x="13" y="30"/>
                  </a:cxn>
                  <a:cxn ang="0">
                    <a:pos x="10" y="32"/>
                  </a:cxn>
                  <a:cxn ang="0">
                    <a:pos x="8" y="36"/>
                  </a:cxn>
                  <a:cxn ang="0">
                    <a:pos x="11" y="41"/>
                  </a:cxn>
                  <a:cxn ang="0">
                    <a:pos x="18" y="44"/>
                  </a:cxn>
                  <a:cxn ang="0">
                    <a:pos x="26" y="42"/>
                  </a:cxn>
                  <a:cxn ang="0">
                    <a:pos x="32" y="36"/>
                  </a:cxn>
                  <a:cxn ang="0">
                    <a:pos x="33" y="28"/>
                  </a:cxn>
                  <a:cxn ang="0">
                    <a:pos x="33" y="25"/>
                  </a:cxn>
                </a:cxnLst>
                <a:rect l="0" t="0" r="r" b="b"/>
                <a:pathLst>
                  <a:path w="44" h="50">
                    <a:moveTo>
                      <a:pt x="34" y="43"/>
                    </a:moveTo>
                    <a:lnTo>
                      <a:pt x="34" y="43"/>
                    </a:lnTo>
                    <a:cubicBezTo>
                      <a:pt x="31" y="46"/>
                      <a:pt x="28" y="47"/>
                      <a:pt x="25" y="48"/>
                    </a:cubicBezTo>
                    <a:cubicBezTo>
                      <a:pt x="22" y="49"/>
                      <a:pt x="19" y="50"/>
                      <a:pt x="16" y="50"/>
                    </a:cubicBezTo>
                    <a:cubicBezTo>
                      <a:pt x="11" y="50"/>
                      <a:pt x="7" y="49"/>
                      <a:pt x="4" y="46"/>
                    </a:cubicBezTo>
                    <a:cubicBezTo>
                      <a:pt x="1" y="44"/>
                      <a:pt x="0" y="40"/>
                      <a:pt x="0" y="36"/>
                    </a:cubicBezTo>
                    <a:cubicBezTo>
                      <a:pt x="0" y="34"/>
                      <a:pt x="0" y="32"/>
                      <a:pt x="1" y="30"/>
                    </a:cubicBezTo>
                    <a:cubicBezTo>
                      <a:pt x="2" y="28"/>
                      <a:pt x="4" y="26"/>
                      <a:pt x="6" y="25"/>
                    </a:cubicBezTo>
                    <a:cubicBezTo>
                      <a:pt x="7" y="24"/>
                      <a:pt x="9" y="23"/>
                      <a:pt x="11" y="23"/>
                    </a:cubicBezTo>
                    <a:cubicBezTo>
                      <a:pt x="13" y="22"/>
                      <a:pt x="15" y="22"/>
                      <a:pt x="19" y="21"/>
                    </a:cubicBezTo>
                    <a:cubicBezTo>
                      <a:pt x="25" y="21"/>
                      <a:pt x="30" y="20"/>
                      <a:pt x="33" y="19"/>
                    </a:cubicBezTo>
                    <a:cubicBezTo>
                      <a:pt x="33" y="17"/>
                      <a:pt x="33" y="17"/>
                      <a:pt x="33" y="16"/>
                    </a:cubicBezTo>
                    <a:cubicBezTo>
                      <a:pt x="33" y="13"/>
                      <a:pt x="32" y="11"/>
                      <a:pt x="31" y="10"/>
                    </a:cubicBezTo>
                    <a:cubicBezTo>
                      <a:pt x="29" y="8"/>
                      <a:pt x="26" y="7"/>
                      <a:pt x="22" y="7"/>
                    </a:cubicBezTo>
                    <a:cubicBezTo>
                      <a:pt x="18" y="7"/>
                      <a:pt x="15" y="7"/>
                      <a:pt x="13" y="9"/>
                    </a:cubicBezTo>
                    <a:cubicBezTo>
                      <a:pt x="11" y="10"/>
                      <a:pt x="10" y="12"/>
                      <a:pt x="9" y="16"/>
                    </a:cubicBezTo>
                    <a:lnTo>
                      <a:pt x="1" y="15"/>
                    </a:lnTo>
                    <a:cubicBezTo>
                      <a:pt x="2" y="11"/>
                      <a:pt x="3" y="9"/>
                      <a:pt x="5" y="7"/>
                    </a:cubicBezTo>
                    <a:cubicBezTo>
                      <a:pt x="6" y="4"/>
                      <a:pt x="9" y="3"/>
                      <a:pt x="12" y="2"/>
                    </a:cubicBezTo>
                    <a:cubicBezTo>
                      <a:pt x="15" y="1"/>
                      <a:pt x="19" y="0"/>
                      <a:pt x="23" y="0"/>
                    </a:cubicBezTo>
                    <a:cubicBezTo>
                      <a:pt x="27" y="0"/>
                      <a:pt x="30" y="1"/>
                      <a:pt x="33" y="2"/>
                    </a:cubicBezTo>
                    <a:cubicBezTo>
                      <a:pt x="35" y="2"/>
                      <a:pt x="37" y="4"/>
                      <a:pt x="38" y="5"/>
                    </a:cubicBezTo>
                    <a:cubicBezTo>
                      <a:pt x="39" y="7"/>
                      <a:pt x="40" y="8"/>
                      <a:pt x="41" y="11"/>
                    </a:cubicBezTo>
                    <a:cubicBezTo>
                      <a:pt x="41" y="12"/>
                      <a:pt x="41" y="15"/>
                      <a:pt x="41" y="18"/>
                    </a:cubicBezTo>
                    <a:lnTo>
                      <a:pt x="41" y="29"/>
                    </a:lnTo>
                    <a:cubicBezTo>
                      <a:pt x="41" y="36"/>
                      <a:pt x="41" y="41"/>
                      <a:pt x="42" y="43"/>
                    </a:cubicBezTo>
                    <a:cubicBezTo>
                      <a:pt x="42" y="45"/>
                      <a:pt x="43" y="47"/>
                      <a:pt x="44" y="49"/>
                    </a:cubicBezTo>
                    <a:lnTo>
                      <a:pt x="35" y="49"/>
                    </a:lnTo>
                    <a:cubicBezTo>
                      <a:pt x="34" y="47"/>
                      <a:pt x="34" y="45"/>
                      <a:pt x="34" y="43"/>
                    </a:cubicBezTo>
                    <a:lnTo>
                      <a:pt x="34" y="43"/>
                    </a:lnTo>
                    <a:close/>
                    <a:moveTo>
                      <a:pt x="33" y="25"/>
                    </a:moveTo>
                    <a:lnTo>
                      <a:pt x="33" y="25"/>
                    </a:lnTo>
                    <a:cubicBezTo>
                      <a:pt x="30" y="26"/>
                      <a:pt x="26" y="27"/>
                      <a:pt x="20" y="28"/>
                    </a:cubicBezTo>
                    <a:cubicBezTo>
                      <a:pt x="16" y="28"/>
                      <a:pt x="14" y="29"/>
                      <a:pt x="13" y="30"/>
                    </a:cubicBezTo>
                    <a:cubicBezTo>
                      <a:pt x="11" y="30"/>
                      <a:pt x="10" y="31"/>
                      <a:pt x="10" y="32"/>
                    </a:cubicBezTo>
                    <a:cubicBezTo>
                      <a:pt x="9" y="33"/>
                      <a:pt x="8" y="35"/>
                      <a:pt x="8" y="36"/>
                    </a:cubicBezTo>
                    <a:cubicBezTo>
                      <a:pt x="8" y="38"/>
                      <a:pt x="9" y="40"/>
                      <a:pt x="11" y="41"/>
                    </a:cubicBezTo>
                    <a:cubicBezTo>
                      <a:pt x="12" y="43"/>
                      <a:pt x="15" y="44"/>
                      <a:pt x="18" y="44"/>
                    </a:cubicBezTo>
                    <a:cubicBezTo>
                      <a:pt x="21" y="44"/>
                      <a:pt x="24" y="43"/>
                      <a:pt x="26" y="42"/>
                    </a:cubicBezTo>
                    <a:cubicBezTo>
                      <a:pt x="29" y="40"/>
                      <a:pt x="31" y="38"/>
                      <a:pt x="32" y="36"/>
                    </a:cubicBezTo>
                    <a:cubicBezTo>
                      <a:pt x="33" y="34"/>
                      <a:pt x="33" y="31"/>
                      <a:pt x="33" y="28"/>
                    </a:cubicBezTo>
                    <a:lnTo>
                      <a:pt x="33"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64" name="Freeform 244"/>
              <p:cNvSpPr>
                <a:spLocks/>
              </p:cNvSpPr>
              <p:nvPr/>
            </p:nvSpPr>
            <p:spPr bwMode="auto">
              <a:xfrm>
                <a:off x="4284" y="2340"/>
                <a:ext cx="10" cy="87"/>
              </a:xfrm>
              <a:custGeom>
                <a:avLst/>
                <a:gdLst/>
                <a:ahLst/>
                <a:cxnLst>
                  <a:cxn ang="0">
                    <a:pos x="0" y="66"/>
                  </a:cxn>
                  <a:cxn ang="0">
                    <a:pos x="0" y="66"/>
                  </a:cxn>
                  <a:cxn ang="0">
                    <a:pos x="0" y="0"/>
                  </a:cxn>
                  <a:cxn ang="0">
                    <a:pos x="8" y="0"/>
                  </a:cxn>
                  <a:cxn ang="0">
                    <a:pos x="8" y="66"/>
                  </a:cxn>
                  <a:cxn ang="0">
                    <a:pos x="0" y="66"/>
                  </a:cxn>
                </a:cxnLst>
                <a:rect l="0" t="0" r="r" b="b"/>
                <a:pathLst>
                  <a:path w="8" h="66">
                    <a:moveTo>
                      <a:pt x="0" y="66"/>
                    </a:moveTo>
                    <a:lnTo>
                      <a:pt x="0" y="66"/>
                    </a:lnTo>
                    <a:lnTo>
                      <a:pt x="0" y="0"/>
                    </a:lnTo>
                    <a:lnTo>
                      <a:pt x="8" y="0"/>
                    </a:ln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65" name="Freeform 245"/>
              <p:cNvSpPr>
                <a:spLocks/>
              </p:cNvSpPr>
              <p:nvPr/>
            </p:nvSpPr>
            <p:spPr bwMode="auto">
              <a:xfrm>
                <a:off x="4309" y="2340"/>
                <a:ext cx="9" cy="87"/>
              </a:xfrm>
              <a:custGeom>
                <a:avLst/>
                <a:gdLst/>
                <a:ahLst/>
                <a:cxnLst>
                  <a:cxn ang="0">
                    <a:pos x="0" y="66"/>
                  </a:cxn>
                  <a:cxn ang="0">
                    <a:pos x="0" y="66"/>
                  </a:cxn>
                  <a:cxn ang="0">
                    <a:pos x="0" y="0"/>
                  </a:cxn>
                  <a:cxn ang="0">
                    <a:pos x="8" y="0"/>
                  </a:cxn>
                  <a:cxn ang="0">
                    <a:pos x="8" y="66"/>
                  </a:cxn>
                  <a:cxn ang="0">
                    <a:pos x="0" y="66"/>
                  </a:cxn>
                </a:cxnLst>
                <a:rect l="0" t="0" r="r" b="b"/>
                <a:pathLst>
                  <a:path w="8" h="66">
                    <a:moveTo>
                      <a:pt x="0" y="66"/>
                    </a:moveTo>
                    <a:lnTo>
                      <a:pt x="0" y="66"/>
                    </a:lnTo>
                    <a:lnTo>
                      <a:pt x="0" y="0"/>
                    </a:lnTo>
                    <a:lnTo>
                      <a:pt x="8" y="0"/>
                    </a:ln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66" name="Freeform 246"/>
              <p:cNvSpPr>
                <a:spLocks noEditPoints="1"/>
              </p:cNvSpPr>
              <p:nvPr/>
            </p:nvSpPr>
            <p:spPr bwMode="auto">
              <a:xfrm>
                <a:off x="4331" y="2362"/>
                <a:ext cx="54" cy="66"/>
              </a:xfrm>
              <a:custGeom>
                <a:avLst/>
                <a:gdLst/>
                <a:ahLst/>
                <a:cxnLst>
                  <a:cxn ang="0">
                    <a:pos x="0" y="25"/>
                  </a:cxn>
                  <a:cxn ang="0">
                    <a:pos x="0" y="25"/>
                  </a:cxn>
                  <a:cxn ang="0">
                    <a:pos x="8" y="5"/>
                  </a:cxn>
                  <a:cxn ang="0">
                    <a:pos x="23" y="0"/>
                  </a:cxn>
                  <a:cxn ang="0">
                    <a:pos x="39" y="7"/>
                  </a:cxn>
                  <a:cxn ang="0">
                    <a:pos x="45" y="24"/>
                  </a:cxn>
                  <a:cxn ang="0">
                    <a:pos x="42" y="39"/>
                  </a:cxn>
                  <a:cxn ang="0">
                    <a:pos x="34" y="47"/>
                  </a:cxn>
                  <a:cxn ang="0">
                    <a:pos x="23" y="50"/>
                  </a:cxn>
                  <a:cxn ang="0">
                    <a:pos x="6" y="44"/>
                  </a:cxn>
                  <a:cxn ang="0">
                    <a:pos x="0" y="25"/>
                  </a:cxn>
                  <a:cxn ang="0">
                    <a:pos x="0" y="25"/>
                  </a:cxn>
                  <a:cxn ang="0">
                    <a:pos x="9" y="25"/>
                  </a:cxn>
                  <a:cxn ang="0">
                    <a:pos x="9" y="25"/>
                  </a:cxn>
                  <a:cxn ang="0">
                    <a:pos x="13" y="39"/>
                  </a:cxn>
                  <a:cxn ang="0">
                    <a:pos x="23" y="43"/>
                  </a:cxn>
                  <a:cxn ang="0">
                    <a:pos x="33" y="39"/>
                  </a:cxn>
                  <a:cxn ang="0">
                    <a:pos x="37" y="25"/>
                  </a:cxn>
                  <a:cxn ang="0">
                    <a:pos x="33" y="11"/>
                  </a:cxn>
                  <a:cxn ang="0">
                    <a:pos x="23" y="7"/>
                  </a:cxn>
                  <a:cxn ang="0">
                    <a:pos x="13" y="11"/>
                  </a:cxn>
                  <a:cxn ang="0">
                    <a:pos x="9" y="25"/>
                  </a:cxn>
                  <a:cxn ang="0">
                    <a:pos x="9" y="25"/>
                  </a:cxn>
                </a:cxnLst>
                <a:rect l="0" t="0" r="r" b="b"/>
                <a:pathLst>
                  <a:path w="45" h="50">
                    <a:moveTo>
                      <a:pt x="0" y="25"/>
                    </a:moveTo>
                    <a:lnTo>
                      <a:pt x="0" y="25"/>
                    </a:lnTo>
                    <a:cubicBezTo>
                      <a:pt x="0" y="16"/>
                      <a:pt x="3" y="10"/>
                      <a:pt x="8" y="5"/>
                    </a:cubicBezTo>
                    <a:cubicBezTo>
                      <a:pt x="12" y="2"/>
                      <a:pt x="17" y="0"/>
                      <a:pt x="23" y="0"/>
                    </a:cubicBezTo>
                    <a:cubicBezTo>
                      <a:pt x="29" y="0"/>
                      <a:pt x="35" y="2"/>
                      <a:pt x="39" y="7"/>
                    </a:cubicBezTo>
                    <a:cubicBezTo>
                      <a:pt x="43" y="11"/>
                      <a:pt x="45" y="17"/>
                      <a:pt x="45" y="24"/>
                    </a:cubicBezTo>
                    <a:cubicBezTo>
                      <a:pt x="45" y="30"/>
                      <a:pt x="44" y="35"/>
                      <a:pt x="42" y="39"/>
                    </a:cubicBezTo>
                    <a:cubicBezTo>
                      <a:pt x="40" y="42"/>
                      <a:pt x="38" y="45"/>
                      <a:pt x="34" y="47"/>
                    </a:cubicBezTo>
                    <a:cubicBezTo>
                      <a:pt x="31" y="49"/>
                      <a:pt x="27" y="50"/>
                      <a:pt x="23" y="50"/>
                    </a:cubicBezTo>
                    <a:cubicBezTo>
                      <a:pt x="16" y="50"/>
                      <a:pt x="11" y="48"/>
                      <a:pt x="6" y="44"/>
                    </a:cubicBezTo>
                    <a:cubicBezTo>
                      <a:pt x="2" y="39"/>
                      <a:pt x="0" y="33"/>
                      <a:pt x="0" y="25"/>
                    </a:cubicBezTo>
                    <a:lnTo>
                      <a:pt x="0" y="25"/>
                    </a:lnTo>
                    <a:close/>
                    <a:moveTo>
                      <a:pt x="9" y="25"/>
                    </a:moveTo>
                    <a:lnTo>
                      <a:pt x="9" y="25"/>
                    </a:lnTo>
                    <a:cubicBezTo>
                      <a:pt x="9" y="31"/>
                      <a:pt x="10" y="36"/>
                      <a:pt x="13" y="39"/>
                    </a:cubicBezTo>
                    <a:cubicBezTo>
                      <a:pt x="15" y="42"/>
                      <a:pt x="19" y="43"/>
                      <a:pt x="23" y="43"/>
                    </a:cubicBezTo>
                    <a:cubicBezTo>
                      <a:pt x="27" y="43"/>
                      <a:pt x="30" y="42"/>
                      <a:pt x="33" y="39"/>
                    </a:cubicBezTo>
                    <a:cubicBezTo>
                      <a:pt x="35" y="36"/>
                      <a:pt x="37" y="31"/>
                      <a:pt x="37" y="25"/>
                    </a:cubicBezTo>
                    <a:cubicBezTo>
                      <a:pt x="37" y="19"/>
                      <a:pt x="35" y="14"/>
                      <a:pt x="33" y="11"/>
                    </a:cubicBezTo>
                    <a:cubicBezTo>
                      <a:pt x="30" y="8"/>
                      <a:pt x="27" y="7"/>
                      <a:pt x="23" y="7"/>
                    </a:cubicBezTo>
                    <a:cubicBezTo>
                      <a:pt x="19" y="7"/>
                      <a:pt x="15" y="8"/>
                      <a:pt x="13" y="11"/>
                    </a:cubicBezTo>
                    <a:cubicBezTo>
                      <a:pt x="10" y="14"/>
                      <a:pt x="9" y="19"/>
                      <a:pt x="9" y="25"/>
                    </a:cubicBezTo>
                    <a:lnTo>
                      <a:pt x="9"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67" name="Freeform 247"/>
              <p:cNvSpPr>
                <a:spLocks/>
              </p:cNvSpPr>
              <p:nvPr/>
            </p:nvSpPr>
            <p:spPr bwMode="auto">
              <a:xfrm>
                <a:off x="4397" y="2362"/>
                <a:ext cx="47" cy="65"/>
              </a:xfrm>
              <a:custGeom>
                <a:avLst/>
                <a:gdLst/>
                <a:ahLst/>
                <a:cxnLst>
                  <a:cxn ang="0">
                    <a:pos x="0" y="49"/>
                  </a:cxn>
                  <a:cxn ang="0">
                    <a:pos x="0" y="49"/>
                  </a:cxn>
                  <a:cxn ang="0">
                    <a:pos x="0" y="1"/>
                  </a:cxn>
                  <a:cxn ang="0">
                    <a:pos x="7" y="1"/>
                  </a:cxn>
                  <a:cxn ang="0">
                    <a:pos x="7" y="8"/>
                  </a:cxn>
                  <a:cxn ang="0">
                    <a:pos x="22" y="0"/>
                  </a:cxn>
                  <a:cxn ang="0">
                    <a:pos x="30" y="2"/>
                  </a:cxn>
                  <a:cxn ang="0">
                    <a:pos x="35" y="6"/>
                  </a:cxn>
                  <a:cxn ang="0">
                    <a:pos x="38" y="12"/>
                  </a:cxn>
                  <a:cxn ang="0">
                    <a:pos x="38" y="20"/>
                  </a:cxn>
                  <a:cxn ang="0">
                    <a:pos x="38" y="49"/>
                  </a:cxn>
                  <a:cxn ang="0">
                    <a:pos x="30" y="49"/>
                  </a:cxn>
                  <a:cxn ang="0">
                    <a:pos x="30" y="20"/>
                  </a:cxn>
                  <a:cxn ang="0">
                    <a:pos x="29" y="12"/>
                  </a:cxn>
                  <a:cxn ang="0">
                    <a:pos x="26" y="9"/>
                  </a:cxn>
                  <a:cxn ang="0">
                    <a:pos x="20" y="7"/>
                  </a:cxn>
                  <a:cxn ang="0">
                    <a:pos x="11" y="10"/>
                  </a:cxn>
                  <a:cxn ang="0">
                    <a:pos x="8" y="23"/>
                  </a:cxn>
                  <a:cxn ang="0">
                    <a:pos x="8" y="49"/>
                  </a:cxn>
                  <a:cxn ang="0">
                    <a:pos x="0" y="49"/>
                  </a:cxn>
                </a:cxnLst>
                <a:rect l="0" t="0" r="r" b="b"/>
                <a:pathLst>
                  <a:path w="38" h="49">
                    <a:moveTo>
                      <a:pt x="0" y="49"/>
                    </a:moveTo>
                    <a:lnTo>
                      <a:pt x="0" y="49"/>
                    </a:lnTo>
                    <a:lnTo>
                      <a:pt x="0" y="1"/>
                    </a:lnTo>
                    <a:lnTo>
                      <a:pt x="7" y="1"/>
                    </a:lnTo>
                    <a:lnTo>
                      <a:pt x="7" y="8"/>
                    </a:lnTo>
                    <a:cubicBezTo>
                      <a:pt x="10" y="3"/>
                      <a:pt x="15" y="0"/>
                      <a:pt x="22" y="0"/>
                    </a:cubicBezTo>
                    <a:cubicBezTo>
                      <a:pt x="25" y="0"/>
                      <a:pt x="27" y="1"/>
                      <a:pt x="30" y="2"/>
                    </a:cubicBezTo>
                    <a:cubicBezTo>
                      <a:pt x="32" y="3"/>
                      <a:pt x="34" y="4"/>
                      <a:pt x="35" y="6"/>
                    </a:cubicBezTo>
                    <a:cubicBezTo>
                      <a:pt x="37" y="7"/>
                      <a:pt x="37" y="9"/>
                      <a:pt x="38" y="12"/>
                    </a:cubicBezTo>
                    <a:cubicBezTo>
                      <a:pt x="38" y="13"/>
                      <a:pt x="38" y="16"/>
                      <a:pt x="38" y="20"/>
                    </a:cubicBezTo>
                    <a:lnTo>
                      <a:pt x="38" y="49"/>
                    </a:lnTo>
                    <a:lnTo>
                      <a:pt x="30" y="49"/>
                    </a:lnTo>
                    <a:lnTo>
                      <a:pt x="30" y="20"/>
                    </a:lnTo>
                    <a:cubicBezTo>
                      <a:pt x="30" y="17"/>
                      <a:pt x="30" y="14"/>
                      <a:pt x="29" y="12"/>
                    </a:cubicBezTo>
                    <a:cubicBezTo>
                      <a:pt x="29" y="11"/>
                      <a:pt x="27" y="10"/>
                      <a:pt x="26" y="9"/>
                    </a:cubicBezTo>
                    <a:cubicBezTo>
                      <a:pt x="24" y="8"/>
                      <a:pt x="22" y="7"/>
                      <a:pt x="20" y="7"/>
                    </a:cubicBezTo>
                    <a:cubicBezTo>
                      <a:pt x="17" y="7"/>
                      <a:pt x="14" y="8"/>
                      <a:pt x="11" y="10"/>
                    </a:cubicBezTo>
                    <a:cubicBezTo>
                      <a:pt x="9" y="13"/>
                      <a:pt x="8" y="17"/>
                      <a:pt x="8" y="23"/>
                    </a:cubicBezTo>
                    <a:lnTo>
                      <a:pt x="8" y="49"/>
                    </a:lnTo>
                    <a:lnTo>
                      <a:pt x="0"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68" name="Freeform 248"/>
              <p:cNvSpPr>
                <a:spLocks/>
              </p:cNvSpPr>
              <p:nvPr/>
            </p:nvSpPr>
            <p:spPr bwMode="auto">
              <a:xfrm>
                <a:off x="3700" y="2497"/>
                <a:ext cx="74" cy="90"/>
              </a:xfrm>
              <a:custGeom>
                <a:avLst/>
                <a:gdLst/>
                <a:ahLst/>
                <a:cxnLst>
                  <a:cxn ang="0">
                    <a:pos x="33" y="41"/>
                  </a:cxn>
                  <a:cxn ang="0">
                    <a:pos x="33" y="41"/>
                  </a:cxn>
                  <a:cxn ang="0">
                    <a:pos x="33" y="33"/>
                  </a:cxn>
                  <a:cxn ang="0">
                    <a:pos x="61" y="33"/>
                  </a:cxn>
                  <a:cxn ang="0">
                    <a:pos x="61" y="58"/>
                  </a:cxn>
                  <a:cxn ang="0">
                    <a:pos x="48" y="65"/>
                  </a:cxn>
                  <a:cxn ang="0">
                    <a:pos x="34" y="68"/>
                  </a:cxn>
                  <a:cxn ang="0">
                    <a:pos x="16" y="64"/>
                  </a:cxn>
                  <a:cxn ang="0">
                    <a:pos x="4" y="52"/>
                  </a:cxn>
                  <a:cxn ang="0">
                    <a:pos x="0" y="34"/>
                  </a:cxn>
                  <a:cxn ang="0">
                    <a:pos x="4" y="16"/>
                  </a:cxn>
                  <a:cxn ang="0">
                    <a:pos x="16" y="4"/>
                  </a:cxn>
                  <a:cxn ang="0">
                    <a:pos x="33" y="0"/>
                  </a:cxn>
                  <a:cxn ang="0">
                    <a:pos x="46" y="2"/>
                  </a:cxn>
                  <a:cxn ang="0">
                    <a:pos x="55" y="9"/>
                  </a:cxn>
                  <a:cxn ang="0">
                    <a:pos x="60" y="19"/>
                  </a:cxn>
                  <a:cxn ang="0">
                    <a:pos x="52" y="22"/>
                  </a:cxn>
                  <a:cxn ang="0">
                    <a:pos x="49" y="14"/>
                  </a:cxn>
                  <a:cxn ang="0">
                    <a:pos x="42" y="9"/>
                  </a:cxn>
                  <a:cxn ang="0">
                    <a:pos x="33" y="7"/>
                  </a:cxn>
                  <a:cxn ang="0">
                    <a:pos x="23" y="9"/>
                  </a:cxn>
                  <a:cxn ang="0">
                    <a:pos x="16" y="14"/>
                  </a:cxn>
                  <a:cxn ang="0">
                    <a:pos x="12" y="20"/>
                  </a:cxn>
                  <a:cxn ang="0">
                    <a:pos x="9" y="34"/>
                  </a:cxn>
                  <a:cxn ang="0">
                    <a:pos x="12" y="48"/>
                  </a:cxn>
                  <a:cxn ang="0">
                    <a:pos x="21" y="57"/>
                  </a:cxn>
                  <a:cxn ang="0">
                    <a:pos x="33" y="60"/>
                  </a:cxn>
                  <a:cxn ang="0">
                    <a:pos x="44" y="58"/>
                  </a:cxn>
                  <a:cxn ang="0">
                    <a:pos x="53" y="53"/>
                  </a:cxn>
                  <a:cxn ang="0">
                    <a:pos x="53" y="41"/>
                  </a:cxn>
                  <a:cxn ang="0">
                    <a:pos x="33" y="41"/>
                  </a:cxn>
                </a:cxnLst>
                <a:rect l="0" t="0" r="r" b="b"/>
                <a:pathLst>
                  <a:path w="61" h="68">
                    <a:moveTo>
                      <a:pt x="33" y="41"/>
                    </a:moveTo>
                    <a:lnTo>
                      <a:pt x="33" y="41"/>
                    </a:lnTo>
                    <a:lnTo>
                      <a:pt x="33" y="33"/>
                    </a:lnTo>
                    <a:lnTo>
                      <a:pt x="61" y="33"/>
                    </a:lnTo>
                    <a:lnTo>
                      <a:pt x="61" y="58"/>
                    </a:lnTo>
                    <a:cubicBezTo>
                      <a:pt x="57" y="61"/>
                      <a:pt x="52" y="64"/>
                      <a:pt x="48" y="65"/>
                    </a:cubicBezTo>
                    <a:cubicBezTo>
                      <a:pt x="43" y="67"/>
                      <a:pt x="39" y="68"/>
                      <a:pt x="34" y="68"/>
                    </a:cubicBezTo>
                    <a:cubicBezTo>
                      <a:pt x="27" y="68"/>
                      <a:pt x="21" y="67"/>
                      <a:pt x="16" y="64"/>
                    </a:cubicBezTo>
                    <a:cubicBezTo>
                      <a:pt x="11" y="61"/>
                      <a:pt x="7" y="57"/>
                      <a:pt x="4" y="52"/>
                    </a:cubicBezTo>
                    <a:cubicBezTo>
                      <a:pt x="2" y="47"/>
                      <a:pt x="0" y="41"/>
                      <a:pt x="0" y="34"/>
                    </a:cubicBezTo>
                    <a:cubicBezTo>
                      <a:pt x="0" y="28"/>
                      <a:pt x="2" y="22"/>
                      <a:pt x="4" y="16"/>
                    </a:cubicBezTo>
                    <a:cubicBezTo>
                      <a:pt x="7" y="11"/>
                      <a:pt x="11" y="7"/>
                      <a:pt x="16" y="4"/>
                    </a:cubicBezTo>
                    <a:cubicBezTo>
                      <a:pt x="21" y="1"/>
                      <a:pt x="27" y="0"/>
                      <a:pt x="33" y="0"/>
                    </a:cubicBezTo>
                    <a:cubicBezTo>
                      <a:pt x="38" y="0"/>
                      <a:pt x="42" y="1"/>
                      <a:pt x="46" y="2"/>
                    </a:cubicBezTo>
                    <a:cubicBezTo>
                      <a:pt x="50" y="4"/>
                      <a:pt x="53" y="6"/>
                      <a:pt x="55" y="9"/>
                    </a:cubicBezTo>
                    <a:cubicBezTo>
                      <a:pt x="57" y="11"/>
                      <a:pt x="59" y="15"/>
                      <a:pt x="60" y="19"/>
                    </a:cubicBezTo>
                    <a:lnTo>
                      <a:pt x="52" y="22"/>
                    </a:lnTo>
                    <a:cubicBezTo>
                      <a:pt x="51" y="18"/>
                      <a:pt x="50" y="16"/>
                      <a:pt x="49" y="14"/>
                    </a:cubicBezTo>
                    <a:cubicBezTo>
                      <a:pt x="47" y="12"/>
                      <a:pt x="45" y="10"/>
                      <a:pt x="42" y="9"/>
                    </a:cubicBezTo>
                    <a:cubicBezTo>
                      <a:pt x="40" y="8"/>
                      <a:pt x="37" y="7"/>
                      <a:pt x="33" y="7"/>
                    </a:cubicBezTo>
                    <a:cubicBezTo>
                      <a:pt x="29" y="7"/>
                      <a:pt x="26" y="8"/>
                      <a:pt x="23" y="9"/>
                    </a:cubicBezTo>
                    <a:cubicBezTo>
                      <a:pt x="20" y="10"/>
                      <a:pt x="18" y="12"/>
                      <a:pt x="16" y="14"/>
                    </a:cubicBezTo>
                    <a:cubicBezTo>
                      <a:pt x="14" y="16"/>
                      <a:pt x="13" y="18"/>
                      <a:pt x="12" y="20"/>
                    </a:cubicBezTo>
                    <a:cubicBezTo>
                      <a:pt x="10" y="25"/>
                      <a:pt x="9" y="29"/>
                      <a:pt x="9" y="34"/>
                    </a:cubicBezTo>
                    <a:cubicBezTo>
                      <a:pt x="9" y="40"/>
                      <a:pt x="10" y="45"/>
                      <a:pt x="12" y="48"/>
                    </a:cubicBezTo>
                    <a:cubicBezTo>
                      <a:pt x="14" y="52"/>
                      <a:pt x="17" y="55"/>
                      <a:pt x="21" y="57"/>
                    </a:cubicBezTo>
                    <a:cubicBezTo>
                      <a:pt x="25" y="59"/>
                      <a:pt x="29" y="60"/>
                      <a:pt x="33" y="60"/>
                    </a:cubicBezTo>
                    <a:cubicBezTo>
                      <a:pt x="37" y="60"/>
                      <a:pt x="41" y="59"/>
                      <a:pt x="44" y="58"/>
                    </a:cubicBezTo>
                    <a:cubicBezTo>
                      <a:pt x="48" y="57"/>
                      <a:pt x="51" y="55"/>
                      <a:pt x="53" y="53"/>
                    </a:cubicBezTo>
                    <a:lnTo>
                      <a:pt x="53" y="41"/>
                    </a:lnTo>
                    <a:lnTo>
                      <a:pt x="33" y="41"/>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69" name="Freeform 249"/>
              <p:cNvSpPr>
                <a:spLocks noEditPoints="1"/>
              </p:cNvSpPr>
              <p:nvPr/>
            </p:nvSpPr>
            <p:spPr bwMode="auto">
              <a:xfrm>
                <a:off x="3786" y="2521"/>
                <a:ext cx="54" cy="66"/>
              </a:xfrm>
              <a:custGeom>
                <a:avLst/>
                <a:gdLst/>
                <a:ahLst/>
                <a:cxnLst>
                  <a:cxn ang="0">
                    <a:pos x="34" y="43"/>
                  </a:cxn>
                  <a:cxn ang="0">
                    <a:pos x="34" y="43"/>
                  </a:cxn>
                  <a:cxn ang="0">
                    <a:pos x="25" y="48"/>
                  </a:cxn>
                  <a:cxn ang="0">
                    <a:pos x="16" y="50"/>
                  </a:cxn>
                  <a:cxn ang="0">
                    <a:pos x="4" y="46"/>
                  </a:cxn>
                  <a:cxn ang="0">
                    <a:pos x="0" y="36"/>
                  </a:cxn>
                  <a:cxn ang="0">
                    <a:pos x="1" y="30"/>
                  </a:cxn>
                  <a:cxn ang="0">
                    <a:pos x="5" y="25"/>
                  </a:cxn>
                  <a:cxn ang="0">
                    <a:pos x="11" y="23"/>
                  </a:cxn>
                  <a:cxn ang="0">
                    <a:pos x="18" y="21"/>
                  </a:cxn>
                  <a:cxn ang="0">
                    <a:pos x="33" y="19"/>
                  </a:cxn>
                  <a:cxn ang="0">
                    <a:pos x="33" y="16"/>
                  </a:cxn>
                  <a:cxn ang="0">
                    <a:pos x="31" y="10"/>
                  </a:cxn>
                  <a:cxn ang="0">
                    <a:pos x="21" y="7"/>
                  </a:cxn>
                  <a:cxn ang="0">
                    <a:pos x="13" y="9"/>
                  </a:cxn>
                  <a:cxn ang="0">
                    <a:pos x="9" y="16"/>
                  </a:cxn>
                  <a:cxn ang="0">
                    <a:pos x="1" y="15"/>
                  </a:cxn>
                  <a:cxn ang="0">
                    <a:pos x="5" y="7"/>
                  </a:cxn>
                  <a:cxn ang="0">
                    <a:pos x="12" y="2"/>
                  </a:cxn>
                  <a:cxn ang="0">
                    <a:pos x="23" y="0"/>
                  </a:cxn>
                  <a:cxn ang="0">
                    <a:pos x="32" y="2"/>
                  </a:cxn>
                  <a:cxn ang="0">
                    <a:pos x="38" y="5"/>
                  </a:cxn>
                  <a:cxn ang="0">
                    <a:pos x="41" y="11"/>
                  </a:cxn>
                  <a:cxn ang="0">
                    <a:pos x="41" y="18"/>
                  </a:cxn>
                  <a:cxn ang="0">
                    <a:pos x="41" y="29"/>
                  </a:cxn>
                  <a:cxn ang="0">
                    <a:pos x="42" y="43"/>
                  </a:cxn>
                  <a:cxn ang="0">
                    <a:pos x="44" y="49"/>
                  </a:cxn>
                  <a:cxn ang="0">
                    <a:pos x="35" y="49"/>
                  </a:cxn>
                  <a:cxn ang="0">
                    <a:pos x="34" y="43"/>
                  </a:cxn>
                  <a:cxn ang="0">
                    <a:pos x="34" y="43"/>
                  </a:cxn>
                  <a:cxn ang="0">
                    <a:pos x="33" y="25"/>
                  </a:cxn>
                  <a:cxn ang="0">
                    <a:pos x="33" y="25"/>
                  </a:cxn>
                  <a:cxn ang="0">
                    <a:pos x="20" y="28"/>
                  </a:cxn>
                  <a:cxn ang="0">
                    <a:pos x="13" y="30"/>
                  </a:cxn>
                  <a:cxn ang="0">
                    <a:pos x="9" y="32"/>
                  </a:cxn>
                  <a:cxn ang="0">
                    <a:pos x="8" y="36"/>
                  </a:cxn>
                  <a:cxn ang="0">
                    <a:pos x="11" y="41"/>
                  </a:cxn>
                  <a:cxn ang="0">
                    <a:pos x="18" y="44"/>
                  </a:cxn>
                  <a:cxn ang="0">
                    <a:pos x="26" y="42"/>
                  </a:cxn>
                  <a:cxn ang="0">
                    <a:pos x="32" y="36"/>
                  </a:cxn>
                  <a:cxn ang="0">
                    <a:pos x="33" y="28"/>
                  </a:cxn>
                  <a:cxn ang="0">
                    <a:pos x="33" y="25"/>
                  </a:cxn>
                </a:cxnLst>
                <a:rect l="0" t="0" r="r" b="b"/>
                <a:pathLst>
                  <a:path w="44" h="50">
                    <a:moveTo>
                      <a:pt x="34" y="43"/>
                    </a:moveTo>
                    <a:lnTo>
                      <a:pt x="34" y="43"/>
                    </a:lnTo>
                    <a:cubicBezTo>
                      <a:pt x="31" y="46"/>
                      <a:pt x="28" y="47"/>
                      <a:pt x="25" y="48"/>
                    </a:cubicBezTo>
                    <a:cubicBezTo>
                      <a:pt x="22" y="49"/>
                      <a:pt x="19" y="50"/>
                      <a:pt x="16" y="50"/>
                    </a:cubicBezTo>
                    <a:cubicBezTo>
                      <a:pt x="11" y="50"/>
                      <a:pt x="7" y="49"/>
                      <a:pt x="4" y="46"/>
                    </a:cubicBezTo>
                    <a:cubicBezTo>
                      <a:pt x="1" y="44"/>
                      <a:pt x="0" y="40"/>
                      <a:pt x="0" y="36"/>
                    </a:cubicBezTo>
                    <a:cubicBezTo>
                      <a:pt x="0" y="34"/>
                      <a:pt x="0" y="32"/>
                      <a:pt x="1" y="30"/>
                    </a:cubicBezTo>
                    <a:cubicBezTo>
                      <a:pt x="2" y="28"/>
                      <a:pt x="4" y="26"/>
                      <a:pt x="5" y="25"/>
                    </a:cubicBezTo>
                    <a:cubicBezTo>
                      <a:pt x="7" y="24"/>
                      <a:pt x="9" y="23"/>
                      <a:pt x="11" y="23"/>
                    </a:cubicBezTo>
                    <a:cubicBezTo>
                      <a:pt x="13" y="22"/>
                      <a:pt x="15" y="22"/>
                      <a:pt x="18" y="21"/>
                    </a:cubicBezTo>
                    <a:cubicBezTo>
                      <a:pt x="25" y="21"/>
                      <a:pt x="30" y="20"/>
                      <a:pt x="33" y="19"/>
                    </a:cubicBezTo>
                    <a:cubicBezTo>
                      <a:pt x="33" y="17"/>
                      <a:pt x="33" y="17"/>
                      <a:pt x="33" y="16"/>
                    </a:cubicBezTo>
                    <a:cubicBezTo>
                      <a:pt x="33" y="13"/>
                      <a:pt x="32" y="11"/>
                      <a:pt x="31" y="10"/>
                    </a:cubicBezTo>
                    <a:cubicBezTo>
                      <a:pt x="29" y="8"/>
                      <a:pt x="25" y="7"/>
                      <a:pt x="21" y="7"/>
                    </a:cubicBezTo>
                    <a:cubicBezTo>
                      <a:pt x="18" y="7"/>
                      <a:pt x="15" y="7"/>
                      <a:pt x="13" y="9"/>
                    </a:cubicBezTo>
                    <a:cubicBezTo>
                      <a:pt x="11" y="10"/>
                      <a:pt x="10" y="12"/>
                      <a:pt x="9" y="16"/>
                    </a:cubicBezTo>
                    <a:lnTo>
                      <a:pt x="1" y="15"/>
                    </a:lnTo>
                    <a:cubicBezTo>
                      <a:pt x="2" y="11"/>
                      <a:pt x="3" y="9"/>
                      <a:pt x="5" y="7"/>
                    </a:cubicBezTo>
                    <a:cubicBezTo>
                      <a:pt x="6" y="4"/>
                      <a:pt x="9" y="3"/>
                      <a:pt x="12" y="2"/>
                    </a:cubicBezTo>
                    <a:cubicBezTo>
                      <a:pt x="15" y="1"/>
                      <a:pt x="18" y="0"/>
                      <a:pt x="23" y="0"/>
                    </a:cubicBezTo>
                    <a:cubicBezTo>
                      <a:pt x="27" y="0"/>
                      <a:pt x="30" y="1"/>
                      <a:pt x="32" y="2"/>
                    </a:cubicBezTo>
                    <a:cubicBezTo>
                      <a:pt x="35" y="2"/>
                      <a:pt x="37" y="4"/>
                      <a:pt x="38" y="5"/>
                    </a:cubicBezTo>
                    <a:cubicBezTo>
                      <a:pt x="39" y="7"/>
                      <a:pt x="40" y="8"/>
                      <a:pt x="41" y="11"/>
                    </a:cubicBezTo>
                    <a:cubicBezTo>
                      <a:pt x="41" y="12"/>
                      <a:pt x="41" y="15"/>
                      <a:pt x="41" y="18"/>
                    </a:cubicBezTo>
                    <a:lnTo>
                      <a:pt x="41" y="29"/>
                    </a:lnTo>
                    <a:cubicBezTo>
                      <a:pt x="41" y="36"/>
                      <a:pt x="41" y="41"/>
                      <a:pt x="42" y="43"/>
                    </a:cubicBezTo>
                    <a:cubicBezTo>
                      <a:pt x="42" y="45"/>
                      <a:pt x="43" y="47"/>
                      <a:pt x="44" y="49"/>
                    </a:cubicBezTo>
                    <a:lnTo>
                      <a:pt x="35" y="49"/>
                    </a:lnTo>
                    <a:cubicBezTo>
                      <a:pt x="34" y="47"/>
                      <a:pt x="34" y="45"/>
                      <a:pt x="34" y="43"/>
                    </a:cubicBezTo>
                    <a:lnTo>
                      <a:pt x="34" y="43"/>
                    </a:lnTo>
                    <a:close/>
                    <a:moveTo>
                      <a:pt x="33" y="25"/>
                    </a:moveTo>
                    <a:lnTo>
                      <a:pt x="33" y="25"/>
                    </a:lnTo>
                    <a:cubicBezTo>
                      <a:pt x="30" y="26"/>
                      <a:pt x="25" y="27"/>
                      <a:pt x="20" y="28"/>
                    </a:cubicBezTo>
                    <a:cubicBezTo>
                      <a:pt x="16" y="28"/>
                      <a:pt x="14" y="29"/>
                      <a:pt x="13" y="30"/>
                    </a:cubicBezTo>
                    <a:cubicBezTo>
                      <a:pt x="11" y="30"/>
                      <a:pt x="10" y="31"/>
                      <a:pt x="9" y="32"/>
                    </a:cubicBezTo>
                    <a:cubicBezTo>
                      <a:pt x="9" y="33"/>
                      <a:pt x="8" y="35"/>
                      <a:pt x="8" y="36"/>
                    </a:cubicBezTo>
                    <a:cubicBezTo>
                      <a:pt x="8" y="38"/>
                      <a:pt x="9" y="40"/>
                      <a:pt x="11" y="41"/>
                    </a:cubicBezTo>
                    <a:cubicBezTo>
                      <a:pt x="12" y="43"/>
                      <a:pt x="15" y="44"/>
                      <a:pt x="18" y="44"/>
                    </a:cubicBezTo>
                    <a:cubicBezTo>
                      <a:pt x="21" y="44"/>
                      <a:pt x="24" y="43"/>
                      <a:pt x="26" y="42"/>
                    </a:cubicBezTo>
                    <a:cubicBezTo>
                      <a:pt x="29" y="40"/>
                      <a:pt x="30" y="38"/>
                      <a:pt x="32" y="36"/>
                    </a:cubicBezTo>
                    <a:cubicBezTo>
                      <a:pt x="32" y="34"/>
                      <a:pt x="33" y="31"/>
                      <a:pt x="33" y="28"/>
                    </a:cubicBezTo>
                    <a:lnTo>
                      <a:pt x="33"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70" name="Freeform 250"/>
              <p:cNvSpPr>
                <a:spLocks/>
              </p:cNvSpPr>
              <p:nvPr/>
            </p:nvSpPr>
            <p:spPr bwMode="auto">
              <a:xfrm>
                <a:off x="3851" y="2498"/>
                <a:ext cx="10" cy="87"/>
              </a:xfrm>
              <a:custGeom>
                <a:avLst/>
                <a:gdLst/>
                <a:ahLst/>
                <a:cxnLst>
                  <a:cxn ang="0">
                    <a:pos x="0" y="66"/>
                  </a:cxn>
                  <a:cxn ang="0">
                    <a:pos x="0" y="66"/>
                  </a:cxn>
                  <a:cxn ang="0">
                    <a:pos x="0" y="0"/>
                  </a:cxn>
                  <a:cxn ang="0">
                    <a:pos x="8" y="0"/>
                  </a:cxn>
                  <a:cxn ang="0">
                    <a:pos x="8" y="66"/>
                  </a:cxn>
                  <a:cxn ang="0">
                    <a:pos x="0" y="66"/>
                  </a:cxn>
                </a:cxnLst>
                <a:rect l="0" t="0" r="r" b="b"/>
                <a:pathLst>
                  <a:path w="8" h="66">
                    <a:moveTo>
                      <a:pt x="0" y="66"/>
                    </a:moveTo>
                    <a:lnTo>
                      <a:pt x="0" y="66"/>
                    </a:lnTo>
                    <a:lnTo>
                      <a:pt x="0" y="0"/>
                    </a:lnTo>
                    <a:lnTo>
                      <a:pt x="8" y="0"/>
                    </a:ln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71" name="Freeform 251"/>
              <p:cNvSpPr>
                <a:spLocks/>
              </p:cNvSpPr>
              <p:nvPr/>
            </p:nvSpPr>
            <p:spPr bwMode="auto">
              <a:xfrm>
                <a:off x="3877" y="2498"/>
                <a:ext cx="9" cy="87"/>
              </a:xfrm>
              <a:custGeom>
                <a:avLst/>
                <a:gdLst/>
                <a:ahLst/>
                <a:cxnLst>
                  <a:cxn ang="0">
                    <a:pos x="0" y="66"/>
                  </a:cxn>
                  <a:cxn ang="0">
                    <a:pos x="0" y="66"/>
                  </a:cxn>
                  <a:cxn ang="0">
                    <a:pos x="0" y="0"/>
                  </a:cxn>
                  <a:cxn ang="0">
                    <a:pos x="8" y="0"/>
                  </a:cxn>
                  <a:cxn ang="0">
                    <a:pos x="8" y="66"/>
                  </a:cxn>
                  <a:cxn ang="0">
                    <a:pos x="0" y="66"/>
                  </a:cxn>
                </a:cxnLst>
                <a:rect l="0" t="0" r="r" b="b"/>
                <a:pathLst>
                  <a:path w="8" h="66">
                    <a:moveTo>
                      <a:pt x="0" y="66"/>
                    </a:moveTo>
                    <a:lnTo>
                      <a:pt x="0" y="66"/>
                    </a:lnTo>
                    <a:lnTo>
                      <a:pt x="0" y="0"/>
                    </a:lnTo>
                    <a:lnTo>
                      <a:pt x="8" y="0"/>
                    </a:ln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72" name="Freeform 252"/>
              <p:cNvSpPr>
                <a:spLocks noEditPoints="1"/>
              </p:cNvSpPr>
              <p:nvPr/>
            </p:nvSpPr>
            <p:spPr bwMode="auto">
              <a:xfrm>
                <a:off x="3898" y="2521"/>
                <a:ext cx="55" cy="66"/>
              </a:xfrm>
              <a:custGeom>
                <a:avLst/>
                <a:gdLst/>
                <a:ahLst/>
                <a:cxnLst>
                  <a:cxn ang="0">
                    <a:pos x="0" y="25"/>
                  </a:cxn>
                  <a:cxn ang="0">
                    <a:pos x="0" y="25"/>
                  </a:cxn>
                  <a:cxn ang="0">
                    <a:pos x="7" y="5"/>
                  </a:cxn>
                  <a:cxn ang="0">
                    <a:pos x="22" y="0"/>
                  </a:cxn>
                  <a:cxn ang="0">
                    <a:pos x="39" y="7"/>
                  </a:cxn>
                  <a:cxn ang="0">
                    <a:pos x="45" y="24"/>
                  </a:cxn>
                  <a:cxn ang="0">
                    <a:pos x="42" y="39"/>
                  </a:cxn>
                  <a:cxn ang="0">
                    <a:pos x="34" y="47"/>
                  </a:cxn>
                  <a:cxn ang="0">
                    <a:pos x="22" y="50"/>
                  </a:cxn>
                  <a:cxn ang="0">
                    <a:pos x="6" y="44"/>
                  </a:cxn>
                  <a:cxn ang="0">
                    <a:pos x="0" y="25"/>
                  </a:cxn>
                  <a:cxn ang="0">
                    <a:pos x="0" y="25"/>
                  </a:cxn>
                  <a:cxn ang="0">
                    <a:pos x="8" y="25"/>
                  </a:cxn>
                  <a:cxn ang="0">
                    <a:pos x="8" y="25"/>
                  </a:cxn>
                  <a:cxn ang="0">
                    <a:pos x="12" y="39"/>
                  </a:cxn>
                  <a:cxn ang="0">
                    <a:pos x="22" y="43"/>
                  </a:cxn>
                  <a:cxn ang="0">
                    <a:pos x="32" y="39"/>
                  </a:cxn>
                  <a:cxn ang="0">
                    <a:pos x="36" y="25"/>
                  </a:cxn>
                  <a:cxn ang="0">
                    <a:pos x="32" y="11"/>
                  </a:cxn>
                  <a:cxn ang="0">
                    <a:pos x="22" y="7"/>
                  </a:cxn>
                  <a:cxn ang="0">
                    <a:pos x="12" y="11"/>
                  </a:cxn>
                  <a:cxn ang="0">
                    <a:pos x="8" y="25"/>
                  </a:cxn>
                  <a:cxn ang="0">
                    <a:pos x="8" y="25"/>
                  </a:cxn>
                </a:cxnLst>
                <a:rect l="0" t="0" r="r" b="b"/>
                <a:pathLst>
                  <a:path w="45" h="50">
                    <a:moveTo>
                      <a:pt x="0" y="25"/>
                    </a:moveTo>
                    <a:lnTo>
                      <a:pt x="0" y="25"/>
                    </a:lnTo>
                    <a:cubicBezTo>
                      <a:pt x="0" y="16"/>
                      <a:pt x="3" y="10"/>
                      <a:pt x="7" y="5"/>
                    </a:cubicBezTo>
                    <a:cubicBezTo>
                      <a:pt x="12" y="2"/>
                      <a:pt x="17" y="0"/>
                      <a:pt x="22" y="0"/>
                    </a:cubicBezTo>
                    <a:cubicBezTo>
                      <a:pt x="29" y="0"/>
                      <a:pt x="34" y="2"/>
                      <a:pt x="39" y="7"/>
                    </a:cubicBezTo>
                    <a:cubicBezTo>
                      <a:pt x="43" y="11"/>
                      <a:pt x="45" y="17"/>
                      <a:pt x="45" y="24"/>
                    </a:cubicBezTo>
                    <a:cubicBezTo>
                      <a:pt x="45" y="30"/>
                      <a:pt x="44" y="35"/>
                      <a:pt x="42" y="39"/>
                    </a:cubicBezTo>
                    <a:cubicBezTo>
                      <a:pt x="40" y="42"/>
                      <a:pt x="38" y="45"/>
                      <a:pt x="34" y="47"/>
                    </a:cubicBezTo>
                    <a:cubicBezTo>
                      <a:pt x="30" y="49"/>
                      <a:pt x="27" y="50"/>
                      <a:pt x="22" y="50"/>
                    </a:cubicBezTo>
                    <a:cubicBezTo>
                      <a:pt x="16" y="50"/>
                      <a:pt x="10" y="48"/>
                      <a:pt x="6" y="44"/>
                    </a:cubicBezTo>
                    <a:cubicBezTo>
                      <a:pt x="2" y="39"/>
                      <a:pt x="0" y="33"/>
                      <a:pt x="0" y="25"/>
                    </a:cubicBezTo>
                    <a:lnTo>
                      <a:pt x="0" y="25"/>
                    </a:lnTo>
                    <a:close/>
                    <a:moveTo>
                      <a:pt x="8" y="25"/>
                    </a:moveTo>
                    <a:lnTo>
                      <a:pt x="8" y="25"/>
                    </a:lnTo>
                    <a:cubicBezTo>
                      <a:pt x="8" y="31"/>
                      <a:pt x="10" y="36"/>
                      <a:pt x="12" y="39"/>
                    </a:cubicBezTo>
                    <a:cubicBezTo>
                      <a:pt x="15" y="42"/>
                      <a:pt x="18" y="43"/>
                      <a:pt x="22" y="43"/>
                    </a:cubicBezTo>
                    <a:cubicBezTo>
                      <a:pt x="26" y="43"/>
                      <a:pt x="30" y="42"/>
                      <a:pt x="32" y="39"/>
                    </a:cubicBezTo>
                    <a:cubicBezTo>
                      <a:pt x="35" y="36"/>
                      <a:pt x="36" y="31"/>
                      <a:pt x="36" y="25"/>
                    </a:cubicBezTo>
                    <a:cubicBezTo>
                      <a:pt x="36" y="19"/>
                      <a:pt x="35" y="14"/>
                      <a:pt x="32" y="11"/>
                    </a:cubicBezTo>
                    <a:cubicBezTo>
                      <a:pt x="30" y="8"/>
                      <a:pt x="26" y="7"/>
                      <a:pt x="22" y="7"/>
                    </a:cubicBezTo>
                    <a:cubicBezTo>
                      <a:pt x="18" y="7"/>
                      <a:pt x="15" y="8"/>
                      <a:pt x="12" y="11"/>
                    </a:cubicBezTo>
                    <a:cubicBezTo>
                      <a:pt x="10" y="14"/>
                      <a:pt x="8" y="19"/>
                      <a:pt x="8" y="25"/>
                    </a:cubicBezTo>
                    <a:lnTo>
                      <a:pt x="8"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73" name="Freeform 253"/>
              <p:cNvSpPr>
                <a:spLocks/>
              </p:cNvSpPr>
              <p:nvPr/>
            </p:nvSpPr>
            <p:spPr bwMode="auto">
              <a:xfrm>
                <a:off x="3964" y="2521"/>
                <a:ext cx="48" cy="64"/>
              </a:xfrm>
              <a:custGeom>
                <a:avLst/>
                <a:gdLst/>
                <a:ahLst/>
                <a:cxnLst>
                  <a:cxn ang="0">
                    <a:pos x="0" y="49"/>
                  </a:cxn>
                  <a:cxn ang="0">
                    <a:pos x="0" y="49"/>
                  </a:cxn>
                  <a:cxn ang="0">
                    <a:pos x="0" y="1"/>
                  </a:cxn>
                  <a:cxn ang="0">
                    <a:pos x="8" y="1"/>
                  </a:cxn>
                  <a:cxn ang="0">
                    <a:pos x="8" y="8"/>
                  </a:cxn>
                  <a:cxn ang="0">
                    <a:pos x="23" y="0"/>
                  </a:cxn>
                  <a:cxn ang="0">
                    <a:pos x="31" y="2"/>
                  </a:cxn>
                  <a:cxn ang="0">
                    <a:pos x="36" y="6"/>
                  </a:cxn>
                  <a:cxn ang="0">
                    <a:pos x="39" y="12"/>
                  </a:cxn>
                  <a:cxn ang="0">
                    <a:pos x="39" y="20"/>
                  </a:cxn>
                  <a:cxn ang="0">
                    <a:pos x="39" y="49"/>
                  </a:cxn>
                  <a:cxn ang="0">
                    <a:pos x="31" y="49"/>
                  </a:cxn>
                  <a:cxn ang="0">
                    <a:pos x="31" y="20"/>
                  </a:cxn>
                  <a:cxn ang="0">
                    <a:pos x="30" y="12"/>
                  </a:cxn>
                  <a:cxn ang="0">
                    <a:pos x="27" y="9"/>
                  </a:cxn>
                  <a:cxn ang="0">
                    <a:pos x="21" y="7"/>
                  </a:cxn>
                  <a:cxn ang="0">
                    <a:pos x="12" y="10"/>
                  </a:cxn>
                  <a:cxn ang="0">
                    <a:pos x="8" y="23"/>
                  </a:cxn>
                  <a:cxn ang="0">
                    <a:pos x="8" y="49"/>
                  </a:cxn>
                  <a:cxn ang="0">
                    <a:pos x="0" y="49"/>
                  </a:cxn>
                </a:cxnLst>
                <a:rect l="0" t="0" r="r" b="b"/>
                <a:pathLst>
                  <a:path w="39" h="49">
                    <a:moveTo>
                      <a:pt x="0" y="49"/>
                    </a:moveTo>
                    <a:lnTo>
                      <a:pt x="0" y="49"/>
                    </a:lnTo>
                    <a:lnTo>
                      <a:pt x="0" y="1"/>
                    </a:lnTo>
                    <a:lnTo>
                      <a:pt x="8" y="1"/>
                    </a:lnTo>
                    <a:lnTo>
                      <a:pt x="8" y="8"/>
                    </a:lnTo>
                    <a:cubicBezTo>
                      <a:pt x="11" y="3"/>
                      <a:pt x="16" y="0"/>
                      <a:pt x="23" y="0"/>
                    </a:cubicBezTo>
                    <a:cubicBezTo>
                      <a:pt x="26" y="0"/>
                      <a:pt x="28" y="1"/>
                      <a:pt x="31" y="2"/>
                    </a:cubicBezTo>
                    <a:cubicBezTo>
                      <a:pt x="33" y="3"/>
                      <a:pt x="35" y="4"/>
                      <a:pt x="36" y="6"/>
                    </a:cubicBezTo>
                    <a:cubicBezTo>
                      <a:pt x="37" y="7"/>
                      <a:pt x="38" y="9"/>
                      <a:pt x="39" y="12"/>
                    </a:cubicBezTo>
                    <a:cubicBezTo>
                      <a:pt x="39" y="13"/>
                      <a:pt x="39" y="16"/>
                      <a:pt x="39" y="20"/>
                    </a:cubicBezTo>
                    <a:lnTo>
                      <a:pt x="39" y="49"/>
                    </a:lnTo>
                    <a:lnTo>
                      <a:pt x="31" y="49"/>
                    </a:lnTo>
                    <a:lnTo>
                      <a:pt x="31" y="20"/>
                    </a:lnTo>
                    <a:cubicBezTo>
                      <a:pt x="31" y="17"/>
                      <a:pt x="31" y="14"/>
                      <a:pt x="30" y="12"/>
                    </a:cubicBezTo>
                    <a:cubicBezTo>
                      <a:pt x="29" y="11"/>
                      <a:pt x="28" y="10"/>
                      <a:pt x="27" y="9"/>
                    </a:cubicBezTo>
                    <a:cubicBezTo>
                      <a:pt x="25" y="8"/>
                      <a:pt x="23" y="7"/>
                      <a:pt x="21" y="7"/>
                    </a:cubicBezTo>
                    <a:cubicBezTo>
                      <a:pt x="18" y="7"/>
                      <a:pt x="15" y="8"/>
                      <a:pt x="12" y="10"/>
                    </a:cubicBezTo>
                    <a:cubicBezTo>
                      <a:pt x="10" y="13"/>
                      <a:pt x="8" y="17"/>
                      <a:pt x="8" y="23"/>
                    </a:cubicBezTo>
                    <a:lnTo>
                      <a:pt x="8" y="49"/>
                    </a:lnTo>
                    <a:lnTo>
                      <a:pt x="0"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74" name="Freeform 254"/>
              <p:cNvSpPr>
                <a:spLocks/>
              </p:cNvSpPr>
              <p:nvPr/>
            </p:nvSpPr>
            <p:spPr bwMode="auto">
              <a:xfrm>
                <a:off x="4023" y="2521"/>
                <a:ext cx="48" cy="66"/>
              </a:xfrm>
              <a:custGeom>
                <a:avLst/>
                <a:gdLst/>
                <a:ahLst/>
                <a:cxnLst>
                  <a:cxn ang="0">
                    <a:pos x="0" y="35"/>
                  </a:cxn>
                  <a:cxn ang="0">
                    <a:pos x="0" y="35"/>
                  </a:cxn>
                  <a:cxn ang="0">
                    <a:pos x="8" y="33"/>
                  </a:cxn>
                  <a:cxn ang="0">
                    <a:pos x="12" y="41"/>
                  </a:cxn>
                  <a:cxn ang="0">
                    <a:pos x="21" y="43"/>
                  </a:cxn>
                  <a:cxn ang="0">
                    <a:pos x="29" y="41"/>
                  </a:cxn>
                  <a:cxn ang="0">
                    <a:pos x="32" y="36"/>
                  </a:cxn>
                  <a:cxn ang="0">
                    <a:pos x="29" y="31"/>
                  </a:cxn>
                  <a:cxn ang="0">
                    <a:pos x="21" y="29"/>
                  </a:cxn>
                  <a:cxn ang="0">
                    <a:pos x="9" y="25"/>
                  </a:cxn>
                  <a:cxn ang="0">
                    <a:pos x="3" y="20"/>
                  </a:cxn>
                  <a:cxn ang="0">
                    <a:pos x="2" y="14"/>
                  </a:cxn>
                  <a:cxn ang="0">
                    <a:pos x="3" y="8"/>
                  </a:cxn>
                  <a:cxn ang="0">
                    <a:pos x="7" y="3"/>
                  </a:cxn>
                  <a:cxn ang="0">
                    <a:pos x="12" y="1"/>
                  </a:cxn>
                  <a:cxn ang="0">
                    <a:pos x="19" y="0"/>
                  </a:cxn>
                  <a:cxn ang="0">
                    <a:pos x="29" y="2"/>
                  </a:cxn>
                  <a:cxn ang="0">
                    <a:pos x="35" y="6"/>
                  </a:cxn>
                  <a:cxn ang="0">
                    <a:pos x="38" y="13"/>
                  </a:cxn>
                  <a:cxn ang="0">
                    <a:pos x="30" y="15"/>
                  </a:cxn>
                  <a:cxn ang="0">
                    <a:pos x="27" y="9"/>
                  </a:cxn>
                  <a:cxn ang="0">
                    <a:pos x="20" y="7"/>
                  </a:cxn>
                  <a:cxn ang="0">
                    <a:pos x="12" y="9"/>
                  </a:cxn>
                  <a:cxn ang="0">
                    <a:pos x="9" y="13"/>
                  </a:cxn>
                  <a:cxn ang="0">
                    <a:pos x="10" y="16"/>
                  </a:cxn>
                  <a:cxn ang="0">
                    <a:pos x="14" y="18"/>
                  </a:cxn>
                  <a:cxn ang="0">
                    <a:pos x="21" y="20"/>
                  </a:cxn>
                  <a:cxn ang="0">
                    <a:pos x="33" y="24"/>
                  </a:cxn>
                  <a:cxn ang="0">
                    <a:pos x="38" y="28"/>
                  </a:cxn>
                  <a:cxn ang="0">
                    <a:pos x="40" y="35"/>
                  </a:cxn>
                  <a:cxn ang="0">
                    <a:pos x="38" y="42"/>
                  </a:cxn>
                  <a:cxn ang="0">
                    <a:pos x="31" y="48"/>
                  </a:cxn>
                  <a:cxn ang="0">
                    <a:pos x="21" y="50"/>
                  </a:cxn>
                  <a:cxn ang="0">
                    <a:pos x="7" y="46"/>
                  </a:cxn>
                  <a:cxn ang="0">
                    <a:pos x="0" y="35"/>
                  </a:cxn>
                  <a:cxn ang="0">
                    <a:pos x="0" y="35"/>
                  </a:cxn>
                </a:cxnLst>
                <a:rect l="0" t="0" r="r" b="b"/>
                <a:pathLst>
                  <a:path w="40" h="50">
                    <a:moveTo>
                      <a:pt x="0" y="35"/>
                    </a:moveTo>
                    <a:lnTo>
                      <a:pt x="0" y="35"/>
                    </a:lnTo>
                    <a:lnTo>
                      <a:pt x="8" y="33"/>
                    </a:lnTo>
                    <a:cubicBezTo>
                      <a:pt x="9" y="37"/>
                      <a:pt x="10" y="39"/>
                      <a:pt x="12" y="41"/>
                    </a:cubicBezTo>
                    <a:cubicBezTo>
                      <a:pt x="14" y="42"/>
                      <a:pt x="17" y="43"/>
                      <a:pt x="21" y="43"/>
                    </a:cubicBezTo>
                    <a:cubicBezTo>
                      <a:pt x="24" y="43"/>
                      <a:pt x="27" y="43"/>
                      <a:pt x="29" y="41"/>
                    </a:cubicBezTo>
                    <a:cubicBezTo>
                      <a:pt x="31" y="40"/>
                      <a:pt x="32" y="38"/>
                      <a:pt x="32" y="36"/>
                    </a:cubicBezTo>
                    <a:cubicBezTo>
                      <a:pt x="32" y="34"/>
                      <a:pt x="31" y="32"/>
                      <a:pt x="29" y="31"/>
                    </a:cubicBezTo>
                    <a:cubicBezTo>
                      <a:pt x="28" y="31"/>
                      <a:pt x="25" y="30"/>
                      <a:pt x="21" y="29"/>
                    </a:cubicBezTo>
                    <a:cubicBezTo>
                      <a:pt x="15" y="27"/>
                      <a:pt x="11" y="26"/>
                      <a:pt x="9" y="25"/>
                    </a:cubicBezTo>
                    <a:cubicBezTo>
                      <a:pt x="6" y="24"/>
                      <a:pt x="5" y="22"/>
                      <a:pt x="3" y="20"/>
                    </a:cubicBezTo>
                    <a:cubicBezTo>
                      <a:pt x="2" y="18"/>
                      <a:pt x="2" y="16"/>
                      <a:pt x="2" y="14"/>
                    </a:cubicBezTo>
                    <a:cubicBezTo>
                      <a:pt x="2" y="12"/>
                      <a:pt x="2" y="10"/>
                      <a:pt x="3" y="8"/>
                    </a:cubicBezTo>
                    <a:cubicBezTo>
                      <a:pt x="4" y="6"/>
                      <a:pt x="5" y="5"/>
                      <a:pt x="7" y="3"/>
                    </a:cubicBezTo>
                    <a:cubicBezTo>
                      <a:pt x="8" y="2"/>
                      <a:pt x="10" y="2"/>
                      <a:pt x="12" y="1"/>
                    </a:cubicBezTo>
                    <a:cubicBezTo>
                      <a:pt x="14" y="0"/>
                      <a:pt x="17" y="0"/>
                      <a:pt x="19" y="0"/>
                    </a:cubicBezTo>
                    <a:cubicBezTo>
                      <a:pt x="23" y="0"/>
                      <a:pt x="26" y="1"/>
                      <a:pt x="29" y="2"/>
                    </a:cubicBezTo>
                    <a:cubicBezTo>
                      <a:pt x="32" y="3"/>
                      <a:pt x="34" y="4"/>
                      <a:pt x="35" y="6"/>
                    </a:cubicBezTo>
                    <a:cubicBezTo>
                      <a:pt x="37" y="8"/>
                      <a:pt x="38" y="10"/>
                      <a:pt x="38" y="13"/>
                    </a:cubicBezTo>
                    <a:lnTo>
                      <a:pt x="30" y="15"/>
                    </a:lnTo>
                    <a:cubicBezTo>
                      <a:pt x="30" y="12"/>
                      <a:pt x="29" y="10"/>
                      <a:pt x="27" y="9"/>
                    </a:cubicBezTo>
                    <a:cubicBezTo>
                      <a:pt x="25" y="7"/>
                      <a:pt x="23" y="7"/>
                      <a:pt x="20" y="7"/>
                    </a:cubicBezTo>
                    <a:cubicBezTo>
                      <a:pt x="16" y="7"/>
                      <a:pt x="13" y="7"/>
                      <a:pt x="12" y="9"/>
                    </a:cubicBezTo>
                    <a:cubicBezTo>
                      <a:pt x="10" y="10"/>
                      <a:pt x="9" y="11"/>
                      <a:pt x="9" y="13"/>
                    </a:cubicBezTo>
                    <a:cubicBezTo>
                      <a:pt x="9" y="14"/>
                      <a:pt x="10" y="15"/>
                      <a:pt x="10" y="16"/>
                    </a:cubicBezTo>
                    <a:cubicBezTo>
                      <a:pt x="11" y="17"/>
                      <a:pt x="12" y="17"/>
                      <a:pt x="14" y="18"/>
                    </a:cubicBezTo>
                    <a:cubicBezTo>
                      <a:pt x="14" y="18"/>
                      <a:pt x="17" y="19"/>
                      <a:pt x="21" y="20"/>
                    </a:cubicBezTo>
                    <a:cubicBezTo>
                      <a:pt x="26" y="21"/>
                      <a:pt x="30" y="23"/>
                      <a:pt x="33" y="24"/>
                    </a:cubicBezTo>
                    <a:cubicBezTo>
                      <a:pt x="35" y="25"/>
                      <a:pt x="37" y="26"/>
                      <a:pt x="38" y="28"/>
                    </a:cubicBezTo>
                    <a:cubicBezTo>
                      <a:pt x="39" y="30"/>
                      <a:pt x="40" y="32"/>
                      <a:pt x="40" y="35"/>
                    </a:cubicBezTo>
                    <a:cubicBezTo>
                      <a:pt x="40" y="38"/>
                      <a:pt x="39" y="40"/>
                      <a:pt x="38" y="42"/>
                    </a:cubicBezTo>
                    <a:cubicBezTo>
                      <a:pt x="36" y="45"/>
                      <a:pt x="34" y="47"/>
                      <a:pt x="31" y="48"/>
                    </a:cubicBezTo>
                    <a:cubicBezTo>
                      <a:pt x="28" y="49"/>
                      <a:pt x="24" y="50"/>
                      <a:pt x="21" y="50"/>
                    </a:cubicBezTo>
                    <a:cubicBezTo>
                      <a:pt x="14" y="50"/>
                      <a:pt x="10" y="49"/>
                      <a:pt x="7" y="46"/>
                    </a:cubicBezTo>
                    <a:cubicBezTo>
                      <a:pt x="3" y="44"/>
                      <a:pt x="1" y="40"/>
                      <a:pt x="0" y="35"/>
                    </a:cubicBezTo>
                    <a:lnTo>
                      <a:pt x="0" y="3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75" name="Freeform 255"/>
              <p:cNvSpPr>
                <a:spLocks noEditPoints="1"/>
              </p:cNvSpPr>
              <p:nvPr/>
            </p:nvSpPr>
            <p:spPr bwMode="auto">
              <a:xfrm>
                <a:off x="4116" y="2521"/>
                <a:ext cx="51" cy="88"/>
              </a:xfrm>
              <a:custGeom>
                <a:avLst/>
                <a:gdLst/>
                <a:ahLst/>
                <a:cxnLst>
                  <a:cxn ang="0">
                    <a:pos x="0" y="67"/>
                  </a:cxn>
                  <a:cxn ang="0">
                    <a:pos x="0" y="67"/>
                  </a:cxn>
                  <a:cxn ang="0">
                    <a:pos x="0" y="1"/>
                  </a:cxn>
                  <a:cxn ang="0">
                    <a:pos x="7" y="1"/>
                  </a:cxn>
                  <a:cxn ang="0">
                    <a:pos x="7" y="7"/>
                  </a:cxn>
                  <a:cxn ang="0">
                    <a:pos x="13" y="2"/>
                  </a:cxn>
                  <a:cxn ang="0">
                    <a:pos x="21" y="0"/>
                  </a:cxn>
                  <a:cxn ang="0">
                    <a:pos x="32" y="3"/>
                  </a:cxn>
                  <a:cxn ang="0">
                    <a:pos x="39" y="12"/>
                  </a:cxn>
                  <a:cxn ang="0">
                    <a:pos x="42" y="25"/>
                  </a:cxn>
                  <a:cxn ang="0">
                    <a:pos x="39" y="38"/>
                  </a:cxn>
                  <a:cxn ang="0">
                    <a:pos x="31" y="47"/>
                  </a:cxn>
                  <a:cxn ang="0">
                    <a:pos x="21" y="50"/>
                  </a:cxn>
                  <a:cxn ang="0">
                    <a:pos x="13" y="48"/>
                  </a:cxn>
                  <a:cxn ang="0">
                    <a:pos x="8" y="44"/>
                  </a:cxn>
                  <a:cxn ang="0">
                    <a:pos x="8" y="67"/>
                  </a:cxn>
                  <a:cxn ang="0">
                    <a:pos x="0" y="67"/>
                  </a:cxn>
                  <a:cxn ang="0">
                    <a:pos x="7" y="25"/>
                  </a:cxn>
                  <a:cxn ang="0">
                    <a:pos x="7" y="25"/>
                  </a:cxn>
                  <a:cxn ang="0">
                    <a:pos x="11" y="39"/>
                  </a:cxn>
                  <a:cxn ang="0">
                    <a:pos x="20" y="43"/>
                  </a:cxn>
                  <a:cxn ang="0">
                    <a:pos x="29" y="39"/>
                  </a:cxn>
                  <a:cxn ang="0">
                    <a:pos x="33" y="25"/>
                  </a:cxn>
                  <a:cxn ang="0">
                    <a:pos x="29" y="11"/>
                  </a:cxn>
                  <a:cxn ang="0">
                    <a:pos x="21" y="6"/>
                  </a:cxn>
                  <a:cxn ang="0">
                    <a:pos x="11" y="11"/>
                  </a:cxn>
                  <a:cxn ang="0">
                    <a:pos x="7" y="25"/>
                  </a:cxn>
                  <a:cxn ang="0">
                    <a:pos x="7" y="25"/>
                  </a:cxn>
                </a:cxnLst>
                <a:rect l="0" t="0" r="r" b="b"/>
                <a:pathLst>
                  <a:path w="42" h="67">
                    <a:moveTo>
                      <a:pt x="0" y="67"/>
                    </a:moveTo>
                    <a:lnTo>
                      <a:pt x="0" y="67"/>
                    </a:lnTo>
                    <a:lnTo>
                      <a:pt x="0" y="1"/>
                    </a:lnTo>
                    <a:lnTo>
                      <a:pt x="7" y="1"/>
                    </a:lnTo>
                    <a:lnTo>
                      <a:pt x="7" y="7"/>
                    </a:lnTo>
                    <a:cubicBezTo>
                      <a:pt x="9" y="5"/>
                      <a:pt x="11" y="3"/>
                      <a:pt x="13" y="2"/>
                    </a:cubicBezTo>
                    <a:cubicBezTo>
                      <a:pt x="16" y="1"/>
                      <a:pt x="18" y="0"/>
                      <a:pt x="21" y="0"/>
                    </a:cubicBezTo>
                    <a:cubicBezTo>
                      <a:pt x="25" y="0"/>
                      <a:pt x="29" y="1"/>
                      <a:pt x="32" y="3"/>
                    </a:cubicBezTo>
                    <a:cubicBezTo>
                      <a:pt x="35" y="5"/>
                      <a:pt x="38" y="8"/>
                      <a:pt x="39" y="12"/>
                    </a:cubicBezTo>
                    <a:cubicBezTo>
                      <a:pt x="41" y="16"/>
                      <a:pt x="42" y="20"/>
                      <a:pt x="42" y="25"/>
                    </a:cubicBezTo>
                    <a:cubicBezTo>
                      <a:pt x="42" y="30"/>
                      <a:pt x="41" y="34"/>
                      <a:pt x="39" y="38"/>
                    </a:cubicBezTo>
                    <a:cubicBezTo>
                      <a:pt x="37" y="42"/>
                      <a:pt x="35" y="45"/>
                      <a:pt x="31" y="47"/>
                    </a:cubicBezTo>
                    <a:cubicBezTo>
                      <a:pt x="28" y="49"/>
                      <a:pt x="24" y="50"/>
                      <a:pt x="21" y="50"/>
                    </a:cubicBezTo>
                    <a:cubicBezTo>
                      <a:pt x="18" y="50"/>
                      <a:pt x="16" y="49"/>
                      <a:pt x="13" y="48"/>
                    </a:cubicBezTo>
                    <a:cubicBezTo>
                      <a:pt x="11" y="47"/>
                      <a:pt x="10" y="46"/>
                      <a:pt x="8" y="44"/>
                    </a:cubicBezTo>
                    <a:lnTo>
                      <a:pt x="8" y="67"/>
                    </a:lnTo>
                    <a:lnTo>
                      <a:pt x="0" y="67"/>
                    </a:lnTo>
                    <a:close/>
                    <a:moveTo>
                      <a:pt x="7" y="25"/>
                    </a:moveTo>
                    <a:lnTo>
                      <a:pt x="7" y="25"/>
                    </a:lnTo>
                    <a:cubicBezTo>
                      <a:pt x="7" y="31"/>
                      <a:pt x="9" y="36"/>
                      <a:pt x="11" y="39"/>
                    </a:cubicBezTo>
                    <a:cubicBezTo>
                      <a:pt x="14" y="42"/>
                      <a:pt x="17" y="43"/>
                      <a:pt x="20" y="43"/>
                    </a:cubicBezTo>
                    <a:cubicBezTo>
                      <a:pt x="24" y="43"/>
                      <a:pt x="27" y="42"/>
                      <a:pt x="29" y="39"/>
                    </a:cubicBezTo>
                    <a:cubicBezTo>
                      <a:pt x="32" y="36"/>
                      <a:pt x="33" y="31"/>
                      <a:pt x="33" y="25"/>
                    </a:cubicBezTo>
                    <a:cubicBezTo>
                      <a:pt x="33" y="19"/>
                      <a:pt x="32" y="14"/>
                      <a:pt x="29" y="11"/>
                    </a:cubicBezTo>
                    <a:cubicBezTo>
                      <a:pt x="27" y="8"/>
                      <a:pt x="24" y="6"/>
                      <a:pt x="21" y="6"/>
                    </a:cubicBezTo>
                    <a:cubicBezTo>
                      <a:pt x="17" y="6"/>
                      <a:pt x="14" y="8"/>
                      <a:pt x="11" y="11"/>
                    </a:cubicBezTo>
                    <a:cubicBezTo>
                      <a:pt x="9" y="14"/>
                      <a:pt x="7" y="19"/>
                      <a:pt x="7" y="25"/>
                    </a:cubicBezTo>
                    <a:lnTo>
                      <a:pt x="7"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76" name="Freeform 256"/>
              <p:cNvSpPr>
                <a:spLocks noEditPoints="1"/>
              </p:cNvSpPr>
              <p:nvPr/>
            </p:nvSpPr>
            <p:spPr bwMode="auto">
              <a:xfrm>
                <a:off x="4176" y="2521"/>
                <a:ext cx="54" cy="66"/>
              </a:xfrm>
              <a:custGeom>
                <a:avLst/>
                <a:gdLst/>
                <a:ahLst/>
                <a:cxnLst>
                  <a:cxn ang="0">
                    <a:pos x="35" y="34"/>
                  </a:cxn>
                  <a:cxn ang="0">
                    <a:pos x="35" y="34"/>
                  </a:cxn>
                  <a:cxn ang="0">
                    <a:pos x="43" y="35"/>
                  </a:cxn>
                  <a:cxn ang="0">
                    <a:pos x="36" y="46"/>
                  </a:cxn>
                  <a:cxn ang="0">
                    <a:pos x="22" y="50"/>
                  </a:cxn>
                  <a:cxn ang="0">
                    <a:pos x="6" y="44"/>
                  </a:cxn>
                  <a:cxn ang="0">
                    <a:pos x="0" y="25"/>
                  </a:cxn>
                  <a:cxn ang="0">
                    <a:pos x="6" y="7"/>
                  </a:cxn>
                  <a:cxn ang="0">
                    <a:pos x="22" y="0"/>
                  </a:cxn>
                  <a:cxn ang="0">
                    <a:pos x="38" y="7"/>
                  </a:cxn>
                  <a:cxn ang="0">
                    <a:pos x="44" y="25"/>
                  </a:cxn>
                  <a:cxn ang="0">
                    <a:pos x="44" y="27"/>
                  </a:cxn>
                  <a:cxn ang="0">
                    <a:pos x="8" y="27"/>
                  </a:cxn>
                  <a:cxn ang="0">
                    <a:pos x="12" y="39"/>
                  </a:cxn>
                  <a:cxn ang="0">
                    <a:pos x="22" y="43"/>
                  </a:cxn>
                  <a:cxn ang="0">
                    <a:pos x="30" y="41"/>
                  </a:cxn>
                  <a:cxn ang="0">
                    <a:pos x="35" y="34"/>
                  </a:cxn>
                  <a:cxn ang="0">
                    <a:pos x="35" y="34"/>
                  </a:cxn>
                  <a:cxn ang="0">
                    <a:pos x="8" y="20"/>
                  </a:cxn>
                  <a:cxn ang="0">
                    <a:pos x="8" y="20"/>
                  </a:cxn>
                  <a:cxn ang="0">
                    <a:pos x="35" y="20"/>
                  </a:cxn>
                  <a:cxn ang="0">
                    <a:pos x="32" y="11"/>
                  </a:cxn>
                  <a:cxn ang="0">
                    <a:pos x="22" y="7"/>
                  </a:cxn>
                  <a:cxn ang="0">
                    <a:pos x="13" y="10"/>
                  </a:cxn>
                  <a:cxn ang="0">
                    <a:pos x="8" y="20"/>
                  </a:cxn>
                  <a:cxn ang="0">
                    <a:pos x="8" y="20"/>
                  </a:cxn>
                </a:cxnLst>
                <a:rect l="0" t="0" r="r" b="b"/>
                <a:pathLst>
                  <a:path w="44" h="50">
                    <a:moveTo>
                      <a:pt x="35" y="34"/>
                    </a:moveTo>
                    <a:lnTo>
                      <a:pt x="35" y="34"/>
                    </a:lnTo>
                    <a:lnTo>
                      <a:pt x="43" y="35"/>
                    </a:lnTo>
                    <a:cubicBezTo>
                      <a:pt x="42" y="39"/>
                      <a:pt x="40" y="43"/>
                      <a:pt x="36" y="46"/>
                    </a:cubicBezTo>
                    <a:cubicBezTo>
                      <a:pt x="32" y="49"/>
                      <a:pt x="28" y="50"/>
                      <a:pt x="22" y="50"/>
                    </a:cubicBezTo>
                    <a:cubicBezTo>
                      <a:pt x="15" y="50"/>
                      <a:pt x="10" y="48"/>
                      <a:pt x="6" y="44"/>
                    </a:cubicBezTo>
                    <a:cubicBezTo>
                      <a:pt x="2" y="39"/>
                      <a:pt x="0" y="33"/>
                      <a:pt x="0" y="25"/>
                    </a:cubicBezTo>
                    <a:cubicBezTo>
                      <a:pt x="0" y="17"/>
                      <a:pt x="2" y="11"/>
                      <a:pt x="6" y="7"/>
                    </a:cubicBezTo>
                    <a:cubicBezTo>
                      <a:pt x="10" y="2"/>
                      <a:pt x="15" y="0"/>
                      <a:pt x="22" y="0"/>
                    </a:cubicBezTo>
                    <a:cubicBezTo>
                      <a:pt x="28" y="0"/>
                      <a:pt x="33" y="2"/>
                      <a:pt x="38" y="7"/>
                    </a:cubicBezTo>
                    <a:cubicBezTo>
                      <a:pt x="42" y="11"/>
                      <a:pt x="44" y="17"/>
                      <a:pt x="44" y="25"/>
                    </a:cubicBezTo>
                    <a:cubicBezTo>
                      <a:pt x="44" y="25"/>
                      <a:pt x="44" y="26"/>
                      <a:pt x="44" y="27"/>
                    </a:cubicBezTo>
                    <a:lnTo>
                      <a:pt x="8" y="27"/>
                    </a:lnTo>
                    <a:cubicBezTo>
                      <a:pt x="8" y="32"/>
                      <a:pt x="10" y="36"/>
                      <a:pt x="12" y="39"/>
                    </a:cubicBezTo>
                    <a:cubicBezTo>
                      <a:pt x="15" y="42"/>
                      <a:pt x="18" y="43"/>
                      <a:pt x="22" y="43"/>
                    </a:cubicBezTo>
                    <a:cubicBezTo>
                      <a:pt x="25" y="43"/>
                      <a:pt x="28" y="43"/>
                      <a:pt x="30" y="41"/>
                    </a:cubicBezTo>
                    <a:cubicBezTo>
                      <a:pt x="32" y="39"/>
                      <a:pt x="34" y="37"/>
                      <a:pt x="35" y="34"/>
                    </a:cubicBezTo>
                    <a:lnTo>
                      <a:pt x="35" y="34"/>
                    </a:lnTo>
                    <a:close/>
                    <a:moveTo>
                      <a:pt x="8" y="20"/>
                    </a:moveTo>
                    <a:lnTo>
                      <a:pt x="8" y="20"/>
                    </a:lnTo>
                    <a:lnTo>
                      <a:pt x="35" y="20"/>
                    </a:lnTo>
                    <a:cubicBezTo>
                      <a:pt x="35" y="16"/>
                      <a:pt x="34" y="13"/>
                      <a:pt x="32" y="11"/>
                    </a:cubicBezTo>
                    <a:cubicBezTo>
                      <a:pt x="29" y="8"/>
                      <a:pt x="26" y="7"/>
                      <a:pt x="22" y="7"/>
                    </a:cubicBezTo>
                    <a:cubicBezTo>
                      <a:pt x="18" y="7"/>
                      <a:pt x="15" y="8"/>
                      <a:pt x="13" y="10"/>
                    </a:cubicBezTo>
                    <a:cubicBezTo>
                      <a:pt x="10" y="13"/>
                      <a:pt x="9" y="16"/>
                      <a:pt x="8" y="20"/>
                    </a:cubicBezTo>
                    <a:lnTo>
                      <a:pt x="8" y="2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77" name="Freeform 257"/>
              <p:cNvSpPr>
                <a:spLocks/>
              </p:cNvSpPr>
              <p:nvPr/>
            </p:nvSpPr>
            <p:spPr bwMode="auto">
              <a:xfrm>
                <a:off x="4240" y="2521"/>
                <a:ext cx="32" cy="64"/>
              </a:xfrm>
              <a:custGeom>
                <a:avLst/>
                <a:gdLst/>
                <a:ahLst/>
                <a:cxnLst>
                  <a:cxn ang="0">
                    <a:pos x="0" y="49"/>
                  </a:cxn>
                  <a:cxn ang="0">
                    <a:pos x="0" y="49"/>
                  </a:cxn>
                  <a:cxn ang="0">
                    <a:pos x="0" y="1"/>
                  </a:cxn>
                  <a:cxn ang="0">
                    <a:pos x="8" y="1"/>
                  </a:cxn>
                  <a:cxn ang="0">
                    <a:pos x="8" y="8"/>
                  </a:cxn>
                  <a:cxn ang="0">
                    <a:pos x="13" y="2"/>
                  </a:cxn>
                  <a:cxn ang="0">
                    <a:pos x="18" y="0"/>
                  </a:cxn>
                  <a:cxn ang="0">
                    <a:pos x="26" y="3"/>
                  </a:cxn>
                  <a:cxn ang="0">
                    <a:pos x="24" y="10"/>
                  </a:cxn>
                  <a:cxn ang="0">
                    <a:pos x="18" y="8"/>
                  </a:cxn>
                  <a:cxn ang="0">
                    <a:pos x="13" y="10"/>
                  </a:cxn>
                  <a:cxn ang="0">
                    <a:pos x="10" y="14"/>
                  </a:cxn>
                  <a:cxn ang="0">
                    <a:pos x="9" y="24"/>
                  </a:cxn>
                  <a:cxn ang="0">
                    <a:pos x="9" y="49"/>
                  </a:cxn>
                  <a:cxn ang="0">
                    <a:pos x="0" y="49"/>
                  </a:cxn>
                </a:cxnLst>
                <a:rect l="0" t="0" r="r" b="b"/>
                <a:pathLst>
                  <a:path w="26" h="49">
                    <a:moveTo>
                      <a:pt x="0" y="49"/>
                    </a:moveTo>
                    <a:lnTo>
                      <a:pt x="0" y="49"/>
                    </a:lnTo>
                    <a:lnTo>
                      <a:pt x="0" y="1"/>
                    </a:lnTo>
                    <a:lnTo>
                      <a:pt x="8" y="1"/>
                    </a:lnTo>
                    <a:lnTo>
                      <a:pt x="8" y="8"/>
                    </a:lnTo>
                    <a:cubicBezTo>
                      <a:pt x="10" y="5"/>
                      <a:pt x="11" y="3"/>
                      <a:pt x="13" y="2"/>
                    </a:cubicBezTo>
                    <a:cubicBezTo>
                      <a:pt x="14" y="1"/>
                      <a:pt x="16" y="0"/>
                      <a:pt x="18" y="0"/>
                    </a:cubicBezTo>
                    <a:cubicBezTo>
                      <a:pt x="21" y="0"/>
                      <a:pt x="24" y="1"/>
                      <a:pt x="26" y="3"/>
                    </a:cubicBezTo>
                    <a:lnTo>
                      <a:pt x="24" y="10"/>
                    </a:lnTo>
                    <a:cubicBezTo>
                      <a:pt x="22" y="9"/>
                      <a:pt x="20" y="8"/>
                      <a:pt x="18" y="8"/>
                    </a:cubicBezTo>
                    <a:cubicBezTo>
                      <a:pt x="16" y="8"/>
                      <a:pt x="14" y="9"/>
                      <a:pt x="13" y="10"/>
                    </a:cubicBezTo>
                    <a:cubicBezTo>
                      <a:pt x="11" y="11"/>
                      <a:pt x="10" y="13"/>
                      <a:pt x="10" y="14"/>
                    </a:cubicBezTo>
                    <a:cubicBezTo>
                      <a:pt x="9" y="17"/>
                      <a:pt x="9" y="20"/>
                      <a:pt x="9" y="24"/>
                    </a:cubicBezTo>
                    <a:lnTo>
                      <a:pt x="9" y="49"/>
                    </a:lnTo>
                    <a:lnTo>
                      <a:pt x="0"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78" name="Freeform 258"/>
              <p:cNvSpPr>
                <a:spLocks noEditPoints="1"/>
              </p:cNvSpPr>
              <p:nvPr/>
            </p:nvSpPr>
            <p:spPr bwMode="auto">
              <a:xfrm>
                <a:off x="4296" y="2498"/>
                <a:ext cx="75" cy="87"/>
              </a:xfrm>
              <a:custGeom>
                <a:avLst/>
                <a:gdLst/>
                <a:ahLst/>
                <a:cxnLst>
                  <a:cxn ang="0">
                    <a:pos x="0" y="66"/>
                  </a:cxn>
                  <a:cxn ang="0">
                    <a:pos x="0" y="66"/>
                  </a:cxn>
                  <a:cxn ang="0">
                    <a:pos x="25" y="0"/>
                  </a:cxn>
                  <a:cxn ang="0">
                    <a:pos x="34" y="0"/>
                  </a:cxn>
                  <a:cxn ang="0">
                    <a:pos x="61" y="66"/>
                  </a:cxn>
                  <a:cxn ang="0">
                    <a:pos x="51" y="66"/>
                  </a:cxn>
                  <a:cxn ang="0">
                    <a:pos x="44" y="46"/>
                  </a:cxn>
                  <a:cxn ang="0">
                    <a:pos x="16" y="46"/>
                  </a:cxn>
                  <a:cxn ang="0">
                    <a:pos x="9" y="66"/>
                  </a:cxn>
                  <a:cxn ang="0">
                    <a:pos x="0" y="66"/>
                  </a:cxn>
                  <a:cxn ang="0">
                    <a:pos x="19" y="39"/>
                  </a:cxn>
                  <a:cxn ang="0">
                    <a:pos x="19" y="39"/>
                  </a:cxn>
                  <a:cxn ang="0">
                    <a:pos x="41" y="39"/>
                  </a:cxn>
                  <a:cxn ang="0">
                    <a:pos x="34" y="21"/>
                  </a:cxn>
                  <a:cxn ang="0">
                    <a:pos x="29" y="7"/>
                  </a:cxn>
                  <a:cxn ang="0">
                    <a:pos x="26" y="20"/>
                  </a:cxn>
                  <a:cxn ang="0">
                    <a:pos x="19" y="39"/>
                  </a:cxn>
                </a:cxnLst>
                <a:rect l="0" t="0" r="r" b="b"/>
                <a:pathLst>
                  <a:path w="61" h="66">
                    <a:moveTo>
                      <a:pt x="0" y="66"/>
                    </a:moveTo>
                    <a:lnTo>
                      <a:pt x="0" y="66"/>
                    </a:lnTo>
                    <a:lnTo>
                      <a:pt x="25" y="0"/>
                    </a:lnTo>
                    <a:lnTo>
                      <a:pt x="34" y="0"/>
                    </a:lnTo>
                    <a:lnTo>
                      <a:pt x="61" y="66"/>
                    </a:lnTo>
                    <a:lnTo>
                      <a:pt x="51" y="66"/>
                    </a:lnTo>
                    <a:lnTo>
                      <a:pt x="44" y="46"/>
                    </a:lnTo>
                    <a:lnTo>
                      <a:pt x="16" y="46"/>
                    </a:lnTo>
                    <a:lnTo>
                      <a:pt x="9" y="66"/>
                    </a:lnTo>
                    <a:lnTo>
                      <a:pt x="0" y="66"/>
                    </a:lnTo>
                    <a:close/>
                    <a:moveTo>
                      <a:pt x="19" y="39"/>
                    </a:moveTo>
                    <a:lnTo>
                      <a:pt x="19" y="39"/>
                    </a:lnTo>
                    <a:lnTo>
                      <a:pt x="41" y="39"/>
                    </a:lnTo>
                    <a:lnTo>
                      <a:pt x="34" y="21"/>
                    </a:lnTo>
                    <a:cubicBezTo>
                      <a:pt x="32" y="15"/>
                      <a:pt x="30" y="10"/>
                      <a:pt x="29" y="7"/>
                    </a:cubicBezTo>
                    <a:cubicBezTo>
                      <a:pt x="28" y="11"/>
                      <a:pt x="27" y="15"/>
                      <a:pt x="26" y="20"/>
                    </a:cubicBezTo>
                    <a:lnTo>
                      <a:pt x="19" y="3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79" name="Freeform 259"/>
              <p:cNvSpPr>
                <a:spLocks/>
              </p:cNvSpPr>
              <p:nvPr/>
            </p:nvSpPr>
            <p:spPr bwMode="auto">
              <a:xfrm>
                <a:off x="4377" y="2497"/>
                <a:ext cx="64" cy="90"/>
              </a:xfrm>
              <a:custGeom>
                <a:avLst/>
                <a:gdLst/>
                <a:ahLst/>
                <a:cxnLst>
                  <a:cxn ang="0">
                    <a:pos x="0" y="46"/>
                  </a:cxn>
                  <a:cxn ang="0">
                    <a:pos x="0" y="46"/>
                  </a:cxn>
                  <a:cxn ang="0">
                    <a:pos x="8" y="45"/>
                  </a:cxn>
                  <a:cxn ang="0">
                    <a:pos x="11" y="53"/>
                  </a:cxn>
                  <a:cxn ang="0">
                    <a:pos x="18" y="58"/>
                  </a:cxn>
                  <a:cxn ang="0">
                    <a:pos x="28" y="60"/>
                  </a:cxn>
                  <a:cxn ang="0">
                    <a:pos x="37" y="59"/>
                  </a:cxn>
                  <a:cxn ang="0">
                    <a:pos x="42" y="55"/>
                  </a:cxn>
                  <a:cxn ang="0">
                    <a:pos x="44" y="49"/>
                  </a:cxn>
                  <a:cxn ang="0">
                    <a:pos x="42" y="44"/>
                  </a:cxn>
                  <a:cxn ang="0">
                    <a:pos x="37" y="40"/>
                  </a:cxn>
                  <a:cxn ang="0">
                    <a:pos x="25" y="36"/>
                  </a:cxn>
                  <a:cxn ang="0">
                    <a:pos x="12" y="32"/>
                  </a:cxn>
                  <a:cxn ang="0">
                    <a:pos x="5" y="26"/>
                  </a:cxn>
                  <a:cxn ang="0">
                    <a:pos x="3" y="18"/>
                  </a:cxn>
                  <a:cxn ang="0">
                    <a:pos x="6" y="9"/>
                  </a:cxn>
                  <a:cxn ang="0">
                    <a:pos x="14" y="2"/>
                  </a:cxn>
                  <a:cxn ang="0">
                    <a:pos x="26" y="0"/>
                  </a:cxn>
                  <a:cxn ang="0">
                    <a:pos x="39" y="2"/>
                  </a:cxn>
                  <a:cxn ang="0">
                    <a:pos x="47" y="9"/>
                  </a:cxn>
                  <a:cxn ang="0">
                    <a:pos x="51" y="20"/>
                  </a:cxn>
                  <a:cxn ang="0">
                    <a:pos x="42" y="20"/>
                  </a:cxn>
                  <a:cxn ang="0">
                    <a:pos x="38" y="11"/>
                  </a:cxn>
                  <a:cxn ang="0">
                    <a:pos x="26" y="8"/>
                  </a:cxn>
                  <a:cxn ang="0">
                    <a:pos x="15" y="10"/>
                  </a:cxn>
                  <a:cxn ang="0">
                    <a:pos x="11" y="17"/>
                  </a:cxn>
                  <a:cxn ang="0">
                    <a:pos x="14" y="23"/>
                  </a:cxn>
                  <a:cxn ang="0">
                    <a:pos x="27" y="28"/>
                  </a:cxn>
                  <a:cxn ang="0">
                    <a:pos x="41" y="32"/>
                  </a:cxn>
                  <a:cxn ang="0">
                    <a:pos x="50" y="39"/>
                  </a:cxn>
                  <a:cxn ang="0">
                    <a:pos x="53" y="48"/>
                  </a:cxn>
                  <a:cxn ang="0">
                    <a:pos x="50" y="58"/>
                  </a:cxn>
                  <a:cxn ang="0">
                    <a:pos x="41" y="65"/>
                  </a:cxn>
                  <a:cxn ang="0">
                    <a:pos x="28" y="68"/>
                  </a:cxn>
                  <a:cxn ang="0">
                    <a:pos x="13" y="65"/>
                  </a:cxn>
                  <a:cxn ang="0">
                    <a:pos x="4" y="58"/>
                  </a:cxn>
                  <a:cxn ang="0">
                    <a:pos x="0" y="46"/>
                  </a:cxn>
                  <a:cxn ang="0">
                    <a:pos x="0" y="46"/>
                  </a:cxn>
                </a:cxnLst>
                <a:rect l="0" t="0" r="r" b="b"/>
                <a:pathLst>
                  <a:path w="53" h="68">
                    <a:moveTo>
                      <a:pt x="0" y="46"/>
                    </a:moveTo>
                    <a:lnTo>
                      <a:pt x="0" y="46"/>
                    </a:lnTo>
                    <a:lnTo>
                      <a:pt x="8" y="45"/>
                    </a:lnTo>
                    <a:cubicBezTo>
                      <a:pt x="9" y="48"/>
                      <a:pt x="10" y="51"/>
                      <a:pt x="11" y="53"/>
                    </a:cubicBezTo>
                    <a:cubicBezTo>
                      <a:pt x="13" y="55"/>
                      <a:pt x="15" y="57"/>
                      <a:pt x="18" y="58"/>
                    </a:cubicBezTo>
                    <a:cubicBezTo>
                      <a:pt x="21" y="60"/>
                      <a:pt x="24" y="60"/>
                      <a:pt x="28" y="60"/>
                    </a:cubicBezTo>
                    <a:cubicBezTo>
                      <a:pt x="31" y="60"/>
                      <a:pt x="34" y="60"/>
                      <a:pt x="37" y="59"/>
                    </a:cubicBezTo>
                    <a:cubicBezTo>
                      <a:pt x="39" y="58"/>
                      <a:pt x="41" y="56"/>
                      <a:pt x="42" y="55"/>
                    </a:cubicBezTo>
                    <a:cubicBezTo>
                      <a:pt x="44" y="53"/>
                      <a:pt x="44" y="51"/>
                      <a:pt x="44" y="49"/>
                    </a:cubicBezTo>
                    <a:cubicBezTo>
                      <a:pt x="44" y="47"/>
                      <a:pt x="44" y="45"/>
                      <a:pt x="42" y="44"/>
                    </a:cubicBezTo>
                    <a:cubicBezTo>
                      <a:pt x="41" y="42"/>
                      <a:pt x="39" y="41"/>
                      <a:pt x="37" y="40"/>
                    </a:cubicBezTo>
                    <a:cubicBezTo>
                      <a:pt x="35" y="39"/>
                      <a:pt x="31" y="38"/>
                      <a:pt x="25" y="36"/>
                    </a:cubicBezTo>
                    <a:cubicBezTo>
                      <a:pt x="19" y="35"/>
                      <a:pt x="14" y="34"/>
                      <a:pt x="12" y="32"/>
                    </a:cubicBezTo>
                    <a:cubicBezTo>
                      <a:pt x="9" y="31"/>
                      <a:pt x="7" y="29"/>
                      <a:pt x="5" y="26"/>
                    </a:cubicBezTo>
                    <a:cubicBezTo>
                      <a:pt x="4" y="24"/>
                      <a:pt x="3" y="21"/>
                      <a:pt x="3" y="18"/>
                    </a:cubicBezTo>
                    <a:cubicBezTo>
                      <a:pt x="3" y="15"/>
                      <a:pt x="4" y="12"/>
                      <a:pt x="6" y="9"/>
                    </a:cubicBezTo>
                    <a:cubicBezTo>
                      <a:pt x="7" y="6"/>
                      <a:pt x="10" y="4"/>
                      <a:pt x="14" y="2"/>
                    </a:cubicBezTo>
                    <a:cubicBezTo>
                      <a:pt x="17" y="1"/>
                      <a:pt x="21" y="0"/>
                      <a:pt x="26" y="0"/>
                    </a:cubicBezTo>
                    <a:cubicBezTo>
                      <a:pt x="31" y="0"/>
                      <a:pt x="35" y="1"/>
                      <a:pt x="39" y="2"/>
                    </a:cubicBezTo>
                    <a:cubicBezTo>
                      <a:pt x="43" y="4"/>
                      <a:pt x="45" y="6"/>
                      <a:pt x="47" y="9"/>
                    </a:cubicBezTo>
                    <a:cubicBezTo>
                      <a:pt x="49" y="12"/>
                      <a:pt x="51" y="16"/>
                      <a:pt x="51" y="20"/>
                    </a:cubicBezTo>
                    <a:lnTo>
                      <a:pt x="42" y="20"/>
                    </a:lnTo>
                    <a:cubicBezTo>
                      <a:pt x="42" y="16"/>
                      <a:pt x="40" y="13"/>
                      <a:pt x="38" y="11"/>
                    </a:cubicBezTo>
                    <a:cubicBezTo>
                      <a:pt x="35" y="9"/>
                      <a:pt x="31" y="8"/>
                      <a:pt x="26" y="8"/>
                    </a:cubicBezTo>
                    <a:cubicBezTo>
                      <a:pt x="21" y="8"/>
                      <a:pt x="17" y="9"/>
                      <a:pt x="15" y="10"/>
                    </a:cubicBezTo>
                    <a:cubicBezTo>
                      <a:pt x="12" y="12"/>
                      <a:pt x="11" y="15"/>
                      <a:pt x="11" y="17"/>
                    </a:cubicBezTo>
                    <a:cubicBezTo>
                      <a:pt x="11" y="20"/>
                      <a:pt x="12" y="22"/>
                      <a:pt x="14" y="23"/>
                    </a:cubicBezTo>
                    <a:cubicBezTo>
                      <a:pt x="15" y="25"/>
                      <a:pt x="20" y="26"/>
                      <a:pt x="27" y="28"/>
                    </a:cubicBezTo>
                    <a:cubicBezTo>
                      <a:pt x="34" y="30"/>
                      <a:pt x="39" y="31"/>
                      <a:pt x="41" y="32"/>
                    </a:cubicBezTo>
                    <a:cubicBezTo>
                      <a:pt x="45" y="34"/>
                      <a:pt x="48" y="36"/>
                      <a:pt x="50" y="39"/>
                    </a:cubicBezTo>
                    <a:cubicBezTo>
                      <a:pt x="52" y="42"/>
                      <a:pt x="53" y="45"/>
                      <a:pt x="53" y="48"/>
                    </a:cubicBezTo>
                    <a:cubicBezTo>
                      <a:pt x="53" y="52"/>
                      <a:pt x="52" y="55"/>
                      <a:pt x="50" y="58"/>
                    </a:cubicBezTo>
                    <a:cubicBezTo>
                      <a:pt x="48" y="61"/>
                      <a:pt x="45" y="64"/>
                      <a:pt x="41" y="65"/>
                    </a:cubicBezTo>
                    <a:cubicBezTo>
                      <a:pt x="37" y="67"/>
                      <a:pt x="33" y="68"/>
                      <a:pt x="28" y="68"/>
                    </a:cubicBezTo>
                    <a:cubicBezTo>
                      <a:pt x="22" y="68"/>
                      <a:pt x="17" y="67"/>
                      <a:pt x="13" y="65"/>
                    </a:cubicBezTo>
                    <a:cubicBezTo>
                      <a:pt x="9" y="64"/>
                      <a:pt x="6" y="61"/>
                      <a:pt x="4" y="58"/>
                    </a:cubicBezTo>
                    <a:cubicBezTo>
                      <a:pt x="2" y="54"/>
                      <a:pt x="0" y="50"/>
                      <a:pt x="0" y="46"/>
                    </a:cubicBezTo>
                    <a:lnTo>
                      <a:pt x="0" y="4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80" name="Freeform 260"/>
              <p:cNvSpPr>
                <a:spLocks/>
              </p:cNvSpPr>
              <p:nvPr/>
            </p:nvSpPr>
            <p:spPr bwMode="auto">
              <a:xfrm>
                <a:off x="4456" y="2498"/>
                <a:ext cx="77" cy="87"/>
              </a:xfrm>
              <a:custGeom>
                <a:avLst/>
                <a:gdLst/>
                <a:ahLst/>
                <a:cxnLst>
                  <a:cxn ang="0">
                    <a:pos x="0" y="66"/>
                  </a:cxn>
                  <a:cxn ang="0">
                    <a:pos x="0" y="66"/>
                  </a:cxn>
                  <a:cxn ang="0">
                    <a:pos x="0" y="0"/>
                  </a:cxn>
                  <a:cxn ang="0">
                    <a:pos x="13" y="0"/>
                  </a:cxn>
                  <a:cxn ang="0">
                    <a:pos x="29" y="47"/>
                  </a:cxn>
                  <a:cxn ang="0">
                    <a:pos x="32" y="56"/>
                  </a:cxn>
                  <a:cxn ang="0">
                    <a:pos x="36" y="46"/>
                  </a:cxn>
                  <a:cxn ang="0">
                    <a:pos x="51" y="0"/>
                  </a:cxn>
                  <a:cxn ang="0">
                    <a:pos x="63" y="0"/>
                  </a:cxn>
                  <a:cxn ang="0">
                    <a:pos x="63" y="66"/>
                  </a:cxn>
                  <a:cxn ang="0">
                    <a:pos x="55" y="66"/>
                  </a:cxn>
                  <a:cxn ang="0">
                    <a:pos x="55" y="11"/>
                  </a:cxn>
                  <a:cxn ang="0">
                    <a:pos x="36" y="66"/>
                  </a:cxn>
                  <a:cxn ang="0">
                    <a:pos x="28" y="66"/>
                  </a:cxn>
                  <a:cxn ang="0">
                    <a:pos x="9" y="10"/>
                  </a:cxn>
                  <a:cxn ang="0">
                    <a:pos x="9" y="66"/>
                  </a:cxn>
                  <a:cxn ang="0">
                    <a:pos x="0" y="66"/>
                  </a:cxn>
                </a:cxnLst>
                <a:rect l="0" t="0" r="r" b="b"/>
                <a:pathLst>
                  <a:path w="63" h="66">
                    <a:moveTo>
                      <a:pt x="0" y="66"/>
                    </a:moveTo>
                    <a:lnTo>
                      <a:pt x="0" y="66"/>
                    </a:lnTo>
                    <a:lnTo>
                      <a:pt x="0" y="0"/>
                    </a:lnTo>
                    <a:lnTo>
                      <a:pt x="13" y="0"/>
                    </a:lnTo>
                    <a:lnTo>
                      <a:pt x="29" y="47"/>
                    </a:lnTo>
                    <a:cubicBezTo>
                      <a:pt x="30" y="51"/>
                      <a:pt x="32" y="54"/>
                      <a:pt x="32" y="56"/>
                    </a:cubicBezTo>
                    <a:cubicBezTo>
                      <a:pt x="33" y="54"/>
                      <a:pt x="34" y="50"/>
                      <a:pt x="36" y="46"/>
                    </a:cubicBezTo>
                    <a:lnTo>
                      <a:pt x="51" y="0"/>
                    </a:lnTo>
                    <a:lnTo>
                      <a:pt x="63" y="0"/>
                    </a:lnTo>
                    <a:lnTo>
                      <a:pt x="63" y="66"/>
                    </a:lnTo>
                    <a:lnTo>
                      <a:pt x="55" y="66"/>
                    </a:lnTo>
                    <a:lnTo>
                      <a:pt x="55" y="11"/>
                    </a:lnTo>
                    <a:lnTo>
                      <a:pt x="36" y="66"/>
                    </a:lnTo>
                    <a:lnTo>
                      <a:pt x="28" y="66"/>
                    </a:lnTo>
                    <a:lnTo>
                      <a:pt x="9" y="10"/>
                    </a:lnTo>
                    <a:lnTo>
                      <a:pt x="9"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81" name="Freeform 261"/>
              <p:cNvSpPr>
                <a:spLocks noEditPoints="1"/>
              </p:cNvSpPr>
              <p:nvPr/>
            </p:nvSpPr>
            <p:spPr bwMode="auto">
              <a:xfrm>
                <a:off x="3702" y="2682"/>
                <a:ext cx="75" cy="87"/>
              </a:xfrm>
              <a:custGeom>
                <a:avLst/>
                <a:gdLst/>
                <a:ahLst/>
                <a:cxnLst>
                  <a:cxn ang="0">
                    <a:pos x="0" y="66"/>
                  </a:cxn>
                  <a:cxn ang="0">
                    <a:pos x="0" y="66"/>
                  </a:cxn>
                  <a:cxn ang="0">
                    <a:pos x="25" y="0"/>
                  </a:cxn>
                  <a:cxn ang="0">
                    <a:pos x="34" y="0"/>
                  </a:cxn>
                  <a:cxn ang="0">
                    <a:pos x="61" y="66"/>
                  </a:cxn>
                  <a:cxn ang="0">
                    <a:pos x="51" y="66"/>
                  </a:cxn>
                  <a:cxn ang="0">
                    <a:pos x="44" y="46"/>
                  </a:cxn>
                  <a:cxn ang="0">
                    <a:pos x="16" y="46"/>
                  </a:cxn>
                  <a:cxn ang="0">
                    <a:pos x="9" y="66"/>
                  </a:cxn>
                  <a:cxn ang="0">
                    <a:pos x="0" y="66"/>
                  </a:cxn>
                  <a:cxn ang="0">
                    <a:pos x="19" y="39"/>
                  </a:cxn>
                  <a:cxn ang="0">
                    <a:pos x="19" y="39"/>
                  </a:cxn>
                  <a:cxn ang="0">
                    <a:pos x="41" y="39"/>
                  </a:cxn>
                  <a:cxn ang="0">
                    <a:pos x="34" y="21"/>
                  </a:cxn>
                  <a:cxn ang="0">
                    <a:pos x="29" y="7"/>
                  </a:cxn>
                  <a:cxn ang="0">
                    <a:pos x="26" y="20"/>
                  </a:cxn>
                  <a:cxn ang="0">
                    <a:pos x="19" y="39"/>
                  </a:cxn>
                </a:cxnLst>
                <a:rect l="0" t="0" r="r" b="b"/>
                <a:pathLst>
                  <a:path w="61" h="66">
                    <a:moveTo>
                      <a:pt x="0" y="66"/>
                    </a:moveTo>
                    <a:lnTo>
                      <a:pt x="0" y="66"/>
                    </a:lnTo>
                    <a:lnTo>
                      <a:pt x="25" y="0"/>
                    </a:lnTo>
                    <a:lnTo>
                      <a:pt x="34" y="0"/>
                    </a:lnTo>
                    <a:lnTo>
                      <a:pt x="61" y="66"/>
                    </a:lnTo>
                    <a:lnTo>
                      <a:pt x="51" y="66"/>
                    </a:lnTo>
                    <a:lnTo>
                      <a:pt x="44" y="46"/>
                    </a:lnTo>
                    <a:lnTo>
                      <a:pt x="16" y="46"/>
                    </a:lnTo>
                    <a:lnTo>
                      <a:pt x="9" y="66"/>
                    </a:lnTo>
                    <a:lnTo>
                      <a:pt x="0" y="66"/>
                    </a:lnTo>
                    <a:close/>
                    <a:moveTo>
                      <a:pt x="19" y="39"/>
                    </a:moveTo>
                    <a:lnTo>
                      <a:pt x="19" y="39"/>
                    </a:lnTo>
                    <a:lnTo>
                      <a:pt x="41" y="39"/>
                    </a:lnTo>
                    <a:lnTo>
                      <a:pt x="34" y="21"/>
                    </a:lnTo>
                    <a:cubicBezTo>
                      <a:pt x="32" y="15"/>
                      <a:pt x="30" y="11"/>
                      <a:pt x="29" y="7"/>
                    </a:cubicBezTo>
                    <a:cubicBezTo>
                      <a:pt x="29" y="11"/>
                      <a:pt x="27" y="16"/>
                      <a:pt x="26" y="20"/>
                    </a:cubicBezTo>
                    <a:lnTo>
                      <a:pt x="19" y="3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82" name="Freeform 262"/>
              <p:cNvSpPr>
                <a:spLocks/>
              </p:cNvSpPr>
              <p:nvPr/>
            </p:nvSpPr>
            <p:spPr bwMode="auto">
              <a:xfrm>
                <a:off x="3783" y="2681"/>
                <a:ext cx="64" cy="89"/>
              </a:xfrm>
              <a:custGeom>
                <a:avLst/>
                <a:gdLst/>
                <a:ahLst/>
                <a:cxnLst>
                  <a:cxn ang="0">
                    <a:pos x="0" y="46"/>
                  </a:cxn>
                  <a:cxn ang="0">
                    <a:pos x="0" y="46"/>
                  </a:cxn>
                  <a:cxn ang="0">
                    <a:pos x="8" y="45"/>
                  </a:cxn>
                  <a:cxn ang="0">
                    <a:pos x="11" y="53"/>
                  </a:cxn>
                  <a:cxn ang="0">
                    <a:pos x="18" y="58"/>
                  </a:cxn>
                  <a:cxn ang="0">
                    <a:pos x="28" y="60"/>
                  </a:cxn>
                  <a:cxn ang="0">
                    <a:pos x="37" y="59"/>
                  </a:cxn>
                  <a:cxn ang="0">
                    <a:pos x="42" y="55"/>
                  </a:cxn>
                  <a:cxn ang="0">
                    <a:pos x="44" y="49"/>
                  </a:cxn>
                  <a:cxn ang="0">
                    <a:pos x="42" y="44"/>
                  </a:cxn>
                  <a:cxn ang="0">
                    <a:pos x="37" y="40"/>
                  </a:cxn>
                  <a:cxn ang="0">
                    <a:pos x="25" y="37"/>
                  </a:cxn>
                  <a:cxn ang="0">
                    <a:pos x="12" y="33"/>
                  </a:cxn>
                  <a:cxn ang="0">
                    <a:pos x="5" y="26"/>
                  </a:cxn>
                  <a:cxn ang="0">
                    <a:pos x="3" y="18"/>
                  </a:cxn>
                  <a:cxn ang="0">
                    <a:pos x="6" y="9"/>
                  </a:cxn>
                  <a:cxn ang="0">
                    <a:pos x="14" y="2"/>
                  </a:cxn>
                  <a:cxn ang="0">
                    <a:pos x="26" y="0"/>
                  </a:cxn>
                  <a:cxn ang="0">
                    <a:pos x="39" y="2"/>
                  </a:cxn>
                  <a:cxn ang="0">
                    <a:pos x="47" y="9"/>
                  </a:cxn>
                  <a:cxn ang="0">
                    <a:pos x="51" y="20"/>
                  </a:cxn>
                  <a:cxn ang="0">
                    <a:pos x="42" y="20"/>
                  </a:cxn>
                  <a:cxn ang="0">
                    <a:pos x="38" y="11"/>
                  </a:cxn>
                  <a:cxn ang="0">
                    <a:pos x="26" y="8"/>
                  </a:cxn>
                  <a:cxn ang="0">
                    <a:pos x="15" y="11"/>
                  </a:cxn>
                  <a:cxn ang="0">
                    <a:pos x="11" y="18"/>
                  </a:cxn>
                  <a:cxn ang="0">
                    <a:pos x="14" y="23"/>
                  </a:cxn>
                  <a:cxn ang="0">
                    <a:pos x="27" y="28"/>
                  </a:cxn>
                  <a:cxn ang="0">
                    <a:pos x="41" y="32"/>
                  </a:cxn>
                  <a:cxn ang="0">
                    <a:pos x="50" y="39"/>
                  </a:cxn>
                  <a:cxn ang="0">
                    <a:pos x="53" y="48"/>
                  </a:cxn>
                  <a:cxn ang="0">
                    <a:pos x="50" y="58"/>
                  </a:cxn>
                  <a:cxn ang="0">
                    <a:pos x="41" y="66"/>
                  </a:cxn>
                  <a:cxn ang="0">
                    <a:pos x="28" y="68"/>
                  </a:cxn>
                  <a:cxn ang="0">
                    <a:pos x="13" y="66"/>
                  </a:cxn>
                  <a:cxn ang="0">
                    <a:pos x="4" y="58"/>
                  </a:cxn>
                  <a:cxn ang="0">
                    <a:pos x="0" y="46"/>
                  </a:cxn>
                  <a:cxn ang="0">
                    <a:pos x="0" y="46"/>
                  </a:cxn>
                </a:cxnLst>
                <a:rect l="0" t="0" r="r" b="b"/>
                <a:pathLst>
                  <a:path w="53" h="68">
                    <a:moveTo>
                      <a:pt x="0" y="46"/>
                    </a:moveTo>
                    <a:lnTo>
                      <a:pt x="0" y="46"/>
                    </a:lnTo>
                    <a:lnTo>
                      <a:pt x="8" y="45"/>
                    </a:lnTo>
                    <a:cubicBezTo>
                      <a:pt x="9" y="48"/>
                      <a:pt x="10" y="51"/>
                      <a:pt x="11" y="53"/>
                    </a:cubicBezTo>
                    <a:cubicBezTo>
                      <a:pt x="13" y="55"/>
                      <a:pt x="15" y="57"/>
                      <a:pt x="18" y="58"/>
                    </a:cubicBezTo>
                    <a:cubicBezTo>
                      <a:pt x="21" y="60"/>
                      <a:pt x="24" y="60"/>
                      <a:pt x="28" y="60"/>
                    </a:cubicBezTo>
                    <a:cubicBezTo>
                      <a:pt x="31" y="60"/>
                      <a:pt x="34" y="60"/>
                      <a:pt x="37" y="59"/>
                    </a:cubicBezTo>
                    <a:cubicBezTo>
                      <a:pt x="39" y="58"/>
                      <a:pt x="41" y="57"/>
                      <a:pt x="42" y="55"/>
                    </a:cubicBezTo>
                    <a:cubicBezTo>
                      <a:pt x="44" y="53"/>
                      <a:pt x="44" y="51"/>
                      <a:pt x="44" y="49"/>
                    </a:cubicBezTo>
                    <a:cubicBezTo>
                      <a:pt x="44" y="47"/>
                      <a:pt x="44" y="45"/>
                      <a:pt x="42" y="44"/>
                    </a:cubicBezTo>
                    <a:cubicBezTo>
                      <a:pt x="41" y="42"/>
                      <a:pt x="39" y="41"/>
                      <a:pt x="37" y="40"/>
                    </a:cubicBezTo>
                    <a:cubicBezTo>
                      <a:pt x="35" y="39"/>
                      <a:pt x="31" y="38"/>
                      <a:pt x="25" y="37"/>
                    </a:cubicBezTo>
                    <a:cubicBezTo>
                      <a:pt x="19" y="35"/>
                      <a:pt x="15" y="34"/>
                      <a:pt x="12" y="33"/>
                    </a:cubicBezTo>
                    <a:cubicBezTo>
                      <a:pt x="9" y="31"/>
                      <a:pt x="7" y="29"/>
                      <a:pt x="5" y="26"/>
                    </a:cubicBezTo>
                    <a:cubicBezTo>
                      <a:pt x="4" y="24"/>
                      <a:pt x="3" y="21"/>
                      <a:pt x="3" y="18"/>
                    </a:cubicBezTo>
                    <a:cubicBezTo>
                      <a:pt x="3" y="15"/>
                      <a:pt x="4" y="12"/>
                      <a:pt x="6" y="9"/>
                    </a:cubicBezTo>
                    <a:cubicBezTo>
                      <a:pt x="7" y="6"/>
                      <a:pt x="10" y="4"/>
                      <a:pt x="14" y="2"/>
                    </a:cubicBezTo>
                    <a:cubicBezTo>
                      <a:pt x="17" y="1"/>
                      <a:pt x="21" y="0"/>
                      <a:pt x="26" y="0"/>
                    </a:cubicBezTo>
                    <a:cubicBezTo>
                      <a:pt x="31" y="0"/>
                      <a:pt x="35" y="1"/>
                      <a:pt x="39" y="2"/>
                    </a:cubicBezTo>
                    <a:cubicBezTo>
                      <a:pt x="43" y="4"/>
                      <a:pt x="45" y="6"/>
                      <a:pt x="47" y="9"/>
                    </a:cubicBezTo>
                    <a:cubicBezTo>
                      <a:pt x="49" y="12"/>
                      <a:pt x="51" y="16"/>
                      <a:pt x="51" y="20"/>
                    </a:cubicBezTo>
                    <a:lnTo>
                      <a:pt x="42" y="20"/>
                    </a:lnTo>
                    <a:cubicBezTo>
                      <a:pt x="42" y="16"/>
                      <a:pt x="40" y="13"/>
                      <a:pt x="38" y="11"/>
                    </a:cubicBezTo>
                    <a:cubicBezTo>
                      <a:pt x="35" y="9"/>
                      <a:pt x="31" y="8"/>
                      <a:pt x="26" y="8"/>
                    </a:cubicBezTo>
                    <a:cubicBezTo>
                      <a:pt x="21" y="8"/>
                      <a:pt x="17" y="9"/>
                      <a:pt x="15" y="11"/>
                    </a:cubicBezTo>
                    <a:cubicBezTo>
                      <a:pt x="12" y="13"/>
                      <a:pt x="11" y="15"/>
                      <a:pt x="11" y="18"/>
                    </a:cubicBezTo>
                    <a:cubicBezTo>
                      <a:pt x="11" y="20"/>
                      <a:pt x="12" y="22"/>
                      <a:pt x="14" y="23"/>
                    </a:cubicBezTo>
                    <a:cubicBezTo>
                      <a:pt x="15" y="25"/>
                      <a:pt x="20" y="27"/>
                      <a:pt x="27" y="28"/>
                    </a:cubicBezTo>
                    <a:cubicBezTo>
                      <a:pt x="34" y="30"/>
                      <a:pt x="39" y="31"/>
                      <a:pt x="41" y="32"/>
                    </a:cubicBezTo>
                    <a:cubicBezTo>
                      <a:pt x="45" y="34"/>
                      <a:pt x="48" y="36"/>
                      <a:pt x="50" y="39"/>
                    </a:cubicBezTo>
                    <a:cubicBezTo>
                      <a:pt x="52" y="42"/>
                      <a:pt x="53" y="45"/>
                      <a:pt x="53" y="48"/>
                    </a:cubicBezTo>
                    <a:cubicBezTo>
                      <a:pt x="53" y="52"/>
                      <a:pt x="52" y="55"/>
                      <a:pt x="50" y="58"/>
                    </a:cubicBezTo>
                    <a:cubicBezTo>
                      <a:pt x="48" y="61"/>
                      <a:pt x="45" y="64"/>
                      <a:pt x="41" y="66"/>
                    </a:cubicBezTo>
                    <a:cubicBezTo>
                      <a:pt x="37" y="67"/>
                      <a:pt x="33" y="68"/>
                      <a:pt x="28" y="68"/>
                    </a:cubicBezTo>
                    <a:cubicBezTo>
                      <a:pt x="22" y="68"/>
                      <a:pt x="17" y="67"/>
                      <a:pt x="13" y="66"/>
                    </a:cubicBezTo>
                    <a:cubicBezTo>
                      <a:pt x="9" y="64"/>
                      <a:pt x="6" y="61"/>
                      <a:pt x="4" y="58"/>
                    </a:cubicBezTo>
                    <a:cubicBezTo>
                      <a:pt x="2" y="54"/>
                      <a:pt x="0" y="50"/>
                      <a:pt x="0" y="46"/>
                    </a:cubicBezTo>
                    <a:lnTo>
                      <a:pt x="0" y="4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83" name="Freeform 263"/>
              <p:cNvSpPr>
                <a:spLocks/>
              </p:cNvSpPr>
              <p:nvPr/>
            </p:nvSpPr>
            <p:spPr bwMode="auto">
              <a:xfrm>
                <a:off x="3862" y="2682"/>
                <a:ext cx="77" cy="87"/>
              </a:xfrm>
              <a:custGeom>
                <a:avLst/>
                <a:gdLst/>
                <a:ahLst/>
                <a:cxnLst>
                  <a:cxn ang="0">
                    <a:pos x="0" y="66"/>
                  </a:cxn>
                  <a:cxn ang="0">
                    <a:pos x="0" y="66"/>
                  </a:cxn>
                  <a:cxn ang="0">
                    <a:pos x="0" y="0"/>
                  </a:cxn>
                  <a:cxn ang="0">
                    <a:pos x="13" y="0"/>
                  </a:cxn>
                  <a:cxn ang="0">
                    <a:pos x="29" y="47"/>
                  </a:cxn>
                  <a:cxn ang="0">
                    <a:pos x="32" y="57"/>
                  </a:cxn>
                  <a:cxn ang="0">
                    <a:pos x="36" y="46"/>
                  </a:cxn>
                  <a:cxn ang="0">
                    <a:pos x="51" y="0"/>
                  </a:cxn>
                  <a:cxn ang="0">
                    <a:pos x="63" y="0"/>
                  </a:cxn>
                  <a:cxn ang="0">
                    <a:pos x="63" y="66"/>
                  </a:cxn>
                  <a:cxn ang="0">
                    <a:pos x="55" y="66"/>
                  </a:cxn>
                  <a:cxn ang="0">
                    <a:pos x="55" y="11"/>
                  </a:cxn>
                  <a:cxn ang="0">
                    <a:pos x="36" y="66"/>
                  </a:cxn>
                  <a:cxn ang="0">
                    <a:pos x="28" y="66"/>
                  </a:cxn>
                  <a:cxn ang="0">
                    <a:pos x="9" y="10"/>
                  </a:cxn>
                  <a:cxn ang="0">
                    <a:pos x="9" y="66"/>
                  </a:cxn>
                  <a:cxn ang="0">
                    <a:pos x="0" y="66"/>
                  </a:cxn>
                </a:cxnLst>
                <a:rect l="0" t="0" r="r" b="b"/>
                <a:pathLst>
                  <a:path w="63" h="66">
                    <a:moveTo>
                      <a:pt x="0" y="66"/>
                    </a:moveTo>
                    <a:lnTo>
                      <a:pt x="0" y="66"/>
                    </a:lnTo>
                    <a:lnTo>
                      <a:pt x="0" y="0"/>
                    </a:lnTo>
                    <a:lnTo>
                      <a:pt x="13" y="0"/>
                    </a:lnTo>
                    <a:lnTo>
                      <a:pt x="29" y="47"/>
                    </a:lnTo>
                    <a:cubicBezTo>
                      <a:pt x="30" y="51"/>
                      <a:pt x="32" y="54"/>
                      <a:pt x="32" y="57"/>
                    </a:cubicBezTo>
                    <a:cubicBezTo>
                      <a:pt x="33" y="54"/>
                      <a:pt x="34" y="51"/>
                      <a:pt x="36" y="46"/>
                    </a:cubicBezTo>
                    <a:lnTo>
                      <a:pt x="51" y="0"/>
                    </a:lnTo>
                    <a:lnTo>
                      <a:pt x="63" y="0"/>
                    </a:lnTo>
                    <a:lnTo>
                      <a:pt x="63" y="66"/>
                    </a:lnTo>
                    <a:lnTo>
                      <a:pt x="55" y="66"/>
                    </a:lnTo>
                    <a:lnTo>
                      <a:pt x="55" y="11"/>
                    </a:lnTo>
                    <a:lnTo>
                      <a:pt x="36" y="66"/>
                    </a:lnTo>
                    <a:lnTo>
                      <a:pt x="28" y="66"/>
                    </a:lnTo>
                    <a:lnTo>
                      <a:pt x="9" y="10"/>
                    </a:lnTo>
                    <a:lnTo>
                      <a:pt x="9"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84" name="Freeform 264"/>
              <p:cNvSpPr>
                <a:spLocks/>
              </p:cNvSpPr>
              <p:nvPr/>
            </p:nvSpPr>
            <p:spPr bwMode="auto">
              <a:xfrm>
                <a:off x="3427" y="2544"/>
                <a:ext cx="184" cy="7"/>
              </a:xfrm>
              <a:custGeom>
                <a:avLst/>
                <a:gdLst/>
                <a:ahLst/>
                <a:cxnLst>
                  <a:cxn ang="0">
                    <a:pos x="0" y="5"/>
                  </a:cxn>
                  <a:cxn ang="0">
                    <a:pos x="0" y="5"/>
                  </a:cxn>
                  <a:cxn ang="0">
                    <a:pos x="151" y="5"/>
                  </a:cxn>
                  <a:cxn ang="0">
                    <a:pos x="151" y="0"/>
                  </a:cxn>
                  <a:cxn ang="0">
                    <a:pos x="0" y="0"/>
                  </a:cxn>
                  <a:cxn ang="0">
                    <a:pos x="0" y="5"/>
                  </a:cxn>
                </a:cxnLst>
                <a:rect l="0" t="0" r="r" b="b"/>
                <a:pathLst>
                  <a:path w="151" h="5">
                    <a:moveTo>
                      <a:pt x="0" y="5"/>
                    </a:moveTo>
                    <a:lnTo>
                      <a:pt x="0" y="5"/>
                    </a:lnTo>
                    <a:lnTo>
                      <a:pt x="151" y="5"/>
                    </a:lnTo>
                    <a:lnTo>
                      <a:pt x="151" y="0"/>
                    </a:lnTo>
                    <a:lnTo>
                      <a:pt x="0" y="0"/>
                    </a:lnTo>
                    <a:lnTo>
                      <a:pt x="0" y="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85" name="Freeform 265"/>
              <p:cNvSpPr>
                <a:spLocks/>
              </p:cNvSpPr>
              <p:nvPr/>
            </p:nvSpPr>
            <p:spPr bwMode="auto">
              <a:xfrm>
                <a:off x="2954" y="2526"/>
                <a:ext cx="6" cy="529"/>
              </a:xfrm>
              <a:custGeom>
                <a:avLst/>
                <a:gdLst/>
                <a:ahLst/>
                <a:cxnLst>
                  <a:cxn ang="0">
                    <a:pos x="0" y="400"/>
                  </a:cxn>
                  <a:cxn ang="0">
                    <a:pos x="0" y="400"/>
                  </a:cxn>
                  <a:cxn ang="0">
                    <a:pos x="5" y="400"/>
                  </a:cxn>
                  <a:cxn ang="0">
                    <a:pos x="5" y="0"/>
                  </a:cxn>
                  <a:cxn ang="0">
                    <a:pos x="0" y="0"/>
                  </a:cxn>
                  <a:cxn ang="0">
                    <a:pos x="0" y="400"/>
                  </a:cxn>
                </a:cxnLst>
                <a:rect l="0" t="0" r="r" b="b"/>
                <a:pathLst>
                  <a:path w="5" h="400">
                    <a:moveTo>
                      <a:pt x="0" y="400"/>
                    </a:moveTo>
                    <a:lnTo>
                      <a:pt x="0" y="400"/>
                    </a:lnTo>
                    <a:lnTo>
                      <a:pt x="5" y="400"/>
                    </a:lnTo>
                    <a:lnTo>
                      <a:pt x="5" y="0"/>
                    </a:lnTo>
                    <a:lnTo>
                      <a:pt x="0" y="0"/>
                    </a:lnTo>
                    <a:lnTo>
                      <a:pt x="0" y="40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86" name="Freeform 266"/>
              <p:cNvSpPr>
                <a:spLocks/>
              </p:cNvSpPr>
              <p:nvPr/>
            </p:nvSpPr>
            <p:spPr bwMode="auto">
              <a:xfrm>
                <a:off x="2959" y="3061"/>
                <a:ext cx="102" cy="6"/>
              </a:xfrm>
              <a:custGeom>
                <a:avLst/>
                <a:gdLst/>
                <a:ahLst/>
                <a:cxnLst>
                  <a:cxn ang="0">
                    <a:pos x="0" y="4"/>
                  </a:cxn>
                  <a:cxn ang="0">
                    <a:pos x="0" y="4"/>
                  </a:cxn>
                  <a:cxn ang="0">
                    <a:pos x="84" y="4"/>
                  </a:cxn>
                  <a:cxn ang="0">
                    <a:pos x="84" y="0"/>
                  </a:cxn>
                  <a:cxn ang="0">
                    <a:pos x="0" y="0"/>
                  </a:cxn>
                  <a:cxn ang="0">
                    <a:pos x="0" y="4"/>
                  </a:cxn>
                </a:cxnLst>
                <a:rect l="0" t="0" r="r" b="b"/>
                <a:pathLst>
                  <a:path w="84" h="4">
                    <a:moveTo>
                      <a:pt x="0" y="4"/>
                    </a:moveTo>
                    <a:lnTo>
                      <a:pt x="0" y="4"/>
                    </a:lnTo>
                    <a:lnTo>
                      <a:pt x="84" y="4"/>
                    </a:lnTo>
                    <a:lnTo>
                      <a:pt x="84" y="0"/>
                    </a:lnTo>
                    <a:lnTo>
                      <a:pt x="0" y="0"/>
                    </a:lnTo>
                    <a:lnTo>
                      <a:pt x="0" y="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87" name="Freeform 267"/>
              <p:cNvSpPr>
                <a:spLocks noEditPoints="1"/>
              </p:cNvSpPr>
              <p:nvPr/>
            </p:nvSpPr>
            <p:spPr bwMode="auto">
              <a:xfrm>
                <a:off x="3133" y="2994"/>
                <a:ext cx="76" cy="90"/>
              </a:xfrm>
              <a:custGeom>
                <a:avLst/>
                <a:gdLst/>
                <a:ahLst/>
                <a:cxnLst>
                  <a:cxn ang="0">
                    <a:pos x="0" y="35"/>
                  </a:cxn>
                  <a:cxn ang="0">
                    <a:pos x="0" y="35"/>
                  </a:cxn>
                  <a:cxn ang="0">
                    <a:pos x="9" y="9"/>
                  </a:cxn>
                  <a:cxn ang="0">
                    <a:pos x="32" y="0"/>
                  </a:cxn>
                  <a:cxn ang="0">
                    <a:pos x="48" y="4"/>
                  </a:cxn>
                  <a:cxn ang="0">
                    <a:pos x="59" y="16"/>
                  </a:cxn>
                  <a:cxn ang="0">
                    <a:pos x="63" y="34"/>
                  </a:cxn>
                  <a:cxn ang="0">
                    <a:pos x="59" y="52"/>
                  </a:cxn>
                  <a:cxn ang="0">
                    <a:pos x="48" y="64"/>
                  </a:cxn>
                  <a:cxn ang="0">
                    <a:pos x="32" y="68"/>
                  </a:cxn>
                  <a:cxn ang="0">
                    <a:pos x="15" y="64"/>
                  </a:cxn>
                  <a:cxn ang="0">
                    <a:pos x="4" y="51"/>
                  </a:cxn>
                  <a:cxn ang="0">
                    <a:pos x="0" y="35"/>
                  </a:cxn>
                  <a:cxn ang="0">
                    <a:pos x="0" y="35"/>
                  </a:cxn>
                  <a:cxn ang="0">
                    <a:pos x="9" y="35"/>
                  </a:cxn>
                  <a:cxn ang="0">
                    <a:pos x="9" y="35"/>
                  </a:cxn>
                  <a:cxn ang="0">
                    <a:pos x="16" y="54"/>
                  </a:cxn>
                  <a:cxn ang="0">
                    <a:pos x="32" y="61"/>
                  </a:cxn>
                  <a:cxn ang="0">
                    <a:pos x="48" y="54"/>
                  </a:cxn>
                  <a:cxn ang="0">
                    <a:pos x="54" y="34"/>
                  </a:cxn>
                  <a:cxn ang="0">
                    <a:pos x="51" y="20"/>
                  </a:cxn>
                  <a:cxn ang="0">
                    <a:pos x="43" y="11"/>
                  </a:cxn>
                  <a:cxn ang="0">
                    <a:pos x="32" y="7"/>
                  </a:cxn>
                  <a:cxn ang="0">
                    <a:pos x="16" y="14"/>
                  </a:cxn>
                  <a:cxn ang="0">
                    <a:pos x="9" y="35"/>
                  </a:cxn>
                  <a:cxn ang="0">
                    <a:pos x="9" y="35"/>
                  </a:cxn>
                </a:cxnLst>
                <a:rect l="0" t="0" r="r" b="b"/>
                <a:pathLst>
                  <a:path w="63" h="68">
                    <a:moveTo>
                      <a:pt x="0" y="35"/>
                    </a:moveTo>
                    <a:lnTo>
                      <a:pt x="0" y="35"/>
                    </a:lnTo>
                    <a:cubicBezTo>
                      <a:pt x="0" y="24"/>
                      <a:pt x="3" y="15"/>
                      <a:pt x="9" y="9"/>
                    </a:cubicBezTo>
                    <a:cubicBezTo>
                      <a:pt x="15" y="3"/>
                      <a:pt x="22" y="0"/>
                      <a:pt x="32" y="0"/>
                    </a:cubicBezTo>
                    <a:cubicBezTo>
                      <a:pt x="38" y="0"/>
                      <a:pt x="43" y="1"/>
                      <a:pt x="48" y="4"/>
                    </a:cubicBezTo>
                    <a:cubicBezTo>
                      <a:pt x="53" y="7"/>
                      <a:pt x="57" y="11"/>
                      <a:pt x="59" y="16"/>
                    </a:cubicBezTo>
                    <a:cubicBezTo>
                      <a:pt x="62" y="22"/>
                      <a:pt x="63" y="27"/>
                      <a:pt x="63" y="34"/>
                    </a:cubicBezTo>
                    <a:cubicBezTo>
                      <a:pt x="63" y="41"/>
                      <a:pt x="62" y="47"/>
                      <a:pt x="59" y="52"/>
                    </a:cubicBezTo>
                    <a:cubicBezTo>
                      <a:pt x="56" y="57"/>
                      <a:pt x="53" y="61"/>
                      <a:pt x="48" y="64"/>
                    </a:cubicBezTo>
                    <a:cubicBezTo>
                      <a:pt x="43" y="67"/>
                      <a:pt x="37" y="68"/>
                      <a:pt x="32" y="68"/>
                    </a:cubicBezTo>
                    <a:cubicBezTo>
                      <a:pt x="25" y="68"/>
                      <a:pt x="20" y="67"/>
                      <a:pt x="15" y="64"/>
                    </a:cubicBezTo>
                    <a:cubicBezTo>
                      <a:pt x="10" y="61"/>
                      <a:pt x="6" y="56"/>
                      <a:pt x="4" y="51"/>
                    </a:cubicBezTo>
                    <a:cubicBezTo>
                      <a:pt x="1" y="46"/>
                      <a:pt x="0" y="41"/>
                      <a:pt x="0" y="35"/>
                    </a:cubicBezTo>
                    <a:lnTo>
                      <a:pt x="0" y="35"/>
                    </a:lnTo>
                    <a:close/>
                    <a:moveTo>
                      <a:pt x="9" y="35"/>
                    </a:moveTo>
                    <a:lnTo>
                      <a:pt x="9" y="35"/>
                    </a:lnTo>
                    <a:cubicBezTo>
                      <a:pt x="9" y="43"/>
                      <a:pt x="11" y="49"/>
                      <a:pt x="16" y="54"/>
                    </a:cubicBezTo>
                    <a:cubicBezTo>
                      <a:pt x="20" y="58"/>
                      <a:pt x="25" y="61"/>
                      <a:pt x="32" y="61"/>
                    </a:cubicBezTo>
                    <a:cubicBezTo>
                      <a:pt x="38" y="61"/>
                      <a:pt x="44" y="58"/>
                      <a:pt x="48" y="54"/>
                    </a:cubicBezTo>
                    <a:cubicBezTo>
                      <a:pt x="52" y="49"/>
                      <a:pt x="54" y="42"/>
                      <a:pt x="54" y="34"/>
                    </a:cubicBezTo>
                    <a:cubicBezTo>
                      <a:pt x="54" y="29"/>
                      <a:pt x="53" y="24"/>
                      <a:pt x="51" y="20"/>
                    </a:cubicBezTo>
                    <a:cubicBezTo>
                      <a:pt x="50" y="16"/>
                      <a:pt x="47" y="13"/>
                      <a:pt x="43" y="11"/>
                    </a:cubicBezTo>
                    <a:cubicBezTo>
                      <a:pt x="40" y="8"/>
                      <a:pt x="36" y="7"/>
                      <a:pt x="32" y="7"/>
                    </a:cubicBezTo>
                    <a:cubicBezTo>
                      <a:pt x="26" y="7"/>
                      <a:pt x="20" y="9"/>
                      <a:pt x="16" y="14"/>
                    </a:cubicBezTo>
                    <a:cubicBezTo>
                      <a:pt x="11" y="18"/>
                      <a:pt x="9" y="25"/>
                      <a:pt x="9" y="35"/>
                    </a:cubicBezTo>
                    <a:lnTo>
                      <a:pt x="9" y="3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88" name="Freeform 268"/>
              <p:cNvSpPr>
                <a:spLocks/>
              </p:cNvSpPr>
              <p:nvPr/>
            </p:nvSpPr>
            <p:spPr bwMode="auto">
              <a:xfrm>
                <a:off x="3217" y="2996"/>
                <a:ext cx="29" cy="86"/>
              </a:xfrm>
              <a:custGeom>
                <a:avLst/>
                <a:gdLst/>
                <a:ahLst/>
                <a:cxnLst>
                  <a:cxn ang="0">
                    <a:pos x="22" y="58"/>
                  </a:cxn>
                  <a:cxn ang="0">
                    <a:pos x="22" y="58"/>
                  </a:cxn>
                  <a:cxn ang="0">
                    <a:pos x="24" y="65"/>
                  </a:cxn>
                  <a:cxn ang="0">
                    <a:pos x="17" y="65"/>
                  </a:cxn>
                  <a:cxn ang="0">
                    <a:pos x="11" y="64"/>
                  </a:cxn>
                  <a:cxn ang="0">
                    <a:pos x="7" y="60"/>
                  </a:cxn>
                  <a:cxn ang="0">
                    <a:pos x="6" y="51"/>
                  </a:cxn>
                  <a:cxn ang="0">
                    <a:pos x="6" y="23"/>
                  </a:cxn>
                  <a:cxn ang="0">
                    <a:pos x="0" y="23"/>
                  </a:cxn>
                  <a:cxn ang="0">
                    <a:pos x="0" y="17"/>
                  </a:cxn>
                  <a:cxn ang="0">
                    <a:pos x="6" y="17"/>
                  </a:cxn>
                  <a:cxn ang="0">
                    <a:pos x="6" y="5"/>
                  </a:cxn>
                  <a:cxn ang="0">
                    <a:pos x="14" y="0"/>
                  </a:cxn>
                  <a:cxn ang="0">
                    <a:pos x="14" y="17"/>
                  </a:cxn>
                  <a:cxn ang="0">
                    <a:pos x="22" y="17"/>
                  </a:cxn>
                  <a:cxn ang="0">
                    <a:pos x="22" y="23"/>
                  </a:cxn>
                  <a:cxn ang="0">
                    <a:pos x="14" y="23"/>
                  </a:cxn>
                  <a:cxn ang="0">
                    <a:pos x="14" y="51"/>
                  </a:cxn>
                  <a:cxn ang="0">
                    <a:pos x="15" y="56"/>
                  </a:cxn>
                  <a:cxn ang="0">
                    <a:pos x="16" y="57"/>
                  </a:cxn>
                  <a:cxn ang="0">
                    <a:pos x="19" y="58"/>
                  </a:cxn>
                  <a:cxn ang="0">
                    <a:pos x="22" y="58"/>
                  </a:cxn>
                  <a:cxn ang="0">
                    <a:pos x="22" y="58"/>
                  </a:cxn>
                </a:cxnLst>
                <a:rect l="0" t="0" r="r" b="b"/>
                <a:pathLst>
                  <a:path w="24" h="65">
                    <a:moveTo>
                      <a:pt x="22" y="58"/>
                    </a:moveTo>
                    <a:lnTo>
                      <a:pt x="22" y="58"/>
                    </a:lnTo>
                    <a:lnTo>
                      <a:pt x="24" y="65"/>
                    </a:lnTo>
                    <a:cubicBezTo>
                      <a:pt x="21" y="65"/>
                      <a:pt x="19" y="65"/>
                      <a:pt x="17" y="65"/>
                    </a:cubicBezTo>
                    <a:cubicBezTo>
                      <a:pt x="15" y="65"/>
                      <a:pt x="12" y="65"/>
                      <a:pt x="11" y="64"/>
                    </a:cubicBezTo>
                    <a:cubicBezTo>
                      <a:pt x="9" y="63"/>
                      <a:pt x="8" y="62"/>
                      <a:pt x="7" y="60"/>
                    </a:cubicBezTo>
                    <a:cubicBezTo>
                      <a:pt x="7" y="59"/>
                      <a:pt x="6" y="56"/>
                      <a:pt x="6" y="51"/>
                    </a:cubicBezTo>
                    <a:lnTo>
                      <a:pt x="6" y="23"/>
                    </a:lnTo>
                    <a:lnTo>
                      <a:pt x="0" y="23"/>
                    </a:lnTo>
                    <a:lnTo>
                      <a:pt x="0" y="17"/>
                    </a:lnTo>
                    <a:lnTo>
                      <a:pt x="6" y="17"/>
                    </a:lnTo>
                    <a:lnTo>
                      <a:pt x="6" y="5"/>
                    </a:lnTo>
                    <a:lnTo>
                      <a:pt x="14" y="0"/>
                    </a:lnTo>
                    <a:lnTo>
                      <a:pt x="14" y="17"/>
                    </a:lnTo>
                    <a:lnTo>
                      <a:pt x="22" y="17"/>
                    </a:lnTo>
                    <a:lnTo>
                      <a:pt x="22" y="23"/>
                    </a:lnTo>
                    <a:lnTo>
                      <a:pt x="14" y="23"/>
                    </a:lnTo>
                    <a:lnTo>
                      <a:pt x="14" y="51"/>
                    </a:lnTo>
                    <a:cubicBezTo>
                      <a:pt x="14" y="54"/>
                      <a:pt x="14" y="55"/>
                      <a:pt x="15" y="56"/>
                    </a:cubicBezTo>
                    <a:cubicBezTo>
                      <a:pt x="15" y="56"/>
                      <a:pt x="15" y="57"/>
                      <a:pt x="16" y="57"/>
                    </a:cubicBezTo>
                    <a:cubicBezTo>
                      <a:pt x="17" y="58"/>
                      <a:pt x="18" y="58"/>
                      <a:pt x="19" y="58"/>
                    </a:cubicBezTo>
                    <a:cubicBezTo>
                      <a:pt x="20" y="58"/>
                      <a:pt x="21" y="58"/>
                      <a:pt x="22" y="58"/>
                    </a:cubicBezTo>
                    <a:lnTo>
                      <a:pt x="22" y="58"/>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89" name="Freeform 269"/>
              <p:cNvSpPr>
                <a:spLocks/>
              </p:cNvSpPr>
              <p:nvPr/>
            </p:nvSpPr>
            <p:spPr bwMode="auto">
              <a:xfrm>
                <a:off x="3253" y="2995"/>
                <a:ext cx="48" cy="87"/>
              </a:xfrm>
              <a:custGeom>
                <a:avLst/>
                <a:gdLst/>
                <a:ahLst/>
                <a:cxnLst>
                  <a:cxn ang="0">
                    <a:pos x="0" y="66"/>
                  </a:cxn>
                  <a:cxn ang="0">
                    <a:pos x="0" y="66"/>
                  </a:cxn>
                  <a:cxn ang="0">
                    <a:pos x="0" y="0"/>
                  </a:cxn>
                  <a:cxn ang="0">
                    <a:pos x="8" y="0"/>
                  </a:cxn>
                  <a:cxn ang="0">
                    <a:pos x="8" y="24"/>
                  </a:cxn>
                  <a:cxn ang="0">
                    <a:pos x="23" y="17"/>
                  </a:cxn>
                  <a:cxn ang="0">
                    <a:pos x="32" y="19"/>
                  </a:cxn>
                  <a:cxn ang="0">
                    <a:pos x="38" y="25"/>
                  </a:cxn>
                  <a:cxn ang="0">
                    <a:pos x="39" y="36"/>
                  </a:cxn>
                  <a:cxn ang="0">
                    <a:pos x="39" y="66"/>
                  </a:cxn>
                  <a:cxn ang="0">
                    <a:pos x="31" y="66"/>
                  </a:cxn>
                  <a:cxn ang="0">
                    <a:pos x="31" y="36"/>
                  </a:cxn>
                  <a:cxn ang="0">
                    <a:pos x="28" y="27"/>
                  </a:cxn>
                  <a:cxn ang="0">
                    <a:pos x="21" y="24"/>
                  </a:cxn>
                  <a:cxn ang="0">
                    <a:pos x="14" y="26"/>
                  </a:cxn>
                  <a:cxn ang="0">
                    <a:pos x="10" y="31"/>
                  </a:cxn>
                  <a:cxn ang="0">
                    <a:pos x="8" y="40"/>
                  </a:cxn>
                  <a:cxn ang="0">
                    <a:pos x="8" y="66"/>
                  </a:cxn>
                  <a:cxn ang="0">
                    <a:pos x="0" y="66"/>
                  </a:cxn>
                </a:cxnLst>
                <a:rect l="0" t="0" r="r" b="b"/>
                <a:pathLst>
                  <a:path w="39" h="66">
                    <a:moveTo>
                      <a:pt x="0" y="66"/>
                    </a:moveTo>
                    <a:lnTo>
                      <a:pt x="0" y="66"/>
                    </a:lnTo>
                    <a:lnTo>
                      <a:pt x="0" y="0"/>
                    </a:lnTo>
                    <a:lnTo>
                      <a:pt x="8" y="0"/>
                    </a:lnTo>
                    <a:lnTo>
                      <a:pt x="8" y="24"/>
                    </a:lnTo>
                    <a:cubicBezTo>
                      <a:pt x="12" y="19"/>
                      <a:pt x="17" y="17"/>
                      <a:pt x="23" y="17"/>
                    </a:cubicBezTo>
                    <a:cubicBezTo>
                      <a:pt x="26" y="17"/>
                      <a:pt x="29" y="18"/>
                      <a:pt x="32" y="19"/>
                    </a:cubicBezTo>
                    <a:cubicBezTo>
                      <a:pt x="35" y="21"/>
                      <a:pt x="36" y="22"/>
                      <a:pt x="38" y="25"/>
                    </a:cubicBezTo>
                    <a:cubicBezTo>
                      <a:pt x="39" y="27"/>
                      <a:pt x="39" y="31"/>
                      <a:pt x="39" y="36"/>
                    </a:cubicBezTo>
                    <a:lnTo>
                      <a:pt x="39" y="66"/>
                    </a:lnTo>
                    <a:lnTo>
                      <a:pt x="31" y="66"/>
                    </a:lnTo>
                    <a:lnTo>
                      <a:pt x="31" y="36"/>
                    </a:lnTo>
                    <a:cubicBezTo>
                      <a:pt x="31" y="32"/>
                      <a:pt x="30" y="29"/>
                      <a:pt x="28" y="27"/>
                    </a:cubicBezTo>
                    <a:cubicBezTo>
                      <a:pt x="27" y="25"/>
                      <a:pt x="24" y="24"/>
                      <a:pt x="21" y="24"/>
                    </a:cubicBezTo>
                    <a:cubicBezTo>
                      <a:pt x="19" y="24"/>
                      <a:pt x="16" y="25"/>
                      <a:pt x="14" y="26"/>
                    </a:cubicBezTo>
                    <a:cubicBezTo>
                      <a:pt x="12" y="27"/>
                      <a:pt x="11" y="29"/>
                      <a:pt x="10" y="31"/>
                    </a:cubicBezTo>
                    <a:cubicBezTo>
                      <a:pt x="9" y="33"/>
                      <a:pt x="8" y="36"/>
                      <a:pt x="8" y="40"/>
                    </a:cubicBez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90" name="Freeform 270"/>
              <p:cNvSpPr>
                <a:spLocks noEditPoints="1"/>
              </p:cNvSpPr>
              <p:nvPr/>
            </p:nvSpPr>
            <p:spPr bwMode="auto">
              <a:xfrm>
                <a:off x="3313" y="3018"/>
                <a:ext cx="54" cy="66"/>
              </a:xfrm>
              <a:custGeom>
                <a:avLst/>
                <a:gdLst/>
                <a:ahLst/>
                <a:cxnLst>
                  <a:cxn ang="0">
                    <a:pos x="35" y="34"/>
                  </a:cxn>
                  <a:cxn ang="0">
                    <a:pos x="35" y="34"/>
                  </a:cxn>
                  <a:cxn ang="0">
                    <a:pos x="44" y="35"/>
                  </a:cxn>
                  <a:cxn ang="0">
                    <a:pos x="36" y="46"/>
                  </a:cxn>
                  <a:cxn ang="0">
                    <a:pos x="23" y="50"/>
                  </a:cxn>
                  <a:cxn ang="0">
                    <a:pos x="6" y="44"/>
                  </a:cxn>
                  <a:cxn ang="0">
                    <a:pos x="0" y="25"/>
                  </a:cxn>
                  <a:cxn ang="0">
                    <a:pos x="6" y="7"/>
                  </a:cxn>
                  <a:cxn ang="0">
                    <a:pos x="22" y="0"/>
                  </a:cxn>
                  <a:cxn ang="0">
                    <a:pos x="38" y="7"/>
                  </a:cxn>
                  <a:cxn ang="0">
                    <a:pos x="44" y="25"/>
                  </a:cxn>
                  <a:cxn ang="0">
                    <a:pos x="44" y="27"/>
                  </a:cxn>
                  <a:cxn ang="0">
                    <a:pos x="8" y="27"/>
                  </a:cxn>
                  <a:cxn ang="0">
                    <a:pos x="13" y="39"/>
                  </a:cxn>
                  <a:cxn ang="0">
                    <a:pos x="23" y="43"/>
                  </a:cxn>
                  <a:cxn ang="0">
                    <a:pos x="30" y="41"/>
                  </a:cxn>
                  <a:cxn ang="0">
                    <a:pos x="35" y="34"/>
                  </a:cxn>
                  <a:cxn ang="0">
                    <a:pos x="35" y="34"/>
                  </a:cxn>
                  <a:cxn ang="0">
                    <a:pos x="9" y="20"/>
                  </a:cxn>
                  <a:cxn ang="0">
                    <a:pos x="9" y="20"/>
                  </a:cxn>
                  <a:cxn ang="0">
                    <a:pos x="35" y="20"/>
                  </a:cxn>
                  <a:cxn ang="0">
                    <a:pos x="32" y="11"/>
                  </a:cxn>
                  <a:cxn ang="0">
                    <a:pos x="22" y="7"/>
                  </a:cxn>
                  <a:cxn ang="0">
                    <a:pos x="13" y="10"/>
                  </a:cxn>
                  <a:cxn ang="0">
                    <a:pos x="9" y="20"/>
                  </a:cxn>
                  <a:cxn ang="0">
                    <a:pos x="9" y="20"/>
                  </a:cxn>
                </a:cxnLst>
                <a:rect l="0" t="0" r="r" b="b"/>
                <a:pathLst>
                  <a:path w="44" h="50">
                    <a:moveTo>
                      <a:pt x="35" y="34"/>
                    </a:moveTo>
                    <a:lnTo>
                      <a:pt x="35" y="34"/>
                    </a:lnTo>
                    <a:lnTo>
                      <a:pt x="44" y="35"/>
                    </a:lnTo>
                    <a:cubicBezTo>
                      <a:pt x="42" y="39"/>
                      <a:pt x="40" y="43"/>
                      <a:pt x="36" y="46"/>
                    </a:cubicBezTo>
                    <a:cubicBezTo>
                      <a:pt x="33" y="49"/>
                      <a:pt x="28" y="50"/>
                      <a:pt x="23" y="50"/>
                    </a:cubicBezTo>
                    <a:cubicBezTo>
                      <a:pt x="16" y="50"/>
                      <a:pt x="10" y="48"/>
                      <a:pt x="6" y="44"/>
                    </a:cubicBezTo>
                    <a:cubicBezTo>
                      <a:pt x="2" y="39"/>
                      <a:pt x="0" y="33"/>
                      <a:pt x="0" y="25"/>
                    </a:cubicBezTo>
                    <a:cubicBezTo>
                      <a:pt x="0" y="17"/>
                      <a:pt x="2" y="11"/>
                      <a:pt x="6" y="7"/>
                    </a:cubicBezTo>
                    <a:cubicBezTo>
                      <a:pt x="10" y="2"/>
                      <a:pt x="16" y="0"/>
                      <a:pt x="22" y="0"/>
                    </a:cubicBezTo>
                    <a:cubicBezTo>
                      <a:pt x="29" y="0"/>
                      <a:pt x="34" y="2"/>
                      <a:pt x="38" y="7"/>
                    </a:cubicBezTo>
                    <a:cubicBezTo>
                      <a:pt x="42" y="11"/>
                      <a:pt x="44" y="17"/>
                      <a:pt x="44" y="25"/>
                    </a:cubicBezTo>
                    <a:cubicBezTo>
                      <a:pt x="44" y="25"/>
                      <a:pt x="44" y="26"/>
                      <a:pt x="44" y="27"/>
                    </a:cubicBezTo>
                    <a:lnTo>
                      <a:pt x="8" y="27"/>
                    </a:lnTo>
                    <a:cubicBezTo>
                      <a:pt x="9" y="32"/>
                      <a:pt x="10" y="36"/>
                      <a:pt x="13" y="39"/>
                    </a:cubicBezTo>
                    <a:cubicBezTo>
                      <a:pt x="15" y="42"/>
                      <a:pt x="19" y="43"/>
                      <a:pt x="23" y="43"/>
                    </a:cubicBezTo>
                    <a:cubicBezTo>
                      <a:pt x="26" y="43"/>
                      <a:pt x="28" y="43"/>
                      <a:pt x="30" y="41"/>
                    </a:cubicBezTo>
                    <a:cubicBezTo>
                      <a:pt x="32" y="39"/>
                      <a:pt x="34" y="37"/>
                      <a:pt x="35" y="34"/>
                    </a:cubicBezTo>
                    <a:lnTo>
                      <a:pt x="35" y="34"/>
                    </a:lnTo>
                    <a:close/>
                    <a:moveTo>
                      <a:pt x="9" y="20"/>
                    </a:moveTo>
                    <a:lnTo>
                      <a:pt x="9" y="20"/>
                    </a:lnTo>
                    <a:lnTo>
                      <a:pt x="35" y="20"/>
                    </a:lnTo>
                    <a:cubicBezTo>
                      <a:pt x="35" y="16"/>
                      <a:pt x="34" y="13"/>
                      <a:pt x="32" y="11"/>
                    </a:cubicBezTo>
                    <a:cubicBezTo>
                      <a:pt x="30" y="8"/>
                      <a:pt x="26" y="7"/>
                      <a:pt x="22" y="7"/>
                    </a:cubicBezTo>
                    <a:cubicBezTo>
                      <a:pt x="19" y="7"/>
                      <a:pt x="15" y="8"/>
                      <a:pt x="13" y="10"/>
                    </a:cubicBezTo>
                    <a:cubicBezTo>
                      <a:pt x="10" y="13"/>
                      <a:pt x="9" y="16"/>
                      <a:pt x="9" y="20"/>
                    </a:cubicBezTo>
                    <a:lnTo>
                      <a:pt x="9" y="2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91" name="Freeform 271"/>
              <p:cNvSpPr>
                <a:spLocks/>
              </p:cNvSpPr>
              <p:nvPr/>
            </p:nvSpPr>
            <p:spPr bwMode="auto">
              <a:xfrm>
                <a:off x="3379" y="3018"/>
                <a:ext cx="31" cy="64"/>
              </a:xfrm>
              <a:custGeom>
                <a:avLst/>
                <a:gdLst/>
                <a:ahLst/>
                <a:cxnLst>
                  <a:cxn ang="0">
                    <a:pos x="0" y="49"/>
                  </a:cxn>
                  <a:cxn ang="0">
                    <a:pos x="0" y="49"/>
                  </a:cxn>
                  <a:cxn ang="0">
                    <a:pos x="0" y="1"/>
                  </a:cxn>
                  <a:cxn ang="0">
                    <a:pos x="7" y="1"/>
                  </a:cxn>
                  <a:cxn ang="0">
                    <a:pos x="7" y="8"/>
                  </a:cxn>
                  <a:cxn ang="0">
                    <a:pos x="12" y="2"/>
                  </a:cxn>
                  <a:cxn ang="0">
                    <a:pos x="17" y="0"/>
                  </a:cxn>
                  <a:cxn ang="0">
                    <a:pos x="26" y="3"/>
                  </a:cxn>
                  <a:cxn ang="0">
                    <a:pos x="23" y="10"/>
                  </a:cxn>
                  <a:cxn ang="0">
                    <a:pos x="17" y="8"/>
                  </a:cxn>
                  <a:cxn ang="0">
                    <a:pos x="12" y="10"/>
                  </a:cxn>
                  <a:cxn ang="0">
                    <a:pos x="9" y="14"/>
                  </a:cxn>
                  <a:cxn ang="0">
                    <a:pos x="8" y="24"/>
                  </a:cxn>
                  <a:cxn ang="0">
                    <a:pos x="8" y="49"/>
                  </a:cxn>
                  <a:cxn ang="0">
                    <a:pos x="0" y="49"/>
                  </a:cxn>
                </a:cxnLst>
                <a:rect l="0" t="0" r="r" b="b"/>
                <a:pathLst>
                  <a:path w="26" h="49">
                    <a:moveTo>
                      <a:pt x="0" y="49"/>
                    </a:moveTo>
                    <a:lnTo>
                      <a:pt x="0" y="49"/>
                    </a:lnTo>
                    <a:lnTo>
                      <a:pt x="0" y="1"/>
                    </a:lnTo>
                    <a:lnTo>
                      <a:pt x="7" y="1"/>
                    </a:lnTo>
                    <a:lnTo>
                      <a:pt x="7" y="8"/>
                    </a:lnTo>
                    <a:cubicBezTo>
                      <a:pt x="9" y="5"/>
                      <a:pt x="11" y="3"/>
                      <a:pt x="12" y="2"/>
                    </a:cubicBezTo>
                    <a:cubicBezTo>
                      <a:pt x="14" y="1"/>
                      <a:pt x="15" y="0"/>
                      <a:pt x="17" y="0"/>
                    </a:cubicBezTo>
                    <a:cubicBezTo>
                      <a:pt x="20" y="0"/>
                      <a:pt x="23" y="1"/>
                      <a:pt x="26" y="3"/>
                    </a:cubicBezTo>
                    <a:lnTo>
                      <a:pt x="23" y="10"/>
                    </a:lnTo>
                    <a:cubicBezTo>
                      <a:pt x="21" y="9"/>
                      <a:pt x="19" y="8"/>
                      <a:pt x="17" y="8"/>
                    </a:cubicBezTo>
                    <a:cubicBezTo>
                      <a:pt x="15" y="8"/>
                      <a:pt x="14" y="9"/>
                      <a:pt x="12" y="10"/>
                    </a:cubicBezTo>
                    <a:cubicBezTo>
                      <a:pt x="11" y="11"/>
                      <a:pt x="10" y="13"/>
                      <a:pt x="9" y="14"/>
                    </a:cubicBezTo>
                    <a:cubicBezTo>
                      <a:pt x="8" y="17"/>
                      <a:pt x="8" y="20"/>
                      <a:pt x="8" y="24"/>
                    </a:cubicBezTo>
                    <a:lnTo>
                      <a:pt x="8" y="49"/>
                    </a:lnTo>
                    <a:lnTo>
                      <a:pt x="0"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92" name="Freeform 272"/>
              <p:cNvSpPr>
                <a:spLocks/>
              </p:cNvSpPr>
              <p:nvPr/>
            </p:nvSpPr>
            <p:spPr bwMode="auto">
              <a:xfrm>
                <a:off x="3132" y="3166"/>
                <a:ext cx="51" cy="66"/>
              </a:xfrm>
              <a:custGeom>
                <a:avLst/>
                <a:gdLst/>
                <a:ahLst/>
                <a:cxnLst>
                  <a:cxn ang="0">
                    <a:pos x="34" y="31"/>
                  </a:cxn>
                  <a:cxn ang="0">
                    <a:pos x="34" y="31"/>
                  </a:cxn>
                  <a:cxn ang="0">
                    <a:pos x="42" y="32"/>
                  </a:cxn>
                  <a:cxn ang="0">
                    <a:pos x="35" y="45"/>
                  </a:cxn>
                  <a:cxn ang="0">
                    <a:pos x="22" y="50"/>
                  </a:cxn>
                  <a:cxn ang="0">
                    <a:pos x="6" y="44"/>
                  </a:cxn>
                  <a:cxn ang="0">
                    <a:pos x="0" y="25"/>
                  </a:cxn>
                  <a:cxn ang="0">
                    <a:pos x="3" y="12"/>
                  </a:cxn>
                  <a:cxn ang="0">
                    <a:pos x="11" y="3"/>
                  </a:cxn>
                  <a:cxn ang="0">
                    <a:pos x="22" y="0"/>
                  </a:cxn>
                  <a:cxn ang="0">
                    <a:pos x="35" y="4"/>
                  </a:cxn>
                  <a:cxn ang="0">
                    <a:pos x="41" y="15"/>
                  </a:cxn>
                  <a:cxn ang="0">
                    <a:pos x="33" y="16"/>
                  </a:cxn>
                  <a:cxn ang="0">
                    <a:pos x="29" y="9"/>
                  </a:cxn>
                  <a:cxn ang="0">
                    <a:pos x="22" y="7"/>
                  </a:cxn>
                  <a:cxn ang="0">
                    <a:pos x="12" y="11"/>
                  </a:cxn>
                  <a:cxn ang="0">
                    <a:pos x="9" y="25"/>
                  </a:cxn>
                  <a:cxn ang="0">
                    <a:pos x="12" y="39"/>
                  </a:cxn>
                  <a:cxn ang="0">
                    <a:pos x="22" y="43"/>
                  </a:cxn>
                  <a:cxn ang="0">
                    <a:pos x="30" y="40"/>
                  </a:cxn>
                  <a:cxn ang="0">
                    <a:pos x="34" y="31"/>
                  </a:cxn>
                  <a:cxn ang="0">
                    <a:pos x="34" y="31"/>
                  </a:cxn>
                </a:cxnLst>
                <a:rect l="0" t="0" r="r" b="b"/>
                <a:pathLst>
                  <a:path w="42" h="50">
                    <a:moveTo>
                      <a:pt x="34" y="31"/>
                    </a:moveTo>
                    <a:lnTo>
                      <a:pt x="34" y="31"/>
                    </a:lnTo>
                    <a:lnTo>
                      <a:pt x="42" y="32"/>
                    </a:lnTo>
                    <a:cubicBezTo>
                      <a:pt x="41" y="38"/>
                      <a:pt x="39" y="42"/>
                      <a:pt x="35" y="45"/>
                    </a:cubicBezTo>
                    <a:cubicBezTo>
                      <a:pt x="32" y="48"/>
                      <a:pt x="27" y="50"/>
                      <a:pt x="22" y="50"/>
                    </a:cubicBezTo>
                    <a:cubicBezTo>
                      <a:pt x="15" y="50"/>
                      <a:pt x="10" y="48"/>
                      <a:pt x="6" y="44"/>
                    </a:cubicBezTo>
                    <a:cubicBezTo>
                      <a:pt x="2" y="39"/>
                      <a:pt x="0" y="33"/>
                      <a:pt x="0" y="25"/>
                    </a:cubicBezTo>
                    <a:cubicBezTo>
                      <a:pt x="0" y="20"/>
                      <a:pt x="1" y="16"/>
                      <a:pt x="3" y="12"/>
                    </a:cubicBezTo>
                    <a:cubicBezTo>
                      <a:pt x="5" y="8"/>
                      <a:pt x="7" y="5"/>
                      <a:pt x="11" y="3"/>
                    </a:cubicBezTo>
                    <a:cubicBezTo>
                      <a:pt x="14" y="1"/>
                      <a:pt x="18" y="0"/>
                      <a:pt x="22" y="0"/>
                    </a:cubicBezTo>
                    <a:cubicBezTo>
                      <a:pt x="27" y="0"/>
                      <a:pt x="31" y="1"/>
                      <a:pt x="35" y="4"/>
                    </a:cubicBezTo>
                    <a:cubicBezTo>
                      <a:pt x="38" y="7"/>
                      <a:pt x="40" y="10"/>
                      <a:pt x="41" y="15"/>
                    </a:cubicBezTo>
                    <a:lnTo>
                      <a:pt x="33" y="16"/>
                    </a:lnTo>
                    <a:cubicBezTo>
                      <a:pt x="32" y="13"/>
                      <a:pt x="31" y="11"/>
                      <a:pt x="29" y="9"/>
                    </a:cubicBezTo>
                    <a:cubicBezTo>
                      <a:pt x="27" y="8"/>
                      <a:pt x="25" y="7"/>
                      <a:pt x="22" y="7"/>
                    </a:cubicBezTo>
                    <a:cubicBezTo>
                      <a:pt x="18" y="7"/>
                      <a:pt x="15" y="8"/>
                      <a:pt x="12" y="11"/>
                    </a:cubicBezTo>
                    <a:cubicBezTo>
                      <a:pt x="10" y="14"/>
                      <a:pt x="9" y="19"/>
                      <a:pt x="9" y="25"/>
                    </a:cubicBezTo>
                    <a:cubicBezTo>
                      <a:pt x="9" y="31"/>
                      <a:pt x="10" y="36"/>
                      <a:pt x="12" y="39"/>
                    </a:cubicBezTo>
                    <a:cubicBezTo>
                      <a:pt x="15" y="42"/>
                      <a:pt x="18" y="43"/>
                      <a:pt x="22" y="43"/>
                    </a:cubicBezTo>
                    <a:cubicBezTo>
                      <a:pt x="25" y="43"/>
                      <a:pt x="28" y="42"/>
                      <a:pt x="30" y="40"/>
                    </a:cubicBezTo>
                    <a:cubicBezTo>
                      <a:pt x="32" y="38"/>
                      <a:pt x="33" y="35"/>
                      <a:pt x="34" y="31"/>
                    </a:cubicBezTo>
                    <a:lnTo>
                      <a:pt x="34" y="31"/>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93" name="Freeform 273"/>
              <p:cNvSpPr>
                <a:spLocks noEditPoints="1"/>
              </p:cNvSpPr>
              <p:nvPr/>
            </p:nvSpPr>
            <p:spPr bwMode="auto">
              <a:xfrm>
                <a:off x="3188" y="3166"/>
                <a:ext cx="54" cy="66"/>
              </a:xfrm>
              <a:custGeom>
                <a:avLst/>
                <a:gdLst/>
                <a:ahLst/>
                <a:cxnLst>
                  <a:cxn ang="0">
                    <a:pos x="0" y="25"/>
                  </a:cxn>
                  <a:cxn ang="0">
                    <a:pos x="0" y="25"/>
                  </a:cxn>
                  <a:cxn ang="0">
                    <a:pos x="8" y="5"/>
                  </a:cxn>
                  <a:cxn ang="0">
                    <a:pos x="23" y="0"/>
                  </a:cxn>
                  <a:cxn ang="0">
                    <a:pos x="39" y="7"/>
                  </a:cxn>
                  <a:cxn ang="0">
                    <a:pos x="45" y="24"/>
                  </a:cxn>
                  <a:cxn ang="0">
                    <a:pos x="42" y="39"/>
                  </a:cxn>
                  <a:cxn ang="0">
                    <a:pos x="34" y="47"/>
                  </a:cxn>
                  <a:cxn ang="0">
                    <a:pos x="23" y="50"/>
                  </a:cxn>
                  <a:cxn ang="0">
                    <a:pos x="6" y="44"/>
                  </a:cxn>
                  <a:cxn ang="0">
                    <a:pos x="0" y="25"/>
                  </a:cxn>
                  <a:cxn ang="0">
                    <a:pos x="0" y="25"/>
                  </a:cxn>
                  <a:cxn ang="0">
                    <a:pos x="8" y="25"/>
                  </a:cxn>
                  <a:cxn ang="0">
                    <a:pos x="8" y="25"/>
                  </a:cxn>
                  <a:cxn ang="0">
                    <a:pos x="12" y="39"/>
                  </a:cxn>
                  <a:cxn ang="0">
                    <a:pos x="23" y="43"/>
                  </a:cxn>
                  <a:cxn ang="0">
                    <a:pos x="33" y="39"/>
                  </a:cxn>
                  <a:cxn ang="0">
                    <a:pos x="37" y="25"/>
                  </a:cxn>
                  <a:cxn ang="0">
                    <a:pos x="33" y="11"/>
                  </a:cxn>
                  <a:cxn ang="0">
                    <a:pos x="23" y="7"/>
                  </a:cxn>
                  <a:cxn ang="0">
                    <a:pos x="12" y="11"/>
                  </a:cxn>
                  <a:cxn ang="0">
                    <a:pos x="8" y="25"/>
                  </a:cxn>
                  <a:cxn ang="0">
                    <a:pos x="8" y="25"/>
                  </a:cxn>
                </a:cxnLst>
                <a:rect l="0" t="0" r="r" b="b"/>
                <a:pathLst>
                  <a:path w="45" h="50">
                    <a:moveTo>
                      <a:pt x="0" y="25"/>
                    </a:moveTo>
                    <a:lnTo>
                      <a:pt x="0" y="25"/>
                    </a:lnTo>
                    <a:cubicBezTo>
                      <a:pt x="0" y="16"/>
                      <a:pt x="3" y="10"/>
                      <a:pt x="8" y="5"/>
                    </a:cubicBezTo>
                    <a:cubicBezTo>
                      <a:pt x="12" y="2"/>
                      <a:pt x="17" y="0"/>
                      <a:pt x="23" y="0"/>
                    </a:cubicBezTo>
                    <a:cubicBezTo>
                      <a:pt x="29" y="0"/>
                      <a:pt x="34" y="2"/>
                      <a:pt x="39" y="7"/>
                    </a:cubicBezTo>
                    <a:cubicBezTo>
                      <a:pt x="43" y="11"/>
                      <a:pt x="45" y="17"/>
                      <a:pt x="45" y="24"/>
                    </a:cubicBezTo>
                    <a:cubicBezTo>
                      <a:pt x="45" y="30"/>
                      <a:pt x="44" y="35"/>
                      <a:pt x="42" y="39"/>
                    </a:cubicBezTo>
                    <a:cubicBezTo>
                      <a:pt x="40" y="42"/>
                      <a:pt x="38" y="45"/>
                      <a:pt x="34" y="47"/>
                    </a:cubicBezTo>
                    <a:cubicBezTo>
                      <a:pt x="31" y="49"/>
                      <a:pt x="27" y="50"/>
                      <a:pt x="23" y="50"/>
                    </a:cubicBezTo>
                    <a:cubicBezTo>
                      <a:pt x="16" y="50"/>
                      <a:pt x="10" y="48"/>
                      <a:pt x="6" y="44"/>
                    </a:cubicBezTo>
                    <a:cubicBezTo>
                      <a:pt x="2" y="39"/>
                      <a:pt x="0" y="33"/>
                      <a:pt x="0" y="25"/>
                    </a:cubicBezTo>
                    <a:lnTo>
                      <a:pt x="0" y="25"/>
                    </a:lnTo>
                    <a:close/>
                    <a:moveTo>
                      <a:pt x="8" y="25"/>
                    </a:moveTo>
                    <a:lnTo>
                      <a:pt x="8" y="25"/>
                    </a:lnTo>
                    <a:cubicBezTo>
                      <a:pt x="8" y="31"/>
                      <a:pt x="10" y="36"/>
                      <a:pt x="12" y="39"/>
                    </a:cubicBezTo>
                    <a:cubicBezTo>
                      <a:pt x="15" y="42"/>
                      <a:pt x="18" y="43"/>
                      <a:pt x="23" y="43"/>
                    </a:cubicBezTo>
                    <a:cubicBezTo>
                      <a:pt x="27" y="43"/>
                      <a:pt x="30" y="42"/>
                      <a:pt x="33" y="39"/>
                    </a:cubicBezTo>
                    <a:cubicBezTo>
                      <a:pt x="35" y="36"/>
                      <a:pt x="37" y="31"/>
                      <a:pt x="37" y="25"/>
                    </a:cubicBezTo>
                    <a:cubicBezTo>
                      <a:pt x="37" y="19"/>
                      <a:pt x="35" y="14"/>
                      <a:pt x="33" y="11"/>
                    </a:cubicBezTo>
                    <a:cubicBezTo>
                      <a:pt x="30" y="8"/>
                      <a:pt x="27" y="7"/>
                      <a:pt x="23" y="7"/>
                    </a:cubicBezTo>
                    <a:cubicBezTo>
                      <a:pt x="18" y="7"/>
                      <a:pt x="15" y="8"/>
                      <a:pt x="12" y="11"/>
                    </a:cubicBezTo>
                    <a:cubicBezTo>
                      <a:pt x="10" y="14"/>
                      <a:pt x="8" y="19"/>
                      <a:pt x="8" y="25"/>
                    </a:cubicBezTo>
                    <a:lnTo>
                      <a:pt x="8"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94" name="Freeform 274"/>
              <p:cNvSpPr>
                <a:spLocks/>
              </p:cNvSpPr>
              <p:nvPr/>
            </p:nvSpPr>
            <p:spPr bwMode="auto">
              <a:xfrm>
                <a:off x="3250" y="3166"/>
                <a:ext cx="48" cy="66"/>
              </a:xfrm>
              <a:custGeom>
                <a:avLst/>
                <a:gdLst/>
                <a:ahLst/>
                <a:cxnLst>
                  <a:cxn ang="0">
                    <a:pos x="0" y="35"/>
                  </a:cxn>
                  <a:cxn ang="0">
                    <a:pos x="0" y="35"/>
                  </a:cxn>
                  <a:cxn ang="0">
                    <a:pos x="8" y="33"/>
                  </a:cxn>
                  <a:cxn ang="0">
                    <a:pos x="12" y="41"/>
                  </a:cxn>
                  <a:cxn ang="0">
                    <a:pos x="20" y="43"/>
                  </a:cxn>
                  <a:cxn ang="0">
                    <a:pos x="29" y="41"/>
                  </a:cxn>
                  <a:cxn ang="0">
                    <a:pos x="31" y="36"/>
                  </a:cxn>
                  <a:cxn ang="0">
                    <a:pos x="29" y="31"/>
                  </a:cxn>
                  <a:cxn ang="0">
                    <a:pos x="21" y="29"/>
                  </a:cxn>
                  <a:cxn ang="0">
                    <a:pos x="8" y="25"/>
                  </a:cxn>
                  <a:cxn ang="0">
                    <a:pos x="3" y="20"/>
                  </a:cxn>
                  <a:cxn ang="0">
                    <a:pos x="1" y="14"/>
                  </a:cxn>
                  <a:cxn ang="0">
                    <a:pos x="3" y="8"/>
                  </a:cxn>
                  <a:cxn ang="0">
                    <a:pos x="7" y="3"/>
                  </a:cxn>
                  <a:cxn ang="0">
                    <a:pos x="12" y="1"/>
                  </a:cxn>
                  <a:cxn ang="0">
                    <a:pos x="19" y="0"/>
                  </a:cxn>
                  <a:cxn ang="0">
                    <a:pos x="29" y="2"/>
                  </a:cxn>
                  <a:cxn ang="0">
                    <a:pos x="35" y="6"/>
                  </a:cxn>
                  <a:cxn ang="0">
                    <a:pos x="38" y="13"/>
                  </a:cxn>
                  <a:cxn ang="0">
                    <a:pos x="30" y="15"/>
                  </a:cxn>
                  <a:cxn ang="0">
                    <a:pos x="27" y="9"/>
                  </a:cxn>
                  <a:cxn ang="0">
                    <a:pos x="20" y="7"/>
                  </a:cxn>
                  <a:cxn ang="0">
                    <a:pos x="12" y="9"/>
                  </a:cxn>
                  <a:cxn ang="0">
                    <a:pos x="9" y="13"/>
                  </a:cxn>
                  <a:cxn ang="0">
                    <a:pos x="10" y="16"/>
                  </a:cxn>
                  <a:cxn ang="0">
                    <a:pos x="13" y="18"/>
                  </a:cxn>
                  <a:cxn ang="0">
                    <a:pos x="21" y="20"/>
                  </a:cxn>
                  <a:cxn ang="0">
                    <a:pos x="32" y="24"/>
                  </a:cxn>
                  <a:cxn ang="0">
                    <a:pos x="38" y="28"/>
                  </a:cxn>
                  <a:cxn ang="0">
                    <a:pos x="40" y="35"/>
                  </a:cxn>
                  <a:cxn ang="0">
                    <a:pos x="37" y="42"/>
                  </a:cxn>
                  <a:cxn ang="0">
                    <a:pos x="31" y="48"/>
                  </a:cxn>
                  <a:cxn ang="0">
                    <a:pos x="21" y="50"/>
                  </a:cxn>
                  <a:cxn ang="0">
                    <a:pos x="6" y="46"/>
                  </a:cxn>
                  <a:cxn ang="0">
                    <a:pos x="0" y="35"/>
                  </a:cxn>
                  <a:cxn ang="0">
                    <a:pos x="0" y="35"/>
                  </a:cxn>
                </a:cxnLst>
                <a:rect l="0" t="0" r="r" b="b"/>
                <a:pathLst>
                  <a:path w="40" h="50">
                    <a:moveTo>
                      <a:pt x="0" y="35"/>
                    </a:moveTo>
                    <a:lnTo>
                      <a:pt x="0" y="35"/>
                    </a:lnTo>
                    <a:lnTo>
                      <a:pt x="8" y="33"/>
                    </a:lnTo>
                    <a:cubicBezTo>
                      <a:pt x="9" y="37"/>
                      <a:pt x="10" y="39"/>
                      <a:pt x="12" y="41"/>
                    </a:cubicBezTo>
                    <a:cubicBezTo>
                      <a:pt x="14" y="42"/>
                      <a:pt x="17" y="43"/>
                      <a:pt x="20" y="43"/>
                    </a:cubicBezTo>
                    <a:cubicBezTo>
                      <a:pt x="24" y="43"/>
                      <a:pt x="27" y="43"/>
                      <a:pt x="29" y="41"/>
                    </a:cubicBezTo>
                    <a:cubicBezTo>
                      <a:pt x="31" y="40"/>
                      <a:pt x="31" y="38"/>
                      <a:pt x="31" y="36"/>
                    </a:cubicBezTo>
                    <a:cubicBezTo>
                      <a:pt x="31" y="34"/>
                      <a:pt x="31" y="32"/>
                      <a:pt x="29" y="31"/>
                    </a:cubicBezTo>
                    <a:cubicBezTo>
                      <a:pt x="28" y="31"/>
                      <a:pt x="25" y="30"/>
                      <a:pt x="21" y="29"/>
                    </a:cubicBezTo>
                    <a:cubicBezTo>
                      <a:pt x="15" y="27"/>
                      <a:pt x="11" y="26"/>
                      <a:pt x="8" y="25"/>
                    </a:cubicBezTo>
                    <a:cubicBezTo>
                      <a:pt x="6" y="24"/>
                      <a:pt x="4" y="22"/>
                      <a:pt x="3" y="20"/>
                    </a:cubicBezTo>
                    <a:cubicBezTo>
                      <a:pt x="2" y="18"/>
                      <a:pt x="1" y="16"/>
                      <a:pt x="1" y="14"/>
                    </a:cubicBezTo>
                    <a:cubicBezTo>
                      <a:pt x="1" y="12"/>
                      <a:pt x="2" y="10"/>
                      <a:pt x="3" y="8"/>
                    </a:cubicBezTo>
                    <a:cubicBezTo>
                      <a:pt x="4" y="6"/>
                      <a:pt x="5" y="5"/>
                      <a:pt x="7" y="3"/>
                    </a:cubicBezTo>
                    <a:cubicBezTo>
                      <a:pt x="8" y="2"/>
                      <a:pt x="10" y="2"/>
                      <a:pt x="12" y="1"/>
                    </a:cubicBezTo>
                    <a:cubicBezTo>
                      <a:pt x="14" y="0"/>
                      <a:pt x="17" y="0"/>
                      <a:pt x="19" y="0"/>
                    </a:cubicBezTo>
                    <a:cubicBezTo>
                      <a:pt x="23" y="0"/>
                      <a:pt x="26" y="1"/>
                      <a:pt x="29" y="2"/>
                    </a:cubicBezTo>
                    <a:cubicBezTo>
                      <a:pt x="32" y="3"/>
                      <a:pt x="34" y="4"/>
                      <a:pt x="35" y="6"/>
                    </a:cubicBezTo>
                    <a:cubicBezTo>
                      <a:pt x="36" y="8"/>
                      <a:pt x="37" y="10"/>
                      <a:pt x="38" y="13"/>
                    </a:cubicBezTo>
                    <a:lnTo>
                      <a:pt x="30" y="15"/>
                    </a:lnTo>
                    <a:cubicBezTo>
                      <a:pt x="30" y="12"/>
                      <a:pt x="29" y="10"/>
                      <a:pt x="27" y="9"/>
                    </a:cubicBezTo>
                    <a:cubicBezTo>
                      <a:pt x="25" y="7"/>
                      <a:pt x="23" y="7"/>
                      <a:pt x="20" y="7"/>
                    </a:cubicBezTo>
                    <a:cubicBezTo>
                      <a:pt x="16" y="7"/>
                      <a:pt x="13" y="7"/>
                      <a:pt x="12" y="9"/>
                    </a:cubicBezTo>
                    <a:cubicBezTo>
                      <a:pt x="10" y="10"/>
                      <a:pt x="9" y="11"/>
                      <a:pt x="9" y="13"/>
                    </a:cubicBezTo>
                    <a:cubicBezTo>
                      <a:pt x="9" y="14"/>
                      <a:pt x="10" y="15"/>
                      <a:pt x="10" y="16"/>
                    </a:cubicBezTo>
                    <a:cubicBezTo>
                      <a:pt x="11" y="17"/>
                      <a:pt x="12" y="17"/>
                      <a:pt x="13" y="18"/>
                    </a:cubicBezTo>
                    <a:cubicBezTo>
                      <a:pt x="14" y="18"/>
                      <a:pt x="17" y="19"/>
                      <a:pt x="21" y="20"/>
                    </a:cubicBezTo>
                    <a:cubicBezTo>
                      <a:pt x="26" y="21"/>
                      <a:pt x="30" y="23"/>
                      <a:pt x="32" y="24"/>
                    </a:cubicBezTo>
                    <a:cubicBezTo>
                      <a:pt x="35" y="25"/>
                      <a:pt x="37" y="26"/>
                      <a:pt x="38" y="28"/>
                    </a:cubicBezTo>
                    <a:cubicBezTo>
                      <a:pt x="39" y="30"/>
                      <a:pt x="40" y="32"/>
                      <a:pt x="40" y="35"/>
                    </a:cubicBezTo>
                    <a:cubicBezTo>
                      <a:pt x="40" y="38"/>
                      <a:pt x="39" y="40"/>
                      <a:pt x="37" y="42"/>
                    </a:cubicBezTo>
                    <a:cubicBezTo>
                      <a:pt x="36" y="45"/>
                      <a:pt x="34" y="47"/>
                      <a:pt x="31" y="48"/>
                    </a:cubicBezTo>
                    <a:cubicBezTo>
                      <a:pt x="28" y="49"/>
                      <a:pt x="24" y="50"/>
                      <a:pt x="21" y="50"/>
                    </a:cubicBezTo>
                    <a:cubicBezTo>
                      <a:pt x="14" y="50"/>
                      <a:pt x="10" y="49"/>
                      <a:pt x="6" y="46"/>
                    </a:cubicBezTo>
                    <a:cubicBezTo>
                      <a:pt x="3" y="44"/>
                      <a:pt x="1" y="40"/>
                      <a:pt x="0" y="35"/>
                    </a:cubicBezTo>
                    <a:lnTo>
                      <a:pt x="0" y="3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95" name="Freeform 275"/>
              <p:cNvSpPr>
                <a:spLocks/>
              </p:cNvSpPr>
              <p:nvPr/>
            </p:nvSpPr>
            <p:spPr bwMode="auto">
              <a:xfrm>
                <a:off x="3304" y="3144"/>
                <a:ext cx="30" cy="86"/>
              </a:xfrm>
              <a:custGeom>
                <a:avLst/>
                <a:gdLst/>
                <a:ahLst/>
                <a:cxnLst>
                  <a:cxn ang="0">
                    <a:pos x="22" y="58"/>
                  </a:cxn>
                  <a:cxn ang="0">
                    <a:pos x="22" y="58"/>
                  </a:cxn>
                  <a:cxn ang="0">
                    <a:pos x="24" y="65"/>
                  </a:cxn>
                  <a:cxn ang="0">
                    <a:pos x="17" y="65"/>
                  </a:cxn>
                  <a:cxn ang="0">
                    <a:pos x="11" y="64"/>
                  </a:cxn>
                  <a:cxn ang="0">
                    <a:pos x="7" y="60"/>
                  </a:cxn>
                  <a:cxn ang="0">
                    <a:pos x="6" y="51"/>
                  </a:cxn>
                  <a:cxn ang="0">
                    <a:pos x="6" y="23"/>
                  </a:cxn>
                  <a:cxn ang="0">
                    <a:pos x="0" y="23"/>
                  </a:cxn>
                  <a:cxn ang="0">
                    <a:pos x="0" y="17"/>
                  </a:cxn>
                  <a:cxn ang="0">
                    <a:pos x="6" y="17"/>
                  </a:cxn>
                  <a:cxn ang="0">
                    <a:pos x="6" y="5"/>
                  </a:cxn>
                  <a:cxn ang="0">
                    <a:pos x="14" y="0"/>
                  </a:cxn>
                  <a:cxn ang="0">
                    <a:pos x="14" y="17"/>
                  </a:cxn>
                  <a:cxn ang="0">
                    <a:pos x="22" y="17"/>
                  </a:cxn>
                  <a:cxn ang="0">
                    <a:pos x="22" y="23"/>
                  </a:cxn>
                  <a:cxn ang="0">
                    <a:pos x="14" y="23"/>
                  </a:cxn>
                  <a:cxn ang="0">
                    <a:pos x="14" y="51"/>
                  </a:cxn>
                  <a:cxn ang="0">
                    <a:pos x="15" y="56"/>
                  </a:cxn>
                  <a:cxn ang="0">
                    <a:pos x="16" y="57"/>
                  </a:cxn>
                  <a:cxn ang="0">
                    <a:pos x="19" y="58"/>
                  </a:cxn>
                  <a:cxn ang="0">
                    <a:pos x="22" y="58"/>
                  </a:cxn>
                  <a:cxn ang="0">
                    <a:pos x="22" y="58"/>
                  </a:cxn>
                </a:cxnLst>
                <a:rect l="0" t="0" r="r" b="b"/>
                <a:pathLst>
                  <a:path w="24" h="65">
                    <a:moveTo>
                      <a:pt x="22" y="58"/>
                    </a:moveTo>
                    <a:lnTo>
                      <a:pt x="22" y="58"/>
                    </a:lnTo>
                    <a:lnTo>
                      <a:pt x="24" y="65"/>
                    </a:lnTo>
                    <a:cubicBezTo>
                      <a:pt x="21" y="65"/>
                      <a:pt x="19" y="65"/>
                      <a:pt x="17" y="65"/>
                    </a:cubicBezTo>
                    <a:cubicBezTo>
                      <a:pt x="15" y="65"/>
                      <a:pt x="12" y="65"/>
                      <a:pt x="11" y="64"/>
                    </a:cubicBezTo>
                    <a:cubicBezTo>
                      <a:pt x="9" y="63"/>
                      <a:pt x="8" y="62"/>
                      <a:pt x="7" y="60"/>
                    </a:cubicBezTo>
                    <a:cubicBezTo>
                      <a:pt x="7" y="59"/>
                      <a:pt x="6" y="56"/>
                      <a:pt x="6" y="51"/>
                    </a:cubicBezTo>
                    <a:lnTo>
                      <a:pt x="6" y="23"/>
                    </a:lnTo>
                    <a:lnTo>
                      <a:pt x="0" y="23"/>
                    </a:lnTo>
                    <a:lnTo>
                      <a:pt x="0" y="17"/>
                    </a:lnTo>
                    <a:lnTo>
                      <a:pt x="6" y="17"/>
                    </a:lnTo>
                    <a:lnTo>
                      <a:pt x="6" y="5"/>
                    </a:lnTo>
                    <a:lnTo>
                      <a:pt x="14" y="0"/>
                    </a:lnTo>
                    <a:lnTo>
                      <a:pt x="14" y="17"/>
                    </a:lnTo>
                    <a:lnTo>
                      <a:pt x="22" y="17"/>
                    </a:lnTo>
                    <a:lnTo>
                      <a:pt x="22" y="23"/>
                    </a:lnTo>
                    <a:lnTo>
                      <a:pt x="14" y="23"/>
                    </a:lnTo>
                    <a:lnTo>
                      <a:pt x="14" y="51"/>
                    </a:lnTo>
                    <a:cubicBezTo>
                      <a:pt x="14" y="54"/>
                      <a:pt x="14" y="55"/>
                      <a:pt x="15" y="56"/>
                    </a:cubicBezTo>
                    <a:cubicBezTo>
                      <a:pt x="15" y="56"/>
                      <a:pt x="15" y="57"/>
                      <a:pt x="16" y="57"/>
                    </a:cubicBezTo>
                    <a:cubicBezTo>
                      <a:pt x="17" y="58"/>
                      <a:pt x="18" y="58"/>
                      <a:pt x="19" y="58"/>
                    </a:cubicBezTo>
                    <a:cubicBezTo>
                      <a:pt x="20" y="58"/>
                      <a:pt x="21" y="58"/>
                      <a:pt x="22" y="58"/>
                    </a:cubicBezTo>
                    <a:lnTo>
                      <a:pt x="22" y="58"/>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96" name="Freeform 276"/>
              <p:cNvSpPr>
                <a:spLocks/>
              </p:cNvSpPr>
              <p:nvPr/>
            </p:nvSpPr>
            <p:spPr bwMode="auto">
              <a:xfrm>
                <a:off x="3416" y="3080"/>
                <a:ext cx="92" cy="6"/>
              </a:xfrm>
              <a:custGeom>
                <a:avLst/>
                <a:gdLst/>
                <a:ahLst/>
                <a:cxnLst>
                  <a:cxn ang="0">
                    <a:pos x="0" y="5"/>
                  </a:cxn>
                  <a:cxn ang="0">
                    <a:pos x="0" y="5"/>
                  </a:cxn>
                  <a:cxn ang="0">
                    <a:pos x="75" y="5"/>
                  </a:cxn>
                  <a:cxn ang="0">
                    <a:pos x="75" y="0"/>
                  </a:cxn>
                  <a:cxn ang="0">
                    <a:pos x="0" y="0"/>
                  </a:cxn>
                  <a:cxn ang="0">
                    <a:pos x="0" y="5"/>
                  </a:cxn>
                </a:cxnLst>
                <a:rect l="0" t="0" r="r" b="b"/>
                <a:pathLst>
                  <a:path w="75" h="5">
                    <a:moveTo>
                      <a:pt x="0" y="5"/>
                    </a:moveTo>
                    <a:lnTo>
                      <a:pt x="0" y="5"/>
                    </a:lnTo>
                    <a:lnTo>
                      <a:pt x="75" y="5"/>
                    </a:lnTo>
                    <a:lnTo>
                      <a:pt x="75" y="0"/>
                    </a:lnTo>
                    <a:lnTo>
                      <a:pt x="0" y="0"/>
                    </a:lnTo>
                    <a:lnTo>
                      <a:pt x="0" y="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97" name="Freeform 277"/>
              <p:cNvSpPr>
                <a:spLocks/>
              </p:cNvSpPr>
              <p:nvPr/>
            </p:nvSpPr>
            <p:spPr bwMode="auto">
              <a:xfrm>
                <a:off x="3508" y="2899"/>
                <a:ext cx="6" cy="325"/>
              </a:xfrm>
              <a:custGeom>
                <a:avLst/>
                <a:gdLst/>
                <a:ahLst/>
                <a:cxnLst>
                  <a:cxn ang="0">
                    <a:pos x="0" y="246"/>
                  </a:cxn>
                  <a:cxn ang="0">
                    <a:pos x="0" y="246"/>
                  </a:cxn>
                  <a:cxn ang="0">
                    <a:pos x="5" y="246"/>
                  </a:cxn>
                  <a:cxn ang="0">
                    <a:pos x="5" y="0"/>
                  </a:cxn>
                  <a:cxn ang="0">
                    <a:pos x="0" y="0"/>
                  </a:cxn>
                  <a:cxn ang="0">
                    <a:pos x="0" y="246"/>
                  </a:cxn>
                </a:cxnLst>
                <a:rect l="0" t="0" r="r" b="b"/>
                <a:pathLst>
                  <a:path w="5" h="246">
                    <a:moveTo>
                      <a:pt x="0" y="246"/>
                    </a:moveTo>
                    <a:lnTo>
                      <a:pt x="0" y="246"/>
                    </a:lnTo>
                    <a:lnTo>
                      <a:pt x="5" y="246"/>
                    </a:lnTo>
                    <a:lnTo>
                      <a:pt x="5" y="0"/>
                    </a:lnTo>
                    <a:lnTo>
                      <a:pt x="0" y="0"/>
                    </a:lnTo>
                    <a:lnTo>
                      <a:pt x="0" y="24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98" name="Freeform 278"/>
              <p:cNvSpPr>
                <a:spLocks/>
              </p:cNvSpPr>
              <p:nvPr/>
            </p:nvSpPr>
            <p:spPr bwMode="auto">
              <a:xfrm>
                <a:off x="3509" y="3220"/>
                <a:ext cx="92" cy="5"/>
              </a:xfrm>
              <a:custGeom>
                <a:avLst/>
                <a:gdLst/>
                <a:ahLst/>
                <a:cxnLst>
                  <a:cxn ang="0">
                    <a:pos x="0" y="4"/>
                  </a:cxn>
                  <a:cxn ang="0">
                    <a:pos x="0" y="4"/>
                  </a:cxn>
                  <a:cxn ang="0">
                    <a:pos x="76" y="4"/>
                  </a:cxn>
                  <a:cxn ang="0">
                    <a:pos x="76" y="0"/>
                  </a:cxn>
                  <a:cxn ang="0">
                    <a:pos x="0" y="0"/>
                  </a:cxn>
                  <a:cxn ang="0">
                    <a:pos x="0" y="4"/>
                  </a:cxn>
                </a:cxnLst>
                <a:rect l="0" t="0" r="r" b="b"/>
                <a:pathLst>
                  <a:path w="76" h="4">
                    <a:moveTo>
                      <a:pt x="0" y="4"/>
                    </a:moveTo>
                    <a:lnTo>
                      <a:pt x="0" y="4"/>
                    </a:lnTo>
                    <a:lnTo>
                      <a:pt x="76" y="4"/>
                    </a:lnTo>
                    <a:lnTo>
                      <a:pt x="76" y="0"/>
                    </a:lnTo>
                    <a:lnTo>
                      <a:pt x="0" y="0"/>
                    </a:lnTo>
                    <a:lnTo>
                      <a:pt x="0" y="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99" name="Freeform 279"/>
              <p:cNvSpPr>
                <a:spLocks/>
              </p:cNvSpPr>
              <p:nvPr/>
            </p:nvSpPr>
            <p:spPr bwMode="auto">
              <a:xfrm>
                <a:off x="3509" y="2893"/>
                <a:ext cx="92" cy="10"/>
              </a:xfrm>
              <a:custGeom>
                <a:avLst/>
                <a:gdLst/>
                <a:ahLst/>
                <a:cxnLst>
                  <a:cxn ang="0">
                    <a:pos x="0" y="7"/>
                  </a:cxn>
                  <a:cxn ang="0">
                    <a:pos x="0" y="7"/>
                  </a:cxn>
                  <a:cxn ang="0">
                    <a:pos x="76" y="7"/>
                  </a:cxn>
                  <a:cxn ang="0">
                    <a:pos x="76" y="0"/>
                  </a:cxn>
                  <a:cxn ang="0">
                    <a:pos x="0" y="0"/>
                  </a:cxn>
                  <a:cxn ang="0">
                    <a:pos x="0" y="7"/>
                  </a:cxn>
                </a:cxnLst>
                <a:rect l="0" t="0" r="r" b="b"/>
                <a:pathLst>
                  <a:path w="76" h="7">
                    <a:moveTo>
                      <a:pt x="0" y="7"/>
                    </a:moveTo>
                    <a:lnTo>
                      <a:pt x="0" y="7"/>
                    </a:lnTo>
                    <a:lnTo>
                      <a:pt x="76" y="7"/>
                    </a:lnTo>
                    <a:lnTo>
                      <a:pt x="76" y="0"/>
                    </a:lnTo>
                    <a:lnTo>
                      <a:pt x="0" y="0"/>
                    </a:lnTo>
                    <a:lnTo>
                      <a:pt x="0" y="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00" name="Freeform 280"/>
              <p:cNvSpPr>
                <a:spLocks noEditPoints="1"/>
              </p:cNvSpPr>
              <p:nvPr/>
            </p:nvSpPr>
            <p:spPr bwMode="auto">
              <a:xfrm>
                <a:off x="3710" y="2896"/>
                <a:ext cx="76" cy="90"/>
              </a:xfrm>
              <a:custGeom>
                <a:avLst/>
                <a:gdLst/>
                <a:ahLst/>
                <a:cxnLst>
                  <a:cxn ang="0">
                    <a:pos x="0" y="35"/>
                  </a:cxn>
                  <a:cxn ang="0">
                    <a:pos x="0" y="35"/>
                  </a:cxn>
                  <a:cxn ang="0">
                    <a:pos x="9" y="10"/>
                  </a:cxn>
                  <a:cxn ang="0">
                    <a:pos x="31" y="0"/>
                  </a:cxn>
                  <a:cxn ang="0">
                    <a:pos x="48" y="5"/>
                  </a:cxn>
                  <a:cxn ang="0">
                    <a:pos x="59" y="17"/>
                  </a:cxn>
                  <a:cxn ang="0">
                    <a:pos x="63" y="34"/>
                  </a:cxn>
                  <a:cxn ang="0">
                    <a:pos x="59" y="52"/>
                  </a:cxn>
                  <a:cxn ang="0">
                    <a:pos x="47" y="64"/>
                  </a:cxn>
                  <a:cxn ang="0">
                    <a:pos x="31" y="68"/>
                  </a:cxn>
                  <a:cxn ang="0">
                    <a:pos x="15" y="64"/>
                  </a:cxn>
                  <a:cxn ang="0">
                    <a:pos x="4" y="52"/>
                  </a:cxn>
                  <a:cxn ang="0">
                    <a:pos x="0" y="35"/>
                  </a:cxn>
                  <a:cxn ang="0">
                    <a:pos x="0" y="35"/>
                  </a:cxn>
                  <a:cxn ang="0">
                    <a:pos x="9" y="35"/>
                  </a:cxn>
                  <a:cxn ang="0">
                    <a:pos x="9" y="35"/>
                  </a:cxn>
                  <a:cxn ang="0">
                    <a:pos x="15" y="54"/>
                  </a:cxn>
                  <a:cxn ang="0">
                    <a:pos x="31" y="61"/>
                  </a:cxn>
                  <a:cxn ang="0">
                    <a:pos x="48" y="54"/>
                  </a:cxn>
                  <a:cxn ang="0">
                    <a:pos x="54" y="34"/>
                  </a:cxn>
                  <a:cxn ang="0">
                    <a:pos x="51" y="20"/>
                  </a:cxn>
                  <a:cxn ang="0">
                    <a:pos x="43" y="11"/>
                  </a:cxn>
                  <a:cxn ang="0">
                    <a:pos x="31" y="8"/>
                  </a:cxn>
                  <a:cxn ang="0">
                    <a:pos x="16" y="14"/>
                  </a:cxn>
                  <a:cxn ang="0">
                    <a:pos x="9" y="35"/>
                  </a:cxn>
                  <a:cxn ang="0">
                    <a:pos x="9" y="35"/>
                  </a:cxn>
                </a:cxnLst>
                <a:rect l="0" t="0" r="r" b="b"/>
                <a:pathLst>
                  <a:path w="63" h="68">
                    <a:moveTo>
                      <a:pt x="0" y="35"/>
                    </a:moveTo>
                    <a:lnTo>
                      <a:pt x="0" y="35"/>
                    </a:lnTo>
                    <a:cubicBezTo>
                      <a:pt x="0" y="24"/>
                      <a:pt x="3" y="16"/>
                      <a:pt x="9" y="10"/>
                    </a:cubicBezTo>
                    <a:cubicBezTo>
                      <a:pt x="15" y="3"/>
                      <a:pt x="22" y="0"/>
                      <a:pt x="31" y="0"/>
                    </a:cubicBezTo>
                    <a:cubicBezTo>
                      <a:pt x="38" y="0"/>
                      <a:pt x="43" y="2"/>
                      <a:pt x="48" y="5"/>
                    </a:cubicBezTo>
                    <a:cubicBezTo>
                      <a:pt x="53" y="8"/>
                      <a:pt x="56" y="12"/>
                      <a:pt x="59" y="17"/>
                    </a:cubicBezTo>
                    <a:cubicBezTo>
                      <a:pt x="62" y="22"/>
                      <a:pt x="63" y="28"/>
                      <a:pt x="63" y="34"/>
                    </a:cubicBezTo>
                    <a:cubicBezTo>
                      <a:pt x="63" y="41"/>
                      <a:pt x="62" y="47"/>
                      <a:pt x="59" y="52"/>
                    </a:cubicBezTo>
                    <a:cubicBezTo>
                      <a:pt x="56" y="58"/>
                      <a:pt x="52" y="62"/>
                      <a:pt x="47" y="64"/>
                    </a:cubicBezTo>
                    <a:cubicBezTo>
                      <a:pt x="42" y="67"/>
                      <a:pt x="37" y="68"/>
                      <a:pt x="31" y="68"/>
                    </a:cubicBezTo>
                    <a:cubicBezTo>
                      <a:pt x="25" y="68"/>
                      <a:pt x="20" y="67"/>
                      <a:pt x="15" y="64"/>
                    </a:cubicBezTo>
                    <a:cubicBezTo>
                      <a:pt x="10" y="61"/>
                      <a:pt x="6" y="57"/>
                      <a:pt x="4" y="52"/>
                    </a:cubicBezTo>
                    <a:cubicBezTo>
                      <a:pt x="1" y="46"/>
                      <a:pt x="0" y="41"/>
                      <a:pt x="0" y="35"/>
                    </a:cubicBezTo>
                    <a:lnTo>
                      <a:pt x="0" y="35"/>
                    </a:lnTo>
                    <a:close/>
                    <a:moveTo>
                      <a:pt x="9" y="35"/>
                    </a:moveTo>
                    <a:lnTo>
                      <a:pt x="9" y="35"/>
                    </a:lnTo>
                    <a:cubicBezTo>
                      <a:pt x="9" y="43"/>
                      <a:pt x="11" y="50"/>
                      <a:pt x="15" y="54"/>
                    </a:cubicBezTo>
                    <a:cubicBezTo>
                      <a:pt x="20" y="59"/>
                      <a:pt x="25" y="61"/>
                      <a:pt x="31" y="61"/>
                    </a:cubicBezTo>
                    <a:cubicBezTo>
                      <a:pt x="38" y="61"/>
                      <a:pt x="43" y="59"/>
                      <a:pt x="48" y="54"/>
                    </a:cubicBezTo>
                    <a:cubicBezTo>
                      <a:pt x="52" y="49"/>
                      <a:pt x="54" y="43"/>
                      <a:pt x="54" y="34"/>
                    </a:cubicBezTo>
                    <a:cubicBezTo>
                      <a:pt x="54" y="29"/>
                      <a:pt x="53" y="24"/>
                      <a:pt x="51" y="20"/>
                    </a:cubicBezTo>
                    <a:cubicBezTo>
                      <a:pt x="49" y="16"/>
                      <a:pt x="47" y="13"/>
                      <a:pt x="43" y="11"/>
                    </a:cubicBezTo>
                    <a:cubicBezTo>
                      <a:pt x="40" y="9"/>
                      <a:pt x="36" y="8"/>
                      <a:pt x="31" y="8"/>
                    </a:cubicBezTo>
                    <a:cubicBezTo>
                      <a:pt x="25" y="8"/>
                      <a:pt x="20" y="10"/>
                      <a:pt x="16" y="14"/>
                    </a:cubicBezTo>
                    <a:cubicBezTo>
                      <a:pt x="11" y="18"/>
                      <a:pt x="9" y="25"/>
                      <a:pt x="9" y="35"/>
                    </a:cubicBezTo>
                    <a:lnTo>
                      <a:pt x="9" y="3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01" name="Freeform 281"/>
              <p:cNvSpPr>
                <a:spLocks/>
              </p:cNvSpPr>
              <p:nvPr/>
            </p:nvSpPr>
            <p:spPr bwMode="auto">
              <a:xfrm>
                <a:off x="3794" y="2900"/>
                <a:ext cx="28" cy="86"/>
              </a:xfrm>
              <a:custGeom>
                <a:avLst/>
                <a:gdLst/>
                <a:ahLst/>
                <a:cxnLst>
                  <a:cxn ang="0">
                    <a:pos x="22" y="57"/>
                  </a:cxn>
                  <a:cxn ang="0">
                    <a:pos x="22" y="57"/>
                  </a:cxn>
                  <a:cxn ang="0">
                    <a:pos x="23" y="64"/>
                  </a:cxn>
                  <a:cxn ang="0">
                    <a:pos x="17" y="65"/>
                  </a:cxn>
                  <a:cxn ang="0">
                    <a:pos x="10" y="64"/>
                  </a:cxn>
                  <a:cxn ang="0">
                    <a:pos x="7" y="60"/>
                  </a:cxn>
                  <a:cxn ang="0">
                    <a:pos x="6" y="50"/>
                  </a:cxn>
                  <a:cxn ang="0">
                    <a:pos x="6" y="23"/>
                  </a:cxn>
                  <a:cxn ang="0">
                    <a:pos x="0" y="23"/>
                  </a:cxn>
                  <a:cxn ang="0">
                    <a:pos x="0" y="17"/>
                  </a:cxn>
                  <a:cxn ang="0">
                    <a:pos x="6" y="17"/>
                  </a:cxn>
                  <a:cxn ang="0">
                    <a:pos x="6" y="5"/>
                  </a:cxn>
                  <a:cxn ang="0">
                    <a:pos x="14" y="0"/>
                  </a:cxn>
                  <a:cxn ang="0">
                    <a:pos x="14" y="17"/>
                  </a:cxn>
                  <a:cxn ang="0">
                    <a:pos x="22" y="17"/>
                  </a:cxn>
                  <a:cxn ang="0">
                    <a:pos x="22" y="23"/>
                  </a:cxn>
                  <a:cxn ang="0">
                    <a:pos x="14" y="23"/>
                  </a:cxn>
                  <a:cxn ang="0">
                    <a:pos x="14" y="51"/>
                  </a:cxn>
                  <a:cxn ang="0">
                    <a:pos x="14" y="55"/>
                  </a:cxn>
                  <a:cxn ang="0">
                    <a:pos x="16" y="57"/>
                  </a:cxn>
                  <a:cxn ang="0">
                    <a:pos x="19" y="57"/>
                  </a:cxn>
                  <a:cxn ang="0">
                    <a:pos x="22" y="57"/>
                  </a:cxn>
                  <a:cxn ang="0">
                    <a:pos x="22" y="57"/>
                  </a:cxn>
                </a:cxnLst>
                <a:rect l="0" t="0" r="r" b="b"/>
                <a:pathLst>
                  <a:path w="23" h="65">
                    <a:moveTo>
                      <a:pt x="22" y="57"/>
                    </a:moveTo>
                    <a:lnTo>
                      <a:pt x="22" y="57"/>
                    </a:lnTo>
                    <a:lnTo>
                      <a:pt x="23" y="64"/>
                    </a:lnTo>
                    <a:cubicBezTo>
                      <a:pt x="21" y="65"/>
                      <a:pt x="19" y="65"/>
                      <a:pt x="17" y="65"/>
                    </a:cubicBezTo>
                    <a:cubicBezTo>
                      <a:pt x="14" y="65"/>
                      <a:pt x="12" y="64"/>
                      <a:pt x="10" y="64"/>
                    </a:cubicBezTo>
                    <a:cubicBezTo>
                      <a:pt x="9" y="63"/>
                      <a:pt x="8" y="61"/>
                      <a:pt x="7" y="60"/>
                    </a:cubicBezTo>
                    <a:cubicBezTo>
                      <a:pt x="6" y="58"/>
                      <a:pt x="6" y="55"/>
                      <a:pt x="6" y="50"/>
                    </a:cubicBezTo>
                    <a:lnTo>
                      <a:pt x="6" y="23"/>
                    </a:lnTo>
                    <a:lnTo>
                      <a:pt x="0" y="23"/>
                    </a:lnTo>
                    <a:lnTo>
                      <a:pt x="0" y="17"/>
                    </a:lnTo>
                    <a:lnTo>
                      <a:pt x="6" y="17"/>
                    </a:lnTo>
                    <a:lnTo>
                      <a:pt x="6" y="5"/>
                    </a:lnTo>
                    <a:lnTo>
                      <a:pt x="14" y="0"/>
                    </a:lnTo>
                    <a:lnTo>
                      <a:pt x="14" y="17"/>
                    </a:lnTo>
                    <a:lnTo>
                      <a:pt x="22" y="17"/>
                    </a:lnTo>
                    <a:lnTo>
                      <a:pt x="22" y="23"/>
                    </a:lnTo>
                    <a:lnTo>
                      <a:pt x="14" y="23"/>
                    </a:lnTo>
                    <a:lnTo>
                      <a:pt x="14" y="51"/>
                    </a:lnTo>
                    <a:cubicBezTo>
                      <a:pt x="14" y="53"/>
                      <a:pt x="14" y="55"/>
                      <a:pt x="14" y="55"/>
                    </a:cubicBezTo>
                    <a:cubicBezTo>
                      <a:pt x="15" y="56"/>
                      <a:pt x="15" y="56"/>
                      <a:pt x="16" y="57"/>
                    </a:cubicBezTo>
                    <a:cubicBezTo>
                      <a:pt x="16" y="57"/>
                      <a:pt x="17" y="57"/>
                      <a:pt x="19" y="57"/>
                    </a:cubicBezTo>
                    <a:cubicBezTo>
                      <a:pt x="19" y="57"/>
                      <a:pt x="21" y="57"/>
                      <a:pt x="22" y="57"/>
                    </a:cubicBezTo>
                    <a:lnTo>
                      <a:pt x="22" y="5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02" name="Freeform 282"/>
              <p:cNvSpPr>
                <a:spLocks/>
              </p:cNvSpPr>
              <p:nvPr/>
            </p:nvSpPr>
            <p:spPr bwMode="auto">
              <a:xfrm>
                <a:off x="3830" y="2897"/>
                <a:ext cx="48" cy="88"/>
              </a:xfrm>
              <a:custGeom>
                <a:avLst/>
                <a:gdLst/>
                <a:ahLst/>
                <a:cxnLst>
                  <a:cxn ang="0">
                    <a:pos x="0" y="66"/>
                  </a:cxn>
                  <a:cxn ang="0">
                    <a:pos x="0" y="66"/>
                  </a:cxn>
                  <a:cxn ang="0">
                    <a:pos x="0" y="0"/>
                  </a:cxn>
                  <a:cxn ang="0">
                    <a:pos x="8" y="0"/>
                  </a:cxn>
                  <a:cxn ang="0">
                    <a:pos x="8" y="24"/>
                  </a:cxn>
                  <a:cxn ang="0">
                    <a:pos x="22" y="17"/>
                  </a:cxn>
                  <a:cxn ang="0">
                    <a:pos x="32" y="20"/>
                  </a:cxn>
                  <a:cxn ang="0">
                    <a:pos x="37" y="25"/>
                  </a:cxn>
                  <a:cxn ang="0">
                    <a:pos x="39" y="36"/>
                  </a:cxn>
                  <a:cxn ang="0">
                    <a:pos x="39" y="66"/>
                  </a:cxn>
                  <a:cxn ang="0">
                    <a:pos x="31" y="66"/>
                  </a:cxn>
                  <a:cxn ang="0">
                    <a:pos x="31" y="36"/>
                  </a:cxn>
                  <a:cxn ang="0">
                    <a:pos x="28" y="27"/>
                  </a:cxn>
                  <a:cxn ang="0">
                    <a:pos x="21" y="24"/>
                  </a:cxn>
                  <a:cxn ang="0">
                    <a:pos x="14" y="26"/>
                  </a:cxn>
                  <a:cxn ang="0">
                    <a:pos x="10" y="31"/>
                  </a:cxn>
                  <a:cxn ang="0">
                    <a:pos x="8" y="40"/>
                  </a:cxn>
                  <a:cxn ang="0">
                    <a:pos x="8" y="66"/>
                  </a:cxn>
                  <a:cxn ang="0">
                    <a:pos x="0" y="66"/>
                  </a:cxn>
                </a:cxnLst>
                <a:rect l="0" t="0" r="r" b="b"/>
                <a:pathLst>
                  <a:path w="39" h="66">
                    <a:moveTo>
                      <a:pt x="0" y="66"/>
                    </a:moveTo>
                    <a:lnTo>
                      <a:pt x="0" y="66"/>
                    </a:lnTo>
                    <a:lnTo>
                      <a:pt x="0" y="0"/>
                    </a:lnTo>
                    <a:lnTo>
                      <a:pt x="8" y="0"/>
                    </a:lnTo>
                    <a:lnTo>
                      <a:pt x="8" y="24"/>
                    </a:lnTo>
                    <a:cubicBezTo>
                      <a:pt x="12" y="20"/>
                      <a:pt x="17" y="17"/>
                      <a:pt x="22" y="17"/>
                    </a:cubicBezTo>
                    <a:cubicBezTo>
                      <a:pt x="26" y="17"/>
                      <a:pt x="29" y="18"/>
                      <a:pt x="32" y="20"/>
                    </a:cubicBezTo>
                    <a:cubicBezTo>
                      <a:pt x="34" y="21"/>
                      <a:pt x="36" y="23"/>
                      <a:pt x="37" y="25"/>
                    </a:cubicBezTo>
                    <a:cubicBezTo>
                      <a:pt x="38" y="28"/>
                      <a:pt x="39" y="31"/>
                      <a:pt x="39" y="36"/>
                    </a:cubicBezTo>
                    <a:lnTo>
                      <a:pt x="39" y="66"/>
                    </a:lnTo>
                    <a:lnTo>
                      <a:pt x="31" y="66"/>
                    </a:lnTo>
                    <a:lnTo>
                      <a:pt x="31" y="36"/>
                    </a:lnTo>
                    <a:cubicBezTo>
                      <a:pt x="31" y="32"/>
                      <a:pt x="30" y="29"/>
                      <a:pt x="28" y="27"/>
                    </a:cubicBezTo>
                    <a:cubicBezTo>
                      <a:pt x="26" y="25"/>
                      <a:pt x="24" y="24"/>
                      <a:pt x="21" y="24"/>
                    </a:cubicBezTo>
                    <a:cubicBezTo>
                      <a:pt x="18" y="24"/>
                      <a:pt x="16" y="25"/>
                      <a:pt x="14" y="26"/>
                    </a:cubicBezTo>
                    <a:cubicBezTo>
                      <a:pt x="12" y="28"/>
                      <a:pt x="10" y="29"/>
                      <a:pt x="10" y="31"/>
                    </a:cubicBezTo>
                    <a:cubicBezTo>
                      <a:pt x="9" y="33"/>
                      <a:pt x="8" y="36"/>
                      <a:pt x="8" y="40"/>
                    </a:cubicBez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03" name="Freeform 283"/>
              <p:cNvSpPr>
                <a:spLocks noEditPoints="1"/>
              </p:cNvSpPr>
              <p:nvPr/>
            </p:nvSpPr>
            <p:spPr bwMode="auto">
              <a:xfrm>
                <a:off x="3890" y="2920"/>
                <a:ext cx="53" cy="66"/>
              </a:xfrm>
              <a:custGeom>
                <a:avLst/>
                <a:gdLst/>
                <a:ahLst/>
                <a:cxnLst>
                  <a:cxn ang="0">
                    <a:pos x="35" y="34"/>
                  </a:cxn>
                  <a:cxn ang="0">
                    <a:pos x="35" y="34"/>
                  </a:cxn>
                  <a:cxn ang="0">
                    <a:pos x="43" y="35"/>
                  </a:cxn>
                  <a:cxn ang="0">
                    <a:pos x="36" y="46"/>
                  </a:cxn>
                  <a:cxn ang="0">
                    <a:pos x="22" y="50"/>
                  </a:cxn>
                  <a:cxn ang="0">
                    <a:pos x="6" y="44"/>
                  </a:cxn>
                  <a:cxn ang="0">
                    <a:pos x="0" y="26"/>
                  </a:cxn>
                  <a:cxn ang="0">
                    <a:pos x="6" y="7"/>
                  </a:cxn>
                  <a:cxn ang="0">
                    <a:pos x="22" y="0"/>
                  </a:cxn>
                  <a:cxn ang="0">
                    <a:pos x="38" y="7"/>
                  </a:cxn>
                  <a:cxn ang="0">
                    <a:pos x="44" y="25"/>
                  </a:cxn>
                  <a:cxn ang="0">
                    <a:pos x="44" y="27"/>
                  </a:cxn>
                  <a:cxn ang="0">
                    <a:pos x="8" y="27"/>
                  </a:cxn>
                  <a:cxn ang="0">
                    <a:pos x="12" y="40"/>
                  </a:cxn>
                  <a:cxn ang="0">
                    <a:pos x="22" y="44"/>
                  </a:cxn>
                  <a:cxn ang="0">
                    <a:pos x="30" y="41"/>
                  </a:cxn>
                  <a:cxn ang="0">
                    <a:pos x="35" y="34"/>
                  </a:cxn>
                  <a:cxn ang="0">
                    <a:pos x="35" y="34"/>
                  </a:cxn>
                  <a:cxn ang="0">
                    <a:pos x="8" y="21"/>
                  </a:cxn>
                  <a:cxn ang="0">
                    <a:pos x="8" y="21"/>
                  </a:cxn>
                  <a:cxn ang="0">
                    <a:pos x="35" y="21"/>
                  </a:cxn>
                  <a:cxn ang="0">
                    <a:pos x="32" y="12"/>
                  </a:cxn>
                  <a:cxn ang="0">
                    <a:pos x="22" y="7"/>
                  </a:cxn>
                  <a:cxn ang="0">
                    <a:pos x="13" y="11"/>
                  </a:cxn>
                  <a:cxn ang="0">
                    <a:pos x="8" y="21"/>
                  </a:cxn>
                  <a:cxn ang="0">
                    <a:pos x="8" y="21"/>
                  </a:cxn>
                </a:cxnLst>
                <a:rect l="0" t="0" r="r" b="b"/>
                <a:pathLst>
                  <a:path w="44" h="50">
                    <a:moveTo>
                      <a:pt x="35" y="34"/>
                    </a:moveTo>
                    <a:lnTo>
                      <a:pt x="35" y="34"/>
                    </a:lnTo>
                    <a:lnTo>
                      <a:pt x="43" y="35"/>
                    </a:lnTo>
                    <a:cubicBezTo>
                      <a:pt x="42" y="40"/>
                      <a:pt x="40" y="44"/>
                      <a:pt x="36" y="46"/>
                    </a:cubicBezTo>
                    <a:cubicBezTo>
                      <a:pt x="32" y="49"/>
                      <a:pt x="28" y="50"/>
                      <a:pt x="22" y="50"/>
                    </a:cubicBezTo>
                    <a:cubicBezTo>
                      <a:pt x="15" y="50"/>
                      <a:pt x="10" y="48"/>
                      <a:pt x="6" y="44"/>
                    </a:cubicBezTo>
                    <a:cubicBezTo>
                      <a:pt x="2" y="40"/>
                      <a:pt x="0" y="34"/>
                      <a:pt x="0" y="26"/>
                    </a:cubicBezTo>
                    <a:cubicBezTo>
                      <a:pt x="0" y="18"/>
                      <a:pt x="2" y="12"/>
                      <a:pt x="6" y="7"/>
                    </a:cubicBezTo>
                    <a:cubicBezTo>
                      <a:pt x="10" y="3"/>
                      <a:pt x="15" y="0"/>
                      <a:pt x="22" y="0"/>
                    </a:cubicBezTo>
                    <a:cubicBezTo>
                      <a:pt x="28" y="0"/>
                      <a:pt x="33" y="3"/>
                      <a:pt x="38" y="7"/>
                    </a:cubicBezTo>
                    <a:cubicBezTo>
                      <a:pt x="42" y="11"/>
                      <a:pt x="44" y="17"/>
                      <a:pt x="44" y="25"/>
                    </a:cubicBezTo>
                    <a:cubicBezTo>
                      <a:pt x="44" y="26"/>
                      <a:pt x="44" y="27"/>
                      <a:pt x="44" y="27"/>
                    </a:cubicBezTo>
                    <a:lnTo>
                      <a:pt x="8" y="27"/>
                    </a:lnTo>
                    <a:cubicBezTo>
                      <a:pt x="8" y="33"/>
                      <a:pt x="10" y="37"/>
                      <a:pt x="12" y="40"/>
                    </a:cubicBezTo>
                    <a:cubicBezTo>
                      <a:pt x="15" y="42"/>
                      <a:pt x="18" y="44"/>
                      <a:pt x="22" y="44"/>
                    </a:cubicBezTo>
                    <a:cubicBezTo>
                      <a:pt x="25" y="44"/>
                      <a:pt x="28" y="43"/>
                      <a:pt x="30" y="41"/>
                    </a:cubicBezTo>
                    <a:cubicBezTo>
                      <a:pt x="32" y="40"/>
                      <a:pt x="34" y="37"/>
                      <a:pt x="35" y="34"/>
                    </a:cubicBezTo>
                    <a:lnTo>
                      <a:pt x="35" y="34"/>
                    </a:lnTo>
                    <a:close/>
                    <a:moveTo>
                      <a:pt x="8" y="21"/>
                    </a:moveTo>
                    <a:lnTo>
                      <a:pt x="8" y="21"/>
                    </a:lnTo>
                    <a:lnTo>
                      <a:pt x="35" y="21"/>
                    </a:lnTo>
                    <a:cubicBezTo>
                      <a:pt x="35" y="17"/>
                      <a:pt x="34" y="14"/>
                      <a:pt x="32" y="12"/>
                    </a:cubicBezTo>
                    <a:cubicBezTo>
                      <a:pt x="29" y="9"/>
                      <a:pt x="26" y="7"/>
                      <a:pt x="22" y="7"/>
                    </a:cubicBezTo>
                    <a:cubicBezTo>
                      <a:pt x="18" y="7"/>
                      <a:pt x="15" y="8"/>
                      <a:pt x="13" y="11"/>
                    </a:cubicBezTo>
                    <a:cubicBezTo>
                      <a:pt x="10" y="13"/>
                      <a:pt x="9" y="17"/>
                      <a:pt x="8" y="21"/>
                    </a:cubicBezTo>
                    <a:lnTo>
                      <a:pt x="8" y="21"/>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04" name="Freeform 284"/>
              <p:cNvSpPr>
                <a:spLocks/>
              </p:cNvSpPr>
              <p:nvPr/>
            </p:nvSpPr>
            <p:spPr bwMode="auto">
              <a:xfrm>
                <a:off x="3954" y="2920"/>
                <a:ext cx="32" cy="65"/>
              </a:xfrm>
              <a:custGeom>
                <a:avLst/>
                <a:gdLst/>
                <a:ahLst/>
                <a:cxnLst>
                  <a:cxn ang="0">
                    <a:pos x="0" y="49"/>
                  </a:cxn>
                  <a:cxn ang="0">
                    <a:pos x="0" y="49"/>
                  </a:cxn>
                  <a:cxn ang="0">
                    <a:pos x="0" y="2"/>
                  </a:cxn>
                  <a:cxn ang="0">
                    <a:pos x="8" y="2"/>
                  </a:cxn>
                  <a:cxn ang="0">
                    <a:pos x="8" y="9"/>
                  </a:cxn>
                  <a:cxn ang="0">
                    <a:pos x="13" y="2"/>
                  </a:cxn>
                  <a:cxn ang="0">
                    <a:pos x="18" y="0"/>
                  </a:cxn>
                  <a:cxn ang="0">
                    <a:pos x="26" y="3"/>
                  </a:cxn>
                  <a:cxn ang="0">
                    <a:pos x="24" y="11"/>
                  </a:cxn>
                  <a:cxn ang="0">
                    <a:pos x="18" y="9"/>
                  </a:cxn>
                  <a:cxn ang="0">
                    <a:pos x="13" y="10"/>
                  </a:cxn>
                  <a:cxn ang="0">
                    <a:pos x="10" y="15"/>
                  </a:cxn>
                  <a:cxn ang="0">
                    <a:pos x="8" y="24"/>
                  </a:cxn>
                  <a:cxn ang="0">
                    <a:pos x="8" y="49"/>
                  </a:cxn>
                  <a:cxn ang="0">
                    <a:pos x="0" y="49"/>
                  </a:cxn>
                </a:cxnLst>
                <a:rect l="0" t="0" r="r" b="b"/>
                <a:pathLst>
                  <a:path w="26" h="49">
                    <a:moveTo>
                      <a:pt x="0" y="49"/>
                    </a:moveTo>
                    <a:lnTo>
                      <a:pt x="0" y="49"/>
                    </a:lnTo>
                    <a:lnTo>
                      <a:pt x="0" y="2"/>
                    </a:lnTo>
                    <a:lnTo>
                      <a:pt x="8" y="2"/>
                    </a:lnTo>
                    <a:lnTo>
                      <a:pt x="8" y="9"/>
                    </a:lnTo>
                    <a:cubicBezTo>
                      <a:pt x="10" y="5"/>
                      <a:pt x="11" y="3"/>
                      <a:pt x="13" y="2"/>
                    </a:cubicBezTo>
                    <a:cubicBezTo>
                      <a:pt x="14" y="1"/>
                      <a:pt x="16" y="0"/>
                      <a:pt x="18" y="0"/>
                    </a:cubicBezTo>
                    <a:cubicBezTo>
                      <a:pt x="21" y="0"/>
                      <a:pt x="24" y="1"/>
                      <a:pt x="26" y="3"/>
                    </a:cubicBezTo>
                    <a:lnTo>
                      <a:pt x="24" y="11"/>
                    </a:lnTo>
                    <a:cubicBezTo>
                      <a:pt x="22" y="9"/>
                      <a:pt x="20" y="9"/>
                      <a:pt x="18" y="9"/>
                    </a:cubicBezTo>
                    <a:cubicBezTo>
                      <a:pt x="16" y="9"/>
                      <a:pt x="14" y="9"/>
                      <a:pt x="13" y="10"/>
                    </a:cubicBezTo>
                    <a:cubicBezTo>
                      <a:pt x="11" y="12"/>
                      <a:pt x="10" y="13"/>
                      <a:pt x="10" y="15"/>
                    </a:cubicBezTo>
                    <a:cubicBezTo>
                      <a:pt x="9" y="18"/>
                      <a:pt x="8" y="21"/>
                      <a:pt x="8" y="24"/>
                    </a:cubicBezTo>
                    <a:lnTo>
                      <a:pt x="8" y="49"/>
                    </a:lnTo>
                    <a:lnTo>
                      <a:pt x="0"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05" name="Freeform 285"/>
              <p:cNvSpPr>
                <a:spLocks noEditPoints="1"/>
              </p:cNvSpPr>
              <p:nvPr/>
            </p:nvSpPr>
            <p:spPr bwMode="auto">
              <a:xfrm>
                <a:off x="4020" y="2920"/>
                <a:ext cx="54" cy="66"/>
              </a:xfrm>
              <a:custGeom>
                <a:avLst/>
                <a:gdLst/>
                <a:ahLst/>
                <a:cxnLst>
                  <a:cxn ang="0">
                    <a:pos x="35" y="34"/>
                  </a:cxn>
                  <a:cxn ang="0">
                    <a:pos x="35" y="34"/>
                  </a:cxn>
                  <a:cxn ang="0">
                    <a:pos x="43" y="35"/>
                  </a:cxn>
                  <a:cxn ang="0">
                    <a:pos x="36" y="46"/>
                  </a:cxn>
                  <a:cxn ang="0">
                    <a:pos x="23" y="50"/>
                  </a:cxn>
                  <a:cxn ang="0">
                    <a:pos x="6" y="44"/>
                  </a:cxn>
                  <a:cxn ang="0">
                    <a:pos x="0" y="26"/>
                  </a:cxn>
                  <a:cxn ang="0">
                    <a:pos x="6" y="7"/>
                  </a:cxn>
                  <a:cxn ang="0">
                    <a:pos x="22" y="0"/>
                  </a:cxn>
                  <a:cxn ang="0">
                    <a:pos x="38" y="7"/>
                  </a:cxn>
                  <a:cxn ang="0">
                    <a:pos x="44" y="25"/>
                  </a:cxn>
                  <a:cxn ang="0">
                    <a:pos x="44" y="27"/>
                  </a:cxn>
                  <a:cxn ang="0">
                    <a:pos x="8" y="27"/>
                  </a:cxn>
                  <a:cxn ang="0">
                    <a:pos x="13" y="40"/>
                  </a:cxn>
                  <a:cxn ang="0">
                    <a:pos x="23" y="44"/>
                  </a:cxn>
                  <a:cxn ang="0">
                    <a:pos x="30" y="41"/>
                  </a:cxn>
                  <a:cxn ang="0">
                    <a:pos x="35" y="34"/>
                  </a:cxn>
                  <a:cxn ang="0">
                    <a:pos x="35" y="34"/>
                  </a:cxn>
                  <a:cxn ang="0">
                    <a:pos x="9" y="21"/>
                  </a:cxn>
                  <a:cxn ang="0">
                    <a:pos x="9" y="21"/>
                  </a:cxn>
                  <a:cxn ang="0">
                    <a:pos x="35" y="21"/>
                  </a:cxn>
                  <a:cxn ang="0">
                    <a:pos x="32" y="12"/>
                  </a:cxn>
                  <a:cxn ang="0">
                    <a:pos x="22" y="7"/>
                  </a:cxn>
                  <a:cxn ang="0">
                    <a:pos x="13" y="11"/>
                  </a:cxn>
                  <a:cxn ang="0">
                    <a:pos x="9" y="21"/>
                  </a:cxn>
                  <a:cxn ang="0">
                    <a:pos x="9" y="21"/>
                  </a:cxn>
                </a:cxnLst>
                <a:rect l="0" t="0" r="r" b="b"/>
                <a:pathLst>
                  <a:path w="44" h="50">
                    <a:moveTo>
                      <a:pt x="35" y="34"/>
                    </a:moveTo>
                    <a:lnTo>
                      <a:pt x="35" y="34"/>
                    </a:lnTo>
                    <a:lnTo>
                      <a:pt x="43" y="35"/>
                    </a:lnTo>
                    <a:cubicBezTo>
                      <a:pt x="42" y="40"/>
                      <a:pt x="40" y="44"/>
                      <a:pt x="36" y="46"/>
                    </a:cubicBezTo>
                    <a:cubicBezTo>
                      <a:pt x="33" y="49"/>
                      <a:pt x="28" y="50"/>
                      <a:pt x="23" y="50"/>
                    </a:cubicBezTo>
                    <a:cubicBezTo>
                      <a:pt x="16" y="50"/>
                      <a:pt x="10" y="48"/>
                      <a:pt x="6" y="44"/>
                    </a:cubicBezTo>
                    <a:cubicBezTo>
                      <a:pt x="2" y="40"/>
                      <a:pt x="0" y="34"/>
                      <a:pt x="0" y="26"/>
                    </a:cubicBezTo>
                    <a:cubicBezTo>
                      <a:pt x="0" y="18"/>
                      <a:pt x="2" y="12"/>
                      <a:pt x="6" y="7"/>
                    </a:cubicBezTo>
                    <a:cubicBezTo>
                      <a:pt x="10" y="3"/>
                      <a:pt x="15" y="0"/>
                      <a:pt x="22" y="0"/>
                    </a:cubicBezTo>
                    <a:cubicBezTo>
                      <a:pt x="28" y="0"/>
                      <a:pt x="34" y="3"/>
                      <a:pt x="38" y="7"/>
                    </a:cubicBezTo>
                    <a:cubicBezTo>
                      <a:pt x="42" y="11"/>
                      <a:pt x="44" y="17"/>
                      <a:pt x="44" y="25"/>
                    </a:cubicBezTo>
                    <a:cubicBezTo>
                      <a:pt x="44" y="26"/>
                      <a:pt x="44" y="27"/>
                      <a:pt x="44" y="27"/>
                    </a:cubicBezTo>
                    <a:lnTo>
                      <a:pt x="8" y="27"/>
                    </a:lnTo>
                    <a:cubicBezTo>
                      <a:pt x="8" y="33"/>
                      <a:pt x="10" y="37"/>
                      <a:pt x="13" y="40"/>
                    </a:cubicBezTo>
                    <a:cubicBezTo>
                      <a:pt x="15" y="42"/>
                      <a:pt x="19" y="44"/>
                      <a:pt x="23" y="44"/>
                    </a:cubicBezTo>
                    <a:cubicBezTo>
                      <a:pt x="26" y="44"/>
                      <a:pt x="28" y="43"/>
                      <a:pt x="30" y="41"/>
                    </a:cubicBezTo>
                    <a:cubicBezTo>
                      <a:pt x="32" y="40"/>
                      <a:pt x="34" y="37"/>
                      <a:pt x="35" y="34"/>
                    </a:cubicBezTo>
                    <a:lnTo>
                      <a:pt x="35" y="34"/>
                    </a:lnTo>
                    <a:close/>
                    <a:moveTo>
                      <a:pt x="9" y="21"/>
                    </a:moveTo>
                    <a:lnTo>
                      <a:pt x="9" y="21"/>
                    </a:lnTo>
                    <a:lnTo>
                      <a:pt x="35" y="21"/>
                    </a:lnTo>
                    <a:cubicBezTo>
                      <a:pt x="35" y="17"/>
                      <a:pt x="34" y="14"/>
                      <a:pt x="32" y="12"/>
                    </a:cubicBezTo>
                    <a:cubicBezTo>
                      <a:pt x="30" y="9"/>
                      <a:pt x="26" y="7"/>
                      <a:pt x="22" y="7"/>
                    </a:cubicBezTo>
                    <a:cubicBezTo>
                      <a:pt x="18" y="7"/>
                      <a:pt x="15" y="8"/>
                      <a:pt x="13" y="11"/>
                    </a:cubicBezTo>
                    <a:cubicBezTo>
                      <a:pt x="10" y="13"/>
                      <a:pt x="9" y="17"/>
                      <a:pt x="9" y="21"/>
                    </a:cubicBezTo>
                    <a:lnTo>
                      <a:pt x="9" y="21"/>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06" name="Freeform 286"/>
              <p:cNvSpPr>
                <a:spLocks/>
              </p:cNvSpPr>
              <p:nvPr/>
            </p:nvSpPr>
            <p:spPr bwMode="auto">
              <a:xfrm>
                <a:off x="4079" y="2922"/>
                <a:ext cx="54" cy="63"/>
              </a:xfrm>
              <a:custGeom>
                <a:avLst/>
                <a:gdLst/>
                <a:ahLst/>
                <a:cxnLst>
                  <a:cxn ang="0">
                    <a:pos x="0" y="47"/>
                  </a:cxn>
                  <a:cxn ang="0">
                    <a:pos x="0" y="47"/>
                  </a:cxn>
                  <a:cxn ang="0">
                    <a:pos x="18" y="22"/>
                  </a:cxn>
                  <a:cxn ang="0">
                    <a:pos x="2" y="0"/>
                  </a:cxn>
                  <a:cxn ang="0">
                    <a:pos x="12" y="0"/>
                  </a:cxn>
                  <a:cxn ang="0">
                    <a:pos x="19" y="11"/>
                  </a:cxn>
                  <a:cxn ang="0">
                    <a:pos x="22" y="16"/>
                  </a:cxn>
                  <a:cxn ang="0">
                    <a:pos x="26" y="11"/>
                  </a:cxn>
                  <a:cxn ang="0">
                    <a:pos x="34" y="0"/>
                  </a:cxn>
                  <a:cxn ang="0">
                    <a:pos x="44" y="0"/>
                  </a:cxn>
                  <a:cxn ang="0">
                    <a:pos x="27" y="22"/>
                  </a:cxn>
                  <a:cxn ang="0">
                    <a:pos x="45" y="47"/>
                  </a:cxn>
                  <a:cxn ang="0">
                    <a:pos x="35" y="47"/>
                  </a:cxn>
                  <a:cxn ang="0">
                    <a:pos x="25" y="32"/>
                  </a:cxn>
                  <a:cxn ang="0">
                    <a:pos x="23" y="28"/>
                  </a:cxn>
                  <a:cxn ang="0">
                    <a:pos x="10" y="47"/>
                  </a:cxn>
                  <a:cxn ang="0">
                    <a:pos x="0" y="47"/>
                  </a:cxn>
                </a:cxnLst>
                <a:rect l="0" t="0" r="r" b="b"/>
                <a:pathLst>
                  <a:path w="45" h="47">
                    <a:moveTo>
                      <a:pt x="0" y="47"/>
                    </a:moveTo>
                    <a:lnTo>
                      <a:pt x="0" y="47"/>
                    </a:lnTo>
                    <a:lnTo>
                      <a:pt x="18" y="22"/>
                    </a:lnTo>
                    <a:lnTo>
                      <a:pt x="2" y="0"/>
                    </a:lnTo>
                    <a:lnTo>
                      <a:pt x="12" y="0"/>
                    </a:lnTo>
                    <a:lnTo>
                      <a:pt x="19" y="11"/>
                    </a:lnTo>
                    <a:cubicBezTo>
                      <a:pt x="20" y="13"/>
                      <a:pt x="22" y="15"/>
                      <a:pt x="22" y="16"/>
                    </a:cubicBezTo>
                    <a:cubicBezTo>
                      <a:pt x="24" y="14"/>
                      <a:pt x="25" y="12"/>
                      <a:pt x="26" y="11"/>
                    </a:cubicBezTo>
                    <a:lnTo>
                      <a:pt x="34" y="0"/>
                    </a:lnTo>
                    <a:lnTo>
                      <a:pt x="44" y="0"/>
                    </a:lnTo>
                    <a:lnTo>
                      <a:pt x="27" y="22"/>
                    </a:lnTo>
                    <a:lnTo>
                      <a:pt x="45" y="47"/>
                    </a:lnTo>
                    <a:lnTo>
                      <a:pt x="35" y="47"/>
                    </a:lnTo>
                    <a:lnTo>
                      <a:pt x="25" y="32"/>
                    </a:lnTo>
                    <a:lnTo>
                      <a:pt x="23" y="28"/>
                    </a:lnTo>
                    <a:lnTo>
                      <a:pt x="10" y="47"/>
                    </a:lnTo>
                    <a:lnTo>
                      <a:pt x="0" y="4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07" name="Freeform 287"/>
              <p:cNvSpPr>
                <a:spLocks noEditPoints="1"/>
              </p:cNvSpPr>
              <p:nvPr/>
            </p:nvSpPr>
            <p:spPr bwMode="auto">
              <a:xfrm>
                <a:off x="4139" y="2920"/>
                <a:ext cx="52" cy="90"/>
              </a:xfrm>
              <a:custGeom>
                <a:avLst/>
                <a:gdLst/>
                <a:ahLst/>
                <a:cxnLst>
                  <a:cxn ang="0">
                    <a:pos x="0" y="68"/>
                  </a:cxn>
                  <a:cxn ang="0">
                    <a:pos x="0" y="68"/>
                  </a:cxn>
                  <a:cxn ang="0">
                    <a:pos x="0" y="2"/>
                  </a:cxn>
                  <a:cxn ang="0">
                    <a:pos x="8" y="2"/>
                  </a:cxn>
                  <a:cxn ang="0">
                    <a:pos x="8" y="8"/>
                  </a:cxn>
                  <a:cxn ang="0">
                    <a:pos x="14" y="2"/>
                  </a:cxn>
                  <a:cxn ang="0">
                    <a:pos x="22" y="0"/>
                  </a:cxn>
                  <a:cxn ang="0">
                    <a:pos x="32" y="4"/>
                  </a:cxn>
                  <a:cxn ang="0">
                    <a:pos x="40" y="13"/>
                  </a:cxn>
                  <a:cxn ang="0">
                    <a:pos x="42" y="25"/>
                  </a:cxn>
                  <a:cxn ang="0">
                    <a:pos x="39" y="38"/>
                  </a:cxn>
                  <a:cxn ang="0">
                    <a:pos x="32" y="47"/>
                  </a:cxn>
                  <a:cxn ang="0">
                    <a:pos x="21" y="50"/>
                  </a:cxn>
                  <a:cxn ang="0">
                    <a:pos x="14" y="49"/>
                  </a:cxn>
                  <a:cxn ang="0">
                    <a:pos x="9" y="44"/>
                  </a:cxn>
                  <a:cxn ang="0">
                    <a:pos x="9" y="68"/>
                  </a:cxn>
                  <a:cxn ang="0">
                    <a:pos x="0" y="68"/>
                  </a:cxn>
                  <a:cxn ang="0">
                    <a:pos x="8" y="26"/>
                  </a:cxn>
                  <a:cxn ang="0">
                    <a:pos x="8" y="26"/>
                  </a:cxn>
                  <a:cxn ang="0">
                    <a:pos x="12" y="39"/>
                  </a:cxn>
                  <a:cxn ang="0">
                    <a:pos x="21" y="44"/>
                  </a:cxn>
                  <a:cxn ang="0">
                    <a:pos x="30" y="39"/>
                  </a:cxn>
                  <a:cxn ang="0">
                    <a:pos x="34" y="25"/>
                  </a:cxn>
                  <a:cxn ang="0">
                    <a:pos x="30" y="11"/>
                  </a:cxn>
                  <a:cxn ang="0">
                    <a:pos x="21" y="7"/>
                  </a:cxn>
                  <a:cxn ang="0">
                    <a:pos x="12" y="12"/>
                  </a:cxn>
                  <a:cxn ang="0">
                    <a:pos x="8" y="26"/>
                  </a:cxn>
                  <a:cxn ang="0">
                    <a:pos x="8" y="26"/>
                  </a:cxn>
                </a:cxnLst>
                <a:rect l="0" t="0" r="r" b="b"/>
                <a:pathLst>
                  <a:path w="42" h="68">
                    <a:moveTo>
                      <a:pt x="0" y="68"/>
                    </a:moveTo>
                    <a:lnTo>
                      <a:pt x="0" y="68"/>
                    </a:lnTo>
                    <a:lnTo>
                      <a:pt x="0" y="2"/>
                    </a:lnTo>
                    <a:lnTo>
                      <a:pt x="8" y="2"/>
                    </a:lnTo>
                    <a:lnTo>
                      <a:pt x="8" y="8"/>
                    </a:lnTo>
                    <a:cubicBezTo>
                      <a:pt x="10" y="5"/>
                      <a:pt x="12" y="4"/>
                      <a:pt x="14" y="2"/>
                    </a:cubicBezTo>
                    <a:cubicBezTo>
                      <a:pt x="16" y="1"/>
                      <a:pt x="19" y="0"/>
                      <a:pt x="22" y="0"/>
                    </a:cubicBezTo>
                    <a:cubicBezTo>
                      <a:pt x="26" y="0"/>
                      <a:pt x="29" y="2"/>
                      <a:pt x="32" y="4"/>
                    </a:cubicBezTo>
                    <a:cubicBezTo>
                      <a:pt x="36" y="6"/>
                      <a:pt x="38" y="9"/>
                      <a:pt x="40" y="13"/>
                    </a:cubicBezTo>
                    <a:cubicBezTo>
                      <a:pt x="41" y="16"/>
                      <a:pt x="42" y="21"/>
                      <a:pt x="42" y="25"/>
                    </a:cubicBezTo>
                    <a:cubicBezTo>
                      <a:pt x="42" y="30"/>
                      <a:pt x="41" y="34"/>
                      <a:pt x="39" y="38"/>
                    </a:cubicBezTo>
                    <a:cubicBezTo>
                      <a:pt x="38" y="42"/>
                      <a:pt x="35" y="45"/>
                      <a:pt x="32" y="47"/>
                    </a:cubicBezTo>
                    <a:cubicBezTo>
                      <a:pt x="28" y="49"/>
                      <a:pt x="25" y="50"/>
                      <a:pt x="21" y="50"/>
                    </a:cubicBezTo>
                    <a:cubicBezTo>
                      <a:pt x="18" y="50"/>
                      <a:pt x="16" y="50"/>
                      <a:pt x="14" y="49"/>
                    </a:cubicBezTo>
                    <a:cubicBezTo>
                      <a:pt x="12" y="48"/>
                      <a:pt x="10" y="46"/>
                      <a:pt x="9" y="44"/>
                    </a:cubicBezTo>
                    <a:lnTo>
                      <a:pt x="9" y="68"/>
                    </a:lnTo>
                    <a:lnTo>
                      <a:pt x="0" y="68"/>
                    </a:lnTo>
                    <a:close/>
                    <a:moveTo>
                      <a:pt x="8" y="26"/>
                    </a:moveTo>
                    <a:lnTo>
                      <a:pt x="8" y="26"/>
                    </a:lnTo>
                    <a:cubicBezTo>
                      <a:pt x="8" y="32"/>
                      <a:pt x="9" y="36"/>
                      <a:pt x="12" y="39"/>
                    </a:cubicBezTo>
                    <a:cubicBezTo>
                      <a:pt x="14" y="42"/>
                      <a:pt x="17" y="44"/>
                      <a:pt x="21" y="44"/>
                    </a:cubicBezTo>
                    <a:cubicBezTo>
                      <a:pt x="24" y="44"/>
                      <a:pt x="27" y="42"/>
                      <a:pt x="30" y="39"/>
                    </a:cubicBezTo>
                    <a:cubicBezTo>
                      <a:pt x="32" y="36"/>
                      <a:pt x="34" y="31"/>
                      <a:pt x="34" y="25"/>
                    </a:cubicBezTo>
                    <a:cubicBezTo>
                      <a:pt x="34" y="19"/>
                      <a:pt x="32" y="14"/>
                      <a:pt x="30" y="11"/>
                    </a:cubicBezTo>
                    <a:cubicBezTo>
                      <a:pt x="27" y="8"/>
                      <a:pt x="24" y="7"/>
                      <a:pt x="21" y="7"/>
                    </a:cubicBezTo>
                    <a:cubicBezTo>
                      <a:pt x="17" y="7"/>
                      <a:pt x="14" y="8"/>
                      <a:pt x="12" y="12"/>
                    </a:cubicBezTo>
                    <a:cubicBezTo>
                      <a:pt x="9" y="15"/>
                      <a:pt x="8" y="20"/>
                      <a:pt x="8" y="26"/>
                    </a:cubicBezTo>
                    <a:lnTo>
                      <a:pt x="8" y="2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08" name="Freeform 288"/>
              <p:cNvSpPr>
                <a:spLocks noEditPoints="1"/>
              </p:cNvSpPr>
              <p:nvPr/>
            </p:nvSpPr>
            <p:spPr bwMode="auto">
              <a:xfrm>
                <a:off x="4199" y="2920"/>
                <a:ext cx="54" cy="66"/>
              </a:xfrm>
              <a:custGeom>
                <a:avLst/>
                <a:gdLst/>
                <a:ahLst/>
                <a:cxnLst>
                  <a:cxn ang="0">
                    <a:pos x="35" y="34"/>
                  </a:cxn>
                  <a:cxn ang="0">
                    <a:pos x="35" y="34"/>
                  </a:cxn>
                  <a:cxn ang="0">
                    <a:pos x="44" y="35"/>
                  </a:cxn>
                  <a:cxn ang="0">
                    <a:pos x="36" y="46"/>
                  </a:cxn>
                  <a:cxn ang="0">
                    <a:pos x="23" y="50"/>
                  </a:cxn>
                  <a:cxn ang="0">
                    <a:pos x="6" y="44"/>
                  </a:cxn>
                  <a:cxn ang="0">
                    <a:pos x="0" y="26"/>
                  </a:cxn>
                  <a:cxn ang="0">
                    <a:pos x="6" y="7"/>
                  </a:cxn>
                  <a:cxn ang="0">
                    <a:pos x="22" y="0"/>
                  </a:cxn>
                  <a:cxn ang="0">
                    <a:pos x="38" y="7"/>
                  </a:cxn>
                  <a:cxn ang="0">
                    <a:pos x="44" y="25"/>
                  </a:cxn>
                  <a:cxn ang="0">
                    <a:pos x="44" y="27"/>
                  </a:cxn>
                  <a:cxn ang="0">
                    <a:pos x="8" y="27"/>
                  </a:cxn>
                  <a:cxn ang="0">
                    <a:pos x="13" y="40"/>
                  </a:cxn>
                  <a:cxn ang="0">
                    <a:pos x="23" y="44"/>
                  </a:cxn>
                  <a:cxn ang="0">
                    <a:pos x="30" y="41"/>
                  </a:cxn>
                  <a:cxn ang="0">
                    <a:pos x="35" y="34"/>
                  </a:cxn>
                  <a:cxn ang="0">
                    <a:pos x="35" y="34"/>
                  </a:cxn>
                  <a:cxn ang="0">
                    <a:pos x="9" y="21"/>
                  </a:cxn>
                  <a:cxn ang="0">
                    <a:pos x="9" y="21"/>
                  </a:cxn>
                  <a:cxn ang="0">
                    <a:pos x="35" y="21"/>
                  </a:cxn>
                  <a:cxn ang="0">
                    <a:pos x="32" y="12"/>
                  </a:cxn>
                  <a:cxn ang="0">
                    <a:pos x="22" y="7"/>
                  </a:cxn>
                  <a:cxn ang="0">
                    <a:pos x="13" y="11"/>
                  </a:cxn>
                  <a:cxn ang="0">
                    <a:pos x="9" y="21"/>
                  </a:cxn>
                  <a:cxn ang="0">
                    <a:pos x="9" y="21"/>
                  </a:cxn>
                </a:cxnLst>
                <a:rect l="0" t="0" r="r" b="b"/>
                <a:pathLst>
                  <a:path w="44" h="50">
                    <a:moveTo>
                      <a:pt x="35" y="34"/>
                    </a:moveTo>
                    <a:lnTo>
                      <a:pt x="35" y="34"/>
                    </a:lnTo>
                    <a:lnTo>
                      <a:pt x="44" y="35"/>
                    </a:lnTo>
                    <a:cubicBezTo>
                      <a:pt x="42" y="40"/>
                      <a:pt x="40" y="44"/>
                      <a:pt x="36" y="46"/>
                    </a:cubicBezTo>
                    <a:cubicBezTo>
                      <a:pt x="33" y="49"/>
                      <a:pt x="28" y="50"/>
                      <a:pt x="23" y="50"/>
                    </a:cubicBezTo>
                    <a:cubicBezTo>
                      <a:pt x="16" y="50"/>
                      <a:pt x="10" y="48"/>
                      <a:pt x="6" y="44"/>
                    </a:cubicBezTo>
                    <a:cubicBezTo>
                      <a:pt x="2" y="40"/>
                      <a:pt x="0" y="34"/>
                      <a:pt x="0" y="26"/>
                    </a:cubicBezTo>
                    <a:cubicBezTo>
                      <a:pt x="0" y="18"/>
                      <a:pt x="2" y="12"/>
                      <a:pt x="6" y="7"/>
                    </a:cubicBezTo>
                    <a:cubicBezTo>
                      <a:pt x="10" y="3"/>
                      <a:pt x="16" y="0"/>
                      <a:pt x="22" y="0"/>
                    </a:cubicBezTo>
                    <a:cubicBezTo>
                      <a:pt x="29" y="0"/>
                      <a:pt x="34" y="3"/>
                      <a:pt x="38" y="7"/>
                    </a:cubicBezTo>
                    <a:cubicBezTo>
                      <a:pt x="42" y="11"/>
                      <a:pt x="44" y="17"/>
                      <a:pt x="44" y="25"/>
                    </a:cubicBezTo>
                    <a:cubicBezTo>
                      <a:pt x="44" y="26"/>
                      <a:pt x="44" y="27"/>
                      <a:pt x="44" y="27"/>
                    </a:cubicBezTo>
                    <a:lnTo>
                      <a:pt x="8" y="27"/>
                    </a:lnTo>
                    <a:cubicBezTo>
                      <a:pt x="9" y="33"/>
                      <a:pt x="10" y="37"/>
                      <a:pt x="13" y="40"/>
                    </a:cubicBezTo>
                    <a:cubicBezTo>
                      <a:pt x="15" y="42"/>
                      <a:pt x="19" y="44"/>
                      <a:pt x="23" y="44"/>
                    </a:cubicBezTo>
                    <a:cubicBezTo>
                      <a:pt x="26" y="44"/>
                      <a:pt x="28" y="43"/>
                      <a:pt x="30" y="41"/>
                    </a:cubicBezTo>
                    <a:cubicBezTo>
                      <a:pt x="32" y="40"/>
                      <a:pt x="34" y="37"/>
                      <a:pt x="35" y="34"/>
                    </a:cubicBezTo>
                    <a:lnTo>
                      <a:pt x="35" y="34"/>
                    </a:lnTo>
                    <a:close/>
                    <a:moveTo>
                      <a:pt x="9" y="21"/>
                    </a:moveTo>
                    <a:lnTo>
                      <a:pt x="9" y="21"/>
                    </a:lnTo>
                    <a:lnTo>
                      <a:pt x="35" y="21"/>
                    </a:lnTo>
                    <a:cubicBezTo>
                      <a:pt x="35" y="17"/>
                      <a:pt x="34" y="14"/>
                      <a:pt x="32" y="12"/>
                    </a:cubicBezTo>
                    <a:cubicBezTo>
                      <a:pt x="30" y="9"/>
                      <a:pt x="26" y="7"/>
                      <a:pt x="22" y="7"/>
                    </a:cubicBezTo>
                    <a:cubicBezTo>
                      <a:pt x="19" y="7"/>
                      <a:pt x="16" y="8"/>
                      <a:pt x="13" y="11"/>
                    </a:cubicBezTo>
                    <a:cubicBezTo>
                      <a:pt x="10" y="13"/>
                      <a:pt x="9" y="17"/>
                      <a:pt x="9" y="21"/>
                    </a:cubicBezTo>
                    <a:lnTo>
                      <a:pt x="9" y="21"/>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09" name="Freeform 289"/>
              <p:cNvSpPr>
                <a:spLocks/>
              </p:cNvSpPr>
              <p:nvPr/>
            </p:nvSpPr>
            <p:spPr bwMode="auto">
              <a:xfrm>
                <a:off x="4265" y="2920"/>
                <a:ext cx="47" cy="65"/>
              </a:xfrm>
              <a:custGeom>
                <a:avLst/>
                <a:gdLst/>
                <a:ahLst/>
                <a:cxnLst>
                  <a:cxn ang="0">
                    <a:pos x="0" y="49"/>
                  </a:cxn>
                  <a:cxn ang="0">
                    <a:pos x="0" y="49"/>
                  </a:cxn>
                  <a:cxn ang="0">
                    <a:pos x="0" y="2"/>
                  </a:cxn>
                  <a:cxn ang="0">
                    <a:pos x="7" y="2"/>
                  </a:cxn>
                  <a:cxn ang="0">
                    <a:pos x="7" y="8"/>
                  </a:cxn>
                  <a:cxn ang="0">
                    <a:pos x="22" y="0"/>
                  </a:cxn>
                  <a:cxn ang="0">
                    <a:pos x="30" y="2"/>
                  </a:cxn>
                  <a:cxn ang="0">
                    <a:pos x="36" y="6"/>
                  </a:cxn>
                  <a:cxn ang="0">
                    <a:pos x="38" y="12"/>
                  </a:cxn>
                  <a:cxn ang="0">
                    <a:pos x="39" y="20"/>
                  </a:cxn>
                  <a:cxn ang="0">
                    <a:pos x="39" y="49"/>
                  </a:cxn>
                  <a:cxn ang="0">
                    <a:pos x="31" y="49"/>
                  </a:cxn>
                  <a:cxn ang="0">
                    <a:pos x="31" y="20"/>
                  </a:cxn>
                  <a:cxn ang="0">
                    <a:pos x="30" y="13"/>
                  </a:cxn>
                  <a:cxn ang="0">
                    <a:pos x="26" y="9"/>
                  </a:cxn>
                  <a:cxn ang="0">
                    <a:pos x="21" y="7"/>
                  </a:cxn>
                  <a:cxn ang="0">
                    <a:pos x="12" y="11"/>
                  </a:cxn>
                  <a:cxn ang="0">
                    <a:pos x="8" y="23"/>
                  </a:cxn>
                  <a:cxn ang="0">
                    <a:pos x="8" y="49"/>
                  </a:cxn>
                  <a:cxn ang="0">
                    <a:pos x="0" y="49"/>
                  </a:cxn>
                </a:cxnLst>
                <a:rect l="0" t="0" r="r" b="b"/>
                <a:pathLst>
                  <a:path w="39" h="49">
                    <a:moveTo>
                      <a:pt x="0" y="49"/>
                    </a:moveTo>
                    <a:lnTo>
                      <a:pt x="0" y="49"/>
                    </a:lnTo>
                    <a:lnTo>
                      <a:pt x="0" y="2"/>
                    </a:lnTo>
                    <a:lnTo>
                      <a:pt x="7" y="2"/>
                    </a:lnTo>
                    <a:lnTo>
                      <a:pt x="7" y="8"/>
                    </a:lnTo>
                    <a:cubicBezTo>
                      <a:pt x="11" y="3"/>
                      <a:pt x="16" y="0"/>
                      <a:pt x="22" y="0"/>
                    </a:cubicBezTo>
                    <a:cubicBezTo>
                      <a:pt x="25" y="0"/>
                      <a:pt x="28" y="1"/>
                      <a:pt x="30" y="2"/>
                    </a:cubicBezTo>
                    <a:cubicBezTo>
                      <a:pt x="33" y="3"/>
                      <a:pt x="34" y="4"/>
                      <a:pt x="36" y="6"/>
                    </a:cubicBezTo>
                    <a:cubicBezTo>
                      <a:pt x="37" y="8"/>
                      <a:pt x="38" y="10"/>
                      <a:pt x="38" y="12"/>
                    </a:cubicBezTo>
                    <a:cubicBezTo>
                      <a:pt x="38" y="14"/>
                      <a:pt x="39" y="16"/>
                      <a:pt x="39" y="20"/>
                    </a:cubicBezTo>
                    <a:lnTo>
                      <a:pt x="39" y="49"/>
                    </a:lnTo>
                    <a:lnTo>
                      <a:pt x="31" y="49"/>
                    </a:lnTo>
                    <a:lnTo>
                      <a:pt x="31" y="20"/>
                    </a:lnTo>
                    <a:cubicBezTo>
                      <a:pt x="31" y="17"/>
                      <a:pt x="30" y="14"/>
                      <a:pt x="30" y="13"/>
                    </a:cubicBezTo>
                    <a:cubicBezTo>
                      <a:pt x="29" y="11"/>
                      <a:pt x="28" y="10"/>
                      <a:pt x="26" y="9"/>
                    </a:cubicBezTo>
                    <a:cubicBezTo>
                      <a:pt x="25" y="8"/>
                      <a:pt x="23" y="7"/>
                      <a:pt x="21" y="7"/>
                    </a:cubicBezTo>
                    <a:cubicBezTo>
                      <a:pt x="17" y="7"/>
                      <a:pt x="14" y="9"/>
                      <a:pt x="12" y="11"/>
                    </a:cubicBezTo>
                    <a:cubicBezTo>
                      <a:pt x="9" y="13"/>
                      <a:pt x="8" y="17"/>
                      <a:pt x="8" y="23"/>
                    </a:cubicBezTo>
                    <a:lnTo>
                      <a:pt x="8" y="49"/>
                    </a:lnTo>
                    <a:lnTo>
                      <a:pt x="0"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10" name="Freeform 290"/>
              <p:cNvSpPr>
                <a:spLocks/>
              </p:cNvSpPr>
              <p:nvPr/>
            </p:nvSpPr>
            <p:spPr bwMode="auto">
              <a:xfrm>
                <a:off x="4323" y="2920"/>
                <a:ext cx="48" cy="66"/>
              </a:xfrm>
              <a:custGeom>
                <a:avLst/>
                <a:gdLst/>
                <a:ahLst/>
                <a:cxnLst>
                  <a:cxn ang="0">
                    <a:pos x="0" y="35"/>
                  </a:cxn>
                  <a:cxn ang="0">
                    <a:pos x="0" y="35"/>
                  </a:cxn>
                  <a:cxn ang="0">
                    <a:pos x="8" y="34"/>
                  </a:cxn>
                  <a:cxn ang="0">
                    <a:pos x="12" y="41"/>
                  </a:cxn>
                  <a:cxn ang="0">
                    <a:pos x="20" y="44"/>
                  </a:cxn>
                  <a:cxn ang="0">
                    <a:pos x="28" y="41"/>
                  </a:cxn>
                  <a:cxn ang="0">
                    <a:pos x="31" y="36"/>
                  </a:cxn>
                  <a:cxn ang="0">
                    <a:pos x="29" y="32"/>
                  </a:cxn>
                  <a:cxn ang="0">
                    <a:pos x="21" y="29"/>
                  </a:cxn>
                  <a:cxn ang="0">
                    <a:pos x="8" y="25"/>
                  </a:cxn>
                  <a:cxn ang="0">
                    <a:pos x="3" y="21"/>
                  </a:cxn>
                  <a:cxn ang="0">
                    <a:pos x="1" y="14"/>
                  </a:cxn>
                  <a:cxn ang="0">
                    <a:pos x="3" y="8"/>
                  </a:cxn>
                  <a:cxn ang="0">
                    <a:pos x="7" y="4"/>
                  </a:cxn>
                  <a:cxn ang="0">
                    <a:pos x="12" y="1"/>
                  </a:cxn>
                  <a:cxn ang="0">
                    <a:pos x="19" y="0"/>
                  </a:cxn>
                  <a:cxn ang="0">
                    <a:pos x="29" y="2"/>
                  </a:cxn>
                  <a:cxn ang="0">
                    <a:pos x="35" y="6"/>
                  </a:cxn>
                  <a:cxn ang="0">
                    <a:pos x="38" y="14"/>
                  </a:cxn>
                  <a:cxn ang="0">
                    <a:pos x="30" y="15"/>
                  </a:cxn>
                  <a:cxn ang="0">
                    <a:pos x="27" y="9"/>
                  </a:cxn>
                  <a:cxn ang="0">
                    <a:pos x="19" y="7"/>
                  </a:cxn>
                  <a:cxn ang="0">
                    <a:pos x="11" y="9"/>
                  </a:cxn>
                  <a:cxn ang="0">
                    <a:pos x="9" y="13"/>
                  </a:cxn>
                  <a:cxn ang="0">
                    <a:pos x="10" y="16"/>
                  </a:cxn>
                  <a:cxn ang="0">
                    <a:pos x="13" y="18"/>
                  </a:cxn>
                  <a:cxn ang="0">
                    <a:pos x="20" y="20"/>
                  </a:cxn>
                  <a:cxn ang="0">
                    <a:pos x="32" y="24"/>
                  </a:cxn>
                  <a:cxn ang="0">
                    <a:pos x="38" y="28"/>
                  </a:cxn>
                  <a:cxn ang="0">
                    <a:pos x="39" y="35"/>
                  </a:cxn>
                  <a:cxn ang="0">
                    <a:pos x="37" y="43"/>
                  </a:cxn>
                  <a:cxn ang="0">
                    <a:pos x="30" y="48"/>
                  </a:cxn>
                  <a:cxn ang="0">
                    <a:pos x="20" y="50"/>
                  </a:cxn>
                  <a:cxn ang="0">
                    <a:pos x="6" y="46"/>
                  </a:cxn>
                  <a:cxn ang="0">
                    <a:pos x="0" y="35"/>
                  </a:cxn>
                  <a:cxn ang="0">
                    <a:pos x="0" y="35"/>
                  </a:cxn>
                </a:cxnLst>
                <a:rect l="0" t="0" r="r" b="b"/>
                <a:pathLst>
                  <a:path w="39" h="50">
                    <a:moveTo>
                      <a:pt x="0" y="35"/>
                    </a:moveTo>
                    <a:lnTo>
                      <a:pt x="0" y="35"/>
                    </a:lnTo>
                    <a:lnTo>
                      <a:pt x="8" y="34"/>
                    </a:lnTo>
                    <a:cubicBezTo>
                      <a:pt x="8" y="37"/>
                      <a:pt x="10" y="39"/>
                      <a:pt x="12" y="41"/>
                    </a:cubicBezTo>
                    <a:cubicBezTo>
                      <a:pt x="14" y="43"/>
                      <a:pt x="17" y="44"/>
                      <a:pt x="20" y="44"/>
                    </a:cubicBezTo>
                    <a:cubicBezTo>
                      <a:pt x="24" y="44"/>
                      <a:pt x="27" y="43"/>
                      <a:pt x="28" y="41"/>
                    </a:cubicBezTo>
                    <a:cubicBezTo>
                      <a:pt x="30" y="40"/>
                      <a:pt x="31" y="38"/>
                      <a:pt x="31" y="36"/>
                    </a:cubicBezTo>
                    <a:cubicBezTo>
                      <a:pt x="31" y="34"/>
                      <a:pt x="30" y="33"/>
                      <a:pt x="29" y="32"/>
                    </a:cubicBezTo>
                    <a:cubicBezTo>
                      <a:pt x="28" y="31"/>
                      <a:pt x="25" y="30"/>
                      <a:pt x="21" y="29"/>
                    </a:cubicBezTo>
                    <a:cubicBezTo>
                      <a:pt x="15" y="28"/>
                      <a:pt x="10" y="26"/>
                      <a:pt x="8" y="25"/>
                    </a:cubicBezTo>
                    <a:cubicBezTo>
                      <a:pt x="6" y="24"/>
                      <a:pt x="4" y="23"/>
                      <a:pt x="3" y="21"/>
                    </a:cubicBezTo>
                    <a:cubicBezTo>
                      <a:pt x="2" y="19"/>
                      <a:pt x="1" y="17"/>
                      <a:pt x="1" y="14"/>
                    </a:cubicBezTo>
                    <a:cubicBezTo>
                      <a:pt x="1" y="12"/>
                      <a:pt x="2" y="10"/>
                      <a:pt x="3" y="8"/>
                    </a:cubicBezTo>
                    <a:cubicBezTo>
                      <a:pt x="4" y="7"/>
                      <a:pt x="5" y="5"/>
                      <a:pt x="7" y="4"/>
                    </a:cubicBezTo>
                    <a:cubicBezTo>
                      <a:pt x="8" y="3"/>
                      <a:pt x="10" y="2"/>
                      <a:pt x="12" y="1"/>
                    </a:cubicBezTo>
                    <a:cubicBezTo>
                      <a:pt x="14" y="1"/>
                      <a:pt x="16" y="0"/>
                      <a:pt x="19" y="0"/>
                    </a:cubicBezTo>
                    <a:cubicBezTo>
                      <a:pt x="22" y="0"/>
                      <a:pt x="26" y="1"/>
                      <a:pt x="29" y="2"/>
                    </a:cubicBezTo>
                    <a:cubicBezTo>
                      <a:pt x="31" y="3"/>
                      <a:pt x="34" y="5"/>
                      <a:pt x="35" y="6"/>
                    </a:cubicBezTo>
                    <a:cubicBezTo>
                      <a:pt x="36" y="8"/>
                      <a:pt x="37" y="11"/>
                      <a:pt x="38" y="14"/>
                    </a:cubicBezTo>
                    <a:lnTo>
                      <a:pt x="30" y="15"/>
                    </a:lnTo>
                    <a:cubicBezTo>
                      <a:pt x="29" y="13"/>
                      <a:pt x="28" y="11"/>
                      <a:pt x="27" y="9"/>
                    </a:cubicBezTo>
                    <a:cubicBezTo>
                      <a:pt x="25" y="8"/>
                      <a:pt x="22" y="7"/>
                      <a:pt x="19" y="7"/>
                    </a:cubicBezTo>
                    <a:cubicBezTo>
                      <a:pt x="16" y="7"/>
                      <a:pt x="13" y="8"/>
                      <a:pt x="11" y="9"/>
                    </a:cubicBezTo>
                    <a:cubicBezTo>
                      <a:pt x="10" y="10"/>
                      <a:pt x="9" y="12"/>
                      <a:pt x="9" y="13"/>
                    </a:cubicBezTo>
                    <a:cubicBezTo>
                      <a:pt x="9" y="14"/>
                      <a:pt x="9" y="15"/>
                      <a:pt x="10" y="16"/>
                    </a:cubicBezTo>
                    <a:cubicBezTo>
                      <a:pt x="11" y="17"/>
                      <a:pt x="12" y="18"/>
                      <a:pt x="13" y="18"/>
                    </a:cubicBezTo>
                    <a:cubicBezTo>
                      <a:pt x="14" y="19"/>
                      <a:pt x="16" y="19"/>
                      <a:pt x="20" y="20"/>
                    </a:cubicBezTo>
                    <a:cubicBezTo>
                      <a:pt x="26" y="22"/>
                      <a:pt x="30" y="23"/>
                      <a:pt x="32" y="24"/>
                    </a:cubicBezTo>
                    <a:cubicBezTo>
                      <a:pt x="34" y="25"/>
                      <a:pt x="36" y="26"/>
                      <a:pt x="38" y="28"/>
                    </a:cubicBezTo>
                    <a:cubicBezTo>
                      <a:pt x="39" y="30"/>
                      <a:pt x="39" y="33"/>
                      <a:pt x="39" y="35"/>
                    </a:cubicBezTo>
                    <a:cubicBezTo>
                      <a:pt x="39" y="38"/>
                      <a:pt x="39" y="41"/>
                      <a:pt x="37" y="43"/>
                    </a:cubicBezTo>
                    <a:cubicBezTo>
                      <a:pt x="36" y="45"/>
                      <a:pt x="33" y="47"/>
                      <a:pt x="30" y="48"/>
                    </a:cubicBezTo>
                    <a:cubicBezTo>
                      <a:pt x="27" y="50"/>
                      <a:pt x="24" y="50"/>
                      <a:pt x="20" y="50"/>
                    </a:cubicBezTo>
                    <a:cubicBezTo>
                      <a:pt x="14" y="50"/>
                      <a:pt x="9" y="49"/>
                      <a:pt x="6" y="46"/>
                    </a:cubicBezTo>
                    <a:cubicBezTo>
                      <a:pt x="3" y="44"/>
                      <a:pt x="1" y="40"/>
                      <a:pt x="0" y="35"/>
                    </a:cubicBezTo>
                    <a:lnTo>
                      <a:pt x="0" y="3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11" name="Freeform 291"/>
              <p:cNvSpPr>
                <a:spLocks noEditPoints="1"/>
              </p:cNvSpPr>
              <p:nvPr/>
            </p:nvSpPr>
            <p:spPr bwMode="auto">
              <a:xfrm>
                <a:off x="4380" y="2920"/>
                <a:ext cx="54" cy="66"/>
              </a:xfrm>
              <a:custGeom>
                <a:avLst/>
                <a:gdLst/>
                <a:ahLst/>
                <a:cxnLst>
                  <a:cxn ang="0">
                    <a:pos x="35" y="34"/>
                  </a:cxn>
                  <a:cxn ang="0">
                    <a:pos x="35" y="34"/>
                  </a:cxn>
                  <a:cxn ang="0">
                    <a:pos x="43" y="35"/>
                  </a:cxn>
                  <a:cxn ang="0">
                    <a:pos x="36" y="46"/>
                  </a:cxn>
                  <a:cxn ang="0">
                    <a:pos x="22" y="50"/>
                  </a:cxn>
                  <a:cxn ang="0">
                    <a:pos x="6" y="44"/>
                  </a:cxn>
                  <a:cxn ang="0">
                    <a:pos x="0" y="26"/>
                  </a:cxn>
                  <a:cxn ang="0">
                    <a:pos x="6" y="7"/>
                  </a:cxn>
                  <a:cxn ang="0">
                    <a:pos x="22" y="0"/>
                  </a:cxn>
                  <a:cxn ang="0">
                    <a:pos x="38" y="7"/>
                  </a:cxn>
                  <a:cxn ang="0">
                    <a:pos x="44" y="25"/>
                  </a:cxn>
                  <a:cxn ang="0">
                    <a:pos x="44" y="27"/>
                  </a:cxn>
                  <a:cxn ang="0">
                    <a:pos x="8" y="27"/>
                  </a:cxn>
                  <a:cxn ang="0">
                    <a:pos x="13" y="40"/>
                  </a:cxn>
                  <a:cxn ang="0">
                    <a:pos x="23" y="44"/>
                  </a:cxn>
                  <a:cxn ang="0">
                    <a:pos x="30" y="41"/>
                  </a:cxn>
                  <a:cxn ang="0">
                    <a:pos x="35" y="34"/>
                  </a:cxn>
                  <a:cxn ang="0">
                    <a:pos x="35" y="34"/>
                  </a:cxn>
                  <a:cxn ang="0">
                    <a:pos x="9" y="21"/>
                  </a:cxn>
                  <a:cxn ang="0">
                    <a:pos x="9" y="21"/>
                  </a:cxn>
                  <a:cxn ang="0">
                    <a:pos x="35" y="21"/>
                  </a:cxn>
                  <a:cxn ang="0">
                    <a:pos x="32" y="12"/>
                  </a:cxn>
                  <a:cxn ang="0">
                    <a:pos x="22" y="7"/>
                  </a:cxn>
                  <a:cxn ang="0">
                    <a:pos x="13" y="11"/>
                  </a:cxn>
                  <a:cxn ang="0">
                    <a:pos x="9" y="21"/>
                  </a:cxn>
                  <a:cxn ang="0">
                    <a:pos x="9" y="21"/>
                  </a:cxn>
                </a:cxnLst>
                <a:rect l="0" t="0" r="r" b="b"/>
                <a:pathLst>
                  <a:path w="44" h="50">
                    <a:moveTo>
                      <a:pt x="35" y="34"/>
                    </a:moveTo>
                    <a:lnTo>
                      <a:pt x="35" y="34"/>
                    </a:lnTo>
                    <a:lnTo>
                      <a:pt x="43" y="35"/>
                    </a:lnTo>
                    <a:cubicBezTo>
                      <a:pt x="42" y="40"/>
                      <a:pt x="40" y="44"/>
                      <a:pt x="36" y="46"/>
                    </a:cubicBezTo>
                    <a:cubicBezTo>
                      <a:pt x="33" y="49"/>
                      <a:pt x="28" y="50"/>
                      <a:pt x="22" y="50"/>
                    </a:cubicBezTo>
                    <a:cubicBezTo>
                      <a:pt x="16" y="50"/>
                      <a:pt x="10" y="48"/>
                      <a:pt x="6" y="44"/>
                    </a:cubicBezTo>
                    <a:cubicBezTo>
                      <a:pt x="2" y="40"/>
                      <a:pt x="0" y="34"/>
                      <a:pt x="0" y="26"/>
                    </a:cubicBezTo>
                    <a:cubicBezTo>
                      <a:pt x="0" y="18"/>
                      <a:pt x="2" y="12"/>
                      <a:pt x="6" y="7"/>
                    </a:cubicBezTo>
                    <a:cubicBezTo>
                      <a:pt x="10" y="3"/>
                      <a:pt x="15" y="0"/>
                      <a:pt x="22" y="0"/>
                    </a:cubicBezTo>
                    <a:cubicBezTo>
                      <a:pt x="28" y="0"/>
                      <a:pt x="34" y="3"/>
                      <a:pt x="38" y="7"/>
                    </a:cubicBezTo>
                    <a:cubicBezTo>
                      <a:pt x="42" y="11"/>
                      <a:pt x="44" y="17"/>
                      <a:pt x="44" y="25"/>
                    </a:cubicBezTo>
                    <a:cubicBezTo>
                      <a:pt x="44" y="26"/>
                      <a:pt x="44" y="27"/>
                      <a:pt x="44" y="27"/>
                    </a:cubicBezTo>
                    <a:lnTo>
                      <a:pt x="8" y="27"/>
                    </a:lnTo>
                    <a:cubicBezTo>
                      <a:pt x="8" y="33"/>
                      <a:pt x="10" y="37"/>
                      <a:pt x="13" y="40"/>
                    </a:cubicBezTo>
                    <a:cubicBezTo>
                      <a:pt x="15" y="42"/>
                      <a:pt x="19" y="44"/>
                      <a:pt x="23" y="44"/>
                    </a:cubicBezTo>
                    <a:cubicBezTo>
                      <a:pt x="26" y="44"/>
                      <a:pt x="28" y="43"/>
                      <a:pt x="30" y="41"/>
                    </a:cubicBezTo>
                    <a:cubicBezTo>
                      <a:pt x="32" y="40"/>
                      <a:pt x="34" y="37"/>
                      <a:pt x="35" y="34"/>
                    </a:cubicBezTo>
                    <a:lnTo>
                      <a:pt x="35" y="34"/>
                    </a:lnTo>
                    <a:close/>
                    <a:moveTo>
                      <a:pt x="9" y="21"/>
                    </a:moveTo>
                    <a:lnTo>
                      <a:pt x="9" y="21"/>
                    </a:lnTo>
                    <a:lnTo>
                      <a:pt x="35" y="21"/>
                    </a:lnTo>
                    <a:cubicBezTo>
                      <a:pt x="35" y="17"/>
                      <a:pt x="34" y="14"/>
                      <a:pt x="32" y="12"/>
                    </a:cubicBezTo>
                    <a:cubicBezTo>
                      <a:pt x="30" y="9"/>
                      <a:pt x="26" y="7"/>
                      <a:pt x="22" y="7"/>
                    </a:cubicBezTo>
                    <a:cubicBezTo>
                      <a:pt x="18" y="7"/>
                      <a:pt x="15" y="8"/>
                      <a:pt x="13" y="11"/>
                    </a:cubicBezTo>
                    <a:cubicBezTo>
                      <a:pt x="10" y="13"/>
                      <a:pt x="9" y="17"/>
                      <a:pt x="9" y="21"/>
                    </a:cubicBezTo>
                    <a:lnTo>
                      <a:pt x="9" y="21"/>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12" name="Freeform 292"/>
              <p:cNvSpPr>
                <a:spLocks/>
              </p:cNvSpPr>
              <p:nvPr/>
            </p:nvSpPr>
            <p:spPr bwMode="auto">
              <a:xfrm>
                <a:off x="4441" y="2920"/>
                <a:ext cx="49" cy="66"/>
              </a:xfrm>
              <a:custGeom>
                <a:avLst/>
                <a:gdLst/>
                <a:ahLst/>
                <a:cxnLst>
                  <a:cxn ang="0">
                    <a:pos x="0" y="35"/>
                  </a:cxn>
                  <a:cxn ang="0">
                    <a:pos x="0" y="35"/>
                  </a:cxn>
                  <a:cxn ang="0">
                    <a:pos x="8" y="34"/>
                  </a:cxn>
                  <a:cxn ang="0">
                    <a:pos x="12" y="41"/>
                  </a:cxn>
                  <a:cxn ang="0">
                    <a:pos x="21" y="44"/>
                  </a:cxn>
                  <a:cxn ang="0">
                    <a:pos x="29" y="41"/>
                  </a:cxn>
                  <a:cxn ang="0">
                    <a:pos x="32" y="36"/>
                  </a:cxn>
                  <a:cxn ang="0">
                    <a:pos x="29" y="32"/>
                  </a:cxn>
                  <a:cxn ang="0">
                    <a:pos x="21" y="29"/>
                  </a:cxn>
                  <a:cxn ang="0">
                    <a:pos x="9" y="25"/>
                  </a:cxn>
                  <a:cxn ang="0">
                    <a:pos x="4" y="21"/>
                  </a:cxn>
                  <a:cxn ang="0">
                    <a:pos x="2" y="14"/>
                  </a:cxn>
                  <a:cxn ang="0">
                    <a:pos x="3" y="8"/>
                  </a:cxn>
                  <a:cxn ang="0">
                    <a:pos x="7" y="4"/>
                  </a:cxn>
                  <a:cxn ang="0">
                    <a:pos x="12" y="1"/>
                  </a:cxn>
                  <a:cxn ang="0">
                    <a:pos x="19" y="0"/>
                  </a:cxn>
                  <a:cxn ang="0">
                    <a:pos x="29" y="2"/>
                  </a:cxn>
                  <a:cxn ang="0">
                    <a:pos x="35" y="6"/>
                  </a:cxn>
                  <a:cxn ang="0">
                    <a:pos x="38" y="14"/>
                  </a:cxn>
                  <a:cxn ang="0">
                    <a:pos x="30" y="15"/>
                  </a:cxn>
                  <a:cxn ang="0">
                    <a:pos x="27" y="9"/>
                  </a:cxn>
                  <a:cxn ang="0">
                    <a:pos x="20" y="7"/>
                  </a:cxn>
                  <a:cxn ang="0">
                    <a:pos x="12" y="9"/>
                  </a:cxn>
                  <a:cxn ang="0">
                    <a:pos x="10" y="13"/>
                  </a:cxn>
                  <a:cxn ang="0">
                    <a:pos x="11" y="16"/>
                  </a:cxn>
                  <a:cxn ang="0">
                    <a:pos x="14" y="18"/>
                  </a:cxn>
                  <a:cxn ang="0">
                    <a:pos x="21" y="20"/>
                  </a:cxn>
                  <a:cxn ang="0">
                    <a:pos x="33" y="24"/>
                  </a:cxn>
                  <a:cxn ang="0">
                    <a:pos x="38" y="28"/>
                  </a:cxn>
                  <a:cxn ang="0">
                    <a:pos x="40" y="35"/>
                  </a:cxn>
                  <a:cxn ang="0">
                    <a:pos x="38" y="43"/>
                  </a:cxn>
                  <a:cxn ang="0">
                    <a:pos x="31" y="48"/>
                  </a:cxn>
                  <a:cxn ang="0">
                    <a:pos x="21" y="50"/>
                  </a:cxn>
                  <a:cxn ang="0">
                    <a:pos x="7" y="46"/>
                  </a:cxn>
                  <a:cxn ang="0">
                    <a:pos x="0" y="35"/>
                  </a:cxn>
                  <a:cxn ang="0">
                    <a:pos x="0" y="35"/>
                  </a:cxn>
                </a:cxnLst>
                <a:rect l="0" t="0" r="r" b="b"/>
                <a:pathLst>
                  <a:path w="40" h="50">
                    <a:moveTo>
                      <a:pt x="0" y="35"/>
                    </a:moveTo>
                    <a:lnTo>
                      <a:pt x="0" y="35"/>
                    </a:lnTo>
                    <a:lnTo>
                      <a:pt x="8" y="34"/>
                    </a:lnTo>
                    <a:cubicBezTo>
                      <a:pt x="9" y="37"/>
                      <a:pt x="10" y="39"/>
                      <a:pt x="12" y="41"/>
                    </a:cubicBezTo>
                    <a:cubicBezTo>
                      <a:pt x="14" y="43"/>
                      <a:pt x="17" y="44"/>
                      <a:pt x="21" y="44"/>
                    </a:cubicBezTo>
                    <a:cubicBezTo>
                      <a:pt x="24" y="44"/>
                      <a:pt x="27" y="43"/>
                      <a:pt x="29" y="41"/>
                    </a:cubicBezTo>
                    <a:cubicBezTo>
                      <a:pt x="31" y="40"/>
                      <a:pt x="32" y="38"/>
                      <a:pt x="32" y="36"/>
                    </a:cubicBezTo>
                    <a:cubicBezTo>
                      <a:pt x="32" y="34"/>
                      <a:pt x="31" y="33"/>
                      <a:pt x="29" y="32"/>
                    </a:cubicBezTo>
                    <a:cubicBezTo>
                      <a:pt x="28" y="31"/>
                      <a:pt x="25" y="30"/>
                      <a:pt x="21" y="29"/>
                    </a:cubicBezTo>
                    <a:cubicBezTo>
                      <a:pt x="15" y="28"/>
                      <a:pt x="11" y="26"/>
                      <a:pt x="9" y="25"/>
                    </a:cubicBezTo>
                    <a:cubicBezTo>
                      <a:pt x="6" y="24"/>
                      <a:pt x="5" y="23"/>
                      <a:pt x="4" y="21"/>
                    </a:cubicBezTo>
                    <a:cubicBezTo>
                      <a:pt x="2" y="19"/>
                      <a:pt x="2" y="17"/>
                      <a:pt x="2" y="14"/>
                    </a:cubicBezTo>
                    <a:cubicBezTo>
                      <a:pt x="2" y="12"/>
                      <a:pt x="2" y="10"/>
                      <a:pt x="3" y="8"/>
                    </a:cubicBezTo>
                    <a:cubicBezTo>
                      <a:pt x="4" y="7"/>
                      <a:pt x="6" y="5"/>
                      <a:pt x="7" y="4"/>
                    </a:cubicBezTo>
                    <a:cubicBezTo>
                      <a:pt x="8" y="3"/>
                      <a:pt x="10" y="2"/>
                      <a:pt x="12" y="1"/>
                    </a:cubicBezTo>
                    <a:cubicBezTo>
                      <a:pt x="15" y="1"/>
                      <a:pt x="17" y="0"/>
                      <a:pt x="19" y="0"/>
                    </a:cubicBezTo>
                    <a:cubicBezTo>
                      <a:pt x="23" y="0"/>
                      <a:pt x="26" y="1"/>
                      <a:pt x="29" y="2"/>
                    </a:cubicBezTo>
                    <a:cubicBezTo>
                      <a:pt x="32" y="3"/>
                      <a:pt x="34" y="5"/>
                      <a:pt x="35" y="6"/>
                    </a:cubicBezTo>
                    <a:cubicBezTo>
                      <a:pt x="37" y="8"/>
                      <a:pt x="38" y="11"/>
                      <a:pt x="38" y="14"/>
                    </a:cubicBezTo>
                    <a:lnTo>
                      <a:pt x="30" y="15"/>
                    </a:lnTo>
                    <a:cubicBezTo>
                      <a:pt x="30" y="13"/>
                      <a:pt x="29" y="11"/>
                      <a:pt x="27" y="9"/>
                    </a:cubicBezTo>
                    <a:cubicBezTo>
                      <a:pt x="25" y="8"/>
                      <a:pt x="23" y="7"/>
                      <a:pt x="20" y="7"/>
                    </a:cubicBezTo>
                    <a:cubicBezTo>
                      <a:pt x="16" y="7"/>
                      <a:pt x="14" y="8"/>
                      <a:pt x="12" y="9"/>
                    </a:cubicBezTo>
                    <a:cubicBezTo>
                      <a:pt x="10" y="10"/>
                      <a:pt x="10" y="12"/>
                      <a:pt x="10" y="13"/>
                    </a:cubicBezTo>
                    <a:cubicBezTo>
                      <a:pt x="10" y="14"/>
                      <a:pt x="10" y="15"/>
                      <a:pt x="11" y="16"/>
                    </a:cubicBezTo>
                    <a:cubicBezTo>
                      <a:pt x="11" y="17"/>
                      <a:pt x="12" y="18"/>
                      <a:pt x="14" y="18"/>
                    </a:cubicBezTo>
                    <a:cubicBezTo>
                      <a:pt x="14" y="19"/>
                      <a:pt x="17" y="19"/>
                      <a:pt x="21" y="20"/>
                    </a:cubicBezTo>
                    <a:cubicBezTo>
                      <a:pt x="27" y="22"/>
                      <a:pt x="31" y="23"/>
                      <a:pt x="33" y="24"/>
                    </a:cubicBezTo>
                    <a:cubicBezTo>
                      <a:pt x="35" y="25"/>
                      <a:pt x="37" y="26"/>
                      <a:pt x="38" y="28"/>
                    </a:cubicBezTo>
                    <a:cubicBezTo>
                      <a:pt x="39" y="30"/>
                      <a:pt x="40" y="33"/>
                      <a:pt x="40" y="35"/>
                    </a:cubicBezTo>
                    <a:cubicBezTo>
                      <a:pt x="40" y="38"/>
                      <a:pt x="39" y="41"/>
                      <a:pt x="38" y="43"/>
                    </a:cubicBezTo>
                    <a:cubicBezTo>
                      <a:pt x="36" y="45"/>
                      <a:pt x="34" y="47"/>
                      <a:pt x="31" y="48"/>
                    </a:cubicBezTo>
                    <a:cubicBezTo>
                      <a:pt x="28" y="50"/>
                      <a:pt x="25" y="50"/>
                      <a:pt x="21" y="50"/>
                    </a:cubicBezTo>
                    <a:cubicBezTo>
                      <a:pt x="15" y="50"/>
                      <a:pt x="10" y="49"/>
                      <a:pt x="7" y="46"/>
                    </a:cubicBezTo>
                    <a:cubicBezTo>
                      <a:pt x="3" y="44"/>
                      <a:pt x="1" y="40"/>
                      <a:pt x="0" y="35"/>
                    </a:cubicBezTo>
                    <a:lnTo>
                      <a:pt x="0" y="3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13" name="Freeform 293"/>
              <p:cNvSpPr>
                <a:spLocks noEditPoints="1"/>
              </p:cNvSpPr>
              <p:nvPr/>
            </p:nvSpPr>
            <p:spPr bwMode="auto">
              <a:xfrm>
                <a:off x="4541" y="2920"/>
                <a:ext cx="50" cy="90"/>
              </a:xfrm>
              <a:custGeom>
                <a:avLst/>
                <a:gdLst/>
                <a:ahLst/>
                <a:cxnLst>
                  <a:cxn ang="0">
                    <a:pos x="0" y="68"/>
                  </a:cxn>
                  <a:cxn ang="0">
                    <a:pos x="0" y="68"/>
                  </a:cxn>
                  <a:cxn ang="0">
                    <a:pos x="0" y="2"/>
                  </a:cxn>
                  <a:cxn ang="0">
                    <a:pos x="7" y="2"/>
                  </a:cxn>
                  <a:cxn ang="0">
                    <a:pos x="7" y="8"/>
                  </a:cxn>
                  <a:cxn ang="0">
                    <a:pos x="13" y="2"/>
                  </a:cxn>
                  <a:cxn ang="0">
                    <a:pos x="21" y="0"/>
                  </a:cxn>
                  <a:cxn ang="0">
                    <a:pos x="32" y="4"/>
                  </a:cxn>
                  <a:cxn ang="0">
                    <a:pos x="39" y="13"/>
                  </a:cxn>
                  <a:cxn ang="0">
                    <a:pos x="41" y="25"/>
                  </a:cxn>
                  <a:cxn ang="0">
                    <a:pos x="39" y="38"/>
                  </a:cxn>
                  <a:cxn ang="0">
                    <a:pos x="31" y="47"/>
                  </a:cxn>
                  <a:cxn ang="0">
                    <a:pos x="21" y="50"/>
                  </a:cxn>
                  <a:cxn ang="0">
                    <a:pos x="13" y="49"/>
                  </a:cxn>
                  <a:cxn ang="0">
                    <a:pos x="8" y="44"/>
                  </a:cxn>
                  <a:cxn ang="0">
                    <a:pos x="8" y="68"/>
                  </a:cxn>
                  <a:cxn ang="0">
                    <a:pos x="0" y="68"/>
                  </a:cxn>
                  <a:cxn ang="0">
                    <a:pos x="7" y="26"/>
                  </a:cxn>
                  <a:cxn ang="0">
                    <a:pos x="7" y="26"/>
                  </a:cxn>
                  <a:cxn ang="0">
                    <a:pos x="11" y="39"/>
                  </a:cxn>
                  <a:cxn ang="0">
                    <a:pos x="20" y="44"/>
                  </a:cxn>
                  <a:cxn ang="0">
                    <a:pos x="29" y="39"/>
                  </a:cxn>
                  <a:cxn ang="0">
                    <a:pos x="33" y="25"/>
                  </a:cxn>
                  <a:cxn ang="0">
                    <a:pos x="29" y="11"/>
                  </a:cxn>
                  <a:cxn ang="0">
                    <a:pos x="20" y="7"/>
                  </a:cxn>
                  <a:cxn ang="0">
                    <a:pos x="11" y="12"/>
                  </a:cxn>
                  <a:cxn ang="0">
                    <a:pos x="7" y="26"/>
                  </a:cxn>
                  <a:cxn ang="0">
                    <a:pos x="7" y="26"/>
                  </a:cxn>
                </a:cxnLst>
                <a:rect l="0" t="0" r="r" b="b"/>
                <a:pathLst>
                  <a:path w="41" h="68">
                    <a:moveTo>
                      <a:pt x="0" y="68"/>
                    </a:moveTo>
                    <a:lnTo>
                      <a:pt x="0" y="68"/>
                    </a:lnTo>
                    <a:lnTo>
                      <a:pt x="0" y="2"/>
                    </a:lnTo>
                    <a:lnTo>
                      <a:pt x="7" y="2"/>
                    </a:lnTo>
                    <a:lnTo>
                      <a:pt x="7" y="8"/>
                    </a:lnTo>
                    <a:cubicBezTo>
                      <a:pt x="9" y="5"/>
                      <a:pt x="11" y="4"/>
                      <a:pt x="13" y="2"/>
                    </a:cubicBezTo>
                    <a:cubicBezTo>
                      <a:pt x="15" y="1"/>
                      <a:pt x="18" y="0"/>
                      <a:pt x="21" y="0"/>
                    </a:cubicBezTo>
                    <a:cubicBezTo>
                      <a:pt x="25" y="0"/>
                      <a:pt x="29" y="2"/>
                      <a:pt x="32" y="4"/>
                    </a:cubicBezTo>
                    <a:cubicBezTo>
                      <a:pt x="35" y="6"/>
                      <a:pt x="37" y="9"/>
                      <a:pt x="39" y="13"/>
                    </a:cubicBezTo>
                    <a:cubicBezTo>
                      <a:pt x="41" y="16"/>
                      <a:pt x="41" y="21"/>
                      <a:pt x="41" y="25"/>
                    </a:cubicBezTo>
                    <a:cubicBezTo>
                      <a:pt x="41" y="30"/>
                      <a:pt x="41" y="34"/>
                      <a:pt x="39" y="38"/>
                    </a:cubicBezTo>
                    <a:cubicBezTo>
                      <a:pt x="37" y="42"/>
                      <a:pt x="35" y="45"/>
                      <a:pt x="31" y="47"/>
                    </a:cubicBezTo>
                    <a:cubicBezTo>
                      <a:pt x="28" y="49"/>
                      <a:pt x="24" y="50"/>
                      <a:pt x="21" y="50"/>
                    </a:cubicBezTo>
                    <a:cubicBezTo>
                      <a:pt x="18" y="50"/>
                      <a:pt x="16" y="50"/>
                      <a:pt x="13" y="49"/>
                    </a:cubicBezTo>
                    <a:cubicBezTo>
                      <a:pt x="11" y="48"/>
                      <a:pt x="10" y="46"/>
                      <a:pt x="8" y="44"/>
                    </a:cubicBezTo>
                    <a:lnTo>
                      <a:pt x="8" y="68"/>
                    </a:lnTo>
                    <a:lnTo>
                      <a:pt x="0" y="68"/>
                    </a:lnTo>
                    <a:close/>
                    <a:moveTo>
                      <a:pt x="7" y="26"/>
                    </a:moveTo>
                    <a:lnTo>
                      <a:pt x="7" y="26"/>
                    </a:lnTo>
                    <a:cubicBezTo>
                      <a:pt x="7" y="32"/>
                      <a:pt x="9" y="36"/>
                      <a:pt x="11" y="39"/>
                    </a:cubicBezTo>
                    <a:cubicBezTo>
                      <a:pt x="14" y="42"/>
                      <a:pt x="17" y="44"/>
                      <a:pt x="20" y="44"/>
                    </a:cubicBezTo>
                    <a:cubicBezTo>
                      <a:pt x="24" y="44"/>
                      <a:pt x="27" y="42"/>
                      <a:pt x="29" y="39"/>
                    </a:cubicBezTo>
                    <a:cubicBezTo>
                      <a:pt x="32" y="36"/>
                      <a:pt x="33" y="31"/>
                      <a:pt x="33" y="25"/>
                    </a:cubicBezTo>
                    <a:cubicBezTo>
                      <a:pt x="33" y="19"/>
                      <a:pt x="32" y="14"/>
                      <a:pt x="29" y="11"/>
                    </a:cubicBezTo>
                    <a:cubicBezTo>
                      <a:pt x="27" y="8"/>
                      <a:pt x="24" y="7"/>
                      <a:pt x="20" y="7"/>
                    </a:cubicBezTo>
                    <a:cubicBezTo>
                      <a:pt x="17" y="7"/>
                      <a:pt x="14" y="8"/>
                      <a:pt x="11" y="12"/>
                    </a:cubicBezTo>
                    <a:cubicBezTo>
                      <a:pt x="9" y="15"/>
                      <a:pt x="7" y="20"/>
                      <a:pt x="7" y="26"/>
                    </a:cubicBezTo>
                    <a:lnTo>
                      <a:pt x="7" y="2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14" name="Freeform 294"/>
              <p:cNvSpPr>
                <a:spLocks noEditPoints="1"/>
              </p:cNvSpPr>
              <p:nvPr/>
            </p:nvSpPr>
            <p:spPr bwMode="auto">
              <a:xfrm>
                <a:off x="4601" y="2920"/>
                <a:ext cx="53" cy="66"/>
              </a:xfrm>
              <a:custGeom>
                <a:avLst/>
                <a:gdLst/>
                <a:ahLst/>
                <a:cxnLst>
                  <a:cxn ang="0">
                    <a:pos x="35" y="34"/>
                  </a:cxn>
                  <a:cxn ang="0">
                    <a:pos x="35" y="34"/>
                  </a:cxn>
                  <a:cxn ang="0">
                    <a:pos x="43" y="35"/>
                  </a:cxn>
                  <a:cxn ang="0">
                    <a:pos x="36" y="46"/>
                  </a:cxn>
                  <a:cxn ang="0">
                    <a:pos x="22" y="50"/>
                  </a:cxn>
                  <a:cxn ang="0">
                    <a:pos x="6" y="44"/>
                  </a:cxn>
                  <a:cxn ang="0">
                    <a:pos x="0" y="26"/>
                  </a:cxn>
                  <a:cxn ang="0">
                    <a:pos x="6" y="7"/>
                  </a:cxn>
                  <a:cxn ang="0">
                    <a:pos x="22" y="0"/>
                  </a:cxn>
                  <a:cxn ang="0">
                    <a:pos x="37" y="7"/>
                  </a:cxn>
                  <a:cxn ang="0">
                    <a:pos x="44" y="25"/>
                  </a:cxn>
                  <a:cxn ang="0">
                    <a:pos x="43" y="27"/>
                  </a:cxn>
                  <a:cxn ang="0">
                    <a:pos x="8" y="27"/>
                  </a:cxn>
                  <a:cxn ang="0">
                    <a:pos x="12" y="40"/>
                  </a:cxn>
                  <a:cxn ang="0">
                    <a:pos x="22" y="44"/>
                  </a:cxn>
                  <a:cxn ang="0">
                    <a:pos x="30" y="41"/>
                  </a:cxn>
                  <a:cxn ang="0">
                    <a:pos x="35" y="34"/>
                  </a:cxn>
                  <a:cxn ang="0">
                    <a:pos x="35" y="34"/>
                  </a:cxn>
                  <a:cxn ang="0">
                    <a:pos x="8" y="21"/>
                  </a:cxn>
                  <a:cxn ang="0">
                    <a:pos x="8" y="21"/>
                  </a:cxn>
                  <a:cxn ang="0">
                    <a:pos x="35" y="21"/>
                  </a:cxn>
                  <a:cxn ang="0">
                    <a:pos x="32" y="12"/>
                  </a:cxn>
                  <a:cxn ang="0">
                    <a:pos x="22" y="7"/>
                  </a:cxn>
                  <a:cxn ang="0">
                    <a:pos x="13" y="11"/>
                  </a:cxn>
                  <a:cxn ang="0">
                    <a:pos x="8" y="21"/>
                  </a:cxn>
                  <a:cxn ang="0">
                    <a:pos x="8" y="21"/>
                  </a:cxn>
                </a:cxnLst>
                <a:rect l="0" t="0" r="r" b="b"/>
                <a:pathLst>
                  <a:path w="44" h="50">
                    <a:moveTo>
                      <a:pt x="35" y="34"/>
                    </a:moveTo>
                    <a:lnTo>
                      <a:pt x="35" y="34"/>
                    </a:lnTo>
                    <a:lnTo>
                      <a:pt x="43" y="35"/>
                    </a:lnTo>
                    <a:cubicBezTo>
                      <a:pt x="42" y="40"/>
                      <a:pt x="39" y="44"/>
                      <a:pt x="36" y="46"/>
                    </a:cubicBezTo>
                    <a:cubicBezTo>
                      <a:pt x="32" y="49"/>
                      <a:pt x="28" y="50"/>
                      <a:pt x="22" y="50"/>
                    </a:cubicBezTo>
                    <a:cubicBezTo>
                      <a:pt x="15" y="50"/>
                      <a:pt x="10" y="48"/>
                      <a:pt x="6" y="44"/>
                    </a:cubicBezTo>
                    <a:cubicBezTo>
                      <a:pt x="2" y="40"/>
                      <a:pt x="0" y="34"/>
                      <a:pt x="0" y="26"/>
                    </a:cubicBezTo>
                    <a:cubicBezTo>
                      <a:pt x="0" y="18"/>
                      <a:pt x="2" y="12"/>
                      <a:pt x="6" y="7"/>
                    </a:cubicBezTo>
                    <a:cubicBezTo>
                      <a:pt x="10" y="3"/>
                      <a:pt x="15" y="0"/>
                      <a:pt x="22" y="0"/>
                    </a:cubicBezTo>
                    <a:cubicBezTo>
                      <a:pt x="28" y="0"/>
                      <a:pt x="33" y="3"/>
                      <a:pt x="37" y="7"/>
                    </a:cubicBezTo>
                    <a:cubicBezTo>
                      <a:pt x="41" y="11"/>
                      <a:pt x="44" y="17"/>
                      <a:pt x="44" y="25"/>
                    </a:cubicBezTo>
                    <a:cubicBezTo>
                      <a:pt x="44" y="26"/>
                      <a:pt x="44" y="27"/>
                      <a:pt x="43" y="27"/>
                    </a:cubicBezTo>
                    <a:lnTo>
                      <a:pt x="8" y="27"/>
                    </a:lnTo>
                    <a:cubicBezTo>
                      <a:pt x="8" y="33"/>
                      <a:pt x="10" y="37"/>
                      <a:pt x="12" y="40"/>
                    </a:cubicBezTo>
                    <a:cubicBezTo>
                      <a:pt x="15" y="42"/>
                      <a:pt x="18" y="44"/>
                      <a:pt x="22" y="44"/>
                    </a:cubicBezTo>
                    <a:cubicBezTo>
                      <a:pt x="25" y="44"/>
                      <a:pt x="28" y="43"/>
                      <a:pt x="30" y="41"/>
                    </a:cubicBezTo>
                    <a:cubicBezTo>
                      <a:pt x="32" y="40"/>
                      <a:pt x="34" y="37"/>
                      <a:pt x="35" y="34"/>
                    </a:cubicBezTo>
                    <a:lnTo>
                      <a:pt x="35" y="34"/>
                    </a:lnTo>
                    <a:close/>
                    <a:moveTo>
                      <a:pt x="8" y="21"/>
                    </a:moveTo>
                    <a:lnTo>
                      <a:pt x="8" y="21"/>
                    </a:lnTo>
                    <a:lnTo>
                      <a:pt x="35" y="21"/>
                    </a:lnTo>
                    <a:cubicBezTo>
                      <a:pt x="35" y="17"/>
                      <a:pt x="34" y="14"/>
                      <a:pt x="32" y="12"/>
                    </a:cubicBezTo>
                    <a:cubicBezTo>
                      <a:pt x="29" y="9"/>
                      <a:pt x="26" y="7"/>
                      <a:pt x="22" y="7"/>
                    </a:cubicBezTo>
                    <a:cubicBezTo>
                      <a:pt x="18" y="7"/>
                      <a:pt x="15" y="8"/>
                      <a:pt x="13" y="11"/>
                    </a:cubicBezTo>
                    <a:cubicBezTo>
                      <a:pt x="10" y="13"/>
                      <a:pt x="9" y="17"/>
                      <a:pt x="8" y="21"/>
                    </a:cubicBezTo>
                    <a:lnTo>
                      <a:pt x="8" y="21"/>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15" name="Freeform 295"/>
              <p:cNvSpPr>
                <a:spLocks/>
              </p:cNvSpPr>
              <p:nvPr/>
            </p:nvSpPr>
            <p:spPr bwMode="auto">
              <a:xfrm>
                <a:off x="4665" y="2920"/>
                <a:ext cx="32" cy="65"/>
              </a:xfrm>
              <a:custGeom>
                <a:avLst/>
                <a:gdLst/>
                <a:ahLst/>
                <a:cxnLst>
                  <a:cxn ang="0">
                    <a:pos x="0" y="49"/>
                  </a:cxn>
                  <a:cxn ang="0">
                    <a:pos x="0" y="49"/>
                  </a:cxn>
                  <a:cxn ang="0">
                    <a:pos x="0" y="2"/>
                  </a:cxn>
                  <a:cxn ang="0">
                    <a:pos x="8" y="2"/>
                  </a:cxn>
                  <a:cxn ang="0">
                    <a:pos x="8" y="9"/>
                  </a:cxn>
                  <a:cxn ang="0">
                    <a:pos x="13" y="2"/>
                  </a:cxn>
                  <a:cxn ang="0">
                    <a:pos x="18" y="0"/>
                  </a:cxn>
                  <a:cxn ang="0">
                    <a:pos x="26" y="3"/>
                  </a:cxn>
                  <a:cxn ang="0">
                    <a:pos x="23" y="11"/>
                  </a:cxn>
                  <a:cxn ang="0">
                    <a:pos x="18" y="9"/>
                  </a:cxn>
                  <a:cxn ang="0">
                    <a:pos x="13" y="10"/>
                  </a:cxn>
                  <a:cxn ang="0">
                    <a:pos x="10" y="15"/>
                  </a:cxn>
                  <a:cxn ang="0">
                    <a:pos x="8" y="24"/>
                  </a:cxn>
                  <a:cxn ang="0">
                    <a:pos x="8" y="49"/>
                  </a:cxn>
                  <a:cxn ang="0">
                    <a:pos x="0" y="49"/>
                  </a:cxn>
                </a:cxnLst>
                <a:rect l="0" t="0" r="r" b="b"/>
                <a:pathLst>
                  <a:path w="26" h="49">
                    <a:moveTo>
                      <a:pt x="0" y="49"/>
                    </a:moveTo>
                    <a:lnTo>
                      <a:pt x="0" y="49"/>
                    </a:lnTo>
                    <a:lnTo>
                      <a:pt x="0" y="2"/>
                    </a:lnTo>
                    <a:lnTo>
                      <a:pt x="8" y="2"/>
                    </a:lnTo>
                    <a:lnTo>
                      <a:pt x="8" y="9"/>
                    </a:lnTo>
                    <a:cubicBezTo>
                      <a:pt x="9" y="5"/>
                      <a:pt x="11" y="3"/>
                      <a:pt x="13" y="2"/>
                    </a:cubicBezTo>
                    <a:cubicBezTo>
                      <a:pt x="14" y="1"/>
                      <a:pt x="16" y="0"/>
                      <a:pt x="18" y="0"/>
                    </a:cubicBezTo>
                    <a:cubicBezTo>
                      <a:pt x="21" y="0"/>
                      <a:pt x="23" y="1"/>
                      <a:pt x="26" y="3"/>
                    </a:cubicBezTo>
                    <a:lnTo>
                      <a:pt x="23" y="11"/>
                    </a:lnTo>
                    <a:cubicBezTo>
                      <a:pt x="22" y="9"/>
                      <a:pt x="20" y="9"/>
                      <a:pt x="18" y="9"/>
                    </a:cubicBezTo>
                    <a:cubicBezTo>
                      <a:pt x="16" y="9"/>
                      <a:pt x="14" y="9"/>
                      <a:pt x="13" y="10"/>
                    </a:cubicBezTo>
                    <a:cubicBezTo>
                      <a:pt x="11" y="12"/>
                      <a:pt x="10" y="13"/>
                      <a:pt x="10" y="15"/>
                    </a:cubicBezTo>
                    <a:cubicBezTo>
                      <a:pt x="9" y="18"/>
                      <a:pt x="8" y="21"/>
                      <a:pt x="8" y="24"/>
                    </a:cubicBezTo>
                    <a:lnTo>
                      <a:pt x="8" y="49"/>
                    </a:lnTo>
                    <a:lnTo>
                      <a:pt x="0"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16" name="Freeform 296"/>
              <p:cNvSpPr>
                <a:spLocks noEditPoints="1"/>
              </p:cNvSpPr>
              <p:nvPr/>
            </p:nvSpPr>
            <p:spPr bwMode="auto">
              <a:xfrm>
                <a:off x="4720" y="2897"/>
                <a:ext cx="76" cy="88"/>
              </a:xfrm>
              <a:custGeom>
                <a:avLst/>
                <a:gdLst/>
                <a:ahLst/>
                <a:cxnLst>
                  <a:cxn ang="0">
                    <a:pos x="0" y="66"/>
                  </a:cxn>
                  <a:cxn ang="0">
                    <a:pos x="0" y="66"/>
                  </a:cxn>
                  <a:cxn ang="0">
                    <a:pos x="26" y="0"/>
                  </a:cxn>
                  <a:cxn ang="0">
                    <a:pos x="35" y="0"/>
                  </a:cxn>
                  <a:cxn ang="0">
                    <a:pos x="62" y="66"/>
                  </a:cxn>
                  <a:cxn ang="0">
                    <a:pos x="52" y="66"/>
                  </a:cxn>
                  <a:cxn ang="0">
                    <a:pos x="44" y="46"/>
                  </a:cxn>
                  <a:cxn ang="0">
                    <a:pos x="17" y="46"/>
                  </a:cxn>
                  <a:cxn ang="0">
                    <a:pos x="10" y="66"/>
                  </a:cxn>
                  <a:cxn ang="0">
                    <a:pos x="0" y="66"/>
                  </a:cxn>
                  <a:cxn ang="0">
                    <a:pos x="19" y="39"/>
                  </a:cxn>
                  <a:cxn ang="0">
                    <a:pos x="19" y="39"/>
                  </a:cxn>
                  <a:cxn ang="0">
                    <a:pos x="42" y="39"/>
                  </a:cxn>
                  <a:cxn ang="0">
                    <a:pos x="35" y="21"/>
                  </a:cxn>
                  <a:cxn ang="0">
                    <a:pos x="30" y="7"/>
                  </a:cxn>
                  <a:cxn ang="0">
                    <a:pos x="27" y="20"/>
                  </a:cxn>
                  <a:cxn ang="0">
                    <a:pos x="19" y="39"/>
                  </a:cxn>
                </a:cxnLst>
                <a:rect l="0" t="0" r="r" b="b"/>
                <a:pathLst>
                  <a:path w="62" h="66">
                    <a:moveTo>
                      <a:pt x="0" y="66"/>
                    </a:moveTo>
                    <a:lnTo>
                      <a:pt x="0" y="66"/>
                    </a:lnTo>
                    <a:lnTo>
                      <a:pt x="26" y="0"/>
                    </a:lnTo>
                    <a:lnTo>
                      <a:pt x="35" y="0"/>
                    </a:lnTo>
                    <a:lnTo>
                      <a:pt x="62" y="66"/>
                    </a:lnTo>
                    <a:lnTo>
                      <a:pt x="52" y="66"/>
                    </a:lnTo>
                    <a:lnTo>
                      <a:pt x="44" y="46"/>
                    </a:lnTo>
                    <a:lnTo>
                      <a:pt x="17" y="46"/>
                    </a:lnTo>
                    <a:lnTo>
                      <a:pt x="10" y="66"/>
                    </a:lnTo>
                    <a:lnTo>
                      <a:pt x="0" y="66"/>
                    </a:lnTo>
                    <a:close/>
                    <a:moveTo>
                      <a:pt x="19" y="39"/>
                    </a:moveTo>
                    <a:lnTo>
                      <a:pt x="19" y="39"/>
                    </a:lnTo>
                    <a:lnTo>
                      <a:pt x="42" y="39"/>
                    </a:lnTo>
                    <a:lnTo>
                      <a:pt x="35" y="21"/>
                    </a:lnTo>
                    <a:cubicBezTo>
                      <a:pt x="33" y="15"/>
                      <a:pt x="31" y="11"/>
                      <a:pt x="30" y="7"/>
                    </a:cubicBezTo>
                    <a:cubicBezTo>
                      <a:pt x="29" y="12"/>
                      <a:pt x="28" y="16"/>
                      <a:pt x="27" y="20"/>
                    </a:cubicBezTo>
                    <a:lnTo>
                      <a:pt x="19" y="3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17" name="Freeform 297"/>
              <p:cNvSpPr>
                <a:spLocks/>
              </p:cNvSpPr>
              <p:nvPr/>
            </p:nvSpPr>
            <p:spPr bwMode="auto">
              <a:xfrm>
                <a:off x="4802" y="2896"/>
                <a:ext cx="64" cy="90"/>
              </a:xfrm>
              <a:custGeom>
                <a:avLst/>
                <a:gdLst/>
                <a:ahLst/>
                <a:cxnLst>
                  <a:cxn ang="0">
                    <a:pos x="0" y="46"/>
                  </a:cxn>
                  <a:cxn ang="0">
                    <a:pos x="0" y="46"/>
                  </a:cxn>
                  <a:cxn ang="0">
                    <a:pos x="8" y="45"/>
                  </a:cxn>
                  <a:cxn ang="0">
                    <a:pos x="11" y="54"/>
                  </a:cxn>
                  <a:cxn ang="0">
                    <a:pos x="18" y="59"/>
                  </a:cxn>
                  <a:cxn ang="0">
                    <a:pos x="28" y="61"/>
                  </a:cxn>
                  <a:cxn ang="0">
                    <a:pos x="37" y="59"/>
                  </a:cxn>
                  <a:cxn ang="0">
                    <a:pos x="42" y="55"/>
                  </a:cxn>
                  <a:cxn ang="0">
                    <a:pos x="44" y="49"/>
                  </a:cxn>
                  <a:cxn ang="0">
                    <a:pos x="42" y="44"/>
                  </a:cxn>
                  <a:cxn ang="0">
                    <a:pos x="36" y="40"/>
                  </a:cxn>
                  <a:cxn ang="0">
                    <a:pos x="25" y="37"/>
                  </a:cxn>
                  <a:cxn ang="0">
                    <a:pos x="12" y="33"/>
                  </a:cxn>
                  <a:cxn ang="0">
                    <a:pos x="5" y="27"/>
                  </a:cxn>
                  <a:cxn ang="0">
                    <a:pos x="3" y="18"/>
                  </a:cxn>
                  <a:cxn ang="0">
                    <a:pos x="5" y="9"/>
                  </a:cxn>
                  <a:cxn ang="0">
                    <a:pos x="14" y="3"/>
                  </a:cxn>
                  <a:cxn ang="0">
                    <a:pos x="26" y="0"/>
                  </a:cxn>
                  <a:cxn ang="0">
                    <a:pos x="39" y="3"/>
                  </a:cxn>
                  <a:cxn ang="0">
                    <a:pos x="47" y="10"/>
                  </a:cxn>
                  <a:cxn ang="0">
                    <a:pos x="51" y="20"/>
                  </a:cxn>
                  <a:cxn ang="0">
                    <a:pos x="42" y="21"/>
                  </a:cxn>
                  <a:cxn ang="0">
                    <a:pos x="38" y="11"/>
                  </a:cxn>
                  <a:cxn ang="0">
                    <a:pos x="26" y="8"/>
                  </a:cxn>
                  <a:cxn ang="0">
                    <a:pos x="15" y="11"/>
                  </a:cxn>
                  <a:cxn ang="0">
                    <a:pos x="11" y="18"/>
                  </a:cxn>
                  <a:cxn ang="0">
                    <a:pos x="14" y="24"/>
                  </a:cxn>
                  <a:cxn ang="0">
                    <a:pos x="27" y="28"/>
                  </a:cxn>
                  <a:cxn ang="0">
                    <a:pos x="41" y="33"/>
                  </a:cxn>
                  <a:cxn ang="0">
                    <a:pos x="50" y="39"/>
                  </a:cxn>
                  <a:cxn ang="0">
                    <a:pos x="53" y="49"/>
                  </a:cxn>
                  <a:cxn ang="0">
                    <a:pos x="50" y="59"/>
                  </a:cxn>
                  <a:cxn ang="0">
                    <a:pos x="41" y="66"/>
                  </a:cxn>
                  <a:cxn ang="0">
                    <a:pos x="28" y="68"/>
                  </a:cxn>
                  <a:cxn ang="0">
                    <a:pos x="13" y="66"/>
                  </a:cxn>
                  <a:cxn ang="0">
                    <a:pos x="4" y="58"/>
                  </a:cxn>
                  <a:cxn ang="0">
                    <a:pos x="0" y="46"/>
                  </a:cxn>
                  <a:cxn ang="0">
                    <a:pos x="0" y="46"/>
                  </a:cxn>
                </a:cxnLst>
                <a:rect l="0" t="0" r="r" b="b"/>
                <a:pathLst>
                  <a:path w="53" h="68">
                    <a:moveTo>
                      <a:pt x="0" y="46"/>
                    </a:moveTo>
                    <a:lnTo>
                      <a:pt x="0" y="46"/>
                    </a:lnTo>
                    <a:lnTo>
                      <a:pt x="8" y="45"/>
                    </a:lnTo>
                    <a:cubicBezTo>
                      <a:pt x="9" y="49"/>
                      <a:pt x="10" y="51"/>
                      <a:pt x="11" y="54"/>
                    </a:cubicBezTo>
                    <a:cubicBezTo>
                      <a:pt x="12" y="56"/>
                      <a:pt x="15" y="57"/>
                      <a:pt x="18" y="59"/>
                    </a:cubicBezTo>
                    <a:cubicBezTo>
                      <a:pt x="21" y="60"/>
                      <a:pt x="24" y="61"/>
                      <a:pt x="28" y="61"/>
                    </a:cubicBezTo>
                    <a:cubicBezTo>
                      <a:pt x="31" y="61"/>
                      <a:pt x="34" y="60"/>
                      <a:pt x="37" y="59"/>
                    </a:cubicBezTo>
                    <a:cubicBezTo>
                      <a:pt x="39" y="58"/>
                      <a:pt x="41" y="57"/>
                      <a:pt x="42" y="55"/>
                    </a:cubicBezTo>
                    <a:cubicBezTo>
                      <a:pt x="43" y="53"/>
                      <a:pt x="44" y="51"/>
                      <a:pt x="44" y="49"/>
                    </a:cubicBezTo>
                    <a:cubicBezTo>
                      <a:pt x="44" y="47"/>
                      <a:pt x="44" y="46"/>
                      <a:pt x="42" y="44"/>
                    </a:cubicBezTo>
                    <a:cubicBezTo>
                      <a:pt x="41" y="42"/>
                      <a:pt x="39" y="41"/>
                      <a:pt x="36" y="40"/>
                    </a:cubicBezTo>
                    <a:cubicBezTo>
                      <a:pt x="35" y="39"/>
                      <a:pt x="31" y="38"/>
                      <a:pt x="25" y="37"/>
                    </a:cubicBezTo>
                    <a:cubicBezTo>
                      <a:pt x="19" y="35"/>
                      <a:pt x="14" y="34"/>
                      <a:pt x="12" y="33"/>
                    </a:cubicBezTo>
                    <a:cubicBezTo>
                      <a:pt x="9" y="31"/>
                      <a:pt x="6" y="29"/>
                      <a:pt x="5" y="27"/>
                    </a:cubicBezTo>
                    <a:cubicBezTo>
                      <a:pt x="3" y="24"/>
                      <a:pt x="3" y="21"/>
                      <a:pt x="3" y="18"/>
                    </a:cubicBezTo>
                    <a:cubicBezTo>
                      <a:pt x="3" y="15"/>
                      <a:pt x="4" y="12"/>
                      <a:pt x="5" y="9"/>
                    </a:cubicBezTo>
                    <a:cubicBezTo>
                      <a:pt x="7" y="6"/>
                      <a:pt x="10" y="4"/>
                      <a:pt x="14" y="3"/>
                    </a:cubicBezTo>
                    <a:cubicBezTo>
                      <a:pt x="17" y="1"/>
                      <a:pt x="21" y="0"/>
                      <a:pt x="26" y="0"/>
                    </a:cubicBezTo>
                    <a:cubicBezTo>
                      <a:pt x="31" y="0"/>
                      <a:pt x="35" y="1"/>
                      <a:pt x="39" y="3"/>
                    </a:cubicBezTo>
                    <a:cubicBezTo>
                      <a:pt x="42" y="4"/>
                      <a:pt x="45" y="7"/>
                      <a:pt x="47" y="10"/>
                    </a:cubicBezTo>
                    <a:cubicBezTo>
                      <a:pt x="49" y="13"/>
                      <a:pt x="50" y="16"/>
                      <a:pt x="51" y="20"/>
                    </a:cubicBezTo>
                    <a:lnTo>
                      <a:pt x="42" y="21"/>
                    </a:lnTo>
                    <a:cubicBezTo>
                      <a:pt x="42" y="16"/>
                      <a:pt x="40" y="13"/>
                      <a:pt x="38" y="11"/>
                    </a:cubicBezTo>
                    <a:cubicBezTo>
                      <a:pt x="35" y="9"/>
                      <a:pt x="31" y="8"/>
                      <a:pt x="26" y="8"/>
                    </a:cubicBezTo>
                    <a:cubicBezTo>
                      <a:pt x="21" y="8"/>
                      <a:pt x="17" y="9"/>
                      <a:pt x="15" y="11"/>
                    </a:cubicBezTo>
                    <a:cubicBezTo>
                      <a:pt x="12" y="13"/>
                      <a:pt x="11" y="15"/>
                      <a:pt x="11" y="18"/>
                    </a:cubicBezTo>
                    <a:cubicBezTo>
                      <a:pt x="11" y="20"/>
                      <a:pt x="12" y="22"/>
                      <a:pt x="14" y="24"/>
                    </a:cubicBezTo>
                    <a:cubicBezTo>
                      <a:pt x="15" y="25"/>
                      <a:pt x="20" y="27"/>
                      <a:pt x="27" y="28"/>
                    </a:cubicBezTo>
                    <a:cubicBezTo>
                      <a:pt x="34" y="30"/>
                      <a:pt x="39" y="31"/>
                      <a:pt x="41" y="33"/>
                    </a:cubicBezTo>
                    <a:cubicBezTo>
                      <a:pt x="45" y="34"/>
                      <a:pt x="48" y="37"/>
                      <a:pt x="50" y="39"/>
                    </a:cubicBezTo>
                    <a:cubicBezTo>
                      <a:pt x="52" y="42"/>
                      <a:pt x="53" y="45"/>
                      <a:pt x="53" y="49"/>
                    </a:cubicBezTo>
                    <a:cubicBezTo>
                      <a:pt x="53" y="52"/>
                      <a:pt x="52" y="55"/>
                      <a:pt x="50" y="59"/>
                    </a:cubicBezTo>
                    <a:cubicBezTo>
                      <a:pt x="47" y="62"/>
                      <a:pt x="45" y="64"/>
                      <a:pt x="41" y="66"/>
                    </a:cubicBezTo>
                    <a:cubicBezTo>
                      <a:pt x="37" y="68"/>
                      <a:pt x="33" y="68"/>
                      <a:pt x="28" y="68"/>
                    </a:cubicBezTo>
                    <a:cubicBezTo>
                      <a:pt x="22" y="68"/>
                      <a:pt x="17" y="68"/>
                      <a:pt x="13" y="66"/>
                    </a:cubicBezTo>
                    <a:cubicBezTo>
                      <a:pt x="9" y="64"/>
                      <a:pt x="6" y="61"/>
                      <a:pt x="4" y="58"/>
                    </a:cubicBezTo>
                    <a:cubicBezTo>
                      <a:pt x="1" y="54"/>
                      <a:pt x="0" y="51"/>
                      <a:pt x="0" y="46"/>
                    </a:cubicBezTo>
                    <a:lnTo>
                      <a:pt x="0" y="4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18" name="Freeform 298"/>
              <p:cNvSpPr>
                <a:spLocks/>
              </p:cNvSpPr>
              <p:nvPr/>
            </p:nvSpPr>
            <p:spPr bwMode="auto">
              <a:xfrm>
                <a:off x="4881" y="2897"/>
                <a:ext cx="76" cy="88"/>
              </a:xfrm>
              <a:custGeom>
                <a:avLst/>
                <a:gdLst/>
                <a:ahLst/>
                <a:cxnLst>
                  <a:cxn ang="0">
                    <a:pos x="0" y="66"/>
                  </a:cxn>
                  <a:cxn ang="0">
                    <a:pos x="0" y="66"/>
                  </a:cxn>
                  <a:cxn ang="0">
                    <a:pos x="0" y="0"/>
                  </a:cxn>
                  <a:cxn ang="0">
                    <a:pos x="13" y="0"/>
                  </a:cxn>
                  <a:cxn ang="0">
                    <a:pos x="29" y="47"/>
                  </a:cxn>
                  <a:cxn ang="0">
                    <a:pos x="32" y="57"/>
                  </a:cxn>
                  <a:cxn ang="0">
                    <a:pos x="36" y="46"/>
                  </a:cxn>
                  <a:cxn ang="0">
                    <a:pos x="51" y="0"/>
                  </a:cxn>
                  <a:cxn ang="0">
                    <a:pos x="63" y="0"/>
                  </a:cxn>
                  <a:cxn ang="0">
                    <a:pos x="63" y="66"/>
                  </a:cxn>
                  <a:cxn ang="0">
                    <a:pos x="55" y="66"/>
                  </a:cxn>
                  <a:cxn ang="0">
                    <a:pos x="55" y="11"/>
                  </a:cxn>
                  <a:cxn ang="0">
                    <a:pos x="35" y="66"/>
                  </a:cxn>
                  <a:cxn ang="0">
                    <a:pos x="28" y="66"/>
                  </a:cxn>
                  <a:cxn ang="0">
                    <a:pos x="9" y="10"/>
                  </a:cxn>
                  <a:cxn ang="0">
                    <a:pos x="9" y="66"/>
                  </a:cxn>
                  <a:cxn ang="0">
                    <a:pos x="0" y="66"/>
                  </a:cxn>
                </a:cxnLst>
                <a:rect l="0" t="0" r="r" b="b"/>
                <a:pathLst>
                  <a:path w="63" h="66">
                    <a:moveTo>
                      <a:pt x="0" y="66"/>
                    </a:moveTo>
                    <a:lnTo>
                      <a:pt x="0" y="66"/>
                    </a:lnTo>
                    <a:lnTo>
                      <a:pt x="0" y="0"/>
                    </a:lnTo>
                    <a:lnTo>
                      <a:pt x="13" y="0"/>
                    </a:lnTo>
                    <a:lnTo>
                      <a:pt x="29" y="47"/>
                    </a:lnTo>
                    <a:cubicBezTo>
                      <a:pt x="30" y="51"/>
                      <a:pt x="31" y="55"/>
                      <a:pt x="32" y="57"/>
                    </a:cubicBezTo>
                    <a:cubicBezTo>
                      <a:pt x="33" y="54"/>
                      <a:pt x="34" y="51"/>
                      <a:pt x="36" y="46"/>
                    </a:cubicBezTo>
                    <a:lnTo>
                      <a:pt x="51" y="0"/>
                    </a:lnTo>
                    <a:lnTo>
                      <a:pt x="63" y="0"/>
                    </a:lnTo>
                    <a:lnTo>
                      <a:pt x="63" y="66"/>
                    </a:lnTo>
                    <a:lnTo>
                      <a:pt x="55" y="66"/>
                    </a:lnTo>
                    <a:lnTo>
                      <a:pt x="55" y="11"/>
                    </a:lnTo>
                    <a:lnTo>
                      <a:pt x="35" y="66"/>
                    </a:lnTo>
                    <a:lnTo>
                      <a:pt x="28" y="66"/>
                    </a:lnTo>
                    <a:lnTo>
                      <a:pt x="9" y="10"/>
                    </a:lnTo>
                    <a:lnTo>
                      <a:pt x="9"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19" name="Freeform 299"/>
              <p:cNvSpPr>
                <a:spLocks noEditPoints="1"/>
              </p:cNvSpPr>
              <p:nvPr/>
            </p:nvSpPr>
            <p:spPr bwMode="auto">
              <a:xfrm>
                <a:off x="3717" y="3154"/>
                <a:ext cx="76" cy="87"/>
              </a:xfrm>
              <a:custGeom>
                <a:avLst/>
                <a:gdLst/>
                <a:ahLst/>
                <a:cxnLst>
                  <a:cxn ang="0">
                    <a:pos x="0" y="66"/>
                  </a:cxn>
                  <a:cxn ang="0">
                    <a:pos x="0" y="66"/>
                  </a:cxn>
                  <a:cxn ang="0">
                    <a:pos x="26" y="0"/>
                  </a:cxn>
                  <a:cxn ang="0">
                    <a:pos x="35" y="0"/>
                  </a:cxn>
                  <a:cxn ang="0">
                    <a:pos x="62" y="66"/>
                  </a:cxn>
                  <a:cxn ang="0">
                    <a:pos x="52" y="66"/>
                  </a:cxn>
                  <a:cxn ang="0">
                    <a:pos x="44" y="46"/>
                  </a:cxn>
                  <a:cxn ang="0">
                    <a:pos x="17" y="46"/>
                  </a:cxn>
                  <a:cxn ang="0">
                    <a:pos x="10" y="66"/>
                  </a:cxn>
                  <a:cxn ang="0">
                    <a:pos x="0" y="66"/>
                  </a:cxn>
                  <a:cxn ang="0">
                    <a:pos x="19" y="39"/>
                  </a:cxn>
                  <a:cxn ang="0">
                    <a:pos x="19" y="39"/>
                  </a:cxn>
                  <a:cxn ang="0">
                    <a:pos x="42" y="39"/>
                  </a:cxn>
                  <a:cxn ang="0">
                    <a:pos x="35" y="21"/>
                  </a:cxn>
                  <a:cxn ang="0">
                    <a:pos x="30" y="7"/>
                  </a:cxn>
                  <a:cxn ang="0">
                    <a:pos x="27" y="20"/>
                  </a:cxn>
                  <a:cxn ang="0">
                    <a:pos x="19" y="39"/>
                  </a:cxn>
                </a:cxnLst>
                <a:rect l="0" t="0" r="r" b="b"/>
                <a:pathLst>
                  <a:path w="62" h="66">
                    <a:moveTo>
                      <a:pt x="0" y="66"/>
                    </a:moveTo>
                    <a:lnTo>
                      <a:pt x="0" y="66"/>
                    </a:lnTo>
                    <a:lnTo>
                      <a:pt x="26" y="0"/>
                    </a:lnTo>
                    <a:lnTo>
                      <a:pt x="35" y="0"/>
                    </a:lnTo>
                    <a:lnTo>
                      <a:pt x="62" y="66"/>
                    </a:lnTo>
                    <a:lnTo>
                      <a:pt x="52" y="66"/>
                    </a:lnTo>
                    <a:lnTo>
                      <a:pt x="44" y="46"/>
                    </a:lnTo>
                    <a:lnTo>
                      <a:pt x="17" y="46"/>
                    </a:lnTo>
                    <a:lnTo>
                      <a:pt x="10" y="66"/>
                    </a:lnTo>
                    <a:lnTo>
                      <a:pt x="0" y="66"/>
                    </a:lnTo>
                    <a:close/>
                    <a:moveTo>
                      <a:pt x="19" y="39"/>
                    </a:moveTo>
                    <a:lnTo>
                      <a:pt x="19" y="39"/>
                    </a:lnTo>
                    <a:lnTo>
                      <a:pt x="42" y="39"/>
                    </a:lnTo>
                    <a:lnTo>
                      <a:pt x="35" y="21"/>
                    </a:lnTo>
                    <a:cubicBezTo>
                      <a:pt x="33" y="15"/>
                      <a:pt x="31" y="10"/>
                      <a:pt x="30" y="7"/>
                    </a:cubicBezTo>
                    <a:cubicBezTo>
                      <a:pt x="29" y="11"/>
                      <a:pt x="28" y="15"/>
                      <a:pt x="27" y="20"/>
                    </a:cubicBezTo>
                    <a:lnTo>
                      <a:pt x="19" y="3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20" name="Freeform 300"/>
              <p:cNvSpPr>
                <a:spLocks/>
              </p:cNvSpPr>
              <p:nvPr/>
            </p:nvSpPr>
            <p:spPr bwMode="auto">
              <a:xfrm>
                <a:off x="3799" y="3152"/>
                <a:ext cx="63" cy="90"/>
              </a:xfrm>
              <a:custGeom>
                <a:avLst/>
                <a:gdLst/>
                <a:ahLst/>
                <a:cxnLst>
                  <a:cxn ang="0">
                    <a:pos x="0" y="46"/>
                  </a:cxn>
                  <a:cxn ang="0">
                    <a:pos x="0" y="46"/>
                  </a:cxn>
                  <a:cxn ang="0">
                    <a:pos x="8" y="45"/>
                  </a:cxn>
                  <a:cxn ang="0">
                    <a:pos x="11" y="53"/>
                  </a:cxn>
                  <a:cxn ang="0">
                    <a:pos x="18" y="58"/>
                  </a:cxn>
                  <a:cxn ang="0">
                    <a:pos x="28" y="60"/>
                  </a:cxn>
                  <a:cxn ang="0">
                    <a:pos x="37" y="59"/>
                  </a:cxn>
                  <a:cxn ang="0">
                    <a:pos x="42" y="55"/>
                  </a:cxn>
                  <a:cxn ang="0">
                    <a:pos x="44" y="49"/>
                  </a:cxn>
                  <a:cxn ang="0">
                    <a:pos x="42" y="44"/>
                  </a:cxn>
                  <a:cxn ang="0">
                    <a:pos x="36" y="40"/>
                  </a:cxn>
                  <a:cxn ang="0">
                    <a:pos x="25" y="36"/>
                  </a:cxn>
                  <a:cxn ang="0">
                    <a:pos x="12" y="32"/>
                  </a:cxn>
                  <a:cxn ang="0">
                    <a:pos x="5" y="26"/>
                  </a:cxn>
                  <a:cxn ang="0">
                    <a:pos x="3" y="18"/>
                  </a:cxn>
                  <a:cxn ang="0">
                    <a:pos x="5" y="9"/>
                  </a:cxn>
                  <a:cxn ang="0">
                    <a:pos x="14" y="2"/>
                  </a:cxn>
                  <a:cxn ang="0">
                    <a:pos x="26" y="0"/>
                  </a:cxn>
                  <a:cxn ang="0">
                    <a:pos x="39" y="2"/>
                  </a:cxn>
                  <a:cxn ang="0">
                    <a:pos x="47" y="9"/>
                  </a:cxn>
                  <a:cxn ang="0">
                    <a:pos x="50" y="20"/>
                  </a:cxn>
                  <a:cxn ang="0">
                    <a:pos x="42" y="20"/>
                  </a:cxn>
                  <a:cxn ang="0">
                    <a:pos x="38" y="11"/>
                  </a:cxn>
                  <a:cxn ang="0">
                    <a:pos x="26" y="8"/>
                  </a:cxn>
                  <a:cxn ang="0">
                    <a:pos x="15" y="10"/>
                  </a:cxn>
                  <a:cxn ang="0">
                    <a:pos x="11" y="17"/>
                  </a:cxn>
                  <a:cxn ang="0">
                    <a:pos x="14" y="23"/>
                  </a:cxn>
                  <a:cxn ang="0">
                    <a:pos x="27" y="28"/>
                  </a:cxn>
                  <a:cxn ang="0">
                    <a:pos x="41" y="32"/>
                  </a:cxn>
                  <a:cxn ang="0">
                    <a:pos x="50" y="39"/>
                  </a:cxn>
                  <a:cxn ang="0">
                    <a:pos x="52" y="48"/>
                  </a:cxn>
                  <a:cxn ang="0">
                    <a:pos x="49" y="58"/>
                  </a:cxn>
                  <a:cxn ang="0">
                    <a:pos x="41" y="65"/>
                  </a:cxn>
                  <a:cxn ang="0">
                    <a:pos x="28" y="68"/>
                  </a:cxn>
                  <a:cxn ang="0">
                    <a:pos x="13" y="65"/>
                  </a:cxn>
                  <a:cxn ang="0">
                    <a:pos x="4" y="58"/>
                  </a:cxn>
                  <a:cxn ang="0">
                    <a:pos x="0" y="46"/>
                  </a:cxn>
                  <a:cxn ang="0">
                    <a:pos x="0" y="46"/>
                  </a:cxn>
                </a:cxnLst>
                <a:rect l="0" t="0" r="r" b="b"/>
                <a:pathLst>
                  <a:path w="52" h="68">
                    <a:moveTo>
                      <a:pt x="0" y="46"/>
                    </a:moveTo>
                    <a:lnTo>
                      <a:pt x="0" y="46"/>
                    </a:lnTo>
                    <a:lnTo>
                      <a:pt x="8" y="45"/>
                    </a:lnTo>
                    <a:cubicBezTo>
                      <a:pt x="9" y="48"/>
                      <a:pt x="10" y="51"/>
                      <a:pt x="11" y="53"/>
                    </a:cubicBezTo>
                    <a:cubicBezTo>
                      <a:pt x="12" y="55"/>
                      <a:pt x="15" y="57"/>
                      <a:pt x="18" y="58"/>
                    </a:cubicBezTo>
                    <a:cubicBezTo>
                      <a:pt x="21" y="60"/>
                      <a:pt x="24" y="60"/>
                      <a:pt x="28" y="60"/>
                    </a:cubicBezTo>
                    <a:cubicBezTo>
                      <a:pt x="31" y="60"/>
                      <a:pt x="34" y="60"/>
                      <a:pt x="37" y="59"/>
                    </a:cubicBezTo>
                    <a:cubicBezTo>
                      <a:pt x="39" y="58"/>
                      <a:pt x="41" y="56"/>
                      <a:pt x="42" y="55"/>
                    </a:cubicBezTo>
                    <a:cubicBezTo>
                      <a:pt x="43" y="53"/>
                      <a:pt x="44" y="51"/>
                      <a:pt x="44" y="49"/>
                    </a:cubicBezTo>
                    <a:cubicBezTo>
                      <a:pt x="44" y="47"/>
                      <a:pt x="43" y="45"/>
                      <a:pt x="42" y="44"/>
                    </a:cubicBezTo>
                    <a:cubicBezTo>
                      <a:pt x="41" y="42"/>
                      <a:pt x="39" y="41"/>
                      <a:pt x="36" y="40"/>
                    </a:cubicBezTo>
                    <a:cubicBezTo>
                      <a:pt x="35" y="39"/>
                      <a:pt x="31" y="38"/>
                      <a:pt x="25" y="36"/>
                    </a:cubicBezTo>
                    <a:cubicBezTo>
                      <a:pt x="19" y="35"/>
                      <a:pt x="14" y="34"/>
                      <a:pt x="12" y="32"/>
                    </a:cubicBezTo>
                    <a:cubicBezTo>
                      <a:pt x="9" y="31"/>
                      <a:pt x="6" y="29"/>
                      <a:pt x="5" y="26"/>
                    </a:cubicBezTo>
                    <a:cubicBezTo>
                      <a:pt x="3" y="24"/>
                      <a:pt x="3" y="21"/>
                      <a:pt x="3" y="18"/>
                    </a:cubicBezTo>
                    <a:cubicBezTo>
                      <a:pt x="3" y="15"/>
                      <a:pt x="3" y="12"/>
                      <a:pt x="5" y="9"/>
                    </a:cubicBezTo>
                    <a:cubicBezTo>
                      <a:pt x="7" y="6"/>
                      <a:pt x="10" y="4"/>
                      <a:pt x="14" y="2"/>
                    </a:cubicBezTo>
                    <a:cubicBezTo>
                      <a:pt x="17" y="1"/>
                      <a:pt x="21" y="0"/>
                      <a:pt x="26" y="0"/>
                    </a:cubicBezTo>
                    <a:cubicBezTo>
                      <a:pt x="31" y="0"/>
                      <a:pt x="35" y="1"/>
                      <a:pt x="39" y="2"/>
                    </a:cubicBezTo>
                    <a:cubicBezTo>
                      <a:pt x="42" y="4"/>
                      <a:pt x="45" y="6"/>
                      <a:pt x="47" y="9"/>
                    </a:cubicBezTo>
                    <a:cubicBezTo>
                      <a:pt x="49" y="12"/>
                      <a:pt x="50" y="16"/>
                      <a:pt x="50" y="20"/>
                    </a:cubicBezTo>
                    <a:lnTo>
                      <a:pt x="42" y="20"/>
                    </a:lnTo>
                    <a:cubicBezTo>
                      <a:pt x="42" y="16"/>
                      <a:pt x="40" y="13"/>
                      <a:pt x="38" y="11"/>
                    </a:cubicBezTo>
                    <a:cubicBezTo>
                      <a:pt x="35" y="9"/>
                      <a:pt x="31" y="8"/>
                      <a:pt x="26" y="8"/>
                    </a:cubicBezTo>
                    <a:cubicBezTo>
                      <a:pt x="21" y="8"/>
                      <a:pt x="17" y="9"/>
                      <a:pt x="15" y="10"/>
                    </a:cubicBezTo>
                    <a:cubicBezTo>
                      <a:pt x="12" y="12"/>
                      <a:pt x="11" y="15"/>
                      <a:pt x="11" y="17"/>
                    </a:cubicBezTo>
                    <a:cubicBezTo>
                      <a:pt x="11" y="20"/>
                      <a:pt x="12" y="22"/>
                      <a:pt x="14" y="23"/>
                    </a:cubicBezTo>
                    <a:cubicBezTo>
                      <a:pt x="15" y="25"/>
                      <a:pt x="20" y="26"/>
                      <a:pt x="27" y="28"/>
                    </a:cubicBezTo>
                    <a:cubicBezTo>
                      <a:pt x="34" y="30"/>
                      <a:pt x="39" y="31"/>
                      <a:pt x="41" y="32"/>
                    </a:cubicBezTo>
                    <a:cubicBezTo>
                      <a:pt x="45" y="34"/>
                      <a:pt x="48" y="36"/>
                      <a:pt x="50" y="39"/>
                    </a:cubicBezTo>
                    <a:cubicBezTo>
                      <a:pt x="52" y="42"/>
                      <a:pt x="52" y="45"/>
                      <a:pt x="52" y="48"/>
                    </a:cubicBezTo>
                    <a:cubicBezTo>
                      <a:pt x="52" y="52"/>
                      <a:pt x="51" y="55"/>
                      <a:pt x="49" y="58"/>
                    </a:cubicBezTo>
                    <a:cubicBezTo>
                      <a:pt x="47" y="61"/>
                      <a:pt x="45" y="64"/>
                      <a:pt x="41" y="65"/>
                    </a:cubicBezTo>
                    <a:cubicBezTo>
                      <a:pt x="37" y="67"/>
                      <a:pt x="33" y="68"/>
                      <a:pt x="28" y="68"/>
                    </a:cubicBezTo>
                    <a:cubicBezTo>
                      <a:pt x="22" y="68"/>
                      <a:pt x="17" y="67"/>
                      <a:pt x="13" y="65"/>
                    </a:cubicBezTo>
                    <a:cubicBezTo>
                      <a:pt x="9" y="64"/>
                      <a:pt x="6" y="61"/>
                      <a:pt x="4" y="58"/>
                    </a:cubicBezTo>
                    <a:cubicBezTo>
                      <a:pt x="1" y="54"/>
                      <a:pt x="0" y="50"/>
                      <a:pt x="0" y="46"/>
                    </a:cubicBezTo>
                    <a:lnTo>
                      <a:pt x="0" y="4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21" name="Freeform 301"/>
              <p:cNvSpPr>
                <a:spLocks/>
              </p:cNvSpPr>
              <p:nvPr/>
            </p:nvSpPr>
            <p:spPr bwMode="auto">
              <a:xfrm>
                <a:off x="3878" y="3154"/>
                <a:ext cx="76" cy="87"/>
              </a:xfrm>
              <a:custGeom>
                <a:avLst/>
                <a:gdLst/>
                <a:ahLst/>
                <a:cxnLst>
                  <a:cxn ang="0">
                    <a:pos x="0" y="66"/>
                  </a:cxn>
                  <a:cxn ang="0">
                    <a:pos x="0" y="66"/>
                  </a:cxn>
                  <a:cxn ang="0">
                    <a:pos x="0" y="0"/>
                  </a:cxn>
                  <a:cxn ang="0">
                    <a:pos x="13" y="0"/>
                  </a:cxn>
                  <a:cxn ang="0">
                    <a:pos x="29" y="47"/>
                  </a:cxn>
                  <a:cxn ang="0">
                    <a:pos x="32" y="56"/>
                  </a:cxn>
                  <a:cxn ang="0">
                    <a:pos x="35" y="46"/>
                  </a:cxn>
                  <a:cxn ang="0">
                    <a:pos x="51" y="0"/>
                  </a:cxn>
                  <a:cxn ang="0">
                    <a:pos x="63" y="0"/>
                  </a:cxn>
                  <a:cxn ang="0">
                    <a:pos x="63" y="66"/>
                  </a:cxn>
                  <a:cxn ang="0">
                    <a:pos x="55" y="66"/>
                  </a:cxn>
                  <a:cxn ang="0">
                    <a:pos x="55" y="11"/>
                  </a:cxn>
                  <a:cxn ang="0">
                    <a:pos x="35" y="66"/>
                  </a:cxn>
                  <a:cxn ang="0">
                    <a:pos x="28" y="66"/>
                  </a:cxn>
                  <a:cxn ang="0">
                    <a:pos x="9" y="10"/>
                  </a:cxn>
                  <a:cxn ang="0">
                    <a:pos x="9" y="66"/>
                  </a:cxn>
                  <a:cxn ang="0">
                    <a:pos x="0" y="66"/>
                  </a:cxn>
                </a:cxnLst>
                <a:rect l="0" t="0" r="r" b="b"/>
                <a:pathLst>
                  <a:path w="63" h="66">
                    <a:moveTo>
                      <a:pt x="0" y="66"/>
                    </a:moveTo>
                    <a:lnTo>
                      <a:pt x="0" y="66"/>
                    </a:lnTo>
                    <a:lnTo>
                      <a:pt x="0" y="0"/>
                    </a:lnTo>
                    <a:lnTo>
                      <a:pt x="13" y="0"/>
                    </a:lnTo>
                    <a:lnTo>
                      <a:pt x="29" y="47"/>
                    </a:lnTo>
                    <a:cubicBezTo>
                      <a:pt x="30" y="51"/>
                      <a:pt x="31" y="54"/>
                      <a:pt x="32" y="56"/>
                    </a:cubicBezTo>
                    <a:cubicBezTo>
                      <a:pt x="33" y="54"/>
                      <a:pt x="34" y="50"/>
                      <a:pt x="35" y="46"/>
                    </a:cubicBezTo>
                    <a:lnTo>
                      <a:pt x="51" y="0"/>
                    </a:lnTo>
                    <a:lnTo>
                      <a:pt x="63" y="0"/>
                    </a:lnTo>
                    <a:lnTo>
                      <a:pt x="63" y="66"/>
                    </a:lnTo>
                    <a:lnTo>
                      <a:pt x="55" y="66"/>
                    </a:lnTo>
                    <a:lnTo>
                      <a:pt x="55" y="11"/>
                    </a:lnTo>
                    <a:lnTo>
                      <a:pt x="35" y="66"/>
                    </a:lnTo>
                    <a:lnTo>
                      <a:pt x="28" y="66"/>
                    </a:lnTo>
                    <a:lnTo>
                      <a:pt x="9" y="10"/>
                    </a:lnTo>
                    <a:lnTo>
                      <a:pt x="9"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22" name="Freeform 302"/>
              <p:cNvSpPr>
                <a:spLocks/>
              </p:cNvSpPr>
              <p:nvPr/>
            </p:nvSpPr>
            <p:spPr bwMode="auto">
              <a:xfrm>
                <a:off x="2720" y="3600"/>
                <a:ext cx="104" cy="6"/>
              </a:xfrm>
              <a:custGeom>
                <a:avLst/>
                <a:gdLst/>
                <a:ahLst/>
                <a:cxnLst>
                  <a:cxn ang="0">
                    <a:pos x="0" y="4"/>
                  </a:cxn>
                  <a:cxn ang="0">
                    <a:pos x="0" y="4"/>
                  </a:cxn>
                  <a:cxn ang="0">
                    <a:pos x="85" y="4"/>
                  </a:cxn>
                  <a:cxn ang="0">
                    <a:pos x="85" y="0"/>
                  </a:cxn>
                  <a:cxn ang="0">
                    <a:pos x="0" y="0"/>
                  </a:cxn>
                  <a:cxn ang="0">
                    <a:pos x="0" y="4"/>
                  </a:cxn>
                </a:cxnLst>
                <a:rect l="0" t="0" r="r" b="b"/>
                <a:pathLst>
                  <a:path w="85" h="4">
                    <a:moveTo>
                      <a:pt x="0" y="4"/>
                    </a:moveTo>
                    <a:lnTo>
                      <a:pt x="0" y="4"/>
                    </a:lnTo>
                    <a:lnTo>
                      <a:pt x="85" y="4"/>
                    </a:lnTo>
                    <a:lnTo>
                      <a:pt x="85" y="0"/>
                    </a:lnTo>
                    <a:lnTo>
                      <a:pt x="0" y="0"/>
                    </a:lnTo>
                    <a:lnTo>
                      <a:pt x="0" y="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23" name="Freeform 303"/>
              <p:cNvSpPr>
                <a:spLocks/>
              </p:cNvSpPr>
              <p:nvPr/>
            </p:nvSpPr>
            <p:spPr bwMode="auto">
              <a:xfrm>
                <a:off x="2820" y="3417"/>
                <a:ext cx="6" cy="363"/>
              </a:xfrm>
              <a:custGeom>
                <a:avLst/>
                <a:gdLst/>
                <a:ahLst/>
                <a:cxnLst>
                  <a:cxn ang="0">
                    <a:pos x="0" y="275"/>
                  </a:cxn>
                  <a:cxn ang="0">
                    <a:pos x="0" y="275"/>
                  </a:cxn>
                  <a:cxn ang="0">
                    <a:pos x="5" y="275"/>
                  </a:cxn>
                  <a:cxn ang="0">
                    <a:pos x="5" y="0"/>
                  </a:cxn>
                  <a:cxn ang="0">
                    <a:pos x="0" y="0"/>
                  </a:cxn>
                  <a:cxn ang="0">
                    <a:pos x="0" y="275"/>
                  </a:cxn>
                </a:cxnLst>
                <a:rect l="0" t="0" r="r" b="b"/>
                <a:pathLst>
                  <a:path w="5" h="275">
                    <a:moveTo>
                      <a:pt x="0" y="275"/>
                    </a:moveTo>
                    <a:lnTo>
                      <a:pt x="0" y="275"/>
                    </a:lnTo>
                    <a:lnTo>
                      <a:pt x="5" y="275"/>
                    </a:lnTo>
                    <a:lnTo>
                      <a:pt x="5" y="0"/>
                    </a:lnTo>
                    <a:lnTo>
                      <a:pt x="0" y="0"/>
                    </a:lnTo>
                    <a:lnTo>
                      <a:pt x="0" y="27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24" name="Freeform 304"/>
              <p:cNvSpPr>
                <a:spLocks/>
              </p:cNvSpPr>
              <p:nvPr/>
            </p:nvSpPr>
            <p:spPr bwMode="auto">
              <a:xfrm>
                <a:off x="2824" y="3776"/>
                <a:ext cx="103" cy="5"/>
              </a:xfrm>
              <a:custGeom>
                <a:avLst/>
                <a:gdLst/>
                <a:ahLst/>
                <a:cxnLst>
                  <a:cxn ang="0">
                    <a:pos x="0" y="4"/>
                  </a:cxn>
                  <a:cxn ang="0">
                    <a:pos x="0" y="4"/>
                  </a:cxn>
                  <a:cxn ang="0">
                    <a:pos x="85" y="4"/>
                  </a:cxn>
                  <a:cxn ang="0">
                    <a:pos x="85" y="0"/>
                  </a:cxn>
                  <a:cxn ang="0">
                    <a:pos x="0" y="0"/>
                  </a:cxn>
                  <a:cxn ang="0">
                    <a:pos x="0" y="4"/>
                  </a:cxn>
                </a:cxnLst>
                <a:rect l="0" t="0" r="r" b="b"/>
                <a:pathLst>
                  <a:path w="85" h="4">
                    <a:moveTo>
                      <a:pt x="0" y="4"/>
                    </a:moveTo>
                    <a:lnTo>
                      <a:pt x="0" y="4"/>
                    </a:lnTo>
                    <a:lnTo>
                      <a:pt x="85" y="4"/>
                    </a:lnTo>
                    <a:lnTo>
                      <a:pt x="85" y="0"/>
                    </a:lnTo>
                    <a:lnTo>
                      <a:pt x="0" y="0"/>
                    </a:lnTo>
                    <a:lnTo>
                      <a:pt x="0" y="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25" name="Freeform 305"/>
              <p:cNvSpPr>
                <a:spLocks/>
              </p:cNvSpPr>
              <p:nvPr/>
            </p:nvSpPr>
            <p:spPr bwMode="auto">
              <a:xfrm>
                <a:off x="2824" y="3414"/>
                <a:ext cx="103" cy="7"/>
              </a:xfrm>
              <a:custGeom>
                <a:avLst/>
                <a:gdLst/>
                <a:ahLst/>
                <a:cxnLst>
                  <a:cxn ang="0">
                    <a:pos x="0" y="5"/>
                  </a:cxn>
                  <a:cxn ang="0">
                    <a:pos x="0" y="5"/>
                  </a:cxn>
                  <a:cxn ang="0">
                    <a:pos x="85" y="5"/>
                  </a:cxn>
                  <a:cxn ang="0">
                    <a:pos x="85" y="0"/>
                  </a:cxn>
                  <a:cxn ang="0">
                    <a:pos x="0" y="0"/>
                  </a:cxn>
                  <a:cxn ang="0">
                    <a:pos x="0" y="5"/>
                  </a:cxn>
                </a:cxnLst>
                <a:rect l="0" t="0" r="r" b="b"/>
                <a:pathLst>
                  <a:path w="85" h="5">
                    <a:moveTo>
                      <a:pt x="0" y="5"/>
                    </a:moveTo>
                    <a:lnTo>
                      <a:pt x="0" y="5"/>
                    </a:lnTo>
                    <a:lnTo>
                      <a:pt x="85" y="5"/>
                    </a:lnTo>
                    <a:lnTo>
                      <a:pt x="85" y="0"/>
                    </a:lnTo>
                    <a:lnTo>
                      <a:pt x="0" y="0"/>
                    </a:lnTo>
                    <a:lnTo>
                      <a:pt x="0" y="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26" name="Freeform 306"/>
              <p:cNvSpPr>
                <a:spLocks/>
              </p:cNvSpPr>
              <p:nvPr/>
            </p:nvSpPr>
            <p:spPr bwMode="auto">
              <a:xfrm>
                <a:off x="2977" y="3394"/>
                <a:ext cx="62" cy="87"/>
              </a:xfrm>
              <a:custGeom>
                <a:avLst/>
                <a:gdLst/>
                <a:ahLst/>
                <a:cxnLst>
                  <a:cxn ang="0">
                    <a:pos x="0" y="66"/>
                  </a:cxn>
                  <a:cxn ang="0">
                    <a:pos x="0" y="66"/>
                  </a:cxn>
                  <a:cxn ang="0">
                    <a:pos x="0" y="0"/>
                  </a:cxn>
                  <a:cxn ang="0">
                    <a:pos x="8" y="0"/>
                  </a:cxn>
                  <a:cxn ang="0">
                    <a:pos x="43" y="52"/>
                  </a:cxn>
                  <a:cxn ang="0">
                    <a:pos x="43" y="0"/>
                  </a:cxn>
                  <a:cxn ang="0">
                    <a:pos x="51" y="0"/>
                  </a:cxn>
                  <a:cxn ang="0">
                    <a:pos x="51" y="66"/>
                  </a:cxn>
                  <a:cxn ang="0">
                    <a:pos x="42" y="66"/>
                  </a:cxn>
                  <a:cxn ang="0">
                    <a:pos x="8" y="15"/>
                  </a:cxn>
                  <a:cxn ang="0">
                    <a:pos x="8" y="66"/>
                  </a:cxn>
                  <a:cxn ang="0">
                    <a:pos x="0" y="66"/>
                  </a:cxn>
                </a:cxnLst>
                <a:rect l="0" t="0" r="r" b="b"/>
                <a:pathLst>
                  <a:path w="51" h="66">
                    <a:moveTo>
                      <a:pt x="0" y="66"/>
                    </a:moveTo>
                    <a:lnTo>
                      <a:pt x="0" y="66"/>
                    </a:lnTo>
                    <a:lnTo>
                      <a:pt x="0" y="0"/>
                    </a:lnTo>
                    <a:lnTo>
                      <a:pt x="8" y="0"/>
                    </a:lnTo>
                    <a:lnTo>
                      <a:pt x="43" y="52"/>
                    </a:lnTo>
                    <a:lnTo>
                      <a:pt x="43" y="0"/>
                    </a:lnTo>
                    <a:lnTo>
                      <a:pt x="51" y="0"/>
                    </a:lnTo>
                    <a:lnTo>
                      <a:pt x="51" y="66"/>
                    </a:lnTo>
                    <a:lnTo>
                      <a:pt x="42" y="66"/>
                    </a:lnTo>
                    <a:lnTo>
                      <a:pt x="8" y="15"/>
                    </a:ln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27" name="Freeform 307"/>
              <p:cNvSpPr>
                <a:spLocks/>
              </p:cNvSpPr>
              <p:nvPr/>
            </p:nvSpPr>
            <p:spPr bwMode="auto">
              <a:xfrm>
                <a:off x="3057" y="3419"/>
                <a:ext cx="47" cy="64"/>
              </a:xfrm>
              <a:custGeom>
                <a:avLst/>
                <a:gdLst/>
                <a:ahLst/>
                <a:cxnLst>
                  <a:cxn ang="0">
                    <a:pos x="31" y="47"/>
                  </a:cxn>
                  <a:cxn ang="0">
                    <a:pos x="31" y="47"/>
                  </a:cxn>
                  <a:cxn ang="0">
                    <a:pos x="31" y="40"/>
                  </a:cxn>
                  <a:cxn ang="0">
                    <a:pos x="16" y="48"/>
                  </a:cxn>
                  <a:cxn ang="0">
                    <a:pos x="8" y="47"/>
                  </a:cxn>
                  <a:cxn ang="0">
                    <a:pos x="3" y="43"/>
                  </a:cxn>
                  <a:cxn ang="0">
                    <a:pos x="0" y="37"/>
                  </a:cxn>
                  <a:cxn ang="0">
                    <a:pos x="0" y="29"/>
                  </a:cxn>
                  <a:cxn ang="0">
                    <a:pos x="0" y="0"/>
                  </a:cxn>
                  <a:cxn ang="0">
                    <a:pos x="8" y="0"/>
                  </a:cxn>
                  <a:cxn ang="0">
                    <a:pos x="8" y="26"/>
                  </a:cxn>
                  <a:cxn ang="0">
                    <a:pos x="8" y="35"/>
                  </a:cxn>
                  <a:cxn ang="0">
                    <a:pos x="11" y="40"/>
                  </a:cxn>
                  <a:cxn ang="0">
                    <a:pos x="18" y="41"/>
                  </a:cxn>
                  <a:cxn ang="0">
                    <a:pos x="24" y="40"/>
                  </a:cxn>
                  <a:cxn ang="0">
                    <a:pos x="29" y="34"/>
                  </a:cxn>
                  <a:cxn ang="0">
                    <a:pos x="30" y="25"/>
                  </a:cxn>
                  <a:cxn ang="0">
                    <a:pos x="30" y="0"/>
                  </a:cxn>
                  <a:cxn ang="0">
                    <a:pos x="38" y="0"/>
                  </a:cxn>
                  <a:cxn ang="0">
                    <a:pos x="38" y="47"/>
                  </a:cxn>
                  <a:cxn ang="0">
                    <a:pos x="31" y="47"/>
                  </a:cxn>
                </a:cxnLst>
                <a:rect l="0" t="0" r="r" b="b"/>
                <a:pathLst>
                  <a:path w="38" h="48">
                    <a:moveTo>
                      <a:pt x="31" y="47"/>
                    </a:moveTo>
                    <a:lnTo>
                      <a:pt x="31" y="47"/>
                    </a:lnTo>
                    <a:lnTo>
                      <a:pt x="31" y="40"/>
                    </a:lnTo>
                    <a:cubicBezTo>
                      <a:pt x="27" y="46"/>
                      <a:pt x="22" y="48"/>
                      <a:pt x="16" y="48"/>
                    </a:cubicBezTo>
                    <a:cubicBezTo>
                      <a:pt x="13" y="48"/>
                      <a:pt x="10" y="48"/>
                      <a:pt x="8" y="47"/>
                    </a:cubicBezTo>
                    <a:cubicBezTo>
                      <a:pt x="6" y="46"/>
                      <a:pt x="4" y="44"/>
                      <a:pt x="3" y="43"/>
                    </a:cubicBezTo>
                    <a:cubicBezTo>
                      <a:pt x="1" y="41"/>
                      <a:pt x="1" y="39"/>
                      <a:pt x="0" y="37"/>
                    </a:cubicBezTo>
                    <a:cubicBezTo>
                      <a:pt x="0" y="35"/>
                      <a:pt x="0" y="33"/>
                      <a:pt x="0" y="29"/>
                    </a:cubicBezTo>
                    <a:lnTo>
                      <a:pt x="0" y="0"/>
                    </a:lnTo>
                    <a:lnTo>
                      <a:pt x="8" y="0"/>
                    </a:lnTo>
                    <a:lnTo>
                      <a:pt x="8" y="26"/>
                    </a:lnTo>
                    <a:cubicBezTo>
                      <a:pt x="8" y="30"/>
                      <a:pt x="8" y="33"/>
                      <a:pt x="8" y="35"/>
                    </a:cubicBezTo>
                    <a:cubicBezTo>
                      <a:pt x="9" y="37"/>
                      <a:pt x="10" y="38"/>
                      <a:pt x="11" y="40"/>
                    </a:cubicBezTo>
                    <a:cubicBezTo>
                      <a:pt x="13" y="41"/>
                      <a:pt x="15" y="41"/>
                      <a:pt x="18" y="41"/>
                    </a:cubicBezTo>
                    <a:cubicBezTo>
                      <a:pt x="20" y="41"/>
                      <a:pt x="22" y="41"/>
                      <a:pt x="24" y="40"/>
                    </a:cubicBezTo>
                    <a:cubicBezTo>
                      <a:pt x="26" y="38"/>
                      <a:pt x="28" y="37"/>
                      <a:pt x="29" y="34"/>
                    </a:cubicBezTo>
                    <a:cubicBezTo>
                      <a:pt x="30" y="32"/>
                      <a:pt x="30" y="29"/>
                      <a:pt x="30" y="25"/>
                    </a:cubicBezTo>
                    <a:lnTo>
                      <a:pt x="30" y="0"/>
                    </a:lnTo>
                    <a:lnTo>
                      <a:pt x="38" y="0"/>
                    </a:lnTo>
                    <a:lnTo>
                      <a:pt x="38" y="47"/>
                    </a:lnTo>
                    <a:lnTo>
                      <a:pt x="31" y="4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28" name="Freeform 308"/>
              <p:cNvSpPr>
                <a:spLocks/>
              </p:cNvSpPr>
              <p:nvPr/>
            </p:nvSpPr>
            <p:spPr bwMode="auto">
              <a:xfrm>
                <a:off x="3119" y="3417"/>
                <a:ext cx="80" cy="64"/>
              </a:xfrm>
              <a:custGeom>
                <a:avLst/>
                <a:gdLst/>
                <a:ahLst/>
                <a:cxnLst>
                  <a:cxn ang="0">
                    <a:pos x="0" y="49"/>
                  </a:cxn>
                  <a:cxn ang="0">
                    <a:pos x="0" y="49"/>
                  </a:cxn>
                  <a:cxn ang="0">
                    <a:pos x="0" y="2"/>
                  </a:cxn>
                  <a:cxn ang="0">
                    <a:pos x="7" y="2"/>
                  </a:cxn>
                  <a:cxn ang="0">
                    <a:pos x="7" y="8"/>
                  </a:cxn>
                  <a:cxn ang="0">
                    <a:pos x="13" y="3"/>
                  </a:cxn>
                  <a:cxn ang="0">
                    <a:pos x="22" y="0"/>
                  </a:cxn>
                  <a:cxn ang="0">
                    <a:pos x="30" y="3"/>
                  </a:cxn>
                  <a:cxn ang="0">
                    <a:pos x="35" y="9"/>
                  </a:cxn>
                  <a:cxn ang="0">
                    <a:pos x="50" y="0"/>
                  </a:cxn>
                  <a:cxn ang="0">
                    <a:pos x="61" y="4"/>
                  </a:cxn>
                  <a:cxn ang="0">
                    <a:pos x="65" y="17"/>
                  </a:cxn>
                  <a:cxn ang="0">
                    <a:pos x="65" y="49"/>
                  </a:cxn>
                  <a:cxn ang="0">
                    <a:pos x="57" y="49"/>
                  </a:cxn>
                  <a:cxn ang="0">
                    <a:pos x="57" y="19"/>
                  </a:cxn>
                  <a:cxn ang="0">
                    <a:pos x="56" y="12"/>
                  </a:cxn>
                  <a:cxn ang="0">
                    <a:pos x="53" y="9"/>
                  </a:cxn>
                  <a:cxn ang="0">
                    <a:pos x="48" y="7"/>
                  </a:cxn>
                  <a:cxn ang="0">
                    <a:pos x="40" y="11"/>
                  </a:cxn>
                  <a:cxn ang="0">
                    <a:pos x="36" y="22"/>
                  </a:cxn>
                  <a:cxn ang="0">
                    <a:pos x="36" y="49"/>
                  </a:cxn>
                  <a:cxn ang="0">
                    <a:pos x="28" y="49"/>
                  </a:cxn>
                  <a:cxn ang="0">
                    <a:pos x="28" y="18"/>
                  </a:cxn>
                  <a:cxn ang="0">
                    <a:pos x="26" y="10"/>
                  </a:cxn>
                  <a:cxn ang="0">
                    <a:pos x="20" y="7"/>
                  </a:cxn>
                  <a:cxn ang="0">
                    <a:pos x="14" y="9"/>
                  </a:cxn>
                  <a:cxn ang="0">
                    <a:pos x="9" y="15"/>
                  </a:cxn>
                  <a:cxn ang="0">
                    <a:pos x="8" y="25"/>
                  </a:cxn>
                  <a:cxn ang="0">
                    <a:pos x="8" y="49"/>
                  </a:cxn>
                  <a:cxn ang="0">
                    <a:pos x="0" y="49"/>
                  </a:cxn>
                </a:cxnLst>
                <a:rect l="0" t="0" r="r" b="b"/>
                <a:pathLst>
                  <a:path w="65" h="49">
                    <a:moveTo>
                      <a:pt x="0" y="49"/>
                    </a:moveTo>
                    <a:lnTo>
                      <a:pt x="0" y="49"/>
                    </a:lnTo>
                    <a:lnTo>
                      <a:pt x="0" y="2"/>
                    </a:lnTo>
                    <a:lnTo>
                      <a:pt x="7" y="2"/>
                    </a:lnTo>
                    <a:lnTo>
                      <a:pt x="7" y="8"/>
                    </a:lnTo>
                    <a:cubicBezTo>
                      <a:pt x="9" y="6"/>
                      <a:pt x="11" y="4"/>
                      <a:pt x="13" y="3"/>
                    </a:cubicBezTo>
                    <a:cubicBezTo>
                      <a:pt x="16" y="1"/>
                      <a:pt x="18" y="0"/>
                      <a:pt x="22" y="0"/>
                    </a:cubicBezTo>
                    <a:cubicBezTo>
                      <a:pt x="25" y="0"/>
                      <a:pt x="28" y="1"/>
                      <a:pt x="30" y="3"/>
                    </a:cubicBezTo>
                    <a:cubicBezTo>
                      <a:pt x="33" y="4"/>
                      <a:pt x="34" y="6"/>
                      <a:pt x="35" y="9"/>
                    </a:cubicBezTo>
                    <a:cubicBezTo>
                      <a:pt x="39" y="3"/>
                      <a:pt x="44" y="0"/>
                      <a:pt x="50" y="0"/>
                    </a:cubicBezTo>
                    <a:cubicBezTo>
                      <a:pt x="55" y="0"/>
                      <a:pt x="58" y="2"/>
                      <a:pt x="61" y="4"/>
                    </a:cubicBezTo>
                    <a:cubicBezTo>
                      <a:pt x="63" y="7"/>
                      <a:pt x="65" y="11"/>
                      <a:pt x="65" y="17"/>
                    </a:cubicBezTo>
                    <a:lnTo>
                      <a:pt x="65" y="49"/>
                    </a:lnTo>
                    <a:lnTo>
                      <a:pt x="57" y="49"/>
                    </a:lnTo>
                    <a:lnTo>
                      <a:pt x="57" y="19"/>
                    </a:lnTo>
                    <a:cubicBezTo>
                      <a:pt x="57" y="16"/>
                      <a:pt x="56" y="14"/>
                      <a:pt x="56" y="12"/>
                    </a:cubicBezTo>
                    <a:cubicBezTo>
                      <a:pt x="55" y="11"/>
                      <a:pt x="54" y="10"/>
                      <a:pt x="53" y="9"/>
                    </a:cubicBezTo>
                    <a:cubicBezTo>
                      <a:pt x="52" y="8"/>
                      <a:pt x="50" y="7"/>
                      <a:pt x="48" y="7"/>
                    </a:cubicBezTo>
                    <a:cubicBezTo>
                      <a:pt x="45" y="7"/>
                      <a:pt x="42" y="9"/>
                      <a:pt x="40" y="11"/>
                    </a:cubicBezTo>
                    <a:cubicBezTo>
                      <a:pt x="38" y="13"/>
                      <a:pt x="36" y="17"/>
                      <a:pt x="36" y="22"/>
                    </a:cubicBezTo>
                    <a:lnTo>
                      <a:pt x="36" y="49"/>
                    </a:lnTo>
                    <a:lnTo>
                      <a:pt x="28" y="49"/>
                    </a:lnTo>
                    <a:lnTo>
                      <a:pt x="28" y="18"/>
                    </a:lnTo>
                    <a:cubicBezTo>
                      <a:pt x="28" y="15"/>
                      <a:pt x="28" y="12"/>
                      <a:pt x="26" y="10"/>
                    </a:cubicBezTo>
                    <a:cubicBezTo>
                      <a:pt x="25" y="8"/>
                      <a:pt x="23" y="7"/>
                      <a:pt x="20" y="7"/>
                    </a:cubicBezTo>
                    <a:cubicBezTo>
                      <a:pt x="18" y="7"/>
                      <a:pt x="15" y="8"/>
                      <a:pt x="14" y="9"/>
                    </a:cubicBezTo>
                    <a:cubicBezTo>
                      <a:pt x="12" y="10"/>
                      <a:pt x="10" y="12"/>
                      <a:pt x="9" y="15"/>
                    </a:cubicBezTo>
                    <a:cubicBezTo>
                      <a:pt x="8" y="17"/>
                      <a:pt x="8" y="20"/>
                      <a:pt x="8" y="25"/>
                    </a:cubicBezTo>
                    <a:lnTo>
                      <a:pt x="8" y="49"/>
                    </a:lnTo>
                    <a:lnTo>
                      <a:pt x="0"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29" name="Freeform 309"/>
              <p:cNvSpPr>
                <a:spLocks noEditPoints="1"/>
              </p:cNvSpPr>
              <p:nvPr/>
            </p:nvSpPr>
            <p:spPr bwMode="auto">
              <a:xfrm>
                <a:off x="3214" y="3394"/>
                <a:ext cx="51" cy="89"/>
              </a:xfrm>
              <a:custGeom>
                <a:avLst/>
                <a:gdLst/>
                <a:ahLst/>
                <a:cxnLst>
                  <a:cxn ang="0">
                    <a:pos x="8" y="66"/>
                  </a:cxn>
                  <a:cxn ang="0">
                    <a:pos x="8" y="66"/>
                  </a:cxn>
                  <a:cxn ang="0">
                    <a:pos x="0" y="66"/>
                  </a:cxn>
                  <a:cxn ang="0">
                    <a:pos x="0" y="0"/>
                  </a:cxn>
                  <a:cxn ang="0">
                    <a:pos x="8" y="0"/>
                  </a:cxn>
                  <a:cxn ang="0">
                    <a:pos x="8" y="24"/>
                  </a:cxn>
                  <a:cxn ang="0">
                    <a:pos x="22" y="17"/>
                  </a:cxn>
                  <a:cxn ang="0">
                    <a:pos x="30" y="19"/>
                  </a:cxn>
                  <a:cxn ang="0">
                    <a:pos x="36" y="24"/>
                  </a:cxn>
                  <a:cxn ang="0">
                    <a:pos x="40" y="32"/>
                  </a:cxn>
                  <a:cxn ang="0">
                    <a:pos x="42" y="42"/>
                  </a:cxn>
                  <a:cxn ang="0">
                    <a:pos x="36" y="61"/>
                  </a:cxn>
                  <a:cxn ang="0">
                    <a:pos x="21" y="67"/>
                  </a:cxn>
                  <a:cxn ang="0">
                    <a:pos x="8" y="60"/>
                  </a:cxn>
                  <a:cxn ang="0">
                    <a:pos x="8" y="66"/>
                  </a:cxn>
                  <a:cxn ang="0">
                    <a:pos x="8" y="42"/>
                  </a:cxn>
                  <a:cxn ang="0">
                    <a:pos x="8" y="42"/>
                  </a:cxn>
                  <a:cxn ang="0">
                    <a:pos x="10" y="54"/>
                  </a:cxn>
                  <a:cxn ang="0">
                    <a:pos x="20" y="61"/>
                  </a:cxn>
                  <a:cxn ang="0">
                    <a:pos x="30" y="56"/>
                  </a:cxn>
                  <a:cxn ang="0">
                    <a:pos x="33" y="42"/>
                  </a:cxn>
                  <a:cxn ang="0">
                    <a:pos x="30" y="29"/>
                  </a:cxn>
                  <a:cxn ang="0">
                    <a:pos x="21" y="24"/>
                  </a:cxn>
                  <a:cxn ang="0">
                    <a:pos x="12" y="29"/>
                  </a:cxn>
                  <a:cxn ang="0">
                    <a:pos x="8" y="42"/>
                  </a:cxn>
                  <a:cxn ang="0">
                    <a:pos x="8" y="42"/>
                  </a:cxn>
                </a:cxnLst>
                <a:rect l="0" t="0" r="r" b="b"/>
                <a:pathLst>
                  <a:path w="42" h="67">
                    <a:moveTo>
                      <a:pt x="8" y="66"/>
                    </a:moveTo>
                    <a:lnTo>
                      <a:pt x="8" y="66"/>
                    </a:lnTo>
                    <a:lnTo>
                      <a:pt x="0" y="66"/>
                    </a:lnTo>
                    <a:lnTo>
                      <a:pt x="0" y="0"/>
                    </a:lnTo>
                    <a:lnTo>
                      <a:pt x="8" y="0"/>
                    </a:lnTo>
                    <a:lnTo>
                      <a:pt x="8" y="24"/>
                    </a:lnTo>
                    <a:cubicBezTo>
                      <a:pt x="12" y="20"/>
                      <a:pt x="16" y="17"/>
                      <a:pt x="22" y="17"/>
                    </a:cubicBezTo>
                    <a:cubicBezTo>
                      <a:pt x="24" y="17"/>
                      <a:pt x="27" y="18"/>
                      <a:pt x="30" y="19"/>
                    </a:cubicBezTo>
                    <a:cubicBezTo>
                      <a:pt x="32" y="20"/>
                      <a:pt x="35" y="22"/>
                      <a:pt x="36" y="24"/>
                    </a:cubicBezTo>
                    <a:cubicBezTo>
                      <a:pt x="38" y="26"/>
                      <a:pt x="39" y="29"/>
                      <a:pt x="40" y="32"/>
                    </a:cubicBezTo>
                    <a:cubicBezTo>
                      <a:pt x="41" y="35"/>
                      <a:pt x="42" y="38"/>
                      <a:pt x="42" y="42"/>
                    </a:cubicBezTo>
                    <a:cubicBezTo>
                      <a:pt x="42" y="50"/>
                      <a:pt x="40" y="56"/>
                      <a:pt x="36" y="61"/>
                    </a:cubicBezTo>
                    <a:cubicBezTo>
                      <a:pt x="32" y="65"/>
                      <a:pt x="27" y="67"/>
                      <a:pt x="21" y="67"/>
                    </a:cubicBezTo>
                    <a:cubicBezTo>
                      <a:pt x="15" y="67"/>
                      <a:pt x="11" y="65"/>
                      <a:pt x="8" y="60"/>
                    </a:cubicBezTo>
                    <a:lnTo>
                      <a:pt x="8" y="66"/>
                    </a:lnTo>
                    <a:close/>
                    <a:moveTo>
                      <a:pt x="8" y="42"/>
                    </a:moveTo>
                    <a:lnTo>
                      <a:pt x="8" y="42"/>
                    </a:lnTo>
                    <a:cubicBezTo>
                      <a:pt x="8" y="48"/>
                      <a:pt x="9" y="52"/>
                      <a:pt x="10" y="54"/>
                    </a:cubicBezTo>
                    <a:cubicBezTo>
                      <a:pt x="13" y="59"/>
                      <a:pt x="16" y="61"/>
                      <a:pt x="20" y="61"/>
                    </a:cubicBezTo>
                    <a:cubicBezTo>
                      <a:pt x="24" y="61"/>
                      <a:pt x="27" y="59"/>
                      <a:pt x="30" y="56"/>
                    </a:cubicBezTo>
                    <a:cubicBezTo>
                      <a:pt x="32" y="53"/>
                      <a:pt x="33" y="48"/>
                      <a:pt x="33" y="42"/>
                    </a:cubicBezTo>
                    <a:cubicBezTo>
                      <a:pt x="33" y="36"/>
                      <a:pt x="32" y="32"/>
                      <a:pt x="30" y="29"/>
                    </a:cubicBezTo>
                    <a:cubicBezTo>
                      <a:pt x="27" y="26"/>
                      <a:pt x="24" y="24"/>
                      <a:pt x="21" y="24"/>
                    </a:cubicBezTo>
                    <a:cubicBezTo>
                      <a:pt x="17" y="24"/>
                      <a:pt x="14" y="26"/>
                      <a:pt x="12" y="29"/>
                    </a:cubicBezTo>
                    <a:cubicBezTo>
                      <a:pt x="9" y="32"/>
                      <a:pt x="8" y="36"/>
                      <a:pt x="8" y="42"/>
                    </a:cubicBezTo>
                    <a:lnTo>
                      <a:pt x="8" y="42"/>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30" name="Freeform 310"/>
              <p:cNvSpPr>
                <a:spLocks noEditPoints="1"/>
              </p:cNvSpPr>
              <p:nvPr/>
            </p:nvSpPr>
            <p:spPr bwMode="auto">
              <a:xfrm>
                <a:off x="3274" y="3417"/>
                <a:ext cx="54" cy="66"/>
              </a:xfrm>
              <a:custGeom>
                <a:avLst/>
                <a:gdLst/>
                <a:ahLst/>
                <a:cxnLst>
                  <a:cxn ang="0">
                    <a:pos x="35" y="34"/>
                  </a:cxn>
                  <a:cxn ang="0">
                    <a:pos x="35" y="34"/>
                  </a:cxn>
                  <a:cxn ang="0">
                    <a:pos x="44" y="35"/>
                  </a:cxn>
                  <a:cxn ang="0">
                    <a:pos x="36" y="46"/>
                  </a:cxn>
                  <a:cxn ang="0">
                    <a:pos x="23" y="50"/>
                  </a:cxn>
                  <a:cxn ang="0">
                    <a:pos x="6" y="44"/>
                  </a:cxn>
                  <a:cxn ang="0">
                    <a:pos x="0" y="26"/>
                  </a:cxn>
                  <a:cxn ang="0">
                    <a:pos x="6" y="7"/>
                  </a:cxn>
                  <a:cxn ang="0">
                    <a:pos x="22" y="0"/>
                  </a:cxn>
                  <a:cxn ang="0">
                    <a:pos x="38" y="7"/>
                  </a:cxn>
                  <a:cxn ang="0">
                    <a:pos x="44" y="25"/>
                  </a:cxn>
                  <a:cxn ang="0">
                    <a:pos x="44" y="27"/>
                  </a:cxn>
                  <a:cxn ang="0">
                    <a:pos x="8" y="27"/>
                  </a:cxn>
                  <a:cxn ang="0">
                    <a:pos x="13" y="40"/>
                  </a:cxn>
                  <a:cxn ang="0">
                    <a:pos x="23" y="44"/>
                  </a:cxn>
                  <a:cxn ang="0">
                    <a:pos x="30" y="41"/>
                  </a:cxn>
                  <a:cxn ang="0">
                    <a:pos x="35" y="34"/>
                  </a:cxn>
                  <a:cxn ang="0">
                    <a:pos x="35" y="34"/>
                  </a:cxn>
                  <a:cxn ang="0">
                    <a:pos x="9" y="21"/>
                  </a:cxn>
                  <a:cxn ang="0">
                    <a:pos x="9" y="21"/>
                  </a:cxn>
                  <a:cxn ang="0">
                    <a:pos x="35" y="21"/>
                  </a:cxn>
                  <a:cxn ang="0">
                    <a:pos x="32" y="12"/>
                  </a:cxn>
                  <a:cxn ang="0">
                    <a:pos x="22" y="7"/>
                  </a:cxn>
                  <a:cxn ang="0">
                    <a:pos x="13" y="11"/>
                  </a:cxn>
                  <a:cxn ang="0">
                    <a:pos x="9" y="21"/>
                  </a:cxn>
                  <a:cxn ang="0">
                    <a:pos x="9" y="21"/>
                  </a:cxn>
                </a:cxnLst>
                <a:rect l="0" t="0" r="r" b="b"/>
                <a:pathLst>
                  <a:path w="44" h="50">
                    <a:moveTo>
                      <a:pt x="35" y="34"/>
                    </a:moveTo>
                    <a:lnTo>
                      <a:pt x="35" y="34"/>
                    </a:lnTo>
                    <a:lnTo>
                      <a:pt x="44" y="35"/>
                    </a:lnTo>
                    <a:cubicBezTo>
                      <a:pt x="42" y="40"/>
                      <a:pt x="40" y="44"/>
                      <a:pt x="36" y="46"/>
                    </a:cubicBezTo>
                    <a:cubicBezTo>
                      <a:pt x="33" y="49"/>
                      <a:pt x="28" y="50"/>
                      <a:pt x="23" y="50"/>
                    </a:cubicBezTo>
                    <a:cubicBezTo>
                      <a:pt x="16" y="50"/>
                      <a:pt x="10" y="48"/>
                      <a:pt x="6" y="44"/>
                    </a:cubicBezTo>
                    <a:cubicBezTo>
                      <a:pt x="2" y="40"/>
                      <a:pt x="0" y="34"/>
                      <a:pt x="0" y="26"/>
                    </a:cubicBezTo>
                    <a:cubicBezTo>
                      <a:pt x="0" y="18"/>
                      <a:pt x="2" y="12"/>
                      <a:pt x="6" y="7"/>
                    </a:cubicBezTo>
                    <a:cubicBezTo>
                      <a:pt x="10" y="3"/>
                      <a:pt x="16" y="0"/>
                      <a:pt x="22" y="0"/>
                    </a:cubicBezTo>
                    <a:cubicBezTo>
                      <a:pt x="29" y="0"/>
                      <a:pt x="34" y="3"/>
                      <a:pt x="38" y="7"/>
                    </a:cubicBezTo>
                    <a:cubicBezTo>
                      <a:pt x="42" y="11"/>
                      <a:pt x="44" y="17"/>
                      <a:pt x="44" y="25"/>
                    </a:cubicBezTo>
                    <a:cubicBezTo>
                      <a:pt x="44" y="26"/>
                      <a:pt x="44" y="27"/>
                      <a:pt x="44" y="27"/>
                    </a:cubicBezTo>
                    <a:lnTo>
                      <a:pt x="8" y="27"/>
                    </a:lnTo>
                    <a:cubicBezTo>
                      <a:pt x="9" y="33"/>
                      <a:pt x="10" y="37"/>
                      <a:pt x="13" y="40"/>
                    </a:cubicBezTo>
                    <a:cubicBezTo>
                      <a:pt x="15" y="42"/>
                      <a:pt x="19" y="44"/>
                      <a:pt x="23" y="44"/>
                    </a:cubicBezTo>
                    <a:cubicBezTo>
                      <a:pt x="26" y="44"/>
                      <a:pt x="28" y="43"/>
                      <a:pt x="30" y="41"/>
                    </a:cubicBezTo>
                    <a:cubicBezTo>
                      <a:pt x="32" y="40"/>
                      <a:pt x="34" y="37"/>
                      <a:pt x="35" y="34"/>
                    </a:cubicBezTo>
                    <a:lnTo>
                      <a:pt x="35" y="34"/>
                    </a:lnTo>
                    <a:close/>
                    <a:moveTo>
                      <a:pt x="9" y="21"/>
                    </a:moveTo>
                    <a:lnTo>
                      <a:pt x="9" y="21"/>
                    </a:lnTo>
                    <a:lnTo>
                      <a:pt x="35" y="21"/>
                    </a:lnTo>
                    <a:cubicBezTo>
                      <a:pt x="35" y="17"/>
                      <a:pt x="34" y="14"/>
                      <a:pt x="32" y="12"/>
                    </a:cubicBezTo>
                    <a:cubicBezTo>
                      <a:pt x="30" y="9"/>
                      <a:pt x="26" y="7"/>
                      <a:pt x="22" y="7"/>
                    </a:cubicBezTo>
                    <a:cubicBezTo>
                      <a:pt x="19" y="7"/>
                      <a:pt x="15" y="8"/>
                      <a:pt x="13" y="11"/>
                    </a:cubicBezTo>
                    <a:cubicBezTo>
                      <a:pt x="10" y="13"/>
                      <a:pt x="9" y="17"/>
                      <a:pt x="9" y="21"/>
                    </a:cubicBezTo>
                    <a:lnTo>
                      <a:pt x="9" y="21"/>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31" name="Freeform 311"/>
              <p:cNvSpPr>
                <a:spLocks/>
              </p:cNvSpPr>
              <p:nvPr/>
            </p:nvSpPr>
            <p:spPr bwMode="auto">
              <a:xfrm>
                <a:off x="3340" y="3417"/>
                <a:ext cx="31" cy="64"/>
              </a:xfrm>
              <a:custGeom>
                <a:avLst/>
                <a:gdLst/>
                <a:ahLst/>
                <a:cxnLst>
                  <a:cxn ang="0">
                    <a:pos x="0" y="49"/>
                  </a:cxn>
                  <a:cxn ang="0">
                    <a:pos x="0" y="49"/>
                  </a:cxn>
                  <a:cxn ang="0">
                    <a:pos x="0" y="2"/>
                  </a:cxn>
                  <a:cxn ang="0">
                    <a:pos x="7" y="2"/>
                  </a:cxn>
                  <a:cxn ang="0">
                    <a:pos x="7" y="9"/>
                  </a:cxn>
                  <a:cxn ang="0">
                    <a:pos x="12" y="2"/>
                  </a:cxn>
                  <a:cxn ang="0">
                    <a:pos x="17" y="0"/>
                  </a:cxn>
                  <a:cxn ang="0">
                    <a:pos x="26" y="3"/>
                  </a:cxn>
                  <a:cxn ang="0">
                    <a:pos x="23" y="11"/>
                  </a:cxn>
                  <a:cxn ang="0">
                    <a:pos x="17" y="9"/>
                  </a:cxn>
                  <a:cxn ang="0">
                    <a:pos x="12" y="10"/>
                  </a:cxn>
                  <a:cxn ang="0">
                    <a:pos x="9" y="15"/>
                  </a:cxn>
                  <a:cxn ang="0">
                    <a:pos x="8" y="24"/>
                  </a:cxn>
                  <a:cxn ang="0">
                    <a:pos x="8" y="49"/>
                  </a:cxn>
                  <a:cxn ang="0">
                    <a:pos x="0" y="49"/>
                  </a:cxn>
                </a:cxnLst>
                <a:rect l="0" t="0" r="r" b="b"/>
                <a:pathLst>
                  <a:path w="26" h="49">
                    <a:moveTo>
                      <a:pt x="0" y="49"/>
                    </a:moveTo>
                    <a:lnTo>
                      <a:pt x="0" y="49"/>
                    </a:lnTo>
                    <a:lnTo>
                      <a:pt x="0" y="2"/>
                    </a:lnTo>
                    <a:lnTo>
                      <a:pt x="7" y="2"/>
                    </a:lnTo>
                    <a:lnTo>
                      <a:pt x="7" y="9"/>
                    </a:lnTo>
                    <a:cubicBezTo>
                      <a:pt x="9" y="5"/>
                      <a:pt x="11" y="3"/>
                      <a:pt x="12" y="2"/>
                    </a:cubicBezTo>
                    <a:cubicBezTo>
                      <a:pt x="14" y="1"/>
                      <a:pt x="15" y="0"/>
                      <a:pt x="17" y="0"/>
                    </a:cubicBezTo>
                    <a:cubicBezTo>
                      <a:pt x="20" y="0"/>
                      <a:pt x="23" y="1"/>
                      <a:pt x="26" y="3"/>
                    </a:cubicBezTo>
                    <a:lnTo>
                      <a:pt x="23" y="11"/>
                    </a:lnTo>
                    <a:cubicBezTo>
                      <a:pt x="21" y="9"/>
                      <a:pt x="19" y="9"/>
                      <a:pt x="17" y="9"/>
                    </a:cubicBezTo>
                    <a:cubicBezTo>
                      <a:pt x="15" y="9"/>
                      <a:pt x="14" y="9"/>
                      <a:pt x="12" y="10"/>
                    </a:cubicBezTo>
                    <a:cubicBezTo>
                      <a:pt x="11" y="12"/>
                      <a:pt x="10" y="13"/>
                      <a:pt x="9" y="15"/>
                    </a:cubicBezTo>
                    <a:cubicBezTo>
                      <a:pt x="8" y="18"/>
                      <a:pt x="8" y="21"/>
                      <a:pt x="8" y="24"/>
                    </a:cubicBezTo>
                    <a:lnTo>
                      <a:pt x="8" y="49"/>
                    </a:lnTo>
                    <a:lnTo>
                      <a:pt x="0"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32" name="Freeform 312"/>
              <p:cNvSpPr>
                <a:spLocks noEditPoints="1"/>
              </p:cNvSpPr>
              <p:nvPr/>
            </p:nvSpPr>
            <p:spPr bwMode="auto">
              <a:xfrm>
                <a:off x="3404" y="3417"/>
                <a:ext cx="54" cy="66"/>
              </a:xfrm>
              <a:custGeom>
                <a:avLst/>
                <a:gdLst/>
                <a:ahLst/>
                <a:cxnLst>
                  <a:cxn ang="0">
                    <a:pos x="0" y="25"/>
                  </a:cxn>
                  <a:cxn ang="0">
                    <a:pos x="0" y="25"/>
                  </a:cxn>
                  <a:cxn ang="0">
                    <a:pos x="7" y="6"/>
                  </a:cxn>
                  <a:cxn ang="0">
                    <a:pos x="22" y="0"/>
                  </a:cxn>
                  <a:cxn ang="0">
                    <a:pos x="38" y="7"/>
                  </a:cxn>
                  <a:cxn ang="0">
                    <a:pos x="44" y="25"/>
                  </a:cxn>
                  <a:cxn ang="0">
                    <a:pos x="42" y="39"/>
                  </a:cxn>
                  <a:cxn ang="0">
                    <a:pos x="34" y="47"/>
                  </a:cxn>
                  <a:cxn ang="0">
                    <a:pos x="22" y="50"/>
                  </a:cxn>
                  <a:cxn ang="0">
                    <a:pos x="6" y="44"/>
                  </a:cxn>
                  <a:cxn ang="0">
                    <a:pos x="0" y="25"/>
                  </a:cxn>
                  <a:cxn ang="0">
                    <a:pos x="0" y="25"/>
                  </a:cxn>
                  <a:cxn ang="0">
                    <a:pos x="8" y="25"/>
                  </a:cxn>
                  <a:cxn ang="0">
                    <a:pos x="8" y="25"/>
                  </a:cxn>
                  <a:cxn ang="0">
                    <a:pos x="12" y="39"/>
                  </a:cxn>
                  <a:cxn ang="0">
                    <a:pos x="22" y="44"/>
                  </a:cxn>
                  <a:cxn ang="0">
                    <a:pos x="32" y="39"/>
                  </a:cxn>
                  <a:cxn ang="0">
                    <a:pos x="36" y="25"/>
                  </a:cxn>
                  <a:cxn ang="0">
                    <a:pos x="32" y="12"/>
                  </a:cxn>
                  <a:cxn ang="0">
                    <a:pos x="22" y="7"/>
                  </a:cxn>
                  <a:cxn ang="0">
                    <a:pos x="12" y="12"/>
                  </a:cxn>
                  <a:cxn ang="0">
                    <a:pos x="8" y="25"/>
                  </a:cxn>
                  <a:cxn ang="0">
                    <a:pos x="8" y="25"/>
                  </a:cxn>
                </a:cxnLst>
                <a:rect l="0" t="0" r="r" b="b"/>
                <a:pathLst>
                  <a:path w="44" h="50">
                    <a:moveTo>
                      <a:pt x="0" y="25"/>
                    </a:moveTo>
                    <a:lnTo>
                      <a:pt x="0" y="25"/>
                    </a:lnTo>
                    <a:cubicBezTo>
                      <a:pt x="0" y="17"/>
                      <a:pt x="2" y="10"/>
                      <a:pt x="7" y="6"/>
                    </a:cubicBezTo>
                    <a:cubicBezTo>
                      <a:pt x="11" y="2"/>
                      <a:pt x="16" y="0"/>
                      <a:pt x="22" y="0"/>
                    </a:cubicBezTo>
                    <a:cubicBezTo>
                      <a:pt x="29" y="0"/>
                      <a:pt x="34" y="3"/>
                      <a:pt x="38" y="7"/>
                    </a:cubicBezTo>
                    <a:cubicBezTo>
                      <a:pt x="42" y="11"/>
                      <a:pt x="44" y="17"/>
                      <a:pt x="44" y="25"/>
                    </a:cubicBezTo>
                    <a:cubicBezTo>
                      <a:pt x="44" y="31"/>
                      <a:pt x="44" y="36"/>
                      <a:pt x="42" y="39"/>
                    </a:cubicBezTo>
                    <a:cubicBezTo>
                      <a:pt x="40" y="43"/>
                      <a:pt x="37" y="45"/>
                      <a:pt x="34" y="47"/>
                    </a:cubicBezTo>
                    <a:cubicBezTo>
                      <a:pt x="30" y="49"/>
                      <a:pt x="26" y="50"/>
                      <a:pt x="22" y="50"/>
                    </a:cubicBezTo>
                    <a:cubicBezTo>
                      <a:pt x="15" y="50"/>
                      <a:pt x="10" y="48"/>
                      <a:pt x="6" y="44"/>
                    </a:cubicBezTo>
                    <a:cubicBezTo>
                      <a:pt x="2" y="40"/>
                      <a:pt x="0" y="33"/>
                      <a:pt x="0" y="25"/>
                    </a:cubicBezTo>
                    <a:lnTo>
                      <a:pt x="0" y="25"/>
                    </a:lnTo>
                    <a:close/>
                    <a:moveTo>
                      <a:pt x="8" y="25"/>
                    </a:moveTo>
                    <a:lnTo>
                      <a:pt x="8" y="25"/>
                    </a:lnTo>
                    <a:cubicBezTo>
                      <a:pt x="8" y="32"/>
                      <a:pt x="9" y="36"/>
                      <a:pt x="12" y="39"/>
                    </a:cubicBezTo>
                    <a:cubicBezTo>
                      <a:pt x="15" y="42"/>
                      <a:pt x="18" y="44"/>
                      <a:pt x="22" y="44"/>
                    </a:cubicBezTo>
                    <a:cubicBezTo>
                      <a:pt x="26" y="44"/>
                      <a:pt x="30" y="42"/>
                      <a:pt x="32" y="39"/>
                    </a:cubicBezTo>
                    <a:cubicBezTo>
                      <a:pt x="35" y="36"/>
                      <a:pt x="36" y="31"/>
                      <a:pt x="36" y="25"/>
                    </a:cubicBezTo>
                    <a:cubicBezTo>
                      <a:pt x="36" y="19"/>
                      <a:pt x="35" y="15"/>
                      <a:pt x="32" y="12"/>
                    </a:cubicBezTo>
                    <a:cubicBezTo>
                      <a:pt x="29" y="9"/>
                      <a:pt x="26" y="7"/>
                      <a:pt x="22" y="7"/>
                    </a:cubicBezTo>
                    <a:cubicBezTo>
                      <a:pt x="18" y="7"/>
                      <a:pt x="15" y="9"/>
                      <a:pt x="12" y="12"/>
                    </a:cubicBezTo>
                    <a:cubicBezTo>
                      <a:pt x="9" y="15"/>
                      <a:pt x="8" y="19"/>
                      <a:pt x="8" y="25"/>
                    </a:cubicBezTo>
                    <a:lnTo>
                      <a:pt x="8"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33" name="Freeform 313"/>
              <p:cNvSpPr>
                <a:spLocks/>
              </p:cNvSpPr>
              <p:nvPr/>
            </p:nvSpPr>
            <p:spPr bwMode="auto">
              <a:xfrm>
                <a:off x="3464" y="3393"/>
                <a:ext cx="34" cy="88"/>
              </a:xfrm>
              <a:custGeom>
                <a:avLst/>
                <a:gdLst/>
                <a:ahLst/>
                <a:cxnLst>
                  <a:cxn ang="0">
                    <a:pos x="7" y="67"/>
                  </a:cxn>
                  <a:cxn ang="0">
                    <a:pos x="7" y="67"/>
                  </a:cxn>
                  <a:cxn ang="0">
                    <a:pos x="7" y="26"/>
                  </a:cxn>
                  <a:cxn ang="0">
                    <a:pos x="0" y="26"/>
                  </a:cxn>
                  <a:cxn ang="0">
                    <a:pos x="0" y="20"/>
                  </a:cxn>
                  <a:cxn ang="0">
                    <a:pos x="7" y="20"/>
                  </a:cxn>
                  <a:cxn ang="0">
                    <a:pos x="7" y="14"/>
                  </a:cxn>
                  <a:cxn ang="0">
                    <a:pos x="8" y="7"/>
                  </a:cxn>
                  <a:cxn ang="0">
                    <a:pos x="12" y="2"/>
                  </a:cxn>
                  <a:cxn ang="0">
                    <a:pos x="20" y="0"/>
                  </a:cxn>
                  <a:cxn ang="0">
                    <a:pos x="28" y="1"/>
                  </a:cxn>
                  <a:cxn ang="0">
                    <a:pos x="27" y="8"/>
                  </a:cxn>
                  <a:cxn ang="0">
                    <a:pos x="22" y="8"/>
                  </a:cxn>
                  <a:cxn ang="0">
                    <a:pos x="17" y="9"/>
                  </a:cxn>
                  <a:cxn ang="0">
                    <a:pos x="15" y="15"/>
                  </a:cxn>
                  <a:cxn ang="0">
                    <a:pos x="15" y="20"/>
                  </a:cxn>
                  <a:cxn ang="0">
                    <a:pos x="24" y="20"/>
                  </a:cxn>
                  <a:cxn ang="0">
                    <a:pos x="24" y="26"/>
                  </a:cxn>
                  <a:cxn ang="0">
                    <a:pos x="15" y="26"/>
                  </a:cxn>
                  <a:cxn ang="0">
                    <a:pos x="15" y="67"/>
                  </a:cxn>
                  <a:cxn ang="0">
                    <a:pos x="7" y="67"/>
                  </a:cxn>
                </a:cxnLst>
                <a:rect l="0" t="0" r="r" b="b"/>
                <a:pathLst>
                  <a:path w="28" h="67">
                    <a:moveTo>
                      <a:pt x="7" y="67"/>
                    </a:moveTo>
                    <a:lnTo>
                      <a:pt x="7" y="67"/>
                    </a:lnTo>
                    <a:lnTo>
                      <a:pt x="7" y="26"/>
                    </a:lnTo>
                    <a:lnTo>
                      <a:pt x="0" y="26"/>
                    </a:lnTo>
                    <a:lnTo>
                      <a:pt x="0" y="20"/>
                    </a:lnTo>
                    <a:lnTo>
                      <a:pt x="7" y="20"/>
                    </a:lnTo>
                    <a:lnTo>
                      <a:pt x="7" y="14"/>
                    </a:lnTo>
                    <a:cubicBezTo>
                      <a:pt x="7" y="11"/>
                      <a:pt x="7" y="9"/>
                      <a:pt x="8" y="7"/>
                    </a:cubicBezTo>
                    <a:cubicBezTo>
                      <a:pt x="9" y="5"/>
                      <a:pt x="10" y="4"/>
                      <a:pt x="12" y="2"/>
                    </a:cubicBezTo>
                    <a:cubicBezTo>
                      <a:pt x="14" y="1"/>
                      <a:pt x="17" y="0"/>
                      <a:pt x="20" y="0"/>
                    </a:cubicBezTo>
                    <a:cubicBezTo>
                      <a:pt x="22" y="0"/>
                      <a:pt x="25" y="1"/>
                      <a:pt x="28" y="1"/>
                    </a:cubicBezTo>
                    <a:lnTo>
                      <a:pt x="27" y="8"/>
                    </a:lnTo>
                    <a:cubicBezTo>
                      <a:pt x="25" y="8"/>
                      <a:pt x="23" y="8"/>
                      <a:pt x="22" y="8"/>
                    </a:cubicBezTo>
                    <a:cubicBezTo>
                      <a:pt x="19" y="8"/>
                      <a:pt x="18" y="8"/>
                      <a:pt x="17" y="9"/>
                    </a:cubicBezTo>
                    <a:cubicBezTo>
                      <a:pt x="16" y="10"/>
                      <a:pt x="15" y="12"/>
                      <a:pt x="15" y="15"/>
                    </a:cubicBezTo>
                    <a:lnTo>
                      <a:pt x="15" y="20"/>
                    </a:lnTo>
                    <a:lnTo>
                      <a:pt x="24" y="20"/>
                    </a:lnTo>
                    <a:lnTo>
                      <a:pt x="24" y="26"/>
                    </a:lnTo>
                    <a:lnTo>
                      <a:pt x="15" y="26"/>
                    </a:lnTo>
                    <a:lnTo>
                      <a:pt x="15" y="67"/>
                    </a:lnTo>
                    <a:lnTo>
                      <a:pt x="7" y="6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34" name="Freeform 314"/>
              <p:cNvSpPr>
                <a:spLocks noEditPoints="1"/>
              </p:cNvSpPr>
              <p:nvPr/>
            </p:nvSpPr>
            <p:spPr bwMode="auto">
              <a:xfrm>
                <a:off x="3534" y="3417"/>
                <a:ext cx="50" cy="90"/>
              </a:xfrm>
              <a:custGeom>
                <a:avLst/>
                <a:gdLst/>
                <a:ahLst/>
                <a:cxnLst>
                  <a:cxn ang="0">
                    <a:pos x="0" y="68"/>
                  </a:cxn>
                  <a:cxn ang="0">
                    <a:pos x="0" y="68"/>
                  </a:cxn>
                  <a:cxn ang="0">
                    <a:pos x="0" y="2"/>
                  </a:cxn>
                  <a:cxn ang="0">
                    <a:pos x="7" y="2"/>
                  </a:cxn>
                  <a:cxn ang="0">
                    <a:pos x="7" y="8"/>
                  </a:cxn>
                  <a:cxn ang="0">
                    <a:pos x="13" y="2"/>
                  </a:cxn>
                  <a:cxn ang="0">
                    <a:pos x="21" y="0"/>
                  </a:cxn>
                  <a:cxn ang="0">
                    <a:pos x="32" y="4"/>
                  </a:cxn>
                  <a:cxn ang="0">
                    <a:pos x="39" y="13"/>
                  </a:cxn>
                  <a:cxn ang="0">
                    <a:pos x="41" y="25"/>
                  </a:cxn>
                  <a:cxn ang="0">
                    <a:pos x="39" y="38"/>
                  </a:cxn>
                  <a:cxn ang="0">
                    <a:pos x="31" y="47"/>
                  </a:cxn>
                  <a:cxn ang="0">
                    <a:pos x="20" y="50"/>
                  </a:cxn>
                  <a:cxn ang="0">
                    <a:pos x="13" y="49"/>
                  </a:cxn>
                  <a:cxn ang="0">
                    <a:pos x="8" y="44"/>
                  </a:cxn>
                  <a:cxn ang="0">
                    <a:pos x="8" y="68"/>
                  </a:cxn>
                  <a:cxn ang="0">
                    <a:pos x="0" y="68"/>
                  </a:cxn>
                  <a:cxn ang="0">
                    <a:pos x="7" y="26"/>
                  </a:cxn>
                  <a:cxn ang="0">
                    <a:pos x="7" y="26"/>
                  </a:cxn>
                  <a:cxn ang="0">
                    <a:pos x="11" y="39"/>
                  </a:cxn>
                  <a:cxn ang="0">
                    <a:pos x="20" y="44"/>
                  </a:cxn>
                  <a:cxn ang="0">
                    <a:pos x="29" y="39"/>
                  </a:cxn>
                  <a:cxn ang="0">
                    <a:pos x="33" y="25"/>
                  </a:cxn>
                  <a:cxn ang="0">
                    <a:pos x="29" y="11"/>
                  </a:cxn>
                  <a:cxn ang="0">
                    <a:pos x="20" y="7"/>
                  </a:cxn>
                  <a:cxn ang="0">
                    <a:pos x="11" y="12"/>
                  </a:cxn>
                  <a:cxn ang="0">
                    <a:pos x="7" y="26"/>
                  </a:cxn>
                  <a:cxn ang="0">
                    <a:pos x="7" y="26"/>
                  </a:cxn>
                </a:cxnLst>
                <a:rect l="0" t="0" r="r" b="b"/>
                <a:pathLst>
                  <a:path w="41" h="68">
                    <a:moveTo>
                      <a:pt x="0" y="68"/>
                    </a:moveTo>
                    <a:lnTo>
                      <a:pt x="0" y="68"/>
                    </a:lnTo>
                    <a:lnTo>
                      <a:pt x="0" y="2"/>
                    </a:lnTo>
                    <a:lnTo>
                      <a:pt x="7" y="2"/>
                    </a:lnTo>
                    <a:lnTo>
                      <a:pt x="7" y="8"/>
                    </a:lnTo>
                    <a:cubicBezTo>
                      <a:pt x="9" y="5"/>
                      <a:pt x="11" y="4"/>
                      <a:pt x="13" y="2"/>
                    </a:cubicBezTo>
                    <a:cubicBezTo>
                      <a:pt x="15" y="1"/>
                      <a:pt x="18" y="0"/>
                      <a:pt x="21" y="0"/>
                    </a:cubicBezTo>
                    <a:cubicBezTo>
                      <a:pt x="25" y="0"/>
                      <a:pt x="29" y="2"/>
                      <a:pt x="32" y="4"/>
                    </a:cubicBezTo>
                    <a:cubicBezTo>
                      <a:pt x="35" y="6"/>
                      <a:pt x="37" y="9"/>
                      <a:pt x="39" y="13"/>
                    </a:cubicBezTo>
                    <a:cubicBezTo>
                      <a:pt x="40" y="16"/>
                      <a:pt x="41" y="21"/>
                      <a:pt x="41" y="25"/>
                    </a:cubicBezTo>
                    <a:cubicBezTo>
                      <a:pt x="41" y="30"/>
                      <a:pt x="40" y="34"/>
                      <a:pt x="39" y="38"/>
                    </a:cubicBezTo>
                    <a:cubicBezTo>
                      <a:pt x="37" y="42"/>
                      <a:pt x="34" y="45"/>
                      <a:pt x="31" y="47"/>
                    </a:cubicBezTo>
                    <a:cubicBezTo>
                      <a:pt x="28" y="49"/>
                      <a:pt x="24" y="50"/>
                      <a:pt x="20" y="50"/>
                    </a:cubicBezTo>
                    <a:cubicBezTo>
                      <a:pt x="18" y="50"/>
                      <a:pt x="15" y="50"/>
                      <a:pt x="13" y="49"/>
                    </a:cubicBezTo>
                    <a:cubicBezTo>
                      <a:pt x="11" y="48"/>
                      <a:pt x="9" y="46"/>
                      <a:pt x="8" y="44"/>
                    </a:cubicBezTo>
                    <a:lnTo>
                      <a:pt x="8" y="68"/>
                    </a:lnTo>
                    <a:lnTo>
                      <a:pt x="0" y="68"/>
                    </a:lnTo>
                    <a:close/>
                    <a:moveTo>
                      <a:pt x="7" y="26"/>
                    </a:moveTo>
                    <a:lnTo>
                      <a:pt x="7" y="26"/>
                    </a:lnTo>
                    <a:cubicBezTo>
                      <a:pt x="7" y="32"/>
                      <a:pt x="8" y="36"/>
                      <a:pt x="11" y="39"/>
                    </a:cubicBezTo>
                    <a:cubicBezTo>
                      <a:pt x="13" y="42"/>
                      <a:pt x="16" y="44"/>
                      <a:pt x="20" y="44"/>
                    </a:cubicBezTo>
                    <a:cubicBezTo>
                      <a:pt x="24" y="44"/>
                      <a:pt x="27" y="42"/>
                      <a:pt x="29" y="39"/>
                    </a:cubicBezTo>
                    <a:cubicBezTo>
                      <a:pt x="32" y="36"/>
                      <a:pt x="33" y="31"/>
                      <a:pt x="33" y="25"/>
                    </a:cubicBezTo>
                    <a:cubicBezTo>
                      <a:pt x="33" y="19"/>
                      <a:pt x="32" y="14"/>
                      <a:pt x="29" y="11"/>
                    </a:cubicBezTo>
                    <a:cubicBezTo>
                      <a:pt x="27" y="8"/>
                      <a:pt x="24" y="7"/>
                      <a:pt x="20" y="7"/>
                    </a:cubicBezTo>
                    <a:cubicBezTo>
                      <a:pt x="17" y="7"/>
                      <a:pt x="14" y="8"/>
                      <a:pt x="11" y="12"/>
                    </a:cubicBezTo>
                    <a:cubicBezTo>
                      <a:pt x="8" y="15"/>
                      <a:pt x="7" y="20"/>
                      <a:pt x="7" y="26"/>
                    </a:cubicBezTo>
                    <a:lnTo>
                      <a:pt x="7" y="2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35" name="Freeform 315"/>
              <p:cNvSpPr>
                <a:spLocks/>
              </p:cNvSpPr>
              <p:nvPr/>
            </p:nvSpPr>
            <p:spPr bwMode="auto">
              <a:xfrm>
                <a:off x="3597" y="3394"/>
                <a:ext cx="9" cy="87"/>
              </a:xfrm>
              <a:custGeom>
                <a:avLst/>
                <a:gdLst/>
                <a:ahLst/>
                <a:cxnLst>
                  <a:cxn ang="0">
                    <a:pos x="0" y="66"/>
                  </a:cxn>
                  <a:cxn ang="0">
                    <a:pos x="0" y="66"/>
                  </a:cxn>
                  <a:cxn ang="0">
                    <a:pos x="0" y="0"/>
                  </a:cxn>
                  <a:cxn ang="0">
                    <a:pos x="8" y="0"/>
                  </a:cxn>
                  <a:cxn ang="0">
                    <a:pos x="8" y="66"/>
                  </a:cxn>
                  <a:cxn ang="0">
                    <a:pos x="0" y="66"/>
                  </a:cxn>
                </a:cxnLst>
                <a:rect l="0" t="0" r="r" b="b"/>
                <a:pathLst>
                  <a:path w="8" h="66">
                    <a:moveTo>
                      <a:pt x="0" y="66"/>
                    </a:moveTo>
                    <a:lnTo>
                      <a:pt x="0" y="66"/>
                    </a:lnTo>
                    <a:lnTo>
                      <a:pt x="0" y="0"/>
                    </a:lnTo>
                    <a:lnTo>
                      <a:pt x="8" y="0"/>
                    </a:ln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36" name="Freeform 316"/>
              <p:cNvSpPr>
                <a:spLocks noEditPoints="1"/>
              </p:cNvSpPr>
              <p:nvPr/>
            </p:nvSpPr>
            <p:spPr bwMode="auto">
              <a:xfrm>
                <a:off x="3618" y="3417"/>
                <a:ext cx="54" cy="66"/>
              </a:xfrm>
              <a:custGeom>
                <a:avLst/>
                <a:gdLst/>
                <a:ahLst/>
                <a:cxnLst>
                  <a:cxn ang="0">
                    <a:pos x="34" y="43"/>
                  </a:cxn>
                  <a:cxn ang="0">
                    <a:pos x="34" y="43"/>
                  </a:cxn>
                  <a:cxn ang="0">
                    <a:pos x="25" y="49"/>
                  </a:cxn>
                  <a:cxn ang="0">
                    <a:pos x="16" y="50"/>
                  </a:cxn>
                  <a:cxn ang="0">
                    <a:pos x="4" y="47"/>
                  </a:cxn>
                  <a:cxn ang="0">
                    <a:pos x="0" y="37"/>
                  </a:cxn>
                  <a:cxn ang="0">
                    <a:pos x="2" y="30"/>
                  </a:cxn>
                  <a:cxn ang="0">
                    <a:pos x="6" y="26"/>
                  </a:cxn>
                  <a:cxn ang="0">
                    <a:pos x="12" y="23"/>
                  </a:cxn>
                  <a:cxn ang="0">
                    <a:pos x="19" y="22"/>
                  </a:cxn>
                  <a:cxn ang="0">
                    <a:pos x="33" y="19"/>
                  </a:cxn>
                  <a:cxn ang="0">
                    <a:pos x="33" y="17"/>
                  </a:cxn>
                  <a:cxn ang="0">
                    <a:pos x="31" y="10"/>
                  </a:cxn>
                  <a:cxn ang="0">
                    <a:pos x="22" y="7"/>
                  </a:cxn>
                  <a:cxn ang="0">
                    <a:pos x="13" y="9"/>
                  </a:cxn>
                  <a:cxn ang="0">
                    <a:pos x="9" y="16"/>
                  </a:cxn>
                  <a:cxn ang="0">
                    <a:pos x="2" y="15"/>
                  </a:cxn>
                  <a:cxn ang="0">
                    <a:pos x="5" y="7"/>
                  </a:cxn>
                  <a:cxn ang="0">
                    <a:pos x="12" y="2"/>
                  </a:cxn>
                  <a:cxn ang="0">
                    <a:pos x="23" y="0"/>
                  </a:cxn>
                  <a:cxn ang="0">
                    <a:pos x="33" y="2"/>
                  </a:cxn>
                  <a:cxn ang="0">
                    <a:pos x="39" y="6"/>
                  </a:cxn>
                  <a:cxn ang="0">
                    <a:pos x="41" y="11"/>
                  </a:cxn>
                  <a:cxn ang="0">
                    <a:pos x="41" y="19"/>
                  </a:cxn>
                  <a:cxn ang="0">
                    <a:pos x="41" y="29"/>
                  </a:cxn>
                  <a:cxn ang="0">
                    <a:pos x="42" y="44"/>
                  </a:cxn>
                  <a:cxn ang="0">
                    <a:pos x="44" y="49"/>
                  </a:cxn>
                  <a:cxn ang="0">
                    <a:pos x="36" y="49"/>
                  </a:cxn>
                  <a:cxn ang="0">
                    <a:pos x="34" y="43"/>
                  </a:cxn>
                  <a:cxn ang="0">
                    <a:pos x="34" y="43"/>
                  </a:cxn>
                  <a:cxn ang="0">
                    <a:pos x="33" y="25"/>
                  </a:cxn>
                  <a:cxn ang="0">
                    <a:pos x="33" y="25"/>
                  </a:cxn>
                  <a:cxn ang="0">
                    <a:pos x="20" y="28"/>
                  </a:cxn>
                  <a:cxn ang="0">
                    <a:pos x="13" y="30"/>
                  </a:cxn>
                  <a:cxn ang="0">
                    <a:pos x="10" y="33"/>
                  </a:cxn>
                  <a:cxn ang="0">
                    <a:pos x="9" y="36"/>
                  </a:cxn>
                  <a:cxn ang="0">
                    <a:pos x="11" y="42"/>
                  </a:cxn>
                  <a:cxn ang="0">
                    <a:pos x="18" y="44"/>
                  </a:cxn>
                  <a:cxn ang="0">
                    <a:pos x="27" y="42"/>
                  </a:cxn>
                  <a:cxn ang="0">
                    <a:pos x="32" y="36"/>
                  </a:cxn>
                  <a:cxn ang="0">
                    <a:pos x="33" y="28"/>
                  </a:cxn>
                  <a:cxn ang="0">
                    <a:pos x="33" y="25"/>
                  </a:cxn>
                </a:cxnLst>
                <a:rect l="0" t="0" r="r" b="b"/>
                <a:pathLst>
                  <a:path w="44" h="50">
                    <a:moveTo>
                      <a:pt x="34" y="43"/>
                    </a:moveTo>
                    <a:lnTo>
                      <a:pt x="34" y="43"/>
                    </a:lnTo>
                    <a:cubicBezTo>
                      <a:pt x="31" y="46"/>
                      <a:pt x="28" y="48"/>
                      <a:pt x="25" y="49"/>
                    </a:cubicBezTo>
                    <a:cubicBezTo>
                      <a:pt x="23" y="50"/>
                      <a:pt x="20" y="50"/>
                      <a:pt x="16" y="50"/>
                    </a:cubicBezTo>
                    <a:cubicBezTo>
                      <a:pt x="11" y="50"/>
                      <a:pt x="7" y="49"/>
                      <a:pt x="4" y="47"/>
                    </a:cubicBezTo>
                    <a:cubicBezTo>
                      <a:pt x="2" y="44"/>
                      <a:pt x="0" y="41"/>
                      <a:pt x="0" y="37"/>
                    </a:cubicBezTo>
                    <a:cubicBezTo>
                      <a:pt x="0" y="34"/>
                      <a:pt x="1" y="32"/>
                      <a:pt x="2" y="30"/>
                    </a:cubicBezTo>
                    <a:cubicBezTo>
                      <a:pt x="3" y="28"/>
                      <a:pt x="4" y="27"/>
                      <a:pt x="6" y="26"/>
                    </a:cubicBezTo>
                    <a:cubicBezTo>
                      <a:pt x="8" y="24"/>
                      <a:pt x="10" y="24"/>
                      <a:pt x="12" y="23"/>
                    </a:cubicBezTo>
                    <a:cubicBezTo>
                      <a:pt x="13" y="23"/>
                      <a:pt x="16" y="22"/>
                      <a:pt x="19" y="22"/>
                    </a:cubicBezTo>
                    <a:cubicBezTo>
                      <a:pt x="25" y="21"/>
                      <a:pt x="30" y="20"/>
                      <a:pt x="33" y="19"/>
                    </a:cubicBezTo>
                    <a:cubicBezTo>
                      <a:pt x="33" y="18"/>
                      <a:pt x="33" y="17"/>
                      <a:pt x="33" y="17"/>
                    </a:cubicBezTo>
                    <a:cubicBezTo>
                      <a:pt x="33" y="14"/>
                      <a:pt x="33" y="11"/>
                      <a:pt x="31" y="10"/>
                    </a:cubicBezTo>
                    <a:cubicBezTo>
                      <a:pt x="29" y="8"/>
                      <a:pt x="26" y="7"/>
                      <a:pt x="22" y="7"/>
                    </a:cubicBezTo>
                    <a:cubicBezTo>
                      <a:pt x="18" y="7"/>
                      <a:pt x="15" y="8"/>
                      <a:pt x="13" y="9"/>
                    </a:cubicBezTo>
                    <a:cubicBezTo>
                      <a:pt x="12" y="11"/>
                      <a:pt x="10" y="13"/>
                      <a:pt x="9" y="16"/>
                    </a:cubicBezTo>
                    <a:lnTo>
                      <a:pt x="2" y="15"/>
                    </a:lnTo>
                    <a:cubicBezTo>
                      <a:pt x="2" y="12"/>
                      <a:pt x="3" y="9"/>
                      <a:pt x="5" y="7"/>
                    </a:cubicBezTo>
                    <a:cubicBezTo>
                      <a:pt x="7" y="5"/>
                      <a:pt x="9" y="3"/>
                      <a:pt x="12" y="2"/>
                    </a:cubicBezTo>
                    <a:cubicBezTo>
                      <a:pt x="15" y="1"/>
                      <a:pt x="19" y="0"/>
                      <a:pt x="23" y="0"/>
                    </a:cubicBezTo>
                    <a:cubicBezTo>
                      <a:pt x="27" y="0"/>
                      <a:pt x="30" y="1"/>
                      <a:pt x="33" y="2"/>
                    </a:cubicBezTo>
                    <a:cubicBezTo>
                      <a:pt x="35" y="3"/>
                      <a:pt x="37" y="4"/>
                      <a:pt x="39" y="6"/>
                    </a:cubicBezTo>
                    <a:cubicBezTo>
                      <a:pt x="40" y="7"/>
                      <a:pt x="41" y="9"/>
                      <a:pt x="41" y="11"/>
                    </a:cubicBezTo>
                    <a:cubicBezTo>
                      <a:pt x="41" y="12"/>
                      <a:pt x="41" y="15"/>
                      <a:pt x="41" y="19"/>
                    </a:cubicBezTo>
                    <a:lnTo>
                      <a:pt x="41" y="29"/>
                    </a:lnTo>
                    <a:cubicBezTo>
                      <a:pt x="41" y="37"/>
                      <a:pt x="42" y="42"/>
                      <a:pt x="42" y="44"/>
                    </a:cubicBezTo>
                    <a:cubicBezTo>
                      <a:pt x="42" y="46"/>
                      <a:pt x="43" y="47"/>
                      <a:pt x="44" y="49"/>
                    </a:cubicBezTo>
                    <a:lnTo>
                      <a:pt x="36" y="49"/>
                    </a:lnTo>
                    <a:cubicBezTo>
                      <a:pt x="35" y="48"/>
                      <a:pt x="34" y="46"/>
                      <a:pt x="34" y="43"/>
                    </a:cubicBezTo>
                    <a:lnTo>
                      <a:pt x="34" y="43"/>
                    </a:lnTo>
                    <a:close/>
                    <a:moveTo>
                      <a:pt x="33" y="25"/>
                    </a:moveTo>
                    <a:lnTo>
                      <a:pt x="33" y="25"/>
                    </a:lnTo>
                    <a:cubicBezTo>
                      <a:pt x="30" y="27"/>
                      <a:pt x="26" y="28"/>
                      <a:pt x="20" y="28"/>
                    </a:cubicBezTo>
                    <a:cubicBezTo>
                      <a:pt x="17" y="29"/>
                      <a:pt x="14" y="29"/>
                      <a:pt x="13" y="30"/>
                    </a:cubicBezTo>
                    <a:cubicBezTo>
                      <a:pt x="12" y="31"/>
                      <a:pt x="11" y="31"/>
                      <a:pt x="10" y="33"/>
                    </a:cubicBezTo>
                    <a:cubicBezTo>
                      <a:pt x="9" y="34"/>
                      <a:pt x="9" y="35"/>
                      <a:pt x="9" y="36"/>
                    </a:cubicBezTo>
                    <a:cubicBezTo>
                      <a:pt x="9" y="39"/>
                      <a:pt x="10" y="40"/>
                      <a:pt x="11" y="42"/>
                    </a:cubicBezTo>
                    <a:cubicBezTo>
                      <a:pt x="13" y="43"/>
                      <a:pt x="15" y="44"/>
                      <a:pt x="18" y="44"/>
                    </a:cubicBezTo>
                    <a:cubicBezTo>
                      <a:pt x="21" y="44"/>
                      <a:pt x="24" y="43"/>
                      <a:pt x="27" y="42"/>
                    </a:cubicBezTo>
                    <a:cubicBezTo>
                      <a:pt x="29" y="41"/>
                      <a:pt x="31" y="39"/>
                      <a:pt x="32" y="36"/>
                    </a:cubicBezTo>
                    <a:cubicBezTo>
                      <a:pt x="33" y="35"/>
                      <a:pt x="33" y="32"/>
                      <a:pt x="33" y="28"/>
                    </a:cubicBezTo>
                    <a:lnTo>
                      <a:pt x="33"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37" name="Freeform 317"/>
              <p:cNvSpPr>
                <a:spLocks/>
              </p:cNvSpPr>
              <p:nvPr/>
            </p:nvSpPr>
            <p:spPr bwMode="auto">
              <a:xfrm>
                <a:off x="3684" y="3417"/>
                <a:ext cx="48" cy="64"/>
              </a:xfrm>
              <a:custGeom>
                <a:avLst/>
                <a:gdLst/>
                <a:ahLst/>
                <a:cxnLst>
                  <a:cxn ang="0">
                    <a:pos x="0" y="49"/>
                  </a:cxn>
                  <a:cxn ang="0">
                    <a:pos x="0" y="49"/>
                  </a:cxn>
                  <a:cxn ang="0">
                    <a:pos x="0" y="2"/>
                  </a:cxn>
                  <a:cxn ang="0">
                    <a:pos x="7" y="2"/>
                  </a:cxn>
                  <a:cxn ang="0">
                    <a:pos x="7" y="8"/>
                  </a:cxn>
                  <a:cxn ang="0">
                    <a:pos x="23" y="0"/>
                  </a:cxn>
                  <a:cxn ang="0">
                    <a:pos x="30" y="2"/>
                  </a:cxn>
                  <a:cxn ang="0">
                    <a:pos x="36" y="6"/>
                  </a:cxn>
                  <a:cxn ang="0">
                    <a:pos x="38" y="12"/>
                  </a:cxn>
                  <a:cxn ang="0">
                    <a:pos x="39" y="20"/>
                  </a:cxn>
                  <a:cxn ang="0">
                    <a:pos x="39" y="49"/>
                  </a:cxn>
                  <a:cxn ang="0">
                    <a:pos x="31" y="49"/>
                  </a:cxn>
                  <a:cxn ang="0">
                    <a:pos x="31" y="20"/>
                  </a:cxn>
                  <a:cxn ang="0">
                    <a:pos x="30" y="13"/>
                  </a:cxn>
                  <a:cxn ang="0">
                    <a:pos x="26" y="9"/>
                  </a:cxn>
                  <a:cxn ang="0">
                    <a:pos x="21" y="7"/>
                  </a:cxn>
                  <a:cxn ang="0">
                    <a:pos x="12" y="11"/>
                  </a:cxn>
                  <a:cxn ang="0">
                    <a:pos x="8" y="23"/>
                  </a:cxn>
                  <a:cxn ang="0">
                    <a:pos x="8" y="49"/>
                  </a:cxn>
                  <a:cxn ang="0">
                    <a:pos x="0" y="49"/>
                  </a:cxn>
                </a:cxnLst>
                <a:rect l="0" t="0" r="r" b="b"/>
                <a:pathLst>
                  <a:path w="39" h="49">
                    <a:moveTo>
                      <a:pt x="0" y="49"/>
                    </a:moveTo>
                    <a:lnTo>
                      <a:pt x="0" y="49"/>
                    </a:lnTo>
                    <a:lnTo>
                      <a:pt x="0" y="2"/>
                    </a:lnTo>
                    <a:lnTo>
                      <a:pt x="7" y="2"/>
                    </a:lnTo>
                    <a:lnTo>
                      <a:pt x="7" y="8"/>
                    </a:lnTo>
                    <a:cubicBezTo>
                      <a:pt x="11" y="3"/>
                      <a:pt x="16" y="0"/>
                      <a:pt x="23" y="0"/>
                    </a:cubicBezTo>
                    <a:cubicBezTo>
                      <a:pt x="25" y="0"/>
                      <a:pt x="28" y="1"/>
                      <a:pt x="30" y="2"/>
                    </a:cubicBezTo>
                    <a:cubicBezTo>
                      <a:pt x="33" y="3"/>
                      <a:pt x="35" y="4"/>
                      <a:pt x="36" y="6"/>
                    </a:cubicBezTo>
                    <a:cubicBezTo>
                      <a:pt x="37" y="8"/>
                      <a:pt x="38" y="10"/>
                      <a:pt x="38" y="12"/>
                    </a:cubicBezTo>
                    <a:cubicBezTo>
                      <a:pt x="39" y="14"/>
                      <a:pt x="39" y="16"/>
                      <a:pt x="39" y="20"/>
                    </a:cubicBezTo>
                    <a:lnTo>
                      <a:pt x="39" y="49"/>
                    </a:lnTo>
                    <a:lnTo>
                      <a:pt x="31" y="49"/>
                    </a:lnTo>
                    <a:lnTo>
                      <a:pt x="31" y="20"/>
                    </a:lnTo>
                    <a:cubicBezTo>
                      <a:pt x="31" y="17"/>
                      <a:pt x="30" y="14"/>
                      <a:pt x="30" y="13"/>
                    </a:cubicBezTo>
                    <a:cubicBezTo>
                      <a:pt x="29" y="11"/>
                      <a:pt x="28" y="10"/>
                      <a:pt x="26" y="9"/>
                    </a:cubicBezTo>
                    <a:cubicBezTo>
                      <a:pt x="25" y="8"/>
                      <a:pt x="23" y="7"/>
                      <a:pt x="21" y="7"/>
                    </a:cubicBezTo>
                    <a:cubicBezTo>
                      <a:pt x="17" y="7"/>
                      <a:pt x="14" y="9"/>
                      <a:pt x="12" y="11"/>
                    </a:cubicBezTo>
                    <a:cubicBezTo>
                      <a:pt x="9" y="13"/>
                      <a:pt x="8" y="17"/>
                      <a:pt x="8" y="23"/>
                    </a:cubicBezTo>
                    <a:lnTo>
                      <a:pt x="8" y="49"/>
                    </a:lnTo>
                    <a:lnTo>
                      <a:pt x="0"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38" name="Freeform 318"/>
              <p:cNvSpPr>
                <a:spLocks noEditPoints="1"/>
              </p:cNvSpPr>
              <p:nvPr/>
            </p:nvSpPr>
            <p:spPr bwMode="auto">
              <a:xfrm>
                <a:off x="3744" y="3417"/>
                <a:ext cx="53" cy="66"/>
              </a:xfrm>
              <a:custGeom>
                <a:avLst/>
                <a:gdLst/>
                <a:ahLst/>
                <a:cxnLst>
                  <a:cxn ang="0">
                    <a:pos x="35" y="34"/>
                  </a:cxn>
                  <a:cxn ang="0">
                    <a:pos x="35" y="34"/>
                  </a:cxn>
                  <a:cxn ang="0">
                    <a:pos x="43" y="35"/>
                  </a:cxn>
                  <a:cxn ang="0">
                    <a:pos x="36" y="46"/>
                  </a:cxn>
                  <a:cxn ang="0">
                    <a:pos x="22" y="50"/>
                  </a:cxn>
                  <a:cxn ang="0">
                    <a:pos x="6" y="44"/>
                  </a:cxn>
                  <a:cxn ang="0">
                    <a:pos x="0" y="26"/>
                  </a:cxn>
                  <a:cxn ang="0">
                    <a:pos x="6" y="7"/>
                  </a:cxn>
                  <a:cxn ang="0">
                    <a:pos x="22" y="0"/>
                  </a:cxn>
                  <a:cxn ang="0">
                    <a:pos x="38" y="7"/>
                  </a:cxn>
                  <a:cxn ang="0">
                    <a:pos x="44" y="25"/>
                  </a:cxn>
                  <a:cxn ang="0">
                    <a:pos x="44" y="27"/>
                  </a:cxn>
                  <a:cxn ang="0">
                    <a:pos x="8" y="27"/>
                  </a:cxn>
                  <a:cxn ang="0">
                    <a:pos x="12" y="40"/>
                  </a:cxn>
                  <a:cxn ang="0">
                    <a:pos x="22" y="44"/>
                  </a:cxn>
                  <a:cxn ang="0">
                    <a:pos x="30" y="41"/>
                  </a:cxn>
                  <a:cxn ang="0">
                    <a:pos x="35" y="34"/>
                  </a:cxn>
                  <a:cxn ang="0">
                    <a:pos x="35" y="34"/>
                  </a:cxn>
                  <a:cxn ang="0">
                    <a:pos x="8" y="21"/>
                  </a:cxn>
                  <a:cxn ang="0">
                    <a:pos x="8" y="21"/>
                  </a:cxn>
                  <a:cxn ang="0">
                    <a:pos x="35" y="21"/>
                  </a:cxn>
                  <a:cxn ang="0">
                    <a:pos x="32" y="12"/>
                  </a:cxn>
                  <a:cxn ang="0">
                    <a:pos x="22" y="7"/>
                  </a:cxn>
                  <a:cxn ang="0">
                    <a:pos x="13" y="11"/>
                  </a:cxn>
                  <a:cxn ang="0">
                    <a:pos x="8" y="21"/>
                  </a:cxn>
                  <a:cxn ang="0">
                    <a:pos x="8" y="21"/>
                  </a:cxn>
                </a:cxnLst>
                <a:rect l="0" t="0" r="r" b="b"/>
                <a:pathLst>
                  <a:path w="44" h="50">
                    <a:moveTo>
                      <a:pt x="35" y="34"/>
                    </a:moveTo>
                    <a:lnTo>
                      <a:pt x="35" y="34"/>
                    </a:lnTo>
                    <a:lnTo>
                      <a:pt x="43" y="35"/>
                    </a:lnTo>
                    <a:cubicBezTo>
                      <a:pt x="42" y="40"/>
                      <a:pt x="40" y="44"/>
                      <a:pt x="36" y="46"/>
                    </a:cubicBezTo>
                    <a:cubicBezTo>
                      <a:pt x="32" y="49"/>
                      <a:pt x="28" y="50"/>
                      <a:pt x="22" y="50"/>
                    </a:cubicBezTo>
                    <a:cubicBezTo>
                      <a:pt x="15" y="50"/>
                      <a:pt x="10" y="48"/>
                      <a:pt x="6" y="44"/>
                    </a:cubicBezTo>
                    <a:cubicBezTo>
                      <a:pt x="2" y="40"/>
                      <a:pt x="0" y="34"/>
                      <a:pt x="0" y="26"/>
                    </a:cubicBezTo>
                    <a:cubicBezTo>
                      <a:pt x="0" y="18"/>
                      <a:pt x="2" y="12"/>
                      <a:pt x="6" y="7"/>
                    </a:cubicBezTo>
                    <a:cubicBezTo>
                      <a:pt x="10" y="3"/>
                      <a:pt x="15" y="0"/>
                      <a:pt x="22" y="0"/>
                    </a:cubicBezTo>
                    <a:cubicBezTo>
                      <a:pt x="28" y="0"/>
                      <a:pt x="33" y="3"/>
                      <a:pt x="38" y="7"/>
                    </a:cubicBezTo>
                    <a:cubicBezTo>
                      <a:pt x="42" y="11"/>
                      <a:pt x="44" y="17"/>
                      <a:pt x="44" y="25"/>
                    </a:cubicBezTo>
                    <a:cubicBezTo>
                      <a:pt x="44" y="26"/>
                      <a:pt x="44" y="27"/>
                      <a:pt x="44" y="27"/>
                    </a:cubicBezTo>
                    <a:lnTo>
                      <a:pt x="8" y="27"/>
                    </a:lnTo>
                    <a:cubicBezTo>
                      <a:pt x="8" y="33"/>
                      <a:pt x="10" y="37"/>
                      <a:pt x="12" y="40"/>
                    </a:cubicBezTo>
                    <a:cubicBezTo>
                      <a:pt x="15" y="42"/>
                      <a:pt x="18" y="44"/>
                      <a:pt x="22" y="44"/>
                    </a:cubicBezTo>
                    <a:cubicBezTo>
                      <a:pt x="25" y="44"/>
                      <a:pt x="28" y="43"/>
                      <a:pt x="30" y="41"/>
                    </a:cubicBezTo>
                    <a:cubicBezTo>
                      <a:pt x="32" y="40"/>
                      <a:pt x="34" y="37"/>
                      <a:pt x="35" y="34"/>
                    </a:cubicBezTo>
                    <a:lnTo>
                      <a:pt x="35" y="34"/>
                    </a:lnTo>
                    <a:close/>
                    <a:moveTo>
                      <a:pt x="8" y="21"/>
                    </a:moveTo>
                    <a:lnTo>
                      <a:pt x="8" y="21"/>
                    </a:lnTo>
                    <a:lnTo>
                      <a:pt x="35" y="21"/>
                    </a:lnTo>
                    <a:cubicBezTo>
                      <a:pt x="35" y="17"/>
                      <a:pt x="34" y="14"/>
                      <a:pt x="32" y="12"/>
                    </a:cubicBezTo>
                    <a:cubicBezTo>
                      <a:pt x="29" y="9"/>
                      <a:pt x="26" y="7"/>
                      <a:pt x="22" y="7"/>
                    </a:cubicBezTo>
                    <a:cubicBezTo>
                      <a:pt x="18" y="7"/>
                      <a:pt x="15" y="8"/>
                      <a:pt x="13" y="11"/>
                    </a:cubicBezTo>
                    <a:cubicBezTo>
                      <a:pt x="10" y="13"/>
                      <a:pt x="9" y="17"/>
                      <a:pt x="8" y="21"/>
                    </a:cubicBezTo>
                    <a:lnTo>
                      <a:pt x="8" y="21"/>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39" name="Freeform 319"/>
              <p:cNvSpPr>
                <a:spLocks/>
              </p:cNvSpPr>
              <p:nvPr/>
            </p:nvSpPr>
            <p:spPr bwMode="auto">
              <a:xfrm>
                <a:off x="3805" y="3417"/>
                <a:ext cx="48" cy="66"/>
              </a:xfrm>
              <a:custGeom>
                <a:avLst/>
                <a:gdLst/>
                <a:ahLst/>
                <a:cxnLst>
                  <a:cxn ang="0">
                    <a:pos x="0" y="35"/>
                  </a:cxn>
                  <a:cxn ang="0">
                    <a:pos x="0" y="35"/>
                  </a:cxn>
                  <a:cxn ang="0">
                    <a:pos x="8" y="34"/>
                  </a:cxn>
                  <a:cxn ang="0">
                    <a:pos x="12" y="41"/>
                  </a:cxn>
                  <a:cxn ang="0">
                    <a:pos x="21" y="44"/>
                  </a:cxn>
                  <a:cxn ang="0">
                    <a:pos x="29" y="41"/>
                  </a:cxn>
                  <a:cxn ang="0">
                    <a:pos x="32" y="36"/>
                  </a:cxn>
                  <a:cxn ang="0">
                    <a:pos x="29" y="32"/>
                  </a:cxn>
                  <a:cxn ang="0">
                    <a:pos x="21" y="29"/>
                  </a:cxn>
                  <a:cxn ang="0">
                    <a:pos x="9" y="25"/>
                  </a:cxn>
                  <a:cxn ang="0">
                    <a:pos x="3" y="21"/>
                  </a:cxn>
                  <a:cxn ang="0">
                    <a:pos x="2" y="14"/>
                  </a:cxn>
                  <a:cxn ang="0">
                    <a:pos x="3" y="8"/>
                  </a:cxn>
                  <a:cxn ang="0">
                    <a:pos x="7" y="4"/>
                  </a:cxn>
                  <a:cxn ang="0">
                    <a:pos x="12" y="1"/>
                  </a:cxn>
                  <a:cxn ang="0">
                    <a:pos x="19" y="0"/>
                  </a:cxn>
                  <a:cxn ang="0">
                    <a:pos x="29" y="2"/>
                  </a:cxn>
                  <a:cxn ang="0">
                    <a:pos x="35" y="6"/>
                  </a:cxn>
                  <a:cxn ang="0">
                    <a:pos x="38" y="14"/>
                  </a:cxn>
                  <a:cxn ang="0">
                    <a:pos x="30" y="15"/>
                  </a:cxn>
                  <a:cxn ang="0">
                    <a:pos x="27" y="9"/>
                  </a:cxn>
                  <a:cxn ang="0">
                    <a:pos x="20" y="7"/>
                  </a:cxn>
                  <a:cxn ang="0">
                    <a:pos x="12" y="9"/>
                  </a:cxn>
                  <a:cxn ang="0">
                    <a:pos x="9" y="13"/>
                  </a:cxn>
                  <a:cxn ang="0">
                    <a:pos x="10" y="16"/>
                  </a:cxn>
                  <a:cxn ang="0">
                    <a:pos x="14" y="18"/>
                  </a:cxn>
                  <a:cxn ang="0">
                    <a:pos x="21" y="20"/>
                  </a:cxn>
                  <a:cxn ang="0">
                    <a:pos x="33" y="24"/>
                  </a:cxn>
                  <a:cxn ang="0">
                    <a:pos x="38" y="28"/>
                  </a:cxn>
                  <a:cxn ang="0">
                    <a:pos x="40" y="35"/>
                  </a:cxn>
                  <a:cxn ang="0">
                    <a:pos x="38" y="43"/>
                  </a:cxn>
                  <a:cxn ang="0">
                    <a:pos x="31" y="48"/>
                  </a:cxn>
                  <a:cxn ang="0">
                    <a:pos x="21" y="50"/>
                  </a:cxn>
                  <a:cxn ang="0">
                    <a:pos x="7" y="46"/>
                  </a:cxn>
                  <a:cxn ang="0">
                    <a:pos x="0" y="35"/>
                  </a:cxn>
                  <a:cxn ang="0">
                    <a:pos x="0" y="35"/>
                  </a:cxn>
                </a:cxnLst>
                <a:rect l="0" t="0" r="r" b="b"/>
                <a:pathLst>
                  <a:path w="40" h="50">
                    <a:moveTo>
                      <a:pt x="0" y="35"/>
                    </a:moveTo>
                    <a:lnTo>
                      <a:pt x="0" y="35"/>
                    </a:lnTo>
                    <a:lnTo>
                      <a:pt x="8" y="34"/>
                    </a:lnTo>
                    <a:cubicBezTo>
                      <a:pt x="9" y="37"/>
                      <a:pt x="10" y="39"/>
                      <a:pt x="12" y="41"/>
                    </a:cubicBezTo>
                    <a:cubicBezTo>
                      <a:pt x="14" y="43"/>
                      <a:pt x="17" y="44"/>
                      <a:pt x="21" y="44"/>
                    </a:cubicBezTo>
                    <a:cubicBezTo>
                      <a:pt x="24" y="44"/>
                      <a:pt x="27" y="43"/>
                      <a:pt x="29" y="41"/>
                    </a:cubicBezTo>
                    <a:cubicBezTo>
                      <a:pt x="31" y="40"/>
                      <a:pt x="32" y="38"/>
                      <a:pt x="32" y="36"/>
                    </a:cubicBezTo>
                    <a:cubicBezTo>
                      <a:pt x="32" y="34"/>
                      <a:pt x="31" y="33"/>
                      <a:pt x="29" y="32"/>
                    </a:cubicBezTo>
                    <a:cubicBezTo>
                      <a:pt x="28" y="31"/>
                      <a:pt x="25" y="30"/>
                      <a:pt x="21" y="29"/>
                    </a:cubicBezTo>
                    <a:cubicBezTo>
                      <a:pt x="15" y="28"/>
                      <a:pt x="11" y="26"/>
                      <a:pt x="9" y="25"/>
                    </a:cubicBezTo>
                    <a:cubicBezTo>
                      <a:pt x="6" y="24"/>
                      <a:pt x="5" y="23"/>
                      <a:pt x="3" y="21"/>
                    </a:cubicBezTo>
                    <a:cubicBezTo>
                      <a:pt x="2" y="19"/>
                      <a:pt x="2" y="17"/>
                      <a:pt x="2" y="14"/>
                    </a:cubicBezTo>
                    <a:cubicBezTo>
                      <a:pt x="2" y="12"/>
                      <a:pt x="2" y="10"/>
                      <a:pt x="3" y="8"/>
                    </a:cubicBezTo>
                    <a:cubicBezTo>
                      <a:pt x="4" y="7"/>
                      <a:pt x="5" y="5"/>
                      <a:pt x="7" y="4"/>
                    </a:cubicBezTo>
                    <a:cubicBezTo>
                      <a:pt x="8" y="3"/>
                      <a:pt x="10" y="2"/>
                      <a:pt x="12" y="1"/>
                    </a:cubicBezTo>
                    <a:cubicBezTo>
                      <a:pt x="14" y="1"/>
                      <a:pt x="17" y="0"/>
                      <a:pt x="19" y="0"/>
                    </a:cubicBezTo>
                    <a:cubicBezTo>
                      <a:pt x="23" y="0"/>
                      <a:pt x="26" y="1"/>
                      <a:pt x="29" y="2"/>
                    </a:cubicBezTo>
                    <a:cubicBezTo>
                      <a:pt x="32" y="3"/>
                      <a:pt x="34" y="5"/>
                      <a:pt x="35" y="6"/>
                    </a:cubicBezTo>
                    <a:cubicBezTo>
                      <a:pt x="37" y="8"/>
                      <a:pt x="38" y="11"/>
                      <a:pt x="38" y="14"/>
                    </a:cubicBezTo>
                    <a:lnTo>
                      <a:pt x="30" y="15"/>
                    </a:lnTo>
                    <a:cubicBezTo>
                      <a:pt x="30" y="13"/>
                      <a:pt x="29" y="11"/>
                      <a:pt x="27" y="9"/>
                    </a:cubicBezTo>
                    <a:cubicBezTo>
                      <a:pt x="25" y="8"/>
                      <a:pt x="23" y="7"/>
                      <a:pt x="20" y="7"/>
                    </a:cubicBezTo>
                    <a:cubicBezTo>
                      <a:pt x="16" y="7"/>
                      <a:pt x="13" y="8"/>
                      <a:pt x="12" y="9"/>
                    </a:cubicBezTo>
                    <a:cubicBezTo>
                      <a:pt x="10" y="10"/>
                      <a:pt x="9" y="12"/>
                      <a:pt x="9" y="13"/>
                    </a:cubicBezTo>
                    <a:cubicBezTo>
                      <a:pt x="9" y="14"/>
                      <a:pt x="10" y="15"/>
                      <a:pt x="10" y="16"/>
                    </a:cubicBezTo>
                    <a:cubicBezTo>
                      <a:pt x="11" y="17"/>
                      <a:pt x="12" y="18"/>
                      <a:pt x="14" y="18"/>
                    </a:cubicBezTo>
                    <a:cubicBezTo>
                      <a:pt x="14" y="19"/>
                      <a:pt x="17" y="19"/>
                      <a:pt x="21" y="20"/>
                    </a:cubicBezTo>
                    <a:cubicBezTo>
                      <a:pt x="26" y="22"/>
                      <a:pt x="30" y="23"/>
                      <a:pt x="33" y="24"/>
                    </a:cubicBezTo>
                    <a:cubicBezTo>
                      <a:pt x="35" y="25"/>
                      <a:pt x="37" y="26"/>
                      <a:pt x="38" y="28"/>
                    </a:cubicBezTo>
                    <a:cubicBezTo>
                      <a:pt x="39" y="30"/>
                      <a:pt x="40" y="33"/>
                      <a:pt x="40" y="35"/>
                    </a:cubicBezTo>
                    <a:cubicBezTo>
                      <a:pt x="40" y="38"/>
                      <a:pt x="39" y="41"/>
                      <a:pt x="38" y="43"/>
                    </a:cubicBezTo>
                    <a:cubicBezTo>
                      <a:pt x="36" y="45"/>
                      <a:pt x="34" y="47"/>
                      <a:pt x="31" y="48"/>
                    </a:cubicBezTo>
                    <a:cubicBezTo>
                      <a:pt x="28" y="50"/>
                      <a:pt x="24" y="50"/>
                      <a:pt x="21" y="50"/>
                    </a:cubicBezTo>
                    <a:cubicBezTo>
                      <a:pt x="14" y="50"/>
                      <a:pt x="10" y="49"/>
                      <a:pt x="7" y="46"/>
                    </a:cubicBezTo>
                    <a:cubicBezTo>
                      <a:pt x="3" y="44"/>
                      <a:pt x="1" y="40"/>
                      <a:pt x="0" y="35"/>
                    </a:cubicBezTo>
                    <a:lnTo>
                      <a:pt x="0" y="3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40" name="Freeform 320"/>
              <p:cNvSpPr>
                <a:spLocks/>
              </p:cNvSpPr>
              <p:nvPr/>
            </p:nvSpPr>
            <p:spPr bwMode="auto">
              <a:xfrm>
                <a:off x="2973" y="3583"/>
                <a:ext cx="71" cy="90"/>
              </a:xfrm>
              <a:custGeom>
                <a:avLst/>
                <a:gdLst/>
                <a:ahLst/>
                <a:cxnLst>
                  <a:cxn ang="0">
                    <a:pos x="50" y="44"/>
                  </a:cxn>
                  <a:cxn ang="0">
                    <a:pos x="50" y="44"/>
                  </a:cxn>
                  <a:cxn ang="0">
                    <a:pos x="58" y="46"/>
                  </a:cxn>
                  <a:cxn ang="0">
                    <a:pos x="48" y="63"/>
                  </a:cxn>
                  <a:cxn ang="0">
                    <a:pos x="31" y="68"/>
                  </a:cxn>
                  <a:cxn ang="0">
                    <a:pos x="14" y="64"/>
                  </a:cxn>
                  <a:cxn ang="0">
                    <a:pos x="4" y="52"/>
                  </a:cxn>
                  <a:cxn ang="0">
                    <a:pos x="0" y="34"/>
                  </a:cxn>
                  <a:cxn ang="0">
                    <a:pos x="4" y="16"/>
                  </a:cxn>
                  <a:cxn ang="0">
                    <a:pos x="15" y="4"/>
                  </a:cxn>
                  <a:cxn ang="0">
                    <a:pos x="31" y="0"/>
                  </a:cxn>
                  <a:cxn ang="0">
                    <a:pos x="48" y="5"/>
                  </a:cxn>
                  <a:cxn ang="0">
                    <a:pos x="57" y="19"/>
                  </a:cxn>
                  <a:cxn ang="0">
                    <a:pos x="49" y="21"/>
                  </a:cxn>
                  <a:cxn ang="0">
                    <a:pos x="42" y="11"/>
                  </a:cxn>
                  <a:cxn ang="0">
                    <a:pos x="31" y="8"/>
                  </a:cxn>
                  <a:cxn ang="0">
                    <a:pos x="18" y="11"/>
                  </a:cxn>
                  <a:cxn ang="0">
                    <a:pos x="11" y="21"/>
                  </a:cxn>
                  <a:cxn ang="0">
                    <a:pos x="9" y="34"/>
                  </a:cxn>
                  <a:cxn ang="0">
                    <a:pos x="12" y="48"/>
                  </a:cxn>
                  <a:cxn ang="0">
                    <a:pos x="19" y="58"/>
                  </a:cxn>
                  <a:cxn ang="0">
                    <a:pos x="30" y="61"/>
                  </a:cxn>
                  <a:cxn ang="0">
                    <a:pos x="43" y="57"/>
                  </a:cxn>
                  <a:cxn ang="0">
                    <a:pos x="50" y="44"/>
                  </a:cxn>
                  <a:cxn ang="0">
                    <a:pos x="50" y="44"/>
                  </a:cxn>
                </a:cxnLst>
                <a:rect l="0" t="0" r="r" b="b"/>
                <a:pathLst>
                  <a:path w="58" h="68">
                    <a:moveTo>
                      <a:pt x="50" y="44"/>
                    </a:moveTo>
                    <a:lnTo>
                      <a:pt x="50" y="44"/>
                    </a:lnTo>
                    <a:lnTo>
                      <a:pt x="58" y="46"/>
                    </a:lnTo>
                    <a:cubicBezTo>
                      <a:pt x="56" y="54"/>
                      <a:pt x="53" y="59"/>
                      <a:pt x="48" y="63"/>
                    </a:cubicBezTo>
                    <a:cubicBezTo>
                      <a:pt x="44" y="67"/>
                      <a:pt x="38" y="68"/>
                      <a:pt x="31" y="68"/>
                    </a:cubicBezTo>
                    <a:cubicBezTo>
                      <a:pt x="24" y="68"/>
                      <a:pt x="18" y="67"/>
                      <a:pt x="14" y="64"/>
                    </a:cubicBezTo>
                    <a:cubicBezTo>
                      <a:pt x="9" y="61"/>
                      <a:pt x="6" y="57"/>
                      <a:pt x="4" y="52"/>
                    </a:cubicBezTo>
                    <a:cubicBezTo>
                      <a:pt x="1" y="46"/>
                      <a:pt x="0" y="40"/>
                      <a:pt x="0" y="34"/>
                    </a:cubicBezTo>
                    <a:cubicBezTo>
                      <a:pt x="0" y="27"/>
                      <a:pt x="1" y="21"/>
                      <a:pt x="4" y="16"/>
                    </a:cubicBezTo>
                    <a:cubicBezTo>
                      <a:pt x="7" y="11"/>
                      <a:pt x="10" y="7"/>
                      <a:pt x="15" y="4"/>
                    </a:cubicBezTo>
                    <a:cubicBezTo>
                      <a:pt x="20" y="2"/>
                      <a:pt x="25" y="0"/>
                      <a:pt x="31" y="0"/>
                    </a:cubicBezTo>
                    <a:cubicBezTo>
                      <a:pt x="38" y="0"/>
                      <a:pt x="43" y="2"/>
                      <a:pt x="48" y="5"/>
                    </a:cubicBezTo>
                    <a:cubicBezTo>
                      <a:pt x="52" y="9"/>
                      <a:pt x="55" y="13"/>
                      <a:pt x="57" y="19"/>
                    </a:cubicBezTo>
                    <a:lnTo>
                      <a:pt x="49" y="21"/>
                    </a:lnTo>
                    <a:cubicBezTo>
                      <a:pt x="47" y="17"/>
                      <a:pt x="45" y="13"/>
                      <a:pt x="42" y="11"/>
                    </a:cubicBezTo>
                    <a:cubicBezTo>
                      <a:pt x="39" y="9"/>
                      <a:pt x="35" y="8"/>
                      <a:pt x="31" y="8"/>
                    </a:cubicBezTo>
                    <a:cubicBezTo>
                      <a:pt x="26" y="8"/>
                      <a:pt x="22" y="9"/>
                      <a:pt x="18" y="11"/>
                    </a:cubicBezTo>
                    <a:cubicBezTo>
                      <a:pt x="15" y="14"/>
                      <a:pt x="13" y="17"/>
                      <a:pt x="11" y="21"/>
                    </a:cubicBezTo>
                    <a:cubicBezTo>
                      <a:pt x="10" y="25"/>
                      <a:pt x="9" y="29"/>
                      <a:pt x="9" y="34"/>
                    </a:cubicBezTo>
                    <a:cubicBezTo>
                      <a:pt x="9" y="39"/>
                      <a:pt x="10" y="44"/>
                      <a:pt x="12" y="48"/>
                    </a:cubicBezTo>
                    <a:cubicBezTo>
                      <a:pt x="13" y="53"/>
                      <a:pt x="16" y="56"/>
                      <a:pt x="19" y="58"/>
                    </a:cubicBezTo>
                    <a:cubicBezTo>
                      <a:pt x="23" y="60"/>
                      <a:pt x="26" y="61"/>
                      <a:pt x="30" y="61"/>
                    </a:cubicBezTo>
                    <a:cubicBezTo>
                      <a:pt x="35" y="61"/>
                      <a:pt x="39" y="60"/>
                      <a:pt x="43" y="57"/>
                    </a:cubicBezTo>
                    <a:cubicBezTo>
                      <a:pt x="46" y="54"/>
                      <a:pt x="48" y="50"/>
                      <a:pt x="50" y="44"/>
                    </a:cubicBezTo>
                    <a:lnTo>
                      <a:pt x="50" y="4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41" name="Freeform 321"/>
              <p:cNvSpPr>
                <a:spLocks noEditPoints="1"/>
              </p:cNvSpPr>
              <p:nvPr/>
            </p:nvSpPr>
            <p:spPr bwMode="auto">
              <a:xfrm>
                <a:off x="3054" y="3607"/>
                <a:ext cx="53" cy="66"/>
              </a:xfrm>
              <a:custGeom>
                <a:avLst/>
                <a:gdLst/>
                <a:ahLst/>
                <a:cxnLst>
                  <a:cxn ang="0">
                    <a:pos x="34" y="43"/>
                  </a:cxn>
                  <a:cxn ang="0">
                    <a:pos x="34" y="43"/>
                  </a:cxn>
                  <a:cxn ang="0">
                    <a:pos x="25" y="49"/>
                  </a:cxn>
                  <a:cxn ang="0">
                    <a:pos x="16" y="50"/>
                  </a:cxn>
                  <a:cxn ang="0">
                    <a:pos x="4" y="47"/>
                  </a:cxn>
                  <a:cxn ang="0">
                    <a:pos x="0" y="37"/>
                  </a:cxn>
                  <a:cxn ang="0">
                    <a:pos x="2" y="30"/>
                  </a:cxn>
                  <a:cxn ang="0">
                    <a:pos x="6" y="26"/>
                  </a:cxn>
                  <a:cxn ang="0">
                    <a:pos x="12" y="23"/>
                  </a:cxn>
                  <a:cxn ang="0">
                    <a:pos x="19" y="22"/>
                  </a:cxn>
                  <a:cxn ang="0">
                    <a:pos x="33" y="19"/>
                  </a:cxn>
                  <a:cxn ang="0">
                    <a:pos x="33" y="17"/>
                  </a:cxn>
                  <a:cxn ang="0">
                    <a:pos x="31" y="10"/>
                  </a:cxn>
                  <a:cxn ang="0">
                    <a:pos x="22" y="7"/>
                  </a:cxn>
                  <a:cxn ang="0">
                    <a:pos x="13" y="9"/>
                  </a:cxn>
                  <a:cxn ang="0">
                    <a:pos x="9" y="16"/>
                  </a:cxn>
                  <a:cxn ang="0">
                    <a:pos x="1" y="15"/>
                  </a:cxn>
                  <a:cxn ang="0">
                    <a:pos x="5" y="7"/>
                  </a:cxn>
                  <a:cxn ang="0">
                    <a:pos x="12" y="2"/>
                  </a:cxn>
                  <a:cxn ang="0">
                    <a:pos x="23" y="0"/>
                  </a:cxn>
                  <a:cxn ang="0">
                    <a:pos x="33" y="2"/>
                  </a:cxn>
                  <a:cxn ang="0">
                    <a:pos x="38" y="6"/>
                  </a:cxn>
                  <a:cxn ang="0">
                    <a:pos x="41" y="11"/>
                  </a:cxn>
                  <a:cxn ang="0">
                    <a:pos x="41" y="19"/>
                  </a:cxn>
                  <a:cxn ang="0">
                    <a:pos x="41" y="29"/>
                  </a:cxn>
                  <a:cxn ang="0">
                    <a:pos x="42" y="44"/>
                  </a:cxn>
                  <a:cxn ang="0">
                    <a:pos x="44" y="49"/>
                  </a:cxn>
                  <a:cxn ang="0">
                    <a:pos x="36" y="49"/>
                  </a:cxn>
                  <a:cxn ang="0">
                    <a:pos x="34" y="43"/>
                  </a:cxn>
                  <a:cxn ang="0">
                    <a:pos x="34" y="43"/>
                  </a:cxn>
                  <a:cxn ang="0">
                    <a:pos x="33" y="25"/>
                  </a:cxn>
                  <a:cxn ang="0">
                    <a:pos x="33" y="25"/>
                  </a:cxn>
                  <a:cxn ang="0">
                    <a:pos x="20" y="28"/>
                  </a:cxn>
                  <a:cxn ang="0">
                    <a:pos x="13" y="30"/>
                  </a:cxn>
                  <a:cxn ang="0">
                    <a:pos x="10" y="33"/>
                  </a:cxn>
                  <a:cxn ang="0">
                    <a:pos x="9" y="36"/>
                  </a:cxn>
                  <a:cxn ang="0">
                    <a:pos x="11" y="42"/>
                  </a:cxn>
                  <a:cxn ang="0">
                    <a:pos x="18" y="44"/>
                  </a:cxn>
                  <a:cxn ang="0">
                    <a:pos x="27" y="42"/>
                  </a:cxn>
                  <a:cxn ang="0">
                    <a:pos x="32" y="36"/>
                  </a:cxn>
                  <a:cxn ang="0">
                    <a:pos x="33" y="28"/>
                  </a:cxn>
                  <a:cxn ang="0">
                    <a:pos x="33" y="25"/>
                  </a:cxn>
                </a:cxnLst>
                <a:rect l="0" t="0" r="r" b="b"/>
                <a:pathLst>
                  <a:path w="44" h="50">
                    <a:moveTo>
                      <a:pt x="34" y="43"/>
                    </a:moveTo>
                    <a:lnTo>
                      <a:pt x="34" y="43"/>
                    </a:lnTo>
                    <a:cubicBezTo>
                      <a:pt x="31" y="46"/>
                      <a:pt x="28" y="48"/>
                      <a:pt x="25" y="49"/>
                    </a:cubicBezTo>
                    <a:cubicBezTo>
                      <a:pt x="22" y="50"/>
                      <a:pt x="19" y="50"/>
                      <a:pt x="16" y="50"/>
                    </a:cubicBezTo>
                    <a:cubicBezTo>
                      <a:pt x="11" y="50"/>
                      <a:pt x="7" y="49"/>
                      <a:pt x="4" y="47"/>
                    </a:cubicBezTo>
                    <a:cubicBezTo>
                      <a:pt x="1" y="44"/>
                      <a:pt x="0" y="41"/>
                      <a:pt x="0" y="37"/>
                    </a:cubicBezTo>
                    <a:cubicBezTo>
                      <a:pt x="0" y="34"/>
                      <a:pt x="1" y="32"/>
                      <a:pt x="2" y="30"/>
                    </a:cubicBezTo>
                    <a:cubicBezTo>
                      <a:pt x="3" y="28"/>
                      <a:pt x="4" y="27"/>
                      <a:pt x="6" y="26"/>
                    </a:cubicBezTo>
                    <a:cubicBezTo>
                      <a:pt x="8" y="24"/>
                      <a:pt x="9" y="24"/>
                      <a:pt x="12" y="23"/>
                    </a:cubicBezTo>
                    <a:cubicBezTo>
                      <a:pt x="13" y="23"/>
                      <a:pt x="16" y="22"/>
                      <a:pt x="19" y="22"/>
                    </a:cubicBezTo>
                    <a:cubicBezTo>
                      <a:pt x="25" y="21"/>
                      <a:pt x="30" y="20"/>
                      <a:pt x="33" y="19"/>
                    </a:cubicBezTo>
                    <a:cubicBezTo>
                      <a:pt x="33" y="18"/>
                      <a:pt x="33" y="17"/>
                      <a:pt x="33" y="17"/>
                    </a:cubicBezTo>
                    <a:cubicBezTo>
                      <a:pt x="33" y="14"/>
                      <a:pt x="32" y="11"/>
                      <a:pt x="31" y="10"/>
                    </a:cubicBezTo>
                    <a:cubicBezTo>
                      <a:pt x="29" y="8"/>
                      <a:pt x="26" y="7"/>
                      <a:pt x="22" y="7"/>
                    </a:cubicBezTo>
                    <a:cubicBezTo>
                      <a:pt x="18" y="7"/>
                      <a:pt x="15" y="8"/>
                      <a:pt x="13" y="9"/>
                    </a:cubicBezTo>
                    <a:cubicBezTo>
                      <a:pt x="12" y="11"/>
                      <a:pt x="10" y="13"/>
                      <a:pt x="9" y="16"/>
                    </a:cubicBezTo>
                    <a:lnTo>
                      <a:pt x="1" y="15"/>
                    </a:lnTo>
                    <a:cubicBezTo>
                      <a:pt x="2" y="12"/>
                      <a:pt x="3" y="9"/>
                      <a:pt x="5" y="7"/>
                    </a:cubicBezTo>
                    <a:cubicBezTo>
                      <a:pt x="7" y="5"/>
                      <a:pt x="9" y="3"/>
                      <a:pt x="12" y="2"/>
                    </a:cubicBezTo>
                    <a:cubicBezTo>
                      <a:pt x="15" y="1"/>
                      <a:pt x="19" y="0"/>
                      <a:pt x="23" y="0"/>
                    </a:cubicBezTo>
                    <a:cubicBezTo>
                      <a:pt x="27" y="0"/>
                      <a:pt x="30" y="1"/>
                      <a:pt x="33" y="2"/>
                    </a:cubicBezTo>
                    <a:cubicBezTo>
                      <a:pt x="35" y="3"/>
                      <a:pt x="37" y="4"/>
                      <a:pt x="38" y="6"/>
                    </a:cubicBezTo>
                    <a:cubicBezTo>
                      <a:pt x="40" y="7"/>
                      <a:pt x="41" y="9"/>
                      <a:pt x="41" y="11"/>
                    </a:cubicBezTo>
                    <a:cubicBezTo>
                      <a:pt x="41" y="12"/>
                      <a:pt x="41" y="15"/>
                      <a:pt x="41" y="19"/>
                    </a:cubicBezTo>
                    <a:lnTo>
                      <a:pt x="41" y="29"/>
                    </a:lnTo>
                    <a:cubicBezTo>
                      <a:pt x="41" y="37"/>
                      <a:pt x="42" y="42"/>
                      <a:pt x="42" y="44"/>
                    </a:cubicBezTo>
                    <a:cubicBezTo>
                      <a:pt x="42" y="46"/>
                      <a:pt x="43" y="47"/>
                      <a:pt x="44" y="49"/>
                    </a:cubicBezTo>
                    <a:lnTo>
                      <a:pt x="36" y="49"/>
                    </a:lnTo>
                    <a:cubicBezTo>
                      <a:pt x="35" y="48"/>
                      <a:pt x="34" y="46"/>
                      <a:pt x="34" y="43"/>
                    </a:cubicBezTo>
                    <a:lnTo>
                      <a:pt x="34" y="43"/>
                    </a:lnTo>
                    <a:close/>
                    <a:moveTo>
                      <a:pt x="33" y="25"/>
                    </a:moveTo>
                    <a:lnTo>
                      <a:pt x="33" y="25"/>
                    </a:lnTo>
                    <a:cubicBezTo>
                      <a:pt x="30" y="27"/>
                      <a:pt x="26" y="28"/>
                      <a:pt x="20" y="28"/>
                    </a:cubicBezTo>
                    <a:cubicBezTo>
                      <a:pt x="17" y="29"/>
                      <a:pt x="14" y="29"/>
                      <a:pt x="13" y="30"/>
                    </a:cubicBezTo>
                    <a:cubicBezTo>
                      <a:pt x="12" y="31"/>
                      <a:pt x="11" y="31"/>
                      <a:pt x="10" y="33"/>
                    </a:cubicBezTo>
                    <a:cubicBezTo>
                      <a:pt x="9" y="34"/>
                      <a:pt x="9" y="35"/>
                      <a:pt x="9" y="36"/>
                    </a:cubicBezTo>
                    <a:cubicBezTo>
                      <a:pt x="9" y="39"/>
                      <a:pt x="9" y="40"/>
                      <a:pt x="11" y="42"/>
                    </a:cubicBezTo>
                    <a:cubicBezTo>
                      <a:pt x="13" y="43"/>
                      <a:pt x="15" y="44"/>
                      <a:pt x="18" y="44"/>
                    </a:cubicBezTo>
                    <a:cubicBezTo>
                      <a:pt x="21" y="44"/>
                      <a:pt x="24" y="43"/>
                      <a:pt x="27" y="42"/>
                    </a:cubicBezTo>
                    <a:cubicBezTo>
                      <a:pt x="29" y="41"/>
                      <a:pt x="31" y="39"/>
                      <a:pt x="32" y="36"/>
                    </a:cubicBezTo>
                    <a:cubicBezTo>
                      <a:pt x="33" y="35"/>
                      <a:pt x="33" y="32"/>
                      <a:pt x="33" y="28"/>
                    </a:cubicBezTo>
                    <a:lnTo>
                      <a:pt x="33"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42" name="Freeform 322"/>
              <p:cNvSpPr>
                <a:spLocks noEditPoints="1"/>
              </p:cNvSpPr>
              <p:nvPr/>
            </p:nvSpPr>
            <p:spPr bwMode="auto">
              <a:xfrm>
                <a:off x="3119" y="3607"/>
                <a:ext cx="50" cy="90"/>
              </a:xfrm>
              <a:custGeom>
                <a:avLst/>
                <a:gdLst/>
                <a:ahLst/>
                <a:cxnLst>
                  <a:cxn ang="0">
                    <a:pos x="0" y="68"/>
                  </a:cxn>
                  <a:cxn ang="0">
                    <a:pos x="0" y="68"/>
                  </a:cxn>
                  <a:cxn ang="0">
                    <a:pos x="0" y="2"/>
                  </a:cxn>
                  <a:cxn ang="0">
                    <a:pos x="7" y="2"/>
                  </a:cxn>
                  <a:cxn ang="0">
                    <a:pos x="7" y="8"/>
                  </a:cxn>
                  <a:cxn ang="0">
                    <a:pos x="13" y="2"/>
                  </a:cxn>
                  <a:cxn ang="0">
                    <a:pos x="21" y="0"/>
                  </a:cxn>
                  <a:cxn ang="0">
                    <a:pos x="32" y="4"/>
                  </a:cxn>
                  <a:cxn ang="0">
                    <a:pos x="39" y="13"/>
                  </a:cxn>
                  <a:cxn ang="0">
                    <a:pos x="41" y="25"/>
                  </a:cxn>
                  <a:cxn ang="0">
                    <a:pos x="39" y="38"/>
                  </a:cxn>
                  <a:cxn ang="0">
                    <a:pos x="31" y="47"/>
                  </a:cxn>
                  <a:cxn ang="0">
                    <a:pos x="21" y="50"/>
                  </a:cxn>
                  <a:cxn ang="0">
                    <a:pos x="13" y="49"/>
                  </a:cxn>
                  <a:cxn ang="0">
                    <a:pos x="8" y="44"/>
                  </a:cxn>
                  <a:cxn ang="0">
                    <a:pos x="8" y="68"/>
                  </a:cxn>
                  <a:cxn ang="0">
                    <a:pos x="0" y="68"/>
                  </a:cxn>
                  <a:cxn ang="0">
                    <a:pos x="7" y="26"/>
                  </a:cxn>
                  <a:cxn ang="0">
                    <a:pos x="7" y="26"/>
                  </a:cxn>
                  <a:cxn ang="0">
                    <a:pos x="11" y="39"/>
                  </a:cxn>
                  <a:cxn ang="0">
                    <a:pos x="20" y="44"/>
                  </a:cxn>
                  <a:cxn ang="0">
                    <a:pos x="29" y="39"/>
                  </a:cxn>
                  <a:cxn ang="0">
                    <a:pos x="33" y="25"/>
                  </a:cxn>
                  <a:cxn ang="0">
                    <a:pos x="29" y="11"/>
                  </a:cxn>
                  <a:cxn ang="0">
                    <a:pos x="20" y="7"/>
                  </a:cxn>
                  <a:cxn ang="0">
                    <a:pos x="11" y="12"/>
                  </a:cxn>
                  <a:cxn ang="0">
                    <a:pos x="7" y="26"/>
                  </a:cxn>
                  <a:cxn ang="0">
                    <a:pos x="7" y="26"/>
                  </a:cxn>
                </a:cxnLst>
                <a:rect l="0" t="0" r="r" b="b"/>
                <a:pathLst>
                  <a:path w="41" h="68">
                    <a:moveTo>
                      <a:pt x="0" y="68"/>
                    </a:moveTo>
                    <a:lnTo>
                      <a:pt x="0" y="68"/>
                    </a:lnTo>
                    <a:lnTo>
                      <a:pt x="0" y="2"/>
                    </a:lnTo>
                    <a:lnTo>
                      <a:pt x="7" y="2"/>
                    </a:lnTo>
                    <a:lnTo>
                      <a:pt x="7" y="8"/>
                    </a:lnTo>
                    <a:cubicBezTo>
                      <a:pt x="9" y="5"/>
                      <a:pt x="11" y="4"/>
                      <a:pt x="13" y="2"/>
                    </a:cubicBezTo>
                    <a:cubicBezTo>
                      <a:pt x="15" y="1"/>
                      <a:pt x="18" y="0"/>
                      <a:pt x="21" y="0"/>
                    </a:cubicBezTo>
                    <a:cubicBezTo>
                      <a:pt x="25" y="0"/>
                      <a:pt x="29" y="2"/>
                      <a:pt x="32" y="4"/>
                    </a:cubicBezTo>
                    <a:cubicBezTo>
                      <a:pt x="35" y="6"/>
                      <a:pt x="37" y="9"/>
                      <a:pt x="39" y="13"/>
                    </a:cubicBezTo>
                    <a:cubicBezTo>
                      <a:pt x="41" y="16"/>
                      <a:pt x="41" y="21"/>
                      <a:pt x="41" y="25"/>
                    </a:cubicBezTo>
                    <a:cubicBezTo>
                      <a:pt x="41" y="30"/>
                      <a:pt x="41" y="34"/>
                      <a:pt x="39" y="38"/>
                    </a:cubicBezTo>
                    <a:cubicBezTo>
                      <a:pt x="37" y="42"/>
                      <a:pt x="34" y="45"/>
                      <a:pt x="31" y="47"/>
                    </a:cubicBezTo>
                    <a:cubicBezTo>
                      <a:pt x="28" y="49"/>
                      <a:pt x="24" y="50"/>
                      <a:pt x="21" y="50"/>
                    </a:cubicBezTo>
                    <a:cubicBezTo>
                      <a:pt x="18" y="50"/>
                      <a:pt x="15" y="50"/>
                      <a:pt x="13" y="49"/>
                    </a:cubicBezTo>
                    <a:cubicBezTo>
                      <a:pt x="11" y="48"/>
                      <a:pt x="9" y="46"/>
                      <a:pt x="8" y="44"/>
                    </a:cubicBezTo>
                    <a:lnTo>
                      <a:pt x="8" y="68"/>
                    </a:lnTo>
                    <a:lnTo>
                      <a:pt x="0" y="68"/>
                    </a:lnTo>
                    <a:close/>
                    <a:moveTo>
                      <a:pt x="7" y="26"/>
                    </a:moveTo>
                    <a:lnTo>
                      <a:pt x="7" y="26"/>
                    </a:lnTo>
                    <a:cubicBezTo>
                      <a:pt x="7" y="32"/>
                      <a:pt x="9" y="36"/>
                      <a:pt x="11" y="39"/>
                    </a:cubicBezTo>
                    <a:cubicBezTo>
                      <a:pt x="14" y="42"/>
                      <a:pt x="17" y="44"/>
                      <a:pt x="20" y="44"/>
                    </a:cubicBezTo>
                    <a:cubicBezTo>
                      <a:pt x="24" y="44"/>
                      <a:pt x="27" y="42"/>
                      <a:pt x="29" y="39"/>
                    </a:cubicBezTo>
                    <a:cubicBezTo>
                      <a:pt x="32" y="36"/>
                      <a:pt x="33" y="31"/>
                      <a:pt x="33" y="25"/>
                    </a:cubicBezTo>
                    <a:cubicBezTo>
                      <a:pt x="33" y="19"/>
                      <a:pt x="32" y="14"/>
                      <a:pt x="29" y="11"/>
                    </a:cubicBezTo>
                    <a:cubicBezTo>
                      <a:pt x="27" y="8"/>
                      <a:pt x="24" y="7"/>
                      <a:pt x="20" y="7"/>
                    </a:cubicBezTo>
                    <a:cubicBezTo>
                      <a:pt x="17" y="7"/>
                      <a:pt x="14" y="8"/>
                      <a:pt x="11" y="12"/>
                    </a:cubicBezTo>
                    <a:cubicBezTo>
                      <a:pt x="9" y="15"/>
                      <a:pt x="7" y="20"/>
                      <a:pt x="7" y="26"/>
                    </a:cubicBezTo>
                    <a:lnTo>
                      <a:pt x="7" y="2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43" name="Freeform 323"/>
              <p:cNvSpPr>
                <a:spLocks noEditPoints="1"/>
              </p:cNvSpPr>
              <p:nvPr/>
            </p:nvSpPr>
            <p:spPr bwMode="auto">
              <a:xfrm>
                <a:off x="3182" y="3585"/>
                <a:ext cx="9" cy="87"/>
              </a:xfrm>
              <a:custGeom>
                <a:avLst/>
                <a:gdLst/>
                <a:ahLst/>
                <a:cxnLst>
                  <a:cxn ang="0">
                    <a:pos x="0" y="10"/>
                  </a:cxn>
                  <a:cxn ang="0">
                    <a:pos x="0" y="10"/>
                  </a:cxn>
                  <a:cxn ang="0">
                    <a:pos x="0" y="0"/>
                  </a:cxn>
                  <a:cxn ang="0">
                    <a:pos x="8" y="0"/>
                  </a:cxn>
                  <a:cxn ang="0">
                    <a:pos x="8" y="10"/>
                  </a:cxn>
                  <a:cxn ang="0">
                    <a:pos x="0" y="10"/>
                  </a:cxn>
                  <a:cxn ang="0">
                    <a:pos x="0" y="66"/>
                  </a:cxn>
                  <a:cxn ang="0">
                    <a:pos x="0" y="66"/>
                  </a:cxn>
                  <a:cxn ang="0">
                    <a:pos x="0" y="19"/>
                  </a:cxn>
                  <a:cxn ang="0">
                    <a:pos x="8" y="19"/>
                  </a:cxn>
                  <a:cxn ang="0">
                    <a:pos x="8" y="66"/>
                  </a:cxn>
                  <a:cxn ang="0">
                    <a:pos x="0" y="66"/>
                  </a:cxn>
                </a:cxnLst>
                <a:rect l="0" t="0" r="r" b="b"/>
                <a:pathLst>
                  <a:path w="8" h="66">
                    <a:moveTo>
                      <a:pt x="0" y="10"/>
                    </a:moveTo>
                    <a:lnTo>
                      <a:pt x="0" y="10"/>
                    </a:lnTo>
                    <a:lnTo>
                      <a:pt x="0" y="0"/>
                    </a:lnTo>
                    <a:lnTo>
                      <a:pt x="8" y="0"/>
                    </a:lnTo>
                    <a:lnTo>
                      <a:pt x="8" y="10"/>
                    </a:lnTo>
                    <a:lnTo>
                      <a:pt x="0" y="10"/>
                    </a:lnTo>
                    <a:close/>
                    <a:moveTo>
                      <a:pt x="0" y="66"/>
                    </a:moveTo>
                    <a:lnTo>
                      <a:pt x="0" y="66"/>
                    </a:lnTo>
                    <a:lnTo>
                      <a:pt x="0" y="19"/>
                    </a:lnTo>
                    <a:lnTo>
                      <a:pt x="8" y="19"/>
                    </a:ln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44" name="Freeform 324"/>
              <p:cNvSpPr>
                <a:spLocks/>
              </p:cNvSpPr>
              <p:nvPr/>
            </p:nvSpPr>
            <p:spPr bwMode="auto">
              <a:xfrm>
                <a:off x="3202" y="3587"/>
                <a:ext cx="28" cy="86"/>
              </a:xfrm>
              <a:custGeom>
                <a:avLst/>
                <a:gdLst/>
                <a:ahLst/>
                <a:cxnLst>
                  <a:cxn ang="0">
                    <a:pos x="22" y="57"/>
                  </a:cxn>
                  <a:cxn ang="0">
                    <a:pos x="22" y="57"/>
                  </a:cxn>
                  <a:cxn ang="0">
                    <a:pos x="23" y="64"/>
                  </a:cxn>
                  <a:cxn ang="0">
                    <a:pos x="17" y="65"/>
                  </a:cxn>
                  <a:cxn ang="0">
                    <a:pos x="10" y="64"/>
                  </a:cxn>
                  <a:cxn ang="0">
                    <a:pos x="6" y="60"/>
                  </a:cxn>
                  <a:cxn ang="0">
                    <a:pos x="5" y="50"/>
                  </a:cxn>
                  <a:cxn ang="0">
                    <a:pos x="5" y="23"/>
                  </a:cxn>
                  <a:cxn ang="0">
                    <a:pos x="0" y="23"/>
                  </a:cxn>
                  <a:cxn ang="0">
                    <a:pos x="0" y="17"/>
                  </a:cxn>
                  <a:cxn ang="0">
                    <a:pos x="5" y="17"/>
                  </a:cxn>
                  <a:cxn ang="0">
                    <a:pos x="5" y="5"/>
                  </a:cxn>
                  <a:cxn ang="0">
                    <a:pos x="14" y="0"/>
                  </a:cxn>
                  <a:cxn ang="0">
                    <a:pos x="14" y="17"/>
                  </a:cxn>
                  <a:cxn ang="0">
                    <a:pos x="22" y="17"/>
                  </a:cxn>
                  <a:cxn ang="0">
                    <a:pos x="22" y="23"/>
                  </a:cxn>
                  <a:cxn ang="0">
                    <a:pos x="14" y="23"/>
                  </a:cxn>
                  <a:cxn ang="0">
                    <a:pos x="14" y="51"/>
                  </a:cxn>
                  <a:cxn ang="0">
                    <a:pos x="14" y="55"/>
                  </a:cxn>
                  <a:cxn ang="0">
                    <a:pos x="15" y="57"/>
                  </a:cxn>
                  <a:cxn ang="0">
                    <a:pos x="18" y="57"/>
                  </a:cxn>
                  <a:cxn ang="0">
                    <a:pos x="22" y="57"/>
                  </a:cxn>
                  <a:cxn ang="0">
                    <a:pos x="22" y="57"/>
                  </a:cxn>
                </a:cxnLst>
                <a:rect l="0" t="0" r="r" b="b"/>
                <a:pathLst>
                  <a:path w="23" h="65">
                    <a:moveTo>
                      <a:pt x="22" y="57"/>
                    </a:moveTo>
                    <a:lnTo>
                      <a:pt x="22" y="57"/>
                    </a:lnTo>
                    <a:lnTo>
                      <a:pt x="23" y="64"/>
                    </a:lnTo>
                    <a:cubicBezTo>
                      <a:pt x="21" y="65"/>
                      <a:pt x="18" y="65"/>
                      <a:pt x="17" y="65"/>
                    </a:cubicBezTo>
                    <a:cubicBezTo>
                      <a:pt x="14" y="65"/>
                      <a:pt x="11" y="64"/>
                      <a:pt x="10" y="64"/>
                    </a:cubicBezTo>
                    <a:cubicBezTo>
                      <a:pt x="8" y="63"/>
                      <a:pt x="7" y="61"/>
                      <a:pt x="6" y="60"/>
                    </a:cubicBezTo>
                    <a:cubicBezTo>
                      <a:pt x="6" y="58"/>
                      <a:pt x="5" y="55"/>
                      <a:pt x="5" y="50"/>
                    </a:cubicBezTo>
                    <a:lnTo>
                      <a:pt x="5" y="23"/>
                    </a:lnTo>
                    <a:lnTo>
                      <a:pt x="0" y="23"/>
                    </a:lnTo>
                    <a:lnTo>
                      <a:pt x="0" y="17"/>
                    </a:lnTo>
                    <a:lnTo>
                      <a:pt x="5" y="17"/>
                    </a:lnTo>
                    <a:lnTo>
                      <a:pt x="5" y="5"/>
                    </a:lnTo>
                    <a:lnTo>
                      <a:pt x="14" y="0"/>
                    </a:lnTo>
                    <a:lnTo>
                      <a:pt x="14" y="17"/>
                    </a:lnTo>
                    <a:lnTo>
                      <a:pt x="22" y="17"/>
                    </a:lnTo>
                    <a:lnTo>
                      <a:pt x="22" y="23"/>
                    </a:lnTo>
                    <a:lnTo>
                      <a:pt x="14" y="23"/>
                    </a:lnTo>
                    <a:lnTo>
                      <a:pt x="14" y="51"/>
                    </a:lnTo>
                    <a:cubicBezTo>
                      <a:pt x="14" y="53"/>
                      <a:pt x="14" y="55"/>
                      <a:pt x="14" y="55"/>
                    </a:cubicBezTo>
                    <a:cubicBezTo>
                      <a:pt x="14" y="56"/>
                      <a:pt x="15" y="56"/>
                      <a:pt x="15" y="57"/>
                    </a:cubicBezTo>
                    <a:cubicBezTo>
                      <a:pt x="16" y="57"/>
                      <a:pt x="17" y="57"/>
                      <a:pt x="18" y="57"/>
                    </a:cubicBezTo>
                    <a:cubicBezTo>
                      <a:pt x="19" y="57"/>
                      <a:pt x="20" y="57"/>
                      <a:pt x="22" y="57"/>
                    </a:cubicBezTo>
                    <a:lnTo>
                      <a:pt x="22" y="5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45" name="Freeform 325"/>
              <p:cNvSpPr>
                <a:spLocks noEditPoints="1"/>
              </p:cNvSpPr>
              <p:nvPr/>
            </p:nvSpPr>
            <p:spPr bwMode="auto">
              <a:xfrm>
                <a:off x="3235" y="3607"/>
                <a:ext cx="54" cy="66"/>
              </a:xfrm>
              <a:custGeom>
                <a:avLst/>
                <a:gdLst/>
                <a:ahLst/>
                <a:cxnLst>
                  <a:cxn ang="0">
                    <a:pos x="34" y="43"/>
                  </a:cxn>
                  <a:cxn ang="0">
                    <a:pos x="34" y="43"/>
                  </a:cxn>
                  <a:cxn ang="0">
                    <a:pos x="25" y="49"/>
                  </a:cxn>
                  <a:cxn ang="0">
                    <a:pos x="16" y="50"/>
                  </a:cxn>
                  <a:cxn ang="0">
                    <a:pos x="4" y="47"/>
                  </a:cxn>
                  <a:cxn ang="0">
                    <a:pos x="0" y="37"/>
                  </a:cxn>
                  <a:cxn ang="0">
                    <a:pos x="1" y="30"/>
                  </a:cxn>
                  <a:cxn ang="0">
                    <a:pos x="6" y="26"/>
                  </a:cxn>
                  <a:cxn ang="0">
                    <a:pos x="11" y="23"/>
                  </a:cxn>
                  <a:cxn ang="0">
                    <a:pos x="19" y="22"/>
                  </a:cxn>
                  <a:cxn ang="0">
                    <a:pos x="33" y="19"/>
                  </a:cxn>
                  <a:cxn ang="0">
                    <a:pos x="33" y="17"/>
                  </a:cxn>
                  <a:cxn ang="0">
                    <a:pos x="31" y="10"/>
                  </a:cxn>
                  <a:cxn ang="0">
                    <a:pos x="22" y="7"/>
                  </a:cxn>
                  <a:cxn ang="0">
                    <a:pos x="13" y="9"/>
                  </a:cxn>
                  <a:cxn ang="0">
                    <a:pos x="9" y="16"/>
                  </a:cxn>
                  <a:cxn ang="0">
                    <a:pos x="1" y="15"/>
                  </a:cxn>
                  <a:cxn ang="0">
                    <a:pos x="5" y="7"/>
                  </a:cxn>
                  <a:cxn ang="0">
                    <a:pos x="12" y="2"/>
                  </a:cxn>
                  <a:cxn ang="0">
                    <a:pos x="23" y="0"/>
                  </a:cxn>
                  <a:cxn ang="0">
                    <a:pos x="33" y="2"/>
                  </a:cxn>
                  <a:cxn ang="0">
                    <a:pos x="38" y="6"/>
                  </a:cxn>
                  <a:cxn ang="0">
                    <a:pos x="41" y="11"/>
                  </a:cxn>
                  <a:cxn ang="0">
                    <a:pos x="41" y="19"/>
                  </a:cxn>
                  <a:cxn ang="0">
                    <a:pos x="41" y="29"/>
                  </a:cxn>
                  <a:cxn ang="0">
                    <a:pos x="42" y="44"/>
                  </a:cxn>
                  <a:cxn ang="0">
                    <a:pos x="44" y="49"/>
                  </a:cxn>
                  <a:cxn ang="0">
                    <a:pos x="35" y="49"/>
                  </a:cxn>
                  <a:cxn ang="0">
                    <a:pos x="34" y="43"/>
                  </a:cxn>
                  <a:cxn ang="0">
                    <a:pos x="34" y="43"/>
                  </a:cxn>
                  <a:cxn ang="0">
                    <a:pos x="33" y="25"/>
                  </a:cxn>
                  <a:cxn ang="0">
                    <a:pos x="33" y="25"/>
                  </a:cxn>
                  <a:cxn ang="0">
                    <a:pos x="20" y="28"/>
                  </a:cxn>
                  <a:cxn ang="0">
                    <a:pos x="13" y="30"/>
                  </a:cxn>
                  <a:cxn ang="0">
                    <a:pos x="10" y="33"/>
                  </a:cxn>
                  <a:cxn ang="0">
                    <a:pos x="8" y="36"/>
                  </a:cxn>
                  <a:cxn ang="0">
                    <a:pos x="11" y="42"/>
                  </a:cxn>
                  <a:cxn ang="0">
                    <a:pos x="18" y="44"/>
                  </a:cxn>
                  <a:cxn ang="0">
                    <a:pos x="26" y="42"/>
                  </a:cxn>
                  <a:cxn ang="0">
                    <a:pos x="32" y="36"/>
                  </a:cxn>
                  <a:cxn ang="0">
                    <a:pos x="33" y="28"/>
                  </a:cxn>
                  <a:cxn ang="0">
                    <a:pos x="33" y="25"/>
                  </a:cxn>
                </a:cxnLst>
                <a:rect l="0" t="0" r="r" b="b"/>
                <a:pathLst>
                  <a:path w="44" h="50">
                    <a:moveTo>
                      <a:pt x="34" y="43"/>
                    </a:moveTo>
                    <a:lnTo>
                      <a:pt x="34" y="43"/>
                    </a:lnTo>
                    <a:cubicBezTo>
                      <a:pt x="31" y="46"/>
                      <a:pt x="28" y="48"/>
                      <a:pt x="25" y="49"/>
                    </a:cubicBezTo>
                    <a:cubicBezTo>
                      <a:pt x="22" y="50"/>
                      <a:pt x="19" y="50"/>
                      <a:pt x="16" y="50"/>
                    </a:cubicBezTo>
                    <a:cubicBezTo>
                      <a:pt x="11" y="50"/>
                      <a:pt x="7" y="49"/>
                      <a:pt x="4" y="47"/>
                    </a:cubicBezTo>
                    <a:cubicBezTo>
                      <a:pt x="1" y="44"/>
                      <a:pt x="0" y="41"/>
                      <a:pt x="0" y="37"/>
                    </a:cubicBezTo>
                    <a:cubicBezTo>
                      <a:pt x="0" y="34"/>
                      <a:pt x="0" y="32"/>
                      <a:pt x="1" y="30"/>
                    </a:cubicBezTo>
                    <a:cubicBezTo>
                      <a:pt x="3" y="28"/>
                      <a:pt x="4" y="27"/>
                      <a:pt x="6" y="26"/>
                    </a:cubicBezTo>
                    <a:cubicBezTo>
                      <a:pt x="7" y="24"/>
                      <a:pt x="9" y="24"/>
                      <a:pt x="11" y="23"/>
                    </a:cubicBezTo>
                    <a:cubicBezTo>
                      <a:pt x="13" y="23"/>
                      <a:pt x="15" y="22"/>
                      <a:pt x="19" y="22"/>
                    </a:cubicBezTo>
                    <a:cubicBezTo>
                      <a:pt x="25" y="21"/>
                      <a:pt x="30" y="20"/>
                      <a:pt x="33" y="19"/>
                    </a:cubicBezTo>
                    <a:cubicBezTo>
                      <a:pt x="33" y="18"/>
                      <a:pt x="33" y="17"/>
                      <a:pt x="33" y="17"/>
                    </a:cubicBezTo>
                    <a:cubicBezTo>
                      <a:pt x="33" y="14"/>
                      <a:pt x="32" y="11"/>
                      <a:pt x="31" y="10"/>
                    </a:cubicBezTo>
                    <a:cubicBezTo>
                      <a:pt x="29" y="8"/>
                      <a:pt x="26" y="7"/>
                      <a:pt x="22" y="7"/>
                    </a:cubicBezTo>
                    <a:cubicBezTo>
                      <a:pt x="18" y="7"/>
                      <a:pt x="15" y="8"/>
                      <a:pt x="13" y="9"/>
                    </a:cubicBezTo>
                    <a:cubicBezTo>
                      <a:pt x="11" y="11"/>
                      <a:pt x="10" y="13"/>
                      <a:pt x="9" y="16"/>
                    </a:cubicBezTo>
                    <a:lnTo>
                      <a:pt x="1" y="15"/>
                    </a:lnTo>
                    <a:cubicBezTo>
                      <a:pt x="2" y="12"/>
                      <a:pt x="3" y="9"/>
                      <a:pt x="5" y="7"/>
                    </a:cubicBezTo>
                    <a:cubicBezTo>
                      <a:pt x="6" y="5"/>
                      <a:pt x="9" y="3"/>
                      <a:pt x="12" y="2"/>
                    </a:cubicBezTo>
                    <a:cubicBezTo>
                      <a:pt x="15" y="1"/>
                      <a:pt x="19" y="0"/>
                      <a:pt x="23" y="0"/>
                    </a:cubicBezTo>
                    <a:cubicBezTo>
                      <a:pt x="27" y="0"/>
                      <a:pt x="30" y="1"/>
                      <a:pt x="33" y="2"/>
                    </a:cubicBezTo>
                    <a:cubicBezTo>
                      <a:pt x="35" y="3"/>
                      <a:pt x="37" y="4"/>
                      <a:pt x="38" y="6"/>
                    </a:cubicBezTo>
                    <a:cubicBezTo>
                      <a:pt x="40" y="7"/>
                      <a:pt x="40" y="9"/>
                      <a:pt x="41" y="11"/>
                    </a:cubicBezTo>
                    <a:cubicBezTo>
                      <a:pt x="41" y="12"/>
                      <a:pt x="41" y="15"/>
                      <a:pt x="41" y="19"/>
                    </a:cubicBezTo>
                    <a:lnTo>
                      <a:pt x="41" y="29"/>
                    </a:lnTo>
                    <a:cubicBezTo>
                      <a:pt x="41" y="37"/>
                      <a:pt x="41" y="42"/>
                      <a:pt x="42" y="44"/>
                    </a:cubicBezTo>
                    <a:cubicBezTo>
                      <a:pt x="42" y="46"/>
                      <a:pt x="43" y="47"/>
                      <a:pt x="44" y="49"/>
                    </a:cubicBezTo>
                    <a:lnTo>
                      <a:pt x="35" y="49"/>
                    </a:lnTo>
                    <a:cubicBezTo>
                      <a:pt x="35" y="48"/>
                      <a:pt x="34" y="46"/>
                      <a:pt x="34" y="43"/>
                    </a:cubicBezTo>
                    <a:lnTo>
                      <a:pt x="34" y="43"/>
                    </a:lnTo>
                    <a:close/>
                    <a:moveTo>
                      <a:pt x="33" y="25"/>
                    </a:moveTo>
                    <a:lnTo>
                      <a:pt x="33" y="25"/>
                    </a:lnTo>
                    <a:cubicBezTo>
                      <a:pt x="30" y="27"/>
                      <a:pt x="26" y="28"/>
                      <a:pt x="20" y="28"/>
                    </a:cubicBezTo>
                    <a:cubicBezTo>
                      <a:pt x="17" y="29"/>
                      <a:pt x="14" y="29"/>
                      <a:pt x="13" y="30"/>
                    </a:cubicBezTo>
                    <a:cubicBezTo>
                      <a:pt x="11" y="31"/>
                      <a:pt x="10" y="31"/>
                      <a:pt x="10" y="33"/>
                    </a:cubicBezTo>
                    <a:cubicBezTo>
                      <a:pt x="9" y="34"/>
                      <a:pt x="8" y="35"/>
                      <a:pt x="8" y="36"/>
                    </a:cubicBezTo>
                    <a:cubicBezTo>
                      <a:pt x="8" y="39"/>
                      <a:pt x="9" y="40"/>
                      <a:pt x="11" y="42"/>
                    </a:cubicBezTo>
                    <a:cubicBezTo>
                      <a:pt x="13" y="43"/>
                      <a:pt x="15" y="44"/>
                      <a:pt x="18" y="44"/>
                    </a:cubicBezTo>
                    <a:cubicBezTo>
                      <a:pt x="21" y="44"/>
                      <a:pt x="24" y="43"/>
                      <a:pt x="26" y="42"/>
                    </a:cubicBezTo>
                    <a:cubicBezTo>
                      <a:pt x="29" y="41"/>
                      <a:pt x="31" y="39"/>
                      <a:pt x="32" y="36"/>
                    </a:cubicBezTo>
                    <a:cubicBezTo>
                      <a:pt x="33" y="35"/>
                      <a:pt x="33" y="32"/>
                      <a:pt x="33" y="28"/>
                    </a:cubicBezTo>
                    <a:lnTo>
                      <a:pt x="33"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46" name="Freeform 326"/>
              <p:cNvSpPr>
                <a:spLocks/>
              </p:cNvSpPr>
              <p:nvPr/>
            </p:nvSpPr>
            <p:spPr bwMode="auto">
              <a:xfrm>
                <a:off x="3301" y="3585"/>
                <a:ext cx="10" cy="87"/>
              </a:xfrm>
              <a:custGeom>
                <a:avLst/>
                <a:gdLst/>
                <a:ahLst/>
                <a:cxnLst>
                  <a:cxn ang="0">
                    <a:pos x="0" y="66"/>
                  </a:cxn>
                  <a:cxn ang="0">
                    <a:pos x="0" y="66"/>
                  </a:cxn>
                  <a:cxn ang="0">
                    <a:pos x="0" y="0"/>
                  </a:cxn>
                  <a:cxn ang="0">
                    <a:pos x="8" y="0"/>
                  </a:cxn>
                  <a:cxn ang="0">
                    <a:pos x="8" y="66"/>
                  </a:cxn>
                  <a:cxn ang="0">
                    <a:pos x="0" y="66"/>
                  </a:cxn>
                </a:cxnLst>
                <a:rect l="0" t="0" r="r" b="b"/>
                <a:pathLst>
                  <a:path w="8" h="66">
                    <a:moveTo>
                      <a:pt x="0" y="66"/>
                    </a:moveTo>
                    <a:lnTo>
                      <a:pt x="0" y="66"/>
                    </a:lnTo>
                    <a:lnTo>
                      <a:pt x="0" y="0"/>
                    </a:lnTo>
                    <a:lnTo>
                      <a:pt x="8" y="0"/>
                    </a:ln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47" name="Freeform 327"/>
              <p:cNvSpPr>
                <a:spLocks noEditPoints="1"/>
              </p:cNvSpPr>
              <p:nvPr/>
            </p:nvSpPr>
            <p:spPr bwMode="auto">
              <a:xfrm>
                <a:off x="3357" y="3607"/>
                <a:ext cx="51" cy="90"/>
              </a:xfrm>
              <a:custGeom>
                <a:avLst/>
                <a:gdLst/>
                <a:ahLst/>
                <a:cxnLst>
                  <a:cxn ang="0">
                    <a:pos x="0" y="68"/>
                  </a:cxn>
                  <a:cxn ang="0">
                    <a:pos x="0" y="68"/>
                  </a:cxn>
                  <a:cxn ang="0">
                    <a:pos x="0" y="2"/>
                  </a:cxn>
                  <a:cxn ang="0">
                    <a:pos x="8" y="2"/>
                  </a:cxn>
                  <a:cxn ang="0">
                    <a:pos x="8" y="8"/>
                  </a:cxn>
                  <a:cxn ang="0">
                    <a:pos x="13" y="2"/>
                  </a:cxn>
                  <a:cxn ang="0">
                    <a:pos x="21" y="0"/>
                  </a:cxn>
                  <a:cxn ang="0">
                    <a:pos x="32" y="4"/>
                  </a:cxn>
                  <a:cxn ang="0">
                    <a:pos x="39" y="13"/>
                  </a:cxn>
                  <a:cxn ang="0">
                    <a:pos x="42" y="25"/>
                  </a:cxn>
                  <a:cxn ang="0">
                    <a:pos x="39" y="38"/>
                  </a:cxn>
                  <a:cxn ang="0">
                    <a:pos x="31" y="47"/>
                  </a:cxn>
                  <a:cxn ang="0">
                    <a:pos x="21" y="50"/>
                  </a:cxn>
                  <a:cxn ang="0">
                    <a:pos x="14" y="49"/>
                  </a:cxn>
                  <a:cxn ang="0">
                    <a:pos x="8" y="44"/>
                  </a:cxn>
                  <a:cxn ang="0">
                    <a:pos x="8" y="68"/>
                  </a:cxn>
                  <a:cxn ang="0">
                    <a:pos x="0" y="68"/>
                  </a:cxn>
                  <a:cxn ang="0">
                    <a:pos x="8" y="26"/>
                  </a:cxn>
                  <a:cxn ang="0">
                    <a:pos x="8" y="26"/>
                  </a:cxn>
                  <a:cxn ang="0">
                    <a:pos x="11" y="39"/>
                  </a:cxn>
                  <a:cxn ang="0">
                    <a:pos x="20" y="44"/>
                  </a:cxn>
                  <a:cxn ang="0">
                    <a:pos x="30" y="39"/>
                  </a:cxn>
                  <a:cxn ang="0">
                    <a:pos x="33" y="25"/>
                  </a:cxn>
                  <a:cxn ang="0">
                    <a:pos x="30" y="11"/>
                  </a:cxn>
                  <a:cxn ang="0">
                    <a:pos x="21" y="7"/>
                  </a:cxn>
                  <a:cxn ang="0">
                    <a:pos x="12" y="12"/>
                  </a:cxn>
                  <a:cxn ang="0">
                    <a:pos x="8" y="26"/>
                  </a:cxn>
                  <a:cxn ang="0">
                    <a:pos x="8" y="26"/>
                  </a:cxn>
                </a:cxnLst>
                <a:rect l="0" t="0" r="r" b="b"/>
                <a:pathLst>
                  <a:path w="42" h="68">
                    <a:moveTo>
                      <a:pt x="0" y="68"/>
                    </a:moveTo>
                    <a:lnTo>
                      <a:pt x="0" y="68"/>
                    </a:lnTo>
                    <a:lnTo>
                      <a:pt x="0" y="2"/>
                    </a:lnTo>
                    <a:lnTo>
                      <a:pt x="8" y="2"/>
                    </a:lnTo>
                    <a:lnTo>
                      <a:pt x="8" y="8"/>
                    </a:lnTo>
                    <a:cubicBezTo>
                      <a:pt x="9" y="5"/>
                      <a:pt x="11" y="4"/>
                      <a:pt x="13" y="2"/>
                    </a:cubicBezTo>
                    <a:cubicBezTo>
                      <a:pt x="16" y="1"/>
                      <a:pt x="18" y="0"/>
                      <a:pt x="21" y="0"/>
                    </a:cubicBezTo>
                    <a:cubicBezTo>
                      <a:pt x="25" y="0"/>
                      <a:pt x="29" y="2"/>
                      <a:pt x="32" y="4"/>
                    </a:cubicBezTo>
                    <a:cubicBezTo>
                      <a:pt x="35" y="6"/>
                      <a:pt x="38" y="9"/>
                      <a:pt x="39" y="13"/>
                    </a:cubicBezTo>
                    <a:cubicBezTo>
                      <a:pt x="41" y="16"/>
                      <a:pt x="42" y="21"/>
                      <a:pt x="42" y="25"/>
                    </a:cubicBezTo>
                    <a:cubicBezTo>
                      <a:pt x="42" y="30"/>
                      <a:pt x="41" y="34"/>
                      <a:pt x="39" y="38"/>
                    </a:cubicBezTo>
                    <a:cubicBezTo>
                      <a:pt x="37" y="42"/>
                      <a:pt x="35" y="45"/>
                      <a:pt x="31" y="47"/>
                    </a:cubicBezTo>
                    <a:cubicBezTo>
                      <a:pt x="28" y="49"/>
                      <a:pt x="25" y="50"/>
                      <a:pt x="21" y="50"/>
                    </a:cubicBezTo>
                    <a:cubicBezTo>
                      <a:pt x="18" y="50"/>
                      <a:pt x="16" y="50"/>
                      <a:pt x="14" y="49"/>
                    </a:cubicBezTo>
                    <a:cubicBezTo>
                      <a:pt x="11" y="48"/>
                      <a:pt x="10" y="46"/>
                      <a:pt x="8" y="44"/>
                    </a:cubicBezTo>
                    <a:lnTo>
                      <a:pt x="8" y="68"/>
                    </a:lnTo>
                    <a:lnTo>
                      <a:pt x="0" y="68"/>
                    </a:lnTo>
                    <a:close/>
                    <a:moveTo>
                      <a:pt x="8" y="26"/>
                    </a:moveTo>
                    <a:lnTo>
                      <a:pt x="8" y="26"/>
                    </a:lnTo>
                    <a:cubicBezTo>
                      <a:pt x="8" y="32"/>
                      <a:pt x="9" y="36"/>
                      <a:pt x="11" y="39"/>
                    </a:cubicBezTo>
                    <a:cubicBezTo>
                      <a:pt x="14" y="42"/>
                      <a:pt x="17" y="44"/>
                      <a:pt x="20" y="44"/>
                    </a:cubicBezTo>
                    <a:cubicBezTo>
                      <a:pt x="24" y="44"/>
                      <a:pt x="27" y="42"/>
                      <a:pt x="30" y="39"/>
                    </a:cubicBezTo>
                    <a:cubicBezTo>
                      <a:pt x="32" y="36"/>
                      <a:pt x="33" y="31"/>
                      <a:pt x="33" y="25"/>
                    </a:cubicBezTo>
                    <a:cubicBezTo>
                      <a:pt x="33" y="19"/>
                      <a:pt x="32" y="14"/>
                      <a:pt x="30" y="11"/>
                    </a:cubicBezTo>
                    <a:cubicBezTo>
                      <a:pt x="27" y="8"/>
                      <a:pt x="24" y="7"/>
                      <a:pt x="21" y="7"/>
                    </a:cubicBezTo>
                    <a:cubicBezTo>
                      <a:pt x="17" y="7"/>
                      <a:pt x="14" y="8"/>
                      <a:pt x="12" y="12"/>
                    </a:cubicBezTo>
                    <a:cubicBezTo>
                      <a:pt x="9" y="15"/>
                      <a:pt x="8" y="20"/>
                      <a:pt x="8" y="26"/>
                    </a:cubicBezTo>
                    <a:lnTo>
                      <a:pt x="8" y="2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48" name="Freeform 328"/>
              <p:cNvSpPr>
                <a:spLocks noEditPoints="1"/>
              </p:cNvSpPr>
              <p:nvPr/>
            </p:nvSpPr>
            <p:spPr bwMode="auto">
              <a:xfrm>
                <a:off x="3416" y="3607"/>
                <a:ext cx="54" cy="66"/>
              </a:xfrm>
              <a:custGeom>
                <a:avLst/>
                <a:gdLst/>
                <a:ahLst/>
                <a:cxnLst>
                  <a:cxn ang="0">
                    <a:pos x="35" y="34"/>
                  </a:cxn>
                  <a:cxn ang="0">
                    <a:pos x="35" y="34"/>
                  </a:cxn>
                  <a:cxn ang="0">
                    <a:pos x="43" y="35"/>
                  </a:cxn>
                  <a:cxn ang="0">
                    <a:pos x="36" y="46"/>
                  </a:cxn>
                  <a:cxn ang="0">
                    <a:pos x="22" y="50"/>
                  </a:cxn>
                  <a:cxn ang="0">
                    <a:pos x="6" y="44"/>
                  </a:cxn>
                  <a:cxn ang="0">
                    <a:pos x="0" y="26"/>
                  </a:cxn>
                  <a:cxn ang="0">
                    <a:pos x="6" y="7"/>
                  </a:cxn>
                  <a:cxn ang="0">
                    <a:pos x="22" y="0"/>
                  </a:cxn>
                  <a:cxn ang="0">
                    <a:pos x="38" y="7"/>
                  </a:cxn>
                  <a:cxn ang="0">
                    <a:pos x="44" y="25"/>
                  </a:cxn>
                  <a:cxn ang="0">
                    <a:pos x="44" y="27"/>
                  </a:cxn>
                  <a:cxn ang="0">
                    <a:pos x="8" y="27"/>
                  </a:cxn>
                  <a:cxn ang="0">
                    <a:pos x="13" y="40"/>
                  </a:cxn>
                  <a:cxn ang="0">
                    <a:pos x="23" y="44"/>
                  </a:cxn>
                  <a:cxn ang="0">
                    <a:pos x="30" y="41"/>
                  </a:cxn>
                  <a:cxn ang="0">
                    <a:pos x="35" y="34"/>
                  </a:cxn>
                  <a:cxn ang="0">
                    <a:pos x="35" y="34"/>
                  </a:cxn>
                  <a:cxn ang="0">
                    <a:pos x="9" y="21"/>
                  </a:cxn>
                  <a:cxn ang="0">
                    <a:pos x="9" y="21"/>
                  </a:cxn>
                  <a:cxn ang="0">
                    <a:pos x="35" y="21"/>
                  </a:cxn>
                  <a:cxn ang="0">
                    <a:pos x="32" y="12"/>
                  </a:cxn>
                  <a:cxn ang="0">
                    <a:pos x="22" y="7"/>
                  </a:cxn>
                  <a:cxn ang="0">
                    <a:pos x="13" y="11"/>
                  </a:cxn>
                  <a:cxn ang="0">
                    <a:pos x="9" y="21"/>
                  </a:cxn>
                  <a:cxn ang="0">
                    <a:pos x="9" y="21"/>
                  </a:cxn>
                </a:cxnLst>
                <a:rect l="0" t="0" r="r" b="b"/>
                <a:pathLst>
                  <a:path w="44" h="50">
                    <a:moveTo>
                      <a:pt x="35" y="34"/>
                    </a:moveTo>
                    <a:lnTo>
                      <a:pt x="35" y="34"/>
                    </a:lnTo>
                    <a:lnTo>
                      <a:pt x="43" y="35"/>
                    </a:lnTo>
                    <a:cubicBezTo>
                      <a:pt x="42" y="40"/>
                      <a:pt x="40" y="44"/>
                      <a:pt x="36" y="46"/>
                    </a:cubicBezTo>
                    <a:cubicBezTo>
                      <a:pt x="33" y="49"/>
                      <a:pt x="28" y="50"/>
                      <a:pt x="22" y="50"/>
                    </a:cubicBezTo>
                    <a:cubicBezTo>
                      <a:pt x="16" y="50"/>
                      <a:pt x="10" y="48"/>
                      <a:pt x="6" y="44"/>
                    </a:cubicBezTo>
                    <a:cubicBezTo>
                      <a:pt x="2" y="40"/>
                      <a:pt x="0" y="34"/>
                      <a:pt x="0" y="26"/>
                    </a:cubicBezTo>
                    <a:cubicBezTo>
                      <a:pt x="0" y="18"/>
                      <a:pt x="2" y="12"/>
                      <a:pt x="6" y="7"/>
                    </a:cubicBezTo>
                    <a:cubicBezTo>
                      <a:pt x="10" y="3"/>
                      <a:pt x="15" y="0"/>
                      <a:pt x="22" y="0"/>
                    </a:cubicBezTo>
                    <a:cubicBezTo>
                      <a:pt x="28" y="0"/>
                      <a:pt x="34" y="3"/>
                      <a:pt x="38" y="7"/>
                    </a:cubicBezTo>
                    <a:cubicBezTo>
                      <a:pt x="42" y="11"/>
                      <a:pt x="44" y="17"/>
                      <a:pt x="44" y="25"/>
                    </a:cubicBezTo>
                    <a:cubicBezTo>
                      <a:pt x="44" y="26"/>
                      <a:pt x="44" y="27"/>
                      <a:pt x="44" y="27"/>
                    </a:cubicBezTo>
                    <a:lnTo>
                      <a:pt x="8" y="27"/>
                    </a:lnTo>
                    <a:cubicBezTo>
                      <a:pt x="8" y="33"/>
                      <a:pt x="10" y="37"/>
                      <a:pt x="13" y="40"/>
                    </a:cubicBezTo>
                    <a:cubicBezTo>
                      <a:pt x="15" y="42"/>
                      <a:pt x="19" y="44"/>
                      <a:pt x="23" y="44"/>
                    </a:cubicBezTo>
                    <a:cubicBezTo>
                      <a:pt x="26" y="44"/>
                      <a:pt x="28" y="43"/>
                      <a:pt x="30" y="41"/>
                    </a:cubicBezTo>
                    <a:cubicBezTo>
                      <a:pt x="32" y="40"/>
                      <a:pt x="34" y="37"/>
                      <a:pt x="35" y="34"/>
                    </a:cubicBezTo>
                    <a:lnTo>
                      <a:pt x="35" y="34"/>
                    </a:lnTo>
                    <a:close/>
                    <a:moveTo>
                      <a:pt x="9" y="21"/>
                    </a:moveTo>
                    <a:lnTo>
                      <a:pt x="9" y="21"/>
                    </a:lnTo>
                    <a:lnTo>
                      <a:pt x="35" y="21"/>
                    </a:lnTo>
                    <a:cubicBezTo>
                      <a:pt x="35" y="17"/>
                      <a:pt x="34" y="14"/>
                      <a:pt x="32" y="12"/>
                    </a:cubicBezTo>
                    <a:cubicBezTo>
                      <a:pt x="30" y="9"/>
                      <a:pt x="26" y="7"/>
                      <a:pt x="22" y="7"/>
                    </a:cubicBezTo>
                    <a:cubicBezTo>
                      <a:pt x="18" y="7"/>
                      <a:pt x="15" y="8"/>
                      <a:pt x="13" y="11"/>
                    </a:cubicBezTo>
                    <a:cubicBezTo>
                      <a:pt x="10" y="13"/>
                      <a:pt x="9" y="17"/>
                      <a:pt x="9" y="21"/>
                    </a:cubicBezTo>
                    <a:lnTo>
                      <a:pt x="9" y="21"/>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49" name="Freeform 329"/>
              <p:cNvSpPr>
                <a:spLocks/>
              </p:cNvSpPr>
              <p:nvPr/>
            </p:nvSpPr>
            <p:spPr bwMode="auto">
              <a:xfrm>
                <a:off x="3482" y="3607"/>
                <a:ext cx="32" cy="65"/>
              </a:xfrm>
              <a:custGeom>
                <a:avLst/>
                <a:gdLst/>
                <a:ahLst/>
                <a:cxnLst>
                  <a:cxn ang="0">
                    <a:pos x="0" y="49"/>
                  </a:cxn>
                  <a:cxn ang="0">
                    <a:pos x="0" y="49"/>
                  </a:cxn>
                  <a:cxn ang="0">
                    <a:pos x="0" y="2"/>
                  </a:cxn>
                  <a:cxn ang="0">
                    <a:pos x="7" y="2"/>
                  </a:cxn>
                  <a:cxn ang="0">
                    <a:pos x="7" y="9"/>
                  </a:cxn>
                  <a:cxn ang="0">
                    <a:pos x="12" y="2"/>
                  </a:cxn>
                  <a:cxn ang="0">
                    <a:pos x="17" y="0"/>
                  </a:cxn>
                  <a:cxn ang="0">
                    <a:pos x="26" y="3"/>
                  </a:cxn>
                  <a:cxn ang="0">
                    <a:pos x="23" y="11"/>
                  </a:cxn>
                  <a:cxn ang="0">
                    <a:pos x="17" y="9"/>
                  </a:cxn>
                  <a:cxn ang="0">
                    <a:pos x="12" y="10"/>
                  </a:cxn>
                  <a:cxn ang="0">
                    <a:pos x="9" y="15"/>
                  </a:cxn>
                  <a:cxn ang="0">
                    <a:pos x="8" y="24"/>
                  </a:cxn>
                  <a:cxn ang="0">
                    <a:pos x="8" y="49"/>
                  </a:cxn>
                  <a:cxn ang="0">
                    <a:pos x="0" y="49"/>
                  </a:cxn>
                </a:cxnLst>
                <a:rect l="0" t="0" r="r" b="b"/>
                <a:pathLst>
                  <a:path w="26" h="49">
                    <a:moveTo>
                      <a:pt x="0" y="49"/>
                    </a:moveTo>
                    <a:lnTo>
                      <a:pt x="0" y="49"/>
                    </a:lnTo>
                    <a:lnTo>
                      <a:pt x="0" y="2"/>
                    </a:lnTo>
                    <a:lnTo>
                      <a:pt x="7" y="2"/>
                    </a:lnTo>
                    <a:lnTo>
                      <a:pt x="7" y="9"/>
                    </a:lnTo>
                    <a:cubicBezTo>
                      <a:pt x="9" y="5"/>
                      <a:pt x="10" y="3"/>
                      <a:pt x="12" y="2"/>
                    </a:cubicBezTo>
                    <a:cubicBezTo>
                      <a:pt x="14" y="1"/>
                      <a:pt x="15" y="0"/>
                      <a:pt x="17" y="0"/>
                    </a:cubicBezTo>
                    <a:cubicBezTo>
                      <a:pt x="20" y="0"/>
                      <a:pt x="23" y="1"/>
                      <a:pt x="26" y="3"/>
                    </a:cubicBezTo>
                    <a:lnTo>
                      <a:pt x="23" y="11"/>
                    </a:lnTo>
                    <a:cubicBezTo>
                      <a:pt x="21" y="9"/>
                      <a:pt x="19" y="9"/>
                      <a:pt x="17" y="9"/>
                    </a:cubicBezTo>
                    <a:cubicBezTo>
                      <a:pt x="15" y="9"/>
                      <a:pt x="13" y="9"/>
                      <a:pt x="12" y="10"/>
                    </a:cubicBezTo>
                    <a:cubicBezTo>
                      <a:pt x="11" y="12"/>
                      <a:pt x="10" y="13"/>
                      <a:pt x="9" y="15"/>
                    </a:cubicBezTo>
                    <a:cubicBezTo>
                      <a:pt x="8" y="18"/>
                      <a:pt x="8" y="21"/>
                      <a:pt x="8" y="24"/>
                    </a:cubicBezTo>
                    <a:lnTo>
                      <a:pt x="8" y="49"/>
                    </a:lnTo>
                    <a:lnTo>
                      <a:pt x="0"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50" name="Freeform 330"/>
              <p:cNvSpPr>
                <a:spLocks noEditPoints="1"/>
              </p:cNvSpPr>
              <p:nvPr/>
            </p:nvSpPr>
            <p:spPr bwMode="auto">
              <a:xfrm>
                <a:off x="3552" y="3607"/>
                <a:ext cx="51" cy="90"/>
              </a:xfrm>
              <a:custGeom>
                <a:avLst/>
                <a:gdLst/>
                <a:ahLst/>
                <a:cxnLst>
                  <a:cxn ang="0">
                    <a:pos x="0" y="68"/>
                  </a:cxn>
                  <a:cxn ang="0">
                    <a:pos x="0" y="68"/>
                  </a:cxn>
                  <a:cxn ang="0">
                    <a:pos x="0" y="2"/>
                  </a:cxn>
                  <a:cxn ang="0">
                    <a:pos x="8" y="2"/>
                  </a:cxn>
                  <a:cxn ang="0">
                    <a:pos x="8" y="8"/>
                  </a:cxn>
                  <a:cxn ang="0">
                    <a:pos x="14" y="2"/>
                  </a:cxn>
                  <a:cxn ang="0">
                    <a:pos x="22" y="0"/>
                  </a:cxn>
                  <a:cxn ang="0">
                    <a:pos x="32" y="4"/>
                  </a:cxn>
                  <a:cxn ang="0">
                    <a:pos x="39" y="13"/>
                  </a:cxn>
                  <a:cxn ang="0">
                    <a:pos x="42" y="25"/>
                  </a:cxn>
                  <a:cxn ang="0">
                    <a:pos x="39" y="38"/>
                  </a:cxn>
                  <a:cxn ang="0">
                    <a:pos x="31" y="47"/>
                  </a:cxn>
                  <a:cxn ang="0">
                    <a:pos x="21" y="50"/>
                  </a:cxn>
                  <a:cxn ang="0">
                    <a:pos x="14" y="49"/>
                  </a:cxn>
                  <a:cxn ang="0">
                    <a:pos x="8" y="44"/>
                  </a:cxn>
                  <a:cxn ang="0">
                    <a:pos x="8" y="68"/>
                  </a:cxn>
                  <a:cxn ang="0">
                    <a:pos x="0" y="68"/>
                  </a:cxn>
                  <a:cxn ang="0">
                    <a:pos x="8" y="26"/>
                  </a:cxn>
                  <a:cxn ang="0">
                    <a:pos x="8" y="26"/>
                  </a:cxn>
                  <a:cxn ang="0">
                    <a:pos x="11" y="39"/>
                  </a:cxn>
                  <a:cxn ang="0">
                    <a:pos x="20" y="44"/>
                  </a:cxn>
                  <a:cxn ang="0">
                    <a:pos x="30" y="39"/>
                  </a:cxn>
                  <a:cxn ang="0">
                    <a:pos x="33" y="25"/>
                  </a:cxn>
                  <a:cxn ang="0">
                    <a:pos x="30" y="11"/>
                  </a:cxn>
                  <a:cxn ang="0">
                    <a:pos x="21" y="7"/>
                  </a:cxn>
                  <a:cxn ang="0">
                    <a:pos x="12" y="12"/>
                  </a:cxn>
                  <a:cxn ang="0">
                    <a:pos x="8" y="26"/>
                  </a:cxn>
                  <a:cxn ang="0">
                    <a:pos x="8" y="26"/>
                  </a:cxn>
                </a:cxnLst>
                <a:rect l="0" t="0" r="r" b="b"/>
                <a:pathLst>
                  <a:path w="42" h="68">
                    <a:moveTo>
                      <a:pt x="0" y="68"/>
                    </a:moveTo>
                    <a:lnTo>
                      <a:pt x="0" y="68"/>
                    </a:lnTo>
                    <a:lnTo>
                      <a:pt x="0" y="2"/>
                    </a:lnTo>
                    <a:lnTo>
                      <a:pt x="8" y="2"/>
                    </a:lnTo>
                    <a:lnTo>
                      <a:pt x="8" y="8"/>
                    </a:lnTo>
                    <a:cubicBezTo>
                      <a:pt x="9" y="5"/>
                      <a:pt x="11" y="4"/>
                      <a:pt x="14" y="2"/>
                    </a:cubicBezTo>
                    <a:cubicBezTo>
                      <a:pt x="16" y="1"/>
                      <a:pt x="18" y="0"/>
                      <a:pt x="22" y="0"/>
                    </a:cubicBezTo>
                    <a:cubicBezTo>
                      <a:pt x="26" y="0"/>
                      <a:pt x="29" y="2"/>
                      <a:pt x="32" y="4"/>
                    </a:cubicBezTo>
                    <a:cubicBezTo>
                      <a:pt x="35" y="6"/>
                      <a:pt x="38" y="9"/>
                      <a:pt x="39" y="13"/>
                    </a:cubicBezTo>
                    <a:cubicBezTo>
                      <a:pt x="41" y="16"/>
                      <a:pt x="42" y="21"/>
                      <a:pt x="42" y="25"/>
                    </a:cubicBezTo>
                    <a:cubicBezTo>
                      <a:pt x="42" y="30"/>
                      <a:pt x="41" y="34"/>
                      <a:pt x="39" y="38"/>
                    </a:cubicBezTo>
                    <a:cubicBezTo>
                      <a:pt x="37" y="42"/>
                      <a:pt x="35" y="45"/>
                      <a:pt x="31" y="47"/>
                    </a:cubicBezTo>
                    <a:cubicBezTo>
                      <a:pt x="28" y="49"/>
                      <a:pt x="25" y="50"/>
                      <a:pt x="21" y="50"/>
                    </a:cubicBezTo>
                    <a:cubicBezTo>
                      <a:pt x="18" y="50"/>
                      <a:pt x="16" y="50"/>
                      <a:pt x="14" y="49"/>
                    </a:cubicBezTo>
                    <a:cubicBezTo>
                      <a:pt x="12" y="48"/>
                      <a:pt x="10" y="46"/>
                      <a:pt x="8" y="44"/>
                    </a:cubicBezTo>
                    <a:lnTo>
                      <a:pt x="8" y="68"/>
                    </a:lnTo>
                    <a:lnTo>
                      <a:pt x="0" y="68"/>
                    </a:lnTo>
                    <a:close/>
                    <a:moveTo>
                      <a:pt x="8" y="26"/>
                    </a:moveTo>
                    <a:lnTo>
                      <a:pt x="8" y="26"/>
                    </a:lnTo>
                    <a:cubicBezTo>
                      <a:pt x="8" y="32"/>
                      <a:pt x="9" y="36"/>
                      <a:pt x="11" y="39"/>
                    </a:cubicBezTo>
                    <a:cubicBezTo>
                      <a:pt x="14" y="42"/>
                      <a:pt x="17" y="44"/>
                      <a:pt x="20" y="44"/>
                    </a:cubicBezTo>
                    <a:cubicBezTo>
                      <a:pt x="24" y="44"/>
                      <a:pt x="27" y="42"/>
                      <a:pt x="30" y="39"/>
                    </a:cubicBezTo>
                    <a:cubicBezTo>
                      <a:pt x="32" y="36"/>
                      <a:pt x="33" y="31"/>
                      <a:pt x="33" y="25"/>
                    </a:cubicBezTo>
                    <a:cubicBezTo>
                      <a:pt x="33" y="19"/>
                      <a:pt x="32" y="14"/>
                      <a:pt x="30" y="11"/>
                    </a:cubicBezTo>
                    <a:cubicBezTo>
                      <a:pt x="27" y="8"/>
                      <a:pt x="24" y="7"/>
                      <a:pt x="21" y="7"/>
                    </a:cubicBezTo>
                    <a:cubicBezTo>
                      <a:pt x="17" y="7"/>
                      <a:pt x="14" y="8"/>
                      <a:pt x="12" y="12"/>
                    </a:cubicBezTo>
                    <a:cubicBezTo>
                      <a:pt x="9" y="15"/>
                      <a:pt x="8" y="20"/>
                      <a:pt x="8" y="26"/>
                    </a:cubicBezTo>
                    <a:lnTo>
                      <a:pt x="8" y="2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51" name="Freeform 331"/>
              <p:cNvSpPr>
                <a:spLocks/>
              </p:cNvSpPr>
              <p:nvPr/>
            </p:nvSpPr>
            <p:spPr bwMode="auto">
              <a:xfrm>
                <a:off x="3614" y="3585"/>
                <a:ext cx="9" cy="87"/>
              </a:xfrm>
              <a:custGeom>
                <a:avLst/>
                <a:gdLst/>
                <a:ahLst/>
                <a:cxnLst>
                  <a:cxn ang="0">
                    <a:pos x="0" y="66"/>
                  </a:cxn>
                  <a:cxn ang="0">
                    <a:pos x="0" y="66"/>
                  </a:cxn>
                  <a:cxn ang="0">
                    <a:pos x="0" y="0"/>
                  </a:cxn>
                  <a:cxn ang="0">
                    <a:pos x="8" y="0"/>
                  </a:cxn>
                  <a:cxn ang="0">
                    <a:pos x="8" y="66"/>
                  </a:cxn>
                  <a:cxn ang="0">
                    <a:pos x="0" y="66"/>
                  </a:cxn>
                </a:cxnLst>
                <a:rect l="0" t="0" r="r" b="b"/>
                <a:pathLst>
                  <a:path w="8" h="66">
                    <a:moveTo>
                      <a:pt x="0" y="66"/>
                    </a:moveTo>
                    <a:lnTo>
                      <a:pt x="0" y="66"/>
                    </a:lnTo>
                    <a:lnTo>
                      <a:pt x="0" y="0"/>
                    </a:lnTo>
                    <a:lnTo>
                      <a:pt x="8" y="0"/>
                    </a:ln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52" name="Freeform 332"/>
              <p:cNvSpPr>
                <a:spLocks noEditPoints="1"/>
              </p:cNvSpPr>
              <p:nvPr/>
            </p:nvSpPr>
            <p:spPr bwMode="auto">
              <a:xfrm>
                <a:off x="3637" y="3607"/>
                <a:ext cx="53" cy="66"/>
              </a:xfrm>
              <a:custGeom>
                <a:avLst/>
                <a:gdLst/>
                <a:ahLst/>
                <a:cxnLst>
                  <a:cxn ang="0">
                    <a:pos x="33" y="43"/>
                  </a:cxn>
                  <a:cxn ang="0">
                    <a:pos x="33" y="43"/>
                  </a:cxn>
                  <a:cxn ang="0">
                    <a:pos x="25" y="49"/>
                  </a:cxn>
                  <a:cxn ang="0">
                    <a:pos x="16" y="50"/>
                  </a:cxn>
                  <a:cxn ang="0">
                    <a:pos x="4" y="47"/>
                  </a:cxn>
                  <a:cxn ang="0">
                    <a:pos x="0" y="37"/>
                  </a:cxn>
                  <a:cxn ang="0">
                    <a:pos x="1" y="30"/>
                  </a:cxn>
                  <a:cxn ang="0">
                    <a:pos x="5" y="26"/>
                  </a:cxn>
                  <a:cxn ang="0">
                    <a:pos x="11" y="23"/>
                  </a:cxn>
                  <a:cxn ang="0">
                    <a:pos x="18" y="22"/>
                  </a:cxn>
                  <a:cxn ang="0">
                    <a:pos x="33" y="19"/>
                  </a:cxn>
                  <a:cxn ang="0">
                    <a:pos x="33" y="17"/>
                  </a:cxn>
                  <a:cxn ang="0">
                    <a:pos x="31" y="10"/>
                  </a:cxn>
                  <a:cxn ang="0">
                    <a:pos x="21" y="7"/>
                  </a:cxn>
                  <a:cxn ang="0">
                    <a:pos x="13" y="9"/>
                  </a:cxn>
                  <a:cxn ang="0">
                    <a:pos x="9" y="16"/>
                  </a:cxn>
                  <a:cxn ang="0">
                    <a:pos x="1" y="15"/>
                  </a:cxn>
                  <a:cxn ang="0">
                    <a:pos x="5" y="7"/>
                  </a:cxn>
                  <a:cxn ang="0">
                    <a:pos x="12" y="2"/>
                  </a:cxn>
                  <a:cxn ang="0">
                    <a:pos x="22" y="0"/>
                  </a:cxn>
                  <a:cxn ang="0">
                    <a:pos x="32" y="2"/>
                  </a:cxn>
                  <a:cxn ang="0">
                    <a:pos x="38" y="6"/>
                  </a:cxn>
                  <a:cxn ang="0">
                    <a:pos x="41" y="11"/>
                  </a:cxn>
                  <a:cxn ang="0">
                    <a:pos x="41" y="19"/>
                  </a:cxn>
                  <a:cxn ang="0">
                    <a:pos x="41" y="29"/>
                  </a:cxn>
                  <a:cxn ang="0">
                    <a:pos x="41" y="44"/>
                  </a:cxn>
                  <a:cxn ang="0">
                    <a:pos x="44" y="49"/>
                  </a:cxn>
                  <a:cxn ang="0">
                    <a:pos x="35" y="49"/>
                  </a:cxn>
                  <a:cxn ang="0">
                    <a:pos x="33" y="43"/>
                  </a:cxn>
                  <a:cxn ang="0">
                    <a:pos x="33" y="43"/>
                  </a:cxn>
                  <a:cxn ang="0">
                    <a:pos x="33" y="25"/>
                  </a:cxn>
                  <a:cxn ang="0">
                    <a:pos x="33" y="25"/>
                  </a:cxn>
                  <a:cxn ang="0">
                    <a:pos x="20" y="28"/>
                  </a:cxn>
                  <a:cxn ang="0">
                    <a:pos x="13" y="30"/>
                  </a:cxn>
                  <a:cxn ang="0">
                    <a:pos x="9" y="33"/>
                  </a:cxn>
                  <a:cxn ang="0">
                    <a:pos x="8" y="36"/>
                  </a:cxn>
                  <a:cxn ang="0">
                    <a:pos x="11" y="42"/>
                  </a:cxn>
                  <a:cxn ang="0">
                    <a:pos x="18" y="44"/>
                  </a:cxn>
                  <a:cxn ang="0">
                    <a:pos x="26" y="42"/>
                  </a:cxn>
                  <a:cxn ang="0">
                    <a:pos x="31" y="36"/>
                  </a:cxn>
                  <a:cxn ang="0">
                    <a:pos x="33" y="28"/>
                  </a:cxn>
                  <a:cxn ang="0">
                    <a:pos x="33" y="25"/>
                  </a:cxn>
                </a:cxnLst>
                <a:rect l="0" t="0" r="r" b="b"/>
                <a:pathLst>
                  <a:path w="44" h="50">
                    <a:moveTo>
                      <a:pt x="33" y="43"/>
                    </a:moveTo>
                    <a:lnTo>
                      <a:pt x="33" y="43"/>
                    </a:lnTo>
                    <a:cubicBezTo>
                      <a:pt x="30" y="46"/>
                      <a:pt x="28" y="48"/>
                      <a:pt x="25" y="49"/>
                    </a:cubicBezTo>
                    <a:cubicBezTo>
                      <a:pt x="22" y="50"/>
                      <a:pt x="19" y="50"/>
                      <a:pt x="16" y="50"/>
                    </a:cubicBezTo>
                    <a:cubicBezTo>
                      <a:pt x="11" y="50"/>
                      <a:pt x="7" y="49"/>
                      <a:pt x="4" y="47"/>
                    </a:cubicBezTo>
                    <a:cubicBezTo>
                      <a:pt x="1" y="44"/>
                      <a:pt x="0" y="41"/>
                      <a:pt x="0" y="37"/>
                    </a:cubicBezTo>
                    <a:cubicBezTo>
                      <a:pt x="0" y="34"/>
                      <a:pt x="0" y="32"/>
                      <a:pt x="1" y="30"/>
                    </a:cubicBezTo>
                    <a:cubicBezTo>
                      <a:pt x="2" y="28"/>
                      <a:pt x="4" y="27"/>
                      <a:pt x="5" y="26"/>
                    </a:cubicBezTo>
                    <a:cubicBezTo>
                      <a:pt x="7" y="24"/>
                      <a:pt x="9" y="24"/>
                      <a:pt x="11" y="23"/>
                    </a:cubicBezTo>
                    <a:cubicBezTo>
                      <a:pt x="13" y="23"/>
                      <a:pt x="15" y="22"/>
                      <a:pt x="18" y="22"/>
                    </a:cubicBezTo>
                    <a:cubicBezTo>
                      <a:pt x="25" y="21"/>
                      <a:pt x="30" y="20"/>
                      <a:pt x="33" y="19"/>
                    </a:cubicBezTo>
                    <a:cubicBezTo>
                      <a:pt x="33" y="18"/>
                      <a:pt x="33" y="17"/>
                      <a:pt x="33" y="17"/>
                    </a:cubicBezTo>
                    <a:cubicBezTo>
                      <a:pt x="33" y="14"/>
                      <a:pt x="32" y="11"/>
                      <a:pt x="31" y="10"/>
                    </a:cubicBezTo>
                    <a:cubicBezTo>
                      <a:pt x="28" y="8"/>
                      <a:pt x="25" y="7"/>
                      <a:pt x="21" y="7"/>
                    </a:cubicBezTo>
                    <a:cubicBezTo>
                      <a:pt x="18" y="7"/>
                      <a:pt x="15" y="8"/>
                      <a:pt x="13" y="9"/>
                    </a:cubicBezTo>
                    <a:cubicBezTo>
                      <a:pt x="11" y="11"/>
                      <a:pt x="10" y="13"/>
                      <a:pt x="9" y="16"/>
                    </a:cubicBezTo>
                    <a:lnTo>
                      <a:pt x="1" y="15"/>
                    </a:lnTo>
                    <a:cubicBezTo>
                      <a:pt x="2" y="12"/>
                      <a:pt x="3" y="9"/>
                      <a:pt x="5" y="7"/>
                    </a:cubicBezTo>
                    <a:cubicBezTo>
                      <a:pt x="6" y="5"/>
                      <a:pt x="9" y="3"/>
                      <a:pt x="12" y="2"/>
                    </a:cubicBezTo>
                    <a:cubicBezTo>
                      <a:pt x="15" y="1"/>
                      <a:pt x="18" y="0"/>
                      <a:pt x="22" y="0"/>
                    </a:cubicBezTo>
                    <a:cubicBezTo>
                      <a:pt x="27" y="0"/>
                      <a:pt x="30" y="1"/>
                      <a:pt x="32" y="2"/>
                    </a:cubicBezTo>
                    <a:cubicBezTo>
                      <a:pt x="35" y="3"/>
                      <a:pt x="37" y="4"/>
                      <a:pt x="38" y="6"/>
                    </a:cubicBezTo>
                    <a:cubicBezTo>
                      <a:pt x="39" y="7"/>
                      <a:pt x="40" y="9"/>
                      <a:pt x="41" y="11"/>
                    </a:cubicBezTo>
                    <a:cubicBezTo>
                      <a:pt x="41" y="12"/>
                      <a:pt x="41" y="15"/>
                      <a:pt x="41" y="19"/>
                    </a:cubicBezTo>
                    <a:lnTo>
                      <a:pt x="41" y="29"/>
                    </a:lnTo>
                    <a:cubicBezTo>
                      <a:pt x="41" y="37"/>
                      <a:pt x="41" y="42"/>
                      <a:pt x="41" y="44"/>
                    </a:cubicBezTo>
                    <a:cubicBezTo>
                      <a:pt x="42" y="46"/>
                      <a:pt x="42" y="47"/>
                      <a:pt x="44" y="49"/>
                    </a:cubicBezTo>
                    <a:lnTo>
                      <a:pt x="35" y="49"/>
                    </a:lnTo>
                    <a:cubicBezTo>
                      <a:pt x="34" y="48"/>
                      <a:pt x="34" y="46"/>
                      <a:pt x="33" y="43"/>
                    </a:cubicBezTo>
                    <a:lnTo>
                      <a:pt x="33" y="43"/>
                    </a:lnTo>
                    <a:close/>
                    <a:moveTo>
                      <a:pt x="33" y="25"/>
                    </a:moveTo>
                    <a:lnTo>
                      <a:pt x="33" y="25"/>
                    </a:lnTo>
                    <a:cubicBezTo>
                      <a:pt x="30" y="27"/>
                      <a:pt x="25" y="28"/>
                      <a:pt x="20" y="28"/>
                    </a:cubicBezTo>
                    <a:cubicBezTo>
                      <a:pt x="16" y="29"/>
                      <a:pt x="14" y="29"/>
                      <a:pt x="13" y="30"/>
                    </a:cubicBezTo>
                    <a:cubicBezTo>
                      <a:pt x="11" y="31"/>
                      <a:pt x="10" y="31"/>
                      <a:pt x="9" y="33"/>
                    </a:cubicBezTo>
                    <a:cubicBezTo>
                      <a:pt x="9" y="34"/>
                      <a:pt x="8" y="35"/>
                      <a:pt x="8" y="36"/>
                    </a:cubicBezTo>
                    <a:cubicBezTo>
                      <a:pt x="8" y="39"/>
                      <a:pt x="9" y="40"/>
                      <a:pt x="11" y="42"/>
                    </a:cubicBezTo>
                    <a:cubicBezTo>
                      <a:pt x="12" y="43"/>
                      <a:pt x="15" y="44"/>
                      <a:pt x="18" y="44"/>
                    </a:cubicBezTo>
                    <a:cubicBezTo>
                      <a:pt x="21" y="44"/>
                      <a:pt x="24" y="43"/>
                      <a:pt x="26" y="42"/>
                    </a:cubicBezTo>
                    <a:cubicBezTo>
                      <a:pt x="29" y="41"/>
                      <a:pt x="30" y="39"/>
                      <a:pt x="31" y="36"/>
                    </a:cubicBezTo>
                    <a:cubicBezTo>
                      <a:pt x="32" y="35"/>
                      <a:pt x="33" y="32"/>
                      <a:pt x="33" y="28"/>
                    </a:cubicBezTo>
                    <a:lnTo>
                      <a:pt x="33"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53" name="Freeform 333"/>
              <p:cNvSpPr>
                <a:spLocks/>
              </p:cNvSpPr>
              <p:nvPr/>
            </p:nvSpPr>
            <p:spPr bwMode="auto">
              <a:xfrm>
                <a:off x="3702" y="3607"/>
                <a:ext cx="47" cy="65"/>
              </a:xfrm>
              <a:custGeom>
                <a:avLst/>
                <a:gdLst/>
                <a:ahLst/>
                <a:cxnLst>
                  <a:cxn ang="0">
                    <a:pos x="0" y="49"/>
                  </a:cxn>
                  <a:cxn ang="0">
                    <a:pos x="0" y="49"/>
                  </a:cxn>
                  <a:cxn ang="0">
                    <a:pos x="0" y="2"/>
                  </a:cxn>
                  <a:cxn ang="0">
                    <a:pos x="7" y="2"/>
                  </a:cxn>
                  <a:cxn ang="0">
                    <a:pos x="7" y="8"/>
                  </a:cxn>
                  <a:cxn ang="0">
                    <a:pos x="22" y="0"/>
                  </a:cxn>
                  <a:cxn ang="0">
                    <a:pos x="30" y="2"/>
                  </a:cxn>
                  <a:cxn ang="0">
                    <a:pos x="35" y="6"/>
                  </a:cxn>
                  <a:cxn ang="0">
                    <a:pos x="38" y="12"/>
                  </a:cxn>
                  <a:cxn ang="0">
                    <a:pos x="38" y="20"/>
                  </a:cxn>
                  <a:cxn ang="0">
                    <a:pos x="38" y="49"/>
                  </a:cxn>
                  <a:cxn ang="0">
                    <a:pos x="30" y="49"/>
                  </a:cxn>
                  <a:cxn ang="0">
                    <a:pos x="30" y="20"/>
                  </a:cxn>
                  <a:cxn ang="0">
                    <a:pos x="29" y="13"/>
                  </a:cxn>
                  <a:cxn ang="0">
                    <a:pos x="26" y="9"/>
                  </a:cxn>
                  <a:cxn ang="0">
                    <a:pos x="20" y="7"/>
                  </a:cxn>
                  <a:cxn ang="0">
                    <a:pos x="11" y="11"/>
                  </a:cxn>
                  <a:cxn ang="0">
                    <a:pos x="8" y="23"/>
                  </a:cxn>
                  <a:cxn ang="0">
                    <a:pos x="8" y="49"/>
                  </a:cxn>
                  <a:cxn ang="0">
                    <a:pos x="0" y="49"/>
                  </a:cxn>
                </a:cxnLst>
                <a:rect l="0" t="0" r="r" b="b"/>
                <a:pathLst>
                  <a:path w="38" h="49">
                    <a:moveTo>
                      <a:pt x="0" y="49"/>
                    </a:moveTo>
                    <a:lnTo>
                      <a:pt x="0" y="49"/>
                    </a:lnTo>
                    <a:lnTo>
                      <a:pt x="0" y="2"/>
                    </a:lnTo>
                    <a:lnTo>
                      <a:pt x="7" y="2"/>
                    </a:lnTo>
                    <a:lnTo>
                      <a:pt x="7" y="8"/>
                    </a:lnTo>
                    <a:cubicBezTo>
                      <a:pt x="10" y="3"/>
                      <a:pt x="15" y="0"/>
                      <a:pt x="22" y="0"/>
                    </a:cubicBezTo>
                    <a:cubicBezTo>
                      <a:pt x="25" y="0"/>
                      <a:pt x="28" y="1"/>
                      <a:pt x="30" y="2"/>
                    </a:cubicBezTo>
                    <a:cubicBezTo>
                      <a:pt x="32" y="3"/>
                      <a:pt x="34" y="4"/>
                      <a:pt x="35" y="6"/>
                    </a:cubicBezTo>
                    <a:cubicBezTo>
                      <a:pt x="37" y="8"/>
                      <a:pt x="37" y="10"/>
                      <a:pt x="38" y="12"/>
                    </a:cubicBezTo>
                    <a:cubicBezTo>
                      <a:pt x="38" y="14"/>
                      <a:pt x="38" y="16"/>
                      <a:pt x="38" y="20"/>
                    </a:cubicBezTo>
                    <a:lnTo>
                      <a:pt x="38" y="49"/>
                    </a:lnTo>
                    <a:lnTo>
                      <a:pt x="30" y="49"/>
                    </a:lnTo>
                    <a:lnTo>
                      <a:pt x="30" y="20"/>
                    </a:lnTo>
                    <a:cubicBezTo>
                      <a:pt x="30" y="17"/>
                      <a:pt x="30" y="14"/>
                      <a:pt x="29" y="13"/>
                    </a:cubicBezTo>
                    <a:cubicBezTo>
                      <a:pt x="29" y="11"/>
                      <a:pt x="28" y="10"/>
                      <a:pt x="26" y="9"/>
                    </a:cubicBezTo>
                    <a:cubicBezTo>
                      <a:pt x="24" y="8"/>
                      <a:pt x="22" y="7"/>
                      <a:pt x="20" y="7"/>
                    </a:cubicBezTo>
                    <a:cubicBezTo>
                      <a:pt x="17" y="7"/>
                      <a:pt x="14" y="9"/>
                      <a:pt x="11" y="11"/>
                    </a:cubicBezTo>
                    <a:cubicBezTo>
                      <a:pt x="9" y="13"/>
                      <a:pt x="8" y="17"/>
                      <a:pt x="8" y="23"/>
                    </a:cubicBezTo>
                    <a:lnTo>
                      <a:pt x="8" y="49"/>
                    </a:lnTo>
                    <a:lnTo>
                      <a:pt x="0"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54" name="Freeform 334"/>
              <p:cNvSpPr>
                <a:spLocks noEditPoints="1"/>
              </p:cNvSpPr>
              <p:nvPr/>
            </p:nvSpPr>
            <p:spPr bwMode="auto">
              <a:xfrm>
                <a:off x="3761" y="3607"/>
                <a:ext cx="53" cy="66"/>
              </a:xfrm>
              <a:custGeom>
                <a:avLst/>
                <a:gdLst/>
                <a:ahLst/>
                <a:cxnLst>
                  <a:cxn ang="0">
                    <a:pos x="35" y="34"/>
                  </a:cxn>
                  <a:cxn ang="0">
                    <a:pos x="35" y="34"/>
                  </a:cxn>
                  <a:cxn ang="0">
                    <a:pos x="44" y="35"/>
                  </a:cxn>
                  <a:cxn ang="0">
                    <a:pos x="36" y="46"/>
                  </a:cxn>
                  <a:cxn ang="0">
                    <a:pos x="23" y="50"/>
                  </a:cxn>
                  <a:cxn ang="0">
                    <a:pos x="6" y="44"/>
                  </a:cxn>
                  <a:cxn ang="0">
                    <a:pos x="0" y="26"/>
                  </a:cxn>
                  <a:cxn ang="0">
                    <a:pos x="6" y="7"/>
                  </a:cxn>
                  <a:cxn ang="0">
                    <a:pos x="22" y="0"/>
                  </a:cxn>
                  <a:cxn ang="0">
                    <a:pos x="38" y="7"/>
                  </a:cxn>
                  <a:cxn ang="0">
                    <a:pos x="44" y="25"/>
                  </a:cxn>
                  <a:cxn ang="0">
                    <a:pos x="44" y="27"/>
                  </a:cxn>
                  <a:cxn ang="0">
                    <a:pos x="8" y="27"/>
                  </a:cxn>
                  <a:cxn ang="0">
                    <a:pos x="13" y="40"/>
                  </a:cxn>
                  <a:cxn ang="0">
                    <a:pos x="23" y="44"/>
                  </a:cxn>
                  <a:cxn ang="0">
                    <a:pos x="30" y="41"/>
                  </a:cxn>
                  <a:cxn ang="0">
                    <a:pos x="35" y="34"/>
                  </a:cxn>
                  <a:cxn ang="0">
                    <a:pos x="35" y="34"/>
                  </a:cxn>
                  <a:cxn ang="0">
                    <a:pos x="9" y="21"/>
                  </a:cxn>
                  <a:cxn ang="0">
                    <a:pos x="9" y="21"/>
                  </a:cxn>
                  <a:cxn ang="0">
                    <a:pos x="36" y="21"/>
                  </a:cxn>
                  <a:cxn ang="0">
                    <a:pos x="32" y="12"/>
                  </a:cxn>
                  <a:cxn ang="0">
                    <a:pos x="22" y="7"/>
                  </a:cxn>
                  <a:cxn ang="0">
                    <a:pos x="13" y="11"/>
                  </a:cxn>
                  <a:cxn ang="0">
                    <a:pos x="9" y="21"/>
                  </a:cxn>
                  <a:cxn ang="0">
                    <a:pos x="9" y="21"/>
                  </a:cxn>
                </a:cxnLst>
                <a:rect l="0" t="0" r="r" b="b"/>
                <a:pathLst>
                  <a:path w="44" h="50">
                    <a:moveTo>
                      <a:pt x="35" y="34"/>
                    </a:moveTo>
                    <a:lnTo>
                      <a:pt x="35" y="34"/>
                    </a:lnTo>
                    <a:lnTo>
                      <a:pt x="44" y="35"/>
                    </a:lnTo>
                    <a:cubicBezTo>
                      <a:pt x="42" y="40"/>
                      <a:pt x="40" y="44"/>
                      <a:pt x="36" y="46"/>
                    </a:cubicBezTo>
                    <a:cubicBezTo>
                      <a:pt x="33" y="49"/>
                      <a:pt x="28" y="50"/>
                      <a:pt x="23" y="50"/>
                    </a:cubicBezTo>
                    <a:cubicBezTo>
                      <a:pt x="16" y="50"/>
                      <a:pt x="10" y="48"/>
                      <a:pt x="6" y="44"/>
                    </a:cubicBezTo>
                    <a:cubicBezTo>
                      <a:pt x="2" y="40"/>
                      <a:pt x="0" y="34"/>
                      <a:pt x="0" y="26"/>
                    </a:cubicBezTo>
                    <a:cubicBezTo>
                      <a:pt x="0" y="18"/>
                      <a:pt x="2" y="12"/>
                      <a:pt x="6" y="7"/>
                    </a:cubicBezTo>
                    <a:cubicBezTo>
                      <a:pt x="10" y="3"/>
                      <a:pt x="16" y="0"/>
                      <a:pt x="22" y="0"/>
                    </a:cubicBezTo>
                    <a:cubicBezTo>
                      <a:pt x="29" y="0"/>
                      <a:pt x="34" y="3"/>
                      <a:pt x="38" y="7"/>
                    </a:cubicBezTo>
                    <a:cubicBezTo>
                      <a:pt x="42" y="11"/>
                      <a:pt x="44" y="17"/>
                      <a:pt x="44" y="25"/>
                    </a:cubicBezTo>
                    <a:cubicBezTo>
                      <a:pt x="44" y="26"/>
                      <a:pt x="44" y="27"/>
                      <a:pt x="44" y="27"/>
                    </a:cubicBezTo>
                    <a:lnTo>
                      <a:pt x="8" y="27"/>
                    </a:lnTo>
                    <a:cubicBezTo>
                      <a:pt x="9" y="33"/>
                      <a:pt x="10" y="37"/>
                      <a:pt x="13" y="40"/>
                    </a:cubicBezTo>
                    <a:cubicBezTo>
                      <a:pt x="16" y="42"/>
                      <a:pt x="19" y="44"/>
                      <a:pt x="23" y="44"/>
                    </a:cubicBezTo>
                    <a:cubicBezTo>
                      <a:pt x="26" y="44"/>
                      <a:pt x="28" y="43"/>
                      <a:pt x="30" y="41"/>
                    </a:cubicBezTo>
                    <a:cubicBezTo>
                      <a:pt x="33" y="40"/>
                      <a:pt x="34" y="37"/>
                      <a:pt x="35" y="34"/>
                    </a:cubicBezTo>
                    <a:lnTo>
                      <a:pt x="35" y="34"/>
                    </a:lnTo>
                    <a:close/>
                    <a:moveTo>
                      <a:pt x="9" y="21"/>
                    </a:moveTo>
                    <a:lnTo>
                      <a:pt x="9" y="21"/>
                    </a:lnTo>
                    <a:lnTo>
                      <a:pt x="36" y="21"/>
                    </a:lnTo>
                    <a:cubicBezTo>
                      <a:pt x="35" y="17"/>
                      <a:pt x="34" y="14"/>
                      <a:pt x="32" y="12"/>
                    </a:cubicBezTo>
                    <a:cubicBezTo>
                      <a:pt x="30" y="9"/>
                      <a:pt x="27" y="7"/>
                      <a:pt x="22" y="7"/>
                    </a:cubicBezTo>
                    <a:cubicBezTo>
                      <a:pt x="19" y="7"/>
                      <a:pt x="16" y="8"/>
                      <a:pt x="13" y="11"/>
                    </a:cubicBezTo>
                    <a:cubicBezTo>
                      <a:pt x="11" y="13"/>
                      <a:pt x="9" y="17"/>
                      <a:pt x="9" y="21"/>
                    </a:cubicBezTo>
                    <a:lnTo>
                      <a:pt x="9" y="21"/>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55" name="Freeform 335"/>
              <p:cNvSpPr>
                <a:spLocks/>
              </p:cNvSpPr>
              <p:nvPr/>
            </p:nvSpPr>
            <p:spPr bwMode="auto">
              <a:xfrm>
                <a:off x="2395" y="3996"/>
                <a:ext cx="102" cy="87"/>
              </a:xfrm>
              <a:custGeom>
                <a:avLst/>
                <a:gdLst/>
                <a:ahLst/>
                <a:cxnLst>
                  <a:cxn ang="0">
                    <a:pos x="17" y="66"/>
                  </a:cxn>
                  <a:cxn ang="0">
                    <a:pos x="17" y="66"/>
                  </a:cxn>
                  <a:cxn ang="0">
                    <a:pos x="0" y="0"/>
                  </a:cxn>
                  <a:cxn ang="0">
                    <a:pos x="9" y="0"/>
                  </a:cxn>
                  <a:cxn ang="0">
                    <a:pos x="19" y="43"/>
                  </a:cxn>
                  <a:cxn ang="0">
                    <a:pos x="21" y="56"/>
                  </a:cxn>
                  <a:cxn ang="0">
                    <a:pos x="24" y="44"/>
                  </a:cxn>
                  <a:cxn ang="0">
                    <a:pos x="37" y="0"/>
                  </a:cxn>
                  <a:cxn ang="0">
                    <a:pos x="47" y="0"/>
                  </a:cxn>
                  <a:cxn ang="0">
                    <a:pos x="57" y="33"/>
                  </a:cxn>
                  <a:cxn ang="0">
                    <a:pos x="62" y="56"/>
                  </a:cxn>
                  <a:cxn ang="0">
                    <a:pos x="65" y="42"/>
                  </a:cxn>
                  <a:cxn ang="0">
                    <a:pos x="76" y="0"/>
                  </a:cxn>
                  <a:cxn ang="0">
                    <a:pos x="84" y="0"/>
                  </a:cxn>
                  <a:cxn ang="0">
                    <a:pos x="66" y="66"/>
                  </a:cxn>
                  <a:cxn ang="0">
                    <a:pos x="58" y="66"/>
                  </a:cxn>
                  <a:cxn ang="0">
                    <a:pos x="44" y="15"/>
                  </a:cxn>
                  <a:cxn ang="0">
                    <a:pos x="42" y="8"/>
                  </a:cxn>
                  <a:cxn ang="0">
                    <a:pos x="40" y="15"/>
                  </a:cxn>
                  <a:cxn ang="0">
                    <a:pos x="26" y="66"/>
                  </a:cxn>
                  <a:cxn ang="0">
                    <a:pos x="17" y="66"/>
                  </a:cxn>
                </a:cxnLst>
                <a:rect l="0" t="0" r="r" b="b"/>
                <a:pathLst>
                  <a:path w="84" h="66">
                    <a:moveTo>
                      <a:pt x="17" y="66"/>
                    </a:moveTo>
                    <a:lnTo>
                      <a:pt x="17" y="66"/>
                    </a:lnTo>
                    <a:lnTo>
                      <a:pt x="0" y="0"/>
                    </a:lnTo>
                    <a:lnTo>
                      <a:pt x="9" y="0"/>
                    </a:lnTo>
                    <a:lnTo>
                      <a:pt x="19" y="43"/>
                    </a:lnTo>
                    <a:cubicBezTo>
                      <a:pt x="20" y="48"/>
                      <a:pt x="21" y="52"/>
                      <a:pt x="21" y="56"/>
                    </a:cubicBezTo>
                    <a:cubicBezTo>
                      <a:pt x="23" y="49"/>
                      <a:pt x="24" y="45"/>
                      <a:pt x="24" y="44"/>
                    </a:cubicBezTo>
                    <a:lnTo>
                      <a:pt x="37" y="0"/>
                    </a:lnTo>
                    <a:lnTo>
                      <a:pt x="47" y="0"/>
                    </a:lnTo>
                    <a:lnTo>
                      <a:pt x="57" y="33"/>
                    </a:lnTo>
                    <a:cubicBezTo>
                      <a:pt x="59" y="41"/>
                      <a:pt x="61" y="49"/>
                      <a:pt x="62" y="56"/>
                    </a:cubicBezTo>
                    <a:cubicBezTo>
                      <a:pt x="63" y="52"/>
                      <a:pt x="64" y="48"/>
                      <a:pt x="65" y="42"/>
                    </a:cubicBezTo>
                    <a:lnTo>
                      <a:pt x="76" y="0"/>
                    </a:lnTo>
                    <a:lnTo>
                      <a:pt x="84" y="0"/>
                    </a:lnTo>
                    <a:lnTo>
                      <a:pt x="66" y="66"/>
                    </a:lnTo>
                    <a:lnTo>
                      <a:pt x="58" y="66"/>
                    </a:lnTo>
                    <a:lnTo>
                      <a:pt x="44" y="15"/>
                    </a:lnTo>
                    <a:cubicBezTo>
                      <a:pt x="43" y="11"/>
                      <a:pt x="42" y="9"/>
                      <a:pt x="42" y="8"/>
                    </a:cubicBezTo>
                    <a:cubicBezTo>
                      <a:pt x="41" y="11"/>
                      <a:pt x="41" y="13"/>
                      <a:pt x="40" y="15"/>
                    </a:cubicBezTo>
                    <a:lnTo>
                      <a:pt x="26" y="66"/>
                    </a:lnTo>
                    <a:lnTo>
                      <a:pt x="17"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56" name="Freeform 336"/>
              <p:cNvSpPr>
                <a:spLocks noEditPoints="1"/>
              </p:cNvSpPr>
              <p:nvPr/>
            </p:nvSpPr>
            <p:spPr bwMode="auto">
              <a:xfrm>
                <a:off x="2508" y="4018"/>
                <a:ext cx="54" cy="66"/>
              </a:xfrm>
              <a:custGeom>
                <a:avLst/>
                <a:gdLst/>
                <a:ahLst/>
                <a:cxnLst>
                  <a:cxn ang="0">
                    <a:pos x="0" y="25"/>
                  </a:cxn>
                  <a:cxn ang="0">
                    <a:pos x="0" y="25"/>
                  </a:cxn>
                  <a:cxn ang="0">
                    <a:pos x="7" y="5"/>
                  </a:cxn>
                  <a:cxn ang="0">
                    <a:pos x="22" y="0"/>
                  </a:cxn>
                  <a:cxn ang="0">
                    <a:pos x="38" y="6"/>
                  </a:cxn>
                  <a:cxn ang="0">
                    <a:pos x="44" y="24"/>
                  </a:cxn>
                  <a:cxn ang="0">
                    <a:pos x="42" y="39"/>
                  </a:cxn>
                  <a:cxn ang="0">
                    <a:pos x="34" y="47"/>
                  </a:cxn>
                  <a:cxn ang="0">
                    <a:pos x="22" y="50"/>
                  </a:cxn>
                  <a:cxn ang="0">
                    <a:pos x="6" y="43"/>
                  </a:cxn>
                  <a:cxn ang="0">
                    <a:pos x="0" y="25"/>
                  </a:cxn>
                  <a:cxn ang="0">
                    <a:pos x="0" y="25"/>
                  </a:cxn>
                  <a:cxn ang="0">
                    <a:pos x="8" y="25"/>
                  </a:cxn>
                  <a:cxn ang="0">
                    <a:pos x="8" y="25"/>
                  </a:cxn>
                  <a:cxn ang="0">
                    <a:pos x="12" y="39"/>
                  </a:cxn>
                  <a:cxn ang="0">
                    <a:pos x="22" y="43"/>
                  </a:cxn>
                  <a:cxn ang="0">
                    <a:pos x="32" y="39"/>
                  </a:cxn>
                  <a:cxn ang="0">
                    <a:pos x="36" y="25"/>
                  </a:cxn>
                  <a:cxn ang="0">
                    <a:pos x="32" y="11"/>
                  </a:cxn>
                  <a:cxn ang="0">
                    <a:pos x="22" y="7"/>
                  </a:cxn>
                  <a:cxn ang="0">
                    <a:pos x="12" y="11"/>
                  </a:cxn>
                  <a:cxn ang="0">
                    <a:pos x="8" y="25"/>
                  </a:cxn>
                  <a:cxn ang="0">
                    <a:pos x="8" y="25"/>
                  </a:cxn>
                </a:cxnLst>
                <a:rect l="0" t="0" r="r" b="b"/>
                <a:pathLst>
                  <a:path w="44" h="50">
                    <a:moveTo>
                      <a:pt x="0" y="25"/>
                    </a:moveTo>
                    <a:lnTo>
                      <a:pt x="0" y="25"/>
                    </a:lnTo>
                    <a:cubicBezTo>
                      <a:pt x="0" y="16"/>
                      <a:pt x="2" y="9"/>
                      <a:pt x="7" y="5"/>
                    </a:cubicBezTo>
                    <a:cubicBezTo>
                      <a:pt x="11" y="2"/>
                      <a:pt x="16" y="0"/>
                      <a:pt x="22" y="0"/>
                    </a:cubicBezTo>
                    <a:cubicBezTo>
                      <a:pt x="29" y="0"/>
                      <a:pt x="34" y="2"/>
                      <a:pt x="38" y="6"/>
                    </a:cubicBezTo>
                    <a:cubicBezTo>
                      <a:pt x="42" y="11"/>
                      <a:pt x="44" y="17"/>
                      <a:pt x="44" y="24"/>
                    </a:cubicBezTo>
                    <a:cubicBezTo>
                      <a:pt x="44" y="30"/>
                      <a:pt x="44" y="35"/>
                      <a:pt x="42" y="39"/>
                    </a:cubicBezTo>
                    <a:cubicBezTo>
                      <a:pt x="40" y="42"/>
                      <a:pt x="37" y="45"/>
                      <a:pt x="34" y="47"/>
                    </a:cubicBezTo>
                    <a:cubicBezTo>
                      <a:pt x="30" y="49"/>
                      <a:pt x="26" y="50"/>
                      <a:pt x="22" y="50"/>
                    </a:cubicBezTo>
                    <a:cubicBezTo>
                      <a:pt x="15" y="50"/>
                      <a:pt x="10" y="48"/>
                      <a:pt x="6" y="43"/>
                    </a:cubicBezTo>
                    <a:cubicBezTo>
                      <a:pt x="2" y="39"/>
                      <a:pt x="0" y="33"/>
                      <a:pt x="0" y="25"/>
                    </a:cubicBezTo>
                    <a:lnTo>
                      <a:pt x="0" y="25"/>
                    </a:lnTo>
                    <a:close/>
                    <a:moveTo>
                      <a:pt x="8" y="25"/>
                    </a:moveTo>
                    <a:lnTo>
                      <a:pt x="8" y="25"/>
                    </a:lnTo>
                    <a:cubicBezTo>
                      <a:pt x="8" y="31"/>
                      <a:pt x="9" y="36"/>
                      <a:pt x="12" y="39"/>
                    </a:cubicBezTo>
                    <a:cubicBezTo>
                      <a:pt x="15" y="42"/>
                      <a:pt x="18" y="43"/>
                      <a:pt x="22" y="43"/>
                    </a:cubicBezTo>
                    <a:cubicBezTo>
                      <a:pt x="26" y="43"/>
                      <a:pt x="29" y="42"/>
                      <a:pt x="32" y="39"/>
                    </a:cubicBezTo>
                    <a:cubicBezTo>
                      <a:pt x="35" y="35"/>
                      <a:pt x="36" y="31"/>
                      <a:pt x="36" y="25"/>
                    </a:cubicBezTo>
                    <a:cubicBezTo>
                      <a:pt x="36" y="19"/>
                      <a:pt x="35" y="14"/>
                      <a:pt x="32" y="11"/>
                    </a:cubicBezTo>
                    <a:cubicBezTo>
                      <a:pt x="29" y="8"/>
                      <a:pt x="26" y="7"/>
                      <a:pt x="22" y="7"/>
                    </a:cubicBezTo>
                    <a:cubicBezTo>
                      <a:pt x="18" y="7"/>
                      <a:pt x="15" y="8"/>
                      <a:pt x="12" y="11"/>
                    </a:cubicBezTo>
                    <a:cubicBezTo>
                      <a:pt x="9" y="14"/>
                      <a:pt x="8" y="19"/>
                      <a:pt x="8" y="25"/>
                    </a:cubicBezTo>
                    <a:lnTo>
                      <a:pt x="8"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57" name="Freeform 337"/>
              <p:cNvSpPr>
                <a:spLocks/>
              </p:cNvSpPr>
              <p:nvPr/>
            </p:nvSpPr>
            <p:spPr bwMode="auto">
              <a:xfrm>
                <a:off x="2574" y="4018"/>
                <a:ext cx="32" cy="65"/>
              </a:xfrm>
              <a:custGeom>
                <a:avLst/>
                <a:gdLst/>
                <a:ahLst/>
                <a:cxnLst>
                  <a:cxn ang="0">
                    <a:pos x="0" y="49"/>
                  </a:cxn>
                  <a:cxn ang="0">
                    <a:pos x="0" y="49"/>
                  </a:cxn>
                  <a:cxn ang="0">
                    <a:pos x="0" y="1"/>
                  </a:cxn>
                  <a:cxn ang="0">
                    <a:pos x="7" y="1"/>
                  </a:cxn>
                  <a:cxn ang="0">
                    <a:pos x="7" y="8"/>
                  </a:cxn>
                  <a:cxn ang="0">
                    <a:pos x="12" y="2"/>
                  </a:cxn>
                  <a:cxn ang="0">
                    <a:pos x="17" y="0"/>
                  </a:cxn>
                  <a:cxn ang="0">
                    <a:pos x="26" y="2"/>
                  </a:cxn>
                  <a:cxn ang="0">
                    <a:pos x="23" y="10"/>
                  </a:cxn>
                  <a:cxn ang="0">
                    <a:pos x="17" y="8"/>
                  </a:cxn>
                  <a:cxn ang="0">
                    <a:pos x="12" y="10"/>
                  </a:cxn>
                  <a:cxn ang="0">
                    <a:pos x="9" y="14"/>
                  </a:cxn>
                  <a:cxn ang="0">
                    <a:pos x="8" y="24"/>
                  </a:cxn>
                  <a:cxn ang="0">
                    <a:pos x="8" y="49"/>
                  </a:cxn>
                  <a:cxn ang="0">
                    <a:pos x="0" y="49"/>
                  </a:cxn>
                </a:cxnLst>
                <a:rect l="0" t="0" r="r" b="b"/>
                <a:pathLst>
                  <a:path w="26" h="49">
                    <a:moveTo>
                      <a:pt x="0" y="49"/>
                    </a:moveTo>
                    <a:lnTo>
                      <a:pt x="0" y="49"/>
                    </a:lnTo>
                    <a:lnTo>
                      <a:pt x="0" y="1"/>
                    </a:lnTo>
                    <a:lnTo>
                      <a:pt x="7" y="1"/>
                    </a:lnTo>
                    <a:lnTo>
                      <a:pt x="7" y="8"/>
                    </a:lnTo>
                    <a:cubicBezTo>
                      <a:pt x="9" y="5"/>
                      <a:pt x="11" y="3"/>
                      <a:pt x="12" y="2"/>
                    </a:cubicBezTo>
                    <a:cubicBezTo>
                      <a:pt x="14" y="0"/>
                      <a:pt x="16" y="0"/>
                      <a:pt x="17" y="0"/>
                    </a:cubicBezTo>
                    <a:cubicBezTo>
                      <a:pt x="20" y="0"/>
                      <a:pt x="23" y="1"/>
                      <a:pt x="26" y="2"/>
                    </a:cubicBezTo>
                    <a:lnTo>
                      <a:pt x="23" y="10"/>
                    </a:lnTo>
                    <a:cubicBezTo>
                      <a:pt x="21" y="9"/>
                      <a:pt x="19" y="8"/>
                      <a:pt x="17" y="8"/>
                    </a:cubicBezTo>
                    <a:cubicBezTo>
                      <a:pt x="15" y="8"/>
                      <a:pt x="14" y="9"/>
                      <a:pt x="12" y="10"/>
                    </a:cubicBezTo>
                    <a:cubicBezTo>
                      <a:pt x="11" y="11"/>
                      <a:pt x="10" y="12"/>
                      <a:pt x="9" y="14"/>
                    </a:cubicBezTo>
                    <a:cubicBezTo>
                      <a:pt x="8" y="17"/>
                      <a:pt x="8" y="20"/>
                      <a:pt x="8" y="24"/>
                    </a:cubicBezTo>
                    <a:lnTo>
                      <a:pt x="8" y="49"/>
                    </a:lnTo>
                    <a:lnTo>
                      <a:pt x="0"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58" name="Freeform 338"/>
              <p:cNvSpPr>
                <a:spLocks/>
              </p:cNvSpPr>
              <p:nvPr/>
            </p:nvSpPr>
            <p:spPr bwMode="auto">
              <a:xfrm>
                <a:off x="2611" y="3996"/>
                <a:ext cx="48" cy="87"/>
              </a:xfrm>
              <a:custGeom>
                <a:avLst/>
                <a:gdLst/>
                <a:ahLst/>
                <a:cxnLst>
                  <a:cxn ang="0">
                    <a:pos x="0" y="66"/>
                  </a:cxn>
                  <a:cxn ang="0">
                    <a:pos x="0" y="66"/>
                  </a:cxn>
                  <a:cxn ang="0">
                    <a:pos x="0" y="0"/>
                  </a:cxn>
                  <a:cxn ang="0">
                    <a:pos x="8" y="0"/>
                  </a:cxn>
                  <a:cxn ang="0">
                    <a:pos x="8" y="37"/>
                  </a:cxn>
                  <a:cxn ang="0">
                    <a:pos x="28" y="18"/>
                  </a:cxn>
                  <a:cxn ang="0">
                    <a:pos x="38" y="18"/>
                  </a:cxn>
                  <a:cxn ang="0">
                    <a:pos x="20" y="36"/>
                  </a:cxn>
                  <a:cxn ang="0">
                    <a:pos x="40" y="66"/>
                  </a:cxn>
                  <a:cxn ang="0">
                    <a:pos x="30" y="66"/>
                  </a:cxn>
                  <a:cxn ang="0">
                    <a:pos x="14" y="41"/>
                  </a:cxn>
                  <a:cxn ang="0">
                    <a:pos x="8" y="47"/>
                  </a:cxn>
                  <a:cxn ang="0">
                    <a:pos x="8" y="66"/>
                  </a:cxn>
                  <a:cxn ang="0">
                    <a:pos x="0" y="66"/>
                  </a:cxn>
                </a:cxnLst>
                <a:rect l="0" t="0" r="r" b="b"/>
                <a:pathLst>
                  <a:path w="40" h="66">
                    <a:moveTo>
                      <a:pt x="0" y="66"/>
                    </a:moveTo>
                    <a:lnTo>
                      <a:pt x="0" y="66"/>
                    </a:lnTo>
                    <a:lnTo>
                      <a:pt x="0" y="0"/>
                    </a:lnTo>
                    <a:lnTo>
                      <a:pt x="8" y="0"/>
                    </a:lnTo>
                    <a:lnTo>
                      <a:pt x="8" y="37"/>
                    </a:lnTo>
                    <a:lnTo>
                      <a:pt x="28" y="18"/>
                    </a:lnTo>
                    <a:lnTo>
                      <a:pt x="38" y="18"/>
                    </a:lnTo>
                    <a:lnTo>
                      <a:pt x="20" y="36"/>
                    </a:lnTo>
                    <a:lnTo>
                      <a:pt x="40" y="66"/>
                    </a:lnTo>
                    <a:lnTo>
                      <a:pt x="30" y="66"/>
                    </a:lnTo>
                    <a:lnTo>
                      <a:pt x="14" y="41"/>
                    </a:lnTo>
                    <a:lnTo>
                      <a:pt x="8" y="47"/>
                    </a:ln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59" name="Freeform 339"/>
              <p:cNvSpPr>
                <a:spLocks noEditPoints="1"/>
              </p:cNvSpPr>
              <p:nvPr/>
            </p:nvSpPr>
            <p:spPr bwMode="auto">
              <a:xfrm>
                <a:off x="2669" y="3996"/>
                <a:ext cx="10" cy="87"/>
              </a:xfrm>
              <a:custGeom>
                <a:avLst/>
                <a:gdLst/>
                <a:ahLst/>
                <a:cxnLst>
                  <a:cxn ang="0">
                    <a:pos x="0" y="9"/>
                  </a:cxn>
                  <a:cxn ang="0">
                    <a:pos x="0" y="9"/>
                  </a:cxn>
                  <a:cxn ang="0">
                    <a:pos x="0" y="0"/>
                  </a:cxn>
                  <a:cxn ang="0">
                    <a:pos x="8" y="0"/>
                  </a:cxn>
                  <a:cxn ang="0">
                    <a:pos x="8" y="9"/>
                  </a:cxn>
                  <a:cxn ang="0">
                    <a:pos x="0" y="9"/>
                  </a:cxn>
                  <a:cxn ang="0">
                    <a:pos x="0" y="66"/>
                  </a:cxn>
                  <a:cxn ang="0">
                    <a:pos x="0" y="66"/>
                  </a:cxn>
                  <a:cxn ang="0">
                    <a:pos x="0" y="18"/>
                  </a:cxn>
                  <a:cxn ang="0">
                    <a:pos x="8" y="18"/>
                  </a:cxn>
                  <a:cxn ang="0">
                    <a:pos x="8" y="66"/>
                  </a:cxn>
                  <a:cxn ang="0">
                    <a:pos x="0" y="66"/>
                  </a:cxn>
                </a:cxnLst>
                <a:rect l="0" t="0" r="r" b="b"/>
                <a:pathLst>
                  <a:path w="8" h="66">
                    <a:moveTo>
                      <a:pt x="0" y="9"/>
                    </a:moveTo>
                    <a:lnTo>
                      <a:pt x="0" y="9"/>
                    </a:lnTo>
                    <a:lnTo>
                      <a:pt x="0" y="0"/>
                    </a:lnTo>
                    <a:lnTo>
                      <a:pt x="8" y="0"/>
                    </a:lnTo>
                    <a:lnTo>
                      <a:pt x="8" y="9"/>
                    </a:lnTo>
                    <a:lnTo>
                      <a:pt x="0" y="9"/>
                    </a:lnTo>
                    <a:close/>
                    <a:moveTo>
                      <a:pt x="0" y="66"/>
                    </a:moveTo>
                    <a:lnTo>
                      <a:pt x="0" y="66"/>
                    </a:lnTo>
                    <a:lnTo>
                      <a:pt x="0" y="18"/>
                    </a:lnTo>
                    <a:lnTo>
                      <a:pt x="8" y="18"/>
                    </a:ln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60" name="Freeform 340"/>
              <p:cNvSpPr>
                <a:spLocks/>
              </p:cNvSpPr>
              <p:nvPr/>
            </p:nvSpPr>
            <p:spPr bwMode="auto">
              <a:xfrm>
                <a:off x="2695" y="4018"/>
                <a:ext cx="47" cy="65"/>
              </a:xfrm>
              <a:custGeom>
                <a:avLst/>
                <a:gdLst/>
                <a:ahLst/>
                <a:cxnLst>
                  <a:cxn ang="0">
                    <a:pos x="0" y="49"/>
                  </a:cxn>
                  <a:cxn ang="0">
                    <a:pos x="0" y="49"/>
                  </a:cxn>
                  <a:cxn ang="0">
                    <a:pos x="0" y="1"/>
                  </a:cxn>
                  <a:cxn ang="0">
                    <a:pos x="7" y="1"/>
                  </a:cxn>
                  <a:cxn ang="0">
                    <a:pos x="7" y="8"/>
                  </a:cxn>
                  <a:cxn ang="0">
                    <a:pos x="23" y="0"/>
                  </a:cxn>
                  <a:cxn ang="0">
                    <a:pos x="31" y="1"/>
                  </a:cxn>
                  <a:cxn ang="0">
                    <a:pos x="36" y="5"/>
                  </a:cxn>
                  <a:cxn ang="0">
                    <a:pos x="38" y="11"/>
                  </a:cxn>
                  <a:cxn ang="0">
                    <a:pos x="39" y="19"/>
                  </a:cxn>
                  <a:cxn ang="0">
                    <a:pos x="39" y="49"/>
                  </a:cxn>
                  <a:cxn ang="0">
                    <a:pos x="31" y="49"/>
                  </a:cxn>
                  <a:cxn ang="0">
                    <a:pos x="31" y="20"/>
                  </a:cxn>
                  <a:cxn ang="0">
                    <a:pos x="30" y="12"/>
                  </a:cxn>
                  <a:cxn ang="0">
                    <a:pos x="27" y="8"/>
                  </a:cxn>
                  <a:cxn ang="0">
                    <a:pos x="21" y="7"/>
                  </a:cxn>
                  <a:cxn ang="0">
                    <a:pos x="12" y="10"/>
                  </a:cxn>
                  <a:cxn ang="0">
                    <a:pos x="8" y="23"/>
                  </a:cxn>
                  <a:cxn ang="0">
                    <a:pos x="8" y="49"/>
                  </a:cxn>
                  <a:cxn ang="0">
                    <a:pos x="0" y="49"/>
                  </a:cxn>
                </a:cxnLst>
                <a:rect l="0" t="0" r="r" b="b"/>
                <a:pathLst>
                  <a:path w="39" h="49">
                    <a:moveTo>
                      <a:pt x="0" y="49"/>
                    </a:moveTo>
                    <a:lnTo>
                      <a:pt x="0" y="49"/>
                    </a:lnTo>
                    <a:lnTo>
                      <a:pt x="0" y="1"/>
                    </a:lnTo>
                    <a:lnTo>
                      <a:pt x="7" y="1"/>
                    </a:lnTo>
                    <a:lnTo>
                      <a:pt x="7" y="8"/>
                    </a:lnTo>
                    <a:cubicBezTo>
                      <a:pt x="11" y="3"/>
                      <a:pt x="16" y="0"/>
                      <a:pt x="23" y="0"/>
                    </a:cubicBezTo>
                    <a:cubicBezTo>
                      <a:pt x="25" y="0"/>
                      <a:pt x="28" y="0"/>
                      <a:pt x="31" y="1"/>
                    </a:cubicBezTo>
                    <a:cubicBezTo>
                      <a:pt x="33" y="2"/>
                      <a:pt x="35" y="4"/>
                      <a:pt x="36" y="5"/>
                    </a:cubicBezTo>
                    <a:cubicBezTo>
                      <a:pt x="37" y="7"/>
                      <a:pt x="38" y="9"/>
                      <a:pt x="38" y="11"/>
                    </a:cubicBezTo>
                    <a:cubicBezTo>
                      <a:pt x="39" y="13"/>
                      <a:pt x="39" y="16"/>
                      <a:pt x="39" y="19"/>
                    </a:cubicBezTo>
                    <a:lnTo>
                      <a:pt x="39" y="49"/>
                    </a:lnTo>
                    <a:lnTo>
                      <a:pt x="31" y="49"/>
                    </a:lnTo>
                    <a:lnTo>
                      <a:pt x="31" y="20"/>
                    </a:lnTo>
                    <a:cubicBezTo>
                      <a:pt x="31" y="16"/>
                      <a:pt x="30" y="14"/>
                      <a:pt x="30" y="12"/>
                    </a:cubicBezTo>
                    <a:cubicBezTo>
                      <a:pt x="29" y="11"/>
                      <a:pt x="28" y="9"/>
                      <a:pt x="27" y="8"/>
                    </a:cubicBezTo>
                    <a:cubicBezTo>
                      <a:pt x="25" y="7"/>
                      <a:pt x="23" y="7"/>
                      <a:pt x="21" y="7"/>
                    </a:cubicBezTo>
                    <a:cubicBezTo>
                      <a:pt x="17" y="7"/>
                      <a:pt x="14" y="8"/>
                      <a:pt x="12" y="10"/>
                    </a:cubicBezTo>
                    <a:cubicBezTo>
                      <a:pt x="9" y="12"/>
                      <a:pt x="8" y="17"/>
                      <a:pt x="8" y="23"/>
                    </a:cubicBezTo>
                    <a:lnTo>
                      <a:pt x="8" y="49"/>
                    </a:lnTo>
                    <a:lnTo>
                      <a:pt x="0"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61" name="Freeform 341"/>
              <p:cNvSpPr>
                <a:spLocks noEditPoints="1"/>
              </p:cNvSpPr>
              <p:nvPr/>
            </p:nvSpPr>
            <p:spPr bwMode="auto">
              <a:xfrm>
                <a:off x="2753" y="4018"/>
                <a:ext cx="51" cy="90"/>
              </a:xfrm>
              <a:custGeom>
                <a:avLst/>
                <a:gdLst/>
                <a:ahLst/>
                <a:cxnLst>
                  <a:cxn ang="0">
                    <a:pos x="2" y="53"/>
                  </a:cxn>
                  <a:cxn ang="0">
                    <a:pos x="2" y="53"/>
                  </a:cxn>
                  <a:cxn ang="0">
                    <a:pos x="10" y="54"/>
                  </a:cxn>
                  <a:cxn ang="0">
                    <a:pos x="12" y="59"/>
                  </a:cxn>
                  <a:cxn ang="0">
                    <a:pos x="21" y="61"/>
                  </a:cxn>
                  <a:cxn ang="0">
                    <a:pos x="29" y="59"/>
                  </a:cxn>
                  <a:cxn ang="0">
                    <a:pos x="33" y="53"/>
                  </a:cxn>
                  <a:cxn ang="0">
                    <a:pos x="34" y="42"/>
                  </a:cxn>
                  <a:cxn ang="0">
                    <a:pos x="21" y="49"/>
                  </a:cxn>
                  <a:cxn ang="0">
                    <a:pos x="6" y="42"/>
                  </a:cxn>
                  <a:cxn ang="0">
                    <a:pos x="0" y="25"/>
                  </a:cxn>
                  <a:cxn ang="0">
                    <a:pos x="3" y="12"/>
                  </a:cxn>
                  <a:cxn ang="0">
                    <a:pos x="10" y="3"/>
                  </a:cxn>
                  <a:cxn ang="0">
                    <a:pos x="21" y="0"/>
                  </a:cxn>
                  <a:cxn ang="0">
                    <a:pos x="35" y="7"/>
                  </a:cxn>
                  <a:cxn ang="0">
                    <a:pos x="35" y="1"/>
                  </a:cxn>
                  <a:cxn ang="0">
                    <a:pos x="42" y="1"/>
                  </a:cxn>
                  <a:cxn ang="0">
                    <a:pos x="42" y="42"/>
                  </a:cxn>
                  <a:cxn ang="0">
                    <a:pos x="40" y="58"/>
                  </a:cxn>
                  <a:cxn ang="0">
                    <a:pos x="33" y="65"/>
                  </a:cxn>
                  <a:cxn ang="0">
                    <a:pos x="21" y="68"/>
                  </a:cxn>
                  <a:cxn ang="0">
                    <a:pos x="7" y="64"/>
                  </a:cxn>
                  <a:cxn ang="0">
                    <a:pos x="2" y="53"/>
                  </a:cxn>
                  <a:cxn ang="0">
                    <a:pos x="2" y="53"/>
                  </a:cxn>
                  <a:cxn ang="0">
                    <a:pos x="9" y="24"/>
                  </a:cxn>
                  <a:cxn ang="0">
                    <a:pos x="9" y="24"/>
                  </a:cxn>
                  <a:cxn ang="0">
                    <a:pos x="12" y="38"/>
                  </a:cxn>
                  <a:cxn ang="0">
                    <a:pos x="22" y="42"/>
                  </a:cxn>
                  <a:cxn ang="0">
                    <a:pos x="31" y="38"/>
                  </a:cxn>
                  <a:cxn ang="0">
                    <a:pos x="35" y="24"/>
                  </a:cxn>
                  <a:cxn ang="0">
                    <a:pos x="31" y="11"/>
                  </a:cxn>
                  <a:cxn ang="0">
                    <a:pos x="21" y="7"/>
                  </a:cxn>
                  <a:cxn ang="0">
                    <a:pos x="12" y="11"/>
                  </a:cxn>
                  <a:cxn ang="0">
                    <a:pos x="9" y="24"/>
                  </a:cxn>
                  <a:cxn ang="0">
                    <a:pos x="9" y="24"/>
                  </a:cxn>
                </a:cxnLst>
                <a:rect l="0" t="0" r="r" b="b"/>
                <a:pathLst>
                  <a:path w="42" h="68">
                    <a:moveTo>
                      <a:pt x="2" y="53"/>
                    </a:moveTo>
                    <a:lnTo>
                      <a:pt x="2" y="53"/>
                    </a:lnTo>
                    <a:lnTo>
                      <a:pt x="10" y="54"/>
                    </a:lnTo>
                    <a:cubicBezTo>
                      <a:pt x="10" y="56"/>
                      <a:pt x="11" y="58"/>
                      <a:pt x="12" y="59"/>
                    </a:cubicBezTo>
                    <a:cubicBezTo>
                      <a:pt x="14" y="61"/>
                      <a:pt x="17" y="61"/>
                      <a:pt x="21" y="61"/>
                    </a:cubicBezTo>
                    <a:cubicBezTo>
                      <a:pt x="24" y="61"/>
                      <a:pt x="27" y="61"/>
                      <a:pt x="29" y="59"/>
                    </a:cubicBezTo>
                    <a:cubicBezTo>
                      <a:pt x="31" y="58"/>
                      <a:pt x="33" y="55"/>
                      <a:pt x="33" y="53"/>
                    </a:cubicBezTo>
                    <a:cubicBezTo>
                      <a:pt x="34" y="51"/>
                      <a:pt x="34" y="48"/>
                      <a:pt x="34" y="42"/>
                    </a:cubicBezTo>
                    <a:cubicBezTo>
                      <a:pt x="31" y="47"/>
                      <a:pt x="26" y="49"/>
                      <a:pt x="21" y="49"/>
                    </a:cubicBezTo>
                    <a:cubicBezTo>
                      <a:pt x="14" y="49"/>
                      <a:pt x="9" y="46"/>
                      <a:pt x="6" y="42"/>
                    </a:cubicBezTo>
                    <a:cubicBezTo>
                      <a:pt x="2" y="37"/>
                      <a:pt x="0" y="31"/>
                      <a:pt x="0" y="25"/>
                    </a:cubicBezTo>
                    <a:cubicBezTo>
                      <a:pt x="0" y="20"/>
                      <a:pt x="1" y="16"/>
                      <a:pt x="3" y="12"/>
                    </a:cubicBezTo>
                    <a:cubicBezTo>
                      <a:pt x="4" y="8"/>
                      <a:pt x="7" y="5"/>
                      <a:pt x="10" y="3"/>
                    </a:cubicBezTo>
                    <a:cubicBezTo>
                      <a:pt x="13" y="1"/>
                      <a:pt x="17" y="0"/>
                      <a:pt x="21" y="0"/>
                    </a:cubicBezTo>
                    <a:cubicBezTo>
                      <a:pt x="27" y="0"/>
                      <a:pt x="31" y="2"/>
                      <a:pt x="35" y="7"/>
                    </a:cubicBezTo>
                    <a:lnTo>
                      <a:pt x="35" y="1"/>
                    </a:lnTo>
                    <a:lnTo>
                      <a:pt x="42" y="1"/>
                    </a:lnTo>
                    <a:lnTo>
                      <a:pt x="42" y="42"/>
                    </a:lnTo>
                    <a:cubicBezTo>
                      <a:pt x="42" y="50"/>
                      <a:pt x="42" y="55"/>
                      <a:pt x="40" y="58"/>
                    </a:cubicBezTo>
                    <a:cubicBezTo>
                      <a:pt x="38" y="61"/>
                      <a:pt x="36" y="64"/>
                      <a:pt x="33" y="65"/>
                    </a:cubicBezTo>
                    <a:cubicBezTo>
                      <a:pt x="30" y="67"/>
                      <a:pt x="26" y="68"/>
                      <a:pt x="21" y="68"/>
                    </a:cubicBezTo>
                    <a:cubicBezTo>
                      <a:pt x="15" y="68"/>
                      <a:pt x="10" y="67"/>
                      <a:pt x="7" y="64"/>
                    </a:cubicBezTo>
                    <a:cubicBezTo>
                      <a:pt x="3" y="62"/>
                      <a:pt x="2" y="58"/>
                      <a:pt x="2" y="53"/>
                    </a:cubicBezTo>
                    <a:lnTo>
                      <a:pt x="2" y="53"/>
                    </a:lnTo>
                    <a:close/>
                    <a:moveTo>
                      <a:pt x="9" y="24"/>
                    </a:moveTo>
                    <a:lnTo>
                      <a:pt x="9" y="24"/>
                    </a:lnTo>
                    <a:cubicBezTo>
                      <a:pt x="9" y="30"/>
                      <a:pt x="10" y="35"/>
                      <a:pt x="12" y="38"/>
                    </a:cubicBezTo>
                    <a:cubicBezTo>
                      <a:pt x="15" y="41"/>
                      <a:pt x="18" y="42"/>
                      <a:pt x="22" y="42"/>
                    </a:cubicBezTo>
                    <a:cubicBezTo>
                      <a:pt x="25" y="42"/>
                      <a:pt x="28" y="41"/>
                      <a:pt x="31" y="38"/>
                    </a:cubicBezTo>
                    <a:cubicBezTo>
                      <a:pt x="33" y="35"/>
                      <a:pt x="35" y="30"/>
                      <a:pt x="35" y="24"/>
                    </a:cubicBezTo>
                    <a:cubicBezTo>
                      <a:pt x="35" y="18"/>
                      <a:pt x="33" y="14"/>
                      <a:pt x="31" y="11"/>
                    </a:cubicBezTo>
                    <a:cubicBezTo>
                      <a:pt x="28" y="8"/>
                      <a:pt x="25" y="7"/>
                      <a:pt x="21" y="7"/>
                    </a:cubicBezTo>
                    <a:cubicBezTo>
                      <a:pt x="18" y="7"/>
                      <a:pt x="15" y="8"/>
                      <a:pt x="12" y="11"/>
                    </a:cubicBezTo>
                    <a:cubicBezTo>
                      <a:pt x="10" y="14"/>
                      <a:pt x="9" y="18"/>
                      <a:pt x="9" y="24"/>
                    </a:cubicBezTo>
                    <a:lnTo>
                      <a:pt x="9" y="2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62" name="Freeform 342"/>
              <p:cNvSpPr>
                <a:spLocks/>
              </p:cNvSpPr>
              <p:nvPr/>
            </p:nvSpPr>
            <p:spPr bwMode="auto">
              <a:xfrm>
                <a:off x="2842" y="4018"/>
                <a:ext cx="50" cy="66"/>
              </a:xfrm>
              <a:custGeom>
                <a:avLst/>
                <a:gdLst/>
                <a:ahLst/>
                <a:cxnLst>
                  <a:cxn ang="0">
                    <a:pos x="33" y="31"/>
                  </a:cxn>
                  <a:cxn ang="0">
                    <a:pos x="33" y="31"/>
                  </a:cxn>
                  <a:cxn ang="0">
                    <a:pos x="41" y="32"/>
                  </a:cxn>
                  <a:cxn ang="0">
                    <a:pos x="35" y="45"/>
                  </a:cxn>
                  <a:cxn ang="0">
                    <a:pos x="22" y="50"/>
                  </a:cxn>
                  <a:cxn ang="0">
                    <a:pos x="6" y="43"/>
                  </a:cxn>
                  <a:cxn ang="0">
                    <a:pos x="0" y="25"/>
                  </a:cxn>
                  <a:cxn ang="0">
                    <a:pos x="2" y="11"/>
                  </a:cxn>
                  <a:cxn ang="0">
                    <a:pos x="10" y="3"/>
                  </a:cxn>
                  <a:cxn ang="0">
                    <a:pos x="22" y="0"/>
                  </a:cxn>
                  <a:cxn ang="0">
                    <a:pos x="34" y="4"/>
                  </a:cxn>
                  <a:cxn ang="0">
                    <a:pos x="41" y="15"/>
                  </a:cxn>
                  <a:cxn ang="0">
                    <a:pos x="33" y="16"/>
                  </a:cxn>
                  <a:cxn ang="0">
                    <a:pos x="29" y="9"/>
                  </a:cxn>
                  <a:cxn ang="0">
                    <a:pos x="22" y="7"/>
                  </a:cxn>
                  <a:cxn ang="0">
                    <a:pos x="12" y="11"/>
                  </a:cxn>
                  <a:cxn ang="0">
                    <a:pos x="8" y="25"/>
                  </a:cxn>
                  <a:cxn ang="0">
                    <a:pos x="12" y="39"/>
                  </a:cxn>
                  <a:cxn ang="0">
                    <a:pos x="21" y="43"/>
                  </a:cxn>
                  <a:cxn ang="0">
                    <a:pos x="29" y="40"/>
                  </a:cxn>
                  <a:cxn ang="0">
                    <a:pos x="33" y="31"/>
                  </a:cxn>
                  <a:cxn ang="0">
                    <a:pos x="33" y="31"/>
                  </a:cxn>
                </a:cxnLst>
                <a:rect l="0" t="0" r="r" b="b"/>
                <a:pathLst>
                  <a:path w="41" h="50">
                    <a:moveTo>
                      <a:pt x="33" y="31"/>
                    </a:moveTo>
                    <a:lnTo>
                      <a:pt x="33" y="31"/>
                    </a:lnTo>
                    <a:lnTo>
                      <a:pt x="41" y="32"/>
                    </a:lnTo>
                    <a:cubicBezTo>
                      <a:pt x="41" y="38"/>
                      <a:pt x="38" y="42"/>
                      <a:pt x="35" y="45"/>
                    </a:cubicBezTo>
                    <a:cubicBezTo>
                      <a:pt x="31" y="48"/>
                      <a:pt x="27" y="50"/>
                      <a:pt x="22" y="50"/>
                    </a:cubicBezTo>
                    <a:cubicBezTo>
                      <a:pt x="15" y="50"/>
                      <a:pt x="10" y="48"/>
                      <a:pt x="6" y="43"/>
                    </a:cubicBezTo>
                    <a:cubicBezTo>
                      <a:pt x="2" y="39"/>
                      <a:pt x="0" y="33"/>
                      <a:pt x="0" y="25"/>
                    </a:cubicBezTo>
                    <a:cubicBezTo>
                      <a:pt x="0" y="20"/>
                      <a:pt x="1" y="15"/>
                      <a:pt x="2" y="11"/>
                    </a:cubicBezTo>
                    <a:cubicBezTo>
                      <a:pt x="4" y="8"/>
                      <a:pt x="7" y="5"/>
                      <a:pt x="10" y="3"/>
                    </a:cubicBezTo>
                    <a:cubicBezTo>
                      <a:pt x="14" y="1"/>
                      <a:pt x="17" y="0"/>
                      <a:pt x="22" y="0"/>
                    </a:cubicBezTo>
                    <a:cubicBezTo>
                      <a:pt x="27" y="0"/>
                      <a:pt x="31" y="1"/>
                      <a:pt x="34" y="4"/>
                    </a:cubicBezTo>
                    <a:cubicBezTo>
                      <a:pt x="38" y="6"/>
                      <a:pt x="40" y="10"/>
                      <a:pt x="41" y="15"/>
                    </a:cubicBezTo>
                    <a:lnTo>
                      <a:pt x="33" y="16"/>
                    </a:lnTo>
                    <a:cubicBezTo>
                      <a:pt x="32" y="13"/>
                      <a:pt x="31" y="11"/>
                      <a:pt x="29" y="9"/>
                    </a:cubicBezTo>
                    <a:cubicBezTo>
                      <a:pt x="27" y="7"/>
                      <a:pt x="25" y="7"/>
                      <a:pt x="22" y="7"/>
                    </a:cubicBezTo>
                    <a:cubicBezTo>
                      <a:pt x="18" y="7"/>
                      <a:pt x="15" y="8"/>
                      <a:pt x="12" y="11"/>
                    </a:cubicBezTo>
                    <a:cubicBezTo>
                      <a:pt x="9" y="14"/>
                      <a:pt x="8" y="18"/>
                      <a:pt x="8" y="25"/>
                    </a:cubicBezTo>
                    <a:cubicBezTo>
                      <a:pt x="8" y="31"/>
                      <a:pt x="9" y="36"/>
                      <a:pt x="12" y="39"/>
                    </a:cubicBezTo>
                    <a:cubicBezTo>
                      <a:pt x="14" y="42"/>
                      <a:pt x="17" y="43"/>
                      <a:pt x="21" y="43"/>
                    </a:cubicBezTo>
                    <a:cubicBezTo>
                      <a:pt x="25" y="43"/>
                      <a:pt x="27" y="42"/>
                      <a:pt x="29" y="40"/>
                    </a:cubicBezTo>
                    <a:cubicBezTo>
                      <a:pt x="32" y="38"/>
                      <a:pt x="33" y="35"/>
                      <a:pt x="33" y="31"/>
                    </a:cubicBezTo>
                    <a:lnTo>
                      <a:pt x="33" y="31"/>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63" name="Freeform 343"/>
              <p:cNvSpPr>
                <a:spLocks noEditPoints="1"/>
              </p:cNvSpPr>
              <p:nvPr/>
            </p:nvSpPr>
            <p:spPr bwMode="auto">
              <a:xfrm>
                <a:off x="2898" y="4018"/>
                <a:ext cx="53" cy="66"/>
              </a:xfrm>
              <a:custGeom>
                <a:avLst/>
                <a:gdLst/>
                <a:ahLst/>
                <a:cxnLst>
                  <a:cxn ang="0">
                    <a:pos x="34" y="43"/>
                  </a:cxn>
                  <a:cxn ang="0">
                    <a:pos x="34" y="43"/>
                  </a:cxn>
                  <a:cxn ang="0">
                    <a:pos x="25" y="48"/>
                  </a:cxn>
                  <a:cxn ang="0">
                    <a:pos x="16" y="50"/>
                  </a:cxn>
                  <a:cxn ang="0">
                    <a:pos x="4" y="46"/>
                  </a:cxn>
                  <a:cxn ang="0">
                    <a:pos x="0" y="36"/>
                  </a:cxn>
                  <a:cxn ang="0">
                    <a:pos x="2" y="30"/>
                  </a:cxn>
                  <a:cxn ang="0">
                    <a:pos x="6" y="25"/>
                  </a:cxn>
                  <a:cxn ang="0">
                    <a:pos x="12" y="22"/>
                  </a:cxn>
                  <a:cxn ang="0">
                    <a:pos x="19" y="21"/>
                  </a:cxn>
                  <a:cxn ang="0">
                    <a:pos x="33" y="18"/>
                  </a:cxn>
                  <a:cxn ang="0">
                    <a:pos x="33" y="16"/>
                  </a:cxn>
                  <a:cxn ang="0">
                    <a:pos x="31" y="9"/>
                  </a:cxn>
                  <a:cxn ang="0">
                    <a:pos x="22" y="7"/>
                  </a:cxn>
                  <a:cxn ang="0">
                    <a:pos x="13" y="9"/>
                  </a:cxn>
                  <a:cxn ang="0">
                    <a:pos x="9" y="16"/>
                  </a:cxn>
                  <a:cxn ang="0">
                    <a:pos x="1" y="15"/>
                  </a:cxn>
                  <a:cxn ang="0">
                    <a:pos x="5" y="6"/>
                  </a:cxn>
                  <a:cxn ang="0">
                    <a:pos x="12" y="2"/>
                  </a:cxn>
                  <a:cxn ang="0">
                    <a:pos x="23" y="0"/>
                  </a:cxn>
                  <a:cxn ang="0">
                    <a:pos x="33" y="1"/>
                  </a:cxn>
                  <a:cxn ang="0">
                    <a:pos x="38" y="5"/>
                  </a:cxn>
                  <a:cxn ang="0">
                    <a:pos x="41" y="10"/>
                  </a:cxn>
                  <a:cxn ang="0">
                    <a:pos x="41" y="18"/>
                  </a:cxn>
                  <a:cxn ang="0">
                    <a:pos x="41" y="29"/>
                  </a:cxn>
                  <a:cxn ang="0">
                    <a:pos x="42" y="43"/>
                  </a:cxn>
                  <a:cxn ang="0">
                    <a:pos x="44" y="49"/>
                  </a:cxn>
                  <a:cxn ang="0">
                    <a:pos x="35" y="49"/>
                  </a:cxn>
                  <a:cxn ang="0">
                    <a:pos x="34" y="43"/>
                  </a:cxn>
                  <a:cxn ang="0">
                    <a:pos x="34" y="43"/>
                  </a:cxn>
                  <a:cxn ang="0">
                    <a:pos x="33" y="25"/>
                  </a:cxn>
                  <a:cxn ang="0">
                    <a:pos x="33" y="25"/>
                  </a:cxn>
                  <a:cxn ang="0">
                    <a:pos x="20" y="28"/>
                  </a:cxn>
                  <a:cxn ang="0">
                    <a:pos x="13" y="29"/>
                  </a:cxn>
                  <a:cxn ang="0">
                    <a:pos x="10" y="32"/>
                  </a:cxn>
                  <a:cxn ang="0">
                    <a:pos x="9" y="36"/>
                  </a:cxn>
                  <a:cxn ang="0">
                    <a:pos x="11" y="41"/>
                  </a:cxn>
                  <a:cxn ang="0">
                    <a:pos x="18" y="43"/>
                  </a:cxn>
                  <a:cxn ang="0">
                    <a:pos x="27" y="41"/>
                  </a:cxn>
                  <a:cxn ang="0">
                    <a:pos x="32" y="36"/>
                  </a:cxn>
                  <a:cxn ang="0">
                    <a:pos x="33" y="28"/>
                  </a:cxn>
                  <a:cxn ang="0">
                    <a:pos x="33" y="25"/>
                  </a:cxn>
                </a:cxnLst>
                <a:rect l="0" t="0" r="r" b="b"/>
                <a:pathLst>
                  <a:path w="44" h="50">
                    <a:moveTo>
                      <a:pt x="34" y="43"/>
                    </a:moveTo>
                    <a:lnTo>
                      <a:pt x="34" y="43"/>
                    </a:lnTo>
                    <a:cubicBezTo>
                      <a:pt x="31" y="45"/>
                      <a:pt x="28" y="47"/>
                      <a:pt x="25" y="48"/>
                    </a:cubicBezTo>
                    <a:cubicBezTo>
                      <a:pt x="22" y="49"/>
                      <a:pt x="19" y="50"/>
                      <a:pt x="16" y="50"/>
                    </a:cubicBezTo>
                    <a:cubicBezTo>
                      <a:pt x="11" y="50"/>
                      <a:pt x="7" y="48"/>
                      <a:pt x="4" y="46"/>
                    </a:cubicBezTo>
                    <a:cubicBezTo>
                      <a:pt x="1" y="43"/>
                      <a:pt x="0" y="40"/>
                      <a:pt x="0" y="36"/>
                    </a:cubicBezTo>
                    <a:cubicBezTo>
                      <a:pt x="0" y="34"/>
                      <a:pt x="1" y="32"/>
                      <a:pt x="2" y="30"/>
                    </a:cubicBezTo>
                    <a:cubicBezTo>
                      <a:pt x="3" y="28"/>
                      <a:pt x="4" y="26"/>
                      <a:pt x="6" y="25"/>
                    </a:cubicBezTo>
                    <a:cubicBezTo>
                      <a:pt x="7" y="24"/>
                      <a:pt x="9" y="23"/>
                      <a:pt x="12" y="22"/>
                    </a:cubicBezTo>
                    <a:cubicBezTo>
                      <a:pt x="13" y="22"/>
                      <a:pt x="16" y="22"/>
                      <a:pt x="19" y="21"/>
                    </a:cubicBezTo>
                    <a:cubicBezTo>
                      <a:pt x="25" y="20"/>
                      <a:pt x="30" y="19"/>
                      <a:pt x="33" y="18"/>
                    </a:cubicBezTo>
                    <a:cubicBezTo>
                      <a:pt x="33" y="17"/>
                      <a:pt x="33" y="17"/>
                      <a:pt x="33" y="16"/>
                    </a:cubicBezTo>
                    <a:cubicBezTo>
                      <a:pt x="33" y="13"/>
                      <a:pt x="32" y="11"/>
                      <a:pt x="31" y="9"/>
                    </a:cubicBezTo>
                    <a:cubicBezTo>
                      <a:pt x="29" y="7"/>
                      <a:pt x="26" y="7"/>
                      <a:pt x="22" y="7"/>
                    </a:cubicBezTo>
                    <a:cubicBezTo>
                      <a:pt x="18" y="7"/>
                      <a:pt x="15" y="7"/>
                      <a:pt x="13" y="9"/>
                    </a:cubicBezTo>
                    <a:cubicBezTo>
                      <a:pt x="11" y="10"/>
                      <a:pt x="10" y="12"/>
                      <a:pt x="9" y="16"/>
                    </a:cubicBezTo>
                    <a:lnTo>
                      <a:pt x="1" y="15"/>
                    </a:lnTo>
                    <a:cubicBezTo>
                      <a:pt x="2" y="11"/>
                      <a:pt x="3" y="8"/>
                      <a:pt x="5" y="6"/>
                    </a:cubicBezTo>
                    <a:cubicBezTo>
                      <a:pt x="7" y="4"/>
                      <a:pt x="9" y="3"/>
                      <a:pt x="12" y="2"/>
                    </a:cubicBezTo>
                    <a:cubicBezTo>
                      <a:pt x="15" y="0"/>
                      <a:pt x="19" y="0"/>
                      <a:pt x="23" y="0"/>
                    </a:cubicBezTo>
                    <a:cubicBezTo>
                      <a:pt x="27" y="0"/>
                      <a:pt x="30" y="0"/>
                      <a:pt x="33" y="1"/>
                    </a:cubicBezTo>
                    <a:cubicBezTo>
                      <a:pt x="35" y="2"/>
                      <a:pt x="37" y="3"/>
                      <a:pt x="38" y="5"/>
                    </a:cubicBezTo>
                    <a:cubicBezTo>
                      <a:pt x="40" y="6"/>
                      <a:pt x="40" y="8"/>
                      <a:pt x="41" y="10"/>
                    </a:cubicBezTo>
                    <a:cubicBezTo>
                      <a:pt x="41" y="12"/>
                      <a:pt x="41" y="14"/>
                      <a:pt x="41" y="18"/>
                    </a:cubicBezTo>
                    <a:lnTo>
                      <a:pt x="41" y="29"/>
                    </a:lnTo>
                    <a:cubicBezTo>
                      <a:pt x="41" y="36"/>
                      <a:pt x="42" y="41"/>
                      <a:pt x="42" y="43"/>
                    </a:cubicBezTo>
                    <a:cubicBezTo>
                      <a:pt x="42" y="45"/>
                      <a:pt x="43" y="47"/>
                      <a:pt x="44" y="49"/>
                    </a:cubicBezTo>
                    <a:lnTo>
                      <a:pt x="35" y="49"/>
                    </a:lnTo>
                    <a:cubicBezTo>
                      <a:pt x="35" y="47"/>
                      <a:pt x="34" y="45"/>
                      <a:pt x="34" y="43"/>
                    </a:cubicBezTo>
                    <a:lnTo>
                      <a:pt x="34" y="43"/>
                    </a:lnTo>
                    <a:close/>
                    <a:moveTo>
                      <a:pt x="33" y="25"/>
                    </a:moveTo>
                    <a:lnTo>
                      <a:pt x="33" y="25"/>
                    </a:lnTo>
                    <a:cubicBezTo>
                      <a:pt x="30" y="26"/>
                      <a:pt x="26" y="27"/>
                      <a:pt x="20" y="28"/>
                    </a:cubicBezTo>
                    <a:cubicBezTo>
                      <a:pt x="17" y="28"/>
                      <a:pt x="14" y="29"/>
                      <a:pt x="13" y="29"/>
                    </a:cubicBezTo>
                    <a:cubicBezTo>
                      <a:pt x="12" y="30"/>
                      <a:pt x="10" y="31"/>
                      <a:pt x="10" y="32"/>
                    </a:cubicBezTo>
                    <a:cubicBezTo>
                      <a:pt x="9" y="33"/>
                      <a:pt x="9" y="34"/>
                      <a:pt x="9" y="36"/>
                    </a:cubicBezTo>
                    <a:cubicBezTo>
                      <a:pt x="9" y="38"/>
                      <a:pt x="9" y="40"/>
                      <a:pt x="11" y="41"/>
                    </a:cubicBezTo>
                    <a:cubicBezTo>
                      <a:pt x="13" y="43"/>
                      <a:pt x="15" y="43"/>
                      <a:pt x="18" y="43"/>
                    </a:cubicBezTo>
                    <a:cubicBezTo>
                      <a:pt x="21" y="43"/>
                      <a:pt x="24" y="43"/>
                      <a:pt x="27" y="41"/>
                    </a:cubicBezTo>
                    <a:cubicBezTo>
                      <a:pt x="29" y="40"/>
                      <a:pt x="31" y="38"/>
                      <a:pt x="32" y="36"/>
                    </a:cubicBezTo>
                    <a:cubicBezTo>
                      <a:pt x="33" y="34"/>
                      <a:pt x="33" y="31"/>
                      <a:pt x="33" y="28"/>
                    </a:cubicBezTo>
                    <a:lnTo>
                      <a:pt x="33"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64" name="Freeform 344"/>
              <p:cNvSpPr>
                <a:spLocks noEditPoints="1"/>
              </p:cNvSpPr>
              <p:nvPr/>
            </p:nvSpPr>
            <p:spPr bwMode="auto">
              <a:xfrm>
                <a:off x="2964" y="4018"/>
                <a:ext cx="50" cy="89"/>
              </a:xfrm>
              <a:custGeom>
                <a:avLst/>
                <a:gdLst/>
                <a:ahLst/>
                <a:cxnLst>
                  <a:cxn ang="0">
                    <a:pos x="0" y="67"/>
                  </a:cxn>
                  <a:cxn ang="0">
                    <a:pos x="0" y="67"/>
                  </a:cxn>
                  <a:cxn ang="0">
                    <a:pos x="0" y="1"/>
                  </a:cxn>
                  <a:cxn ang="0">
                    <a:pos x="7" y="1"/>
                  </a:cxn>
                  <a:cxn ang="0">
                    <a:pos x="7" y="7"/>
                  </a:cxn>
                  <a:cxn ang="0">
                    <a:pos x="13" y="2"/>
                  </a:cxn>
                  <a:cxn ang="0">
                    <a:pos x="21" y="0"/>
                  </a:cxn>
                  <a:cxn ang="0">
                    <a:pos x="32" y="3"/>
                  </a:cxn>
                  <a:cxn ang="0">
                    <a:pos x="39" y="12"/>
                  </a:cxn>
                  <a:cxn ang="0">
                    <a:pos x="41" y="24"/>
                  </a:cxn>
                  <a:cxn ang="0">
                    <a:pos x="39" y="38"/>
                  </a:cxn>
                  <a:cxn ang="0">
                    <a:pos x="31" y="47"/>
                  </a:cxn>
                  <a:cxn ang="0">
                    <a:pos x="21" y="50"/>
                  </a:cxn>
                  <a:cxn ang="0">
                    <a:pos x="13" y="48"/>
                  </a:cxn>
                  <a:cxn ang="0">
                    <a:pos x="8" y="44"/>
                  </a:cxn>
                  <a:cxn ang="0">
                    <a:pos x="8" y="67"/>
                  </a:cxn>
                  <a:cxn ang="0">
                    <a:pos x="0" y="67"/>
                  </a:cxn>
                  <a:cxn ang="0">
                    <a:pos x="7" y="25"/>
                  </a:cxn>
                  <a:cxn ang="0">
                    <a:pos x="7" y="25"/>
                  </a:cxn>
                  <a:cxn ang="0">
                    <a:pos x="11" y="39"/>
                  </a:cxn>
                  <a:cxn ang="0">
                    <a:pos x="20" y="43"/>
                  </a:cxn>
                  <a:cxn ang="0">
                    <a:pos x="29" y="39"/>
                  </a:cxn>
                  <a:cxn ang="0">
                    <a:pos x="33" y="24"/>
                  </a:cxn>
                  <a:cxn ang="0">
                    <a:pos x="29" y="11"/>
                  </a:cxn>
                  <a:cxn ang="0">
                    <a:pos x="20" y="6"/>
                  </a:cxn>
                  <a:cxn ang="0">
                    <a:pos x="11" y="11"/>
                  </a:cxn>
                  <a:cxn ang="0">
                    <a:pos x="7" y="25"/>
                  </a:cxn>
                  <a:cxn ang="0">
                    <a:pos x="7" y="25"/>
                  </a:cxn>
                </a:cxnLst>
                <a:rect l="0" t="0" r="r" b="b"/>
                <a:pathLst>
                  <a:path w="41" h="67">
                    <a:moveTo>
                      <a:pt x="0" y="67"/>
                    </a:moveTo>
                    <a:lnTo>
                      <a:pt x="0" y="67"/>
                    </a:lnTo>
                    <a:lnTo>
                      <a:pt x="0" y="1"/>
                    </a:lnTo>
                    <a:lnTo>
                      <a:pt x="7" y="1"/>
                    </a:lnTo>
                    <a:lnTo>
                      <a:pt x="7" y="7"/>
                    </a:lnTo>
                    <a:cubicBezTo>
                      <a:pt x="9" y="5"/>
                      <a:pt x="11" y="3"/>
                      <a:pt x="13" y="2"/>
                    </a:cubicBezTo>
                    <a:cubicBezTo>
                      <a:pt x="15" y="0"/>
                      <a:pt x="18" y="0"/>
                      <a:pt x="21" y="0"/>
                    </a:cubicBezTo>
                    <a:cubicBezTo>
                      <a:pt x="25" y="0"/>
                      <a:pt x="29" y="1"/>
                      <a:pt x="32" y="3"/>
                    </a:cubicBezTo>
                    <a:cubicBezTo>
                      <a:pt x="35" y="5"/>
                      <a:pt x="37" y="8"/>
                      <a:pt x="39" y="12"/>
                    </a:cubicBezTo>
                    <a:cubicBezTo>
                      <a:pt x="41" y="16"/>
                      <a:pt x="41" y="20"/>
                      <a:pt x="41" y="24"/>
                    </a:cubicBezTo>
                    <a:cubicBezTo>
                      <a:pt x="41" y="29"/>
                      <a:pt x="40" y="34"/>
                      <a:pt x="39" y="38"/>
                    </a:cubicBezTo>
                    <a:cubicBezTo>
                      <a:pt x="37" y="42"/>
                      <a:pt x="34" y="45"/>
                      <a:pt x="31" y="47"/>
                    </a:cubicBezTo>
                    <a:cubicBezTo>
                      <a:pt x="28" y="49"/>
                      <a:pt x="24" y="50"/>
                      <a:pt x="21" y="50"/>
                    </a:cubicBezTo>
                    <a:cubicBezTo>
                      <a:pt x="18" y="50"/>
                      <a:pt x="15" y="49"/>
                      <a:pt x="13" y="48"/>
                    </a:cubicBezTo>
                    <a:cubicBezTo>
                      <a:pt x="11" y="47"/>
                      <a:pt x="9" y="45"/>
                      <a:pt x="8" y="44"/>
                    </a:cubicBezTo>
                    <a:lnTo>
                      <a:pt x="8" y="67"/>
                    </a:lnTo>
                    <a:lnTo>
                      <a:pt x="0" y="67"/>
                    </a:lnTo>
                    <a:close/>
                    <a:moveTo>
                      <a:pt x="7" y="25"/>
                    </a:moveTo>
                    <a:lnTo>
                      <a:pt x="7" y="25"/>
                    </a:lnTo>
                    <a:cubicBezTo>
                      <a:pt x="7" y="31"/>
                      <a:pt x="8" y="36"/>
                      <a:pt x="11" y="39"/>
                    </a:cubicBezTo>
                    <a:cubicBezTo>
                      <a:pt x="13" y="42"/>
                      <a:pt x="16" y="43"/>
                      <a:pt x="20" y="43"/>
                    </a:cubicBezTo>
                    <a:cubicBezTo>
                      <a:pt x="24" y="43"/>
                      <a:pt x="27" y="42"/>
                      <a:pt x="29" y="39"/>
                    </a:cubicBezTo>
                    <a:cubicBezTo>
                      <a:pt x="32" y="36"/>
                      <a:pt x="33" y="31"/>
                      <a:pt x="33" y="24"/>
                    </a:cubicBezTo>
                    <a:cubicBezTo>
                      <a:pt x="33" y="18"/>
                      <a:pt x="32" y="14"/>
                      <a:pt x="29" y="11"/>
                    </a:cubicBezTo>
                    <a:cubicBezTo>
                      <a:pt x="27" y="8"/>
                      <a:pt x="24" y="6"/>
                      <a:pt x="20" y="6"/>
                    </a:cubicBezTo>
                    <a:cubicBezTo>
                      <a:pt x="17" y="6"/>
                      <a:pt x="14" y="8"/>
                      <a:pt x="11" y="11"/>
                    </a:cubicBezTo>
                    <a:cubicBezTo>
                      <a:pt x="9" y="14"/>
                      <a:pt x="7" y="19"/>
                      <a:pt x="7" y="25"/>
                    </a:cubicBezTo>
                    <a:lnTo>
                      <a:pt x="7"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65" name="Freeform 345"/>
              <p:cNvSpPr>
                <a:spLocks noEditPoints="1"/>
              </p:cNvSpPr>
              <p:nvPr/>
            </p:nvSpPr>
            <p:spPr bwMode="auto">
              <a:xfrm>
                <a:off x="3026" y="3996"/>
                <a:ext cx="9" cy="87"/>
              </a:xfrm>
              <a:custGeom>
                <a:avLst/>
                <a:gdLst/>
                <a:ahLst/>
                <a:cxnLst>
                  <a:cxn ang="0">
                    <a:pos x="0" y="9"/>
                  </a:cxn>
                  <a:cxn ang="0">
                    <a:pos x="0" y="9"/>
                  </a:cxn>
                  <a:cxn ang="0">
                    <a:pos x="0" y="0"/>
                  </a:cxn>
                  <a:cxn ang="0">
                    <a:pos x="8" y="0"/>
                  </a:cxn>
                  <a:cxn ang="0">
                    <a:pos x="8" y="9"/>
                  </a:cxn>
                  <a:cxn ang="0">
                    <a:pos x="0" y="9"/>
                  </a:cxn>
                  <a:cxn ang="0">
                    <a:pos x="0" y="66"/>
                  </a:cxn>
                  <a:cxn ang="0">
                    <a:pos x="0" y="66"/>
                  </a:cxn>
                  <a:cxn ang="0">
                    <a:pos x="0" y="18"/>
                  </a:cxn>
                  <a:cxn ang="0">
                    <a:pos x="8" y="18"/>
                  </a:cxn>
                  <a:cxn ang="0">
                    <a:pos x="8" y="66"/>
                  </a:cxn>
                  <a:cxn ang="0">
                    <a:pos x="0" y="66"/>
                  </a:cxn>
                </a:cxnLst>
                <a:rect l="0" t="0" r="r" b="b"/>
                <a:pathLst>
                  <a:path w="8" h="66">
                    <a:moveTo>
                      <a:pt x="0" y="9"/>
                    </a:moveTo>
                    <a:lnTo>
                      <a:pt x="0" y="9"/>
                    </a:lnTo>
                    <a:lnTo>
                      <a:pt x="0" y="0"/>
                    </a:lnTo>
                    <a:lnTo>
                      <a:pt x="8" y="0"/>
                    </a:lnTo>
                    <a:lnTo>
                      <a:pt x="8" y="9"/>
                    </a:lnTo>
                    <a:lnTo>
                      <a:pt x="0" y="9"/>
                    </a:lnTo>
                    <a:close/>
                    <a:moveTo>
                      <a:pt x="0" y="66"/>
                    </a:moveTo>
                    <a:lnTo>
                      <a:pt x="0" y="66"/>
                    </a:lnTo>
                    <a:lnTo>
                      <a:pt x="0" y="18"/>
                    </a:lnTo>
                    <a:lnTo>
                      <a:pt x="8" y="18"/>
                    </a:ln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66" name="Freeform 346"/>
              <p:cNvSpPr>
                <a:spLocks/>
              </p:cNvSpPr>
              <p:nvPr/>
            </p:nvSpPr>
            <p:spPr bwMode="auto">
              <a:xfrm>
                <a:off x="3045" y="3997"/>
                <a:ext cx="29" cy="86"/>
              </a:xfrm>
              <a:custGeom>
                <a:avLst/>
                <a:gdLst/>
                <a:ahLst/>
                <a:cxnLst>
                  <a:cxn ang="0">
                    <a:pos x="23" y="57"/>
                  </a:cxn>
                  <a:cxn ang="0">
                    <a:pos x="23" y="57"/>
                  </a:cxn>
                  <a:cxn ang="0">
                    <a:pos x="24" y="65"/>
                  </a:cxn>
                  <a:cxn ang="0">
                    <a:pos x="18" y="65"/>
                  </a:cxn>
                  <a:cxn ang="0">
                    <a:pos x="11" y="64"/>
                  </a:cxn>
                  <a:cxn ang="0">
                    <a:pos x="7" y="60"/>
                  </a:cxn>
                  <a:cxn ang="0">
                    <a:pos x="6" y="51"/>
                  </a:cxn>
                  <a:cxn ang="0">
                    <a:pos x="6" y="23"/>
                  </a:cxn>
                  <a:cxn ang="0">
                    <a:pos x="0" y="23"/>
                  </a:cxn>
                  <a:cxn ang="0">
                    <a:pos x="0" y="17"/>
                  </a:cxn>
                  <a:cxn ang="0">
                    <a:pos x="6" y="17"/>
                  </a:cxn>
                  <a:cxn ang="0">
                    <a:pos x="6" y="5"/>
                  </a:cxn>
                  <a:cxn ang="0">
                    <a:pos x="14" y="0"/>
                  </a:cxn>
                  <a:cxn ang="0">
                    <a:pos x="14" y="17"/>
                  </a:cxn>
                  <a:cxn ang="0">
                    <a:pos x="23" y="17"/>
                  </a:cxn>
                  <a:cxn ang="0">
                    <a:pos x="23" y="23"/>
                  </a:cxn>
                  <a:cxn ang="0">
                    <a:pos x="14" y="23"/>
                  </a:cxn>
                  <a:cxn ang="0">
                    <a:pos x="14" y="51"/>
                  </a:cxn>
                  <a:cxn ang="0">
                    <a:pos x="15" y="56"/>
                  </a:cxn>
                  <a:cxn ang="0">
                    <a:pos x="16" y="57"/>
                  </a:cxn>
                  <a:cxn ang="0">
                    <a:pos x="19" y="58"/>
                  </a:cxn>
                  <a:cxn ang="0">
                    <a:pos x="23" y="57"/>
                  </a:cxn>
                  <a:cxn ang="0">
                    <a:pos x="23" y="57"/>
                  </a:cxn>
                </a:cxnLst>
                <a:rect l="0" t="0" r="r" b="b"/>
                <a:pathLst>
                  <a:path w="24" h="65">
                    <a:moveTo>
                      <a:pt x="23" y="57"/>
                    </a:moveTo>
                    <a:lnTo>
                      <a:pt x="23" y="57"/>
                    </a:lnTo>
                    <a:lnTo>
                      <a:pt x="24" y="65"/>
                    </a:lnTo>
                    <a:cubicBezTo>
                      <a:pt x="21" y="65"/>
                      <a:pt x="19" y="65"/>
                      <a:pt x="18" y="65"/>
                    </a:cubicBezTo>
                    <a:cubicBezTo>
                      <a:pt x="15" y="65"/>
                      <a:pt x="12" y="65"/>
                      <a:pt x="11" y="64"/>
                    </a:cubicBezTo>
                    <a:cubicBezTo>
                      <a:pt x="9" y="63"/>
                      <a:pt x="8" y="62"/>
                      <a:pt x="7" y="60"/>
                    </a:cubicBezTo>
                    <a:cubicBezTo>
                      <a:pt x="7" y="59"/>
                      <a:pt x="6" y="56"/>
                      <a:pt x="6" y="51"/>
                    </a:cubicBezTo>
                    <a:lnTo>
                      <a:pt x="6" y="23"/>
                    </a:lnTo>
                    <a:lnTo>
                      <a:pt x="0" y="23"/>
                    </a:lnTo>
                    <a:lnTo>
                      <a:pt x="0" y="17"/>
                    </a:lnTo>
                    <a:lnTo>
                      <a:pt x="6" y="17"/>
                    </a:lnTo>
                    <a:lnTo>
                      <a:pt x="6" y="5"/>
                    </a:lnTo>
                    <a:lnTo>
                      <a:pt x="14" y="0"/>
                    </a:lnTo>
                    <a:lnTo>
                      <a:pt x="14" y="17"/>
                    </a:lnTo>
                    <a:lnTo>
                      <a:pt x="23" y="17"/>
                    </a:lnTo>
                    <a:lnTo>
                      <a:pt x="23" y="23"/>
                    </a:lnTo>
                    <a:lnTo>
                      <a:pt x="14" y="23"/>
                    </a:lnTo>
                    <a:lnTo>
                      <a:pt x="14" y="51"/>
                    </a:lnTo>
                    <a:cubicBezTo>
                      <a:pt x="14" y="53"/>
                      <a:pt x="15" y="55"/>
                      <a:pt x="15" y="56"/>
                    </a:cubicBezTo>
                    <a:cubicBezTo>
                      <a:pt x="15" y="56"/>
                      <a:pt x="16" y="57"/>
                      <a:pt x="16" y="57"/>
                    </a:cubicBezTo>
                    <a:cubicBezTo>
                      <a:pt x="17" y="58"/>
                      <a:pt x="18" y="58"/>
                      <a:pt x="19" y="58"/>
                    </a:cubicBezTo>
                    <a:cubicBezTo>
                      <a:pt x="20" y="58"/>
                      <a:pt x="21" y="58"/>
                      <a:pt x="23" y="57"/>
                    </a:cubicBezTo>
                    <a:lnTo>
                      <a:pt x="23" y="5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67" name="Freeform 347"/>
              <p:cNvSpPr>
                <a:spLocks noEditPoints="1"/>
              </p:cNvSpPr>
              <p:nvPr/>
            </p:nvSpPr>
            <p:spPr bwMode="auto">
              <a:xfrm>
                <a:off x="3079" y="4018"/>
                <a:ext cx="54" cy="66"/>
              </a:xfrm>
              <a:custGeom>
                <a:avLst/>
                <a:gdLst/>
                <a:ahLst/>
                <a:cxnLst>
                  <a:cxn ang="0">
                    <a:pos x="34" y="43"/>
                  </a:cxn>
                  <a:cxn ang="0">
                    <a:pos x="34" y="43"/>
                  </a:cxn>
                  <a:cxn ang="0">
                    <a:pos x="25" y="48"/>
                  </a:cxn>
                  <a:cxn ang="0">
                    <a:pos x="16" y="50"/>
                  </a:cxn>
                  <a:cxn ang="0">
                    <a:pos x="4" y="46"/>
                  </a:cxn>
                  <a:cxn ang="0">
                    <a:pos x="0" y="36"/>
                  </a:cxn>
                  <a:cxn ang="0">
                    <a:pos x="1" y="30"/>
                  </a:cxn>
                  <a:cxn ang="0">
                    <a:pos x="6" y="25"/>
                  </a:cxn>
                  <a:cxn ang="0">
                    <a:pos x="11" y="22"/>
                  </a:cxn>
                  <a:cxn ang="0">
                    <a:pos x="19" y="21"/>
                  </a:cxn>
                  <a:cxn ang="0">
                    <a:pos x="33" y="18"/>
                  </a:cxn>
                  <a:cxn ang="0">
                    <a:pos x="33" y="16"/>
                  </a:cxn>
                  <a:cxn ang="0">
                    <a:pos x="31" y="9"/>
                  </a:cxn>
                  <a:cxn ang="0">
                    <a:pos x="22" y="7"/>
                  </a:cxn>
                  <a:cxn ang="0">
                    <a:pos x="13" y="9"/>
                  </a:cxn>
                  <a:cxn ang="0">
                    <a:pos x="9" y="16"/>
                  </a:cxn>
                  <a:cxn ang="0">
                    <a:pos x="1" y="15"/>
                  </a:cxn>
                  <a:cxn ang="0">
                    <a:pos x="5" y="6"/>
                  </a:cxn>
                  <a:cxn ang="0">
                    <a:pos x="12" y="2"/>
                  </a:cxn>
                  <a:cxn ang="0">
                    <a:pos x="23" y="0"/>
                  </a:cxn>
                  <a:cxn ang="0">
                    <a:pos x="33" y="1"/>
                  </a:cxn>
                  <a:cxn ang="0">
                    <a:pos x="38" y="5"/>
                  </a:cxn>
                  <a:cxn ang="0">
                    <a:pos x="41" y="10"/>
                  </a:cxn>
                  <a:cxn ang="0">
                    <a:pos x="41" y="18"/>
                  </a:cxn>
                  <a:cxn ang="0">
                    <a:pos x="41" y="29"/>
                  </a:cxn>
                  <a:cxn ang="0">
                    <a:pos x="42" y="43"/>
                  </a:cxn>
                  <a:cxn ang="0">
                    <a:pos x="44" y="49"/>
                  </a:cxn>
                  <a:cxn ang="0">
                    <a:pos x="35" y="49"/>
                  </a:cxn>
                  <a:cxn ang="0">
                    <a:pos x="34" y="43"/>
                  </a:cxn>
                  <a:cxn ang="0">
                    <a:pos x="34" y="43"/>
                  </a:cxn>
                  <a:cxn ang="0">
                    <a:pos x="33" y="25"/>
                  </a:cxn>
                  <a:cxn ang="0">
                    <a:pos x="33" y="25"/>
                  </a:cxn>
                  <a:cxn ang="0">
                    <a:pos x="20" y="28"/>
                  </a:cxn>
                  <a:cxn ang="0">
                    <a:pos x="13" y="29"/>
                  </a:cxn>
                  <a:cxn ang="0">
                    <a:pos x="10" y="32"/>
                  </a:cxn>
                  <a:cxn ang="0">
                    <a:pos x="8" y="36"/>
                  </a:cxn>
                  <a:cxn ang="0">
                    <a:pos x="11" y="41"/>
                  </a:cxn>
                  <a:cxn ang="0">
                    <a:pos x="18" y="43"/>
                  </a:cxn>
                  <a:cxn ang="0">
                    <a:pos x="26" y="41"/>
                  </a:cxn>
                  <a:cxn ang="0">
                    <a:pos x="32" y="36"/>
                  </a:cxn>
                  <a:cxn ang="0">
                    <a:pos x="33" y="28"/>
                  </a:cxn>
                  <a:cxn ang="0">
                    <a:pos x="33" y="25"/>
                  </a:cxn>
                </a:cxnLst>
                <a:rect l="0" t="0" r="r" b="b"/>
                <a:pathLst>
                  <a:path w="44" h="50">
                    <a:moveTo>
                      <a:pt x="34" y="43"/>
                    </a:moveTo>
                    <a:lnTo>
                      <a:pt x="34" y="43"/>
                    </a:lnTo>
                    <a:cubicBezTo>
                      <a:pt x="31" y="45"/>
                      <a:pt x="28" y="47"/>
                      <a:pt x="25" y="48"/>
                    </a:cubicBezTo>
                    <a:cubicBezTo>
                      <a:pt x="22" y="49"/>
                      <a:pt x="19" y="50"/>
                      <a:pt x="16" y="50"/>
                    </a:cubicBezTo>
                    <a:cubicBezTo>
                      <a:pt x="11" y="50"/>
                      <a:pt x="7" y="48"/>
                      <a:pt x="4" y="46"/>
                    </a:cubicBezTo>
                    <a:cubicBezTo>
                      <a:pt x="1" y="43"/>
                      <a:pt x="0" y="40"/>
                      <a:pt x="0" y="36"/>
                    </a:cubicBezTo>
                    <a:cubicBezTo>
                      <a:pt x="0" y="34"/>
                      <a:pt x="0" y="32"/>
                      <a:pt x="1" y="30"/>
                    </a:cubicBezTo>
                    <a:cubicBezTo>
                      <a:pt x="2" y="28"/>
                      <a:pt x="4" y="26"/>
                      <a:pt x="6" y="25"/>
                    </a:cubicBezTo>
                    <a:cubicBezTo>
                      <a:pt x="7" y="24"/>
                      <a:pt x="9" y="23"/>
                      <a:pt x="11" y="22"/>
                    </a:cubicBezTo>
                    <a:cubicBezTo>
                      <a:pt x="13" y="22"/>
                      <a:pt x="15" y="22"/>
                      <a:pt x="19" y="21"/>
                    </a:cubicBezTo>
                    <a:cubicBezTo>
                      <a:pt x="25" y="20"/>
                      <a:pt x="30" y="19"/>
                      <a:pt x="33" y="18"/>
                    </a:cubicBezTo>
                    <a:cubicBezTo>
                      <a:pt x="33" y="17"/>
                      <a:pt x="33" y="17"/>
                      <a:pt x="33" y="16"/>
                    </a:cubicBezTo>
                    <a:cubicBezTo>
                      <a:pt x="33" y="13"/>
                      <a:pt x="32" y="11"/>
                      <a:pt x="31" y="9"/>
                    </a:cubicBezTo>
                    <a:cubicBezTo>
                      <a:pt x="29" y="7"/>
                      <a:pt x="26" y="7"/>
                      <a:pt x="22" y="7"/>
                    </a:cubicBezTo>
                    <a:cubicBezTo>
                      <a:pt x="18" y="7"/>
                      <a:pt x="15" y="7"/>
                      <a:pt x="13" y="9"/>
                    </a:cubicBezTo>
                    <a:cubicBezTo>
                      <a:pt x="11" y="10"/>
                      <a:pt x="10" y="12"/>
                      <a:pt x="9" y="16"/>
                    </a:cubicBezTo>
                    <a:lnTo>
                      <a:pt x="1" y="15"/>
                    </a:lnTo>
                    <a:cubicBezTo>
                      <a:pt x="2" y="11"/>
                      <a:pt x="3" y="8"/>
                      <a:pt x="5" y="6"/>
                    </a:cubicBezTo>
                    <a:cubicBezTo>
                      <a:pt x="6" y="4"/>
                      <a:pt x="9" y="3"/>
                      <a:pt x="12" y="2"/>
                    </a:cubicBezTo>
                    <a:cubicBezTo>
                      <a:pt x="15" y="0"/>
                      <a:pt x="19" y="0"/>
                      <a:pt x="23" y="0"/>
                    </a:cubicBezTo>
                    <a:cubicBezTo>
                      <a:pt x="27" y="0"/>
                      <a:pt x="30" y="0"/>
                      <a:pt x="33" y="1"/>
                    </a:cubicBezTo>
                    <a:cubicBezTo>
                      <a:pt x="35" y="2"/>
                      <a:pt x="37" y="3"/>
                      <a:pt x="38" y="5"/>
                    </a:cubicBezTo>
                    <a:cubicBezTo>
                      <a:pt x="39" y="6"/>
                      <a:pt x="40" y="8"/>
                      <a:pt x="41" y="10"/>
                    </a:cubicBezTo>
                    <a:cubicBezTo>
                      <a:pt x="41" y="12"/>
                      <a:pt x="41" y="14"/>
                      <a:pt x="41" y="18"/>
                    </a:cubicBezTo>
                    <a:lnTo>
                      <a:pt x="41" y="29"/>
                    </a:lnTo>
                    <a:cubicBezTo>
                      <a:pt x="41" y="36"/>
                      <a:pt x="41" y="41"/>
                      <a:pt x="42" y="43"/>
                    </a:cubicBezTo>
                    <a:cubicBezTo>
                      <a:pt x="42" y="45"/>
                      <a:pt x="43" y="47"/>
                      <a:pt x="44" y="49"/>
                    </a:cubicBezTo>
                    <a:lnTo>
                      <a:pt x="35" y="49"/>
                    </a:lnTo>
                    <a:cubicBezTo>
                      <a:pt x="34" y="47"/>
                      <a:pt x="34" y="45"/>
                      <a:pt x="34" y="43"/>
                    </a:cubicBezTo>
                    <a:lnTo>
                      <a:pt x="34" y="43"/>
                    </a:lnTo>
                    <a:close/>
                    <a:moveTo>
                      <a:pt x="33" y="25"/>
                    </a:moveTo>
                    <a:lnTo>
                      <a:pt x="33" y="25"/>
                    </a:lnTo>
                    <a:cubicBezTo>
                      <a:pt x="30" y="26"/>
                      <a:pt x="26" y="27"/>
                      <a:pt x="20" y="28"/>
                    </a:cubicBezTo>
                    <a:cubicBezTo>
                      <a:pt x="16" y="28"/>
                      <a:pt x="14" y="29"/>
                      <a:pt x="13" y="29"/>
                    </a:cubicBezTo>
                    <a:cubicBezTo>
                      <a:pt x="11" y="30"/>
                      <a:pt x="10" y="31"/>
                      <a:pt x="10" y="32"/>
                    </a:cubicBezTo>
                    <a:cubicBezTo>
                      <a:pt x="9" y="33"/>
                      <a:pt x="8" y="34"/>
                      <a:pt x="8" y="36"/>
                    </a:cubicBezTo>
                    <a:cubicBezTo>
                      <a:pt x="8" y="38"/>
                      <a:pt x="9" y="40"/>
                      <a:pt x="11" y="41"/>
                    </a:cubicBezTo>
                    <a:cubicBezTo>
                      <a:pt x="12" y="43"/>
                      <a:pt x="15" y="43"/>
                      <a:pt x="18" y="43"/>
                    </a:cubicBezTo>
                    <a:cubicBezTo>
                      <a:pt x="21" y="43"/>
                      <a:pt x="24" y="43"/>
                      <a:pt x="26" y="41"/>
                    </a:cubicBezTo>
                    <a:cubicBezTo>
                      <a:pt x="29" y="40"/>
                      <a:pt x="31" y="38"/>
                      <a:pt x="32" y="36"/>
                    </a:cubicBezTo>
                    <a:cubicBezTo>
                      <a:pt x="33" y="34"/>
                      <a:pt x="33" y="31"/>
                      <a:pt x="33" y="28"/>
                    </a:cubicBezTo>
                    <a:lnTo>
                      <a:pt x="33"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68" name="Freeform 348"/>
              <p:cNvSpPr>
                <a:spLocks/>
              </p:cNvSpPr>
              <p:nvPr/>
            </p:nvSpPr>
            <p:spPr bwMode="auto">
              <a:xfrm>
                <a:off x="3145" y="3996"/>
                <a:ext cx="10" cy="87"/>
              </a:xfrm>
              <a:custGeom>
                <a:avLst/>
                <a:gdLst/>
                <a:ahLst/>
                <a:cxnLst>
                  <a:cxn ang="0">
                    <a:pos x="0" y="66"/>
                  </a:cxn>
                  <a:cxn ang="0">
                    <a:pos x="0" y="66"/>
                  </a:cxn>
                  <a:cxn ang="0">
                    <a:pos x="0" y="0"/>
                  </a:cxn>
                  <a:cxn ang="0">
                    <a:pos x="8" y="0"/>
                  </a:cxn>
                  <a:cxn ang="0">
                    <a:pos x="8" y="66"/>
                  </a:cxn>
                  <a:cxn ang="0">
                    <a:pos x="0" y="66"/>
                  </a:cxn>
                </a:cxnLst>
                <a:rect l="0" t="0" r="r" b="b"/>
                <a:pathLst>
                  <a:path w="8" h="66">
                    <a:moveTo>
                      <a:pt x="0" y="66"/>
                    </a:moveTo>
                    <a:lnTo>
                      <a:pt x="0" y="66"/>
                    </a:lnTo>
                    <a:lnTo>
                      <a:pt x="0" y="0"/>
                    </a:lnTo>
                    <a:lnTo>
                      <a:pt x="8" y="0"/>
                    </a:ln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69" name="Freeform 349"/>
              <p:cNvSpPr>
                <a:spLocks/>
              </p:cNvSpPr>
              <p:nvPr/>
            </p:nvSpPr>
            <p:spPr bwMode="auto">
              <a:xfrm>
                <a:off x="2826" y="3596"/>
                <a:ext cx="102" cy="6"/>
              </a:xfrm>
              <a:custGeom>
                <a:avLst/>
                <a:gdLst/>
                <a:ahLst/>
                <a:cxnLst>
                  <a:cxn ang="0">
                    <a:pos x="0" y="4"/>
                  </a:cxn>
                  <a:cxn ang="0">
                    <a:pos x="0" y="4"/>
                  </a:cxn>
                  <a:cxn ang="0">
                    <a:pos x="84" y="4"/>
                  </a:cxn>
                  <a:cxn ang="0">
                    <a:pos x="84" y="0"/>
                  </a:cxn>
                  <a:cxn ang="0">
                    <a:pos x="0" y="0"/>
                  </a:cxn>
                  <a:cxn ang="0">
                    <a:pos x="0" y="4"/>
                  </a:cxn>
                </a:cxnLst>
                <a:rect l="0" t="0" r="r" b="b"/>
                <a:pathLst>
                  <a:path w="84" h="4">
                    <a:moveTo>
                      <a:pt x="0" y="4"/>
                    </a:moveTo>
                    <a:lnTo>
                      <a:pt x="0" y="4"/>
                    </a:lnTo>
                    <a:lnTo>
                      <a:pt x="84" y="4"/>
                    </a:lnTo>
                    <a:lnTo>
                      <a:pt x="84" y="0"/>
                    </a:lnTo>
                    <a:lnTo>
                      <a:pt x="0" y="0"/>
                    </a:lnTo>
                    <a:lnTo>
                      <a:pt x="0" y="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70" name="Freeform 350"/>
              <p:cNvSpPr>
                <a:spLocks noEditPoints="1"/>
              </p:cNvSpPr>
              <p:nvPr/>
            </p:nvSpPr>
            <p:spPr bwMode="auto">
              <a:xfrm>
                <a:off x="2976" y="3784"/>
                <a:ext cx="76" cy="90"/>
              </a:xfrm>
              <a:custGeom>
                <a:avLst/>
                <a:gdLst/>
                <a:ahLst/>
                <a:cxnLst>
                  <a:cxn ang="0">
                    <a:pos x="0" y="35"/>
                  </a:cxn>
                  <a:cxn ang="0">
                    <a:pos x="0" y="35"/>
                  </a:cxn>
                  <a:cxn ang="0">
                    <a:pos x="8" y="10"/>
                  </a:cxn>
                  <a:cxn ang="0">
                    <a:pos x="31" y="0"/>
                  </a:cxn>
                  <a:cxn ang="0">
                    <a:pos x="48" y="5"/>
                  </a:cxn>
                  <a:cxn ang="0">
                    <a:pos x="59" y="17"/>
                  </a:cxn>
                  <a:cxn ang="0">
                    <a:pos x="63" y="34"/>
                  </a:cxn>
                  <a:cxn ang="0">
                    <a:pos x="58" y="52"/>
                  </a:cxn>
                  <a:cxn ang="0">
                    <a:pos x="47" y="64"/>
                  </a:cxn>
                  <a:cxn ang="0">
                    <a:pos x="31" y="68"/>
                  </a:cxn>
                  <a:cxn ang="0">
                    <a:pos x="14" y="64"/>
                  </a:cxn>
                  <a:cxn ang="0">
                    <a:pos x="3" y="52"/>
                  </a:cxn>
                  <a:cxn ang="0">
                    <a:pos x="0" y="35"/>
                  </a:cxn>
                  <a:cxn ang="0">
                    <a:pos x="0" y="35"/>
                  </a:cxn>
                  <a:cxn ang="0">
                    <a:pos x="9" y="35"/>
                  </a:cxn>
                  <a:cxn ang="0">
                    <a:pos x="9" y="35"/>
                  </a:cxn>
                  <a:cxn ang="0">
                    <a:pos x="15" y="54"/>
                  </a:cxn>
                  <a:cxn ang="0">
                    <a:pos x="31" y="61"/>
                  </a:cxn>
                  <a:cxn ang="0">
                    <a:pos x="47" y="54"/>
                  </a:cxn>
                  <a:cxn ang="0">
                    <a:pos x="54" y="34"/>
                  </a:cxn>
                  <a:cxn ang="0">
                    <a:pos x="51" y="20"/>
                  </a:cxn>
                  <a:cxn ang="0">
                    <a:pos x="43" y="11"/>
                  </a:cxn>
                  <a:cxn ang="0">
                    <a:pos x="31" y="8"/>
                  </a:cxn>
                  <a:cxn ang="0">
                    <a:pos x="15" y="14"/>
                  </a:cxn>
                  <a:cxn ang="0">
                    <a:pos x="9" y="35"/>
                  </a:cxn>
                  <a:cxn ang="0">
                    <a:pos x="9" y="35"/>
                  </a:cxn>
                </a:cxnLst>
                <a:rect l="0" t="0" r="r" b="b"/>
                <a:pathLst>
                  <a:path w="63" h="68">
                    <a:moveTo>
                      <a:pt x="0" y="35"/>
                    </a:moveTo>
                    <a:lnTo>
                      <a:pt x="0" y="35"/>
                    </a:lnTo>
                    <a:cubicBezTo>
                      <a:pt x="0" y="24"/>
                      <a:pt x="2" y="16"/>
                      <a:pt x="8" y="10"/>
                    </a:cubicBezTo>
                    <a:cubicBezTo>
                      <a:pt x="14" y="3"/>
                      <a:pt x="22" y="0"/>
                      <a:pt x="31" y="0"/>
                    </a:cubicBezTo>
                    <a:cubicBezTo>
                      <a:pt x="37" y="0"/>
                      <a:pt x="43" y="2"/>
                      <a:pt x="48" y="5"/>
                    </a:cubicBezTo>
                    <a:cubicBezTo>
                      <a:pt x="52" y="8"/>
                      <a:pt x="56" y="12"/>
                      <a:pt x="59" y="17"/>
                    </a:cubicBezTo>
                    <a:cubicBezTo>
                      <a:pt x="61" y="22"/>
                      <a:pt x="63" y="28"/>
                      <a:pt x="63" y="34"/>
                    </a:cubicBezTo>
                    <a:cubicBezTo>
                      <a:pt x="63" y="41"/>
                      <a:pt x="61" y="47"/>
                      <a:pt x="58" y="52"/>
                    </a:cubicBezTo>
                    <a:cubicBezTo>
                      <a:pt x="56" y="58"/>
                      <a:pt x="52" y="62"/>
                      <a:pt x="47" y="64"/>
                    </a:cubicBezTo>
                    <a:cubicBezTo>
                      <a:pt x="42" y="67"/>
                      <a:pt x="37" y="68"/>
                      <a:pt x="31" y="68"/>
                    </a:cubicBezTo>
                    <a:cubicBezTo>
                      <a:pt x="25" y="68"/>
                      <a:pt x="19" y="67"/>
                      <a:pt x="14" y="64"/>
                    </a:cubicBezTo>
                    <a:cubicBezTo>
                      <a:pt x="10" y="61"/>
                      <a:pt x="6" y="57"/>
                      <a:pt x="3" y="52"/>
                    </a:cubicBezTo>
                    <a:cubicBezTo>
                      <a:pt x="1" y="46"/>
                      <a:pt x="0" y="41"/>
                      <a:pt x="0" y="35"/>
                    </a:cubicBezTo>
                    <a:lnTo>
                      <a:pt x="0" y="35"/>
                    </a:lnTo>
                    <a:close/>
                    <a:moveTo>
                      <a:pt x="9" y="35"/>
                    </a:moveTo>
                    <a:lnTo>
                      <a:pt x="9" y="35"/>
                    </a:lnTo>
                    <a:cubicBezTo>
                      <a:pt x="9" y="43"/>
                      <a:pt x="11" y="50"/>
                      <a:pt x="15" y="54"/>
                    </a:cubicBezTo>
                    <a:cubicBezTo>
                      <a:pt x="19" y="59"/>
                      <a:pt x="25" y="61"/>
                      <a:pt x="31" y="61"/>
                    </a:cubicBezTo>
                    <a:cubicBezTo>
                      <a:pt x="38" y="61"/>
                      <a:pt x="43" y="59"/>
                      <a:pt x="47" y="54"/>
                    </a:cubicBezTo>
                    <a:cubicBezTo>
                      <a:pt x="51" y="49"/>
                      <a:pt x="54" y="43"/>
                      <a:pt x="54" y="34"/>
                    </a:cubicBezTo>
                    <a:cubicBezTo>
                      <a:pt x="54" y="29"/>
                      <a:pt x="53" y="24"/>
                      <a:pt x="51" y="20"/>
                    </a:cubicBezTo>
                    <a:cubicBezTo>
                      <a:pt x="49" y="16"/>
                      <a:pt x="46" y="13"/>
                      <a:pt x="43" y="11"/>
                    </a:cubicBezTo>
                    <a:cubicBezTo>
                      <a:pt x="39" y="9"/>
                      <a:pt x="35" y="8"/>
                      <a:pt x="31" y="8"/>
                    </a:cubicBezTo>
                    <a:cubicBezTo>
                      <a:pt x="25" y="8"/>
                      <a:pt x="20" y="10"/>
                      <a:pt x="15" y="14"/>
                    </a:cubicBezTo>
                    <a:cubicBezTo>
                      <a:pt x="11" y="18"/>
                      <a:pt x="9" y="25"/>
                      <a:pt x="9" y="35"/>
                    </a:cubicBezTo>
                    <a:lnTo>
                      <a:pt x="9" y="3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71" name="Freeform 351"/>
              <p:cNvSpPr>
                <a:spLocks/>
              </p:cNvSpPr>
              <p:nvPr/>
            </p:nvSpPr>
            <p:spPr bwMode="auto">
              <a:xfrm>
                <a:off x="3060" y="3788"/>
                <a:ext cx="28" cy="86"/>
              </a:xfrm>
              <a:custGeom>
                <a:avLst/>
                <a:gdLst/>
                <a:ahLst/>
                <a:cxnLst>
                  <a:cxn ang="0">
                    <a:pos x="22" y="57"/>
                  </a:cxn>
                  <a:cxn ang="0">
                    <a:pos x="22" y="57"/>
                  </a:cxn>
                  <a:cxn ang="0">
                    <a:pos x="23" y="64"/>
                  </a:cxn>
                  <a:cxn ang="0">
                    <a:pos x="17" y="65"/>
                  </a:cxn>
                  <a:cxn ang="0">
                    <a:pos x="10" y="64"/>
                  </a:cxn>
                  <a:cxn ang="0">
                    <a:pos x="7" y="60"/>
                  </a:cxn>
                  <a:cxn ang="0">
                    <a:pos x="6" y="50"/>
                  </a:cxn>
                  <a:cxn ang="0">
                    <a:pos x="6" y="23"/>
                  </a:cxn>
                  <a:cxn ang="0">
                    <a:pos x="0" y="23"/>
                  </a:cxn>
                  <a:cxn ang="0">
                    <a:pos x="0" y="17"/>
                  </a:cxn>
                  <a:cxn ang="0">
                    <a:pos x="6" y="17"/>
                  </a:cxn>
                  <a:cxn ang="0">
                    <a:pos x="6" y="5"/>
                  </a:cxn>
                  <a:cxn ang="0">
                    <a:pos x="14" y="0"/>
                  </a:cxn>
                  <a:cxn ang="0">
                    <a:pos x="14" y="17"/>
                  </a:cxn>
                  <a:cxn ang="0">
                    <a:pos x="22" y="17"/>
                  </a:cxn>
                  <a:cxn ang="0">
                    <a:pos x="22" y="23"/>
                  </a:cxn>
                  <a:cxn ang="0">
                    <a:pos x="14" y="23"/>
                  </a:cxn>
                  <a:cxn ang="0">
                    <a:pos x="14" y="51"/>
                  </a:cxn>
                  <a:cxn ang="0">
                    <a:pos x="14" y="55"/>
                  </a:cxn>
                  <a:cxn ang="0">
                    <a:pos x="16" y="57"/>
                  </a:cxn>
                  <a:cxn ang="0">
                    <a:pos x="18" y="57"/>
                  </a:cxn>
                  <a:cxn ang="0">
                    <a:pos x="22" y="57"/>
                  </a:cxn>
                  <a:cxn ang="0">
                    <a:pos x="22" y="57"/>
                  </a:cxn>
                </a:cxnLst>
                <a:rect l="0" t="0" r="r" b="b"/>
                <a:pathLst>
                  <a:path w="23" h="65">
                    <a:moveTo>
                      <a:pt x="22" y="57"/>
                    </a:moveTo>
                    <a:lnTo>
                      <a:pt x="22" y="57"/>
                    </a:lnTo>
                    <a:lnTo>
                      <a:pt x="23" y="64"/>
                    </a:lnTo>
                    <a:cubicBezTo>
                      <a:pt x="21" y="65"/>
                      <a:pt x="19" y="65"/>
                      <a:pt x="17" y="65"/>
                    </a:cubicBezTo>
                    <a:cubicBezTo>
                      <a:pt x="14" y="65"/>
                      <a:pt x="12" y="64"/>
                      <a:pt x="10" y="64"/>
                    </a:cubicBezTo>
                    <a:cubicBezTo>
                      <a:pt x="8" y="63"/>
                      <a:pt x="7" y="61"/>
                      <a:pt x="7" y="60"/>
                    </a:cubicBezTo>
                    <a:cubicBezTo>
                      <a:pt x="6" y="58"/>
                      <a:pt x="6" y="55"/>
                      <a:pt x="6" y="50"/>
                    </a:cubicBezTo>
                    <a:lnTo>
                      <a:pt x="6" y="23"/>
                    </a:lnTo>
                    <a:lnTo>
                      <a:pt x="0" y="23"/>
                    </a:lnTo>
                    <a:lnTo>
                      <a:pt x="0" y="17"/>
                    </a:lnTo>
                    <a:lnTo>
                      <a:pt x="6" y="17"/>
                    </a:lnTo>
                    <a:lnTo>
                      <a:pt x="6" y="5"/>
                    </a:lnTo>
                    <a:lnTo>
                      <a:pt x="14" y="0"/>
                    </a:lnTo>
                    <a:lnTo>
                      <a:pt x="14" y="17"/>
                    </a:lnTo>
                    <a:lnTo>
                      <a:pt x="22" y="17"/>
                    </a:lnTo>
                    <a:lnTo>
                      <a:pt x="22" y="23"/>
                    </a:lnTo>
                    <a:lnTo>
                      <a:pt x="14" y="23"/>
                    </a:lnTo>
                    <a:lnTo>
                      <a:pt x="14" y="51"/>
                    </a:lnTo>
                    <a:cubicBezTo>
                      <a:pt x="14" y="53"/>
                      <a:pt x="14" y="55"/>
                      <a:pt x="14" y="55"/>
                    </a:cubicBezTo>
                    <a:cubicBezTo>
                      <a:pt x="14" y="56"/>
                      <a:pt x="15" y="56"/>
                      <a:pt x="16" y="57"/>
                    </a:cubicBezTo>
                    <a:cubicBezTo>
                      <a:pt x="16" y="57"/>
                      <a:pt x="17" y="57"/>
                      <a:pt x="18" y="57"/>
                    </a:cubicBezTo>
                    <a:cubicBezTo>
                      <a:pt x="19" y="57"/>
                      <a:pt x="20" y="57"/>
                      <a:pt x="22" y="57"/>
                    </a:cubicBezTo>
                    <a:lnTo>
                      <a:pt x="22" y="5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72" name="Freeform 352"/>
              <p:cNvSpPr>
                <a:spLocks/>
              </p:cNvSpPr>
              <p:nvPr/>
            </p:nvSpPr>
            <p:spPr bwMode="auto">
              <a:xfrm>
                <a:off x="3096" y="3785"/>
                <a:ext cx="48" cy="88"/>
              </a:xfrm>
              <a:custGeom>
                <a:avLst/>
                <a:gdLst/>
                <a:ahLst/>
                <a:cxnLst>
                  <a:cxn ang="0">
                    <a:pos x="0" y="66"/>
                  </a:cxn>
                  <a:cxn ang="0">
                    <a:pos x="0" y="66"/>
                  </a:cxn>
                  <a:cxn ang="0">
                    <a:pos x="0" y="0"/>
                  </a:cxn>
                  <a:cxn ang="0">
                    <a:pos x="8" y="0"/>
                  </a:cxn>
                  <a:cxn ang="0">
                    <a:pos x="8" y="24"/>
                  </a:cxn>
                  <a:cxn ang="0">
                    <a:pos x="22" y="17"/>
                  </a:cxn>
                  <a:cxn ang="0">
                    <a:pos x="31" y="20"/>
                  </a:cxn>
                  <a:cxn ang="0">
                    <a:pos x="37" y="25"/>
                  </a:cxn>
                  <a:cxn ang="0">
                    <a:pos x="39" y="36"/>
                  </a:cxn>
                  <a:cxn ang="0">
                    <a:pos x="39" y="66"/>
                  </a:cxn>
                  <a:cxn ang="0">
                    <a:pos x="31" y="66"/>
                  </a:cxn>
                  <a:cxn ang="0">
                    <a:pos x="31" y="36"/>
                  </a:cxn>
                  <a:cxn ang="0">
                    <a:pos x="28" y="27"/>
                  </a:cxn>
                  <a:cxn ang="0">
                    <a:pos x="20" y="24"/>
                  </a:cxn>
                  <a:cxn ang="0">
                    <a:pos x="14" y="26"/>
                  </a:cxn>
                  <a:cxn ang="0">
                    <a:pos x="9" y="31"/>
                  </a:cxn>
                  <a:cxn ang="0">
                    <a:pos x="8" y="40"/>
                  </a:cxn>
                  <a:cxn ang="0">
                    <a:pos x="8" y="66"/>
                  </a:cxn>
                  <a:cxn ang="0">
                    <a:pos x="0" y="66"/>
                  </a:cxn>
                </a:cxnLst>
                <a:rect l="0" t="0" r="r" b="b"/>
                <a:pathLst>
                  <a:path w="39" h="66">
                    <a:moveTo>
                      <a:pt x="0" y="66"/>
                    </a:moveTo>
                    <a:lnTo>
                      <a:pt x="0" y="66"/>
                    </a:lnTo>
                    <a:lnTo>
                      <a:pt x="0" y="0"/>
                    </a:lnTo>
                    <a:lnTo>
                      <a:pt x="8" y="0"/>
                    </a:lnTo>
                    <a:lnTo>
                      <a:pt x="8" y="24"/>
                    </a:lnTo>
                    <a:cubicBezTo>
                      <a:pt x="12" y="20"/>
                      <a:pt x="16" y="17"/>
                      <a:pt x="22" y="17"/>
                    </a:cubicBezTo>
                    <a:cubicBezTo>
                      <a:pt x="26" y="17"/>
                      <a:pt x="29" y="18"/>
                      <a:pt x="31" y="20"/>
                    </a:cubicBezTo>
                    <a:cubicBezTo>
                      <a:pt x="34" y="21"/>
                      <a:pt x="36" y="23"/>
                      <a:pt x="37" y="25"/>
                    </a:cubicBezTo>
                    <a:cubicBezTo>
                      <a:pt x="38" y="28"/>
                      <a:pt x="39" y="31"/>
                      <a:pt x="39" y="36"/>
                    </a:cubicBezTo>
                    <a:lnTo>
                      <a:pt x="39" y="66"/>
                    </a:lnTo>
                    <a:lnTo>
                      <a:pt x="31" y="66"/>
                    </a:lnTo>
                    <a:lnTo>
                      <a:pt x="31" y="36"/>
                    </a:lnTo>
                    <a:cubicBezTo>
                      <a:pt x="31" y="32"/>
                      <a:pt x="30" y="29"/>
                      <a:pt x="28" y="27"/>
                    </a:cubicBezTo>
                    <a:cubicBezTo>
                      <a:pt x="26" y="25"/>
                      <a:pt x="24" y="24"/>
                      <a:pt x="20" y="24"/>
                    </a:cubicBezTo>
                    <a:cubicBezTo>
                      <a:pt x="18" y="24"/>
                      <a:pt x="16" y="25"/>
                      <a:pt x="14" y="26"/>
                    </a:cubicBezTo>
                    <a:cubicBezTo>
                      <a:pt x="12" y="28"/>
                      <a:pt x="10" y="29"/>
                      <a:pt x="9" y="31"/>
                    </a:cubicBezTo>
                    <a:cubicBezTo>
                      <a:pt x="8" y="33"/>
                      <a:pt x="8" y="36"/>
                      <a:pt x="8" y="40"/>
                    </a:cubicBez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73" name="Freeform 353"/>
              <p:cNvSpPr>
                <a:spLocks noEditPoints="1"/>
              </p:cNvSpPr>
              <p:nvPr/>
            </p:nvSpPr>
            <p:spPr bwMode="auto">
              <a:xfrm>
                <a:off x="3155" y="3808"/>
                <a:ext cx="53" cy="66"/>
              </a:xfrm>
              <a:custGeom>
                <a:avLst/>
                <a:gdLst/>
                <a:ahLst/>
                <a:cxnLst>
                  <a:cxn ang="0">
                    <a:pos x="36" y="34"/>
                  </a:cxn>
                  <a:cxn ang="0">
                    <a:pos x="36" y="34"/>
                  </a:cxn>
                  <a:cxn ang="0">
                    <a:pos x="44" y="35"/>
                  </a:cxn>
                  <a:cxn ang="0">
                    <a:pos x="37" y="46"/>
                  </a:cxn>
                  <a:cxn ang="0">
                    <a:pos x="23" y="50"/>
                  </a:cxn>
                  <a:cxn ang="0">
                    <a:pos x="6" y="44"/>
                  </a:cxn>
                  <a:cxn ang="0">
                    <a:pos x="0" y="26"/>
                  </a:cxn>
                  <a:cxn ang="0">
                    <a:pos x="6" y="7"/>
                  </a:cxn>
                  <a:cxn ang="0">
                    <a:pos x="23" y="0"/>
                  </a:cxn>
                  <a:cxn ang="0">
                    <a:pos x="38" y="7"/>
                  </a:cxn>
                  <a:cxn ang="0">
                    <a:pos x="44" y="25"/>
                  </a:cxn>
                  <a:cxn ang="0">
                    <a:pos x="44" y="27"/>
                  </a:cxn>
                  <a:cxn ang="0">
                    <a:pos x="9" y="27"/>
                  </a:cxn>
                  <a:cxn ang="0">
                    <a:pos x="13" y="40"/>
                  </a:cxn>
                  <a:cxn ang="0">
                    <a:pos x="23" y="44"/>
                  </a:cxn>
                  <a:cxn ang="0">
                    <a:pos x="31" y="41"/>
                  </a:cxn>
                  <a:cxn ang="0">
                    <a:pos x="36" y="34"/>
                  </a:cxn>
                  <a:cxn ang="0">
                    <a:pos x="36" y="34"/>
                  </a:cxn>
                  <a:cxn ang="0">
                    <a:pos x="9" y="21"/>
                  </a:cxn>
                  <a:cxn ang="0">
                    <a:pos x="9" y="21"/>
                  </a:cxn>
                  <a:cxn ang="0">
                    <a:pos x="36" y="21"/>
                  </a:cxn>
                  <a:cxn ang="0">
                    <a:pos x="33" y="12"/>
                  </a:cxn>
                  <a:cxn ang="0">
                    <a:pos x="23" y="7"/>
                  </a:cxn>
                  <a:cxn ang="0">
                    <a:pos x="13" y="11"/>
                  </a:cxn>
                  <a:cxn ang="0">
                    <a:pos x="9" y="21"/>
                  </a:cxn>
                  <a:cxn ang="0">
                    <a:pos x="9" y="21"/>
                  </a:cxn>
                </a:cxnLst>
                <a:rect l="0" t="0" r="r" b="b"/>
                <a:pathLst>
                  <a:path w="44" h="50">
                    <a:moveTo>
                      <a:pt x="36" y="34"/>
                    </a:moveTo>
                    <a:lnTo>
                      <a:pt x="36" y="34"/>
                    </a:lnTo>
                    <a:lnTo>
                      <a:pt x="44" y="35"/>
                    </a:lnTo>
                    <a:cubicBezTo>
                      <a:pt x="43" y="40"/>
                      <a:pt x="40" y="44"/>
                      <a:pt x="37" y="46"/>
                    </a:cubicBezTo>
                    <a:cubicBezTo>
                      <a:pt x="33" y="49"/>
                      <a:pt x="29" y="50"/>
                      <a:pt x="23" y="50"/>
                    </a:cubicBezTo>
                    <a:cubicBezTo>
                      <a:pt x="16" y="50"/>
                      <a:pt x="10" y="48"/>
                      <a:pt x="6" y="44"/>
                    </a:cubicBezTo>
                    <a:cubicBezTo>
                      <a:pt x="2" y="40"/>
                      <a:pt x="0" y="34"/>
                      <a:pt x="0" y="26"/>
                    </a:cubicBezTo>
                    <a:cubicBezTo>
                      <a:pt x="0" y="18"/>
                      <a:pt x="2" y="12"/>
                      <a:pt x="6" y="7"/>
                    </a:cubicBezTo>
                    <a:cubicBezTo>
                      <a:pt x="11" y="3"/>
                      <a:pt x="16" y="0"/>
                      <a:pt x="23" y="0"/>
                    </a:cubicBezTo>
                    <a:cubicBezTo>
                      <a:pt x="29" y="0"/>
                      <a:pt x="34" y="3"/>
                      <a:pt x="38" y="7"/>
                    </a:cubicBezTo>
                    <a:cubicBezTo>
                      <a:pt x="42" y="11"/>
                      <a:pt x="44" y="17"/>
                      <a:pt x="44" y="25"/>
                    </a:cubicBezTo>
                    <a:cubicBezTo>
                      <a:pt x="44" y="26"/>
                      <a:pt x="44" y="27"/>
                      <a:pt x="44" y="27"/>
                    </a:cubicBezTo>
                    <a:lnTo>
                      <a:pt x="9" y="27"/>
                    </a:lnTo>
                    <a:cubicBezTo>
                      <a:pt x="9" y="33"/>
                      <a:pt x="10" y="37"/>
                      <a:pt x="13" y="40"/>
                    </a:cubicBezTo>
                    <a:cubicBezTo>
                      <a:pt x="16" y="42"/>
                      <a:pt x="19" y="44"/>
                      <a:pt x="23" y="44"/>
                    </a:cubicBezTo>
                    <a:cubicBezTo>
                      <a:pt x="26" y="44"/>
                      <a:pt x="29" y="43"/>
                      <a:pt x="31" y="41"/>
                    </a:cubicBezTo>
                    <a:cubicBezTo>
                      <a:pt x="33" y="40"/>
                      <a:pt x="34" y="37"/>
                      <a:pt x="36" y="34"/>
                    </a:cubicBezTo>
                    <a:lnTo>
                      <a:pt x="36" y="34"/>
                    </a:lnTo>
                    <a:close/>
                    <a:moveTo>
                      <a:pt x="9" y="21"/>
                    </a:moveTo>
                    <a:lnTo>
                      <a:pt x="9" y="21"/>
                    </a:lnTo>
                    <a:lnTo>
                      <a:pt x="36" y="21"/>
                    </a:lnTo>
                    <a:cubicBezTo>
                      <a:pt x="35" y="17"/>
                      <a:pt x="34" y="14"/>
                      <a:pt x="33" y="12"/>
                    </a:cubicBezTo>
                    <a:cubicBezTo>
                      <a:pt x="30" y="9"/>
                      <a:pt x="27" y="7"/>
                      <a:pt x="23" y="7"/>
                    </a:cubicBezTo>
                    <a:cubicBezTo>
                      <a:pt x="19" y="7"/>
                      <a:pt x="16" y="8"/>
                      <a:pt x="13" y="11"/>
                    </a:cubicBezTo>
                    <a:cubicBezTo>
                      <a:pt x="11" y="13"/>
                      <a:pt x="9" y="17"/>
                      <a:pt x="9" y="21"/>
                    </a:cubicBezTo>
                    <a:lnTo>
                      <a:pt x="9" y="21"/>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74" name="Freeform 354"/>
              <p:cNvSpPr>
                <a:spLocks/>
              </p:cNvSpPr>
              <p:nvPr/>
            </p:nvSpPr>
            <p:spPr bwMode="auto">
              <a:xfrm>
                <a:off x="3220" y="3808"/>
                <a:ext cx="32" cy="65"/>
              </a:xfrm>
              <a:custGeom>
                <a:avLst/>
                <a:gdLst/>
                <a:ahLst/>
                <a:cxnLst>
                  <a:cxn ang="0">
                    <a:pos x="0" y="49"/>
                  </a:cxn>
                  <a:cxn ang="0">
                    <a:pos x="0" y="49"/>
                  </a:cxn>
                  <a:cxn ang="0">
                    <a:pos x="0" y="2"/>
                  </a:cxn>
                  <a:cxn ang="0">
                    <a:pos x="7" y="2"/>
                  </a:cxn>
                  <a:cxn ang="0">
                    <a:pos x="7" y="9"/>
                  </a:cxn>
                  <a:cxn ang="0">
                    <a:pos x="12" y="2"/>
                  </a:cxn>
                  <a:cxn ang="0">
                    <a:pos x="18" y="0"/>
                  </a:cxn>
                  <a:cxn ang="0">
                    <a:pos x="26" y="3"/>
                  </a:cxn>
                  <a:cxn ang="0">
                    <a:pos x="23" y="11"/>
                  </a:cxn>
                  <a:cxn ang="0">
                    <a:pos x="17" y="9"/>
                  </a:cxn>
                  <a:cxn ang="0">
                    <a:pos x="13" y="10"/>
                  </a:cxn>
                  <a:cxn ang="0">
                    <a:pos x="10" y="15"/>
                  </a:cxn>
                  <a:cxn ang="0">
                    <a:pos x="8" y="24"/>
                  </a:cxn>
                  <a:cxn ang="0">
                    <a:pos x="8" y="49"/>
                  </a:cxn>
                  <a:cxn ang="0">
                    <a:pos x="0" y="49"/>
                  </a:cxn>
                </a:cxnLst>
                <a:rect l="0" t="0" r="r" b="b"/>
                <a:pathLst>
                  <a:path w="26" h="49">
                    <a:moveTo>
                      <a:pt x="0" y="49"/>
                    </a:moveTo>
                    <a:lnTo>
                      <a:pt x="0" y="49"/>
                    </a:lnTo>
                    <a:lnTo>
                      <a:pt x="0" y="2"/>
                    </a:lnTo>
                    <a:lnTo>
                      <a:pt x="7" y="2"/>
                    </a:lnTo>
                    <a:lnTo>
                      <a:pt x="7" y="9"/>
                    </a:lnTo>
                    <a:cubicBezTo>
                      <a:pt x="9" y="5"/>
                      <a:pt x="11" y="3"/>
                      <a:pt x="12" y="2"/>
                    </a:cubicBezTo>
                    <a:cubicBezTo>
                      <a:pt x="14" y="1"/>
                      <a:pt x="16" y="0"/>
                      <a:pt x="18" y="0"/>
                    </a:cubicBezTo>
                    <a:cubicBezTo>
                      <a:pt x="20" y="0"/>
                      <a:pt x="23" y="1"/>
                      <a:pt x="26" y="3"/>
                    </a:cubicBezTo>
                    <a:lnTo>
                      <a:pt x="23" y="11"/>
                    </a:lnTo>
                    <a:cubicBezTo>
                      <a:pt x="21" y="9"/>
                      <a:pt x="19" y="9"/>
                      <a:pt x="17" y="9"/>
                    </a:cubicBezTo>
                    <a:cubicBezTo>
                      <a:pt x="16" y="9"/>
                      <a:pt x="14" y="9"/>
                      <a:pt x="13" y="10"/>
                    </a:cubicBezTo>
                    <a:cubicBezTo>
                      <a:pt x="11" y="12"/>
                      <a:pt x="10" y="13"/>
                      <a:pt x="10" y="15"/>
                    </a:cubicBezTo>
                    <a:cubicBezTo>
                      <a:pt x="9" y="18"/>
                      <a:pt x="8" y="21"/>
                      <a:pt x="8" y="24"/>
                    </a:cubicBezTo>
                    <a:lnTo>
                      <a:pt x="8" y="49"/>
                    </a:lnTo>
                    <a:lnTo>
                      <a:pt x="0"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75" name="Freeform 355"/>
              <p:cNvSpPr>
                <a:spLocks/>
              </p:cNvSpPr>
              <p:nvPr/>
            </p:nvSpPr>
            <p:spPr bwMode="auto">
              <a:xfrm>
                <a:off x="3286" y="3808"/>
                <a:ext cx="50" cy="66"/>
              </a:xfrm>
              <a:custGeom>
                <a:avLst/>
                <a:gdLst/>
                <a:ahLst/>
                <a:cxnLst>
                  <a:cxn ang="0">
                    <a:pos x="33" y="32"/>
                  </a:cxn>
                  <a:cxn ang="0">
                    <a:pos x="33" y="32"/>
                  </a:cxn>
                  <a:cxn ang="0">
                    <a:pos x="41" y="33"/>
                  </a:cxn>
                  <a:cxn ang="0">
                    <a:pos x="35" y="46"/>
                  </a:cxn>
                  <a:cxn ang="0">
                    <a:pos x="21" y="50"/>
                  </a:cxn>
                  <a:cxn ang="0">
                    <a:pos x="6" y="44"/>
                  </a:cxn>
                  <a:cxn ang="0">
                    <a:pos x="0" y="26"/>
                  </a:cxn>
                  <a:cxn ang="0">
                    <a:pos x="2" y="12"/>
                  </a:cxn>
                  <a:cxn ang="0">
                    <a:pos x="10" y="3"/>
                  </a:cxn>
                  <a:cxn ang="0">
                    <a:pos x="21" y="0"/>
                  </a:cxn>
                  <a:cxn ang="0">
                    <a:pos x="34" y="4"/>
                  </a:cxn>
                  <a:cxn ang="0">
                    <a:pos x="40" y="16"/>
                  </a:cxn>
                  <a:cxn ang="0">
                    <a:pos x="33" y="17"/>
                  </a:cxn>
                  <a:cxn ang="0">
                    <a:pos x="29" y="10"/>
                  </a:cxn>
                  <a:cxn ang="0">
                    <a:pos x="22" y="7"/>
                  </a:cxn>
                  <a:cxn ang="0">
                    <a:pos x="12" y="12"/>
                  </a:cxn>
                  <a:cxn ang="0">
                    <a:pos x="8" y="25"/>
                  </a:cxn>
                  <a:cxn ang="0">
                    <a:pos x="12" y="39"/>
                  </a:cxn>
                  <a:cxn ang="0">
                    <a:pos x="21" y="44"/>
                  </a:cxn>
                  <a:cxn ang="0">
                    <a:pos x="29" y="41"/>
                  </a:cxn>
                  <a:cxn ang="0">
                    <a:pos x="33" y="32"/>
                  </a:cxn>
                  <a:cxn ang="0">
                    <a:pos x="33" y="32"/>
                  </a:cxn>
                </a:cxnLst>
                <a:rect l="0" t="0" r="r" b="b"/>
                <a:pathLst>
                  <a:path w="41" h="50">
                    <a:moveTo>
                      <a:pt x="33" y="32"/>
                    </a:moveTo>
                    <a:lnTo>
                      <a:pt x="33" y="32"/>
                    </a:lnTo>
                    <a:lnTo>
                      <a:pt x="41" y="33"/>
                    </a:lnTo>
                    <a:cubicBezTo>
                      <a:pt x="40" y="38"/>
                      <a:pt x="38" y="43"/>
                      <a:pt x="35" y="46"/>
                    </a:cubicBezTo>
                    <a:cubicBezTo>
                      <a:pt x="31" y="49"/>
                      <a:pt x="27" y="50"/>
                      <a:pt x="21" y="50"/>
                    </a:cubicBezTo>
                    <a:cubicBezTo>
                      <a:pt x="15" y="50"/>
                      <a:pt x="10" y="48"/>
                      <a:pt x="6" y="44"/>
                    </a:cubicBezTo>
                    <a:cubicBezTo>
                      <a:pt x="2" y="40"/>
                      <a:pt x="0" y="34"/>
                      <a:pt x="0" y="26"/>
                    </a:cubicBezTo>
                    <a:cubicBezTo>
                      <a:pt x="0" y="20"/>
                      <a:pt x="1" y="16"/>
                      <a:pt x="2" y="12"/>
                    </a:cubicBezTo>
                    <a:cubicBezTo>
                      <a:pt x="4" y="8"/>
                      <a:pt x="7" y="5"/>
                      <a:pt x="10" y="3"/>
                    </a:cubicBezTo>
                    <a:cubicBezTo>
                      <a:pt x="14" y="1"/>
                      <a:pt x="17" y="0"/>
                      <a:pt x="21" y="0"/>
                    </a:cubicBezTo>
                    <a:cubicBezTo>
                      <a:pt x="27" y="0"/>
                      <a:pt x="31" y="2"/>
                      <a:pt x="34" y="4"/>
                    </a:cubicBezTo>
                    <a:cubicBezTo>
                      <a:pt x="37" y="7"/>
                      <a:pt x="40" y="11"/>
                      <a:pt x="40" y="16"/>
                    </a:cubicBezTo>
                    <a:lnTo>
                      <a:pt x="33" y="17"/>
                    </a:lnTo>
                    <a:cubicBezTo>
                      <a:pt x="32" y="14"/>
                      <a:pt x="31" y="11"/>
                      <a:pt x="29" y="10"/>
                    </a:cubicBezTo>
                    <a:cubicBezTo>
                      <a:pt x="27" y="8"/>
                      <a:pt x="24" y="7"/>
                      <a:pt x="22" y="7"/>
                    </a:cubicBezTo>
                    <a:cubicBezTo>
                      <a:pt x="18" y="7"/>
                      <a:pt x="14" y="9"/>
                      <a:pt x="12" y="12"/>
                    </a:cubicBezTo>
                    <a:cubicBezTo>
                      <a:pt x="9" y="14"/>
                      <a:pt x="8" y="19"/>
                      <a:pt x="8" y="25"/>
                    </a:cubicBezTo>
                    <a:cubicBezTo>
                      <a:pt x="8" y="32"/>
                      <a:pt x="9" y="36"/>
                      <a:pt x="12" y="39"/>
                    </a:cubicBezTo>
                    <a:cubicBezTo>
                      <a:pt x="14" y="42"/>
                      <a:pt x="17" y="44"/>
                      <a:pt x="21" y="44"/>
                    </a:cubicBezTo>
                    <a:cubicBezTo>
                      <a:pt x="24" y="44"/>
                      <a:pt x="27" y="43"/>
                      <a:pt x="29" y="41"/>
                    </a:cubicBezTo>
                    <a:cubicBezTo>
                      <a:pt x="31" y="39"/>
                      <a:pt x="33" y="36"/>
                      <a:pt x="33" y="32"/>
                    </a:cubicBezTo>
                    <a:lnTo>
                      <a:pt x="33" y="32"/>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76" name="Freeform 356"/>
              <p:cNvSpPr>
                <a:spLocks noEditPoints="1"/>
              </p:cNvSpPr>
              <p:nvPr/>
            </p:nvSpPr>
            <p:spPr bwMode="auto">
              <a:xfrm>
                <a:off x="3342" y="3808"/>
                <a:ext cx="54" cy="66"/>
              </a:xfrm>
              <a:custGeom>
                <a:avLst/>
                <a:gdLst/>
                <a:ahLst/>
                <a:cxnLst>
                  <a:cxn ang="0">
                    <a:pos x="34" y="43"/>
                  </a:cxn>
                  <a:cxn ang="0">
                    <a:pos x="34" y="43"/>
                  </a:cxn>
                  <a:cxn ang="0">
                    <a:pos x="25" y="49"/>
                  </a:cxn>
                  <a:cxn ang="0">
                    <a:pos x="16" y="50"/>
                  </a:cxn>
                  <a:cxn ang="0">
                    <a:pos x="4" y="47"/>
                  </a:cxn>
                  <a:cxn ang="0">
                    <a:pos x="0" y="37"/>
                  </a:cxn>
                  <a:cxn ang="0">
                    <a:pos x="1" y="30"/>
                  </a:cxn>
                  <a:cxn ang="0">
                    <a:pos x="6" y="26"/>
                  </a:cxn>
                  <a:cxn ang="0">
                    <a:pos x="11" y="23"/>
                  </a:cxn>
                  <a:cxn ang="0">
                    <a:pos x="19" y="22"/>
                  </a:cxn>
                  <a:cxn ang="0">
                    <a:pos x="33" y="19"/>
                  </a:cxn>
                  <a:cxn ang="0">
                    <a:pos x="33" y="17"/>
                  </a:cxn>
                  <a:cxn ang="0">
                    <a:pos x="31" y="10"/>
                  </a:cxn>
                  <a:cxn ang="0">
                    <a:pos x="22" y="7"/>
                  </a:cxn>
                  <a:cxn ang="0">
                    <a:pos x="13" y="9"/>
                  </a:cxn>
                  <a:cxn ang="0">
                    <a:pos x="9" y="16"/>
                  </a:cxn>
                  <a:cxn ang="0">
                    <a:pos x="1" y="15"/>
                  </a:cxn>
                  <a:cxn ang="0">
                    <a:pos x="5" y="7"/>
                  </a:cxn>
                  <a:cxn ang="0">
                    <a:pos x="12" y="2"/>
                  </a:cxn>
                  <a:cxn ang="0">
                    <a:pos x="23" y="0"/>
                  </a:cxn>
                  <a:cxn ang="0">
                    <a:pos x="33" y="2"/>
                  </a:cxn>
                  <a:cxn ang="0">
                    <a:pos x="38" y="6"/>
                  </a:cxn>
                  <a:cxn ang="0">
                    <a:pos x="41" y="11"/>
                  </a:cxn>
                  <a:cxn ang="0">
                    <a:pos x="41" y="19"/>
                  </a:cxn>
                  <a:cxn ang="0">
                    <a:pos x="41" y="29"/>
                  </a:cxn>
                  <a:cxn ang="0">
                    <a:pos x="42" y="44"/>
                  </a:cxn>
                  <a:cxn ang="0">
                    <a:pos x="44" y="49"/>
                  </a:cxn>
                  <a:cxn ang="0">
                    <a:pos x="35" y="49"/>
                  </a:cxn>
                  <a:cxn ang="0">
                    <a:pos x="34" y="43"/>
                  </a:cxn>
                  <a:cxn ang="0">
                    <a:pos x="34" y="43"/>
                  </a:cxn>
                  <a:cxn ang="0">
                    <a:pos x="33" y="25"/>
                  </a:cxn>
                  <a:cxn ang="0">
                    <a:pos x="33" y="25"/>
                  </a:cxn>
                  <a:cxn ang="0">
                    <a:pos x="20" y="28"/>
                  </a:cxn>
                  <a:cxn ang="0">
                    <a:pos x="13" y="30"/>
                  </a:cxn>
                  <a:cxn ang="0">
                    <a:pos x="10" y="33"/>
                  </a:cxn>
                  <a:cxn ang="0">
                    <a:pos x="8" y="36"/>
                  </a:cxn>
                  <a:cxn ang="0">
                    <a:pos x="11" y="42"/>
                  </a:cxn>
                  <a:cxn ang="0">
                    <a:pos x="18" y="44"/>
                  </a:cxn>
                  <a:cxn ang="0">
                    <a:pos x="26" y="42"/>
                  </a:cxn>
                  <a:cxn ang="0">
                    <a:pos x="32" y="36"/>
                  </a:cxn>
                  <a:cxn ang="0">
                    <a:pos x="33" y="28"/>
                  </a:cxn>
                  <a:cxn ang="0">
                    <a:pos x="33" y="25"/>
                  </a:cxn>
                </a:cxnLst>
                <a:rect l="0" t="0" r="r" b="b"/>
                <a:pathLst>
                  <a:path w="44" h="50">
                    <a:moveTo>
                      <a:pt x="34" y="43"/>
                    </a:moveTo>
                    <a:lnTo>
                      <a:pt x="34" y="43"/>
                    </a:lnTo>
                    <a:cubicBezTo>
                      <a:pt x="31" y="46"/>
                      <a:pt x="28" y="48"/>
                      <a:pt x="25" y="49"/>
                    </a:cubicBezTo>
                    <a:cubicBezTo>
                      <a:pt x="22" y="50"/>
                      <a:pt x="19" y="50"/>
                      <a:pt x="16" y="50"/>
                    </a:cubicBezTo>
                    <a:cubicBezTo>
                      <a:pt x="11" y="50"/>
                      <a:pt x="7" y="49"/>
                      <a:pt x="4" y="47"/>
                    </a:cubicBezTo>
                    <a:cubicBezTo>
                      <a:pt x="1" y="44"/>
                      <a:pt x="0" y="41"/>
                      <a:pt x="0" y="37"/>
                    </a:cubicBezTo>
                    <a:cubicBezTo>
                      <a:pt x="0" y="34"/>
                      <a:pt x="0" y="32"/>
                      <a:pt x="1" y="30"/>
                    </a:cubicBezTo>
                    <a:cubicBezTo>
                      <a:pt x="2" y="28"/>
                      <a:pt x="4" y="27"/>
                      <a:pt x="6" y="26"/>
                    </a:cubicBezTo>
                    <a:cubicBezTo>
                      <a:pt x="7" y="24"/>
                      <a:pt x="9" y="24"/>
                      <a:pt x="11" y="23"/>
                    </a:cubicBezTo>
                    <a:cubicBezTo>
                      <a:pt x="13" y="23"/>
                      <a:pt x="15" y="22"/>
                      <a:pt x="19" y="22"/>
                    </a:cubicBezTo>
                    <a:cubicBezTo>
                      <a:pt x="25" y="21"/>
                      <a:pt x="30" y="20"/>
                      <a:pt x="33" y="19"/>
                    </a:cubicBezTo>
                    <a:cubicBezTo>
                      <a:pt x="33" y="18"/>
                      <a:pt x="33" y="17"/>
                      <a:pt x="33" y="17"/>
                    </a:cubicBezTo>
                    <a:cubicBezTo>
                      <a:pt x="33" y="14"/>
                      <a:pt x="32" y="11"/>
                      <a:pt x="31" y="10"/>
                    </a:cubicBezTo>
                    <a:cubicBezTo>
                      <a:pt x="29" y="8"/>
                      <a:pt x="26" y="7"/>
                      <a:pt x="22" y="7"/>
                    </a:cubicBezTo>
                    <a:cubicBezTo>
                      <a:pt x="18" y="7"/>
                      <a:pt x="15" y="8"/>
                      <a:pt x="13" y="9"/>
                    </a:cubicBezTo>
                    <a:cubicBezTo>
                      <a:pt x="11" y="11"/>
                      <a:pt x="10" y="13"/>
                      <a:pt x="9" y="16"/>
                    </a:cubicBezTo>
                    <a:lnTo>
                      <a:pt x="1" y="15"/>
                    </a:lnTo>
                    <a:cubicBezTo>
                      <a:pt x="2" y="12"/>
                      <a:pt x="3" y="9"/>
                      <a:pt x="5" y="7"/>
                    </a:cubicBezTo>
                    <a:cubicBezTo>
                      <a:pt x="6" y="5"/>
                      <a:pt x="9" y="3"/>
                      <a:pt x="12" y="2"/>
                    </a:cubicBezTo>
                    <a:cubicBezTo>
                      <a:pt x="15" y="1"/>
                      <a:pt x="19" y="0"/>
                      <a:pt x="23" y="0"/>
                    </a:cubicBezTo>
                    <a:cubicBezTo>
                      <a:pt x="27" y="0"/>
                      <a:pt x="30" y="1"/>
                      <a:pt x="33" y="2"/>
                    </a:cubicBezTo>
                    <a:cubicBezTo>
                      <a:pt x="35" y="3"/>
                      <a:pt x="37" y="4"/>
                      <a:pt x="38" y="6"/>
                    </a:cubicBezTo>
                    <a:cubicBezTo>
                      <a:pt x="39" y="7"/>
                      <a:pt x="40" y="9"/>
                      <a:pt x="41" y="11"/>
                    </a:cubicBezTo>
                    <a:cubicBezTo>
                      <a:pt x="41" y="12"/>
                      <a:pt x="41" y="15"/>
                      <a:pt x="41" y="19"/>
                    </a:cubicBezTo>
                    <a:lnTo>
                      <a:pt x="41" y="29"/>
                    </a:lnTo>
                    <a:cubicBezTo>
                      <a:pt x="41" y="37"/>
                      <a:pt x="41" y="42"/>
                      <a:pt x="42" y="44"/>
                    </a:cubicBezTo>
                    <a:cubicBezTo>
                      <a:pt x="42" y="46"/>
                      <a:pt x="43" y="47"/>
                      <a:pt x="44" y="49"/>
                    </a:cubicBezTo>
                    <a:lnTo>
                      <a:pt x="35" y="49"/>
                    </a:lnTo>
                    <a:cubicBezTo>
                      <a:pt x="34" y="48"/>
                      <a:pt x="34" y="46"/>
                      <a:pt x="34" y="43"/>
                    </a:cubicBezTo>
                    <a:lnTo>
                      <a:pt x="34" y="43"/>
                    </a:lnTo>
                    <a:close/>
                    <a:moveTo>
                      <a:pt x="33" y="25"/>
                    </a:moveTo>
                    <a:lnTo>
                      <a:pt x="33" y="25"/>
                    </a:lnTo>
                    <a:cubicBezTo>
                      <a:pt x="30" y="27"/>
                      <a:pt x="26" y="28"/>
                      <a:pt x="20" y="28"/>
                    </a:cubicBezTo>
                    <a:cubicBezTo>
                      <a:pt x="16" y="29"/>
                      <a:pt x="14" y="29"/>
                      <a:pt x="13" y="30"/>
                    </a:cubicBezTo>
                    <a:cubicBezTo>
                      <a:pt x="11" y="31"/>
                      <a:pt x="10" y="31"/>
                      <a:pt x="10" y="33"/>
                    </a:cubicBezTo>
                    <a:cubicBezTo>
                      <a:pt x="9" y="34"/>
                      <a:pt x="8" y="35"/>
                      <a:pt x="8" y="36"/>
                    </a:cubicBezTo>
                    <a:cubicBezTo>
                      <a:pt x="8" y="39"/>
                      <a:pt x="9" y="40"/>
                      <a:pt x="11" y="42"/>
                    </a:cubicBezTo>
                    <a:cubicBezTo>
                      <a:pt x="13" y="43"/>
                      <a:pt x="15" y="44"/>
                      <a:pt x="18" y="44"/>
                    </a:cubicBezTo>
                    <a:cubicBezTo>
                      <a:pt x="21" y="44"/>
                      <a:pt x="24" y="43"/>
                      <a:pt x="26" y="42"/>
                    </a:cubicBezTo>
                    <a:cubicBezTo>
                      <a:pt x="29" y="41"/>
                      <a:pt x="31" y="39"/>
                      <a:pt x="32" y="36"/>
                    </a:cubicBezTo>
                    <a:cubicBezTo>
                      <a:pt x="33" y="35"/>
                      <a:pt x="33" y="32"/>
                      <a:pt x="33" y="28"/>
                    </a:cubicBezTo>
                    <a:lnTo>
                      <a:pt x="33"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77" name="Freeform 357"/>
              <p:cNvSpPr>
                <a:spLocks noEditPoints="1"/>
              </p:cNvSpPr>
              <p:nvPr/>
            </p:nvSpPr>
            <p:spPr bwMode="auto">
              <a:xfrm>
                <a:off x="3408" y="3808"/>
                <a:ext cx="50" cy="90"/>
              </a:xfrm>
              <a:custGeom>
                <a:avLst/>
                <a:gdLst/>
                <a:ahLst/>
                <a:cxnLst>
                  <a:cxn ang="0">
                    <a:pos x="0" y="68"/>
                  </a:cxn>
                  <a:cxn ang="0">
                    <a:pos x="0" y="68"/>
                  </a:cxn>
                  <a:cxn ang="0">
                    <a:pos x="0" y="2"/>
                  </a:cxn>
                  <a:cxn ang="0">
                    <a:pos x="7" y="2"/>
                  </a:cxn>
                  <a:cxn ang="0">
                    <a:pos x="7" y="8"/>
                  </a:cxn>
                  <a:cxn ang="0">
                    <a:pos x="13" y="2"/>
                  </a:cxn>
                  <a:cxn ang="0">
                    <a:pos x="21" y="0"/>
                  </a:cxn>
                  <a:cxn ang="0">
                    <a:pos x="32" y="4"/>
                  </a:cxn>
                  <a:cxn ang="0">
                    <a:pos x="39" y="13"/>
                  </a:cxn>
                  <a:cxn ang="0">
                    <a:pos x="41" y="25"/>
                  </a:cxn>
                  <a:cxn ang="0">
                    <a:pos x="39" y="38"/>
                  </a:cxn>
                  <a:cxn ang="0">
                    <a:pos x="31" y="47"/>
                  </a:cxn>
                  <a:cxn ang="0">
                    <a:pos x="20" y="50"/>
                  </a:cxn>
                  <a:cxn ang="0">
                    <a:pos x="13" y="49"/>
                  </a:cxn>
                  <a:cxn ang="0">
                    <a:pos x="8" y="44"/>
                  </a:cxn>
                  <a:cxn ang="0">
                    <a:pos x="8" y="68"/>
                  </a:cxn>
                  <a:cxn ang="0">
                    <a:pos x="0" y="68"/>
                  </a:cxn>
                  <a:cxn ang="0">
                    <a:pos x="7" y="26"/>
                  </a:cxn>
                  <a:cxn ang="0">
                    <a:pos x="7" y="26"/>
                  </a:cxn>
                  <a:cxn ang="0">
                    <a:pos x="11" y="39"/>
                  </a:cxn>
                  <a:cxn ang="0">
                    <a:pos x="20" y="44"/>
                  </a:cxn>
                  <a:cxn ang="0">
                    <a:pos x="29" y="39"/>
                  </a:cxn>
                  <a:cxn ang="0">
                    <a:pos x="33" y="25"/>
                  </a:cxn>
                  <a:cxn ang="0">
                    <a:pos x="29" y="11"/>
                  </a:cxn>
                  <a:cxn ang="0">
                    <a:pos x="20" y="7"/>
                  </a:cxn>
                  <a:cxn ang="0">
                    <a:pos x="11" y="12"/>
                  </a:cxn>
                  <a:cxn ang="0">
                    <a:pos x="7" y="26"/>
                  </a:cxn>
                  <a:cxn ang="0">
                    <a:pos x="7" y="26"/>
                  </a:cxn>
                </a:cxnLst>
                <a:rect l="0" t="0" r="r" b="b"/>
                <a:pathLst>
                  <a:path w="41" h="68">
                    <a:moveTo>
                      <a:pt x="0" y="68"/>
                    </a:moveTo>
                    <a:lnTo>
                      <a:pt x="0" y="68"/>
                    </a:lnTo>
                    <a:lnTo>
                      <a:pt x="0" y="2"/>
                    </a:lnTo>
                    <a:lnTo>
                      <a:pt x="7" y="2"/>
                    </a:lnTo>
                    <a:lnTo>
                      <a:pt x="7" y="8"/>
                    </a:lnTo>
                    <a:cubicBezTo>
                      <a:pt x="9" y="5"/>
                      <a:pt x="11" y="4"/>
                      <a:pt x="13" y="2"/>
                    </a:cubicBezTo>
                    <a:cubicBezTo>
                      <a:pt x="15" y="1"/>
                      <a:pt x="18" y="0"/>
                      <a:pt x="21" y="0"/>
                    </a:cubicBezTo>
                    <a:cubicBezTo>
                      <a:pt x="25" y="0"/>
                      <a:pt x="29" y="2"/>
                      <a:pt x="32" y="4"/>
                    </a:cubicBezTo>
                    <a:cubicBezTo>
                      <a:pt x="35" y="6"/>
                      <a:pt x="37" y="9"/>
                      <a:pt x="39" y="13"/>
                    </a:cubicBezTo>
                    <a:cubicBezTo>
                      <a:pt x="40" y="16"/>
                      <a:pt x="41" y="21"/>
                      <a:pt x="41" y="25"/>
                    </a:cubicBezTo>
                    <a:cubicBezTo>
                      <a:pt x="41" y="30"/>
                      <a:pt x="40" y="34"/>
                      <a:pt x="39" y="38"/>
                    </a:cubicBezTo>
                    <a:cubicBezTo>
                      <a:pt x="37" y="42"/>
                      <a:pt x="34" y="45"/>
                      <a:pt x="31" y="47"/>
                    </a:cubicBezTo>
                    <a:cubicBezTo>
                      <a:pt x="28" y="49"/>
                      <a:pt x="24" y="50"/>
                      <a:pt x="20" y="50"/>
                    </a:cubicBezTo>
                    <a:cubicBezTo>
                      <a:pt x="18" y="50"/>
                      <a:pt x="15" y="50"/>
                      <a:pt x="13" y="49"/>
                    </a:cubicBezTo>
                    <a:cubicBezTo>
                      <a:pt x="11" y="48"/>
                      <a:pt x="9" y="46"/>
                      <a:pt x="8" y="44"/>
                    </a:cubicBezTo>
                    <a:lnTo>
                      <a:pt x="8" y="68"/>
                    </a:lnTo>
                    <a:lnTo>
                      <a:pt x="0" y="68"/>
                    </a:lnTo>
                    <a:close/>
                    <a:moveTo>
                      <a:pt x="7" y="26"/>
                    </a:moveTo>
                    <a:lnTo>
                      <a:pt x="7" y="26"/>
                    </a:lnTo>
                    <a:cubicBezTo>
                      <a:pt x="7" y="32"/>
                      <a:pt x="8" y="36"/>
                      <a:pt x="11" y="39"/>
                    </a:cubicBezTo>
                    <a:cubicBezTo>
                      <a:pt x="13" y="42"/>
                      <a:pt x="16" y="44"/>
                      <a:pt x="20" y="44"/>
                    </a:cubicBezTo>
                    <a:cubicBezTo>
                      <a:pt x="23" y="44"/>
                      <a:pt x="26" y="42"/>
                      <a:pt x="29" y="39"/>
                    </a:cubicBezTo>
                    <a:cubicBezTo>
                      <a:pt x="32" y="36"/>
                      <a:pt x="33" y="31"/>
                      <a:pt x="33" y="25"/>
                    </a:cubicBezTo>
                    <a:cubicBezTo>
                      <a:pt x="33" y="19"/>
                      <a:pt x="32" y="14"/>
                      <a:pt x="29" y="11"/>
                    </a:cubicBezTo>
                    <a:cubicBezTo>
                      <a:pt x="27" y="8"/>
                      <a:pt x="24" y="7"/>
                      <a:pt x="20" y="7"/>
                    </a:cubicBezTo>
                    <a:cubicBezTo>
                      <a:pt x="17" y="7"/>
                      <a:pt x="14" y="8"/>
                      <a:pt x="11" y="12"/>
                    </a:cubicBezTo>
                    <a:cubicBezTo>
                      <a:pt x="8" y="15"/>
                      <a:pt x="7" y="20"/>
                      <a:pt x="7" y="26"/>
                    </a:cubicBezTo>
                    <a:lnTo>
                      <a:pt x="7" y="2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78" name="Freeform 358"/>
              <p:cNvSpPr>
                <a:spLocks noEditPoints="1"/>
              </p:cNvSpPr>
              <p:nvPr/>
            </p:nvSpPr>
            <p:spPr bwMode="auto">
              <a:xfrm>
                <a:off x="3470" y="3785"/>
                <a:ext cx="10" cy="88"/>
              </a:xfrm>
              <a:custGeom>
                <a:avLst/>
                <a:gdLst/>
                <a:ahLst/>
                <a:cxnLst>
                  <a:cxn ang="0">
                    <a:pos x="0" y="10"/>
                  </a:cxn>
                  <a:cxn ang="0">
                    <a:pos x="0" y="10"/>
                  </a:cxn>
                  <a:cxn ang="0">
                    <a:pos x="0" y="0"/>
                  </a:cxn>
                  <a:cxn ang="0">
                    <a:pos x="8" y="0"/>
                  </a:cxn>
                  <a:cxn ang="0">
                    <a:pos x="8" y="10"/>
                  </a:cxn>
                  <a:cxn ang="0">
                    <a:pos x="0" y="10"/>
                  </a:cxn>
                  <a:cxn ang="0">
                    <a:pos x="0" y="66"/>
                  </a:cxn>
                  <a:cxn ang="0">
                    <a:pos x="0" y="66"/>
                  </a:cxn>
                  <a:cxn ang="0">
                    <a:pos x="0" y="19"/>
                  </a:cxn>
                  <a:cxn ang="0">
                    <a:pos x="8" y="19"/>
                  </a:cxn>
                  <a:cxn ang="0">
                    <a:pos x="8" y="66"/>
                  </a:cxn>
                  <a:cxn ang="0">
                    <a:pos x="0" y="66"/>
                  </a:cxn>
                </a:cxnLst>
                <a:rect l="0" t="0" r="r" b="b"/>
                <a:pathLst>
                  <a:path w="8" h="66">
                    <a:moveTo>
                      <a:pt x="0" y="10"/>
                    </a:moveTo>
                    <a:lnTo>
                      <a:pt x="0" y="10"/>
                    </a:lnTo>
                    <a:lnTo>
                      <a:pt x="0" y="0"/>
                    </a:lnTo>
                    <a:lnTo>
                      <a:pt x="8" y="0"/>
                    </a:lnTo>
                    <a:lnTo>
                      <a:pt x="8" y="10"/>
                    </a:lnTo>
                    <a:lnTo>
                      <a:pt x="0" y="10"/>
                    </a:lnTo>
                    <a:close/>
                    <a:moveTo>
                      <a:pt x="0" y="66"/>
                    </a:moveTo>
                    <a:lnTo>
                      <a:pt x="0" y="66"/>
                    </a:lnTo>
                    <a:lnTo>
                      <a:pt x="0" y="19"/>
                    </a:lnTo>
                    <a:lnTo>
                      <a:pt x="8" y="19"/>
                    </a:ln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79" name="Freeform 359"/>
              <p:cNvSpPr>
                <a:spLocks/>
              </p:cNvSpPr>
              <p:nvPr/>
            </p:nvSpPr>
            <p:spPr bwMode="auto">
              <a:xfrm>
                <a:off x="3489" y="3788"/>
                <a:ext cx="30" cy="86"/>
              </a:xfrm>
              <a:custGeom>
                <a:avLst/>
                <a:gdLst/>
                <a:ahLst/>
                <a:cxnLst>
                  <a:cxn ang="0">
                    <a:pos x="22" y="57"/>
                  </a:cxn>
                  <a:cxn ang="0">
                    <a:pos x="22" y="57"/>
                  </a:cxn>
                  <a:cxn ang="0">
                    <a:pos x="24" y="64"/>
                  </a:cxn>
                  <a:cxn ang="0">
                    <a:pos x="17" y="65"/>
                  </a:cxn>
                  <a:cxn ang="0">
                    <a:pos x="11" y="64"/>
                  </a:cxn>
                  <a:cxn ang="0">
                    <a:pos x="7" y="60"/>
                  </a:cxn>
                  <a:cxn ang="0">
                    <a:pos x="6" y="50"/>
                  </a:cxn>
                  <a:cxn ang="0">
                    <a:pos x="6" y="23"/>
                  </a:cxn>
                  <a:cxn ang="0">
                    <a:pos x="0" y="23"/>
                  </a:cxn>
                  <a:cxn ang="0">
                    <a:pos x="0" y="17"/>
                  </a:cxn>
                  <a:cxn ang="0">
                    <a:pos x="6" y="17"/>
                  </a:cxn>
                  <a:cxn ang="0">
                    <a:pos x="6" y="5"/>
                  </a:cxn>
                  <a:cxn ang="0">
                    <a:pos x="14" y="0"/>
                  </a:cxn>
                  <a:cxn ang="0">
                    <a:pos x="14" y="17"/>
                  </a:cxn>
                  <a:cxn ang="0">
                    <a:pos x="22" y="17"/>
                  </a:cxn>
                  <a:cxn ang="0">
                    <a:pos x="22" y="23"/>
                  </a:cxn>
                  <a:cxn ang="0">
                    <a:pos x="14" y="23"/>
                  </a:cxn>
                  <a:cxn ang="0">
                    <a:pos x="14" y="51"/>
                  </a:cxn>
                  <a:cxn ang="0">
                    <a:pos x="15" y="55"/>
                  </a:cxn>
                  <a:cxn ang="0">
                    <a:pos x="16" y="57"/>
                  </a:cxn>
                  <a:cxn ang="0">
                    <a:pos x="19" y="57"/>
                  </a:cxn>
                  <a:cxn ang="0">
                    <a:pos x="22" y="57"/>
                  </a:cxn>
                  <a:cxn ang="0">
                    <a:pos x="22" y="57"/>
                  </a:cxn>
                </a:cxnLst>
                <a:rect l="0" t="0" r="r" b="b"/>
                <a:pathLst>
                  <a:path w="24" h="65">
                    <a:moveTo>
                      <a:pt x="22" y="57"/>
                    </a:moveTo>
                    <a:lnTo>
                      <a:pt x="22" y="57"/>
                    </a:lnTo>
                    <a:lnTo>
                      <a:pt x="24" y="64"/>
                    </a:lnTo>
                    <a:cubicBezTo>
                      <a:pt x="21" y="65"/>
                      <a:pt x="19" y="65"/>
                      <a:pt x="17" y="65"/>
                    </a:cubicBezTo>
                    <a:cubicBezTo>
                      <a:pt x="15" y="65"/>
                      <a:pt x="12" y="64"/>
                      <a:pt x="11" y="64"/>
                    </a:cubicBezTo>
                    <a:cubicBezTo>
                      <a:pt x="9" y="63"/>
                      <a:pt x="8" y="61"/>
                      <a:pt x="7" y="60"/>
                    </a:cubicBezTo>
                    <a:cubicBezTo>
                      <a:pt x="7" y="58"/>
                      <a:pt x="6" y="55"/>
                      <a:pt x="6" y="50"/>
                    </a:cubicBezTo>
                    <a:lnTo>
                      <a:pt x="6" y="23"/>
                    </a:lnTo>
                    <a:lnTo>
                      <a:pt x="0" y="23"/>
                    </a:lnTo>
                    <a:lnTo>
                      <a:pt x="0" y="17"/>
                    </a:lnTo>
                    <a:lnTo>
                      <a:pt x="6" y="17"/>
                    </a:lnTo>
                    <a:lnTo>
                      <a:pt x="6" y="5"/>
                    </a:lnTo>
                    <a:lnTo>
                      <a:pt x="14" y="0"/>
                    </a:lnTo>
                    <a:lnTo>
                      <a:pt x="14" y="17"/>
                    </a:lnTo>
                    <a:lnTo>
                      <a:pt x="22" y="17"/>
                    </a:lnTo>
                    <a:lnTo>
                      <a:pt x="22" y="23"/>
                    </a:lnTo>
                    <a:lnTo>
                      <a:pt x="14" y="23"/>
                    </a:lnTo>
                    <a:lnTo>
                      <a:pt x="14" y="51"/>
                    </a:lnTo>
                    <a:cubicBezTo>
                      <a:pt x="14" y="53"/>
                      <a:pt x="14" y="55"/>
                      <a:pt x="15" y="55"/>
                    </a:cubicBezTo>
                    <a:cubicBezTo>
                      <a:pt x="15" y="56"/>
                      <a:pt x="15" y="56"/>
                      <a:pt x="16" y="57"/>
                    </a:cubicBezTo>
                    <a:cubicBezTo>
                      <a:pt x="17" y="57"/>
                      <a:pt x="18" y="57"/>
                      <a:pt x="19" y="57"/>
                    </a:cubicBezTo>
                    <a:cubicBezTo>
                      <a:pt x="20" y="57"/>
                      <a:pt x="21" y="57"/>
                      <a:pt x="22" y="57"/>
                    </a:cubicBezTo>
                    <a:lnTo>
                      <a:pt x="22" y="5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80" name="Freeform 360"/>
              <p:cNvSpPr>
                <a:spLocks noEditPoints="1"/>
              </p:cNvSpPr>
              <p:nvPr/>
            </p:nvSpPr>
            <p:spPr bwMode="auto">
              <a:xfrm>
                <a:off x="3524" y="3808"/>
                <a:ext cx="53" cy="66"/>
              </a:xfrm>
              <a:custGeom>
                <a:avLst/>
                <a:gdLst/>
                <a:ahLst/>
                <a:cxnLst>
                  <a:cxn ang="0">
                    <a:pos x="33" y="43"/>
                  </a:cxn>
                  <a:cxn ang="0">
                    <a:pos x="33" y="43"/>
                  </a:cxn>
                  <a:cxn ang="0">
                    <a:pos x="25" y="49"/>
                  </a:cxn>
                  <a:cxn ang="0">
                    <a:pos x="16" y="50"/>
                  </a:cxn>
                  <a:cxn ang="0">
                    <a:pos x="4" y="47"/>
                  </a:cxn>
                  <a:cxn ang="0">
                    <a:pos x="0" y="37"/>
                  </a:cxn>
                  <a:cxn ang="0">
                    <a:pos x="1" y="30"/>
                  </a:cxn>
                  <a:cxn ang="0">
                    <a:pos x="5" y="26"/>
                  </a:cxn>
                  <a:cxn ang="0">
                    <a:pos x="11" y="23"/>
                  </a:cxn>
                  <a:cxn ang="0">
                    <a:pos x="18" y="22"/>
                  </a:cxn>
                  <a:cxn ang="0">
                    <a:pos x="33" y="19"/>
                  </a:cxn>
                  <a:cxn ang="0">
                    <a:pos x="33" y="17"/>
                  </a:cxn>
                  <a:cxn ang="0">
                    <a:pos x="31" y="10"/>
                  </a:cxn>
                  <a:cxn ang="0">
                    <a:pos x="21" y="7"/>
                  </a:cxn>
                  <a:cxn ang="0">
                    <a:pos x="13" y="9"/>
                  </a:cxn>
                  <a:cxn ang="0">
                    <a:pos x="9" y="16"/>
                  </a:cxn>
                  <a:cxn ang="0">
                    <a:pos x="1" y="15"/>
                  </a:cxn>
                  <a:cxn ang="0">
                    <a:pos x="5" y="7"/>
                  </a:cxn>
                  <a:cxn ang="0">
                    <a:pos x="12" y="2"/>
                  </a:cxn>
                  <a:cxn ang="0">
                    <a:pos x="23" y="0"/>
                  </a:cxn>
                  <a:cxn ang="0">
                    <a:pos x="32" y="2"/>
                  </a:cxn>
                  <a:cxn ang="0">
                    <a:pos x="38" y="6"/>
                  </a:cxn>
                  <a:cxn ang="0">
                    <a:pos x="41" y="11"/>
                  </a:cxn>
                  <a:cxn ang="0">
                    <a:pos x="41" y="19"/>
                  </a:cxn>
                  <a:cxn ang="0">
                    <a:pos x="41" y="29"/>
                  </a:cxn>
                  <a:cxn ang="0">
                    <a:pos x="41" y="44"/>
                  </a:cxn>
                  <a:cxn ang="0">
                    <a:pos x="44" y="49"/>
                  </a:cxn>
                  <a:cxn ang="0">
                    <a:pos x="35" y="49"/>
                  </a:cxn>
                  <a:cxn ang="0">
                    <a:pos x="33" y="43"/>
                  </a:cxn>
                  <a:cxn ang="0">
                    <a:pos x="33" y="43"/>
                  </a:cxn>
                  <a:cxn ang="0">
                    <a:pos x="33" y="25"/>
                  </a:cxn>
                  <a:cxn ang="0">
                    <a:pos x="33" y="25"/>
                  </a:cxn>
                  <a:cxn ang="0">
                    <a:pos x="20" y="28"/>
                  </a:cxn>
                  <a:cxn ang="0">
                    <a:pos x="13" y="30"/>
                  </a:cxn>
                  <a:cxn ang="0">
                    <a:pos x="9" y="33"/>
                  </a:cxn>
                  <a:cxn ang="0">
                    <a:pos x="8" y="36"/>
                  </a:cxn>
                  <a:cxn ang="0">
                    <a:pos x="11" y="42"/>
                  </a:cxn>
                  <a:cxn ang="0">
                    <a:pos x="18" y="44"/>
                  </a:cxn>
                  <a:cxn ang="0">
                    <a:pos x="26" y="42"/>
                  </a:cxn>
                  <a:cxn ang="0">
                    <a:pos x="31" y="36"/>
                  </a:cxn>
                  <a:cxn ang="0">
                    <a:pos x="33" y="28"/>
                  </a:cxn>
                  <a:cxn ang="0">
                    <a:pos x="33" y="25"/>
                  </a:cxn>
                </a:cxnLst>
                <a:rect l="0" t="0" r="r" b="b"/>
                <a:pathLst>
                  <a:path w="44" h="50">
                    <a:moveTo>
                      <a:pt x="33" y="43"/>
                    </a:moveTo>
                    <a:lnTo>
                      <a:pt x="33" y="43"/>
                    </a:lnTo>
                    <a:cubicBezTo>
                      <a:pt x="30" y="46"/>
                      <a:pt x="28" y="48"/>
                      <a:pt x="25" y="49"/>
                    </a:cubicBezTo>
                    <a:cubicBezTo>
                      <a:pt x="22" y="50"/>
                      <a:pt x="19" y="50"/>
                      <a:pt x="16" y="50"/>
                    </a:cubicBezTo>
                    <a:cubicBezTo>
                      <a:pt x="11" y="50"/>
                      <a:pt x="7" y="49"/>
                      <a:pt x="4" y="47"/>
                    </a:cubicBezTo>
                    <a:cubicBezTo>
                      <a:pt x="1" y="44"/>
                      <a:pt x="0" y="41"/>
                      <a:pt x="0" y="37"/>
                    </a:cubicBezTo>
                    <a:cubicBezTo>
                      <a:pt x="0" y="34"/>
                      <a:pt x="0" y="32"/>
                      <a:pt x="1" y="30"/>
                    </a:cubicBezTo>
                    <a:cubicBezTo>
                      <a:pt x="2" y="28"/>
                      <a:pt x="4" y="27"/>
                      <a:pt x="5" y="26"/>
                    </a:cubicBezTo>
                    <a:cubicBezTo>
                      <a:pt x="7" y="24"/>
                      <a:pt x="9" y="24"/>
                      <a:pt x="11" y="23"/>
                    </a:cubicBezTo>
                    <a:cubicBezTo>
                      <a:pt x="13" y="23"/>
                      <a:pt x="15" y="22"/>
                      <a:pt x="18" y="22"/>
                    </a:cubicBezTo>
                    <a:cubicBezTo>
                      <a:pt x="25" y="21"/>
                      <a:pt x="30" y="20"/>
                      <a:pt x="33" y="19"/>
                    </a:cubicBezTo>
                    <a:cubicBezTo>
                      <a:pt x="33" y="18"/>
                      <a:pt x="33" y="17"/>
                      <a:pt x="33" y="17"/>
                    </a:cubicBezTo>
                    <a:cubicBezTo>
                      <a:pt x="33" y="14"/>
                      <a:pt x="32" y="11"/>
                      <a:pt x="31" y="10"/>
                    </a:cubicBezTo>
                    <a:cubicBezTo>
                      <a:pt x="28" y="8"/>
                      <a:pt x="25" y="7"/>
                      <a:pt x="21" y="7"/>
                    </a:cubicBezTo>
                    <a:cubicBezTo>
                      <a:pt x="18" y="7"/>
                      <a:pt x="15" y="8"/>
                      <a:pt x="13" y="9"/>
                    </a:cubicBezTo>
                    <a:cubicBezTo>
                      <a:pt x="11" y="11"/>
                      <a:pt x="10" y="13"/>
                      <a:pt x="9" y="16"/>
                    </a:cubicBezTo>
                    <a:lnTo>
                      <a:pt x="1" y="15"/>
                    </a:lnTo>
                    <a:cubicBezTo>
                      <a:pt x="2" y="12"/>
                      <a:pt x="3" y="9"/>
                      <a:pt x="5" y="7"/>
                    </a:cubicBezTo>
                    <a:cubicBezTo>
                      <a:pt x="6" y="5"/>
                      <a:pt x="9" y="3"/>
                      <a:pt x="12" y="2"/>
                    </a:cubicBezTo>
                    <a:cubicBezTo>
                      <a:pt x="15" y="1"/>
                      <a:pt x="18" y="0"/>
                      <a:pt x="23" y="0"/>
                    </a:cubicBezTo>
                    <a:cubicBezTo>
                      <a:pt x="27" y="0"/>
                      <a:pt x="30" y="1"/>
                      <a:pt x="32" y="2"/>
                    </a:cubicBezTo>
                    <a:cubicBezTo>
                      <a:pt x="35" y="3"/>
                      <a:pt x="37" y="4"/>
                      <a:pt x="38" y="6"/>
                    </a:cubicBezTo>
                    <a:cubicBezTo>
                      <a:pt x="39" y="7"/>
                      <a:pt x="40" y="9"/>
                      <a:pt x="41" y="11"/>
                    </a:cubicBezTo>
                    <a:cubicBezTo>
                      <a:pt x="41" y="12"/>
                      <a:pt x="41" y="15"/>
                      <a:pt x="41" y="19"/>
                    </a:cubicBezTo>
                    <a:lnTo>
                      <a:pt x="41" y="29"/>
                    </a:lnTo>
                    <a:cubicBezTo>
                      <a:pt x="41" y="37"/>
                      <a:pt x="41" y="42"/>
                      <a:pt x="41" y="44"/>
                    </a:cubicBezTo>
                    <a:cubicBezTo>
                      <a:pt x="42" y="46"/>
                      <a:pt x="43" y="47"/>
                      <a:pt x="44" y="49"/>
                    </a:cubicBezTo>
                    <a:lnTo>
                      <a:pt x="35" y="49"/>
                    </a:lnTo>
                    <a:cubicBezTo>
                      <a:pt x="34" y="48"/>
                      <a:pt x="34" y="46"/>
                      <a:pt x="33" y="43"/>
                    </a:cubicBezTo>
                    <a:lnTo>
                      <a:pt x="33" y="43"/>
                    </a:lnTo>
                    <a:close/>
                    <a:moveTo>
                      <a:pt x="33" y="25"/>
                    </a:moveTo>
                    <a:lnTo>
                      <a:pt x="33" y="25"/>
                    </a:lnTo>
                    <a:cubicBezTo>
                      <a:pt x="30" y="27"/>
                      <a:pt x="25" y="28"/>
                      <a:pt x="20" y="28"/>
                    </a:cubicBezTo>
                    <a:cubicBezTo>
                      <a:pt x="16" y="29"/>
                      <a:pt x="14" y="29"/>
                      <a:pt x="13" y="30"/>
                    </a:cubicBezTo>
                    <a:cubicBezTo>
                      <a:pt x="11" y="31"/>
                      <a:pt x="10" y="31"/>
                      <a:pt x="9" y="33"/>
                    </a:cubicBezTo>
                    <a:cubicBezTo>
                      <a:pt x="9" y="34"/>
                      <a:pt x="8" y="35"/>
                      <a:pt x="8" y="36"/>
                    </a:cubicBezTo>
                    <a:cubicBezTo>
                      <a:pt x="8" y="39"/>
                      <a:pt x="9" y="40"/>
                      <a:pt x="11" y="42"/>
                    </a:cubicBezTo>
                    <a:cubicBezTo>
                      <a:pt x="12" y="43"/>
                      <a:pt x="15" y="44"/>
                      <a:pt x="18" y="44"/>
                    </a:cubicBezTo>
                    <a:cubicBezTo>
                      <a:pt x="21" y="44"/>
                      <a:pt x="24" y="43"/>
                      <a:pt x="26" y="42"/>
                    </a:cubicBezTo>
                    <a:cubicBezTo>
                      <a:pt x="29" y="41"/>
                      <a:pt x="30" y="39"/>
                      <a:pt x="31" y="36"/>
                    </a:cubicBezTo>
                    <a:cubicBezTo>
                      <a:pt x="32" y="35"/>
                      <a:pt x="33" y="32"/>
                      <a:pt x="33" y="28"/>
                    </a:cubicBezTo>
                    <a:lnTo>
                      <a:pt x="33"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81" name="Freeform 361"/>
              <p:cNvSpPr>
                <a:spLocks/>
              </p:cNvSpPr>
              <p:nvPr/>
            </p:nvSpPr>
            <p:spPr bwMode="auto">
              <a:xfrm>
                <a:off x="3588" y="3785"/>
                <a:ext cx="10" cy="88"/>
              </a:xfrm>
              <a:custGeom>
                <a:avLst/>
                <a:gdLst/>
                <a:ahLst/>
                <a:cxnLst>
                  <a:cxn ang="0">
                    <a:pos x="0" y="66"/>
                  </a:cxn>
                  <a:cxn ang="0">
                    <a:pos x="0" y="66"/>
                  </a:cxn>
                  <a:cxn ang="0">
                    <a:pos x="0" y="0"/>
                  </a:cxn>
                  <a:cxn ang="0">
                    <a:pos x="8" y="0"/>
                  </a:cxn>
                  <a:cxn ang="0">
                    <a:pos x="8" y="66"/>
                  </a:cxn>
                  <a:cxn ang="0">
                    <a:pos x="0" y="66"/>
                  </a:cxn>
                </a:cxnLst>
                <a:rect l="0" t="0" r="r" b="b"/>
                <a:pathLst>
                  <a:path w="8" h="66">
                    <a:moveTo>
                      <a:pt x="0" y="66"/>
                    </a:moveTo>
                    <a:lnTo>
                      <a:pt x="0" y="66"/>
                    </a:lnTo>
                    <a:lnTo>
                      <a:pt x="0" y="0"/>
                    </a:lnTo>
                    <a:lnTo>
                      <a:pt x="8" y="0"/>
                    </a:ln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82" name="Freeform 362"/>
              <p:cNvSpPr>
                <a:spLocks noEditPoints="1"/>
              </p:cNvSpPr>
              <p:nvPr/>
            </p:nvSpPr>
            <p:spPr bwMode="auto">
              <a:xfrm>
                <a:off x="370" y="897"/>
                <a:ext cx="103" cy="115"/>
              </a:xfrm>
              <a:custGeom>
                <a:avLst/>
                <a:gdLst/>
                <a:ahLst/>
                <a:cxnLst>
                  <a:cxn ang="0">
                    <a:pos x="25" y="42"/>
                  </a:cxn>
                  <a:cxn ang="0">
                    <a:pos x="25" y="42"/>
                  </a:cxn>
                  <a:cxn ang="0">
                    <a:pos x="45" y="39"/>
                  </a:cxn>
                  <a:cxn ang="0">
                    <a:pos x="56" y="23"/>
                  </a:cxn>
                  <a:cxn ang="0">
                    <a:pos x="46" y="7"/>
                  </a:cxn>
                  <a:cxn ang="0">
                    <a:pos x="33" y="5"/>
                  </a:cxn>
                  <a:cxn ang="0">
                    <a:pos x="26" y="6"/>
                  </a:cxn>
                  <a:cxn ang="0">
                    <a:pos x="25" y="10"/>
                  </a:cxn>
                  <a:cxn ang="0">
                    <a:pos x="25" y="42"/>
                  </a:cxn>
                  <a:cxn ang="0">
                    <a:pos x="0" y="85"/>
                  </a:cxn>
                  <a:cxn ang="0">
                    <a:pos x="0" y="85"/>
                  </a:cxn>
                  <a:cxn ang="0">
                    <a:pos x="9" y="82"/>
                  </a:cxn>
                  <a:cxn ang="0">
                    <a:pos x="11" y="72"/>
                  </a:cxn>
                  <a:cxn ang="0">
                    <a:pos x="11" y="14"/>
                  </a:cxn>
                  <a:cxn ang="0">
                    <a:pos x="9" y="5"/>
                  </a:cxn>
                  <a:cxn ang="0">
                    <a:pos x="0" y="3"/>
                  </a:cxn>
                  <a:cxn ang="0">
                    <a:pos x="0" y="0"/>
                  </a:cxn>
                  <a:cxn ang="0">
                    <a:pos x="37" y="0"/>
                  </a:cxn>
                  <a:cxn ang="0">
                    <a:pos x="56" y="3"/>
                  </a:cxn>
                  <a:cxn ang="0">
                    <a:pos x="70" y="23"/>
                  </a:cxn>
                  <a:cxn ang="0">
                    <a:pos x="64" y="38"/>
                  </a:cxn>
                  <a:cxn ang="0">
                    <a:pos x="46" y="45"/>
                  </a:cxn>
                  <a:cxn ang="0">
                    <a:pos x="73" y="79"/>
                  </a:cxn>
                  <a:cxn ang="0">
                    <a:pos x="78" y="83"/>
                  </a:cxn>
                  <a:cxn ang="0">
                    <a:pos x="85" y="85"/>
                  </a:cxn>
                  <a:cxn ang="0">
                    <a:pos x="85" y="87"/>
                  </a:cxn>
                  <a:cxn ang="0">
                    <a:pos x="64" y="87"/>
                  </a:cxn>
                  <a:cxn ang="0">
                    <a:pos x="32" y="47"/>
                  </a:cxn>
                  <a:cxn ang="0">
                    <a:pos x="25" y="47"/>
                  </a:cxn>
                  <a:cxn ang="0">
                    <a:pos x="25" y="73"/>
                  </a:cxn>
                  <a:cxn ang="0">
                    <a:pos x="27" y="82"/>
                  </a:cxn>
                  <a:cxn ang="0">
                    <a:pos x="37" y="85"/>
                  </a:cxn>
                  <a:cxn ang="0">
                    <a:pos x="37" y="87"/>
                  </a:cxn>
                  <a:cxn ang="0">
                    <a:pos x="0" y="87"/>
                  </a:cxn>
                  <a:cxn ang="0">
                    <a:pos x="0" y="85"/>
                  </a:cxn>
                </a:cxnLst>
                <a:rect l="0" t="0" r="r" b="b"/>
                <a:pathLst>
                  <a:path w="85" h="87">
                    <a:moveTo>
                      <a:pt x="25" y="42"/>
                    </a:moveTo>
                    <a:lnTo>
                      <a:pt x="25" y="42"/>
                    </a:lnTo>
                    <a:cubicBezTo>
                      <a:pt x="34" y="42"/>
                      <a:pt x="41" y="41"/>
                      <a:pt x="45" y="39"/>
                    </a:cubicBezTo>
                    <a:cubicBezTo>
                      <a:pt x="52" y="36"/>
                      <a:pt x="56" y="31"/>
                      <a:pt x="56" y="23"/>
                    </a:cubicBezTo>
                    <a:cubicBezTo>
                      <a:pt x="56" y="15"/>
                      <a:pt x="52" y="10"/>
                      <a:pt x="46" y="7"/>
                    </a:cubicBezTo>
                    <a:cubicBezTo>
                      <a:pt x="43" y="6"/>
                      <a:pt x="38" y="5"/>
                      <a:pt x="33" y="5"/>
                    </a:cubicBezTo>
                    <a:cubicBezTo>
                      <a:pt x="29" y="5"/>
                      <a:pt x="27" y="5"/>
                      <a:pt x="26" y="6"/>
                    </a:cubicBezTo>
                    <a:cubicBezTo>
                      <a:pt x="25" y="7"/>
                      <a:pt x="25" y="8"/>
                      <a:pt x="25" y="10"/>
                    </a:cubicBezTo>
                    <a:lnTo>
                      <a:pt x="25" y="42"/>
                    </a:lnTo>
                    <a:close/>
                    <a:moveTo>
                      <a:pt x="0" y="85"/>
                    </a:moveTo>
                    <a:lnTo>
                      <a:pt x="0" y="85"/>
                    </a:lnTo>
                    <a:cubicBezTo>
                      <a:pt x="5" y="85"/>
                      <a:pt x="8" y="84"/>
                      <a:pt x="9" y="82"/>
                    </a:cubicBezTo>
                    <a:cubicBezTo>
                      <a:pt x="11" y="81"/>
                      <a:pt x="11" y="77"/>
                      <a:pt x="11" y="72"/>
                    </a:cubicBezTo>
                    <a:lnTo>
                      <a:pt x="11" y="14"/>
                    </a:lnTo>
                    <a:cubicBezTo>
                      <a:pt x="11" y="10"/>
                      <a:pt x="11" y="7"/>
                      <a:pt x="9" y="5"/>
                    </a:cubicBezTo>
                    <a:cubicBezTo>
                      <a:pt x="8" y="4"/>
                      <a:pt x="5" y="3"/>
                      <a:pt x="0" y="3"/>
                    </a:cubicBezTo>
                    <a:lnTo>
                      <a:pt x="0" y="0"/>
                    </a:lnTo>
                    <a:lnTo>
                      <a:pt x="37" y="0"/>
                    </a:lnTo>
                    <a:cubicBezTo>
                      <a:pt x="44" y="0"/>
                      <a:pt x="50" y="1"/>
                      <a:pt x="56" y="3"/>
                    </a:cubicBezTo>
                    <a:cubicBezTo>
                      <a:pt x="65" y="7"/>
                      <a:pt x="70" y="13"/>
                      <a:pt x="70" y="23"/>
                    </a:cubicBezTo>
                    <a:cubicBezTo>
                      <a:pt x="70" y="30"/>
                      <a:pt x="68" y="35"/>
                      <a:pt x="64" y="38"/>
                    </a:cubicBezTo>
                    <a:cubicBezTo>
                      <a:pt x="59" y="42"/>
                      <a:pt x="53" y="44"/>
                      <a:pt x="46" y="45"/>
                    </a:cubicBezTo>
                    <a:lnTo>
                      <a:pt x="73" y="79"/>
                    </a:lnTo>
                    <a:cubicBezTo>
                      <a:pt x="75" y="81"/>
                      <a:pt x="77" y="82"/>
                      <a:pt x="78" y="83"/>
                    </a:cubicBezTo>
                    <a:cubicBezTo>
                      <a:pt x="80" y="84"/>
                      <a:pt x="82" y="85"/>
                      <a:pt x="85" y="85"/>
                    </a:cubicBezTo>
                    <a:lnTo>
                      <a:pt x="85" y="87"/>
                    </a:lnTo>
                    <a:lnTo>
                      <a:pt x="64" y="87"/>
                    </a:lnTo>
                    <a:lnTo>
                      <a:pt x="32" y="47"/>
                    </a:lnTo>
                    <a:lnTo>
                      <a:pt x="25" y="47"/>
                    </a:lnTo>
                    <a:lnTo>
                      <a:pt x="25" y="73"/>
                    </a:lnTo>
                    <a:cubicBezTo>
                      <a:pt x="25" y="78"/>
                      <a:pt x="25" y="81"/>
                      <a:pt x="27" y="82"/>
                    </a:cubicBezTo>
                    <a:cubicBezTo>
                      <a:pt x="28" y="84"/>
                      <a:pt x="32" y="85"/>
                      <a:pt x="37" y="85"/>
                    </a:cubicBezTo>
                    <a:lnTo>
                      <a:pt x="37" y="87"/>
                    </a:lnTo>
                    <a:lnTo>
                      <a:pt x="0" y="87"/>
                    </a:lnTo>
                    <a:lnTo>
                      <a:pt x="0" y="85"/>
                    </a:lnTo>
                    <a:close/>
                  </a:path>
                </a:pathLst>
              </a:cu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83" name="Freeform 363"/>
              <p:cNvSpPr>
                <a:spLocks noEditPoints="1"/>
              </p:cNvSpPr>
              <p:nvPr/>
            </p:nvSpPr>
            <p:spPr bwMode="auto">
              <a:xfrm>
                <a:off x="478" y="932"/>
                <a:ext cx="65" cy="82"/>
              </a:xfrm>
              <a:custGeom>
                <a:avLst/>
                <a:gdLst/>
                <a:ahLst/>
                <a:cxnLst>
                  <a:cxn ang="0">
                    <a:pos x="28" y="0"/>
                  </a:cxn>
                  <a:cxn ang="0">
                    <a:pos x="28" y="0"/>
                  </a:cxn>
                  <a:cxn ang="0">
                    <a:pos x="44" y="6"/>
                  </a:cxn>
                  <a:cxn ang="0">
                    <a:pos x="50" y="24"/>
                  </a:cxn>
                  <a:cxn ang="0">
                    <a:pos x="10" y="24"/>
                  </a:cxn>
                  <a:cxn ang="0">
                    <a:pos x="16" y="46"/>
                  </a:cxn>
                  <a:cxn ang="0">
                    <a:pos x="31" y="53"/>
                  </a:cxn>
                  <a:cxn ang="0">
                    <a:pos x="42" y="49"/>
                  </a:cxn>
                  <a:cxn ang="0">
                    <a:pos x="51" y="39"/>
                  </a:cxn>
                  <a:cxn ang="0">
                    <a:pos x="53" y="40"/>
                  </a:cxn>
                  <a:cxn ang="0">
                    <a:pos x="43" y="55"/>
                  </a:cxn>
                  <a:cxn ang="0">
                    <a:pos x="25" y="62"/>
                  </a:cxn>
                  <a:cxn ang="0">
                    <a:pos x="7" y="53"/>
                  </a:cxn>
                  <a:cxn ang="0">
                    <a:pos x="0" y="32"/>
                  </a:cxn>
                  <a:cxn ang="0">
                    <a:pos x="8" y="9"/>
                  </a:cxn>
                  <a:cxn ang="0">
                    <a:pos x="28" y="0"/>
                  </a:cxn>
                  <a:cxn ang="0">
                    <a:pos x="28" y="0"/>
                  </a:cxn>
                  <a:cxn ang="0">
                    <a:pos x="24" y="5"/>
                  </a:cxn>
                  <a:cxn ang="0">
                    <a:pos x="24" y="5"/>
                  </a:cxn>
                  <a:cxn ang="0">
                    <a:pos x="13" y="11"/>
                  </a:cxn>
                  <a:cxn ang="0">
                    <a:pos x="10" y="20"/>
                  </a:cxn>
                  <a:cxn ang="0">
                    <a:pos x="37" y="20"/>
                  </a:cxn>
                  <a:cxn ang="0">
                    <a:pos x="35" y="10"/>
                  </a:cxn>
                  <a:cxn ang="0">
                    <a:pos x="24" y="5"/>
                  </a:cxn>
                  <a:cxn ang="0">
                    <a:pos x="24" y="5"/>
                  </a:cxn>
                  <a:cxn ang="0">
                    <a:pos x="27" y="0"/>
                  </a:cxn>
                  <a:cxn ang="0">
                    <a:pos x="27" y="0"/>
                  </a:cxn>
                  <a:cxn ang="0">
                    <a:pos x="27" y="0"/>
                  </a:cxn>
                </a:cxnLst>
                <a:rect l="0" t="0" r="r" b="b"/>
                <a:pathLst>
                  <a:path w="53" h="62">
                    <a:moveTo>
                      <a:pt x="28" y="0"/>
                    </a:moveTo>
                    <a:lnTo>
                      <a:pt x="28" y="0"/>
                    </a:lnTo>
                    <a:cubicBezTo>
                      <a:pt x="34" y="0"/>
                      <a:pt x="39" y="2"/>
                      <a:pt x="44" y="6"/>
                    </a:cubicBezTo>
                    <a:cubicBezTo>
                      <a:pt x="48" y="10"/>
                      <a:pt x="50" y="16"/>
                      <a:pt x="50" y="24"/>
                    </a:cubicBezTo>
                    <a:lnTo>
                      <a:pt x="10" y="24"/>
                    </a:lnTo>
                    <a:cubicBezTo>
                      <a:pt x="10" y="34"/>
                      <a:pt x="12" y="41"/>
                      <a:pt x="16" y="46"/>
                    </a:cubicBezTo>
                    <a:cubicBezTo>
                      <a:pt x="20" y="50"/>
                      <a:pt x="25" y="53"/>
                      <a:pt x="31" y="53"/>
                    </a:cubicBezTo>
                    <a:cubicBezTo>
                      <a:pt x="35" y="53"/>
                      <a:pt x="39" y="52"/>
                      <a:pt x="42" y="49"/>
                    </a:cubicBezTo>
                    <a:cubicBezTo>
                      <a:pt x="45" y="47"/>
                      <a:pt x="48" y="43"/>
                      <a:pt x="51" y="39"/>
                    </a:cubicBezTo>
                    <a:lnTo>
                      <a:pt x="53" y="40"/>
                    </a:lnTo>
                    <a:cubicBezTo>
                      <a:pt x="51" y="45"/>
                      <a:pt x="48" y="50"/>
                      <a:pt x="43" y="55"/>
                    </a:cubicBezTo>
                    <a:cubicBezTo>
                      <a:pt x="38" y="60"/>
                      <a:pt x="32" y="62"/>
                      <a:pt x="25" y="62"/>
                    </a:cubicBezTo>
                    <a:cubicBezTo>
                      <a:pt x="17" y="62"/>
                      <a:pt x="11" y="59"/>
                      <a:pt x="7" y="53"/>
                    </a:cubicBezTo>
                    <a:cubicBezTo>
                      <a:pt x="2" y="47"/>
                      <a:pt x="0" y="40"/>
                      <a:pt x="0" y="32"/>
                    </a:cubicBezTo>
                    <a:cubicBezTo>
                      <a:pt x="0" y="23"/>
                      <a:pt x="3" y="16"/>
                      <a:pt x="8" y="9"/>
                    </a:cubicBezTo>
                    <a:cubicBezTo>
                      <a:pt x="13" y="3"/>
                      <a:pt x="20" y="0"/>
                      <a:pt x="28" y="0"/>
                    </a:cubicBezTo>
                    <a:lnTo>
                      <a:pt x="28" y="0"/>
                    </a:lnTo>
                    <a:close/>
                    <a:moveTo>
                      <a:pt x="24" y="5"/>
                    </a:moveTo>
                    <a:lnTo>
                      <a:pt x="24" y="5"/>
                    </a:lnTo>
                    <a:cubicBezTo>
                      <a:pt x="19" y="5"/>
                      <a:pt x="15" y="7"/>
                      <a:pt x="13" y="11"/>
                    </a:cubicBezTo>
                    <a:cubicBezTo>
                      <a:pt x="11" y="14"/>
                      <a:pt x="10" y="16"/>
                      <a:pt x="10" y="20"/>
                    </a:cubicBezTo>
                    <a:lnTo>
                      <a:pt x="37" y="20"/>
                    </a:lnTo>
                    <a:cubicBezTo>
                      <a:pt x="37" y="16"/>
                      <a:pt x="36" y="13"/>
                      <a:pt x="35" y="10"/>
                    </a:cubicBezTo>
                    <a:cubicBezTo>
                      <a:pt x="32" y="7"/>
                      <a:pt x="29" y="5"/>
                      <a:pt x="24" y="5"/>
                    </a:cubicBezTo>
                    <a:lnTo>
                      <a:pt x="24" y="5"/>
                    </a:lnTo>
                    <a:close/>
                    <a:moveTo>
                      <a:pt x="27" y="0"/>
                    </a:moveTo>
                    <a:lnTo>
                      <a:pt x="27" y="0"/>
                    </a:lnTo>
                    <a:lnTo>
                      <a:pt x="27"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84" name="Freeform 364"/>
              <p:cNvSpPr>
                <a:spLocks/>
              </p:cNvSpPr>
              <p:nvPr/>
            </p:nvSpPr>
            <p:spPr bwMode="auto">
              <a:xfrm>
                <a:off x="550" y="934"/>
                <a:ext cx="74" cy="80"/>
              </a:xfrm>
              <a:custGeom>
                <a:avLst/>
                <a:gdLst/>
                <a:ahLst/>
                <a:cxnLst>
                  <a:cxn ang="0">
                    <a:pos x="26" y="0"/>
                  </a:cxn>
                  <a:cxn ang="0">
                    <a:pos x="26" y="0"/>
                  </a:cxn>
                  <a:cxn ang="0">
                    <a:pos x="26" y="2"/>
                  </a:cxn>
                  <a:cxn ang="0">
                    <a:pos x="21" y="3"/>
                  </a:cxn>
                  <a:cxn ang="0">
                    <a:pos x="20" y="5"/>
                  </a:cxn>
                  <a:cxn ang="0">
                    <a:pos x="20" y="7"/>
                  </a:cxn>
                  <a:cxn ang="0">
                    <a:pos x="21" y="10"/>
                  </a:cxn>
                  <a:cxn ang="0">
                    <a:pos x="35" y="43"/>
                  </a:cxn>
                  <a:cxn ang="0">
                    <a:pos x="46" y="14"/>
                  </a:cxn>
                  <a:cxn ang="0">
                    <a:pos x="48" y="10"/>
                  </a:cxn>
                  <a:cxn ang="0">
                    <a:pos x="49" y="6"/>
                  </a:cxn>
                  <a:cxn ang="0">
                    <a:pos x="46" y="2"/>
                  </a:cxn>
                  <a:cxn ang="0">
                    <a:pos x="42" y="2"/>
                  </a:cxn>
                  <a:cxn ang="0">
                    <a:pos x="42" y="0"/>
                  </a:cxn>
                  <a:cxn ang="0">
                    <a:pos x="61" y="0"/>
                  </a:cxn>
                  <a:cxn ang="0">
                    <a:pos x="61" y="2"/>
                  </a:cxn>
                  <a:cxn ang="0">
                    <a:pos x="56" y="4"/>
                  </a:cxn>
                  <a:cxn ang="0">
                    <a:pos x="52" y="12"/>
                  </a:cxn>
                  <a:cxn ang="0">
                    <a:pos x="33" y="59"/>
                  </a:cxn>
                  <a:cxn ang="0">
                    <a:pos x="33" y="60"/>
                  </a:cxn>
                  <a:cxn ang="0">
                    <a:pos x="32" y="61"/>
                  </a:cxn>
                  <a:cxn ang="0">
                    <a:pos x="31" y="60"/>
                  </a:cxn>
                  <a:cxn ang="0">
                    <a:pos x="30" y="58"/>
                  </a:cxn>
                  <a:cxn ang="0">
                    <a:pos x="10" y="11"/>
                  </a:cxn>
                  <a:cxn ang="0">
                    <a:pos x="5" y="3"/>
                  </a:cxn>
                  <a:cxn ang="0">
                    <a:pos x="0" y="2"/>
                  </a:cxn>
                  <a:cxn ang="0">
                    <a:pos x="0" y="0"/>
                  </a:cxn>
                  <a:cxn ang="0">
                    <a:pos x="26" y="0"/>
                  </a:cxn>
                </a:cxnLst>
                <a:rect l="0" t="0" r="r" b="b"/>
                <a:pathLst>
                  <a:path w="61" h="61">
                    <a:moveTo>
                      <a:pt x="26" y="0"/>
                    </a:moveTo>
                    <a:lnTo>
                      <a:pt x="26" y="0"/>
                    </a:lnTo>
                    <a:lnTo>
                      <a:pt x="26" y="2"/>
                    </a:lnTo>
                    <a:cubicBezTo>
                      <a:pt x="24" y="2"/>
                      <a:pt x="22" y="2"/>
                      <a:pt x="21" y="3"/>
                    </a:cubicBezTo>
                    <a:cubicBezTo>
                      <a:pt x="20" y="3"/>
                      <a:pt x="20" y="4"/>
                      <a:pt x="20" y="5"/>
                    </a:cubicBezTo>
                    <a:cubicBezTo>
                      <a:pt x="20" y="6"/>
                      <a:pt x="20" y="7"/>
                      <a:pt x="20" y="7"/>
                    </a:cubicBezTo>
                    <a:cubicBezTo>
                      <a:pt x="20" y="8"/>
                      <a:pt x="21" y="9"/>
                      <a:pt x="21" y="10"/>
                    </a:cubicBezTo>
                    <a:lnTo>
                      <a:pt x="35" y="43"/>
                    </a:lnTo>
                    <a:lnTo>
                      <a:pt x="46" y="14"/>
                    </a:lnTo>
                    <a:cubicBezTo>
                      <a:pt x="47" y="13"/>
                      <a:pt x="47" y="11"/>
                      <a:pt x="48" y="10"/>
                    </a:cubicBezTo>
                    <a:cubicBezTo>
                      <a:pt x="48" y="8"/>
                      <a:pt x="49" y="7"/>
                      <a:pt x="49" y="6"/>
                    </a:cubicBezTo>
                    <a:cubicBezTo>
                      <a:pt x="49" y="4"/>
                      <a:pt x="48" y="3"/>
                      <a:pt x="46" y="2"/>
                    </a:cubicBezTo>
                    <a:cubicBezTo>
                      <a:pt x="45" y="2"/>
                      <a:pt x="44" y="2"/>
                      <a:pt x="42" y="2"/>
                    </a:cubicBezTo>
                    <a:lnTo>
                      <a:pt x="42" y="0"/>
                    </a:lnTo>
                    <a:lnTo>
                      <a:pt x="61" y="0"/>
                    </a:lnTo>
                    <a:lnTo>
                      <a:pt x="61" y="2"/>
                    </a:lnTo>
                    <a:cubicBezTo>
                      <a:pt x="58" y="2"/>
                      <a:pt x="57" y="2"/>
                      <a:pt x="56" y="4"/>
                    </a:cubicBezTo>
                    <a:cubicBezTo>
                      <a:pt x="55" y="5"/>
                      <a:pt x="54" y="8"/>
                      <a:pt x="52" y="12"/>
                    </a:cubicBezTo>
                    <a:lnTo>
                      <a:pt x="33" y="59"/>
                    </a:lnTo>
                    <a:cubicBezTo>
                      <a:pt x="33" y="59"/>
                      <a:pt x="33" y="60"/>
                      <a:pt x="33" y="60"/>
                    </a:cubicBezTo>
                    <a:cubicBezTo>
                      <a:pt x="32" y="61"/>
                      <a:pt x="32" y="61"/>
                      <a:pt x="32" y="61"/>
                    </a:cubicBezTo>
                    <a:cubicBezTo>
                      <a:pt x="31" y="61"/>
                      <a:pt x="31" y="60"/>
                      <a:pt x="31" y="60"/>
                    </a:cubicBezTo>
                    <a:cubicBezTo>
                      <a:pt x="30" y="59"/>
                      <a:pt x="30" y="59"/>
                      <a:pt x="30" y="58"/>
                    </a:cubicBezTo>
                    <a:lnTo>
                      <a:pt x="10" y="11"/>
                    </a:lnTo>
                    <a:cubicBezTo>
                      <a:pt x="8" y="7"/>
                      <a:pt x="7" y="5"/>
                      <a:pt x="5" y="3"/>
                    </a:cubicBezTo>
                    <a:cubicBezTo>
                      <a:pt x="4" y="2"/>
                      <a:pt x="2" y="2"/>
                      <a:pt x="0" y="2"/>
                    </a:cubicBezTo>
                    <a:lnTo>
                      <a:pt x="0" y="0"/>
                    </a:lnTo>
                    <a:lnTo>
                      <a:pt x="26"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85" name="Freeform 365"/>
              <p:cNvSpPr>
                <a:spLocks noEditPoints="1"/>
              </p:cNvSpPr>
              <p:nvPr/>
            </p:nvSpPr>
            <p:spPr bwMode="auto">
              <a:xfrm>
                <a:off x="630" y="932"/>
                <a:ext cx="65" cy="82"/>
              </a:xfrm>
              <a:custGeom>
                <a:avLst/>
                <a:gdLst/>
                <a:ahLst/>
                <a:cxnLst>
                  <a:cxn ang="0">
                    <a:pos x="27" y="0"/>
                  </a:cxn>
                  <a:cxn ang="0">
                    <a:pos x="27" y="0"/>
                  </a:cxn>
                  <a:cxn ang="0">
                    <a:pos x="43" y="6"/>
                  </a:cxn>
                  <a:cxn ang="0">
                    <a:pos x="50" y="24"/>
                  </a:cxn>
                  <a:cxn ang="0">
                    <a:pos x="9" y="24"/>
                  </a:cxn>
                  <a:cxn ang="0">
                    <a:pos x="16" y="46"/>
                  </a:cxn>
                  <a:cxn ang="0">
                    <a:pos x="31" y="53"/>
                  </a:cxn>
                  <a:cxn ang="0">
                    <a:pos x="42" y="49"/>
                  </a:cxn>
                  <a:cxn ang="0">
                    <a:pos x="51" y="39"/>
                  </a:cxn>
                  <a:cxn ang="0">
                    <a:pos x="53" y="40"/>
                  </a:cxn>
                  <a:cxn ang="0">
                    <a:pos x="43" y="55"/>
                  </a:cxn>
                  <a:cxn ang="0">
                    <a:pos x="25" y="62"/>
                  </a:cxn>
                  <a:cxn ang="0">
                    <a:pos x="6" y="53"/>
                  </a:cxn>
                  <a:cxn ang="0">
                    <a:pos x="0" y="32"/>
                  </a:cxn>
                  <a:cxn ang="0">
                    <a:pos x="8" y="9"/>
                  </a:cxn>
                  <a:cxn ang="0">
                    <a:pos x="27" y="0"/>
                  </a:cxn>
                  <a:cxn ang="0">
                    <a:pos x="27" y="0"/>
                  </a:cxn>
                  <a:cxn ang="0">
                    <a:pos x="24" y="5"/>
                  </a:cxn>
                  <a:cxn ang="0">
                    <a:pos x="24" y="5"/>
                  </a:cxn>
                  <a:cxn ang="0">
                    <a:pos x="13" y="11"/>
                  </a:cxn>
                  <a:cxn ang="0">
                    <a:pos x="10" y="20"/>
                  </a:cxn>
                  <a:cxn ang="0">
                    <a:pos x="37" y="20"/>
                  </a:cxn>
                  <a:cxn ang="0">
                    <a:pos x="34" y="10"/>
                  </a:cxn>
                  <a:cxn ang="0">
                    <a:pos x="24" y="5"/>
                  </a:cxn>
                  <a:cxn ang="0">
                    <a:pos x="24" y="5"/>
                  </a:cxn>
                  <a:cxn ang="0">
                    <a:pos x="27" y="0"/>
                  </a:cxn>
                  <a:cxn ang="0">
                    <a:pos x="27" y="0"/>
                  </a:cxn>
                  <a:cxn ang="0">
                    <a:pos x="27" y="0"/>
                  </a:cxn>
                </a:cxnLst>
                <a:rect l="0" t="0" r="r" b="b"/>
                <a:pathLst>
                  <a:path w="53" h="62">
                    <a:moveTo>
                      <a:pt x="27" y="0"/>
                    </a:moveTo>
                    <a:lnTo>
                      <a:pt x="27" y="0"/>
                    </a:lnTo>
                    <a:cubicBezTo>
                      <a:pt x="34" y="0"/>
                      <a:pt x="39" y="2"/>
                      <a:pt x="43" y="6"/>
                    </a:cubicBezTo>
                    <a:cubicBezTo>
                      <a:pt x="48" y="10"/>
                      <a:pt x="50" y="16"/>
                      <a:pt x="50" y="24"/>
                    </a:cubicBezTo>
                    <a:lnTo>
                      <a:pt x="9" y="24"/>
                    </a:lnTo>
                    <a:cubicBezTo>
                      <a:pt x="10" y="34"/>
                      <a:pt x="12" y="41"/>
                      <a:pt x="16" y="46"/>
                    </a:cubicBezTo>
                    <a:cubicBezTo>
                      <a:pt x="20" y="50"/>
                      <a:pt x="25" y="53"/>
                      <a:pt x="31" y="53"/>
                    </a:cubicBezTo>
                    <a:cubicBezTo>
                      <a:pt x="35" y="53"/>
                      <a:pt x="39" y="52"/>
                      <a:pt x="42" y="49"/>
                    </a:cubicBezTo>
                    <a:cubicBezTo>
                      <a:pt x="45" y="47"/>
                      <a:pt x="48" y="43"/>
                      <a:pt x="51" y="39"/>
                    </a:cubicBezTo>
                    <a:lnTo>
                      <a:pt x="53" y="40"/>
                    </a:lnTo>
                    <a:cubicBezTo>
                      <a:pt x="51" y="45"/>
                      <a:pt x="48" y="50"/>
                      <a:pt x="43" y="55"/>
                    </a:cubicBezTo>
                    <a:cubicBezTo>
                      <a:pt x="38" y="60"/>
                      <a:pt x="32" y="62"/>
                      <a:pt x="25" y="62"/>
                    </a:cubicBezTo>
                    <a:cubicBezTo>
                      <a:pt x="17" y="62"/>
                      <a:pt x="11" y="59"/>
                      <a:pt x="6" y="53"/>
                    </a:cubicBezTo>
                    <a:cubicBezTo>
                      <a:pt x="2" y="47"/>
                      <a:pt x="0" y="40"/>
                      <a:pt x="0" y="32"/>
                    </a:cubicBezTo>
                    <a:cubicBezTo>
                      <a:pt x="0" y="23"/>
                      <a:pt x="2" y="16"/>
                      <a:pt x="8" y="9"/>
                    </a:cubicBezTo>
                    <a:cubicBezTo>
                      <a:pt x="13" y="3"/>
                      <a:pt x="19" y="0"/>
                      <a:pt x="27" y="0"/>
                    </a:cubicBezTo>
                    <a:lnTo>
                      <a:pt x="27" y="0"/>
                    </a:lnTo>
                    <a:close/>
                    <a:moveTo>
                      <a:pt x="24" y="5"/>
                    </a:moveTo>
                    <a:lnTo>
                      <a:pt x="24" y="5"/>
                    </a:lnTo>
                    <a:cubicBezTo>
                      <a:pt x="19" y="5"/>
                      <a:pt x="15" y="7"/>
                      <a:pt x="13" y="11"/>
                    </a:cubicBezTo>
                    <a:cubicBezTo>
                      <a:pt x="11" y="14"/>
                      <a:pt x="10" y="16"/>
                      <a:pt x="10" y="20"/>
                    </a:cubicBezTo>
                    <a:lnTo>
                      <a:pt x="37" y="20"/>
                    </a:lnTo>
                    <a:cubicBezTo>
                      <a:pt x="36" y="16"/>
                      <a:pt x="35" y="13"/>
                      <a:pt x="34" y="10"/>
                    </a:cubicBezTo>
                    <a:cubicBezTo>
                      <a:pt x="32" y="7"/>
                      <a:pt x="29" y="5"/>
                      <a:pt x="24" y="5"/>
                    </a:cubicBezTo>
                    <a:lnTo>
                      <a:pt x="24" y="5"/>
                    </a:lnTo>
                    <a:close/>
                    <a:moveTo>
                      <a:pt x="27" y="0"/>
                    </a:moveTo>
                    <a:lnTo>
                      <a:pt x="27" y="0"/>
                    </a:lnTo>
                    <a:lnTo>
                      <a:pt x="27"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86" name="Freeform 366"/>
              <p:cNvSpPr>
                <a:spLocks noEditPoints="1"/>
              </p:cNvSpPr>
              <p:nvPr/>
            </p:nvSpPr>
            <p:spPr bwMode="auto">
              <a:xfrm>
                <a:off x="702" y="932"/>
                <a:ext cx="76" cy="80"/>
              </a:xfrm>
              <a:custGeom>
                <a:avLst/>
                <a:gdLst/>
                <a:ahLst/>
                <a:cxnLst>
                  <a:cxn ang="0">
                    <a:pos x="0" y="59"/>
                  </a:cxn>
                  <a:cxn ang="0">
                    <a:pos x="0" y="59"/>
                  </a:cxn>
                  <a:cxn ang="0">
                    <a:pos x="6" y="56"/>
                  </a:cxn>
                  <a:cxn ang="0">
                    <a:pos x="8" y="49"/>
                  </a:cxn>
                  <a:cxn ang="0">
                    <a:pos x="8" y="16"/>
                  </a:cxn>
                  <a:cxn ang="0">
                    <a:pos x="7" y="10"/>
                  </a:cxn>
                  <a:cxn ang="0">
                    <a:pos x="2" y="8"/>
                  </a:cxn>
                  <a:cxn ang="0">
                    <a:pos x="1" y="8"/>
                  </a:cxn>
                  <a:cxn ang="0">
                    <a:pos x="0" y="8"/>
                  </a:cxn>
                  <a:cxn ang="0">
                    <a:pos x="0" y="6"/>
                  </a:cxn>
                  <a:cxn ang="0">
                    <a:pos x="12" y="2"/>
                  </a:cxn>
                  <a:cxn ang="0">
                    <a:pos x="18" y="0"/>
                  </a:cxn>
                  <a:cxn ang="0">
                    <a:pos x="19" y="0"/>
                  </a:cxn>
                  <a:cxn ang="0">
                    <a:pos x="19" y="1"/>
                  </a:cxn>
                  <a:cxn ang="0">
                    <a:pos x="19" y="11"/>
                  </a:cxn>
                  <a:cxn ang="0">
                    <a:pos x="28" y="3"/>
                  </a:cxn>
                  <a:cxn ang="0">
                    <a:pos x="39" y="0"/>
                  </a:cxn>
                  <a:cxn ang="0">
                    <a:pos x="46" y="2"/>
                  </a:cxn>
                  <a:cxn ang="0">
                    <a:pos x="53" y="20"/>
                  </a:cxn>
                  <a:cxn ang="0">
                    <a:pos x="53" y="50"/>
                  </a:cxn>
                  <a:cxn ang="0">
                    <a:pos x="55" y="57"/>
                  </a:cxn>
                  <a:cxn ang="0">
                    <a:pos x="62" y="59"/>
                  </a:cxn>
                  <a:cxn ang="0">
                    <a:pos x="62" y="60"/>
                  </a:cxn>
                  <a:cxn ang="0">
                    <a:pos x="34" y="60"/>
                  </a:cxn>
                  <a:cxn ang="0">
                    <a:pos x="34" y="59"/>
                  </a:cxn>
                  <a:cxn ang="0">
                    <a:pos x="41" y="56"/>
                  </a:cxn>
                  <a:cxn ang="0">
                    <a:pos x="42" y="48"/>
                  </a:cxn>
                  <a:cxn ang="0">
                    <a:pos x="42" y="20"/>
                  </a:cxn>
                  <a:cxn ang="0">
                    <a:pos x="40" y="11"/>
                  </a:cxn>
                  <a:cxn ang="0">
                    <a:pos x="33" y="7"/>
                  </a:cxn>
                  <a:cxn ang="0">
                    <a:pos x="25" y="10"/>
                  </a:cxn>
                  <a:cxn ang="0">
                    <a:pos x="19" y="15"/>
                  </a:cxn>
                  <a:cxn ang="0">
                    <a:pos x="19" y="51"/>
                  </a:cxn>
                  <a:cxn ang="0">
                    <a:pos x="21" y="57"/>
                  </a:cxn>
                  <a:cxn ang="0">
                    <a:pos x="28" y="59"/>
                  </a:cxn>
                  <a:cxn ang="0">
                    <a:pos x="28" y="60"/>
                  </a:cxn>
                  <a:cxn ang="0">
                    <a:pos x="0" y="60"/>
                  </a:cxn>
                  <a:cxn ang="0">
                    <a:pos x="0" y="59"/>
                  </a:cxn>
                  <a:cxn ang="0">
                    <a:pos x="31" y="0"/>
                  </a:cxn>
                  <a:cxn ang="0">
                    <a:pos x="31" y="0"/>
                  </a:cxn>
                  <a:cxn ang="0">
                    <a:pos x="31" y="0"/>
                  </a:cxn>
                </a:cxnLst>
                <a:rect l="0" t="0" r="r" b="b"/>
                <a:pathLst>
                  <a:path w="62" h="60">
                    <a:moveTo>
                      <a:pt x="0" y="59"/>
                    </a:moveTo>
                    <a:lnTo>
                      <a:pt x="0" y="59"/>
                    </a:lnTo>
                    <a:cubicBezTo>
                      <a:pt x="3" y="58"/>
                      <a:pt x="5" y="58"/>
                      <a:pt x="6" y="56"/>
                    </a:cubicBezTo>
                    <a:cubicBezTo>
                      <a:pt x="7" y="55"/>
                      <a:pt x="8" y="53"/>
                      <a:pt x="8" y="49"/>
                    </a:cubicBezTo>
                    <a:lnTo>
                      <a:pt x="8" y="16"/>
                    </a:lnTo>
                    <a:cubicBezTo>
                      <a:pt x="8" y="13"/>
                      <a:pt x="8" y="11"/>
                      <a:pt x="7" y="10"/>
                    </a:cubicBezTo>
                    <a:cubicBezTo>
                      <a:pt x="6" y="9"/>
                      <a:pt x="5" y="8"/>
                      <a:pt x="2" y="8"/>
                    </a:cubicBezTo>
                    <a:cubicBezTo>
                      <a:pt x="2" y="8"/>
                      <a:pt x="1" y="8"/>
                      <a:pt x="1" y="8"/>
                    </a:cubicBezTo>
                    <a:cubicBezTo>
                      <a:pt x="1" y="8"/>
                      <a:pt x="0" y="8"/>
                      <a:pt x="0" y="8"/>
                    </a:cubicBezTo>
                    <a:lnTo>
                      <a:pt x="0" y="6"/>
                    </a:lnTo>
                    <a:cubicBezTo>
                      <a:pt x="1" y="5"/>
                      <a:pt x="5" y="4"/>
                      <a:pt x="12" y="2"/>
                    </a:cubicBezTo>
                    <a:lnTo>
                      <a:pt x="18" y="0"/>
                    </a:lnTo>
                    <a:cubicBezTo>
                      <a:pt x="18" y="0"/>
                      <a:pt x="19" y="0"/>
                      <a:pt x="19" y="0"/>
                    </a:cubicBezTo>
                    <a:cubicBezTo>
                      <a:pt x="19" y="0"/>
                      <a:pt x="19" y="1"/>
                      <a:pt x="19" y="1"/>
                    </a:cubicBezTo>
                    <a:lnTo>
                      <a:pt x="19" y="11"/>
                    </a:lnTo>
                    <a:cubicBezTo>
                      <a:pt x="23" y="7"/>
                      <a:pt x="26" y="4"/>
                      <a:pt x="28" y="3"/>
                    </a:cubicBezTo>
                    <a:cubicBezTo>
                      <a:pt x="31" y="1"/>
                      <a:pt x="35" y="0"/>
                      <a:pt x="39" y="0"/>
                    </a:cubicBezTo>
                    <a:cubicBezTo>
                      <a:pt x="41" y="0"/>
                      <a:pt x="44" y="1"/>
                      <a:pt x="46" y="2"/>
                    </a:cubicBezTo>
                    <a:cubicBezTo>
                      <a:pt x="51" y="6"/>
                      <a:pt x="53" y="11"/>
                      <a:pt x="53" y="20"/>
                    </a:cubicBezTo>
                    <a:lnTo>
                      <a:pt x="53" y="50"/>
                    </a:lnTo>
                    <a:cubicBezTo>
                      <a:pt x="53" y="53"/>
                      <a:pt x="54" y="55"/>
                      <a:pt x="55" y="57"/>
                    </a:cubicBezTo>
                    <a:cubicBezTo>
                      <a:pt x="57" y="58"/>
                      <a:pt x="59" y="59"/>
                      <a:pt x="62" y="59"/>
                    </a:cubicBezTo>
                    <a:lnTo>
                      <a:pt x="62" y="60"/>
                    </a:lnTo>
                    <a:lnTo>
                      <a:pt x="34" y="60"/>
                    </a:lnTo>
                    <a:lnTo>
                      <a:pt x="34" y="59"/>
                    </a:lnTo>
                    <a:cubicBezTo>
                      <a:pt x="37" y="58"/>
                      <a:pt x="39" y="57"/>
                      <a:pt x="41" y="56"/>
                    </a:cubicBezTo>
                    <a:cubicBezTo>
                      <a:pt x="42" y="55"/>
                      <a:pt x="42" y="52"/>
                      <a:pt x="42" y="48"/>
                    </a:cubicBezTo>
                    <a:lnTo>
                      <a:pt x="42" y="20"/>
                    </a:lnTo>
                    <a:cubicBezTo>
                      <a:pt x="42" y="16"/>
                      <a:pt x="42" y="13"/>
                      <a:pt x="40" y="11"/>
                    </a:cubicBezTo>
                    <a:cubicBezTo>
                      <a:pt x="39" y="8"/>
                      <a:pt x="37" y="7"/>
                      <a:pt x="33" y="7"/>
                    </a:cubicBezTo>
                    <a:cubicBezTo>
                      <a:pt x="30" y="7"/>
                      <a:pt x="28" y="8"/>
                      <a:pt x="25" y="10"/>
                    </a:cubicBezTo>
                    <a:cubicBezTo>
                      <a:pt x="24" y="11"/>
                      <a:pt x="22" y="12"/>
                      <a:pt x="19" y="15"/>
                    </a:cubicBezTo>
                    <a:lnTo>
                      <a:pt x="19" y="51"/>
                    </a:lnTo>
                    <a:cubicBezTo>
                      <a:pt x="19" y="54"/>
                      <a:pt x="20" y="56"/>
                      <a:pt x="21" y="57"/>
                    </a:cubicBezTo>
                    <a:cubicBezTo>
                      <a:pt x="23" y="58"/>
                      <a:pt x="25" y="59"/>
                      <a:pt x="28" y="59"/>
                    </a:cubicBezTo>
                    <a:lnTo>
                      <a:pt x="28" y="60"/>
                    </a:lnTo>
                    <a:lnTo>
                      <a:pt x="0" y="60"/>
                    </a:lnTo>
                    <a:lnTo>
                      <a:pt x="0" y="59"/>
                    </a:lnTo>
                    <a:close/>
                    <a:moveTo>
                      <a:pt x="31" y="0"/>
                    </a:moveTo>
                    <a:lnTo>
                      <a:pt x="31" y="0"/>
                    </a:lnTo>
                    <a:lnTo>
                      <a:pt x="31"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87" name="Freeform 367"/>
              <p:cNvSpPr>
                <a:spLocks noEditPoints="1"/>
              </p:cNvSpPr>
              <p:nvPr/>
            </p:nvSpPr>
            <p:spPr bwMode="auto">
              <a:xfrm>
                <a:off x="780" y="932"/>
                <a:ext cx="75" cy="82"/>
              </a:xfrm>
              <a:custGeom>
                <a:avLst/>
                <a:gdLst/>
                <a:ahLst/>
                <a:cxnLst>
                  <a:cxn ang="0">
                    <a:pos x="19" y="1"/>
                  </a:cxn>
                  <a:cxn ang="0">
                    <a:pos x="19" y="1"/>
                  </a:cxn>
                  <a:cxn ang="0">
                    <a:pos x="19" y="42"/>
                  </a:cxn>
                  <a:cxn ang="0">
                    <a:pos x="21" y="49"/>
                  </a:cxn>
                  <a:cxn ang="0">
                    <a:pos x="29" y="54"/>
                  </a:cxn>
                  <a:cxn ang="0">
                    <a:pos x="38" y="51"/>
                  </a:cxn>
                  <a:cxn ang="0">
                    <a:pos x="43" y="47"/>
                  </a:cxn>
                  <a:cxn ang="0">
                    <a:pos x="43" y="11"/>
                  </a:cxn>
                  <a:cxn ang="0">
                    <a:pos x="41" y="5"/>
                  </a:cxn>
                  <a:cxn ang="0">
                    <a:pos x="33" y="3"/>
                  </a:cxn>
                  <a:cxn ang="0">
                    <a:pos x="33" y="1"/>
                  </a:cxn>
                  <a:cxn ang="0">
                    <a:pos x="54" y="1"/>
                  </a:cxn>
                  <a:cxn ang="0">
                    <a:pos x="54" y="46"/>
                  </a:cxn>
                  <a:cxn ang="0">
                    <a:pos x="56" y="52"/>
                  </a:cxn>
                  <a:cxn ang="0">
                    <a:pos x="62" y="54"/>
                  </a:cxn>
                  <a:cxn ang="0">
                    <a:pos x="62" y="55"/>
                  </a:cxn>
                  <a:cxn ang="0">
                    <a:pos x="57" y="57"/>
                  </a:cxn>
                  <a:cxn ang="0">
                    <a:pos x="51" y="59"/>
                  </a:cxn>
                  <a:cxn ang="0">
                    <a:pos x="44" y="61"/>
                  </a:cxn>
                  <a:cxn ang="0">
                    <a:pos x="44" y="61"/>
                  </a:cxn>
                  <a:cxn ang="0">
                    <a:pos x="44" y="60"/>
                  </a:cxn>
                  <a:cxn ang="0">
                    <a:pos x="44" y="50"/>
                  </a:cxn>
                  <a:cxn ang="0">
                    <a:pos x="36" y="58"/>
                  </a:cxn>
                  <a:cxn ang="0">
                    <a:pos x="24" y="62"/>
                  </a:cxn>
                  <a:cxn ang="0">
                    <a:pos x="13" y="58"/>
                  </a:cxn>
                  <a:cxn ang="0">
                    <a:pos x="8" y="44"/>
                  </a:cxn>
                  <a:cxn ang="0">
                    <a:pos x="8" y="11"/>
                  </a:cxn>
                  <a:cxn ang="0">
                    <a:pos x="6" y="4"/>
                  </a:cxn>
                  <a:cxn ang="0">
                    <a:pos x="0" y="3"/>
                  </a:cxn>
                  <a:cxn ang="0">
                    <a:pos x="0" y="1"/>
                  </a:cxn>
                  <a:cxn ang="0">
                    <a:pos x="19" y="1"/>
                  </a:cxn>
                  <a:cxn ang="0">
                    <a:pos x="32" y="0"/>
                  </a:cxn>
                  <a:cxn ang="0">
                    <a:pos x="32" y="0"/>
                  </a:cxn>
                  <a:cxn ang="0">
                    <a:pos x="32" y="0"/>
                  </a:cxn>
                </a:cxnLst>
                <a:rect l="0" t="0" r="r" b="b"/>
                <a:pathLst>
                  <a:path w="62" h="62">
                    <a:moveTo>
                      <a:pt x="19" y="1"/>
                    </a:moveTo>
                    <a:lnTo>
                      <a:pt x="19" y="1"/>
                    </a:lnTo>
                    <a:lnTo>
                      <a:pt x="19" y="42"/>
                    </a:lnTo>
                    <a:cubicBezTo>
                      <a:pt x="19" y="45"/>
                      <a:pt x="20" y="47"/>
                      <a:pt x="21" y="49"/>
                    </a:cubicBezTo>
                    <a:cubicBezTo>
                      <a:pt x="22" y="52"/>
                      <a:pt x="25" y="54"/>
                      <a:pt x="29" y="54"/>
                    </a:cubicBezTo>
                    <a:cubicBezTo>
                      <a:pt x="32" y="54"/>
                      <a:pt x="35" y="53"/>
                      <a:pt x="38" y="51"/>
                    </a:cubicBezTo>
                    <a:cubicBezTo>
                      <a:pt x="40" y="50"/>
                      <a:pt x="41" y="49"/>
                      <a:pt x="43" y="47"/>
                    </a:cubicBezTo>
                    <a:lnTo>
                      <a:pt x="43" y="11"/>
                    </a:lnTo>
                    <a:cubicBezTo>
                      <a:pt x="43" y="8"/>
                      <a:pt x="42" y="6"/>
                      <a:pt x="41" y="5"/>
                    </a:cubicBezTo>
                    <a:cubicBezTo>
                      <a:pt x="40" y="4"/>
                      <a:pt x="37" y="3"/>
                      <a:pt x="33" y="3"/>
                    </a:cubicBezTo>
                    <a:lnTo>
                      <a:pt x="33" y="1"/>
                    </a:lnTo>
                    <a:lnTo>
                      <a:pt x="54" y="1"/>
                    </a:lnTo>
                    <a:lnTo>
                      <a:pt x="54" y="46"/>
                    </a:lnTo>
                    <a:cubicBezTo>
                      <a:pt x="54" y="49"/>
                      <a:pt x="55" y="51"/>
                      <a:pt x="56" y="52"/>
                    </a:cubicBezTo>
                    <a:cubicBezTo>
                      <a:pt x="57" y="53"/>
                      <a:pt x="59" y="54"/>
                      <a:pt x="62" y="54"/>
                    </a:cubicBezTo>
                    <a:lnTo>
                      <a:pt x="62" y="55"/>
                    </a:lnTo>
                    <a:cubicBezTo>
                      <a:pt x="60" y="56"/>
                      <a:pt x="58" y="57"/>
                      <a:pt x="57" y="57"/>
                    </a:cubicBezTo>
                    <a:cubicBezTo>
                      <a:pt x="56" y="57"/>
                      <a:pt x="54" y="58"/>
                      <a:pt x="51" y="59"/>
                    </a:cubicBezTo>
                    <a:cubicBezTo>
                      <a:pt x="50" y="59"/>
                      <a:pt x="48" y="60"/>
                      <a:pt x="44" y="61"/>
                    </a:cubicBezTo>
                    <a:cubicBezTo>
                      <a:pt x="44" y="61"/>
                      <a:pt x="44" y="61"/>
                      <a:pt x="44" y="61"/>
                    </a:cubicBezTo>
                    <a:cubicBezTo>
                      <a:pt x="44" y="61"/>
                      <a:pt x="44" y="61"/>
                      <a:pt x="44" y="60"/>
                    </a:cubicBezTo>
                    <a:lnTo>
                      <a:pt x="44" y="50"/>
                    </a:lnTo>
                    <a:cubicBezTo>
                      <a:pt x="41" y="54"/>
                      <a:pt x="38" y="56"/>
                      <a:pt x="36" y="58"/>
                    </a:cubicBezTo>
                    <a:cubicBezTo>
                      <a:pt x="32" y="60"/>
                      <a:pt x="28" y="62"/>
                      <a:pt x="24" y="62"/>
                    </a:cubicBezTo>
                    <a:cubicBezTo>
                      <a:pt x="20" y="62"/>
                      <a:pt x="17" y="60"/>
                      <a:pt x="13" y="58"/>
                    </a:cubicBezTo>
                    <a:cubicBezTo>
                      <a:pt x="10" y="55"/>
                      <a:pt x="8" y="51"/>
                      <a:pt x="8" y="44"/>
                    </a:cubicBezTo>
                    <a:lnTo>
                      <a:pt x="8" y="11"/>
                    </a:lnTo>
                    <a:cubicBezTo>
                      <a:pt x="8" y="8"/>
                      <a:pt x="8" y="5"/>
                      <a:pt x="6" y="4"/>
                    </a:cubicBezTo>
                    <a:cubicBezTo>
                      <a:pt x="5" y="3"/>
                      <a:pt x="3" y="3"/>
                      <a:pt x="0" y="3"/>
                    </a:cubicBezTo>
                    <a:lnTo>
                      <a:pt x="0" y="1"/>
                    </a:lnTo>
                    <a:lnTo>
                      <a:pt x="19" y="1"/>
                    </a:lnTo>
                    <a:close/>
                    <a:moveTo>
                      <a:pt x="32" y="0"/>
                    </a:moveTo>
                    <a:lnTo>
                      <a:pt x="32" y="0"/>
                    </a:lnTo>
                    <a:lnTo>
                      <a:pt x="32"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88" name="Freeform 368"/>
              <p:cNvSpPr>
                <a:spLocks noEditPoints="1"/>
              </p:cNvSpPr>
              <p:nvPr/>
            </p:nvSpPr>
            <p:spPr bwMode="auto">
              <a:xfrm>
                <a:off x="862" y="932"/>
                <a:ext cx="64" cy="82"/>
              </a:xfrm>
              <a:custGeom>
                <a:avLst/>
                <a:gdLst/>
                <a:ahLst/>
                <a:cxnLst>
                  <a:cxn ang="0">
                    <a:pos x="28" y="0"/>
                  </a:cxn>
                  <a:cxn ang="0">
                    <a:pos x="28" y="0"/>
                  </a:cxn>
                  <a:cxn ang="0">
                    <a:pos x="44" y="6"/>
                  </a:cxn>
                  <a:cxn ang="0">
                    <a:pos x="51" y="24"/>
                  </a:cxn>
                  <a:cxn ang="0">
                    <a:pos x="10" y="24"/>
                  </a:cxn>
                  <a:cxn ang="0">
                    <a:pos x="16" y="46"/>
                  </a:cxn>
                  <a:cxn ang="0">
                    <a:pos x="31" y="53"/>
                  </a:cxn>
                  <a:cxn ang="0">
                    <a:pos x="42" y="49"/>
                  </a:cxn>
                  <a:cxn ang="0">
                    <a:pos x="51" y="39"/>
                  </a:cxn>
                  <a:cxn ang="0">
                    <a:pos x="53" y="40"/>
                  </a:cxn>
                  <a:cxn ang="0">
                    <a:pos x="43" y="55"/>
                  </a:cxn>
                  <a:cxn ang="0">
                    <a:pos x="25" y="62"/>
                  </a:cxn>
                  <a:cxn ang="0">
                    <a:pos x="7" y="53"/>
                  </a:cxn>
                  <a:cxn ang="0">
                    <a:pos x="0" y="32"/>
                  </a:cxn>
                  <a:cxn ang="0">
                    <a:pos x="8" y="9"/>
                  </a:cxn>
                  <a:cxn ang="0">
                    <a:pos x="28" y="0"/>
                  </a:cxn>
                  <a:cxn ang="0">
                    <a:pos x="28" y="0"/>
                  </a:cxn>
                  <a:cxn ang="0">
                    <a:pos x="24" y="5"/>
                  </a:cxn>
                  <a:cxn ang="0">
                    <a:pos x="24" y="5"/>
                  </a:cxn>
                  <a:cxn ang="0">
                    <a:pos x="13" y="11"/>
                  </a:cxn>
                  <a:cxn ang="0">
                    <a:pos x="10" y="20"/>
                  </a:cxn>
                  <a:cxn ang="0">
                    <a:pos x="37" y="20"/>
                  </a:cxn>
                  <a:cxn ang="0">
                    <a:pos x="35" y="10"/>
                  </a:cxn>
                  <a:cxn ang="0">
                    <a:pos x="24" y="5"/>
                  </a:cxn>
                  <a:cxn ang="0">
                    <a:pos x="24" y="5"/>
                  </a:cxn>
                  <a:cxn ang="0">
                    <a:pos x="27" y="0"/>
                  </a:cxn>
                  <a:cxn ang="0">
                    <a:pos x="27" y="0"/>
                  </a:cxn>
                  <a:cxn ang="0">
                    <a:pos x="27" y="0"/>
                  </a:cxn>
                </a:cxnLst>
                <a:rect l="0" t="0" r="r" b="b"/>
                <a:pathLst>
                  <a:path w="53" h="62">
                    <a:moveTo>
                      <a:pt x="28" y="0"/>
                    </a:moveTo>
                    <a:lnTo>
                      <a:pt x="28" y="0"/>
                    </a:lnTo>
                    <a:cubicBezTo>
                      <a:pt x="34" y="0"/>
                      <a:pt x="39" y="2"/>
                      <a:pt x="44" y="6"/>
                    </a:cubicBezTo>
                    <a:cubicBezTo>
                      <a:pt x="48" y="10"/>
                      <a:pt x="51" y="16"/>
                      <a:pt x="51" y="24"/>
                    </a:cubicBezTo>
                    <a:lnTo>
                      <a:pt x="10" y="24"/>
                    </a:lnTo>
                    <a:cubicBezTo>
                      <a:pt x="10" y="34"/>
                      <a:pt x="12" y="41"/>
                      <a:pt x="16" y="46"/>
                    </a:cubicBezTo>
                    <a:cubicBezTo>
                      <a:pt x="20" y="50"/>
                      <a:pt x="25" y="53"/>
                      <a:pt x="31" y="53"/>
                    </a:cubicBezTo>
                    <a:cubicBezTo>
                      <a:pt x="35" y="53"/>
                      <a:pt x="39" y="52"/>
                      <a:pt x="42" y="49"/>
                    </a:cubicBezTo>
                    <a:cubicBezTo>
                      <a:pt x="45" y="47"/>
                      <a:pt x="48" y="43"/>
                      <a:pt x="51" y="39"/>
                    </a:cubicBezTo>
                    <a:lnTo>
                      <a:pt x="53" y="40"/>
                    </a:lnTo>
                    <a:cubicBezTo>
                      <a:pt x="51" y="45"/>
                      <a:pt x="48" y="50"/>
                      <a:pt x="43" y="55"/>
                    </a:cubicBezTo>
                    <a:cubicBezTo>
                      <a:pt x="38" y="60"/>
                      <a:pt x="32" y="62"/>
                      <a:pt x="25" y="62"/>
                    </a:cubicBezTo>
                    <a:cubicBezTo>
                      <a:pt x="17" y="62"/>
                      <a:pt x="11" y="59"/>
                      <a:pt x="7" y="53"/>
                    </a:cubicBezTo>
                    <a:cubicBezTo>
                      <a:pt x="2" y="47"/>
                      <a:pt x="0" y="40"/>
                      <a:pt x="0" y="32"/>
                    </a:cubicBezTo>
                    <a:cubicBezTo>
                      <a:pt x="0" y="23"/>
                      <a:pt x="3" y="16"/>
                      <a:pt x="8" y="9"/>
                    </a:cubicBezTo>
                    <a:cubicBezTo>
                      <a:pt x="13" y="3"/>
                      <a:pt x="20" y="0"/>
                      <a:pt x="28" y="0"/>
                    </a:cubicBezTo>
                    <a:lnTo>
                      <a:pt x="28" y="0"/>
                    </a:lnTo>
                    <a:close/>
                    <a:moveTo>
                      <a:pt x="24" y="5"/>
                    </a:moveTo>
                    <a:lnTo>
                      <a:pt x="24" y="5"/>
                    </a:lnTo>
                    <a:cubicBezTo>
                      <a:pt x="19" y="5"/>
                      <a:pt x="15" y="7"/>
                      <a:pt x="13" y="11"/>
                    </a:cubicBezTo>
                    <a:cubicBezTo>
                      <a:pt x="11" y="14"/>
                      <a:pt x="10" y="16"/>
                      <a:pt x="10" y="20"/>
                    </a:cubicBezTo>
                    <a:lnTo>
                      <a:pt x="37" y="20"/>
                    </a:lnTo>
                    <a:cubicBezTo>
                      <a:pt x="37" y="16"/>
                      <a:pt x="36" y="13"/>
                      <a:pt x="35" y="10"/>
                    </a:cubicBezTo>
                    <a:cubicBezTo>
                      <a:pt x="33" y="7"/>
                      <a:pt x="29" y="5"/>
                      <a:pt x="24" y="5"/>
                    </a:cubicBezTo>
                    <a:lnTo>
                      <a:pt x="24" y="5"/>
                    </a:lnTo>
                    <a:close/>
                    <a:moveTo>
                      <a:pt x="27" y="0"/>
                    </a:moveTo>
                    <a:lnTo>
                      <a:pt x="27" y="0"/>
                    </a:lnTo>
                    <a:lnTo>
                      <a:pt x="27"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89" name="Freeform 369"/>
              <p:cNvSpPr>
                <a:spLocks noEditPoints="1"/>
              </p:cNvSpPr>
              <p:nvPr/>
            </p:nvSpPr>
            <p:spPr bwMode="auto">
              <a:xfrm>
                <a:off x="978" y="897"/>
                <a:ext cx="84" cy="115"/>
              </a:xfrm>
              <a:custGeom>
                <a:avLst/>
                <a:gdLst/>
                <a:ahLst/>
                <a:cxnLst>
                  <a:cxn ang="0">
                    <a:pos x="55" y="24"/>
                  </a:cxn>
                  <a:cxn ang="0">
                    <a:pos x="55" y="24"/>
                  </a:cxn>
                  <a:cxn ang="0">
                    <a:pos x="44" y="7"/>
                  </a:cxn>
                  <a:cxn ang="0">
                    <a:pos x="30" y="5"/>
                  </a:cxn>
                  <a:cxn ang="0">
                    <a:pos x="25" y="6"/>
                  </a:cxn>
                  <a:cxn ang="0">
                    <a:pos x="24" y="9"/>
                  </a:cxn>
                  <a:cxn ang="0">
                    <a:pos x="24" y="44"/>
                  </a:cxn>
                  <a:cxn ang="0">
                    <a:pos x="29" y="44"/>
                  </a:cxn>
                  <a:cxn ang="0">
                    <a:pos x="31" y="44"/>
                  </a:cxn>
                  <a:cxn ang="0">
                    <a:pos x="45" y="42"/>
                  </a:cxn>
                  <a:cxn ang="0">
                    <a:pos x="55" y="24"/>
                  </a:cxn>
                  <a:cxn ang="0">
                    <a:pos x="55" y="24"/>
                  </a:cxn>
                  <a:cxn ang="0">
                    <a:pos x="0" y="85"/>
                  </a:cxn>
                  <a:cxn ang="0">
                    <a:pos x="0" y="85"/>
                  </a:cxn>
                  <a:cxn ang="0">
                    <a:pos x="9" y="82"/>
                  </a:cxn>
                  <a:cxn ang="0">
                    <a:pos x="11" y="72"/>
                  </a:cxn>
                  <a:cxn ang="0">
                    <a:pos x="11" y="14"/>
                  </a:cxn>
                  <a:cxn ang="0">
                    <a:pos x="9" y="5"/>
                  </a:cxn>
                  <a:cxn ang="0">
                    <a:pos x="0" y="3"/>
                  </a:cxn>
                  <a:cxn ang="0">
                    <a:pos x="0" y="0"/>
                  </a:cxn>
                  <a:cxn ang="0">
                    <a:pos x="35" y="0"/>
                  </a:cxn>
                  <a:cxn ang="0">
                    <a:pos x="60" y="7"/>
                  </a:cxn>
                  <a:cxn ang="0">
                    <a:pos x="69" y="24"/>
                  </a:cxn>
                  <a:cxn ang="0">
                    <a:pos x="59" y="43"/>
                  </a:cxn>
                  <a:cxn ang="0">
                    <a:pos x="35" y="49"/>
                  </a:cxn>
                  <a:cxn ang="0">
                    <a:pos x="29" y="49"/>
                  </a:cxn>
                  <a:cxn ang="0">
                    <a:pos x="24" y="49"/>
                  </a:cxn>
                  <a:cxn ang="0">
                    <a:pos x="24" y="73"/>
                  </a:cxn>
                  <a:cxn ang="0">
                    <a:pos x="27" y="83"/>
                  </a:cxn>
                  <a:cxn ang="0">
                    <a:pos x="37" y="85"/>
                  </a:cxn>
                  <a:cxn ang="0">
                    <a:pos x="37" y="87"/>
                  </a:cxn>
                  <a:cxn ang="0">
                    <a:pos x="0" y="87"/>
                  </a:cxn>
                  <a:cxn ang="0">
                    <a:pos x="0" y="85"/>
                  </a:cxn>
                </a:cxnLst>
                <a:rect l="0" t="0" r="r" b="b"/>
                <a:pathLst>
                  <a:path w="69" h="87">
                    <a:moveTo>
                      <a:pt x="55" y="24"/>
                    </a:moveTo>
                    <a:lnTo>
                      <a:pt x="55" y="24"/>
                    </a:lnTo>
                    <a:cubicBezTo>
                      <a:pt x="55" y="16"/>
                      <a:pt x="51" y="11"/>
                      <a:pt x="44" y="7"/>
                    </a:cubicBezTo>
                    <a:cubicBezTo>
                      <a:pt x="41" y="6"/>
                      <a:pt x="36" y="5"/>
                      <a:pt x="30" y="5"/>
                    </a:cubicBezTo>
                    <a:cubicBezTo>
                      <a:pt x="27" y="5"/>
                      <a:pt x="26" y="5"/>
                      <a:pt x="25" y="6"/>
                    </a:cubicBezTo>
                    <a:cubicBezTo>
                      <a:pt x="25" y="6"/>
                      <a:pt x="24" y="8"/>
                      <a:pt x="24" y="9"/>
                    </a:cubicBezTo>
                    <a:lnTo>
                      <a:pt x="24" y="44"/>
                    </a:lnTo>
                    <a:cubicBezTo>
                      <a:pt x="27" y="44"/>
                      <a:pt x="28" y="44"/>
                      <a:pt x="29" y="44"/>
                    </a:cubicBezTo>
                    <a:cubicBezTo>
                      <a:pt x="30" y="44"/>
                      <a:pt x="30" y="44"/>
                      <a:pt x="31" y="44"/>
                    </a:cubicBezTo>
                    <a:cubicBezTo>
                      <a:pt x="37" y="44"/>
                      <a:pt x="42" y="43"/>
                      <a:pt x="45" y="42"/>
                    </a:cubicBezTo>
                    <a:cubicBezTo>
                      <a:pt x="52" y="39"/>
                      <a:pt x="55" y="33"/>
                      <a:pt x="55" y="24"/>
                    </a:cubicBezTo>
                    <a:lnTo>
                      <a:pt x="55" y="24"/>
                    </a:lnTo>
                    <a:close/>
                    <a:moveTo>
                      <a:pt x="0" y="85"/>
                    </a:moveTo>
                    <a:lnTo>
                      <a:pt x="0" y="85"/>
                    </a:lnTo>
                    <a:cubicBezTo>
                      <a:pt x="5" y="85"/>
                      <a:pt x="8" y="84"/>
                      <a:pt x="9" y="82"/>
                    </a:cubicBezTo>
                    <a:cubicBezTo>
                      <a:pt x="10" y="81"/>
                      <a:pt x="11" y="77"/>
                      <a:pt x="11" y="72"/>
                    </a:cubicBezTo>
                    <a:lnTo>
                      <a:pt x="11" y="14"/>
                    </a:lnTo>
                    <a:cubicBezTo>
                      <a:pt x="11" y="10"/>
                      <a:pt x="10" y="7"/>
                      <a:pt x="9" y="5"/>
                    </a:cubicBezTo>
                    <a:cubicBezTo>
                      <a:pt x="8" y="4"/>
                      <a:pt x="5" y="3"/>
                      <a:pt x="0" y="3"/>
                    </a:cubicBezTo>
                    <a:lnTo>
                      <a:pt x="0" y="0"/>
                    </a:lnTo>
                    <a:lnTo>
                      <a:pt x="35" y="0"/>
                    </a:lnTo>
                    <a:cubicBezTo>
                      <a:pt x="46" y="0"/>
                      <a:pt x="54" y="2"/>
                      <a:pt x="60" y="7"/>
                    </a:cubicBezTo>
                    <a:cubicBezTo>
                      <a:pt x="66" y="11"/>
                      <a:pt x="69" y="17"/>
                      <a:pt x="69" y="24"/>
                    </a:cubicBezTo>
                    <a:cubicBezTo>
                      <a:pt x="69" y="33"/>
                      <a:pt x="66" y="39"/>
                      <a:pt x="59" y="43"/>
                    </a:cubicBezTo>
                    <a:cubicBezTo>
                      <a:pt x="53" y="47"/>
                      <a:pt x="45" y="49"/>
                      <a:pt x="35" y="49"/>
                    </a:cubicBezTo>
                    <a:cubicBezTo>
                      <a:pt x="33" y="49"/>
                      <a:pt x="31" y="49"/>
                      <a:pt x="29" y="49"/>
                    </a:cubicBezTo>
                    <a:cubicBezTo>
                      <a:pt x="27" y="49"/>
                      <a:pt x="25" y="49"/>
                      <a:pt x="24" y="49"/>
                    </a:cubicBezTo>
                    <a:lnTo>
                      <a:pt x="24" y="73"/>
                    </a:lnTo>
                    <a:cubicBezTo>
                      <a:pt x="24" y="78"/>
                      <a:pt x="25" y="81"/>
                      <a:pt x="27" y="83"/>
                    </a:cubicBezTo>
                    <a:cubicBezTo>
                      <a:pt x="28" y="84"/>
                      <a:pt x="31" y="85"/>
                      <a:pt x="37" y="85"/>
                    </a:cubicBezTo>
                    <a:lnTo>
                      <a:pt x="37" y="87"/>
                    </a:lnTo>
                    <a:lnTo>
                      <a:pt x="0" y="87"/>
                    </a:lnTo>
                    <a:lnTo>
                      <a:pt x="0" y="85"/>
                    </a:lnTo>
                    <a:close/>
                  </a:path>
                </a:pathLst>
              </a:cu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90" name="Freeform 370"/>
              <p:cNvSpPr>
                <a:spLocks noEditPoints="1"/>
              </p:cNvSpPr>
              <p:nvPr/>
            </p:nvSpPr>
            <p:spPr bwMode="auto">
              <a:xfrm>
                <a:off x="1073" y="931"/>
                <a:ext cx="65" cy="82"/>
              </a:xfrm>
              <a:custGeom>
                <a:avLst/>
                <a:gdLst/>
                <a:ahLst/>
                <a:cxnLst>
                  <a:cxn ang="0">
                    <a:pos x="33" y="26"/>
                  </a:cxn>
                  <a:cxn ang="0">
                    <a:pos x="33" y="26"/>
                  </a:cxn>
                  <a:cxn ang="0">
                    <a:pos x="21" y="31"/>
                  </a:cxn>
                  <a:cxn ang="0">
                    <a:pos x="11" y="44"/>
                  </a:cxn>
                  <a:cxn ang="0">
                    <a:pos x="15" y="53"/>
                  </a:cxn>
                  <a:cxn ang="0">
                    <a:pos x="21" y="55"/>
                  </a:cxn>
                  <a:cxn ang="0">
                    <a:pos x="29" y="52"/>
                  </a:cxn>
                  <a:cxn ang="0">
                    <a:pos x="33" y="46"/>
                  </a:cxn>
                  <a:cxn ang="0">
                    <a:pos x="33" y="26"/>
                  </a:cxn>
                  <a:cxn ang="0">
                    <a:pos x="0" y="49"/>
                  </a:cxn>
                  <a:cxn ang="0">
                    <a:pos x="0" y="49"/>
                  </a:cxn>
                  <a:cxn ang="0">
                    <a:pos x="9" y="33"/>
                  </a:cxn>
                  <a:cxn ang="0">
                    <a:pos x="33" y="23"/>
                  </a:cxn>
                  <a:cxn ang="0">
                    <a:pos x="33" y="17"/>
                  </a:cxn>
                  <a:cxn ang="0">
                    <a:pos x="31" y="8"/>
                  </a:cxn>
                  <a:cxn ang="0">
                    <a:pos x="22" y="4"/>
                  </a:cxn>
                  <a:cxn ang="0">
                    <a:pos x="16" y="5"/>
                  </a:cxn>
                  <a:cxn ang="0">
                    <a:pos x="13" y="10"/>
                  </a:cxn>
                  <a:cxn ang="0">
                    <a:pos x="13" y="13"/>
                  </a:cxn>
                  <a:cxn ang="0">
                    <a:pos x="14" y="15"/>
                  </a:cxn>
                  <a:cxn ang="0">
                    <a:pos x="11" y="20"/>
                  </a:cxn>
                  <a:cxn ang="0">
                    <a:pos x="8" y="21"/>
                  </a:cxn>
                  <a:cxn ang="0">
                    <a:pos x="4" y="19"/>
                  </a:cxn>
                  <a:cxn ang="0">
                    <a:pos x="2" y="15"/>
                  </a:cxn>
                  <a:cxn ang="0">
                    <a:pos x="8" y="5"/>
                  </a:cxn>
                  <a:cxn ang="0">
                    <a:pos x="24" y="0"/>
                  </a:cxn>
                  <a:cxn ang="0">
                    <a:pos x="41" y="8"/>
                  </a:cxn>
                  <a:cxn ang="0">
                    <a:pos x="43" y="21"/>
                  </a:cxn>
                  <a:cxn ang="0">
                    <a:pos x="43" y="47"/>
                  </a:cxn>
                  <a:cxn ang="0">
                    <a:pos x="44" y="52"/>
                  </a:cxn>
                  <a:cxn ang="0">
                    <a:pos x="47" y="55"/>
                  </a:cxn>
                  <a:cxn ang="0">
                    <a:pos x="50" y="55"/>
                  </a:cxn>
                  <a:cxn ang="0">
                    <a:pos x="53" y="52"/>
                  </a:cxn>
                  <a:cxn ang="0">
                    <a:pos x="53" y="56"/>
                  </a:cxn>
                  <a:cxn ang="0">
                    <a:pos x="49" y="60"/>
                  </a:cxn>
                  <a:cxn ang="0">
                    <a:pos x="41" y="62"/>
                  </a:cxn>
                  <a:cxn ang="0">
                    <a:pos x="35" y="59"/>
                  </a:cxn>
                  <a:cxn ang="0">
                    <a:pos x="33" y="53"/>
                  </a:cxn>
                  <a:cxn ang="0">
                    <a:pos x="25" y="59"/>
                  </a:cxn>
                  <a:cxn ang="0">
                    <a:pos x="13" y="62"/>
                  </a:cxn>
                  <a:cxn ang="0">
                    <a:pos x="4" y="59"/>
                  </a:cxn>
                  <a:cxn ang="0">
                    <a:pos x="0" y="49"/>
                  </a:cxn>
                  <a:cxn ang="0">
                    <a:pos x="0" y="49"/>
                  </a:cxn>
                  <a:cxn ang="0">
                    <a:pos x="24" y="0"/>
                  </a:cxn>
                  <a:cxn ang="0">
                    <a:pos x="24" y="0"/>
                  </a:cxn>
                  <a:cxn ang="0">
                    <a:pos x="24" y="0"/>
                  </a:cxn>
                </a:cxnLst>
                <a:rect l="0" t="0" r="r" b="b"/>
                <a:pathLst>
                  <a:path w="53" h="62">
                    <a:moveTo>
                      <a:pt x="33" y="26"/>
                    </a:moveTo>
                    <a:lnTo>
                      <a:pt x="33" y="26"/>
                    </a:lnTo>
                    <a:cubicBezTo>
                      <a:pt x="28" y="27"/>
                      <a:pt x="24" y="29"/>
                      <a:pt x="21" y="31"/>
                    </a:cubicBezTo>
                    <a:cubicBezTo>
                      <a:pt x="14" y="35"/>
                      <a:pt x="11" y="39"/>
                      <a:pt x="11" y="44"/>
                    </a:cubicBezTo>
                    <a:cubicBezTo>
                      <a:pt x="11" y="48"/>
                      <a:pt x="13" y="51"/>
                      <a:pt x="15" y="53"/>
                    </a:cubicBezTo>
                    <a:cubicBezTo>
                      <a:pt x="17" y="54"/>
                      <a:pt x="19" y="55"/>
                      <a:pt x="21" y="55"/>
                    </a:cubicBezTo>
                    <a:cubicBezTo>
                      <a:pt x="24" y="55"/>
                      <a:pt x="26" y="54"/>
                      <a:pt x="29" y="52"/>
                    </a:cubicBezTo>
                    <a:cubicBezTo>
                      <a:pt x="31" y="51"/>
                      <a:pt x="33" y="49"/>
                      <a:pt x="33" y="46"/>
                    </a:cubicBezTo>
                    <a:lnTo>
                      <a:pt x="33" y="26"/>
                    </a:lnTo>
                    <a:close/>
                    <a:moveTo>
                      <a:pt x="0" y="49"/>
                    </a:moveTo>
                    <a:lnTo>
                      <a:pt x="0" y="49"/>
                    </a:lnTo>
                    <a:cubicBezTo>
                      <a:pt x="0" y="42"/>
                      <a:pt x="3" y="37"/>
                      <a:pt x="9" y="33"/>
                    </a:cubicBezTo>
                    <a:cubicBezTo>
                      <a:pt x="13" y="30"/>
                      <a:pt x="21" y="27"/>
                      <a:pt x="33" y="23"/>
                    </a:cubicBezTo>
                    <a:lnTo>
                      <a:pt x="33" y="17"/>
                    </a:lnTo>
                    <a:cubicBezTo>
                      <a:pt x="33" y="13"/>
                      <a:pt x="32" y="10"/>
                      <a:pt x="31" y="8"/>
                    </a:cubicBezTo>
                    <a:cubicBezTo>
                      <a:pt x="30" y="5"/>
                      <a:pt x="27" y="4"/>
                      <a:pt x="22" y="4"/>
                    </a:cubicBezTo>
                    <a:cubicBezTo>
                      <a:pt x="20" y="4"/>
                      <a:pt x="18" y="4"/>
                      <a:pt x="16" y="5"/>
                    </a:cubicBezTo>
                    <a:cubicBezTo>
                      <a:pt x="14" y="6"/>
                      <a:pt x="13" y="8"/>
                      <a:pt x="13" y="10"/>
                    </a:cubicBezTo>
                    <a:cubicBezTo>
                      <a:pt x="13" y="11"/>
                      <a:pt x="13" y="11"/>
                      <a:pt x="13" y="13"/>
                    </a:cubicBezTo>
                    <a:cubicBezTo>
                      <a:pt x="14" y="14"/>
                      <a:pt x="14" y="15"/>
                      <a:pt x="14" y="15"/>
                    </a:cubicBezTo>
                    <a:cubicBezTo>
                      <a:pt x="14" y="17"/>
                      <a:pt x="13" y="19"/>
                      <a:pt x="11" y="20"/>
                    </a:cubicBezTo>
                    <a:cubicBezTo>
                      <a:pt x="11" y="21"/>
                      <a:pt x="9" y="21"/>
                      <a:pt x="8" y="21"/>
                    </a:cubicBezTo>
                    <a:cubicBezTo>
                      <a:pt x="6" y="21"/>
                      <a:pt x="5" y="20"/>
                      <a:pt x="4" y="19"/>
                    </a:cubicBezTo>
                    <a:cubicBezTo>
                      <a:pt x="3" y="18"/>
                      <a:pt x="2" y="16"/>
                      <a:pt x="2" y="15"/>
                    </a:cubicBezTo>
                    <a:cubicBezTo>
                      <a:pt x="2" y="12"/>
                      <a:pt x="4" y="9"/>
                      <a:pt x="8" y="5"/>
                    </a:cubicBezTo>
                    <a:cubicBezTo>
                      <a:pt x="11" y="2"/>
                      <a:pt x="17" y="0"/>
                      <a:pt x="24" y="0"/>
                    </a:cubicBezTo>
                    <a:cubicBezTo>
                      <a:pt x="32" y="0"/>
                      <a:pt x="38" y="3"/>
                      <a:pt x="41" y="8"/>
                    </a:cubicBezTo>
                    <a:cubicBezTo>
                      <a:pt x="43" y="11"/>
                      <a:pt x="43" y="16"/>
                      <a:pt x="43" y="21"/>
                    </a:cubicBezTo>
                    <a:lnTo>
                      <a:pt x="43" y="47"/>
                    </a:lnTo>
                    <a:cubicBezTo>
                      <a:pt x="43" y="50"/>
                      <a:pt x="44" y="52"/>
                      <a:pt x="44" y="52"/>
                    </a:cubicBezTo>
                    <a:cubicBezTo>
                      <a:pt x="45" y="54"/>
                      <a:pt x="46" y="55"/>
                      <a:pt x="47" y="55"/>
                    </a:cubicBezTo>
                    <a:cubicBezTo>
                      <a:pt x="48" y="55"/>
                      <a:pt x="49" y="55"/>
                      <a:pt x="50" y="55"/>
                    </a:cubicBezTo>
                    <a:cubicBezTo>
                      <a:pt x="51" y="54"/>
                      <a:pt x="52" y="53"/>
                      <a:pt x="53" y="52"/>
                    </a:cubicBezTo>
                    <a:lnTo>
                      <a:pt x="53" y="56"/>
                    </a:lnTo>
                    <a:cubicBezTo>
                      <a:pt x="52" y="57"/>
                      <a:pt x="50" y="59"/>
                      <a:pt x="49" y="60"/>
                    </a:cubicBezTo>
                    <a:cubicBezTo>
                      <a:pt x="46" y="61"/>
                      <a:pt x="44" y="62"/>
                      <a:pt x="41" y="62"/>
                    </a:cubicBezTo>
                    <a:cubicBezTo>
                      <a:pt x="39" y="62"/>
                      <a:pt x="36" y="61"/>
                      <a:pt x="35" y="59"/>
                    </a:cubicBezTo>
                    <a:cubicBezTo>
                      <a:pt x="34" y="58"/>
                      <a:pt x="33" y="55"/>
                      <a:pt x="33" y="53"/>
                    </a:cubicBezTo>
                    <a:cubicBezTo>
                      <a:pt x="30" y="55"/>
                      <a:pt x="27" y="58"/>
                      <a:pt x="25" y="59"/>
                    </a:cubicBezTo>
                    <a:cubicBezTo>
                      <a:pt x="21" y="61"/>
                      <a:pt x="17" y="62"/>
                      <a:pt x="13" y="62"/>
                    </a:cubicBezTo>
                    <a:cubicBezTo>
                      <a:pt x="10" y="62"/>
                      <a:pt x="7" y="61"/>
                      <a:pt x="4" y="59"/>
                    </a:cubicBezTo>
                    <a:cubicBezTo>
                      <a:pt x="1" y="56"/>
                      <a:pt x="0" y="53"/>
                      <a:pt x="0" y="49"/>
                    </a:cubicBezTo>
                    <a:lnTo>
                      <a:pt x="0" y="49"/>
                    </a:lnTo>
                    <a:close/>
                    <a:moveTo>
                      <a:pt x="24" y="0"/>
                    </a:moveTo>
                    <a:lnTo>
                      <a:pt x="24" y="0"/>
                    </a:lnTo>
                    <a:lnTo>
                      <a:pt x="24"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91" name="Freeform 371"/>
              <p:cNvSpPr>
                <a:spLocks noEditPoints="1"/>
              </p:cNvSpPr>
              <p:nvPr/>
            </p:nvSpPr>
            <p:spPr bwMode="auto">
              <a:xfrm>
                <a:off x="1148" y="932"/>
                <a:ext cx="47" cy="82"/>
              </a:xfrm>
              <a:custGeom>
                <a:avLst/>
                <a:gdLst/>
                <a:ahLst/>
                <a:cxnLst>
                  <a:cxn ang="0">
                    <a:pos x="0" y="40"/>
                  </a:cxn>
                  <a:cxn ang="0">
                    <a:pos x="0" y="40"/>
                  </a:cxn>
                  <a:cxn ang="0">
                    <a:pos x="2" y="40"/>
                  </a:cxn>
                  <a:cxn ang="0">
                    <a:pos x="6" y="51"/>
                  </a:cxn>
                  <a:cxn ang="0">
                    <a:pos x="19" y="59"/>
                  </a:cxn>
                  <a:cxn ang="0">
                    <a:pos x="27" y="56"/>
                  </a:cxn>
                  <a:cxn ang="0">
                    <a:pos x="30" y="49"/>
                  </a:cxn>
                  <a:cxn ang="0">
                    <a:pos x="28" y="44"/>
                  </a:cxn>
                  <a:cxn ang="0">
                    <a:pos x="22" y="39"/>
                  </a:cxn>
                  <a:cxn ang="0">
                    <a:pos x="15" y="35"/>
                  </a:cxn>
                  <a:cxn ang="0">
                    <a:pos x="4" y="26"/>
                  </a:cxn>
                  <a:cxn ang="0">
                    <a:pos x="0" y="16"/>
                  </a:cxn>
                  <a:cxn ang="0">
                    <a:pos x="5" y="4"/>
                  </a:cxn>
                  <a:cxn ang="0">
                    <a:pos x="18" y="0"/>
                  </a:cxn>
                  <a:cxn ang="0">
                    <a:pos x="25" y="1"/>
                  </a:cxn>
                  <a:cxn ang="0">
                    <a:pos x="30" y="2"/>
                  </a:cxn>
                  <a:cxn ang="0">
                    <a:pos x="32" y="2"/>
                  </a:cxn>
                  <a:cxn ang="0">
                    <a:pos x="33" y="1"/>
                  </a:cxn>
                  <a:cxn ang="0">
                    <a:pos x="34" y="1"/>
                  </a:cxn>
                  <a:cxn ang="0">
                    <a:pos x="35" y="19"/>
                  </a:cxn>
                  <a:cxn ang="0">
                    <a:pos x="33" y="19"/>
                  </a:cxn>
                  <a:cxn ang="0">
                    <a:pos x="29" y="9"/>
                  </a:cxn>
                  <a:cxn ang="0">
                    <a:pos x="18" y="3"/>
                  </a:cxn>
                  <a:cxn ang="0">
                    <a:pos x="11" y="5"/>
                  </a:cxn>
                  <a:cxn ang="0">
                    <a:pos x="8" y="12"/>
                  </a:cxn>
                  <a:cxn ang="0">
                    <a:pos x="17" y="22"/>
                  </a:cxn>
                  <a:cxn ang="0">
                    <a:pos x="25" y="27"/>
                  </a:cxn>
                  <a:cxn ang="0">
                    <a:pos x="39" y="44"/>
                  </a:cxn>
                  <a:cxn ang="0">
                    <a:pos x="33" y="57"/>
                  </a:cxn>
                  <a:cxn ang="0">
                    <a:pos x="18" y="62"/>
                  </a:cxn>
                  <a:cxn ang="0">
                    <a:pos x="10" y="60"/>
                  </a:cxn>
                  <a:cxn ang="0">
                    <a:pos x="4" y="59"/>
                  </a:cxn>
                  <a:cxn ang="0">
                    <a:pos x="3" y="60"/>
                  </a:cxn>
                  <a:cxn ang="0">
                    <a:pos x="2" y="61"/>
                  </a:cxn>
                  <a:cxn ang="0">
                    <a:pos x="0" y="61"/>
                  </a:cxn>
                  <a:cxn ang="0">
                    <a:pos x="0" y="40"/>
                  </a:cxn>
                  <a:cxn ang="0">
                    <a:pos x="19" y="0"/>
                  </a:cxn>
                  <a:cxn ang="0">
                    <a:pos x="19" y="0"/>
                  </a:cxn>
                  <a:cxn ang="0">
                    <a:pos x="19" y="0"/>
                  </a:cxn>
                </a:cxnLst>
                <a:rect l="0" t="0" r="r" b="b"/>
                <a:pathLst>
                  <a:path w="39" h="62">
                    <a:moveTo>
                      <a:pt x="0" y="40"/>
                    </a:moveTo>
                    <a:lnTo>
                      <a:pt x="0" y="40"/>
                    </a:lnTo>
                    <a:lnTo>
                      <a:pt x="2" y="40"/>
                    </a:lnTo>
                    <a:cubicBezTo>
                      <a:pt x="3" y="45"/>
                      <a:pt x="4" y="49"/>
                      <a:pt x="6" y="51"/>
                    </a:cubicBezTo>
                    <a:cubicBezTo>
                      <a:pt x="9" y="56"/>
                      <a:pt x="13" y="59"/>
                      <a:pt x="19" y="59"/>
                    </a:cubicBezTo>
                    <a:cubicBezTo>
                      <a:pt x="22" y="59"/>
                      <a:pt x="25" y="58"/>
                      <a:pt x="27" y="56"/>
                    </a:cubicBezTo>
                    <a:cubicBezTo>
                      <a:pt x="29" y="54"/>
                      <a:pt x="30" y="52"/>
                      <a:pt x="30" y="49"/>
                    </a:cubicBezTo>
                    <a:cubicBezTo>
                      <a:pt x="30" y="47"/>
                      <a:pt x="29" y="46"/>
                      <a:pt x="28" y="44"/>
                    </a:cubicBezTo>
                    <a:cubicBezTo>
                      <a:pt x="27" y="42"/>
                      <a:pt x="25" y="41"/>
                      <a:pt x="22" y="39"/>
                    </a:cubicBezTo>
                    <a:lnTo>
                      <a:pt x="15" y="35"/>
                    </a:lnTo>
                    <a:cubicBezTo>
                      <a:pt x="10" y="32"/>
                      <a:pt x="6" y="29"/>
                      <a:pt x="4" y="26"/>
                    </a:cubicBezTo>
                    <a:cubicBezTo>
                      <a:pt x="1" y="23"/>
                      <a:pt x="0" y="20"/>
                      <a:pt x="0" y="16"/>
                    </a:cubicBezTo>
                    <a:cubicBezTo>
                      <a:pt x="0" y="11"/>
                      <a:pt x="2" y="7"/>
                      <a:pt x="5" y="4"/>
                    </a:cubicBezTo>
                    <a:cubicBezTo>
                      <a:pt x="8" y="1"/>
                      <a:pt x="13" y="0"/>
                      <a:pt x="18" y="0"/>
                    </a:cubicBezTo>
                    <a:cubicBezTo>
                      <a:pt x="20" y="0"/>
                      <a:pt x="23" y="0"/>
                      <a:pt x="25" y="1"/>
                    </a:cubicBezTo>
                    <a:cubicBezTo>
                      <a:pt x="28" y="2"/>
                      <a:pt x="30" y="2"/>
                      <a:pt x="30" y="2"/>
                    </a:cubicBezTo>
                    <a:cubicBezTo>
                      <a:pt x="31" y="2"/>
                      <a:pt x="31" y="2"/>
                      <a:pt x="32" y="2"/>
                    </a:cubicBezTo>
                    <a:cubicBezTo>
                      <a:pt x="32" y="2"/>
                      <a:pt x="32" y="1"/>
                      <a:pt x="33" y="1"/>
                    </a:cubicBezTo>
                    <a:lnTo>
                      <a:pt x="34" y="1"/>
                    </a:lnTo>
                    <a:lnTo>
                      <a:pt x="35" y="19"/>
                    </a:lnTo>
                    <a:lnTo>
                      <a:pt x="33" y="19"/>
                    </a:lnTo>
                    <a:cubicBezTo>
                      <a:pt x="32" y="15"/>
                      <a:pt x="31" y="11"/>
                      <a:pt x="29" y="9"/>
                    </a:cubicBezTo>
                    <a:cubicBezTo>
                      <a:pt x="26" y="5"/>
                      <a:pt x="23" y="3"/>
                      <a:pt x="18" y="3"/>
                    </a:cubicBezTo>
                    <a:cubicBezTo>
                      <a:pt x="15" y="3"/>
                      <a:pt x="12" y="4"/>
                      <a:pt x="11" y="5"/>
                    </a:cubicBezTo>
                    <a:cubicBezTo>
                      <a:pt x="9" y="7"/>
                      <a:pt x="8" y="9"/>
                      <a:pt x="8" y="12"/>
                    </a:cubicBezTo>
                    <a:cubicBezTo>
                      <a:pt x="8" y="16"/>
                      <a:pt x="11" y="19"/>
                      <a:pt x="17" y="22"/>
                    </a:cubicBezTo>
                    <a:lnTo>
                      <a:pt x="25" y="27"/>
                    </a:lnTo>
                    <a:cubicBezTo>
                      <a:pt x="34" y="32"/>
                      <a:pt x="39" y="38"/>
                      <a:pt x="39" y="44"/>
                    </a:cubicBezTo>
                    <a:cubicBezTo>
                      <a:pt x="39" y="50"/>
                      <a:pt x="37" y="54"/>
                      <a:pt x="33" y="57"/>
                    </a:cubicBezTo>
                    <a:cubicBezTo>
                      <a:pt x="30" y="60"/>
                      <a:pt x="25" y="62"/>
                      <a:pt x="18" y="62"/>
                    </a:cubicBezTo>
                    <a:cubicBezTo>
                      <a:pt x="16" y="62"/>
                      <a:pt x="13" y="61"/>
                      <a:pt x="10" y="60"/>
                    </a:cubicBezTo>
                    <a:cubicBezTo>
                      <a:pt x="6" y="60"/>
                      <a:pt x="4" y="59"/>
                      <a:pt x="4" y="59"/>
                    </a:cubicBezTo>
                    <a:cubicBezTo>
                      <a:pt x="3" y="59"/>
                      <a:pt x="3" y="59"/>
                      <a:pt x="3" y="60"/>
                    </a:cubicBezTo>
                    <a:cubicBezTo>
                      <a:pt x="2" y="60"/>
                      <a:pt x="2" y="60"/>
                      <a:pt x="2" y="61"/>
                    </a:cubicBezTo>
                    <a:lnTo>
                      <a:pt x="0" y="61"/>
                    </a:lnTo>
                    <a:lnTo>
                      <a:pt x="0" y="40"/>
                    </a:lnTo>
                    <a:close/>
                    <a:moveTo>
                      <a:pt x="19" y="0"/>
                    </a:moveTo>
                    <a:lnTo>
                      <a:pt x="19" y="0"/>
                    </a:lnTo>
                    <a:lnTo>
                      <a:pt x="19"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92" name="Freeform 372"/>
              <p:cNvSpPr>
                <a:spLocks noEditPoints="1"/>
              </p:cNvSpPr>
              <p:nvPr/>
            </p:nvSpPr>
            <p:spPr bwMode="auto">
              <a:xfrm>
                <a:off x="1210" y="932"/>
                <a:ext cx="47" cy="82"/>
              </a:xfrm>
              <a:custGeom>
                <a:avLst/>
                <a:gdLst/>
                <a:ahLst/>
                <a:cxnLst>
                  <a:cxn ang="0">
                    <a:pos x="0" y="40"/>
                  </a:cxn>
                  <a:cxn ang="0">
                    <a:pos x="0" y="40"/>
                  </a:cxn>
                  <a:cxn ang="0">
                    <a:pos x="2" y="40"/>
                  </a:cxn>
                  <a:cxn ang="0">
                    <a:pos x="6" y="51"/>
                  </a:cxn>
                  <a:cxn ang="0">
                    <a:pos x="19" y="59"/>
                  </a:cxn>
                  <a:cxn ang="0">
                    <a:pos x="27" y="56"/>
                  </a:cxn>
                  <a:cxn ang="0">
                    <a:pos x="30" y="49"/>
                  </a:cxn>
                  <a:cxn ang="0">
                    <a:pos x="28" y="44"/>
                  </a:cxn>
                  <a:cxn ang="0">
                    <a:pos x="23" y="39"/>
                  </a:cxn>
                  <a:cxn ang="0">
                    <a:pos x="15" y="35"/>
                  </a:cxn>
                  <a:cxn ang="0">
                    <a:pos x="4" y="26"/>
                  </a:cxn>
                  <a:cxn ang="0">
                    <a:pos x="0" y="16"/>
                  </a:cxn>
                  <a:cxn ang="0">
                    <a:pos x="5" y="4"/>
                  </a:cxn>
                  <a:cxn ang="0">
                    <a:pos x="18" y="0"/>
                  </a:cxn>
                  <a:cxn ang="0">
                    <a:pos x="26" y="1"/>
                  </a:cxn>
                  <a:cxn ang="0">
                    <a:pos x="30" y="2"/>
                  </a:cxn>
                  <a:cxn ang="0">
                    <a:pos x="32" y="2"/>
                  </a:cxn>
                  <a:cxn ang="0">
                    <a:pos x="33" y="1"/>
                  </a:cxn>
                  <a:cxn ang="0">
                    <a:pos x="34" y="1"/>
                  </a:cxn>
                  <a:cxn ang="0">
                    <a:pos x="35" y="19"/>
                  </a:cxn>
                  <a:cxn ang="0">
                    <a:pos x="33" y="19"/>
                  </a:cxn>
                  <a:cxn ang="0">
                    <a:pos x="29" y="9"/>
                  </a:cxn>
                  <a:cxn ang="0">
                    <a:pos x="18" y="3"/>
                  </a:cxn>
                  <a:cxn ang="0">
                    <a:pos x="11" y="5"/>
                  </a:cxn>
                  <a:cxn ang="0">
                    <a:pos x="8" y="12"/>
                  </a:cxn>
                  <a:cxn ang="0">
                    <a:pos x="17" y="22"/>
                  </a:cxn>
                  <a:cxn ang="0">
                    <a:pos x="26" y="27"/>
                  </a:cxn>
                  <a:cxn ang="0">
                    <a:pos x="39" y="44"/>
                  </a:cxn>
                  <a:cxn ang="0">
                    <a:pos x="34" y="57"/>
                  </a:cxn>
                  <a:cxn ang="0">
                    <a:pos x="19" y="62"/>
                  </a:cxn>
                  <a:cxn ang="0">
                    <a:pos x="10" y="60"/>
                  </a:cxn>
                  <a:cxn ang="0">
                    <a:pos x="4" y="59"/>
                  </a:cxn>
                  <a:cxn ang="0">
                    <a:pos x="3" y="60"/>
                  </a:cxn>
                  <a:cxn ang="0">
                    <a:pos x="2" y="61"/>
                  </a:cxn>
                  <a:cxn ang="0">
                    <a:pos x="0" y="61"/>
                  </a:cxn>
                  <a:cxn ang="0">
                    <a:pos x="0" y="40"/>
                  </a:cxn>
                  <a:cxn ang="0">
                    <a:pos x="19" y="0"/>
                  </a:cxn>
                  <a:cxn ang="0">
                    <a:pos x="19" y="0"/>
                  </a:cxn>
                  <a:cxn ang="0">
                    <a:pos x="19" y="0"/>
                  </a:cxn>
                </a:cxnLst>
                <a:rect l="0" t="0" r="r" b="b"/>
                <a:pathLst>
                  <a:path w="39" h="62">
                    <a:moveTo>
                      <a:pt x="0" y="40"/>
                    </a:moveTo>
                    <a:lnTo>
                      <a:pt x="0" y="40"/>
                    </a:lnTo>
                    <a:lnTo>
                      <a:pt x="2" y="40"/>
                    </a:lnTo>
                    <a:cubicBezTo>
                      <a:pt x="3" y="45"/>
                      <a:pt x="5" y="49"/>
                      <a:pt x="6" y="51"/>
                    </a:cubicBezTo>
                    <a:cubicBezTo>
                      <a:pt x="9" y="56"/>
                      <a:pt x="14" y="59"/>
                      <a:pt x="19" y="59"/>
                    </a:cubicBezTo>
                    <a:cubicBezTo>
                      <a:pt x="23" y="59"/>
                      <a:pt x="25" y="58"/>
                      <a:pt x="27" y="56"/>
                    </a:cubicBezTo>
                    <a:cubicBezTo>
                      <a:pt x="29" y="54"/>
                      <a:pt x="30" y="52"/>
                      <a:pt x="30" y="49"/>
                    </a:cubicBezTo>
                    <a:cubicBezTo>
                      <a:pt x="30" y="47"/>
                      <a:pt x="29" y="46"/>
                      <a:pt x="28" y="44"/>
                    </a:cubicBezTo>
                    <a:cubicBezTo>
                      <a:pt x="27" y="42"/>
                      <a:pt x="25" y="41"/>
                      <a:pt x="23" y="39"/>
                    </a:cubicBezTo>
                    <a:lnTo>
                      <a:pt x="15" y="35"/>
                    </a:lnTo>
                    <a:cubicBezTo>
                      <a:pt x="10" y="32"/>
                      <a:pt x="6" y="29"/>
                      <a:pt x="4" y="26"/>
                    </a:cubicBezTo>
                    <a:cubicBezTo>
                      <a:pt x="1" y="23"/>
                      <a:pt x="0" y="20"/>
                      <a:pt x="0" y="16"/>
                    </a:cubicBezTo>
                    <a:cubicBezTo>
                      <a:pt x="0" y="11"/>
                      <a:pt x="2" y="7"/>
                      <a:pt x="5" y="4"/>
                    </a:cubicBezTo>
                    <a:cubicBezTo>
                      <a:pt x="9" y="1"/>
                      <a:pt x="13" y="0"/>
                      <a:pt x="18" y="0"/>
                    </a:cubicBezTo>
                    <a:cubicBezTo>
                      <a:pt x="20" y="0"/>
                      <a:pt x="23" y="0"/>
                      <a:pt x="26" y="1"/>
                    </a:cubicBezTo>
                    <a:cubicBezTo>
                      <a:pt x="28" y="2"/>
                      <a:pt x="30" y="2"/>
                      <a:pt x="30" y="2"/>
                    </a:cubicBezTo>
                    <a:cubicBezTo>
                      <a:pt x="31" y="2"/>
                      <a:pt x="32" y="2"/>
                      <a:pt x="32" y="2"/>
                    </a:cubicBezTo>
                    <a:cubicBezTo>
                      <a:pt x="32" y="2"/>
                      <a:pt x="33" y="1"/>
                      <a:pt x="33" y="1"/>
                    </a:cubicBezTo>
                    <a:lnTo>
                      <a:pt x="34" y="1"/>
                    </a:lnTo>
                    <a:lnTo>
                      <a:pt x="35" y="19"/>
                    </a:lnTo>
                    <a:lnTo>
                      <a:pt x="33" y="19"/>
                    </a:lnTo>
                    <a:cubicBezTo>
                      <a:pt x="32" y="15"/>
                      <a:pt x="31" y="11"/>
                      <a:pt x="29" y="9"/>
                    </a:cubicBezTo>
                    <a:cubicBezTo>
                      <a:pt x="27" y="5"/>
                      <a:pt x="23" y="3"/>
                      <a:pt x="18" y="3"/>
                    </a:cubicBezTo>
                    <a:cubicBezTo>
                      <a:pt x="15" y="3"/>
                      <a:pt x="12" y="4"/>
                      <a:pt x="11" y="5"/>
                    </a:cubicBezTo>
                    <a:cubicBezTo>
                      <a:pt x="9" y="7"/>
                      <a:pt x="8" y="9"/>
                      <a:pt x="8" y="12"/>
                    </a:cubicBezTo>
                    <a:cubicBezTo>
                      <a:pt x="8" y="16"/>
                      <a:pt x="11" y="19"/>
                      <a:pt x="17" y="22"/>
                    </a:cubicBezTo>
                    <a:lnTo>
                      <a:pt x="26" y="27"/>
                    </a:lnTo>
                    <a:cubicBezTo>
                      <a:pt x="35" y="32"/>
                      <a:pt x="39" y="38"/>
                      <a:pt x="39" y="44"/>
                    </a:cubicBezTo>
                    <a:cubicBezTo>
                      <a:pt x="39" y="50"/>
                      <a:pt x="37" y="54"/>
                      <a:pt x="34" y="57"/>
                    </a:cubicBezTo>
                    <a:cubicBezTo>
                      <a:pt x="30" y="60"/>
                      <a:pt x="25" y="62"/>
                      <a:pt x="19" y="62"/>
                    </a:cubicBezTo>
                    <a:cubicBezTo>
                      <a:pt x="16" y="62"/>
                      <a:pt x="13" y="61"/>
                      <a:pt x="10" y="60"/>
                    </a:cubicBezTo>
                    <a:cubicBezTo>
                      <a:pt x="7" y="60"/>
                      <a:pt x="5" y="59"/>
                      <a:pt x="4" y="59"/>
                    </a:cubicBezTo>
                    <a:cubicBezTo>
                      <a:pt x="4" y="59"/>
                      <a:pt x="3" y="59"/>
                      <a:pt x="3" y="60"/>
                    </a:cubicBezTo>
                    <a:cubicBezTo>
                      <a:pt x="2" y="60"/>
                      <a:pt x="2" y="60"/>
                      <a:pt x="2" y="61"/>
                    </a:cubicBezTo>
                    <a:lnTo>
                      <a:pt x="0" y="61"/>
                    </a:lnTo>
                    <a:lnTo>
                      <a:pt x="0" y="40"/>
                    </a:lnTo>
                    <a:close/>
                    <a:moveTo>
                      <a:pt x="19" y="0"/>
                    </a:moveTo>
                    <a:lnTo>
                      <a:pt x="19" y="0"/>
                    </a:lnTo>
                    <a:lnTo>
                      <a:pt x="19"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93" name="Freeform 373"/>
              <p:cNvSpPr>
                <a:spLocks noEditPoints="1"/>
              </p:cNvSpPr>
              <p:nvPr/>
            </p:nvSpPr>
            <p:spPr bwMode="auto">
              <a:xfrm>
                <a:off x="1267" y="932"/>
                <a:ext cx="64" cy="82"/>
              </a:xfrm>
              <a:custGeom>
                <a:avLst/>
                <a:gdLst/>
                <a:ahLst/>
                <a:cxnLst>
                  <a:cxn ang="0">
                    <a:pos x="28" y="0"/>
                  </a:cxn>
                  <a:cxn ang="0">
                    <a:pos x="28" y="0"/>
                  </a:cxn>
                  <a:cxn ang="0">
                    <a:pos x="44" y="6"/>
                  </a:cxn>
                  <a:cxn ang="0">
                    <a:pos x="51" y="24"/>
                  </a:cxn>
                  <a:cxn ang="0">
                    <a:pos x="10" y="24"/>
                  </a:cxn>
                  <a:cxn ang="0">
                    <a:pos x="16" y="46"/>
                  </a:cxn>
                  <a:cxn ang="0">
                    <a:pos x="31" y="53"/>
                  </a:cxn>
                  <a:cxn ang="0">
                    <a:pos x="42" y="49"/>
                  </a:cxn>
                  <a:cxn ang="0">
                    <a:pos x="51" y="39"/>
                  </a:cxn>
                  <a:cxn ang="0">
                    <a:pos x="53" y="40"/>
                  </a:cxn>
                  <a:cxn ang="0">
                    <a:pos x="43" y="55"/>
                  </a:cxn>
                  <a:cxn ang="0">
                    <a:pos x="25" y="62"/>
                  </a:cxn>
                  <a:cxn ang="0">
                    <a:pos x="7" y="53"/>
                  </a:cxn>
                  <a:cxn ang="0">
                    <a:pos x="0" y="32"/>
                  </a:cxn>
                  <a:cxn ang="0">
                    <a:pos x="8" y="9"/>
                  </a:cxn>
                  <a:cxn ang="0">
                    <a:pos x="28" y="0"/>
                  </a:cxn>
                  <a:cxn ang="0">
                    <a:pos x="28" y="0"/>
                  </a:cxn>
                  <a:cxn ang="0">
                    <a:pos x="24" y="5"/>
                  </a:cxn>
                  <a:cxn ang="0">
                    <a:pos x="24" y="5"/>
                  </a:cxn>
                  <a:cxn ang="0">
                    <a:pos x="13" y="11"/>
                  </a:cxn>
                  <a:cxn ang="0">
                    <a:pos x="10" y="20"/>
                  </a:cxn>
                  <a:cxn ang="0">
                    <a:pos x="37" y="20"/>
                  </a:cxn>
                  <a:cxn ang="0">
                    <a:pos x="35" y="10"/>
                  </a:cxn>
                  <a:cxn ang="0">
                    <a:pos x="24" y="5"/>
                  </a:cxn>
                  <a:cxn ang="0">
                    <a:pos x="24" y="5"/>
                  </a:cxn>
                  <a:cxn ang="0">
                    <a:pos x="27" y="0"/>
                  </a:cxn>
                  <a:cxn ang="0">
                    <a:pos x="27" y="0"/>
                  </a:cxn>
                  <a:cxn ang="0">
                    <a:pos x="27" y="0"/>
                  </a:cxn>
                </a:cxnLst>
                <a:rect l="0" t="0" r="r" b="b"/>
                <a:pathLst>
                  <a:path w="53" h="62">
                    <a:moveTo>
                      <a:pt x="28" y="0"/>
                    </a:moveTo>
                    <a:lnTo>
                      <a:pt x="28" y="0"/>
                    </a:lnTo>
                    <a:cubicBezTo>
                      <a:pt x="34" y="0"/>
                      <a:pt x="39" y="2"/>
                      <a:pt x="44" y="6"/>
                    </a:cubicBezTo>
                    <a:cubicBezTo>
                      <a:pt x="48" y="10"/>
                      <a:pt x="51" y="16"/>
                      <a:pt x="51" y="24"/>
                    </a:cubicBezTo>
                    <a:lnTo>
                      <a:pt x="10" y="24"/>
                    </a:lnTo>
                    <a:cubicBezTo>
                      <a:pt x="10" y="34"/>
                      <a:pt x="12" y="41"/>
                      <a:pt x="16" y="46"/>
                    </a:cubicBezTo>
                    <a:cubicBezTo>
                      <a:pt x="20" y="50"/>
                      <a:pt x="25" y="53"/>
                      <a:pt x="31" y="53"/>
                    </a:cubicBezTo>
                    <a:cubicBezTo>
                      <a:pt x="35" y="53"/>
                      <a:pt x="39" y="52"/>
                      <a:pt x="42" y="49"/>
                    </a:cubicBezTo>
                    <a:cubicBezTo>
                      <a:pt x="45" y="47"/>
                      <a:pt x="48" y="43"/>
                      <a:pt x="51" y="39"/>
                    </a:cubicBezTo>
                    <a:lnTo>
                      <a:pt x="53" y="40"/>
                    </a:lnTo>
                    <a:cubicBezTo>
                      <a:pt x="51" y="45"/>
                      <a:pt x="48" y="50"/>
                      <a:pt x="43" y="55"/>
                    </a:cubicBezTo>
                    <a:cubicBezTo>
                      <a:pt x="38" y="60"/>
                      <a:pt x="32" y="62"/>
                      <a:pt x="25" y="62"/>
                    </a:cubicBezTo>
                    <a:cubicBezTo>
                      <a:pt x="17" y="62"/>
                      <a:pt x="11" y="59"/>
                      <a:pt x="7" y="53"/>
                    </a:cubicBezTo>
                    <a:cubicBezTo>
                      <a:pt x="2" y="47"/>
                      <a:pt x="0" y="40"/>
                      <a:pt x="0" y="32"/>
                    </a:cubicBezTo>
                    <a:cubicBezTo>
                      <a:pt x="0" y="23"/>
                      <a:pt x="3" y="16"/>
                      <a:pt x="8" y="9"/>
                    </a:cubicBezTo>
                    <a:cubicBezTo>
                      <a:pt x="13" y="3"/>
                      <a:pt x="20" y="0"/>
                      <a:pt x="28" y="0"/>
                    </a:cubicBezTo>
                    <a:lnTo>
                      <a:pt x="28" y="0"/>
                    </a:lnTo>
                    <a:close/>
                    <a:moveTo>
                      <a:pt x="24" y="5"/>
                    </a:moveTo>
                    <a:lnTo>
                      <a:pt x="24" y="5"/>
                    </a:lnTo>
                    <a:cubicBezTo>
                      <a:pt x="19" y="5"/>
                      <a:pt x="15" y="7"/>
                      <a:pt x="13" y="11"/>
                    </a:cubicBezTo>
                    <a:cubicBezTo>
                      <a:pt x="11" y="14"/>
                      <a:pt x="10" y="16"/>
                      <a:pt x="10" y="20"/>
                    </a:cubicBezTo>
                    <a:lnTo>
                      <a:pt x="37" y="20"/>
                    </a:lnTo>
                    <a:cubicBezTo>
                      <a:pt x="37" y="16"/>
                      <a:pt x="36" y="13"/>
                      <a:pt x="35" y="10"/>
                    </a:cubicBezTo>
                    <a:cubicBezTo>
                      <a:pt x="32" y="7"/>
                      <a:pt x="29" y="5"/>
                      <a:pt x="24" y="5"/>
                    </a:cubicBezTo>
                    <a:lnTo>
                      <a:pt x="24" y="5"/>
                    </a:lnTo>
                    <a:close/>
                    <a:moveTo>
                      <a:pt x="27" y="0"/>
                    </a:moveTo>
                    <a:lnTo>
                      <a:pt x="27" y="0"/>
                    </a:lnTo>
                    <a:lnTo>
                      <a:pt x="27"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94" name="Freeform 374"/>
              <p:cNvSpPr>
                <a:spLocks noEditPoints="1"/>
              </p:cNvSpPr>
              <p:nvPr/>
            </p:nvSpPr>
            <p:spPr bwMode="auto">
              <a:xfrm>
                <a:off x="1339" y="932"/>
                <a:ext cx="75" cy="80"/>
              </a:xfrm>
              <a:custGeom>
                <a:avLst/>
                <a:gdLst/>
                <a:ahLst/>
                <a:cxnLst>
                  <a:cxn ang="0">
                    <a:pos x="0" y="59"/>
                  </a:cxn>
                  <a:cxn ang="0">
                    <a:pos x="0" y="59"/>
                  </a:cxn>
                  <a:cxn ang="0">
                    <a:pos x="7" y="56"/>
                  </a:cxn>
                  <a:cxn ang="0">
                    <a:pos x="8" y="49"/>
                  </a:cxn>
                  <a:cxn ang="0">
                    <a:pos x="8" y="16"/>
                  </a:cxn>
                  <a:cxn ang="0">
                    <a:pos x="8" y="10"/>
                  </a:cxn>
                  <a:cxn ang="0">
                    <a:pos x="3" y="8"/>
                  </a:cxn>
                  <a:cxn ang="0">
                    <a:pos x="1" y="8"/>
                  </a:cxn>
                  <a:cxn ang="0">
                    <a:pos x="0" y="8"/>
                  </a:cxn>
                  <a:cxn ang="0">
                    <a:pos x="0" y="6"/>
                  </a:cxn>
                  <a:cxn ang="0">
                    <a:pos x="12" y="2"/>
                  </a:cxn>
                  <a:cxn ang="0">
                    <a:pos x="18" y="0"/>
                  </a:cxn>
                  <a:cxn ang="0">
                    <a:pos x="19" y="0"/>
                  </a:cxn>
                  <a:cxn ang="0">
                    <a:pos x="19" y="1"/>
                  </a:cxn>
                  <a:cxn ang="0">
                    <a:pos x="19" y="11"/>
                  </a:cxn>
                  <a:cxn ang="0">
                    <a:pos x="28" y="3"/>
                  </a:cxn>
                  <a:cxn ang="0">
                    <a:pos x="39" y="0"/>
                  </a:cxn>
                  <a:cxn ang="0">
                    <a:pos x="47" y="2"/>
                  </a:cxn>
                  <a:cxn ang="0">
                    <a:pos x="54" y="20"/>
                  </a:cxn>
                  <a:cxn ang="0">
                    <a:pos x="54" y="50"/>
                  </a:cxn>
                  <a:cxn ang="0">
                    <a:pos x="56" y="57"/>
                  </a:cxn>
                  <a:cxn ang="0">
                    <a:pos x="62" y="59"/>
                  </a:cxn>
                  <a:cxn ang="0">
                    <a:pos x="62" y="60"/>
                  </a:cxn>
                  <a:cxn ang="0">
                    <a:pos x="34" y="60"/>
                  </a:cxn>
                  <a:cxn ang="0">
                    <a:pos x="34" y="59"/>
                  </a:cxn>
                  <a:cxn ang="0">
                    <a:pos x="41" y="56"/>
                  </a:cxn>
                  <a:cxn ang="0">
                    <a:pos x="43" y="48"/>
                  </a:cxn>
                  <a:cxn ang="0">
                    <a:pos x="43" y="20"/>
                  </a:cxn>
                  <a:cxn ang="0">
                    <a:pos x="41" y="11"/>
                  </a:cxn>
                  <a:cxn ang="0">
                    <a:pos x="33" y="7"/>
                  </a:cxn>
                  <a:cxn ang="0">
                    <a:pos x="25" y="10"/>
                  </a:cxn>
                  <a:cxn ang="0">
                    <a:pos x="20" y="15"/>
                  </a:cxn>
                  <a:cxn ang="0">
                    <a:pos x="20" y="51"/>
                  </a:cxn>
                  <a:cxn ang="0">
                    <a:pos x="22" y="57"/>
                  </a:cxn>
                  <a:cxn ang="0">
                    <a:pos x="28" y="59"/>
                  </a:cxn>
                  <a:cxn ang="0">
                    <a:pos x="28" y="60"/>
                  </a:cxn>
                  <a:cxn ang="0">
                    <a:pos x="0" y="60"/>
                  </a:cxn>
                  <a:cxn ang="0">
                    <a:pos x="0" y="59"/>
                  </a:cxn>
                  <a:cxn ang="0">
                    <a:pos x="31" y="0"/>
                  </a:cxn>
                  <a:cxn ang="0">
                    <a:pos x="31" y="0"/>
                  </a:cxn>
                  <a:cxn ang="0">
                    <a:pos x="31" y="0"/>
                  </a:cxn>
                </a:cxnLst>
                <a:rect l="0" t="0" r="r" b="b"/>
                <a:pathLst>
                  <a:path w="62" h="60">
                    <a:moveTo>
                      <a:pt x="0" y="59"/>
                    </a:moveTo>
                    <a:lnTo>
                      <a:pt x="0" y="59"/>
                    </a:lnTo>
                    <a:cubicBezTo>
                      <a:pt x="3" y="58"/>
                      <a:pt x="5" y="58"/>
                      <a:pt x="7" y="56"/>
                    </a:cubicBezTo>
                    <a:cubicBezTo>
                      <a:pt x="8" y="55"/>
                      <a:pt x="8" y="53"/>
                      <a:pt x="8" y="49"/>
                    </a:cubicBezTo>
                    <a:lnTo>
                      <a:pt x="8" y="16"/>
                    </a:lnTo>
                    <a:cubicBezTo>
                      <a:pt x="8" y="13"/>
                      <a:pt x="8" y="11"/>
                      <a:pt x="8" y="10"/>
                    </a:cubicBezTo>
                    <a:cubicBezTo>
                      <a:pt x="7" y="9"/>
                      <a:pt x="5" y="8"/>
                      <a:pt x="3" y="8"/>
                    </a:cubicBezTo>
                    <a:cubicBezTo>
                      <a:pt x="2" y="8"/>
                      <a:pt x="2" y="8"/>
                      <a:pt x="1" y="8"/>
                    </a:cubicBezTo>
                    <a:cubicBezTo>
                      <a:pt x="1" y="8"/>
                      <a:pt x="0" y="8"/>
                      <a:pt x="0" y="8"/>
                    </a:cubicBezTo>
                    <a:lnTo>
                      <a:pt x="0" y="6"/>
                    </a:lnTo>
                    <a:cubicBezTo>
                      <a:pt x="2" y="5"/>
                      <a:pt x="6" y="4"/>
                      <a:pt x="12" y="2"/>
                    </a:cubicBezTo>
                    <a:lnTo>
                      <a:pt x="18" y="0"/>
                    </a:lnTo>
                    <a:cubicBezTo>
                      <a:pt x="19" y="0"/>
                      <a:pt x="19" y="0"/>
                      <a:pt x="19" y="0"/>
                    </a:cubicBezTo>
                    <a:cubicBezTo>
                      <a:pt x="19" y="0"/>
                      <a:pt x="19" y="1"/>
                      <a:pt x="19" y="1"/>
                    </a:cubicBezTo>
                    <a:lnTo>
                      <a:pt x="19" y="11"/>
                    </a:lnTo>
                    <a:cubicBezTo>
                      <a:pt x="23" y="7"/>
                      <a:pt x="26" y="4"/>
                      <a:pt x="28" y="3"/>
                    </a:cubicBezTo>
                    <a:cubicBezTo>
                      <a:pt x="32" y="1"/>
                      <a:pt x="35" y="0"/>
                      <a:pt x="39" y="0"/>
                    </a:cubicBezTo>
                    <a:cubicBezTo>
                      <a:pt x="42" y="0"/>
                      <a:pt x="44" y="1"/>
                      <a:pt x="47" y="2"/>
                    </a:cubicBezTo>
                    <a:cubicBezTo>
                      <a:pt x="51" y="6"/>
                      <a:pt x="54" y="11"/>
                      <a:pt x="54" y="20"/>
                    </a:cubicBezTo>
                    <a:lnTo>
                      <a:pt x="54" y="50"/>
                    </a:lnTo>
                    <a:cubicBezTo>
                      <a:pt x="54" y="53"/>
                      <a:pt x="54" y="55"/>
                      <a:pt x="56" y="57"/>
                    </a:cubicBezTo>
                    <a:cubicBezTo>
                      <a:pt x="57" y="58"/>
                      <a:pt x="59" y="59"/>
                      <a:pt x="62" y="59"/>
                    </a:cubicBezTo>
                    <a:lnTo>
                      <a:pt x="62" y="60"/>
                    </a:lnTo>
                    <a:lnTo>
                      <a:pt x="34" y="60"/>
                    </a:lnTo>
                    <a:lnTo>
                      <a:pt x="34" y="59"/>
                    </a:lnTo>
                    <a:cubicBezTo>
                      <a:pt x="37" y="58"/>
                      <a:pt x="40" y="57"/>
                      <a:pt x="41" y="56"/>
                    </a:cubicBezTo>
                    <a:cubicBezTo>
                      <a:pt x="42" y="55"/>
                      <a:pt x="43" y="52"/>
                      <a:pt x="43" y="48"/>
                    </a:cubicBezTo>
                    <a:lnTo>
                      <a:pt x="43" y="20"/>
                    </a:lnTo>
                    <a:cubicBezTo>
                      <a:pt x="43" y="16"/>
                      <a:pt x="42" y="13"/>
                      <a:pt x="41" y="11"/>
                    </a:cubicBezTo>
                    <a:cubicBezTo>
                      <a:pt x="39" y="8"/>
                      <a:pt x="37" y="7"/>
                      <a:pt x="33" y="7"/>
                    </a:cubicBezTo>
                    <a:cubicBezTo>
                      <a:pt x="31" y="7"/>
                      <a:pt x="28" y="8"/>
                      <a:pt x="25" y="10"/>
                    </a:cubicBezTo>
                    <a:cubicBezTo>
                      <a:pt x="24" y="11"/>
                      <a:pt x="22" y="12"/>
                      <a:pt x="20" y="15"/>
                    </a:cubicBezTo>
                    <a:lnTo>
                      <a:pt x="20" y="51"/>
                    </a:lnTo>
                    <a:cubicBezTo>
                      <a:pt x="20" y="54"/>
                      <a:pt x="20" y="56"/>
                      <a:pt x="22" y="57"/>
                    </a:cubicBezTo>
                    <a:cubicBezTo>
                      <a:pt x="23" y="58"/>
                      <a:pt x="25" y="59"/>
                      <a:pt x="28" y="59"/>
                    </a:cubicBezTo>
                    <a:lnTo>
                      <a:pt x="28" y="60"/>
                    </a:lnTo>
                    <a:lnTo>
                      <a:pt x="0" y="60"/>
                    </a:lnTo>
                    <a:lnTo>
                      <a:pt x="0" y="59"/>
                    </a:lnTo>
                    <a:close/>
                    <a:moveTo>
                      <a:pt x="31" y="0"/>
                    </a:moveTo>
                    <a:lnTo>
                      <a:pt x="31" y="0"/>
                    </a:lnTo>
                    <a:lnTo>
                      <a:pt x="31"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95" name="Freeform 375"/>
              <p:cNvSpPr>
                <a:spLocks noEditPoints="1"/>
              </p:cNvSpPr>
              <p:nvPr/>
            </p:nvSpPr>
            <p:spPr bwMode="auto">
              <a:xfrm>
                <a:off x="1420" y="932"/>
                <a:ext cx="71" cy="118"/>
              </a:xfrm>
              <a:custGeom>
                <a:avLst/>
                <a:gdLst/>
                <a:ahLst/>
                <a:cxnLst>
                  <a:cxn ang="0">
                    <a:pos x="9" y="72"/>
                  </a:cxn>
                  <a:cxn ang="0">
                    <a:pos x="29" y="82"/>
                  </a:cxn>
                  <a:cxn ang="0">
                    <a:pos x="53" y="69"/>
                  </a:cxn>
                  <a:cxn ang="0">
                    <a:pos x="35" y="62"/>
                  </a:cxn>
                  <a:cxn ang="0">
                    <a:pos x="25" y="62"/>
                  </a:cxn>
                  <a:cxn ang="0">
                    <a:pos x="16" y="61"/>
                  </a:cxn>
                  <a:cxn ang="0">
                    <a:pos x="9" y="72"/>
                  </a:cxn>
                  <a:cxn ang="0">
                    <a:pos x="18" y="39"/>
                  </a:cxn>
                  <a:cxn ang="0">
                    <a:pos x="8" y="32"/>
                  </a:cxn>
                  <a:cxn ang="0">
                    <a:pos x="11" y="6"/>
                  </a:cxn>
                  <a:cxn ang="0">
                    <a:pos x="39" y="2"/>
                  </a:cxn>
                  <a:cxn ang="0">
                    <a:pos x="54" y="4"/>
                  </a:cxn>
                  <a:cxn ang="0">
                    <a:pos x="58" y="4"/>
                  </a:cxn>
                  <a:cxn ang="0">
                    <a:pos x="47" y="9"/>
                  </a:cxn>
                  <a:cxn ang="0">
                    <a:pos x="50" y="21"/>
                  </a:cxn>
                  <a:cxn ang="0">
                    <a:pos x="28" y="41"/>
                  </a:cxn>
                  <a:cxn ang="0">
                    <a:pos x="17" y="43"/>
                  </a:cxn>
                  <a:cxn ang="0">
                    <a:pos x="18" y="51"/>
                  </a:cxn>
                  <a:cxn ang="0">
                    <a:pos x="47" y="54"/>
                  </a:cxn>
                  <a:cxn ang="0">
                    <a:pos x="46" y="83"/>
                  </a:cxn>
                  <a:cxn ang="0">
                    <a:pos x="6" y="85"/>
                  </a:cxn>
                  <a:cxn ang="0">
                    <a:pos x="1" y="71"/>
                  </a:cxn>
                  <a:cxn ang="0">
                    <a:pos x="12" y="61"/>
                  </a:cxn>
                  <a:cxn ang="0">
                    <a:pos x="8" y="58"/>
                  </a:cxn>
                  <a:cxn ang="0">
                    <a:pos x="8" y="48"/>
                  </a:cxn>
                  <a:cxn ang="0">
                    <a:pos x="18" y="39"/>
                  </a:cxn>
                  <a:cxn ang="0">
                    <a:pos x="30" y="38"/>
                  </a:cxn>
                  <a:cxn ang="0">
                    <a:pos x="40" y="25"/>
                  </a:cxn>
                  <a:cxn ang="0">
                    <a:pos x="26" y="3"/>
                  </a:cxn>
                  <a:cxn ang="0">
                    <a:pos x="16" y="17"/>
                  </a:cxn>
                  <a:cxn ang="0">
                    <a:pos x="30" y="38"/>
                  </a:cxn>
                  <a:cxn ang="0">
                    <a:pos x="29" y="0"/>
                  </a:cxn>
                  <a:cxn ang="0">
                    <a:pos x="29" y="0"/>
                  </a:cxn>
                </a:cxnLst>
                <a:rect l="0" t="0" r="r" b="b"/>
                <a:pathLst>
                  <a:path w="58" h="89">
                    <a:moveTo>
                      <a:pt x="9" y="72"/>
                    </a:moveTo>
                    <a:lnTo>
                      <a:pt x="9" y="72"/>
                    </a:lnTo>
                    <a:cubicBezTo>
                      <a:pt x="9" y="76"/>
                      <a:pt x="11" y="79"/>
                      <a:pt x="15" y="80"/>
                    </a:cubicBezTo>
                    <a:cubicBezTo>
                      <a:pt x="19" y="81"/>
                      <a:pt x="24" y="82"/>
                      <a:pt x="29" y="82"/>
                    </a:cubicBezTo>
                    <a:cubicBezTo>
                      <a:pt x="36" y="82"/>
                      <a:pt x="42" y="81"/>
                      <a:pt x="47" y="78"/>
                    </a:cubicBezTo>
                    <a:cubicBezTo>
                      <a:pt x="51" y="76"/>
                      <a:pt x="53" y="73"/>
                      <a:pt x="53" y="69"/>
                    </a:cubicBezTo>
                    <a:cubicBezTo>
                      <a:pt x="53" y="66"/>
                      <a:pt x="52" y="64"/>
                      <a:pt x="48" y="63"/>
                    </a:cubicBezTo>
                    <a:cubicBezTo>
                      <a:pt x="46" y="63"/>
                      <a:pt x="42" y="62"/>
                      <a:pt x="35" y="62"/>
                    </a:cubicBezTo>
                    <a:cubicBezTo>
                      <a:pt x="34" y="62"/>
                      <a:pt x="32" y="62"/>
                      <a:pt x="30" y="62"/>
                    </a:cubicBezTo>
                    <a:cubicBezTo>
                      <a:pt x="28" y="62"/>
                      <a:pt x="27" y="62"/>
                      <a:pt x="25" y="62"/>
                    </a:cubicBezTo>
                    <a:cubicBezTo>
                      <a:pt x="24" y="62"/>
                      <a:pt x="23" y="62"/>
                      <a:pt x="21" y="62"/>
                    </a:cubicBezTo>
                    <a:cubicBezTo>
                      <a:pt x="19" y="61"/>
                      <a:pt x="17" y="61"/>
                      <a:pt x="16" y="61"/>
                    </a:cubicBezTo>
                    <a:cubicBezTo>
                      <a:pt x="16" y="61"/>
                      <a:pt x="14" y="62"/>
                      <a:pt x="12" y="65"/>
                    </a:cubicBezTo>
                    <a:cubicBezTo>
                      <a:pt x="10" y="68"/>
                      <a:pt x="9" y="70"/>
                      <a:pt x="9" y="72"/>
                    </a:cubicBezTo>
                    <a:lnTo>
                      <a:pt x="9" y="72"/>
                    </a:lnTo>
                    <a:close/>
                    <a:moveTo>
                      <a:pt x="18" y="39"/>
                    </a:moveTo>
                    <a:lnTo>
                      <a:pt x="18" y="39"/>
                    </a:lnTo>
                    <a:cubicBezTo>
                      <a:pt x="14" y="38"/>
                      <a:pt x="11" y="35"/>
                      <a:pt x="8" y="32"/>
                    </a:cubicBezTo>
                    <a:cubicBezTo>
                      <a:pt x="6" y="29"/>
                      <a:pt x="5" y="25"/>
                      <a:pt x="5" y="21"/>
                    </a:cubicBezTo>
                    <a:cubicBezTo>
                      <a:pt x="5" y="16"/>
                      <a:pt x="7" y="11"/>
                      <a:pt x="11" y="6"/>
                    </a:cubicBezTo>
                    <a:cubicBezTo>
                      <a:pt x="15" y="2"/>
                      <a:pt x="21" y="0"/>
                      <a:pt x="28" y="0"/>
                    </a:cubicBezTo>
                    <a:cubicBezTo>
                      <a:pt x="31" y="0"/>
                      <a:pt x="35" y="0"/>
                      <a:pt x="39" y="2"/>
                    </a:cubicBezTo>
                    <a:cubicBezTo>
                      <a:pt x="42" y="3"/>
                      <a:pt x="46" y="4"/>
                      <a:pt x="49" y="4"/>
                    </a:cubicBezTo>
                    <a:cubicBezTo>
                      <a:pt x="50" y="4"/>
                      <a:pt x="52" y="4"/>
                      <a:pt x="54" y="4"/>
                    </a:cubicBezTo>
                    <a:cubicBezTo>
                      <a:pt x="55" y="4"/>
                      <a:pt x="57" y="4"/>
                      <a:pt x="58" y="4"/>
                    </a:cubicBezTo>
                    <a:lnTo>
                      <a:pt x="58" y="4"/>
                    </a:lnTo>
                    <a:lnTo>
                      <a:pt x="58" y="9"/>
                    </a:lnTo>
                    <a:lnTo>
                      <a:pt x="47" y="9"/>
                    </a:lnTo>
                    <a:cubicBezTo>
                      <a:pt x="48" y="11"/>
                      <a:pt x="49" y="13"/>
                      <a:pt x="49" y="14"/>
                    </a:cubicBezTo>
                    <a:cubicBezTo>
                      <a:pt x="50" y="16"/>
                      <a:pt x="50" y="19"/>
                      <a:pt x="50" y="21"/>
                    </a:cubicBezTo>
                    <a:cubicBezTo>
                      <a:pt x="50" y="26"/>
                      <a:pt x="48" y="30"/>
                      <a:pt x="44" y="34"/>
                    </a:cubicBezTo>
                    <a:cubicBezTo>
                      <a:pt x="40" y="39"/>
                      <a:pt x="34" y="41"/>
                      <a:pt x="28" y="41"/>
                    </a:cubicBezTo>
                    <a:cubicBezTo>
                      <a:pt x="26" y="41"/>
                      <a:pt x="25" y="40"/>
                      <a:pt x="22" y="40"/>
                    </a:cubicBezTo>
                    <a:cubicBezTo>
                      <a:pt x="20" y="40"/>
                      <a:pt x="19" y="41"/>
                      <a:pt x="17" y="43"/>
                    </a:cubicBezTo>
                    <a:cubicBezTo>
                      <a:pt x="15" y="45"/>
                      <a:pt x="14" y="47"/>
                      <a:pt x="14" y="48"/>
                    </a:cubicBezTo>
                    <a:cubicBezTo>
                      <a:pt x="14" y="50"/>
                      <a:pt x="15" y="51"/>
                      <a:pt x="18" y="51"/>
                    </a:cubicBezTo>
                    <a:cubicBezTo>
                      <a:pt x="20" y="52"/>
                      <a:pt x="22" y="52"/>
                      <a:pt x="25" y="52"/>
                    </a:cubicBezTo>
                    <a:cubicBezTo>
                      <a:pt x="36" y="52"/>
                      <a:pt x="43" y="53"/>
                      <a:pt x="47" y="54"/>
                    </a:cubicBezTo>
                    <a:cubicBezTo>
                      <a:pt x="54" y="56"/>
                      <a:pt x="57" y="60"/>
                      <a:pt x="57" y="67"/>
                    </a:cubicBezTo>
                    <a:cubicBezTo>
                      <a:pt x="57" y="74"/>
                      <a:pt x="53" y="79"/>
                      <a:pt x="46" y="83"/>
                    </a:cubicBezTo>
                    <a:cubicBezTo>
                      <a:pt x="38" y="87"/>
                      <a:pt x="30" y="89"/>
                      <a:pt x="23" y="89"/>
                    </a:cubicBezTo>
                    <a:cubicBezTo>
                      <a:pt x="16" y="89"/>
                      <a:pt x="10" y="88"/>
                      <a:pt x="6" y="85"/>
                    </a:cubicBezTo>
                    <a:cubicBezTo>
                      <a:pt x="2" y="82"/>
                      <a:pt x="0" y="79"/>
                      <a:pt x="0" y="76"/>
                    </a:cubicBezTo>
                    <a:cubicBezTo>
                      <a:pt x="0" y="74"/>
                      <a:pt x="0" y="73"/>
                      <a:pt x="1" y="71"/>
                    </a:cubicBezTo>
                    <a:cubicBezTo>
                      <a:pt x="3" y="70"/>
                      <a:pt x="5" y="68"/>
                      <a:pt x="8" y="65"/>
                    </a:cubicBezTo>
                    <a:lnTo>
                      <a:pt x="12" y="61"/>
                    </a:lnTo>
                    <a:lnTo>
                      <a:pt x="13" y="60"/>
                    </a:lnTo>
                    <a:cubicBezTo>
                      <a:pt x="11" y="59"/>
                      <a:pt x="9" y="59"/>
                      <a:pt x="8" y="58"/>
                    </a:cubicBezTo>
                    <a:cubicBezTo>
                      <a:pt x="7" y="57"/>
                      <a:pt x="6" y="55"/>
                      <a:pt x="6" y="53"/>
                    </a:cubicBezTo>
                    <a:cubicBezTo>
                      <a:pt x="6" y="52"/>
                      <a:pt x="7" y="50"/>
                      <a:pt x="8" y="48"/>
                    </a:cubicBezTo>
                    <a:cubicBezTo>
                      <a:pt x="10" y="46"/>
                      <a:pt x="13" y="43"/>
                      <a:pt x="18" y="39"/>
                    </a:cubicBezTo>
                    <a:lnTo>
                      <a:pt x="18" y="39"/>
                    </a:lnTo>
                    <a:close/>
                    <a:moveTo>
                      <a:pt x="30" y="38"/>
                    </a:moveTo>
                    <a:lnTo>
                      <a:pt x="30" y="38"/>
                    </a:lnTo>
                    <a:cubicBezTo>
                      <a:pt x="32" y="38"/>
                      <a:pt x="34" y="37"/>
                      <a:pt x="36" y="36"/>
                    </a:cubicBezTo>
                    <a:cubicBezTo>
                      <a:pt x="38" y="34"/>
                      <a:pt x="40" y="30"/>
                      <a:pt x="40" y="25"/>
                    </a:cubicBezTo>
                    <a:cubicBezTo>
                      <a:pt x="40" y="21"/>
                      <a:pt x="39" y="16"/>
                      <a:pt x="37" y="11"/>
                    </a:cubicBezTo>
                    <a:cubicBezTo>
                      <a:pt x="34" y="6"/>
                      <a:pt x="31" y="3"/>
                      <a:pt x="26" y="3"/>
                    </a:cubicBezTo>
                    <a:cubicBezTo>
                      <a:pt x="22" y="3"/>
                      <a:pt x="19" y="5"/>
                      <a:pt x="17" y="9"/>
                    </a:cubicBezTo>
                    <a:cubicBezTo>
                      <a:pt x="17" y="11"/>
                      <a:pt x="16" y="14"/>
                      <a:pt x="16" y="17"/>
                    </a:cubicBezTo>
                    <a:cubicBezTo>
                      <a:pt x="16" y="22"/>
                      <a:pt x="17" y="27"/>
                      <a:pt x="20" y="31"/>
                    </a:cubicBezTo>
                    <a:cubicBezTo>
                      <a:pt x="23" y="35"/>
                      <a:pt x="26" y="38"/>
                      <a:pt x="30" y="38"/>
                    </a:cubicBezTo>
                    <a:lnTo>
                      <a:pt x="30" y="38"/>
                    </a:lnTo>
                    <a:close/>
                    <a:moveTo>
                      <a:pt x="29" y="0"/>
                    </a:moveTo>
                    <a:lnTo>
                      <a:pt x="29" y="0"/>
                    </a:lnTo>
                    <a:lnTo>
                      <a:pt x="29"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96" name="Freeform 376"/>
              <p:cNvSpPr>
                <a:spLocks noEditPoints="1"/>
              </p:cNvSpPr>
              <p:nvPr/>
            </p:nvSpPr>
            <p:spPr bwMode="auto">
              <a:xfrm>
                <a:off x="1498" y="932"/>
                <a:ext cx="65" cy="82"/>
              </a:xfrm>
              <a:custGeom>
                <a:avLst/>
                <a:gdLst/>
                <a:ahLst/>
                <a:cxnLst>
                  <a:cxn ang="0">
                    <a:pos x="28" y="0"/>
                  </a:cxn>
                  <a:cxn ang="0">
                    <a:pos x="28" y="0"/>
                  </a:cxn>
                  <a:cxn ang="0">
                    <a:pos x="44" y="6"/>
                  </a:cxn>
                  <a:cxn ang="0">
                    <a:pos x="51" y="24"/>
                  </a:cxn>
                  <a:cxn ang="0">
                    <a:pos x="10" y="24"/>
                  </a:cxn>
                  <a:cxn ang="0">
                    <a:pos x="17" y="46"/>
                  </a:cxn>
                  <a:cxn ang="0">
                    <a:pos x="31" y="53"/>
                  </a:cxn>
                  <a:cxn ang="0">
                    <a:pos x="43" y="49"/>
                  </a:cxn>
                  <a:cxn ang="0">
                    <a:pos x="51" y="39"/>
                  </a:cxn>
                  <a:cxn ang="0">
                    <a:pos x="53" y="40"/>
                  </a:cxn>
                  <a:cxn ang="0">
                    <a:pos x="44" y="55"/>
                  </a:cxn>
                  <a:cxn ang="0">
                    <a:pos x="26" y="62"/>
                  </a:cxn>
                  <a:cxn ang="0">
                    <a:pos x="7" y="53"/>
                  </a:cxn>
                  <a:cxn ang="0">
                    <a:pos x="0" y="32"/>
                  </a:cxn>
                  <a:cxn ang="0">
                    <a:pos x="8" y="9"/>
                  </a:cxn>
                  <a:cxn ang="0">
                    <a:pos x="28" y="0"/>
                  </a:cxn>
                  <a:cxn ang="0">
                    <a:pos x="28" y="0"/>
                  </a:cxn>
                  <a:cxn ang="0">
                    <a:pos x="24" y="5"/>
                  </a:cxn>
                  <a:cxn ang="0">
                    <a:pos x="24" y="5"/>
                  </a:cxn>
                  <a:cxn ang="0">
                    <a:pos x="13" y="11"/>
                  </a:cxn>
                  <a:cxn ang="0">
                    <a:pos x="10" y="20"/>
                  </a:cxn>
                  <a:cxn ang="0">
                    <a:pos x="37" y="20"/>
                  </a:cxn>
                  <a:cxn ang="0">
                    <a:pos x="35" y="10"/>
                  </a:cxn>
                  <a:cxn ang="0">
                    <a:pos x="24" y="5"/>
                  </a:cxn>
                  <a:cxn ang="0">
                    <a:pos x="24" y="5"/>
                  </a:cxn>
                  <a:cxn ang="0">
                    <a:pos x="27" y="0"/>
                  </a:cxn>
                  <a:cxn ang="0">
                    <a:pos x="27" y="0"/>
                  </a:cxn>
                  <a:cxn ang="0">
                    <a:pos x="27" y="0"/>
                  </a:cxn>
                </a:cxnLst>
                <a:rect l="0" t="0" r="r" b="b"/>
                <a:pathLst>
                  <a:path w="53" h="62">
                    <a:moveTo>
                      <a:pt x="28" y="0"/>
                    </a:moveTo>
                    <a:lnTo>
                      <a:pt x="28" y="0"/>
                    </a:lnTo>
                    <a:cubicBezTo>
                      <a:pt x="34" y="0"/>
                      <a:pt x="39" y="2"/>
                      <a:pt x="44" y="6"/>
                    </a:cubicBezTo>
                    <a:cubicBezTo>
                      <a:pt x="49" y="10"/>
                      <a:pt x="51" y="16"/>
                      <a:pt x="51" y="24"/>
                    </a:cubicBezTo>
                    <a:lnTo>
                      <a:pt x="10" y="24"/>
                    </a:lnTo>
                    <a:cubicBezTo>
                      <a:pt x="10" y="34"/>
                      <a:pt x="13" y="41"/>
                      <a:pt x="17" y="46"/>
                    </a:cubicBezTo>
                    <a:cubicBezTo>
                      <a:pt x="21" y="50"/>
                      <a:pt x="26" y="53"/>
                      <a:pt x="31" y="53"/>
                    </a:cubicBezTo>
                    <a:cubicBezTo>
                      <a:pt x="36" y="53"/>
                      <a:pt x="39" y="52"/>
                      <a:pt x="43" y="49"/>
                    </a:cubicBezTo>
                    <a:cubicBezTo>
                      <a:pt x="46" y="47"/>
                      <a:pt x="49" y="43"/>
                      <a:pt x="51" y="39"/>
                    </a:cubicBezTo>
                    <a:lnTo>
                      <a:pt x="53" y="40"/>
                    </a:lnTo>
                    <a:cubicBezTo>
                      <a:pt x="52" y="45"/>
                      <a:pt x="48" y="50"/>
                      <a:pt x="44" y="55"/>
                    </a:cubicBezTo>
                    <a:cubicBezTo>
                      <a:pt x="39" y="60"/>
                      <a:pt x="33" y="62"/>
                      <a:pt x="26" y="62"/>
                    </a:cubicBezTo>
                    <a:cubicBezTo>
                      <a:pt x="18" y="62"/>
                      <a:pt x="11" y="59"/>
                      <a:pt x="7" y="53"/>
                    </a:cubicBezTo>
                    <a:cubicBezTo>
                      <a:pt x="3" y="47"/>
                      <a:pt x="0" y="40"/>
                      <a:pt x="0" y="32"/>
                    </a:cubicBezTo>
                    <a:cubicBezTo>
                      <a:pt x="0" y="23"/>
                      <a:pt x="3" y="16"/>
                      <a:pt x="8" y="9"/>
                    </a:cubicBezTo>
                    <a:cubicBezTo>
                      <a:pt x="13" y="3"/>
                      <a:pt x="20" y="0"/>
                      <a:pt x="28" y="0"/>
                    </a:cubicBezTo>
                    <a:lnTo>
                      <a:pt x="28" y="0"/>
                    </a:lnTo>
                    <a:close/>
                    <a:moveTo>
                      <a:pt x="24" y="5"/>
                    </a:moveTo>
                    <a:lnTo>
                      <a:pt x="24" y="5"/>
                    </a:lnTo>
                    <a:cubicBezTo>
                      <a:pt x="19" y="5"/>
                      <a:pt x="16" y="7"/>
                      <a:pt x="13" y="11"/>
                    </a:cubicBezTo>
                    <a:cubicBezTo>
                      <a:pt x="12" y="14"/>
                      <a:pt x="11" y="16"/>
                      <a:pt x="10" y="20"/>
                    </a:cubicBezTo>
                    <a:lnTo>
                      <a:pt x="37" y="20"/>
                    </a:lnTo>
                    <a:cubicBezTo>
                      <a:pt x="37" y="16"/>
                      <a:pt x="36" y="13"/>
                      <a:pt x="35" y="10"/>
                    </a:cubicBezTo>
                    <a:cubicBezTo>
                      <a:pt x="33" y="7"/>
                      <a:pt x="29" y="5"/>
                      <a:pt x="24" y="5"/>
                    </a:cubicBezTo>
                    <a:lnTo>
                      <a:pt x="24" y="5"/>
                    </a:lnTo>
                    <a:close/>
                    <a:moveTo>
                      <a:pt x="27" y="0"/>
                    </a:moveTo>
                    <a:lnTo>
                      <a:pt x="27" y="0"/>
                    </a:lnTo>
                    <a:lnTo>
                      <a:pt x="27"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97" name="Freeform 377"/>
              <p:cNvSpPr>
                <a:spLocks/>
              </p:cNvSpPr>
              <p:nvPr/>
            </p:nvSpPr>
            <p:spPr bwMode="auto">
              <a:xfrm>
                <a:off x="1569" y="932"/>
                <a:ext cx="52" cy="80"/>
              </a:xfrm>
              <a:custGeom>
                <a:avLst/>
                <a:gdLst/>
                <a:ahLst/>
                <a:cxnLst>
                  <a:cxn ang="0">
                    <a:pos x="0" y="58"/>
                  </a:cxn>
                  <a:cxn ang="0">
                    <a:pos x="0" y="58"/>
                  </a:cxn>
                  <a:cxn ang="0">
                    <a:pos x="7" y="56"/>
                  </a:cxn>
                  <a:cxn ang="0">
                    <a:pos x="9" y="50"/>
                  </a:cxn>
                  <a:cxn ang="0">
                    <a:pos x="9" y="20"/>
                  </a:cxn>
                  <a:cxn ang="0">
                    <a:pos x="8" y="11"/>
                  </a:cxn>
                  <a:cxn ang="0">
                    <a:pos x="4" y="9"/>
                  </a:cxn>
                  <a:cxn ang="0">
                    <a:pos x="2" y="9"/>
                  </a:cxn>
                  <a:cxn ang="0">
                    <a:pos x="0" y="9"/>
                  </a:cxn>
                  <a:cxn ang="0">
                    <a:pos x="0" y="7"/>
                  </a:cxn>
                  <a:cxn ang="0">
                    <a:pos x="7" y="4"/>
                  </a:cxn>
                  <a:cxn ang="0">
                    <a:pos x="13" y="2"/>
                  </a:cxn>
                  <a:cxn ang="0">
                    <a:pos x="19" y="0"/>
                  </a:cxn>
                  <a:cxn ang="0">
                    <a:pos x="20" y="0"/>
                  </a:cxn>
                  <a:cxn ang="0">
                    <a:pos x="20" y="1"/>
                  </a:cxn>
                  <a:cxn ang="0">
                    <a:pos x="20" y="12"/>
                  </a:cxn>
                  <a:cxn ang="0">
                    <a:pos x="28" y="3"/>
                  </a:cxn>
                  <a:cxn ang="0">
                    <a:pos x="36" y="0"/>
                  </a:cxn>
                  <a:cxn ang="0">
                    <a:pos x="41" y="2"/>
                  </a:cxn>
                  <a:cxn ang="0">
                    <a:pos x="43" y="7"/>
                  </a:cxn>
                  <a:cxn ang="0">
                    <a:pos x="42" y="11"/>
                  </a:cxn>
                  <a:cxn ang="0">
                    <a:pos x="38" y="13"/>
                  </a:cxn>
                  <a:cxn ang="0">
                    <a:pos x="33" y="11"/>
                  </a:cxn>
                  <a:cxn ang="0">
                    <a:pos x="29" y="8"/>
                  </a:cxn>
                  <a:cxn ang="0">
                    <a:pos x="24" y="12"/>
                  </a:cxn>
                  <a:cxn ang="0">
                    <a:pos x="20" y="20"/>
                  </a:cxn>
                  <a:cxn ang="0">
                    <a:pos x="20" y="49"/>
                  </a:cxn>
                  <a:cxn ang="0">
                    <a:pos x="23" y="56"/>
                  </a:cxn>
                  <a:cxn ang="0">
                    <a:pos x="31" y="58"/>
                  </a:cxn>
                  <a:cxn ang="0">
                    <a:pos x="31" y="60"/>
                  </a:cxn>
                  <a:cxn ang="0">
                    <a:pos x="0" y="60"/>
                  </a:cxn>
                  <a:cxn ang="0">
                    <a:pos x="0" y="58"/>
                  </a:cxn>
                </a:cxnLst>
                <a:rect l="0" t="0" r="r" b="b"/>
                <a:pathLst>
                  <a:path w="43" h="60">
                    <a:moveTo>
                      <a:pt x="0" y="58"/>
                    </a:moveTo>
                    <a:lnTo>
                      <a:pt x="0" y="58"/>
                    </a:lnTo>
                    <a:cubicBezTo>
                      <a:pt x="4" y="58"/>
                      <a:pt x="6" y="57"/>
                      <a:pt x="7" y="56"/>
                    </a:cubicBezTo>
                    <a:cubicBezTo>
                      <a:pt x="9" y="55"/>
                      <a:pt x="9" y="53"/>
                      <a:pt x="9" y="50"/>
                    </a:cubicBezTo>
                    <a:lnTo>
                      <a:pt x="9" y="20"/>
                    </a:lnTo>
                    <a:cubicBezTo>
                      <a:pt x="9" y="16"/>
                      <a:pt x="9" y="13"/>
                      <a:pt x="8" y="11"/>
                    </a:cubicBezTo>
                    <a:cubicBezTo>
                      <a:pt x="7" y="10"/>
                      <a:pt x="6" y="9"/>
                      <a:pt x="4" y="9"/>
                    </a:cubicBezTo>
                    <a:cubicBezTo>
                      <a:pt x="3" y="9"/>
                      <a:pt x="3" y="9"/>
                      <a:pt x="2" y="9"/>
                    </a:cubicBezTo>
                    <a:cubicBezTo>
                      <a:pt x="1" y="9"/>
                      <a:pt x="1" y="9"/>
                      <a:pt x="0" y="9"/>
                    </a:cubicBezTo>
                    <a:lnTo>
                      <a:pt x="0" y="7"/>
                    </a:lnTo>
                    <a:cubicBezTo>
                      <a:pt x="2" y="6"/>
                      <a:pt x="5" y="5"/>
                      <a:pt x="7" y="4"/>
                    </a:cubicBezTo>
                    <a:cubicBezTo>
                      <a:pt x="10" y="4"/>
                      <a:pt x="12" y="3"/>
                      <a:pt x="13" y="2"/>
                    </a:cubicBezTo>
                    <a:cubicBezTo>
                      <a:pt x="15" y="2"/>
                      <a:pt x="17" y="1"/>
                      <a:pt x="19" y="0"/>
                    </a:cubicBezTo>
                    <a:cubicBezTo>
                      <a:pt x="20" y="0"/>
                      <a:pt x="20" y="0"/>
                      <a:pt x="20" y="0"/>
                    </a:cubicBezTo>
                    <a:cubicBezTo>
                      <a:pt x="20" y="0"/>
                      <a:pt x="20" y="1"/>
                      <a:pt x="20" y="1"/>
                    </a:cubicBezTo>
                    <a:lnTo>
                      <a:pt x="20" y="12"/>
                    </a:lnTo>
                    <a:cubicBezTo>
                      <a:pt x="23" y="8"/>
                      <a:pt x="26" y="5"/>
                      <a:pt x="28" y="3"/>
                    </a:cubicBezTo>
                    <a:cubicBezTo>
                      <a:pt x="31" y="1"/>
                      <a:pt x="33" y="0"/>
                      <a:pt x="36" y="0"/>
                    </a:cubicBezTo>
                    <a:cubicBezTo>
                      <a:pt x="38" y="0"/>
                      <a:pt x="40" y="0"/>
                      <a:pt x="41" y="2"/>
                    </a:cubicBezTo>
                    <a:cubicBezTo>
                      <a:pt x="43" y="3"/>
                      <a:pt x="43" y="5"/>
                      <a:pt x="43" y="7"/>
                    </a:cubicBezTo>
                    <a:cubicBezTo>
                      <a:pt x="43" y="8"/>
                      <a:pt x="43" y="10"/>
                      <a:pt x="42" y="11"/>
                    </a:cubicBezTo>
                    <a:cubicBezTo>
                      <a:pt x="41" y="12"/>
                      <a:pt x="39" y="13"/>
                      <a:pt x="38" y="13"/>
                    </a:cubicBezTo>
                    <a:cubicBezTo>
                      <a:pt x="36" y="13"/>
                      <a:pt x="35" y="12"/>
                      <a:pt x="33" y="11"/>
                    </a:cubicBezTo>
                    <a:cubicBezTo>
                      <a:pt x="31" y="9"/>
                      <a:pt x="30" y="8"/>
                      <a:pt x="29" y="8"/>
                    </a:cubicBezTo>
                    <a:cubicBezTo>
                      <a:pt x="28" y="8"/>
                      <a:pt x="26" y="10"/>
                      <a:pt x="24" y="12"/>
                    </a:cubicBezTo>
                    <a:cubicBezTo>
                      <a:pt x="21" y="14"/>
                      <a:pt x="20" y="17"/>
                      <a:pt x="20" y="20"/>
                    </a:cubicBezTo>
                    <a:lnTo>
                      <a:pt x="20" y="49"/>
                    </a:lnTo>
                    <a:cubicBezTo>
                      <a:pt x="20" y="52"/>
                      <a:pt x="21" y="55"/>
                      <a:pt x="23" y="56"/>
                    </a:cubicBezTo>
                    <a:cubicBezTo>
                      <a:pt x="25" y="58"/>
                      <a:pt x="27" y="58"/>
                      <a:pt x="31" y="58"/>
                    </a:cubicBezTo>
                    <a:lnTo>
                      <a:pt x="31" y="60"/>
                    </a:lnTo>
                    <a:lnTo>
                      <a:pt x="0" y="60"/>
                    </a:lnTo>
                    <a:lnTo>
                      <a:pt x="0" y="58"/>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98" name="Freeform 378"/>
              <p:cNvSpPr>
                <a:spLocks/>
              </p:cNvSpPr>
              <p:nvPr/>
            </p:nvSpPr>
            <p:spPr bwMode="auto">
              <a:xfrm>
                <a:off x="1665" y="897"/>
                <a:ext cx="136" cy="115"/>
              </a:xfrm>
              <a:custGeom>
                <a:avLst/>
                <a:gdLst/>
                <a:ahLst/>
                <a:cxnLst>
                  <a:cxn ang="0">
                    <a:pos x="0" y="85"/>
                  </a:cxn>
                  <a:cxn ang="0">
                    <a:pos x="0" y="85"/>
                  </a:cxn>
                  <a:cxn ang="0">
                    <a:pos x="10" y="81"/>
                  </a:cxn>
                  <a:cxn ang="0">
                    <a:pos x="13" y="68"/>
                  </a:cxn>
                  <a:cxn ang="0">
                    <a:pos x="13" y="14"/>
                  </a:cxn>
                  <a:cxn ang="0">
                    <a:pos x="11" y="5"/>
                  </a:cxn>
                  <a:cxn ang="0">
                    <a:pos x="0" y="3"/>
                  </a:cxn>
                  <a:cxn ang="0">
                    <a:pos x="0" y="0"/>
                  </a:cxn>
                  <a:cxn ang="0">
                    <a:pos x="26" y="0"/>
                  </a:cxn>
                  <a:cxn ang="0">
                    <a:pos x="57" y="67"/>
                  </a:cxn>
                  <a:cxn ang="0">
                    <a:pos x="86" y="0"/>
                  </a:cxn>
                  <a:cxn ang="0">
                    <a:pos x="112" y="0"/>
                  </a:cxn>
                  <a:cxn ang="0">
                    <a:pos x="112" y="3"/>
                  </a:cxn>
                  <a:cxn ang="0">
                    <a:pos x="103" y="5"/>
                  </a:cxn>
                  <a:cxn ang="0">
                    <a:pos x="101" y="14"/>
                  </a:cxn>
                  <a:cxn ang="0">
                    <a:pos x="101" y="73"/>
                  </a:cxn>
                  <a:cxn ang="0">
                    <a:pos x="103" y="82"/>
                  </a:cxn>
                  <a:cxn ang="0">
                    <a:pos x="112" y="85"/>
                  </a:cxn>
                  <a:cxn ang="0">
                    <a:pos x="112" y="87"/>
                  </a:cxn>
                  <a:cxn ang="0">
                    <a:pos x="75" y="87"/>
                  </a:cxn>
                  <a:cxn ang="0">
                    <a:pos x="75" y="85"/>
                  </a:cxn>
                  <a:cxn ang="0">
                    <a:pos x="85" y="82"/>
                  </a:cxn>
                  <a:cxn ang="0">
                    <a:pos x="87" y="72"/>
                  </a:cxn>
                  <a:cxn ang="0">
                    <a:pos x="87" y="12"/>
                  </a:cxn>
                  <a:cxn ang="0">
                    <a:pos x="54" y="87"/>
                  </a:cxn>
                  <a:cxn ang="0">
                    <a:pos x="52" y="87"/>
                  </a:cxn>
                  <a:cxn ang="0">
                    <a:pos x="19" y="15"/>
                  </a:cxn>
                  <a:cxn ang="0">
                    <a:pos x="19" y="68"/>
                  </a:cxn>
                  <a:cxn ang="0">
                    <a:pos x="22" y="82"/>
                  </a:cxn>
                  <a:cxn ang="0">
                    <a:pos x="31" y="85"/>
                  </a:cxn>
                  <a:cxn ang="0">
                    <a:pos x="31" y="87"/>
                  </a:cxn>
                  <a:cxn ang="0">
                    <a:pos x="0" y="87"/>
                  </a:cxn>
                  <a:cxn ang="0">
                    <a:pos x="0" y="85"/>
                  </a:cxn>
                </a:cxnLst>
                <a:rect l="0" t="0" r="r" b="b"/>
                <a:pathLst>
                  <a:path w="112" h="87">
                    <a:moveTo>
                      <a:pt x="0" y="85"/>
                    </a:moveTo>
                    <a:lnTo>
                      <a:pt x="0" y="85"/>
                    </a:lnTo>
                    <a:cubicBezTo>
                      <a:pt x="5" y="85"/>
                      <a:pt x="9" y="83"/>
                      <a:pt x="10" y="81"/>
                    </a:cubicBezTo>
                    <a:cubicBezTo>
                      <a:pt x="12" y="79"/>
                      <a:pt x="13" y="75"/>
                      <a:pt x="13" y="68"/>
                    </a:cubicBezTo>
                    <a:lnTo>
                      <a:pt x="13" y="14"/>
                    </a:lnTo>
                    <a:cubicBezTo>
                      <a:pt x="13" y="10"/>
                      <a:pt x="12" y="7"/>
                      <a:pt x="11" y="5"/>
                    </a:cubicBezTo>
                    <a:cubicBezTo>
                      <a:pt x="9" y="4"/>
                      <a:pt x="6" y="3"/>
                      <a:pt x="0" y="3"/>
                    </a:cubicBezTo>
                    <a:lnTo>
                      <a:pt x="0" y="0"/>
                    </a:lnTo>
                    <a:lnTo>
                      <a:pt x="26" y="0"/>
                    </a:lnTo>
                    <a:lnTo>
                      <a:pt x="57" y="67"/>
                    </a:lnTo>
                    <a:lnTo>
                      <a:pt x="86" y="0"/>
                    </a:lnTo>
                    <a:lnTo>
                      <a:pt x="112" y="0"/>
                    </a:lnTo>
                    <a:lnTo>
                      <a:pt x="112" y="3"/>
                    </a:lnTo>
                    <a:cubicBezTo>
                      <a:pt x="108" y="3"/>
                      <a:pt x="104" y="4"/>
                      <a:pt x="103" y="5"/>
                    </a:cubicBezTo>
                    <a:cubicBezTo>
                      <a:pt x="102" y="7"/>
                      <a:pt x="101" y="10"/>
                      <a:pt x="101" y="14"/>
                    </a:cubicBezTo>
                    <a:lnTo>
                      <a:pt x="101" y="73"/>
                    </a:lnTo>
                    <a:cubicBezTo>
                      <a:pt x="101" y="78"/>
                      <a:pt x="102" y="81"/>
                      <a:pt x="103" y="82"/>
                    </a:cubicBezTo>
                    <a:cubicBezTo>
                      <a:pt x="104" y="84"/>
                      <a:pt x="108" y="85"/>
                      <a:pt x="112" y="85"/>
                    </a:cubicBezTo>
                    <a:lnTo>
                      <a:pt x="112" y="87"/>
                    </a:lnTo>
                    <a:lnTo>
                      <a:pt x="75" y="87"/>
                    </a:lnTo>
                    <a:lnTo>
                      <a:pt x="75" y="85"/>
                    </a:lnTo>
                    <a:cubicBezTo>
                      <a:pt x="81" y="85"/>
                      <a:pt x="84" y="84"/>
                      <a:pt x="85" y="82"/>
                    </a:cubicBezTo>
                    <a:cubicBezTo>
                      <a:pt x="87" y="81"/>
                      <a:pt x="87" y="77"/>
                      <a:pt x="87" y="72"/>
                    </a:cubicBezTo>
                    <a:lnTo>
                      <a:pt x="87" y="12"/>
                    </a:lnTo>
                    <a:lnTo>
                      <a:pt x="54" y="87"/>
                    </a:lnTo>
                    <a:lnTo>
                      <a:pt x="52" y="87"/>
                    </a:lnTo>
                    <a:lnTo>
                      <a:pt x="19" y="15"/>
                    </a:lnTo>
                    <a:lnTo>
                      <a:pt x="19" y="68"/>
                    </a:lnTo>
                    <a:cubicBezTo>
                      <a:pt x="19" y="75"/>
                      <a:pt x="20" y="80"/>
                      <a:pt x="22" y="82"/>
                    </a:cubicBezTo>
                    <a:cubicBezTo>
                      <a:pt x="23" y="84"/>
                      <a:pt x="26" y="85"/>
                      <a:pt x="31" y="85"/>
                    </a:cubicBezTo>
                    <a:lnTo>
                      <a:pt x="31" y="87"/>
                    </a:lnTo>
                    <a:lnTo>
                      <a:pt x="0" y="87"/>
                    </a:lnTo>
                    <a:lnTo>
                      <a:pt x="0" y="85"/>
                    </a:lnTo>
                    <a:close/>
                  </a:path>
                </a:pathLst>
              </a:cu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99" name="Freeform 379"/>
              <p:cNvSpPr>
                <a:spLocks noEditPoints="1"/>
              </p:cNvSpPr>
              <p:nvPr/>
            </p:nvSpPr>
            <p:spPr bwMode="auto">
              <a:xfrm>
                <a:off x="1810" y="893"/>
                <a:ext cx="39" cy="119"/>
              </a:xfrm>
              <a:custGeom>
                <a:avLst/>
                <a:gdLst/>
                <a:ahLst/>
                <a:cxnLst>
                  <a:cxn ang="0">
                    <a:pos x="9" y="7"/>
                  </a:cxn>
                  <a:cxn ang="0">
                    <a:pos x="9" y="7"/>
                  </a:cxn>
                  <a:cxn ang="0">
                    <a:pos x="11" y="2"/>
                  </a:cxn>
                  <a:cxn ang="0">
                    <a:pos x="15" y="0"/>
                  </a:cxn>
                  <a:cxn ang="0">
                    <a:pos x="20" y="2"/>
                  </a:cxn>
                  <a:cxn ang="0">
                    <a:pos x="22" y="7"/>
                  </a:cxn>
                  <a:cxn ang="0">
                    <a:pos x="20" y="12"/>
                  </a:cxn>
                  <a:cxn ang="0">
                    <a:pos x="15" y="14"/>
                  </a:cxn>
                  <a:cxn ang="0">
                    <a:pos x="11" y="12"/>
                  </a:cxn>
                  <a:cxn ang="0">
                    <a:pos x="9" y="7"/>
                  </a:cxn>
                  <a:cxn ang="0">
                    <a:pos x="9" y="7"/>
                  </a:cxn>
                  <a:cxn ang="0">
                    <a:pos x="0" y="89"/>
                  </a:cxn>
                  <a:cxn ang="0">
                    <a:pos x="0" y="89"/>
                  </a:cxn>
                  <a:cxn ang="0">
                    <a:pos x="9" y="86"/>
                  </a:cxn>
                  <a:cxn ang="0">
                    <a:pos x="11" y="77"/>
                  </a:cxn>
                  <a:cxn ang="0">
                    <a:pos x="11" y="46"/>
                  </a:cxn>
                  <a:cxn ang="0">
                    <a:pos x="10" y="41"/>
                  </a:cxn>
                  <a:cxn ang="0">
                    <a:pos x="6" y="38"/>
                  </a:cxn>
                  <a:cxn ang="0">
                    <a:pos x="5" y="38"/>
                  </a:cxn>
                  <a:cxn ang="0">
                    <a:pos x="1" y="39"/>
                  </a:cxn>
                  <a:cxn ang="0">
                    <a:pos x="1" y="37"/>
                  </a:cxn>
                  <a:cxn ang="0">
                    <a:pos x="4" y="36"/>
                  </a:cxn>
                  <a:cxn ang="0">
                    <a:pos x="20" y="31"/>
                  </a:cxn>
                  <a:cxn ang="0">
                    <a:pos x="22" y="30"/>
                  </a:cxn>
                  <a:cxn ang="0">
                    <a:pos x="22" y="31"/>
                  </a:cxn>
                  <a:cxn ang="0">
                    <a:pos x="22" y="77"/>
                  </a:cxn>
                  <a:cxn ang="0">
                    <a:pos x="24" y="86"/>
                  </a:cxn>
                  <a:cxn ang="0">
                    <a:pos x="32" y="89"/>
                  </a:cxn>
                  <a:cxn ang="0">
                    <a:pos x="32" y="90"/>
                  </a:cxn>
                  <a:cxn ang="0">
                    <a:pos x="0" y="90"/>
                  </a:cxn>
                  <a:cxn ang="0">
                    <a:pos x="0" y="89"/>
                  </a:cxn>
                </a:cxnLst>
                <a:rect l="0" t="0" r="r" b="b"/>
                <a:pathLst>
                  <a:path w="32" h="90">
                    <a:moveTo>
                      <a:pt x="9" y="7"/>
                    </a:moveTo>
                    <a:lnTo>
                      <a:pt x="9" y="7"/>
                    </a:lnTo>
                    <a:cubicBezTo>
                      <a:pt x="9" y="5"/>
                      <a:pt x="9" y="4"/>
                      <a:pt x="11" y="2"/>
                    </a:cubicBezTo>
                    <a:cubicBezTo>
                      <a:pt x="12" y="1"/>
                      <a:pt x="14" y="0"/>
                      <a:pt x="15" y="0"/>
                    </a:cubicBezTo>
                    <a:cubicBezTo>
                      <a:pt x="17" y="0"/>
                      <a:pt x="19" y="1"/>
                      <a:pt x="20" y="2"/>
                    </a:cubicBezTo>
                    <a:cubicBezTo>
                      <a:pt x="21" y="4"/>
                      <a:pt x="22" y="5"/>
                      <a:pt x="22" y="7"/>
                    </a:cubicBezTo>
                    <a:cubicBezTo>
                      <a:pt x="22" y="9"/>
                      <a:pt x="21" y="11"/>
                      <a:pt x="20" y="12"/>
                    </a:cubicBezTo>
                    <a:cubicBezTo>
                      <a:pt x="19" y="13"/>
                      <a:pt x="17" y="14"/>
                      <a:pt x="15" y="14"/>
                    </a:cubicBezTo>
                    <a:cubicBezTo>
                      <a:pt x="14" y="14"/>
                      <a:pt x="12" y="13"/>
                      <a:pt x="11" y="12"/>
                    </a:cubicBezTo>
                    <a:cubicBezTo>
                      <a:pt x="9" y="11"/>
                      <a:pt x="9" y="9"/>
                      <a:pt x="9" y="7"/>
                    </a:cubicBezTo>
                    <a:lnTo>
                      <a:pt x="9" y="7"/>
                    </a:lnTo>
                    <a:close/>
                    <a:moveTo>
                      <a:pt x="0" y="89"/>
                    </a:moveTo>
                    <a:lnTo>
                      <a:pt x="0" y="89"/>
                    </a:lnTo>
                    <a:cubicBezTo>
                      <a:pt x="5" y="88"/>
                      <a:pt x="8" y="87"/>
                      <a:pt x="9" y="86"/>
                    </a:cubicBezTo>
                    <a:cubicBezTo>
                      <a:pt x="10" y="85"/>
                      <a:pt x="11" y="82"/>
                      <a:pt x="11" y="77"/>
                    </a:cubicBezTo>
                    <a:lnTo>
                      <a:pt x="11" y="46"/>
                    </a:lnTo>
                    <a:cubicBezTo>
                      <a:pt x="11" y="44"/>
                      <a:pt x="11" y="42"/>
                      <a:pt x="10" y="41"/>
                    </a:cubicBezTo>
                    <a:cubicBezTo>
                      <a:pt x="10" y="39"/>
                      <a:pt x="8" y="38"/>
                      <a:pt x="6" y="38"/>
                    </a:cubicBezTo>
                    <a:cubicBezTo>
                      <a:pt x="6" y="38"/>
                      <a:pt x="5" y="38"/>
                      <a:pt x="5" y="38"/>
                    </a:cubicBezTo>
                    <a:cubicBezTo>
                      <a:pt x="5" y="38"/>
                      <a:pt x="3" y="38"/>
                      <a:pt x="1" y="39"/>
                    </a:cubicBezTo>
                    <a:lnTo>
                      <a:pt x="1" y="37"/>
                    </a:lnTo>
                    <a:lnTo>
                      <a:pt x="4" y="36"/>
                    </a:lnTo>
                    <a:cubicBezTo>
                      <a:pt x="11" y="34"/>
                      <a:pt x="17" y="32"/>
                      <a:pt x="20" y="31"/>
                    </a:cubicBezTo>
                    <a:cubicBezTo>
                      <a:pt x="21" y="30"/>
                      <a:pt x="22" y="30"/>
                      <a:pt x="22" y="30"/>
                    </a:cubicBezTo>
                    <a:cubicBezTo>
                      <a:pt x="22" y="30"/>
                      <a:pt x="22" y="30"/>
                      <a:pt x="22" y="31"/>
                    </a:cubicBezTo>
                    <a:lnTo>
                      <a:pt x="22" y="77"/>
                    </a:lnTo>
                    <a:cubicBezTo>
                      <a:pt x="22" y="82"/>
                      <a:pt x="23" y="85"/>
                      <a:pt x="24" y="86"/>
                    </a:cubicBezTo>
                    <a:cubicBezTo>
                      <a:pt x="25" y="88"/>
                      <a:pt x="28" y="88"/>
                      <a:pt x="32" y="89"/>
                    </a:cubicBezTo>
                    <a:lnTo>
                      <a:pt x="32" y="90"/>
                    </a:lnTo>
                    <a:lnTo>
                      <a:pt x="0" y="90"/>
                    </a:lnTo>
                    <a:lnTo>
                      <a:pt x="0" y="8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00" name="Freeform 380"/>
              <p:cNvSpPr>
                <a:spLocks/>
              </p:cNvSpPr>
              <p:nvPr/>
            </p:nvSpPr>
            <p:spPr bwMode="auto">
              <a:xfrm>
                <a:off x="1855" y="893"/>
                <a:ext cx="39" cy="119"/>
              </a:xfrm>
              <a:custGeom>
                <a:avLst/>
                <a:gdLst/>
                <a:ahLst/>
                <a:cxnLst>
                  <a:cxn ang="0">
                    <a:pos x="0" y="89"/>
                  </a:cxn>
                  <a:cxn ang="0">
                    <a:pos x="0" y="89"/>
                  </a:cxn>
                  <a:cxn ang="0">
                    <a:pos x="9" y="86"/>
                  </a:cxn>
                  <a:cxn ang="0">
                    <a:pos x="11" y="79"/>
                  </a:cxn>
                  <a:cxn ang="0">
                    <a:pos x="11" y="16"/>
                  </a:cxn>
                  <a:cxn ang="0">
                    <a:pos x="10" y="10"/>
                  </a:cxn>
                  <a:cxn ang="0">
                    <a:pos x="5" y="8"/>
                  </a:cxn>
                  <a:cxn ang="0">
                    <a:pos x="3" y="8"/>
                  </a:cxn>
                  <a:cxn ang="0">
                    <a:pos x="0" y="8"/>
                  </a:cxn>
                  <a:cxn ang="0">
                    <a:pos x="0" y="6"/>
                  </a:cxn>
                  <a:cxn ang="0">
                    <a:pos x="21" y="0"/>
                  </a:cxn>
                  <a:cxn ang="0">
                    <a:pos x="22" y="0"/>
                  </a:cxn>
                  <a:cxn ang="0">
                    <a:pos x="22" y="2"/>
                  </a:cxn>
                  <a:cxn ang="0">
                    <a:pos x="22" y="79"/>
                  </a:cxn>
                  <a:cxn ang="0">
                    <a:pos x="24" y="87"/>
                  </a:cxn>
                  <a:cxn ang="0">
                    <a:pos x="32" y="89"/>
                  </a:cxn>
                  <a:cxn ang="0">
                    <a:pos x="32" y="90"/>
                  </a:cxn>
                  <a:cxn ang="0">
                    <a:pos x="0" y="90"/>
                  </a:cxn>
                  <a:cxn ang="0">
                    <a:pos x="0" y="89"/>
                  </a:cxn>
                </a:cxnLst>
                <a:rect l="0" t="0" r="r" b="b"/>
                <a:pathLst>
                  <a:path w="32" h="90">
                    <a:moveTo>
                      <a:pt x="0" y="89"/>
                    </a:moveTo>
                    <a:lnTo>
                      <a:pt x="0" y="89"/>
                    </a:lnTo>
                    <a:cubicBezTo>
                      <a:pt x="4" y="88"/>
                      <a:pt x="7" y="87"/>
                      <a:pt x="9" y="86"/>
                    </a:cubicBezTo>
                    <a:cubicBezTo>
                      <a:pt x="10" y="85"/>
                      <a:pt x="11" y="83"/>
                      <a:pt x="11" y="79"/>
                    </a:cubicBezTo>
                    <a:lnTo>
                      <a:pt x="11" y="16"/>
                    </a:lnTo>
                    <a:cubicBezTo>
                      <a:pt x="11" y="13"/>
                      <a:pt x="10" y="11"/>
                      <a:pt x="10" y="10"/>
                    </a:cubicBezTo>
                    <a:cubicBezTo>
                      <a:pt x="9" y="8"/>
                      <a:pt x="7" y="8"/>
                      <a:pt x="5" y="8"/>
                    </a:cubicBezTo>
                    <a:cubicBezTo>
                      <a:pt x="4" y="8"/>
                      <a:pt x="3" y="8"/>
                      <a:pt x="3" y="8"/>
                    </a:cubicBezTo>
                    <a:cubicBezTo>
                      <a:pt x="2" y="8"/>
                      <a:pt x="1" y="8"/>
                      <a:pt x="0" y="8"/>
                    </a:cubicBezTo>
                    <a:lnTo>
                      <a:pt x="0" y="6"/>
                    </a:lnTo>
                    <a:cubicBezTo>
                      <a:pt x="6" y="5"/>
                      <a:pt x="13" y="3"/>
                      <a:pt x="21" y="0"/>
                    </a:cubicBezTo>
                    <a:cubicBezTo>
                      <a:pt x="21" y="0"/>
                      <a:pt x="22" y="0"/>
                      <a:pt x="22" y="0"/>
                    </a:cubicBezTo>
                    <a:cubicBezTo>
                      <a:pt x="22" y="1"/>
                      <a:pt x="22" y="1"/>
                      <a:pt x="22" y="2"/>
                    </a:cubicBezTo>
                    <a:lnTo>
                      <a:pt x="22" y="79"/>
                    </a:lnTo>
                    <a:cubicBezTo>
                      <a:pt x="22" y="83"/>
                      <a:pt x="22" y="85"/>
                      <a:pt x="24" y="87"/>
                    </a:cubicBezTo>
                    <a:cubicBezTo>
                      <a:pt x="25" y="88"/>
                      <a:pt x="28" y="88"/>
                      <a:pt x="32" y="89"/>
                    </a:cubicBezTo>
                    <a:lnTo>
                      <a:pt x="32" y="90"/>
                    </a:lnTo>
                    <a:lnTo>
                      <a:pt x="0" y="90"/>
                    </a:lnTo>
                    <a:lnTo>
                      <a:pt x="0" y="8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01" name="Freeform 381"/>
              <p:cNvSpPr>
                <a:spLocks noEditPoints="1"/>
              </p:cNvSpPr>
              <p:nvPr/>
            </p:nvSpPr>
            <p:spPr bwMode="auto">
              <a:xfrm>
                <a:off x="1900" y="932"/>
                <a:ext cx="64" cy="82"/>
              </a:xfrm>
              <a:custGeom>
                <a:avLst/>
                <a:gdLst/>
                <a:ahLst/>
                <a:cxnLst>
                  <a:cxn ang="0">
                    <a:pos x="28" y="0"/>
                  </a:cxn>
                  <a:cxn ang="0">
                    <a:pos x="28" y="0"/>
                  </a:cxn>
                  <a:cxn ang="0">
                    <a:pos x="44" y="6"/>
                  </a:cxn>
                  <a:cxn ang="0">
                    <a:pos x="50" y="24"/>
                  </a:cxn>
                  <a:cxn ang="0">
                    <a:pos x="10" y="24"/>
                  </a:cxn>
                  <a:cxn ang="0">
                    <a:pos x="16" y="46"/>
                  </a:cxn>
                  <a:cxn ang="0">
                    <a:pos x="31" y="53"/>
                  </a:cxn>
                  <a:cxn ang="0">
                    <a:pos x="42" y="49"/>
                  </a:cxn>
                  <a:cxn ang="0">
                    <a:pos x="51" y="39"/>
                  </a:cxn>
                  <a:cxn ang="0">
                    <a:pos x="53" y="40"/>
                  </a:cxn>
                  <a:cxn ang="0">
                    <a:pos x="43" y="55"/>
                  </a:cxn>
                  <a:cxn ang="0">
                    <a:pos x="25" y="62"/>
                  </a:cxn>
                  <a:cxn ang="0">
                    <a:pos x="7" y="53"/>
                  </a:cxn>
                  <a:cxn ang="0">
                    <a:pos x="0" y="32"/>
                  </a:cxn>
                  <a:cxn ang="0">
                    <a:pos x="8" y="9"/>
                  </a:cxn>
                  <a:cxn ang="0">
                    <a:pos x="28" y="0"/>
                  </a:cxn>
                  <a:cxn ang="0">
                    <a:pos x="28" y="0"/>
                  </a:cxn>
                  <a:cxn ang="0">
                    <a:pos x="24" y="5"/>
                  </a:cxn>
                  <a:cxn ang="0">
                    <a:pos x="24" y="5"/>
                  </a:cxn>
                  <a:cxn ang="0">
                    <a:pos x="13" y="11"/>
                  </a:cxn>
                  <a:cxn ang="0">
                    <a:pos x="10" y="20"/>
                  </a:cxn>
                  <a:cxn ang="0">
                    <a:pos x="37" y="20"/>
                  </a:cxn>
                  <a:cxn ang="0">
                    <a:pos x="35" y="10"/>
                  </a:cxn>
                  <a:cxn ang="0">
                    <a:pos x="24" y="5"/>
                  </a:cxn>
                  <a:cxn ang="0">
                    <a:pos x="24" y="5"/>
                  </a:cxn>
                  <a:cxn ang="0">
                    <a:pos x="27" y="0"/>
                  </a:cxn>
                  <a:cxn ang="0">
                    <a:pos x="27" y="0"/>
                  </a:cxn>
                  <a:cxn ang="0">
                    <a:pos x="27" y="0"/>
                  </a:cxn>
                </a:cxnLst>
                <a:rect l="0" t="0" r="r" b="b"/>
                <a:pathLst>
                  <a:path w="53" h="62">
                    <a:moveTo>
                      <a:pt x="28" y="0"/>
                    </a:moveTo>
                    <a:lnTo>
                      <a:pt x="28" y="0"/>
                    </a:lnTo>
                    <a:cubicBezTo>
                      <a:pt x="34" y="0"/>
                      <a:pt x="39" y="2"/>
                      <a:pt x="44" y="6"/>
                    </a:cubicBezTo>
                    <a:cubicBezTo>
                      <a:pt x="48" y="10"/>
                      <a:pt x="50" y="16"/>
                      <a:pt x="50" y="24"/>
                    </a:cubicBezTo>
                    <a:lnTo>
                      <a:pt x="10" y="24"/>
                    </a:lnTo>
                    <a:cubicBezTo>
                      <a:pt x="10" y="34"/>
                      <a:pt x="12" y="41"/>
                      <a:pt x="16" y="46"/>
                    </a:cubicBezTo>
                    <a:cubicBezTo>
                      <a:pt x="20" y="50"/>
                      <a:pt x="25" y="53"/>
                      <a:pt x="31" y="53"/>
                    </a:cubicBezTo>
                    <a:cubicBezTo>
                      <a:pt x="35" y="53"/>
                      <a:pt x="39" y="52"/>
                      <a:pt x="42" y="49"/>
                    </a:cubicBezTo>
                    <a:cubicBezTo>
                      <a:pt x="45" y="47"/>
                      <a:pt x="48" y="43"/>
                      <a:pt x="51" y="39"/>
                    </a:cubicBezTo>
                    <a:lnTo>
                      <a:pt x="53" y="40"/>
                    </a:lnTo>
                    <a:cubicBezTo>
                      <a:pt x="51" y="45"/>
                      <a:pt x="48" y="50"/>
                      <a:pt x="43" y="55"/>
                    </a:cubicBezTo>
                    <a:cubicBezTo>
                      <a:pt x="38" y="60"/>
                      <a:pt x="32" y="62"/>
                      <a:pt x="25" y="62"/>
                    </a:cubicBezTo>
                    <a:cubicBezTo>
                      <a:pt x="17" y="62"/>
                      <a:pt x="11" y="59"/>
                      <a:pt x="7" y="53"/>
                    </a:cubicBezTo>
                    <a:cubicBezTo>
                      <a:pt x="2" y="47"/>
                      <a:pt x="0" y="40"/>
                      <a:pt x="0" y="32"/>
                    </a:cubicBezTo>
                    <a:cubicBezTo>
                      <a:pt x="0" y="23"/>
                      <a:pt x="3" y="16"/>
                      <a:pt x="8" y="9"/>
                    </a:cubicBezTo>
                    <a:cubicBezTo>
                      <a:pt x="13" y="3"/>
                      <a:pt x="20" y="0"/>
                      <a:pt x="28" y="0"/>
                    </a:cubicBezTo>
                    <a:lnTo>
                      <a:pt x="28" y="0"/>
                    </a:lnTo>
                    <a:close/>
                    <a:moveTo>
                      <a:pt x="24" y="5"/>
                    </a:moveTo>
                    <a:lnTo>
                      <a:pt x="24" y="5"/>
                    </a:lnTo>
                    <a:cubicBezTo>
                      <a:pt x="19" y="5"/>
                      <a:pt x="15" y="7"/>
                      <a:pt x="13" y="11"/>
                    </a:cubicBezTo>
                    <a:cubicBezTo>
                      <a:pt x="11" y="14"/>
                      <a:pt x="10" y="16"/>
                      <a:pt x="10" y="20"/>
                    </a:cubicBezTo>
                    <a:lnTo>
                      <a:pt x="37" y="20"/>
                    </a:lnTo>
                    <a:cubicBezTo>
                      <a:pt x="37" y="16"/>
                      <a:pt x="36" y="13"/>
                      <a:pt x="35" y="10"/>
                    </a:cubicBezTo>
                    <a:cubicBezTo>
                      <a:pt x="32" y="7"/>
                      <a:pt x="29" y="5"/>
                      <a:pt x="24" y="5"/>
                    </a:cubicBezTo>
                    <a:lnTo>
                      <a:pt x="24" y="5"/>
                    </a:lnTo>
                    <a:close/>
                    <a:moveTo>
                      <a:pt x="27" y="0"/>
                    </a:moveTo>
                    <a:lnTo>
                      <a:pt x="27" y="0"/>
                    </a:lnTo>
                    <a:lnTo>
                      <a:pt x="27"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02" name="Freeform 382"/>
              <p:cNvSpPr>
                <a:spLocks noEditPoints="1"/>
              </p:cNvSpPr>
              <p:nvPr/>
            </p:nvSpPr>
            <p:spPr bwMode="auto">
              <a:xfrm>
                <a:off x="1976" y="932"/>
                <a:ext cx="49" cy="82"/>
              </a:xfrm>
              <a:custGeom>
                <a:avLst/>
                <a:gdLst/>
                <a:ahLst/>
                <a:cxnLst>
                  <a:cxn ang="0">
                    <a:pos x="1" y="40"/>
                  </a:cxn>
                  <a:cxn ang="0">
                    <a:pos x="1" y="40"/>
                  </a:cxn>
                  <a:cxn ang="0">
                    <a:pos x="3" y="40"/>
                  </a:cxn>
                  <a:cxn ang="0">
                    <a:pos x="7" y="51"/>
                  </a:cxn>
                  <a:cxn ang="0">
                    <a:pos x="20" y="59"/>
                  </a:cxn>
                  <a:cxn ang="0">
                    <a:pos x="28" y="56"/>
                  </a:cxn>
                  <a:cxn ang="0">
                    <a:pos x="30" y="49"/>
                  </a:cxn>
                  <a:cxn ang="0">
                    <a:pos x="29" y="44"/>
                  </a:cxn>
                  <a:cxn ang="0">
                    <a:pos x="23" y="39"/>
                  </a:cxn>
                  <a:cxn ang="0">
                    <a:pos x="16" y="35"/>
                  </a:cxn>
                  <a:cxn ang="0">
                    <a:pos x="4" y="26"/>
                  </a:cxn>
                  <a:cxn ang="0">
                    <a:pos x="0" y="16"/>
                  </a:cxn>
                  <a:cxn ang="0">
                    <a:pos x="6" y="4"/>
                  </a:cxn>
                  <a:cxn ang="0">
                    <a:pos x="19" y="0"/>
                  </a:cxn>
                  <a:cxn ang="0">
                    <a:pos x="26" y="1"/>
                  </a:cxn>
                  <a:cxn ang="0">
                    <a:pos x="31" y="2"/>
                  </a:cxn>
                  <a:cxn ang="0">
                    <a:pos x="32" y="2"/>
                  </a:cxn>
                  <a:cxn ang="0">
                    <a:pos x="33" y="1"/>
                  </a:cxn>
                  <a:cxn ang="0">
                    <a:pos x="35" y="1"/>
                  </a:cxn>
                  <a:cxn ang="0">
                    <a:pos x="35" y="19"/>
                  </a:cxn>
                  <a:cxn ang="0">
                    <a:pos x="33" y="19"/>
                  </a:cxn>
                  <a:cxn ang="0">
                    <a:pos x="30" y="9"/>
                  </a:cxn>
                  <a:cxn ang="0">
                    <a:pos x="18" y="3"/>
                  </a:cxn>
                  <a:cxn ang="0">
                    <a:pos x="11" y="5"/>
                  </a:cxn>
                  <a:cxn ang="0">
                    <a:pos x="9" y="12"/>
                  </a:cxn>
                  <a:cxn ang="0">
                    <a:pos x="17" y="22"/>
                  </a:cxn>
                  <a:cxn ang="0">
                    <a:pos x="26" y="27"/>
                  </a:cxn>
                  <a:cxn ang="0">
                    <a:pos x="40" y="44"/>
                  </a:cxn>
                  <a:cxn ang="0">
                    <a:pos x="34" y="57"/>
                  </a:cxn>
                  <a:cxn ang="0">
                    <a:pos x="19" y="62"/>
                  </a:cxn>
                  <a:cxn ang="0">
                    <a:pos x="10" y="60"/>
                  </a:cxn>
                  <a:cxn ang="0">
                    <a:pos x="5" y="59"/>
                  </a:cxn>
                  <a:cxn ang="0">
                    <a:pos x="3" y="60"/>
                  </a:cxn>
                  <a:cxn ang="0">
                    <a:pos x="2" y="61"/>
                  </a:cxn>
                  <a:cxn ang="0">
                    <a:pos x="1" y="61"/>
                  </a:cxn>
                  <a:cxn ang="0">
                    <a:pos x="1" y="40"/>
                  </a:cxn>
                  <a:cxn ang="0">
                    <a:pos x="19" y="0"/>
                  </a:cxn>
                  <a:cxn ang="0">
                    <a:pos x="19" y="0"/>
                  </a:cxn>
                  <a:cxn ang="0">
                    <a:pos x="19" y="0"/>
                  </a:cxn>
                </a:cxnLst>
                <a:rect l="0" t="0" r="r" b="b"/>
                <a:pathLst>
                  <a:path w="40" h="62">
                    <a:moveTo>
                      <a:pt x="1" y="40"/>
                    </a:moveTo>
                    <a:lnTo>
                      <a:pt x="1" y="40"/>
                    </a:lnTo>
                    <a:lnTo>
                      <a:pt x="3" y="40"/>
                    </a:lnTo>
                    <a:cubicBezTo>
                      <a:pt x="4" y="45"/>
                      <a:pt x="5" y="49"/>
                      <a:pt x="7" y="51"/>
                    </a:cubicBezTo>
                    <a:cubicBezTo>
                      <a:pt x="10" y="56"/>
                      <a:pt x="14" y="59"/>
                      <a:pt x="20" y="59"/>
                    </a:cubicBezTo>
                    <a:cubicBezTo>
                      <a:pt x="23" y="59"/>
                      <a:pt x="26" y="58"/>
                      <a:pt x="28" y="56"/>
                    </a:cubicBezTo>
                    <a:cubicBezTo>
                      <a:pt x="29" y="54"/>
                      <a:pt x="30" y="52"/>
                      <a:pt x="30" y="49"/>
                    </a:cubicBezTo>
                    <a:cubicBezTo>
                      <a:pt x="30" y="47"/>
                      <a:pt x="30" y="46"/>
                      <a:pt x="29" y="44"/>
                    </a:cubicBezTo>
                    <a:cubicBezTo>
                      <a:pt x="28" y="42"/>
                      <a:pt x="26" y="41"/>
                      <a:pt x="23" y="39"/>
                    </a:cubicBezTo>
                    <a:lnTo>
                      <a:pt x="16" y="35"/>
                    </a:lnTo>
                    <a:cubicBezTo>
                      <a:pt x="11" y="32"/>
                      <a:pt x="7" y="29"/>
                      <a:pt x="4" y="26"/>
                    </a:cubicBezTo>
                    <a:cubicBezTo>
                      <a:pt x="2" y="23"/>
                      <a:pt x="0" y="20"/>
                      <a:pt x="0" y="16"/>
                    </a:cubicBezTo>
                    <a:cubicBezTo>
                      <a:pt x="0" y="11"/>
                      <a:pt x="2" y="7"/>
                      <a:pt x="6" y="4"/>
                    </a:cubicBezTo>
                    <a:cubicBezTo>
                      <a:pt x="9" y="1"/>
                      <a:pt x="13" y="0"/>
                      <a:pt x="19" y="0"/>
                    </a:cubicBezTo>
                    <a:cubicBezTo>
                      <a:pt x="21" y="0"/>
                      <a:pt x="23" y="0"/>
                      <a:pt x="26" y="1"/>
                    </a:cubicBezTo>
                    <a:cubicBezTo>
                      <a:pt x="29" y="2"/>
                      <a:pt x="30" y="2"/>
                      <a:pt x="31" y="2"/>
                    </a:cubicBezTo>
                    <a:cubicBezTo>
                      <a:pt x="31" y="2"/>
                      <a:pt x="32" y="2"/>
                      <a:pt x="32" y="2"/>
                    </a:cubicBezTo>
                    <a:cubicBezTo>
                      <a:pt x="33" y="2"/>
                      <a:pt x="33" y="1"/>
                      <a:pt x="33" y="1"/>
                    </a:cubicBezTo>
                    <a:lnTo>
                      <a:pt x="35" y="1"/>
                    </a:lnTo>
                    <a:lnTo>
                      <a:pt x="35" y="19"/>
                    </a:lnTo>
                    <a:lnTo>
                      <a:pt x="33" y="19"/>
                    </a:lnTo>
                    <a:cubicBezTo>
                      <a:pt x="32" y="15"/>
                      <a:pt x="31" y="11"/>
                      <a:pt x="30" y="9"/>
                    </a:cubicBezTo>
                    <a:cubicBezTo>
                      <a:pt x="27" y="5"/>
                      <a:pt x="23" y="3"/>
                      <a:pt x="18" y="3"/>
                    </a:cubicBezTo>
                    <a:cubicBezTo>
                      <a:pt x="15" y="3"/>
                      <a:pt x="13" y="4"/>
                      <a:pt x="11" y="5"/>
                    </a:cubicBezTo>
                    <a:cubicBezTo>
                      <a:pt x="9" y="7"/>
                      <a:pt x="9" y="9"/>
                      <a:pt x="9" y="12"/>
                    </a:cubicBezTo>
                    <a:cubicBezTo>
                      <a:pt x="9" y="16"/>
                      <a:pt x="12" y="19"/>
                      <a:pt x="17" y="22"/>
                    </a:cubicBezTo>
                    <a:lnTo>
                      <a:pt x="26" y="27"/>
                    </a:lnTo>
                    <a:cubicBezTo>
                      <a:pt x="35" y="32"/>
                      <a:pt x="40" y="38"/>
                      <a:pt x="40" y="44"/>
                    </a:cubicBezTo>
                    <a:cubicBezTo>
                      <a:pt x="40" y="50"/>
                      <a:pt x="38" y="54"/>
                      <a:pt x="34" y="57"/>
                    </a:cubicBezTo>
                    <a:cubicBezTo>
                      <a:pt x="30" y="60"/>
                      <a:pt x="25" y="62"/>
                      <a:pt x="19" y="62"/>
                    </a:cubicBezTo>
                    <a:cubicBezTo>
                      <a:pt x="16" y="62"/>
                      <a:pt x="14" y="61"/>
                      <a:pt x="10" y="60"/>
                    </a:cubicBezTo>
                    <a:cubicBezTo>
                      <a:pt x="7" y="60"/>
                      <a:pt x="5" y="59"/>
                      <a:pt x="5" y="59"/>
                    </a:cubicBezTo>
                    <a:cubicBezTo>
                      <a:pt x="4" y="59"/>
                      <a:pt x="4" y="59"/>
                      <a:pt x="3" y="60"/>
                    </a:cubicBezTo>
                    <a:cubicBezTo>
                      <a:pt x="3" y="60"/>
                      <a:pt x="2" y="60"/>
                      <a:pt x="2" y="61"/>
                    </a:cubicBezTo>
                    <a:lnTo>
                      <a:pt x="1" y="61"/>
                    </a:lnTo>
                    <a:lnTo>
                      <a:pt x="1" y="40"/>
                    </a:lnTo>
                    <a:close/>
                    <a:moveTo>
                      <a:pt x="19" y="0"/>
                    </a:moveTo>
                    <a:lnTo>
                      <a:pt x="19" y="0"/>
                    </a:lnTo>
                    <a:lnTo>
                      <a:pt x="19"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03" name="Freeform 383"/>
              <p:cNvSpPr>
                <a:spLocks noEditPoints="1"/>
              </p:cNvSpPr>
              <p:nvPr/>
            </p:nvSpPr>
            <p:spPr bwMode="auto">
              <a:xfrm>
                <a:off x="370" y="1245"/>
                <a:ext cx="112" cy="118"/>
              </a:xfrm>
              <a:custGeom>
                <a:avLst/>
                <a:gdLst/>
                <a:ahLst/>
                <a:cxnLst>
                  <a:cxn ang="0">
                    <a:pos x="57" y="55"/>
                  </a:cxn>
                  <a:cxn ang="0">
                    <a:pos x="57" y="55"/>
                  </a:cxn>
                  <a:cxn ang="0">
                    <a:pos x="42" y="19"/>
                  </a:cxn>
                  <a:cxn ang="0">
                    <a:pos x="27" y="55"/>
                  </a:cxn>
                  <a:cxn ang="0">
                    <a:pos x="57" y="55"/>
                  </a:cxn>
                  <a:cxn ang="0">
                    <a:pos x="0" y="89"/>
                  </a:cxn>
                  <a:cxn ang="0">
                    <a:pos x="0" y="89"/>
                  </a:cxn>
                  <a:cxn ang="0">
                    <a:pos x="0" y="87"/>
                  </a:cxn>
                  <a:cxn ang="0">
                    <a:pos x="8" y="83"/>
                  </a:cxn>
                  <a:cxn ang="0">
                    <a:pos x="17" y="65"/>
                  </a:cxn>
                  <a:cxn ang="0">
                    <a:pos x="44" y="0"/>
                  </a:cxn>
                  <a:cxn ang="0">
                    <a:pos x="47" y="0"/>
                  </a:cxn>
                  <a:cxn ang="0">
                    <a:pos x="80" y="75"/>
                  </a:cxn>
                  <a:cxn ang="0">
                    <a:pos x="85" y="84"/>
                  </a:cxn>
                  <a:cxn ang="0">
                    <a:pos x="92" y="87"/>
                  </a:cxn>
                  <a:cxn ang="0">
                    <a:pos x="92" y="89"/>
                  </a:cxn>
                  <a:cxn ang="0">
                    <a:pos x="58" y="89"/>
                  </a:cxn>
                  <a:cxn ang="0">
                    <a:pos x="58" y="87"/>
                  </a:cxn>
                  <a:cxn ang="0">
                    <a:pos x="66" y="85"/>
                  </a:cxn>
                  <a:cxn ang="0">
                    <a:pos x="67" y="82"/>
                  </a:cxn>
                  <a:cxn ang="0">
                    <a:pos x="67" y="78"/>
                  </a:cxn>
                  <a:cxn ang="0">
                    <a:pos x="65" y="73"/>
                  </a:cxn>
                  <a:cxn ang="0">
                    <a:pos x="59" y="61"/>
                  </a:cxn>
                  <a:cxn ang="0">
                    <a:pos x="25" y="61"/>
                  </a:cxn>
                  <a:cxn ang="0">
                    <a:pos x="19" y="76"/>
                  </a:cxn>
                  <a:cxn ang="0">
                    <a:pos x="18" y="81"/>
                  </a:cxn>
                  <a:cxn ang="0">
                    <a:pos x="20" y="86"/>
                  </a:cxn>
                  <a:cxn ang="0">
                    <a:pos x="27" y="87"/>
                  </a:cxn>
                  <a:cxn ang="0">
                    <a:pos x="27" y="89"/>
                  </a:cxn>
                  <a:cxn ang="0">
                    <a:pos x="0" y="89"/>
                  </a:cxn>
                  <a:cxn ang="0">
                    <a:pos x="46" y="0"/>
                  </a:cxn>
                  <a:cxn ang="0">
                    <a:pos x="46" y="0"/>
                  </a:cxn>
                  <a:cxn ang="0">
                    <a:pos x="46" y="0"/>
                  </a:cxn>
                </a:cxnLst>
                <a:rect l="0" t="0" r="r" b="b"/>
                <a:pathLst>
                  <a:path w="92" h="89">
                    <a:moveTo>
                      <a:pt x="57" y="55"/>
                    </a:moveTo>
                    <a:lnTo>
                      <a:pt x="57" y="55"/>
                    </a:lnTo>
                    <a:lnTo>
                      <a:pt x="42" y="19"/>
                    </a:lnTo>
                    <a:lnTo>
                      <a:pt x="27" y="55"/>
                    </a:lnTo>
                    <a:lnTo>
                      <a:pt x="57" y="55"/>
                    </a:lnTo>
                    <a:close/>
                    <a:moveTo>
                      <a:pt x="0" y="89"/>
                    </a:moveTo>
                    <a:lnTo>
                      <a:pt x="0" y="89"/>
                    </a:lnTo>
                    <a:lnTo>
                      <a:pt x="0" y="87"/>
                    </a:lnTo>
                    <a:cubicBezTo>
                      <a:pt x="4" y="86"/>
                      <a:pt x="6" y="85"/>
                      <a:pt x="8" y="83"/>
                    </a:cubicBezTo>
                    <a:cubicBezTo>
                      <a:pt x="10" y="81"/>
                      <a:pt x="13" y="75"/>
                      <a:pt x="17" y="65"/>
                    </a:cubicBezTo>
                    <a:lnTo>
                      <a:pt x="44" y="0"/>
                    </a:lnTo>
                    <a:lnTo>
                      <a:pt x="47" y="0"/>
                    </a:lnTo>
                    <a:lnTo>
                      <a:pt x="80" y="75"/>
                    </a:lnTo>
                    <a:cubicBezTo>
                      <a:pt x="82" y="80"/>
                      <a:pt x="84" y="83"/>
                      <a:pt x="85" y="84"/>
                    </a:cubicBezTo>
                    <a:cubicBezTo>
                      <a:pt x="86" y="85"/>
                      <a:pt x="89" y="86"/>
                      <a:pt x="92" y="87"/>
                    </a:cubicBezTo>
                    <a:lnTo>
                      <a:pt x="92" y="89"/>
                    </a:lnTo>
                    <a:lnTo>
                      <a:pt x="58" y="89"/>
                    </a:lnTo>
                    <a:lnTo>
                      <a:pt x="58" y="87"/>
                    </a:lnTo>
                    <a:cubicBezTo>
                      <a:pt x="62" y="86"/>
                      <a:pt x="64" y="86"/>
                      <a:pt x="66" y="85"/>
                    </a:cubicBezTo>
                    <a:cubicBezTo>
                      <a:pt x="67" y="85"/>
                      <a:pt x="67" y="84"/>
                      <a:pt x="67" y="82"/>
                    </a:cubicBezTo>
                    <a:cubicBezTo>
                      <a:pt x="67" y="81"/>
                      <a:pt x="67" y="80"/>
                      <a:pt x="67" y="78"/>
                    </a:cubicBezTo>
                    <a:cubicBezTo>
                      <a:pt x="66" y="77"/>
                      <a:pt x="66" y="75"/>
                      <a:pt x="65" y="73"/>
                    </a:cubicBezTo>
                    <a:lnTo>
                      <a:pt x="59" y="61"/>
                    </a:lnTo>
                    <a:lnTo>
                      <a:pt x="25" y="61"/>
                    </a:lnTo>
                    <a:cubicBezTo>
                      <a:pt x="21" y="69"/>
                      <a:pt x="19" y="74"/>
                      <a:pt x="19" y="76"/>
                    </a:cubicBezTo>
                    <a:cubicBezTo>
                      <a:pt x="18" y="78"/>
                      <a:pt x="18" y="80"/>
                      <a:pt x="18" y="81"/>
                    </a:cubicBezTo>
                    <a:cubicBezTo>
                      <a:pt x="18" y="83"/>
                      <a:pt x="18" y="85"/>
                      <a:pt x="20" y="86"/>
                    </a:cubicBezTo>
                    <a:cubicBezTo>
                      <a:pt x="21" y="86"/>
                      <a:pt x="24" y="86"/>
                      <a:pt x="27" y="87"/>
                    </a:cubicBezTo>
                    <a:lnTo>
                      <a:pt x="27" y="89"/>
                    </a:lnTo>
                    <a:lnTo>
                      <a:pt x="0" y="89"/>
                    </a:lnTo>
                    <a:close/>
                    <a:moveTo>
                      <a:pt x="46" y="0"/>
                    </a:moveTo>
                    <a:lnTo>
                      <a:pt x="46" y="0"/>
                    </a:lnTo>
                    <a:lnTo>
                      <a:pt x="46" y="0"/>
                    </a:lnTo>
                    <a:close/>
                  </a:path>
                </a:pathLst>
              </a:cu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04" name="Freeform 384"/>
              <p:cNvSpPr>
                <a:spLocks/>
              </p:cNvSpPr>
              <p:nvPr/>
            </p:nvSpPr>
            <p:spPr bwMode="auto">
              <a:xfrm>
                <a:off x="474" y="1284"/>
                <a:ext cx="73" cy="80"/>
              </a:xfrm>
              <a:custGeom>
                <a:avLst/>
                <a:gdLst/>
                <a:ahLst/>
                <a:cxnLst>
                  <a:cxn ang="0">
                    <a:pos x="26" y="0"/>
                  </a:cxn>
                  <a:cxn ang="0">
                    <a:pos x="26" y="0"/>
                  </a:cxn>
                  <a:cxn ang="0">
                    <a:pos x="26" y="2"/>
                  </a:cxn>
                  <a:cxn ang="0">
                    <a:pos x="21" y="3"/>
                  </a:cxn>
                  <a:cxn ang="0">
                    <a:pos x="20" y="6"/>
                  </a:cxn>
                  <a:cxn ang="0">
                    <a:pos x="20" y="8"/>
                  </a:cxn>
                  <a:cxn ang="0">
                    <a:pos x="21" y="11"/>
                  </a:cxn>
                  <a:cxn ang="0">
                    <a:pos x="34" y="44"/>
                  </a:cxn>
                  <a:cxn ang="0">
                    <a:pos x="46" y="15"/>
                  </a:cxn>
                  <a:cxn ang="0">
                    <a:pos x="47" y="10"/>
                  </a:cxn>
                  <a:cxn ang="0">
                    <a:pos x="48" y="7"/>
                  </a:cxn>
                  <a:cxn ang="0">
                    <a:pos x="46" y="3"/>
                  </a:cxn>
                  <a:cxn ang="0">
                    <a:pos x="42" y="2"/>
                  </a:cxn>
                  <a:cxn ang="0">
                    <a:pos x="42" y="0"/>
                  </a:cxn>
                  <a:cxn ang="0">
                    <a:pos x="60" y="0"/>
                  </a:cxn>
                  <a:cxn ang="0">
                    <a:pos x="60" y="2"/>
                  </a:cxn>
                  <a:cxn ang="0">
                    <a:pos x="56" y="4"/>
                  </a:cxn>
                  <a:cxn ang="0">
                    <a:pos x="52" y="13"/>
                  </a:cxn>
                  <a:cxn ang="0">
                    <a:pos x="33" y="59"/>
                  </a:cxn>
                  <a:cxn ang="0">
                    <a:pos x="32" y="61"/>
                  </a:cxn>
                  <a:cxn ang="0">
                    <a:pos x="31" y="61"/>
                  </a:cxn>
                  <a:cxn ang="0">
                    <a:pos x="30" y="61"/>
                  </a:cxn>
                  <a:cxn ang="0">
                    <a:pos x="29" y="59"/>
                  </a:cxn>
                  <a:cxn ang="0">
                    <a:pos x="9" y="12"/>
                  </a:cxn>
                  <a:cxn ang="0">
                    <a:pos x="4" y="4"/>
                  </a:cxn>
                  <a:cxn ang="0">
                    <a:pos x="0" y="2"/>
                  </a:cxn>
                  <a:cxn ang="0">
                    <a:pos x="0" y="0"/>
                  </a:cxn>
                  <a:cxn ang="0">
                    <a:pos x="26" y="0"/>
                  </a:cxn>
                </a:cxnLst>
                <a:rect l="0" t="0" r="r" b="b"/>
                <a:pathLst>
                  <a:path w="60" h="61">
                    <a:moveTo>
                      <a:pt x="26" y="0"/>
                    </a:moveTo>
                    <a:lnTo>
                      <a:pt x="26" y="0"/>
                    </a:lnTo>
                    <a:lnTo>
                      <a:pt x="26" y="2"/>
                    </a:lnTo>
                    <a:cubicBezTo>
                      <a:pt x="23" y="2"/>
                      <a:pt x="22" y="3"/>
                      <a:pt x="21" y="3"/>
                    </a:cubicBezTo>
                    <a:cubicBezTo>
                      <a:pt x="20" y="4"/>
                      <a:pt x="20" y="5"/>
                      <a:pt x="20" y="6"/>
                    </a:cubicBezTo>
                    <a:cubicBezTo>
                      <a:pt x="20" y="7"/>
                      <a:pt x="20" y="7"/>
                      <a:pt x="20" y="8"/>
                    </a:cubicBezTo>
                    <a:cubicBezTo>
                      <a:pt x="20" y="9"/>
                      <a:pt x="20" y="10"/>
                      <a:pt x="21" y="11"/>
                    </a:cubicBezTo>
                    <a:lnTo>
                      <a:pt x="34" y="44"/>
                    </a:lnTo>
                    <a:lnTo>
                      <a:pt x="46" y="15"/>
                    </a:lnTo>
                    <a:cubicBezTo>
                      <a:pt x="46" y="13"/>
                      <a:pt x="47" y="12"/>
                      <a:pt x="47" y="10"/>
                    </a:cubicBezTo>
                    <a:cubicBezTo>
                      <a:pt x="48" y="9"/>
                      <a:pt x="48" y="7"/>
                      <a:pt x="48" y="7"/>
                    </a:cubicBezTo>
                    <a:cubicBezTo>
                      <a:pt x="48" y="5"/>
                      <a:pt x="47" y="4"/>
                      <a:pt x="46" y="3"/>
                    </a:cubicBezTo>
                    <a:cubicBezTo>
                      <a:pt x="45" y="3"/>
                      <a:pt x="44" y="2"/>
                      <a:pt x="42" y="2"/>
                    </a:cubicBezTo>
                    <a:lnTo>
                      <a:pt x="42" y="0"/>
                    </a:lnTo>
                    <a:lnTo>
                      <a:pt x="60" y="0"/>
                    </a:lnTo>
                    <a:lnTo>
                      <a:pt x="60" y="2"/>
                    </a:lnTo>
                    <a:cubicBezTo>
                      <a:pt x="58" y="2"/>
                      <a:pt x="57" y="3"/>
                      <a:pt x="56" y="4"/>
                    </a:cubicBezTo>
                    <a:cubicBezTo>
                      <a:pt x="55" y="6"/>
                      <a:pt x="53" y="8"/>
                      <a:pt x="52" y="13"/>
                    </a:cubicBezTo>
                    <a:lnTo>
                      <a:pt x="33" y="59"/>
                    </a:lnTo>
                    <a:cubicBezTo>
                      <a:pt x="33" y="60"/>
                      <a:pt x="32" y="61"/>
                      <a:pt x="32" y="61"/>
                    </a:cubicBezTo>
                    <a:cubicBezTo>
                      <a:pt x="32" y="61"/>
                      <a:pt x="32" y="61"/>
                      <a:pt x="31" y="61"/>
                    </a:cubicBezTo>
                    <a:cubicBezTo>
                      <a:pt x="31" y="61"/>
                      <a:pt x="30" y="61"/>
                      <a:pt x="30" y="61"/>
                    </a:cubicBezTo>
                    <a:cubicBezTo>
                      <a:pt x="30" y="60"/>
                      <a:pt x="30" y="59"/>
                      <a:pt x="29" y="59"/>
                    </a:cubicBezTo>
                    <a:lnTo>
                      <a:pt x="9" y="12"/>
                    </a:lnTo>
                    <a:cubicBezTo>
                      <a:pt x="8" y="8"/>
                      <a:pt x="6" y="5"/>
                      <a:pt x="4" y="4"/>
                    </a:cubicBezTo>
                    <a:cubicBezTo>
                      <a:pt x="3" y="3"/>
                      <a:pt x="2" y="2"/>
                      <a:pt x="0" y="2"/>
                    </a:cubicBezTo>
                    <a:lnTo>
                      <a:pt x="0" y="0"/>
                    </a:lnTo>
                    <a:lnTo>
                      <a:pt x="26"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05" name="Freeform 385"/>
              <p:cNvSpPr>
                <a:spLocks noEditPoints="1"/>
              </p:cNvSpPr>
              <p:nvPr/>
            </p:nvSpPr>
            <p:spPr bwMode="auto">
              <a:xfrm>
                <a:off x="557" y="1282"/>
                <a:ext cx="65" cy="82"/>
              </a:xfrm>
              <a:custGeom>
                <a:avLst/>
                <a:gdLst/>
                <a:ahLst/>
                <a:cxnLst>
                  <a:cxn ang="0">
                    <a:pos x="33" y="25"/>
                  </a:cxn>
                  <a:cxn ang="0">
                    <a:pos x="33" y="25"/>
                  </a:cxn>
                  <a:cxn ang="0">
                    <a:pos x="21" y="31"/>
                  </a:cxn>
                  <a:cxn ang="0">
                    <a:pos x="11" y="44"/>
                  </a:cxn>
                  <a:cxn ang="0">
                    <a:pos x="15" y="52"/>
                  </a:cxn>
                  <a:cxn ang="0">
                    <a:pos x="21" y="54"/>
                  </a:cxn>
                  <a:cxn ang="0">
                    <a:pos x="29" y="52"/>
                  </a:cxn>
                  <a:cxn ang="0">
                    <a:pos x="33" y="46"/>
                  </a:cxn>
                  <a:cxn ang="0">
                    <a:pos x="33" y="25"/>
                  </a:cxn>
                  <a:cxn ang="0">
                    <a:pos x="0" y="48"/>
                  </a:cxn>
                  <a:cxn ang="0">
                    <a:pos x="0" y="48"/>
                  </a:cxn>
                  <a:cxn ang="0">
                    <a:pos x="9" y="33"/>
                  </a:cxn>
                  <a:cxn ang="0">
                    <a:pos x="33" y="22"/>
                  </a:cxn>
                  <a:cxn ang="0">
                    <a:pos x="33" y="17"/>
                  </a:cxn>
                  <a:cxn ang="0">
                    <a:pos x="31" y="8"/>
                  </a:cxn>
                  <a:cxn ang="0">
                    <a:pos x="22" y="3"/>
                  </a:cxn>
                  <a:cxn ang="0">
                    <a:pos x="16" y="5"/>
                  </a:cxn>
                  <a:cxn ang="0">
                    <a:pos x="13" y="10"/>
                  </a:cxn>
                  <a:cxn ang="0">
                    <a:pos x="13" y="12"/>
                  </a:cxn>
                  <a:cxn ang="0">
                    <a:pos x="14" y="15"/>
                  </a:cxn>
                  <a:cxn ang="0">
                    <a:pos x="11" y="20"/>
                  </a:cxn>
                  <a:cxn ang="0">
                    <a:pos x="8" y="20"/>
                  </a:cxn>
                  <a:cxn ang="0">
                    <a:pos x="4" y="19"/>
                  </a:cxn>
                  <a:cxn ang="0">
                    <a:pos x="2" y="14"/>
                  </a:cxn>
                  <a:cxn ang="0">
                    <a:pos x="8" y="5"/>
                  </a:cxn>
                  <a:cxn ang="0">
                    <a:pos x="24" y="0"/>
                  </a:cxn>
                  <a:cxn ang="0">
                    <a:pos x="41" y="8"/>
                  </a:cxn>
                  <a:cxn ang="0">
                    <a:pos x="43" y="21"/>
                  </a:cxn>
                  <a:cxn ang="0">
                    <a:pos x="43" y="47"/>
                  </a:cxn>
                  <a:cxn ang="0">
                    <a:pos x="44" y="52"/>
                  </a:cxn>
                  <a:cxn ang="0">
                    <a:pos x="47" y="55"/>
                  </a:cxn>
                  <a:cxn ang="0">
                    <a:pos x="50" y="54"/>
                  </a:cxn>
                  <a:cxn ang="0">
                    <a:pos x="53" y="52"/>
                  </a:cxn>
                  <a:cxn ang="0">
                    <a:pos x="53" y="55"/>
                  </a:cxn>
                  <a:cxn ang="0">
                    <a:pos x="49" y="59"/>
                  </a:cxn>
                  <a:cxn ang="0">
                    <a:pos x="41" y="62"/>
                  </a:cxn>
                  <a:cxn ang="0">
                    <a:pos x="35" y="59"/>
                  </a:cxn>
                  <a:cxn ang="0">
                    <a:pos x="33" y="52"/>
                  </a:cxn>
                  <a:cxn ang="0">
                    <a:pos x="25" y="59"/>
                  </a:cxn>
                  <a:cxn ang="0">
                    <a:pos x="13" y="62"/>
                  </a:cxn>
                  <a:cxn ang="0">
                    <a:pos x="4" y="58"/>
                  </a:cxn>
                  <a:cxn ang="0">
                    <a:pos x="0" y="48"/>
                  </a:cxn>
                  <a:cxn ang="0">
                    <a:pos x="0" y="48"/>
                  </a:cxn>
                  <a:cxn ang="0">
                    <a:pos x="24" y="0"/>
                  </a:cxn>
                  <a:cxn ang="0">
                    <a:pos x="24" y="0"/>
                  </a:cxn>
                  <a:cxn ang="0">
                    <a:pos x="24" y="0"/>
                  </a:cxn>
                </a:cxnLst>
                <a:rect l="0" t="0" r="r" b="b"/>
                <a:pathLst>
                  <a:path w="53" h="62">
                    <a:moveTo>
                      <a:pt x="33" y="25"/>
                    </a:moveTo>
                    <a:lnTo>
                      <a:pt x="33" y="25"/>
                    </a:lnTo>
                    <a:cubicBezTo>
                      <a:pt x="28" y="27"/>
                      <a:pt x="24" y="29"/>
                      <a:pt x="21" y="31"/>
                    </a:cubicBezTo>
                    <a:cubicBezTo>
                      <a:pt x="14" y="35"/>
                      <a:pt x="11" y="39"/>
                      <a:pt x="11" y="44"/>
                    </a:cubicBezTo>
                    <a:cubicBezTo>
                      <a:pt x="11" y="48"/>
                      <a:pt x="13" y="51"/>
                      <a:pt x="15" y="52"/>
                    </a:cubicBezTo>
                    <a:cubicBezTo>
                      <a:pt x="17" y="54"/>
                      <a:pt x="19" y="54"/>
                      <a:pt x="21" y="54"/>
                    </a:cubicBezTo>
                    <a:cubicBezTo>
                      <a:pt x="24" y="54"/>
                      <a:pt x="26" y="53"/>
                      <a:pt x="29" y="52"/>
                    </a:cubicBezTo>
                    <a:cubicBezTo>
                      <a:pt x="31" y="50"/>
                      <a:pt x="33" y="48"/>
                      <a:pt x="33" y="46"/>
                    </a:cubicBezTo>
                    <a:lnTo>
                      <a:pt x="33" y="25"/>
                    </a:lnTo>
                    <a:close/>
                    <a:moveTo>
                      <a:pt x="0" y="48"/>
                    </a:moveTo>
                    <a:lnTo>
                      <a:pt x="0" y="48"/>
                    </a:lnTo>
                    <a:cubicBezTo>
                      <a:pt x="0" y="42"/>
                      <a:pt x="3" y="37"/>
                      <a:pt x="9" y="33"/>
                    </a:cubicBezTo>
                    <a:cubicBezTo>
                      <a:pt x="13" y="30"/>
                      <a:pt x="21" y="27"/>
                      <a:pt x="33" y="22"/>
                    </a:cubicBezTo>
                    <a:lnTo>
                      <a:pt x="33" y="17"/>
                    </a:lnTo>
                    <a:cubicBezTo>
                      <a:pt x="33" y="12"/>
                      <a:pt x="32" y="9"/>
                      <a:pt x="31" y="8"/>
                    </a:cubicBezTo>
                    <a:cubicBezTo>
                      <a:pt x="30" y="5"/>
                      <a:pt x="27" y="3"/>
                      <a:pt x="22" y="3"/>
                    </a:cubicBezTo>
                    <a:cubicBezTo>
                      <a:pt x="20" y="3"/>
                      <a:pt x="18" y="4"/>
                      <a:pt x="16" y="5"/>
                    </a:cubicBezTo>
                    <a:cubicBezTo>
                      <a:pt x="14" y="6"/>
                      <a:pt x="13" y="8"/>
                      <a:pt x="13" y="10"/>
                    </a:cubicBezTo>
                    <a:cubicBezTo>
                      <a:pt x="13" y="10"/>
                      <a:pt x="13" y="11"/>
                      <a:pt x="13" y="12"/>
                    </a:cubicBezTo>
                    <a:cubicBezTo>
                      <a:pt x="14" y="13"/>
                      <a:pt x="14" y="14"/>
                      <a:pt x="14" y="15"/>
                    </a:cubicBezTo>
                    <a:cubicBezTo>
                      <a:pt x="14" y="17"/>
                      <a:pt x="13" y="19"/>
                      <a:pt x="11" y="20"/>
                    </a:cubicBezTo>
                    <a:cubicBezTo>
                      <a:pt x="11" y="20"/>
                      <a:pt x="9" y="20"/>
                      <a:pt x="8" y="20"/>
                    </a:cubicBezTo>
                    <a:cubicBezTo>
                      <a:pt x="6" y="20"/>
                      <a:pt x="5" y="20"/>
                      <a:pt x="4" y="19"/>
                    </a:cubicBezTo>
                    <a:cubicBezTo>
                      <a:pt x="3" y="17"/>
                      <a:pt x="2" y="16"/>
                      <a:pt x="2" y="14"/>
                    </a:cubicBezTo>
                    <a:cubicBezTo>
                      <a:pt x="2" y="11"/>
                      <a:pt x="4" y="8"/>
                      <a:pt x="8" y="5"/>
                    </a:cubicBezTo>
                    <a:cubicBezTo>
                      <a:pt x="11" y="2"/>
                      <a:pt x="17" y="0"/>
                      <a:pt x="24" y="0"/>
                    </a:cubicBezTo>
                    <a:cubicBezTo>
                      <a:pt x="32" y="0"/>
                      <a:pt x="38" y="3"/>
                      <a:pt x="41" y="8"/>
                    </a:cubicBezTo>
                    <a:cubicBezTo>
                      <a:pt x="43" y="11"/>
                      <a:pt x="43" y="15"/>
                      <a:pt x="43" y="21"/>
                    </a:cubicBezTo>
                    <a:lnTo>
                      <a:pt x="43" y="47"/>
                    </a:lnTo>
                    <a:cubicBezTo>
                      <a:pt x="43" y="49"/>
                      <a:pt x="44" y="51"/>
                      <a:pt x="44" y="52"/>
                    </a:cubicBezTo>
                    <a:cubicBezTo>
                      <a:pt x="45" y="54"/>
                      <a:pt x="46" y="55"/>
                      <a:pt x="47" y="55"/>
                    </a:cubicBezTo>
                    <a:cubicBezTo>
                      <a:pt x="48" y="55"/>
                      <a:pt x="49" y="54"/>
                      <a:pt x="50" y="54"/>
                    </a:cubicBezTo>
                    <a:cubicBezTo>
                      <a:pt x="51" y="54"/>
                      <a:pt x="52" y="53"/>
                      <a:pt x="53" y="52"/>
                    </a:cubicBezTo>
                    <a:lnTo>
                      <a:pt x="53" y="55"/>
                    </a:lnTo>
                    <a:cubicBezTo>
                      <a:pt x="52" y="57"/>
                      <a:pt x="50" y="58"/>
                      <a:pt x="49" y="59"/>
                    </a:cubicBezTo>
                    <a:cubicBezTo>
                      <a:pt x="46" y="61"/>
                      <a:pt x="44" y="62"/>
                      <a:pt x="41" y="62"/>
                    </a:cubicBezTo>
                    <a:cubicBezTo>
                      <a:pt x="39" y="62"/>
                      <a:pt x="36" y="61"/>
                      <a:pt x="35" y="59"/>
                    </a:cubicBezTo>
                    <a:cubicBezTo>
                      <a:pt x="34" y="57"/>
                      <a:pt x="33" y="55"/>
                      <a:pt x="33" y="52"/>
                    </a:cubicBezTo>
                    <a:cubicBezTo>
                      <a:pt x="30" y="55"/>
                      <a:pt x="27" y="57"/>
                      <a:pt x="25" y="59"/>
                    </a:cubicBezTo>
                    <a:cubicBezTo>
                      <a:pt x="21" y="61"/>
                      <a:pt x="17" y="62"/>
                      <a:pt x="13" y="62"/>
                    </a:cubicBezTo>
                    <a:cubicBezTo>
                      <a:pt x="10" y="62"/>
                      <a:pt x="7" y="61"/>
                      <a:pt x="4" y="58"/>
                    </a:cubicBezTo>
                    <a:cubicBezTo>
                      <a:pt x="1" y="56"/>
                      <a:pt x="0" y="52"/>
                      <a:pt x="0" y="48"/>
                    </a:cubicBezTo>
                    <a:lnTo>
                      <a:pt x="0" y="48"/>
                    </a:lnTo>
                    <a:close/>
                    <a:moveTo>
                      <a:pt x="24" y="0"/>
                    </a:moveTo>
                    <a:lnTo>
                      <a:pt x="24" y="0"/>
                    </a:lnTo>
                    <a:lnTo>
                      <a:pt x="24"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06" name="Freeform 386"/>
              <p:cNvSpPr>
                <a:spLocks noEditPoints="1"/>
              </p:cNvSpPr>
              <p:nvPr/>
            </p:nvSpPr>
            <p:spPr bwMode="auto">
              <a:xfrm>
                <a:off x="627" y="1244"/>
                <a:ext cx="37" cy="119"/>
              </a:xfrm>
              <a:custGeom>
                <a:avLst/>
                <a:gdLst/>
                <a:ahLst/>
                <a:cxnLst>
                  <a:cxn ang="0">
                    <a:pos x="8" y="7"/>
                  </a:cxn>
                  <a:cxn ang="0">
                    <a:pos x="8" y="7"/>
                  </a:cxn>
                  <a:cxn ang="0">
                    <a:pos x="10" y="2"/>
                  </a:cxn>
                  <a:cxn ang="0">
                    <a:pos x="15" y="0"/>
                  </a:cxn>
                  <a:cxn ang="0">
                    <a:pos x="19" y="2"/>
                  </a:cxn>
                  <a:cxn ang="0">
                    <a:pos x="21" y="7"/>
                  </a:cxn>
                  <a:cxn ang="0">
                    <a:pos x="19" y="12"/>
                  </a:cxn>
                  <a:cxn ang="0">
                    <a:pos x="15" y="14"/>
                  </a:cxn>
                  <a:cxn ang="0">
                    <a:pos x="10" y="12"/>
                  </a:cxn>
                  <a:cxn ang="0">
                    <a:pos x="8" y="7"/>
                  </a:cxn>
                  <a:cxn ang="0">
                    <a:pos x="8" y="7"/>
                  </a:cxn>
                  <a:cxn ang="0">
                    <a:pos x="0" y="88"/>
                  </a:cxn>
                  <a:cxn ang="0">
                    <a:pos x="0" y="88"/>
                  </a:cxn>
                  <a:cxn ang="0">
                    <a:pos x="8" y="86"/>
                  </a:cxn>
                  <a:cxn ang="0">
                    <a:pos x="10" y="77"/>
                  </a:cxn>
                  <a:cxn ang="0">
                    <a:pos x="10" y="46"/>
                  </a:cxn>
                  <a:cxn ang="0">
                    <a:pos x="10" y="40"/>
                  </a:cxn>
                  <a:cxn ang="0">
                    <a:pos x="6" y="37"/>
                  </a:cxn>
                  <a:cxn ang="0">
                    <a:pos x="4" y="38"/>
                  </a:cxn>
                  <a:cxn ang="0">
                    <a:pos x="0" y="39"/>
                  </a:cxn>
                  <a:cxn ang="0">
                    <a:pos x="0" y="37"/>
                  </a:cxn>
                  <a:cxn ang="0">
                    <a:pos x="3" y="36"/>
                  </a:cxn>
                  <a:cxn ang="0">
                    <a:pos x="19" y="30"/>
                  </a:cxn>
                  <a:cxn ang="0">
                    <a:pos x="21" y="29"/>
                  </a:cxn>
                  <a:cxn ang="0">
                    <a:pos x="21" y="30"/>
                  </a:cxn>
                  <a:cxn ang="0">
                    <a:pos x="21" y="77"/>
                  </a:cxn>
                  <a:cxn ang="0">
                    <a:pos x="23" y="86"/>
                  </a:cxn>
                  <a:cxn ang="0">
                    <a:pos x="31" y="88"/>
                  </a:cxn>
                  <a:cxn ang="0">
                    <a:pos x="31" y="90"/>
                  </a:cxn>
                  <a:cxn ang="0">
                    <a:pos x="0" y="90"/>
                  </a:cxn>
                  <a:cxn ang="0">
                    <a:pos x="0" y="88"/>
                  </a:cxn>
                </a:cxnLst>
                <a:rect l="0" t="0" r="r" b="b"/>
                <a:pathLst>
                  <a:path w="31" h="90">
                    <a:moveTo>
                      <a:pt x="8" y="7"/>
                    </a:moveTo>
                    <a:lnTo>
                      <a:pt x="8" y="7"/>
                    </a:lnTo>
                    <a:cubicBezTo>
                      <a:pt x="8" y="5"/>
                      <a:pt x="9" y="3"/>
                      <a:pt x="10" y="2"/>
                    </a:cubicBezTo>
                    <a:cubicBezTo>
                      <a:pt x="11" y="1"/>
                      <a:pt x="13" y="0"/>
                      <a:pt x="15" y="0"/>
                    </a:cubicBezTo>
                    <a:cubicBezTo>
                      <a:pt x="17" y="0"/>
                      <a:pt x="18" y="1"/>
                      <a:pt x="19" y="2"/>
                    </a:cubicBezTo>
                    <a:cubicBezTo>
                      <a:pt x="21" y="3"/>
                      <a:pt x="21" y="5"/>
                      <a:pt x="21" y="7"/>
                    </a:cubicBezTo>
                    <a:cubicBezTo>
                      <a:pt x="21" y="9"/>
                      <a:pt x="21" y="10"/>
                      <a:pt x="19" y="12"/>
                    </a:cubicBezTo>
                    <a:cubicBezTo>
                      <a:pt x="18" y="13"/>
                      <a:pt x="17" y="14"/>
                      <a:pt x="15" y="14"/>
                    </a:cubicBezTo>
                    <a:cubicBezTo>
                      <a:pt x="13" y="14"/>
                      <a:pt x="11" y="13"/>
                      <a:pt x="10" y="12"/>
                    </a:cubicBezTo>
                    <a:cubicBezTo>
                      <a:pt x="9" y="10"/>
                      <a:pt x="8" y="9"/>
                      <a:pt x="8" y="7"/>
                    </a:cubicBezTo>
                    <a:lnTo>
                      <a:pt x="8" y="7"/>
                    </a:lnTo>
                    <a:close/>
                    <a:moveTo>
                      <a:pt x="0" y="88"/>
                    </a:moveTo>
                    <a:lnTo>
                      <a:pt x="0" y="88"/>
                    </a:lnTo>
                    <a:cubicBezTo>
                      <a:pt x="4" y="88"/>
                      <a:pt x="7" y="87"/>
                      <a:pt x="8" y="86"/>
                    </a:cubicBezTo>
                    <a:cubicBezTo>
                      <a:pt x="10" y="85"/>
                      <a:pt x="10" y="82"/>
                      <a:pt x="10" y="77"/>
                    </a:cubicBezTo>
                    <a:lnTo>
                      <a:pt x="10" y="46"/>
                    </a:lnTo>
                    <a:cubicBezTo>
                      <a:pt x="10" y="43"/>
                      <a:pt x="10" y="41"/>
                      <a:pt x="10" y="40"/>
                    </a:cubicBezTo>
                    <a:cubicBezTo>
                      <a:pt x="9" y="38"/>
                      <a:pt x="8" y="37"/>
                      <a:pt x="6" y="37"/>
                    </a:cubicBezTo>
                    <a:cubicBezTo>
                      <a:pt x="5" y="37"/>
                      <a:pt x="5" y="38"/>
                      <a:pt x="4" y="38"/>
                    </a:cubicBezTo>
                    <a:cubicBezTo>
                      <a:pt x="4" y="38"/>
                      <a:pt x="2" y="38"/>
                      <a:pt x="0" y="39"/>
                    </a:cubicBezTo>
                    <a:lnTo>
                      <a:pt x="0" y="37"/>
                    </a:lnTo>
                    <a:lnTo>
                      <a:pt x="3" y="36"/>
                    </a:lnTo>
                    <a:cubicBezTo>
                      <a:pt x="11" y="33"/>
                      <a:pt x="16" y="31"/>
                      <a:pt x="19" y="30"/>
                    </a:cubicBezTo>
                    <a:cubicBezTo>
                      <a:pt x="20" y="30"/>
                      <a:pt x="21" y="29"/>
                      <a:pt x="21" y="29"/>
                    </a:cubicBezTo>
                    <a:cubicBezTo>
                      <a:pt x="21" y="30"/>
                      <a:pt x="21" y="30"/>
                      <a:pt x="21" y="30"/>
                    </a:cubicBezTo>
                    <a:lnTo>
                      <a:pt x="21" y="77"/>
                    </a:lnTo>
                    <a:cubicBezTo>
                      <a:pt x="21" y="82"/>
                      <a:pt x="22" y="85"/>
                      <a:pt x="23" y="86"/>
                    </a:cubicBezTo>
                    <a:cubicBezTo>
                      <a:pt x="24" y="87"/>
                      <a:pt x="27" y="88"/>
                      <a:pt x="31" y="88"/>
                    </a:cubicBezTo>
                    <a:lnTo>
                      <a:pt x="31" y="90"/>
                    </a:lnTo>
                    <a:lnTo>
                      <a:pt x="0" y="90"/>
                    </a:lnTo>
                    <a:lnTo>
                      <a:pt x="0" y="88"/>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07" name="Freeform 387"/>
              <p:cNvSpPr>
                <a:spLocks/>
              </p:cNvSpPr>
              <p:nvPr/>
            </p:nvSpPr>
            <p:spPr bwMode="auto">
              <a:xfrm>
                <a:off x="670" y="1244"/>
                <a:ext cx="39" cy="119"/>
              </a:xfrm>
              <a:custGeom>
                <a:avLst/>
                <a:gdLst/>
                <a:ahLst/>
                <a:cxnLst>
                  <a:cxn ang="0">
                    <a:pos x="1" y="88"/>
                  </a:cxn>
                  <a:cxn ang="0">
                    <a:pos x="1" y="88"/>
                  </a:cxn>
                  <a:cxn ang="0">
                    <a:pos x="9" y="86"/>
                  </a:cxn>
                  <a:cxn ang="0">
                    <a:pos x="11" y="79"/>
                  </a:cxn>
                  <a:cxn ang="0">
                    <a:pos x="11" y="16"/>
                  </a:cxn>
                  <a:cxn ang="0">
                    <a:pos x="10" y="10"/>
                  </a:cxn>
                  <a:cxn ang="0">
                    <a:pos x="5" y="7"/>
                  </a:cxn>
                  <a:cxn ang="0">
                    <a:pos x="3" y="7"/>
                  </a:cxn>
                  <a:cxn ang="0">
                    <a:pos x="0" y="8"/>
                  </a:cxn>
                  <a:cxn ang="0">
                    <a:pos x="0" y="6"/>
                  </a:cxn>
                  <a:cxn ang="0">
                    <a:pos x="21" y="0"/>
                  </a:cxn>
                  <a:cxn ang="0">
                    <a:pos x="22" y="0"/>
                  </a:cxn>
                  <a:cxn ang="0">
                    <a:pos x="22" y="2"/>
                  </a:cxn>
                  <a:cxn ang="0">
                    <a:pos x="22" y="79"/>
                  </a:cxn>
                  <a:cxn ang="0">
                    <a:pos x="24" y="86"/>
                  </a:cxn>
                  <a:cxn ang="0">
                    <a:pos x="32" y="88"/>
                  </a:cxn>
                  <a:cxn ang="0">
                    <a:pos x="32" y="90"/>
                  </a:cxn>
                  <a:cxn ang="0">
                    <a:pos x="1" y="90"/>
                  </a:cxn>
                  <a:cxn ang="0">
                    <a:pos x="1" y="88"/>
                  </a:cxn>
                </a:cxnLst>
                <a:rect l="0" t="0" r="r" b="b"/>
                <a:pathLst>
                  <a:path w="32" h="90">
                    <a:moveTo>
                      <a:pt x="1" y="88"/>
                    </a:moveTo>
                    <a:lnTo>
                      <a:pt x="1" y="88"/>
                    </a:lnTo>
                    <a:cubicBezTo>
                      <a:pt x="5" y="88"/>
                      <a:pt x="7" y="87"/>
                      <a:pt x="9" y="86"/>
                    </a:cubicBezTo>
                    <a:cubicBezTo>
                      <a:pt x="10" y="85"/>
                      <a:pt x="11" y="82"/>
                      <a:pt x="11" y="79"/>
                    </a:cubicBezTo>
                    <a:lnTo>
                      <a:pt x="11" y="16"/>
                    </a:lnTo>
                    <a:cubicBezTo>
                      <a:pt x="11" y="13"/>
                      <a:pt x="11" y="11"/>
                      <a:pt x="10" y="10"/>
                    </a:cubicBezTo>
                    <a:cubicBezTo>
                      <a:pt x="9" y="8"/>
                      <a:pt x="8" y="7"/>
                      <a:pt x="5" y="7"/>
                    </a:cubicBezTo>
                    <a:cubicBezTo>
                      <a:pt x="4" y="7"/>
                      <a:pt x="4" y="7"/>
                      <a:pt x="3" y="7"/>
                    </a:cubicBezTo>
                    <a:cubicBezTo>
                      <a:pt x="2" y="7"/>
                      <a:pt x="1" y="8"/>
                      <a:pt x="0" y="8"/>
                    </a:cubicBezTo>
                    <a:lnTo>
                      <a:pt x="0" y="6"/>
                    </a:lnTo>
                    <a:cubicBezTo>
                      <a:pt x="6" y="4"/>
                      <a:pt x="13" y="2"/>
                      <a:pt x="21" y="0"/>
                    </a:cubicBezTo>
                    <a:cubicBezTo>
                      <a:pt x="22" y="0"/>
                      <a:pt x="22" y="0"/>
                      <a:pt x="22" y="0"/>
                    </a:cubicBezTo>
                    <a:cubicBezTo>
                      <a:pt x="22" y="0"/>
                      <a:pt x="22" y="1"/>
                      <a:pt x="22" y="2"/>
                    </a:cubicBezTo>
                    <a:lnTo>
                      <a:pt x="22" y="79"/>
                    </a:lnTo>
                    <a:cubicBezTo>
                      <a:pt x="22" y="83"/>
                      <a:pt x="23" y="85"/>
                      <a:pt x="24" y="86"/>
                    </a:cubicBezTo>
                    <a:cubicBezTo>
                      <a:pt x="25" y="87"/>
                      <a:pt x="28" y="88"/>
                      <a:pt x="32" y="88"/>
                    </a:cubicBezTo>
                    <a:lnTo>
                      <a:pt x="32" y="90"/>
                    </a:lnTo>
                    <a:lnTo>
                      <a:pt x="1" y="90"/>
                    </a:lnTo>
                    <a:lnTo>
                      <a:pt x="1" y="88"/>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08" name="Freeform 388"/>
              <p:cNvSpPr>
                <a:spLocks noEditPoints="1"/>
              </p:cNvSpPr>
              <p:nvPr/>
            </p:nvSpPr>
            <p:spPr bwMode="auto">
              <a:xfrm>
                <a:off x="719" y="1282"/>
                <a:ext cx="65" cy="82"/>
              </a:xfrm>
              <a:custGeom>
                <a:avLst/>
                <a:gdLst/>
                <a:ahLst/>
                <a:cxnLst>
                  <a:cxn ang="0">
                    <a:pos x="33" y="25"/>
                  </a:cxn>
                  <a:cxn ang="0">
                    <a:pos x="33" y="25"/>
                  </a:cxn>
                  <a:cxn ang="0">
                    <a:pos x="20" y="31"/>
                  </a:cxn>
                  <a:cxn ang="0">
                    <a:pos x="11" y="44"/>
                  </a:cxn>
                  <a:cxn ang="0">
                    <a:pos x="15" y="52"/>
                  </a:cxn>
                  <a:cxn ang="0">
                    <a:pos x="20" y="54"/>
                  </a:cxn>
                  <a:cxn ang="0">
                    <a:pos x="29" y="52"/>
                  </a:cxn>
                  <a:cxn ang="0">
                    <a:pos x="33" y="46"/>
                  </a:cxn>
                  <a:cxn ang="0">
                    <a:pos x="33" y="25"/>
                  </a:cxn>
                  <a:cxn ang="0">
                    <a:pos x="0" y="48"/>
                  </a:cxn>
                  <a:cxn ang="0">
                    <a:pos x="0" y="48"/>
                  </a:cxn>
                  <a:cxn ang="0">
                    <a:pos x="9" y="33"/>
                  </a:cxn>
                  <a:cxn ang="0">
                    <a:pos x="33" y="22"/>
                  </a:cxn>
                  <a:cxn ang="0">
                    <a:pos x="33" y="17"/>
                  </a:cxn>
                  <a:cxn ang="0">
                    <a:pos x="31" y="8"/>
                  </a:cxn>
                  <a:cxn ang="0">
                    <a:pos x="22" y="3"/>
                  </a:cxn>
                  <a:cxn ang="0">
                    <a:pos x="16" y="5"/>
                  </a:cxn>
                  <a:cxn ang="0">
                    <a:pos x="13" y="10"/>
                  </a:cxn>
                  <a:cxn ang="0">
                    <a:pos x="13" y="12"/>
                  </a:cxn>
                  <a:cxn ang="0">
                    <a:pos x="14" y="15"/>
                  </a:cxn>
                  <a:cxn ang="0">
                    <a:pos x="11" y="20"/>
                  </a:cxn>
                  <a:cxn ang="0">
                    <a:pos x="8" y="20"/>
                  </a:cxn>
                  <a:cxn ang="0">
                    <a:pos x="4" y="19"/>
                  </a:cxn>
                  <a:cxn ang="0">
                    <a:pos x="2" y="14"/>
                  </a:cxn>
                  <a:cxn ang="0">
                    <a:pos x="8" y="5"/>
                  </a:cxn>
                  <a:cxn ang="0">
                    <a:pos x="24" y="0"/>
                  </a:cxn>
                  <a:cxn ang="0">
                    <a:pos x="41" y="8"/>
                  </a:cxn>
                  <a:cxn ang="0">
                    <a:pos x="43" y="21"/>
                  </a:cxn>
                  <a:cxn ang="0">
                    <a:pos x="43" y="47"/>
                  </a:cxn>
                  <a:cxn ang="0">
                    <a:pos x="44" y="52"/>
                  </a:cxn>
                  <a:cxn ang="0">
                    <a:pos x="47" y="55"/>
                  </a:cxn>
                  <a:cxn ang="0">
                    <a:pos x="50" y="54"/>
                  </a:cxn>
                  <a:cxn ang="0">
                    <a:pos x="53" y="52"/>
                  </a:cxn>
                  <a:cxn ang="0">
                    <a:pos x="53" y="55"/>
                  </a:cxn>
                  <a:cxn ang="0">
                    <a:pos x="49" y="59"/>
                  </a:cxn>
                  <a:cxn ang="0">
                    <a:pos x="41" y="62"/>
                  </a:cxn>
                  <a:cxn ang="0">
                    <a:pos x="35" y="59"/>
                  </a:cxn>
                  <a:cxn ang="0">
                    <a:pos x="33" y="52"/>
                  </a:cxn>
                  <a:cxn ang="0">
                    <a:pos x="24" y="59"/>
                  </a:cxn>
                  <a:cxn ang="0">
                    <a:pos x="13" y="62"/>
                  </a:cxn>
                  <a:cxn ang="0">
                    <a:pos x="4" y="58"/>
                  </a:cxn>
                  <a:cxn ang="0">
                    <a:pos x="0" y="48"/>
                  </a:cxn>
                  <a:cxn ang="0">
                    <a:pos x="0" y="48"/>
                  </a:cxn>
                  <a:cxn ang="0">
                    <a:pos x="24" y="0"/>
                  </a:cxn>
                  <a:cxn ang="0">
                    <a:pos x="24" y="0"/>
                  </a:cxn>
                  <a:cxn ang="0">
                    <a:pos x="24" y="0"/>
                  </a:cxn>
                </a:cxnLst>
                <a:rect l="0" t="0" r="r" b="b"/>
                <a:pathLst>
                  <a:path w="53" h="62">
                    <a:moveTo>
                      <a:pt x="33" y="25"/>
                    </a:moveTo>
                    <a:lnTo>
                      <a:pt x="33" y="25"/>
                    </a:lnTo>
                    <a:cubicBezTo>
                      <a:pt x="28" y="27"/>
                      <a:pt x="24" y="29"/>
                      <a:pt x="20" y="31"/>
                    </a:cubicBezTo>
                    <a:cubicBezTo>
                      <a:pt x="14" y="35"/>
                      <a:pt x="11" y="39"/>
                      <a:pt x="11" y="44"/>
                    </a:cubicBezTo>
                    <a:cubicBezTo>
                      <a:pt x="11" y="48"/>
                      <a:pt x="12" y="51"/>
                      <a:pt x="15" y="52"/>
                    </a:cubicBezTo>
                    <a:cubicBezTo>
                      <a:pt x="17" y="54"/>
                      <a:pt x="18" y="54"/>
                      <a:pt x="20" y="54"/>
                    </a:cubicBezTo>
                    <a:cubicBezTo>
                      <a:pt x="23" y="54"/>
                      <a:pt x="26" y="53"/>
                      <a:pt x="29" y="52"/>
                    </a:cubicBezTo>
                    <a:cubicBezTo>
                      <a:pt x="31" y="50"/>
                      <a:pt x="33" y="48"/>
                      <a:pt x="33" y="46"/>
                    </a:cubicBezTo>
                    <a:lnTo>
                      <a:pt x="33" y="25"/>
                    </a:lnTo>
                    <a:close/>
                    <a:moveTo>
                      <a:pt x="0" y="48"/>
                    </a:moveTo>
                    <a:lnTo>
                      <a:pt x="0" y="48"/>
                    </a:lnTo>
                    <a:cubicBezTo>
                      <a:pt x="0" y="42"/>
                      <a:pt x="3" y="37"/>
                      <a:pt x="9" y="33"/>
                    </a:cubicBezTo>
                    <a:cubicBezTo>
                      <a:pt x="13" y="30"/>
                      <a:pt x="21" y="27"/>
                      <a:pt x="33" y="22"/>
                    </a:cubicBezTo>
                    <a:lnTo>
                      <a:pt x="33" y="17"/>
                    </a:lnTo>
                    <a:cubicBezTo>
                      <a:pt x="33" y="12"/>
                      <a:pt x="32" y="9"/>
                      <a:pt x="31" y="8"/>
                    </a:cubicBezTo>
                    <a:cubicBezTo>
                      <a:pt x="30" y="5"/>
                      <a:pt x="27" y="3"/>
                      <a:pt x="22" y="3"/>
                    </a:cubicBezTo>
                    <a:cubicBezTo>
                      <a:pt x="20" y="3"/>
                      <a:pt x="18" y="4"/>
                      <a:pt x="16" y="5"/>
                    </a:cubicBezTo>
                    <a:cubicBezTo>
                      <a:pt x="14" y="6"/>
                      <a:pt x="13" y="8"/>
                      <a:pt x="13" y="10"/>
                    </a:cubicBezTo>
                    <a:cubicBezTo>
                      <a:pt x="13" y="10"/>
                      <a:pt x="13" y="11"/>
                      <a:pt x="13" y="12"/>
                    </a:cubicBezTo>
                    <a:cubicBezTo>
                      <a:pt x="13" y="13"/>
                      <a:pt x="14" y="14"/>
                      <a:pt x="14" y="15"/>
                    </a:cubicBezTo>
                    <a:cubicBezTo>
                      <a:pt x="14" y="17"/>
                      <a:pt x="13" y="19"/>
                      <a:pt x="11" y="20"/>
                    </a:cubicBezTo>
                    <a:cubicBezTo>
                      <a:pt x="10" y="20"/>
                      <a:pt x="9" y="20"/>
                      <a:pt x="8" y="20"/>
                    </a:cubicBezTo>
                    <a:cubicBezTo>
                      <a:pt x="6" y="20"/>
                      <a:pt x="5" y="20"/>
                      <a:pt x="4" y="19"/>
                    </a:cubicBezTo>
                    <a:cubicBezTo>
                      <a:pt x="3" y="17"/>
                      <a:pt x="2" y="16"/>
                      <a:pt x="2" y="14"/>
                    </a:cubicBezTo>
                    <a:cubicBezTo>
                      <a:pt x="2" y="11"/>
                      <a:pt x="4" y="8"/>
                      <a:pt x="8" y="5"/>
                    </a:cubicBezTo>
                    <a:cubicBezTo>
                      <a:pt x="11" y="2"/>
                      <a:pt x="17" y="0"/>
                      <a:pt x="24" y="0"/>
                    </a:cubicBezTo>
                    <a:cubicBezTo>
                      <a:pt x="32" y="0"/>
                      <a:pt x="38" y="3"/>
                      <a:pt x="41" y="8"/>
                    </a:cubicBezTo>
                    <a:cubicBezTo>
                      <a:pt x="42" y="11"/>
                      <a:pt x="43" y="15"/>
                      <a:pt x="43" y="21"/>
                    </a:cubicBezTo>
                    <a:lnTo>
                      <a:pt x="43" y="47"/>
                    </a:lnTo>
                    <a:cubicBezTo>
                      <a:pt x="43" y="49"/>
                      <a:pt x="43" y="51"/>
                      <a:pt x="44" y="52"/>
                    </a:cubicBezTo>
                    <a:cubicBezTo>
                      <a:pt x="44" y="54"/>
                      <a:pt x="45" y="55"/>
                      <a:pt x="47" y="55"/>
                    </a:cubicBezTo>
                    <a:cubicBezTo>
                      <a:pt x="48" y="55"/>
                      <a:pt x="49" y="54"/>
                      <a:pt x="50" y="54"/>
                    </a:cubicBezTo>
                    <a:cubicBezTo>
                      <a:pt x="50" y="54"/>
                      <a:pt x="51" y="53"/>
                      <a:pt x="53" y="52"/>
                    </a:cubicBezTo>
                    <a:lnTo>
                      <a:pt x="53" y="55"/>
                    </a:lnTo>
                    <a:cubicBezTo>
                      <a:pt x="52" y="57"/>
                      <a:pt x="50" y="58"/>
                      <a:pt x="49" y="59"/>
                    </a:cubicBezTo>
                    <a:cubicBezTo>
                      <a:pt x="46" y="61"/>
                      <a:pt x="44" y="62"/>
                      <a:pt x="41" y="62"/>
                    </a:cubicBezTo>
                    <a:cubicBezTo>
                      <a:pt x="38" y="62"/>
                      <a:pt x="36" y="61"/>
                      <a:pt x="35" y="59"/>
                    </a:cubicBezTo>
                    <a:cubicBezTo>
                      <a:pt x="34" y="57"/>
                      <a:pt x="33" y="55"/>
                      <a:pt x="33" y="52"/>
                    </a:cubicBezTo>
                    <a:cubicBezTo>
                      <a:pt x="29" y="55"/>
                      <a:pt x="27" y="57"/>
                      <a:pt x="24" y="59"/>
                    </a:cubicBezTo>
                    <a:cubicBezTo>
                      <a:pt x="20" y="61"/>
                      <a:pt x="17" y="62"/>
                      <a:pt x="13" y="62"/>
                    </a:cubicBezTo>
                    <a:cubicBezTo>
                      <a:pt x="10" y="62"/>
                      <a:pt x="6" y="61"/>
                      <a:pt x="4" y="58"/>
                    </a:cubicBezTo>
                    <a:cubicBezTo>
                      <a:pt x="1" y="56"/>
                      <a:pt x="0" y="52"/>
                      <a:pt x="0" y="48"/>
                    </a:cubicBezTo>
                    <a:lnTo>
                      <a:pt x="0" y="48"/>
                    </a:lnTo>
                    <a:close/>
                    <a:moveTo>
                      <a:pt x="24" y="0"/>
                    </a:moveTo>
                    <a:lnTo>
                      <a:pt x="24" y="0"/>
                    </a:lnTo>
                    <a:lnTo>
                      <a:pt x="24"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09" name="Freeform 389"/>
              <p:cNvSpPr>
                <a:spLocks noEditPoints="1"/>
              </p:cNvSpPr>
              <p:nvPr/>
            </p:nvSpPr>
            <p:spPr bwMode="auto">
              <a:xfrm>
                <a:off x="785" y="1244"/>
                <a:ext cx="75" cy="120"/>
              </a:xfrm>
              <a:custGeom>
                <a:avLst/>
                <a:gdLst/>
                <a:ahLst/>
                <a:cxnLst>
                  <a:cxn ang="0">
                    <a:pos x="0" y="8"/>
                  </a:cxn>
                  <a:cxn ang="0">
                    <a:pos x="0" y="8"/>
                  </a:cxn>
                  <a:cxn ang="0">
                    <a:pos x="0" y="6"/>
                  </a:cxn>
                  <a:cxn ang="0">
                    <a:pos x="14" y="2"/>
                  </a:cxn>
                  <a:cxn ang="0">
                    <a:pos x="20" y="0"/>
                  </a:cxn>
                  <a:cxn ang="0">
                    <a:pos x="20" y="1"/>
                  </a:cxn>
                  <a:cxn ang="0">
                    <a:pos x="20" y="40"/>
                  </a:cxn>
                  <a:cxn ang="0">
                    <a:pos x="25" y="34"/>
                  </a:cxn>
                  <a:cxn ang="0">
                    <a:pos x="39" y="29"/>
                  </a:cxn>
                  <a:cxn ang="0">
                    <a:pos x="55" y="37"/>
                  </a:cxn>
                  <a:cxn ang="0">
                    <a:pos x="62" y="58"/>
                  </a:cxn>
                  <a:cxn ang="0">
                    <a:pos x="53" y="82"/>
                  </a:cxn>
                  <a:cxn ang="0">
                    <a:pos x="30" y="91"/>
                  </a:cxn>
                  <a:cxn ang="0">
                    <a:pos x="16" y="88"/>
                  </a:cxn>
                  <a:cxn ang="0">
                    <a:pos x="9" y="83"/>
                  </a:cxn>
                  <a:cxn ang="0">
                    <a:pos x="9" y="15"/>
                  </a:cxn>
                  <a:cxn ang="0">
                    <a:pos x="8" y="9"/>
                  </a:cxn>
                  <a:cxn ang="0">
                    <a:pos x="3" y="8"/>
                  </a:cxn>
                  <a:cxn ang="0">
                    <a:pos x="0" y="8"/>
                  </a:cxn>
                  <a:cxn ang="0">
                    <a:pos x="20" y="81"/>
                  </a:cxn>
                  <a:cxn ang="0">
                    <a:pos x="20" y="81"/>
                  </a:cxn>
                  <a:cxn ang="0">
                    <a:pos x="25" y="85"/>
                  </a:cxn>
                  <a:cxn ang="0">
                    <a:pos x="33" y="87"/>
                  </a:cxn>
                  <a:cxn ang="0">
                    <a:pos x="46" y="80"/>
                  </a:cxn>
                  <a:cxn ang="0">
                    <a:pos x="50" y="64"/>
                  </a:cxn>
                  <a:cxn ang="0">
                    <a:pos x="46" y="46"/>
                  </a:cxn>
                  <a:cxn ang="0">
                    <a:pos x="33" y="38"/>
                  </a:cxn>
                  <a:cxn ang="0">
                    <a:pos x="24" y="41"/>
                  </a:cxn>
                  <a:cxn ang="0">
                    <a:pos x="20" y="48"/>
                  </a:cxn>
                  <a:cxn ang="0">
                    <a:pos x="20" y="81"/>
                  </a:cxn>
                </a:cxnLst>
                <a:rect l="0" t="0" r="r" b="b"/>
                <a:pathLst>
                  <a:path w="62" h="91">
                    <a:moveTo>
                      <a:pt x="0" y="8"/>
                    </a:moveTo>
                    <a:lnTo>
                      <a:pt x="0" y="8"/>
                    </a:lnTo>
                    <a:lnTo>
                      <a:pt x="0" y="6"/>
                    </a:lnTo>
                    <a:cubicBezTo>
                      <a:pt x="5" y="5"/>
                      <a:pt x="10" y="4"/>
                      <a:pt x="14" y="2"/>
                    </a:cubicBezTo>
                    <a:cubicBezTo>
                      <a:pt x="18" y="1"/>
                      <a:pt x="20" y="0"/>
                      <a:pt x="20" y="0"/>
                    </a:cubicBezTo>
                    <a:cubicBezTo>
                      <a:pt x="20" y="0"/>
                      <a:pt x="20" y="1"/>
                      <a:pt x="20" y="1"/>
                    </a:cubicBezTo>
                    <a:lnTo>
                      <a:pt x="20" y="40"/>
                    </a:lnTo>
                    <a:cubicBezTo>
                      <a:pt x="21" y="38"/>
                      <a:pt x="23" y="36"/>
                      <a:pt x="25" y="34"/>
                    </a:cubicBezTo>
                    <a:cubicBezTo>
                      <a:pt x="29" y="31"/>
                      <a:pt x="34" y="29"/>
                      <a:pt x="39" y="29"/>
                    </a:cubicBezTo>
                    <a:cubicBezTo>
                      <a:pt x="45" y="29"/>
                      <a:pt x="50" y="32"/>
                      <a:pt x="55" y="37"/>
                    </a:cubicBezTo>
                    <a:cubicBezTo>
                      <a:pt x="59" y="43"/>
                      <a:pt x="62" y="50"/>
                      <a:pt x="62" y="58"/>
                    </a:cubicBezTo>
                    <a:cubicBezTo>
                      <a:pt x="62" y="67"/>
                      <a:pt x="59" y="75"/>
                      <a:pt x="53" y="82"/>
                    </a:cubicBezTo>
                    <a:cubicBezTo>
                      <a:pt x="47" y="88"/>
                      <a:pt x="39" y="91"/>
                      <a:pt x="30" y="91"/>
                    </a:cubicBezTo>
                    <a:cubicBezTo>
                      <a:pt x="25" y="91"/>
                      <a:pt x="21" y="90"/>
                      <a:pt x="16" y="88"/>
                    </a:cubicBezTo>
                    <a:cubicBezTo>
                      <a:pt x="11" y="87"/>
                      <a:pt x="9" y="85"/>
                      <a:pt x="9" y="83"/>
                    </a:cubicBezTo>
                    <a:lnTo>
                      <a:pt x="9" y="15"/>
                    </a:lnTo>
                    <a:cubicBezTo>
                      <a:pt x="9" y="12"/>
                      <a:pt x="9" y="10"/>
                      <a:pt x="8" y="9"/>
                    </a:cubicBezTo>
                    <a:cubicBezTo>
                      <a:pt x="7" y="8"/>
                      <a:pt x="6" y="8"/>
                      <a:pt x="3" y="8"/>
                    </a:cubicBezTo>
                    <a:lnTo>
                      <a:pt x="0" y="8"/>
                    </a:lnTo>
                    <a:close/>
                    <a:moveTo>
                      <a:pt x="20" y="81"/>
                    </a:moveTo>
                    <a:lnTo>
                      <a:pt x="20" y="81"/>
                    </a:lnTo>
                    <a:cubicBezTo>
                      <a:pt x="20" y="83"/>
                      <a:pt x="22" y="84"/>
                      <a:pt x="25" y="85"/>
                    </a:cubicBezTo>
                    <a:cubicBezTo>
                      <a:pt x="28" y="86"/>
                      <a:pt x="30" y="87"/>
                      <a:pt x="33" y="87"/>
                    </a:cubicBezTo>
                    <a:cubicBezTo>
                      <a:pt x="39" y="87"/>
                      <a:pt x="43" y="85"/>
                      <a:pt x="46" y="80"/>
                    </a:cubicBezTo>
                    <a:cubicBezTo>
                      <a:pt x="49" y="76"/>
                      <a:pt x="50" y="70"/>
                      <a:pt x="50" y="64"/>
                    </a:cubicBezTo>
                    <a:cubicBezTo>
                      <a:pt x="50" y="57"/>
                      <a:pt x="49" y="51"/>
                      <a:pt x="46" y="46"/>
                    </a:cubicBezTo>
                    <a:cubicBezTo>
                      <a:pt x="44" y="41"/>
                      <a:pt x="39" y="38"/>
                      <a:pt x="33" y="38"/>
                    </a:cubicBezTo>
                    <a:cubicBezTo>
                      <a:pt x="30" y="38"/>
                      <a:pt x="27" y="39"/>
                      <a:pt x="24" y="41"/>
                    </a:cubicBezTo>
                    <a:cubicBezTo>
                      <a:pt x="21" y="43"/>
                      <a:pt x="20" y="45"/>
                      <a:pt x="20" y="48"/>
                    </a:cubicBezTo>
                    <a:lnTo>
                      <a:pt x="20" y="81"/>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10" name="Freeform 390"/>
              <p:cNvSpPr>
                <a:spLocks/>
              </p:cNvSpPr>
              <p:nvPr/>
            </p:nvSpPr>
            <p:spPr bwMode="auto">
              <a:xfrm>
                <a:off x="870" y="1244"/>
                <a:ext cx="38" cy="119"/>
              </a:xfrm>
              <a:custGeom>
                <a:avLst/>
                <a:gdLst/>
                <a:ahLst/>
                <a:cxnLst>
                  <a:cxn ang="0">
                    <a:pos x="0" y="88"/>
                  </a:cxn>
                  <a:cxn ang="0">
                    <a:pos x="0" y="88"/>
                  </a:cxn>
                  <a:cxn ang="0">
                    <a:pos x="8" y="86"/>
                  </a:cxn>
                  <a:cxn ang="0">
                    <a:pos x="10" y="79"/>
                  </a:cxn>
                  <a:cxn ang="0">
                    <a:pos x="10" y="16"/>
                  </a:cxn>
                  <a:cxn ang="0">
                    <a:pos x="9" y="10"/>
                  </a:cxn>
                  <a:cxn ang="0">
                    <a:pos x="4" y="7"/>
                  </a:cxn>
                  <a:cxn ang="0">
                    <a:pos x="2" y="7"/>
                  </a:cxn>
                  <a:cxn ang="0">
                    <a:pos x="0" y="8"/>
                  </a:cxn>
                  <a:cxn ang="0">
                    <a:pos x="0" y="6"/>
                  </a:cxn>
                  <a:cxn ang="0">
                    <a:pos x="20" y="0"/>
                  </a:cxn>
                  <a:cxn ang="0">
                    <a:pos x="21" y="0"/>
                  </a:cxn>
                  <a:cxn ang="0">
                    <a:pos x="21" y="2"/>
                  </a:cxn>
                  <a:cxn ang="0">
                    <a:pos x="21" y="79"/>
                  </a:cxn>
                  <a:cxn ang="0">
                    <a:pos x="23" y="86"/>
                  </a:cxn>
                  <a:cxn ang="0">
                    <a:pos x="31" y="88"/>
                  </a:cxn>
                  <a:cxn ang="0">
                    <a:pos x="31" y="90"/>
                  </a:cxn>
                  <a:cxn ang="0">
                    <a:pos x="0" y="90"/>
                  </a:cxn>
                  <a:cxn ang="0">
                    <a:pos x="0" y="88"/>
                  </a:cxn>
                </a:cxnLst>
                <a:rect l="0" t="0" r="r" b="b"/>
                <a:pathLst>
                  <a:path w="31" h="90">
                    <a:moveTo>
                      <a:pt x="0" y="88"/>
                    </a:moveTo>
                    <a:lnTo>
                      <a:pt x="0" y="88"/>
                    </a:lnTo>
                    <a:cubicBezTo>
                      <a:pt x="4" y="88"/>
                      <a:pt x="7" y="87"/>
                      <a:pt x="8" y="86"/>
                    </a:cubicBezTo>
                    <a:cubicBezTo>
                      <a:pt x="9" y="85"/>
                      <a:pt x="10" y="82"/>
                      <a:pt x="10" y="79"/>
                    </a:cubicBezTo>
                    <a:lnTo>
                      <a:pt x="10" y="16"/>
                    </a:lnTo>
                    <a:cubicBezTo>
                      <a:pt x="10" y="13"/>
                      <a:pt x="10" y="11"/>
                      <a:pt x="9" y="10"/>
                    </a:cubicBezTo>
                    <a:cubicBezTo>
                      <a:pt x="9" y="8"/>
                      <a:pt x="7" y="7"/>
                      <a:pt x="4" y="7"/>
                    </a:cubicBezTo>
                    <a:cubicBezTo>
                      <a:pt x="4" y="7"/>
                      <a:pt x="3" y="7"/>
                      <a:pt x="2" y="7"/>
                    </a:cubicBezTo>
                    <a:cubicBezTo>
                      <a:pt x="1" y="7"/>
                      <a:pt x="1" y="8"/>
                      <a:pt x="0" y="8"/>
                    </a:cubicBezTo>
                    <a:lnTo>
                      <a:pt x="0" y="6"/>
                    </a:lnTo>
                    <a:cubicBezTo>
                      <a:pt x="5" y="4"/>
                      <a:pt x="12" y="2"/>
                      <a:pt x="20" y="0"/>
                    </a:cubicBezTo>
                    <a:cubicBezTo>
                      <a:pt x="21" y="0"/>
                      <a:pt x="21" y="0"/>
                      <a:pt x="21" y="0"/>
                    </a:cubicBezTo>
                    <a:cubicBezTo>
                      <a:pt x="21" y="0"/>
                      <a:pt x="21" y="1"/>
                      <a:pt x="21" y="2"/>
                    </a:cubicBezTo>
                    <a:lnTo>
                      <a:pt x="21" y="79"/>
                    </a:lnTo>
                    <a:cubicBezTo>
                      <a:pt x="21" y="83"/>
                      <a:pt x="22" y="85"/>
                      <a:pt x="23" y="86"/>
                    </a:cubicBezTo>
                    <a:cubicBezTo>
                      <a:pt x="24" y="87"/>
                      <a:pt x="27" y="88"/>
                      <a:pt x="31" y="88"/>
                    </a:cubicBezTo>
                    <a:lnTo>
                      <a:pt x="31" y="90"/>
                    </a:lnTo>
                    <a:lnTo>
                      <a:pt x="0" y="90"/>
                    </a:lnTo>
                    <a:lnTo>
                      <a:pt x="0" y="88"/>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11" name="Freeform 391"/>
              <p:cNvSpPr>
                <a:spLocks noEditPoints="1"/>
              </p:cNvSpPr>
              <p:nvPr/>
            </p:nvSpPr>
            <p:spPr bwMode="auto">
              <a:xfrm>
                <a:off x="914" y="1284"/>
                <a:ext cx="64" cy="82"/>
              </a:xfrm>
              <a:custGeom>
                <a:avLst/>
                <a:gdLst/>
                <a:ahLst/>
                <a:cxnLst>
                  <a:cxn ang="0">
                    <a:pos x="28" y="0"/>
                  </a:cxn>
                  <a:cxn ang="0">
                    <a:pos x="28" y="0"/>
                  </a:cxn>
                  <a:cxn ang="0">
                    <a:pos x="44" y="6"/>
                  </a:cxn>
                  <a:cxn ang="0">
                    <a:pos x="51" y="24"/>
                  </a:cxn>
                  <a:cxn ang="0">
                    <a:pos x="10" y="24"/>
                  </a:cxn>
                  <a:cxn ang="0">
                    <a:pos x="17" y="46"/>
                  </a:cxn>
                  <a:cxn ang="0">
                    <a:pos x="31" y="52"/>
                  </a:cxn>
                  <a:cxn ang="0">
                    <a:pos x="43" y="49"/>
                  </a:cxn>
                  <a:cxn ang="0">
                    <a:pos x="51" y="39"/>
                  </a:cxn>
                  <a:cxn ang="0">
                    <a:pos x="53" y="40"/>
                  </a:cxn>
                  <a:cxn ang="0">
                    <a:pos x="44" y="55"/>
                  </a:cxn>
                  <a:cxn ang="0">
                    <a:pos x="26" y="62"/>
                  </a:cxn>
                  <a:cxn ang="0">
                    <a:pos x="7" y="52"/>
                  </a:cxn>
                  <a:cxn ang="0">
                    <a:pos x="0" y="31"/>
                  </a:cxn>
                  <a:cxn ang="0">
                    <a:pos x="8" y="9"/>
                  </a:cxn>
                  <a:cxn ang="0">
                    <a:pos x="28" y="0"/>
                  </a:cxn>
                  <a:cxn ang="0">
                    <a:pos x="28" y="0"/>
                  </a:cxn>
                  <a:cxn ang="0">
                    <a:pos x="24" y="4"/>
                  </a:cxn>
                  <a:cxn ang="0">
                    <a:pos x="24" y="4"/>
                  </a:cxn>
                  <a:cxn ang="0">
                    <a:pos x="13" y="11"/>
                  </a:cxn>
                  <a:cxn ang="0">
                    <a:pos x="10" y="20"/>
                  </a:cxn>
                  <a:cxn ang="0">
                    <a:pos x="37" y="20"/>
                  </a:cxn>
                  <a:cxn ang="0">
                    <a:pos x="35" y="10"/>
                  </a:cxn>
                  <a:cxn ang="0">
                    <a:pos x="24" y="4"/>
                  </a:cxn>
                  <a:cxn ang="0">
                    <a:pos x="24" y="4"/>
                  </a:cxn>
                  <a:cxn ang="0">
                    <a:pos x="27" y="0"/>
                  </a:cxn>
                  <a:cxn ang="0">
                    <a:pos x="27" y="0"/>
                  </a:cxn>
                  <a:cxn ang="0">
                    <a:pos x="27" y="0"/>
                  </a:cxn>
                </a:cxnLst>
                <a:rect l="0" t="0" r="r" b="b"/>
                <a:pathLst>
                  <a:path w="53" h="62">
                    <a:moveTo>
                      <a:pt x="28" y="0"/>
                    </a:moveTo>
                    <a:lnTo>
                      <a:pt x="28" y="0"/>
                    </a:lnTo>
                    <a:cubicBezTo>
                      <a:pt x="34" y="0"/>
                      <a:pt x="39" y="2"/>
                      <a:pt x="44" y="6"/>
                    </a:cubicBezTo>
                    <a:cubicBezTo>
                      <a:pt x="49" y="10"/>
                      <a:pt x="51" y="16"/>
                      <a:pt x="51" y="24"/>
                    </a:cubicBezTo>
                    <a:lnTo>
                      <a:pt x="10" y="24"/>
                    </a:lnTo>
                    <a:cubicBezTo>
                      <a:pt x="10" y="34"/>
                      <a:pt x="13" y="41"/>
                      <a:pt x="17" y="46"/>
                    </a:cubicBezTo>
                    <a:cubicBezTo>
                      <a:pt x="21" y="50"/>
                      <a:pt x="26" y="52"/>
                      <a:pt x="31" y="52"/>
                    </a:cubicBezTo>
                    <a:cubicBezTo>
                      <a:pt x="36" y="52"/>
                      <a:pt x="40" y="51"/>
                      <a:pt x="43" y="49"/>
                    </a:cubicBezTo>
                    <a:cubicBezTo>
                      <a:pt x="46" y="46"/>
                      <a:pt x="49" y="43"/>
                      <a:pt x="51" y="39"/>
                    </a:cubicBezTo>
                    <a:lnTo>
                      <a:pt x="53" y="40"/>
                    </a:lnTo>
                    <a:cubicBezTo>
                      <a:pt x="52" y="45"/>
                      <a:pt x="48" y="50"/>
                      <a:pt x="44" y="55"/>
                    </a:cubicBezTo>
                    <a:cubicBezTo>
                      <a:pt x="39" y="59"/>
                      <a:pt x="33" y="62"/>
                      <a:pt x="26" y="62"/>
                    </a:cubicBezTo>
                    <a:cubicBezTo>
                      <a:pt x="18" y="62"/>
                      <a:pt x="12" y="59"/>
                      <a:pt x="7" y="52"/>
                    </a:cubicBezTo>
                    <a:cubicBezTo>
                      <a:pt x="3" y="46"/>
                      <a:pt x="0" y="39"/>
                      <a:pt x="0" y="31"/>
                    </a:cubicBezTo>
                    <a:cubicBezTo>
                      <a:pt x="0" y="23"/>
                      <a:pt x="3" y="15"/>
                      <a:pt x="8" y="9"/>
                    </a:cubicBezTo>
                    <a:cubicBezTo>
                      <a:pt x="13" y="3"/>
                      <a:pt x="20" y="0"/>
                      <a:pt x="28" y="0"/>
                    </a:cubicBezTo>
                    <a:lnTo>
                      <a:pt x="28" y="0"/>
                    </a:lnTo>
                    <a:close/>
                    <a:moveTo>
                      <a:pt x="24" y="4"/>
                    </a:moveTo>
                    <a:lnTo>
                      <a:pt x="24" y="4"/>
                    </a:lnTo>
                    <a:cubicBezTo>
                      <a:pt x="19" y="4"/>
                      <a:pt x="16" y="6"/>
                      <a:pt x="13" y="11"/>
                    </a:cubicBezTo>
                    <a:cubicBezTo>
                      <a:pt x="12" y="13"/>
                      <a:pt x="11" y="16"/>
                      <a:pt x="10" y="20"/>
                    </a:cubicBezTo>
                    <a:lnTo>
                      <a:pt x="37" y="20"/>
                    </a:lnTo>
                    <a:cubicBezTo>
                      <a:pt x="37" y="15"/>
                      <a:pt x="36" y="12"/>
                      <a:pt x="35" y="10"/>
                    </a:cubicBezTo>
                    <a:cubicBezTo>
                      <a:pt x="33" y="6"/>
                      <a:pt x="29" y="4"/>
                      <a:pt x="24" y="4"/>
                    </a:cubicBezTo>
                    <a:lnTo>
                      <a:pt x="24" y="4"/>
                    </a:lnTo>
                    <a:close/>
                    <a:moveTo>
                      <a:pt x="27" y="0"/>
                    </a:moveTo>
                    <a:lnTo>
                      <a:pt x="27" y="0"/>
                    </a:lnTo>
                    <a:lnTo>
                      <a:pt x="27"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12" name="Freeform 392"/>
              <p:cNvSpPr>
                <a:spLocks noEditPoints="1"/>
              </p:cNvSpPr>
              <p:nvPr/>
            </p:nvSpPr>
            <p:spPr bwMode="auto">
              <a:xfrm>
                <a:off x="1031" y="1245"/>
                <a:ext cx="72" cy="121"/>
              </a:xfrm>
              <a:custGeom>
                <a:avLst/>
                <a:gdLst/>
                <a:ahLst/>
                <a:cxnLst>
                  <a:cxn ang="0">
                    <a:pos x="3" y="63"/>
                  </a:cxn>
                  <a:cxn ang="0">
                    <a:pos x="3" y="63"/>
                  </a:cxn>
                  <a:cxn ang="0">
                    <a:pos x="11" y="77"/>
                  </a:cxn>
                  <a:cxn ang="0">
                    <a:pos x="31" y="86"/>
                  </a:cxn>
                  <a:cxn ang="0">
                    <a:pos x="42" y="82"/>
                  </a:cxn>
                  <a:cxn ang="0">
                    <a:pos x="46" y="71"/>
                  </a:cxn>
                  <a:cxn ang="0">
                    <a:pos x="42" y="60"/>
                  </a:cxn>
                  <a:cxn ang="0">
                    <a:pos x="29" y="50"/>
                  </a:cxn>
                  <a:cxn ang="0">
                    <a:pos x="17" y="43"/>
                  </a:cxn>
                  <a:cxn ang="0">
                    <a:pos x="9" y="37"/>
                  </a:cxn>
                  <a:cxn ang="0">
                    <a:pos x="4" y="23"/>
                  </a:cxn>
                  <a:cxn ang="0">
                    <a:pos x="10" y="7"/>
                  </a:cxn>
                  <a:cxn ang="0">
                    <a:pos x="28" y="0"/>
                  </a:cxn>
                  <a:cxn ang="0">
                    <a:pos x="39" y="2"/>
                  </a:cxn>
                  <a:cxn ang="0">
                    <a:pos x="46" y="4"/>
                  </a:cxn>
                  <a:cxn ang="0">
                    <a:pos x="49" y="3"/>
                  </a:cxn>
                  <a:cxn ang="0">
                    <a:pos x="51" y="0"/>
                  </a:cxn>
                  <a:cxn ang="0">
                    <a:pos x="54" y="0"/>
                  </a:cxn>
                  <a:cxn ang="0">
                    <a:pos x="57" y="28"/>
                  </a:cxn>
                  <a:cxn ang="0">
                    <a:pos x="53" y="28"/>
                  </a:cxn>
                  <a:cxn ang="0">
                    <a:pos x="43" y="10"/>
                  </a:cxn>
                  <a:cxn ang="0">
                    <a:pos x="29" y="5"/>
                  </a:cxn>
                  <a:cxn ang="0">
                    <a:pos x="19" y="8"/>
                  </a:cxn>
                  <a:cxn ang="0">
                    <a:pos x="15" y="17"/>
                  </a:cxn>
                  <a:cxn ang="0">
                    <a:pos x="19" y="26"/>
                  </a:cxn>
                  <a:cxn ang="0">
                    <a:pos x="28" y="34"/>
                  </a:cxn>
                  <a:cxn ang="0">
                    <a:pos x="40" y="41"/>
                  </a:cxn>
                  <a:cxn ang="0">
                    <a:pos x="55" y="53"/>
                  </a:cxn>
                  <a:cxn ang="0">
                    <a:pos x="59" y="67"/>
                  </a:cxn>
                  <a:cxn ang="0">
                    <a:pos x="52" y="84"/>
                  </a:cxn>
                  <a:cxn ang="0">
                    <a:pos x="32" y="91"/>
                  </a:cxn>
                  <a:cxn ang="0">
                    <a:pos x="19" y="88"/>
                  </a:cxn>
                  <a:cxn ang="0">
                    <a:pos x="11" y="86"/>
                  </a:cxn>
                  <a:cxn ang="0">
                    <a:pos x="8" y="88"/>
                  </a:cxn>
                  <a:cxn ang="0">
                    <a:pos x="7" y="91"/>
                  </a:cxn>
                  <a:cxn ang="0">
                    <a:pos x="4" y="91"/>
                  </a:cxn>
                  <a:cxn ang="0">
                    <a:pos x="0" y="63"/>
                  </a:cxn>
                  <a:cxn ang="0">
                    <a:pos x="3" y="63"/>
                  </a:cxn>
                  <a:cxn ang="0">
                    <a:pos x="31" y="0"/>
                  </a:cxn>
                  <a:cxn ang="0">
                    <a:pos x="31" y="0"/>
                  </a:cxn>
                  <a:cxn ang="0">
                    <a:pos x="31" y="0"/>
                  </a:cxn>
                </a:cxnLst>
                <a:rect l="0" t="0" r="r" b="b"/>
                <a:pathLst>
                  <a:path w="59" h="91">
                    <a:moveTo>
                      <a:pt x="3" y="63"/>
                    </a:moveTo>
                    <a:lnTo>
                      <a:pt x="3" y="63"/>
                    </a:lnTo>
                    <a:cubicBezTo>
                      <a:pt x="5" y="68"/>
                      <a:pt x="8" y="73"/>
                      <a:pt x="11" y="77"/>
                    </a:cubicBezTo>
                    <a:cubicBezTo>
                      <a:pt x="16" y="83"/>
                      <a:pt x="23" y="86"/>
                      <a:pt x="31" y="86"/>
                    </a:cubicBezTo>
                    <a:cubicBezTo>
                      <a:pt x="35" y="86"/>
                      <a:pt x="38" y="85"/>
                      <a:pt x="42" y="82"/>
                    </a:cubicBezTo>
                    <a:cubicBezTo>
                      <a:pt x="45" y="79"/>
                      <a:pt x="46" y="76"/>
                      <a:pt x="46" y="71"/>
                    </a:cubicBezTo>
                    <a:cubicBezTo>
                      <a:pt x="46" y="66"/>
                      <a:pt x="45" y="63"/>
                      <a:pt x="42" y="60"/>
                    </a:cubicBezTo>
                    <a:cubicBezTo>
                      <a:pt x="39" y="58"/>
                      <a:pt x="35" y="55"/>
                      <a:pt x="29" y="50"/>
                    </a:cubicBezTo>
                    <a:lnTo>
                      <a:pt x="17" y="43"/>
                    </a:lnTo>
                    <a:cubicBezTo>
                      <a:pt x="14" y="41"/>
                      <a:pt x="11" y="39"/>
                      <a:pt x="9" y="37"/>
                    </a:cubicBezTo>
                    <a:cubicBezTo>
                      <a:pt x="6" y="33"/>
                      <a:pt x="4" y="28"/>
                      <a:pt x="4" y="23"/>
                    </a:cubicBezTo>
                    <a:cubicBezTo>
                      <a:pt x="4" y="16"/>
                      <a:pt x="6" y="11"/>
                      <a:pt x="10" y="7"/>
                    </a:cubicBezTo>
                    <a:cubicBezTo>
                      <a:pt x="15" y="2"/>
                      <a:pt x="21" y="0"/>
                      <a:pt x="28" y="0"/>
                    </a:cubicBezTo>
                    <a:cubicBezTo>
                      <a:pt x="31" y="0"/>
                      <a:pt x="35" y="1"/>
                      <a:pt x="39" y="2"/>
                    </a:cubicBezTo>
                    <a:cubicBezTo>
                      <a:pt x="43" y="4"/>
                      <a:pt x="45" y="4"/>
                      <a:pt x="46" y="4"/>
                    </a:cubicBezTo>
                    <a:cubicBezTo>
                      <a:pt x="48" y="4"/>
                      <a:pt x="49" y="4"/>
                      <a:pt x="49" y="3"/>
                    </a:cubicBezTo>
                    <a:cubicBezTo>
                      <a:pt x="50" y="2"/>
                      <a:pt x="51" y="1"/>
                      <a:pt x="51" y="0"/>
                    </a:cubicBezTo>
                    <a:lnTo>
                      <a:pt x="54" y="0"/>
                    </a:lnTo>
                    <a:lnTo>
                      <a:pt x="57" y="28"/>
                    </a:lnTo>
                    <a:lnTo>
                      <a:pt x="53" y="28"/>
                    </a:lnTo>
                    <a:cubicBezTo>
                      <a:pt x="51" y="20"/>
                      <a:pt x="48" y="14"/>
                      <a:pt x="43" y="10"/>
                    </a:cubicBezTo>
                    <a:cubicBezTo>
                      <a:pt x="38" y="7"/>
                      <a:pt x="34" y="5"/>
                      <a:pt x="29" y="5"/>
                    </a:cubicBezTo>
                    <a:cubicBezTo>
                      <a:pt x="25" y="5"/>
                      <a:pt x="22" y="6"/>
                      <a:pt x="19" y="8"/>
                    </a:cubicBezTo>
                    <a:cubicBezTo>
                      <a:pt x="17" y="11"/>
                      <a:pt x="15" y="13"/>
                      <a:pt x="15" y="17"/>
                    </a:cubicBezTo>
                    <a:cubicBezTo>
                      <a:pt x="15" y="21"/>
                      <a:pt x="16" y="24"/>
                      <a:pt x="19" y="26"/>
                    </a:cubicBezTo>
                    <a:cubicBezTo>
                      <a:pt x="21" y="28"/>
                      <a:pt x="24" y="31"/>
                      <a:pt x="28" y="34"/>
                    </a:cubicBezTo>
                    <a:lnTo>
                      <a:pt x="40" y="41"/>
                    </a:lnTo>
                    <a:cubicBezTo>
                      <a:pt x="47" y="45"/>
                      <a:pt x="52" y="49"/>
                      <a:pt x="55" y="53"/>
                    </a:cubicBezTo>
                    <a:cubicBezTo>
                      <a:pt x="58" y="57"/>
                      <a:pt x="59" y="61"/>
                      <a:pt x="59" y="67"/>
                    </a:cubicBezTo>
                    <a:cubicBezTo>
                      <a:pt x="59" y="73"/>
                      <a:pt x="57" y="79"/>
                      <a:pt x="52" y="84"/>
                    </a:cubicBezTo>
                    <a:cubicBezTo>
                      <a:pt x="46" y="88"/>
                      <a:pt x="40" y="91"/>
                      <a:pt x="32" y="91"/>
                    </a:cubicBezTo>
                    <a:cubicBezTo>
                      <a:pt x="28" y="91"/>
                      <a:pt x="23" y="90"/>
                      <a:pt x="19" y="88"/>
                    </a:cubicBezTo>
                    <a:cubicBezTo>
                      <a:pt x="14" y="87"/>
                      <a:pt x="12" y="86"/>
                      <a:pt x="11" y="86"/>
                    </a:cubicBezTo>
                    <a:cubicBezTo>
                      <a:pt x="10" y="86"/>
                      <a:pt x="9" y="87"/>
                      <a:pt x="8" y="88"/>
                    </a:cubicBezTo>
                    <a:cubicBezTo>
                      <a:pt x="8" y="89"/>
                      <a:pt x="7" y="90"/>
                      <a:pt x="7" y="91"/>
                    </a:cubicBezTo>
                    <a:lnTo>
                      <a:pt x="4" y="91"/>
                    </a:lnTo>
                    <a:lnTo>
                      <a:pt x="0" y="63"/>
                    </a:lnTo>
                    <a:lnTo>
                      <a:pt x="3" y="63"/>
                    </a:lnTo>
                    <a:close/>
                    <a:moveTo>
                      <a:pt x="31" y="0"/>
                    </a:moveTo>
                    <a:lnTo>
                      <a:pt x="31" y="0"/>
                    </a:lnTo>
                    <a:lnTo>
                      <a:pt x="31" y="0"/>
                    </a:lnTo>
                    <a:close/>
                  </a:path>
                </a:pathLst>
              </a:cu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13" name="Freeform 393"/>
              <p:cNvSpPr>
                <a:spLocks noEditPoints="1"/>
              </p:cNvSpPr>
              <p:nvPr/>
            </p:nvSpPr>
            <p:spPr bwMode="auto">
              <a:xfrm>
                <a:off x="1117" y="1284"/>
                <a:ext cx="65" cy="82"/>
              </a:xfrm>
              <a:custGeom>
                <a:avLst/>
                <a:gdLst/>
                <a:ahLst/>
                <a:cxnLst>
                  <a:cxn ang="0">
                    <a:pos x="28" y="0"/>
                  </a:cxn>
                  <a:cxn ang="0">
                    <a:pos x="28" y="0"/>
                  </a:cxn>
                  <a:cxn ang="0">
                    <a:pos x="43" y="6"/>
                  </a:cxn>
                  <a:cxn ang="0">
                    <a:pos x="50" y="24"/>
                  </a:cxn>
                  <a:cxn ang="0">
                    <a:pos x="9" y="24"/>
                  </a:cxn>
                  <a:cxn ang="0">
                    <a:pos x="16" y="46"/>
                  </a:cxn>
                  <a:cxn ang="0">
                    <a:pos x="31" y="52"/>
                  </a:cxn>
                  <a:cxn ang="0">
                    <a:pos x="42" y="49"/>
                  </a:cxn>
                  <a:cxn ang="0">
                    <a:pos x="51" y="39"/>
                  </a:cxn>
                  <a:cxn ang="0">
                    <a:pos x="53" y="40"/>
                  </a:cxn>
                  <a:cxn ang="0">
                    <a:pos x="43" y="55"/>
                  </a:cxn>
                  <a:cxn ang="0">
                    <a:pos x="25" y="62"/>
                  </a:cxn>
                  <a:cxn ang="0">
                    <a:pos x="6" y="52"/>
                  </a:cxn>
                  <a:cxn ang="0">
                    <a:pos x="0" y="31"/>
                  </a:cxn>
                  <a:cxn ang="0">
                    <a:pos x="8" y="9"/>
                  </a:cxn>
                  <a:cxn ang="0">
                    <a:pos x="28" y="0"/>
                  </a:cxn>
                  <a:cxn ang="0">
                    <a:pos x="28" y="0"/>
                  </a:cxn>
                  <a:cxn ang="0">
                    <a:pos x="24" y="4"/>
                  </a:cxn>
                  <a:cxn ang="0">
                    <a:pos x="24" y="4"/>
                  </a:cxn>
                  <a:cxn ang="0">
                    <a:pos x="13" y="11"/>
                  </a:cxn>
                  <a:cxn ang="0">
                    <a:pos x="10" y="20"/>
                  </a:cxn>
                  <a:cxn ang="0">
                    <a:pos x="37" y="20"/>
                  </a:cxn>
                  <a:cxn ang="0">
                    <a:pos x="34" y="10"/>
                  </a:cxn>
                  <a:cxn ang="0">
                    <a:pos x="24" y="4"/>
                  </a:cxn>
                  <a:cxn ang="0">
                    <a:pos x="24" y="4"/>
                  </a:cxn>
                  <a:cxn ang="0">
                    <a:pos x="27" y="0"/>
                  </a:cxn>
                  <a:cxn ang="0">
                    <a:pos x="27" y="0"/>
                  </a:cxn>
                  <a:cxn ang="0">
                    <a:pos x="27" y="0"/>
                  </a:cxn>
                </a:cxnLst>
                <a:rect l="0" t="0" r="r" b="b"/>
                <a:pathLst>
                  <a:path w="53" h="62">
                    <a:moveTo>
                      <a:pt x="28" y="0"/>
                    </a:moveTo>
                    <a:lnTo>
                      <a:pt x="28" y="0"/>
                    </a:lnTo>
                    <a:cubicBezTo>
                      <a:pt x="34" y="0"/>
                      <a:pt x="39" y="2"/>
                      <a:pt x="43" y="6"/>
                    </a:cubicBezTo>
                    <a:cubicBezTo>
                      <a:pt x="48" y="10"/>
                      <a:pt x="50" y="16"/>
                      <a:pt x="50" y="24"/>
                    </a:cubicBezTo>
                    <a:lnTo>
                      <a:pt x="9" y="24"/>
                    </a:lnTo>
                    <a:cubicBezTo>
                      <a:pt x="10" y="34"/>
                      <a:pt x="12" y="41"/>
                      <a:pt x="16" y="46"/>
                    </a:cubicBezTo>
                    <a:cubicBezTo>
                      <a:pt x="20" y="50"/>
                      <a:pt x="25" y="52"/>
                      <a:pt x="31" y="52"/>
                    </a:cubicBezTo>
                    <a:cubicBezTo>
                      <a:pt x="35" y="52"/>
                      <a:pt x="39" y="51"/>
                      <a:pt x="42" y="49"/>
                    </a:cubicBezTo>
                    <a:cubicBezTo>
                      <a:pt x="45" y="46"/>
                      <a:pt x="48" y="43"/>
                      <a:pt x="51" y="39"/>
                    </a:cubicBezTo>
                    <a:lnTo>
                      <a:pt x="53" y="40"/>
                    </a:lnTo>
                    <a:cubicBezTo>
                      <a:pt x="51" y="45"/>
                      <a:pt x="48" y="50"/>
                      <a:pt x="43" y="55"/>
                    </a:cubicBezTo>
                    <a:cubicBezTo>
                      <a:pt x="38" y="59"/>
                      <a:pt x="32" y="62"/>
                      <a:pt x="25" y="62"/>
                    </a:cubicBezTo>
                    <a:cubicBezTo>
                      <a:pt x="17" y="62"/>
                      <a:pt x="11" y="59"/>
                      <a:pt x="6" y="52"/>
                    </a:cubicBezTo>
                    <a:cubicBezTo>
                      <a:pt x="2" y="46"/>
                      <a:pt x="0" y="39"/>
                      <a:pt x="0" y="31"/>
                    </a:cubicBezTo>
                    <a:cubicBezTo>
                      <a:pt x="0" y="23"/>
                      <a:pt x="2" y="15"/>
                      <a:pt x="8" y="9"/>
                    </a:cubicBezTo>
                    <a:cubicBezTo>
                      <a:pt x="13" y="3"/>
                      <a:pt x="19" y="0"/>
                      <a:pt x="28" y="0"/>
                    </a:cubicBezTo>
                    <a:lnTo>
                      <a:pt x="28" y="0"/>
                    </a:lnTo>
                    <a:close/>
                    <a:moveTo>
                      <a:pt x="24" y="4"/>
                    </a:moveTo>
                    <a:lnTo>
                      <a:pt x="24" y="4"/>
                    </a:lnTo>
                    <a:cubicBezTo>
                      <a:pt x="19" y="4"/>
                      <a:pt x="15" y="6"/>
                      <a:pt x="13" y="11"/>
                    </a:cubicBezTo>
                    <a:cubicBezTo>
                      <a:pt x="11" y="13"/>
                      <a:pt x="10" y="16"/>
                      <a:pt x="10" y="20"/>
                    </a:cubicBezTo>
                    <a:lnTo>
                      <a:pt x="37" y="20"/>
                    </a:lnTo>
                    <a:cubicBezTo>
                      <a:pt x="36" y="15"/>
                      <a:pt x="36" y="12"/>
                      <a:pt x="34" y="10"/>
                    </a:cubicBezTo>
                    <a:cubicBezTo>
                      <a:pt x="32" y="6"/>
                      <a:pt x="29" y="4"/>
                      <a:pt x="24" y="4"/>
                    </a:cubicBezTo>
                    <a:lnTo>
                      <a:pt x="24" y="4"/>
                    </a:lnTo>
                    <a:close/>
                    <a:moveTo>
                      <a:pt x="27" y="0"/>
                    </a:moveTo>
                    <a:lnTo>
                      <a:pt x="27" y="0"/>
                    </a:lnTo>
                    <a:lnTo>
                      <a:pt x="27"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14" name="Freeform 394"/>
              <p:cNvSpPr>
                <a:spLocks noEditPoints="1"/>
              </p:cNvSpPr>
              <p:nvPr/>
            </p:nvSpPr>
            <p:spPr bwMode="auto">
              <a:xfrm>
                <a:off x="1191" y="1282"/>
                <a:ext cx="66" cy="82"/>
              </a:xfrm>
              <a:custGeom>
                <a:avLst/>
                <a:gdLst/>
                <a:ahLst/>
                <a:cxnLst>
                  <a:cxn ang="0">
                    <a:pos x="33" y="25"/>
                  </a:cxn>
                  <a:cxn ang="0">
                    <a:pos x="33" y="25"/>
                  </a:cxn>
                  <a:cxn ang="0">
                    <a:pos x="21" y="31"/>
                  </a:cxn>
                  <a:cxn ang="0">
                    <a:pos x="12" y="44"/>
                  </a:cxn>
                  <a:cxn ang="0">
                    <a:pos x="16" y="52"/>
                  </a:cxn>
                  <a:cxn ang="0">
                    <a:pos x="21" y="54"/>
                  </a:cxn>
                  <a:cxn ang="0">
                    <a:pos x="29" y="52"/>
                  </a:cxn>
                  <a:cxn ang="0">
                    <a:pos x="33" y="46"/>
                  </a:cxn>
                  <a:cxn ang="0">
                    <a:pos x="33" y="25"/>
                  </a:cxn>
                  <a:cxn ang="0">
                    <a:pos x="0" y="48"/>
                  </a:cxn>
                  <a:cxn ang="0">
                    <a:pos x="0" y="48"/>
                  </a:cxn>
                  <a:cxn ang="0">
                    <a:pos x="10" y="33"/>
                  </a:cxn>
                  <a:cxn ang="0">
                    <a:pos x="33" y="22"/>
                  </a:cxn>
                  <a:cxn ang="0">
                    <a:pos x="33" y="17"/>
                  </a:cxn>
                  <a:cxn ang="0">
                    <a:pos x="32" y="8"/>
                  </a:cxn>
                  <a:cxn ang="0">
                    <a:pos x="23" y="3"/>
                  </a:cxn>
                  <a:cxn ang="0">
                    <a:pos x="17" y="5"/>
                  </a:cxn>
                  <a:cxn ang="0">
                    <a:pos x="14" y="10"/>
                  </a:cxn>
                  <a:cxn ang="0">
                    <a:pos x="14" y="12"/>
                  </a:cxn>
                  <a:cxn ang="0">
                    <a:pos x="14" y="15"/>
                  </a:cxn>
                  <a:cxn ang="0">
                    <a:pos x="12" y="20"/>
                  </a:cxn>
                  <a:cxn ang="0">
                    <a:pos x="9" y="20"/>
                  </a:cxn>
                  <a:cxn ang="0">
                    <a:pos x="4" y="19"/>
                  </a:cxn>
                  <a:cxn ang="0">
                    <a:pos x="3" y="14"/>
                  </a:cxn>
                  <a:cxn ang="0">
                    <a:pos x="8" y="5"/>
                  </a:cxn>
                  <a:cxn ang="0">
                    <a:pos x="25" y="0"/>
                  </a:cxn>
                  <a:cxn ang="0">
                    <a:pos x="42" y="8"/>
                  </a:cxn>
                  <a:cxn ang="0">
                    <a:pos x="44" y="21"/>
                  </a:cxn>
                  <a:cxn ang="0">
                    <a:pos x="44" y="47"/>
                  </a:cxn>
                  <a:cxn ang="0">
                    <a:pos x="45" y="52"/>
                  </a:cxn>
                  <a:cxn ang="0">
                    <a:pos x="48" y="55"/>
                  </a:cxn>
                  <a:cxn ang="0">
                    <a:pos x="50" y="54"/>
                  </a:cxn>
                  <a:cxn ang="0">
                    <a:pos x="54" y="52"/>
                  </a:cxn>
                  <a:cxn ang="0">
                    <a:pos x="54" y="55"/>
                  </a:cxn>
                  <a:cxn ang="0">
                    <a:pos x="49" y="59"/>
                  </a:cxn>
                  <a:cxn ang="0">
                    <a:pos x="42" y="62"/>
                  </a:cxn>
                  <a:cxn ang="0">
                    <a:pos x="36" y="59"/>
                  </a:cxn>
                  <a:cxn ang="0">
                    <a:pos x="34" y="52"/>
                  </a:cxn>
                  <a:cxn ang="0">
                    <a:pos x="25" y="59"/>
                  </a:cxn>
                  <a:cxn ang="0">
                    <a:pos x="14" y="62"/>
                  </a:cxn>
                  <a:cxn ang="0">
                    <a:pos x="4" y="58"/>
                  </a:cxn>
                  <a:cxn ang="0">
                    <a:pos x="0" y="48"/>
                  </a:cxn>
                  <a:cxn ang="0">
                    <a:pos x="0" y="48"/>
                  </a:cxn>
                  <a:cxn ang="0">
                    <a:pos x="25" y="0"/>
                  </a:cxn>
                  <a:cxn ang="0">
                    <a:pos x="25" y="0"/>
                  </a:cxn>
                  <a:cxn ang="0">
                    <a:pos x="25" y="0"/>
                  </a:cxn>
                </a:cxnLst>
                <a:rect l="0" t="0" r="r" b="b"/>
                <a:pathLst>
                  <a:path w="54" h="62">
                    <a:moveTo>
                      <a:pt x="33" y="25"/>
                    </a:moveTo>
                    <a:lnTo>
                      <a:pt x="33" y="25"/>
                    </a:lnTo>
                    <a:cubicBezTo>
                      <a:pt x="28" y="27"/>
                      <a:pt x="24" y="29"/>
                      <a:pt x="21" y="31"/>
                    </a:cubicBezTo>
                    <a:cubicBezTo>
                      <a:pt x="15" y="35"/>
                      <a:pt x="12" y="39"/>
                      <a:pt x="12" y="44"/>
                    </a:cubicBezTo>
                    <a:cubicBezTo>
                      <a:pt x="12" y="48"/>
                      <a:pt x="13" y="51"/>
                      <a:pt x="16" y="52"/>
                    </a:cubicBezTo>
                    <a:cubicBezTo>
                      <a:pt x="17" y="54"/>
                      <a:pt x="19" y="54"/>
                      <a:pt x="21" y="54"/>
                    </a:cubicBezTo>
                    <a:cubicBezTo>
                      <a:pt x="24" y="54"/>
                      <a:pt x="27" y="53"/>
                      <a:pt x="29" y="52"/>
                    </a:cubicBezTo>
                    <a:cubicBezTo>
                      <a:pt x="32" y="50"/>
                      <a:pt x="33" y="48"/>
                      <a:pt x="33" y="46"/>
                    </a:cubicBezTo>
                    <a:lnTo>
                      <a:pt x="33" y="25"/>
                    </a:lnTo>
                    <a:close/>
                    <a:moveTo>
                      <a:pt x="0" y="48"/>
                    </a:moveTo>
                    <a:lnTo>
                      <a:pt x="0" y="48"/>
                    </a:lnTo>
                    <a:cubicBezTo>
                      <a:pt x="0" y="42"/>
                      <a:pt x="3" y="37"/>
                      <a:pt x="10" y="33"/>
                    </a:cubicBezTo>
                    <a:cubicBezTo>
                      <a:pt x="14" y="30"/>
                      <a:pt x="22" y="27"/>
                      <a:pt x="33" y="22"/>
                    </a:cubicBezTo>
                    <a:lnTo>
                      <a:pt x="33" y="17"/>
                    </a:lnTo>
                    <a:cubicBezTo>
                      <a:pt x="33" y="12"/>
                      <a:pt x="33" y="9"/>
                      <a:pt x="32" y="8"/>
                    </a:cubicBezTo>
                    <a:cubicBezTo>
                      <a:pt x="31" y="5"/>
                      <a:pt x="28" y="3"/>
                      <a:pt x="23" y="3"/>
                    </a:cubicBezTo>
                    <a:cubicBezTo>
                      <a:pt x="21" y="3"/>
                      <a:pt x="19" y="4"/>
                      <a:pt x="17" y="5"/>
                    </a:cubicBezTo>
                    <a:cubicBezTo>
                      <a:pt x="15" y="6"/>
                      <a:pt x="14" y="8"/>
                      <a:pt x="14" y="10"/>
                    </a:cubicBezTo>
                    <a:cubicBezTo>
                      <a:pt x="14" y="10"/>
                      <a:pt x="14" y="11"/>
                      <a:pt x="14" y="12"/>
                    </a:cubicBezTo>
                    <a:cubicBezTo>
                      <a:pt x="14" y="13"/>
                      <a:pt x="14" y="14"/>
                      <a:pt x="14" y="15"/>
                    </a:cubicBezTo>
                    <a:cubicBezTo>
                      <a:pt x="14" y="17"/>
                      <a:pt x="14" y="19"/>
                      <a:pt x="12" y="20"/>
                    </a:cubicBezTo>
                    <a:cubicBezTo>
                      <a:pt x="11" y="20"/>
                      <a:pt x="10" y="20"/>
                      <a:pt x="9" y="20"/>
                    </a:cubicBezTo>
                    <a:cubicBezTo>
                      <a:pt x="7" y="20"/>
                      <a:pt x="5" y="20"/>
                      <a:pt x="4" y="19"/>
                    </a:cubicBezTo>
                    <a:cubicBezTo>
                      <a:pt x="3" y="17"/>
                      <a:pt x="3" y="16"/>
                      <a:pt x="3" y="14"/>
                    </a:cubicBezTo>
                    <a:cubicBezTo>
                      <a:pt x="3" y="11"/>
                      <a:pt x="5" y="8"/>
                      <a:pt x="8" y="5"/>
                    </a:cubicBezTo>
                    <a:cubicBezTo>
                      <a:pt x="12" y="2"/>
                      <a:pt x="18" y="0"/>
                      <a:pt x="25" y="0"/>
                    </a:cubicBezTo>
                    <a:cubicBezTo>
                      <a:pt x="33" y="0"/>
                      <a:pt x="39" y="3"/>
                      <a:pt x="42" y="8"/>
                    </a:cubicBezTo>
                    <a:cubicBezTo>
                      <a:pt x="43" y="11"/>
                      <a:pt x="44" y="15"/>
                      <a:pt x="44" y="21"/>
                    </a:cubicBezTo>
                    <a:lnTo>
                      <a:pt x="44" y="47"/>
                    </a:lnTo>
                    <a:cubicBezTo>
                      <a:pt x="44" y="49"/>
                      <a:pt x="44" y="51"/>
                      <a:pt x="45" y="52"/>
                    </a:cubicBezTo>
                    <a:cubicBezTo>
                      <a:pt x="45" y="54"/>
                      <a:pt x="46" y="55"/>
                      <a:pt x="48" y="55"/>
                    </a:cubicBezTo>
                    <a:cubicBezTo>
                      <a:pt x="49" y="55"/>
                      <a:pt x="50" y="54"/>
                      <a:pt x="50" y="54"/>
                    </a:cubicBezTo>
                    <a:cubicBezTo>
                      <a:pt x="51" y="54"/>
                      <a:pt x="52" y="53"/>
                      <a:pt x="54" y="52"/>
                    </a:cubicBezTo>
                    <a:lnTo>
                      <a:pt x="54" y="55"/>
                    </a:lnTo>
                    <a:cubicBezTo>
                      <a:pt x="52" y="57"/>
                      <a:pt x="51" y="58"/>
                      <a:pt x="49" y="59"/>
                    </a:cubicBezTo>
                    <a:cubicBezTo>
                      <a:pt x="47" y="61"/>
                      <a:pt x="45" y="62"/>
                      <a:pt x="42" y="62"/>
                    </a:cubicBezTo>
                    <a:cubicBezTo>
                      <a:pt x="39" y="62"/>
                      <a:pt x="37" y="61"/>
                      <a:pt x="36" y="59"/>
                    </a:cubicBezTo>
                    <a:cubicBezTo>
                      <a:pt x="34" y="57"/>
                      <a:pt x="34" y="55"/>
                      <a:pt x="34" y="52"/>
                    </a:cubicBezTo>
                    <a:cubicBezTo>
                      <a:pt x="30" y="55"/>
                      <a:pt x="27" y="57"/>
                      <a:pt x="25" y="59"/>
                    </a:cubicBezTo>
                    <a:cubicBezTo>
                      <a:pt x="21" y="61"/>
                      <a:pt x="18" y="62"/>
                      <a:pt x="14" y="62"/>
                    </a:cubicBezTo>
                    <a:cubicBezTo>
                      <a:pt x="10" y="62"/>
                      <a:pt x="7" y="61"/>
                      <a:pt x="4" y="58"/>
                    </a:cubicBezTo>
                    <a:cubicBezTo>
                      <a:pt x="2" y="56"/>
                      <a:pt x="0" y="52"/>
                      <a:pt x="0" y="48"/>
                    </a:cubicBezTo>
                    <a:lnTo>
                      <a:pt x="0" y="48"/>
                    </a:lnTo>
                    <a:close/>
                    <a:moveTo>
                      <a:pt x="25" y="0"/>
                    </a:moveTo>
                    <a:lnTo>
                      <a:pt x="25" y="0"/>
                    </a:lnTo>
                    <a:lnTo>
                      <a:pt x="25"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15" name="Freeform 395"/>
              <p:cNvSpPr>
                <a:spLocks/>
              </p:cNvSpPr>
              <p:nvPr/>
            </p:nvSpPr>
            <p:spPr bwMode="auto">
              <a:xfrm>
                <a:off x="1260" y="1263"/>
                <a:ext cx="42" cy="101"/>
              </a:xfrm>
              <a:custGeom>
                <a:avLst/>
                <a:gdLst/>
                <a:ahLst/>
                <a:cxnLst>
                  <a:cxn ang="0">
                    <a:pos x="32" y="17"/>
                  </a:cxn>
                  <a:cxn ang="0">
                    <a:pos x="32" y="17"/>
                  </a:cxn>
                  <a:cxn ang="0">
                    <a:pos x="32" y="21"/>
                  </a:cxn>
                  <a:cxn ang="0">
                    <a:pos x="19" y="21"/>
                  </a:cxn>
                  <a:cxn ang="0">
                    <a:pos x="19" y="58"/>
                  </a:cxn>
                  <a:cxn ang="0">
                    <a:pos x="20" y="66"/>
                  </a:cxn>
                  <a:cxn ang="0">
                    <a:pos x="26" y="70"/>
                  </a:cxn>
                  <a:cxn ang="0">
                    <a:pos x="30" y="69"/>
                  </a:cxn>
                  <a:cxn ang="0">
                    <a:pos x="34" y="66"/>
                  </a:cxn>
                  <a:cxn ang="0">
                    <a:pos x="35" y="67"/>
                  </a:cxn>
                  <a:cxn ang="0">
                    <a:pos x="34" y="69"/>
                  </a:cxn>
                  <a:cxn ang="0">
                    <a:pos x="27" y="75"/>
                  </a:cxn>
                  <a:cxn ang="0">
                    <a:pos x="20" y="77"/>
                  </a:cxn>
                  <a:cxn ang="0">
                    <a:pos x="9" y="71"/>
                  </a:cxn>
                  <a:cxn ang="0">
                    <a:pos x="8" y="60"/>
                  </a:cxn>
                  <a:cxn ang="0">
                    <a:pos x="8" y="21"/>
                  </a:cxn>
                  <a:cxn ang="0">
                    <a:pos x="1" y="21"/>
                  </a:cxn>
                  <a:cxn ang="0">
                    <a:pos x="0" y="21"/>
                  </a:cxn>
                  <a:cxn ang="0">
                    <a:pos x="0" y="20"/>
                  </a:cxn>
                  <a:cxn ang="0">
                    <a:pos x="1" y="19"/>
                  </a:cxn>
                  <a:cxn ang="0">
                    <a:pos x="2" y="18"/>
                  </a:cxn>
                  <a:cxn ang="0">
                    <a:pos x="9" y="12"/>
                  </a:cxn>
                  <a:cxn ang="0">
                    <a:pos x="18" y="0"/>
                  </a:cxn>
                  <a:cxn ang="0">
                    <a:pos x="19" y="0"/>
                  </a:cxn>
                  <a:cxn ang="0">
                    <a:pos x="19" y="1"/>
                  </a:cxn>
                  <a:cxn ang="0">
                    <a:pos x="19" y="17"/>
                  </a:cxn>
                  <a:cxn ang="0">
                    <a:pos x="32" y="17"/>
                  </a:cxn>
                </a:cxnLst>
                <a:rect l="0" t="0" r="r" b="b"/>
                <a:pathLst>
                  <a:path w="35" h="77">
                    <a:moveTo>
                      <a:pt x="32" y="17"/>
                    </a:moveTo>
                    <a:lnTo>
                      <a:pt x="32" y="17"/>
                    </a:lnTo>
                    <a:lnTo>
                      <a:pt x="32" y="21"/>
                    </a:lnTo>
                    <a:lnTo>
                      <a:pt x="19" y="21"/>
                    </a:lnTo>
                    <a:lnTo>
                      <a:pt x="19" y="58"/>
                    </a:lnTo>
                    <a:cubicBezTo>
                      <a:pt x="19" y="62"/>
                      <a:pt x="19" y="64"/>
                      <a:pt x="20" y="66"/>
                    </a:cubicBezTo>
                    <a:cubicBezTo>
                      <a:pt x="21" y="69"/>
                      <a:pt x="23" y="70"/>
                      <a:pt x="26" y="70"/>
                    </a:cubicBezTo>
                    <a:cubicBezTo>
                      <a:pt x="27" y="70"/>
                      <a:pt x="29" y="70"/>
                      <a:pt x="30" y="69"/>
                    </a:cubicBezTo>
                    <a:cubicBezTo>
                      <a:pt x="31" y="68"/>
                      <a:pt x="32" y="67"/>
                      <a:pt x="34" y="66"/>
                    </a:cubicBezTo>
                    <a:lnTo>
                      <a:pt x="35" y="67"/>
                    </a:lnTo>
                    <a:lnTo>
                      <a:pt x="34" y="69"/>
                    </a:lnTo>
                    <a:cubicBezTo>
                      <a:pt x="32" y="72"/>
                      <a:pt x="29" y="74"/>
                      <a:pt x="27" y="75"/>
                    </a:cubicBezTo>
                    <a:cubicBezTo>
                      <a:pt x="24" y="77"/>
                      <a:pt x="22" y="77"/>
                      <a:pt x="20" y="77"/>
                    </a:cubicBezTo>
                    <a:cubicBezTo>
                      <a:pt x="15" y="77"/>
                      <a:pt x="11" y="75"/>
                      <a:pt x="9" y="71"/>
                    </a:cubicBezTo>
                    <a:cubicBezTo>
                      <a:pt x="8" y="68"/>
                      <a:pt x="8" y="65"/>
                      <a:pt x="8" y="60"/>
                    </a:cubicBezTo>
                    <a:lnTo>
                      <a:pt x="8" y="21"/>
                    </a:lnTo>
                    <a:lnTo>
                      <a:pt x="1" y="21"/>
                    </a:lnTo>
                    <a:cubicBezTo>
                      <a:pt x="1" y="21"/>
                      <a:pt x="1" y="21"/>
                      <a:pt x="0" y="21"/>
                    </a:cubicBezTo>
                    <a:cubicBezTo>
                      <a:pt x="0" y="21"/>
                      <a:pt x="0" y="21"/>
                      <a:pt x="0" y="20"/>
                    </a:cubicBezTo>
                    <a:cubicBezTo>
                      <a:pt x="0" y="20"/>
                      <a:pt x="0" y="20"/>
                      <a:pt x="1" y="19"/>
                    </a:cubicBezTo>
                    <a:cubicBezTo>
                      <a:pt x="1" y="19"/>
                      <a:pt x="1" y="19"/>
                      <a:pt x="2" y="18"/>
                    </a:cubicBezTo>
                    <a:cubicBezTo>
                      <a:pt x="5" y="15"/>
                      <a:pt x="8" y="13"/>
                      <a:pt x="9" y="12"/>
                    </a:cubicBezTo>
                    <a:cubicBezTo>
                      <a:pt x="10" y="10"/>
                      <a:pt x="13" y="6"/>
                      <a:pt x="18" y="0"/>
                    </a:cubicBezTo>
                    <a:cubicBezTo>
                      <a:pt x="19" y="0"/>
                      <a:pt x="19" y="0"/>
                      <a:pt x="19" y="0"/>
                    </a:cubicBezTo>
                    <a:cubicBezTo>
                      <a:pt x="19" y="0"/>
                      <a:pt x="19" y="0"/>
                      <a:pt x="19" y="1"/>
                    </a:cubicBezTo>
                    <a:lnTo>
                      <a:pt x="19" y="17"/>
                    </a:lnTo>
                    <a:lnTo>
                      <a:pt x="32" y="1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16" name="Freeform 396"/>
              <p:cNvSpPr>
                <a:spLocks/>
              </p:cNvSpPr>
              <p:nvPr/>
            </p:nvSpPr>
            <p:spPr bwMode="auto">
              <a:xfrm>
                <a:off x="1346" y="1248"/>
                <a:ext cx="136" cy="115"/>
              </a:xfrm>
              <a:custGeom>
                <a:avLst/>
                <a:gdLst/>
                <a:ahLst/>
                <a:cxnLst>
                  <a:cxn ang="0">
                    <a:pos x="0" y="85"/>
                  </a:cxn>
                  <a:cxn ang="0">
                    <a:pos x="0" y="85"/>
                  </a:cxn>
                  <a:cxn ang="0">
                    <a:pos x="10" y="81"/>
                  </a:cxn>
                  <a:cxn ang="0">
                    <a:pos x="12" y="68"/>
                  </a:cxn>
                  <a:cxn ang="0">
                    <a:pos x="12" y="14"/>
                  </a:cxn>
                  <a:cxn ang="0">
                    <a:pos x="10" y="5"/>
                  </a:cxn>
                  <a:cxn ang="0">
                    <a:pos x="0" y="2"/>
                  </a:cxn>
                  <a:cxn ang="0">
                    <a:pos x="0" y="0"/>
                  </a:cxn>
                  <a:cxn ang="0">
                    <a:pos x="26" y="0"/>
                  </a:cxn>
                  <a:cxn ang="0">
                    <a:pos x="57" y="66"/>
                  </a:cxn>
                  <a:cxn ang="0">
                    <a:pos x="86" y="0"/>
                  </a:cxn>
                  <a:cxn ang="0">
                    <a:pos x="112" y="0"/>
                  </a:cxn>
                  <a:cxn ang="0">
                    <a:pos x="112" y="2"/>
                  </a:cxn>
                  <a:cxn ang="0">
                    <a:pos x="103" y="5"/>
                  </a:cxn>
                  <a:cxn ang="0">
                    <a:pos x="100" y="14"/>
                  </a:cxn>
                  <a:cxn ang="0">
                    <a:pos x="100" y="73"/>
                  </a:cxn>
                  <a:cxn ang="0">
                    <a:pos x="103" y="82"/>
                  </a:cxn>
                  <a:cxn ang="0">
                    <a:pos x="112" y="85"/>
                  </a:cxn>
                  <a:cxn ang="0">
                    <a:pos x="112" y="87"/>
                  </a:cxn>
                  <a:cxn ang="0">
                    <a:pos x="75" y="87"/>
                  </a:cxn>
                  <a:cxn ang="0">
                    <a:pos x="75" y="85"/>
                  </a:cxn>
                  <a:cxn ang="0">
                    <a:pos x="85" y="82"/>
                  </a:cxn>
                  <a:cxn ang="0">
                    <a:pos x="87" y="71"/>
                  </a:cxn>
                  <a:cxn ang="0">
                    <a:pos x="87" y="12"/>
                  </a:cxn>
                  <a:cxn ang="0">
                    <a:pos x="53" y="87"/>
                  </a:cxn>
                  <a:cxn ang="0">
                    <a:pos x="51" y="87"/>
                  </a:cxn>
                  <a:cxn ang="0">
                    <a:pos x="18" y="15"/>
                  </a:cxn>
                  <a:cxn ang="0">
                    <a:pos x="18" y="68"/>
                  </a:cxn>
                  <a:cxn ang="0">
                    <a:pos x="21" y="82"/>
                  </a:cxn>
                  <a:cxn ang="0">
                    <a:pos x="31" y="85"/>
                  </a:cxn>
                  <a:cxn ang="0">
                    <a:pos x="31" y="87"/>
                  </a:cxn>
                  <a:cxn ang="0">
                    <a:pos x="0" y="87"/>
                  </a:cxn>
                  <a:cxn ang="0">
                    <a:pos x="0" y="85"/>
                  </a:cxn>
                </a:cxnLst>
                <a:rect l="0" t="0" r="r" b="b"/>
                <a:pathLst>
                  <a:path w="112" h="87">
                    <a:moveTo>
                      <a:pt x="0" y="85"/>
                    </a:moveTo>
                    <a:lnTo>
                      <a:pt x="0" y="85"/>
                    </a:lnTo>
                    <a:cubicBezTo>
                      <a:pt x="5" y="84"/>
                      <a:pt x="9" y="83"/>
                      <a:pt x="10" y="81"/>
                    </a:cubicBezTo>
                    <a:cubicBezTo>
                      <a:pt x="12" y="79"/>
                      <a:pt x="12" y="75"/>
                      <a:pt x="12" y="68"/>
                    </a:cubicBezTo>
                    <a:lnTo>
                      <a:pt x="12" y="14"/>
                    </a:lnTo>
                    <a:cubicBezTo>
                      <a:pt x="12" y="9"/>
                      <a:pt x="12" y="6"/>
                      <a:pt x="10" y="5"/>
                    </a:cubicBezTo>
                    <a:cubicBezTo>
                      <a:pt x="9" y="3"/>
                      <a:pt x="5" y="2"/>
                      <a:pt x="0" y="2"/>
                    </a:cubicBezTo>
                    <a:lnTo>
                      <a:pt x="0" y="0"/>
                    </a:lnTo>
                    <a:lnTo>
                      <a:pt x="26" y="0"/>
                    </a:lnTo>
                    <a:lnTo>
                      <a:pt x="57" y="66"/>
                    </a:lnTo>
                    <a:lnTo>
                      <a:pt x="86" y="0"/>
                    </a:lnTo>
                    <a:lnTo>
                      <a:pt x="112" y="0"/>
                    </a:lnTo>
                    <a:lnTo>
                      <a:pt x="112" y="2"/>
                    </a:lnTo>
                    <a:cubicBezTo>
                      <a:pt x="107" y="3"/>
                      <a:pt x="104" y="3"/>
                      <a:pt x="103" y="5"/>
                    </a:cubicBezTo>
                    <a:cubicBezTo>
                      <a:pt x="101" y="6"/>
                      <a:pt x="100" y="9"/>
                      <a:pt x="100" y="14"/>
                    </a:cubicBezTo>
                    <a:lnTo>
                      <a:pt x="100" y="73"/>
                    </a:lnTo>
                    <a:cubicBezTo>
                      <a:pt x="100" y="78"/>
                      <a:pt x="101" y="81"/>
                      <a:pt x="103" y="82"/>
                    </a:cubicBezTo>
                    <a:cubicBezTo>
                      <a:pt x="104" y="83"/>
                      <a:pt x="107" y="84"/>
                      <a:pt x="112" y="85"/>
                    </a:cubicBezTo>
                    <a:lnTo>
                      <a:pt x="112" y="87"/>
                    </a:lnTo>
                    <a:lnTo>
                      <a:pt x="75" y="87"/>
                    </a:lnTo>
                    <a:lnTo>
                      <a:pt x="75" y="85"/>
                    </a:lnTo>
                    <a:cubicBezTo>
                      <a:pt x="80" y="84"/>
                      <a:pt x="84" y="83"/>
                      <a:pt x="85" y="82"/>
                    </a:cubicBezTo>
                    <a:cubicBezTo>
                      <a:pt x="86" y="80"/>
                      <a:pt x="87" y="77"/>
                      <a:pt x="87" y="71"/>
                    </a:cubicBezTo>
                    <a:lnTo>
                      <a:pt x="87" y="12"/>
                    </a:lnTo>
                    <a:lnTo>
                      <a:pt x="53" y="87"/>
                    </a:lnTo>
                    <a:lnTo>
                      <a:pt x="51" y="87"/>
                    </a:lnTo>
                    <a:lnTo>
                      <a:pt x="18" y="15"/>
                    </a:lnTo>
                    <a:lnTo>
                      <a:pt x="18" y="68"/>
                    </a:lnTo>
                    <a:cubicBezTo>
                      <a:pt x="18" y="75"/>
                      <a:pt x="19" y="80"/>
                      <a:pt x="21" y="82"/>
                    </a:cubicBezTo>
                    <a:cubicBezTo>
                      <a:pt x="23" y="83"/>
                      <a:pt x="26" y="84"/>
                      <a:pt x="31" y="85"/>
                    </a:cubicBezTo>
                    <a:lnTo>
                      <a:pt x="31" y="87"/>
                    </a:lnTo>
                    <a:lnTo>
                      <a:pt x="0" y="87"/>
                    </a:lnTo>
                    <a:lnTo>
                      <a:pt x="0" y="85"/>
                    </a:lnTo>
                    <a:close/>
                  </a:path>
                </a:pathLst>
              </a:cu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17" name="Freeform 397"/>
              <p:cNvSpPr>
                <a:spLocks noEditPoints="1"/>
              </p:cNvSpPr>
              <p:nvPr/>
            </p:nvSpPr>
            <p:spPr bwMode="auto">
              <a:xfrm>
                <a:off x="1491" y="1244"/>
                <a:ext cx="38" cy="119"/>
              </a:xfrm>
              <a:custGeom>
                <a:avLst/>
                <a:gdLst/>
                <a:ahLst/>
                <a:cxnLst>
                  <a:cxn ang="0">
                    <a:pos x="8" y="7"/>
                  </a:cxn>
                  <a:cxn ang="0">
                    <a:pos x="8" y="7"/>
                  </a:cxn>
                  <a:cxn ang="0">
                    <a:pos x="10" y="2"/>
                  </a:cxn>
                  <a:cxn ang="0">
                    <a:pos x="15" y="0"/>
                  </a:cxn>
                  <a:cxn ang="0">
                    <a:pos x="20" y="2"/>
                  </a:cxn>
                  <a:cxn ang="0">
                    <a:pos x="22" y="7"/>
                  </a:cxn>
                  <a:cxn ang="0">
                    <a:pos x="20" y="12"/>
                  </a:cxn>
                  <a:cxn ang="0">
                    <a:pos x="15" y="14"/>
                  </a:cxn>
                  <a:cxn ang="0">
                    <a:pos x="10" y="12"/>
                  </a:cxn>
                  <a:cxn ang="0">
                    <a:pos x="8" y="7"/>
                  </a:cxn>
                  <a:cxn ang="0">
                    <a:pos x="8" y="7"/>
                  </a:cxn>
                  <a:cxn ang="0">
                    <a:pos x="0" y="88"/>
                  </a:cxn>
                  <a:cxn ang="0">
                    <a:pos x="0" y="88"/>
                  </a:cxn>
                  <a:cxn ang="0">
                    <a:pos x="9" y="86"/>
                  </a:cxn>
                  <a:cxn ang="0">
                    <a:pos x="11" y="77"/>
                  </a:cxn>
                  <a:cxn ang="0">
                    <a:pos x="11" y="46"/>
                  </a:cxn>
                  <a:cxn ang="0">
                    <a:pos x="10" y="40"/>
                  </a:cxn>
                  <a:cxn ang="0">
                    <a:pos x="6" y="37"/>
                  </a:cxn>
                  <a:cxn ang="0">
                    <a:pos x="5" y="38"/>
                  </a:cxn>
                  <a:cxn ang="0">
                    <a:pos x="1" y="39"/>
                  </a:cxn>
                  <a:cxn ang="0">
                    <a:pos x="1" y="37"/>
                  </a:cxn>
                  <a:cxn ang="0">
                    <a:pos x="3" y="36"/>
                  </a:cxn>
                  <a:cxn ang="0">
                    <a:pos x="19" y="30"/>
                  </a:cxn>
                  <a:cxn ang="0">
                    <a:pos x="21" y="29"/>
                  </a:cxn>
                  <a:cxn ang="0">
                    <a:pos x="22" y="30"/>
                  </a:cxn>
                  <a:cxn ang="0">
                    <a:pos x="22" y="77"/>
                  </a:cxn>
                  <a:cxn ang="0">
                    <a:pos x="23" y="86"/>
                  </a:cxn>
                  <a:cxn ang="0">
                    <a:pos x="31" y="88"/>
                  </a:cxn>
                  <a:cxn ang="0">
                    <a:pos x="31" y="90"/>
                  </a:cxn>
                  <a:cxn ang="0">
                    <a:pos x="0" y="90"/>
                  </a:cxn>
                  <a:cxn ang="0">
                    <a:pos x="0" y="88"/>
                  </a:cxn>
                </a:cxnLst>
                <a:rect l="0" t="0" r="r" b="b"/>
                <a:pathLst>
                  <a:path w="31" h="90">
                    <a:moveTo>
                      <a:pt x="8" y="7"/>
                    </a:moveTo>
                    <a:lnTo>
                      <a:pt x="8" y="7"/>
                    </a:lnTo>
                    <a:cubicBezTo>
                      <a:pt x="8" y="5"/>
                      <a:pt x="9" y="3"/>
                      <a:pt x="10" y="2"/>
                    </a:cubicBezTo>
                    <a:cubicBezTo>
                      <a:pt x="12" y="1"/>
                      <a:pt x="13" y="0"/>
                      <a:pt x="15" y="0"/>
                    </a:cubicBezTo>
                    <a:cubicBezTo>
                      <a:pt x="17" y="0"/>
                      <a:pt x="18" y="1"/>
                      <a:pt x="20" y="2"/>
                    </a:cubicBezTo>
                    <a:cubicBezTo>
                      <a:pt x="21" y="3"/>
                      <a:pt x="22" y="5"/>
                      <a:pt x="22" y="7"/>
                    </a:cubicBezTo>
                    <a:cubicBezTo>
                      <a:pt x="22" y="9"/>
                      <a:pt x="21" y="10"/>
                      <a:pt x="20" y="12"/>
                    </a:cubicBezTo>
                    <a:cubicBezTo>
                      <a:pt x="18" y="13"/>
                      <a:pt x="17" y="14"/>
                      <a:pt x="15" y="14"/>
                    </a:cubicBezTo>
                    <a:cubicBezTo>
                      <a:pt x="13" y="14"/>
                      <a:pt x="12" y="13"/>
                      <a:pt x="10" y="12"/>
                    </a:cubicBezTo>
                    <a:cubicBezTo>
                      <a:pt x="9" y="10"/>
                      <a:pt x="8" y="9"/>
                      <a:pt x="8" y="7"/>
                    </a:cubicBezTo>
                    <a:lnTo>
                      <a:pt x="8" y="7"/>
                    </a:lnTo>
                    <a:close/>
                    <a:moveTo>
                      <a:pt x="0" y="88"/>
                    </a:moveTo>
                    <a:lnTo>
                      <a:pt x="0" y="88"/>
                    </a:lnTo>
                    <a:cubicBezTo>
                      <a:pt x="5" y="88"/>
                      <a:pt x="8" y="87"/>
                      <a:pt x="9" y="86"/>
                    </a:cubicBezTo>
                    <a:cubicBezTo>
                      <a:pt x="10" y="85"/>
                      <a:pt x="11" y="82"/>
                      <a:pt x="11" y="77"/>
                    </a:cubicBezTo>
                    <a:lnTo>
                      <a:pt x="11" y="46"/>
                    </a:lnTo>
                    <a:cubicBezTo>
                      <a:pt x="11" y="43"/>
                      <a:pt x="10" y="41"/>
                      <a:pt x="10" y="40"/>
                    </a:cubicBezTo>
                    <a:cubicBezTo>
                      <a:pt x="9" y="38"/>
                      <a:pt x="8" y="37"/>
                      <a:pt x="6" y="37"/>
                    </a:cubicBezTo>
                    <a:cubicBezTo>
                      <a:pt x="5" y="37"/>
                      <a:pt x="5" y="38"/>
                      <a:pt x="5" y="38"/>
                    </a:cubicBezTo>
                    <a:cubicBezTo>
                      <a:pt x="4" y="38"/>
                      <a:pt x="3" y="38"/>
                      <a:pt x="1" y="39"/>
                    </a:cubicBezTo>
                    <a:lnTo>
                      <a:pt x="1" y="37"/>
                    </a:lnTo>
                    <a:lnTo>
                      <a:pt x="3" y="36"/>
                    </a:lnTo>
                    <a:cubicBezTo>
                      <a:pt x="11" y="33"/>
                      <a:pt x="16" y="31"/>
                      <a:pt x="19" y="30"/>
                    </a:cubicBezTo>
                    <a:cubicBezTo>
                      <a:pt x="20" y="30"/>
                      <a:pt x="21" y="29"/>
                      <a:pt x="21" y="29"/>
                    </a:cubicBezTo>
                    <a:cubicBezTo>
                      <a:pt x="22" y="30"/>
                      <a:pt x="22" y="30"/>
                      <a:pt x="22" y="30"/>
                    </a:cubicBezTo>
                    <a:lnTo>
                      <a:pt x="22" y="77"/>
                    </a:lnTo>
                    <a:cubicBezTo>
                      <a:pt x="22" y="82"/>
                      <a:pt x="22" y="85"/>
                      <a:pt x="23" y="86"/>
                    </a:cubicBezTo>
                    <a:cubicBezTo>
                      <a:pt x="25" y="87"/>
                      <a:pt x="27" y="88"/>
                      <a:pt x="31" y="88"/>
                    </a:cubicBezTo>
                    <a:lnTo>
                      <a:pt x="31" y="90"/>
                    </a:lnTo>
                    <a:lnTo>
                      <a:pt x="0" y="90"/>
                    </a:lnTo>
                    <a:lnTo>
                      <a:pt x="0" y="88"/>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18" name="Freeform 398"/>
              <p:cNvSpPr>
                <a:spLocks/>
              </p:cNvSpPr>
              <p:nvPr/>
            </p:nvSpPr>
            <p:spPr bwMode="auto">
              <a:xfrm>
                <a:off x="1536" y="1244"/>
                <a:ext cx="38" cy="119"/>
              </a:xfrm>
              <a:custGeom>
                <a:avLst/>
                <a:gdLst/>
                <a:ahLst/>
                <a:cxnLst>
                  <a:cxn ang="0">
                    <a:pos x="0" y="88"/>
                  </a:cxn>
                  <a:cxn ang="0">
                    <a:pos x="0" y="88"/>
                  </a:cxn>
                  <a:cxn ang="0">
                    <a:pos x="8" y="86"/>
                  </a:cxn>
                  <a:cxn ang="0">
                    <a:pos x="10" y="79"/>
                  </a:cxn>
                  <a:cxn ang="0">
                    <a:pos x="10" y="16"/>
                  </a:cxn>
                  <a:cxn ang="0">
                    <a:pos x="10" y="10"/>
                  </a:cxn>
                  <a:cxn ang="0">
                    <a:pos x="4" y="7"/>
                  </a:cxn>
                  <a:cxn ang="0">
                    <a:pos x="2" y="7"/>
                  </a:cxn>
                  <a:cxn ang="0">
                    <a:pos x="0" y="8"/>
                  </a:cxn>
                  <a:cxn ang="0">
                    <a:pos x="0" y="6"/>
                  </a:cxn>
                  <a:cxn ang="0">
                    <a:pos x="21" y="0"/>
                  </a:cxn>
                  <a:cxn ang="0">
                    <a:pos x="21" y="0"/>
                  </a:cxn>
                  <a:cxn ang="0">
                    <a:pos x="21" y="2"/>
                  </a:cxn>
                  <a:cxn ang="0">
                    <a:pos x="21" y="79"/>
                  </a:cxn>
                  <a:cxn ang="0">
                    <a:pos x="23" y="86"/>
                  </a:cxn>
                  <a:cxn ang="0">
                    <a:pos x="31" y="88"/>
                  </a:cxn>
                  <a:cxn ang="0">
                    <a:pos x="31" y="90"/>
                  </a:cxn>
                  <a:cxn ang="0">
                    <a:pos x="0" y="90"/>
                  </a:cxn>
                  <a:cxn ang="0">
                    <a:pos x="0" y="88"/>
                  </a:cxn>
                </a:cxnLst>
                <a:rect l="0" t="0" r="r" b="b"/>
                <a:pathLst>
                  <a:path w="31" h="90">
                    <a:moveTo>
                      <a:pt x="0" y="88"/>
                    </a:moveTo>
                    <a:lnTo>
                      <a:pt x="0" y="88"/>
                    </a:lnTo>
                    <a:cubicBezTo>
                      <a:pt x="4" y="88"/>
                      <a:pt x="7" y="87"/>
                      <a:pt x="8" y="86"/>
                    </a:cubicBezTo>
                    <a:cubicBezTo>
                      <a:pt x="10" y="85"/>
                      <a:pt x="10" y="82"/>
                      <a:pt x="10" y="79"/>
                    </a:cubicBezTo>
                    <a:lnTo>
                      <a:pt x="10" y="16"/>
                    </a:lnTo>
                    <a:cubicBezTo>
                      <a:pt x="10" y="13"/>
                      <a:pt x="10" y="11"/>
                      <a:pt x="10" y="10"/>
                    </a:cubicBezTo>
                    <a:cubicBezTo>
                      <a:pt x="9" y="8"/>
                      <a:pt x="7" y="7"/>
                      <a:pt x="4" y="7"/>
                    </a:cubicBezTo>
                    <a:cubicBezTo>
                      <a:pt x="4" y="7"/>
                      <a:pt x="3" y="7"/>
                      <a:pt x="2" y="7"/>
                    </a:cubicBezTo>
                    <a:cubicBezTo>
                      <a:pt x="2" y="7"/>
                      <a:pt x="1" y="8"/>
                      <a:pt x="0" y="8"/>
                    </a:cubicBezTo>
                    <a:lnTo>
                      <a:pt x="0" y="6"/>
                    </a:lnTo>
                    <a:cubicBezTo>
                      <a:pt x="5" y="4"/>
                      <a:pt x="12" y="2"/>
                      <a:pt x="21" y="0"/>
                    </a:cubicBezTo>
                    <a:cubicBezTo>
                      <a:pt x="21" y="0"/>
                      <a:pt x="21" y="0"/>
                      <a:pt x="21" y="0"/>
                    </a:cubicBezTo>
                    <a:cubicBezTo>
                      <a:pt x="21" y="0"/>
                      <a:pt x="21" y="1"/>
                      <a:pt x="21" y="2"/>
                    </a:cubicBezTo>
                    <a:lnTo>
                      <a:pt x="21" y="79"/>
                    </a:lnTo>
                    <a:cubicBezTo>
                      <a:pt x="21" y="83"/>
                      <a:pt x="22" y="85"/>
                      <a:pt x="23" y="86"/>
                    </a:cubicBezTo>
                    <a:cubicBezTo>
                      <a:pt x="24" y="87"/>
                      <a:pt x="27" y="88"/>
                      <a:pt x="31" y="88"/>
                    </a:cubicBezTo>
                    <a:lnTo>
                      <a:pt x="31" y="90"/>
                    </a:lnTo>
                    <a:lnTo>
                      <a:pt x="0" y="90"/>
                    </a:lnTo>
                    <a:lnTo>
                      <a:pt x="0" y="88"/>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19" name="Freeform 399"/>
              <p:cNvSpPr>
                <a:spLocks noEditPoints="1"/>
              </p:cNvSpPr>
              <p:nvPr/>
            </p:nvSpPr>
            <p:spPr bwMode="auto">
              <a:xfrm>
                <a:off x="1581" y="1284"/>
                <a:ext cx="64" cy="82"/>
              </a:xfrm>
              <a:custGeom>
                <a:avLst/>
                <a:gdLst/>
                <a:ahLst/>
                <a:cxnLst>
                  <a:cxn ang="0">
                    <a:pos x="27" y="0"/>
                  </a:cxn>
                  <a:cxn ang="0">
                    <a:pos x="27" y="0"/>
                  </a:cxn>
                  <a:cxn ang="0">
                    <a:pos x="43" y="6"/>
                  </a:cxn>
                  <a:cxn ang="0">
                    <a:pos x="50" y="24"/>
                  </a:cxn>
                  <a:cxn ang="0">
                    <a:pos x="9" y="24"/>
                  </a:cxn>
                  <a:cxn ang="0">
                    <a:pos x="16" y="46"/>
                  </a:cxn>
                  <a:cxn ang="0">
                    <a:pos x="30" y="52"/>
                  </a:cxn>
                  <a:cxn ang="0">
                    <a:pos x="42" y="49"/>
                  </a:cxn>
                  <a:cxn ang="0">
                    <a:pos x="50" y="39"/>
                  </a:cxn>
                  <a:cxn ang="0">
                    <a:pos x="53" y="40"/>
                  </a:cxn>
                  <a:cxn ang="0">
                    <a:pos x="43" y="55"/>
                  </a:cxn>
                  <a:cxn ang="0">
                    <a:pos x="25" y="62"/>
                  </a:cxn>
                  <a:cxn ang="0">
                    <a:pos x="6" y="52"/>
                  </a:cxn>
                  <a:cxn ang="0">
                    <a:pos x="0" y="31"/>
                  </a:cxn>
                  <a:cxn ang="0">
                    <a:pos x="7" y="9"/>
                  </a:cxn>
                  <a:cxn ang="0">
                    <a:pos x="27" y="0"/>
                  </a:cxn>
                  <a:cxn ang="0">
                    <a:pos x="27" y="0"/>
                  </a:cxn>
                  <a:cxn ang="0">
                    <a:pos x="24" y="4"/>
                  </a:cxn>
                  <a:cxn ang="0">
                    <a:pos x="24" y="4"/>
                  </a:cxn>
                  <a:cxn ang="0">
                    <a:pos x="12" y="11"/>
                  </a:cxn>
                  <a:cxn ang="0">
                    <a:pos x="9" y="20"/>
                  </a:cxn>
                  <a:cxn ang="0">
                    <a:pos x="37" y="20"/>
                  </a:cxn>
                  <a:cxn ang="0">
                    <a:pos x="34" y="10"/>
                  </a:cxn>
                  <a:cxn ang="0">
                    <a:pos x="24" y="4"/>
                  </a:cxn>
                  <a:cxn ang="0">
                    <a:pos x="24" y="4"/>
                  </a:cxn>
                  <a:cxn ang="0">
                    <a:pos x="26" y="0"/>
                  </a:cxn>
                  <a:cxn ang="0">
                    <a:pos x="26" y="0"/>
                  </a:cxn>
                  <a:cxn ang="0">
                    <a:pos x="26" y="0"/>
                  </a:cxn>
                </a:cxnLst>
                <a:rect l="0" t="0" r="r" b="b"/>
                <a:pathLst>
                  <a:path w="53" h="62">
                    <a:moveTo>
                      <a:pt x="27" y="0"/>
                    </a:moveTo>
                    <a:lnTo>
                      <a:pt x="27" y="0"/>
                    </a:lnTo>
                    <a:cubicBezTo>
                      <a:pt x="33" y="0"/>
                      <a:pt x="39" y="2"/>
                      <a:pt x="43" y="6"/>
                    </a:cubicBezTo>
                    <a:cubicBezTo>
                      <a:pt x="48" y="10"/>
                      <a:pt x="50" y="16"/>
                      <a:pt x="50" y="24"/>
                    </a:cubicBezTo>
                    <a:lnTo>
                      <a:pt x="9" y="24"/>
                    </a:lnTo>
                    <a:cubicBezTo>
                      <a:pt x="10" y="34"/>
                      <a:pt x="12" y="41"/>
                      <a:pt x="16" y="46"/>
                    </a:cubicBezTo>
                    <a:cubicBezTo>
                      <a:pt x="20" y="50"/>
                      <a:pt x="25" y="52"/>
                      <a:pt x="30" y="52"/>
                    </a:cubicBezTo>
                    <a:cubicBezTo>
                      <a:pt x="35" y="52"/>
                      <a:pt x="39" y="51"/>
                      <a:pt x="42" y="49"/>
                    </a:cubicBezTo>
                    <a:cubicBezTo>
                      <a:pt x="45" y="46"/>
                      <a:pt x="48" y="43"/>
                      <a:pt x="50" y="39"/>
                    </a:cubicBezTo>
                    <a:lnTo>
                      <a:pt x="53" y="40"/>
                    </a:lnTo>
                    <a:cubicBezTo>
                      <a:pt x="51" y="45"/>
                      <a:pt x="48" y="50"/>
                      <a:pt x="43" y="55"/>
                    </a:cubicBezTo>
                    <a:cubicBezTo>
                      <a:pt x="38" y="59"/>
                      <a:pt x="32" y="62"/>
                      <a:pt x="25" y="62"/>
                    </a:cubicBezTo>
                    <a:cubicBezTo>
                      <a:pt x="17" y="62"/>
                      <a:pt x="11" y="59"/>
                      <a:pt x="6" y="52"/>
                    </a:cubicBezTo>
                    <a:cubicBezTo>
                      <a:pt x="2" y="46"/>
                      <a:pt x="0" y="39"/>
                      <a:pt x="0" y="31"/>
                    </a:cubicBezTo>
                    <a:cubicBezTo>
                      <a:pt x="0" y="23"/>
                      <a:pt x="2" y="15"/>
                      <a:pt x="7" y="9"/>
                    </a:cubicBezTo>
                    <a:cubicBezTo>
                      <a:pt x="12" y="3"/>
                      <a:pt x="19" y="0"/>
                      <a:pt x="27" y="0"/>
                    </a:cubicBezTo>
                    <a:lnTo>
                      <a:pt x="27" y="0"/>
                    </a:lnTo>
                    <a:close/>
                    <a:moveTo>
                      <a:pt x="24" y="4"/>
                    </a:moveTo>
                    <a:lnTo>
                      <a:pt x="24" y="4"/>
                    </a:lnTo>
                    <a:cubicBezTo>
                      <a:pt x="19" y="4"/>
                      <a:pt x="15" y="6"/>
                      <a:pt x="12" y="11"/>
                    </a:cubicBezTo>
                    <a:cubicBezTo>
                      <a:pt x="11" y="13"/>
                      <a:pt x="10" y="16"/>
                      <a:pt x="9" y="20"/>
                    </a:cubicBezTo>
                    <a:lnTo>
                      <a:pt x="37" y="20"/>
                    </a:lnTo>
                    <a:cubicBezTo>
                      <a:pt x="36" y="15"/>
                      <a:pt x="35" y="12"/>
                      <a:pt x="34" y="10"/>
                    </a:cubicBezTo>
                    <a:cubicBezTo>
                      <a:pt x="32" y="6"/>
                      <a:pt x="29" y="4"/>
                      <a:pt x="24" y="4"/>
                    </a:cubicBezTo>
                    <a:lnTo>
                      <a:pt x="24" y="4"/>
                    </a:lnTo>
                    <a:close/>
                    <a:moveTo>
                      <a:pt x="26" y="0"/>
                    </a:moveTo>
                    <a:lnTo>
                      <a:pt x="26" y="0"/>
                    </a:lnTo>
                    <a:lnTo>
                      <a:pt x="26"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20" name="Freeform 400"/>
              <p:cNvSpPr>
                <a:spLocks noEditPoints="1"/>
              </p:cNvSpPr>
              <p:nvPr/>
            </p:nvSpPr>
            <p:spPr bwMode="auto">
              <a:xfrm>
                <a:off x="1658" y="1282"/>
                <a:ext cx="47" cy="82"/>
              </a:xfrm>
              <a:custGeom>
                <a:avLst/>
                <a:gdLst/>
                <a:ahLst/>
                <a:cxnLst>
                  <a:cxn ang="0">
                    <a:pos x="0" y="41"/>
                  </a:cxn>
                  <a:cxn ang="0">
                    <a:pos x="0" y="41"/>
                  </a:cxn>
                  <a:cxn ang="0">
                    <a:pos x="2" y="41"/>
                  </a:cxn>
                  <a:cxn ang="0">
                    <a:pos x="6" y="52"/>
                  </a:cxn>
                  <a:cxn ang="0">
                    <a:pos x="20" y="59"/>
                  </a:cxn>
                  <a:cxn ang="0">
                    <a:pos x="27" y="57"/>
                  </a:cxn>
                  <a:cxn ang="0">
                    <a:pos x="30" y="50"/>
                  </a:cxn>
                  <a:cxn ang="0">
                    <a:pos x="28" y="44"/>
                  </a:cxn>
                  <a:cxn ang="0">
                    <a:pos x="23" y="40"/>
                  </a:cxn>
                  <a:cxn ang="0">
                    <a:pos x="15" y="35"/>
                  </a:cxn>
                  <a:cxn ang="0">
                    <a:pos x="4" y="27"/>
                  </a:cxn>
                  <a:cxn ang="0">
                    <a:pos x="0" y="17"/>
                  </a:cxn>
                  <a:cxn ang="0">
                    <a:pos x="5" y="5"/>
                  </a:cxn>
                  <a:cxn ang="0">
                    <a:pos x="18" y="0"/>
                  </a:cxn>
                  <a:cxn ang="0">
                    <a:pos x="26" y="1"/>
                  </a:cxn>
                  <a:cxn ang="0">
                    <a:pos x="30" y="3"/>
                  </a:cxn>
                  <a:cxn ang="0">
                    <a:pos x="32" y="2"/>
                  </a:cxn>
                  <a:cxn ang="0">
                    <a:pos x="33" y="1"/>
                  </a:cxn>
                  <a:cxn ang="0">
                    <a:pos x="34" y="1"/>
                  </a:cxn>
                  <a:cxn ang="0">
                    <a:pos x="35" y="19"/>
                  </a:cxn>
                  <a:cxn ang="0">
                    <a:pos x="33" y="19"/>
                  </a:cxn>
                  <a:cxn ang="0">
                    <a:pos x="29" y="10"/>
                  </a:cxn>
                  <a:cxn ang="0">
                    <a:pos x="18" y="3"/>
                  </a:cxn>
                  <a:cxn ang="0">
                    <a:pos x="11" y="6"/>
                  </a:cxn>
                  <a:cxn ang="0">
                    <a:pos x="8" y="12"/>
                  </a:cxn>
                  <a:cxn ang="0">
                    <a:pos x="17" y="23"/>
                  </a:cxn>
                  <a:cxn ang="0">
                    <a:pos x="26" y="28"/>
                  </a:cxn>
                  <a:cxn ang="0">
                    <a:pos x="39" y="45"/>
                  </a:cxn>
                  <a:cxn ang="0">
                    <a:pos x="34" y="57"/>
                  </a:cxn>
                  <a:cxn ang="0">
                    <a:pos x="19" y="62"/>
                  </a:cxn>
                  <a:cxn ang="0">
                    <a:pos x="10" y="61"/>
                  </a:cxn>
                  <a:cxn ang="0">
                    <a:pos x="4" y="60"/>
                  </a:cxn>
                  <a:cxn ang="0">
                    <a:pos x="3" y="60"/>
                  </a:cxn>
                  <a:cxn ang="0">
                    <a:pos x="2" y="62"/>
                  </a:cxn>
                  <a:cxn ang="0">
                    <a:pos x="0" y="62"/>
                  </a:cxn>
                  <a:cxn ang="0">
                    <a:pos x="0" y="41"/>
                  </a:cxn>
                  <a:cxn ang="0">
                    <a:pos x="19" y="0"/>
                  </a:cxn>
                  <a:cxn ang="0">
                    <a:pos x="19" y="0"/>
                  </a:cxn>
                  <a:cxn ang="0">
                    <a:pos x="19" y="0"/>
                  </a:cxn>
                </a:cxnLst>
                <a:rect l="0" t="0" r="r" b="b"/>
                <a:pathLst>
                  <a:path w="39" h="62">
                    <a:moveTo>
                      <a:pt x="0" y="41"/>
                    </a:moveTo>
                    <a:lnTo>
                      <a:pt x="0" y="41"/>
                    </a:lnTo>
                    <a:lnTo>
                      <a:pt x="2" y="41"/>
                    </a:lnTo>
                    <a:cubicBezTo>
                      <a:pt x="3" y="46"/>
                      <a:pt x="5" y="49"/>
                      <a:pt x="6" y="52"/>
                    </a:cubicBezTo>
                    <a:cubicBezTo>
                      <a:pt x="9" y="57"/>
                      <a:pt x="14" y="59"/>
                      <a:pt x="20" y="59"/>
                    </a:cubicBezTo>
                    <a:cubicBezTo>
                      <a:pt x="23" y="59"/>
                      <a:pt x="25" y="58"/>
                      <a:pt x="27" y="57"/>
                    </a:cubicBezTo>
                    <a:cubicBezTo>
                      <a:pt x="29" y="55"/>
                      <a:pt x="30" y="53"/>
                      <a:pt x="30" y="50"/>
                    </a:cubicBezTo>
                    <a:cubicBezTo>
                      <a:pt x="30" y="48"/>
                      <a:pt x="29" y="46"/>
                      <a:pt x="28" y="44"/>
                    </a:cubicBezTo>
                    <a:cubicBezTo>
                      <a:pt x="27" y="43"/>
                      <a:pt x="25" y="41"/>
                      <a:pt x="23" y="40"/>
                    </a:cubicBezTo>
                    <a:lnTo>
                      <a:pt x="15" y="35"/>
                    </a:lnTo>
                    <a:cubicBezTo>
                      <a:pt x="10" y="33"/>
                      <a:pt x="6" y="30"/>
                      <a:pt x="4" y="27"/>
                    </a:cubicBezTo>
                    <a:cubicBezTo>
                      <a:pt x="1" y="24"/>
                      <a:pt x="0" y="21"/>
                      <a:pt x="0" y="17"/>
                    </a:cubicBezTo>
                    <a:cubicBezTo>
                      <a:pt x="0" y="12"/>
                      <a:pt x="2" y="8"/>
                      <a:pt x="5" y="5"/>
                    </a:cubicBezTo>
                    <a:cubicBezTo>
                      <a:pt x="9" y="2"/>
                      <a:pt x="13" y="0"/>
                      <a:pt x="18" y="0"/>
                    </a:cubicBezTo>
                    <a:cubicBezTo>
                      <a:pt x="20" y="0"/>
                      <a:pt x="23" y="1"/>
                      <a:pt x="26" y="1"/>
                    </a:cubicBezTo>
                    <a:cubicBezTo>
                      <a:pt x="28" y="2"/>
                      <a:pt x="30" y="3"/>
                      <a:pt x="30" y="3"/>
                    </a:cubicBezTo>
                    <a:cubicBezTo>
                      <a:pt x="31" y="3"/>
                      <a:pt x="32" y="3"/>
                      <a:pt x="32" y="2"/>
                    </a:cubicBezTo>
                    <a:cubicBezTo>
                      <a:pt x="32" y="2"/>
                      <a:pt x="33" y="2"/>
                      <a:pt x="33" y="1"/>
                    </a:cubicBezTo>
                    <a:lnTo>
                      <a:pt x="34" y="1"/>
                    </a:lnTo>
                    <a:lnTo>
                      <a:pt x="35" y="19"/>
                    </a:lnTo>
                    <a:lnTo>
                      <a:pt x="33" y="19"/>
                    </a:lnTo>
                    <a:cubicBezTo>
                      <a:pt x="32" y="15"/>
                      <a:pt x="31" y="12"/>
                      <a:pt x="29" y="10"/>
                    </a:cubicBezTo>
                    <a:cubicBezTo>
                      <a:pt x="27" y="5"/>
                      <a:pt x="23" y="3"/>
                      <a:pt x="18" y="3"/>
                    </a:cubicBezTo>
                    <a:cubicBezTo>
                      <a:pt x="15" y="3"/>
                      <a:pt x="12" y="4"/>
                      <a:pt x="11" y="6"/>
                    </a:cubicBezTo>
                    <a:cubicBezTo>
                      <a:pt x="9" y="8"/>
                      <a:pt x="8" y="10"/>
                      <a:pt x="8" y="12"/>
                    </a:cubicBezTo>
                    <a:cubicBezTo>
                      <a:pt x="8" y="16"/>
                      <a:pt x="11" y="20"/>
                      <a:pt x="17" y="23"/>
                    </a:cubicBezTo>
                    <a:lnTo>
                      <a:pt x="26" y="28"/>
                    </a:lnTo>
                    <a:cubicBezTo>
                      <a:pt x="35" y="33"/>
                      <a:pt x="39" y="38"/>
                      <a:pt x="39" y="45"/>
                    </a:cubicBezTo>
                    <a:cubicBezTo>
                      <a:pt x="39" y="50"/>
                      <a:pt x="37" y="54"/>
                      <a:pt x="34" y="57"/>
                    </a:cubicBezTo>
                    <a:cubicBezTo>
                      <a:pt x="30" y="61"/>
                      <a:pt x="25" y="62"/>
                      <a:pt x="19" y="62"/>
                    </a:cubicBezTo>
                    <a:cubicBezTo>
                      <a:pt x="16" y="62"/>
                      <a:pt x="13" y="62"/>
                      <a:pt x="10" y="61"/>
                    </a:cubicBezTo>
                    <a:cubicBezTo>
                      <a:pt x="7" y="60"/>
                      <a:pt x="5" y="60"/>
                      <a:pt x="4" y="60"/>
                    </a:cubicBezTo>
                    <a:cubicBezTo>
                      <a:pt x="4" y="60"/>
                      <a:pt x="3" y="60"/>
                      <a:pt x="3" y="60"/>
                    </a:cubicBezTo>
                    <a:cubicBezTo>
                      <a:pt x="2" y="61"/>
                      <a:pt x="2" y="61"/>
                      <a:pt x="2" y="62"/>
                    </a:cubicBezTo>
                    <a:lnTo>
                      <a:pt x="0" y="62"/>
                    </a:lnTo>
                    <a:lnTo>
                      <a:pt x="0" y="41"/>
                    </a:lnTo>
                    <a:close/>
                    <a:moveTo>
                      <a:pt x="19" y="0"/>
                    </a:moveTo>
                    <a:lnTo>
                      <a:pt x="19" y="0"/>
                    </a:lnTo>
                    <a:lnTo>
                      <a:pt x="19"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21" name="Freeform 401"/>
              <p:cNvSpPr>
                <a:spLocks/>
              </p:cNvSpPr>
              <p:nvPr/>
            </p:nvSpPr>
            <p:spPr bwMode="auto">
              <a:xfrm>
                <a:off x="-27" y="-55"/>
                <a:ext cx="5827" cy="4740"/>
              </a:xfrm>
              <a:custGeom>
                <a:avLst/>
                <a:gdLst/>
                <a:ahLst/>
                <a:cxnLst>
                  <a:cxn ang="0">
                    <a:pos x="0" y="3587"/>
                  </a:cxn>
                  <a:cxn ang="0">
                    <a:pos x="0" y="3587"/>
                  </a:cxn>
                  <a:cxn ang="0">
                    <a:pos x="4787" y="3587"/>
                  </a:cxn>
                  <a:cxn ang="0">
                    <a:pos x="4787" y="0"/>
                  </a:cxn>
                  <a:cxn ang="0">
                    <a:pos x="0" y="0"/>
                  </a:cxn>
                  <a:cxn ang="0">
                    <a:pos x="0" y="3587"/>
                  </a:cxn>
                </a:cxnLst>
                <a:rect l="0" t="0" r="r" b="b"/>
                <a:pathLst>
                  <a:path w="4787" h="3587">
                    <a:moveTo>
                      <a:pt x="0" y="3587"/>
                    </a:moveTo>
                    <a:lnTo>
                      <a:pt x="0" y="3587"/>
                    </a:lnTo>
                    <a:lnTo>
                      <a:pt x="4787" y="3587"/>
                    </a:lnTo>
                    <a:lnTo>
                      <a:pt x="4787" y="0"/>
                    </a:lnTo>
                    <a:lnTo>
                      <a:pt x="0" y="0"/>
                    </a:lnTo>
                    <a:lnTo>
                      <a:pt x="0" y="3587"/>
                    </a:lnTo>
                    <a:close/>
                  </a:path>
                </a:pathLst>
              </a:custGeom>
              <a:noFill/>
              <a:ln w="23813" cap="rnd">
                <a:solidFill>
                  <a:srgbClr val="000000"/>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33522" name="Freeform 402"/>
              <p:cNvSpPr>
                <a:spLocks/>
              </p:cNvSpPr>
              <p:nvPr/>
            </p:nvSpPr>
            <p:spPr bwMode="auto">
              <a:xfrm>
                <a:off x="-36" y="5838"/>
                <a:ext cx="5843" cy="4757"/>
              </a:xfrm>
              <a:custGeom>
                <a:avLst/>
                <a:gdLst/>
                <a:ahLst/>
                <a:cxnLst>
                  <a:cxn ang="0">
                    <a:pos x="0" y="3600"/>
                  </a:cxn>
                  <a:cxn ang="0">
                    <a:pos x="0" y="3600"/>
                  </a:cxn>
                  <a:cxn ang="0">
                    <a:pos x="4800" y="3600"/>
                  </a:cxn>
                  <a:cxn ang="0">
                    <a:pos x="4800" y="0"/>
                  </a:cxn>
                  <a:cxn ang="0">
                    <a:pos x="0" y="0"/>
                  </a:cxn>
                  <a:cxn ang="0">
                    <a:pos x="0" y="3600"/>
                  </a:cxn>
                </a:cxnLst>
                <a:rect l="0" t="0" r="r" b="b"/>
                <a:pathLst>
                  <a:path w="4800" h="3600">
                    <a:moveTo>
                      <a:pt x="0" y="3600"/>
                    </a:moveTo>
                    <a:lnTo>
                      <a:pt x="0" y="3600"/>
                    </a:lnTo>
                    <a:lnTo>
                      <a:pt x="4800" y="3600"/>
                    </a:lnTo>
                    <a:lnTo>
                      <a:pt x="4800" y="0"/>
                    </a:lnTo>
                    <a:lnTo>
                      <a:pt x="0" y="0"/>
                    </a:lnTo>
                    <a:lnTo>
                      <a:pt x="0" y="3600"/>
                    </a:lnTo>
                    <a:close/>
                  </a:path>
                </a:pathLst>
              </a:custGeom>
              <a:solidFill>
                <a:srgbClr val="FFFFFF"/>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23" name="Freeform 403"/>
              <p:cNvSpPr>
                <a:spLocks/>
              </p:cNvSpPr>
              <p:nvPr/>
            </p:nvSpPr>
            <p:spPr bwMode="auto">
              <a:xfrm>
                <a:off x="213" y="6113"/>
                <a:ext cx="5263" cy="428"/>
              </a:xfrm>
              <a:custGeom>
                <a:avLst/>
                <a:gdLst/>
                <a:ahLst/>
                <a:cxnLst>
                  <a:cxn ang="0">
                    <a:pos x="0" y="324"/>
                  </a:cxn>
                  <a:cxn ang="0">
                    <a:pos x="0" y="324"/>
                  </a:cxn>
                  <a:cxn ang="0">
                    <a:pos x="0" y="0"/>
                  </a:cxn>
                  <a:cxn ang="0">
                    <a:pos x="4324" y="0"/>
                  </a:cxn>
                  <a:cxn ang="0">
                    <a:pos x="4324" y="9"/>
                  </a:cxn>
                  <a:cxn ang="0">
                    <a:pos x="4" y="9"/>
                  </a:cxn>
                  <a:cxn ang="0">
                    <a:pos x="9" y="4"/>
                  </a:cxn>
                  <a:cxn ang="0">
                    <a:pos x="9" y="324"/>
                  </a:cxn>
                  <a:cxn ang="0">
                    <a:pos x="0" y="324"/>
                  </a:cxn>
                </a:cxnLst>
                <a:rect l="0" t="0" r="r" b="b"/>
                <a:pathLst>
                  <a:path w="4324" h="324">
                    <a:moveTo>
                      <a:pt x="0" y="324"/>
                    </a:moveTo>
                    <a:lnTo>
                      <a:pt x="0" y="324"/>
                    </a:lnTo>
                    <a:lnTo>
                      <a:pt x="0" y="0"/>
                    </a:lnTo>
                    <a:lnTo>
                      <a:pt x="4324" y="0"/>
                    </a:lnTo>
                    <a:lnTo>
                      <a:pt x="4324" y="9"/>
                    </a:lnTo>
                    <a:lnTo>
                      <a:pt x="4" y="9"/>
                    </a:lnTo>
                    <a:lnTo>
                      <a:pt x="9" y="4"/>
                    </a:lnTo>
                    <a:lnTo>
                      <a:pt x="9" y="324"/>
                    </a:lnTo>
                    <a:lnTo>
                      <a:pt x="0" y="324"/>
                    </a:lnTo>
                    <a:close/>
                  </a:path>
                </a:pathLst>
              </a:custGeom>
              <a:solidFill>
                <a:srgbClr val="C996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24" name="Freeform 404"/>
              <p:cNvSpPr>
                <a:spLocks/>
              </p:cNvSpPr>
              <p:nvPr/>
            </p:nvSpPr>
            <p:spPr bwMode="auto">
              <a:xfrm>
                <a:off x="257" y="10113"/>
                <a:ext cx="5258" cy="14"/>
              </a:xfrm>
              <a:custGeom>
                <a:avLst/>
                <a:gdLst/>
                <a:ahLst/>
                <a:cxnLst>
                  <a:cxn ang="0">
                    <a:pos x="0" y="11"/>
                  </a:cxn>
                  <a:cxn ang="0">
                    <a:pos x="0" y="11"/>
                  </a:cxn>
                  <a:cxn ang="0">
                    <a:pos x="4320" y="11"/>
                  </a:cxn>
                  <a:cxn ang="0">
                    <a:pos x="4320" y="0"/>
                  </a:cxn>
                  <a:cxn ang="0">
                    <a:pos x="0" y="0"/>
                  </a:cxn>
                  <a:cxn ang="0">
                    <a:pos x="0" y="11"/>
                  </a:cxn>
                </a:cxnLst>
                <a:rect l="0" t="0" r="r" b="b"/>
                <a:pathLst>
                  <a:path w="4320" h="11">
                    <a:moveTo>
                      <a:pt x="0" y="11"/>
                    </a:moveTo>
                    <a:lnTo>
                      <a:pt x="0" y="11"/>
                    </a:lnTo>
                    <a:lnTo>
                      <a:pt x="4320" y="11"/>
                    </a:lnTo>
                    <a:lnTo>
                      <a:pt x="4320" y="0"/>
                    </a:lnTo>
                    <a:lnTo>
                      <a:pt x="0" y="0"/>
                    </a:lnTo>
                    <a:lnTo>
                      <a:pt x="0" y="11"/>
                    </a:lnTo>
                    <a:close/>
                  </a:path>
                </a:pathLst>
              </a:custGeom>
              <a:solidFill>
                <a:srgbClr val="C996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25" name="Freeform 405"/>
              <p:cNvSpPr>
                <a:spLocks/>
              </p:cNvSpPr>
              <p:nvPr/>
            </p:nvSpPr>
            <p:spPr bwMode="auto">
              <a:xfrm>
                <a:off x="5357" y="10342"/>
                <a:ext cx="31" cy="81"/>
              </a:xfrm>
              <a:custGeom>
                <a:avLst/>
                <a:gdLst/>
                <a:ahLst/>
                <a:cxnLst>
                  <a:cxn ang="0">
                    <a:pos x="17" y="0"/>
                  </a:cxn>
                  <a:cxn ang="0">
                    <a:pos x="17" y="0"/>
                  </a:cxn>
                  <a:cxn ang="0">
                    <a:pos x="17" y="1"/>
                  </a:cxn>
                  <a:cxn ang="0">
                    <a:pos x="17" y="1"/>
                  </a:cxn>
                  <a:cxn ang="0">
                    <a:pos x="17" y="55"/>
                  </a:cxn>
                  <a:cxn ang="0">
                    <a:pos x="19" y="60"/>
                  </a:cxn>
                  <a:cxn ang="0">
                    <a:pos x="26" y="61"/>
                  </a:cxn>
                  <a:cxn ang="0">
                    <a:pos x="26" y="62"/>
                  </a:cxn>
                  <a:cxn ang="0">
                    <a:pos x="0" y="62"/>
                  </a:cxn>
                  <a:cxn ang="0">
                    <a:pos x="0" y="61"/>
                  </a:cxn>
                  <a:cxn ang="0">
                    <a:pos x="7" y="59"/>
                  </a:cxn>
                  <a:cxn ang="0">
                    <a:pos x="9" y="54"/>
                  </a:cxn>
                  <a:cxn ang="0">
                    <a:pos x="9" y="12"/>
                  </a:cxn>
                  <a:cxn ang="0">
                    <a:pos x="9" y="9"/>
                  </a:cxn>
                  <a:cxn ang="0">
                    <a:pos x="6" y="8"/>
                  </a:cxn>
                  <a:cxn ang="0">
                    <a:pos x="3" y="9"/>
                  </a:cxn>
                  <a:cxn ang="0">
                    <a:pos x="0" y="10"/>
                  </a:cxn>
                  <a:cxn ang="0">
                    <a:pos x="0" y="9"/>
                  </a:cxn>
                  <a:cxn ang="0">
                    <a:pos x="16" y="0"/>
                  </a:cxn>
                  <a:cxn ang="0">
                    <a:pos x="17" y="0"/>
                  </a:cxn>
                </a:cxnLst>
                <a:rect l="0" t="0" r="r" b="b"/>
                <a:pathLst>
                  <a:path w="26" h="62">
                    <a:moveTo>
                      <a:pt x="17" y="0"/>
                    </a:moveTo>
                    <a:lnTo>
                      <a:pt x="17" y="0"/>
                    </a:lnTo>
                    <a:cubicBezTo>
                      <a:pt x="17" y="1"/>
                      <a:pt x="17" y="1"/>
                      <a:pt x="17" y="1"/>
                    </a:cubicBezTo>
                    <a:cubicBezTo>
                      <a:pt x="17" y="1"/>
                      <a:pt x="17" y="1"/>
                      <a:pt x="17" y="1"/>
                    </a:cubicBezTo>
                    <a:lnTo>
                      <a:pt x="17" y="55"/>
                    </a:lnTo>
                    <a:cubicBezTo>
                      <a:pt x="17" y="58"/>
                      <a:pt x="18" y="59"/>
                      <a:pt x="19" y="60"/>
                    </a:cubicBezTo>
                    <a:cubicBezTo>
                      <a:pt x="20" y="60"/>
                      <a:pt x="22" y="61"/>
                      <a:pt x="26" y="61"/>
                    </a:cubicBezTo>
                    <a:lnTo>
                      <a:pt x="26" y="62"/>
                    </a:lnTo>
                    <a:lnTo>
                      <a:pt x="0" y="62"/>
                    </a:lnTo>
                    <a:lnTo>
                      <a:pt x="0" y="61"/>
                    </a:lnTo>
                    <a:cubicBezTo>
                      <a:pt x="4" y="61"/>
                      <a:pt x="6" y="60"/>
                      <a:pt x="7" y="59"/>
                    </a:cubicBezTo>
                    <a:cubicBezTo>
                      <a:pt x="9" y="58"/>
                      <a:pt x="9" y="57"/>
                      <a:pt x="9" y="54"/>
                    </a:cubicBezTo>
                    <a:lnTo>
                      <a:pt x="9" y="12"/>
                    </a:lnTo>
                    <a:cubicBezTo>
                      <a:pt x="9" y="11"/>
                      <a:pt x="9" y="10"/>
                      <a:pt x="9" y="9"/>
                    </a:cubicBezTo>
                    <a:cubicBezTo>
                      <a:pt x="8" y="8"/>
                      <a:pt x="7" y="8"/>
                      <a:pt x="6" y="8"/>
                    </a:cubicBezTo>
                    <a:cubicBezTo>
                      <a:pt x="5" y="8"/>
                      <a:pt x="4" y="8"/>
                      <a:pt x="3" y="9"/>
                    </a:cubicBezTo>
                    <a:cubicBezTo>
                      <a:pt x="2" y="9"/>
                      <a:pt x="1" y="10"/>
                      <a:pt x="0" y="10"/>
                    </a:cubicBezTo>
                    <a:lnTo>
                      <a:pt x="0" y="9"/>
                    </a:lnTo>
                    <a:lnTo>
                      <a:pt x="16" y="0"/>
                    </a:lnTo>
                    <a:lnTo>
                      <a:pt x="17"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133527" name="Freeform 407"/>
            <p:cNvSpPr>
              <a:spLocks noEditPoints="1"/>
            </p:cNvSpPr>
            <p:nvPr/>
          </p:nvSpPr>
          <p:spPr bwMode="auto">
            <a:xfrm>
              <a:off x="5407" y="10342"/>
              <a:ext cx="43" cy="83"/>
            </a:xfrm>
            <a:custGeom>
              <a:avLst/>
              <a:gdLst/>
              <a:ahLst/>
              <a:cxnLst>
                <a:cxn ang="0">
                  <a:pos x="18" y="61"/>
                </a:cxn>
                <a:cxn ang="0">
                  <a:pos x="18" y="61"/>
                </a:cxn>
                <a:cxn ang="0">
                  <a:pos x="26" y="58"/>
                </a:cxn>
                <a:cxn ang="0">
                  <a:pos x="29" y="50"/>
                </a:cxn>
                <a:cxn ang="0">
                  <a:pos x="26" y="43"/>
                </a:cxn>
                <a:cxn ang="0">
                  <a:pos x="14" y="33"/>
                </a:cxn>
                <a:cxn ang="0">
                  <a:pos x="9" y="40"/>
                </a:cxn>
                <a:cxn ang="0">
                  <a:pos x="7" y="47"/>
                </a:cxn>
                <a:cxn ang="0">
                  <a:pos x="10" y="57"/>
                </a:cxn>
                <a:cxn ang="0">
                  <a:pos x="18" y="61"/>
                </a:cxn>
                <a:cxn ang="0">
                  <a:pos x="18" y="61"/>
                </a:cxn>
                <a:cxn ang="0">
                  <a:pos x="19" y="26"/>
                </a:cxn>
                <a:cxn ang="0">
                  <a:pos x="19" y="26"/>
                </a:cxn>
                <a:cxn ang="0">
                  <a:pos x="24" y="21"/>
                </a:cxn>
                <a:cxn ang="0">
                  <a:pos x="27" y="13"/>
                </a:cxn>
                <a:cxn ang="0">
                  <a:pos x="25" y="6"/>
                </a:cxn>
                <a:cxn ang="0">
                  <a:pos x="17" y="3"/>
                </a:cxn>
                <a:cxn ang="0">
                  <a:pos x="10" y="5"/>
                </a:cxn>
                <a:cxn ang="0">
                  <a:pos x="7" y="12"/>
                </a:cxn>
                <a:cxn ang="0">
                  <a:pos x="10" y="19"/>
                </a:cxn>
                <a:cxn ang="0">
                  <a:pos x="19" y="26"/>
                </a:cxn>
                <a:cxn ang="0">
                  <a:pos x="19" y="26"/>
                </a:cxn>
                <a:cxn ang="0">
                  <a:pos x="12" y="31"/>
                </a:cxn>
                <a:cxn ang="0">
                  <a:pos x="12" y="31"/>
                </a:cxn>
                <a:cxn ang="0">
                  <a:pos x="4" y="24"/>
                </a:cxn>
                <a:cxn ang="0">
                  <a:pos x="0" y="14"/>
                </a:cxn>
                <a:cxn ang="0">
                  <a:pos x="5" y="4"/>
                </a:cxn>
                <a:cxn ang="0">
                  <a:pos x="18" y="0"/>
                </a:cxn>
                <a:cxn ang="0">
                  <a:pos x="30" y="4"/>
                </a:cxn>
                <a:cxn ang="0">
                  <a:pos x="34" y="13"/>
                </a:cxn>
                <a:cxn ang="0">
                  <a:pos x="29" y="23"/>
                </a:cxn>
                <a:cxn ang="0">
                  <a:pos x="21" y="28"/>
                </a:cxn>
                <a:cxn ang="0">
                  <a:pos x="32" y="38"/>
                </a:cxn>
                <a:cxn ang="0">
                  <a:pos x="36" y="48"/>
                </a:cxn>
                <a:cxn ang="0">
                  <a:pos x="31" y="59"/>
                </a:cxn>
                <a:cxn ang="0">
                  <a:pos x="18" y="63"/>
                </a:cxn>
                <a:cxn ang="0">
                  <a:pos x="5" y="59"/>
                </a:cxn>
                <a:cxn ang="0">
                  <a:pos x="0" y="48"/>
                </a:cxn>
                <a:cxn ang="0">
                  <a:pos x="3" y="38"/>
                </a:cxn>
                <a:cxn ang="0">
                  <a:pos x="12" y="31"/>
                </a:cxn>
                <a:cxn ang="0">
                  <a:pos x="12" y="31"/>
                </a:cxn>
              </a:cxnLst>
              <a:rect l="0" t="0" r="r" b="b"/>
              <a:pathLst>
                <a:path w="36" h="63">
                  <a:moveTo>
                    <a:pt x="18" y="61"/>
                  </a:moveTo>
                  <a:lnTo>
                    <a:pt x="18" y="61"/>
                  </a:lnTo>
                  <a:cubicBezTo>
                    <a:pt x="21" y="61"/>
                    <a:pt x="24" y="60"/>
                    <a:pt x="26" y="58"/>
                  </a:cubicBezTo>
                  <a:cubicBezTo>
                    <a:pt x="28" y="56"/>
                    <a:pt x="29" y="53"/>
                    <a:pt x="29" y="50"/>
                  </a:cubicBezTo>
                  <a:cubicBezTo>
                    <a:pt x="29" y="47"/>
                    <a:pt x="28" y="45"/>
                    <a:pt x="26" y="43"/>
                  </a:cubicBezTo>
                  <a:cubicBezTo>
                    <a:pt x="24" y="41"/>
                    <a:pt x="20" y="37"/>
                    <a:pt x="14" y="33"/>
                  </a:cubicBezTo>
                  <a:cubicBezTo>
                    <a:pt x="12" y="35"/>
                    <a:pt x="10" y="37"/>
                    <a:pt x="9" y="40"/>
                  </a:cubicBezTo>
                  <a:cubicBezTo>
                    <a:pt x="7" y="42"/>
                    <a:pt x="7" y="45"/>
                    <a:pt x="7" y="47"/>
                  </a:cubicBezTo>
                  <a:cubicBezTo>
                    <a:pt x="7" y="51"/>
                    <a:pt x="8" y="54"/>
                    <a:pt x="10" y="57"/>
                  </a:cubicBezTo>
                  <a:cubicBezTo>
                    <a:pt x="12" y="59"/>
                    <a:pt x="15" y="61"/>
                    <a:pt x="18" y="61"/>
                  </a:cubicBezTo>
                  <a:lnTo>
                    <a:pt x="18" y="61"/>
                  </a:lnTo>
                  <a:close/>
                  <a:moveTo>
                    <a:pt x="19" y="26"/>
                  </a:moveTo>
                  <a:lnTo>
                    <a:pt x="19" y="26"/>
                  </a:lnTo>
                  <a:cubicBezTo>
                    <a:pt x="21" y="24"/>
                    <a:pt x="23" y="23"/>
                    <a:pt x="24" y="21"/>
                  </a:cubicBezTo>
                  <a:cubicBezTo>
                    <a:pt x="26" y="19"/>
                    <a:pt x="27" y="16"/>
                    <a:pt x="27" y="13"/>
                  </a:cubicBezTo>
                  <a:cubicBezTo>
                    <a:pt x="27" y="10"/>
                    <a:pt x="26" y="8"/>
                    <a:pt x="25" y="6"/>
                  </a:cubicBezTo>
                  <a:cubicBezTo>
                    <a:pt x="23" y="4"/>
                    <a:pt x="20" y="3"/>
                    <a:pt x="17" y="3"/>
                  </a:cubicBezTo>
                  <a:cubicBezTo>
                    <a:pt x="14" y="3"/>
                    <a:pt x="12" y="4"/>
                    <a:pt x="10" y="5"/>
                  </a:cubicBezTo>
                  <a:cubicBezTo>
                    <a:pt x="8" y="7"/>
                    <a:pt x="7" y="9"/>
                    <a:pt x="7" y="12"/>
                  </a:cubicBezTo>
                  <a:cubicBezTo>
                    <a:pt x="7" y="14"/>
                    <a:pt x="8" y="17"/>
                    <a:pt x="10" y="19"/>
                  </a:cubicBezTo>
                  <a:cubicBezTo>
                    <a:pt x="12" y="22"/>
                    <a:pt x="15" y="24"/>
                    <a:pt x="19" y="26"/>
                  </a:cubicBezTo>
                  <a:lnTo>
                    <a:pt x="19" y="26"/>
                  </a:lnTo>
                  <a:close/>
                  <a:moveTo>
                    <a:pt x="12" y="31"/>
                  </a:moveTo>
                  <a:lnTo>
                    <a:pt x="12" y="31"/>
                  </a:lnTo>
                  <a:cubicBezTo>
                    <a:pt x="8" y="28"/>
                    <a:pt x="5" y="26"/>
                    <a:pt x="4" y="24"/>
                  </a:cubicBezTo>
                  <a:cubicBezTo>
                    <a:pt x="1" y="21"/>
                    <a:pt x="0" y="18"/>
                    <a:pt x="0" y="14"/>
                  </a:cubicBezTo>
                  <a:cubicBezTo>
                    <a:pt x="0" y="10"/>
                    <a:pt x="2" y="7"/>
                    <a:pt x="5" y="4"/>
                  </a:cubicBezTo>
                  <a:cubicBezTo>
                    <a:pt x="9" y="2"/>
                    <a:pt x="13" y="0"/>
                    <a:pt x="18" y="0"/>
                  </a:cubicBezTo>
                  <a:cubicBezTo>
                    <a:pt x="23" y="0"/>
                    <a:pt x="27" y="1"/>
                    <a:pt x="30" y="4"/>
                  </a:cubicBezTo>
                  <a:cubicBezTo>
                    <a:pt x="32" y="7"/>
                    <a:pt x="34" y="10"/>
                    <a:pt x="34" y="13"/>
                  </a:cubicBezTo>
                  <a:cubicBezTo>
                    <a:pt x="34" y="17"/>
                    <a:pt x="32" y="20"/>
                    <a:pt x="29" y="23"/>
                  </a:cubicBezTo>
                  <a:cubicBezTo>
                    <a:pt x="28" y="24"/>
                    <a:pt x="25" y="26"/>
                    <a:pt x="21" y="28"/>
                  </a:cubicBezTo>
                  <a:cubicBezTo>
                    <a:pt x="26" y="32"/>
                    <a:pt x="30" y="35"/>
                    <a:pt x="32" y="38"/>
                  </a:cubicBezTo>
                  <a:cubicBezTo>
                    <a:pt x="34" y="41"/>
                    <a:pt x="36" y="44"/>
                    <a:pt x="36" y="48"/>
                  </a:cubicBezTo>
                  <a:cubicBezTo>
                    <a:pt x="36" y="52"/>
                    <a:pt x="34" y="56"/>
                    <a:pt x="31" y="59"/>
                  </a:cubicBezTo>
                  <a:cubicBezTo>
                    <a:pt x="27" y="62"/>
                    <a:pt x="23" y="63"/>
                    <a:pt x="18" y="63"/>
                  </a:cubicBezTo>
                  <a:cubicBezTo>
                    <a:pt x="13" y="63"/>
                    <a:pt x="9" y="62"/>
                    <a:pt x="5" y="59"/>
                  </a:cubicBezTo>
                  <a:cubicBezTo>
                    <a:pt x="2" y="56"/>
                    <a:pt x="0" y="53"/>
                    <a:pt x="0" y="48"/>
                  </a:cubicBezTo>
                  <a:cubicBezTo>
                    <a:pt x="0" y="44"/>
                    <a:pt x="1" y="41"/>
                    <a:pt x="3" y="38"/>
                  </a:cubicBezTo>
                  <a:cubicBezTo>
                    <a:pt x="5" y="36"/>
                    <a:pt x="8" y="34"/>
                    <a:pt x="12" y="31"/>
                  </a:cubicBezTo>
                  <a:lnTo>
                    <a:pt x="12" y="31"/>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28" name="Freeform 408"/>
            <p:cNvSpPr>
              <a:spLocks/>
            </p:cNvSpPr>
            <p:nvPr/>
          </p:nvSpPr>
          <p:spPr bwMode="auto">
            <a:xfrm>
              <a:off x="327" y="6277"/>
              <a:ext cx="155" cy="183"/>
            </a:xfrm>
            <a:custGeom>
              <a:avLst/>
              <a:gdLst/>
              <a:ahLst/>
              <a:cxnLst>
                <a:cxn ang="0">
                  <a:pos x="118" y="6"/>
                </a:cxn>
                <a:cxn ang="0">
                  <a:pos x="118" y="6"/>
                </a:cxn>
                <a:cxn ang="0">
                  <a:pos x="123" y="23"/>
                </a:cxn>
                <a:cxn ang="0">
                  <a:pos x="125" y="37"/>
                </a:cxn>
                <a:cxn ang="0">
                  <a:pos x="116" y="37"/>
                </a:cxn>
                <a:cxn ang="0">
                  <a:pos x="95" y="17"/>
                </a:cxn>
                <a:cxn ang="0">
                  <a:pos x="71" y="11"/>
                </a:cxn>
                <a:cxn ang="0">
                  <a:pos x="46" y="23"/>
                </a:cxn>
                <a:cxn ang="0">
                  <a:pos x="32" y="71"/>
                </a:cxn>
                <a:cxn ang="0">
                  <a:pos x="35" y="96"/>
                </a:cxn>
                <a:cxn ang="0">
                  <a:pos x="44" y="116"/>
                </a:cxn>
                <a:cxn ang="0">
                  <a:pos x="55" y="125"/>
                </a:cxn>
                <a:cxn ang="0">
                  <a:pos x="75" y="129"/>
                </a:cxn>
                <a:cxn ang="0">
                  <a:pos x="97" y="122"/>
                </a:cxn>
                <a:cxn ang="0">
                  <a:pos x="117" y="101"/>
                </a:cxn>
                <a:cxn ang="0">
                  <a:pos x="127" y="100"/>
                </a:cxn>
                <a:cxn ang="0">
                  <a:pos x="126" y="109"/>
                </a:cxn>
                <a:cxn ang="0">
                  <a:pos x="123" y="122"/>
                </a:cxn>
                <a:cxn ang="0">
                  <a:pos x="122" y="125"/>
                </a:cxn>
                <a:cxn ang="0">
                  <a:pos x="121" y="130"/>
                </a:cxn>
                <a:cxn ang="0">
                  <a:pos x="103" y="137"/>
                </a:cxn>
                <a:cxn ang="0">
                  <a:pos x="75" y="139"/>
                </a:cxn>
                <a:cxn ang="0">
                  <a:pos x="51" y="137"/>
                </a:cxn>
                <a:cxn ang="0">
                  <a:pos x="32" y="129"/>
                </a:cxn>
                <a:cxn ang="0">
                  <a:pos x="13" y="113"/>
                </a:cxn>
                <a:cxn ang="0">
                  <a:pos x="3" y="94"/>
                </a:cxn>
                <a:cxn ang="0">
                  <a:pos x="0" y="71"/>
                </a:cxn>
                <a:cxn ang="0">
                  <a:pos x="20" y="20"/>
                </a:cxn>
                <a:cxn ang="0">
                  <a:pos x="72" y="0"/>
                </a:cxn>
                <a:cxn ang="0">
                  <a:pos x="96" y="2"/>
                </a:cxn>
                <a:cxn ang="0">
                  <a:pos x="118" y="6"/>
                </a:cxn>
                <a:cxn ang="0">
                  <a:pos x="118" y="6"/>
                </a:cxn>
              </a:cxnLst>
              <a:rect l="0" t="0" r="r" b="b"/>
              <a:pathLst>
                <a:path w="127" h="139">
                  <a:moveTo>
                    <a:pt x="118" y="6"/>
                  </a:moveTo>
                  <a:lnTo>
                    <a:pt x="118" y="6"/>
                  </a:lnTo>
                  <a:cubicBezTo>
                    <a:pt x="118" y="8"/>
                    <a:pt x="120" y="14"/>
                    <a:pt x="123" y="23"/>
                  </a:cubicBezTo>
                  <a:cubicBezTo>
                    <a:pt x="124" y="28"/>
                    <a:pt x="125" y="32"/>
                    <a:pt x="125" y="37"/>
                  </a:cubicBezTo>
                  <a:lnTo>
                    <a:pt x="116" y="37"/>
                  </a:lnTo>
                  <a:cubicBezTo>
                    <a:pt x="109" y="28"/>
                    <a:pt x="102" y="21"/>
                    <a:pt x="95" y="17"/>
                  </a:cubicBezTo>
                  <a:cubicBezTo>
                    <a:pt x="88" y="13"/>
                    <a:pt x="80" y="11"/>
                    <a:pt x="71" y="11"/>
                  </a:cubicBezTo>
                  <a:cubicBezTo>
                    <a:pt x="61" y="11"/>
                    <a:pt x="52" y="15"/>
                    <a:pt x="46" y="23"/>
                  </a:cubicBezTo>
                  <a:cubicBezTo>
                    <a:pt x="37" y="35"/>
                    <a:pt x="32" y="51"/>
                    <a:pt x="32" y="71"/>
                  </a:cubicBezTo>
                  <a:cubicBezTo>
                    <a:pt x="32" y="83"/>
                    <a:pt x="33" y="91"/>
                    <a:pt x="35" y="96"/>
                  </a:cubicBezTo>
                  <a:cubicBezTo>
                    <a:pt x="37" y="104"/>
                    <a:pt x="40" y="111"/>
                    <a:pt x="44" y="116"/>
                  </a:cubicBezTo>
                  <a:cubicBezTo>
                    <a:pt x="47" y="119"/>
                    <a:pt x="51" y="123"/>
                    <a:pt x="55" y="125"/>
                  </a:cubicBezTo>
                  <a:cubicBezTo>
                    <a:pt x="61" y="128"/>
                    <a:pt x="68" y="129"/>
                    <a:pt x="75" y="129"/>
                  </a:cubicBezTo>
                  <a:cubicBezTo>
                    <a:pt x="82" y="129"/>
                    <a:pt x="90" y="127"/>
                    <a:pt x="97" y="122"/>
                  </a:cubicBezTo>
                  <a:cubicBezTo>
                    <a:pt x="104" y="118"/>
                    <a:pt x="111" y="111"/>
                    <a:pt x="117" y="101"/>
                  </a:cubicBezTo>
                  <a:cubicBezTo>
                    <a:pt x="120" y="101"/>
                    <a:pt x="123" y="100"/>
                    <a:pt x="127" y="100"/>
                  </a:cubicBezTo>
                  <a:cubicBezTo>
                    <a:pt x="127" y="103"/>
                    <a:pt x="126" y="106"/>
                    <a:pt x="126" y="109"/>
                  </a:cubicBezTo>
                  <a:cubicBezTo>
                    <a:pt x="126" y="110"/>
                    <a:pt x="125" y="114"/>
                    <a:pt x="123" y="122"/>
                  </a:cubicBezTo>
                  <a:lnTo>
                    <a:pt x="122" y="125"/>
                  </a:lnTo>
                  <a:lnTo>
                    <a:pt x="121" y="130"/>
                  </a:lnTo>
                  <a:cubicBezTo>
                    <a:pt x="117" y="133"/>
                    <a:pt x="111" y="135"/>
                    <a:pt x="103" y="137"/>
                  </a:cubicBezTo>
                  <a:cubicBezTo>
                    <a:pt x="96" y="139"/>
                    <a:pt x="86" y="139"/>
                    <a:pt x="75" y="139"/>
                  </a:cubicBezTo>
                  <a:cubicBezTo>
                    <a:pt x="67" y="139"/>
                    <a:pt x="59" y="139"/>
                    <a:pt x="51" y="137"/>
                  </a:cubicBezTo>
                  <a:cubicBezTo>
                    <a:pt x="44" y="135"/>
                    <a:pt x="37" y="133"/>
                    <a:pt x="32" y="129"/>
                  </a:cubicBezTo>
                  <a:cubicBezTo>
                    <a:pt x="24" y="125"/>
                    <a:pt x="18" y="119"/>
                    <a:pt x="13" y="113"/>
                  </a:cubicBezTo>
                  <a:cubicBezTo>
                    <a:pt x="9" y="108"/>
                    <a:pt x="5" y="101"/>
                    <a:pt x="3" y="94"/>
                  </a:cubicBezTo>
                  <a:cubicBezTo>
                    <a:pt x="1" y="88"/>
                    <a:pt x="0" y="80"/>
                    <a:pt x="0" y="71"/>
                  </a:cubicBezTo>
                  <a:cubicBezTo>
                    <a:pt x="0" y="51"/>
                    <a:pt x="7" y="34"/>
                    <a:pt x="20" y="20"/>
                  </a:cubicBezTo>
                  <a:cubicBezTo>
                    <a:pt x="34" y="7"/>
                    <a:pt x="51" y="0"/>
                    <a:pt x="72" y="0"/>
                  </a:cubicBezTo>
                  <a:cubicBezTo>
                    <a:pt x="81" y="0"/>
                    <a:pt x="89" y="1"/>
                    <a:pt x="96" y="2"/>
                  </a:cubicBezTo>
                  <a:cubicBezTo>
                    <a:pt x="104" y="3"/>
                    <a:pt x="111" y="4"/>
                    <a:pt x="118" y="6"/>
                  </a:cubicBezTo>
                  <a:lnTo>
                    <a:pt x="118" y="6"/>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29" name="Freeform 409"/>
            <p:cNvSpPr>
              <a:spLocks noEditPoints="1"/>
            </p:cNvSpPr>
            <p:nvPr/>
          </p:nvSpPr>
          <p:spPr bwMode="auto">
            <a:xfrm>
              <a:off x="500" y="6341"/>
              <a:ext cx="116" cy="121"/>
            </a:xfrm>
            <a:custGeom>
              <a:avLst/>
              <a:gdLst/>
              <a:ahLst/>
              <a:cxnLst>
                <a:cxn ang="0">
                  <a:pos x="82" y="13"/>
                </a:cxn>
                <a:cxn ang="0">
                  <a:pos x="82" y="13"/>
                </a:cxn>
                <a:cxn ang="0">
                  <a:pos x="92" y="28"/>
                </a:cxn>
                <a:cxn ang="0">
                  <a:pos x="95" y="43"/>
                </a:cxn>
                <a:cxn ang="0">
                  <a:pos x="91" y="66"/>
                </a:cxn>
                <a:cxn ang="0">
                  <a:pos x="74" y="85"/>
                </a:cxn>
                <a:cxn ang="0">
                  <a:pos x="48" y="91"/>
                </a:cxn>
                <a:cxn ang="0">
                  <a:pos x="21" y="84"/>
                </a:cxn>
                <a:cxn ang="0">
                  <a:pos x="5" y="67"/>
                </a:cxn>
                <a:cxn ang="0">
                  <a:pos x="0" y="44"/>
                </a:cxn>
                <a:cxn ang="0">
                  <a:pos x="2" y="30"/>
                </a:cxn>
                <a:cxn ang="0">
                  <a:pos x="9" y="18"/>
                </a:cxn>
                <a:cxn ang="0">
                  <a:pos x="17" y="9"/>
                </a:cxn>
                <a:cxn ang="0">
                  <a:pos x="31" y="2"/>
                </a:cxn>
                <a:cxn ang="0">
                  <a:pos x="48" y="0"/>
                </a:cxn>
                <a:cxn ang="0">
                  <a:pos x="82" y="13"/>
                </a:cxn>
                <a:cxn ang="0">
                  <a:pos x="82" y="13"/>
                </a:cxn>
                <a:cxn ang="0">
                  <a:pos x="25" y="49"/>
                </a:cxn>
                <a:cxn ang="0">
                  <a:pos x="25" y="49"/>
                </a:cxn>
                <a:cxn ang="0">
                  <a:pos x="27" y="64"/>
                </a:cxn>
                <a:cxn ang="0">
                  <a:pos x="31" y="76"/>
                </a:cxn>
                <a:cxn ang="0">
                  <a:pos x="37" y="81"/>
                </a:cxn>
                <a:cxn ang="0">
                  <a:pos x="48" y="84"/>
                </a:cxn>
                <a:cxn ang="0">
                  <a:pos x="61" y="79"/>
                </a:cxn>
                <a:cxn ang="0">
                  <a:pos x="68" y="64"/>
                </a:cxn>
                <a:cxn ang="0">
                  <a:pos x="70" y="42"/>
                </a:cxn>
                <a:cxn ang="0">
                  <a:pos x="64" y="15"/>
                </a:cxn>
                <a:cxn ang="0">
                  <a:pos x="47" y="7"/>
                </a:cxn>
                <a:cxn ang="0">
                  <a:pos x="34" y="12"/>
                </a:cxn>
                <a:cxn ang="0">
                  <a:pos x="27" y="25"/>
                </a:cxn>
                <a:cxn ang="0">
                  <a:pos x="25" y="49"/>
                </a:cxn>
                <a:cxn ang="0">
                  <a:pos x="25" y="49"/>
                </a:cxn>
              </a:cxnLst>
              <a:rect l="0" t="0" r="r" b="b"/>
              <a:pathLst>
                <a:path w="95" h="91">
                  <a:moveTo>
                    <a:pt x="82" y="13"/>
                  </a:moveTo>
                  <a:lnTo>
                    <a:pt x="82" y="13"/>
                  </a:lnTo>
                  <a:cubicBezTo>
                    <a:pt x="86" y="17"/>
                    <a:pt x="90" y="22"/>
                    <a:pt x="92" y="28"/>
                  </a:cubicBezTo>
                  <a:cubicBezTo>
                    <a:pt x="94" y="33"/>
                    <a:pt x="95" y="39"/>
                    <a:pt x="95" y="43"/>
                  </a:cubicBezTo>
                  <a:cubicBezTo>
                    <a:pt x="95" y="53"/>
                    <a:pt x="94" y="60"/>
                    <a:pt x="91" y="66"/>
                  </a:cubicBezTo>
                  <a:cubicBezTo>
                    <a:pt x="87" y="74"/>
                    <a:pt x="81" y="81"/>
                    <a:pt x="74" y="85"/>
                  </a:cubicBezTo>
                  <a:cubicBezTo>
                    <a:pt x="66" y="89"/>
                    <a:pt x="58" y="91"/>
                    <a:pt x="48" y="91"/>
                  </a:cubicBezTo>
                  <a:cubicBezTo>
                    <a:pt x="38" y="91"/>
                    <a:pt x="28" y="88"/>
                    <a:pt x="21" y="84"/>
                  </a:cubicBezTo>
                  <a:cubicBezTo>
                    <a:pt x="13" y="79"/>
                    <a:pt x="8" y="73"/>
                    <a:pt x="5" y="67"/>
                  </a:cubicBezTo>
                  <a:cubicBezTo>
                    <a:pt x="2" y="61"/>
                    <a:pt x="0" y="53"/>
                    <a:pt x="0" y="44"/>
                  </a:cubicBezTo>
                  <a:cubicBezTo>
                    <a:pt x="0" y="40"/>
                    <a:pt x="1" y="35"/>
                    <a:pt x="2" y="30"/>
                  </a:cubicBezTo>
                  <a:cubicBezTo>
                    <a:pt x="4" y="26"/>
                    <a:pt x="6" y="22"/>
                    <a:pt x="9" y="18"/>
                  </a:cubicBezTo>
                  <a:cubicBezTo>
                    <a:pt x="11" y="15"/>
                    <a:pt x="14" y="12"/>
                    <a:pt x="17" y="9"/>
                  </a:cubicBezTo>
                  <a:cubicBezTo>
                    <a:pt x="22" y="6"/>
                    <a:pt x="27" y="4"/>
                    <a:pt x="31" y="2"/>
                  </a:cubicBezTo>
                  <a:cubicBezTo>
                    <a:pt x="36" y="1"/>
                    <a:pt x="42" y="0"/>
                    <a:pt x="48" y="0"/>
                  </a:cubicBezTo>
                  <a:cubicBezTo>
                    <a:pt x="63" y="0"/>
                    <a:pt x="74" y="5"/>
                    <a:pt x="82" y="13"/>
                  </a:cubicBezTo>
                  <a:lnTo>
                    <a:pt x="82" y="13"/>
                  </a:lnTo>
                  <a:close/>
                  <a:moveTo>
                    <a:pt x="25" y="49"/>
                  </a:moveTo>
                  <a:lnTo>
                    <a:pt x="25" y="49"/>
                  </a:lnTo>
                  <a:cubicBezTo>
                    <a:pt x="26" y="57"/>
                    <a:pt x="26" y="62"/>
                    <a:pt x="27" y="64"/>
                  </a:cubicBezTo>
                  <a:cubicBezTo>
                    <a:pt x="28" y="68"/>
                    <a:pt x="29" y="72"/>
                    <a:pt x="31" y="76"/>
                  </a:cubicBezTo>
                  <a:cubicBezTo>
                    <a:pt x="32" y="78"/>
                    <a:pt x="34" y="80"/>
                    <a:pt x="37" y="81"/>
                  </a:cubicBezTo>
                  <a:cubicBezTo>
                    <a:pt x="40" y="83"/>
                    <a:pt x="44" y="84"/>
                    <a:pt x="48" y="84"/>
                  </a:cubicBezTo>
                  <a:cubicBezTo>
                    <a:pt x="53" y="84"/>
                    <a:pt x="58" y="82"/>
                    <a:pt x="61" y="79"/>
                  </a:cubicBezTo>
                  <a:cubicBezTo>
                    <a:pt x="64" y="76"/>
                    <a:pt x="67" y="71"/>
                    <a:pt x="68" y="64"/>
                  </a:cubicBezTo>
                  <a:cubicBezTo>
                    <a:pt x="69" y="59"/>
                    <a:pt x="70" y="52"/>
                    <a:pt x="70" y="42"/>
                  </a:cubicBezTo>
                  <a:cubicBezTo>
                    <a:pt x="70" y="29"/>
                    <a:pt x="68" y="20"/>
                    <a:pt x="64" y="15"/>
                  </a:cubicBezTo>
                  <a:cubicBezTo>
                    <a:pt x="60" y="10"/>
                    <a:pt x="54" y="7"/>
                    <a:pt x="47" y="7"/>
                  </a:cubicBezTo>
                  <a:cubicBezTo>
                    <a:pt x="42" y="7"/>
                    <a:pt x="38" y="9"/>
                    <a:pt x="34" y="12"/>
                  </a:cubicBezTo>
                  <a:cubicBezTo>
                    <a:pt x="31" y="15"/>
                    <a:pt x="28" y="19"/>
                    <a:pt x="27" y="25"/>
                  </a:cubicBezTo>
                  <a:cubicBezTo>
                    <a:pt x="26" y="29"/>
                    <a:pt x="25" y="37"/>
                    <a:pt x="25" y="49"/>
                  </a:cubicBezTo>
                  <a:lnTo>
                    <a:pt x="25" y="49"/>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30" name="Freeform 410"/>
            <p:cNvSpPr>
              <a:spLocks/>
            </p:cNvSpPr>
            <p:nvPr/>
          </p:nvSpPr>
          <p:spPr bwMode="auto">
            <a:xfrm>
              <a:off x="630" y="6337"/>
              <a:ext cx="210" cy="121"/>
            </a:xfrm>
            <a:custGeom>
              <a:avLst/>
              <a:gdLst/>
              <a:ahLst/>
              <a:cxnLst>
                <a:cxn ang="0">
                  <a:pos x="1" y="85"/>
                </a:cxn>
                <a:cxn ang="0">
                  <a:pos x="13" y="82"/>
                </a:cxn>
                <a:cxn ang="0">
                  <a:pos x="14" y="62"/>
                </a:cxn>
                <a:cxn ang="0">
                  <a:pos x="14" y="45"/>
                </a:cxn>
                <a:cxn ang="0">
                  <a:pos x="14" y="32"/>
                </a:cxn>
                <a:cxn ang="0">
                  <a:pos x="0" y="19"/>
                </a:cxn>
                <a:cxn ang="0">
                  <a:pos x="5" y="14"/>
                </a:cxn>
                <a:cxn ang="0">
                  <a:pos x="30" y="0"/>
                </a:cxn>
                <a:cxn ang="0">
                  <a:pos x="36" y="2"/>
                </a:cxn>
                <a:cxn ang="0">
                  <a:pos x="36" y="14"/>
                </a:cxn>
                <a:cxn ang="0">
                  <a:pos x="52" y="5"/>
                </a:cxn>
                <a:cxn ang="0">
                  <a:pos x="83" y="6"/>
                </a:cxn>
                <a:cxn ang="0">
                  <a:pos x="108" y="8"/>
                </a:cxn>
                <a:cxn ang="0">
                  <a:pos x="129" y="3"/>
                </a:cxn>
                <a:cxn ang="0">
                  <a:pos x="160" y="36"/>
                </a:cxn>
                <a:cxn ang="0">
                  <a:pos x="160" y="70"/>
                </a:cxn>
                <a:cxn ang="0">
                  <a:pos x="161" y="82"/>
                </a:cxn>
                <a:cxn ang="0">
                  <a:pos x="172" y="85"/>
                </a:cxn>
                <a:cxn ang="0">
                  <a:pos x="172" y="91"/>
                </a:cxn>
                <a:cxn ang="0">
                  <a:pos x="163" y="91"/>
                </a:cxn>
                <a:cxn ang="0">
                  <a:pos x="128" y="91"/>
                </a:cxn>
                <a:cxn ang="0">
                  <a:pos x="127" y="86"/>
                </a:cxn>
                <a:cxn ang="0">
                  <a:pos x="138" y="80"/>
                </a:cxn>
                <a:cxn ang="0">
                  <a:pos x="138" y="39"/>
                </a:cxn>
                <a:cxn ang="0">
                  <a:pos x="133" y="20"/>
                </a:cxn>
                <a:cxn ang="0">
                  <a:pos x="121" y="13"/>
                </a:cxn>
                <a:cxn ang="0">
                  <a:pos x="98" y="26"/>
                </a:cxn>
                <a:cxn ang="0">
                  <a:pos x="98" y="43"/>
                </a:cxn>
                <a:cxn ang="0">
                  <a:pos x="98" y="64"/>
                </a:cxn>
                <a:cxn ang="0">
                  <a:pos x="99" y="81"/>
                </a:cxn>
                <a:cxn ang="0">
                  <a:pos x="113" y="85"/>
                </a:cxn>
                <a:cxn ang="0">
                  <a:pos x="113" y="91"/>
                </a:cxn>
                <a:cxn ang="0">
                  <a:pos x="106" y="91"/>
                </a:cxn>
                <a:cxn ang="0">
                  <a:pos x="89" y="90"/>
                </a:cxn>
                <a:cxn ang="0">
                  <a:pos x="64" y="91"/>
                </a:cxn>
                <a:cxn ang="0">
                  <a:pos x="62" y="85"/>
                </a:cxn>
                <a:cxn ang="0">
                  <a:pos x="74" y="83"/>
                </a:cxn>
                <a:cxn ang="0">
                  <a:pos x="76" y="72"/>
                </a:cxn>
                <a:cxn ang="0">
                  <a:pos x="76" y="45"/>
                </a:cxn>
                <a:cxn ang="0">
                  <a:pos x="69" y="17"/>
                </a:cxn>
                <a:cxn ang="0">
                  <a:pos x="43" y="18"/>
                </a:cxn>
                <a:cxn ang="0">
                  <a:pos x="36" y="27"/>
                </a:cxn>
                <a:cxn ang="0">
                  <a:pos x="36" y="29"/>
                </a:cxn>
                <a:cxn ang="0">
                  <a:pos x="36" y="62"/>
                </a:cxn>
                <a:cxn ang="0">
                  <a:pos x="36" y="80"/>
                </a:cxn>
                <a:cxn ang="0">
                  <a:pos x="42" y="83"/>
                </a:cxn>
                <a:cxn ang="0">
                  <a:pos x="48" y="87"/>
                </a:cxn>
                <a:cxn ang="0">
                  <a:pos x="45" y="91"/>
                </a:cxn>
                <a:cxn ang="0">
                  <a:pos x="23" y="90"/>
                </a:cxn>
                <a:cxn ang="0">
                  <a:pos x="0" y="91"/>
                </a:cxn>
                <a:cxn ang="0">
                  <a:pos x="1" y="85"/>
                </a:cxn>
              </a:cxnLst>
              <a:rect l="0" t="0" r="r" b="b"/>
              <a:pathLst>
                <a:path w="172" h="91">
                  <a:moveTo>
                    <a:pt x="1" y="85"/>
                  </a:moveTo>
                  <a:lnTo>
                    <a:pt x="1" y="85"/>
                  </a:lnTo>
                  <a:cubicBezTo>
                    <a:pt x="1" y="84"/>
                    <a:pt x="2" y="84"/>
                    <a:pt x="3" y="84"/>
                  </a:cubicBezTo>
                  <a:cubicBezTo>
                    <a:pt x="7" y="84"/>
                    <a:pt x="10" y="83"/>
                    <a:pt x="13" y="82"/>
                  </a:cubicBezTo>
                  <a:cubicBezTo>
                    <a:pt x="13" y="82"/>
                    <a:pt x="13" y="81"/>
                    <a:pt x="13" y="81"/>
                  </a:cubicBezTo>
                  <a:cubicBezTo>
                    <a:pt x="14" y="80"/>
                    <a:pt x="14" y="74"/>
                    <a:pt x="14" y="62"/>
                  </a:cubicBezTo>
                  <a:lnTo>
                    <a:pt x="14" y="56"/>
                  </a:lnTo>
                  <a:lnTo>
                    <a:pt x="14" y="45"/>
                  </a:lnTo>
                  <a:lnTo>
                    <a:pt x="14" y="34"/>
                  </a:lnTo>
                  <a:lnTo>
                    <a:pt x="14" y="32"/>
                  </a:lnTo>
                  <a:cubicBezTo>
                    <a:pt x="14" y="28"/>
                    <a:pt x="13" y="26"/>
                    <a:pt x="12" y="24"/>
                  </a:cubicBezTo>
                  <a:cubicBezTo>
                    <a:pt x="10" y="23"/>
                    <a:pt x="6" y="21"/>
                    <a:pt x="0" y="19"/>
                  </a:cubicBezTo>
                  <a:lnTo>
                    <a:pt x="0" y="15"/>
                  </a:lnTo>
                  <a:cubicBezTo>
                    <a:pt x="1" y="15"/>
                    <a:pt x="3" y="14"/>
                    <a:pt x="5" y="14"/>
                  </a:cubicBezTo>
                  <a:cubicBezTo>
                    <a:pt x="11" y="13"/>
                    <a:pt x="16" y="11"/>
                    <a:pt x="21" y="8"/>
                  </a:cubicBezTo>
                  <a:cubicBezTo>
                    <a:pt x="24" y="6"/>
                    <a:pt x="27" y="4"/>
                    <a:pt x="30" y="0"/>
                  </a:cubicBezTo>
                  <a:lnTo>
                    <a:pt x="36" y="0"/>
                  </a:lnTo>
                  <a:lnTo>
                    <a:pt x="36" y="2"/>
                  </a:lnTo>
                  <a:lnTo>
                    <a:pt x="36" y="10"/>
                  </a:lnTo>
                  <a:lnTo>
                    <a:pt x="36" y="14"/>
                  </a:lnTo>
                  <a:lnTo>
                    <a:pt x="36" y="16"/>
                  </a:lnTo>
                  <a:cubicBezTo>
                    <a:pt x="43" y="10"/>
                    <a:pt x="48" y="7"/>
                    <a:pt x="52" y="5"/>
                  </a:cubicBezTo>
                  <a:cubicBezTo>
                    <a:pt x="57" y="4"/>
                    <a:pt x="62" y="3"/>
                    <a:pt x="68" y="3"/>
                  </a:cubicBezTo>
                  <a:cubicBezTo>
                    <a:pt x="73" y="3"/>
                    <a:pt x="78" y="4"/>
                    <a:pt x="83" y="6"/>
                  </a:cubicBezTo>
                  <a:cubicBezTo>
                    <a:pt x="88" y="9"/>
                    <a:pt x="93" y="13"/>
                    <a:pt x="96" y="18"/>
                  </a:cubicBezTo>
                  <a:cubicBezTo>
                    <a:pt x="101" y="13"/>
                    <a:pt x="105" y="10"/>
                    <a:pt x="108" y="8"/>
                  </a:cubicBezTo>
                  <a:cubicBezTo>
                    <a:pt x="111" y="7"/>
                    <a:pt x="114" y="6"/>
                    <a:pt x="118" y="5"/>
                  </a:cubicBezTo>
                  <a:cubicBezTo>
                    <a:pt x="122" y="4"/>
                    <a:pt x="125" y="3"/>
                    <a:pt x="129" y="3"/>
                  </a:cubicBezTo>
                  <a:cubicBezTo>
                    <a:pt x="139" y="3"/>
                    <a:pt x="146" y="6"/>
                    <a:pt x="152" y="12"/>
                  </a:cubicBezTo>
                  <a:cubicBezTo>
                    <a:pt x="157" y="18"/>
                    <a:pt x="160" y="26"/>
                    <a:pt x="160" y="36"/>
                  </a:cubicBezTo>
                  <a:lnTo>
                    <a:pt x="160" y="52"/>
                  </a:lnTo>
                  <a:cubicBezTo>
                    <a:pt x="160" y="55"/>
                    <a:pt x="160" y="61"/>
                    <a:pt x="160" y="70"/>
                  </a:cubicBezTo>
                  <a:lnTo>
                    <a:pt x="160" y="78"/>
                  </a:lnTo>
                  <a:cubicBezTo>
                    <a:pt x="160" y="79"/>
                    <a:pt x="160" y="80"/>
                    <a:pt x="161" y="82"/>
                  </a:cubicBezTo>
                  <a:cubicBezTo>
                    <a:pt x="164" y="83"/>
                    <a:pt x="166" y="84"/>
                    <a:pt x="168" y="84"/>
                  </a:cubicBezTo>
                  <a:cubicBezTo>
                    <a:pt x="169" y="84"/>
                    <a:pt x="171" y="85"/>
                    <a:pt x="172" y="85"/>
                  </a:cubicBezTo>
                  <a:cubicBezTo>
                    <a:pt x="172" y="87"/>
                    <a:pt x="172" y="88"/>
                    <a:pt x="172" y="88"/>
                  </a:cubicBezTo>
                  <a:lnTo>
                    <a:pt x="172" y="91"/>
                  </a:lnTo>
                  <a:cubicBezTo>
                    <a:pt x="170" y="91"/>
                    <a:pt x="169" y="91"/>
                    <a:pt x="168" y="91"/>
                  </a:cubicBezTo>
                  <a:cubicBezTo>
                    <a:pt x="168" y="91"/>
                    <a:pt x="166" y="91"/>
                    <a:pt x="163" y="91"/>
                  </a:cubicBezTo>
                  <a:cubicBezTo>
                    <a:pt x="160" y="90"/>
                    <a:pt x="157" y="90"/>
                    <a:pt x="153" y="90"/>
                  </a:cubicBezTo>
                  <a:cubicBezTo>
                    <a:pt x="142" y="90"/>
                    <a:pt x="134" y="90"/>
                    <a:pt x="128" y="91"/>
                  </a:cubicBezTo>
                  <a:cubicBezTo>
                    <a:pt x="127" y="89"/>
                    <a:pt x="127" y="88"/>
                    <a:pt x="127" y="87"/>
                  </a:cubicBezTo>
                  <a:lnTo>
                    <a:pt x="127" y="86"/>
                  </a:lnTo>
                  <a:cubicBezTo>
                    <a:pt x="128" y="85"/>
                    <a:pt x="131" y="84"/>
                    <a:pt x="136" y="82"/>
                  </a:cubicBezTo>
                  <a:cubicBezTo>
                    <a:pt x="137" y="81"/>
                    <a:pt x="137" y="80"/>
                    <a:pt x="138" y="80"/>
                  </a:cubicBezTo>
                  <a:cubicBezTo>
                    <a:pt x="138" y="78"/>
                    <a:pt x="138" y="74"/>
                    <a:pt x="138" y="68"/>
                  </a:cubicBezTo>
                  <a:lnTo>
                    <a:pt x="138" y="39"/>
                  </a:lnTo>
                  <a:cubicBezTo>
                    <a:pt x="137" y="34"/>
                    <a:pt x="137" y="30"/>
                    <a:pt x="136" y="27"/>
                  </a:cubicBezTo>
                  <a:cubicBezTo>
                    <a:pt x="136" y="24"/>
                    <a:pt x="135" y="21"/>
                    <a:pt x="133" y="20"/>
                  </a:cubicBezTo>
                  <a:cubicBezTo>
                    <a:pt x="132" y="18"/>
                    <a:pt x="130" y="16"/>
                    <a:pt x="128" y="15"/>
                  </a:cubicBezTo>
                  <a:cubicBezTo>
                    <a:pt x="126" y="14"/>
                    <a:pt x="123" y="13"/>
                    <a:pt x="121" y="13"/>
                  </a:cubicBezTo>
                  <a:cubicBezTo>
                    <a:pt x="117" y="13"/>
                    <a:pt x="113" y="14"/>
                    <a:pt x="109" y="17"/>
                  </a:cubicBezTo>
                  <a:cubicBezTo>
                    <a:pt x="105" y="19"/>
                    <a:pt x="101" y="22"/>
                    <a:pt x="98" y="26"/>
                  </a:cubicBezTo>
                  <a:lnTo>
                    <a:pt x="98" y="29"/>
                  </a:lnTo>
                  <a:lnTo>
                    <a:pt x="98" y="43"/>
                  </a:lnTo>
                  <a:lnTo>
                    <a:pt x="98" y="54"/>
                  </a:lnTo>
                  <a:lnTo>
                    <a:pt x="98" y="64"/>
                  </a:lnTo>
                  <a:lnTo>
                    <a:pt x="98" y="73"/>
                  </a:lnTo>
                  <a:cubicBezTo>
                    <a:pt x="98" y="78"/>
                    <a:pt x="99" y="80"/>
                    <a:pt x="99" y="81"/>
                  </a:cubicBezTo>
                  <a:cubicBezTo>
                    <a:pt x="101" y="83"/>
                    <a:pt x="104" y="83"/>
                    <a:pt x="110" y="84"/>
                  </a:cubicBezTo>
                  <a:lnTo>
                    <a:pt x="113" y="85"/>
                  </a:lnTo>
                  <a:cubicBezTo>
                    <a:pt x="113" y="87"/>
                    <a:pt x="114" y="88"/>
                    <a:pt x="114" y="89"/>
                  </a:cubicBezTo>
                  <a:cubicBezTo>
                    <a:pt x="114" y="89"/>
                    <a:pt x="113" y="90"/>
                    <a:pt x="113" y="91"/>
                  </a:cubicBezTo>
                  <a:lnTo>
                    <a:pt x="110" y="91"/>
                  </a:lnTo>
                  <a:lnTo>
                    <a:pt x="106" y="91"/>
                  </a:lnTo>
                  <a:lnTo>
                    <a:pt x="104" y="91"/>
                  </a:lnTo>
                  <a:cubicBezTo>
                    <a:pt x="99" y="91"/>
                    <a:pt x="94" y="90"/>
                    <a:pt x="89" y="90"/>
                  </a:cubicBezTo>
                  <a:lnTo>
                    <a:pt x="78" y="90"/>
                  </a:lnTo>
                  <a:cubicBezTo>
                    <a:pt x="75" y="90"/>
                    <a:pt x="70" y="90"/>
                    <a:pt x="64" y="91"/>
                  </a:cubicBezTo>
                  <a:lnTo>
                    <a:pt x="62" y="91"/>
                  </a:lnTo>
                  <a:lnTo>
                    <a:pt x="62" y="85"/>
                  </a:lnTo>
                  <a:cubicBezTo>
                    <a:pt x="64" y="84"/>
                    <a:pt x="67" y="83"/>
                    <a:pt x="73" y="83"/>
                  </a:cubicBezTo>
                  <a:cubicBezTo>
                    <a:pt x="73" y="83"/>
                    <a:pt x="74" y="83"/>
                    <a:pt x="74" y="83"/>
                  </a:cubicBezTo>
                  <a:cubicBezTo>
                    <a:pt x="75" y="82"/>
                    <a:pt x="75" y="81"/>
                    <a:pt x="76" y="80"/>
                  </a:cubicBezTo>
                  <a:cubicBezTo>
                    <a:pt x="76" y="79"/>
                    <a:pt x="76" y="76"/>
                    <a:pt x="76" y="72"/>
                  </a:cubicBezTo>
                  <a:lnTo>
                    <a:pt x="76" y="51"/>
                  </a:lnTo>
                  <a:lnTo>
                    <a:pt x="76" y="45"/>
                  </a:lnTo>
                  <a:cubicBezTo>
                    <a:pt x="76" y="35"/>
                    <a:pt x="76" y="28"/>
                    <a:pt x="75" y="25"/>
                  </a:cubicBezTo>
                  <a:cubicBezTo>
                    <a:pt x="74" y="22"/>
                    <a:pt x="72" y="19"/>
                    <a:pt x="69" y="17"/>
                  </a:cubicBezTo>
                  <a:cubicBezTo>
                    <a:pt x="66" y="15"/>
                    <a:pt x="62" y="14"/>
                    <a:pt x="58" y="14"/>
                  </a:cubicBezTo>
                  <a:cubicBezTo>
                    <a:pt x="52" y="14"/>
                    <a:pt x="47" y="15"/>
                    <a:pt x="43" y="18"/>
                  </a:cubicBezTo>
                  <a:cubicBezTo>
                    <a:pt x="39" y="21"/>
                    <a:pt x="37" y="23"/>
                    <a:pt x="36" y="25"/>
                  </a:cubicBezTo>
                  <a:cubicBezTo>
                    <a:pt x="36" y="26"/>
                    <a:pt x="36" y="27"/>
                    <a:pt x="36" y="27"/>
                  </a:cubicBezTo>
                  <a:lnTo>
                    <a:pt x="36" y="28"/>
                  </a:lnTo>
                  <a:lnTo>
                    <a:pt x="36" y="29"/>
                  </a:lnTo>
                  <a:cubicBezTo>
                    <a:pt x="36" y="30"/>
                    <a:pt x="36" y="31"/>
                    <a:pt x="36" y="32"/>
                  </a:cubicBezTo>
                  <a:lnTo>
                    <a:pt x="36" y="62"/>
                  </a:lnTo>
                  <a:lnTo>
                    <a:pt x="36" y="77"/>
                  </a:lnTo>
                  <a:cubicBezTo>
                    <a:pt x="36" y="78"/>
                    <a:pt x="36" y="79"/>
                    <a:pt x="36" y="80"/>
                  </a:cubicBezTo>
                  <a:lnTo>
                    <a:pt x="37" y="82"/>
                  </a:lnTo>
                  <a:cubicBezTo>
                    <a:pt x="39" y="82"/>
                    <a:pt x="40" y="83"/>
                    <a:pt x="42" y="83"/>
                  </a:cubicBezTo>
                  <a:cubicBezTo>
                    <a:pt x="44" y="83"/>
                    <a:pt x="46" y="84"/>
                    <a:pt x="48" y="85"/>
                  </a:cubicBezTo>
                  <a:cubicBezTo>
                    <a:pt x="48" y="86"/>
                    <a:pt x="48" y="87"/>
                    <a:pt x="48" y="87"/>
                  </a:cubicBezTo>
                  <a:cubicBezTo>
                    <a:pt x="48" y="88"/>
                    <a:pt x="48" y="89"/>
                    <a:pt x="47" y="91"/>
                  </a:cubicBezTo>
                  <a:cubicBezTo>
                    <a:pt x="46" y="91"/>
                    <a:pt x="45" y="91"/>
                    <a:pt x="45" y="91"/>
                  </a:cubicBezTo>
                  <a:cubicBezTo>
                    <a:pt x="44" y="91"/>
                    <a:pt x="40" y="91"/>
                    <a:pt x="34" y="90"/>
                  </a:cubicBezTo>
                  <a:lnTo>
                    <a:pt x="23" y="90"/>
                  </a:lnTo>
                  <a:cubicBezTo>
                    <a:pt x="18" y="90"/>
                    <a:pt x="11" y="90"/>
                    <a:pt x="3" y="91"/>
                  </a:cubicBezTo>
                  <a:lnTo>
                    <a:pt x="0" y="91"/>
                  </a:lnTo>
                  <a:cubicBezTo>
                    <a:pt x="0" y="90"/>
                    <a:pt x="0" y="89"/>
                    <a:pt x="0" y="87"/>
                  </a:cubicBezTo>
                  <a:cubicBezTo>
                    <a:pt x="0" y="87"/>
                    <a:pt x="0" y="86"/>
                    <a:pt x="1" y="85"/>
                  </a:cubicBezTo>
                  <a:lnTo>
                    <a:pt x="1" y="85"/>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31" name="Freeform 411"/>
            <p:cNvSpPr>
              <a:spLocks noEditPoints="1"/>
            </p:cNvSpPr>
            <p:nvPr/>
          </p:nvSpPr>
          <p:spPr bwMode="auto">
            <a:xfrm>
              <a:off x="842" y="6333"/>
              <a:ext cx="134" cy="195"/>
            </a:xfrm>
            <a:custGeom>
              <a:avLst/>
              <a:gdLst/>
              <a:ahLst/>
              <a:cxnLst>
                <a:cxn ang="0">
                  <a:pos x="0" y="147"/>
                </a:cxn>
                <a:cxn ang="0">
                  <a:pos x="3" y="141"/>
                </a:cxn>
                <a:cxn ang="0">
                  <a:pos x="17" y="135"/>
                </a:cxn>
                <a:cxn ang="0">
                  <a:pos x="17" y="83"/>
                </a:cxn>
                <a:cxn ang="0">
                  <a:pos x="14" y="23"/>
                </a:cxn>
                <a:cxn ang="0">
                  <a:pos x="3" y="13"/>
                </a:cxn>
                <a:cxn ang="0">
                  <a:pos x="34" y="0"/>
                </a:cxn>
                <a:cxn ang="0">
                  <a:pos x="39" y="3"/>
                </a:cxn>
                <a:cxn ang="0">
                  <a:pos x="39" y="17"/>
                </a:cxn>
                <a:cxn ang="0">
                  <a:pos x="73" y="8"/>
                </a:cxn>
                <a:cxn ang="0">
                  <a:pos x="93" y="14"/>
                </a:cxn>
                <a:cxn ang="0">
                  <a:pos x="108" y="36"/>
                </a:cxn>
                <a:cxn ang="0">
                  <a:pos x="107" y="68"/>
                </a:cxn>
                <a:cxn ang="0">
                  <a:pos x="83" y="93"/>
                </a:cxn>
                <a:cxn ang="0">
                  <a:pos x="54" y="95"/>
                </a:cxn>
                <a:cxn ang="0">
                  <a:pos x="40" y="92"/>
                </a:cxn>
                <a:cxn ang="0">
                  <a:pos x="41" y="98"/>
                </a:cxn>
                <a:cxn ang="0">
                  <a:pos x="41" y="125"/>
                </a:cxn>
                <a:cxn ang="0">
                  <a:pos x="41" y="130"/>
                </a:cxn>
                <a:cxn ang="0">
                  <a:pos x="43" y="138"/>
                </a:cxn>
                <a:cxn ang="0">
                  <a:pos x="51" y="140"/>
                </a:cxn>
                <a:cxn ang="0">
                  <a:pos x="57" y="144"/>
                </a:cxn>
                <a:cxn ang="0">
                  <a:pos x="55" y="147"/>
                </a:cxn>
                <a:cxn ang="0">
                  <a:pos x="31" y="146"/>
                </a:cxn>
                <a:cxn ang="0">
                  <a:pos x="23" y="146"/>
                </a:cxn>
                <a:cxn ang="0">
                  <a:pos x="14" y="146"/>
                </a:cxn>
                <a:cxn ang="0">
                  <a:pos x="2" y="147"/>
                </a:cxn>
                <a:cxn ang="0">
                  <a:pos x="40" y="73"/>
                </a:cxn>
                <a:cxn ang="0">
                  <a:pos x="40" y="75"/>
                </a:cxn>
                <a:cxn ang="0">
                  <a:pos x="50" y="87"/>
                </a:cxn>
                <a:cxn ang="0">
                  <a:pos x="72" y="86"/>
                </a:cxn>
                <a:cxn ang="0">
                  <a:pos x="81" y="79"/>
                </a:cxn>
                <a:cxn ang="0">
                  <a:pos x="87" y="59"/>
                </a:cxn>
                <a:cxn ang="0">
                  <a:pos x="57" y="22"/>
                </a:cxn>
                <a:cxn ang="0">
                  <a:pos x="40" y="49"/>
                </a:cxn>
                <a:cxn ang="0">
                  <a:pos x="40" y="73"/>
                </a:cxn>
              </a:cxnLst>
              <a:rect l="0" t="0" r="r" b="b"/>
              <a:pathLst>
                <a:path w="110" h="147">
                  <a:moveTo>
                    <a:pt x="0" y="147"/>
                  </a:moveTo>
                  <a:lnTo>
                    <a:pt x="0" y="147"/>
                  </a:lnTo>
                  <a:lnTo>
                    <a:pt x="0" y="142"/>
                  </a:lnTo>
                  <a:cubicBezTo>
                    <a:pt x="2" y="142"/>
                    <a:pt x="3" y="141"/>
                    <a:pt x="3" y="141"/>
                  </a:cubicBezTo>
                  <a:lnTo>
                    <a:pt x="11" y="138"/>
                  </a:lnTo>
                  <a:cubicBezTo>
                    <a:pt x="14" y="137"/>
                    <a:pt x="16" y="136"/>
                    <a:pt x="17" y="135"/>
                  </a:cubicBezTo>
                  <a:cubicBezTo>
                    <a:pt x="18" y="133"/>
                    <a:pt x="18" y="129"/>
                    <a:pt x="18" y="124"/>
                  </a:cubicBezTo>
                  <a:lnTo>
                    <a:pt x="17" y="83"/>
                  </a:lnTo>
                  <a:lnTo>
                    <a:pt x="16" y="31"/>
                  </a:lnTo>
                  <a:cubicBezTo>
                    <a:pt x="16" y="28"/>
                    <a:pt x="15" y="25"/>
                    <a:pt x="14" y="23"/>
                  </a:cubicBezTo>
                  <a:cubicBezTo>
                    <a:pt x="13" y="22"/>
                    <a:pt x="9" y="20"/>
                    <a:pt x="3" y="18"/>
                  </a:cubicBezTo>
                  <a:lnTo>
                    <a:pt x="3" y="13"/>
                  </a:lnTo>
                  <a:cubicBezTo>
                    <a:pt x="10" y="12"/>
                    <a:pt x="15" y="10"/>
                    <a:pt x="20" y="8"/>
                  </a:cubicBezTo>
                  <a:cubicBezTo>
                    <a:pt x="23" y="7"/>
                    <a:pt x="28" y="4"/>
                    <a:pt x="34" y="0"/>
                  </a:cubicBezTo>
                  <a:lnTo>
                    <a:pt x="39" y="0"/>
                  </a:lnTo>
                  <a:lnTo>
                    <a:pt x="39" y="3"/>
                  </a:lnTo>
                  <a:lnTo>
                    <a:pt x="39" y="14"/>
                  </a:lnTo>
                  <a:cubicBezTo>
                    <a:pt x="39" y="15"/>
                    <a:pt x="39" y="16"/>
                    <a:pt x="39" y="17"/>
                  </a:cubicBezTo>
                  <a:cubicBezTo>
                    <a:pt x="45" y="14"/>
                    <a:pt x="50" y="11"/>
                    <a:pt x="54" y="10"/>
                  </a:cubicBezTo>
                  <a:cubicBezTo>
                    <a:pt x="60" y="9"/>
                    <a:pt x="66" y="8"/>
                    <a:pt x="73" y="8"/>
                  </a:cubicBezTo>
                  <a:cubicBezTo>
                    <a:pt x="80" y="8"/>
                    <a:pt x="86" y="9"/>
                    <a:pt x="91" y="13"/>
                  </a:cubicBezTo>
                  <a:cubicBezTo>
                    <a:pt x="92" y="13"/>
                    <a:pt x="92" y="14"/>
                    <a:pt x="93" y="14"/>
                  </a:cubicBezTo>
                  <a:cubicBezTo>
                    <a:pt x="97" y="17"/>
                    <a:pt x="99" y="19"/>
                    <a:pt x="101" y="21"/>
                  </a:cubicBezTo>
                  <a:cubicBezTo>
                    <a:pt x="104" y="26"/>
                    <a:pt x="107" y="31"/>
                    <a:pt x="108" y="36"/>
                  </a:cubicBezTo>
                  <a:cubicBezTo>
                    <a:pt x="109" y="39"/>
                    <a:pt x="110" y="44"/>
                    <a:pt x="110" y="49"/>
                  </a:cubicBezTo>
                  <a:cubicBezTo>
                    <a:pt x="110" y="57"/>
                    <a:pt x="109" y="63"/>
                    <a:pt x="107" y="68"/>
                  </a:cubicBezTo>
                  <a:cubicBezTo>
                    <a:pt x="105" y="73"/>
                    <a:pt x="102" y="78"/>
                    <a:pt x="98" y="83"/>
                  </a:cubicBezTo>
                  <a:cubicBezTo>
                    <a:pt x="93" y="88"/>
                    <a:pt x="88" y="91"/>
                    <a:pt x="83" y="93"/>
                  </a:cubicBezTo>
                  <a:cubicBezTo>
                    <a:pt x="78" y="95"/>
                    <a:pt x="72" y="97"/>
                    <a:pt x="67" y="97"/>
                  </a:cubicBezTo>
                  <a:cubicBezTo>
                    <a:pt x="61" y="97"/>
                    <a:pt x="57" y="96"/>
                    <a:pt x="54" y="95"/>
                  </a:cubicBezTo>
                  <a:cubicBezTo>
                    <a:pt x="50" y="94"/>
                    <a:pt x="45" y="92"/>
                    <a:pt x="41" y="90"/>
                  </a:cubicBezTo>
                  <a:cubicBezTo>
                    <a:pt x="40" y="91"/>
                    <a:pt x="40" y="92"/>
                    <a:pt x="40" y="92"/>
                  </a:cubicBezTo>
                  <a:lnTo>
                    <a:pt x="41" y="95"/>
                  </a:lnTo>
                  <a:cubicBezTo>
                    <a:pt x="41" y="96"/>
                    <a:pt x="41" y="96"/>
                    <a:pt x="41" y="98"/>
                  </a:cubicBezTo>
                  <a:cubicBezTo>
                    <a:pt x="41" y="98"/>
                    <a:pt x="41" y="101"/>
                    <a:pt x="41" y="106"/>
                  </a:cubicBezTo>
                  <a:lnTo>
                    <a:pt x="41" y="125"/>
                  </a:lnTo>
                  <a:cubicBezTo>
                    <a:pt x="41" y="125"/>
                    <a:pt x="41" y="126"/>
                    <a:pt x="41" y="129"/>
                  </a:cubicBezTo>
                  <a:lnTo>
                    <a:pt x="41" y="130"/>
                  </a:lnTo>
                  <a:cubicBezTo>
                    <a:pt x="41" y="132"/>
                    <a:pt x="41" y="134"/>
                    <a:pt x="41" y="135"/>
                  </a:cubicBezTo>
                  <a:cubicBezTo>
                    <a:pt x="42" y="136"/>
                    <a:pt x="42" y="137"/>
                    <a:pt x="43" y="138"/>
                  </a:cubicBezTo>
                  <a:cubicBezTo>
                    <a:pt x="44" y="138"/>
                    <a:pt x="44" y="138"/>
                    <a:pt x="45" y="139"/>
                  </a:cubicBezTo>
                  <a:cubicBezTo>
                    <a:pt x="47" y="139"/>
                    <a:pt x="49" y="139"/>
                    <a:pt x="51" y="140"/>
                  </a:cubicBezTo>
                  <a:cubicBezTo>
                    <a:pt x="52" y="140"/>
                    <a:pt x="54" y="141"/>
                    <a:pt x="56" y="141"/>
                  </a:cubicBezTo>
                  <a:cubicBezTo>
                    <a:pt x="56" y="142"/>
                    <a:pt x="57" y="143"/>
                    <a:pt x="57" y="144"/>
                  </a:cubicBezTo>
                  <a:cubicBezTo>
                    <a:pt x="57" y="145"/>
                    <a:pt x="57" y="146"/>
                    <a:pt x="57" y="147"/>
                  </a:cubicBezTo>
                  <a:lnTo>
                    <a:pt x="55" y="147"/>
                  </a:lnTo>
                  <a:cubicBezTo>
                    <a:pt x="51" y="147"/>
                    <a:pt x="48" y="147"/>
                    <a:pt x="46" y="147"/>
                  </a:cubicBezTo>
                  <a:lnTo>
                    <a:pt x="31" y="146"/>
                  </a:lnTo>
                  <a:lnTo>
                    <a:pt x="27" y="146"/>
                  </a:lnTo>
                  <a:lnTo>
                    <a:pt x="23" y="146"/>
                  </a:lnTo>
                  <a:lnTo>
                    <a:pt x="20" y="146"/>
                  </a:lnTo>
                  <a:lnTo>
                    <a:pt x="14" y="146"/>
                  </a:lnTo>
                  <a:cubicBezTo>
                    <a:pt x="12" y="146"/>
                    <a:pt x="10" y="146"/>
                    <a:pt x="7" y="147"/>
                  </a:cubicBezTo>
                  <a:cubicBezTo>
                    <a:pt x="5" y="147"/>
                    <a:pt x="3" y="147"/>
                    <a:pt x="2" y="147"/>
                  </a:cubicBezTo>
                  <a:lnTo>
                    <a:pt x="0" y="147"/>
                  </a:lnTo>
                  <a:close/>
                  <a:moveTo>
                    <a:pt x="40" y="73"/>
                  </a:moveTo>
                  <a:lnTo>
                    <a:pt x="40" y="73"/>
                  </a:lnTo>
                  <a:cubicBezTo>
                    <a:pt x="40" y="74"/>
                    <a:pt x="40" y="74"/>
                    <a:pt x="40" y="75"/>
                  </a:cubicBezTo>
                  <a:cubicBezTo>
                    <a:pt x="41" y="78"/>
                    <a:pt x="42" y="80"/>
                    <a:pt x="43" y="82"/>
                  </a:cubicBezTo>
                  <a:cubicBezTo>
                    <a:pt x="45" y="84"/>
                    <a:pt x="48" y="86"/>
                    <a:pt x="50" y="87"/>
                  </a:cubicBezTo>
                  <a:cubicBezTo>
                    <a:pt x="55" y="88"/>
                    <a:pt x="58" y="88"/>
                    <a:pt x="61" y="88"/>
                  </a:cubicBezTo>
                  <a:cubicBezTo>
                    <a:pt x="65" y="88"/>
                    <a:pt x="68" y="88"/>
                    <a:pt x="72" y="86"/>
                  </a:cubicBezTo>
                  <a:cubicBezTo>
                    <a:pt x="75" y="85"/>
                    <a:pt x="78" y="83"/>
                    <a:pt x="80" y="80"/>
                  </a:cubicBezTo>
                  <a:cubicBezTo>
                    <a:pt x="80" y="80"/>
                    <a:pt x="81" y="79"/>
                    <a:pt x="81" y="79"/>
                  </a:cubicBezTo>
                  <a:cubicBezTo>
                    <a:pt x="82" y="77"/>
                    <a:pt x="82" y="77"/>
                    <a:pt x="82" y="76"/>
                  </a:cubicBezTo>
                  <a:cubicBezTo>
                    <a:pt x="85" y="71"/>
                    <a:pt x="87" y="65"/>
                    <a:pt x="87" y="59"/>
                  </a:cubicBezTo>
                  <a:cubicBezTo>
                    <a:pt x="87" y="48"/>
                    <a:pt x="83" y="38"/>
                    <a:pt x="77" y="31"/>
                  </a:cubicBezTo>
                  <a:cubicBezTo>
                    <a:pt x="72" y="25"/>
                    <a:pt x="65" y="22"/>
                    <a:pt x="57" y="22"/>
                  </a:cubicBezTo>
                  <a:cubicBezTo>
                    <a:pt x="52" y="22"/>
                    <a:pt x="46" y="24"/>
                    <a:pt x="40" y="26"/>
                  </a:cubicBezTo>
                  <a:cubicBezTo>
                    <a:pt x="40" y="29"/>
                    <a:pt x="40" y="37"/>
                    <a:pt x="40" y="49"/>
                  </a:cubicBezTo>
                  <a:lnTo>
                    <a:pt x="40" y="69"/>
                  </a:lnTo>
                  <a:cubicBezTo>
                    <a:pt x="40" y="69"/>
                    <a:pt x="40" y="71"/>
                    <a:pt x="40" y="73"/>
                  </a:cubicBezTo>
                  <a:lnTo>
                    <a:pt x="40" y="73"/>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32" name="Freeform 412"/>
            <p:cNvSpPr>
              <a:spLocks noEditPoints="1"/>
            </p:cNvSpPr>
            <p:nvPr/>
          </p:nvSpPr>
          <p:spPr bwMode="auto">
            <a:xfrm>
              <a:off x="998" y="6343"/>
              <a:ext cx="108" cy="117"/>
            </a:xfrm>
            <a:custGeom>
              <a:avLst/>
              <a:gdLst/>
              <a:ahLst/>
              <a:cxnLst>
                <a:cxn ang="0">
                  <a:pos x="85" y="68"/>
                </a:cxn>
                <a:cxn ang="0">
                  <a:pos x="85" y="68"/>
                </a:cxn>
                <a:cxn ang="0">
                  <a:pos x="88" y="70"/>
                </a:cxn>
                <a:cxn ang="0">
                  <a:pos x="89" y="71"/>
                </a:cxn>
                <a:cxn ang="0">
                  <a:pos x="89" y="72"/>
                </a:cxn>
                <a:cxn ang="0">
                  <a:pos x="82" y="84"/>
                </a:cxn>
                <a:cxn ang="0">
                  <a:pos x="72" y="88"/>
                </a:cxn>
                <a:cxn ang="0">
                  <a:pos x="62" y="85"/>
                </a:cxn>
                <a:cxn ang="0">
                  <a:pos x="54" y="73"/>
                </a:cxn>
                <a:cxn ang="0">
                  <a:pos x="41" y="85"/>
                </a:cxn>
                <a:cxn ang="0">
                  <a:pos x="22" y="89"/>
                </a:cxn>
                <a:cxn ang="0">
                  <a:pos x="6" y="84"/>
                </a:cxn>
                <a:cxn ang="0">
                  <a:pos x="1" y="72"/>
                </a:cxn>
                <a:cxn ang="0">
                  <a:pos x="2" y="65"/>
                </a:cxn>
                <a:cxn ang="0">
                  <a:pos x="7" y="58"/>
                </a:cxn>
                <a:cxn ang="0">
                  <a:pos x="18" y="51"/>
                </a:cxn>
                <a:cxn ang="0">
                  <a:pos x="26" y="47"/>
                </a:cxn>
                <a:cxn ang="0">
                  <a:pos x="51" y="37"/>
                </a:cxn>
                <a:cxn ang="0">
                  <a:pos x="52" y="29"/>
                </a:cxn>
                <a:cxn ang="0">
                  <a:pos x="48" y="10"/>
                </a:cxn>
                <a:cxn ang="0">
                  <a:pos x="41" y="7"/>
                </a:cxn>
                <a:cxn ang="0">
                  <a:pos x="32" y="9"/>
                </a:cxn>
                <a:cxn ang="0">
                  <a:pos x="25" y="14"/>
                </a:cxn>
                <a:cxn ang="0">
                  <a:pos x="23" y="22"/>
                </a:cxn>
                <a:cxn ang="0">
                  <a:pos x="21" y="28"/>
                </a:cxn>
                <a:cxn ang="0">
                  <a:pos x="16" y="31"/>
                </a:cxn>
                <a:cxn ang="0">
                  <a:pos x="10" y="34"/>
                </a:cxn>
                <a:cxn ang="0">
                  <a:pos x="1" y="36"/>
                </a:cxn>
                <a:cxn ang="0">
                  <a:pos x="0" y="33"/>
                </a:cxn>
                <a:cxn ang="0">
                  <a:pos x="2" y="23"/>
                </a:cxn>
                <a:cxn ang="0">
                  <a:pos x="14" y="11"/>
                </a:cxn>
                <a:cxn ang="0">
                  <a:pos x="28" y="3"/>
                </a:cxn>
                <a:cxn ang="0">
                  <a:pos x="49" y="0"/>
                </a:cxn>
                <a:cxn ang="0">
                  <a:pos x="64" y="3"/>
                </a:cxn>
                <a:cxn ang="0">
                  <a:pos x="72" y="12"/>
                </a:cxn>
                <a:cxn ang="0">
                  <a:pos x="74" y="34"/>
                </a:cxn>
                <a:cxn ang="0">
                  <a:pos x="74" y="51"/>
                </a:cxn>
                <a:cxn ang="0">
                  <a:pos x="74" y="63"/>
                </a:cxn>
                <a:cxn ang="0">
                  <a:pos x="74" y="67"/>
                </a:cxn>
                <a:cxn ang="0">
                  <a:pos x="75" y="73"/>
                </a:cxn>
                <a:cxn ang="0">
                  <a:pos x="78" y="74"/>
                </a:cxn>
                <a:cxn ang="0">
                  <a:pos x="80" y="74"/>
                </a:cxn>
                <a:cxn ang="0">
                  <a:pos x="83" y="69"/>
                </a:cxn>
                <a:cxn ang="0">
                  <a:pos x="85" y="68"/>
                </a:cxn>
                <a:cxn ang="0">
                  <a:pos x="51" y="44"/>
                </a:cxn>
                <a:cxn ang="0">
                  <a:pos x="51" y="44"/>
                </a:cxn>
                <a:cxn ang="0">
                  <a:pos x="38" y="51"/>
                </a:cxn>
                <a:cxn ang="0">
                  <a:pos x="28" y="60"/>
                </a:cxn>
                <a:cxn ang="0">
                  <a:pos x="26" y="68"/>
                </a:cxn>
                <a:cxn ang="0">
                  <a:pos x="28" y="76"/>
                </a:cxn>
                <a:cxn ang="0">
                  <a:pos x="35" y="78"/>
                </a:cxn>
                <a:cxn ang="0">
                  <a:pos x="44" y="75"/>
                </a:cxn>
                <a:cxn ang="0">
                  <a:pos x="51" y="68"/>
                </a:cxn>
                <a:cxn ang="0">
                  <a:pos x="52" y="53"/>
                </a:cxn>
                <a:cxn ang="0">
                  <a:pos x="51" y="44"/>
                </a:cxn>
                <a:cxn ang="0">
                  <a:pos x="51" y="44"/>
                </a:cxn>
              </a:cxnLst>
              <a:rect l="0" t="0" r="r" b="b"/>
              <a:pathLst>
                <a:path w="89" h="89">
                  <a:moveTo>
                    <a:pt x="85" y="68"/>
                  </a:moveTo>
                  <a:lnTo>
                    <a:pt x="85" y="68"/>
                  </a:lnTo>
                  <a:lnTo>
                    <a:pt x="88" y="70"/>
                  </a:lnTo>
                  <a:cubicBezTo>
                    <a:pt x="88" y="70"/>
                    <a:pt x="89" y="71"/>
                    <a:pt x="89" y="71"/>
                  </a:cubicBezTo>
                  <a:lnTo>
                    <a:pt x="89" y="72"/>
                  </a:lnTo>
                  <a:cubicBezTo>
                    <a:pt x="87" y="78"/>
                    <a:pt x="85" y="82"/>
                    <a:pt x="82" y="84"/>
                  </a:cubicBezTo>
                  <a:cubicBezTo>
                    <a:pt x="80" y="87"/>
                    <a:pt x="76" y="88"/>
                    <a:pt x="72" y="88"/>
                  </a:cubicBezTo>
                  <a:cubicBezTo>
                    <a:pt x="68" y="88"/>
                    <a:pt x="65" y="87"/>
                    <a:pt x="62" y="85"/>
                  </a:cubicBezTo>
                  <a:cubicBezTo>
                    <a:pt x="59" y="82"/>
                    <a:pt x="56" y="78"/>
                    <a:pt x="54" y="73"/>
                  </a:cubicBezTo>
                  <a:cubicBezTo>
                    <a:pt x="51" y="78"/>
                    <a:pt x="47" y="82"/>
                    <a:pt x="41" y="85"/>
                  </a:cubicBezTo>
                  <a:cubicBezTo>
                    <a:pt x="36" y="87"/>
                    <a:pt x="29" y="89"/>
                    <a:pt x="22" y="89"/>
                  </a:cubicBezTo>
                  <a:cubicBezTo>
                    <a:pt x="14" y="89"/>
                    <a:pt x="9" y="87"/>
                    <a:pt x="6" y="84"/>
                  </a:cubicBezTo>
                  <a:cubicBezTo>
                    <a:pt x="2" y="81"/>
                    <a:pt x="1" y="77"/>
                    <a:pt x="1" y="72"/>
                  </a:cubicBezTo>
                  <a:cubicBezTo>
                    <a:pt x="1" y="70"/>
                    <a:pt x="1" y="68"/>
                    <a:pt x="2" y="65"/>
                  </a:cubicBezTo>
                  <a:cubicBezTo>
                    <a:pt x="3" y="63"/>
                    <a:pt x="5" y="61"/>
                    <a:pt x="7" y="58"/>
                  </a:cubicBezTo>
                  <a:cubicBezTo>
                    <a:pt x="9" y="56"/>
                    <a:pt x="13" y="53"/>
                    <a:pt x="18" y="51"/>
                  </a:cubicBezTo>
                  <a:cubicBezTo>
                    <a:pt x="19" y="50"/>
                    <a:pt x="21" y="49"/>
                    <a:pt x="26" y="47"/>
                  </a:cubicBezTo>
                  <a:lnTo>
                    <a:pt x="51" y="37"/>
                  </a:lnTo>
                  <a:cubicBezTo>
                    <a:pt x="52" y="34"/>
                    <a:pt x="52" y="32"/>
                    <a:pt x="52" y="29"/>
                  </a:cubicBezTo>
                  <a:cubicBezTo>
                    <a:pt x="52" y="20"/>
                    <a:pt x="51" y="13"/>
                    <a:pt x="48" y="10"/>
                  </a:cubicBezTo>
                  <a:cubicBezTo>
                    <a:pt x="47" y="8"/>
                    <a:pt x="45" y="7"/>
                    <a:pt x="41" y="7"/>
                  </a:cubicBezTo>
                  <a:cubicBezTo>
                    <a:pt x="38" y="7"/>
                    <a:pt x="34" y="7"/>
                    <a:pt x="32" y="9"/>
                  </a:cubicBezTo>
                  <a:cubicBezTo>
                    <a:pt x="29" y="10"/>
                    <a:pt x="27" y="12"/>
                    <a:pt x="25" y="14"/>
                  </a:cubicBezTo>
                  <a:cubicBezTo>
                    <a:pt x="24" y="15"/>
                    <a:pt x="23" y="18"/>
                    <a:pt x="23" y="22"/>
                  </a:cubicBezTo>
                  <a:cubicBezTo>
                    <a:pt x="22" y="25"/>
                    <a:pt x="22" y="27"/>
                    <a:pt x="21" y="28"/>
                  </a:cubicBezTo>
                  <a:cubicBezTo>
                    <a:pt x="20" y="29"/>
                    <a:pt x="19" y="30"/>
                    <a:pt x="16" y="31"/>
                  </a:cubicBezTo>
                  <a:cubicBezTo>
                    <a:pt x="13" y="32"/>
                    <a:pt x="11" y="33"/>
                    <a:pt x="10" y="34"/>
                  </a:cubicBezTo>
                  <a:cubicBezTo>
                    <a:pt x="7" y="35"/>
                    <a:pt x="4" y="36"/>
                    <a:pt x="1" y="36"/>
                  </a:cubicBezTo>
                  <a:cubicBezTo>
                    <a:pt x="0" y="35"/>
                    <a:pt x="0" y="34"/>
                    <a:pt x="0" y="33"/>
                  </a:cubicBezTo>
                  <a:cubicBezTo>
                    <a:pt x="0" y="29"/>
                    <a:pt x="1" y="25"/>
                    <a:pt x="2" y="23"/>
                  </a:cubicBezTo>
                  <a:cubicBezTo>
                    <a:pt x="5" y="19"/>
                    <a:pt x="9" y="15"/>
                    <a:pt x="14" y="11"/>
                  </a:cubicBezTo>
                  <a:cubicBezTo>
                    <a:pt x="19" y="7"/>
                    <a:pt x="23" y="5"/>
                    <a:pt x="28" y="3"/>
                  </a:cubicBezTo>
                  <a:cubicBezTo>
                    <a:pt x="34" y="1"/>
                    <a:pt x="41" y="0"/>
                    <a:pt x="49" y="0"/>
                  </a:cubicBezTo>
                  <a:cubicBezTo>
                    <a:pt x="55" y="0"/>
                    <a:pt x="60" y="1"/>
                    <a:pt x="64" y="3"/>
                  </a:cubicBezTo>
                  <a:cubicBezTo>
                    <a:pt x="68" y="5"/>
                    <a:pt x="70" y="8"/>
                    <a:pt x="72" y="12"/>
                  </a:cubicBezTo>
                  <a:cubicBezTo>
                    <a:pt x="73" y="16"/>
                    <a:pt x="74" y="23"/>
                    <a:pt x="74" y="34"/>
                  </a:cubicBezTo>
                  <a:lnTo>
                    <a:pt x="74" y="51"/>
                  </a:lnTo>
                  <a:lnTo>
                    <a:pt x="74" y="63"/>
                  </a:lnTo>
                  <a:lnTo>
                    <a:pt x="74" y="67"/>
                  </a:lnTo>
                  <a:cubicBezTo>
                    <a:pt x="74" y="70"/>
                    <a:pt x="75" y="72"/>
                    <a:pt x="75" y="73"/>
                  </a:cubicBezTo>
                  <a:cubicBezTo>
                    <a:pt x="76" y="74"/>
                    <a:pt x="77" y="74"/>
                    <a:pt x="78" y="74"/>
                  </a:cubicBezTo>
                  <a:cubicBezTo>
                    <a:pt x="79" y="74"/>
                    <a:pt x="80" y="74"/>
                    <a:pt x="80" y="74"/>
                  </a:cubicBezTo>
                  <a:lnTo>
                    <a:pt x="83" y="69"/>
                  </a:lnTo>
                  <a:lnTo>
                    <a:pt x="85" y="68"/>
                  </a:lnTo>
                  <a:close/>
                  <a:moveTo>
                    <a:pt x="51" y="44"/>
                  </a:moveTo>
                  <a:lnTo>
                    <a:pt x="51" y="44"/>
                  </a:lnTo>
                  <a:cubicBezTo>
                    <a:pt x="47" y="45"/>
                    <a:pt x="43" y="47"/>
                    <a:pt x="38" y="51"/>
                  </a:cubicBezTo>
                  <a:cubicBezTo>
                    <a:pt x="33" y="54"/>
                    <a:pt x="30" y="57"/>
                    <a:pt x="28" y="60"/>
                  </a:cubicBezTo>
                  <a:cubicBezTo>
                    <a:pt x="26" y="62"/>
                    <a:pt x="26" y="65"/>
                    <a:pt x="26" y="68"/>
                  </a:cubicBezTo>
                  <a:cubicBezTo>
                    <a:pt x="26" y="71"/>
                    <a:pt x="27" y="74"/>
                    <a:pt x="28" y="76"/>
                  </a:cubicBezTo>
                  <a:cubicBezTo>
                    <a:pt x="30" y="77"/>
                    <a:pt x="32" y="78"/>
                    <a:pt x="35" y="78"/>
                  </a:cubicBezTo>
                  <a:cubicBezTo>
                    <a:pt x="38" y="78"/>
                    <a:pt x="42" y="77"/>
                    <a:pt x="44" y="75"/>
                  </a:cubicBezTo>
                  <a:cubicBezTo>
                    <a:pt x="48" y="72"/>
                    <a:pt x="50" y="70"/>
                    <a:pt x="51" y="68"/>
                  </a:cubicBezTo>
                  <a:cubicBezTo>
                    <a:pt x="51" y="66"/>
                    <a:pt x="52" y="61"/>
                    <a:pt x="52" y="53"/>
                  </a:cubicBezTo>
                  <a:cubicBezTo>
                    <a:pt x="52" y="50"/>
                    <a:pt x="52" y="47"/>
                    <a:pt x="51" y="44"/>
                  </a:cubicBezTo>
                  <a:lnTo>
                    <a:pt x="51" y="44"/>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33" name="Freeform 413"/>
            <p:cNvSpPr>
              <a:spLocks/>
            </p:cNvSpPr>
            <p:nvPr/>
          </p:nvSpPr>
          <p:spPr bwMode="auto">
            <a:xfrm>
              <a:off x="1115" y="6336"/>
              <a:ext cx="84" cy="122"/>
            </a:xfrm>
            <a:custGeom>
              <a:avLst/>
              <a:gdLst/>
              <a:ahLst/>
              <a:cxnLst>
                <a:cxn ang="0">
                  <a:pos x="0" y="87"/>
                </a:cxn>
                <a:cxn ang="0">
                  <a:pos x="0" y="87"/>
                </a:cxn>
                <a:cxn ang="0">
                  <a:pos x="3" y="86"/>
                </a:cxn>
                <a:cxn ang="0">
                  <a:pos x="13" y="82"/>
                </a:cxn>
                <a:cxn ang="0">
                  <a:pos x="14" y="65"/>
                </a:cxn>
                <a:cxn ang="0">
                  <a:pos x="13" y="29"/>
                </a:cxn>
                <a:cxn ang="0">
                  <a:pos x="12" y="27"/>
                </a:cxn>
                <a:cxn ang="0">
                  <a:pos x="5" y="24"/>
                </a:cxn>
                <a:cxn ang="0">
                  <a:pos x="2" y="22"/>
                </a:cxn>
                <a:cxn ang="0">
                  <a:pos x="2" y="18"/>
                </a:cxn>
                <a:cxn ang="0">
                  <a:pos x="16" y="13"/>
                </a:cxn>
                <a:cxn ang="0">
                  <a:pos x="25" y="4"/>
                </a:cxn>
                <a:cxn ang="0">
                  <a:pos x="28" y="1"/>
                </a:cxn>
                <a:cxn ang="0">
                  <a:pos x="35" y="0"/>
                </a:cxn>
                <a:cxn ang="0">
                  <a:pos x="36" y="4"/>
                </a:cxn>
                <a:cxn ang="0">
                  <a:pos x="35" y="7"/>
                </a:cxn>
                <a:cxn ang="0">
                  <a:pos x="35" y="13"/>
                </a:cxn>
                <a:cxn ang="0">
                  <a:pos x="35" y="22"/>
                </a:cxn>
                <a:cxn ang="0">
                  <a:pos x="42" y="12"/>
                </a:cxn>
                <a:cxn ang="0">
                  <a:pos x="47" y="7"/>
                </a:cxn>
                <a:cxn ang="0">
                  <a:pos x="55" y="4"/>
                </a:cxn>
                <a:cxn ang="0">
                  <a:pos x="65" y="8"/>
                </a:cxn>
                <a:cxn ang="0">
                  <a:pos x="69" y="17"/>
                </a:cxn>
                <a:cxn ang="0">
                  <a:pos x="66" y="25"/>
                </a:cxn>
                <a:cxn ang="0">
                  <a:pos x="58" y="29"/>
                </a:cxn>
                <a:cxn ang="0">
                  <a:pos x="48" y="25"/>
                </a:cxn>
                <a:cxn ang="0">
                  <a:pos x="44" y="23"/>
                </a:cxn>
                <a:cxn ang="0">
                  <a:pos x="43" y="23"/>
                </a:cxn>
                <a:cxn ang="0">
                  <a:pos x="39" y="27"/>
                </a:cxn>
                <a:cxn ang="0">
                  <a:pos x="36" y="38"/>
                </a:cxn>
                <a:cxn ang="0">
                  <a:pos x="36" y="41"/>
                </a:cxn>
                <a:cxn ang="0">
                  <a:pos x="37" y="77"/>
                </a:cxn>
                <a:cxn ang="0">
                  <a:pos x="39" y="82"/>
                </a:cxn>
                <a:cxn ang="0">
                  <a:pos x="43" y="84"/>
                </a:cxn>
                <a:cxn ang="0">
                  <a:pos x="49" y="85"/>
                </a:cxn>
                <a:cxn ang="0">
                  <a:pos x="55" y="86"/>
                </a:cxn>
                <a:cxn ang="0">
                  <a:pos x="56" y="89"/>
                </a:cxn>
                <a:cxn ang="0">
                  <a:pos x="55" y="92"/>
                </a:cxn>
                <a:cxn ang="0">
                  <a:pos x="46" y="92"/>
                </a:cxn>
                <a:cxn ang="0">
                  <a:pos x="26" y="91"/>
                </a:cxn>
                <a:cxn ang="0">
                  <a:pos x="12" y="92"/>
                </a:cxn>
                <a:cxn ang="0">
                  <a:pos x="11" y="92"/>
                </a:cxn>
                <a:cxn ang="0">
                  <a:pos x="0" y="92"/>
                </a:cxn>
                <a:cxn ang="0">
                  <a:pos x="0" y="90"/>
                </a:cxn>
                <a:cxn ang="0">
                  <a:pos x="0" y="87"/>
                </a:cxn>
                <a:cxn ang="0">
                  <a:pos x="0" y="87"/>
                </a:cxn>
              </a:cxnLst>
              <a:rect l="0" t="0" r="r" b="b"/>
              <a:pathLst>
                <a:path w="69" h="92">
                  <a:moveTo>
                    <a:pt x="0" y="87"/>
                  </a:moveTo>
                  <a:lnTo>
                    <a:pt x="0" y="87"/>
                  </a:lnTo>
                  <a:cubicBezTo>
                    <a:pt x="1" y="87"/>
                    <a:pt x="2" y="86"/>
                    <a:pt x="3" y="86"/>
                  </a:cubicBezTo>
                  <a:cubicBezTo>
                    <a:pt x="7" y="85"/>
                    <a:pt x="10" y="84"/>
                    <a:pt x="13" y="82"/>
                  </a:cubicBezTo>
                  <a:cubicBezTo>
                    <a:pt x="14" y="80"/>
                    <a:pt x="14" y="74"/>
                    <a:pt x="14" y="65"/>
                  </a:cubicBezTo>
                  <a:cubicBezTo>
                    <a:pt x="14" y="47"/>
                    <a:pt x="14" y="36"/>
                    <a:pt x="13" y="29"/>
                  </a:cubicBezTo>
                  <a:cubicBezTo>
                    <a:pt x="13" y="28"/>
                    <a:pt x="13" y="27"/>
                    <a:pt x="12" y="27"/>
                  </a:cubicBezTo>
                  <a:cubicBezTo>
                    <a:pt x="10" y="26"/>
                    <a:pt x="8" y="25"/>
                    <a:pt x="5" y="24"/>
                  </a:cubicBezTo>
                  <a:cubicBezTo>
                    <a:pt x="3" y="24"/>
                    <a:pt x="2" y="23"/>
                    <a:pt x="2" y="22"/>
                  </a:cubicBezTo>
                  <a:lnTo>
                    <a:pt x="2" y="18"/>
                  </a:lnTo>
                  <a:cubicBezTo>
                    <a:pt x="7" y="17"/>
                    <a:pt x="11" y="16"/>
                    <a:pt x="16" y="13"/>
                  </a:cubicBezTo>
                  <a:cubicBezTo>
                    <a:pt x="20" y="10"/>
                    <a:pt x="23" y="7"/>
                    <a:pt x="25" y="4"/>
                  </a:cubicBezTo>
                  <a:cubicBezTo>
                    <a:pt x="26" y="3"/>
                    <a:pt x="27" y="1"/>
                    <a:pt x="28" y="1"/>
                  </a:cubicBezTo>
                  <a:lnTo>
                    <a:pt x="35" y="0"/>
                  </a:lnTo>
                  <a:cubicBezTo>
                    <a:pt x="35" y="2"/>
                    <a:pt x="36" y="3"/>
                    <a:pt x="36" y="4"/>
                  </a:cubicBezTo>
                  <a:cubicBezTo>
                    <a:pt x="36" y="5"/>
                    <a:pt x="36" y="6"/>
                    <a:pt x="35" y="7"/>
                  </a:cubicBezTo>
                  <a:cubicBezTo>
                    <a:pt x="35" y="9"/>
                    <a:pt x="35" y="11"/>
                    <a:pt x="35" y="13"/>
                  </a:cubicBezTo>
                  <a:cubicBezTo>
                    <a:pt x="35" y="14"/>
                    <a:pt x="35" y="17"/>
                    <a:pt x="35" y="22"/>
                  </a:cubicBezTo>
                  <a:cubicBezTo>
                    <a:pt x="38" y="17"/>
                    <a:pt x="40" y="14"/>
                    <a:pt x="42" y="12"/>
                  </a:cubicBezTo>
                  <a:cubicBezTo>
                    <a:pt x="42" y="11"/>
                    <a:pt x="44" y="9"/>
                    <a:pt x="47" y="7"/>
                  </a:cubicBezTo>
                  <a:cubicBezTo>
                    <a:pt x="50" y="5"/>
                    <a:pt x="52" y="4"/>
                    <a:pt x="55" y="4"/>
                  </a:cubicBezTo>
                  <a:cubicBezTo>
                    <a:pt x="59" y="4"/>
                    <a:pt x="62" y="6"/>
                    <a:pt x="65" y="8"/>
                  </a:cubicBezTo>
                  <a:cubicBezTo>
                    <a:pt x="67" y="10"/>
                    <a:pt x="69" y="13"/>
                    <a:pt x="69" y="17"/>
                  </a:cubicBezTo>
                  <a:cubicBezTo>
                    <a:pt x="69" y="20"/>
                    <a:pt x="68" y="23"/>
                    <a:pt x="66" y="25"/>
                  </a:cubicBezTo>
                  <a:cubicBezTo>
                    <a:pt x="64" y="28"/>
                    <a:pt x="61" y="29"/>
                    <a:pt x="58" y="29"/>
                  </a:cubicBezTo>
                  <a:cubicBezTo>
                    <a:pt x="55" y="29"/>
                    <a:pt x="51" y="28"/>
                    <a:pt x="48" y="25"/>
                  </a:cubicBezTo>
                  <a:cubicBezTo>
                    <a:pt x="46" y="24"/>
                    <a:pt x="45" y="23"/>
                    <a:pt x="44" y="23"/>
                  </a:cubicBezTo>
                  <a:lnTo>
                    <a:pt x="43" y="23"/>
                  </a:lnTo>
                  <a:cubicBezTo>
                    <a:pt x="41" y="24"/>
                    <a:pt x="40" y="25"/>
                    <a:pt x="39" y="27"/>
                  </a:cubicBezTo>
                  <a:cubicBezTo>
                    <a:pt x="37" y="31"/>
                    <a:pt x="36" y="34"/>
                    <a:pt x="36" y="38"/>
                  </a:cubicBezTo>
                  <a:lnTo>
                    <a:pt x="36" y="41"/>
                  </a:lnTo>
                  <a:cubicBezTo>
                    <a:pt x="36" y="46"/>
                    <a:pt x="37" y="58"/>
                    <a:pt x="37" y="77"/>
                  </a:cubicBezTo>
                  <a:cubicBezTo>
                    <a:pt x="37" y="78"/>
                    <a:pt x="38" y="80"/>
                    <a:pt x="39" y="82"/>
                  </a:cubicBezTo>
                  <a:cubicBezTo>
                    <a:pt x="40" y="83"/>
                    <a:pt x="41" y="84"/>
                    <a:pt x="43" y="84"/>
                  </a:cubicBezTo>
                  <a:cubicBezTo>
                    <a:pt x="44" y="84"/>
                    <a:pt x="46" y="85"/>
                    <a:pt x="49" y="85"/>
                  </a:cubicBezTo>
                  <a:cubicBezTo>
                    <a:pt x="52" y="85"/>
                    <a:pt x="54" y="86"/>
                    <a:pt x="55" y="86"/>
                  </a:cubicBezTo>
                  <a:cubicBezTo>
                    <a:pt x="56" y="87"/>
                    <a:pt x="56" y="88"/>
                    <a:pt x="56" y="89"/>
                  </a:cubicBezTo>
                  <a:cubicBezTo>
                    <a:pt x="56" y="90"/>
                    <a:pt x="56" y="91"/>
                    <a:pt x="55" y="92"/>
                  </a:cubicBezTo>
                  <a:lnTo>
                    <a:pt x="46" y="92"/>
                  </a:lnTo>
                  <a:lnTo>
                    <a:pt x="26" y="91"/>
                  </a:lnTo>
                  <a:cubicBezTo>
                    <a:pt x="21" y="91"/>
                    <a:pt x="16" y="91"/>
                    <a:pt x="12" y="92"/>
                  </a:cubicBezTo>
                  <a:lnTo>
                    <a:pt x="11" y="92"/>
                  </a:lnTo>
                  <a:cubicBezTo>
                    <a:pt x="10" y="92"/>
                    <a:pt x="7" y="92"/>
                    <a:pt x="0" y="92"/>
                  </a:cubicBezTo>
                  <a:cubicBezTo>
                    <a:pt x="0" y="91"/>
                    <a:pt x="0" y="90"/>
                    <a:pt x="0" y="90"/>
                  </a:cubicBezTo>
                  <a:cubicBezTo>
                    <a:pt x="0" y="89"/>
                    <a:pt x="0" y="88"/>
                    <a:pt x="0" y="87"/>
                  </a:cubicBezTo>
                  <a:lnTo>
                    <a:pt x="0" y="87"/>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34" name="Freeform 414"/>
            <p:cNvSpPr>
              <a:spLocks noEditPoints="1"/>
            </p:cNvSpPr>
            <p:nvPr/>
          </p:nvSpPr>
          <p:spPr bwMode="auto">
            <a:xfrm>
              <a:off x="1204" y="6278"/>
              <a:ext cx="64" cy="180"/>
            </a:xfrm>
            <a:custGeom>
              <a:avLst/>
              <a:gdLst/>
              <a:ahLst/>
              <a:cxnLst>
                <a:cxn ang="0">
                  <a:pos x="14" y="13"/>
                </a:cxn>
                <a:cxn ang="0">
                  <a:pos x="14" y="13"/>
                </a:cxn>
                <a:cxn ang="0">
                  <a:pos x="18" y="4"/>
                </a:cxn>
                <a:cxn ang="0">
                  <a:pos x="27" y="0"/>
                </a:cxn>
                <a:cxn ang="0">
                  <a:pos x="37" y="4"/>
                </a:cxn>
                <a:cxn ang="0">
                  <a:pos x="41" y="13"/>
                </a:cxn>
                <a:cxn ang="0">
                  <a:pos x="40" y="20"/>
                </a:cxn>
                <a:cxn ang="0">
                  <a:pos x="35" y="25"/>
                </a:cxn>
                <a:cxn ang="0">
                  <a:pos x="28" y="27"/>
                </a:cxn>
                <a:cxn ang="0">
                  <a:pos x="18" y="23"/>
                </a:cxn>
                <a:cxn ang="0">
                  <a:pos x="14" y="13"/>
                </a:cxn>
                <a:cxn ang="0">
                  <a:pos x="14" y="13"/>
                </a:cxn>
                <a:cxn ang="0">
                  <a:pos x="0" y="136"/>
                </a:cxn>
                <a:cxn ang="0">
                  <a:pos x="0" y="136"/>
                </a:cxn>
                <a:cxn ang="0">
                  <a:pos x="0" y="130"/>
                </a:cxn>
                <a:cxn ang="0">
                  <a:pos x="11" y="128"/>
                </a:cxn>
                <a:cxn ang="0">
                  <a:pos x="15" y="126"/>
                </a:cxn>
                <a:cxn ang="0">
                  <a:pos x="16" y="120"/>
                </a:cxn>
                <a:cxn ang="0">
                  <a:pos x="16" y="119"/>
                </a:cxn>
                <a:cxn ang="0">
                  <a:pos x="16" y="114"/>
                </a:cxn>
                <a:cxn ang="0">
                  <a:pos x="16" y="108"/>
                </a:cxn>
                <a:cxn ang="0">
                  <a:pos x="16" y="101"/>
                </a:cxn>
                <a:cxn ang="0">
                  <a:pos x="16" y="96"/>
                </a:cxn>
                <a:cxn ang="0">
                  <a:pos x="16" y="91"/>
                </a:cxn>
                <a:cxn ang="0">
                  <a:pos x="16" y="74"/>
                </a:cxn>
                <a:cxn ang="0">
                  <a:pos x="15" y="67"/>
                </a:cxn>
                <a:cxn ang="0">
                  <a:pos x="11" y="65"/>
                </a:cxn>
                <a:cxn ang="0">
                  <a:pos x="1" y="63"/>
                </a:cxn>
                <a:cxn ang="0">
                  <a:pos x="1" y="57"/>
                </a:cxn>
                <a:cxn ang="0">
                  <a:pos x="20" y="53"/>
                </a:cxn>
                <a:cxn ang="0">
                  <a:pos x="31" y="44"/>
                </a:cxn>
                <a:cxn ang="0">
                  <a:pos x="38" y="44"/>
                </a:cxn>
                <a:cxn ang="0">
                  <a:pos x="39" y="77"/>
                </a:cxn>
                <a:cxn ang="0">
                  <a:pos x="38" y="119"/>
                </a:cxn>
                <a:cxn ang="0">
                  <a:pos x="38" y="127"/>
                </a:cxn>
                <a:cxn ang="0">
                  <a:pos x="49" y="130"/>
                </a:cxn>
                <a:cxn ang="0">
                  <a:pos x="53" y="131"/>
                </a:cxn>
                <a:cxn ang="0">
                  <a:pos x="53" y="136"/>
                </a:cxn>
                <a:cxn ang="0">
                  <a:pos x="49" y="136"/>
                </a:cxn>
                <a:cxn ang="0">
                  <a:pos x="44" y="136"/>
                </a:cxn>
                <a:cxn ang="0">
                  <a:pos x="16" y="136"/>
                </a:cxn>
                <a:cxn ang="0">
                  <a:pos x="6" y="136"/>
                </a:cxn>
                <a:cxn ang="0">
                  <a:pos x="0" y="136"/>
                </a:cxn>
                <a:cxn ang="0">
                  <a:pos x="0" y="136"/>
                </a:cxn>
              </a:cxnLst>
              <a:rect l="0" t="0" r="r" b="b"/>
              <a:pathLst>
                <a:path w="53" h="136">
                  <a:moveTo>
                    <a:pt x="14" y="13"/>
                  </a:moveTo>
                  <a:lnTo>
                    <a:pt x="14" y="13"/>
                  </a:lnTo>
                  <a:cubicBezTo>
                    <a:pt x="14" y="9"/>
                    <a:pt x="15" y="6"/>
                    <a:pt x="18" y="4"/>
                  </a:cubicBezTo>
                  <a:cubicBezTo>
                    <a:pt x="20" y="1"/>
                    <a:pt x="23" y="0"/>
                    <a:pt x="27" y="0"/>
                  </a:cubicBezTo>
                  <a:cubicBezTo>
                    <a:pt x="31" y="0"/>
                    <a:pt x="35" y="1"/>
                    <a:pt x="37" y="4"/>
                  </a:cubicBezTo>
                  <a:cubicBezTo>
                    <a:pt x="40" y="7"/>
                    <a:pt x="41" y="9"/>
                    <a:pt x="41" y="13"/>
                  </a:cubicBezTo>
                  <a:cubicBezTo>
                    <a:pt x="41" y="15"/>
                    <a:pt x="41" y="17"/>
                    <a:pt x="40" y="20"/>
                  </a:cubicBezTo>
                  <a:cubicBezTo>
                    <a:pt x="39" y="22"/>
                    <a:pt x="37" y="24"/>
                    <a:pt x="35" y="25"/>
                  </a:cubicBezTo>
                  <a:cubicBezTo>
                    <a:pt x="32" y="27"/>
                    <a:pt x="30" y="27"/>
                    <a:pt x="28" y="27"/>
                  </a:cubicBezTo>
                  <a:cubicBezTo>
                    <a:pt x="24" y="27"/>
                    <a:pt x="21" y="26"/>
                    <a:pt x="18" y="23"/>
                  </a:cubicBezTo>
                  <a:cubicBezTo>
                    <a:pt x="16" y="20"/>
                    <a:pt x="14" y="17"/>
                    <a:pt x="14" y="13"/>
                  </a:cubicBezTo>
                  <a:lnTo>
                    <a:pt x="14" y="13"/>
                  </a:lnTo>
                  <a:close/>
                  <a:moveTo>
                    <a:pt x="0" y="136"/>
                  </a:moveTo>
                  <a:lnTo>
                    <a:pt x="0" y="136"/>
                  </a:lnTo>
                  <a:lnTo>
                    <a:pt x="0" y="130"/>
                  </a:lnTo>
                  <a:lnTo>
                    <a:pt x="11" y="128"/>
                  </a:lnTo>
                  <a:cubicBezTo>
                    <a:pt x="13" y="128"/>
                    <a:pt x="14" y="127"/>
                    <a:pt x="15" y="126"/>
                  </a:cubicBezTo>
                  <a:cubicBezTo>
                    <a:pt x="15" y="125"/>
                    <a:pt x="16" y="123"/>
                    <a:pt x="16" y="120"/>
                  </a:cubicBezTo>
                  <a:lnTo>
                    <a:pt x="16" y="119"/>
                  </a:lnTo>
                  <a:cubicBezTo>
                    <a:pt x="16" y="118"/>
                    <a:pt x="16" y="116"/>
                    <a:pt x="16" y="114"/>
                  </a:cubicBezTo>
                  <a:cubicBezTo>
                    <a:pt x="16" y="112"/>
                    <a:pt x="16" y="110"/>
                    <a:pt x="16" y="108"/>
                  </a:cubicBezTo>
                  <a:cubicBezTo>
                    <a:pt x="16" y="107"/>
                    <a:pt x="16" y="105"/>
                    <a:pt x="16" y="101"/>
                  </a:cubicBezTo>
                  <a:lnTo>
                    <a:pt x="16" y="96"/>
                  </a:lnTo>
                  <a:lnTo>
                    <a:pt x="16" y="91"/>
                  </a:lnTo>
                  <a:lnTo>
                    <a:pt x="16" y="74"/>
                  </a:lnTo>
                  <a:cubicBezTo>
                    <a:pt x="16" y="72"/>
                    <a:pt x="16" y="70"/>
                    <a:pt x="15" y="67"/>
                  </a:cubicBezTo>
                  <a:cubicBezTo>
                    <a:pt x="15" y="66"/>
                    <a:pt x="13" y="65"/>
                    <a:pt x="11" y="65"/>
                  </a:cubicBezTo>
                  <a:cubicBezTo>
                    <a:pt x="9" y="64"/>
                    <a:pt x="6" y="63"/>
                    <a:pt x="1" y="63"/>
                  </a:cubicBezTo>
                  <a:lnTo>
                    <a:pt x="1" y="57"/>
                  </a:lnTo>
                  <a:cubicBezTo>
                    <a:pt x="8" y="57"/>
                    <a:pt x="14" y="55"/>
                    <a:pt x="20" y="53"/>
                  </a:cubicBezTo>
                  <a:cubicBezTo>
                    <a:pt x="23" y="51"/>
                    <a:pt x="27" y="48"/>
                    <a:pt x="31" y="44"/>
                  </a:cubicBezTo>
                  <a:lnTo>
                    <a:pt x="38" y="44"/>
                  </a:lnTo>
                  <a:cubicBezTo>
                    <a:pt x="39" y="52"/>
                    <a:pt x="39" y="64"/>
                    <a:pt x="39" y="77"/>
                  </a:cubicBezTo>
                  <a:lnTo>
                    <a:pt x="38" y="119"/>
                  </a:lnTo>
                  <a:cubicBezTo>
                    <a:pt x="38" y="122"/>
                    <a:pt x="38" y="125"/>
                    <a:pt x="38" y="127"/>
                  </a:cubicBezTo>
                  <a:cubicBezTo>
                    <a:pt x="41" y="128"/>
                    <a:pt x="44" y="129"/>
                    <a:pt x="49" y="130"/>
                  </a:cubicBezTo>
                  <a:cubicBezTo>
                    <a:pt x="51" y="130"/>
                    <a:pt x="52" y="130"/>
                    <a:pt x="53" y="131"/>
                  </a:cubicBezTo>
                  <a:lnTo>
                    <a:pt x="53" y="136"/>
                  </a:lnTo>
                  <a:cubicBezTo>
                    <a:pt x="51" y="136"/>
                    <a:pt x="50" y="136"/>
                    <a:pt x="49" y="136"/>
                  </a:cubicBezTo>
                  <a:cubicBezTo>
                    <a:pt x="48" y="136"/>
                    <a:pt x="46" y="136"/>
                    <a:pt x="44" y="136"/>
                  </a:cubicBezTo>
                  <a:cubicBezTo>
                    <a:pt x="37" y="136"/>
                    <a:pt x="28" y="136"/>
                    <a:pt x="16" y="136"/>
                  </a:cubicBezTo>
                  <a:cubicBezTo>
                    <a:pt x="13" y="136"/>
                    <a:pt x="9" y="136"/>
                    <a:pt x="6" y="136"/>
                  </a:cubicBezTo>
                  <a:cubicBezTo>
                    <a:pt x="3" y="136"/>
                    <a:pt x="1" y="136"/>
                    <a:pt x="0" y="136"/>
                  </a:cubicBezTo>
                  <a:lnTo>
                    <a:pt x="0" y="136"/>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35" name="Freeform 415"/>
            <p:cNvSpPr>
              <a:spLocks/>
            </p:cNvSpPr>
            <p:nvPr/>
          </p:nvSpPr>
          <p:spPr bwMode="auto">
            <a:xfrm>
              <a:off x="1277" y="6336"/>
              <a:ext cx="133" cy="123"/>
            </a:xfrm>
            <a:custGeom>
              <a:avLst/>
              <a:gdLst/>
              <a:ahLst/>
              <a:cxnLst>
                <a:cxn ang="0">
                  <a:pos x="0" y="87"/>
                </a:cxn>
                <a:cxn ang="0">
                  <a:pos x="12" y="84"/>
                </a:cxn>
                <a:cxn ang="0">
                  <a:pos x="14" y="73"/>
                </a:cxn>
                <a:cxn ang="0">
                  <a:pos x="14" y="56"/>
                </a:cxn>
                <a:cxn ang="0">
                  <a:pos x="14" y="39"/>
                </a:cxn>
                <a:cxn ang="0">
                  <a:pos x="10" y="25"/>
                </a:cxn>
                <a:cxn ang="0">
                  <a:pos x="0" y="16"/>
                </a:cxn>
                <a:cxn ang="0">
                  <a:pos x="11" y="13"/>
                </a:cxn>
                <a:cxn ang="0">
                  <a:pos x="20" y="10"/>
                </a:cxn>
                <a:cxn ang="0">
                  <a:pos x="31" y="0"/>
                </a:cxn>
                <a:cxn ang="0">
                  <a:pos x="36" y="11"/>
                </a:cxn>
                <a:cxn ang="0">
                  <a:pos x="36" y="19"/>
                </a:cxn>
                <a:cxn ang="0">
                  <a:pos x="69" y="5"/>
                </a:cxn>
                <a:cxn ang="0">
                  <a:pos x="96" y="21"/>
                </a:cxn>
                <a:cxn ang="0">
                  <a:pos x="97" y="80"/>
                </a:cxn>
                <a:cxn ang="0">
                  <a:pos x="104" y="85"/>
                </a:cxn>
                <a:cxn ang="0">
                  <a:pos x="110" y="90"/>
                </a:cxn>
                <a:cxn ang="0">
                  <a:pos x="90" y="92"/>
                </a:cxn>
                <a:cxn ang="0">
                  <a:pos x="79" y="92"/>
                </a:cxn>
                <a:cxn ang="0">
                  <a:pos x="62" y="93"/>
                </a:cxn>
                <a:cxn ang="0">
                  <a:pos x="62" y="87"/>
                </a:cxn>
                <a:cxn ang="0">
                  <a:pos x="72" y="85"/>
                </a:cxn>
                <a:cxn ang="0">
                  <a:pos x="76" y="77"/>
                </a:cxn>
                <a:cxn ang="0">
                  <a:pos x="76" y="51"/>
                </a:cxn>
                <a:cxn ang="0">
                  <a:pos x="61" y="16"/>
                </a:cxn>
                <a:cxn ang="0">
                  <a:pos x="36" y="28"/>
                </a:cxn>
                <a:cxn ang="0">
                  <a:pos x="36" y="36"/>
                </a:cxn>
                <a:cxn ang="0">
                  <a:pos x="37" y="60"/>
                </a:cxn>
                <a:cxn ang="0">
                  <a:pos x="38" y="81"/>
                </a:cxn>
                <a:cxn ang="0">
                  <a:pos x="48" y="89"/>
                </a:cxn>
                <a:cxn ang="0">
                  <a:pos x="42" y="93"/>
                </a:cxn>
                <a:cxn ang="0">
                  <a:pos x="24" y="92"/>
                </a:cxn>
                <a:cxn ang="0">
                  <a:pos x="0" y="90"/>
                </a:cxn>
                <a:cxn ang="0">
                  <a:pos x="0" y="87"/>
                </a:cxn>
              </a:cxnLst>
              <a:rect l="0" t="0" r="r" b="b"/>
              <a:pathLst>
                <a:path w="110" h="93">
                  <a:moveTo>
                    <a:pt x="0" y="87"/>
                  </a:moveTo>
                  <a:lnTo>
                    <a:pt x="0" y="87"/>
                  </a:lnTo>
                  <a:cubicBezTo>
                    <a:pt x="2" y="86"/>
                    <a:pt x="3" y="86"/>
                    <a:pt x="5" y="86"/>
                  </a:cubicBezTo>
                  <a:cubicBezTo>
                    <a:pt x="9" y="85"/>
                    <a:pt x="11" y="84"/>
                    <a:pt x="12" y="84"/>
                  </a:cubicBezTo>
                  <a:cubicBezTo>
                    <a:pt x="13" y="83"/>
                    <a:pt x="13" y="83"/>
                    <a:pt x="14" y="82"/>
                  </a:cubicBezTo>
                  <a:cubicBezTo>
                    <a:pt x="14" y="80"/>
                    <a:pt x="14" y="77"/>
                    <a:pt x="14" y="73"/>
                  </a:cubicBezTo>
                  <a:lnTo>
                    <a:pt x="14" y="64"/>
                  </a:lnTo>
                  <a:lnTo>
                    <a:pt x="14" y="56"/>
                  </a:lnTo>
                  <a:lnTo>
                    <a:pt x="14" y="45"/>
                  </a:lnTo>
                  <a:lnTo>
                    <a:pt x="14" y="39"/>
                  </a:lnTo>
                  <a:cubicBezTo>
                    <a:pt x="14" y="34"/>
                    <a:pt x="14" y="31"/>
                    <a:pt x="13" y="28"/>
                  </a:cubicBezTo>
                  <a:cubicBezTo>
                    <a:pt x="13" y="27"/>
                    <a:pt x="12" y="26"/>
                    <a:pt x="10" y="25"/>
                  </a:cubicBezTo>
                  <a:cubicBezTo>
                    <a:pt x="8" y="24"/>
                    <a:pt x="5" y="22"/>
                    <a:pt x="1" y="21"/>
                  </a:cubicBezTo>
                  <a:lnTo>
                    <a:pt x="0" y="16"/>
                  </a:lnTo>
                  <a:cubicBezTo>
                    <a:pt x="1" y="16"/>
                    <a:pt x="2" y="16"/>
                    <a:pt x="3" y="15"/>
                  </a:cubicBezTo>
                  <a:cubicBezTo>
                    <a:pt x="4" y="15"/>
                    <a:pt x="6" y="15"/>
                    <a:pt x="11" y="13"/>
                  </a:cubicBezTo>
                  <a:cubicBezTo>
                    <a:pt x="15" y="12"/>
                    <a:pt x="17" y="11"/>
                    <a:pt x="19" y="11"/>
                  </a:cubicBezTo>
                  <a:cubicBezTo>
                    <a:pt x="19" y="10"/>
                    <a:pt x="19" y="10"/>
                    <a:pt x="20" y="10"/>
                  </a:cubicBezTo>
                  <a:cubicBezTo>
                    <a:pt x="21" y="9"/>
                    <a:pt x="22" y="8"/>
                    <a:pt x="23" y="8"/>
                  </a:cubicBezTo>
                  <a:cubicBezTo>
                    <a:pt x="25" y="6"/>
                    <a:pt x="28" y="4"/>
                    <a:pt x="31" y="0"/>
                  </a:cubicBezTo>
                  <a:lnTo>
                    <a:pt x="36" y="0"/>
                  </a:lnTo>
                  <a:lnTo>
                    <a:pt x="36" y="11"/>
                  </a:lnTo>
                  <a:cubicBezTo>
                    <a:pt x="36" y="12"/>
                    <a:pt x="36" y="13"/>
                    <a:pt x="36" y="14"/>
                  </a:cubicBezTo>
                  <a:cubicBezTo>
                    <a:pt x="36" y="15"/>
                    <a:pt x="36" y="16"/>
                    <a:pt x="36" y="19"/>
                  </a:cubicBezTo>
                  <a:cubicBezTo>
                    <a:pt x="42" y="14"/>
                    <a:pt x="47" y="10"/>
                    <a:pt x="51" y="8"/>
                  </a:cubicBezTo>
                  <a:cubicBezTo>
                    <a:pt x="58" y="6"/>
                    <a:pt x="63" y="5"/>
                    <a:pt x="69" y="5"/>
                  </a:cubicBezTo>
                  <a:cubicBezTo>
                    <a:pt x="75" y="5"/>
                    <a:pt x="81" y="6"/>
                    <a:pt x="86" y="9"/>
                  </a:cubicBezTo>
                  <a:cubicBezTo>
                    <a:pt x="91" y="13"/>
                    <a:pt x="94" y="16"/>
                    <a:pt x="96" y="21"/>
                  </a:cubicBezTo>
                  <a:cubicBezTo>
                    <a:pt x="97" y="25"/>
                    <a:pt x="98" y="33"/>
                    <a:pt x="98" y="46"/>
                  </a:cubicBezTo>
                  <a:lnTo>
                    <a:pt x="97" y="80"/>
                  </a:lnTo>
                  <a:cubicBezTo>
                    <a:pt x="97" y="81"/>
                    <a:pt x="98" y="83"/>
                    <a:pt x="98" y="84"/>
                  </a:cubicBezTo>
                  <a:cubicBezTo>
                    <a:pt x="99" y="84"/>
                    <a:pt x="101" y="85"/>
                    <a:pt x="104" y="85"/>
                  </a:cubicBezTo>
                  <a:lnTo>
                    <a:pt x="109" y="86"/>
                  </a:lnTo>
                  <a:cubicBezTo>
                    <a:pt x="110" y="87"/>
                    <a:pt x="110" y="88"/>
                    <a:pt x="110" y="90"/>
                  </a:cubicBezTo>
                  <a:cubicBezTo>
                    <a:pt x="110" y="90"/>
                    <a:pt x="110" y="92"/>
                    <a:pt x="110" y="93"/>
                  </a:cubicBezTo>
                  <a:lnTo>
                    <a:pt x="90" y="92"/>
                  </a:lnTo>
                  <a:lnTo>
                    <a:pt x="84" y="92"/>
                  </a:lnTo>
                  <a:lnTo>
                    <a:pt x="79" y="92"/>
                  </a:lnTo>
                  <a:lnTo>
                    <a:pt x="65" y="93"/>
                  </a:lnTo>
                  <a:lnTo>
                    <a:pt x="62" y="93"/>
                  </a:lnTo>
                  <a:cubicBezTo>
                    <a:pt x="62" y="92"/>
                    <a:pt x="62" y="91"/>
                    <a:pt x="62" y="91"/>
                  </a:cubicBezTo>
                  <a:cubicBezTo>
                    <a:pt x="62" y="89"/>
                    <a:pt x="62" y="88"/>
                    <a:pt x="62" y="87"/>
                  </a:cubicBezTo>
                  <a:cubicBezTo>
                    <a:pt x="63" y="86"/>
                    <a:pt x="65" y="86"/>
                    <a:pt x="69" y="86"/>
                  </a:cubicBezTo>
                  <a:cubicBezTo>
                    <a:pt x="70" y="85"/>
                    <a:pt x="71" y="85"/>
                    <a:pt x="72" y="85"/>
                  </a:cubicBezTo>
                  <a:cubicBezTo>
                    <a:pt x="74" y="84"/>
                    <a:pt x="75" y="84"/>
                    <a:pt x="75" y="83"/>
                  </a:cubicBezTo>
                  <a:cubicBezTo>
                    <a:pt x="75" y="82"/>
                    <a:pt x="76" y="80"/>
                    <a:pt x="76" y="77"/>
                  </a:cubicBezTo>
                  <a:cubicBezTo>
                    <a:pt x="76" y="71"/>
                    <a:pt x="76" y="66"/>
                    <a:pt x="75" y="63"/>
                  </a:cubicBezTo>
                  <a:lnTo>
                    <a:pt x="76" y="51"/>
                  </a:lnTo>
                  <a:cubicBezTo>
                    <a:pt x="76" y="37"/>
                    <a:pt x="75" y="28"/>
                    <a:pt x="73" y="24"/>
                  </a:cubicBezTo>
                  <a:cubicBezTo>
                    <a:pt x="70" y="19"/>
                    <a:pt x="66" y="16"/>
                    <a:pt x="61" y="16"/>
                  </a:cubicBezTo>
                  <a:cubicBezTo>
                    <a:pt x="57" y="16"/>
                    <a:pt x="53" y="17"/>
                    <a:pt x="49" y="19"/>
                  </a:cubicBezTo>
                  <a:cubicBezTo>
                    <a:pt x="45" y="21"/>
                    <a:pt x="41" y="24"/>
                    <a:pt x="36" y="28"/>
                  </a:cubicBezTo>
                  <a:lnTo>
                    <a:pt x="36" y="30"/>
                  </a:lnTo>
                  <a:lnTo>
                    <a:pt x="36" y="36"/>
                  </a:lnTo>
                  <a:lnTo>
                    <a:pt x="36" y="43"/>
                  </a:lnTo>
                  <a:lnTo>
                    <a:pt x="37" y="60"/>
                  </a:lnTo>
                  <a:lnTo>
                    <a:pt x="36" y="62"/>
                  </a:lnTo>
                  <a:cubicBezTo>
                    <a:pt x="36" y="74"/>
                    <a:pt x="37" y="80"/>
                    <a:pt x="38" y="81"/>
                  </a:cubicBezTo>
                  <a:cubicBezTo>
                    <a:pt x="39" y="83"/>
                    <a:pt x="42" y="85"/>
                    <a:pt x="48" y="86"/>
                  </a:cubicBezTo>
                  <a:cubicBezTo>
                    <a:pt x="48" y="87"/>
                    <a:pt x="48" y="88"/>
                    <a:pt x="48" y="89"/>
                  </a:cubicBezTo>
                  <a:cubicBezTo>
                    <a:pt x="48" y="90"/>
                    <a:pt x="48" y="91"/>
                    <a:pt x="47" y="93"/>
                  </a:cubicBezTo>
                  <a:cubicBezTo>
                    <a:pt x="45" y="93"/>
                    <a:pt x="44" y="93"/>
                    <a:pt x="42" y="93"/>
                  </a:cubicBezTo>
                  <a:cubicBezTo>
                    <a:pt x="41" y="93"/>
                    <a:pt x="38" y="93"/>
                    <a:pt x="35" y="92"/>
                  </a:cubicBezTo>
                  <a:lnTo>
                    <a:pt x="24" y="92"/>
                  </a:lnTo>
                  <a:cubicBezTo>
                    <a:pt x="19" y="92"/>
                    <a:pt x="11" y="92"/>
                    <a:pt x="0" y="93"/>
                  </a:cubicBezTo>
                  <a:cubicBezTo>
                    <a:pt x="0" y="92"/>
                    <a:pt x="0" y="91"/>
                    <a:pt x="0" y="90"/>
                  </a:cubicBezTo>
                  <a:cubicBezTo>
                    <a:pt x="0" y="90"/>
                    <a:pt x="0" y="89"/>
                    <a:pt x="0" y="87"/>
                  </a:cubicBezTo>
                  <a:lnTo>
                    <a:pt x="0" y="87"/>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36" name="Freeform 416"/>
            <p:cNvSpPr>
              <a:spLocks noEditPoints="1"/>
            </p:cNvSpPr>
            <p:nvPr/>
          </p:nvSpPr>
          <p:spPr bwMode="auto">
            <a:xfrm>
              <a:off x="1420" y="6343"/>
              <a:ext cx="133" cy="186"/>
            </a:xfrm>
            <a:custGeom>
              <a:avLst/>
              <a:gdLst/>
              <a:ahLst/>
              <a:cxnLst>
                <a:cxn ang="0">
                  <a:pos x="24" y="101"/>
                </a:cxn>
                <a:cxn ang="0">
                  <a:pos x="1" y="83"/>
                </a:cxn>
                <a:cxn ang="0">
                  <a:pos x="26" y="61"/>
                </a:cxn>
                <a:cxn ang="0">
                  <a:pos x="7" y="35"/>
                </a:cxn>
                <a:cxn ang="0">
                  <a:pos x="26" y="5"/>
                </a:cxn>
                <a:cxn ang="0">
                  <a:pos x="63" y="1"/>
                </a:cxn>
                <a:cxn ang="0">
                  <a:pos x="74" y="5"/>
                </a:cxn>
                <a:cxn ang="0">
                  <a:pos x="98" y="8"/>
                </a:cxn>
                <a:cxn ang="0">
                  <a:pos x="108" y="8"/>
                </a:cxn>
                <a:cxn ang="0">
                  <a:pos x="107" y="25"/>
                </a:cxn>
                <a:cxn ang="0">
                  <a:pos x="100" y="25"/>
                </a:cxn>
                <a:cxn ang="0">
                  <a:pos x="92" y="36"/>
                </a:cxn>
                <a:cxn ang="0">
                  <a:pos x="75" y="61"/>
                </a:cxn>
                <a:cxn ang="0">
                  <a:pos x="45" y="66"/>
                </a:cxn>
                <a:cxn ang="0">
                  <a:pos x="22" y="73"/>
                </a:cxn>
                <a:cxn ang="0">
                  <a:pos x="22" y="80"/>
                </a:cxn>
                <a:cxn ang="0">
                  <a:pos x="31" y="83"/>
                </a:cxn>
                <a:cxn ang="0">
                  <a:pos x="52" y="83"/>
                </a:cxn>
                <a:cxn ang="0">
                  <a:pos x="90" y="91"/>
                </a:cxn>
                <a:cxn ang="0">
                  <a:pos x="97" y="122"/>
                </a:cxn>
                <a:cxn ang="0">
                  <a:pos x="70" y="138"/>
                </a:cxn>
                <a:cxn ang="0">
                  <a:pos x="22" y="138"/>
                </a:cxn>
                <a:cxn ang="0">
                  <a:pos x="0" y="120"/>
                </a:cxn>
                <a:cxn ang="0">
                  <a:pos x="24" y="101"/>
                </a:cxn>
                <a:cxn ang="0">
                  <a:pos x="50" y="60"/>
                </a:cxn>
                <a:cxn ang="0">
                  <a:pos x="62" y="54"/>
                </a:cxn>
                <a:cxn ang="0">
                  <a:pos x="63" y="13"/>
                </a:cxn>
                <a:cxn ang="0">
                  <a:pos x="45" y="8"/>
                </a:cxn>
                <a:cxn ang="0">
                  <a:pos x="32" y="31"/>
                </a:cxn>
                <a:cxn ang="0">
                  <a:pos x="34" y="48"/>
                </a:cxn>
                <a:cxn ang="0">
                  <a:pos x="43" y="58"/>
                </a:cxn>
                <a:cxn ang="0">
                  <a:pos x="50" y="60"/>
                </a:cxn>
                <a:cxn ang="0">
                  <a:pos x="56" y="134"/>
                </a:cxn>
                <a:cxn ang="0">
                  <a:pos x="85" y="117"/>
                </a:cxn>
                <a:cxn ang="0">
                  <a:pos x="80" y="109"/>
                </a:cxn>
                <a:cxn ang="0">
                  <a:pos x="60" y="105"/>
                </a:cxn>
                <a:cxn ang="0">
                  <a:pos x="24" y="109"/>
                </a:cxn>
                <a:cxn ang="0">
                  <a:pos x="22" y="127"/>
                </a:cxn>
                <a:cxn ang="0">
                  <a:pos x="49" y="135"/>
                </a:cxn>
                <a:cxn ang="0">
                  <a:pos x="56" y="134"/>
                </a:cxn>
              </a:cxnLst>
              <a:rect l="0" t="0" r="r" b="b"/>
              <a:pathLst>
                <a:path w="109" h="141">
                  <a:moveTo>
                    <a:pt x="24" y="101"/>
                  </a:moveTo>
                  <a:lnTo>
                    <a:pt x="24" y="101"/>
                  </a:lnTo>
                  <a:cubicBezTo>
                    <a:pt x="15" y="99"/>
                    <a:pt x="9" y="96"/>
                    <a:pt x="6" y="93"/>
                  </a:cubicBezTo>
                  <a:cubicBezTo>
                    <a:pt x="3" y="90"/>
                    <a:pt x="1" y="86"/>
                    <a:pt x="1" y="83"/>
                  </a:cubicBezTo>
                  <a:cubicBezTo>
                    <a:pt x="1" y="79"/>
                    <a:pt x="2" y="77"/>
                    <a:pt x="4" y="75"/>
                  </a:cubicBezTo>
                  <a:cubicBezTo>
                    <a:pt x="5" y="74"/>
                    <a:pt x="13" y="69"/>
                    <a:pt x="26" y="61"/>
                  </a:cubicBezTo>
                  <a:cubicBezTo>
                    <a:pt x="19" y="57"/>
                    <a:pt x="15" y="53"/>
                    <a:pt x="12" y="50"/>
                  </a:cubicBezTo>
                  <a:cubicBezTo>
                    <a:pt x="9" y="45"/>
                    <a:pt x="7" y="40"/>
                    <a:pt x="7" y="35"/>
                  </a:cubicBezTo>
                  <a:cubicBezTo>
                    <a:pt x="7" y="31"/>
                    <a:pt x="8" y="26"/>
                    <a:pt x="10" y="21"/>
                  </a:cubicBezTo>
                  <a:cubicBezTo>
                    <a:pt x="14" y="14"/>
                    <a:pt x="19" y="9"/>
                    <a:pt x="26" y="5"/>
                  </a:cubicBezTo>
                  <a:cubicBezTo>
                    <a:pt x="33" y="2"/>
                    <a:pt x="41" y="0"/>
                    <a:pt x="52" y="0"/>
                  </a:cubicBezTo>
                  <a:cubicBezTo>
                    <a:pt x="56" y="0"/>
                    <a:pt x="60" y="0"/>
                    <a:pt x="63" y="1"/>
                  </a:cubicBezTo>
                  <a:cubicBezTo>
                    <a:pt x="64" y="1"/>
                    <a:pt x="67" y="2"/>
                    <a:pt x="70" y="3"/>
                  </a:cubicBezTo>
                  <a:lnTo>
                    <a:pt x="74" y="5"/>
                  </a:lnTo>
                  <a:cubicBezTo>
                    <a:pt x="78" y="7"/>
                    <a:pt x="81" y="9"/>
                    <a:pt x="83" y="11"/>
                  </a:cubicBezTo>
                  <a:cubicBezTo>
                    <a:pt x="89" y="10"/>
                    <a:pt x="94" y="9"/>
                    <a:pt x="98" y="8"/>
                  </a:cubicBezTo>
                  <a:cubicBezTo>
                    <a:pt x="100" y="7"/>
                    <a:pt x="102" y="7"/>
                    <a:pt x="104" y="7"/>
                  </a:cubicBezTo>
                  <a:cubicBezTo>
                    <a:pt x="106" y="7"/>
                    <a:pt x="107" y="7"/>
                    <a:pt x="108" y="8"/>
                  </a:cubicBezTo>
                  <a:cubicBezTo>
                    <a:pt x="108" y="10"/>
                    <a:pt x="109" y="12"/>
                    <a:pt x="109" y="17"/>
                  </a:cubicBezTo>
                  <a:cubicBezTo>
                    <a:pt x="109" y="21"/>
                    <a:pt x="108" y="23"/>
                    <a:pt x="107" y="25"/>
                  </a:cubicBezTo>
                  <a:cubicBezTo>
                    <a:pt x="106" y="26"/>
                    <a:pt x="105" y="27"/>
                    <a:pt x="104" y="27"/>
                  </a:cubicBezTo>
                  <a:cubicBezTo>
                    <a:pt x="104" y="27"/>
                    <a:pt x="102" y="26"/>
                    <a:pt x="100" y="25"/>
                  </a:cubicBezTo>
                  <a:cubicBezTo>
                    <a:pt x="96" y="23"/>
                    <a:pt x="92" y="22"/>
                    <a:pt x="89" y="22"/>
                  </a:cubicBezTo>
                  <a:cubicBezTo>
                    <a:pt x="91" y="27"/>
                    <a:pt x="92" y="31"/>
                    <a:pt x="92" y="36"/>
                  </a:cubicBezTo>
                  <a:cubicBezTo>
                    <a:pt x="92" y="41"/>
                    <a:pt x="90" y="45"/>
                    <a:pt x="87" y="50"/>
                  </a:cubicBezTo>
                  <a:cubicBezTo>
                    <a:pt x="84" y="55"/>
                    <a:pt x="80" y="58"/>
                    <a:pt x="75" y="61"/>
                  </a:cubicBezTo>
                  <a:cubicBezTo>
                    <a:pt x="68" y="65"/>
                    <a:pt x="61" y="67"/>
                    <a:pt x="54" y="67"/>
                  </a:cubicBezTo>
                  <a:cubicBezTo>
                    <a:pt x="49" y="67"/>
                    <a:pt x="46" y="67"/>
                    <a:pt x="45" y="66"/>
                  </a:cubicBezTo>
                  <a:cubicBezTo>
                    <a:pt x="42" y="66"/>
                    <a:pt x="39" y="65"/>
                    <a:pt x="34" y="64"/>
                  </a:cubicBezTo>
                  <a:cubicBezTo>
                    <a:pt x="29" y="68"/>
                    <a:pt x="24" y="70"/>
                    <a:pt x="22" y="73"/>
                  </a:cubicBezTo>
                  <a:cubicBezTo>
                    <a:pt x="21" y="74"/>
                    <a:pt x="20" y="75"/>
                    <a:pt x="20" y="77"/>
                  </a:cubicBezTo>
                  <a:cubicBezTo>
                    <a:pt x="20" y="78"/>
                    <a:pt x="21" y="79"/>
                    <a:pt x="22" y="80"/>
                  </a:cubicBezTo>
                  <a:cubicBezTo>
                    <a:pt x="23" y="82"/>
                    <a:pt x="25" y="82"/>
                    <a:pt x="28" y="83"/>
                  </a:cubicBezTo>
                  <a:cubicBezTo>
                    <a:pt x="29" y="83"/>
                    <a:pt x="30" y="83"/>
                    <a:pt x="31" y="83"/>
                  </a:cubicBezTo>
                  <a:cubicBezTo>
                    <a:pt x="34" y="83"/>
                    <a:pt x="39" y="84"/>
                    <a:pt x="45" y="84"/>
                  </a:cubicBezTo>
                  <a:cubicBezTo>
                    <a:pt x="46" y="84"/>
                    <a:pt x="48" y="83"/>
                    <a:pt x="52" y="83"/>
                  </a:cubicBezTo>
                  <a:cubicBezTo>
                    <a:pt x="54" y="83"/>
                    <a:pt x="55" y="83"/>
                    <a:pt x="55" y="83"/>
                  </a:cubicBezTo>
                  <a:cubicBezTo>
                    <a:pt x="72" y="83"/>
                    <a:pt x="84" y="86"/>
                    <a:pt x="90" y="91"/>
                  </a:cubicBezTo>
                  <a:cubicBezTo>
                    <a:pt x="97" y="96"/>
                    <a:pt x="100" y="103"/>
                    <a:pt x="100" y="110"/>
                  </a:cubicBezTo>
                  <a:cubicBezTo>
                    <a:pt x="100" y="114"/>
                    <a:pt x="99" y="118"/>
                    <a:pt x="97" y="122"/>
                  </a:cubicBezTo>
                  <a:cubicBezTo>
                    <a:pt x="94" y="126"/>
                    <a:pt x="91" y="129"/>
                    <a:pt x="87" y="132"/>
                  </a:cubicBezTo>
                  <a:cubicBezTo>
                    <a:pt x="83" y="134"/>
                    <a:pt x="78" y="136"/>
                    <a:pt x="70" y="138"/>
                  </a:cubicBezTo>
                  <a:cubicBezTo>
                    <a:pt x="63" y="140"/>
                    <a:pt x="55" y="141"/>
                    <a:pt x="46" y="141"/>
                  </a:cubicBezTo>
                  <a:cubicBezTo>
                    <a:pt x="37" y="141"/>
                    <a:pt x="29" y="140"/>
                    <a:pt x="22" y="138"/>
                  </a:cubicBezTo>
                  <a:cubicBezTo>
                    <a:pt x="14" y="137"/>
                    <a:pt x="9" y="134"/>
                    <a:pt x="4" y="130"/>
                  </a:cubicBezTo>
                  <a:cubicBezTo>
                    <a:pt x="1" y="127"/>
                    <a:pt x="0" y="123"/>
                    <a:pt x="0" y="120"/>
                  </a:cubicBezTo>
                  <a:cubicBezTo>
                    <a:pt x="0" y="117"/>
                    <a:pt x="1" y="114"/>
                    <a:pt x="4" y="111"/>
                  </a:cubicBezTo>
                  <a:cubicBezTo>
                    <a:pt x="6" y="108"/>
                    <a:pt x="13" y="105"/>
                    <a:pt x="24" y="101"/>
                  </a:cubicBezTo>
                  <a:lnTo>
                    <a:pt x="24" y="101"/>
                  </a:lnTo>
                  <a:close/>
                  <a:moveTo>
                    <a:pt x="50" y="60"/>
                  </a:moveTo>
                  <a:lnTo>
                    <a:pt x="50" y="60"/>
                  </a:lnTo>
                  <a:cubicBezTo>
                    <a:pt x="55" y="60"/>
                    <a:pt x="59" y="58"/>
                    <a:pt x="62" y="54"/>
                  </a:cubicBezTo>
                  <a:cubicBezTo>
                    <a:pt x="65" y="50"/>
                    <a:pt x="67" y="44"/>
                    <a:pt x="67" y="35"/>
                  </a:cubicBezTo>
                  <a:cubicBezTo>
                    <a:pt x="67" y="24"/>
                    <a:pt x="66" y="17"/>
                    <a:pt x="63" y="13"/>
                  </a:cubicBezTo>
                  <a:cubicBezTo>
                    <a:pt x="60" y="9"/>
                    <a:pt x="56" y="7"/>
                    <a:pt x="50" y="7"/>
                  </a:cubicBezTo>
                  <a:cubicBezTo>
                    <a:pt x="50" y="7"/>
                    <a:pt x="48" y="8"/>
                    <a:pt x="45" y="8"/>
                  </a:cubicBezTo>
                  <a:cubicBezTo>
                    <a:pt x="41" y="8"/>
                    <a:pt x="38" y="11"/>
                    <a:pt x="36" y="15"/>
                  </a:cubicBezTo>
                  <a:cubicBezTo>
                    <a:pt x="33" y="19"/>
                    <a:pt x="32" y="24"/>
                    <a:pt x="32" y="31"/>
                  </a:cubicBezTo>
                  <a:cubicBezTo>
                    <a:pt x="32" y="33"/>
                    <a:pt x="32" y="37"/>
                    <a:pt x="32" y="42"/>
                  </a:cubicBezTo>
                  <a:cubicBezTo>
                    <a:pt x="33" y="45"/>
                    <a:pt x="33" y="47"/>
                    <a:pt x="34" y="48"/>
                  </a:cubicBezTo>
                  <a:cubicBezTo>
                    <a:pt x="35" y="51"/>
                    <a:pt x="36" y="53"/>
                    <a:pt x="38" y="55"/>
                  </a:cubicBezTo>
                  <a:cubicBezTo>
                    <a:pt x="39" y="56"/>
                    <a:pt x="41" y="57"/>
                    <a:pt x="43" y="58"/>
                  </a:cubicBezTo>
                  <a:cubicBezTo>
                    <a:pt x="46" y="59"/>
                    <a:pt x="48" y="60"/>
                    <a:pt x="50" y="60"/>
                  </a:cubicBezTo>
                  <a:lnTo>
                    <a:pt x="50" y="60"/>
                  </a:lnTo>
                  <a:close/>
                  <a:moveTo>
                    <a:pt x="56" y="134"/>
                  </a:moveTo>
                  <a:lnTo>
                    <a:pt x="56" y="134"/>
                  </a:lnTo>
                  <a:cubicBezTo>
                    <a:pt x="66" y="133"/>
                    <a:pt x="74" y="130"/>
                    <a:pt x="80" y="126"/>
                  </a:cubicBezTo>
                  <a:cubicBezTo>
                    <a:pt x="84" y="123"/>
                    <a:pt x="85" y="120"/>
                    <a:pt x="85" y="117"/>
                  </a:cubicBezTo>
                  <a:cubicBezTo>
                    <a:pt x="85" y="116"/>
                    <a:pt x="85" y="114"/>
                    <a:pt x="84" y="113"/>
                  </a:cubicBezTo>
                  <a:cubicBezTo>
                    <a:pt x="83" y="112"/>
                    <a:pt x="82" y="110"/>
                    <a:pt x="80" y="109"/>
                  </a:cubicBezTo>
                  <a:cubicBezTo>
                    <a:pt x="78" y="107"/>
                    <a:pt x="76" y="106"/>
                    <a:pt x="73" y="106"/>
                  </a:cubicBezTo>
                  <a:cubicBezTo>
                    <a:pt x="70" y="105"/>
                    <a:pt x="65" y="105"/>
                    <a:pt x="60" y="105"/>
                  </a:cubicBezTo>
                  <a:lnTo>
                    <a:pt x="47" y="105"/>
                  </a:lnTo>
                  <a:cubicBezTo>
                    <a:pt x="36" y="105"/>
                    <a:pt x="28" y="106"/>
                    <a:pt x="24" y="109"/>
                  </a:cubicBezTo>
                  <a:cubicBezTo>
                    <a:pt x="20" y="111"/>
                    <a:pt x="19" y="115"/>
                    <a:pt x="19" y="120"/>
                  </a:cubicBezTo>
                  <a:cubicBezTo>
                    <a:pt x="19" y="122"/>
                    <a:pt x="20" y="124"/>
                    <a:pt x="22" y="127"/>
                  </a:cubicBezTo>
                  <a:cubicBezTo>
                    <a:pt x="24" y="129"/>
                    <a:pt x="27" y="131"/>
                    <a:pt x="32" y="132"/>
                  </a:cubicBezTo>
                  <a:cubicBezTo>
                    <a:pt x="38" y="134"/>
                    <a:pt x="43" y="135"/>
                    <a:pt x="49" y="135"/>
                  </a:cubicBezTo>
                  <a:cubicBezTo>
                    <a:pt x="50" y="135"/>
                    <a:pt x="53" y="134"/>
                    <a:pt x="56" y="134"/>
                  </a:cubicBezTo>
                  <a:lnTo>
                    <a:pt x="56" y="134"/>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37" name="Freeform 417"/>
            <p:cNvSpPr>
              <a:spLocks/>
            </p:cNvSpPr>
            <p:nvPr/>
          </p:nvSpPr>
          <p:spPr bwMode="auto">
            <a:xfrm>
              <a:off x="1626" y="6282"/>
              <a:ext cx="181" cy="181"/>
            </a:xfrm>
            <a:custGeom>
              <a:avLst/>
              <a:gdLst/>
              <a:ahLst/>
              <a:cxnLst>
                <a:cxn ang="0">
                  <a:pos x="1" y="8"/>
                </a:cxn>
                <a:cxn ang="0">
                  <a:pos x="4" y="0"/>
                </a:cxn>
                <a:cxn ang="0">
                  <a:pos x="31" y="1"/>
                </a:cxn>
                <a:cxn ang="0">
                  <a:pos x="61" y="0"/>
                </a:cxn>
                <a:cxn ang="0">
                  <a:pos x="70" y="1"/>
                </a:cxn>
                <a:cxn ang="0">
                  <a:pos x="70" y="8"/>
                </a:cxn>
                <a:cxn ang="0">
                  <a:pos x="50" y="11"/>
                </a:cxn>
                <a:cxn ang="0">
                  <a:pos x="49" y="29"/>
                </a:cxn>
                <a:cxn ang="0">
                  <a:pos x="49" y="42"/>
                </a:cxn>
                <a:cxn ang="0">
                  <a:pos x="49" y="68"/>
                </a:cxn>
                <a:cxn ang="0">
                  <a:pos x="56" y="113"/>
                </a:cxn>
                <a:cxn ang="0">
                  <a:pos x="82" y="126"/>
                </a:cxn>
                <a:cxn ang="0">
                  <a:pos x="110" y="119"/>
                </a:cxn>
                <a:cxn ang="0">
                  <a:pos x="121" y="102"/>
                </a:cxn>
                <a:cxn ang="0">
                  <a:pos x="121" y="25"/>
                </a:cxn>
                <a:cxn ang="0">
                  <a:pos x="118" y="11"/>
                </a:cxn>
                <a:cxn ang="0">
                  <a:pos x="101" y="8"/>
                </a:cxn>
                <a:cxn ang="0">
                  <a:pos x="100" y="0"/>
                </a:cxn>
                <a:cxn ang="0">
                  <a:pos x="128" y="1"/>
                </a:cxn>
                <a:cxn ang="0">
                  <a:pos x="148" y="0"/>
                </a:cxn>
                <a:cxn ang="0">
                  <a:pos x="149" y="7"/>
                </a:cxn>
                <a:cxn ang="0">
                  <a:pos x="133" y="10"/>
                </a:cxn>
                <a:cxn ang="0">
                  <a:pos x="132" y="19"/>
                </a:cxn>
                <a:cxn ang="0">
                  <a:pos x="132" y="34"/>
                </a:cxn>
                <a:cxn ang="0">
                  <a:pos x="133" y="54"/>
                </a:cxn>
                <a:cxn ang="0">
                  <a:pos x="132" y="103"/>
                </a:cxn>
                <a:cxn ang="0">
                  <a:pos x="118" y="126"/>
                </a:cxn>
                <a:cxn ang="0">
                  <a:pos x="75" y="137"/>
                </a:cxn>
                <a:cxn ang="0">
                  <a:pos x="30" y="121"/>
                </a:cxn>
                <a:cxn ang="0">
                  <a:pos x="21" y="81"/>
                </a:cxn>
                <a:cxn ang="0">
                  <a:pos x="19" y="12"/>
                </a:cxn>
                <a:cxn ang="0">
                  <a:pos x="1" y="8"/>
                </a:cxn>
              </a:cxnLst>
              <a:rect l="0" t="0" r="r" b="b"/>
              <a:pathLst>
                <a:path w="149" h="137">
                  <a:moveTo>
                    <a:pt x="1" y="8"/>
                  </a:moveTo>
                  <a:lnTo>
                    <a:pt x="1" y="8"/>
                  </a:lnTo>
                  <a:lnTo>
                    <a:pt x="0" y="0"/>
                  </a:lnTo>
                  <a:cubicBezTo>
                    <a:pt x="2" y="0"/>
                    <a:pt x="3" y="0"/>
                    <a:pt x="4" y="0"/>
                  </a:cubicBezTo>
                  <a:cubicBezTo>
                    <a:pt x="8" y="0"/>
                    <a:pt x="11" y="0"/>
                    <a:pt x="15" y="0"/>
                  </a:cubicBezTo>
                  <a:cubicBezTo>
                    <a:pt x="24" y="1"/>
                    <a:pt x="30" y="1"/>
                    <a:pt x="31" y="1"/>
                  </a:cubicBezTo>
                  <a:cubicBezTo>
                    <a:pt x="37" y="1"/>
                    <a:pt x="42" y="1"/>
                    <a:pt x="47" y="0"/>
                  </a:cubicBezTo>
                  <a:cubicBezTo>
                    <a:pt x="53" y="0"/>
                    <a:pt x="57" y="0"/>
                    <a:pt x="61" y="0"/>
                  </a:cubicBezTo>
                  <a:cubicBezTo>
                    <a:pt x="66" y="0"/>
                    <a:pt x="68" y="0"/>
                    <a:pt x="70" y="0"/>
                  </a:cubicBezTo>
                  <a:lnTo>
                    <a:pt x="70" y="1"/>
                  </a:lnTo>
                  <a:lnTo>
                    <a:pt x="70" y="7"/>
                  </a:lnTo>
                  <a:lnTo>
                    <a:pt x="70" y="8"/>
                  </a:lnTo>
                  <a:cubicBezTo>
                    <a:pt x="66" y="9"/>
                    <a:pt x="62" y="9"/>
                    <a:pt x="58" y="9"/>
                  </a:cubicBezTo>
                  <a:cubicBezTo>
                    <a:pt x="54" y="9"/>
                    <a:pt x="51" y="10"/>
                    <a:pt x="50" y="11"/>
                  </a:cubicBezTo>
                  <a:cubicBezTo>
                    <a:pt x="49" y="12"/>
                    <a:pt x="49" y="16"/>
                    <a:pt x="49" y="23"/>
                  </a:cubicBezTo>
                  <a:cubicBezTo>
                    <a:pt x="49" y="26"/>
                    <a:pt x="49" y="27"/>
                    <a:pt x="49" y="29"/>
                  </a:cubicBezTo>
                  <a:lnTo>
                    <a:pt x="49" y="33"/>
                  </a:lnTo>
                  <a:lnTo>
                    <a:pt x="49" y="42"/>
                  </a:lnTo>
                  <a:lnTo>
                    <a:pt x="50" y="51"/>
                  </a:lnTo>
                  <a:lnTo>
                    <a:pt x="49" y="68"/>
                  </a:lnTo>
                  <a:lnTo>
                    <a:pt x="51" y="94"/>
                  </a:lnTo>
                  <a:cubicBezTo>
                    <a:pt x="51" y="102"/>
                    <a:pt x="53" y="108"/>
                    <a:pt x="56" y="113"/>
                  </a:cubicBezTo>
                  <a:cubicBezTo>
                    <a:pt x="58" y="117"/>
                    <a:pt x="61" y="120"/>
                    <a:pt x="65" y="122"/>
                  </a:cubicBezTo>
                  <a:cubicBezTo>
                    <a:pt x="71" y="125"/>
                    <a:pt x="76" y="126"/>
                    <a:pt x="82" y="126"/>
                  </a:cubicBezTo>
                  <a:cubicBezTo>
                    <a:pt x="89" y="126"/>
                    <a:pt x="95" y="125"/>
                    <a:pt x="100" y="124"/>
                  </a:cubicBezTo>
                  <a:cubicBezTo>
                    <a:pt x="104" y="123"/>
                    <a:pt x="107" y="121"/>
                    <a:pt x="110" y="119"/>
                  </a:cubicBezTo>
                  <a:cubicBezTo>
                    <a:pt x="113" y="117"/>
                    <a:pt x="115" y="115"/>
                    <a:pt x="116" y="113"/>
                  </a:cubicBezTo>
                  <a:cubicBezTo>
                    <a:pt x="119" y="109"/>
                    <a:pt x="120" y="105"/>
                    <a:pt x="121" y="102"/>
                  </a:cubicBezTo>
                  <a:cubicBezTo>
                    <a:pt x="123" y="98"/>
                    <a:pt x="123" y="91"/>
                    <a:pt x="123" y="81"/>
                  </a:cubicBezTo>
                  <a:cubicBezTo>
                    <a:pt x="123" y="64"/>
                    <a:pt x="123" y="45"/>
                    <a:pt x="121" y="25"/>
                  </a:cubicBezTo>
                  <a:lnTo>
                    <a:pt x="120" y="19"/>
                  </a:lnTo>
                  <a:cubicBezTo>
                    <a:pt x="120" y="15"/>
                    <a:pt x="119" y="12"/>
                    <a:pt x="118" y="11"/>
                  </a:cubicBezTo>
                  <a:cubicBezTo>
                    <a:pt x="116" y="9"/>
                    <a:pt x="113" y="8"/>
                    <a:pt x="111" y="8"/>
                  </a:cubicBezTo>
                  <a:lnTo>
                    <a:pt x="101" y="8"/>
                  </a:lnTo>
                  <a:lnTo>
                    <a:pt x="100" y="8"/>
                  </a:lnTo>
                  <a:lnTo>
                    <a:pt x="100" y="0"/>
                  </a:lnTo>
                  <a:lnTo>
                    <a:pt x="108" y="0"/>
                  </a:lnTo>
                  <a:lnTo>
                    <a:pt x="128" y="1"/>
                  </a:lnTo>
                  <a:cubicBezTo>
                    <a:pt x="134" y="1"/>
                    <a:pt x="141" y="0"/>
                    <a:pt x="147" y="0"/>
                  </a:cubicBezTo>
                  <a:lnTo>
                    <a:pt x="148" y="0"/>
                  </a:lnTo>
                  <a:cubicBezTo>
                    <a:pt x="149" y="2"/>
                    <a:pt x="149" y="4"/>
                    <a:pt x="149" y="5"/>
                  </a:cubicBezTo>
                  <a:cubicBezTo>
                    <a:pt x="149" y="5"/>
                    <a:pt x="149" y="6"/>
                    <a:pt x="149" y="7"/>
                  </a:cubicBezTo>
                  <a:cubicBezTo>
                    <a:pt x="146" y="8"/>
                    <a:pt x="143" y="9"/>
                    <a:pt x="141" y="9"/>
                  </a:cubicBezTo>
                  <a:cubicBezTo>
                    <a:pt x="136" y="9"/>
                    <a:pt x="133" y="10"/>
                    <a:pt x="133" y="10"/>
                  </a:cubicBezTo>
                  <a:cubicBezTo>
                    <a:pt x="132" y="11"/>
                    <a:pt x="131" y="12"/>
                    <a:pt x="131" y="14"/>
                  </a:cubicBezTo>
                  <a:cubicBezTo>
                    <a:pt x="131" y="15"/>
                    <a:pt x="131" y="17"/>
                    <a:pt x="132" y="19"/>
                  </a:cubicBezTo>
                  <a:cubicBezTo>
                    <a:pt x="132" y="21"/>
                    <a:pt x="132" y="24"/>
                    <a:pt x="132" y="28"/>
                  </a:cubicBezTo>
                  <a:cubicBezTo>
                    <a:pt x="132" y="31"/>
                    <a:pt x="132" y="33"/>
                    <a:pt x="132" y="34"/>
                  </a:cubicBezTo>
                  <a:cubicBezTo>
                    <a:pt x="132" y="36"/>
                    <a:pt x="132" y="37"/>
                    <a:pt x="132" y="38"/>
                  </a:cubicBezTo>
                  <a:cubicBezTo>
                    <a:pt x="132" y="43"/>
                    <a:pt x="133" y="48"/>
                    <a:pt x="133" y="54"/>
                  </a:cubicBezTo>
                  <a:lnTo>
                    <a:pt x="134" y="75"/>
                  </a:lnTo>
                  <a:cubicBezTo>
                    <a:pt x="134" y="89"/>
                    <a:pt x="133" y="98"/>
                    <a:pt x="132" y="103"/>
                  </a:cubicBezTo>
                  <a:cubicBezTo>
                    <a:pt x="131" y="108"/>
                    <a:pt x="130" y="111"/>
                    <a:pt x="128" y="114"/>
                  </a:cubicBezTo>
                  <a:cubicBezTo>
                    <a:pt x="126" y="118"/>
                    <a:pt x="122" y="122"/>
                    <a:pt x="118" y="126"/>
                  </a:cubicBezTo>
                  <a:cubicBezTo>
                    <a:pt x="113" y="129"/>
                    <a:pt x="107" y="132"/>
                    <a:pt x="100" y="134"/>
                  </a:cubicBezTo>
                  <a:cubicBezTo>
                    <a:pt x="93" y="136"/>
                    <a:pt x="85" y="137"/>
                    <a:pt x="75" y="137"/>
                  </a:cubicBezTo>
                  <a:cubicBezTo>
                    <a:pt x="65" y="137"/>
                    <a:pt x="55" y="135"/>
                    <a:pt x="48" y="133"/>
                  </a:cubicBezTo>
                  <a:cubicBezTo>
                    <a:pt x="40" y="130"/>
                    <a:pt x="34" y="126"/>
                    <a:pt x="30" y="121"/>
                  </a:cubicBezTo>
                  <a:cubicBezTo>
                    <a:pt x="27" y="117"/>
                    <a:pt x="24" y="111"/>
                    <a:pt x="22" y="103"/>
                  </a:cubicBezTo>
                  <a:cubicBezTo>
                    <a:pt x="21" y="98"/>
                    <a:pt x="21" y="91"/>
                    <a:pt x="21" y="81"/>
                  </a:cubicBezTo>
                  <a:lnTo>
                    <a:pt x="21" y="32"/>
                  </a:lnTo>
                  <a:cubicBezTo>
                    <a:pt x="21" y="20"/>
                    <a:pt x="20" y="14"/>
                    <a:pt x="19" y="12"/>
                  </a:cubicBezTo>
                  <a:cubicBezTo>
                    <a:pt x="18" y="10"/>
                    <a:pt x="13" y="9"/>
                    <a:pt x="5" y="8"/>
                  </a:cubicBezTo>
                  <a:cubicBezTo>
                    <a:pt x="3" y="8"/>
                    <a:pt x="2" y="8"/>
                    <a:pt x="1" y="8"/>
                  </a:cubicBezTo>
                  <a:lnTo>
                    <a:pt x="1" y="8"/>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38" name="Freeform 418"/>
            <p:cNvSpPr>
              <a:spLocks/>
            </p:cNvSpPr>
            <p:nvPr/>
          </p:nvSpPr>
          <p:spPr bwMode="auto">
            <a:xfrm>
              <a:off x="1832" y="6277"/>
              <a:ext cx="109" cy="183"/>
            </a:xfrm>
            <a:custGeom>
              <a:avLst/>
              <a:gdLst/>
              <a:ahLst/>
              <a:cxnLst>
                <a:cxn ang="0">
                  <a:pos x="77" y="6"/>
                </a:cxn>
                <a:cxn ang="0">
                  <a:pos x="77" y="6"/>
                </a:cxn>
                <a:cxn ang="0">
                  <a:pos x="79" y="17"/>
                </a:cxn>
                <a:cxn ang="0">
                  <a:pos x="80" y="34"/>
                </a:cxn>
                <a:cxn ang="0">
                  <a:pos x="80" y="38"/>
                </a:cxn>
                <a:cxn ang="0">
                  <a:pos x="79" y="38"/>
                </a:cxn>
                <a:cxn ang="0">
                  <a:pos x="71" y="37"/>
                </a:cxn>
                <a:cxn ang="0">
                  <a:pos x="70" y="37"/>
                </a:cxn>
                <a:cxn ang="0">
                  <a:pos x="61" y="19"/>
                </a:cxn>
                <a:cxn ang="0">
                  <a:pos x="42" y="10"/>
                </a:cxn>
                <a:cxn ang="0">
                  <a:pos x="26" y="16"/>
                </a:cxn>
                <a:cxn ang="0">
                  <a:pos x="20" y="29"/>
                </a:cxn>
                <a:cxn ang="0">
                  <a:pos x="26" y="42"/>
                </a:cxn>
                <a:cxn ang="0">
                  <a:pos x="51" y="53"/>
                </a:cxn>
                <a:cxn ang="0">
                  <a:pos x="66" y="59"/>
                </a:cxn>
                <a:cxn ang="0">
                  <a:pos x="80" y="68"/>
                </a:cxn>
                <a:cxn ang="0">
                  <a:pos x="88" y="81"/>
                </a:cxn>
                <a:cxn ang="0">
                  <a:pos x="90" y="96"/>
                </a:cxn>
                <a:cxn ang="0">
                  <a:pos x="87" y="115"/>
                </a:cxn>
                <a:cxn ang="0">
                  <a:pos x="80" y="124"/>
                </a:cxn>
                <a:cxn ang="0">
                  <a:pos x="71" y="132"/>
                </a:cxn>
                <a:cxn ang="0">
                  <a:pos x="57" y="138"/>
                </a:cxn>
                <a:cxn ang="0">
                  <a:pos x="39" y="139"/>
                </a:cxn>
                <a:cxn ang="0">
                  <a:pos x="22" y="137"/>
                </a:cxn>
                <a:cxn ang="0">
                  <a:pos x="10" y="134"/>
                </a:cxn>
                <a:cxn ang="0">
                  <a:pos x="3" y="131"/>
                </a:cxn>
                <a:cxn ang="0">
                  <a:pos x="2" y="129"/>
                </a:cxn>
                <a:cxn ang="0">
                  <a:pos x="2" y="128"/>
                </a:cxn>
                <a:cxn ang="0">
                  <a:pos x="2" y="114"/>
                </a:cxn>
                <a:cxn ang="0">
                  <a:pos x="2" y="104"/>
                </a:cxn>
                <a:cxn ang="0">
                  <a:pos x="2" y="100"/>
                </a:cxn>
                <a:cxn ang="0">
                  <a:pos x="11" y="100"/>
                </a:cxn>
                <a:cxn ang="0">
                  <a:pos x="17" y="114"/>
                </a:cxn>
                <a:cxn ang="0">
                  <a:pos x="25" y="123"/>
                </a:cxn>
                <a:cxn ang="0">
                  <a:pos x="34" y="128"/>
                </a:cxn>
                <a:cxn ang="0">
                  <a:pos x="46" y="130"/>
                </a:cxn>
                <a:cxn ang="0">
                  <a:pos x="58" y="127"/>
                </a:cxn>
                <a:cxn ang="0">
                  <a:pos x="69" y="119"/>
                </a:cxn>
                <a:cxn ang="0">
                  <a:pos x="73" y="108"/>
                </a:cxn>
                <a:cxn ang="0">
                  <a:pos x="66" y="94"/>
                </a:cxn>
                <a:cxn ang="0">
                  <a:pos x="42" y="83"/>
                </a:cxn>
                <a:cxn ang="0">
                  <a:pos x="16" y="71"/>
                </a:cxn>
                <a:cxn ang="0">
                  <a:pos x="4" y="57"/>
                </a:cxn>
                <a:cxn ang="0">
                  <a:pos x="0" y="40"/>
                </a:cxn>
                <a:cxn ang="0">
                  <a:pos x="12" y="12"/>
                </a:cxn>
                <a:cxn ang="0">
                  <a:pos x="47" y="0"/>
                </a:cxn>
                <a:cxn ang="0">
                  <a:pos x="61" y="2"/>
                </a:cxn>
                <a:cxn ang="0">
                  <a:pos x="77" y="6"/>
                </a:cxn>
                <a:cxn ang="0">
                  <a:pos x="77" y="6"/>
                </a:cxn>
              </a:cxnLst>
              <a:rect l="0" t="0" r="r" b="b"/>
              <a:pathLst>
                <a:path w="90" h="139">
                  <a:moveTo>
                    <a:pt x="77" y="6"/>
                  </a:moveTo>
                  <a:lnTo>
                    <a:pt x="77" y="6"/>
                  </a:lnTo>
                  <a:cubicBezTo>
                    <a:pt x="78" y="9"/>
                    <a:pt x="78" y="12"/>
                    <a:pt x="79" y="17"/>
                  </a:cubicBezTo>
                  <a:cubicBezTo>
                    <a:pt x="80" y="24"/>
                    <a:pt x="80" y="30"/>
                    <a:pt x="80" y="34"/>
                  </a:cubicBezTo>
                  <a:cubicBezTo>
                    <a:pt x="80" y="35"/>
                    <a:pt x="80" y="36"/>
                    <a:pt x="80" y="38"/>
                  </a:cubicBezTo>
                  <a:lnTo>
                    <a:pt x="79" y="38"/>
                  </a:lnTo>
                  <a:lnTo>
                    <a:pt x="71" y="37"/>
                  </a:lnTo>
                  <a:lnTo>
                    <a:pt x="70" y="37"/>
                  </a:lnTo>
                  <a:cubicBezTo>
                    <a:pt x="67" y="28"/>
                    <a:pt x="64" y="22"/>
                    <a:pt x="61" y="19"/>
                  </a:cubicBezTo>
                  <a:cubicBezTo>
                    <a:pt x="55" y="13"/>
                    <a:pt x="49" y="10"/>
                    <a:pt x="42" y="10"/>
                  </a:cubicBezTo>
                  <a:cubicBezTo>
                    <a:pt x="35" y="10"/>
                    <a:pt x="30" y="12"/>
                    <a:pt x="26" y="16"/>
                  </a:cubicBezTo>
                  <a:cubicBezTo>
                    <a:pt x="22" y="19"/>
                    <a:pt x="20" y="24"/>
                    <a:pt x="20" y="29"/>
                  </a:cubicBezTo>
                  <a:cubicBezTo>
                    <a:pt x="20" y="33"/>
                    <a:pt x="22" y="38"/>
                    <a:pt x="26" y="42"/>
                  </a:cubicBezTo>
                  <a:cubicBezTo>
                    <a:pt x="30" y="46"/>
                    <a:pt x="38" y="50"/>
                    <a:pt x="51" y="53"/>
                  </a:cubicBezTo>
                  <a:cubicBezTo>
                    <a:pt x="55" y="55"/>
                    <a:pt x="60" y="57"/>
                    <a:pt x="66" y="59"/>
                  </a:cubicBezTo>
                  <a:cubicBezTo>
                    <a:pt x="72" y="62"/>
                    <a:pt x="76" y="65"/>
                    <a:pt x="80" y="68"/>
                  </a:cubicBezTo>
                  <a:cubicBezTo>
                    <a:pt x="84" y="73"/>
                    <a:pt x="87" y="77"/>
                    <a:pt x="88" y="81"/>
                  </a:cubicBezTo>
                  <a:cubicBezTo>
                    <a:pt x="90" y="85"/>
                    <a:pt x="90" y="90"/>
                    <a:pt x="90" y="96"/>
                  </a:cubicBezTo>
                  <a:cubicBezTo>
                    <a:pt x="90" y="102"/>
                    <a:pt x="89" y="108"/>
                    <a:pt x="87" y="115"/>
                  </a:cubicBezTo>
                  <a:cubicBezTo>
                    <a:pt x="85" y="118"/>
                    <a:pt x="83" y="121"/>
                    <a:pt x="80" y="124"/>
                  </a:cubicBezTo>
                  <a:cubicBezTo>
                    <a:pt x="78" y="126"/>
                    <a:pt x="75" y="129"/>
                    <a:pt x="71" y="132"/>
                  </a:cubicBezTo>
                  <a:cubicBezTo>
                    <a:pt x="67" y="134"/>
                    <a:pt x="62" y="136"/>
                    <a:pt x="57" y="138"/>
                  </a:cubicBezTo>
                  <a:cubicBezTo>
                    <a:pt x="53" y="139"/>
                    <a:pt x="47" y="139"/>
                    <a:pt x="39" y="139"/>
                  </a:cubicBezTo>
                  <a:cubicBezTo>
                    <a:pt x="35" y="139"/>
                    <a:pt x="29" y="139"/>
                    <a:pt x="22" y="137"/>
                  </a:cubicBezTo>
                  <a:lnTo>
                    <a:pt x="10" y="134"/>
                  </a:lnTo>
                  <a:cubicBezTo>
                    <a:pt x="6" y="133"/>
                    <a:pt x="4" y="132"/>
                    <a:pt x="3" y="131"/>
                  </a:cubicBezTo>
                  <a:cubicBezTo>
                    <a:pt x="3" y="131"/>
                    <a:pt x="3" y="130"/>
                    <a:pt x="2" y="129"/>
                  </a:cubicBezTo>
                  <a:lnTo>
                    <a:pt x="2" y="128"/>
                  </a:lnTo>
                  <a:cubicBezTo>
                    <a:pt x="2" y="127"/>
                    <a:pt x="2" y="123"/>
                    <a:pt x="2" y="114"/>
                  </a:cubicBezTo>
                  <a:cubicBezTo>
                    <a:pt x="2" y="109"/>
                    <a:pt x="2" y="106"/>
                    <a:pt x="2" y="104"/>
                  </a:cubicBezTo>
                  <a:lnTo>
                    <a:pt x="2" y="100"/>
                  </a:lnTo>
                  <a:lnTo>
                    <a:pt x="11" y="100"/>
                  </a:lnTo>
                  <a:cubicBezTo>
                    <a:pt x="14" y="108"/>
                    <a:pt x="16" y="112"/>
                    <a:pt x="17" y="114"/>
                  </a:cubicBezTo>
                  <a:cubicBezTo>
                    <a:pt x="20" y="118"/>
                    <a:pt x="22" y="120"/>
                    <a:pt x="25" y="123"/>
                  </a:cubicBezTo>
                  <a:cubicBezTo>
                    <a:pt x="27" y="125"/>
                    <a:pt x="30" y="126"/>
                    <a:pt x="34" y="128"/>
                  </a:cubicBezTo>
                  <a:cubicBezTo>
                    <a:pt x="37" y="129"/>
                    <a:pt x="41" y="130"/>
                    <a:pt x="46" y="130"/>
                  </a:cubicBezTo>
                  <a:cubicBezTo>
                    <a:pt x="49" y="130"/>
                    <a:pt x="53" y="129"/>
                    <a:pt x="58" y="127"/>
                  </a:cubicBezTo>
                  <a:cubicBezTo>
                    <a:pt x="62" y="126"/>
                    <a:pt x="66" y="123"/>
                    <a:pt x="69" y="119"/>
                  </a:cubicBezTo>
                  <a:cubicBezTo>
                    <a:pt x="71" y="116"/>
                    <a:pt x="73" y="112"/>
                    <a:pt x="73" y="108"/>
                  </a:cubicBezTo>
                  <a:cubicBezTo>
                    <a:pt x="73" y="103"/>
                    <a:pt x="70" y="98"/>
                    <a:pt x="66" y="94"/>
                  </a:cubicBezTo>
                  <a:cubicBezTo>
                    <a:pt x="63" y="91"/>
                    <a:pt x="55" y="87"/>
                    <a:pt x="42" y="83"/>
                  </a:cubicBezTo>
                  <a:cubicBezTo>
                    <a:pt x="29" y="78"/>
                    <a:pt x="21" y="74"/>
                    <a:pt x="16" y="71"/>
                  </a:cubicBezTo>
                  <a:cubicBezTo>
                    <a:pt x="11" y="67"/>
                    <a:pt x="7" y="63"/>
                    <a:pt x="4" y="57"/>
                  </a:cubicBezTo>
                  <a:cubicBezTo>
                    <a:pt x="1" y="51"/>
                    <a:pt x="0" y="45"/>
                    <a:pt x="0" y="40"/>
                  </a:cubicBezTo>
                  <a:cubicBezTo>
                    <a:pt x="0" y="29"/>
                    <a:pt x="4" y="19"/>
                    <a:pt x="12" y="12"/>
                  </a:cubicBezTo>
                  <a:cubicBezTo>
                    <a:pt x="20" y="4"/>
                    <a:pt x="31" y="0"/>
                    <a:pt x="47" y="0"/>
                  </a:cubicBezTo>
                  <a:cubicBezTo>
                    <a:pt x="50" y="0"/>
                    <a:pt x="55" y="1"/>
                    <a:pt x="61" y="2"/>
                  </a:cubicBezTo>
                  <a:cubicBezTo>
                    <a:pt x="65" y="3"/>
                    <a:pt x="70" y="4"/>
                    <a:pt x="77" y="6"/>
                  </a:cubicBezTo>
                  <a:lnTo>
                    <a:pt x="77" y="6"/>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39" name="Freeform 419"/>
            <p:cNvSpPr>
              <a:spLocks noEditPoints="1"/>
            </p:cNvSpPr>
            <p:nvPr/>
          </p:nvSpPr>
          <p:spPr bwMode="auto">
            <a:xfrm>
              <a:off x="2014" y="6278"/>
              <a:ext cx="178" cy="180"/>
            </a:xfrm>
            <a:custGeom>
              <a:avLst/>
              <a:gdLst/>
              <a:ahLst/>
              <a:cxnLst>
                <a:cxn ang="0">
                  <a:pos x="0" y="136"/>
                </a:cxn>
                <a:cxn ang="0">
                  <a:pos x="0" y="136"/>
                </a:cxn>
                <a:cxn ang="0">
                  <a:pos x="0" y="129"/>
                </a:cxn>
                <a:cxn ang="0">
                  <a:pos x="7" y="128"/>
                </a:cxn>
                <a:cxn ang="0">
                  <a:pos x="17" y="125"/>
                </a:cxn>
                <a:cxn ang="0">
                  <a:pos x="21" y="119"/>
                </a:cxn>
                <a:cxn ang="0">
                  <a:pos x="42" y="64"/>
                </a:cxn>
                <a:cxn ang="0">
                  <a:pos x="66" y="0"/>
                </a:cxn>
                <a:cxn ang="0">
                  <a:pos x="73" y="0"/>
                </a:cxn>
                <a:cxn ang="0">
                  <a:pos x="78" y="0"/>
                </a:cxn>
                <a:cxn ang="0">
                  <a:pos x="78" y="2"/>
                </a:cxn>
                <a:cxn ang="0">
                  <a:pos x="96" y="44"/>
                </a:cxn>
                <a:cxn ang="0">
                  <a:pos x="107" y="71"/>
                </a:cxn>
                <a:cxn ang="0">
                  <a:pos x="116" y="92"/>
                </a:cxn>
                <a:cxn ang="0">
                  <a:pos x="121" y="106"/>
                </a:cxn>
                <a:cxn ang="0">
                  <a:pos x="127" y="119"/>
                </a:cxn>
                <a:cxn ang="0">
                  <a:pos x="130" y="125"/>
                </a:cxn>
                <a:cxn ang="0">
                  <a:pos x="136" y="127"/>
                </a:cxn>
                <a:cxn ang="0">
                  <a:pos x="145" y="129"/>
                </a:cxn>
                <a:cxn ang="0">
                  <a:pos x="146" y="134"/>
                </a:cxn>
                <a:cxn ang="0">
                  <a:pos x="146" y="136"/>
                </a:cxn>
                <a:cxn ang="0">
                  <a:pos x="129" y="136"/>
                </a:cxn>
                <a:cxn ang="0">
                  <a:pos x="112" y="135"/>
                </a:cxn>
                <a:cxn ang="0">
                  <a:pos x="101" y="135"/>
                </a:cxn>
                <a:cxn ang="0">
                  <a:pos x="83" y="136"/>
                </a:cxn>
                <a:cxn ang="0">
                  <a:pos x="78" y="136"/>
                </a:cxn>
                <a:cxn ang="0">
                  <a:pos x="78" y="129"/>
                </a:cxn>
                <a:cxn ang="0">
                  <a:pos x="90" y="127"/>
                </a:cxn>
                <a:cxn ang="0">
                  <a:pos x="96" y="125"/>
                </a:cxn>
                <a:cxn ang="0">
                  <a:pos x="97" y="122"/>
                </a:cxn>
                <a:cxn ang="0">
                  <a:pos x="96" y="120"/>
                </a:cxn>
                <a:cxn ang="0">
                  <a:pos x="92" y="109"/>
                </a:cxn>
                <a:cxn ang="0">
                  <a:pos x="84" y="89"/>
                </a:cxn>
                <a:cxn ang="0">
                  <a:pos x="44" y="89"/>
                </a:cxn>
                <a:cxn ang="0">
                  <a:pos x="35" y="113"/>
                </a:cxn>
                <a:cxn ang="0">
                  <a:pos x="33" y="121"/>
                </a:cxn>
                <a:cxn ang="0">
                  <a:pos x="35" y="125"/>
                </a:cxn>
                <a:cxn ang="0">
                  <a:pos x="44" y="127"/>
                </a:cxn>
                <a:cxn ang="0">
                  <a:pos x="51" y="129"/>
                </a:cxn>
                <a:cxn ang="0">
                  <a:pos x="51" y="134"/>
                </a:cxn>
                <a:cxn ang="0">
                  <a:pos x="51" y="136"/>
                </a:cxn>
                <a:cxn ang="0">
                  <a:pos x="21" y="134"/>
                </a:cxn>
                <a:cxn ang="0">
                  <a:pos x="16" y="135"/>
                </a:cxn>
                <a:cxn ang="0">
                  <a:pos x="2" y="136"/>
                </a:cxn>
                <a:cxn ang="0">
                  <a:pos x="0" y="136"/>
                </a:cxn>
                <a:cxn ang="0">
                  <a:pos x="49" y="78"/>
                </a:cxn>
                <a:cxn ang="0">
                  <a:pos x="49" y="78"/>
                </a:cxn>
                <a:cxn ang="0">
                  <a:pos x="77" y="78"/>
                </a:cxn>
                <a:cxn ang="0">
                  <a:pos x="80" y="78"/>
                </a:cxn>
                <a:cxn ang="0">
                  <a:pos x="72" y="57"/>
                </a:cxn>
                <a:cxn ang="0">
                  <a:pos x="64" y="38"/>
                </a:cxn>
                <a:cxn ang="0">
                  <a:pos x="49" y="78"/>
                </a:cxn>
              </a:cxnLst>
              <a:rect l="0" t="0" r="r" b="b"/>
              <a:pathLst>
                <a:path w="146" h="136">
                  <a:moveTo>
                    <a:pt x="0" y="136"/>
                  </a:moveTo>
                  <a:lnTo>
                    <a:pt x="0" y="136"/>
                  </a:lnTo>
                  <a:lnTo>
                    <a:pt x="0" y="129"/>
                  </a:lnTo>
                  <a:cubicBezTo>
                    <a:pt x="1" y="129"/>
                    <a:pt x="4" y="128"/>
                    <a:pt x="7" y="128"/>
                  </a:cubicBezTo>
                  <a:cubicBezTo>
                    <a:pt x="12" y="127"/>
                    <a:pt x="16" y="126"/>
                    <a:pt x="17" y="125"/>
                  </a:cubicBezTo>
                  <a:cubicBezTo>
                    <a:pt x="18" y="124"/>
                    <a:pt x="19" y="122"/>
                    <a:pt x="21" y="119"/>
                  </a:cubicBezTo>
                  <a:lnTo>
                    <a:pt x="42" y="64"/>
                  </a:lnTo>
                  <a:lnTo>
                    <a:pt x="66" y="0"/>
                  </a:lnTo>
                  <a:cubicBezTo>
                    <a:pt x="69" y="0"/>
                    <a:pt x="71" y="0"/>
                    <a:pt x="73" y="0"/>
                  </a:cubicBezTo>
                  <a:lnTo>
                    <a:pt x="78" y="0"/>
                  </a:lnTo>
                  <a:lnTo>
                    <a:pt x="78" y="2"/>
                  </a:lnTo>
                  <a:lnTo>
                    <a:pt x="96" y="44"/>
                  </a:lnTo>
                  <a:cubicBezTo>
                    <a:pt x="101" y="53"/>
                    <a:pt x="104" y="62"/>
                    <a:pt x="107" y="71"/>
                  </a:cubicBezTo>
                  <a:cubicBezTo>
                    <a:pt x="111" y="79"/>
                    <a:pt x="113" y="86"/>
                    <a:pt x="116" y="92"/>
                  </a:cubicBezTo>
                  <a:cubicBezTo>
                    <a:pt x="117" y="95"/>
                    <a:pt x="119" y="100"/>
                    <a:pt x="121" y="106"/>
                  </a:cubicBezTo>
                  <a:cubicBezTo>
                    <a:pt x="123" y="110"/>
                    <a:pt x="125" y="114"/>
                    <a:pt x="127" y="119"/>
                  </a:cubicBezTo>
                  <a:cubicBezTo>
                    <a:pt x="129" y="122"/>
                    <a:pt x="130" y="124"/>
                    <a:pt x="130" y="125"/>
                  </a:cubicBezTo>
                  <a:cubicBezTo>
                    <a:pt x="132" y="126"/>
                    <a:pt x="134" y="126"/>
                    <a:pt x="136" y="127"/>
                  </a:cubicBezTo>
                  <a:cubicBezTo>
                    <a:pt x="139" y="127"/>
                    <a:pt x="142" y="128"/>
                    <a:pt x="145" y="129"/>
                  </a:cubicBezTo>
                  <a:cubicBezTo>
                    <a:pt x="146" y="131"/>
                    <a:pt x="146" y="133"/>
                    <a:pt x="146" y="134"/>
                  </a:cubicBezTo>
                  <a:cubicBezTo>
                    <a:pt x="146" y="135"/>
                    <a:pt x="146" y="135"/>
                    <a:pt x="146" y="136"/>
                  </a:cubicBezTo>
                  <a:cubicBezTo>
                    <a:pt x="141" y="136"/>
                    <a:pt x="135" y="136"/>
                    <a:pt x="129" y="136"/>
                  </a:cubicBezTo>
                  <a:cubicBezTo>
                    <a:pt x="123" y="135"/>
                    <a:pt x="117" y="135"/>
                    <a:pt x="112" y="135"/>
                  </a:cubicBezTo>
                  <a:cubicBezTo>
                    <a:pt x="107" y="135"/>
                    <a:pt x="103" y="135"/>
                    <a:pt x="101" y="135"/>
                  </a:cubicBezTo>
                  <a:lnTo>
                    <a:pt x="83" y="136"/>
                  </a:lnTo>
                  <a:lnTo>
                    <a:pt x="78" y="136"/>
                  </a:lnTo>
                  <a:cubicBezTo>
                    <a:pt x="78" y="134"/>
                    <a:pt x="78" y="132"/>
                    <a:pt x="78" y="129"/>
                  </a:cubicBezTo>
                  <a:lnTo>
                    <a:pt x="90" y="127"/>
                  </a:lnTo>
                  <a:cubicBezTo>
                    <a:pt x="93" y="126"/>
                    <a:pt x="95" y="125"/>
                    <a:pt x="96" y="125"/>
                  </a:cubicBezTo>
                  <a:cubicBezTo>
                    <a:pt x="96" y="124"/>
                    <a:pt x="97" y="123"/>
                    <a:pt x="97" y="122"/>
                  </a:cubicBezTo>
                  <a:cubicBezTo>
                    <a:pt x="97" y="121"/>
                    <a:pt x="97" y="121"/>
                    <a:pt x="96" y="120"/>
                  </a:cubicBezTo>
                  <a:lnTo>
                    <a:pt x="92" y="109"/>
                  </a:lnTo>
                  <a:lnTo>
                    <a:pt x="84" y="89"/>
                  </a:lnTo>
                  <a:lnTo>
                    <a:pt x="44" y="89"/>
                  </a:lnTo>
                  <a:cubicBezTo>
                    <a:pt x="43" y="92"/>
                    <a:pt x="40" y="100"/>
                    <a:pt x="35" y="113"/>
                  </a:cubicBezTo>
                  <a:cubicBezTo>
                    <a:pt x="34" y="117"/>
                    <a:pt x="33" y="120"/>
                    <a:pt x="33" y="121"/>
                  </a:cubicBezTo>
                  <a:cubicBezTo>
                    <a:pt x="33" y="123"/>
                    <a:pt x="34" y="124"/>
                    <a:pt x="35" y="125"/>
                  </a:cubicBezTo>
                  <a:cubicBezTo>
                    <a:pt x="36" y="126"/>
                    <a:pt x="39" y="127"/>
                    <a:pt x="44" y="127"/>
                  </a:cubicBezTo>
                  <a:cubicBezTo>
                    <a:pt x="45" y="128"/>
                    <a:pt x="47" y="128"/>
                    <a:pt x="51" y="129"/>
                  </a:cubicBezTo>
                  <a:cubicBezTo>
                    <a:pt x="51" y="131"/>
                    <a:pt x="51" y="133"/>
                    <a:pt x="51" y="134"/>
                  </a:cubicBezTo>
                  <a:cubicBezTo>
                    <a:pt x="51" y="135"/>
                    <a:pt x="51" y="135"/>
                    <a:pt x="51" y="136"/>
                  </a:cubicBezTo>
                  <a:cubicBezTo>
                    <a:pt x="47" y="136"/>
                    <a:pt x="37" y="136"/>
                    <a:pt x="21" y="134"/>
                  </a:cubicBezTo>
                  <a:lnTo>
                    <a:pt x="16" y="135"/>
                  </a:lnTo>
                  <a:cubicBezTo>
                    <a:pt x="11" y="136"/>
                    <a:pt x="6" y="136"/>
                    <a:pt x="2" y="136"/>
                  </a:cubicBezTo>
                  <a:lnTo>
                    <a:pt x="0" y="136"/>
                  </a:lnTo>
                  <a:close/>
                  <a:moveTo>
                    <a:pt x="49" y="78"/>
                  </a:moveTo>
                  <a:lnTo>
                    <a:pt x="49" y="78"/>
                  </a:lnTo>
                  <a:cubicBezTo>
                    <a:pt x="65" y="78"/>
                    <a:pt x="74" y="78"/>
                    <a:pt x="77" y="78"/>
                  </a:cubicBezTo>
                  <a:lnTo>
                    <a:pt x="80" y="78"/>
                  </a:lnTo>
                  <a:cubicBezTo>
                    <a:pt x="78" y="72"/>
                    <a:pt x="75" y="65"/>
                    <a:pt x="72" y="57"/>
                  </a:cubicBezTo>
                  <a:cubicBezTo>
                    <a:pt x="68" y="49"/>
                    <a:pt x="66" y="42"/>
                    <a:pt x="64" y="38"/>
                  </a:cubicBezTo>
                  <a:lnTo>
                    <a:pt x="49" y="78"/>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40" name="Freeform 420"/>
            <p:cNvSpPr>
              <a:spLocks noEditPoints="1"/>
            </p:cNvSpPr>
            <p:nvPr/>
          </p:nvSpPr>
          <p:spPr bwMode="auto">
            <a:xfrm>
              <a:off x="2191" y="6278"/>
              <a:ext cx="65" cy="180"/>
            </a:xfrm>
            <a:custGeom>
              <a:avLst/>
              <a:gdLst/>
              <a:ahLst/>
              <a:cxnLst>
                <a:cxn ang="0">
                  <a:pos x="14" y="13"/>
                </a:cxn>
                <a:cxn ang="0">
                  <a:pos x="14" y="13"/>
                </a:cxn>
                <a:cxn ang="0">
                  <a:pos x="18" y="4"/>
                </a:cxn>
                <a:cxn ang="0">
                  <a:pos x="27" y="0"/>
                </a:cxn>
                <a:cxn ang="0">
                  <a:pos x="38" y="4"/>
                </a:cxn>
                <a:cxn ang="0">
                  <a:pos x="42" y="13"/>
                </a:cxn>
                <a:cxn ang="0">
                  <a:pos x="40" y="20"/>
                </a:cxn>
                <a:cxn ang="0">
                  <a:pos x="35" y="25"/>
                </a:cxn>
                <a:cxn ang="0">
                  <a:pos x="28" y="27"/>
                </a:cxn>
                <a:cxn ang="0">
                  <a:pos x="19" y="23"/>
                </a:cxn>
                <a:cxn ang="0">
                  <a:pos x="14" y="13"/>
                </a:cxn>
                <a:cxn ang="0">
                  <a:pos x="14" y="13"/>
                </a:cxn>
                <a:cxn ang="0">
                  <a:pos x="0" y="136"/>
                </a:cxn>
                <a:cxn ang="0">
                  <a:pos x="0" y="136"/>
                </a:cxn>
                <a:cxn ang="0">
                  <a:pos x="0" y="130"/>
                </a:cxn>
                <a:cxn ang="0">
                  <a:pos x="11" y="128"/>
                </a:cxn>
                <a:cxn ang="0">
                  <a:pos x="15" y="126"/>
                </a:cxn>
                <a:cxn ang="0">
                  <a:pos x="16" y="120"/>
                </a:cxn>
                <a:cxn ang="0">
                  <a:pos x="16" y="119"/>
                </a:cxn>
                <a:cxn ang="0">
                  <a:pos x="16" y="114"/>
                </a:cxn>
                <a:cxn ang="0">
                  <a:pos x="16" y="108"/>
                </a:cxn>
                <a:cxn ang="0">
                  <a:pos x="16" y="101"/>
                </a:cxn>
                <a:cxn ang="0">
                  <a:pos x="16" y="96"/>
                </a:cxn>
                <a:cxn ang="0">
                  <a:pos x="16" y="91"/>
                </a:cxn>
                <a:cxn ang="0">
                  <a:pos x="16" y="74"/>
                </a:cxn>
                <a:cxn ang="0">
                  <a:pos x="16" y="67"/>
                </a:cxn>
                <a:cxn ang="0">
                  <a:pos x="11" y="65"/>
                </a:cxn>
                <a:cxn ang="0">
                  <a:pos x="1" y="63"/>
                </a:cxn>
                <a:cxn ang="0">
                  <a:pos x="1" y="57"/>
                </a:cxn>
                <a:cxn ang="0">
                  <a:pos x="20" y="53"/>
                </a:cxn>
                <a:cxn ang="0">
                  <a:pos x="32" y="44"/>
                </a:cxn>
                <a:cxn ang="0">
                  <a:pos x="39" y="44"/>
                </a:cxn>
                <a:cxn ang="0">
                  <a:pos x="39" y="77"/>
                </a:cxn>
                <a:cxn ang="0">
                  <a:pos x="38" y="119"/>
                </a:cxn>
                <a:cxn ang="0">
                  <a:pos x="39" y="127"/>
                </a:cxn>
                <a:cxn ang="0">
                  <a:pos x="49" y="130"/>
                </a:cxn>
                <a:cxn ang="0">
                  <a:pos x="54" y="131"/>
                </a:cxn>
                <a:cxn ang="0">
                  <a:pos x="53" y="136"/>
                </a:cxn>
                <a:cxn ang="0">
                  <a:pos x="49" y="136"/>
                </a:cxn>
                <a:cxn ang="0">
                  <a:pos x="45" y="136"/>
                </a:cxn>
                <a:cxn ang="0">
                  <a:pos x="16" y="136"/>
                </a:cxn>
                <a:cxn ang="0">
                  <a:pos x="6" y="136"/>
                </a:cxn>
                <a:cxn ang="0">
                  <a:pos x="0" y="136"/>
                </a:cxn>
                <a:cxn ang="0">
                  <a:pos x="0" y="136"/>
                </a:cxn>
              </a:cxnLst>
              <a:rect l="0" t="0" r="r" b="b"/>
              <a:pathLst>
                <a:path w="54" h="136">
                  <a:moveTo>
                    <a:pt x="14" y="13"/>
                  </a:moveTo>
                  <a:lnTo>
                    <a:pt x="14" y="13"/>
                  </a:lnTo>
                  <a:cubicBezTo>
                    <a:pt x="14" y="9"/>
                    <a:pt x="16" y="6"/>
                    <a:pt x="18" y="4"/>
                  </a:cubicBezTo>
                  <a:cubicBezTo>
                    <a:pt x="20" y="1"/>
                    <a:pt x="24" y="0"/>
                    <a:pt x="27" y="0"/>
                  </a:cubicBezTo>
                  <a:cubicBezTo>
                    <a:pt x="31" y="0"/>
                    <a:pt x="35" y="1"/>
                    <a:pt x="38" y="4"/>
                  </a:cubicBezTo>
                  <a:cubicBezTo>
                    <a:pt x="40" y="7"/>
                    <a:pt x="42" y="9"/>
                    <a:pt x="42" y="13"/>
                  </a:cubicBezTo>
                  <a:cubicBezTo>
                    <a:pt x="42" y="15"/>
                    <a:pt x="41" y="17"/>
                    <a:pt x="40" y="20"/>
                  </a:cubicBezTo>
                  <a:cubicBezTo>
                    <a:pt x="39" y="22"/>
                    <a:pt x="37" y="24"/>
                    <a:pt x="35" y="25"/>
                  </a:cubicBezTo>
                  <a:cubicBezTo>
                    <a:pt x="33" y="27"/>
                    <a:pt x="30" y="27"/>
                    <a:pt x="28" y="27"/>
                  </a:cubicBezTo>
                  <a:cubicBezTo>
                    <a:pt x="25" y="27"/>
                    <a:pt x="21" y="26"/>
                    <a:pt x="19" y="23"/>
                  </a:cubicBezTo>
                  <a:cubicBezTo>
                    <a:pt x="16" y="20"/>
                    <a:pt x="14" y="17"/>
                    <a:pt x="14" y="13"/>
                  </a:cubicBezTo>
                  <a:lnTo>
                    <a:pt x="14" y="13"/>
                  </a:lnTo>
                  <a:close/>
                  <a:moveTo>
                    <a:pt x="0" y="136"/>
                  </a:moveTo>
                  <a:lnTo>
                    <a:pt x="0" y="136"/>
                  </a:lnTo>
                  <a:lnTo>
                    <a:pt x="0" y="130"/>
                  </a:lnTo>
                  <a:lnTo>
                    <a:pt x="11" y="128"/>
                  </a:lnTo>
                  <a:cubicBezTo>
                    <a:pt x="13" y="128"/>
                    <a:pt x="14" y="127"/>
                    <a:pt x="15" y="126"/>
                  </a:cubicBezTo>
                  <a:cubicBezTo>
                    <a:pt x="16" y="125"/>
                    <a:pt x="16" y="123"/>
                    <a:pt x="16" y="120"/>
                  </a:cubicBezTo>
                  <a:lnTo>
                    <a:pt x="16" y="119"/>
                  </a:lnTo>
                  <a:cubicBezTo>
                    <a:pt x="16" y="118"/>
                    <a:pt x="16" y="116"/>
                    <a:pt x="16" y="114"/>
                  </a:cubicBezTo>
                  <a:cubicBezTo>
                    <a:pt x="16" y="112"/>
                    <a:pt x="16" y="110"/>
                    <a:pt x="16" y="108"/>
                  </a:cubicBezTo>
                  <a:cubicBezTo>
                    <a:pt x="16" y="107"/>
                    <a:pt x="16" y="105"/>
                    <a:pt x="16" y="101"/>
                  </a:cubicBezTo>
                  <a:lnTo>
                    <a:pt x="16" y="96"/>
                  </a:lnTo>
                  <a:lnTo>
                    <a:pt x="16" y="91"/>
                  </a:lnTo>
                  <a:lnTo>
                    <a:pt x="16" y="74"/>
                  </a:lnTo>
                  <a:cubicBezTo>
                    <a:pt x="16" y="72"/>
                    <a:pt x="16" y="70"/>
                    <a:pt x="16" y="67"/>
                  </a:cubicBezTo>
                  <a:cubicBezTo>
                    <a:pt x="15" y="66"/>
                    <a:pt x="13" y="65"/>
                    <a:pt x="11" y="65"/>
                  </a:cubicBezTo>
                  <a:cubicBezTo>
                    <a:pt x="9" y="64"/>
                    <a:pt x="6" y="63"/>
                    <a:pt x="1" y="63"/>
                  </a:cubicBezTo>
                  <a:lnTo>
                    <a:pt x="1" y="57"/>
                  </a:lnTo>
                  <a:cubicBezTo>
                    <a:pt x="8" y="57"/>
                    <a:pt x="14" y="55"/>
                    <a:pt x="20" y="53"/>
                  </a:cubicBezTo>
                  <a:cubicBezTo>
                    <a:pt x="23" y="51"/>
                    <a:pt x="27" y="48"/>
                    <a:pt x="32" y="44"/>
                  </a:cubicBezTo>
                  <a:lnTo>
                    <a:pt x="39" y="44"/>
                  </a:lnTo>
                  <a:cubicBezTo>
                    <a:pt x="39" y="52"/>
                    <a:pt x="39" y="64"/>
                    <a:pt x="39" y="77"/>
                  </a:cubicBezTo>
                  <a:lnTo>
                    <a:pt x="38" y="119"/>
                  </a:lnTo>
                  <a:cubicBezTo>
                    <a:pt x="38" y="122"/>
                    <a:pt x="38" y="125"/>
                    <a:pt x="39" y="127"/>
                  </a:cubicBezTo>
                  <a:cubicBezTo>
                    <a:pt x="41" y="128"/>
                    <a:pt x="44" y="129"/>
                    <a:pt x="49" y="130"/>
                  </a:cubicBezTo>
                  <a:cubicBezTo>
                    <a:pt x="51" y="130"/>
                    <a:pt x="52" y="130"/>
                    <a:pt x="54" y="131"/>
                  </a:cubicBezTo>
                  <a:lnTo>
                    <a:pt x="53" y="136"/>
                  </a:lnTo>
                  <a:cubicBezTo>
                    <a:pt x="52" y="136"/>
                    <a:pt x="50" y="136"/>
                    <a:pt x="49" y="136"/>
                  </a:cubicBezTo>
                  <a:cubicBezTo>
                    <a:pt x="48" y="136"/>
                    <a:pt x="47" y="136"/>
                    <a:pt x="45" y="136"/>
                  </a:cubicBezTo>
                  <a:cubicBezTo>
                    <a:pt x="38" y="136"/>
                    <a:pt x="28" y="136"/>
                    <a:pt x="16" y="136"/>
                  </a:cubicBezTo>
                  <a:cubicBezTo>
                    <a:pt x="13" y="136"/>
                    <a:pt x="10" y="136"/>
                    <a:pt x="6" y="136"/>
                  </a:cubicBezTo>
                  <a:cubicBezTo>
                    <a:pt x="3" y="136"/>
                    <a:pt x="1" y="136"/>
                    <a:pt x="0" y="136"/>
                  </a:cubicBezTo>
                  <a:lnTo>
                    <a:pt x="0" y="136"/>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41" name="Freeform 421"/>
            <p:cNvSpPr>
              <a:spLocks/>
            </p:cNvSpPr>
            <p:nvPr/>
          </p:nvSpPr>
          <p:spPr bwMode="auto">
            <a:xfrm>
              <a:off x="2264" y="6336"/>
              <a:ext cx="84" cy="122"/>
            </a:xfrm>
            <a:custGeom>
              <a:avLst/>
              <a:gdLst/>
              <a:ahLst/>
              <a:cxnLst>
                <a:cxn ang="0">
                  <a:pos x="0" y="87"/>
                </a:cxn>
                <a:cxn ang="0">
                  <a:pos x="0" y="87"/>
                </a:cxn>
                <a:cxn ang="0">
                  <a:pos x="4" y="86"/>
                </a:cxn>
                <a:cxn ang="0">
                  <a:pos x="14" y="82"/>
                </a:cxn>
                <a:cxn ang="0">
                  <a:pos x="14" y="65"/>
                </a:cxn>
                <a:cxn ang="0">
                  <a:pos x="13" y="29"/>
                </a:cxn>
                <a:cxn ang="0">
                  <a:pos x="12" y="27"/>
                </a:cxn>
                <a:cxn ang="0">
                  <a:pos x="5" y="24"/>
                </a:cxn>
                <a:cxn ang="0">
                  <a:pos x="2" y="22"/>
                </a:cxn>
                <a:cxn ang="0">
                  <a:pos x="2" y="18"/>
                </a:cxn>
                <a:cxn ang="0">
                  <a:pos x="16" y="13"/>
                </a:cxn>
                <a:cxn ang="0">
                  <a:pos x="25" y="4"/>
                </a:cxn>
                <a:cxn ang="0">
                  <a:pos x="28" y="1"/>
                </a:cxn>
                <a:cxn ang="0">
                  <a:pos x="35" y="0"/>
                </a:cxn>
                <a:cxn ang="0">
                  <a:pos x="36" y="4"/>
                </a:cxn>
                <a:cxn ang="0">
                  <a:pos x="36" y="7"/>
                </a:cxn>
                <a:cxn ang="0">
                  <a:pos x="36" y="13"/>
                </a:cxn>
                <a:cxn ang="0">
                  <a:pos x="36" y="22"/>
                </a:cxn>
                <a:cxn ang="0">
                  <a:pos x="42" y="12"/>
                </a:cxn>
                <a:cxn ang="0">
                  <a:pos x="47" y="7"/>
                </a:cxn>
                <a:cxn ang="0">
                  <a:pos x="55" y="4"/>
                </a:cxn>
                <a:cxn ang="0">
                  <a:pos x="65" y="8"/>
                </a:cxn>
                <a:cxn ang="0">
                  <a:pos x="69" y="17"/>
                </a:cxn>
                <a:cxn ang="0">
                  <a:pos x="66" y="25"/>
                </a:cxn>
                <a:cxn ang="0">
                  <a:pos x="58" y="29"/>
                </a:cxn>
                <a:cxn ang="0">
                  <a:pos x="48" y="25"/>
                </a:cxn>
                <a:cxn ang="0">
                  <a:pos x="44" y="23"/>
                </a:cxn>
                <a:cxn ang="0">
                  <a:pos x="43" y="23"/>
                </a:cxn>
                <a:cxn ang="0">
                  <a:pos x="39" y="27"/>
                </a:cxn>
                <a:cxn ang="0">
                  <a:pos x="36" y="38"/>
                </a:cxn>
                <a:cxn ang="0">
                  <a:pos x="36" y="41"/>
                </a:cxn>
                <a:cxn ang="0">
                  <a:pos x="37" y="77"/>
                </a:cxn>
                <a:cxn ang="0">
                  <a:pos x="39" y="82"/>
                </a:cxn>
                <a:cxn ang="0">
                  <a:pos x="43" y="84"/>
                </a:cxn>
                <a:cxn ang="0">
                  <a:pos x="49" y="85"/>
                </a:cxn>
                <a:cxn ang="0">
                  <a:pos x="55" y="86"/>
                </a:cxn>
                <a:cxn ang="0">
                  <a:pos x="56" y="89"/>
                </a:cxn>
                <a:cxn ang="0">
                  <a:pos x="56" y="92"/>
                </a:cxn>
                <a:cxn ang="0">
                  <a:pos x="46" y="92"/>
                </a:cxn>
                <a:cxn ang="0">
                  <a:pos x="26" y="91"/>
                </a:cxn>
                <a:cxn ang="0">
                  <a:pos x="13" y="92"/>
                </a:cxn>
                <a:cxn ang="0">
                  <a:pos x="11" y="92"/>
                </a:cxn>
                <a:cxn ang="0">
                  <a:pos x="0" y="92"/>
                </a:cxn>
                <a:cxn ang="0">
                  <a:pos x="0" y="90"/>
                </a:cxn>
                <a:cxn ang="0">
                  <a:pos x="0" y="87"/>
                </a:cxn>
                <a:cxn ang="0">
                  <a:pos x="0" y="87"/>
                </a:cxn>
              </a:cxnLst>
              <a:rect l="0" t="0" r="r" b="b"/>
              <a:pathLst>
                <a:path w="69" h="92">
                  <a:moveTo>
                    <a:pt x="0" y="87"/>
                  </a:moveTo>
                  <a:lnTo>
                    <a:pt x="0" y="87"/>
                  </a:lnTo>
                  <a:cubicBezTo>
                    <a:pt x="1" y="87"/>
                    <a:pt x="2" y="86"/>
                    <a:pt x="4" y="86"/>
                  </a:cubicBezTo>
                  <a:cubicBezTo>
                    <a:pt x="7" y="85"/>
                    <a:pt x="10" y="84"/>
                    <a:pt x="14" y="82"/>
                  </a:cubicBezTo>
                  <a:cubicBezTo>
                    <a:pt x="14" y="80"/>
                    <a:pt x="14" y="74"/>
                    <a:pt x="14" y="65"/>
                  </a:cubicBezTo>
                  <a:cubicBezTo>
                    <a:pt x="14" y="47"/>
                    <a:pt x="14" y="36"/>
                    <a:pt x="13" y="29"/>
                  </a:cubicBezTo>
                  <a:cubicBezTo>
                    <a:pt x="13" y="28"/>
                    <a:pt x="13" y="27"/>
                    <a:pt x="12" y="27"/>
                  </a:cubicBezTo>
                  <a:cubicBezTo>
                    <a:pt x="10" y="26"/>
                    <a:pt x="8" y="25"/>
                    <a:pt x="5" y="24"/>
                  </a:cubicBezTo>
                  <a:cubicBezTo>
                    <a:pt x="3" y="24"/>
                    <a:pt x="2" y="23"/>
                    <a:pt x="2" y="22"/>
                  </a:cubicBezTo>
                  <a:lnTo>
                    <a:pt x="2" y="18"/>
                  </a:lnTo>
                  <a:cubicBezTo>
                    <a:pt x="7" y="17"/>
                    <a:pt x="12" y="16"/>
                    <a:pt x="16" y="13"/>
                  </a:cubicBezTo>
                  <a:cubicBezTo>
                    <a:pt x="20" y="10"/>
                    <a:pt x="23" y="7"/>
                    <a:pt x="25" y="4"/>
                  </a:cubicBezTo>
                  <a:cubicBezTo>
                    <a:pt x="26" y="3"/>
                    <a:pt x="27" y="1"/>
                    <a:pt x="28" y="1"/>
                  </a:cubicBezTo>
                  <a:lnTo>
                    <a:pt x="35" y="0"/>
                  </a:lnTo>
                  <a:cubicBezTo>
                    <a:pt x="36" y="2"/>
                    <a:pt x="36" y="3"/>
                    <a:pt x="36" y="4"/>
                  </a:cubicBezTo>
                  <a:cubicBezTo>
                    <a:pt x="36" y="5"/>
                    <a:pt x="36" y="6"/>
                    <a:pt x="36" y="7"/>
                  </a:cubicBezTo>
                  <a:cubicBezTo>
                    <a:pt x="36" y="9"/>
                    <a:pt x="36" y="11"/>
                    <a:pt x="36" y="13"/>
                  </a:cubicBezTo>
                  <a:cubicBezTo>
                    <a:pt x="36" y="14"/>
                    <a:pt x="36" y="17"/>
                    <a:pt x="36" y="22"/>
                  </a:cubicBezTo>
                  <a:cubicBezTo>
                    <a:pt x="38" y="17"/>
                    <a:pt x="41" y="14"/>
                    <a:pt x="42" y="12"/>
                  </a:cubicBezTo>
                  <a:cubicBezTo>
                    <a:pt x="42" y="11"/>
                    <a:pt x="44" y="9"/>
                    <a:pt x="47" y="7"/>
                  </a:cubicBezTo>
                  <a:cubicBezTo>
                    <a:pt x="50" y="5"/>
                    <a:pt x="52" y="4"/>
                    <a:pt x="55" y="4"/>
                  </a:cubicBezTo>
                  <a:cubicBezTo>
                    <a:pt x="59" y="4"/>
                    <a:pt x="62" y="6"/>
                    <a:pt x="65" y="8"/>
                  </a:cubicBezTo>
                  <a:cubicBezTo>
                    <a:pt x="67" y="10"/>
                    <a:pt x="69" y="13"/>
                    <a:pt x="69" y="17"/>
                  </a:cubicBezTo>
                  <a:cubicBezTo>
                    <a:pt x="69" y="20"/>
                    <a:pt x="68" y="23"/>
                    <a:pt x="66" y="25"/>
                  </a:cubicBezTo>
                  <a:cubicBezTo>
                    <a:pt x="64" y="28"/>
                    <a:pt x="61" y="29"/>
                    <a:pt x="58" y="29"/>
                  </a:cubicBezTo>
                  <a:cubicBezTo>
                    <a:pt x="55" y="29"/>
                    <a:pt x="52" y="28"/>
                    <a:pt x="48" y="25"/>
                  </a:cubicBezTo>
                  <a:cubicBezTo>
                    <a:pt x="46" y="24"/>
                    <a:pt x="45" y="23"/>
                    <a:pt x="44" y="23"/>
                  </a:cubicBezTo>
                  <a:lnTo>
                    <a:pt x="43" y="23"/>
                  </a:lnTo>
                  <a:cubicBezTo>
                    <a:pt x="42" y="24"/>
                    <a:pt x="40" y="25"/>
                    <a:pt x="39" y="27"/>
                  </a:cubicBezTo>
                  <a:cubicBezTo>
                    <a:pt x="37" y="31"/>
                    <a:pt x="36" y="34"/>
                    <a:pt x="36" y="38"/>
                  </a:cubicBezTo>
                  <a:lnTo>
                    <a:pt x="36" y="41"/>
                  </a:lnTo>
                  <a:cubicBezTo>
                    <a:pt x="37" y="46"/>
                    <a:pt x="37" y="58"/>
                    <a:pt x="37" y="77"/>
                  </a:cubicBezTo>
                  <a:cubicBezTo>
                    <a:pt x="37" y="78"/>
                    <a:pt x="38" y="80"/>
                    <a:pt x="39" y="82"/>
                  </a:cubicBezTo>
                  <a:cubicBezTo>
                    <a:pt x="40" y="83"/>
                    <a:pt x="41" y="84"/>
                    <a:pt x="43" y="84"/>
                  </a:cubicBezTo>
                  <a:cubicBezTo>
                    <a:pt x="44" y="84"/>
                    <a:pt x="46" y="85"/>
                    <a:pt x="49" y="85"/>
                  </a:cubicBezTo>
                  <a:cubicBezTo>
                    <a:pt x="53" y="85"/>
                    <a:pt x="54" y="86"/>
                    <a:pt x="55" y="86"/>
                  </a:cubicBezTo>
                  <a:cubicBezTo>
                    <a:pt x="56" y="87"/>
                    <a:pt x="56" y="88"/>
                    <a:pt x="56" y="89"/>
                  </a:cubicBezTo>
                  <a:cubicBezTo>
                    <a:pt x="56" y="90"/>
                    <a:pt x="56" y="91"/>
                    <a:pt x="56" y="92"/>
                  </a:cubicBezTo>
                  <a:lnTo>
                    <a:pt x="46" y="92"/>
                  </a:lnTo>
                  <a:lnTo>
                    <a:pt x="26" y="91"/>
                  </a:lnTo>
                  <a:cubicBezTo>
                    <a:pt x="21" y="91"/>
                    <a:pt x="17" y="91"/>
                    <a:pt x="13" y="92"/>
                  </a:cubicBezTo>
                  <a:lnTo>
                    <a:pt x="11" y="92"/>
                  </a:lnTo>
                  <a:cubicBezTo>
                    <a:pt x="10" y="92"/>
                    <a:pt x="7" y="92"/>
                    <a:pt x="0" y="92"/>
                  </a:cubicBezTo>
                  <a:cubicBezTo>
                    <a:pt x="0" y="91"/>
                    <a:pt x="0" y="90"/>
                    <a:pt x="0" y="90"/>
                  </a:cubicBezTo>
                  <a:cubicBezTo>
                    <a:pt x="0" y="89"/>
                    <a:pt x="0" y="88"/>
                    <a:pt x="0" y="87"/>
                  </a:cubicBezTo>
                  <a:lnTo>
                    <a:pt x="0" y="87"/>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42" name="Freeform 422"/>
            <p:cNvSpPr>
              <a:spLocks/>
            </p:cNvSpPr>
            <p:nvPr/>
          </p:nvSpPr>
          <p:spPr bwMode="auto">
            <a:xfrm>
              <a:off x="2347" y="6347"/>
              <a:ext cx="187" cy="113"/>
            </a:xfrm>
            <a:custGeom>
              <a:avLst/>
              <a:gdLst/>
              <a:ahLst/>
              <a:cxnLst>
                <a:cxn ang="0">
                  <a:pos x="0" y="0"/>
                </a:cxn>
                <a:cxn ang="0">
                  <a:pos x="4" y="0"/>
                </a:cxn>
                <a:cxn ang="0">
                  <a:pos x="23" y="2"/>
                </a:cxn>
                <a:cxn ang="0">
                  <a:pos x="43" y="0"/>
                </a:cxn>
                <a:cxn ang="0">
                  <a:pos x="48" y="4"/>
                </a:cxn>
                <a:cxn ang="0">
                  <a:pos x="43" y="7"/>
                </a:cxn>
                <a:cxn ang="0">
                  <a:pos x="36" y="10"/>
                </a:cxn>
                <a:cxn ang="0">
                  <a:pos x="48" y="39"/>
                </a:cxn>
                <a:cxn ang="0">
                  <a:pos x="60" y="63"/>
                </a:cxn>
                <a:cxn ang="0">
                  <a:pos x="70" y="20"/>
                </a:cxn>
                <a:cxn ang="0">
                  <a:pos x="60" y="8"/>
                </a:cxn>
                <a:cxn ang="0">
                  <a:pos x="53" y="0"/>
                </a:cxn>
                <a:cxn ang="0">
                  <a:pos x="77" y="1"/>
                </a:cxn>
                <a:cxn ang="0">
                  <a:pos x="96" y="0"/>
                </a:cxn>
                <a:cxn ang="0">
                  <a:pos x="101" y="6"/>
                </a:cxn>
                <a:cxn ang="0">
                  <a:pos x="89" y="8"/>
                </a:cxn>
                <a:cxn ang="0">
                  <a:pos x="97" y="26"/>
                </a:cxn>
                <a:cxn ang="0">
                  <a:pos x="112" y="59"/>
                </a:cxn>
                <a:cxn ang="0">
                  <a:pos x="122" y="37"/>
                </a:cxn>
                <a:cxn ang="0">
                  <a:pos x="130" y="13"/>
                </a:cxn>
                <a:cxn ang="0">
                  <a:pos x="120" y="7"/>
                </a:cxn>
                <a:cxn ang="0">
                  <a:pos x="114" y="0"/>
                </a:cxn>
                <a:cxn ang="0">
                  <a:pos x="126" y="1"/>
                </a:cxn>
                <a:cxn ang="0">
                  <a:pos x="148" y="1"/>
                </a:cxn>
                <a:cxn ang="0">
                  <a:pos x="154" y="3"/>
                </a:cxn>
                <a:cxn ang="0">
                  <a:pos x="141" y="12"/>
                </a:cxn>
                <a:cxn ang="0">
                  <a:pos x="124" y="49"/>
                </a:cxn>
                <a:cxn ang="0">
                  <a:pos x="108" y="86"/>
                </a:cxn>
                <a:cxn ang="0">
                  <a:pos x="83" y="47"/>
                </a:cxn>
                <a:cxn ang="0">
                  <a:pos x="79" y="39"/>
                </a:cxn>
                <a:cxn ang="0">
                  <a:pos x="65" y="66"/>
                </a:cxn>
                <a:cxn ang="0">
                  <a:pos x="56" y="86"/>
                </a:cxn>
                <a:cxn ang="0">
                  <a:pos x="47" y="86"/>
                </a:cxn>
                <a:cxn ang="0">
                  <a:pos x="13" y="14"/>
                </a:cxn>
                <a:cxn ang="0">
                  <a:pos x="4" y="7"/>
                </a:cxn>
                <a:cxn ang="0">
                  <a:pos x="0" y="3"/>
                </a:cxn>
                <a:cxn ang="0">
                  <a:pos x="0" y="0"/>
                </a:cxn>
              </a:cxnLst>
              <a:rect l="0" t="0" r="r" b="b"/>
              <a:pathLst>
                <a:path w="154" h="86">
                  <a:moveTo>
                    <a:pt x="0" y="0"/>
                  </a:moveTo>
                  <a:lnTo>
                    <a:pt x="0" y="0"/>
                  </a:lnTo>
                  <a:lnTo>
                    <a:pt x="2" y="0"/>
                  </a:lnTo>
                  <a:lnTo>
                    <a:pt x="4" y="0"/>
                  </a:lnTo>
                  <a:cubicBezTo>
                    <a:pt x="4" y="0"/>
                    <a:pt x="7" y="1"/>
                    <a:pt x="11" y="1"/>
                  </a:cubicBezTo>
                  <a:cubicBezTo>
                    <a:pt x="15" y="1"/>
                    <a:pt x="19" y="2"/>
                    <a:pt x="23" y="2"/>
                  </a:cubicBezTo>
                  <a:cubicBezTo>
                    <a:pt x="26" y="2"/>
                    <a:pt x="29" y="1"/>
                    <a:pt x="34" y="1"/>
                  </a:cubicBezTo>
                  <a:cubicBezTo>
                    <a:pt x="39" y="1"/>
                    <a:pt x="42" y="0"/>
                    <a:pt x="43" y="0"/>
                  </a:cubicBezTo>
                  <a:cubicBezTo>
                    <a:pt x="44" y="0"/>
                    <a:pt x="46" y="0"/>
                    <a:pt x="47" y="0"/>
                  </a:cubicBezTo>
                  <a:cubicBezTo>
                    <a:pt x="47" y="2"/>
                    <a:pt x="48" y="3"/>
                    <a:pt x="48" y="4"/>
                  </a:cubicBezTo>
                  <a:cubicBezTo>
                    <a:pt x="48" y="4"/>
                    <a:pt x="47" y="5"/>
                    <a:pt x="47" y="6"/>
                  </a:cubicBezTo>
                  <a:cubicBezTo>
                    <a:pt x="46" y="6"/>
                    <a:pt x="45" y="7"/>
                    <a:pt x="43" y="7"/>
                  </a:cubicBezTo>
                  <a:cubicBezTo>
                    <a:pt x="40" y="7"/>
                    <a:pt x="38" y="8"/>
                    <a:pt x="37" y="9"/>
                  </a:cubicBezTo>
                  <a:cubicBezTo>
                    <a:pt x="37" y="9"/>
                    <a:pt x="37" y="9"/>
                    <a:pt x="36" y="10"/>
                  </a:cubicBezTo>
                  <a:cubicBezTo>
                    <a:pt x="37" y="12"/>
                    <a:pt x="37" y="14"/>
                    <a:pt x="38" y="16"/>
                  </a:cubicBezTo>
                  <a:lnTo>
                    <a:pt x="48" y="39"/>
                  </a:lnTo>
                  <a:cubicBezTo>
                    <a:pt x="52" y="46"/>
                    <a:pt x="54" y="52"/>
                    <a:pt x="57" y="57"/>
                  </a:cubicBezTo>
                  <a:cubicBezTo>
                    <a:pt x="58" y="60"/>
                    <a:pt x="59" y="62"/>
                    <a:pt x="60" y="63"/>
                  </a:cubicBezTo>
                  <a:cubicBezTo>
                    <a:pt x="66" y="51"/>
                    <a:pt x="71" y="41"/>
                    <a:pt x="74" y="30"/>
                  </a:cubicBezTo>
                  <a:lnTo>
                    <a:pt x="70" y="20"/>
                  </a:lnTo>
                  <a:cubicBezTo>
                    <a:pt x="68" y="16"/>
                    <a:pt x="66" y="12"/>
                    <a:pt x="64" y="9"/>
                  </a:cubicBezTo>
                  <a:cubicBezTo>
                    <a:pt x="63" y="8"/>
                    <a:pt x="61" y="8"/>
                    <a:pt x="60" y="8"/>
                  </a:cubicBezTo>
                  <a:cubicBezTo>
                    <a:pt x="57" y="7"/>
                    <a:pt x="55" y="6"/>
                    <a:pt x="53" y="6"/>
                  </a:cubicBezTo>
                  <a:lnTo>
                    <a:pt x="53" y="0"/>
                  </a:lnTo>
                  <a:cubicBezTo>
                    <a:pt x="58" y="0"/>
                    <a:pt x="61" y="0"/>
                    <a:pt x="63" y="0"/>
                  </a:cubicBezTo>
                  <a:cubicBezTo>
                    <a:pt x="66" y="1"/>
                    <a:pt x="71" y="1"/>
                    <a:pt x="77" y="1"/>
                  </a:cubicBezTo>
                  <a:cubicBezTo>
                    <a:pt x="80" y="1"/>
                    <a:pt x="84" y="1"/>
                    <a:pt x="88" y="1"/>
                  </a:cubicBezTo>
                  <a:cubicBezTo>
                    <a:pt x="93" y="0"/>
                    <a:pt x="95" y="0"/>
                    <a:pt x="96" y="0"/>
                  </a:cubicBezTo>
                  <a:lnTo>
                    <a:pt x="101" y="0"/>
                  </a:lnTo>
                  <a:lnTo>
                    <a:pt x="101" y="6"/>
                  </a:lnTo>
                  <a:cubicBezTo>
                    <a:pt x="100" y="6"/>
                    <a:pt x="99" y="7"/>
                    <a:pt x="96" y="7"/>
                  </a:cubicBezTo>
                  <a:cubicBezTo>
                    <a:pt x="93" y="7"/>
                    <a:pt x="91" y="8"/>
                    <a:pt x="89" y="8"/>
                  </a:cubicBezTo>
                  <a:cubicBezTo>
                    <a:pt x="92" y="17"/>
                    <a:pt x="94" y="22"/>
                    <a:pt x="96" y="24"/>
                  </a:cubicBezTo>
                  <a:lnTo>
                    <a:pt x="97" y="26"/>
                  </a:lnTo>
                  <a:lnTo>
                    <a:pt x="108" y="50"/>
                  </a:lnTo>
                  <a:lnTo>
                    <a:pt x="112" y="59"/>
                  </a:lnTo>
                  <a:lnTo>
                    <a:pt x="116" y="50"/>
                  </a:lnTo>
                  <a:cubicBezTo>
                    <a:pt x="119" y="43"/>
                    <a:pt x="121" y="38"/>
                    <a:pt x="122" y="37"/>
                  </a:cubicBezTo>
                  <a:cubicBezTo>
                    <a:pt x="124" y="31"/>
                    <a:pt x="125" y="28"/>
                    <a:pt x="125" y="28"/>
                  </a:cubicBezTo>
                  <a:cubicBezTo>
                    <a:pt x="128" y="21"/>
                    <a:pt x="130" y="16"/>
                    <a:pt x="130" y="13"/>
                  </a:cubicBezTo>
                  <a:cubicBezTo>
                    <a:pt x="130" y="12"/>
                    <a:pt x="129" y="11"/>
                    <a:pt x="128" y="10"/>
                  </a:cubicBezTo>
                  <a:cubicBezTo>
                    <a:pt x="127" y="9"/>
                    <a:pt x="125" y="9"/>
                    <a:pt x="120" y="7"/>
                  </a:cubicBezTo>
                  <a:cubicBezTo>
                    <a:pt x="117" y="7"/>
                    <a:pt x="115" y="6"/>
                    <a:pt x="113" y="6"/>
                  </a:cubicBezTo>
                  <a:lnTo>
                    <a:pt x="114" y="0"/>
                  </a:lnTo>
                  <a:cubicBezTo>
                    <a:pt x="115" y="0"/>
                    <a:pt x="116" y="0"/>
                    <a:pt x="117" y="0"/>
                  </a:cubicBezTo>
                  <a:cubicBezTo>
                    <a:pt x="117" y="0"/>
                    <a:pt x="120" y="1"/>
                    <a:pt x="126" y="1"/>
                  </a:cubicBezTo>
                  <a:cubicBezTo>
                    <a:pt x="132" y="1"/>
                    <a:pt x="135" y="2"/>
                    <a:pt x="136" y="2"/>
                  </a:cubicBezTo>
                  <a:cubicBezTo>
                    <a:pt x="139" y="2"/>
                    <a:pt x="143" y="1"/>
                    <a:pt x="148" y="1"/>
                  </a:cubicBezTo>
                  <a:cubicBezTo>
                    <a:pt x="150" y="1"/>
                    <a:pt x="152" y="0"/>
                    <a:pt x="154" y="0"/>
                  </a:cubicBezTo>
                  <a:lnTo>
                    <a:pt x="154" y="3"/>
                  </a:lnTo>
                  <a:cubicBezTo>
                    <a:pt x="154" y="4"/>
                    <a:pt x="154" y="5"/>
                    <a:pt x="154" y="7"/>
                  </a:cubicBezTo>
                  <a:cubicBezTo>
                    <a:pt x="147" y="9"/>
                    <a:pt x="143" y="10"/>
                    <a:pt x="141" y="12"/>
                  </a:cubicBezTo>
                  <a:cubicBezTo>
                    <a:pt x="140" y="12"/>
                    <a:pt x="140" y="13"/>
                    <a:pt x="140" y="14"/>
                  </a:cubicBezTo>
                  <a:lnTo>
                    <a:pt x="124" y="49"/>
                  </a:lnTo>
                  <a:cubicBezTo>
                    <a:pt x="121" y="55"/>
                    <a:pt x="117" y="66"/>
                    <a:pt x="110" y="81"/>
                  </a:cubicBezTo>
                  <a:cubicBezTo>
                    <a:pt x="109" y="84"/>
                    <a:pt x="109" y="85"/>
                    <a:pt x="108" y="86"/>
                  </a:cubicBezTo>
                  <a:lnTo>
                    <a:pt x="100" y="86"/>
                  </a:lnTo>
                  <a:lnTo>
                    <a:pt x="83" y="47"/>
                  </a:lnTo>
                  <a:lnTo>
                    <a:pt x="81" y="43"/>
                  </a:lnTo>
                  <a:cubicBezTo>
                    <a:pt x="80" y="42"/>
                    <a:pt x="80" y="40"/>
                    <a:pt x="79" y="39"/>
                  </a:cubicBezTo>
                  <a:lnTo>
                    <a:pt x="78" y="41"/>
                  </a:lnTo>
                  <a:lnTo>
                    <a:pt x="65" y="66"/>
                  </a:lnTo>
                  <a:cubicBezTo>
                    <a:pt x="64" y="70"/>
                    <a:pt x="62" y="74"/>
                    <a:pt x="60" y="77"/>
                  </a:cubicBezTo>
                  <a:cubicBezTo>
                    <a:pt x="59" y="80"/>
                    <a:pt x="57" y="83"/>
                    <a:pt x="56" y="86"/>
                  </a:cubicBezTo>
                  <a:lnTo>
                    <a:pt x="52" y="86"/>
                  </a:lnTo>
                  <a:lnTo>
                    <a:pt x="47" y="86"/>
                  </a:lnTo>
                  <a:lnTo>
                    <a:pt x="31" y="52"/>
                  </a:lnTo>
                  <a:lnTo>
                    <a:pt x="13" y="14"/>
                  </a:lnTo>
                  <a:cubicBezTo>
                    <a:pt x="12" y="12"/>
                    <a:pt x="11" y="11"/>
                    <a:pt x="10" y="10"/>
                  </a:cubicBezTo>
                  <a:cubicBezTo>
                    <a:pt x="8" y="9"/>
                    <a:pt x="6" y="8"/>
                    <a:pt x="4" y="7"/>
                  </a:cubicBezTo>
                  <a:cubicBezTo>
                    <a:pt x="2" y="7"/>
                    <a:pt x="1" y="7"/>
                    <a:pt x="0" y="6"/>
                  </a:cubicBezTo>
                  <a:cubicBezTo>
                    <a:pt x="0" y="5"/>
                    <a:pt x="0" y="4"/>
                    <a:pt x="0" y="3"/>
                  </a:cubicBezTo>
                  <a:cubicBezTo>
                    <a:pt x="0" y="2"/>
                    <a:pt x="0" y="1"/>
                    <a:pt x="0" y="0"/>
                  </a:cubicBezTo>
                  <a:lnTo>
                    <a:pt x="0" y="0"/>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43" name="Freeform 423"/>
            <p:cNvSpPr>
              <a:spLocks noEditPoints="1"/>
            </p:cNvSpPr>
            <p:nvPr/>
          </p:nvSpPr>
          <p:spPr bwMode="auto">
            <a:xfrm>
              <a:off x="2544" y="6343"/>
              <a:ext cx="108" cy="117"/>
            </a:xfrm>
            <a:custGeom>
              <a:avLst/>
              <a:gdLst/>
              <a:ahLst/>
              <a:cxnLst>
                <a:cxn ang="0">
                  <a:pos x="86" y="68"/>
                </a:cxn>
                <a:cxn ang="0">
                  <a:pos x="86" y="68"/>
                </a:cxn>
                <a:cxn ang="0">
                  <a:pos x="88" y="70"/>
                </a:cxn>
                <a:cxn ang="0">
                  <a:pos x="89" y="71"/>
                </a:cxn>
                <a:cxn ang="0">
                  <a:pos x="89" y="72"/>
                </a:cxn>
                <a:cxn ang="0">
                  <a:pos x="83" y="84"/>
                </a:cxn>
                <a:cxn ang="0">
                  <a:pos x="73" y="88"/>
                </a:cxn>
                <a:cxn ang="0">
                  <a:pos x="62" y="85"/>
                </a:cxn>
                <a:cxn ang="0">
                  <a:pos x="54" y="73"/>
                </a:cxn>
                <a:cxn ang="0">
                  <a:pos x="42" y="85"/>
                </a:cxn>
                <a:cxn ang="0">
                  <a:pos x="22" y="89"/>
                </a:cxn>
                <a:cxn ang="0">
                  <a:pos x="6" y="84"/>
                </a:cxn>
                <a:cxn ang="0">
                  <a:pos x="1" y="72"/>
                </a:cxn>
                <a:cxn ang="0">
                  <a:pos x="2" y="65"/>
                </a:cxn>
                <a:cxn ang="0">
                  <a:pos x="7" y="58"/>
                </a:cxn>
                <a:cxn ang="0">
                  <a:pos x="18" y="51"/>
                </a:cxn>
                <a:cxn ang="0">
                  <a:pos x="26" y="47"/>
                </a:cxn>
                <a:cxn ang="0">
                  <a:pos x="52" y="37"/>
                </a:cxn>
                <a:cxn ang="0">
                  <a:pos x="52" y="29"/>
                </a:cxn>
                <a:cxn ang="0">
                  <a:pos x="49" y="10"/>
                </a:cxn>
                <a:cxn ang="0">
                  <a:pos x="41" y="7"/>
                </a:cxn>
                <a:cxn ang="0">
                  <a:pos x="32" y="9"/>
                </a:cxn>
                <a:cxn ang="0">
                  <a:pos x="26" y="14"/>
                </a:cxn>
                <a:cxn ang="0">
                  <a:pos x="23" y="22"/>
                </a:cxn>
                <a:cxn ang="0">
                  <a:pos x="22" y="28"/>
                </a:cxn>
                <a:cxn ang="0">
                  <a:pos x="16" y="31"/>
                </a:cxn>
                <a:cxn ang="0">
                  <a:pos x="11" y="34"/>
                </a:cxn>
                <a:cxn ang="0">
                  <a:pos x="2" y="36"/>
                </a:cxn>
                <a:cxn ang="0">
                  <a:pos x="0" y="33"/>
                </a:cxn>
                <a:cxn ang="0">
                  <a:pos x="3" y="23"/>
                </a:cxn>
                <a:cxn ang="0">
                  <a:pos x="14" y="11"/>
                </a:cxn>
                <a:cxn ang="0">
                  <a:pos x="28" y="3"/>
                </a:cxn>
                <a:cxn ang="0">
                  <a:pos x="50" y="0"/>
                </a:cxn>
                <a:cxn ang="0">
                  <a:pos x="64" y="3"/>
                </a:cxn>
                <a:cxn ang="0">
                  <a:pos x="72" y="12"/>
                </a:cxn>
                <a:cxn ang="0">
                  <a:pos x="75" y="34"/>
                </a:cxn>
                <a:cxn ang="0">
                  <a:pos x="74" y="51"/>
                </a:cxn>
                <a:cxn ang="0">
                  <a:pos x="74" y="63"/>
                </a:cxn>
                <a:cxn ang="0">
                  <a:pos x="74" y="67"/>
                </a:cxn>
                <a:cxn ang="0">
                  <a:pos x="76" y="73"/>
                </a:cxn>
                <a:cxn ang="0">
                  <a:pos x="79" y="74"/>
                </a:cxn>
                <a:cxn ang="0">
                  <a:pos x="81" y="74"/>
                </a:cxn>
                <a:cxn ang="0">
                  <a:pos x="84" y="69"/>
                </a:cxn>
                <a:cxn ang="0">
                  <a:pos x="86" y="68"/>
                </a:cxn>
                <a:cxn ang="0">
                  <a:pos x="52" y="44"/>
                </a:cxn>
                <a:cxn ang="0">
                  <a:pos x="52" y="44"/>
                </a:cxn>
                <a:cxn ang="0">
                  <a:pos x="38" y="51"/>
                </a:cxn>
                <a:cxn ang="0">
                  <a:pos x="28" y="60"/>
                </a:cxn>
                <a:cxn ang="0">
                  <a:pos x="26" y="68"/>
                </a:cxn>
                <a:cxn ang="0">
                  <a:pos x="29" y="76"/>
                </a:cxn>
                <a:cxn ang="0">
                  <a:pos x="35" y="78"/>
                </a:cxn>
                <a:cxn ang="0">
                  <a:pos x="45" y="75"/>
                </a:cxn>
                <a:cxn ang="0">
                  <a:pos x="51" y="68"/>
                </a:cxn>
                <a:cxn ang="0">
                  <a:pos x="52" y="53"/>
                </a:cxn>
                <a:cxn ang="0">
                  <a:pos x="52" y="44"/>
                </a:cxn>
                <a:cxn ang="0">
                  <a:pos x="52" y="44"/>
                </a:cxn>
              </a:cxnLst>
              <a:rect l="0" t="0" r="r" b="b"/>
              <a:pathLst>
                <a:path w="89" h="89">
                  <a:moveTo>
                    <a:pt x="86" y="68"/>
                  </a:moveTo>
                  <a:lnTo>
                    <a:pt x="86" y="68"/>
                  </a:lnTo>
                  <a:lnTo>
                    <a:pt x="88" y="70"/>
                  </a:lnTo>
                  <a:cubicBezTo>
                    <a:pt x="89" y="70"/>
                    <a:pt x="89" y="71"/>
                    <a:pt x="89" y="71"/>
                  </a:cubicBezTo>
                  <a:lnTo>
                    <a:pt x="89" y="72"/>
                  </a:lnTo>
                  <a:cubicBezTo>
                    <a:pt x="88" y="78"/>
                    <a:pt x="85" y="82"/>
                    <a:pt x="83" y="84"/>
                  </a:cubicBezTo>
                  <a:cubicBezTo>
                    <a:pt x="80" y="87"/>
                    <a:pt x="77" y="88"/>
                    <a:pt x="73" y="88"/>
                  </a:cubicBezTo>
                  <a:cubicBezTo>
                    <a:pt x="69" y="88"/>
                    <a:pt x="65" y="87"/>
                    <a:pt x="62" y="85"/>
                  </a:cubicBezTo>
                  <a:cubicBezTo>
                    <a:pt x="59" y="82"/>
                    <a:pt x="57" y="78"/>
                    <a:pt x="54" y="73"/>
                  </a:cubicBezTo>
                  <a:cubicBezTo>
                    <a:pt x="51" y="78"/>
                    <a:pt x="47" y="82"/>
                    <a:pt x="42" y="85"/>
                  </a:cubicBezTo>
                  <a:cubicBezTo>
                    <a:pt x="36" y="87"/>
                    <a:pt x="30" y="89"/>
                    <a:pt x="22" y="89"/>
                  </a:cubicBezTo>
                  <a:cubicBezTo>
                    <a:pt x="15" y="89"/>
                    <a:pt x="9" y="87"/>
                    <a:pt x="6" y="84"/>
                  </a:cubicBezTo>
                  <a:cubicBezTo>
                    <a:pt x="3" y="81"/>
                    <a:pt x="1" y="77"/>
                    <a:pt x="1" y="72"/>
                  </a:cubicBezTo>
                  <a:cubicBezTo>
                    <a:pt x="1" y="70"/>
                    <a:pt x="1" y="68"/>
                    <a:pt x="2" y="65"/>
                  </a:cubicBezTo>
                  <a:cubicBezTo>
                    <a:pt x="3" y="63"/>
                    <a:pt x="5" y="61"/>
                    <a:pt x="7" y="58"/>
                  </a:cubicBezTo>
                  <a:cubicBezTo>
                    <a:pt x="10" y="56"/>
                    <a:pt x="13" y="53"/>
                    <a:pt x="18" y="51"/>
                  </a:cubicBezTo>
                  <a:cubicBezTo>
                    <a:pt x="19" y="50"/>
                    <a:pt x="22" y="49"/>
                    <a:pt x="26" y="47"/>
                  </a:cubicBezTo>
                  <a:lnTo>
                    <a:pt x="52" y="37"/>
                  </a:lnTo>
                  <a:cubicBezTo>
                    <a:pt x="52" y="34"/>
                    <a:pt x="52" y="32"/>
                    <a:pt x="52" y="29"/>
                  </a:cubicBezTo>
                  <a:cubicBezTo>
                    <a:pt x="52" y="20"/>
                    <a:pt x="51" y="13"/>
                    <a:pt x="49" y="10"/>
                  </a:cubicBezTo>
                  <a:cubicBezTo>
                    <a:pt x="47" y="8"/>
                    <a:pt x="45" y="7"/>
                    <a:pt x="41" y="7"/>
                  </a:cubicBezTo>
                  <a:cubicBezTo>
                    <a:pt x="38" y="7"/>
                    <a:pt x="35" y="7"/>
                    <a:pt x="32" y="9"/>
                  </a:cubicBezTo>
                  <a:cubicBezTo>
                    <a:pt x="29" y="10"/>
                    <a:pt x="27" y="12"/>
                    <a:pt x="26" y="14"/>
                  </a:cubicBezTo>
                  <a:cubicBezTo>
                    <a:pt x="25" y="15"/>
                    <a:pt x="24" y="18"/>
                    <a:pt x="23" y="22"/>
                  </a:cubicBezTo>
                  <a:cubicBezTo>
                    <a:pt x="23" y="25"/>
                    <a:pt x="22" y="27"/>
                    <a:pt x="22" y="28"/>
                  </a:cubicBezTo>
                  <a:cubicBezTo>
                    <a:pt x="21" y="29"/>
                    <a:pt x="19" y="30"/>
                    <a:pt x="16" y="31"/>
                  </a:cubicBezTo>
                  <a:cubicBezTo>
                    <a:pt x="13" y="32"/>
                    <a:pt x="12" y="33"/>
                    <a:pt x="11" y="34"/>
                  </a:cubicBezTo>
                  <a:cubicBezTo>
                    <a:pt x="7" y="35"/>
                    <a:pt x="4" y="36"/>
                    <a:pt x="2" y="36"/>
                  </a:cubicBezTo>
                  <a:cubicBezTo>
                    <a:pt x="1" y="35"/>
                    <a:pt x="0" y="34"/>
                    <a:pt x="0" y="33"/>
                  </a:cubicBezTo>
                  <a:cubicBezTo>
                    <a:pt x="0" y="29"/>
                    <a:pt x="1" y="25"/>
                    <a:pt x="3" y="23"/>
                  </a:cubicBezTo>
                  <a:cubicBezTo>
                    <a:pt x="5" y="19"/>
                    <a:pt x="9" y="15"/>
                    <a:pt x="14" y="11"/>
                  </a:cubicBezTo>
                  <a:cubicBezTo>
                    <a:pt x="19" y="7"/>
                    <a:pt x="24" y="5"/>
                    <a:pt x="28" y="3"/>
                  </a:cubicBezTo>
                  <a:cubicBezTo>
                    <a:pt x="34" y="1"/>
                    <a:pt x="41" y="0"/>
                    <a:pt x="50" y="0"/>
                  </a:cubicBezTo>
                  <a:cubicBezTo>
                    <a:pt x="55" y="0"/>
                    <a:pt x="60" y="1"/>
                    <a:pt x="64" y="3"/>
                  </a:cubicBezTo>
                  <a:cubicBezTo>
                    <a:pt x="68" y="5"/>
                    <a:pt x="71" y="8"/>
                    <a:pt x="72" y="12"/>
                  </a:cubicBezTo>
                  <a:cubicBezTo>
                    <a:pt x="74" y="16"/>
                    <a:pt x="75" y="23"/>
                    <a:pt x="75" y="34"/>
                  </a:cubicBezTo>
                  <a:lnTo>
                    <a:pt x="74" y="51"/>
                  </a:lnTo>
                  <a:lnTo>
                    <a:pt x="74" y="63"/>
                  </a:lnTo>
                  <a:lnTo>
                    <a:pt x="74" y="67"/>
                  </a:lnTo>
                  <a:cubicBezTo>
                    <a:pt x="74" y="70"/>
                    <a:pt x="75" y="72"/>
                    <a:pt x="76" y="73"/>
                  </a:cubicBezTo>
                  <a:cubicBezTo>
                    <a:pt x="76" y="74"/>
                    <a:pt x="77" y="74"/>
                    <a:pt x="79" y="74"/>
                  </a:cubicBezTo>
                  <a:cubicBezTo>
                    <a:pt x="79" y="74"/>
                    <a:pt x="80" y="74"/>
                    <a:pt x="81" y="74"/>
                  </a:cubicBezTo>
                  <a:lnTo>
                    <a:pt x="84" y="69"/>
                  </a:lnTo>
                  <a:lnTo>
                    <a:pt x="86" y="68"/>
                  </a:lnTo>
                  <a:close/>
                  <a:moveTo>
                    <a:pt x="52" y="44"/>
                  </a:moveTo>
                  <a:lnTo>
                    <a:pt x="52" y="44"/>
                  </a:lnTo>
                  <a:cubicBezTo>
                    <a:pt x="48" y="45"/>
                    <a:pt x="43" y="47"/>
                    <a:pt x="38" y="51"/>
                  </a:cubicBezTo>
                  <a:cubicBezTo>
                    <a:pt x="33" y="54"/>
                    <a:pt x="30" y="57"/>
                    <a:pt x="28" y="60"/>
                  </a:cubicBezTo>
                  <a:cubicBezTo>
                    <a:pt x="27" y="62"/>
                    <a:pt x="26" y="65"/>
                    <a:pt x="26" y="68"/>
                  </a:cubicBezTo>
                  <a:cubicBezTo>
                    <a:pt x="26" y="71"/>
                    <a:pt x="27" y="74"/>
                    <a:pt x="29" y="76"/>
                  </a:cubicBezTo>
                  <a:cubicBezTo>
                    <a:pt x="31" y="77"/>
                    <a:pt x="33" y="78"/>
                    <a:pt x="35" y="78"/>
                  </a:cubicBezTo>
                  <a:cubicBezTo>
                    <a:pt x="39" y="78"/>
                    <a:pt x="42" y="77"/>
                    <a:pt x="45" y="75"/>
                  </a:cubicBezTo>
                  <a:cubicBezTo>
                    <a:pt x="48" y="72"/>
                    <a:pt x="51" y="70"/>
                    <a:pt x="51" y="68"/>
                  </a:cubicBezTo>
                  <a:cubicBezTo>
                    <a:pt x="52" y="66"/>
                    <a:pt x="52" y="61"/>
                    <a:pt x="52" y="53"/>
                  </a:cubicBezTo>
                  <a:cubicBezTo>
                    <a:pt x="52" y="50"/>
                    <a:pt x="52" y="47"/>
                    <a:pt x="52" y="44"/>
                  </a:cubicBezTo>
                  <a:lnTo>
                    <a:pt x="52" y="44"/>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44" name="Freeform 424"/>
            <p:cNvSpPr>
              <a:spLocks/>
            </p:cNvSpPr>
            <p:nvPr/>
          </p:nvSpPr>
          <p:spPr bwMode="auto">
            <a:xfrm>
              <a:off x="2654" y="6347"/>
              <a:ext cx="123" cy="178"/>
            </a:xfrm>
            <a:custGeom>
              <a:avLst/>
              <a:gdLst/>
              <a:ahLst/>
              <a:cxnLst>
                <a:cxn ang="0">
                  <a:pos x="0" y="1"/>
                </a:cxn>
                <a:cxn ang="0">
                  <a:pos x="0" y="1"/>
                </a:cxn>
                <a:cxn ang="0">
                  <a:pos x="6" y="0"/>
                </a:cxn>
                <a:cxn ang="0">
                  <a:pos x="8" y="0"/>
                </a:cxn>
                <a:cxn ang="0">
                  <a:pos x="24" y="1"/>
                </a:cxn>
                <a:cxn ang="0">
                  <a:pos x="29" y="1"/>
                </a:cxn>
                <a:cxn ang="0">
                  <a:pos x="44" y="0"/>
                </a:cxn>
                <a:cxn ang="0">
                  <a:pos x="45" y="2"/>
                </a:cxn>
                <a:cxn ang="0">
                  <a:pos x="45" y="7"/>
                </a:cxn>
                <a:cxn ang="0">
                  <a:pos x="42" y="8"/>
                </a:cxn>
                <a:cxn ang="0">
                  <a:pos x="39" y="8"/>
                </a:cxn>
                <a:cxn ang="0">
                  <a:pos x="36" y="9"/>
                </a:cxn>
                <a:cxn ang="0">
                  <a:pos x="35" y="10"/>
                </a:cxn>
                <a:cxn ang="0">
                  <a:pos x="36" y="14"/>
                </a:cxn>
                <a:cxn ang="0">
                  <a:pos x="41" y="25"/>
                </a:cxn>
                <a:cxn ang="0">
                  <a:pos x="53" y="51"/>
                </a:cxn>
                <a:cxn ang="0">
                  <a:pos x="59" y="63"/>
                </a:cxn>
                <a:cxn ang="0">
                  <a:pos x="67" y="43"/>
                </a:cxn>
                <a:cxn ang="0">
                  <a:pos x="76" y="17"/>
                </a:cxn>
                <a:cxn ang="0">
                  <a:pos x="77" y="15"/>
                </a:cxn>
                <a:cxn ang="0">
                  <a:pos x="76" y="11"/>
                </a:cxn>
                <a:cxn ang="0">
                  <a:pos x="72" y="9"/>
                </a:cxn>
                <a:cxn ang="0">
                  <a:pos x="66" y="8"/>
                </a:cxn>
                <a:cxn ang="0">
                  <a:pos x="62" y="7"/>
                </a:cxn>
                <a:cxn ang="0">
                  <a:pos x="62" y="6"/>
                </a:cxn>
                <a:cxn ang="0">
                  <a:pos x="62" y="4"/>
                </a:cxn>
                <a:cxn ang="0">
                  <a:pos x="62" y="1"/>
                </a:cxn>
                <a:cxn ang="0">
                  <a:pos x="67" y="1"/>
                </a:cxn>
                <a:cxn ang="0">
                  <a:pos x="75" y="2"/>
                </a:cxn>
                <a:cxn ang="0">
                  <a:pos x="81" y="2"/>
                </a:cxn>
                <a:cxn ang="0">
                  <a:pos x="93" y="1"/>
                </a:cxn>
                <a:cxn ang="0">
                  <a:pos x="101" y="0"/>
                </a:cxn>
                <a:cxn ang="0">
                  <a:pos x="101" y="4"/>
                </a:cxn>
                <a:cxn ang="0">
                  <a:pos x="101" y="6"/>
                </a:cxn>
                <a:cxn ang="0">
                  <a:pos x="97" y="7"/>
                </a:cxn>
                <a:cxn ang="0">
                  <a:pos x="90" y="9"/>
                </a:cxn>
                <a:cxn ang="0">
                  <a:pos x="88" y="11"/>
                </a:cxn>
                <a:cxn ang="0">
                  <a:pos x="81" y="28"/>
                </a:cxn>
                <a:cxn ang="0">
                  <a:pos x="74" y="48"/>
                </a:cxn>
                <a:cxn ang="0">
                  <a:pos x="56" y="90"/>
                </a:cxn>
                <a:cxn ang="0">
                  <a:pos x="44" y="117"/>
                </a:cxn>
                <a:cxn ang="0">
                  <a:pos x="35" y="131"/>
                </a:cxn>
                <a:cxn ang="0">
                  <a:pos x="31" y="134"/>
                </a:cxn>
                <a:cxn ang="0">
                  <a:pos x="21" y="135"/>
                </a:cxn>
                <a:cxn ang="0">
                  <a:pos x="15" y="135"/>
                </a:cxn>
                <a:cxn ang="0">
                  <a:pos x="8" y="130"/>
                </a:cxn>
                <a:cxn ang="0">
                  <a:pos x="6" y="125"/>
                </a:cxn>
                <a:cxn ang="0">
                  <a:pos x="11" y="114"/>
                </a:cxn>
                <a:cxn ang="0">
                  <a:pos x="17" y="112"/>
                </a:cxn>
                <a:cxn ang="0">
                  <a:pos x="28" y="117"/>
                </a:cxn>
                <a:cxn ang="0">
                  <a:pos x="33" y="119"/>
                </a:cxn>
                <a:cxn ang="0">
                  <a:pos x="35" y="117"/>
                </a:cxn>
                <a:cxn ang="0">
                  <a:pos x="47" y="92"/>
                </a:cxn>
                <a:cxn ang="0">
                  <a:pos x="28" y="50"/>
                </a:cxn>
                <a:cxn ang="0">
                  <a:pos x="11" y="15"/>
                </a:cxn>
                <a:cxn ang="0">
                  <a:pos x="7" y="8"/>
                </a:cxn>
                <a:cxn ang="0">
                  <a:pos x="4" y="7"/>
                </a:cxn>
                <a:cxn ang="0">
                  <a:pos x="1" y="6"/>
                </a:cxn>
                <a:cxn ang="0">
                  <a:pos x="0" y="1"/>
                </a:cxn>
                <a:cxn ang="0">
                  <a:pos x="0" y="1"/>
                </a:cxn>
              </a:cxnLst>
              <a:rect l="0" t="0" r="r" b="b"/>
              <a:pathLst>
                <a:path w="101" h="135">
                  <a:moveTo>
                    <a:pt x="0" y="1"/>
                  </a:moveTo>
                  <a:lnTo>
                    <a:pt x="0" y="1"/>
                  </a:lnTo>
                  <a:cubicBezTo>
                    <a:pt x="2" y="1"/>
                    <a:pt x="4" y="0"/>
                    <a:pt x="6" y="0"/>
                  </a:cubicBezTo>
                  <a:cubicBezTo>
                    <a:pt x="6" y="0"/>
                    <a:pt x="7" y="0"/>
                    <a:pt x="8" y="0"/>
                  </a:cubicBezTo>
                  <a:cubicBezTo>
                    <a:pt x="15" y="1"/>
                    <a:pt x="20" y="1"/>
                    <a:pt x="24" y="1"/>
                  </a:cubicBezTo>
                  <a:lnTo>
                    <a:pt x="29" y="1"/>
                  </a:lnTo>
                  <a:lnTo>
                    <a:pt x="44" y="0"/>
                  </a:lnTo>
                  <a:cubicBezTo>
                    <a:pt x="44" y="1"/>
                    <a:pt x="45" y="1"/>
                    <a:pt x="45" y="2"/>
                  </a:cubicBezTo>
                  <a:cubicBezTo>
                    <a:pt x="45" y="5"/>
                    <a:pt x="45" y="7"/>
                    <a:pt x="45" y="7"/>
                  </a:cubicBezTo>
                  <a:cubicBezTo>
                    <a:pt x="44" y="8"/>
                    <a:pt x="43" y="8"/>
                    <a:pt x="42" y="8"/>
                  </a:cubicBezTo>
                  <a:cubicBezTo>
                    <a:pt x="41" y="8"/>
                    <a:pt x="40" y="8"/>
                    <a:pt x="39" y="8"/>
                  </a:cubicBezTo>
                  <a:cubicBezTo>
                    <a:pt x="38" y="9"/>
                    <a:pt x="37" y="9"/>
                    <a:pt x="36" y="9"/>
                  </a:cubicBezTo>
                  <a:cubicBezTo>
                    <a:pt x="35" y="9"/>
                    <a:pt x="35" y="10"/>
                    <a:pt x="35" y="10"/>
                  </a:cubicBezTo>
                  <a:cubicBezTo>
                    <a:pt x="35" y="12"/>
                    <a:pt x="35" y="13"/>
                    <a:pt x="36" y="14"/>
                  </a:cubicBezTo>
                  <a:lnTo>
                    <a:pt x="41" y="25"/>
                  </a:lnTo>
                  <a:cubicBezTo>
                    <a:pt x="45" y="34"/>
                    <a:pt x="49" y="43"/>
                    <a:pt x="53" y="51"/>
                  </a:cubicBezTo>
                  <a:lnTo>
                    <a:pt x="59" y="63"/>
                  </a:lnTo>
                  <a:cubicBezTo>
                    <a:pt x="59" y="62"/>
                    <a:pt x="62" y="56"/>
                    <a:pt x="67" y="43"/>
                  </a:cubicBezTo>
                  <a:cubicBezTo>
                    <a:pt x="73" y="28"/>
                    <a:pt x="76" y="19"/>
                    <a:pt x="76" y="17"/>
                  </a:cubicBezTo>
                  <a:cubicBezTo>
                    <a:pt x="77" y="16"/>
                    <a:pt x="77" y="15"/>
                    <a:pt x="77" y="15"/>
                  </a:cubicBezTo>
                  <a:cubicBezTo>
                    <a:pt x="77" y="14"/>
                    <a:pt x="76" y="13"/>
                    <a:pt x="76" y="11"/>
                  </a:cubicBezTo>
                  <a:cubicBezTo>
                    <a:pt x="75" y="10"/>
                    <a:pt x="73" y="9"/>
                    <a:pt x="72" y="9"/>
                  </a:cubicBezTo>
                  <a:cubicBezTo>
                    <a:pt x="71" y="9"/>
                    <a:pt x="69" y="8"/>
                    <a:pt x="66" y="8"/>
                  </a:cubicBezTo>
                  <a:lnTo>
                    <a:pt x="62" y="7"/>
                  </a:lnTo>
                  <a:lnTo>
                    <a:pt x="62" y="6"/>
                  </a:lnTo>
                  <a:cubicBezTo>
                    <a:pt x="62" y="5"/>
                    <a:pt x="62" y="4"/>
                    <a:pt x="62" y="4"/>
                  </a:cubicBezTo>
                  <a:cubicBezTo>
                    <a:pt x="62" y="4"/>
                    <a:pt x="62" y="3"/>
                    <a:pt x="62" y="1"/>
                  </a:cubicBezTo>
                  <a:cubicBezTo>
                    <a:pt x="64" y="1"/>
                    <a:pt x="66" y="1"/>
                    <a:pt x="67" y="1"/>
                  </a:cubicBezTo>
                  <a:lnTo>
                    <a:pt x="75" y="2"/>
                  </a:lnTo>
                  <a:lnTo>
                    <a:pt x="81" y="2"/>
                  </a:lnTo>
                  <a:cubicBezTo>
                    <a:pt x="83" y="2"/>
                    <a:pt x="87" y="2"/>
                    <a:pt x="93" y="1"/>
                  </a:cubicBezTo>
                  <a:cubicBezTo>
                    <a:pt x="96" y="1"/>
                    <a:pt x="99" y="0"/>
                    <a:pt x="101" y="0"/>
                  </a:cubicBezTo>
                  <a:cubicBezTo>
                    <a:pt x="101" y="2"/>
                    <a:pt x="101" y="3"/>
                    <a:pt x="101" y="4"/>
                  </a:cubicBezTo>
                  <a:cubicBezTo>
                    <a:pt x="101" y="5"/>
                    <a:pt x="101" y="5"/>
                    <a:pt x="101" y="6"/>
                  </a:cubicBezTo>
                  <a:cubicBezTo>
                    <a:pt x="100" y="7"/>
                    <a:pt x="98" y="7"/>
                    <a:pt x="97" y="7"/>
                  </a:cubicBezTo>
                  <a:cubicBezTo>
                    <a:pt x="94" y="8"/>
                    <a:pt x="92" y="9"/>
                    <a:pt x="90" y="9"/>
                  </a:cubicBezTo>
                  <a:cubicBezTo>
                    <a:pt x="89" y="10"/>
                    <a:pt x="89" y="11"/>
                    <a:pt x="88" y="11"/>
                  </a:cubicBezTo>
                  <a:cubicBezTo>
                    <a:pt x="87" y="14"/>
                    <a:pt x="85" y="20"/>
                    <a:pt x="81" y="28"/>
                  </a:cubicBezTo>
                  <a:lnTo>
                    <a:pt x="74" y="48"/>
                  </a:lnTo>
                  <a:lnTo>
                    <a:pt x="56" y="90"/>
                  </a:lnTo>
                  <a:lnTo>
                    <a:pt x="44" y="117"/>
                  </a:lnTo>
                  <a:cubicBezTo>
                    <a:pt x="42" y="122"/>
                    <a:pt x="39" y="127"/>
                    <a:pt x="35" y="131"/>
                  </a:cubicBezTo>
                  <a:cubicBezTo>
                    <a:pt x="34" y="132"/>
                    <a:pt x="32" y="133"/>
                    <a:pt x="31" y="134"/>
                  </a:cubicBezTo>
                  <a:cubicBezTo>
                    <a:pt x="28" y="135"/>
                    <a:pt x="25" y="135"/>
                    <a:pt x="21" y="135"/>
                  </a:cubicBezTo>
                  <a:cubicBezTo>
                    <a:pt x="21" y="135"/>
                    <a:pt x="19" y="135"/>
                    <a:pt x="15" y="135"/>
                  </a:cubicBezTo>
                  <a:cubicBezTo>
                    <a:pt x="13" y="134"/>
                    <a:pt x="10" y="133"/>
                    <a:pt x="8" y="130"/>
                  </a:cubicBezTo>
                  <a:cubicBezTo>
                    <a:pt x="7" y="129"/>
                    <a:pt x="6" y="127"/>
                    <a:pt x="6" y="125"/>
                  </a:cubicBezTo>
                  <a:cubicBezTo>
                    <a:pt x="6" y="121"/>
                    <a:pt x="7" y="118"/>
                    <a:pt x="11" y="114"/>
                  </a:cubicBezTo>
                  <a:cubicBezTo>
                    <a:pt x="14" y="113"/>
                    <a:pt x="16" y="112"/>
                    <a:pt x="17" y="112"/>
                  </a:cubicBezTo>
                  <a:cubicBezTo>
                    <a:pt x="20" y="112"/>
                    <a:pt x="24" y="113"/>
                    <a:pt x="28" y="117"/>
                  </a:cubicBezTo>
                  <a:cubicBezTo>
                    <a:pt x="30" y="118"/>
                    <a:pt x="31" y="119"/>
                    <a:pt x="33" y="119"/>
                  </a:cubicBezTo>
                  <a:cubicBezTo>
                    <a:pt x="34" y="119"/>
                    <a:pt x="35" y="118"/>
                    <a:pt x="35" y="117"/>
                  </a:cubicBezTo>
                  <a:cubicBezTo>
                    <a:pt x="41" y="105"/>
                    <a:pt x="45" y="97"/>
                    <a:pt x="47" y="92"/>
                  </a:cubicBezTo>
                  <a:lnTo>
                    <a:pt x="28" y="50"/>
                  </a:lnTo>
                  <a:cubicBezTo>
                    <a:pt x="21" y="33"/>
                    <a:pt x="15" y="21"/>
                    <a:pt x="11" y="15"/>
                  </a:cubicBezTo>
                  <a:cubicBezTo>
                    <a:pt x="10" y="11"/>
                    <a:pt x="8" y="9"/>
                    <a:pt x="7" y="8"/>
                  </a:cubicBezTo>
                  <a:cubicBezTo>
                    <a:pt x="7" y="8"/>
                    <a:pt x="5" y="7"/>
                    <a:pt x="4" y="7"/>
                  </a:cubicBezTo>
                  <a:cubicBezTo>
                    <a:pt x="3" y="7"/>
                    <a:pt x="2" y="6"/>
                    <a:pt x="1" y="6"/>
                  </a:cubicBezTo>
                  <a:cubicBezTo>
                    <a:pt x="0" y="4"/>
                    <a:pt x="0" y="2"/>
                    <a:pt x="0" y="1"/>
                  </a:cubicBezTo>
                  <a:lnTo>
                    <a:pt x="0" y="1"/>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45" name="Freeform 425"/>
            <p:cNvSpPr>
              <a:spLocks/>
            </p:cNvSpPr>
            <p:nvPr/>
          </p:nvSpPr>
          <p:spPr bwMode="auto">
            <a:xfrm>
              <a:off x="2788" y="6343"/>
              <a:ext cx="86" cy="119"/>
            </a:xfrm>
            <a:custGeom>
              <a:avLst/>
              <a:gdLst/>
              <a:ahLst/>
              <a:cxnLst>
                <a:cxn ang="0">
                  <a:pos x="0" y="58"/>
                </a:cxn>
                <a:cxn ang="0">
                  <a:pos x="0" y="58"/>
                </a:cxn>
                <a:cxn ang="0">
                  <a:pos x="4" y="58"/>
                </a:cxn>
                <a:cxn ang="0">
                  <a:pos x="7" y="58"/>
                </a:cxn>
                <a:cxn ang="0">
                  <a:pos x="8" y="59"/>
                </a:cxn>
                <a:cxn ang="0">
                  <a:pos x="15" y="71"/>
                </a:cxn>
                <a:cxn ang="0">
                  <a:pos x="22" y="78"/>
                </a:cxn>
                <a:cxn ang="0">
                  <a:pos x="29" y="81"/>
                </a:cxn>
                <a:cxn ang="0">
                  <a:pos x="37" y="82"/>
                </a:cxn>
                <a:cxn ang="0">
                  <a:pos x="48" y="78"/>
                </a:cxn>
                <a:cxn ang="0">
                  <a:pos x="53" y="69"/>
                </a:cxn>
                <a:cxn ang="0">
                  <a:pos x="51" y="63"/>
                </a:cxn>
                <a:cxn ang="0">
                  <a:pos x="44" y="59"/>
                </a:cxn>
                <a:cxn ang="0">
                  <a:pos x="31" y="55"/>
                </a:cxn>
                <a:cxn ang="0">
                  <a:pos x="18" y="52"/>
                </a:cxn>
                <a:cxn ang="0">
                  <a:pos x="10" y="47"/>
                </a:cxn>
                <a:cxn ang="0">
                  <a:pos x="4" y="39"/>
                </a:cxn>
                <a:cxn ang="0">
                  <a:pos x="1" y="29"/>
                </a:cxn>
                <a:cxn ang="0">
                  <a:pos x="3" y="16"/>
                </a:cxn>
                <a:cxn ang="0">
                  <a:pos x="10" y="7"/>
                </a:cxn>
                <a:cxn ang="0">
                  <a:pos x="19" y="2"/>
                </a:cxn>
                <a:cxn ang="0">
                  <a:pos x="32" y="0"/>
                </a:cxn>
                <a:cxn ang="0">
                  <a:pos x="49" y="1"/>
                </a:cxn>
                <a:cxn ang="0">
                  <a:pos x="62" y="5"/>
                </a:cxn>
                <a:cxn ang="0">
                  <a:pos x="64" y="16"/>
                </a:cxn>
                <a:cxn ang="0">
                  <a:pos x="65" y="26"/>
                </a:cxn>
                <a:cxn ang="0">
                  <a:pos x="64" y="28"/>
                </a:cxn>
                <a:cxn ang="0">
                  <a:pos x="60" y="28"/>
                </a:cxn>
                <a:cxn ang="0">
                  <a:pos x="57" y="28"/>
                </a:cxn>
                <a:cxn ang="0">
                  <a:pos x="54" y="24"/>
                </a:cxn>
                <a:cxn ang="0">
                  <a:pos x="44" y="11"/>
                </a:cxn>
                <a:cxn ang="0">
                  <a:pos x="32" y="7"/>
                </a:cxn>
                <a:cxn ang="0">
                  <a:pos x="20" y="11"/>
                </a:cxn>
                <a:cxn ang="0">
                  <a:pos x="17" y="19"/>
                </a:cxn>
                <a:cxn ang="0">
                  <a:pos x="20" y="26"/>
                </a:cxn>
                <a:cxn ang="0">
                  <a:pos x="33" y="32"/>
                </a:cxn>
                <a:cxn ang="0">
                  <a:pos x="53" y="38"/>
                </a:cxn>
                <a:cxn ang="0">
                  <a:pos x="66" y="48"/>
                </a:cxn>
                <a:cxn ang="0">
                  <a:pos x="70" y="62"/>
                </a:cxn>
                <a:cxn ang="0">
                  <a:pos x="61" y="82"/>
                </a:cxn>
                <a:cxn ang="0">
                  <a:pos x="34" y="90"/>
                </a:cxn>
                <a:cxn ang="0">
                  <a:pos x="22" y="89"/>
                </a:cxn>
                <a:cxn ang="0">
                  <a:pos x="12" y="87"/>
                </a:cxn>
                <a:cxn ang="0">
                  <a:pos x="5" y="84"/>
                </a:cxn>
                <a:cxn ang="0">
                  <a:pos x="3" y="82"/>
                </a:cxn>
                <a:cxn ang="0">
                  <a:pos x="2" y="74"/>
                </a:cxn>
                <a:cxn ang="0">
                  <a:pos x="0" y="58"/>
                </a:cxn>
                <a:cxn ang="0">
                  <a:pos x="0" y="58"/>
                </a:cxn>
              </a:cxnLst>
              <a:rect l="0" t="0" r="r" b="b"/>
              <a:pathLst>
                <a:path w="70" h="90">
                  <a:moveTo>
                    <a:pt x="0" y="58"/>
                  </a:moveTo>
                  <a:lnTo>
                    <a:pt x="0" y="58"/>
                  </a:lnTo>
                  <a:cubicBezTo>
                    <a:pt x="2" y="58"/>
                    <a:pt x="3" y="58"/>
                    <a:pt x="4" y="58"/>
                  </a:cubicBezTo>
                  <a:cubicBezTo>
                    <a:pt x="5" y="58"/>
                    <a:pt x="6" y="58"/>
                    <a:pt x="7" y="58"/>
                  </a:cubicBezTo>
                  <a:lnTo>
                    <a:pt x="8" y="59"/>
                  </a:lnTo>
                  <a:cubicBezTo>
                    <a:pt x="11" y="66"/>
                    <a:pt x="14" y="70"/>
                    <a:pt x="15" y="71"/>
                  </a:cubicBezTo>
                  <a:cubicBezTo>
                    <a:pt x="17" y="74"/>
                    <a:pt x="20" y="76"/>
                    <a:pt x="22" y="78"/>
                  </a:cubicBezTo>
                  <a:cubicBezTo>
                    <a:pt x="24" y="79"/>
                    <a:pt x="26" y="80"/>
                    <a:pt x="29" y="81"/>
                  </a:cubicBezTo>
                  <a:cubicBezTo>
                    <a:pt x="32" y="82"/>
                    <a:pt x="34" y="82"/>
                    <a:pt x="37" y="82"/>
                  </a:cubicBezTo>
                  <a:cubicBezTo>
                    <a:pt x="41" y="82"/>
                    <a:pt x="45" y="81"/>
                    <a:pt x="48" y="78"/>
                  </a:cubicBezTo>
                  <a:cubicBezTo>
                    <a:pt x="51" y="75"/>
                    <a:pt x="53" y="72"/>
                    <a:pt x="53" y="69"/>
                  </a:cubicBezTo>
                  <a:cubicBezTo>
                    <a:pt x="53" y="67"/>
                    <a:pt x="52" y="65"/>
                    <a:pt x="51" y="63"/>
                  </a:cubicBezTo>
                  <a:cubicBezTo>
                    <a:pt x="50" y="62"/>
                    <a:pt x="47" y="60"/>
                    <a:pt x="44" y="59"/>
                  </a:cubicBezTo>
                  <a:cubicBezTo>
                    <a:pt x="42" y="58"/>
                    <a:pt x="38" y="57"/>
                    <a:pt x="31" y="55"/>
                  </a:cubicBezTo>
                  <a:cubicBezTo>
                    <a:pt x="24" y="53"/>
                    <a:pt x="20" y="52"/>
                    <a:pt x="18" y="52"/>
                  </a:cubicBezTo>
                  <a:cubicBezTo>
                    <a:pt x="15" y="50"/>
                    <a:pt x="12" y="49"/>
                    <a:pt x="10" y="47"/>
                  </a:cubicBezTo>
                  <a:cubicBezTo>
                    <a:pt x="7" y="44"/>
                    <a:pt x="5" y="42"/>
                    <a:pt x="4" y="39"/>
                  </a:cubicBezTo>
                  <a:cubicBezTo>
                    <a:pt x="2" y="35"/>
                    <a:pt x="1" y="32"/>
                    <a:pt x="1" y="29"/>
                  </a:cubicBezTo>
                  <a:cubicBezTo>
                    <a:pt x="1" y="24"/>
                    <a:pt x="2" y="19"/>
                    <a:pt x="3" y="16"/>
                  </a:cubicBezTo>
                  <a:cubicBezTo>
                    <a:pt x="5" y="13"/>
                    <a:pt x="7" y="10"/>
                    <a:pt x="10" y="7"/>
                  </a:cubicBezTo>
                  <a:cubicBezTo>
                    <a:pt x="12" y="5"/>
                    <a:pt x="15" y="4"/>
                    <a:pt x="19" y="2"/>
                  </a:cubicBezTo>
                  <a:cubicBezTo>
                    <a:pt x="23" y="0"/>
                    <a:pt x="27" y="0"/>
                    <a:pt x="32" y="0"/>
                  </a:cubicBezTo>
                  <a:cubicBezTo>
                    <a:pt x="38" y="0"/>
                    <a:pt x="44" y="0"/>
                    <a:pt x="49" y="1"/>
                  </a:cubicBezTo>
                  <a:cubicBezTo>
                    <a:pt x="54" y="2"/>
                    <a:pt x="58" y="3"/>
                    <a:pt x="62" y="5"/>
                  </a:cubicBezTo>
                  <a:cubicBezTo>
                    <a:pt x="62" y="7"/>
                    <a:pt x="63" y="10"/>
                    <a:pt x="64" y="16"/>
                  </a:cubicBezTo>
                  <a:cubicBezTo>
                    <a:pt x="64" y="22"/>
                    <a:pt x="65" y="25"/>
                    <a:pt x="65" y="26"/>
                  </a:cubicBezTo>
                  <a:cubicBezTo>
                    <a:pt x="65" y="27"/>
                    <a:pt x="65" y="27"/>
                    <a:pt x="64" y="28"/>
                  </a:cubicBezTo>
                  <a:cubicBezTo>
                    <a:pt x="63" y="28"/>
                    <a:pt x="61" y="28"/>
                    <a:pt x="60" y="28"/>
                  </a:cubicBezTo>
                  <a:cubicBezTo>
                    <a:pt x="59" y="28"/>
                    <a:pt x="58" y="28"/>
                    <a:pt x="57" y="28"/>
                  </a:cubicBezTo>
                  <a:cubicBezTo>
                    <a:pt x="56" y="27"/>
                    <a:pt x="55" y="26"/>
                    <a:pt x="54" y="24"/>
                  </a:cubicBezTo>
                  <a:cubicBezTo>
                    <a:pt x="51" y="18"/>
                    <a:pt x="48" y="13"/>
                    <a:pt x="44" y="11"/>
                  </a:cubicBezTo>
                  <a:cubicBezTo>
                    <a:pt x="41" y="8"/>
                    <a:pt x="37" y="7"/>
                    <a:pt x="32" y="7"/>
                  </a:cubicBezTo>
                  <a:cubicBezTo>
                    <a:pt x="27" y="7"/>
                    <a:pt x="23" y="9"/>
                    <a:pt x="20" y="11"/>
                  </a:cubicBezTo>
                  <a:cubicBezTo>
                    <a:pt x="18" y="13"/>
                    <a:pt x="17" y="16"/>
                    <a:pt x="17" y="19"/>
                  </a:cubicBezTo>
                  <a:cubicBezTo>
                    <a:pt x="17" y="22"/>
                    <a:pt x="18" y="24"/>
                    <a:pt x="20" y="26"/>
                  </a:cubicBezTo>
                  <a:cubicBezTo>
                    <a:pt x="23" y="29"/>
                    <a:pt x="27" y="31"/>
                    <a:pt x="33" y="32"/>
                  </a:cubicBezTo>
                  <a:cubicBezTo>
                    <a:pt x="42" y="34"/>
                    <a:pt x="49" y="36"/>
                    <a:pt x="53" y="38"/>
                  </a:cubicBezTo>
                  <a:cubicBezTo>
                    <a:pt x="59" y="41"/>
                    <a:pt x="64" y="44"/>
                    <a:pt x="66" y="48"/>
                  </a:cubicBezTo>
                  <a:cubicBezTo>
                    <a:pt x="69" y="52"/>
                    <a:pt x="70" y="57"/>
                    <a:pt x="70" y="62"/>
                  </a:cubicBezTo>
                  <a:cubicBezTo>
                    <a:pt x="70" y="70"/>
                    <a:pt x="67" y="76"/>
                    <a:pt x="61" y="82"/>
                  </a:cubicBezTo>
                  <a:cubicBezTo>
                    <a:pt x="55" y="87"/>
                    <a:pt x="46" y="90"/>
                    <a:pt x="34" y="90"/>
                  </a:cubicBezTo>
                  <a:cubicBezTo>
                    <a:pt x="33" y="90"/>
                    <a:pt x="29" y="89"/>
                    <a:pt x="22" y="89"/>
                  </a:cubicBezTo>
                  <a:cubicBezTo>
                    <a:pt x="20" y="88"/>
                    <a:pt x="16" y="88"/>
                    <a:pt x="12" y="87"/>
                  </a:cubicBezTo>
                  <a:cubicBezTo>
                    <a:pt x="11" y="86"/>
                    <a:pt x="9" y="85"/>
                    <a:pt x="5" y="84"/>
                  </a:cubicBezTo>
                  <a:cubicBezTo>
                    <a:pt x="4" y="83"/>
                    <a:pt x="3" y="83"/>
                    <a:pt x="3" y="82"/>
                  </a:cubicBezTo>
                  <a:cubicBezTo>
                    <a:pt x="3" y="82"/>
                    <a:pt x="2" y="79"/>
                    <a:pt x="2" y="74"/>
                  </a:cubicBezTo>
                  <a:cubicBezTo>
                    <a:pt x="0" y="65"/>
                    <a:pt x="0" y="60"/>
                    <a:pt x="0" y="58"/>
                  </a:cubicBezTo>
                  <a:lnTo>
                    <a:pt x="0" y="58"/>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46" name="Freeform 426"/>
            <p:cNvSpPr>
              <a:spLocks noEditPoints="1"/>
            </p:cNvSpPr>
            <p:nvPr/>
          </p:nvSpPr>
          <p:spPr bwMode="auto">
            <a:xfrm>
              <a:off x="2966" y="6343"/>
              <a:ext cx="108" cy="117"/>
            </a:xfrm>
            <a:custGeom>
              <a:avLst/>
              <a:gdLst/>
              <a:ahLst/>
              <a:cxnLst>
                <a:cxn ang="0">
                  <a:pos x="86" y="68"/>
                </a:cxn>
                <a:cxn ang="0">
                  <a:pos x="86" y="68"/>
                </a:cxn>
                <a:cxn ang="0">
                  <a:pos x="88" y="70"/>
                </a:cxn>
                <a:cxn ang="0">
                  <a:pos x="89" y="71"/>
                </a:cxn>
                <a:cxn ang="0">
                  <a:pos x="89" y="72"/>
                </a:cxn>
                <a:cxn ang="0">
                  <a:pos x="83" y="84"/>
                </a:cxn>
                <a:cxn ang="0">
                  <a:pos x="73" y="88"/>
                </a:cxn>
                <a:cxn ang="0">
                  <a:pos x="62" y="85"/>
                </a:cxn>
                <a:cxn ang="0">
                  <a:pos x="54" y="73"/>
                </a:cxn>
                <a:cxn ang="0">
                  <a:pos x="42" y="85"/>
                </a:cxn>
                <a:cxn ang="0">
                  <a:pos x="22" y="89"/>
                </a:cxn>
                <a:cxn ang="0">
                  <a:pos x="6" y="84"/>
                </a:cxn>
                <a:cxn ang="0">
                  <a:pos x="1" y="72"/>
                </a:cxn>
                <a:cxn ang="0">
                  <a:pos x="3" y="65"/>
                </a:cxn>
                <a:cxn ang="0">
                  <a:pos x="7" y="58"/>
                </a:cxn>
                <a:cxn ang="0">
                  <a:pos x="18" y="51"/>
                </a:cxn>
                <a:cxn ang="0">
                  <a:pos x="26" y="47"/>
                </a:cxn>
                <a:cxn ang="0">
                  <a:pos x="52" y="37"/>
                </a:cxn>
                <a:cxn ang="0">
                  <a:pos x="52" y="29"/>
                </a:cxn>
                <a:cxn ang="0">
                  <a:pos x="49" y="10"/>
                </a:cxn>
                <a:cxn ang="0">
                  <a:pos x="42" y="7"/>
                </a:cxn>
                <a:cxn ang="0">
                  <a:pos x="32" y="9"/>
                </a:cxn>
                <a:cxn ang="0">
                  <a:pos x="26" y="14"/>
                </a:cxn>
                <a:cxn ang="0">
                  <a:pos x="23" y="22"/>
                </a:cxn>
                <a:cxn ang="0">
                  <a:pos x="22" y="28"/>
                </a:cxn>
                <a:cxn ang="0">
                  <a:pos x="16" y="31"/>
                </a:cxn>
                <a:cxn ang="0">
                  <a:pos x="11" y="34"/>
                </a:cxn>
                <a:cxn ang="0">
                  <a:pos x="2" y="36"/>
                </a:cxn>
                <a:cxn ang="0">
                  <a:pos x="0" y="33"/>
                </a:cxn>
                <a:cxn ang="0">
                  <a:pos x="3" y="23"/>
                </a:cxn>
                <a:cxn ang="0">
                  <a:pos x="14" y="11"/>
                </a:cxn>
                <a:cxn ang="0">
                  <a:pos x="28" y="3"/>
                </a:cxn>
                <a:cxn ang="0">
                  <a:pos x="50" y="0"/>
                </a:cxn>
                <a:cxn ang="0">
                  <a:pos x="64" y="3"/>
                </a:cxn>
                <a:cxn ang="0">
                  <a:pos x="72" y="12"/>
                </a:cxn>
                <a:cxn ang="0">
                  <a:pos x="75" y="34"/>
                </a:cxn>
                <a:cxn ang="0">
                  <a:pos x="74" y="51"/>
                </a:cxn>
                <a:cxn ang="0">
                  <a:pos x="75" y="63"/>
                </a:cxn>
                <a:cxn ang="0">
                  <a:pos x="75" y="67"/>
                </a:cxn>
                <a:cxn ang="0">
                  <a:pos x="76" y="73"/>
                </a:cxn>
                <a:cxn ang="0">
                  <a:pos x="79" y="74"/>
                </a:cxn>
                <a:cxn ang="0">
                  <a:pos x="81" y="74"/>
                </a:cxn>
                <a:cxn ang="0">
                  <a:pos x="84" y="69"/>
                </a:cxn>
                <a:cxn ang="0">
                  <a:pos x="86" y="68"/>
                </a:cxn>
                <a:cxn ang="0">
                  <a:pos x="52" y="44"/>
                </a:cxn>
                <a:cxn ang="0">
                  <a:pos x="52" y="44"/>
                </a:cxn>
                <a:cxn ang="0">
                  <a:pos x="39" y="51"/>
                </a:cxn>
                <a:cxn ang="0">
                  <a:pos x="28" y="60"/>
                </a:cxn>
                <a:cxn ang="0">
                  <a:pos x="26" y="68"/>
                </a:cxn>
                <a:cxn ang="0">
                  <a:pos x="29" y="76"/>
                </a:cxn>
                <a:cxn ang="0">
                  <a:pos x="35" y="78"/>
                </a:cxn>
                <a:cxn ang="0">
                  <a:pos x="45" y="75"/>
                </a:cxn>
                <a:cxn ang="0">
                  <a:pos x="51" y="68"/>
                </a:cxn>
                <a:cxn ang="0">
                  <a:pos x="52" y="53"/>
                </a:cxn>
                <a:cxn ang="0">
                  <a:pos x="52" y="44"/>
                </a:cxn>
                <a:cxn ang="0">
                  <a:pos x="52" y="44"/>
                </a:cxn>
              </a:cxnLst>
              <a:rect l="0" t="0" r="r" b="b"/>
              <a:pathLst>
                <a:path w="89" h="89">
                  <a:moveTo>
                    <a:pt x="86" y="68"/>
                  </a:moveTo>
                  <a:lnTo>
                    <a:pt x="86" y="68"/>
                  </a:lnTo>
                  <a:lnTo>
                    <a:pt x="88" y="70"/>
                  </a:lnTo>
                  <a:cubicBezTo>
                    <a:pt x="89" y="70"/>
                    <a:pt x="89" y="71"/>
                    <a:pt x="89" y="71"/>
                  </a:cubicBezTo>
                  <a:lnTo>
                    <a:pt x="89" y="72"/>
                  </a:lnTo>
                  <a:cubicBezTo>
                    <a:pt x="88" y="78"/>
                    <a:pt x="86" y="82"/>
                    <a:pt x="83" y="84"/>
                  </a:cubicBezTo>
                  <a:cubicBezTo>
                    <a:pt x="80" y="87"/>
                    <a:pt x="77" y="88"/>
                    <a:pt x="73" y="88"/>
                  </a:cubicBezTo>
                  <a:cubicBezTo>
                    <a:pt x="69" y="88"/>
                    <a:pt x="65" y="87"/>
                    <a:pt x="62" y="85"/>
                  </a:cubicBezTo>
                  <a:cubicBezTo>
                    <a:pt x="59" y="82"/>
                    <a:pt x="57" y="78"/>
                    <a:pt x="54" y="73"/>
                  </a:cubicBezTo>
                  <a:cubicBezTo>
                    <a:pt x="51" y="78"/>
                    <a:pt x="47" y="82"/>
                    <a:pt x="42" y="85"/>
                  </a:cubicBezTo>
                  <a:cubicBezTo>
                    <a:pt x="36" y="87"/>
                    <a:pt x="30" y="89"/>
                    <a:pt x="22" y="89"/>
                  </a:cubicBezTo>
                  <a:cubicBezTo>
                    <a:pt x="15" y="89"/>
                    <a:pt x="10" y="87"/>
                    <a:pt x="6" y="84"/>
                  </a:cubicBezTo>
                  <a:cubicBezTo>
                    <a:pt x="3" y="81"/>
                    <a:pt x="1" y="77"/>
                    <a:pt x="1" y="72"/>
                  </a:cubicBezTo>
                  <a:cubicBezTo>
                    <a:pt x="1" y="70"/>
                    <a:pt x="2" y="68"/>
                    <a:pt x="3" y="65"/>
                  </a:cubicBezTo>
                  <a:cubicBezTo>
                    <a:pt x="4" y="63"/>
                    <a:pt x="5" y="61"/>
                    <a:pt x="7" y="58"/>
                  </a:cubicBezTo>
                  <a:cubicBezTo>
                    <a:pt x="10" y="56"/>
                    <a:pt x="13" y="53"/>
                    <a:pt x="18" y="51"/>
                  </a:cubicBezTo>
                  <a:cubicBezTo>
                    <a:pt x="19" y="50"/>
                    <a:pt x="22" y="49"/>
                    <a:pt x="26" y="47"/>
                  </a:cubicBezTo>
                  <a:lnTo>
                    <a:pt x="52" y="37"/>
                  </a:lnTo>
                  <a:cubicBezTo>
                    <a:pt x="52" y="34"/>
                    <a:pt x="52" y="32"/>
                    <a:pt x="52" y="29"/>
                  </a:cubicBezTo>
                  <a:cubicBezTo>
                    <a:pt x="52" y="20"/>
                    <a:pt x="51" y="13"/>
                    <a:pt x="49" y="10"/>
                  </a:cubicBezTo>
                  <a:cubicBezTo>
                    <a:pt x="47" y="8"/>
                    <a:pt x="45" y="7"/>
                    <a:pt x="42" y="7"/>
                  </a:cubicBezTo>
                  <a:cubicBezTo>
                    <a:pt x="38" y="7"/>
                    <a:pt x="35" y="7"/>
                    <a:pt x="32" y="9"/>
                  </a:cubicBezTo>
                  <a:cubicBezTo>
                    <a:pt x="29" y="10"/>
                    <a:pt x="27" y="12"/>
                    <a:pt x="26" y="14"/>
                  </a:cubicBezTo>
                  <a:cubicBezTo>
                    <a:pt x="25" y="15"/>
                    <a:pt x="24" y="18"/>
                    <a:pt x="23" y="22"/>
                  </a:cubicBezTo>
                  <a:cubicBezTo>
                    <a:pt x="23" y="25"/>
                    <a:pt x="22" y="27"/>
                    <a:pt x="22" y="28"/>
                  </a:cubicBezTo>
                  <a:cubicBezTo>
                    <a:pt x="21" y="29"/>
                    <a:pt x="19" y="30"/>
                    <a:pt x="16" y="31"/>
                  </a:cubicBezTo>
                  <a:cubicBezTo>
                    <a:pt x="14" y="32"/>
                    <a:pt x="12" y="33"/>
                    <a:pt x="11" y="34"/>
                  </a:cubicBezTo>
                  <a:cubicBezTo>
                    <a:pt x="7" y="35"/>
                    <a:pt x="4" y="36"/>
                    <a:pt x="2" y="36"/>
                  </a:cubicBezTo>
                  <a:cubicBezTo>
                    <a:pt x="1" y="35"/>
                    <a:pt x="0" y="34"/>
                    <a:pt x="0" y="33"/>
                  </a:cubicBezTo>
                  <a:cubicBezTo>
                    <a:pt x="0" y="29"/>
                    <a:pt x="1" y="25"/>
                    <a:pt x="3" y="23"/>
                  </a:cubicBezTo>
                  <a:cubicBezTo>
                    <a:pt x="5" y="19"/>
                    <a:pt x="9" y="15"/>
                    <a:pt x="14" y="11"/>
                  </a:cubicBezTo>
                  <a:cubicBezTo>
                    <a:pt x="19" y="7"/>
                    <a:pt x="24" y="5"/>
                    <a:pt x="28" y="3"/>
                  </a:cubicBezTo>
                  <a:cubicBezTo>
                    <a:pt x="34" y="1"/>
                    <a:pt x="41" y="0"/>
                    <a:pt x="50" y="0"/>
                  </a:cubicBezTo>
                  <a:cubicBezTo>
                    <a:pt x="55" y="0"/>
                    <a:pt x="60" y="1"/>
                    <a:pt x="64" y="3"/>
                  </a:cubicBezTo>
                  <a:cubicBezTo>
                    <a:pt x="68" y="5"/>
                    <a:pt x="71" y="8"/>
                    <a:pt x="72" y="12"/>
                  </a:cubicBezTo>
                  <a:cubicBezTo>
                    <a:pt x="74" y="16"/>
                    <a:pt x="75" y="23"/>
                    <a:pt x="75" y="34"/>
                  </a:cubicBezTo>
                  <a:lnTo>
                    <a:pt x="74" y="51"/>
                  </a:lnTo>
                  <a:lnTo>
                    <a:pt x="75" y="63"/>
                  </a:lnTo>
                  <a:lnTo>
                    <a:pt x="75" y="67"/>
                  </a:lnTo>
                  <a:cubicBezTo>
                    <a:pt x="75" y="70"/>
                    <a:pt x="75" y="72"/>
                    <a:pt x="76" y="73"/>
                  </a:cubicBezTo>
                  <a:cubicBezTo>
                    <a:pt x="77" y="74"/>
                    <a:pt x="78" y="74"/>
                    <a:pt x="79" y="74"/>
                  </a:cubicBezTo>
                  <a:cubicBezTo>
                    <a:pt x="80" y="74"/>
                    <a:pt x="80" y="74"/>
                    <a:pt x="81" y="74"/>
                  </a:cubicBezTo>
                  <a:lnTo>
                    <a:pt x="84" y="69"/>
                  </a:lnTo>
                  <a:lnTo>
                    <a:pt x="86" y="68"/>
                  </a:lnTo>
                  <a:close/>
                  <a:moveTo>
                    <a:pt x="52" y="44"/>
                  </a:moveTo>
                  <a:lnTo>
                    <a:pt x="52" y="44"/>
                  </a:lnTo>
                  <a:cubicBezTo>
                    <a:pt x="48" y="45"/>
                    <a:pt x="43" y="47"/>
                    <a:pt x="39" y="51"/>
                  </a:cubicBezTo>
                  <a:cubicBezTo>
                    <a:pt x="34" y="54"/>
                    <a:pt x="30" y="57"/>
                    <a:pt x="28" y="60"/>
                  </a:cubicBezTo>
                  <a:cubicBezTo>
                    <a:pt x="27" y="62"/>
                    <a:pt x="26" y="65"/>
                    <a:pt x="26" y="68"/>
                  </a:cubicBezTo>
                  <a:cubicBezTo>
                    <a:pt x="26" y="71"/>
                    <a:pt x="27" y="74"/>
                    <a:pt x="29" y="76"/>
                  </a:cubicBezTo>
                  <a:cubicBezTo>
                    <a:pt x="31" y="77"/>
                    <a:pt x="33" y="78"/>
                    <a:pt x="35" y="78"/>
                  </a:cubicBezTo>
                  <a:cubicBezTo>
                    <a:pt x="39" y="78"/>
                    <a:pt x="42" y="77"/>
                    <a:pt x="45" y="75"/>
                  </a:cubicBezTo>
                  <a:cubicBezTo>
                    <a:pt x="49" y="72"/>
                    <a:pt x="51" y="70"/>
                    <a:pt x="51" y="68"/>
                  </a:cubicBezTo>
                  <a:cubicBezTo>
                    <a:pt x="52" y="66"/>
                    <a:pt x="52" y="61"/>
                    <a:pt x="52" y="53"/>
                  </a:cubicBezTo>
                  <a:cubicBezTo>
                    <a:pt x="52" y="50"/>
                    <a:pt x="52" y="47"/>
                    <a:pt x="52" y="44"/>
                  </a:cubicBezTo>
                  <a:lnTo>
                    <a:pt x="52" y="44"/>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47" name="Freeform 427"/>
            <p:cNvSpPr>
              <a:spLocks/>
            </p:cNvSpPr>
            <p:nvPr/>
          </p:nvSpPr>
          <p:spPr bwMode="auto">
            <a:xfrm>
              <a:off x="3083" y="6336"/>
              <a:ext cx="135" cy="123"/>
            </a:xfrm>
            <a:custGeom>
              <a:avLst/>
              <a:gdLst/>
              <a:ahLst/>
              <a:cxnLst>
                <a:cxn ang="0">
                  <a:pos x="1" y="87"/>
                </a:cxn>
                <a:cxn ang="0">
                  <a:pos x="12" y="84"/>
                </a:cxn>
                <a:cxn ang="0">
                  <a:pos x="15" y="73"/>
                </a:cxn>
                <a:cxn ang="0">
                  <a:pos x="15" y="56"/>
                </a:cxn>
                <a:cxn ang="0">
                  <a:pos x="15" y="39"/>
                </a:cxn>
                <a:cxn ang="0">
                  <a:pos x="11" y="25"/>
                </a:cxn>
                <a:cxn ang="0">
                  <a:pos x="1" y="16"/>
                </a:cxn>
                <a:cxn ang="0">
                  <a:pos x="12" y="13"/>
                </a:cxn>
                <a:cxn ang="0">
                  <a:pos x="21" y="10"/>
                </a:cxn>
                <a:cxn ang="0">
                  <a:pos x="31" y="0"/>
                </a:cxn>
                <a:cxn ang="0">
                  <a:pos x="36" y="11"/>
                </a:cxn>
                <a:cxn ang="0">
                  <a:pos x="36" y="19"/>
                </a:cxn>
                <a:cxn ang="0">
                  <a:pos x="69" y="5"/>
                </a:cxn>
                <a:cxn ang="0">
                  <a:pos x="96" y="21"/>
                </a:cxn>
                <a:cxn ang="0">
                  <a:pos x="98" y="80"/>
                </a:cxn>
                <a:cxn ang="0">
                  <a:pos x="105" y="85"/>
                </a:cxn>
                <a:cxn ang="0">
                  <a:pos x="111" y="90"/>
                </a:cxn>
                <a:cxn ang="0">
                  <a:pos x="90" y="92"/>
                </a:cxn>
                <a:cxn ang="0">
                  <a:pos x="79" y="92"/>
                </a:cxn>
                <a:cxn ang="0">
                  <a:pos x="62" y="93"/>
                </a:cxn>
                <a:cxn ang="0">
                  <a:pos x="62" y="87"/>
                </a:cxn>
                <a:cxn ang="0">
                  <a:pos x="73" y="85"/>
                </a:cxn>
                <a:cxn ang="0">
                  <a:pos x="76" y="77"/>
                </a:cxn>
                <a:cxn ang="0">
                  <a:pos x="76" y="51"/>
                </a:cxn>
                <a:cxn ang="0">
                  <a:pos x="62" y="16"/>
                </a:cxn>
                <a:cxn ang="0">
                  <a:pos x="37" y="28"/>
                </a:cxn>
                <a:cxn ang="0">
                  <a:pos x="37" y="36"/>
                </a:cxn>
                <a:cxn ang="0">
                  <a:pos x="37" y="60"/>
                </a:cxn>
                <a:cxn ang="0">
                  <a:pos x="38" y="81"/>
                </a:cxn>
                <a:cxn ang="0">
                  <a:pos x="49" y="89"/>
                </a:cxn>
                <a:cxn ang="0">
                  <a:pos x="43" y="93"/>
                </a:cxn>
                <a:cxn ang="0">
                  <a:pos x="25" y="92"/>
                </a:cxn>
                <a:cxn ang="0">
                  <a:pos x="0" y="90"/>
                </a:cxn>
                <a:cxn ang="0">
                  <a:pos x="1" y="87"/>
                </a:cxn>
              </a:cxnLst>
              <a:rect l="0" t="0" r="r" b="b"/>
              <a:pathLst>
                <a:path w="111" h="93">
                  <a:moveTo>
                    <a:pt x="1" y="87"/>
                  </a:moveTo>
                  <a:lnTo>
                    <a:pt x="1" y="87"/>
                  </a:lnTo>
                  <a:cubicBezTo>
                    <a:pt x="2" y="86"/>
                    <a:pt x="4" y="86"/>
                    <a:pt x="6" y="86"/>
                  </a:cubicBezTo>
                  <a:cubicBezTo>
                    <a:pt x="9" y="85"/>
                    <a:pt x="12" y="84"/>
                    <a:pt x="12" y="84"/>
                  </a:cubicBezTo>
                  <a:cubicBezTo>
                    <a:pt x="13" y="83"/>
                    <a:pt x="14" y="83"/>
                    <a:pt x="14" y="82"/>
                  </a:cubicBezTo>
                  <a:cubicBezTo>
                    <a:pt x="15" y="80"/>
                    <a:pt x="15" y="77"/>
                    <a:pt x="15" y="73"/>
                  </a:cubicBezTo>
                  <a:lnTo>
                    <a:pt x="15" y="64"/>
                  </a:lnTo>
                  <a:lnTo>
                    <a:pt x="15" y="56"/>
                  </a:lnTo>
                  <a:lnTo>
                    <a:pt x="15" y="45"/>
                  </a:lnTo>
                  <a:lnTo>
                    <a:pt x="15" y="39"/>
                  </a:lnTo>
                  <a:cubicBezTo>
                    <a:pt x="15" y="34"/>
                    <a:pt x="14" y="31"/>
                    <a:pt x="14" y="28"/>
                  </a:cubicBezTo>
                  <a:cubicBezTo>
                    <a:pt x="13" y="27"/>
                    <a:pt x="12" y="26"/>
                    <a:pt x="11" y="25"/>
                  </a:cubicBezTo>
                  <a:cubicBezTo>
                    <a:pt x="9" y="24"/>
                    <a:pt x="6" y="22"/>
                    <a:pt x="1" y="21"/>
                  </a:cubicBezTo>
                  <a:lnTo>
                    <a:pt x="1" y="16"/>
                  </a:lnTo>
                  <a:cubicBezTo>
                    <a:pt x="2" y="16"/>
                    <a:pt x="3" y="16"/>
                    <a:pt x="3" y="15"/>
                  </a:cubicBezTo>
                  <a:cubicBezTo>
                    <a:pt x="4" y="15"/>
                    <a:pt x="7" y="15"/>
                    <a:pt x="12" y="13"/>
                  </a:cubicBezTo>
                  <a:cubicBezTo>
                    <a:pt x="16" y="12"/>
                    <a:pt x="18" y="11"/>
                    <a:pt x="19" y="11"/>
                  </a:cubicBezTo>
                  <a:cubicBezTo>
                    <a:pt x="20" y="10"/>
                    <a:pt x="20" y="10"/>
                    <a:pt x="21" y="10"/>
                  </a:cubicBezTo>
                  <a:cubicBezTo>
                    <a:pt x="22" y="9"/>
                    <a:pt x="23" y="8"/>
                    <a:pt x="24" y="8"/>
                  </a:cubicBezTo>
                  <a:cubicBezTo>
                    <a:pt x="26" y="6"/>
                    <a:pt x="28" y="4"/>
                    <a:pt x="31" y="0"/>
                  </a:cubicBezTo>
                  <a:lnTo>
                    <a:pt x="37" y="0"/>
                  </a:lnTo>
                  <a:lnTo>
                    <a:pt x="36" y="11"/>
                  </a:lnTo>
                  <a:cubicBezTo>
                    <a:pt x="36" y="12"/>
                    <a:pt x="36" y="13"/>
                    <a:pt x="36" y="14"/>
                  </a:cubicBezTo>
                  <a:cubicBezTo>
                    <a:pt x="36" y="15"/>
                    <a:pt x="36" y="16"/>
                    <a:pt x="36" y="19"/>
                  </a:cubicBezTo>
                  <a:cubicBezTo>
                    <a:pt x="42" y="14"/>
                    <a:pt x="47" y="10"/>
                    <a:pt x="52" y="8"/>
                  </a:cubicBezTo>
                  <a:cubicBezTo>
                    <a:pt x="58" y="6"/>
                    <a:pt x="64" y="5"/>
                    <a:pt x="69" y="5"/>
                  </a:cubicBezTo>
                  <a:cubicBezTo>
                    <a:pt x="76" y="5"/>
                    <a:pt x="82" y="6"/>
                    <a:pt x="87" y="9"/>
                  </a:cubicBezTo>
                  <a:cubicBezTo>
                    <a:pt x="91" y="13"/>
                    <a:pt x="95" y="16"/>
                    <a:pt x="96" y="21"/>
                  </a:cubicBezTo>
                  <a:cubicBezTo>
                    <a:pt x="98" y="25"/>
                    <a:pt x="98" y="33"/>
                    <a:pt x="98" y="46"/>
                  </a:cubicBezTo>
                  <a:lnTo>
                    <a:pt x="98" y="80"/>
                  </a:lnTo>
                  <a:cubicBezTo>
                    <a:pt x="98" y="81"/>
                    <a:pt x="98" y="83"/>
                    <a:pt x="99" y="84"/>
                  </a:cubicBezTo>
                  <a:cubicBezTo>
                    <a:pt x="100" y="84"/>
                    <a:pt x="101" y="85"/>
                    <a:pt x="105" y="85"/>
                  </a:cubicBezTo>
                  <a:lnTo>
                    <a:pt x="110" y="86"/>
                  </a:lnTo>
                  <a:cubicBezTo>
                    <a:pt x="110" y="87"/>
                    <a:pt x="111" y="88"/>
                    <a:pt x="111" y="90"/>
                  </a:cubicBezTo>
                  <a:cubicBezTo>
                    <a:pt x="111" y="90"/>
                    <a:pt x="111" y="92"/>
                    <a:pt x="110" y="93"/>
                  </a:cubicBezTo>
                  <a:lnTo>
                    <a:pt x="90" y="92"/>
                  </a:lnTo>
                  <a:lnTo>
                    <a:pt x="84" y="92"/>
                  </a:lnTo>
                  <a:lnTo>
                    <a:pt x="79" y="92"/>
                  </a:lnTo>
                  <a:lnTo>
                    <a:pt x="66" y="93"/>
                  </a:lnTo>
                  <a:lnTo>
                    <a:pt x="62" y="93"/>
                  </a:lnTo>
                  <a:cubicBezTo>
                    <a:pt x="62" y="92"/>
                    <a:pt x="62" y="91"/>
                    <a:pt x="62" y="91"/>
                  </a:cubicBezTo>
                  <a:cubicBezTo>
                    <a:pt x="62" y="89"/>
                    <a:pt x="62" y="88"/>
                    <a:pt x="62" y="87"/>
                  </a:cubicBezTo>
                  <a:cubicBezTo>
                    <a:pt x="63" y="86"/>
                    <a:pt x="66" y="86"/>
                    <a:pt x="70" y="86"/>
                  </a:cubicBezTo>
                  <a:cubicBezTo>
                    <a:pt x="71" y="85"/>
                    <a:pt x="72" y="85"/>
                    <a:pt x="73" y="85"/>
                  </a:cubicBezTo>
                  <a:cubicBezTo>
                    <a:pt x="74" y="84"/>
                    <a:pt x="75" y="84"/>
                    <a:pt x="75" y="83"/>
                  </a:cubicBezTo>
                  <a:cubicBezTo>
                    <a:pt x="76" y="82"/>
                    <a:pt x="76" y="80"/>
                    <a:pt x="76" y="77"/>
                  </a:cubicBezTo>
                  <a:cubicBezTo>
                    <a:pt x="76" y="71"/>
                    <a:pt x="76" y="66"/>
                    <a:pt x="76" y="63"/>
                  </a:cubicBezTo>
                  <a:lnTo>
                    <a:pt x="76" y="51"/>
                  </a:lnTo>
                  <a:cubicBezTo>
                    <a:pt x="76" y="37"/>
                    <a:pt x="75" y="28"/>
                    <a:pt x="73" y="24"/>
                  </a:cubicBezTo>
                  <a:cubicBezTo>
                    <a:pt x="71" y="19"/>
                    <a:pt x="67" y="16"/>
                    <a:pt x="62" y="16"/>
                  </a:cubicBezTo>
                  <a:cubicBezTo>
                    <a:pt x="58" y="16"/>
                    <a:pt x="54" y="17"/>
                    <a:pt x="50" y="19"/>
                  </a:cubicBezTo>
                  <a:cubicBezTo>
                    <a:pt x="45" y="21"/>
                    <a:pt x="41" y="24"/>
                    <a:pt x="37" y="28"/>
                  </a:cubicBezTo>
                  <a:lnTo>
                    <a:pt x="37" y="30"/>
                  </a:lnTo>
                  <a:lnTo>
                    <a:pt x="37" y="36"/>
                  </a:lnTo>
                  <a:lnTo>
                    <a:pt x="37" y="43"/>
                  </a:lnTo>
                  <a:lnTo>
                    <a:pt x="37" y="60"/>
                  </a:lnTo>
                  <a:lnTo>
                    <a:pt x="37" y="62"/>
                  </a:lnTo>
                  <a:cubicBezTo>
                    <a:pt x="37" y="74"/>
                    <a:pt x="37" y="80"/>
                    <a:pt x="38" y="81"/>
                  </a:cubicBezTo>
                  <a:cubicBezTo>
                    <a:pt x="39" y="83"/>
                    <a:pt x="43" y="85"/>
                    <a:pt x="48" y="86"/>
                  </a:cubicBezTo>
                  <a:cubicBezTo>
                    <a:pt x="49" y="87"/>
                    <a:pt x="49" y="88"/>
                    <a:pt x="49" y="89"/>
                  </a:cubicBezTo>
                  <a:cubicBezTo>
                    <a:pt x="49" y="90"/>
                    <a:pt x="49" y="91"/>
                    <a:pt x="48" y="93"/>
                  </a:cubicBezTo>
                  <a:cubicBezTo>
                    <a:pt x="46" y="93"/>
                    <a:pt x="44" y="93"/>
                    <a:pt x="43" y="93"/>
                  </a:cubicBezTo>
                  <a:cubicBezTo>
                    <a:pt x="41" y="93"/>
                    <a:pt x="39" y="93"/>
                    <a:pt x="36" y="92"/>
                  </a:cubicBezTo>
                  <a:lnTo>
                    <a:pt x="25" y="92"/>
                  </a:lnTo>
                  <a:cubicBezTo>
                    <a:pt x="19" y="92"/>
                    <a:pt x="11" y="92"/>
                    <a:pt x="1" y="93"/>
                  </a:cubicBezTo>
                  <a:cubicBezTo>
                    <a:pt x="1" y="92"/>
                    <a:pt x="0" y="91"/>
                    <a:pt x="0" y="90"/>
                  </a:cubicBezTo>
                  <a:cubicBezTo>
                    <a:pt x="0" y="90"/>
                    <a:pt x="0" y="89"/>
                    <a:pt x="1" y="87"/>
                  </a:cubicBezTo>
                  <a:lnTo>
                    <a:pt x="1" y="87"/>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48" name="Freeform 428"/>
            <p:cNvSpPr>
              <a:spLocks noEditPoints="1"/>
            </p:cNvSpPr>
            <p:nvPr/>
          </p:nvSpPr>
          <p:spPr bwMode="auto">
            <a:xfrm>
              <a:off x="3230" y="6277"/>
              <a:ext cx="130" cy="185"/>
            </a:xfrm>
            <a:custGeom>
              <a:avLst/>
              <a:gdLst/>
              <a:ahLst/>
              <a:cxnLst>
                <a:cxn ang="0">
                  <a:pos x="19" y="58"/>
                </a:cxn>
                <a:cxn ang="0">
                  <a:pos x="42" y="51"/>
                </a:cxn>
                <a:cxn ang="0">
                  <a:pos x="70" y="58"/>
                </a:cxn>
                <a:cxn ang="0">
                  <a:pos x="70" y="49"/>
                </a:cxn>
                <a:cxn ang="0">
                  <a:pos x="68" y="16"/>
                </a:cxn>
                <a:cxn ang="0">
                  <a:pos x="56" y="11"/>
                </a:cxn>
                <a:cxn ang="0">
                  <a:pos x="61" y="6"/>
                </a:cxn>
                <a:cxn ang="0">
                  <a:pos x="77" y="3"/>
                </a:cxn>
                <a:cxn ang="0">
                  <a:pos x="91" y="0"/>
                </a:cxn>
                <a:cxn ang="0">
                  <a:pos x="93" y="3"/>
                </a:cxn>
                <a:cxn ang="0">
                  <a:pos x="93" y="7"/>
                </a:cxn>
                <a:cxn ang="0">
                  <a:pos x="93" y="28"/>
                </a:cxn>
                <a:cxn ang="0">
                  <a:pos x="93" y="36"/>
                </a:cxn>
                <a:cxn ang="0">
                  <a:pos x="93" y="53"/>
                </a:cxn>
                <a:cxn ang="0">
                  <a:pos x="93" y="69"/>
                </a:cxn>
                <a:cxn ang="0">
                  <a:pos x="93" y="75"/>
                </a:cxn>
                <a:cxn ang="0">
                  <a:pos x="94" y="85"/>
                </a:cxn>
                <a:cxn ang="0">
                  <a:pos x="93" y="95"/>
                </a:cxn>
                <a:cxn ang="0">
                  <a:pos x="94" y="108"/>
                </a:cxn>
                <a:cxn ang="0">
                  <a:pos x="94" y="125"/>
                </a:cxn>
                <a:cxn ang="0">
                  <a:pos x="107" y="127"/>
                </a:cxn>
                <a:cxn ang="0">
                  <a:pos x="107" y="132"/>
                </a:cxn>
                <a:cxn ang="0">
                  <a:pos x="78" y="139"/>
                </a:cxn>
                <a:cxn ang="0">
                  <a:pos x="71" y="140"/>
                </a:cxn>
                <a:cxn ang="0">
                  <a:pos x="71" y="129"/>
                </a:cxn>
                <a:cxn ang="0">
                  <a:pos x="54" y="137"/>
                </a:cxn>
                <a:cxn ang="0">
                  <a:pos x="20" y="133"/>
                </a:cxn>
                <a:cxn ang="0">
                  <a:pos x="0" y="94"/>
                </a:cxn>
                <a:cxn ang="0">
                  <a:pos x="19" y="58"/>
                </a:cxn>
                <a:cxn ang="0">
                  <a:pos x="51" y="127"/>
                </a:cxn>
                <a:cxn ang="0">
                  <a:pos x="62" y="125"/>
                </a:cxn>
                <a:cxn ang="0">
                  <a:pos x="71" y="117"/>
                </a:cxn>
                <a:cxn ang="0">
                  <a:pos x="63" y="63"/>
                </a:cxn>
                <a:cxn ang="0">
                  <a:pos x="41" y="60"/>
                </a:cxn>
                <a:cxn ang="0">
                  <a:pos x="28" y="75"/>
                </a:cxn>
                <a:cxn ang="0">
                  <a:pos x="33" y="116"/>
                </a:cxn>
                <a:cxn ang="0">
                  <a:pos x="51" y="127"/>
                </a:cxn>
              </a:cxnLst>
              <a:rect l="0" t="0" r="r" b="b"/>
              <a:pathLst>
                <a:path w="107" h="140">
                  <a:moveTo>
                    <a:pt x="19" y="58"/>
                  </a:moveTo>
                  <a:lnTo>
                    <a:pt x="19" y="58"/>
                  </a:lnTo>
                  <a:cubicBezTo>
                    <a:pt x="23" y="56"/>
                    <a:pt x="26" y="54"/>
                    <a:pt x="29" y="53"/>
                  </a:cubicBezTo>
                  <a:cubicBezTo>
                    <a:pt x="32" y="52"/>
                    <a:pt x="37" y="51"/>
                    <a:pt x="42" y="51"/>
                  </a:cubicBezTo>
                  <a:lnTo>
                    <a:pt x="48" y="51"/>
                  </a:lnTo>
                  <a:cubicBezTo>
                    <a:pt x="56" y="51"/>
                    <a:pt x="63" y="53"/>
                    <a:pt x="70" y="58"/>
                  </a:cubicBezTo>
                  <a:lnTo>
                    <a:pt x="70" y="56"/>
                  </a:lnTo>
                  <a:lnTo>
                    <a:pt x="70" y="49"/>
                  </a:lnTo>
                  <a:lnTo>
                    <a:pt x="70" y="38"/>
                  </a:lnTo>
                  <a:cubicBezTo>
                    <a:pt x="70" y="26"/>
                    <a:pt x="70" y="19"/>
                    <a:pt x="68" y="16"/>
                  </a:cubicBezTo>
                  <a:cubicBezTo>
                    <a:pt x="67" y="14"/>
                    <a:pt x="65" y="13"/>
                    <a:pt x="62" y="13"/>
                  </a:cubicBezTo>
                  <a:cubicBezTo>
                    <a:pt x="60" y="13"/>
                    <a:pt x="58" y="12"/>
                    <a:pt x="56" y="11"/>
                  </a:cubicBezTo>
                  <a:lnTo>
                    <a:pt x="56" y="6"/>
                  </a:lnTo>
                  <a:cubicBezTo>
                    <a:pt x="57" y="6"/>
                    <a:pt x="59" y="6"/>
                    <a:pt x="61" y="6"/>
                  </a:cubicBezTo>
                  <a:cubicBezTo>
                    <a:pt x="63" y="6"/>
                    <a:pt x="67" y="5"/>
                    <a:pt x="73" y="4"/>
                  </a:cubicBezTo>
                  <a:lnTo>
                    <a:pt x="77" y="3"/>
                  </a:lnTo>
                  <a:lnTo>
                    <a:pt x="87" y="0"/>
                  </a:lnTo>
                  <a:cubicBezTo>
                    <a:pt x="89" y="0"/>
                    <a:pt x="90" y="0"/>
                    <a:pt x="91" y="0"/>
                  </a:cubicBezTo>
                  <a:cubicBezTo>
                    <a:pt x="91" y="0"/>
                    <a:pt x="92" y="0"/>
                    <a:pt x="92" y="0"/>
                  </a:cubicBezTo>
                  <a:cubicBezTo>
                    <a:pt x="93" y="1"/>
                    <a:pt x="93" y="3"/>
                    <a:pt x="93" y="3"/>
                  </a:cubicBezTo>
                  <a:lnTo>
                    <a:pt x="93" y="5"/>
                  </a:lnTo>
                  <a:lnTo>
                    <a:pt x="93" y="7"/>
                  </a:lnTo>
                  <a:cubicBezTo>
                    <a:pt x="93" y="9"/>
                    <a:pt x="93" y="14"/>
                    <a:pt x="93" y="22"/>
                  </a:cubicBezTo>
                  <a:lnTo>
                    <a:pt x="93" y="28"/>
                  </a:lnTo>
                  <a:lnTo>
                    <a:pt x="93" y="31"/>
                  </a:lnTo>
                  <a:lnTo>
                    <a:pt x="93" y="36"/>
                  </a:lnTo>
                  <a:lnTo>
                    <a:pt x="94" y="47"/>
                  </a:lnTo>
                  <a:lnTo>
                    <a:pt x="93" y="53"/>
                  </a:lnTo>
                  <a:cubicBezTo>
                    <a:pt x="93" y="56"/>
                    <a:pt x="93" y="60"/>
                    <a:pt x="93" y="66"/>
                  </a:cubicBezTo>
                  <a:cubicBezTo>
                    <a:pt x="93" y="67"/>
                    <a:pt x="93" y="68"/>
                    <a:pt x="93" y="69"/>
                  </a:cubicBezTo>
                  <a:lnTo>
                    <a:pt x="93" y="72"/>
                  </a:lnTo>
                  <a:cubicBezTo>
                    <a:pt x="93" y="73"/>
                    <a:pt x="93" y="74"/>
                    <a:pt x="93" y="75"/>
                  </a:cubicBezTo>
                  <a:cubicBezTo>
                    <a:pt x="93" y="76"/>
                    <a:pt x="93" y="77"/>
                    <a:pt x="94" y="79"/>
                  </a:cubicBezTo>
                  <a:lnTo>
                    <a:pt x="94" y="85"/>
                  </a:lnTo>
                  <a:lnTo>
                    <a:pt x="93" y="87"/>
                  </a:lnTo>
                  <a:cubicBezTo>
                    <a:pt x="93" y="89"/>
                    <a:pt x="93" y="92"/>
                    <a:pt x="93" y="95"/>
                  </a:cubicBezTo>
                  <a:cubicBezTo>
                    <a:pt x="93" y="99"/>
                    <a:pt x="93" y="102"/>
                    <a:pt x="93" y="105"/>
                  </a:cubicBezTo>
                  <a:cubicBezTo>
                    <a:pt x="93" y="106"/>
                    <a:pt x="94" y="107"/>
                    <a:pt x="94" y="108"/>
                  </a:cubicBezTo>
                  <a:lnTo>
                    <a:pt x="94" y="116"/>
                  </a:lnTo>
                  <a:cubicBezTo>
                    <a:pt x="94" y="119"/>
                    <a:pt x="94" y="122"/>
                    <a:pt x="94" y="125"/>
                  </a:cubicBezTo>
                  <a:cubicBezTo>
                    <a:pt x="95" y="126"/>
                    <a:pt x="98" y="126"/>
                    <a:pt x="103" y="127"/>
                  </a:cubicBezTo>
                  <a:cubicBezTo>
                    <a:pt x="104" y="127"/>
                    <a:pt x="106" y="127"/>
                    <a:pt x="107" y="127"/>
                  </a:cubicBezTo>
                  <a:cubicBezTo>
                    <a:pt x="107" y="128"/>
                    <a:pt x="107" y="129"/>
                    <a:pt x="107" y="129"/>
                  </a:cubicBezTo>
                  <a:cubicBezTo>
                    <a:pt x="107" y="130"/>
                    <a:pt x="107" y="131"/>
                    <a:pt x="107" y="132"/>
                  </a:cubicBezTo>
                  <a:cubicBezTo>
                    <a:pt x="104" y="133"/>
                    <a:pt x="101" y="133"/>
                    <a:pt x="98" y="134"/>
                  </a:cubicBezTo>
                  <a:cubicBezTo>
                    <a:pt x="88" y="135"/>
                    <a:pt x="82" y="137"/>
                    <a:pt x="78" y="139"/>
                  </a:cubicBezTo>
                  <a:cubicBezTo>
                    <a:pt x="76" y="140"/>
                    <a:pt x="74" y="140"/>
                    <a:pt x="74" y="140"/>
                  </a:cubicBezTo>
                  <a:cubicBezTo>
                    <a:pt x="73" y="140"/>
                    <a:pt x="72" y="140"/>
                    <a:pt x="71" y="140"/>
                  </a:cubicBezTo>
                  <a:cubicBezTo>
                    <a:pt x="71" y="139"/>
                    <a:pt x="71" y="138"/>
                    <a:pt x="71" y="138"/>
                  </a:cubicBezTo>
                  <a:cubicBezTo>
                    <a:pt x="71" y="133"/>
                    <a:pt x="71" y="130"/>
                    <a:pt x="71" y="129"/>
                  </a:cubicBezTo>
                  <a:cubicBezTo>
                    <a:pt x="70" y="129"/>
                    <a:pt x="68" y="130"/>
                    <a:pt x="67" y="131"/>
                  </a:cubicBezTo>
                  <a:cubicBezTo>
                    <a:pt x="62" y="134"/>
                    <a:pt x="58" y="136"/>
                    <a:pt x="54" y="137"/>
                  </a:cubicBezTo>
                  <a:cubicBezTo>
                    <a:pt x="50" y="138"/>
                    <a:pt x="46" y="138"/>
                    <a:pt x="41" y="138"/>
                  </a:cubicBezTo>
                  <a:cubicBezTo>
                    <a:pt x="33" y="138"/>
                    <a:pt x="26" y="137"/>
                    <a:pt x="20" y="133"/>
                  </a:cubicBezTo>
                  <a:cubicBezTo>
                    <a:pt x="13" y="129"/>
                    <a:pt x="7" y="123"/>
                    <a:pt x="5" y="116"/>
                  </a:cubicBezTo>
                  <a:cubicBezTo>
                    <a:pt x="2" y="109"/>
                    <a:pt x="0" y="102"/>
                    <a:pt x="0" y="94"/>
                  </a:cubicBezTo>
                  <a:cubicBezTo>
                    <a:pt x="0" y="80"/>
                    <a:pt x="7" y="68"/>
                    <a:pt x="19" y="58"/>
                  </a:cubicBezTo>
                  <a:lnTo>
                    <a:pt x="19" y="58"/>
                  </a:lnTo>
                  <a:close/>
                  <a:moveTo>
                    <a:pt x="51" y="127"/>
                  </a:moveTo>
                  <a:lnTo>
                    <a:pt x="51" y="127"/>
                  </a:lnTo>
                  <a:cubicBezTo>
                    <a:pt x="53" y="127"/>
                    <a:pt x="54" y="127"/>
                    <a:pt x="55" y="127"/>
                  </a:cubicBezTo>
                  <a:cubicBezTo>
                    <a:pt x="57" y="127"/>
                    <a:pt x="60" y="126"/>
                    <a:pt x="62" y="125"/>
                  </a:cubicBezTo>
                  <a:cubicBezTo>
                    <a:pt x="65" y="124"/>
                    <a:pt x="68" y="123"/>
                    <a:pt x="71" y="121"/>
                  </a:cubicBezTo>
                  <a:cubicBezTo>
                    <a:pt x="71" y="119"/>
                    <a:pt x="71" y="117"/>
                    <a:pt x="71" y="117"/>
                  </a:cubicBezTo>
                  <a:cubicBezTo>
                    <a:pt x="71" y="95"/>
                    <a:pt x="70" y="82"/>
                    <a:pt x="70" y="77"/>
                  </a:cubicBezTo>
                  <a:cubicBezTo>
                    <a:pt x="69" y="71"/>
                    <a:pt x="67" y="67"/>
                    <a:pt x="63" y="63"/>
                  </a:cubicBezTo>
                  <a:cubicBezTo>
                    <a:pt x="59" y="60"/>
                    <a:pt x="55" y="59"/>
                    <a:pt x="49" y="59"/>
                  </a:cubicBezTo>
                  <a:cubicBezTo>
                    <a:pt x="46" y="59"/>
                    <a:pt x="43" y="59"/>
                    <a:pt x="41" y="60"/>
                  </a:cubicBezTo>
                  <a:cubicBezTo>
                    <a:pt x="38" y="61"/>
                    <a:pt x="36" y="63"/>
                    <a:pt x="34" y="65"/>
                  </a:cubicBezTo>
                  <a:cubicBezTo>
                    <a:pt x="31" y="68"/>
                    <a:pt x="30" y="71"/>
                    <a:pt x="28" y="75"/>
                  </a:cubicBezTo>
                  <a:cubicBezTo>
                    <a:pt x="26" y="81"/>
                    <a:pt x="26" y="86"/>
                    <a:pt x="26" y="90"/>
                  </a:cubicBezTo>
                  <a:cubicBezTo>
                    <a:pt x="26" y="102"/>
                    <a:pt x="28" y="110"/>
                    <a:pt x="33" y="116"/>
                  </a:cubicBezTo>
                  <a:cubicBezTo>
                    <a:pt x="37" y="122"/>
                    <a:pt x="44" y="126"/>
                    <a:pt x="51" y="127"/>
                  </a:cubicBezTo>
                  <a:lnTo>
                    <a:pt x="51" y="127"/>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49" name="Freeform 429"/>
            <p:cNvSpPr>
              <a:spLocks/>
            </p:cNvSpPr>
            <p:nvPr/>
          </p:nvSpPr>
          <p:spPr bwMode="auto">
            <a:xfrm>
              <a:off x="3442" y="6277"/>
              <a:ext cx="110" cy="183"/>
            </a:xfrm>
            <a:custGeom>
              <a:avLst/>
              <a:gdLst/>
              <a:ahLst/>
              <a:cxnLst>
                <a:cxn ang="0">
                  <a:pos x="77" y="6"/>
                </a:cxn>
                <a:cxn ang="0">
                  <a:pos x="77" y="6"/>
                </a:cxn>
                <a:cxn ang="0">
                  <a:pos x="79" y="17"/>
                </a:cxn>
                <a:cxn ang="0">
                  <a:pos x="80" y="34"/>
                </a:cxn>
                <a:cxn ang="0">
                  <a:pos x="79" y="38"/>
                </a:cxn>
                <a:cxn ang="0">
                  <a:pos x="78" y="38"/>
                </a:cxn>
                <a:cxn ang="0">
                  <a:pos x="71" y="37"/>
                </a:cxn>
                <a:cxn ang="0">
                  <a:pos x="70" y="37"/>
                </a:cxn>
                <a:cxn ang="0">
                  <a:pos x="61" y="19"/>
                </a:cxn>
                <a:cxn ang="0">
                  <a:pos x="42" y="10"/>
                </a:cxn>
                <a:cxn ang="0">
                  <a:pos x="26" y="16"/>
                </a:cxn>
                <a:cxn ang="0">
                  <a:pos x="20" y="29"/>
                </a:cxn>
                <a:cxn ang="0">
                  <a:pos x="26" y="42"/>
                </a:cxn>
                <a:cxn ang="0">
                  <a:pos x="51" y="53"/>
                </a:cxn>
                <a:cxn ang="0">
                  <a:pos x="66" y="59"/>
                </a:cxn>
                <a:cxn ang="0">
                  <a:pos x="79" y="68"/>
                </a:cxn>
                <a:cxn ang="0">
                  <a:pos x="88" y="81"/>
                </a:cxn>
                <a:cxn ang="0">
                  <a:pos x="90" y="96"/>
                </a:cxn>
                <a:cxn ang="0">
                  <a:pos x="87" y="115"/>
                </a:cxn>
                <a:cxn ang="0">
                  <a:pos x="80" y="124"/>
                </a:cxn>
                <a:cxn ang="0">
                  <a:pos x="71" y="132"/>
                </a:cxn>
                <a:cxn ang="0">
                  <a:pos x="57" y="138"/>
                </a:cxn>
                <a:cxn ang="0">
                  <a:pos x="39" y="139"/>
                </a:cxn>
                <a:cxn ang="0">
                  <a:pos x="22" y="137"/>
                </a:cxn>
                <a:cxn ang="0">
                  <a:pos x="10" y="134"/>
                </a:cxn>
                <a:cxn ang="0">
                  <a:pos x="3" y="131"/>
                </a:cxn>
                <a:cxn ang="0">
                  <a:pos x="2" y="129"/>
                </a:cxn>
                <a:cxn ang="0">
                  <a:pos x="2" y="128"/>
                </a:cxn>
                <a:cxn ang="0">
                  <a:pos x="2" y="114"/>
                </a:cxn>
                <a:cxn ang="0">
                  <a:pos x="1" y="104"/>
                </a:cxn>
                <a:cxn ang="0">
                  <a:pos x="1" y="100"/>
                </a:cxn>
                <a:cxn ang="0">
                  <a:pos x="11" y="100"/>
                </a:cxn>
                <a:cxn ang="0">
                  <a:pos x="17" y="114"/>
                </a:cxn>
                <a:cxn ang="0">
                  <a:pos x="24" y="123"/>
                </a:cxn>
                <a:cxn ang="0">
                  <a:pos x="34" y="128"/>
                </a:cxn>
                <a:cxn ang="0">
                  <a:pos x="45" y="130"/>
                </a:cxn>
                <a:cxn ang="0">
                  <a:pos x="58" y="127"/>
                </a:cxn>
                <a:cxn ang="0">
                  <a:pos x="69" y="119"/>
                </a:cxn>
                <a:cxn ang="0">
                  <a:pos x="73" y="108"/>
                </a:cxn>
                <a:cxn ang="0">
                  <a:pos x="65" y="94"/>
                </a:cxn>
                <a:cxn ang="0">
                  <a:pos x="42" y="83"/>
                </a:cxn>
                <a:cxn ang="0">
                  <a:pos x="16" y="71"/>
                </a:cxn>
                <a:cxn ang="0">
                  <a:pos x="4" y="57"/>
                </a:cxn>
                <a:cxn ang="0">
                  <a:pos x="0" y="40"/>
                </a:cxn>
                <a:cxn ang="0">
                  <a:pos x="12" y="12"/>
                </a:cxn>
                <a:cxn ang="0">
                  <a:pos x="46" y="0"/>
                </a:cxn>
                <a:cxn ang="0">
                  <a:pos x="61" y="2"/>
                </a:cxn>
                <a:cxn ang="0">
                  <a:pos x="77" y="6"/>
                </a:cxn>
                <a:cxn ang="0">
                  <a:pos x="77" y="6"/>
                </a:cxn>
              </a:cxnLst>
              <a:rect l="0" t="0" r="r" b="b"/>
              <a:pathLst>
                <a:path w="90" h="139">
                  <a:moveTo>
                    <a:pt x="77" y="6"/>
                  </a:moveTo>
                  <a:lnTo>
                    <a:pt x="77" y="6"/>
                  </a:lnTo>
                  <a:cubicBezTo>
                    <a:pt x="77" y="9"/>
                    <a:pt x="78" y="12"/>
                    <a:pt x="79" y="17"/>
                  </a:cubicBezTo>
                  <a:cubicBezTo>
                    <a:pt x="79" y="24"/>
                    <a:pt x="80" y="30"/>
                    <a:pt x="80" y="34"/>
                  </a:cubicBezTo>
                  <a:cubicBezTo>
                    <a:pt x="80" y="35"/>
                    <a:pt x="80" y="36"/>
                    <a:pt x="79" y="38"/>
                  </a:cubicBezTo>
                  <a:lnTo>
                    <a:pt x="78" y="38"/>
                  </a:lnTo>
                  <a:lnTo>
                    <a:pt x="71" y="37"/>
                  </a:lnTo>
                  <a:lnTo>
                    <a:pt x="70" y="37"/>
                  </a:lnTo>
                  <a:cubicBezTo>
                    <a:pt x="67" y="28"/>
                    <a:pt x="64" y="22"/>
                    <a:pt x="61" y="19"/>
                  </a:cubicBezTo>
                  <a:cubicBezTo>
                    <a:pt x="55" y="13"/>
                    <a:pt x="49" y="10"/>
                    <a:pt x="42" y="10"/>
                  </a:cubicBezTo>
                  <a:cubicBezTo>
                    <a:pt x="35" y="10"/>
                    <a:pt x="30" y="12"/>
                    <a:pt x="26" y="16"/>
                  </a:cubicBezTo>
                  <a:cubicBezTo>
                    <a:pt x="22" y="19"/>
                    <a:pt x="20" y="24"/>
                    <a:pt x="20" y="29"/>
                  </a:cubicBezTo>
                  <a:cubicBezTo>
                    <a:pt x="20" y="33"/>
                    <a:pt x="22" y="38"/>
                    <a:pt x="26" y="42"/>
                  </a:cubicBezTo>
                  <a:cubicBezTo>
                    <a:pt x="30" y="46"/>
                    <a:pt x="38" y="50"/>
                    <a:pt x="51" y="53"/>
                  </a:cubicBezTo>
                  <a:cubicBezTo>
                    <a:pt x="55" y="55"/>
                    <a:pt x="60" y="57"/>
                    <a:pt x="66" y="59"/>
                  </a:cubicBezTo>
                  <a:cubicBezTo>
                    <a:pt x="72" y="62"/>
                    <a:pt x="76" y="65"/>
                    <a:pt x="79" y="68"/>
                  </a:cubicBezTo>
                  <a:cubicBezTo>
                    <a:pt x="84" y="73"/>
                    <a:pt x="86" y="77"/>
                    <a:pt x="88" y="81"/>
                  </a:cubicBezTo>
                  <a:cubicBezTo>
                    <a:pt x="90" y="85"/>
                    <a:pt x="90" y="90"/>
                    <a:pt x="90" y="96"/>
                  </a:cubicBezTo>
                  <a:cubicBezTo>
                    <a:pt x="90" y="102"/>
                    <a:pt x="89" y="108"/>
                    <a:pt x="87" y="115"/>
                  </a:cubicBezTo>
                  <a:cubicBezTo>
                    <a:pt x="85" y="118"/>
                    <a:pt x="83" y="121"/>
                    <a:pt x="80" y="124"/>
                  </a:cubicBezTo>
                  <a:cubicBezTo>
                    <a:pt x="78" y="126"/>
                    <a:pt x="75" y="129"/>
                    <a:pt x="71" y="132"/>
                  </a:cubicBezTo>
                  <a:cubicBezTo>
                    <a:pt x="66" y="134"/>
                    <a:pt x="62" y="136"/>
                    <a:pt x="57" y="138"/>
                  </a:cubicBezTo>
                  <a:cubicBezTo>
                    <a:pt x="53" y="139"/>
                    <a:pt x="47" y="139"/>
                    <a:pt x="39" y="139"/>
                  </a:cubicBezTo>
                  <a:cubicBezTo>
                    <a:pt x="34" y="139"/>
                    <a:pt x="29" y="139"/>
                    <a:pt x="22" y="137"/>
                  </a:cubicBezTo>
                  <a:lnTo>
                    <a:pt x="10" y="134"/>
                  </a:lnTo>
                  <a:cubicBezTo>
                    <a:pt x="6" y="133"/>
                    <a:pt x="4" y="132"/>
                    <a:pt x="3" y="131"/>
                  </a:cubicBezTo>
                  <a:cubicBezTo>
                    <a:pt x="3" y="131"/>
                    <a:pt x="2" y="130"/>
                    <a:pt x="2" y="129"/>
                  </a:cubicBezTo>
                  <a:lnTo>
                    <a:pt x="2" y="128"/>
                  </a:lnTo>
                  <a:cubicBezTo>
                    <a:pt x="2" y="127"/>
                    <a:pt x="2" y="123"/>
                    <a:pt x="2" y="114"/>
                  </a:cubicBezTo>
                  <a:cubicBezTo>
                    <a:pt x="1" y="109"/>
                    <a:pt x="1" y="106"/>
                    <a:pt x="1" y="104"/>
                  </a:cubicBezTo>
                  <a:lnTo>
                    <a:pt x="1" y="100"/>
                  </a:lnTo>
                  <a:lnTo>
                    <a:pt x="11" y="100"/>
                  </a:lnTo>
                  <a:cubicBezTo>
                    <a:pt x="14" y="108"/>
                    <a:pt x="16" y="112"/>
                    <a:pt x="17" y="114"/>
                  </a:cubicBezTo>
                  <a:cubicBezTo>
                    <a:pt x="19" y="118"/>
                    <a:pt x="22" y="120"/>
                    <a:pt x="24" y="123"/>
                  </a:cubicBezTo>
                  <a:cubicBezTo>
                    <a:pt x="27" y="125"/>
                    <a:pt x="30" y="126"/>
                    <a:pt x="34" y="128"/>
                  </a:cubicBezTo>
                  <a:cubicBezTo>
                    <a:pt x="37" y="129"/>
                    <a:pt x="41" y="130"/>
                    <a:pt x="45" y="130"/>
                  </a:cubicBezTo>
                  <a:cubicBezTo>
                    <a:pt x="49" y="130"/>
                    <a:pt x="53" y="129"/>
                    <a:pt x="58" y="127"/>
                  </a:cubicBezTo>
                  <a:cubicBezTo>
                    <a:pt x="62" y="126"/>
                    <a:pt x="66" y="123"/>
                    <a:pt x="69" y="119"/>
                  </a:cubicBezTo>
                  <a:cubicBezTo>
                    <a:pt x="71" y="116"/>
                    <a:pt x="73" y="112"/>
                    <a:pt x="73" y="108"/>
                  </a:cubicBezTo>
                  <a:cubicBezTo>
                    <a:pt x="73" y="103"/>
                    <a:pt x="70" y="98"/>
                    <a:pt x="65" y="94"/>
                  </a:cubicBezTo>
                  <a:cubicBezTo>
                    <a:pt x="63" y="91"/>
                    <a:pt x="55" y="87"/>
                    <a:pt x="42" y="83"/>
                  </a:cubicBezTo>
                  <a:cubicBezTo>
                    <a:pt x="29" y="78"/>
                    <a:pt x="21" y="74"/>
                    <a:pt x="16" y="71"/>
                  </a:cubicBezTo>
                  <a:cubicBezTo>
                    <a:pt x="11" y="67"/>
                    <a:pt x="7" y="63"/>
                    <a:pt x="4" y="57"/>
                  </a:cubicBezTo>
                  <a:cubicBezTo>
                    <a:pt x="1" y="51"/>
                    <a:pt x="0" y="45"/>
                    <a:pt x="0" y="40"/>
                  </a:cubicBezTo>
                  <a:cubicBezTo>
                    <a:pt x="0" y="29"/>
                    <a:pt x="4" y="19"/>
                    <a:pt x="12" y="12"/>
                  </a:cubicBezTo>
                  <a:cubicBezTo>
                    <a:pt x="20" y="4"/>
                    <a:pt x="31" y="0"/>
                    <a:pt x="46" y="0"/>
                  </a:cubicBezTo>
                  <a:cubicBezTo>
                    <a:pt x="50" y="0"/>
                    <a:pt x="55" y="1"/>
                    <a:pt x="61" y="2"/>
                  </a:cubicBezTo>
                  <a:cubicBezTo>
                    <a:pt x="65" y="3"/>
                    <a:pt x="70" y="4"/>
                    <a:pt x="77" y="6"/>
                  </a:cubicBezTo>
                  <a:lnTo>
                    <a:pt x="77" y="6"/>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50" name="Freeform 430"/>
            <p:cNvSpPr>
              <a:spLocks noEditPoints="1"/>
            </p:cNvSpPr>
            <p:nvPr/>
          </p:nvSpPr>
          <p:spPr bwMode="auto">
            <a:xfrm>
              <a:off x="3571" y="6341"/>
              <a:ext cx="116" cy="121"/>
            </a:xfrm>
            <a:custGeom>
              <a:avLst/>
              <a:gdLst/>
              <a:ahLst/>
              <a:cxnLst>
                <a:cxn ang="0">
                  <a:pos x="82" y="13"/>
                </a:cxn>
                <a:cxn ang="0">
                  <a:pos x="82" y="13"/>
                </a:cxn>
                <a:cxn ang="0">
                  <a:pos x="92" y="28"/>
                </a:cxn>
                <a:cxn ang="0">
                  <a:pos x="95" y="43"/>
                </a:cxn>
                <a:cxn ang="0">
                  <a:pos x="91" y="66"/>
                </a:cxn>
                <a:cxn ang="0">
                  <a:pos x="73" y="85"/>
                </a:cxn>
                <a:cxn ang="0">
                  <a:pos x="48" y="91"/>
                </a:cxn>
                <a:cxn ang="0">
                  <a:pos x="21" y="84"/>
                </a:cxn>
                <a:cxn ang="0">
                  <a:pos x="5" y="67"/>
                </a:cxn>
                <a:cxn ang="0">
                  <a:pos x="0" y="44"/>
                </a:cxn>
                <a:cxn ang="0">
                  <a:pos x="2" y="30"/>
                </a:cxn>
                <a:cxn ang="0">
                  <a:pos x="8" y="18"/>
                </a:cxn>
                <a:cxn ang="0">
                  <a:pos x="17" y="9"/>
                </a:cxn>
                <a:cxn ang="0">
                  <a:pos x="31" y="2"/>
                </a:cxn>
                <a:cxn ang="0">
                  <a:pos x="48" y="0"/>
                </a:cxn>
                <a:cxn ang="0">
                  <a:pos x="82" y="13"/>
                </a:cxn>
                <a:cxn ang="0">
                  <a:pos x="82" y="13"/>
                </a:cxn>
                <a:cxn ang="0">
                  <a:pos x="25" y="49"/>
                </a:cxn>
                <a:cxn ang="0">
                  <a:pos x="25" y="49"/>
                </a:cxn>
                <a:cxn ang="0">
                  <a:pos x="27" y="64"/>
                </a:cxn>
                <a:cxn ang="0">
                  <a:pos x="31" y="76"/>
                </a:cxn>
                <a:cxn ang="0">
                  <a:pos x="37" y="81"/>
                </a:cxn>
                <a:cxn ang="0">
                  <a:pos x="48" y="84"/>
                </a:cxn>
                <a:cxn ang="0">
                  <a:pos x="61" y="79"/>
                </a:cxn>
                <a:cxn ang="0">
                  <a:pos x="68" y="64"/>
                </a:cxn>
                <a:cxn ang="0">
                  <a:pos x="70" y="42"/>
                </a:cxn>
                <a:cxn ang="0">
                  <a:pos x="64" y="15"/>
                </a:cxn>
                <a:cxn ang="0">
                  <a:pos x="47" y="7"/>
                </a:cxn>
                <a:cxn ang="0">
                  <a:pos x="34" y="12"/>
                </a:cxn>
                <a:cxn ang="0">
                  <a:pos x="27" y="25"/>
                </a:cxn>
                <a:cxn ang="0">
                  <a:pos x="25" y="49"/>
                </a:cxn>
                <a:cxn ang="0">
                  <a:pos x="25" y="49"/>
                </a:cxn>
              </a:cxnLst>
              <a:rect l="0" t="0" r="r" b="b"/>
              <a:pathLst>
                <a:path w="95" h="91">
                  <a:moveTo>
                    <a:pt x="82" y="13"/>
                  </a:moveTo>
                  <a:lnTo>
                    <a:pt x="82" y="13"/>
                  </a:lnTo>
                  <a:cubicBezTo>
                    <a:pt x="86" y="17"/>
                    <a:pt x="90" y="22"/>
                    <a:pt x="92" y="28"/>
                  </a:cubicBezTo>
                  <a:cubicBezTo>
                    <a:pt x="94" y="33"/>
                    <a:pt x="95" y="39"/>
                    <a:pt x="95" y="43"/>
                  </a:cubicBezTo>
                  <a:cubicBezTo>
                    <a:pt x="95" y="53"/>
                    <a:pt x="94" y="60"/>
                    <a:pt x="91" y="66"/>
                  </a:cubicBezTo>
                  <a:cubicBezTo>
                    <a:pt x="86" y="74"/>
                    <a:pt x="81" y="81"/>
                    <a:pt x="73" y="85"/>
                  </a:cubicBezTo>
                  <a:cubicBezTo>
                    <a:pt x="66" y="89"/>
                    <a:pt x="58" y="91"/>
                    <a:pt x="48" y="91"/>
                  </a:cubicBezTo>
                  <a:cubicBezTo>
                    <a:pt x="37" y="91"/>
                    <a:pt x="28" y="88"/>
                    <a:pt x="21" y="84"/>
                  </a:cubicBezTo>
                  <a:cubicBezTo>
                    <a:pt x="13" y="79"/>
                    <a:pt x="8" y="73"/>
                    <a:pt x="5" y="67"/>
                  </a:cubicBezTo>
                  <a:cubicBezTo>
                    <a:pt x="2" y="61"/>
                    <a:pt x="0" y="53"/>
                    <a:pt x="0" y="44"/>
                  </a:cubicBezTo>
                  <a:cubicBezTo>
                    <a:pt x="0" y="40"/>
                    <a:pt x="1" y="35"/>
                    <a:pt x="2" y="30"/>
                  </a:cubicBezTo>
                  <a:cubicBezTo>
                    <a:pt x="4" y="26"/>
                    <a:pt x="6" y="22"/>
                    <a:pt x="8" y="18"/>
                  </a:cubicBezTo>
                  <a:cubicBezTo>
                    <a:pt x="11" y="15"/>
                    <a:pt x="14" y="12"/>
                    <a:pt x="17" y="9"/>
                  </a:cubicBezTo>
                  <a:cubicBezTo>
                    <a:pt x="22" y="6"/>
                    <a:pt x="27" y="4"/>
                    <a:pt x="31" y="2"/>
                  </a:cubicBezTo>
                  <a:cubicBezTo>
                    <a:pt x="36" y="1"/>
                    <a:pt x="41" y="0"/>
                    <a:pt x="48" y="0"/>
                  </a:cubicBezTo>
                  <a:cubicBezTo>
                    <a:pt x="63" y="0"/>
                    <a:pt x="74" y="5"/>
                    <a:pt x="82" y="13"/>
                  </a:cubicBezTo>
                  <a:lnTo>
                    <a:pt x="82" y="13"/>
                  </a:lnTo>
                  <a:close/>
                  <a:moveTo>
                    <a:pt x="25" y="49"/>
                  </a:moveTo>
                  <a:lnTo>
                    <a:pt x="25" y="49"/>
                  </a:lnTo>
                  <a:cubicBezTo>
                    <a:pt x="26" y="57"/>
                    <a:pt x="26" y="62"/>
                    <a:pt x="27" y="64"/>
                  </a:cubicBezTo>
                  <a:cubicBezTo>
                    <a:pt x="27" y="68"/>
                    <a:pt x="29" y="72"/>
                    <a:pt x="31" y="76"/>
                  </a:cubicBezTo>
                  <a:cubicBezTo>
                    <a:pt x="32" y="78"/>
                    <a:pt x="34" y="80"/>
                    <a:pt x="37" y="81"/>
                  </a:cubicBezTo>
                  <a:cubicBezTo>
                    <a:pt x="40" y="83"/>
                    <a:pt x="44" y="84"/>
                    <a:pt x="48" y="84"/>
                  </a:cubicBezTo>
                  <a:cubicBezTo>
                    <a:pt x="53" y="84"/>
                    <a:pt x="57" y="82"/>
                    <a:pt x="61" y="79"/>
                  </a:cubicBezTo>
                  <a:cubicBezTo>
                    <a:pt x="64" y="76"/>
                    <a:pt x="67" y="71"/>
                    <a:pt x="68" y="64"/>
                  </a:cubicBezTo>
                  <a:cubicBezTo>
                    <a:pt x="69" y="59"/>
                    <a:pt x="70" y="52"/>
                    <a:pt x="70" y="42"/>
                  </a:cubicBezTo>
                  <a:cubicBezTo>
                    <a:pt x="70" y="29"/>
                    <a:pt x="68" y="20"/>
                    <a:pt x="64" y="15"/>
                  </a:cubicBezTo>
                  <a:cubicBezTo>
                    <a:pt x="59" y="10"/>
                    <a:pt x="54" y="7"/>
                    <a:pt x="47" y="7"/>
                  </a:cubicBezTo>
                  <a:cubicBezTo>
                    <a:pt x="42" y="7"/>
                    <a:pt x="38" y="9"/>
                    <a:pt x="34" y="12"/>
                  </a:cubicBezTo>
                  <a:cubicBezTo>
                    <a:pt x="31" y="15"/>
                    <a:pt x="28" y="19"/>
                    <a:pt x="27" y="25"/>
                  </a:cubicBezTo>
                  <a:cubicBezTo>
                    <a:pt x="26" y="29"/>
                    <a:pt x="25" y="37"/>
                    <a:pt x="25" y="49"/>
                  </a:cubicBezTo>
                  <a:lnTo>
                    <a:pt x="25" y="49"/>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51" name="Freeform 431"/>
            <p:cNvSpPr>
              <a:spLocks/>
            </p:cNvSpPr>
            <p:nvPr/>
          </p:nvSpPr>
          <p:spPr bwMode="auto">
            <a:xfrm>
              <a:off x="3701" y="6347"/>
              <a:ext cx="133" cy="115"/>
            </a:xfrm>
            <a:custGeom>
              <a:avLst/>
              <a:gdLst/>
              <a:ahLst/>
              <a:cxnLst>
                <a:cxn ang="0">
                  <a:pos x="0" y="1"/>
                </a:cxn>
                <a:cxn ang="0">
                  <a:pos x="33" y="0"/>
                </a:cxn>
                <a:cxn ang="0">
                  <a:pos x="36" y="7"/>
                </a:cxn>
                <a:cxn ang="0">
                  <a:pos x="35" y="23"/>
                </a:cxn>
                <a:cxn ang="0">
                  <a:pos x="35" y="49"/>
                </a:cxn>
                <a:cxn ang="0">
                  <a:pos x="41" y="72"/>
                </a:cxn>
                <a:cxn ang="0">
                  <a:pos x="57" y="74"/>
                </a:cxn>
                <a:cxn ang="0">
                  <a:pos x="69" y="66"/>
                </a:cxn>
                <a:cxn ang="0">
                  <a:pos x="74" y="34"/>
                </a:cxn>
                <a:cxn ang="0">
                  <a:pos x="74" y="21"/>
                </a:cxn>
                <a:cxn ang="0">
                  <a:pos x="74" y="13"/>
                </a:cxn>
                <a:cxn ang="0">
                  <a:pos x="67" y="8"/>
                </a:cxn>
                <a:cxn ang="0">
                  <a:pos x="59" y="7"/>
                </a:cxn>
                <a:cxn ang="0">
                  <a:pos x="59" y="0"/>
                </a:cxn>
                <a:cxn ang="0">
                  <a:pos x="80" y="0"/>
                </a:cxn>
                <a:cxn ang="0">
                  <a:pos x="96" y="8"/>
                </a:cxn>
                <a:cxn ang="0">
                  <a:pos x="96" y="30"/>
                </a:cxn>
                <a:cxn ang="0">
                  <a:pos x="96" y="56"/>
                </a:cxn>
                <a:cxn ang="0">
                  <a:pos x="96" y="67"/>
                </a:cxn>
                <a:cxn ang="0">
                  <a:pos x="98" y="72"/>
                </a:cxn>
                <a:cxn ang="0">
                  <a:pos x="109" y="72"/>
                </a:cxn>
                <a:cxn ang="0">
                  <a:pos x="109" y="79"/>
                </a:cxn>
                <a:cxn ang="0">
                  <a:pos x="77" y="87"/>
                </a:cxn>
                <a:cxn ang="0">
                  <a:pos x="73" y="70"/>
                </a:cxn>
                <a:cxn ang="0">
                  <a:pos x="53" y="84"/>
                </a:cxn>
                <a:cxn ang="0">
                  <a:pos x="25" y="83"/>
                </a:cxn>
                <a:cxn ang="0">
                  <a:pos x="13" y="63"/>
                </a:cxn>
                <a:cxn ang="0">
                  <a:pos x="13" y="39"/>
                </a:cxn>
                <a:cxn ang="0">
                  <a:pos x="13" y="13"/>
                </a:cxn>
                <a:cxn ang="0">
                  <a:pos x="9" y="9"/>
                </a:cxn>
                <a:cxn ang="0">
                  <a:pos x="0" y="6"/>
                </a:cxn>
                <a:cxn ang="0">
                  <a:pos x="0" y="1"/>
                </a:cxn>
              </a:cxnLst>
              <a:rect l="0" t="0" r="r" b="b"/>
              <a:pathLst>
                <a:path w="109" h="87">
                  <a:moveTo>
                    <a:pt x="0" y="1"/>
                  </a:moveTo>
                  <a:lnTo>
                    <a:pt x="0" y="1"/>
                  </a:lnTo>
                  <a:cubicBezTo>
                    <a:pt x="1" y="0"/>
                    <a:pt x="2" y="0"/>
                    <a:pt x="2" y="0"/>
                  </a:cubicBezTo>
                  <a:lnTo>
                    <a:pt x="33" y="0"/>
                  </a:lnTo>
                  <a:lnTo>
                    <a:pt x="35" y="0"/>
                  </a:lnTo>
                  <a:lnTo>
                    <a:pt x="36" y="7"/>
                  </a:lnTo>
                  <a:lnTo>
                    <a:pt x="35" y="17"/>
                  </a:lnTo>
                  <a:lnTo>
                    <a:pt x="35" y="23"/>
                  </a:lnTo>
                  <a:lnTo>
                    <a:pt x="35" y="38"/>
                  </a:lnTo>
                  <a:lnTo>
                    <a:pt x="35" y="49"/>
                  </a:lnTo>
                  <a:cubicBezTo>
                    <a:pt x="35" y="56"/>
                    <a:pt x="36" y="61"/>
                    <a:pt x="36" y="65"/>
                  </a:cubicBezTo>
                  <a:cubicBezTo>
                    <a:pt x="38" y="68"/>
                    <a:pt x="39" y="71"/>
                    <a:pt x="41" y="72"/>
                  </a:cubicBezTo>
                  <a:cubicBezTo>
                    <a:pt x="44" y="74"/>
                    <a:pt x="47" y="75"/>
                    <a:pt x="50" y="75"/>
                  </a:cubicBezTo>
                  <a:cubicBezTo>
                    <a:pt x="53" y="75"/>
                    <a:pt x="56" y="74"/>
                    <a:pt x="57" y="74"/>
                  </a:cubicBezTo>
                  <a:cubicBezTo>
                    <a:pt x="59" y="73"/>
                    <a:pt x="62" y="72"/>
                    <a:pt x="64" y="70"/>
                  </a:cubicBezTo>
                  <a:cubicBezTo>
                    <a:pt x="67" y="68"/>
                    <a:pt x="68" y="67"/>
                    <a:pt x="69" y="66"/>
                  </a:cubicBezTo>
                  <a:cubicBezTo>
                    <a:pt x="71" y="64"/>
                    <a:pt x="72" y="62"/>
                    <a:pt x="73" y="60"/>
                  </a:cubicBezTo>
                  <a:lnTo>
                    <a:pt x="74" y="34"/>
                  </a:lnTo>
                  <a:cubicBezTo>
                    <a:pt x="74" y="32"/>
                    <a:pt x="74" y="30"/>
                    <a:pt x="74" y="28"/>
                  </a:cubicBezTo>
                  <a:cubicBezTo>
                    <a:pt x="74" y="26"/>
                    <a:pt x="74" y="24"/>
                    <a:pt x="74" y="21"/>
                  </a:cubicBezTo>
                  <a:cubicBezTo>
                    <a:pt x="74" y="18"/>
                    <a:pt x="74" y="17"/>
                    <a:pt x="74" y="16"/>
                  </a:cubicBezTo>
                  <a:lnTo>
                    <a:pt x="74" y="13"/>
                  </a:lnTo>
                  <a:lnTo>
                    <a:pt x="74" y="10"/>
                  </a:lnTo>
                  <a:cubicBezTo>
                    <a:pt x="72" y="9"/>
                    <a:pt x="70" y="9"/>
                    <a:pt x="67" y="8"/>
                  </a:cubicBezTo>
                  <a:lnTo>
                    <a:pt x="60" y="8"/>
                  </a:lnTo>
                  <a:cubicBezTo>
                    <a:pt x="59" y="8"/>
                    <a:pt x="59" y="7"/>
                    <a:pt x="59" y="7"/>
                  </a:cubicBezTo>
                  <a:cubicBezTo>
                    <a:pt x="58" y="6"/>
                    <a:pt x="58" y="5"/>
                    <a:pt x="58" y="4"/>
                  </a:cubicBezTo>
                  <a:cubicBezTo>
                    <a:pt x="58" y="3"/>
                    <a:pt x="58" y="2"/>
                    <a:pt x="59" y="0"/>
                  </a:cubicBezTo>
                  <a:cubicBezTo>
                    <a:pt x="61" y="0"/>
                    <a:pt x="63" y="0"/>
                    <a:pt x="64" y="0"/>
                  </a:cubicBezTo>
                  <a:lnTo>
                    <a:pt x="80" y="0"/>
                  </a:lnTo>
                  <a:cubicBezTo>
                    <a:pt x="85" y="0"/>
                    <a:pt x="90" y="0"/>
                    <a:pt x="96" y="0"/>
                  </a:cubicBezTo>
                  <a:lnTo>
                    <a:pt x="96" y="8"/>
                  </a:lnTo>
                  <a:lnTo>
                    <a:pt x="96" y="18"/>
                  </a:lnTo>
                  <a:lnTo>
                    <a:pt x="96" y="30"/>
                  </a:lnTo>
                  <a:lnTo>
                    <a:pt x="96" y="48"/>
                  </a:lnTo>
                  <a:lnTo>
                    <a:pt x="96" y="56"/>
                  </a:lnTo>
                  <a:lnTo>
                    <a:pt x="96" y="61"/>
                  </a:lnTo>
                  <a:cubicBezTo>
                    <a:pt x="96" y="65"/>
                    <a:pt x="96" y="67"/>
                    <a:pt x="96" y="67"/>
                  </a:cubicBezTo>
                  <a:cubicBezTo>
                    <a:pt x="96" y="69"/>
                    <a:pt x="96" y="70"/>
                    <a:pt x="97" y="71"/>
                  </a:cubicBezTo>
                  <a:cubicBezTo>
                    <a:pt x="97" y="72"/>
                    <a:pt x="98" y="72"/>
                    <a:pt x="98" y="72"/>
                  </a:cubicBezTo>
                  <a:lnTo>
                    <a:pt x="108" y="72"/>
                  </a:lnTo>
                  <a:lnTo>
                    <a:pt x="109" y="72"/>
                  </a:lnTo>
                  <a:cubicBezTo>
                    <a:pt x="109" y="75"/>
                    <a:pt x="109" y="76"/>
                    <a:pt x="109" y="76"/>
                  </a:cubicBezTo>
                  <a:cubicBezTo>
                    <a:pt x="109" y="77"/>
                    <a:pt x="109" y="78"/>
                    <a:pt x="109" y="79"/>
                  </a:cubicBezTo>
                  <a:cubicBezTo>
                    <a:pt x="105" y="79"/>
                    <a:pt x="103" y="79"/>
                    <a:pt x="101" y="79"/>
                  </a:cubicBezTo>
                  <a:cubicBezTo>
                    <a:pt x="94" y="81"/>
                    <a:pt x="86" y="84"/>
                    <a:pt x="77" y="87"/>
                  </a:cubicBezTo>
                  <a:lnTo>
                    <a:pt x="73" y="87"/>
                  </a:lnTo>
                  <a:lnTo>
                    <a:pt x="73" y="70"/>
                  </a:lnTo>
                  <a:cubicBezTo>
                    <a:pt x="72" y="70"/>
                    <a:pt x="71" y="72"/>
                    <a:pt x="69" y="73"/>
                  </a:cubicBezTo>
                  <a:cubicBezTo>
                    <a:pt x="63" y="78"/>
                    <a:pt x="58" y="82"/>
                    <a:pt x="53" y="84"/>
                  </a:cubicBezTo>
                  <a:cubicBezTo>
                    <a:pt x="49" y="86"/>
                    <a:pt x="45" y="87"/>
                    <a:pt x="40" y="87"/>
                  </a:cubicBezTo>
                  <a:cubicBezTo>
                    <a:pt x="34" y="87"/>
                    <a:pt x="29" y="86"/>
                    <a:pt x="25" y="83"/>
                  </a:cubicBezTo>
                  <a:cubicBezTo>
                    <a:pt x="21" y="81"/>
                    <a:pt x="18" y="78"/>
                    <a:pt x="16" y="75"/>
                  </a:cubicBezTo>
                  <a:cubicBezTo>
                    <a:pt x="15" y="72"/>
                    <a:pt x="14" y="68"/>
                    <a:pt x="13" y="63"/>
                  </a:cubicBezTo>
                  <a:cubicBezTo>
                    <a:pt x="13" y="62"/>
                    <a:pt x="13" y="55"/>
                    <a:pt x="13" y="43"/>
                  </a:cubicBezTo>
                  <a:lnTo>
                    <a:pt x="13" y="39"/>
                  </a:lnTo>
                  <a:cubicBezTo>
                    <a:pt x="13" y="33"/>
                    <a:pt x="13" y="28"/>
                    <a:pt x="13" y="24"/>
                  </a:cubicBezTo>
                  <a:cubicBezTo>
                    <a:pt x="13" y="19"/>
                    <a:pt x="13" y="15"/>
                    <a:pt x="13" y="13"/>
                  </a:cubicBezTo>
                  <a:cubicBezTo>
                    <a:pt x="13" y="12"/>
                    <a:pt x="13" y="11"/>
                    <a:pt x="12" y="10"/>
                  </a:cubicBezTo>
                  <a:cubicBezTo>
                    <a:pt x="11" y="10"/>
                    <a:pt x="10" y="9"/>
                    <a:pt x="9" y="9"/>
                  </a:cubicBezTo>
                  <a:cubicBezTo>
                    <a:pt x="4" y="8"/>
                    <a:pt x="2" y="8"/>
                    <a:pt x="0" y="7"/>
                  </a:cubicBezTo>
                  <a:cubicBezTo>
                    <a:pt x="0" y="7"/>
                    <a:pt x="0" y="6"/>
                    <a:pt x="0" y="6"/>
                  </a:cubicBezTo>
                  <a:cubicBezTo>
                    <a:pt x="0" y="5"/>
                    <a:pt x="0" y="5"/>
                    <a:pt x="0" y="4"/>
                  </a:cubicBezTo>
                  <a:cubicBezTo>
                    <a:pt x="0" y="3"/>
                    <a:pt x="0" y="2"/>
                    <a:pt x="0" y="1"/>
                  </a:cubicBezTo>
                  <a:lnTo>
                    <a:pt x="0" y="1"/>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52" name="Freeform 432"/>
            <p:cNvSpPr>
              <a:spLocks/>
            </p:cNvSpPr>
            <p:nvPr/>
          </p:nvSpPr>
          <p:spPr bwMode="auto">
            <a:xfrm>
              <a:off x="3845" y="6320"/>
              <a:ext cx="70" cy="139"/>
            </a:xfrm>
            <a:custGeom>
              <a:avLst/>
              <a:gdLst/>
              <a:ahLst/>
              <a:cxnLst>
                <a:cxn ang="0">
                  <a:pos x="0" y="26"/>
                </a:cxn>
                <a:cxn ang="0">
                  <a:pos x="0" y="26"/>
                </a:cxn>
                <a:cxn ang="0">
                  <a:pos x="18" y="16"/>
                </a:cxn>
                <a:cxn ang="0">
                  <a:pos x="30" y="0"/>
                </a:cxn>
                <a:cxn ang="0">
                  <a:pos x="36" y="0"/>
                </a:cxn>
                <a:cxn ang="0">
                  <a:pos x="36" y="5"/>
                </a:cxn>
                <a:cxn ang="0">
                  <a:pos x="36" y="14"/>
                </a:cxn>
                <a:cxn ang="0">
                  <a:pos x="36" y="20"/>
                </a:cxn>
                <a:cxn ang="0">
                  <a:pos x="36" y="22"/>
                </a:cxn>
                <a:cxn ang="0">
                  <a:pos x="39" y="22"/>
                </a:cxn>
                <a:cxn ang="0">
                  <a:pos x="48" y="22"/>
                </a:cxn>
                <a:cxn ang="0">
                  <a:pos x="56" y="22"/>
                </a:cxn>
                <a:cxn ang="0">
                  <a:pos x="57" y="27"/>
                </a:cxn>
                <a:cxn ang="0">
                  <a:pos x="56" y="32"/>
                </a:cxn>
                <a:cxn ang="0">
                  <a:pos x="51" y="33"/>
                </a:cxn>
                <a:cxn ang="0">
                  <a:pos x="47" y="33"/>
                </a:cxn>
                <a:cxn ang="0">
                  <a:pos x="42" y="33"/>
                </a:cxn>
                <a:cxn ang="0">
                  <a:pos x="40" y="32"/>
                </a:cxn>
                <a:cxn ang="0">
                  <a:pos x="35" y="33"/>
                </a:cxn>
                <a:cxn ang="0">
                  <a:pos x="35" y="72"/>
                </a:cxn>
                <a:cxn ang="0">
                  <a:pos x="35" y="86"/>
                </a:cxn>
                <a:cxn ang="0">
                  <a:pos x="38" y="92"/>
                </a:cxn>
                <a:cxn ang="0">
                  <a:pos x="43" y="93"/>
                </a:cxn>
                <a:cxn ang="0">
                  <a:pos x="47" y="93"/>
                </a:cxn>
                <a:cxn ang="0">
                  <a:pos x="52" y="90"/>
                </a:cxn>
                <a:cxn ang="0">
                  <a:pos x="54" y="88"/>
                </a:cxn>
                <a:cxn ang="0">
                  <a:pos x="58" y="92"/>
                </a:cxn>
                <a:cxn ang="0">
                  <a:pos x="58" y="93"/>
                </a:cxn>
                <a:cxn ang="0">
                  <a:pos x="48" y="102"/>
                </a:cxn>
                <a:cxn ang="0">
                  <a:pos x="34" y="105"/>
                </a:cxn>
                <a:cxn ang="0">
                  <a:pos x="18" y="99"/>
                </a:cxn>
                <a:cxn ang="0">
                  <a:pos x="12" y="80"/>
                </a:cxn>
                <a:cxn ang="0">
                  <a:pos x="13" y="62"/>
                </a:cxn>
                <a:cxn ang="0">
                  <a:pos x="13" y="33"/>
                </a:cxn>
                <a:cxn ang="0">
                  <a:pos x="10" y="33"/>
                </a:cxn>
                <a:cxn ang="0">
                  <a:pos x="2" y="33"/>
                </a:cxn>
                <a:cxn ang="0">
                  <a:pos x="1" y="32"/>
                </a:cxn>
                <a:cxn ang="0">
                  <a:pos x="0" y="31"/>
                </a:cxn>
                <a:cxn ang="0">
                  <a:pos x="0" y="26"/>
                </a:cxn>
                <a:cxn ang="0">
                  <a:pos x="0" y="26"/>
                </a:cxn>
              </a:cxnLst>
              <a:rect l="0" t="0" r="r" b="b"/>
              <a:pathLst>
                <a:path w="58" h="105">
                  <a:moveTo>
                    <a:pt x="0" y="26"/>
                  </a:moveTo>
                  <a:lnTo>
                    <a:pt x="0" y="26"/>
                  </a:lnTo>
                  <a:cubicBezTo>
                    <a:pt x="9" y="23"/>
                    <a:pt x="14" y="19"/>
                    <a:pt x="18" y="16"/>
                  </a:cubicBezTo>
                  <a:cubicBezTo>
                    <a:pt x="22" y="13"/>
                    <a:pt x="26" y="7"/>
                    <a:pt x="30" y="0"/>
                  </a:cubicBezTo>
                  <a:lnTo>
                    <a:pt x="36" y="0"/>
                  </a:lnTo>
                  <a:cubicBezTo>
                    <a:pt x="36" y="1"/>
                    <a:pt x="36" y="3"/>
                    <a:pt x="36" y="5"/>
                  </a:cubicBezTo>
                  <a:cubicBezTo>
                    <a:pt x="36" y="9"/>
                    <a:pt x="36" y="12"/>
                    <a:pt x="36" y="14"/>
                  </a:cubicBezTo>
                  <a:lnTo>
                    <a:pt x="36" y="20"/>
                  </a:lnTo>
                  <a:cubicBezTo>
                    <a:pt x="36" y="20"/>
                    <a:pt x="36" y="21"/>
                    <a:pt x="36" y="22"/>
                  </a:cubicBezTo>
                  <a:lnTo>
                    <a:pt x="39" y="22"/>
                  </a:lnTo>
                  <a:cubicBezTo>
                    <a:pt x="39" y="22"/>
                    <a:pt x="42" y="22"/>
                    <a:pt x="48" y="22"/>
                  </a:cubicBezTo>
                  <a:cubicBezTo>
                    <a:pt x="49" y="22"/>
                    <a:pt x="51" y="22"/>
                    <a:pt x="56" y="22"/>
                  </a:cubicBezTo>
                  <a:cubicBezTo>
                    <a:pt x="56" y="24"/>
                    <a:pt x="57" y="25"/>
                    <a:pt x="57" y="27"/>
                  </a:cubicBezTo>
                  <a:cubicBezTo>
                    <a:pt x="57" y="28"/>
                    <a:pt x="56" y="30"/>
                    <a:pt x="56" y="32"/>
                  </a:cubicBezTo>
                  <a:cubicBezTo>
                    <a:pt x="54" y="33"/>
                    <a:pt x="52" y="33"/>
                    <a:pt x="51" y="33"/>
                  </a:cubicBezTo>
                  <a:cubicBezTo>
                    <a:pt x="50" y="33"/>
                    <a:pt x="49" y="33"/>
                    <a:pt x="47" y="33"/>
                  </a:cubicBezTo>
                  <a:lnTo>
                    <a:pt x="42" y="33"/>
                  </a:lnTo>
                  <a:lnTo>
                    <a:pt x="40" y="32"/>
                  </a:lnTo>
                  <a:lnTo>
                    <a:pt x="35" y="33"/>
                  </a:lnTo>
                  <a:lnTo>
                    <a:pt x="35" y="72"/>
                  </a:lnTo>
                  <a:cubicBezTo>
                    <a:pt x="35" y="80"/>
                    <a:pt x="35" y="85"/>
                    <a:pt x="35" y="86"/>
                  </a:cubicBezTo>
                  <a:cubicBezTo>
                    <a:pt x="36" y="88"/>
                    <a:pt x="37" y="90"/>
                    <a:pt x="38" y="92"/>
                  </a:cubicBezTo>
                  <a:cubicBezTo>
                    <a:pt x="40" y="93"/>
                    <a:pt x="41" y="93"/>
                    <a:pt x="43" y="93"/>
                  </a:cubicBezTo>
                  <a:cubicBezTo>
                    <a:pt x="45" y="93"/>
                    <a:pt x="46" y="93"/>
                    <a:pt x="47" y="93"/>
                  </a:cubicBezTo>
                  <a:cubicBezTo>
                    <a:pt x="48" y="92"/>
                    <a:pt x="50" y="91"/>
                    <a:pt x="52" y="90"/>
                  </a:cubicBezTo>
                  <a:cubicBezTo>
                    <a:pt x="52" y="89"/>
                    <a:pt x="53" y="89"/>
                    <a:pt x="54" y="88"/>
                  </a:cubicBezTo>
                  <a:cubicBezTo>
                    <a:pt x="56" y="89"/>
                    <a:pt x="57" y="91"/>
                    <a:pt x="58" y="92"/>
                  </a:cubicBezTo>
                  <a:lnTo>
                    <a:pt x="58" y="93"/>
                  </a:lnTo>
                  <a:cubicBezTo>
                    <a:pt x="56" y="97"/>
                    <a:pt x="52" y="100"/>
                    <a:pt x="48" y="102"/>
                  </a:cubicBezTo>
                  <a:cubicBezTo>
                    <a:pt x="44" y="104"/>
                    <a:pt x="39" y="105"/>
                    <a:pt x="34" y="105"/>
                  </a:cubicBezTo>
                  <a:cubicBezTo>
                    <a:pt x="28" y="105"/>
                    <a:pt x="22" y="103"/>
                    <a:pt x="18" y="99"/>
                  </a:cubicBezTo>
                  <a:cubicBezTo>
                    <a:pt x="14" y="95"/>
                    <a:pt x="12" y="89"/>
                    <a:pt x="12" y="80"/>
                  </a:cubicBezTo>
                  <a:lnTo>
                    <a:pt x="13" y="62"/>
                  </a:lnTo>
                  <a:lnTo>
                    <a:pt x="13" y="33"/>
                  </a:lnTo>
                  <a:lnTo>
                    <a:pt x="10" y="33"/>
                  </a:lnTo>
                  <a:lnTo>
                    <a:pt x="2" y="33"/>
                  </a:lnTo>
                  <a:lnTo>
                    <a:pt x="1" y="32"/>
                  </a:lnTo>
                  <a:cubicBezTo>
                    <a:pt x="0" y="32"/>
                    <a:pt x="0" y="31"/>
                    <a:pt x="0" y="31"/>
                  </a:cubicBezTo>
                  <a:cubicBezTo>
                    <a:pt x="0" y="30"/>
                    <a:pt x="0" y="29"/>
                    <a:pt x="0" y="26"/>
                  </a:cubicBezTo>
                  <a:lnTo>
                    <a:pt x="0" y="26"/>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53" name="Freeform 433"/>
            <p:cNvSpPr>
              <a:spLocks/>
            </p:cNvSpPr>
            <p:nvPr/>
          </p:nvSpPr>
          <p:spPr bwMode="auto">
            <a:xfrm>
              <a:off x="3924" y="6278"/>
              <a:ext cx="135" cy="181"/>
            </a:xfrm>
            <a:custGeom>
              <a:avLst/>
              <a:gdLst/>
              <a:ahLst/>
              <a:cxnLst>
                <a:cxn ang="0">
                  <a:pos x="0" y="130"/>
                </a:cxn>
                <a:cxn ang="0">
                  <a:pos x="14" y="127"/>
                </a:cxn>
                <a:cxn ang="0">
                  <a:pos x="15" y="113"/>
                </a:cxn>
                <a:cxn ang="0">
                  <a:pos x="15" y="96"/>
                </a:cxn>
                <a:cxn ang="0">
                  <a:pos x="15" y="89"/>
                </a:cxn>
                <a:cxn ang="0">
                  <a:pos x="16" y="50"/>
                </a:cxn>
                <a:cxn ang="0">
                  <a:pos x="15" y="23"/>
                </a:cxn>
                <a:cxn ang="0">
                  <a:pos x="1" y="16"/>
                </a:cxn>
                <a:cxn ang="0">
                  <a:pos x="1" y="10"/>
                </a:cxn>
                <a:cxn ang="0">
                  <a:pos x="15" y="7"/>
                </a:cxn>
                <a:cxn ang="0">
                  <a:pos x="32" y="0"/>
                </a:cxn>
                <a:cxn ang="0">
                  <a:pos x="38" y="62"/>
                </a:cxn>
                <a:cxn ang="0">
                  <a:pos x="71" y="49"/>
                </a:cxn>
                <a:cxn ang="0">
                  <a:pos x="94" y="59"/>
                </a:cxn>
                <a:cxn ang="0">
                  <a:pos x="99" y="84"/>
                </a:cxn>
                <a:cxn ang="0">
                  <a:pos x="99" y="105"/>
                </a:cxn>
                <a:cxn ang="0">
                  <a:pos x="100" y="128"/>
                </a:cxn>
                <a:cxn ang="0">
                  <a:pos x="110" y="130"/>
                </a:cxn>
                <a:cxn ang="0">
                  <a:pos x="111" y="134"/>
                </a:cxn>
                <a:cxn ang="0">
                  <a:pos x="108" y="137"/>
                </a:cxn>
                <a:cxn ang="0">
                  <a:pos x="88" y="136"/>
                </a:cxn>
                <a:cxn ang="0">
                  <a:pos x="66" y="136"/>
                </a:cxn>
                <a:cxn ang="0">
                  <a:pos x="64" y="134"/>
                </a:cxn>
                <a:cxn ang="0">
                  <a:pos x="64" y="130"/>
                </a:cxn>
                <a:cxn ang="0">
                  <a:pos x="76" y="128"/>
                </a:cxn>
                <a:cxn ang="0">
                  <a:pos x="77" y="110"/>
                </a:cxn>
                <a:cxn ang="0">
                  <a:pos x="75" y="70"/>
                </a:cxn>
                <a:cxn ang="0">
                  <a:pos x="61" y="60"/>
                </a:cxn>
                <a:cxn ang="0">
                  <a:pos x="38" y="71"/>
                </a:cxn>
                <a:cxn ang="0">
                  <a:pos x="37" y="111"/>
                </a:cxn>
                <a:cxn ang="0">
                  <a:pos x="38" y="127"/>
                </a:cxn>
                <a:cxn ang="0">
                  <a:pos x="47" y="129"/>
                </a:cxn>
                <a:cxn ang="0">
                  <a:pos x="51" y="133"/>
                </a:cxn>
                <a:cxn ang="0">
                  <a:pos x="39" y="136"/>
                </a:cxn>
                <a:cxn ang="0">
                  <a:pos x="13" y="137"/>
                </a:cxn>
                <a:cxn ang="0">
                  <a:pos x="0" y="131"/>
                </a:cxn>
              </a:cxnLst>
              <a:rect l="0" t="0" r="r" b="b"/>
              <a:pathLst>
                <a:path w="111" h="137">
                  <a:moveTo>
                    <a:pt x="0" y="130"/>
                  </a:moveTo>
                  <a:lnTo>
                    <a:pt x="0" y="130"/>
                  </a:lnTo>
                  <a:cubicBezTo>
                    <a:pt x="2" y="130"/>
                    <a:pt x="5" y="129"/>
                    <a:pt x="10" y="129"/>
                  </a:cubicBezTo>
                  <a:cubicBezTo>
                    <a:pt x="12" y="128"/>
                    <a:pt x="13" y="128"/>
                    <a:pt x="14" y="127"/>
                  </a:cubicBezTo>
                  <a:cubicBezTo>
                    <a:pt x="14" y="126"/>
                    <a:pt x="15" y="124"/>
                    <a:pt x="15" y="120"/>
                  </a:cubicBezTo>
                  <a:lnTo>
                    <a:pt x="15" y="113"/>
                  </a:lnTo>
                  <a:lnTo>
                    <a:pt x="15" y="105"/>
                  </a:lnTo>
                  <a:lnTo>
                    <a:pt x="15" y="96"/>
                  </a:lnTo>
                  <a:lnTo>
                    <a:pt x="15" y="94"/>
                  </a:lnTo>
                  <a:lnTo>
                    <a:pt x="15" y="89"/>
                  </a:lnTo>
                  <a:lnTo>
                    <a:pt x="15" y="87"/>
                  </a:lnTo>
                  <a:lnTo>
                    <a:pt x="16" y="50"/>
                  </a:lnTo>
                  <a:lnTo>
                    <a:pt x="16" y="47"/>
                  </a:lnTo>
                  <a:cubicBezTo>
                    <a:pt x="16" y="34"/>
                    <a:pt x="15" y="26"/>
                    <a:pt x="15" y="23"/>
                  </a:cubicBezTo>
                  <a:cubicBezTo>
                    <a:pt x="14" y="21"/>
                    <a:pt x="13" y="20"/>
                    <a:pt x="12" y="19"/>
                  </a:cubicBezTo>
                  <a:cubicBezTo>
                    <a:pt x="10" y="18"/>
                    <a:pt x="7" y="17"/>
                    <a:pt x="1" y="16"/>
                  </a:cubicBezTo>
                  <a:lnTo>
                    <a:pt x="1" y="14"/>
                  </a:lnTo>
                  <a:cubicBezTo>
                    <a:pt x="1" y="13"/>
                    <a:pt x="1" y="11"/>
                    <a:pt x="1" y="10"/>
                  </a:cubicBezTo>
                  <a:lnTo>
                    <a:pt x="10" y="8"/>
                  </a:lnTo>
                  <a:cubicBezTo>
                    <a:pt x="11" y="8"/>
                    <a:pt x="13" y="7"/>
                    <a:pt x="15" y="7"/>
                  </a:cubicBezTo>
                  <a:cubicBezTo>
                    <a:pt x="19" y="6"/>
                    <a:pt x="23" y="4"/>
                    <a:pt x="29" y="2"/>
                  </a:cubicBezTo>
                  <a:cubicBezTo>
                    <a:pt x="30" y="1"/>
                    <a:pt x="31" y="0"/>
                    <a:pt x="32" y="0"/>
                  </a:cubicBezTo>
                  <a:lnTo>
                    <a:pt x="38" y="0"/>
                  </a:lnTo>
                  <a:lnTo>
                    <a:pt x="38" y="62"/>
                  </a:lnTo>
                  <a:cubicBezTo>
                    <a:pt x="44" y="57"/>
                    <a:pt x="50" y="54"/>
                    <a:pt x="55" y="52"/>
                  </a:cubicBezTo>
                  <a:cubicBezTo>
                    <a:pt x="60" y="50"/>
                    <a:pt x="65" y="49"/>
                    <a:pt x="71" y="49"/>
                  </a:cubicBezTo>
                  <a:cubicBezTo>
                    <a:pt x="76" y="49"/>
                    <a:pt x="81" y="50"/>
                    <a:pt x="85" y="52"/>
                  </a:cubicBezTo>
                  <a:cubicBezTo>
                    <a:pt x="89" y="53"/>
                    <a:pt x="92" y="56"/>
                    <a:pt x="94" y="59"/>
                  </a:cubicBezTo>
                  <a:cubicBezTo>
                    <a:pt x="96" y="61"/>
                    <a:pt x="97" y="65"/>
                    <a:pt x="98" y="69"/>
                  </a:cubicBezTo>
                  <a:cubicBezTo>
                    <a:pt x="99" y="71"/>
                    <a:pt x="99" y="77"/>
                    <a:pt x="99" y="84"/>
                  </a:cubicBezTo>
                  <a:lnTo>
                    <a:pt x="99" y="91"/>
                  </a:lnTo>
                  <a:lnTo>
                    <a:pt x="99" y="105"/>
                  </a:lnTo>
                  <a:lnTo>
                    <a:pt x="99" y="127"/>
                  </a:lnTo>
                  <a:cubicBezTo>
                    <a:pt x="99" y="127"/>
                    <a:pt x="99" y="128"/>
                    <a:pt x="100" y="128"/>
                  </a:cubicBezTo>
                  <a:cubicBezTo>
                    <a:pt x="101" y="128"/>
                    <a:pt x="103" y="129"/>
                    <a:pt x="106" y="129"/>
                  </a:cubicBezTo>
                  <a:cubicBezTo>
                    <a:pt x="108" y="130"/>
                    <a:pt x="109" y="130"/>
                    <a:pt x="110" y="130"/>
                  </a:cubicBezTo>
                  <a:cubicBezTo>
                    <a:pt x="111" y="131"/>
                    <a:pt x="111" y="132"/>
                    <a:pt x="111" y="133"/>
                  </a:cubicBezTo>
                  <a:lnTo>
                    <a:pt x="111" y="134"/>
                  </a:lnTo>
                  <a:cubicBezTo>
                    <a:pt x="111" y="134"/>
                    <a:pt x="111" y="135"/>
                    <a:pt x="111" y="137"/>
                  </a:cubicBezTo>
                  <a:lnTo>
                    <a:pt x="108" y="137"/>
                  </a:lnTo>
                  <a:cubicBezTo>
                    <a:pt x="107" y="137"/>
                    <a:pt x="105" y="137"/>
                    <a:pt x="102" y="137"/>
                  </a:cubicBezTo>
                  <a:cubicBezTo>
                    <a:pt x="97" y="136"/>
                    <a:pt x="92" y="136"/>
                    <a:pt x="88" y="136"/>
                  </a:cubicBezTo>
                  <a:cubicBezTo>
                    <a:pt x="85" y="136"/>
                    <a:pt x="82" y="136"/>
                    <a:pt x="77" y="136"/>
                  </a:cubicBezTo>
                  <a:cubicBezTo>
                    <a:pt x="74" y="136"/>
                    <a:pt x="71" y="136"/>
                    <a:pt x="66" y="136"/>
                  </a:cubicBezTo>
                  <a:cubicBezTo>
                    <a:pt x="65" y="136"/>
                    <a:pt x="64" y="136"/>
                    <a:pt x="64" y="136"/>
                  </a:cubicBezTo>
                  <a:lnTo>
                    <a:pt x="64" y="134"/>
                  </a:lnTo>
                  <a:lnTo>
                    <a:pt x="64" y="132"/>
                  </a:lnTo>
                  <a:cubicBezTo>
                    <a:pt x="64" y="132"/>
                    <a:pt x="64" y="131"/>
                    <a:pt x="64" y="130"/>
                  </a:cubicBezTo>
                  <a:cubicBezTo>
                    <a:pt x="66" y="129"/>
                    <a:pt x="68" y="129"/>
                    <a:pt x="70" y="129"/>
                  </a:cubicBezTo>
                  <a:cubicBezTo>
                    <a:pt x="72" y="128"/>
                    <a:pt x="74" y="128"/>
                    <a:pt x="76" y="128"/>
                  </a:cubicBezTo>
                  <a:cubicBezTo>
                    <a:pt x="76" y="126"/>
                    <a:pt x="76" y="126"/>
                    <a:pt x="76" y="125"/>
                  </a:cubicBezTo>
                  <a:lnTo>
                    <a:pt x="77" y="110"/>
                  </a:lnTo>
                  <a:lnTo>
                    <a:pt x="77" y="85"/>
                  </a:lnTo>
                  <a:cubicBezTo>
                    <a:pt x="77" y="77"/>
                    <a:pt x="76" y="72"/>
                    <a:pt x="75" y="70"/>
                  </a:cubicBezTo>
                  <a:cubicBezTo>
                    <a:pt x="75" y="67"/>
                    <a:pt x="73" y="65"/>
                    <a:pt x="70" y="63"/>
                  </a:cubicBezTo>
                  <a:cubicBezTo>
                    <a:pt x="68" y="61"/>
                    <a:pt x="64" y="60"/>
                    <a:pt x="61" y="60"/>
                  </a:cubicBezTo>
                  <a:cubicBezTo>
                    <a:pt x="56" y="60"/>
                    <a:pt x="52" y="61"/>
                    <a:pt x="48" y="64"/>
                  </a:cubicBezTo>
                  <a:cubicBezTo>
                    <a:pt x="44" y="66"/>
                    <a:pt x="40" y="68"/>
                    <a:pt x="38" y="71"/>
                  </a:cubicBezTo>
                  <a:lnTo>
                    <a:pt x="38" y="89"/>
                  </a:lnTo>
                  <a:cubicBezTo>
                    <a:pt x="38" y="99"/>
                    <a:pt x="37" y="106"/>
                    <a:pt x="37" y="111"/>
                  </a:cubicBezTo>
                  <a:cubicBezTo>
                    <a:pt x="37" y="114"/>
                    <a:pt x="37" y="116"/>
                    <a:pt x="37" y="117"/>
                  </a:cubicBezTo>
                  <a:cubicBezTo>
                    <a:pt x="37" y="122"/>
                    <a:pt x="37" y="125"/>
                    <a:pt x="38" y="127"/>
                  </a:cubicBezTo>
                  <a:cubicBezTo>
                    <a:pt x="38" y="127"/>
                    <a:pt x="39" y="128"/>
                    <a:pt x="40" y="129"/>
                  </a:cubicBezTo>
                  <a:cubicBezTo>
                    <a:pt x="43" y="129"/>
                    <a:pt x="45" y="129"/>
                    <a:pt x="47" y="129"/>
                  </a:cubicBezTo>
                  <a:cubicBezTo>
                    <a:pt x="48" y="129"/>
                    <a:pt x="50" y="129"/>
                    <a:pt x="51" y="130"/>
                  </a:cubicBezTo>
                  <a:cubicBezTo>
                    <a:pt x="51" y="131"/>
                    <a:pt x="51" y="133"/>
                    <a:pt x="51" y="133"/>
                  </a:cubicBezTo>
                  <a:cubicBezTo>
                    <a:pt x="51" y="134"/>
                    <a:pt x="51" y="135"/>
                    <a:pt x="50" y="137"/>
                  </a:cubicBezTo>
                  <a:lnTo>
                    <a:pt x="39" y="136"/>
                  </a:lnTo>
                  <a:cubicBezTo>
                    <a:pt x="35" y="136"/>
                    <a:pt x="31" y="136"/>
                    <a:pt x="27" y="136"/>
                  </a:cubicBezTo>
                  <a:lnTo>
                    <a:pt x="13" y="137"/>
                  </a:lnTo>
                  <a:lnTo>
                    <a:pt x="3" y="136"/>
                  </a:lnTo>
                  <a:cubicBezTo>
                    <a:pt x="2" y="135"/>
                    <a:pt x="1" y="134"/>
                    <a:pt x="0" y="131"/>
                  </a:cubicBezTo>
                  <a:lnTo>
                    <a:pt x="0" y="130"/>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54" name="Freeform 434"/>
            <p:cNvSpPr>
              <a:spLocks/>
            </p:cNvSpPr>
            <p:nvPr/>
          </p:nvSpPr>
          <p:spPr bwMode="auto">
            <a:xfrm>
              <a:off x="4060" y="6347"/>
              <a:ext cx="187" cy="113"/>
            </a:xfrm>
            <a:custGeom>
              <a:avLst/>
              <a:gdLst/>
              <a:ahLst/>
              <a:cxnLst>
                <a:cxn ang="0">
                  <a:pos x="0" y="0"/>
                </a:cxn>
                <a:cxn ang="0">
                  <a:pos x="4" y="0"/>
                </a:cxn>
                <a:cxn ang="0">
                  <a:pos x="23" y="2"/>
                </a:cxn>
                <a:cxn ang="0">
                  <a:pos x="43" y="0"/>
                </a:cxn>
                <a:cxn ang="0">
                  <a:pos x="47" y="4"/>
                </a:cxn>
                <a:cxn ang="0">
                  <a:pos x="43" y="7"/>
                </a:cxn>
                <a:cxn ang="0">
                  <a:pos x="36" y="10"/>
                </a:cxn>
                <a:cxn ang="0">
                  <a:pos x="48" y="39"/>
                </a:cxn>
                <a:cxn ang="0">
                  <a:pos x="59" y="63"/>
                </a:cxn>
                <a:cxn ang="0">
                  <a:pos x="70" y="20"/>
                </a:cxn>
                <a:cxn ang="0">
                  <a:pos x="59" y="8"/>
                </a:cxn>
                <a:cxn ang="0">
                  <a:pos x="52" y="0"/>
                </a:cxn>
                <a:cxn ang="0">
                  <a:pos x="77" y="1"/>
                </a:cxn>
                <a:cxn ang="0">
                  <a:pos x="96" y="0"/>
                </a:cxn>
                <a:cxn ang="0">
                  <a:pos x="101" y="6"/>
                </a:cxn>
                <a:cxn ang="0">
                  <a:pos x="88" y="8"/>
                </a:cxn>
                <a:cxn ang="0">
                  <a:pos x="97" y="26"/>
                </a:cxn>
                <a:cxn ang="0">
                  <a:pos x="111" y="59"/>
                </a:cxn>
                <a:cxn ang="0">
                  <a:pos x="121" y="37"/>
                </a:cxn>
                <a:cxn ang="0">
                  <a:pos x="130" y="13"/>
                </a:cxn>
                <a:cxn ang="0">
                  <a:pos x="120" y="7"/>
                </a:cxn>
                <a:cxn ang="0">
                  <a:pos x="114" y="0"/>
                </a:cxn>
                <a:cxn ang="0">
                  <a:pos x="126" y="1"/>
                </a:cxn>
                <a:cxn ang="0">
                  <a:pos x="148" y="1"/>
                </a:cxn>
                <a:cxn ang="0">
                  <a:pos x="153" y="3"/>
                </a:cxn>
                <a:cxn ang="0">
                  <a:pos x="141" y="12"/>
                </a:cxn>
                <a:cxn ang="0">
                  <a:pos x="124" y="49"/>
                </a:cxn>
                <a:cxn ang="0">
                  <a:pos x="108" y="86"/>
                </a:cxn>
                <a:cxn ang="0">
                  <a:pos x="82" y="47"/>
                </a:cxn>
                <a:cxn ang="0">
                  <a:pos x="79" y="39"/>
                </a:cxn>
                <a:cxn ang="0">
                  <a:pos x="65" y="66"/>
                </a:cxn>
                <a:cxn ang="0">
                  <a:pos x="56" y="86"/>
                </a:cxn>
                <a:cxn ang="0">
                  <a:pos x="46" y="86"/>
                </a:cxn>
                <a:cxn ang="0">
                  <a:pos x="13" y="14"/>
                </a:cxn>
                <a:cxn ang="0">
                  <a:pos x="4" y="7"/>
                </a:cxn>
                <a:cxn ang="0">
                  <a:pos x="0" y="3"/>
                </a:cxn>
                <a:cxn ang="0">
                  <a:pos x="0" y="0"/>
                </a:cxn>
              </a:cxnLst>
              <a:rect l="0" t="0" r="r" b="b"/>
              <a:pathLst>
                <a:path w="153" h="86">
                  <a:moveTo>
                    <a:pt x="0" y="0"/>
                  </a:moveTo>
                  <a:lnTo>
                    <a:pt x="0" y="0"/>
                  </a:lnTo>
                  <a:lnTo>
                    <a:pt x="2" y="0"/>
                  </a:lnTo>
                  <a:lnTo>
                    <a:pt x="4" y="0"/>
                  </a:lnTo>
                  <a:cubicBezTo>
                    <a:pt x="4" y="0"/>
                    <a:pt x="7" y="1"/>
                    <a:pt x="11" y="1"/>
                  </a:cubicBezTo>
                  <a:cubicBezTo>
                    <a:pt x="15" y="1"/>
                    <a:pt x="19" y="2"/>
                    <a:pt x="23" y="2"/>
                  </a:cubicBezTo>
                  <a:cubicBezTo>
                    <a:pt x="25" y="2"/>
                    <a:pt x="29" y="1"/>
                    <a:pt x="34" y="1"/>
                  </a:cubicBezTo>
                  <a:cubicBezTo>
                    <a:pt x="39" y="1"/>
                    <a:pt x="42" y="0"/>
                    <a:pt x="43" y="0"/>
                  </a:cubicBezTo>
                  <a:cubicBezTo>
                    <a:pt x="44" y="0"/>
                    <a:pt x="45" y="0"/>
                    <a:pt x="47" y="0"/>
                  </a:cubicBezTo>
                  <a:cubicBezTo>
                    <a:pt x="47" y="2"/>
                    <a:pt x="47" y="3"/>
                    <a:pt x="47" y="4"/>
                  </a:cubicBezTo>
                  <a:cubicBezTo>
                    <a:pt x="47" y="4"/>
                    <a:pt x="47" y="5"/>
                    <a:pt x="47" y="6"/>
                  </a:cubicBezTo>
                  <a:cubicBezTo>
                    <a:pt x="46" y="6"/>
                    <a:pt x="45" y="7"/>
                    <a:pt x="43" y="7"/>
                  </a:cubicBezTo>
                  <a:cubicBezTo>
                    <a:pt x="40" y="7"/>
                    <a:pt x="38" y="8"/>
                    <a:pt x="37" y="9"/>
                  </a:cubicBezTo>
                  <a:cubicBezTo>
                    <a:pt x="37" y="9"/>
                    <a:pt x="36" y="9"/>
                    <a:pt x="36" y="10"/>
                  </a:cubicBezTo>
                  <a:cubicBezTo>
                    <a:pt x="37" y="12"/>
                    <a:pt x="37" y="14"/>
                    <a:pt x="38" y="16"/>
                  </a:cubicBezTo>
                  <a:lnTo>
                    <a:pt x="48" y="39"/>
                  </a:lnTo>
                  <a:cubicBezTo>
                    <a:pt x="51" y="46"/>
                    <a:pt x="54" y="52"/>
                    <a:pt x="57" y="57"/>
                  </a:cubicBezTo>
                  <a:cubicBezTo>
                    <a:pt x="58" y="60"/>
                    <a:pt x="59" y="62"/>
                    <a:pt x="59" y="63"/>
                  </a:cubicBezTo>
                  <a:cubicBezTo>
                    <a:pt x="66" y="51"/>
                    <a:pt x="71" y="41"/>
                    <a:pt x="74" y="30"/>
                  </a:cubicBezTo>
                  <a:lnTo>
                    <a:pt x="70" y="20"/>
                  </a:lnTo>
                  <a:cubicBezTo>
                    <a:pt x="68" y="16"/>
                    <a:pt x="66" y="12"/>
                    <a:pt x="64" y="9"/>
                  </a:cubicBezTo>
                  <a:cubicBezTo>
                    <a:pt x="62" y="8"/>
                    <a:pt x="61" y="8"/>
                    <a:pt x="59" y="8"/>
                  </a:cubicBezTo>
                  <a:cubicBezTo>
                    <a:pt x="57" y="7"/>
                    <a:pt x="55" y="6"/>
                    <a:pt x="52" y="6"/>
                  </a:cubicBezTo>
                  <a:lnTo>
                    <a:pt x="52" y="0"/>
                  </a:lnTo>
                  <a:cubicBezTo>
                    <a:pt x="58" y="0"/>
                    <a:pt x="61" y="0"/>
                    <a:pt x="63" y="0"/>
                  </a:cubicBezTo>
                  <a:cubicBezTo>
                    <a:pt x="66" y="1"/>
                    <a:pt x="71" y="1"/>
                    <a:pt x="77" y="1"/>
                  </a:cubicBezTo>
                  <a:cubicBezTo>
                    <a:pt x="80" y="1"/>
                    <a:pt x="84" y="1"/>
                    <a:pt x="88" y="1"/>
                  </a:cubicBezTo>
                  <a:cubicBezTo>
                    <a:pt x="92" y="0"/>
                    <a:pt x="95" y="0"/>
                    <a:pt x="96" y="0"/>
                  </a:cubicBezTo>
                  <a:lnTo>
                    <a:pt x="101" y="0"/>
                  </a:lnTo>
                  <a:lnTo>
                    <a:pt x="101" y="6"/>
                  </a:lnTo>
                  <a:cubicBezTo>
                    <a:pt x="100" y="6"/>
                    <a:pt x="98" y="7"/>
                    <a:pt x="96" y="7"/>
                  </a:cubicBezTo>
                  <a:cubicBezTo>
                    <a:pt x="93" y="7"/>
                    <a:pt x="91" y="8"/>
                    <a:pt x="88" y="8"/>
                  </a:cubicBezTo>
                  <a:cubicBezTo>
                    <a:pt x="92" y="17"/>
                    <a:pt x="94" y="22"/>
                    <a:pt x="95" y="24"/>
                  </a:cubicBezTo>
                  <a:lnTo>
                    <a:pt x="97" y="26"/>
                  </a:lnTo>
                  <a:lnTo>
                    <a:pt x="108" y="50"/>
                  </a:lnTo>
                  <a:lnTo>
                    <a:pt x="111" y="59"/>
                  </a:lnTo>
                  <a:lnTo>
                    <a:pt x="115" y="50"/>
                  </a:lnTo>
                  <a:cubicBezTo>
                    <a:pt x="119" y="43"/>
                    <a:pt x="121" y="38"/>
                    <a:pt x="121" y="37"/>
                  </a:cubicBezTo>
                  <a:cubicBezTo>
                    <a:pt x="123" y="31"/>
                    <a:pt x="125" y="28"/>
                    <a:pt x="125" y="28"/>
                  </a:cubicBezTo>
                  <a:cubicBezTo>
                    <a:pt x="128" y="21"/>
                    <a:pt x="130" y="16"/>
                    <a:pt x="130" y="13"/>
                  </a:cubicBezTo>
                  <a:cubicBezTo>
                    <a:pt x="130" y="12"/>
                    <a:pt x="129" y="11"/>
                    <a:pt x="128" y="10"/>
                  </a:cubicBezTo>
                  <a:cubicBezTo>
                    <a:pt x="127" y="9"/>
                    <a:pt x="125" y="9"/>
                    <a:pt x="120" y="7"/>
                  </a:cubicBezTo>
                  <a:cubicBezTo>
                    <a:pt x="117" y="7"/>
                    <a:pt x="114" y="6"/>
                    <a:pt x="113" y="6"/>
                  </a:cubicBezTo>
                  <a:lnTo>
                    <a:pt x="114" y="0"/>
                  </a:lnTo>
                  <a:cubicBezTo>
                    <a:pt x="115" y="0"/>
                    <a:pt x="116" y="0"/>
                    <a:pt x="116" y="0"/>
                  </a:cubicBezTo>
                  <a:cubicBezTo>
                    <a:pt x="117" y="0"/>
                    <a:pt x="120" y="1"/>
                    <a:pt x="126" y="1"/>
                  </a:cubicBezTo>
                  <a:cubicBezTo>
                    <a:pt x="131" y="1"/>
                    <a:pt x="135" y="2"/>
                    <a:pt x="136" y="2"/>
                  </a:cubicBezTo>
                  <a:cubicBezTo>
                    <a:pt x="138" y="2"/>
                    <a:pt x="142" y="1"/>
                    <a:pt x="148" y="1"/>
                  </a:cubicBezTo>
                  <a:cubicBezTo>
                    <a:pt x="150" y="1"/>
                    <a:pt x="152" y="0"/>
                    <a:pt x="153" y="0"/>
                  </a:cubicBezTo>
                  <a:lnTo>
                    <a:pt x="153" y="3"/>
                  </a:lnTo>
                  <a:cubicBezTo>
                    <a:pt x="153" y="4"/>
                    <a:pt x="153" y="5"/>
                    <a:pt x="153" y="7"/>
                  </a:cubicBezTo>
                  <a:cubicBezTo>
                    <a:pt x="147" y="9"/>
                    <a:pt x="142" y="10"/>
                    <a:pt x="141" y="12"/>
                  </a:cubicBezTo>
                  <a:cubicBezTo>
                    <a:pt x="140" y="12"/>
                    <a:pt x="140" y="13"/>
                    <a:pt x="139" y="14"/>
                  </a:cubicBezTo>
                  <a:lnTo>
                    <a:pt x="124" y="49"/>
                  </a:lnTo>
                  <a:cubicBezTo>
                    <a:pt x="121" y="55"/>
                    <a:pt x="116" y="66"/>
                    <a:pt x="110" y="81"/>
                  </a:cubicBezTo>
                  <a:cubicBezTo>
                    <a:pt x="109" y="84"/>
                    <a:pt x="108" y="85"/>
                    <a:pt x="108" y="86"/>
                  </a:cubicBezTo>
                  <a:lnTo>
                    <a:pt x="100" y="86"/>
                  </a:lnTo>
                  <a:lnTo>
                    <a:pt x="82" y="47"/>
                  </a:lnTo>
                  <a:lnTo>
                    <a:pt x="80" y="43"/>
                  </a:lnTo>
                  <a:cubicBezTo>
                    <a:pt x="80" y="42"/>
                    <a:pt x="79" y="40"/>
                    <a:pt x="79" y="39"/>
                  </a:cubicBezTo>
                  <a:lnTo>
                    <a:pt x="78" y="41"/>
                  </a:lnTo>
                  <a:lnTo>
                    <a:pt x="65" y="66"/>
                  </a:lnTo>
                  <a:cubicBezTo>
                    <a:pt x="63" y="70"/>
                    <a:pt x="62" y="74"/>
                    <a:pt x="60" y="77"/>
                  </a:cubicBezTo>
                  <a:cubicBezTo>
                    <a:pt x="58" y="80"/>
                    <a:pt x="57" y="83"/>
                    <a:pt x="56" y="86"/>
                  </a:cubicBezTo>
                  <a:lnTo>
                    <a:pt x="52" y="86"/>
                  </a:lnTo>
                  <a:lnTo>
                    <a:pt x="46" y="86"/>
                  </a:lnTo>
                  <a:lnTo>
                    <a:pt x="30" y="52"/>
                  </a:lnTo>
                  <a:lnTo>
                    <a:pt x="13" y="14"/>
                  </a:lnTo>
                  <a:cubicBezTo>
                    <a:pt x="12" y="12"/>
                    <a:pt x="11" y="11"/>
                    <a:pt x="10" y="10"/>
                  </a:cubicBezTo>
                  <a:cubicBezTo>
                    <a:pt x="8" y="9"/>
                    <a:pt x="6" y="8"/>
                    <a:pt x="4" y="7"/>
                  </a:cubicBezTo>
                  <a:cubicBezTo>
                    <a:pt x="2" y="7"/>
                    <a:pt x="1" y="7"/>
                    <a:pt x="0" y="6"/>
                  </a:cubicBezTo>
                  <a:cubicBezTo>
                    <a:pt x="0" y="5"/>
                    <a:pt x="0" y="4"/>
                    <a:pt x="0" y="3"/>
                  </a:cubicBezTo>
                  <a:cubicBezTo>
                    <a:pt x="0" y="2"/>
                    <a:pt x="0" y="1"/>
                    <a:pt x="0" y="0"/>
                  </a:cubicBezTo>
                  <a:lnTo>
                    <a:pt x="0" y="0"/>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55" name="Freeform 435"/>
            <p:cNvSpPr>
              <a:spLocks noEditPoints="1"/>
            </p:cNvSpPr>
            <p:nvPr/>
          </p:nvSpPr>
          <p:spPr bwMode="auto">
            <a:xfrm>
              <a:off x="4254" y="6341"/>
              <a:ext cx="103" cy="121"/>
            </a:xfrm>
            <a:custGeom>
              <a:avLst/>
              <a:gdLst/>
              <a:ahLst/>
              <a:cxnLst>
                <a:cxn ang="0">
                  <a:pos x="2" y="34"/>
                </a:cxn>
                <a:cxn ang="0">
                  <a:pos x="2" y="34"/>
                </a:cxn>
                <a:cxn ang="0">
                  <a:pos x="6" y="22"/>
                </a:cxn>
                <a:cxn ang="0">
                  <a:pos x="19" y="9"/>
                </a:cxn>
                <a:cxn ang="0">
                  <a:pos x="31" y="2"/>
                </a:cxn>
                <a:cxn ang="0">
                  <a:pos x="42" y="0"/>
                </a:cxn>
                <a:cxn ang="0">
                  <a:pos x="57" y="2"/>
                </a:cxn>
                <a:cxn ang="0">
                  <a:pos x="67" y="6"/>
                </a:cxn>
                <a:cxn ang="0">
                  <a:pos x="77" y="14"/>
                </a:cxn>
                <a:cxn ang="0">
                  <a:pos x="82" y="24"/>
                </a:cxn>
                <a:cxn ang="0">
                  <a:pos x="85" y="38"/>
                </a:cxn>
                <a:cxn ang="0">
                  <a:pos x="73" y="37"/>
                </a:cxn>
                <a:cxn ang="0">
                  <a:pos x="53" y="36"/>
                </a:cxn>
                <a:cxn ang="0">
                  <a:pos x="44" y="36"/>
                </a:cxn>
                <a:cxn ang="0">
                  <a:pos x="33" y="36"/>
                </a:cxn>
                <a:cxn ang="0">
                  <a:pos x="24" y="36"/>
                </a:cxn>
                <a:cxn ang="0">
                  <a:pos x="24" y="39"/>
                </a:cxn>
                <a:cxn ang="0">
                  <a:pos x="25" y="50"/>
                </a:cxn>
                <a:cxn ang="0">
                  <a:pos x="29" y="61"/>
                </a:cxn>
                <a:cxn ang="0">
                  <a:pos x="36" y="69"/>
                </a:cxn>
                <a:cxn ang="0">
                  <a:pos x="44" y="74"/>
                </a:cxn>
                <a:cxn ang="0">
                  <a:pos x="50" y="76"/>
                </a:cxn>
                <a:cxn ang="0">
                  <a:pos x="61" y="75"/>
                </a:cxn>
                <a:cxn ang="0">
                  <a:pos x="70" y="72"/>
                </a:cxn>
                <a:cxn ang="0">
                  <a:pos x="79" y="67"/>
                </a:cxn>
                <a:cxn ang="0">
                  <a:pos x="85" y="72"/>
                </a:cxn>
                <a:cxn ang="0">
                  <a:pos x="66" y="86"/>
                </a:cxn>
                <a:cxn ang="0">
                  <a:pos x="44" y="91"/>
                </a:cxn>
                <a:cxn ang="0">
                  <a:pos x="31" y="89"/>
                </a:cxn>
                <a:cxn ang="0">
                  <a:pos x="18" y="84"/>
                </a:cxn>
                <a:cxn ang="0">
                  <a:pos x="9" y="74"/>
                </a:cxn>
                <a:cxn ang="0">
                  <a:pos x="3" y="62"/>
                </a:cxn>
                <a:cxn ang="0">
                  <a:pos x="0" y="50"/>
                </a:cxn>
                <a:cxn ang="0">
                  <a:pos x="2" y="34"/>
                </a:cxn>
                <a:cxn ang="0">
                  <a:pos x="2" y="34"/>
                </a:cxn>
                <a:cxn ang="0">
                  <a:pos x="62" y="29"/>
                </a:cxn>
                <a:cxn ang="0">
                  <a:pos x="62" y="29"/>
                </a:cxn>
                <a:cxn ang="0">
                  <a:pos x="59" y="18"/>
                </a:cxn>
                <a:cxn ang="0">
                  <a:pos x="53" y="10"/>
                </a:cxn>
                <a:cxn ang="0">
                  <a:pos x="44" y="7"/>
                </a:cxn>
                <a:cxn ang="0">
                  <a:pos x="31" y="13"/>
                </a:cxn>
                <a:cxn ang="0">
                  <a:pos x="25" y="30"/>
                </a:cxn>
                <a:cxn ang="0">
                  <a:pos x="48" y="30"/>
                </a:cxn>
                <a:cxn ang="0">
                  <a:pos x="55" y="29"/>
                </a:cxn>
                <a:cxn ang="0">
                  <a:pos x="59" y="29"/>
                </a:cxn>
                <a:cxn ang="0">
                  <a:pos x="62" y="29"/>
                </a:cxn>
                <a:cxn ang="0">
                  <a:pos x="62" y="29"/>
                </a:cxn>
              </a:cxnLst>
              <a:rect l="0" t="0" r="r" b="b"/>
              <a:pathLst>
                <a:path w="85" h="91">
                  <a:moveTo>
                    <a:pt x="2" y="34"/>
                  </a:moveTo>
                  <a:lnTo>
                    <a:pt x="2" y="34"/>
                  </a:lnTo>
                  <a:cubicBezTo>
                    <a:pt x="3" y="28"/>
                    <a:pt x="5" y="24"/>
                    <a:pt x="6" y="22"/>
                  </a:cubicBezTo>
                  <a:cubicBezTo>
                    <a:pt x="10" y="16"/>
                    <a:pt x="14" y="12"/>
                    <a:pt x="19" y="9"/>
                  </a:cubicBezTo>
                  <a:cubicBezTo>
                    <a:pt x="23" y="5"/>
                    <a:pt x="27" y="3"/>
                    <a:pt x="31" y="2"/>
                  </a:cubicBezTo>
                  <a:cubicBezTo>
                    <a:pt x="35" y="1"/>
                    <a:pt x="39" y="0"/>
                    <a:pt x="42" y="0"/>
                  </a:cubicBezTo>
                  <a:cubicBezTo>
                    <a:pt x="48" y="0"/>
                    <a:pt x="53" y="1"/>
                    <a:pt x="57" y="2"/>
                  </a:cubicBezTo>
                  <a:cubicBezTo>
                    <a:pt x="61" y="3"/>
                    <a:pt x="65" y="4"/>
                    <a:pt x="67" y="6"/>
                  </a:cubicBezTo>
                  <a:cubicBezTo>
                    <a:pt x="71" y="9"/>
                    <a:pt x="74" y="12"/>
                    <a:pt x="77" y="14"/>
                  </a:cubicBezTo>
                  <a:cubicBezTo>
                    <a:pt x="79" y="17"/>
                    <a:pt x="81" y="20"/>
                    <a:pt x="82" y="24"/>
                  </a:cubicBezTo>
                  <a:cubicBezTo>
                    <a:pt x="84" y="28"/>
                    <a:pt x="85" y="32"/>
                    <a:pt x="85" y="38"/>
                  </a:cubicBezTo>
                  <a:lnTo>
                    <a:pt x="73" y="37"/>
                  </a:lnTo>
                  <a:cubicBezTo>
                    <a:pt x="70" y="37"/>
                    <a:pt x="63" y="37"/>
                    <a:pt x="53" y="36"/>
                  </a:cubicBezTo>
                  <a:cubicBezTo>
                    <a:pt x="49" y="36"/>
                    <a:pt x="46" y="36"/>
                    <a:pt x="44" y="36"/>
                  </a:cubicBezTo>
                  <a:cubicBezTo>
                    <a:pt x="44" y="36"/>
                    <a:pt x="40" y="36"/>
                    <a:pt x="33" y="36"/>
                  </a:cubicBezTo>
                  <a:lnTo>
                    <a:pt x="24" y="36"/>
                  </a:lnTo>
                  <a:cubicBezTo>
                    <a:pt x="24" y="37"/>
                    <a:pt x="24" y="38"/>
                    <a:pt x="24" y="39"/>
                  </a:cubicBezTo>
                  <a:cubicBezTo>
                    <a:pt x="24" y="42"/>
                    <a:pt x="24" y="46"/>
                    <a:pt x="25" y="50"/>
                  </a:cubicBezTo>
                  <a:cubicBezTo>
                    <a:pt x="26" y="54"/>
                    <a:pt x="28" y="58"/>
                    <a:pt x="29" y="61"/>
                  </a:cubicBezTo>
                  <a:cubicBezTo>
                    <a:pt x="31" y="64"/>
                    <a:pt x="33" y="67"/>
                    <a:pt x="36" y="69"/>
                  </a:cubicBezTo>
                  <a:cubicBezTo>
                    <a:pt x="39" y="71"/>
                    <a:pt x="41" y="73"/>
                    <a:pt x="44" y="74"/>
                  </a:cubicBezTo>
                  <a:lnTo>
                    <a:pt x="50" y="76"/>
                  </a:lnTo>
                  <a:cubicBezTo>
                    <a:pt x="56" y="76"/>
                    <a:pt x="59" y="75"/>
                    <a:pt x="61" y="75"/>
                  </a:cubicBezTo>
                  <a:cubicBezTo>
                    <a:pt x="64" y="74"/>
                    <a:pt x="67" y="73"/>
                    <a:pt x="70" y="72"/>
                  </a:cubicBezTo>
                  <a:cubicBezTo>
                    <a:pt x="72" y="71"/>
                    <a:pt x="75" y="69"/>
                    <a:pt x="79" y="67"/>
                  </a:cubicBezTo>
                  <a:cubicBezTo>
                    <a:pt x="81" y="69"/>
                    <a:pt x="83" y="70"/>
                    <a:pt x="85" y="72"/>
                  </a:cubicBezTo>
                  <a:cubicBezTo>
                    <a:pt x="79" y="78"/>
                    <a:pt x="73" y="83"/>
                    <a:pt x="66" y="86"/>
                  </a:cubicBezTo>
                  <a:cubicBezTo>
                    <a:pt x="60" y="89"/>
                    <a:pt x="52" y="91"/>
                    <a:pt x="44" y="91"/>
                  </a:cubicBezTo>
                  <a:cubicBezTo>
                    <a:pt x="39" y="91"/>
                    <a:pt x="34" y="90"/>
                    <a:pt x="31" y="89"/>
                  </a:cubicBezTo>
                  <a:cubicBezTo>
                    <a:pt x="26" y="88"/>
                    <a:pt x="22" y="86"/>
                    <a:pt x="18" y="84"/>
                  </a:cubicBezTo>
                  <a:cubicBezTo>
                    <a:pt x="15" y="81"/>
                    <a:pt x="11" y="78"/>
                    <a:pt x="9" y="74"/>
                  </a:cubicBezTo>
                  <a:cubicBezTo>
                    <a:pt x="6" y="70"/>
                    <a:pt x="4" y="66"/>
                    <a:pt x="3" y="62"/>
                  </a:cubicBezTo>
                  <a:cubicBezTo>
                    <a:pt x="1" y="57"/>
                    <a:pt x="0" y="53"/>
                    <a:pt x="0" y="50"/>
                  </a:cubicBezTo>
                  <a:cubicBezTo>
                    <a:pt x="0" y="44"/>
                    <a:pt x="1" y="38"/>
                    <a:pt x="2" y="34"/>
                  </a:cubicBezTo>
                  <a:lnTo>
                    <a:pt x="2" y="34"/>
                  </a:lnTo>
                  <a:close/>
                  <a:moveTo>
                    <a:pt x="62" y="29"/>
                  </a:moveTo>
                  <a:lnTo>
                    <a:pt x="62" y="29"/>
                  </a:lnTo>
                  <a:cubicBezTo>
                    <a:pt x="62" y="25"/>
                    <a:pt x="61" y="22"/>
                    <a:pt x="59" y="18"/>
                  </a:cubicBezTo>
                  <a:cubicBezTo>
                    <a:pt x="58" y="15"/>
                    <a:pt x="56" y="12"/>
                    <a:pt x="53" y="10"/>
                  </a:cubicBezTo>
                  <a:cubicBezTo>
                    <a:pt x="50" y="8"/>
                    <a:pt x="47" y="7"/>
                    <a:pt x="44" y="7"/>
                  </a:cubicBezTo>
                  <a:cubicBezTo>
                    <a:pt x="39" y="7"/>
                    <a:pt x="35" y="9"/>
                    <a:pt x="31" y="13"/>
                  </a:cubicBezTo>
                  <a:cubicBezTo>
                    <a:pt x="27" y="17"/>
                    <a:pt x="25" y="23"/>
                    <a:pt x="25" y="30"/>
                  </a:cubicBezTo>
                  <a:lnTo>
                    <a:pt x="48" y="30"/>
                  </a:lnTo>
                  <a:cubicBezTo>
                    <a:pt x="50" y="30"/>
                    <a:pt x="52" y="30"/>
                    <a:pt x="55" y="29"/>
                  </a:cubicBezTo>
                  <a:cubicBezTo>
                    <a:pt x="57" y="29"/>
                    <a:pt x="58" y="29"/>
                    <a:pt x="59" y="29"/>
                  </a:cubicBezTo>
                  <a:cubicBezTo>
                    <a:pt x="60" y="29"/>
                    <a:pt x="60" y="29"/>
                    <a:pt x="62" y="29"/>
                  </a:cubicBezTo>
                  <a:lnTo>
                    <a:pt x="62" y="29"/>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56" name="Freeform 436"/>
            <p:cNvSpPr>
              <a:spLocks/>
            </p:cNvSpPr>
            <p:nvPr/>
          </p:nvSpPr>
          <p:spPr bwMode="auto">
            <a:xfrm>
              <a:off x="4377" y="6343"/>
              <a:ext cx="85" cy="119"/>
            </a:xfrm>
            <a:custGeom>
              <a:avLst/>
              <a:gdLst/>
              <a:ahLst/>
              <a:cxnLst>
                <a:cxn ang="0">
                  <a:pos x="0" y="58"/>
                </a:cxn>
                <a:cxn ang="0">
                  <a:pos x="0" y="58"/>
                </a:cxn>
                <a:cxn ang="0">
                  <a:pos x="5" y="58"/>
                </a:cxn>
                <a:cxn ang="0">
                  <a:pos x="7" y="58"/>
                </a:cxn>
                <a:cxn ang="0">
                  <a:pos x="8" y="59"/>
                </a:cxn>
                <a:cxn ang="0">
                  <a:pos x="15" y="71"/>
                </a:cxn>
                <a:cxn ang="0">
                  <a:pos x="22" y="78"/>
                </a:cxn>
                <a:cxn ang="0">
                  <a:pos x="30" y="81"/>
                </a:cxn>
                <a:cxn ang="0">
                  <a:pos x="37" y="82"/>
                </a:cxn>
                <a:cxn ang="0">
                  <a:pos x="48" y="78"/>
                </a:cxn>
                <a:cxn ang="0">
                  <a:pos x="53" y="69"/>
                </a:cxn>
                <a:cxn ang="0">
                  <a:pos x="51" y="63"/>
                </a:cxn>
                <a:cxn ang="0">
                  <a:pos x="44" y="59"/>
                </a:cxn>
                <a:cxn ang="0">
                  <a:pos x="31" y="55"/>
                </a:cxn>
                <a:cxn ang="0">
                  <a:pos x="19" y="52"/>
                </a:cxn>
                <a:cxn ang="0">
                  <a:pos x="10" y="47"/>
                </a:cxn>
                <a:cxn ang="0">
                  <a:pos x="4" y="39"/>
                </a:cxn>
                <a:cxn ang="0">
                  <a:pos x="2" y="29"/>
                </a:cxn>
                <a:cxn ang="0">
                  <a:pos x="4" y="16"/>
                </a:cxn>
                <a:cxn ang="0">
                  <a:pos x="10" y="7"/>
                </a:cxn>
                <a:cxn ang="0">
                  <a:pos x="19" y="2"/>
                </a:cxn>
                <a:cxn ang="0">
                  <a:pos x="32" y="0"/>
                </a:cxn>
                <a:cxn ang="0">
                  <a:pos x="50" y="1"/>
                </a:cxn>
                <a:cxn ang="0">
                  <a:pos x="62" y="5"/>
                </a:cxn>
                <a:cxn ang="0">
                  <a:pos x="64" y="16"/>
                </a:cxn>
                <a:cxn ang="0">
                  <a:pos x="65" y="26"/>
                </a:cxn>
                <a:cxn ang="0">
                  <a:pos x="65" y="28"/>
                </a:cxn>
                <a:cxn ang="0">
                  <a:pos x="60" y="28"/>
                </a:cxn>
                <a:cxn ang="0">
                  <a:pos x="57" y="28"/>
                </a:cxn>
                <a:cxn ang="0">
                  <a:pos x="55" y="24"/>
                </a:cxn>
                <a:cxn ang="0">
                  <a:pos x="45" y="11"/>
                </a:cxn>
                <a:cxn ang="0">
                  <a:pos x="33" y="7"/>
                </a:cxn>
                <a:cxn ang="0">
                  <a:pos x="21" y="11"/>
                </a:cxn>
                <a:cxn ang="0">
                  <a:pos x="17" y="19"/>
                </a:cxn>
                <a:cxn ang="0">
                  <a:pos x="21" y="26"/>
                </a:cxn>
                <a:cxn ang="0">
                  <a:pos x="33" y="32"/>
                </a:cxn>
                <a:cxn ang="0">
                  <a:pos x="53" y="38"/>
                </a:cxn>
                <a:cxn ang="0">
                  <a:pos x="67" y="48"/>
                </a:cxn>
                <a:cxn ang="0">
                  <a:pos x="70" y="62"/>
                </a:cxn>
                <a:cxn ang="0">
                  <a:pos x="61" y="82"/>
                </a:cxn>
                <a:cxn ang="0">
                  <a:pos x="35" y="90"/>
                </a:cxn>
                <a:cxn ang="0">
                  <a:pos x="23" y="89"/>
                </a:cxn>
                <a:cxn ang="0">
                  <a:pos x="13" y="87"/>
                </a:cxn>
                <a:cxn ang="0">
                  <a:pos x="5" y="84"/>
                </a:cxn>
                <a:cxn ang="0">
                  <a:pos x="3" y="82"/>
                </a:cxn>
                <a:cxn ang="0">
                  <a:pos x="2" y="74"/>
                </a:cxn>
                <a:cxn ang="0">
                  <a:pos x="0" y="58"/>
                </a:cxn>
                <a:cxn ang="0">
                  <a:pos x="0" y="58"/>
                </a:cxn>
              </a:cxnLst>
              <a:rect l="0" t="0" r="r" b="b"/>
              <a:pathLst>
                <a:path w="70" h="90">
                  <a:moveTo>
                    <a:pt x="0" y="58"/>
                  </a:moveTo>
                  <a:lnTo>
                    <a:pt x="0" y="58"/>
                  </a:lnTo>
                  <a:cubicBezTo>
                    <a:pt x="2" y="58"/>
                    <a:pt x="4" y="58"/>
                    <a:pt x="5" y="58"/>
                  </a:cubicBezTo>
                  <a:cubicBezTo>
                    <a:pt x="5" y="58"/>
                    <a:pt x="6" y="58"/>
                    <a:pt x="7" y="58"/>
                  </a:cubicBezTo>
                  <a:lnTo>
                    <a:pt x="8" y="59"/>
                  </a:lnTo>
                  <a:cubicBezTo>
                    <a:pt x="12" y="66"/>
                    <a:pt x="14" y="70"/>
                    <a:pt x="15" y="71"/>
                  </a:cubicBezTo>
                  <a:cubicBezTo>
                    <a:pt x="18" y="74"/>
                    <a:pt x="20" y="76"/>
                    <a:pt x="22" y="78"/>
                  </a:cubicBezTo>
                  <a:cubicBezTo>
                    <a:pt x="24" y="79"/>
                    <a:pt x="27" y="80"/>
                    <a:pt x="30" y="81"/>
                  </a:cubicBezTo>
                  <a:cubicBezTo>
                    <a:pt x="32" y="82"/>
                    <a:pt x="35" y="82"/>
                    <a:pt x="37" y="82"/>
                  </a:cubicBezTo>
                  <a:cubicBezTo>
                    <a:pt x="42" y="82"/>
                    <a:pt x="45" y="81"/>
                    <a:pt x="48" y="78"/>
                  </a:cubicBezTo>
                  <a:cubicBezTo>
                    <a:pt x="51" y="75"/>
                    <a:pt x="53" y="72"/>
                    <a:pt x="53" y="69"/>
                  </a:cubicBezTo>
                  <a:cubicBezTo>
                    <a:pt x="53" y="67"/>
                    <a:pt x="52" y="65"/>
                    <a:pt x="51" y="63"/>
                  </a:cubicBezTo>
                  <a:cubicBezTo>
                    <a:pt x="50" y="62"/>
                    <a:pt x="48" y="60"/>
                    <a:pt x="44" y="59"/>
                  </a:cubicBezTo>
                  <a:cubicBezTo>
                    <a:pt x="42" y="58"/>
                    <a:pt x="38" y="57"/>
                    <a:pt x="31" y="55"/>
                  </a:cubicBezTo>
                  <a:cubicBezTo>
                    <a:pt x="24" y="53"/>
                    <a:pt x="20" y="52"/>
                    <a:pt x="19" y="52"/>
                  </a:cubicBezTo>
                  <a:cubicBezTo>
                    <a:pt x="15" y="50"/>
                    <a:pt x="13" y="49"/>
                    <a:pt x="10" y="47"/>
                  </a:cubicBezTo>
                  <a:cubicBezTo>
                    <a:pt x="7" y="44"/>
                    <a:pt x="6" y="42"/>
                    <a:pt x="4" y="39"/>
                  </a:cubicBezTo>
                  <a:cubicBezTo>
                    <a:pt x="2" y="35"/>
                    <a:pt x="2" y="32"/>
                    <a:pt x="2" y="29"/>
                  </a:cubicBezTo>
                  <a:cubicBezTo>
                    <a:pt x="2" y="24"/>
                    <a:pt x="2" y="19"/>
                    <a:pt x="4" y="16"/>
                  </a:cubicBezTo>
                  <a:cubicBezTo>
                    <a:pt x="5" y="13"/>
                    <a:pt x="7" y="10"/>
                    <a:pt x="10" y="7"/>
                  </a:cubicBezTo>
                  <a:cubicBezTo>
                    <a:pt x="12" y="5"/>
                    <a:pt x="15" y="4"/>
                    <a:pt x="19" y="2"/>
                  </a:cubicBezTo>
                  <a:cubicBezTo>
                    <a:pt x="23" y="0"/>
                    <a:pt x="28" y="0"/>
                    <a:pt x="32" y="0"/>
                  </a:cubicBezTo>
                  <a:cubicBezTo>
                    <a:pt x="39" y="0"/>
                    <a:pt x="45" y="0"/>
                    <a:pt x="50" y="1"/>
                  </a:cubicBezTo>
                  <a:cubicBezTo>
                    <a:pt x="55" y="2"/>
                    <a:pt x="59" y="3"/>
                    <a:pt x="62" y="5"/>
                  </a:cubicBezTo>
                  <a:cubicBezTo>
                    <a:pt x="63" y="7"/>
                    <a:pt x="63" y="10"/>
                    <a:pt x="64" y="16"/>
                  </a:cubicBezTo>
                  <a:cubicBezTo>
                    <a:pt x="65" y="22"/>
                    <a:pt x="65" y="25"/>
                    <a:pt x="65" y="26"/>
                  </a:cubicBezTo>
                  <a:cubicBezTo>
                    <a:pt x="65" y="27"/>
                    <a:pt x="65" y="27"/>
                    <a:pt x="65" y="28"/>
                  </a:cubicBezTo>
                  <a:cubicBezTo>
                    <a:pt x="63" y="28"/>
                    <a:pt x="62" y="28"/>
                    <a:pt x="60" y="28"/>
                  </a:cubicBezTo>
                  <a:cubicBezTo>
                    <a:pt x="60" y="28"/>
                    <a:pt x="59" y="28"/>
                    <a:pt x="57" y="28"/>
                  </a:cubicBezTo>
                  <a:cubicBezTo>
                    <a:pt x="57" y="27"/>
                    <a:pt x="56" y="26"/>
                    <a:pt x="55" y="24"/>
                  </a:cubicBezTo>
                  <a:cubicBezTo>
                    <a:pt x="52" y="18"/>
                    <a:pt x="48" y="13"/>
                    <a:pt x="45" y="11"/>
                  </a:cubicBezTo>
                  <a:cubicBezTo>
                    <a:pt x="41" y="8"/>
                    <a:pt x="37" y="7"/>
                    <a:pt x="33" y="7"/>
                  </a:cubicBezTo>
                  <a:cubicBezTo>
                    <a:pt x="28" y="7"/>
                    <a:pt x="24" y="9"/>
                    <a:pt x="21" y="11"/>
                  </a:cubicBezTo>
                  <a:cubicBezTo>
                    <a:pt x="18" y="13"/>
                    <a:pt x="17" y="16"/>
                    <a:pt x="17" y="19"/>
                  </a:cubicBezTo>
                  <a:cubicBezTo>
                    <a:pt x="17" y="22"/>
                    <a:pt x="18" y="24"/>
                    <a:pt x="21" y="26"/>
                  </a:cubicBezTo>
                  <a:cubicBezTo>
                    <a:pt x="23" y="29"/>
                    <a:pt x="27" y="31"/>
                    <a:pt x="33" y="32"/>
                  </a:cubicBezTo>
                  <a:cubicBezTo>
                    <a:pt x="42" y="34"/>
                    <a:pt x="49" y="36"/>
                    <a:pt x="53" y="38"/>
                  </a:cubicBezTo>
                  <a:cubicBezTo>
                    <a:pt x="60" y="41"/>
                    <a:pt x="64" y="44"/>
                    <a:pt x="67" y="48"/>
                  </a:cubicBezTo>
                  <a:cubicBezTo>
                    <a:pt x="69" y="52"/>
                    <a:pt x="70" y="57"/>
                    <a:pt x="70" y="62"/>
                  </a:cubicBezTo>
                  <a:cubicBezTo>
                    <a:pt x="70" y="70"/>
                    <a:pt x="67" y="76"/>
                    <a:pt x="61" y="82"/>
                  </a:cubicBezTo>
                  <a:cubicBezTo>
                    <a:pt x="55" y="87"/>
                    <a:pt x="46" y="90"/>
                    <a:pt x="35" y="90"/>
                  </a:cubicBezTo>
                  <a:cubicBezTo>
                    <a:pt x="33" y="90"/>
                    <a:pt x="29" y="89"/>
                    <a:pt x="23" y="89"/>
                  </a:cubicBezTo>
                  <a:cubicBezTo>
                    <a:pt x="20" y="88"/>
                    <a:pt x="17" y="88"/>
                    <a:pt x="13" y="87"/>
                  </a:cubicBezTo>
                  <a:cubicBezTo>
                    <a:pt x="12" y="86"/>
                    <a:pt x="9" y="85"/>
                    <a:pt x="5" y="84"/>
                  </a:cubicBezTo>
                  <a:cubicBezTo>
                    <a:pt x="4" y="83"/>
                    <a:pt x="4" y="83"/>
                    <a:pt x="3" y="82"/>
                  </a:cubicBezTo>
                  <a:cubicBezTo>
                    <a:pt x="3" y="82"/>
                    <a:pt x="3" y="79"/>
                    <a:pt x="2" y="74"/>
                  </a:cubicBezTo>
                  <a:cubicBezTo>
                    <a:pt x="1" y="65"/>
                    <a:pt x="0" y="60"/>
                    <a:pt x="0" y="58"/>
                  </a:cubicBezTo>
                  <a:lnTo>
                    <a:pt x="0" y="58"/>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57" name="Freeform 437"/>
            <p:cNvSpPr>
              <a:spLocks/>
            </p:cNvSpPr>
            <p:nvPr/>
          </p:nvSpPr>
          <p:spPr bwMode="auto">
            <a:xfrm>
              <a:off x="4480" y="6320"/>
              <a:ext cx="71" cy="139"/>
            </a:xfrm>
            <a:custGeom>
              <a:avLst/>
              <a:gdLst/>
              <a:ahLst/>
              <a:cxnLst>
                <a:cxn ang="0">
                  <a:pos x="0" y="26"/>
                </a:cxn>
                <a:cxn ang="0">
                  <a:pos x="0" y="26"/>
                </a:cxn>
                <a:cxn ang="0">
                  <a:pos x="18" y="16"/>
                </a:cxn>
                <a:cxn ang="0">
                  <a:pos x="29" y="0"/>
                </a:cxn>
                <a:cxn ang="0">
                  <a:pos x="35" y="0"/>
                </a:cxn>
                <a:cxn ang="0">
                  <a:pos x="36" y="5"/>
                </a:cxn>
                <a:cxn ang="0">
                  <a:pos x="36" y="14"/>
                </a:cxn>
                <a:cxn ang="0">
                  <a:pos x="36" y="20"/>
                </a:cxn>
                <a:cxn ang="0">
                  <a:pos x="36" y="22"/>
                </a:cxn>
                <a:cxn ang="0">
                  <a:pos x="38" y="22"/>
                </a:cxn>
                <a:cxn ang="0">
                  <a:pos x="48" y="22"/>
                </a:cxn>
                <a:cxn ang="0">
                  <a:pos x="56" y="22"/>
                </a:cxn>
                <a:cxn ang="0">
                  <a:pos x="56" y="27"/>
                </a:cxn>
                <a:cxn ang="0">
                  <a:pos x="56" y="32"/>
                </a:cxn>
                <a:cxn ang="0">
                  <a:pos x="50" y="33"/>
                </a:cxn>
                <a:cxn ang="0">
                  <a:pos x="47" y="33"/>
                </a:cxn>
                <a:cxn ang="0">
                  <a:pos x="42" y="33"/>
                </a:cxn>
                <a:cxn ang="0">
                  <a:pos x="40" y="32"/>
                </a:cxn>
                <a:cxn ang="0">
                  <a:pos x="35" y="33"/>
                </a:cxn>
                <a:cxn ang="0">
                  <a:pos x="35" y="72"/>
                </a:cxn>
                <a:cxn ang="0">
                  <a:pos x="35" y="86"/>
                </a:cxn>
                <a:cxn ang="0">
                  <a:pos x="38" y="92"/>
                </a:cxn>
                <a:cxn ang="0">
                  <a:pos x="43" y="93"/>
                </a:cxn>
                <a:cxn ang="0">
                  <a:pos x="47" y="93"/>
                </a:cxn>
                <a:cxn ang="0">
                  <a:pos x="52" y="90"/>
                </a:cxn>
                <a:cxn ang="0">
                  <a:pos x="54" y="88"/>
                </a:cxn>
                <a:cxn ang="0">
                  <a:pos x="58" y="92"/>
                </a:cxn>
                <a:cxn ang="0">
                  <a:pos x="58" y="93"/>
                </a:cxn>
                <a:cxn ang="0">
                  <a:pos x="48" y="102"/>
                </a:cxn>
                <a:cxn ang="0">
                  <a:pos x="34" y="105"/>
                </a:cxn>
                <a:cxn ang="0">
                  <a:pos x="18" y="99"/>
                </a:cxn>
                <a:cxn ang="0">
                  <a:pos x="12" y="80"/>
                </a:cxn>
                <a:cxn ang="0">
                  <a:pos x="13" y="62"/>
                </a:cxn>
                <a:cxn ang="0">
                  <a:pos x="13" y="33"/>
                </a:cxn>
                <a:cxn ang="0">
                  <a:pos x="9" y="33"/>
                </a:cxn>
                <a:cxn ang="0">
                  <a:pos x="2" y="33"/>
                </a:cxn>
                <a:cxn ang="0">
                  <a:pos x="1" y="32"/>
                </a:cxn>
                <a:cxn ang="0">
                  <a:pos x="0" y="31"/>
                </a:cxn>
                <a:cxn ang="0">
                  <a:pos x="0" y="26"/>
                </a:cxn>
                <a:cxn ang="0">
                  <a:pos x="0" y="26"/>
                </a:cxn>
              </a:cxnLst>
              <a:rect l="0" t="0" r="r" b="b"/>
              <a:pathLst>
                <a:path w="58" h="105">
                  <a:moveTo>
                    <a:pt x="0" y="26"/>
                  </a:moveTo>
                  <a:lnTo>
                    <a:pt x="0" y="26"/>
                  </a:lnTo>
                  <a:cubicBezTo>
                    <a:pt x="8" y="23"/>
                    <a:pt x="14" y="19"/>
                    <a:pt x="18" y="16"/>
                  </a:cubicBezTo>
                  <a:cubicBezTo>
                    <a:pt x="21" y="13"/>
                    <a:pt x="25" y="7"/>
                    <a:pt x="29" y="0"/>
                  </a:cubicBezTo>
                  <a:lnTo>
                    <a:pt x="35" y="0"/>
                  </a:lnTo>
                  <a:cubicBezTo>
                    <a:pt x="36" y="1"/>
                    <a:pt x="36" y="3"/>
                    <a:pt x="36" y="5"/>
                  </a:cubicBezTo>
                  <a:cubicBezTo>
                    <a:pt x="36" y="9"/>
                    <a:pt x="36" y="12"/>
                    <a:pt x="36" y="14"/>
                  </a:cubicBezTo>
                  <a:lnTo>
                    <a:pt x="36" y="20"/>
                  </a:lnTo>
                  <a:cubicBezTo>
                    <a:pt x="36" y="20"/>
                    <a:pt x="36" y="21"/>
                    <a:pt x="36" y="22"/>
                  </a:cubicBezTo>
                  <a:lnTo>
                    <a:pt x="38" y="22"/>
                  </a:lnTo>
                  <a:cubicBezTo>
                    <a:pt x="39" y="22"/>
                    <a:pt x="42" y="22"/>
                    <a:pt x="48" y="22"/>
                  </a:cubicBezTo>
                  <a:cubicBezTo>
                    <a:pt x="48" y="22"/>
                    <a:pt x="51" y="22"/>
                    <a:pt x="56" y="22"/>
                  </a:cubicBezTo>
                  <a:cubicBezTo>
                    <a:pt x="56" y="24"/>
                    <a:pt x="56" y="25"/>
                    <a:pt x="56" y="27"/>
                  </a:cubicBezTo>
                  <a:cubicBezTo>
                    <a:pt x="56" y="28"/>
                    <a:pt x="56" y="30"/>
                    <a:pt x="56" y="32"/>
                  </a:cubicBezTo>
                  <a:cubicBezTo>
                    <a:pt x="53" y="33"/>
                    <a:pt x="52" y="33"/>
                    <a:pt x="50" y="33"/>
                  </a:cubicBezTo>
                  <a:cubicBezTo>
                    <a:pt x="50" y="33"/>
                    <a:pt x="49" y="33"/>
                    <a:pt x="47" y="33"/>
                  </a:cubicBezTo>
                  <a:lnTo>
                    <a:pt x="42" y="33"/>
                  </a:lnTo>
                  <a:lnTo>
                    <a:pt x="40" y="32"/>
                  </a:lnTo>
                  <a:lnTo>
                    <a:pt x="35" y="33"/>
                  </a:lnTo>
                  <a:lnTo>
                    <a:pt x="35" y="72"/>
                  </a:lnTo>
                  <a:cubicBezTo>
                    <a:pt x="35" y="80"/>
                    <a:pt x="35" y="85"/>
                    <a:pt x="35" y="86"/>
                  </a:cubicBezTo>
                  <a:cubicBezTo>
                    <a:pt x="36" y="88"/>
                    <a:pt x="36" y="90"/>
                    <a:pt x="38" y="92"/>
                  </a:cubicBezTo>
                  <a:cubicBezTo>
                    <a:pt x="39" y="93"/>
                    <a:pt x="41" y="93"/>
                    <a:pt x="43" y="93"/>
                  </a:cubicBezTo>
                  <a:cubicBezTo>
                    <a:pt x="45" y="93"/>
                    <a:pt x="46" y="93"/>
                    <a:pt x="47" y="93"/>
                  </a:cubicBezTo>
                  <a:cubicBezTo>
                    <a:pt x="48" y="92"/>
                    <a:pt x="49" y="91"/>
                    <a:pt x="52" y="90"/>
                  </a:cubicBezTo>
                  <a:cubicBezTo>
                    <a:pt x="52" y="89"/>
                    <a:pt x="53" y="89"/>
                    <a:pt x="54" y="88"/>
                  </a:cubicBezTo>
                  <a:cubicBezTo>
                    <a:pt x="55" y="89"/>
                    <a:pt x="57" y="91"/>
                    <a:pt x="58" y="92"/>
                  </a:cubicBezTo>
                  <a:lnTo>
                    <a:pt x="58" y="93"/>
                  </a:lnTo>
                  <a:cubicBezTo>
                    <a:pt x="56" y="97"/>
                    <a:pt x="52" y="100"/>
                    <a:pt x="48" y="102"/>
                  </a:cubicBezTo>
                  <a:cubicBezTo>
                    <a:pt x="43" y="104"/>
                    <a:pt x="39" y="105"/>
                    <a:pt x="34" y="105"/>
                  </a:cubicBezTo>
                  <a:cubicBezTo>
                    <a:pt x="27" y="105"/>
                    <a:pt x="22" y="103"/>
                    <a:pt x="18" y="99"/>
                  </a:cubicBezTo>
                  <a:cubicBezTo>
                    <a:pt x="14" y="95"/>
                    <a:pt x="12" y="89"/>
                    <a:pt x="12" y="80"/>
                  </a:cubicBezTo>
                  <a:lnTo>
                    <a:pt x="13" y="62"/>
                  </a:lnTo>
                  <a:lnTo>
                    <a:pt x="13" y="33"/>
                  </a:lnTo>
                  <a:lnTo>
                    <a:pt x="9" y="33"/>
                  </a:lnTo>
                  <a:lnTo>
                    <a:pt x="2" y="33"/>
                  </a:lnTo>
                  <a:lnTo>
                    <a:pt x="1" y="32"/>
                  </a:lnTo>
                  <a:cubicBezTo>
                    <a:pt x="0" y="32"/>
                    <a:pt x="0" y="31"/>
                    <a:pt x="0" y="31"/>
                  </a:cubicBezTo>
                  <a:cubicBezTo>
                    <a:pt x="0" y="30"/>
                    <a:pt x="0" y="29"/>
                    <a:pt x="0" y="26"/>
                  </a:cubicBezTo>
                  <a:lnTo>
                    <a:pt x="0" y="26"/>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58" name="Freeform 438"/>
            <p:cNvSpPr>
              <a:spLocks/>
            </p:cNvSpPr>
            <p:nvPr/>
          </p:nvSpPr>
          <p:spPr bwMode="auto">
            <a:xfrm>
              <a:off x="1252" y="8785"/>
              <a:ext cx="861" cy="1"/>
            </a:xfrm>
            <a:custGeom>
              <a:avLst/>
              <a:gdLst/>
              <a:ahLst/>
              <a:cxnLst>
                <a:cxn ang="0">
                  <a:pos x="0" y="0"/>
                </a:cxn>
                <a:cxn ang="0">
                  <a:pos x="0" y="0"/>
                </a:cxn>
                <a:cxn ang="0">
                  <a:pos x="707" y="0"/>
                </a:cxn>
              </a:cxnLst>
              <a:rect l="0" t="0" r="r" b="b"/>
              <a:pathLst>
                <a:path w="707">
                  <a:moveTo>
                    <a:pt x="0" y="0"/>
                  </a:moveTo>
                  <a:lnTo>
                    <a:pt x="0" y="0"/>
                  </a:lnTo>
                  <a:lnTo>
                    <a:pt x="707" y="0"/>
                  </a:lnTo>
                </a:path>
              </a:pathLst>
            </a:custGeom>
            <a:noFill/>
            <a:ln w="7938"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59" name="Freeform 439"/>
            <p:cNvSpPr>
              <a:spLocks/>
            </p:cNvSpPr>
            <p:nvPr/>
          </p:nvSpPr>
          <p:spPr bwMode="auto">
            <a:xfrm>
              <a:off x="2304" y="8785"/>
              <a:ext cx="713" cy="1"/>
            </a:xfrm>
            <a:custGeom>
              <a:avLst/>
              <a:gdLst/>
              <a:ahLst/>
              <a:cxnLst>
                <a:cxn ang="0">
                  <a:pos x="0" y="0"/>
                </a:cxn>
                <a:cxn ang="0">
                  <a:pos x="0" y="0"/>
                </a:cxn>
                <a:cxn ang="0">
                  <a:pos x="586" y="0"/>
                </a:cxn>
              </a:cxnLst>
              <a:rect l="0" t="0" r="r" b="b"/>
              <a:pathLst>
                <a:path w="586">
                  <a:moveTo>
                    <a:pt x="0" y="0"/>
                  </a:moveTo>
                  <a:lnTo>
                    <a:pt x="0" y="0"/>
                  </a:lnTo>
                  <a:lnTo>
                    <a:pt x="586" y="0"/>
                  </a:lnTo>
                </a:path>
              </a:pathLst>
            </a:custGeom>
            <a:noFill/>
            <a:ln w="7938"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60" name="Freeform 440"/>
            <p:cNvSpPr>
              <a:spLocks/>
            </p:cNvSpPr>
            <p:nvPr/>
          </p:nvSpPr>
          <p:spPr bwMode="auto">
            <a:xfrm>
              <a:off x="3177" y="8785"/>
              <a:ext cx="396" cy="1"/>
            </a:xfrm>
            <a:custGeom>
              <a:avLst/>
              <a:gdLst/>
              <a:ahLst/>
              <a:cxnLst>
                <a:cxn ang="0">
                  <a:pos x="0" y="0"/>
                </a:cxn>
                <a:cxn ang="0">
                  <a:pos x="0" y="0"/>
                </a:cxn>
                <a:cxn ang="0">
                  <a:pos x="326" y="0"/>
                </a:cxn>
              </a:cxnLst>
              <a:rect l="0" t="0" r="r" b="b"/>
              <a:pathLst>
                <a:path w="326">
                  <a:moveTo>
                    <a:pt x="0" y="0"/>
                  </a:moveTo>
                  <a:lnTo>
                    <a:pt x="0" y="0"/>
                  </a:lnTo>
                  <a:lnTo>
                    <a:pt x="326" y="0"/>
                  </a:lnTo>
                </a:path>
              </a:pathLst>
            </a:custGeom>
            <a:noFill/>
            <a:ln w="7938"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61" name="Freeform 441"/>
            <p:cNvSpPr>
              <a:spLocks/>
            </p:cNvSpPr>
            <p:nvPr/>
          </p:nvSpPr>
          <p:spPr bwMode="auto">
            <a:xfrm>
              <a:off x="3733" y="8785"/>
              <a:ext cx="871" cy="1"/>
            </a:xfrm>
            <a:custGeom>
              <a:avLst/>
              <a:gdLst/>
              <a:ahLst/>
              <a:cxnLst>
                <a:cxn ang="0">
                  <a:pos x="0" y="0"/>
                </a:cxn>
                <a:cxn ang="0">
                  <a:pos x="0" y="0"/>
                </a:cxn>
                <a:cxn ang="0">
                  <a:pos x="716" y="0"/>
                </a:cxn>
              </a:cxnLst>
              <a:rect l="0" t="0" r="r" b="b"/>
              <a:pathLst>
                <a:path w="716">
                  <a:moveTo>
                    <a:pt x="0" y="0"/>
                  </a:moveTo>
                  <a:lnTo>
                    <a:pt x="0" y="0"/>
                  </a:lnTo>
                  <a:lnTo>
                    <a:pt x="716" y="0"/>
                  </a:lnTo>
                </a:path>
              </a:pathLst>
            </a:custGeom>
            <a:noFill/>
            <a:ln w="7938"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62" name="Freeform 442"/>
            <p:cNvSpPr>
              <a:spLocks/>
            </p:cNvSpPr>
            <p:nvPr/>
          </p:nvSpPr>
          <p:spPr bwMode="auto">
            <a:xfrm>
              <a:off x="4764" y="8785"/>
              <a:ext cx="873" cy="1"/>
            </a:xfrm>
            <a:custGeom>
              <a:avLst/>
              <a:gdLst/>
              <a:ahLst/>
              <a:cxnLst>
                <a:cxn ang="0">
                  <a:pos x="0" y="0"/>
                </a:cxn>
                <a:cxn ang="0">
                  <a:pos x="0" y="0"/>
                </a:cxn>
                <a:cxn ang="0">
                  <a:pos x="717" y="0"/>
                </a:cxn>
              </a:cxnLst>
              <a:rect l="0" t="0" r="r" b="b"/>
              <a:pathLst>
                <a:path w="717">
                  <a:moveTo>
                    <a:pt x="0" y="0"/>
                  </a:moveTo>
                  <a:lnTo>
                    <a:pt x="0" y="0"/>
                  </a:lnTo>
                  <a:lnTo>
                    <a:pt x="717" y="0"/>
                  </a:lnTo>
                </a:path>
              </a:pathLst>
            </a:custGeom>
            <a:noFill/>
            <a:ln w="7938"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63" name="Freeform 443"/>
            <p:cNvSpPr>
              <a:spLocks/>
            </p:cNvSpPr>
            <p:nvPr/>
          </p:nvSpPr>
          <p:spPr bwMode="auto">
            <a:xfrm>
              <a:off x="5267" y="8843"/>
              <a:ext cx="110" cy="141"/>
            </a:xfrm>
            <a:custGeom>
              <a:avLst/>
              <a:gdLst/>
              <a:ahLst/>
              <a:cxnLst>
                <a:cxn ang="0">
                  <a:pos x="78" y="69"/>
                </a:cxn>
                <a:cxn ang="0">
                  <a:pos x="78" y="69"/>
                </a:cxn>
                <a:cxn ang="0">
                  <a:pos x="91" y="72"/>
                </a:cxn>
                <a:cxn ang="0">
                  <a:pos x="76" y="98"/>
                </a:cxn>
                <a:cxn ang="0">
                  <a:pos x="49" y="107"/>
                </a:cxn>
                <a:cxn ang="0">
                  <a:pos x="22" y="100"/>
                </a:cxn>
                <a:cxn ang="0">
                  <a:pos x="6" y="80"/>
                </a:cxn>
                <a:cxn ang="0">
                  <a:pos x="0" y="53"/>
                </a:cxn>
                <a:cxn ang="0">
                  <a:pos x="6" y="24"/>
                </a:cxn>
                <a:cxn ang="0">
                  <a:pos x="24" y="6"/>
                </a:cxn>
                <a:cxn ang="0">
                  <a:pos x="49" y="0"/>
                </a:cxn>
                <a:cxn ang="0">
                  <a:pos x="75" y="8"/>
                </a:cxn>
                <a:cxn ang="0">
                  <a:pos x="90" y="30"/>
                </a:cxn>
                <a:cxn ang="0">
                  <a:pos x="76" y="33"/>
                </a:cxn>
                <a:cxn ang="0">
                  <a:pos x="66" y="17"/>
                </a:cxn>
                <a:cxn ang="0">
                  <a:pos x="49" y="12"/>
                </a:cxn>
                <a:cxn ang="0">
                  <a:pos x="29" y="17"/>
                </a:cxn>
                <a:cxn ang="0">
                  <a:pos x="18" y="33"/>
                </a:cxn>
                <a:cxn ang="0">
                  <a:pos x="14" y="52"/>
                </a:cxn>
                <a:cxn ang="0">
                  <a:pos x="18" y="75"/>
                </a:cxn>
                <a:cxn ang="0">
                  <a:pos x="30" y="90"/>
                </a:cxn>
                <a:cxn ang="0">
                  <a:pos x="48" y="95"/>
                </a:cxn>
                <a:cxn ang="0">
                  <a:pos x="67" y="88"/>
                </a:cxn>
                <a:cxn ang="0">
                  <a:pos x="78" y="69"/>
                </a:cxn>
                <a:cxn ang="0">
                  <a:pos x="78" y="69"/>
                </a:cxn>
              </a:cxnLst>
              <a:rect l="0" t="0" r="r" b="b"/>
              <a:pathLst>
                <a:path w="91" h="107">
                  <a:moveTo>
                    <a:pt x="78" y="69"/>
                  </a:moveTo>
                  <a:lnTo>
                    <a:pt x="78" y="69"/>
                  </a:lnTo>
                  <a:lnTo>
                    <a:pt x="91" y="72"/>
                  </a:lnTo>
                  <a:cubicBezTo>
                    <a:pt x="89" y="83"/>
                    <a:pt x="83" y="92"/>
                    <a:pt x="76" y="98"/>
                  </a:cubicBezTo>
                  <a:cubicBezTo>
                    <a:pt x="69" y="104"/>
                    <a:pt x="59" y="107"/>
                    <a:pt x="49" y="107"/>
                  </a:cubicBezTo>
                  <a:cubicBezTo>
                    <a:pt x="38" y="107"/>
                    <a:pt x="29" y="104"/>
                    <a:pt x="22" y="100"/>
                  </a:cubicBezTo>
                  <a:cubicBezTo>
                    <a:pt x="15" y="95"/>
                    <a:pt x="9" y="89"/>
                    <a:pt x="6" y="80"/>
                  </a:cubicBezTo>
                  <a:cubicBezTo>
                    <a:pt x="2" y="72"/>
                    <a:pt x="0" y="62"/>
                    <a:pt x="0" y="53"/>
                  </a:cubicBezTo>
                  <a:cubicBezTo>
                    <a:pt x="0" y="42"/>
                    <a:pt x="2" y="32"/>
                    <a:pt x="6" y="24"/>
                  </a:cubicBezTo>
                  <a:cubicBezTo>
                    <a:pt x="11" y="16"/>
                    <a:pt x="16" y="10"/>
                    <a:pt x="24" y="6"/>
                  </a:cubicBezTo>
                  <a:cubicBezTo>
                    <a:pt x="31" y="2"/>
                    <a:pt x="40" y="0"/>
                    <a:pt x="49" y="0"/>
                  </a:cubicBezTo>
                  <a:cubicBezTo>
                    <a:pt x="59" y="0"/>
                    <a:pt x="68" y="3"/>
                    <a:pt x="75" y="8"/>
                  </a:cubicBezTo>
                  <a:cubicBezTo>
                    <a:pt x="82" y="13"/>
                    <a:pt x="87" y="21"/>
                    <a:pt x="90" y="30"/>
                  </a:cubicBezTo>
                  <a:lnTo>
                    <a:pt x="76" y="33"/>
                  </a:lnTo>
                  <a:cubicBezTo>
                    <a:pt x="74" y="26"/>
                    <a:pt x="70" y="20"/>
                    <a:pt x="66" y="17"/>
                  </a:cubicBezTo>
                  <a:cubicBezTo>
                    <a:pt x="61" y="13"/>
                    <a:pt x="56" y="12"/>
                    <a:pt x="49" y="12"/>
                  </a:cubicBezTo>
                  <a:cubicBezTo>
                    <a:pt x="41" y="12"/>
                    <a:pt x="34" y="14"/>
                    <a:pt x="29" y="17"/>
                  </a:cubicBezTo>
                  <a:cubicBezTo>
                    <a:pt x="23" y="21"/>
                    <a:pt x="20" y="26"/>
                    <a:pt x="18" y="33"/>
                  </a:cubicBezTo>
                  <a:cubicBezTo>
                    <a:pt x="15" y="39"/>
                    <a:pt x="14" y="46"/>
                    <a:pt x="14" y="52"/>
                  </a:cubicBezTo>
                  <a:cubicBezTo>
                    <a:pt x="14" y="61"/>
                    <a:pt x="16" y="69"/>
                    <a:pt x="18" y="75"/>
                  </a:cubicBezTo>
                  <a:cubicBezTo>
                    <a:pt x="21" y="82"/>
                    <a:pt x="25" y="87"/>
                    <a:pt x="30" y="90"/>
                  </a:cubicBezTo>
                  <a:cubicBezTo>
                    <a:pt x="35" y="93"/>
                    <a:pt x="41" y="95"/>
                    <a:pt x="48" y="95"/>
                  </a:cubicBezTo>
                  <a:cubicBezTo>
                    <a:pt x="55" y="95"/>
                    <a:pt x="62" y="93"/>
                    <a:pt x="67" y="88"/>
                  </a:cubicBezTo>
                  <a:cubicBezTo>
                    <a:pt x="72" y="84"/>
                    <a:pt x="76" y="77"/>
                    <a:pt x="78" y="69"/>
                  </a:cubicBezTo>
                  <a:lnTo>
                    <a:pt x="78" y="6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64" name="Freeform 444"/>
            <p:cNvSpPr>
              <a:spLocks noEditPoints="1"/>
            </p:cNvSpPr>
            <p:nvPr/>
          </p:nvSpPr>
          <p:spPr bwMode="auto">
            <a:xfrm>
              <a:off x="5391" y="8881"/>
              <a:ext cx="85" cy="103"/>
            </a:xfrm>
            <a:custGeom>
              <a:avLst/>
              <a:gdLst/>
              <a:ahLst/>
              <a:cxnLst>
                <a:cxn ang="0">
                  <a:pos x="0" y="39"/>
                </a:cxn>
                <a:cxn ang="0">
                  <a:pos x="0" y="39"/>
                </a:cxn>
                <a:cxn ang="0">
                  <a:pos x="11" y="8"/>
                </a:cxn>
                <a:cxn ang="0">
                  <a:pos x="35" y="0"/>
                </a:cxn>
                <a:cxn ang="0">
                  <a:pos x="60" y="10"/>
                </a:cxn>
                <a:cxn ang="0">
                  <a:pos x="70" y="37"/>
                </a:cxn>
                <a:cxn ang="0">
                  <a:pos x="66" y="60"/>
                </a:cxn>
                <a:cxn ang="0">
                  <a:pos x="53" y="73"/>
                </a:cxn>
                <a:cxn ang="0">
                  <a:pos x="35" y="78"/>
                </a:cxn>
                <a:cxn ang="0">
                  <a:pos x="10" y="68"/>
                </a:cxn>
                <a:cxn ang="0">
                  <a:pos x="0" y="39"/>
                </a:cxn>
                <a:cxn ang="0">
                  <a:pos x="0" y="39"/>
                </a:cxn>
                <a:cxn ang="0">
                  <a:pos x="13" y="39"/>
                </a:cxn>
                <a:cxn ang="0">
                  <a:pos x="13" y="39"/>
                </a:cxn>
                <a:cxn ang="0">
                  <a:pos x="19" y="60"/>
                </a:cxn>
                <a:cxn ang="0">
                  <a:pos x="35" y="67"/>
                </a:cxn>
                <a:cxn ang="0">
                  <a:pos x="51" y="60"/>
                </a:cxn>
                <a:cxn ang="0">
                  <a:pos x="57" y="38"/>
                </a:cxn>
                <a:cxn ang="0">
                  <a:pos x="51" y="17"/>
                </a:cxn>
                <a:cxn ang="0">
                  <a:pos x="35" y="10"/>
                </a:cxn>
                <a:cxn ang="0">
                  <a:pos x="19" y="17"/>
                </a:cxn>
                <a:cxn ang="0">
                  <a:pos x="13" y="39"/>
                </a:cxn>
                <a:cxn ang="0">
                  <a:pos x="13" y="39"/>
                </a:cxn>
              </a:cxnLst>
              <a:rect l="0" t="0" r="r" b="b"/>
              <a:pathLst>
                <a:path w="70" h="78">
                  <a:moveTo>
                    <a:pt x="0" y="39"/>
                  </a:moveTo>
                  <a:lnTo>
                    <a:pt x="0" y="39"/>
                  </a:lnTo>
                  <a:cubicBezTo>
                    <a:pt x="0" y="25"/>
                    <a:pt x="4" y="14"/>
                    <a:pt x="11" y="8"/>
                  </a:cubicBezTo>
                  <a:cubicBezTo>
                    <a:pt x="18" y="2"/>
                    <a:pt x="26" y="0"/>
                    <a:pt x="35" y="0"/>
                  </a:cubicBezTo>
                  <a:cubicBezTo>
                    <a:pt x="45" y="0"/>
                    <a:pt x="54" y="3"/>
                    <a:pt x="60" y="10"/>
                  </a:cubicBezTo>
                  <a:cubicBezTo>
                    <a:pt x="67" y="16"/>
                    <a:pt x="70" y="26"/>
                    <a:pt x="70" y="37"/>
                  </a:cubicBezTo>
                  <a:cubicBezTo>
                    <a:pt x="70" y="47"/>
                    <a:pt x="68" y="55"/>
                    <a:pt x="66" y="60"/>
                  </a:cubicBezTo>
                  <a:cubicBezTo>
                    <a:pt x="63" y="66"/>
                    <a:pt x="58" y="70"/>
                    <a:pt x="53" y="73"/>
                  </a:cubicBezTo>
                  <a:cubicBezTo>
                    <a:pt x="47" y="76"/>
                    <a:pt x="41" y="78"/>
                    <a:pt x="35" y="78"/>
                  </a:cubicBezTo>
                  <a:cubicBezTo>
                    <a:pt x="24" y="78"/>
                    <a:pt x="16" y="74"/>
                    <a:pt x="10" y="68"/>
                  </a:cubicBezTo>
                  <a:cubicBezTo>
                    <a:pt x="3" y="61"/>
                    <a:pt x="0" y="51"/>
                    <a:pt x="0" y="39"/>
                  </a:cubicBezTo>
                  <a:lnTo>
                    <a:pt x="0" y="39"/>
                  </a:lnTo>
                  <a:close/>
                  <a:moveTo>
                    <a:pt x="13" y="39"/>
                  </a:moveTo>
                  <a:lnTo>
                    <a:pt x="13" y="39"/>
                  </a:lnTo>
                  <a:cubicBezTo>
                    <a:pt x="13" y="48"/>
                    <a:pt x="15" y="55"/>
                    <a:pt x="19" y="60"/>
                  </a:cubicBezTo>
                  <a:cubicBezTo>
                    <a:pt x="23" y="65"/>
                    <a:pt x="29" y="67"/>
                    <a:pt x="35" y="67"/>
                  </a:cubicBezTo>
                  <a:cubicBezTo>
                    <a:pt x="41" y="67"/>
                    <a:pt x="46" y="65"/>
                    <a:pt x="51" y="60"/>
                  </a:cubicBezTo>
                  <a:cubicBezTo>
                    <a:pt x="55" y="55"/>
                    <a:pt x="57" y="48"/>
                    <a:pt x="57" y="38"/>
                  </a:cubicBezTo>
                  <a:cubicBezTo>
                    <a:pt x="57" y="29"/>
                    <a:pt x="55" y="22"/>
                    <a:pt x="51" y="17"/>
                  </a:cubicBezTo>
                  <a:cubicBezTo>
                    <a:pt x="46" y="12"/>
                    <a:pt x="41" y="10"/>
                    <a:pt x="35" y="10"/>
                  </a:cubicBezTo>
                  <a:cubicBezTo>
                    <a:pt x="29" y="10"/>
                    <a:pt x="23" y="12"/>
                    <a:pt x="19" y="17"/>
                  </a:cubicBezTo>
                  <a:cubicBezTo>
                    <a:pt x="15" y="22"/>
                    <a:pt x="13" y="29"/>
                    <a:pt x="13" y="39"/>
                  </a:cubicBezTo>
                  <a:lnTo>
                    <a:pt x="13" y="3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65" name="Freeform 445"/>
            <p:cNvSpPr>
              <a:spLocks/>
            </p:cNvSpPr>
            <p:nvPr/>
          </p:nvSpPr>
          <p:spPr bwMode="auto">
            <a:xfrm>
              <a:off x="5488" y="8881"/>
              <a:ext cx="76" cy="103"/>
            </a:xfrm>
            <a:custGeom>
              <a:avLst/>
              <a:gdLst/>
              <a:ahLst/>
              <a:cxnLst>
                <a:cxn ang="0">
                  <a:pos x="0" y="54"/>
                </a:cxn>
                <a:cxn ang="0">
                  <a:pos x="0" y="54"/>
                </a:cxn>
                <a:cxn ang="0">
                  <a:pos x="12" y="52"/>
                </a:cxn>
                <a:cxn ang="0">
                  <a:pos x="18" y="63"/>
                </a:cxn>
                <a:cxn ang="0">
                  <a:pos x="31" y="67"/>
                </a:cxn>
                <a:cxn ang="0">
                  <a:pos x="44" y="64"/>
                </a:cxn>
                <a:cxn ang="0">
                  <a:pos x="49" y="55"/>
                </a:cxn>
                <a:cxn ang="0">
                  <a:pos x="45" y="49"/>
                </a:cxn>
                <a:cxn ang="0">
                  <a:pos x="32" y="44"/>
                </a:cxn>
                <a:cxn ang="0">
                  <a:pos x="13" y="38"/>
                </a:cxn>
                <a:cxn ang="0">
                  <a:pos x="4" y="31"/>
                </a:cxn>
                <a:cxn ang="0">
                  <a:pos x="2" y="21"/>
                </a:cxn>
                <a:cxn ang="0">
                  <a:pos x="4" y="12"/>
                </a:cxn>
                <a:cxn ang="0">
                  <a:pos x="10" y="5"/>
                </a:cxn>
                <a:cxn ang="0">
                  <a:pos x="18" y="1"/>
                </a:cxn>
                <a:cxn ang="0">
                  <a:pos x="29" y="0"/>
                </a:cxn>
                <a:cxn ang="0">
                  <a:pos x="45" y="2"/>
                </a:cxn>
                <a:cxn ang="0">
                  <a:pos x="54" y="9"/>
                </a:cxn>
                <a:cxn ang="0">
                  <a:pos x="59" y="20"/>
                </a:cxn>
                <a:cxn ang="0">
                  <a:pos x="46" y="22"/>
                </a:cxn>
                <a:cxn ang="0">
                  <a:pos x="41" y="13"/>
                </a:cxn>
                <a:cxn ang="0">
                  <a:pos x="30" y="10"/>
                </a:cxn>
                <a:cxn ang="0">
                  <a:pos x="18" y="13"/>
                </a:cxn>
                <a:cxn ang="0">
                  <a:pos x="14" y="20"/>
                </a:cxn>
                <a:cxn ang="0">
                  <a:pos x="15" y="24"/>
                </a:cxn>
                <a:cxn ang="0">
                  <a:pos x="20" y="27"/>
                </a:cxn>
                <a:cxn ang="0">
                  <a:pos x="31" y="31"/>
                </a:cxn>
                <a:cxn ang="0">
                  <a:pos x="50" y="36"/>
                </a:cxn>
                <a:cxn ang="0">
                  <a:pos x="59" y="43"/>
                </a:cxn>
                <a:cxn ang="0">
                  <a:pos x="62" y="54"/>
                </a:cxn>
                <a:cxn ang="0">
                  <a:pos x="58" y="66"/>
                </a:cxn>
                <a:cxn ang="0">
                  <a:pos x="47" y="74"/>
                </a:cxn>
                <a:cxn ang="0">
                  <a:pos x="31" y="78"/>
                </a:cxn>
                <a:cxn ang="0">
                  <a:pos x="9" y="72"/>
                </a:cxn>
                <a:cxn ang="0">
                  <a:pos x="0" y="54"/>
                </a:cxn>
                <a:cxn ang="0">
                  <a:pos x="0" y="54"/>
                </a:cxn>
              </a:cxnLst>
              <a:rect l="0" t="0" r="r" b="b"/>
              <a:pathLst>
                <a:path w="62" h="78">
                  <a:moveTo>
                    <a:pt x="0" y="54"/>
                  </a:moveTo>
                  <a:lnTo>
                    <a:pt x="0" y="54"/>
                  </a:lnTo>
                  <a:lnTo>
                    <a:pt x="12" y="52"/>
                  </a:lnTo>
                  <a:cubicBezTo>
                    <a:pt x="13" y="57"/>
                    <a:pt x="15" y="60"/>
                    <a:pt x="18" y="63"/>
                  </a:cubicBezTo>
                  <a:cubicBezTo>
                    <a:pt x="21" y="66"/>
                    <a:pt x="26" y="67"/>
                    <a:pt x="31" y="67"/>
                  </a:cubicBezTo>
                  <a:cubicBezTo>
                    <a:pt x="37" y="67"/>
                    <a:pt x="42" y="66"/>
                    <a:pt x="44" y="64"/>
                  </a:cubicBezTo>
                  <a:cubicBezTo>
                    <a:pt x="47" y="61"/>
                    <a:pt x="49" y="58"/>
                    <a:pt x="49" y="55"/>
                  </a:cubicBezTo>
                  <a:cubicBezTo>
                    <a:pt x="49" y="52"/>
                    <a:pt x="47" y="50"/>
                    <a:pt x="45" y="49"/>
                  </a:cubicBezTo>
                  <a:cubicBezTo>
                    <a:pt x="43" y="47"/>
                    <a:pt x="39" y="46"/>
                    <a:pt x="32" y="44"/>
                  </a:cubicBezTo>
                  <a:cubicBezTo>
                    <a:pt x="23" y="42"/>
                    <a:pt x="16" y="40"/>
                    <a:pt x="13" y="38"/>
                  </a:cubicBezTo>
                  <a:cubicBezTo>
                    <a:pt x="9" y="36"/>
                    <a:pt x="6" y="34"/>
                    <a:pt x="4" y="31"/>
                  </a:cubicBezTo>
                  <a:cubicBezTo>
                    <a:pt x="3" y="28"/>
                    <a:pt x="2" y="25"/>
                    <a:pt x="2" y="21"/>
                  </a:cubicBezTo>
                  <a:cubicBezTo>
                    <a:pt x="2" y="18"/>
                    <a:pt x="2" y="15"/>
                    <a:pt x="4" y="12"/>
                  </a:cubicBezTo>
                  <a:cubicBezTo>
                    <a:pt x="5" y="9"/>
                    <a:pt x="8" y="7"/>
                    <a:pt x="10" y="5"/>
                  </a:cubicBezTo>
                  <a:cubicBezTo>
                    <a:pt x="12" y="3"/>
                    <a:pt x="15" y="2"/>
                    <a:pt x="18" y="1"/>
                  </a:cubicBezTo>
                  <a:cubicBezTo>
                    <a:pt x="22" y="0"/>
                    <a:pt x="25" y="0"/>
                    <a:pt x="29" y="0"/>
                  </a:cubicBezTo>
                  <a:cubicBezTo>
                    <a:pt x="35" y="0"/>
                    <a:pt x="40" y="0"/>
                    <a:pt x="45" y="2"/>
                  </a:cubicBezTo>
                  <a:cubicBezTo>
                    <a:pt x="49" y="4"/>
                    <a:pt x="52" y="6"/>
                    <a:pt x="54" y="9"/>
                  </a:cubicBezTo>
                  <a:cubicBezTo>
                    <a:pt x="56" y="12"/>
                    <a:pt x="58" y="16"/>
                    <a:pt x="59" y="20"/>
                  </a:cubicBezTo>
                  <a:lnTo>
                    <a:pt x="46" y="22"/>
                  </a:lnTo>
                  <a:cubicBezTo>
                    <a:pt x="46" y="18"/>
                    <a:pt x="44" y="15"/>
                    <a:pt x="41" y="13"/>
                  </a:cubicBezTo>
                  <a:cubicBezTo>
                    <a:pt x="39" y="11"/>
                    <a:pt x="35" y="10"/>
                    <a:pt x="30" y="10"/>
                  </a:cubicBezTo>
                  <a:cubicBezTo>
                    <a:pt x="24" y="10"/>
                    <a:pt x="20" y="11"/>
                    <a:pt x="18" y="13"/>
                  </a:cubicBezTo>
                  <a:cubicBezTo>
                    <a:pt x="15" y="15"/>
                    <a:pt x="14" y="17"/>
                    <a:pt x="14" y="20"/>
                  </a:cubicBezTo>
                  <a:cubicBezTo>
                    <a:pt x="14" y="21"/>
                    <a:pt x="14" y="23"/>
                    <a:pt x="15" y="24"/>
                  </a:cubicBezTo>
                  <a:cubicBezTo>
                    <a:pt x="16" y="25"/>
                    <a:pt x="18" y="26"/>
                    <a:pt x="20" y="27"/>
                  </a:cubicBezTo>
                  <a:cubicBezTo>
                    <a:pt x="22" y="28"/>
                    <a:pt x="25" y="29"/>
                    <a:pt x="31" y="31"/>
                  </a:cubicBezTo>
                  <a:cubicBezTo>
                    <a:pt x="40" y="33"/>
                    <a:pt x="47" y="35"/>
                    <a:pt x="50" y="36"/>
                  </a:cubicBezTo>
                  <a:cubicBezTo>
                    <a:pt x="54" y="38"/>
                    <a:pt x="57" y="40"/>
                    <a:pt x="59" y="43"/>
                  </a:cubicBezTo>
                  <a:cubicBezTo>
                    <a:pt x="61" y="46"/>
                    <a:pt x="62" y="50"/>
                    <a:pt x="62" y="54"/>
                  </a:cubicBezTo>
                  <a:cubicBezTo>
                    <a:pt x="62" y="58"/>
                    <a:pt x="60" y="62"/>
                    <a:pt x="58" y="66"/>
                  </a:cubicBezTo>
                  <a:cubicBezTo>
                    <a:pt x="55" y="70"/>
                    <a:pt x="52" y="72"/>
                    <a:pt x="47" y="74"/>
                  </a:cubicBezTo>
                  <a:cubicBezTo>
                    <a:pt x="43" y="77"/>
                    <a:pt x="37" y="78"/>
                    <a:pt x="31" y="78"/>
                  </a:cubicBezTo>
                  <a:cubicBezTo>
                    <a:pt x="22" y="78"/>
                    <a:pt x="14" y="76"/>
                    <a:pt x="9" y="72"/>
                  </a:cubicBezTo>
                  <a:cubicBezTo>
                    <a:pt x="4" y="67"/>
                    <a:pt x="1" y="62"/>
                    <a:pt x="0" y="54"/>
                  </a:cubicBezTo>
                  <a:lnTo>
                    <a:pt x="0" y="5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66" name="Freeform 446"/>
            <p:cNvSpPr>
              <a:spLocks/>
            </p:cNvSpPr>
            <p:nvPr/>
          </p:nvSpPr>
          <p:spPr bwMode="auto">
            <a:xfrm>
              <a:off x="5573" y="8848"/>
              <a:ext cx="44" cy="135"/>
            </a:xfrm>
            <a:custGeom>
              <a:avLst/>
              <a:gdLst/>
              <a:ahLst/>
              <a:cxnLst>
                <a:cxn ang="0">
                  <a:pos x="34" y="90"/>
                </a:cxn>
                <a:cxn ang="0">
                  <a:pos x="34" y="90"/>
                </a:cxn>
                <a:cxn ang="0">
                  <a:pos x="36" y="101"/>
                </a:cxn>
                <a:cxn ang="0">
                  <a:pos x="26" y="102"/>
                </a:cxn>
                <a:cxn ang="0">
                  <a:pos x="16" y="100"/>
                </a:cxn>
                <a:cxn ang="0">
                  <a:pos x="10" y="94"/>
                </a:cxn>
                <a:cxn ang="0">
                  <a:pos x="9" y="79"/>
                </a:cxn>
                <a:cxn ang="0">
                  <a:pos x="9" y="36"/>
                </a:cxn>
                <a:cxn ang="0">
                  <a:pos x="0" y="36"/>
                </a:cxn>
                <a:cxn ang="0">
                  <a:pos x="0" y="26"/>
                </a:cxn>
                <a:cxn ang="0">
                  <a:pos x="9" y="26"/>
                </a:cxn>
                <a:cxn ang="0">
                  <a:pos x="9" y="8"/>
                </a:cxn>
                <a:cxn ang="0">
                  <a:pos x="21" y="0"/>
                </a:cxn>
                <a:cxn ang="0">
                  <a:pos x="21" y="26"/>
                </a:cxn>
                <a:cxn ang="0">
                  <a:pos x="34" y="26"/>
                </a:cxn>
                <a:cxn ang="0">
                  <a:pos x="34" y="36"/>
                </a:cxn>
                <a:cxn ang="0">
                  <a:pos x="21" y="36"/>
                </a:cxn>
                <a:cxn ang="0">
                  <a:pos x="21" y="80"/>
                </a:cxn>
                <a:cxn ang="0">
                  <a:pos x="22" y="87"/>
                </a:cxn>
                <a:cxn ang="0">
                  <a:pos x="24" y="89"/>
                </a:cxn>
                <a:cxn ang="0">
                  <a:pos x="29" y="90"/>
                </a:cxn>
                <a:cxn ang="0">
                  <a:pos x="34" y="90"/>
                </a:cxn>
                <a:cxn ang="0">
                  <a:pos x="34" y="90"/>
                </a:cxn>
              </a:cxnLst>
              <a:rect l="0" t="0" r="r" b="b"/>
              <a:pathLst>
                <a:path w="36" h="102">
                  <a:moveTo>
                    <a:pt x="34" y="90"/>
                  </a:moveTo>
                  <a:lnTo>
                    <a:pt x="34" y="90"/>
                  </a:lnTo>
                  <a:lnTo>
                    <a:pt x="36" y="101"/>
                  </a:lnTo>
                  <a:cubicBezTo>
                    <a:pt x="32" y="101"/>
                    <a:pt x="29" y="102"/>
                    <a:pt x="26" y="102"/>
                  </a:cubicBezTo>
                  <a:cubicBezTo>
                    <a:pt x="22" y="102"/>
                    <a:pt x="18" y="101"/>
                    <a:pt x="16" y="100"/>
                  </a:cubicBezTo>
                  <a:cubicBezTo>
                    <a:pt x="13" y="98"/>
                    <a:pt x="11" y="96"/>
                    <a:pt x="10" y="94"/>
                  </a:cubicBezTo>
                  <a:cubicBezTo>
                    <a:pt x="9" y="92"/>
                    <a:pt x="9" y="87"/>
                    <a:pt x="9" y="79"/>
                  </a:cubicBezTo>
                  <a:lnTo>
                    <a:pt x="9" y="36"/>
                  </a:lnTo>
                  <a:lnTo>
                    <a:pt x="0" y="36"/>
                  </a:lnTo>
                  <a:lnTo>
                    <a:pt x="0" y="26"/>
                  </a:lnTo>
                  <a:lnTo>
                    <a:pt x="9" y="26"/>
                  </a:lnTo>
                  <a:lnTo>
                    <a:pt x="9" y="8"/>
                  </a:lnTo>
                  <a:lnTo>
                    <a:pt x="21" y="0"/>
                  </a:lnTo>
                  <a:lnTo>
                    <a:pt x="21" y="26"/>
                  </a:lnTo>
                  <a:lnTo>
                    <a:pt x="34" y="26"/>
                  </a:lnTo>
                  <a:lnTo>
                    <a:pt x="34" y="36"/>
                  </a:lnTo>
                  <a:lnTo>
                    <a:pt x="21" y="36"/>
                  </a:lnTo>
                  <a:lnTo>
                    <a:pt x="21" y="80"/>
                  </a:lnTo>
                  <a:cubicBezTo>
                    <a:pt x="21" y="83"/>
                    <a:pt x="22" y="86"/>
                    <a:pt x="22" y="87"/>
                  </a:cubicBezTo>
                  <a:cubicBezTo>
                    <a:pt x="23" y="88"/>
                    <a:pt x="23" y="89"/>
                    <a:pt x="24" y="89"/>
                  </a:cubicBezTo>
                  <a:cubicBezTo>
                    <a:pt x="25" y="90"/>
                    <a:pt x="27" y="90"/>
                    <a:pt x="29" y="90"/>
                  </a:cubicBezTo>
                  <a:cubicBezTo>
                    <a:pt x="30" y="90"/>
                    <a:pt x="32" y="90"/>
                    <a:pt x="34" y="90"/>
                  </a:cubicBezTo>
                  <a:lnTo>
                    <a:pt x="34" y="9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67" name="Freeform 447"/>
            <p:cNvSpPr>
              <a:spLocks/>
            </p:cNvSpPr>
            <p:nvPr/>
          </p:nvSpPr>
          <p:spPr bwMode="auto">
            <a:xfrm>
              <a:off x="4785" y="8846"/>
              <a:ext cx="77" cy="136"/>
            </a:xfrm>
            <a:custGeom>
              <a:avLst/>
              <a:gdLst/>
              <a:ahLst/>
              <a:cxnLst>
                <a:cxn ang="0">
                  <a:pos x="0" y="103"/>
                </a:cxn>
                <a:cxn ang="0">
                  <a:pos x="0" y="103"/>
                </a:cxn>
                <a:cxn ang="0">
                  <a:pos x="0" y="0"/>
                </a:cxn>
                <a:cxn ang="0">
                  <a:pos x="13" y="0"/>
                </a:cxn>
                <a:cxn ang="0">
                  <a:pos x="13" y="91"/>
                </a:cxn>
                <a:cxn ang="0">
                  <a:pos x="64" y="91"/>
                </a:cxn>
                <a:cxn ang="0">
                  <a:pos x="64" y="103"/>
                </a:cxn>
                <a:cxn ang="0">
                  <a:pos x="0" y="103"/>
                </a:cxn>
              </a:cxnLst>
              <a:rect l="0" t="0" r="r" b="b"/>
              <a:pathLst>
                <a:path w="64" h="103">
                  <a:moveTo>
                    <a:pt x="0" y="103"/>
                  </a:moveTo>
                  <a:lnTo>
                    <a:pt x="0" y="103"/>
                  </a:lnTo>
                  <a:lnTo>
                    <a:pt x="0" y="0"/>
                  </a:lnTo>
                  <a:lnTo>
                    <a:pt x="13" y="0"/>
                  </a:lnTo>
                  <a:lnTo>
                    <a:pt x="13" y="91"/>
                  </a:lnTo>
                  <a:lnTo>
                    <a:pt x="64" y="91"/>
                  </a:lnTo>
                  <a:lnTo>
                    <a:pt x="64" y="103"/>
                  </a:lnTo>
                  <a:lnTo>
                    <a:pt x="0" y="103"/>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68" name="Freeform 448"/>
            <p:cNvSpPr>
              <a:spLocks noEditPoints="1"/>
            </p:cNvSpPr>
            <p:nvPr/>
          </p:nvSpPr>
          <p:spPr bwMode="auto">
            <a:xfrm>
              <a:off x="4875" y="8881"/>
              <a:ext cx="84" cy="103"/>
            </a:xfrm>
            <a:custGeom>
              <a:avLst/>
              <a:gdLst/>
              <a:ahLst/>
              <a:cxnLst>
                <a:cxn ang="0">
                  <a:pos x="53" y="67"/>
                </a:cxn>
                <a:cxn ang="0">
                  <a:pos x="53" y="67"/>
                </a:cxn>
                <a:cxn ang="0">
                  <a:pos x="40" y="75"/>
                </a:cxn>
                <a:cxn ang="0">
                  <a:pos x="26" y="78"/>
                </a:cxn>
                <a:cxn ang="0">
                  <a:pos x="7" y="72"/>
                </a:cxn>
                <a:cxn ang="0">
                  <a:pos x="0" y="56"/>
                </a:cxn>
                <a:cxn ang="0">
                  <a:pos x="3" y="46"/>
                </a:cxn>
                <a:cxn ang="0">
                  <a:pos x="9" y="39"/>
                </a:cxn>
                <a:cxn ang="0">
                  <a:pos x="18" y="35"/>
                </a:cxn>
                <a:cxn ang="0">
                  <a:pos x="30" y="33"/>
                </a:cxn>
                <a:cxn ang="0">
                  <a:pos x="52" y="28"/>
                </a:cxn>
                <a:cxn ang="0">
                  <a:pos x="52" y="25"/>
                </a:cxn>
                <a:cxn ang="0">
                  <a:pos x="49" y="14"/>
                </a:cxn>
                <a:cxn ang="0">
                  <a:pos x="34" y="10"/>
                </a:cxn>
                <a:cxn ang="0">
                  <a:pos x="21" y="13"/>
                </a:cxn>
                <a:cxn ang="0">
                  <a:pos x="15" y="24"/>
                </a:cxn>
                <a:cxn ang="0">
                  <a:pos x="2" y="22"/>
                </a:cxn>
                <a:cxn ang="0">
                  <a:pos x="8" y="10"/>
                </a:cxn>
                <a:cxn ang="0">
                  <a:pos x="19" y="2"/>
                </a:cxn>
                <a:cxn ang="0">
                  <a:pos x="36" y="0"/>
                </a:cxn>
                <a:cxn ang="0">
                  <a:pos x="52" y="2"/>
                </a:cxn>
                <a:cxn ang="0">
                  <a:pos x="60" y="7"/>
                </a:cxn>
                <a:cxn ang="0">
                  <a:pos x="64" y="16"/>
                </a:cxn>
                <a:cxn ang="0">
                  <a:pos x="65" y="28"/>
                </a:cxn>
                <a:cxn ang="0">
                  <a:pos x="65" y="45"/>
                </a:cxn>
                <a:cxn ang="0">
                  <a:pos x="66" y="67"/>
                </a:cxn>
                <a:cxn ang="0">
                  <a:pos x="69" y="76"/>
                </a:cxn>
                <a:cxn ang="0">
                  <a:pos x="56" y="76"/>
                </a:cxn>
                <a:cxn ang="0">
                  <a:pos x="53" y="67"/>
                </a:cxn>
                <a:cxn ang="0">
                  <a:pos x="53" y="67"/>
                </a:cxn>
                <a:cxn ang="0">
                  <a:pos x="52" y="38"/>
                </a:cxn>
                <a:cxn ang="0">
                  <a:pos x="52" y="38"/>
                </a:cxn>
                <a:cxn ang="0">
                  <a:pos x="32" y="43"/>
                </a:cxn>
                <a:cxn ang="0">
                  <a:pos x="21" y="46"/>
                </a:cxn>
                <a:cxn ang="0">
                  <a:pos x="16" y="50"/>
                </a:cxn>
                <a:cxn ang="0">
                  <a:pos x="14" y="56"/>
                </a:cxn>
                <a:cxn ang="0">
                  <a:pos x="18" y="64"/>
                </a:cxn>
                <a:cxn ang="0">
                  <a:pos x="29" y="68"/>
                </a:cxn>
                <a:cxn ang="0">
                  <a:pos x="42" y="64"/>
                </a:cxn>
                <a:cxn ang="0">
                  <a:pos x="50" y="56"/>
                </a:cxn>
                <a:cxn ang="0">
                  <a:pos x="52" y="43"/>
                </a:cxn>
                <a:cxn ang="0">
                  <a:pos x="52" y="38"/>
                </a:cxn>
              </a:cxnLst>
              <a:rect l="0" t="0" r="r" b="b"/>
              <a:pathLst>
                <a:path w="69" h="78">
                  <a:moveTo>
                    <a:pt x="53" y="67"/>
                  </a:moveTo>
                  <a:lnTo>
                    <a:pt x="53" y="67"/>
                  </a:lnTo>
                  <a:cubicBezTo>
                    <a:pt x="49" y="71"/>
                    <a:pt x="44" y="73"/>
                    <a:pt x="40" y="75"/>
                  </a:cubicBezTo>
                  <a:cubicBezTo>
                    <a:pt x="35" y="77"/>
                    <a:pt x="31" y="78"/>
                    <a:pt x="26" y="78"/>
                  </a:cubicBezTo>
                  <a:cubicBezTo>
                    <a:pt x="18" y="78"/>
                    <a:pt x="11" y="76"/>
                    <a:pt x="7" y="72"/>
                  </a:cubicBezTo>
                  <a:cubicBezTo>
                    <a:pt x="2" y="68"/>
                    <a:pt x="0" y="62"/>
                    <a:pt x="0" y="56"/>
                  </a:cubicBezTo>
                  <a:cubicBezTo>
                    <a:pt x="0" y="53"/>
                    <a:pt x="1" y="49"/>
                    <a:pt x="3" y="46"/>
                  </a:cubicBezTo>
                  <a:cubicBezTo>
                    <a:pt x="4" y="43"/>
                    <a:pt x="7" y="41"/>
                    <a:pt x="9" y="39"/>
                  </a:cubicBezTo>
                  <a:cubicBezTo>
                    <a:pt x="12" y="37"/>
                    <a:pt x="15" y="36"/>
                    <a:pt x="18" y="35"/>
                  </a:cubicBezTo>
                  <a:cubicBezTo>
                    <a:pt x="21" y="34"/>
                    <a:pt x="25" y="33"/>
                    <a:pt x="30" y="33"/>
                  </a:cubicBezTo>
                  <a:cubicBezTo>
                    <a:pt x="40" y="32"/>
                    <a:pt x="47" y="30"/>
                    <a:pt x="52" y="28"/>
                  </a:cubicBezTo>
                  <a:cubicBezTo>
                    <a:pt x="52" y="27"/>
                    <a:pt x="52" y="26"/>
                    <a:pt x="52" y="25"/>
                  </a:cubicBezTo>
                  <a:cubicBezTo>
                    <a:pt x="52" y="20"/>
                    <a:pt x="51" y="16"/>
                    <a:pt x="49" y="14"/>
                  </a:cubicBezTo>
                  <a:cubicBezTo>
                    <a:pt x="45" y="11"/>
                    <a:pt x="41" y="10"/>
                    <a:pt x="34" y="10"/>
                  </a:cubicBezTo>
                  <a:cubicBezTo>
                    <a:pt x="28" y="10"/>
                    <a:pt x="24" y="11"/>
                    <a:pt x="21" y="13"/>
                  </a:cubicBezTo>
                  <a:cubicBezTo>
                    <a:pt x="18" y="15"/>
                    <a:pt x="16" y="19"/>
                    <a:pt x="15" y="24"/>
                  </a:cubicBezTo>
                  <a:lnTo>
                    <a:pt x="2" y="22"/>
                  </a:lnTo>
                  <a:cubicBezTo>
                    <a:pt x="4" y="17"/>
                    <a:pt x="5" y="13"/>
                    <a:pt x="8" y="10"/>
                  </a:cubicBezTo>
                  <a:cubicBezTo>
                    <a:pt x="11" y="6"/>
                    <a:pt x="14" y="4"/>
                    <a:pt x="19" y="2"/>
                  </a:cubicBezTo>
                  <a:cubicBezTo>
                    <a:pt x="24" y="0"/>
                    <a:pt x="30" y="0"/>
                    <a:pt x="36" y="0"/>
                  </a:cubicBezTo>
                  <a:cubicBezTo>
                    <a:pt x="43" y="0"/>
                    <a:pt x="48" y="0"/>
                    <a:pt x="52" y="2"/>
                  </a:cubicBezTo>
                  <a:cubicBezTo>
                    <a:pt x="56" y="3"/>
                    <a:pt x="59" y="5"/>
                    <a:pt x="60" y="7"/>
                  </a:cubicBezTo>
                  <a:cubicBezTo>
                    <a:pt x="62" y="10"/>
                    <a:pt x="64" y="13"/>
                    <a:pt x="64" y="16"/>
                  </a:cubicBezTo>
                  <a:cubicBezTo>
                    <a:pt x="65" y="18"/>
                    <a:pt x="65" y="22"/>
                    <a:pt x="65" y="28"/>
                  </a:cubicBezTo>
                  <a:lnTo>
                    <a:pt x="65" y="45"/>
                  </a:lnTo>
                  <a:cubicBezTo>
                    <a:pt x="65" y="56"/>
                    <a:pt x="65" y="64"/>
                    <a:pt x="66" y="67"/>
                  </a:cubicBezTo>
                  <a:cubicBezTo>
                    <a:pt x="66" y="70"/>
                    <a:pt x="67" y="73"/>
                    <a:pt x="69" y="76"/>
                  </a:cubicBezTo>
                  <a:lnTo>
                    <a:pt x="56" y="76"/>
                  </a:lnTo>
                  <a:cubicBezTo>
                    <a:pt x="55" y="73"/>
                    <a:pt x="54" y="70"/>
                    <a:pt x="53" y="67"/>
                  </a:cubicBezTo>
                  <a:lnTo>
                    <a:pt x="53" y="67"/>
                  </a:lnTo>
                  <a:close/>
                  <a:moveTo>
                    <a:pt x="52" y="38"/>
                  </a:moveTo>
                  <a:lnTo>
                    <a:pt x="52" y="38"/>
                  </a:lnTo>
                  <a:cubicBezTo>
                    <a:pt x="48" y="40"/>
                    <a:pt x="41" y="42"/>
                    <a:pt x="32" y="43"/>
                  </a:cubicBezTo>
                  <a:cubicBezTo>
                    <a:pt x="26" y="44"/>
                    <a:pt x="23" y="45"/>
                    <a:pt x="21" y="46"/>
                  </a:cubicBezTo>
                  <a:cubicBezTo>
                    <a:pt x="18" y="47"/>
                    <a:pt x="17" y="48"/>
                    <a:pt x="16" y="50"/>
                  </a:cubicBezTo>
                  <a:cubicBezTo>
                    <a:pt x="14" y="52"/>
                    <a:pt x="14" y="54"/>
                    <a:pt x="14" y="56"/>
                  </a:cubicBezTo>
                  <a:cubicBezTo>
                    <a:pt x="14" y="59"/>
                    <a:pt x="15" y="62"/>
                    <a:pt x="18" y="64"/>
                  </a:cubicBezTo>
                  <a:cubicBezTo>
                    <a:pt x="20" y="67"/>
                    <a:pt x="24" y="68"/>
                    <a:pt x="29" y="68"/>
                  </a:cubicBezTo>
                  <a:cubicBezTo>
                    <a:pt x="34" y="68"/>
                    <a:pt x="38" y="67"/>
                    <a:pt x="42" y="64"/>
                  </a:cubicBezTo>
                  <a:cubicBezTo>
                    <a:pt x="46" y="62"/>
                    <a:pt x="48" y="59"/>
                    <a:pt x="50" y="56"/>
                  </a:cubicBezTo>
                  <a:cubicBezTo>
                    <a:pt x="52" y="53"/>
                    <a:pt x="52" y="49"/>
                    <a:pt x="52" y="43"/>
                  </a:cubicBezTo>
                  <a:lnTo>
                    <a:pt x="52" y="38"/>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69" name="Freeform 449"/>
            <p:cNvSpPr>
              <a:spLocks noEditPoints="1"/>
            </p:cNvSpPr>
            <p:nvPr/>
          </p:nvSpPr>
          <p:spPr bwMode="auto">
            <a:xfrm>
              <a:off x="4977" y="8846"/>
              <a:ext cx="79" cy="138"/>
            </a:xfrm>
            <a:custGeom>
              <a:avLst/>
              <a:gdLst/>
              <a:ahLst/>
              <a:cxnLst>
                <a:cxn ang="0">
                  <a:pos x="12" y="103"/>
                </a:cxn>
                <a:cxn ang="0">
                  <a:pos x="12" y="103"/>
                </a:cxn>
                <a:cxn ang="0">
                  <a:pos x="0" y="103"/>
                </a:cxn>
                <a:cxn ang="0">
                  <a:pos x="0" y="0"/>
                </a:cxn>
                <a:cxn ang="0">
                  <a:pos x="13" y="0"/>
                </a:cxn>
                <a:cxn ang="0">
                  <a:pos x="13" y="37"/>
                </a:cxn>
                <a:cxn ang="0">
                  <a:pos x="34" y="27"/>
                </a:cxn>
                <a:cxn ang="0">
                  <a:pos x="47" y="29"/>
                </a:cxn>
                <a:cxn ang="0">
                  <a:pos x="57" y="37"/>
                </a:cxn>
                <a:cxn ang="0">
                  <a:pos x="63" y="49"/>
                </a:cxn>
                <a:cxn ang="0">
                  <a:pos x="65" y="64"/>
                </a:cxn>
                <a:cxn ang="0">
                  <a:pos x="56" y="94"/>
                </a:cxn>
                <a:cxn ang="0">
                  <a:pos x="33" y="105"/>
                </a:cxn>
                <a:cxn ang="0">
                  <a:pos x="12" y="94"/>
                </a:cxn>
                <a:cxn ang="0">
                  <a:pos x="12" y="103"/>
                </a:cxn>
                <a:cxn ang="0">
                  <a:pos x="12" y="65"/>
                </a:cxn>
                <a:cxn ang="0">
                  <a:pos x="12" y="65"/>
                </a:cxn>
                <a:cxn ang="0">
                  <a:pos x="16" y="84"/>
                </a:cxn>
                <a:cxn ang="0">
                  <a:pos x="32" y="94"/>
                </a:cxn>
                <a:cxn ang="0">
                  <a:pos x="46" y="87"/>
                </a:cxn>
                <a:cxn ang="0">
                  <a:pos x="52" y="65"/>
                </a:cxn>
                <a:cxn ang="0">
                  <a:pos x="47" y="44"/>
                </a:cxn>
                <a:cxn ang="0">
                  <a:pos x="32" y="37"/>
                </a:cxn>
                <a:cxn ang="0">
                  <a:pos x="18" y="44"/>
                </a:cxn>
                <a:cxn ang="0">
                  <a:pos x="12" y="65"/>
                </a:cxn>
                <a:cxn ang="0">
                  <a:pos x="12" y="65"/>
                </a:cxn>
              </a:cxnLst>
              <a:rect l="0" t="0" r="r" b="b"/>
              <a:pathLst>
                <a:path w="65" h="105">
                  <a:moveTo>
                    <a:pt x="12" y="103"/>
                  </a:moveTo>
                  <a:lnTo>
                    <a:pt x="12" y="103"/>
                  </a:lnTo>
                  <a:lnTo>
                    <a:pt x="0" y="103"/>
                  </a:lnTo>
                  <a:lnTo>
                    <a:pt x="0" y="0"/>
                  </a:lnTo>
                  <a:lnTo>
                    <a:pt x="13" y="0"/>
                  </a:lnTo>
                  <a:lnTo>
                    <a:pt x="13" y="37"/>
                  </a:lnTo>
                  <a:cubicBezTo>
                    <a:pt x="18" y="30"/>
                    <a:pt x="25" y="27"/>
                    <a:pt x="34" y="27"/>
                  </a:cubicBezTo>
                  <a:cubicBezTo>
                    <a:pt x="38" y="27"/>
                    <a:pt x="43" y="27"/>
                    <a:pt x="47" y="29"/>
                  </a:cubicBezTo>
                  <a:cubicBezTo>
                    <a:pt x="51" y="31"/>
                    <a:pt x="54" y="34"/>
                    <a:pt x="57" y="37"/>
                  </a:cubicBezTo>
                  <a:cubicBezTo>
                    <a:pt x="59" y="40"/>
                    <a:pt x="62" y="44"/>
                    <a:pt x="63" y="49"/>
                  </a:cubicBezTo>
                  <a:cubicBezTo>
                    <a:pt x="65" y="54"/>
                    <a:pt x="65" y="59"/>
                    <a:pt x="65" y="64"/>
                  </a:cubicBezTo>
                  <a:cubicBezTo>
                    <a:pt x="65" y="77"/>
                    <a:pt x="62" y="87"/>
                    <a:pt x="56" y="94"/>
                  </a:cubicBezTo>
                  <a:cubicBezTo>
                    <a:pt x="49" y="101"/>
                    <a:pt x="42" y="105"/>
                    <a:pt x="33" y="105"/>
                  </a:cubicBezTo>
                  <a:cubicBezTo>
                    <a:pt x="24" y="105"/>
                    <a:pt x="17" y="101"/>
                    <a:pt x="12" y="94"/>
                  </a:cubicBezTo>
                  <a:lnTo>
                    <a:pt x="12" y="103"/>
                  </a:lnTo>
                  <a:close/>
                  <a:moveTo>
                    <a:pt x="12" y="65"/>
                  </a:moveTo>
                  <a:lnTo>
                    <a:pt x="12" y="65"/>
                  </a:lnTo>
                  <a:cubicBezTo>
                    <a:pt x="12" y="74"/>
                    <a:pt x="13" y="80"/>
                    <a:pt x="16" y="84"/>
                  </a:cubicBezTo>
                  <a:cubicBezTo>
                    <a:pt x="20" y="91"/>
                    <a:pt x="25" y="94"/>
                    <a:pt x="32" y="94"/>
                  </a:cubicBezTo>
                  <a:cubicBezTo>
                    <a:pt x="37" y="94"/>
                    <a:pt x="42" y="92"/>
                    <a:pt x="46" y="87"/>
                  </a:cubicBezTo>
                  <a:cubicBezTo>
                    <a:pt x="50" y="82"/>
                    <a:pt x="52" y="75"/>
                    <a:pt x="52" y="65"/>
                  </a:cubicBezTo>
                  <a:cubicBezTo>
                    <a:pt x="52" y="56"/>
                    <a:pt x="50" y="49"/>
                    <a:pt x="47" y="44"/>
                  </a:cubicBezTo>
                  <a:cubicBezTo>
                    <a:pt x="43" y="39"/>
                    <a:pt x="38" y="37"/>
                    <a:pt x="32" y="37"/>
                  </a:cubicBezTo>
                  <a:cubicBezTo>
                    <a:pt x="27" y="37"/>
                    <a:pt x="22" y="39"/>
                    <a:pt x="18" y="44"/>
                  </a:cubicBezTo>
                  <a:cubicBezTo>
                    <a:pt x="14" y="49"/>
                    <a:pt x="12" y="56"/>
                    <a:pt x="12" y="65"/>
                  </a:cubicBezTo>
                  <a:lnTo>
                    <a:pt x="12" y="6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70" name="Freeform 450"/>
            <p:cNvSpPr>
              <a:spLocks noEditPoints="1"/>
            </p:cNvSpPr>
            <p:nvPr/>
          </p:nvSpPr>
          <p:spPr bwMode="auto">
            <a:xfrm>
              <a:off x="5069" y="8881"/>
              <a:ext cx="86" cy="103"/>
            </a:xfrm>
            <a:custGeom>
              <a:avLst/>
              <a:gdLst/>
              <a:ahLst/>
              <a:cxnLst>
                <a:cxn ang="0">
                  <a:pos x="0" y="39"/>
                </a:cxn>
                <a:cxn ang="0">
                  <a:pos x="0" y="39"/>
                </a:cxn>
                <a:cxn ang="0">
                  <a:pos x="11" y="8"/>
                </a:cxn>
                <a:cxn ang="0">
                  <a:pos x="35" y="0"/>
                </a:cxn>
                <a:cxn ang="0">
                  <a:pos x="60" y="10"/>
                </a:cxn>
                <a:cxn ang="0">
                  <a:pos x="70" y="37"/>
                </a:cxn>
                <a:cxn ang="0">
                  <a:pos x="65" y="60"/>
                </a:cxn>
                <a:cxn ang="0">
                  <a:pos x="53" y="73"/>
                </a:cxn>
                <a:cxn ang="0">
                  <a:pos x="35" y="78"/>
                </a:cxn>
                <a:cxn ang="0">
                  <a:pos x="10" y="68"/>
                </a:cxn>
                <a:cxn ang="0">
                  <a:pos x="0" y="39"/>
                </a:cxn>
                <a:cxn ang="0">
                  <a:pos x="0" y="39"/>
                </a:cxn>
                <a:cxn ang="0">
                  <a:pos x="13" y="39"/>
                </a:cxn>
                <a:cxn ang="0">
                  <a:pos x="13" y="39"/>
                </a:cxn>
                <a:cxn ang="0">
                  <a:pos x="19" y="60"/>
                </a:cxn>
                <a:cxn ang="0">
                  <a:pos x="35" y="67"/>
                </a:cxn>
                <a:cxn ang="0">
                  <a:pos x="51" y="60"/>
                </a:cxn>
                <a:cxn ang="0">
                  <a:pos x="57" y="38"/>
                </a:cxn>
                <a:cxn ang="0">
                  <a:pos x="50" y="17"/>
                </a:cxn>
                <a:cxn ang="0">
                  <a:pos x="35" y="10"/>
                </a:cxn>
                <a:cxn ang="0">
                  <a:pos x="19" y="17"/>
                </a:cxn>
                <a:cxn ang="0">
                  <a:pos x="13" y="39"/>
                </a:cxn>
                <a:cxn ang="0">
                  <a:pos x="13" y="39"/>
                </a:cxn>
              </a:cxnLst>
              <a:rect l="0" t="0" r="r" b="b"/>
              <a:pathLst>
                <a:path w="70" h="78">
                  <a:moveTo>
                    <a:pt x="0" y="39"/>
                  </a:moveTo>
                  <a:lnTo>
                    <a:pt x="0" y="39"/>
                  </a:lnTo>
                  <a:cubicBezTo>
                    <a:pt x="0" y="25"/>
                    <a:pt x="4" y="14"/>
                    <a:pt x="11" y="8"/>
                  </a:cubicBezTo>
                  <a:cubicBezTo>
                    <a:pt x="18" y="2"/>
                    <a:pt x="26" y="0"/>
                    <a:pt x="35" y="0"/>
                  </a:cubicBezTo>
                  <a:cubicBezTo>
                    <a:pt x="45" y="0"/>
                    <a:pt x="54" y="3"/>
                    <a:pt x="60" y="10"/>
                  </a:cubicBezTo>
                  <a:cubicBezTo>
                    <a:pt x="67" y="16"/>
                    <a:pt x="70" y="26"/>
                    <a:pt x="70" y="37"/>
                  </a:cubicBezTo>
                  <a:cubicBezTo>
                    <a:pt x="70" y="47"/>
                    <a:pt x="68" y="55"/>
                    <a:pt x="65" y="60"/>
                  </a:cubicBezTo>
                  <a:cubicBezTo>
                    <a:pt x="63" y="66"/>
                    <a:pt x="58" y="70"/>
                    <a:pt x="53" y="73"/>
                  </a:cubicBezTo>
                  <a:cubicBezTo>
                    <a:pt x="47" y="76"/>
                    <a:pt x="41" y="78"/>
                    <a:pt x="35" y="78"/>
                  </a:cubicBezTo>
                  <a:cubicBezTo>
                    <a:pt x="24" y="78"/>
                    <a:pt x="16" y="74"/>
                    <a:pt x="10" y="68"/>
                  </a:cubicBezTo>
                  <a:cubicBezTo>
                    <a:pt x="3" y="61"/>
                    <a:pt x="0" y="51"/>
                    <a:pt x="0" y="39"/>
                  </a:cubicBezTo>
                  <a:lnTo>
                    <a:pt x="0" y="39"/>
                  </a:lnTo>
                  <a:close/>
                  <a:moveTo>
                    <a:pt x="13" y="39"/>
                  </a:moveTo>
                  <a:lnTo>
                    <a:pt x="13" y="39"/>
                  </a:lnTo>
                  <a:cubicBezTo>
                    <a:pt x="13" y="48"/>
                    <a:pt x="15" y="55"/>
                    <a:pt x="19" y="60"/>
                  </a:cubicBezTo>
                  <a:cubicBezTo>
                    <a:pt x="23" y="65"/>
                    <a:pt x="29" y="67"/>
                    <a:pt x="35" y="67"/>
                  </a:cubicBezTo>
                  <a:cubicBezTo>
                    <a:pt x="41" y="67"/>
                    <a:pt x="46" y="65"/>
                    <a:pt x="51" y="60"/>
                  </a:cubicBezTo>
                  <a:cubicBezTo>
                    <a:pt x="55" y="55"/>
                    <a:pt x="57" y="48"/>
                    <a:pt x="57" y="38"/>
                  </a:cubicBezTo>
                  <a:cubicBezTo>
                    <a:pt x="57" y="29"/>
                    <a:pt x="55" y="22"/>
                    <a:pt x="50" y="17"/>
                  </a:cubicBezTo>
                  <a:cubicBezTo>
                    <a:pt x="46" y="12"/>
                    <a:pt x="41" y="10"/>
                    <a:pt x="35" y="10"/>
                  </a:cubicBezTo>
                  <a:cubicBezTo>
                    <a:pt x="29" y="10"/>
                    <a:pt x="23" y="12"/>
                    <a:pt x="19" y="17"/>
                  </a:cubicBezTo>
                  <a:cubicBezTo>
                    <a:pt x="15" y="22"/>
                    <a:pt x="13" y="29"/>
                    <a:pt x="13" y="39"/>
                  </a:cubicBezTo>
                  <a:lnTo>
                    <a:pt x="13" y="3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71" name="Freeform 451"/>
            <p:cNvSpPr>
              <a:spLocks/>
            </p:cNvSpPr>
            <p:nvPr/>
          </p:nvSpPr>
          <p:spPr bwMode="auto">
            <a:xfrm>
              <a:off x="5172" y="8881"/>
              <a:ext cx="50" cy="101"/>
            </a:xfrm>
            <a:custGeom>
              <a:avLst/>
              <a:gdLst/>
              <a:ahLst/>
              <a:cxnLst>
                <a:cxn ang="0">
                  <a:pos x="0" y="76"/>
                </a:cxn>
                <a:cxn ang="0">
                  <a:pos x="0" y="76"/>
                </a:cxn>
                <a:cxn ang="0">
                  <a:pos x="0" y="1"/>
                </a:cxn>
                <a:cxn ang="0">
                  <a:pos x="12" y="1"/>
                </a:cxn>
                <a:cxn ang="0">
                  <a:pos x="12" y="13"/>
                </a:cxn>
                <a:cxn ang="0">
                  <a:pos x="20" y="2"/>
                </a:cxn>
                <a:cxn ang="0">
                  <a:pos x="28" y="0"/>
                </a:cxn>
                <a:cxn ang="0">
                  <a:pos x="41" y="4"/>
                </a:cxn>
                <a:cxn ang="0">
                  <a:pos x="37" y="15"/>
                </a:cxn>
                <a:cxn ang="0">
                  <a:pos x="27" y="13"/>
                </a:cxn>
                <a:cxn ang="0">
                  <a:pos x="20" y="15"/>
                </a:cxn>
                <a:cxn ang="0">
                  <a:pos x="15" y="22"/>
                </a:cxn>
                <a:cxn ang="0">
                  <a:pos x="13" y="37"/>
                </a:cxn>
                <a:cxn ang="0">
                  <a:pos x="13" y="76"/>
                </a:cxn>
                <a:cxn ang="0">
                  <a:pos x="0" y="76"/>
                </a:cxn>
              </a:cxnLst>
              <a:rect l="0" t="0" r="r" b="b"/>
              <a:pathLst>
                <a:path w="41" h="76">
                  <a:moveTo>
                    <a:pt x="0" y="76"/>
                  </a:moveTo>
                  <a:lnTo>
                    <a:pt x="0" y="76"/>
                  </a:lnTo>
                  <a:lnTo>
                    <a:pt x="0" y="1"/>
                  </a:lnTo>
                  <a:lnTo>
                    <a:pt x="12" y="1"/>
                  </a:lnTo>
                  <a:lnTo>
                    <a:pt x="12" y="13"/>
                  </a:lnTo>
                  <a:cubicBezTo>
                    <a:pt x="15" y="7"/>
                    <a:pt x="17" y="4"/>
                    <a:pt x="20" y="2"/>
                  </a:cubicBezTo>
                  <a:cubicBezTo>
                    <a:pt x="22" y="0"/>
                    <a:pt x="25" y="0"/>
                    <a:pt x="28" y="0"/>
                  </a:cubicBezTo>
                  <a:cubicBezTo>
                    <a:pt x="32" y="0"/>
                    <a:pt x="37" y="1"/>
                    <a:pt x="41" y="4"/>
                  </a:cubicBezTo>
                  <a:lnTo>
                    <a:pt x="37" y="15"/>
                  </a:lnTo>
                  <a:cubicBezTo>
                    <a:pt x="34" y="14"/>
                    <a:pt x="30" y="13"/>
                    <a:pt x="27" y="13"/>
                  </a:cubicBezTo>
                  <a:cubicBezTo>
                    <a:pt x="25" y="13"/>
                    <a:pt x="22" y="13"/>
                    <a:pt x="20" y="15"/>
                  </a:cubicBezTo>
                  <a:cubicBezTo>
                    <a:pt x="18" y="17"/>
                    <a:pt x="16" y="19"/>
                    <a:pt x="15" y="22"/>
                  </a:cubicBezTo>
                  <a:cubicBezTo>
                    <a:pt x="14" y="27"/>
                    <a:pt x="13" y="31"/>
                    <a:pt x="13" y="37"/>
                  </a:cubicBezTo>
                  <a:lnTo>
                    <a:pt x="13" y="76"/>
                  </a:lnTo>
                  <a:lnTo>
                    <a:pt x="0" y="7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72" name="Freeform 452"/>
            <p:cNvSpPr>
              <a:spLocks/>
            </p:cNvSpPr>
            <p:nvPr/>
          </p:nvSpPr>
          <p:spPr bwMode="auto">
            <a:xfrm>
              <a:off x="4780" y="8577"/>
              <a:ext cx="93" cy="136"/>
            </a:xfrm>
            <a:custGeom>
              <a:avLst/>
              <a:gdLst/>
              <a:ahLst/>
              <a:cxnLst>
                <a:cxn ang="0">
                  <a:pos x="0" y="103"/>
                </a:cxn>
                <a:cxn ang="0">
                  <a:pos x="0" y="103"/>
                </a:cxn>
                <a:cxn ang="0">
                  <a:pos x="0" y="0"/>
                </a:cxn>
                <a:cxn ang="0">
                  <a:pos x="74" y="0"/>
                </a:cxn>
                <a:cxn ang="0">
                  <a:pos x="74" y="12"/>
                </a:cxn>
                <a:cxn ang="0">
                  <a:pos x="13" y="12"/>
                </a:cxn>
                <a:cxn ang="0">
                  <a:pos x="13" y="43"/>
                </a:cxn>
                <a:cxn ang="0">
                  <a:pos x="70" y="43"/>
                </a:cxn>
                <a:cxn ang="0">
                  <a:pos x="70" y="55"/>
                </a:cxn>
                <a:cxn ang="0">
                  <a:pos x="13" y="55"/>
                </a:cxn>
                <a:cxn ang="0">
                  <a:pos x="13" y="90"/>
                </a:cxn>
                <a:cxn ang="0">
                  <a:pos x="77" y="90"/>
                </a:cxn>
                <a:cxn ang="0">
                  <a:pos x="77" y="103"/>
                </a:cxn>
                <a:cxn ang="0">
                  <a:pos x="0" y="103"/>
                </a:cxn>
              </a:cxnLst>
              <a:rect l="0" t="0" r="r" b="b"/>
              <a:pathLst>
                <a:path w="77" h="103">
                  <a:moveTo>
                    <a:pt x="0" y="103"/>
                  </a:moveTo>
                  <a:lnTo>
                    <a:pt x="0" y="103"/>
                  </a:lnTo>
                  <a:lnTo>
                    <a:pt x="0" y="0"/>
                  </a:lnTo>
                  <a:lnTo>
                    <a:pt x="74" y="0"/>
                  </a:lnTo>
                  <a:lnTo>
                    <a:pt x="74" y="12"/>
                  </a:lnTo>
                  <a:lnTo>
                    <a:pt x="13" y="12"/>
                  </a:lnTo>
                  <a:lnTo>
                    <a:pt x="13" y="43"/>
                  </a:lnTo>
                  <a:lnTo>
                    <a:pt x="70" y="43"/>
                  </a:lnTo>
                  <a:lnTo>
                    <a:pt x="70" y="55"/>
                  </a:lnTo>
                  <a:lnTo>
                    <a:pt x="13" y="55"/>
                  </a:lnTo>
                  <a:lnTo>
                    <a:pt x="13" y="90"/>
                  </a:lnTo>
                  <a:lnTo>
                    <a:pt x="77" y="90"/>
                  </a:lnTo>
                  <a:lnTo>
                    <a:pt x="77" y="103"/>
                  </a:lnTo>
                  <a:lnTo>
                    <a:pt x="0" y="103"/>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73" name="Freeform 453"/>
            <p:cNvSpPr>
              <a:spLocks/>
            </p:cNvSpPr>
            <p:nvPr/>
          </p:nvSpPr>
          <p:spPr bwMode="auto">
            <a:xfrm>
              <a:off x="4894" y="8612"/>
              <a:ext cx="123" cy="101"/>
            </a:xfrm>
            <a:custGeom>
              <a:avLst/>
              <a:gdLst/>
              <a:ahLst/>
              <a:cxnLst>
                <a:cxn ang="0">
                  <a:pos x="0" y="77"/>
                </a:cxn>
                <a:cxn ang="0">
                  <a:pos x="0" y="77"/>
                </a:cxn>
                <a:cxn ang="0">
                  <a:pos x="0" y="2"/>
                </a:cxn>
                <a:cxn ang="0">
                  <a:pos x="11" y="2"/>
                </a:cxn>
                <a:cxn ang="0">
                  <a:pos x="11" y="12"/>
                </a:cxn>
                <a:cxn ang="0">
                  <a:pos x="20" y="4"/>
                </a:cxn>
                <a:cxn ang="0">
                  <a:pos x="34" y="0"/>
                </a:cxn>
                <a:cxn ang="0">
                  <a:pos x="47" y="4"/>
                </a:cxn>
                <a:cxn ang="0">
                  <a:pos x="55" y="13"/>
                </a:cxn>
                <a:cxn ang="0">
                  <a:pos x="78" y="0"/>
                </a:cxn>
                <a:cxn ang="0">
                  <a:pos x="95" y="6"/>
                </a:cxn>
                <a:cxn ang="0">
                  <a:pos x="101" y="25"/>
                </a:cxn>
                <a:cxn ang="0">
                  <a:pos x="101" y="77"/>
                </a:cxn>
                <a:cxn ang="0">
                  <a:pos x="88" y="77"/>
                </a:cxn>
                <a:cxn ang="0">
                  <a:pos x="88" y="30"/>
                </a:cxn>
                <a:cxn ang="0">
                  <a:pos x="87" y="19"/>
                </a:cxn>
                <a:cxn ang="0">
                  <a:pos x="83" y="13"/>
                </a:cxn>
                <a:cxn ang="0">
                  <a:pos x="75" y="11"/>
                </a:cxn>
                <a:cxn ang="0">
                  <a:pos x="62" y="17"/>
                </a:cxn>
                <a:cxn ang="0">
                  <a:pos x="57" y="33"/>
                </a:cxn>
                <a:cxn ang="0">
                  <a:pos x="57" y="77"/>
                </a:cxn>
                <a:cxn ang="0">
                  <a:pos x="44" y="77"/>
                </a:cxn>
                <a:cxn ang="0">
                  <a:pos x="44" y="28"/>
                </a:cxn>
                <a:cxn ang="0">
                  <a:pos x="41" y="15"/>
                </a:cxn>
                <a:cxn ang="0">
                  <a:pos x="31" y="11"/>
                </a:cxn>
                <a:cxn ang="0">
                  <a:pos x="21" y="14"/>
                </a:cxn>
                <a:cxn ang="0">
                  <a:pos x="14" y="22"/>
                </a:cxn>
                <a:cxn ang="0">
                  <a:pos x="12" y="38"/>
                </a:cxn>
                <a:cxn ang="0">
                  <a:pos x="12" y="77"/>
                </a:cxn>
                <a:cxn ang="0">
                  <a:pos x="0" y="77"/>
                </a:cxn>
              </a:cxnLst>
              <a:rect l="0" t="0" r="r" b="b"/>
              <a:pathLst>
                <a:path w="101" h="77">
                  <a:moveTo>
                    <a:pt x="0" y="77"/>
                  </a:moveTo>
                  <a:lnTo>
                    <a:pt x="0" y="77"/>
                  </a:lnTo>
                  <a:lnTo>
                    <a:pt x="0" y="2"/>
                  </a:lnTo>
                  <a:lnTo>
                    <a:pt x="11" y="2"/>
                  </a:lnTo>
                  <a:lnTo>
                    <a:pt x="11" y="12"/>
                  </a:lnTo>
                  <a:cubicBezTo>
                    <a:pt x="13" y="9"/>
                    <a:pt x="17" y="6"/>
                    <a:pt x="20" y="4"/>
                  </a:cubicBezTo>
                  <a:cubicBezTo>
                    <a:pt x="24" y="1"/>
                    <a:pt x="29" y="0"/>
                    <a:pt x="34" y="0"/>
                  </a:cubicBezTo>
                  <a:cubicBezTo>
                    <a:pt x="39" y="0"/>
                    <a:pt x="44" y="1"/>
                    <a:pt x="47" y="4"/>
                  </a:cubicBezTo>
                  <a:cubicBezTo>
                    <a:pt x="51" y="6"/>
                    <a:pt x="53" y="9"/>
                    <a:pt x="55" y="13"/>
                  </a:cubicBezTo>
                  <a:cubicBezTo>
                    <a:pt x="61" y="5"/>
                    <a:pt x="68" y="0"/>
                    <a:pt x="78" y="0"/>
                  </a:cubicBezTo>
                  <a:cubicBezTo>
                    <a:pt x="85" y="0"/>
                    <a:pt x="91" y="2"/>
                    <a:pt x="95" y="6"/>
                  </a:cubicBezTo>
                  <a:cubicBezTo>
                    <a:pt x="99" y="11"/>
                    <a:pt x="101" y="17"/>
                    <a:pt x="101" y="25"/>
                  </a:cubicBezTo>
                  <a:lnTo>
                    <a:pt x="101" y="77"/>
                  </a:lnTo>
                  <a:lnTo>
                    <a:pt x="88" y="77"/>
                  </a:lnTo>
                  <a:lnTo>
                    <a:pt x="88" y="30"/>
                  </a:lnTo>
                  <a:cubicBezTo>
                    <a:pt x="88" y="25"/>
                    <a:pt x="88" y="21"/>
                    <a:pt x="87" y="19"/>
                  </a:cubicBezTo>
                  <a:cubicBezTo>
                    <a:pt x="86" y="16"/>
                    <a:pt x="85" y="15"/>
                    <a:pt x="83" y="13"/>
                  </a:cubicBezTo>
                  <a:cubicBezTo>
                    <a:pt x="81" y="12"/>
                    <a:pt x="78" y="11"/>
                    <a:pt x="75" y="11"/>
                  </a:cubicBezTo>
                  <a:cubicBezTo>
                    <a:pt x="70" y="11"/>
                    <a:pt x="65" y="13"/>
                    <a:pt x="62" y="17"/>
                  </a:cubicBezTo>
                  <a:cubicBezTo>
                    <a:pt x="59" y="20"/>
                    <a:pt x="57" y="26"/>
                    <a:pt x="57" y="33"/>
                  </a:cubicBezTo>
                  <a:lnTo>
                    <a:pt x="57" y="77"/>
                  </a:lnTo>
                  <a:lnTo>
                    <a:pt x="44" y="77"/>
                  </a:lnTo>
                  <a:lnTo>
                    <a:pt x="44" y="28"/>
                  </a:lnTo>
                  <a:cubicBezTo>
                    <a:pt x="44" y="23"/>
                    <a:pt x="43" y="18"/>
                    <a:pt x="41" y="15"/>
                  </a:cubicBezTo>
                  <a:cubicBezTo>
                    <a:pt x="39" y="13"/>
                    <a:pt x="36" y="11"/>
                    <a:pt x="31" y="11"/>
                  </a:cubicBezTo>
                  <a:cubicBezTo>
                    <a:pt x="27" y="11"/>
                    <a:pt x="24" y="12"/>
                    <a:pt x="21" y="14"/>
                  </a:cubicBezTo>
                  <a:cubicBezTo>
                    <a:pt x="18" y="16"/>
                    <a:pt x="16" y="19"/>
                    <a:pt x="14" y="22"/>
                  </a:cubicBezTo>
                  <a:cubicBezTo>
                    <a:pt x="13" y="26"/>
                    <a:pt x="12" y="31"/>
                    <a:pt x="12" y="38"/>
                  </a:cubicBezTo>
                  <a:lnTo>
                    <a:pt x="12" y="77"/>
                  </a:lnTo>
                  <a:lnTo>
                    <a:pt x="0" y="7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74" name="Freeform 454"/>
            <p:cNvSpPr>
              <a:spLocks noEditPoints="1"/>
            </p:cNvSpPr>
            <p:nvPr/>
          </p:nvSpPr>
          <p:spPr bwMode="auto">
            <a:xfrm>
              <a:off x="5041" y="8612"/>
              <a:ext cx="80" cy="138"/>
            </a:xfrm>
            <a:custGeom>
              <a:avLst/>
              <a:gdLst/>
              <a:ahLst/>
              <a:cxnLst>
                <a:cxn ang="0">
                  <a:pos x="0" y="105"/>
                </a:cxn>
                <a:cxn ang="0">
                  <a:pos x="0" y="105"/>
                </a:cxn>
                <a:cxn ang="0">
                  <a:pos x="0" y="2"/>
                </a:cxn>
                <a:cxn ang="0">
                  <a:pos x="12" y="2"/>
                </a:cxn>
                <a:cxn ang="0">
                  <a:pos x="12" y="12"/>
                </a:cxn>
                <a:cxn ang="0">
                  <a:pos x="21" y="3"/>
                </a:cxn>
                <a:cxn ang="0">
                  <a:pos x="33" y="0"/>
                </a:cxn>
                <a:cxn ang="0">
                  <a:pos x="50" y="5"/>
                </a:cxn>
                <a:cxn ang="0">
                  <a:pos x="61" y="19"/>
                </a:cxn>
                <a:cxn ang="0">
                  <a:pos x="65" y="39"/>
                </a:cxn>
                <a:cxn ang="0">
                  <a:pos x="61" y="59"/>
                </a:cxn>
                <a:cxn ang="0">
                  <a:pos x="49" y="73"/>
                </a:cxn>
                <a:cxn ang="0">
                  <a:pos x="33" y="78"/>
                </a:cxn>
                <a:cxn ang="0">
                  <a:pos x="21" y="76"/>
                </a:cxn>
                <a:cxn ang="0">
                  <a:pos x="13" y="69"/>
                </a:cxn>
                <a:cxn ang="0">
                  <a:pos x="13" y="105"/>
                </a:cxn>
                <a:cxn ang="0">
                  <a:pos x="0" y="105"/>
                </a:cxn>
                <a:cxn ang="0">
                  <a:pos x="12" y="40"/>
                </a:cxn>
                <a:cxn ang="0">
                  <a:pos x="12" y="40"/>
                </a:cxn>
                <a:cxn ang="0">
                  <a:pos x="18" y="61"/>
                </a:cxn>
                <a:cxn ang="0">
                  <a:pos x="32" y="68"/>
                </a:cxn>
                <a:cxn ang="0">
                  <a:pos x="46" y="61"/>
                </a:cxn>
                <a:cxn ang="0">
                  <a:pos x="52" y="39"/>
                </a:cxn>
                <a:cxn ang="0">
                  <a:pos x="46" y="17"/>
                </a:cxn>
                <a:cxn ang="0">
                  <a:pos x="32" y="10"/>
                </a:cxn>
                <a:cxn ang="0">
                  <a:pos x="18" y="18"/>
                </a:cxn>
                <a:cxn ang="0">
                  <a:pos x="12" y="40"/>
                </a:cxn>
                <a:cxn ang="0">
                  <a:pos x="12" y="40"/>
                </a:cxn>
              </a:cxnLst>
              <a:rect l="0" t="0" r="r" b="b"/>
              <a:pathLst>
                <a:path w="65" h="105">
                  <a:moveTo>
                    <a:pt x="0" y="105"/>
                  </a:moveTo>
                  <a:lnTo>
                    <a:pt x="0" y="105"/>
                  </a:lnTo>
                  <a:lnTo>
                    <a:pt x="0" y="2"/>
                  </a:lnTo>
                  <a:lnTo>
                    <a:pt x="12" y="2"/>
                  </a:lnTo>
                  <a:lnTo>
                    <a:pt x="12" y="12"/>
                  </a:lnTo>
                  <a:cubicBezTo>
                    <a:pt x="15" y="8"/>
                    <a:pt x="18" y="5"/>
                    <a:pt x="21" y="3"/>
                  </a:cubicBezTo>
                  <a:cubicBezTo>
                    <a:pt x="24" y="1"/>
                    <a:pt x="29" y="0"/>
                    <a:pt x="33" y="0"/>
                  </a:cubicBezTo>
                  <a:cubicBezTo>
                    <a:pt x="40" y="0"/>
                    <a:pt x="45" y="2"/>
                    <a:pt x="50" y="5"/>
                  </a:cubicBezTo>
                  <a:cubicBezTo>
                    <a:pt x="55" y="9"/>
                    <a:pt x="59" y="13"/>
                    <a:pt x="61" y="19"/>
                  </a:cubicBezTo>
                  <a:cubicBezTo>
                    <a:pt x="64" y="25"/>
                    <a:pt x="65" y="32"/>
                    <a:pt x="65" y="39"/>
                  </a:cubicBezTo>
                  <a:cubicBezTo>
                    <a:pt x="65" y="46"/>
                    <a:pt x="64" y="53"/>
                    <a:pt x="61" y="59"/>
                  </a:cubicBezTo>
                  <a:cubicBezTo>
                    <a:pt x="58" y="66"/>
                    <a:pt x="54" y="70"/>
                    <a:pt x="49" y="73"/>
                  </a:cubicBezTo>
                  <a:cubicBezTo>
                    <a:pt x="44" y="77"/>
                    <a:pt x="38" y="78"/>
                    <a:pt x="33" y="78"/>
                  </a:cubicBezTo>
                  <a:cubicBezTo>
                    <a:pt x="28" y="78"/>
                    <a:pt x="25" y="77"/>
                    <a:pt x="21" y="76"/>
                  </a:cubicBezTo>
                  <a:cubicBezTo>
                    <a:pt x="18" y="74"/>
                    <a:pt x="15" y="72"/>
                    <a:pt x="13" y="69"/>
                  </a:cubicBezTo>
                  <a:lnTo>
                    <a:pt x="13" y="105"/>
                  </a:lnTo>
                  <a:lnTo>
                    <a:pt x="0" y="105"/>
                  </a:lnTo>
                  <a:close/>
                  <a:moveTo>
                    <a:pt x="12" y="40"/>
                  </a:moveTo>
                  <a:lnTo>
                    <a:pt x="12" y="40"/>
                  </a:lnTo>
                  <a:cubicBezTo>
                    <a:pt x="12" y="49"/>
                    <a:pt x="14" y="56"/>
                    <a:pt x="18" y="61"/>
                  </a:cubicBezTo>
                  <a:cubicBezTo>
                    <a:pt x="21" y="66"/>
                    <a:pt x="26" y="68"/>
                    <a:pt x="32" y="68"/>
                  </a:cubicBezTo>
                  <a:cubicBezTo>
                    <a:pt x="37" y="68"/>
                    <a:pt x="42" y="66"/>
                    <a:pt x="46" y="61"/>
                  </a:cubicBezTo>
                  <a:cubicBezTo>
                    <a:pt x="50" y="56"/>
                    <a:pt x="52" y="49"/>
                    <a:pt x="52" y="39"/>
                  </a:cubicBezTo>
                  <a:cubicBezTo>
                    <a:pt x="52" y="29"/>
                    <a:pt x="50" y="22"/>
                    <a:pt x="46" y="17"/>
                  </a:cubicBezTo>
                  <a:cubicBezTo>
                    <a:pt x="42" y="13"/>
                    <a:pt x="38" y="10"/>
                    <a:pt x="32" y="10"/>
                  </a:cubicBezTo>
                  <a:cubicBezTo>
                    <a:pt x="27" y="10"/>
                    <a:pt x="22" y="13"/>
                    <a:pt x="18" y="18"/>
                  </a:cubicBezTo>
                  <a:cubicBezTo>
                    <a:pt x="14" y="23"/>
                    <a:pt x="12" y="30"/>
                    <a:pt x="12" y="40"/>
                  </a:cubicBezTo>
                  <a:lnTo>
                    <a:pt x="12" y="4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75" name="Freeform 455"/>
            <p:cNvSpPr>
              <a:spLocks/>
            </p:cNvSpPr>
            <p:nvPr/>
          </p:nvSpPr>
          <p:spPr bwMode="auto">
            <a:xfrm>
              <a:off x="5139" y="8577"/>
              <a:ext cx="16" cy="136"/>
            </a:xfrm>
            <a:custGeom>
              <a:avLst/>
              <a:gdLst/>
              <a:ahLst/>
              <a:cxnLst>
                <a:cxn ang="0">
                  <a:pos x="0" y="103"/>
                </a:cxn>
                <a:cxn ang="0">
                  <a:pos x="0" y="103"/>
                </a:cxn>
                <a:cxn ang="0">
                  <a:pos x="0" y="0"/>
                </a:cxn>
                <a:cxn ang="0">
                  <a:pos x="13" y="0"/>
                </a:cxn>
                <a:cxn ang="0">
                  <a:pos x="13" y="103"/>
                </a:cxn>
                <a:cxn ang="0">
                  <a:pos x="0" y="103"/>
                </a:cxn>
              </a:cxnLst>
              <a:rect l="0" t="0" r="r" b="b"/>
              <a:pathLst>
                <a:path w="13" h="103">
                  <a:moveTo>
                    <a:pt x="0" y="103"/>
                  </a:moveTo>
                  <a:lnTo>
                    <a:pt x="0" y="103"/>
                  </a:lnTo>
                  <a:lnTo>
                    <a:pt x="0" y="0"/>
                  </a:lnTo>
                  <a:lnTo>
                    <a:pt x="13" y="0"/>
                  </a:lnTo>
                  <a:lnTo>
                    <a:pt x="13" y="103"/>
                  </a:lnTo>
                  <a:lnTo>
                    <a:pt x="0" y="103"/>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76" name="Freeform 456"/>
            <p:cNvSpPr>
              <a:spLocks noEditPoints="1"/>
            </p:cNvSpPr>
            <p:nvPr/>
          </p:nvSpPr>
          <p:spPr bwMode="auto">
            <a:xfrm>
              <a:off x="5173" y="8612"/>
              <a:ext cx="85" cy="103"/>
            </a:xfrm>
            <a:custGeom>
              <a:avLst/>
              <a:gdLst/>
              <a:ahLst/>
              <a:cxnLst>
                <a:cxn ang="0">
                  <a:pos x="0" y="39"/>
                </a:cxn>
                <a:cxn ang="0">
                  <a:pos x="0" y="39"/>
                </a:cxn>
                <a:cxn ang="0">
                  <a:pos x="11" y="9"/>
                </a:cxn>
                <a:cxn ang="0">
                  <a:pos x="35" y="0"/>
                </a:cxn>
                <a:cxn ang="0">
                  <a:pos x="60" y="10"/>
                </a:cxn>
                <a:cxn ang="0">
                  <a:pos x="70" y="38"/>
                </a:cxn>
                <a:cxn ang="0">
                  <a:pos x="65" y="61"/>
                </a:cxn>
                <a:cxn ang="0">
                  <a:pos x="53" y="74"/>
                </a:cxn>
                <a:cxn ang="0">
                  <a:pos x="35" y="78"/>
                </a:cxn>
                <a:cxn ang="0">
                  <a:pos x="9" y="68"/>
                </a:cxn>
                <a:cxn ang="0">
                  <a:pos x="0" y="39"/>
                </a:cxn>
                <a:cxn ang="0">
                  <a:pos x="0" y="39"/>
                </a:cxn>
                <a:cxn ang="0">
                  <a:pos x="13" y="39"/>
                </a:cxn>
                <a:cxn ang="0">
                  <a:pos x="13" y="39"/>
                </a:cxn>
                <a:cxn ang="0">
                  <a:pos x="19" y="61"/>
                </a:cxn>
                <a:cxn ang="0">
                  <a:pos x="35" y="68"/>
                </a:cxn>
                <a:cxn ang="0">
                  <a:pos x="50" y="61"/>
                </a:cxn>
                <a:cxn ang="0">
                  <a:pos x="57" y="39"/>
                </a:cxn>
                <a:cxn ang="0">
                  <a:pos x="50" y="18"/>
                </a:cxn>
                <a:cxn ang="0">
                  <a:pos x="35" y="11"/>
                </a:cxn>
                <a:cxn ang="0">
                  <a:pos x="19" y="18"/>
                </a:cxn>
                <a:cxn ang="0">
                  <a:pos x="13" y="39"/>
                </a:cxn>
                <a:cxn ang="0">
                  <a:pos x="13" y="39"/>
                </a:cxn>
              </a:cxnLst>
              <a:rect l="0" t="0" r="r" b="b"/>
              <a:pathLst>
                <a:path w="70" h="78">
                  <a:moveTo>
                    <a:pt x="0" y="39"/>
                  </a:moveTo>
                  <a:lnTo>
                    <a:pt x="0" y="39"/>
                  </a:lnTo>
                  <a:cubicBezTo>
                    <a:pt x="0" y="26"/>
                    <a:pt x="3" y="15"/>
                    <a:pt x="11" y="9"/>
                  </a:cubicBezTo>
                  <a:cubicBezTo>
                    <a:pt x="18" y="3"/>
                    <a:pt x="25" y="0"/>
                    <a:pt x="35" y="0"/>
                  </a:cubicBezTo>
                  <a:cubicBezTo>
                    <a:pt x="45" y="0"/>
                    <a:pt x="53" y="4"/>
                    <a:pt x="60" y="10"/>
                  </a:cubicBezTo>
                  <a:cubicBezTo>
                    <a:pt x="66" y="17"/>
                    <a:pt x="70" y="26"/>
                    <a:pt x="70" y="38"/>
                  </a:cubicBezTo>
                  <a:cubicBezTo>
                    <a:pt x="70" y="48"/>
                    <a:pt x="68" y="55"/>
                    <a:pt x="65" y="61"/>
                  </a:cubicBezTo>
                  <a:cubicBezTo>
                    <a:pt x="62" y="66"/>
                    <a:pt x="58" y="71"/>
                    <a:pt x="53" y="74"/>
                  </a:cubicBezTo>
                  <a:cubicBezTo>
                    <a:pt x="47" y="77"/>
                    <a:pt x="41" y="78"/>
                    <a:pt x="35" y="78"/>
                  </a:cubicBezTo>
                  <a:cubicBezTo>
                    <a:pt x="24" y="78"/>
                    <a:pt x="16" y="75"/>
                    <a:pt x="9" y="68"/>
                  </a:cubicBezTo>
                  <a:cubicBezTo>
                    <a:pt x="3" y="62"/>
                    <a:pt x="0" y="52"/>
                    <a:pt x="0" y="39"/>
                  </a:cubicBezTo>
                  <a:lnTo>
                    <a:pt x="0" y="39"/>
                  </a:lnTo>
                  <a:close/>
                  <a:moveTo>
                    <a:pt x="13" y="39"/>
                  </a:moveTo>
                  <a:lnTo>
                    <a:pt x="13" y="39"/>
                  </a:lnTo>
                  <a:cubicBezTo>
                    <a:pt x="13" y="49"/>
                    <a:pt x="15" y="56"/>
                    <a:pt x="19" y="61"/>
                  </a:cubicBezTo>
                  <a:cubicBezTo>
                    <a:pt x="23" y="66"/>
                    <a:pt x="28" y="68"/>
                    <a:pt x="35" y="68"/>
                  </a:cubicBezTo>
                  <a:cubicBezTo>
                    <a:pt x="41" y="68"/>
                    <a:pt x="46" y="66"/>
                    <a:pt x="50" y="61"/>
                  </a:cubicBezTo>
                  <a:cubicBezTo>
                    <a:pt x="54" y="56"/>
                    <a:pt x="57" y="49"/>
                    <a:pt x="57" y="39"/>
                  </a:cubicBezTo>
                  <a:cubicBezTo>
                    <a:pt x="57" y="30"/>
                    <a:pt x="54" y="23"/>
                    <a:pt x="50" y="18"/>
                  </a:cubicBezTo>
                  <a:cubicBezTo>
                    <a:pt x="46" y="13"/>
                    <a:pt x="41" y="11"/>
                    <a:pt x="35" y="11"/>
                  </a:cubicBezTo>
                  <a:cubicBezTo>
                    <a:pt x="28" y="11"/>
                    <a:pt x="23" y="13"/>
                    <a:pt x="19" y="18"/>
                  </a:cubicBezTo>
                  <a:cubicBezTo>
                    <a:pt x="15" y="23"/>
                    <a:pt x="13" y="30"/>
                    <a:pt x="13" y="39"/>
                  </a:cubicBezTo>
                  <a:lnTo>
                    <a:pt x="13" y="3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77" name="Freeform 457"/>
            <p:cNvSpPr>
              <a:spLocks/>
            </p:cNvSpPr>
            <p:nvPr/>
          </p:nvSpPr>
          <p:spPr bwMode="auto">
            <a:xfrm>
              <a:off x="5267" y="8614"/>
              <a:ext cx="82" cy="139"/>
            </a:xfrm>
            <a:custGeom>
              <a:avLst/>
              <a:gdLst/>
              <a:ahLst/>
              <a:cxnLst>
                <a:cxn ang="0">
                  <a:pos x="7" y="103"/>
                </a:cxn>
                <a:cxn ang="0">
                  <a:pos x="7" y="103"/>
                </a:cxn>
                <a:cxn ang="0">
                  <a:pos x="5" y="92"/>
                </a:cxn>
                <a:cxn ang="0">
                  <a:pos x="13" y="93"/>
                </a:cxn>
                <a:cxn ang="0">
                  <a:pos x="19" y="91"/>
                </a:cxn>
                <a:cxn ang="0">
                  <a:pos x="23" y="87"/>
                </a:cxn>
                <a:cxn ang="0">
                  <a:pos x="27" y="78"/>
                </a:cxn>
                <a:cxn ang="0">
                  <a:pos x="28" y="75"/>
                </a:cxn>
                <a:cxn ang="0">
                  <a:pos x="0" y="0"/>
                </a:cxn>
                <a:cxn ang="0">
                  <a:pos x="14" y="0"/>
                </a:cxn>
                <a:cxn ang="0">
                  <a:pos x="29" y="43"/>
                </a:cxn>
                <a:cxn ang="0">
                  <a:pos x="35" y="61"/>
                </a:cxn>
                <a:cxn ang="0">
                  <a:pos x="40" y="44"/>
                </a:cxn>
                <a:cxn ang="0">
                  <a:pos x="56" y="0"/>
                </a:cxn>
                <a:cxn ang="0">
                  <a:pos x="68" y="0"/>
                </a:cxn>
                <a:cxn ang="0">
                  <a:pos x="40" y="76"/>
                </a:cxn>
                <a:cxn ang="0">
                  <a:pos x="33" y="93"/>
                </a:cxn>
                <a:cxn ang="0">
                  <a:pos x="25" y="102"/>
                </a:cxn>
                <a:cxn ang="0">
                  <a:pos x="15" y="105"/>
                </a:cxn>
                <a:cxn ang="0">
                  <a:pos x="7" y="103"/>
                </a:cxn>
                <a:cxn ang="0">
                  <a:pos x="7" y="103"/>
                </a:cxn>
              </a:cxnLst>
              <a:rect l="0" t="0" r="r" b="b"/>
              <a:pathLst>
                <a:path w="68" h="105">
                  <a:moveTo>
                    <a:pt x="7" y="103"/>
                  </a:moveTo>
                  <a:lnTo>
                    <a:pt x="7" y="103"/>
                  </a:lnTo>
                  <a:lnTo>
                    <a:pt x="5" y="92"/>
                  </a:lnTo>
                  <a:cubicBezTo>
                    <a:pt x="8" y="92"/>
                    <a:pt x="10" y="93"/>
                    <a:pt x="13" y="93"/>
                  </a:cubicBezTo>
                  <a:cubicBezTo>
                    <a:pt x="15" y="93"/>
                    <a:pt x="18" y="92"/>
                    <a:pt x="19" y="91"/>
                  </a:cubicBezTo>
                  <a:cubicBezTo>
                    <a:pt x="21" y="90"/>
                    <a:pt x="22" y="89"/>
                    <a:pt x="23" y="87"/>
                  </a:cubicBezTo>
                  <a:cubicBezTo>
                    <a:pt x="24" y="86"/>
                    <a:pt x="25" y="83"/>
                    <a:pt x="27" y="78"/>
                  </a:cubicBezTo>
                  <a:cubicBezTo>
                    <a:pt x="28" y="77"/>
                    <a:pt x="28" y="76"/>
                    <a:pt x="28" y="75"/>
                  </a:cubicBezTo>
                  <a:lnTo>
                    <a:pt x="0" y="0"/>
                  </a:lnTo>
                  <a:lnTo>
                    <a:pt x="14" y="0"/>
                  </a:lnTo>
                  <a:lnTo>
                    <a:pt x="29" y="43"/>
                  </a:lnTo>
                  <a:cubicBezTo>
                    <a:pt x="31" y="49"/>
                    <a:pt x="33" y="54"/>
                    <a:pt x="35" y="61"/>
                  </a:cubicBezTo>
                  <a:cubicBezTo>
                    <a:pt x="36" y="55"/>
                    <a:pt x="38" y="49"/>
                    <a:pt x="40" y="44"/>
                  </a:cubicBezTo>
                  <a:lnTo>
                    <a:pt x="56" y="0"/>
                  </a:lnTo>
                  <a:lnTo>
                    <a:pt x="68" y="0"/>
                  </a:lnTo>
                  <a:lnTo>
                    <a:pt x="40" y="76"/>
                  </a:lnTo>
                  <a:cubicBezTo>
                    <a:pt x="37" y="84"/>
                    <a:pt x="35" y="90"/>
                    <a:pt x="33" y="93"/>
                  </a:cubicBezTo>
                  <a:cubicBezTo>
                    <a:pt x="31" y="97"/>
                    <a:pt x="28" y="100"/>
                    <a:pt x="25" y="102"/>
                  </a:cubicBezTo>
                  <a:cubicBezTo>
                    <a:pt x="22" y="104"/>
                    <a:pt x="19" y="105"/>
                    <a:pt x="15" y="105"/>
                  </a:cubicBezTo>
                  <a:cubicBezTo>
                    <a:pt x="12" y="105"/>
                    <a:pt x="10" y="104"/>
                    <a:pt x="7" y="103"/>
                  </a:cubicBezTo>
                  <a:lnTo>
                    <a:pt x="7" y="103"/>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78" name="Freeform 458"/>
            <p:cNvSpPr>
              <a:spLocks noEditPoints="1"/>
            </p:cNvSpPr>
            <p:nvPr/>
          </p:nvSpPr>
          <p:spPr bwMode="auto">
            <a:xfrm>
              <a:off x="5354" y="8612"/>
              <a:ext cx="84" cy="103"/>
            </a:xfrm>
            <a:custGeom>
              <a:avLst/>
              <a:gdLst/>
              <a:ahLst/>
              <a:cxnLst>
                <a:cxn ang="0">
                  <a:pos x="55" y="53"/>
                </a:cxn>
                <a:cxn ang="0">
                  <a:pos x="55" y="53"/>
                </a:cxn>
                <a:cxn ang="0">
                  <a:pos x="68" y="54"/>
                </a:cxn>
                <a:cxn ang="0">
                  <a:pos x="57" y="72"/>
                </a:cxn>
                <a:cxn ang="0">
                  <a:pos x="35" y="78"/>
                </a:cxn>
                <a:cxn ang="0">
                  <a:pos x="9" y="68"/>
                </a:cxn>
                <a:cxn ang="0">
                  <a:pos x="0" y="40"/>
                </a:cxn>
                <a:cxn ang="0">
                  <a:pos x="10" y="11"/>
                </a:cxn>
                <a:cxn ang="0">
                  <a:pos x="35" y="0"/>
                </a:cxn>
                <a:cxn ang="0">
                  <a:pos x="59" y="11"/>
                </a:cxn>
                <a:cxn ang="0">
                  <a:pos x="69" y="39"/>
                </a:cxn>
                <a:cxn ang="0">
                  <a:pos x="69" y="43"/>
                </a:cxn>
                <a:cxn ang="0">
                  <a:pos x="13" y="43"/>
                </a:cxn>
                <a:cxn ang="0">
                  <a:pos x="20" y="61"/>
                </a:cxn>
                <a:cxn ang="0">
                  <a:pos x="36" y="68"/>
                </a:cxn>
                <a:cxn ang="0">
                  <a:pos x="47" y="64"/>
                </a:cxn>
                <a:cxn ang="0">
                  <a:pos x="55" y="53"/>
                </a:cxn>
                <a:cxn ang="0">
                  <a:pos x="55" y="53"/>
                </a:cxn>
                <a:cxn ang="0">
                  <a:pos x="14" y="32"/>
                </a:cxn>
                <a:cxn ang="0">
                  <a:pos x="14" y="32"/>
                </a:cxn>
                <a:cxn ang="0">
                  <a:pos x="55" y="32"/>
                </a:cxn>
                <a:cxn ang="0">
                  <a:pos x="51" y="18"/>
                </a:cxn>
                <a:cxn ang="0">
                  <a:pos x="35" y="11"/>
                </a:cxn>
                <a:cxn ang="0">
                  <a:pos x="20" y="17"/>
                </a:cxn>
                <a:cxn ang="0">
                  <a:pos x="14" y="32"/>
                </a:cxn>
                <a:cxn ang="0">
                  <a:pos x="14" y="32"/>
                </a:cxn>
              </a:cxnLst>
              <a:rect l="0" t="0" r="r" b="b"/>
              <a:pathLst>
                <a:path w="69" h="78">
                  <a:moveTo>
                    <a:pt x="55" y="53"/>
                  </a:moveTo>
                  <a:lnTo>
                    <a:pt x="55" y="53"/>
                  </a:lnTo>
                  <a:lnTo>
                    <a:pt x="68" y="54"/>
                  </a:lnTo>
                  <a:cubicBezTo>
                    <a:pt x="66" y="62"/>
                    <a:pt x="62" y="68"/>
                    <a:pt x="57" y="72"/>
                  </a:cubicBezTo>
                  <a:cubicBezTo>
                    <a:pt x="51" y="76"/>
                    <a:pt x="44" y="78"/>
                    <a:pt x="35" y="78"/>
                  </a:cubicBezTo>
                  <a:cubicBezTo>
                    <a:pt x="25" y="78"/>
                    <a:pt x="16" y="75"/>
                    <a:pt x="9" y="68"/>
                  </a:cubicBezTo>
                  <a:cubicBezTo>
                    <a:pt x="3" y="62"/>
                    <a:pt x="0" y="52"/>
                    <a:pt x="0" y="40"/>
                  </a:cubicBezTo>
                  <a:cubicBezTo>
                    <a:pt x="0" y="27"/>
                    <a:pt x="3" y="18"/>
                    <a:pt x="10" y="11"/>
                  </a:cubicBezTo>
                  <a:cubicBezTo>
                    <a:pt x="16" y="4"/>
                    <a:pt x="24" y="0"/>
                    <a:pt x="35" y="0"/>
                  </a:cubicBezTo>
                  <a:cubicBezTo>
                    <a:pt x="45" y="0"/>
                    <a:pt x="53" y="4"/>
                    <a:pt x="59" y="11"/>
                  </a:cubicBezTo>
                  <a:cubicBezTo>
                    <a:pt x="66" y="17"/>
                    <a:pt x="69" y="27"/>
                    <a:pt x="69" y="39"/>
                  </a:cubicBezTo>
                  <a:cubicBezTo>
                    <a:pt x="69" y="40"/>
                    <a:pt x="69" y="41"/>
                    <a:pt x="69" y="43"/>
                  </a:cubicBezTo>
                  <a:lnTo>
                    <a:pt x="13" y="43"/>
                  </a:lnTo>
                  <a:cubicBezTo>
                    <a:pt x="13" y="51"/>
                    <a:pt x="16" y="57"/>
                    <a:pt x="20" y="61"/>
                  </a:cubicBezTo>
                  <a:cubicBezTo>
                    <a:pt x="24" y="66"/>
                    <a:pt x="29" y="68"/>
                    <a:pt x="36" y="68"/>
                  </a:cubicBezTo>
                  <a:cubicBezTo>
                    <a:pt x="40" y="68"/>
                    <a:pt x="44" y="67"/>
                    <a:pt x="47" y="64"/>
                  </a:cubicBezTo>
                  <a:cubicBezTo>
                    <a:pt x="51" y="62"/>
                    <a:pt x="53" y="58"/>
                    <a:pt x="55" y="53"/>
                  </a:cubicBezTo>
                  <a:lnTo>
                    <a:pt x="55" y="53"/>
                  </a:lnTo>
                  <a:close/>
                  <a:moveTo>
                    <a:pt x="14" y="32"/>
                  </a:moveTo>
                  <a:lnTo>
                    <a:pt x="14" y="32"/>
                  </a:lnTo>
                  <a:lnTo>
                    <a:pt x="55" y="32"/>
                  </a:lnTo>
                  <a:cubicBezTo>
                    <a:pt x="55" y="26"/>
                    <a:pt x="53" y="21"/>
                    <a:pt x="51" y="18"/>
                  </a:cubicBezTo>
                  <a:cubicBezTo>
                    <a:pt x="47" y="13"/>
                    <a:pt x="41" y="11"/>
                    <a:pt x="35" y="11"/>
                  </a:cubicBezTo>
                  <a:cubicBezTo>
                    <a:pt x="29" y="11"/>
                    <a:pt x="24" y="13"/>
                    <a:pt x="20" y="17"/>
                  </a:cubicBezTo>
                  <a:cubicBezTo>
                    <a:pt x="16" y="20"/>
                    <a:pt x="14" y="26"/>
                    <a:pt x="14" y="32"/>
                  </a:cubicBezTo>
                  <a:lnTo>
                    <a:pt x="14" y="32"/>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79" name="Freeform 459"/>
            <p:cNvSpPr>
              <a:spLocks noEditPoints="1"/>
            </p:cNvSpPr>
            <p:nvPr/>
          </p:nvSpPr>
          <p:spPr bwMode="auto">
            <a:xfrm>
              <a:off x="5452" y="8612"/>
              <a:ext cx="84" cy="103"/>
            </a:xfrm>
            <a:custGeom>
              <a:avLst/>
              <a:gdLst/>
              <a:ahLst/>
              <a:cxnLst>
                <a:cxn ang="0">
                  <a:pos x="55" y="53"/>
                </a:cxn>
                <a:cxn ang="0">
                  <a:pos x="55" y="53"/>
                </a:cxn>
                <a:cxn ang="0">
                  <a:pos x="68" y="54"/>
                </a:cxn>
                <a:cxn ang="0">
                  <a:pos x="57" y="72"/>
                </a:cxn>
                <a:cxn ang="0">
                  <a:pos x="35" y="78"/>
                </a:cxn>
                <a:cxn ang="0">
                  <a:pos x="9" y="68"/>
                </a:cxn>
                <a:cxn ang="0">
                  <a:pos x="0" y="40"/>
                </a:cxn>
                <a:cxn ang="0">
                  <a:pos x="10" y="11"/>
                </a:cxn>
                <a:cxn ang="0">
                  <a:pos x="35" y="0"/>
                </a:cxn>
                <a:cxn ang="0">
                  <a:pos x="59" y="11"/>
                </a:cxn>
                <a:cxn ang="0">
                  <a:pos x="69" y="39"/>
                </a:cxn>
                <a:cxn ang="0">
                  <a:pos x="69" y="43"/>
                </a:cxn>
                <a:cxn ang="0">
                  <a:pos x="13" y="43"/>
                </a:cxn>
                <a:cxn ang="0">
                  <a:pos x="20" y="61"/>
                </a:cxn>
                <a:cxn ang="0">
                  <a:pos x="35" y="68"/>
                </a:cxn>
                <a:cxn ang="0">
                  <a:pos x="47" y="64"/>
                </a:cxn>
                <a:cxn ang="0">
                  <a:pos x="55" y="53"/>
                </a:cxn>
                <a:cxn ang="0">
                  <a:pos x="55" y="53"/>
                </a:cxn>
                <a:cxn ang="0">
                  <a:pos x="14" y="32"/>
                </a:cxn>
                <a:cxn ang="0">
                  <a:pos x="14" y="32"/>
                </a:cxn>
                <a:cxn ang="0">
                  <a:pos x="55" y="32"/>
                </a:cxn>
                <a:cxn ang="0">
                  <a:pos x="51" y="18"/>
                </a:cxn>
                <a:cxn ang="0">
                  <a:pos x="35" y="11"/>
                </a:cxn>
                <a:cxn ang="0">
                  <a:pos x="20" y="17"/>
                </a:cxn>
                <a:cxn ang="0">
                  <a:pos x="14" y="32"/>
                </a:cxn>
                <a:cxn ang="0">
                  <a:pos x="14" y="32"/>
                </a:cxn>
              </a:cxnLst>
              <a:rect l="0" t="0" r="r" b="b"/>
              <a:pathLst>
                <a:path w="69" h="78">
                  <a:moveTo>
                    <a:pt x="55" y="53"/>
                  </a:moveTo>
                  <a:lnTo>
                    <a:pt x="55" y="53"/>
                  </a:lnTo>
                  <a:lnTo>
                    <a:pt x="68" y="54"/>
                  </a:lnTo>
                  <a:cubicBezTo>
                    <a:pt x="66" y="62"/>
                    <a:pt x="62" y="68"/>
                    <a:pt x="57" y="72"/>
                  </a:cubicBezTo>
                  <a:cubicBezTo>
                    <a:pt x="51" y="76"/>
                    <a:pt x="44" y="78"/>
                    <a:pt x="35" y="78"/>
                  </a:cubicBezTo>
                  <a:cubicBezTo>
                    <a:pt x="24" y="78"/>
                    <a:pt x="16" y="75"/>
                    <a:pt x="9" y="68"/>
                  </a:cubicBezTo>
                  <a:cubicBezTo>
                    <a:pt x="3" y="62"/>
                    <a:pt x="0" y="52"/>
                    <a:pt x="0" y="40"/>
                  </a:cubicBezTo>
                  <a:cubicBezTo>
                    <a:pt x="0" y="27"/>
                    <a:pt x="3" y="18"/>
                    <a:pt x="10" y="11"/>
                  </a:cubicBezTo>
                  <a:cubicBezTo>
                    <a:pt x="16" y="4"/>
                    <a:pt x="24" y="0"/>
                    <a:pt x="35" y="0"/>
                  </a:cubicBezTo>
                  <a:cubicBezTo>
                    <a:pt x="45" y="0"/>
                    <a:pt x="53" y="4"/>
                    <a:pt x="59" y="11"/>
                  </a:cubicBezTo>
                  <a:cubicBezTo>
                    <a:pt x="65" y="17"/>
                    <a:pt x="69" y="27"/>
                    <a:pt x="69" y="39"/>
                  </a:cubicBezTo>
                  <a:cubicBezTo>
                    <a:pt x="69" y="40"/>
                    <a:pt x="69" y="41"/>
                    <a:pt x="69" y="43"/>
                  </a:cubicBezTo>
                  <a:lnTo>
                    <a:pt x="13" y="43"/>
                  </a:lnTo>
                  <a:cubicBezTo>
                    <a:pt x="13" y="51"/>
                    <a:pt x="16" y="57"/>
                    <a:pt x="20" y="61"/>
                  </a:cubicBezTo>
                  <a:cubicBezTo>
                    <a:pt x="24" y="66"/>
                    <a:pt x="29" y="68"/>
                    <a:pt x="35" y="68"/>
                  </a:cubicBezTo>
                  <a:cubicBezTo>
                    <a:pt x="40" y="68"/>
                    <a:pt x="44" y="67"/>
                    <a:pt x="47" y="64"/>
                  </a:cubicBezTo>
                  <a:cubicBezTo>
                    <a:pt x="51" y="62"/>
                    <a:pt x="53" y="58"/>
                    <a:pt x="55" y="53"/>
                  </a:cubicBezTo>
                  <a:lnTo>
                    <a:pt x="55" y="53"/>
                  </a:lnTo>
                  <a:close/>
                  <a:moveTo>
                    <a:pt x="14" y="32"/>
                  </a:moveTo>
                  <a:lnTo>
                    <a:pt x="14" y="32"/>
                  </a:lnTo>
                  <a:lnTo>
                    <a:pt x="55" y="32"/>
                  </a:lnTo>
                  <a:cubicBezTo>
                    <a:pt x="55" y="26"/>
                    <a:pt x="53" y="21"/>
                    <a:pt x="51" y="18"/>
                  </a:cubicBezTo>
                  <a:cubicBezTo>
                    <a:pt x="46" y="13"/>
                    <a:pt x="41" y="11"/>
                    <a:pt x="35" y="11"/>
                  </a:cubicBezTo>
                  <a:cubicBezTo>
                    <a:pt x="29" y="11"/>
                    <a:pt x="24" y="13"/>
                    <a:pt x="20" y="17"/>
                  </a:cubicBezTo>
                  <a:cubicBezTo>
                    <a:pt x="16" y="20"/>
                    <a:pt x="14" y="26"/>
                    <a:pt x="14" y="32"/>
                  </a:cubicBezTo>
                  <a:lnTo>
                    <a:pt x="14" y="32"/>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80" name="Freeform 460"/>
            <p:cNvSpPr>
              <a:spLocks/>
            </p:cNvSpPr>
            <p:nvPr/>
          </p:nvSpPr>
          <p:spPr bwMode="auto">
            <a:xfrm>
              <a:off x="5548" y="8612"/>
              <a:ext cx="75" cy="103"/>
            </a:xfrm>
            <a:custGeom>
              <a:avLst/>
              <a:gdLst/>
              <a:ahLst/>
              <a:cxnLst>
                <a:cxn ang="0">
                  <a:pos x="0" y="54"/>
                </a:cxn>
                <a:cxn ang="0">
                  <a:pos x="0" y="54"/>
                </a:cxn>
                <a:cxn ang="0">
                  <a:pos x="12" y="52"/>
                </a:cxn>
                <a:cxn ang="0">
                  <a:pos x="18" y="64"/>
                </a:cxn>
                <a:cxn ang="0">
                  <a:pos x="32" y="68"/>
                </a:cxn>
                <a:cxn ang="0">
                  <a:pos x="45" y="64"/>
                </a:cxn>
                <a:cxn ang="0">
                  <a:pos x="49" y="56"/>
                </a:cxn>
                <a:cxn ang="0">
                  <a:pos x="45" y="49"/>
                </a:cxn>
                <a:cxn ang="0">
                  <a:pos x="32" y="45"/>
                </a:cxn>
                <a:cxn ang="0">
                  <a:pos x="13" y="39"/>
                </a:cxn>
                <a:cxn ang="0">
                  <a:pos x="5" y="32"/>
                </a:cxn>
                <a:cxn ang="0">
                  <a:pos x="2" y="22"/>
                </a:cxn>
                <a:cxn ang="0">
                  <a:pos x="4" y="13"/>
                </a:cxn>
                <a:cxn ang="0">
                  <a:pos x="11" y="6"/>
                </a:cxn>
                <a:cxn ang="0">
                  <a:pos x="19" y="2"/>
                </a:cxn>
                <a:cxn ang="0">
                  <a:pos x="30" y="0"/>
                </a:cxn>
                <a:cxn ang="0">
                  <a:pos x="45" y="3"/>
                </a:cxn>
                <a:cxn ang="0">
                  <a:pos x="55" y="10"/>
                </a:cxn>
                <a:cxn ang="0">
                  <a:pos x="59" y="21"/>
                </a:cxn>
                <a:cxn ang="0">
                  <a:pos x="47" y="23"/>
                </a:cxn>
                <a:cxn ang="0">
                  <a:pos x="42" y="14"/>
                </a:cxn>
                <a:cxn ang="0">
                  <a:pos x="30" y="11"/>
                </a:cxn>
                <a:cxn ang="0">
                  <a:pos x="18" y="14"/>
                </a:cxn>
                <a:cxn ang="0">
                  <a:pos x="14" y="20"/>
                </a:cxn>
                <a:cxn ang="0">
                  <a:pos x="16" y="25"/>
                </a:cxn>
                <a:cxn ang="0">
                  <a:pos x="21" y="28"/>
                </a:cxn>
                <a:cxn ang="0">
                  <a:pos x="32" y="31"/>
                </a:cxn>
                <a:cxn ang="0">
                  <a:pos x="51" y="37"/>
                </a:cxn>
                <a:cxn ang="0">
                  <a:pos x="59" y="44"/>
                </a:cxn>
                <a:cxn ang="0">
                  <a:pos x="62" y="55"/>
                </a:cxn>
                <a:cxn ang="0">
                  <a:pos x="58" y="67"/>
                </a:cxn>
                <a:cxn ang="0">
                  <a:pos x="48" y="75"/>
                </a:cxn>
                <a:cxn ang="0">
                  <a:pos x="32" y="78"/>
                </a:cxn>
                <a:cxn ang="0">
                  <a:pos x="10" y="72"/>
                </a:cxn>
                <a:cxn ang="0">
                  <a:pos x="0" y="54"/>
                </a:cxn>
                <a:cxn ang="0">
                  <a:pos x="0" y="54"/>
                </a:cxn>
              </a:cxnLst>
              <a:rect l="0" t="0" r="r" b="b"/>
              <a:pathLst>
                <a:path w="62" h="78">
                  <a:moveTo>
                    <a:pt x="0" y="54"/>
                  </a:moveTo>
                  <a:lnTo>
                    <a:pt x="0" y="54"/>
                  </a:lnTo>
                  <a:lnTo>
                    <a:pt x="12" y="52"/>
                  </a:lnTo>
                  <a:cubicBezTo>
                    <a:pt x="13" y="57"/>
                    <a:pt x="15" y="61"/>
                    <a:pt x="18" y="64"/>
                  </a:cubicBezTo>
                  <a:cubicBezTo>
                    <a:pt x="22" y="67"/>
                    <a:pt x="26" y="68"/>
                    <a:pt x="32" y="68"/>
                  </a:cubicBezTo>
                  <a:cubicBezTo>
                    <a:pt x="38" y="68"/>
                    <a:pt x="42" y="67"/>
                    <a:pt x="45" y="64"/>
                  </a:cubicBezTo>
                  <a:cubicBezTo>
                    <a:pt x="48" y="62"/>
                    <a:pt x="49" y="59"/>
                    <a:pt x="49" y="56"/>
                  </a:cubicBezTo>
                  <a:cubicBezTo>
                    <a:pt x="49" y="53"/>
                    <a:pt x="48" y="51"/>
                    <a:pt x="45" y="49"/>
                  </a:cubicBezTo>
                  <a:cubicBezTo>
                    <a:pt x="43" y="48"/>
                    <a:pt x="39" y="47"/>
                    <a:pt x="32" y="45"/>
                  </a:cubicBezTo>
                  <a:cubicBezTo>
                    <a:pt x="23" y="43"/>
                    <a:pt x="17" y="41"/>
                    <a:pt x="13" y="39"/>
                  </a:cubicBezTo>
                  <a:cubicBezTo>
                    <a:pt x="9" y="37"/>
                    <a:pt x="7" y="35"/>
                    <a:pt x="5" y="32"/>
                  </a:cubicBezTo>
                  <a:cubicBezTo>
                    <a:pt x="3" y="29"/>
                    <a:pt x="2" y="25"/>
                    <a:pt x="2" y="22"/>
                  </a:cubicBezTo>
                  <a:cubicBezTo>
                    <a:pt x="2" y="18"/>
                    <a:pt x="3" y="15"/>
                    <a:pt x="4" y="13"/>
                  </a:cubicBezTo>
                  <a:cubicBezTo>
                    <a:pt x="6" y="10"/>
                    <a:pt x="8" y="7"/>
                    <a:pt x="11" y="6"/>
                  </a:cubicBezTo>
                  <a:cubicBezTo>
                    <a:pt x="13" y="4"/>
                    <a:pt x="15" y="3"/>
                    <a:pt x="19" y="2"/>
                  </a:cubicBezTo>
                  <a:cubicBezTo>
                    <a:pt x="22" y="1"/>
                    <a:pt x="26" y="0"/>
                    <a:pt x="30" y="0"/>
                  </a:cubicBezTo>
                  <a:cubicBezTo>
                    <a:pt x="35" y="0"/>
                    <a:pt x="41" y="1"/>
                    <a:pt x="45" y="3"/>
                  </a:cubicBezTo>
                  <a:cubicBezTo>
                    <a:pt x="49" y="5"/>
                    <a:pt x="53" y="7"/>
                    <a:pt x="55" y="10"/>
                  </a:cubicBezTo>
                  <a:cubicBezTo>
                    <a:pt x="57" y="13"/>
                    <a:pt x="58" y="16"/>
                    <a:pt x="59" y="21"/>
                  </a:cubicBezTo>
                  <a:lnTo>
                    <a:pt x="47" y="23"/>
                  </a:lnTo>
                  <a:cubicBezTo>
                    <a:pt x="46" y="19"/>
                    <a:pt x="45" y="16"/>
                    <a:pt x="42" y="14"/>
                  </a:cubicBezTo>
                  <a:cubicBezTo>
                    <a:pt x="39" y="12"/>
                    <a:pt x="35" y="11"/>
                    <a:pt x="30" y="11"/>
                  </a:cubicBezTo>
                  <a:cubicBezTo>
                    <a:pt x="25" y="11"/>
                    <a:pt x="20" y="12"/>
                    <a:pt x="18" y="14"/>
                  </a:cubicBezTo>
                  <a:cubicBezTo>
                    <a:pt x="16" y="16"/>
                    <a:pt x="14" y="18"/>
                    <a:pt x="14" y="20"/>
                  </a:cubicBezTo>
                  <a:cubicBezTo>
                    <a:pt x="14" y="22"/>
                    <a:pt x="15" y="23"/>
                    <a:pt x="16" y="25"/>
                  </a:cubicBezTo>
                  <a:cubicBezTo>
                    <a:pt x="17" y="26"/>
                    <a:pt x="18" y="27"/>
                    <a:pt x="21" y="28"/>
                  </a:cubicBezTo>
                  <a:cubicBezTo>
                    <a:pt x="22" y="29"/>
                    <a:pt x="26" y="30"/>
                    <a:pt x="32" y="31"/>
                  </a:cubicBezTo>
                  <a:cubicBezTo>
                    <a:pt x="41" y="34"/>
                    <a:pt x="47" y="36"/>
                    <a:pt x="51" y="37"/>
                  </a:cubicBezTo>
                  <a:cubicBezTo>
                    <a:pt x="54" y="39"/>
                    <a:pt x="57" y="41"/>
                    <a:pt x="59" y="44"/>
                  </a:cubicBezTo>
                  <a:cubicBezTo>
                    <a:pt x="61" y="47"/>
                    <a:pt x="62" y="50"/>
                    <a:pt x="62" y="55"/>
                  </a:cubicBezTo>
                  <a:cubicBezTo>
                    <a:pt x="62" y="59"/>
                    <a:pt x="61" y="63"/>
                    <a:pt x="58" y="67"/>
                  </a:cubicBezTo>
                  <a:cubicBezTo>
                    <a:pt x="56" y="70"/>
                    <a:pt x="52" y="73"/>
                    <a:pt x="48" y="75"/>
                  </a:cubicBezTo>
                  <a:cubicBezTo>
                    <a:pt x="43" y="77"/>
                    <a:pt x="38" y="78"/>
                    <a:pt x="32" y="78"/>
                  </a:cubicBezTo>
                  <a:cubicBezTo>
                    <a:pt x="22" y="78"/>
                    <a:pt x="15" y="76"/>
                    <a:pt x="10" y="72"/>
                  </a:cubicBezTo>
                  <a:cubicBezTo>
                    <a:pt x="5" y="68"/>
                    <a:pt x="1" y="62"/>
                    <a:pt x="0" y="54"/>
                  </a:cubicBezTo>
                  <a:lnTo>
                    <a:pt x="0" y="5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81" name="Freeform 461"/>
            <p:cNvSpPr>
              <a:spLocks/>
            </p:cNvSpPr>
            <p:nvPr/>
          </p:nvSpPr>
          <p:spPr bwMode="auto">
            <a:xfrm>
              <a:off x="3748" y="8846"/>
              <a:ext cx="93" cy="136"/>
            </a:xfrm>
            <a:custGeom>
              <a:avLst/>
              <a:gdLst/>
              <a:ahLst/>
              <a:cxnLst>
                <a:cxn ang="0">
                  <a:pos x="0" y="103"/>
                </a:cxn>
                <a:cxn ang="0">
                  <a:pos x="0" y="103"/>
                </a:cxn>
                <a:cxn ang="0">
                  <a:pos x="0" y="0"/>
                </a:cxn>
                <a:cxn ang="0">
                  <a:pos x="74" y="0"/>
                </a:cxn>
                <a:cxn ang="0">
                  <a:pos x="74" y="12"/>
                </a:cxn>
                <a:cxn ang="0">
                  <a:pos x="13" y="12"/>
                </a:cxn>
                <a:cxn ang="0">
                  <a:pos x="13" y="44"/>
                </a:cxn>
                <a:cxn ang="0">
                  <a:pos x="70" y="44"/>
                </a:cxn>
                <a:cxn ang="0">
                  <a:pos x="70" y="56"/>
                </a:cxn>
                <a:cxn ang="0">
                  <a:pos x="13" y="56"/>
                </a:cxn>
                <a:cxn ang="0">
                  <a:pos x="13" y="91"/>
                </a:cxn>
                <a:cxn ang="0">
                  <a:pos x="77" y="91"/>
                </a:cxn>
                <a:cxn ang="0">
                  <a:pos x="77" y="103"/>
                </a:cxn>
                <a:cxn ang="0">
                  <a:pos x="0" y="103"/>
                </a:cxn>
              </a:cxnLst>
              <a:rect l="0" t="0" r="r" b="b"/>
              <a:pathLst>
                <a:path w="77" h="103">
                  <a:moveTo>
                    <a:pt x="0" y="103"/>
                  </a:moveTo>
                  <a:lnTo>
                    <a:pt x="0" y="103"/>
                  </a:lnTo>
                  <a:lnTo>
                    <a:pt x="0" y="0"/>
                  </a:lnTo>
                  <a:lnTo>
                    <a:pt x="74" y="0"/>
                  </a:lnTo>
                  <a:lnTo>
                    <a:pt x="74" y="12"/>
                  </a:lnTo>
                  <a:lnTo>
                    <a:pt x="13" y="12"/>
                  </a:lnTo>
                  <a:lnTo>
                    <a:pt x="13" y="44"/>
                  </a:lnTo>
                  <a:lnTo>
                    <a:pt x="70" y="44"/>
                  </a:lnTo>
                  <a:lnTo>
                    <a:pt x="70" y="56"/>
                  </a:lnTo>
                  <a:lnTo>
                    <a:pt x="13" y="56"/>
                  </a:lnTo>
                  <a:lnTo>
                    <a:pt x="13" y="91"/>
                  </a:lnTo>
                  <a:lnTo>
                    <a:pt x="77" y="91"/>
                  </a:lnTo>
                  <a:lnTo>
                    <a:pt x="77" y="103"/>
                  </a:lnTo>
                  <a:lnTo>
                    <a:pt x="0" y="103"/>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82" name="Freeform 462"/>
            <p:cNvSpPr>
              <a:spLocks/>
            </p:cNvSpPr>
            <p:nvPr/>
          </p:nvSpPr>
          <p:spPr bwMode="auto">
            <a:xfrm>
              <a:off x="3862" y="8881"/>
              <a:ext cx="123" cy="101"/>
            </a:xfrm>
            <a:custGeom>
              <a:avLst/>
              <a:gdLst/>
              <a:ahLst/>
              <a:cxnLst>
                <a:cxn ang="0">
                  <a:pos x="0" y="76"/>
                </a:cxn>
                <a:cxn ang="0">
                  <a:pos x="0" y="76"/>
                </a:cxn>
                <a:cxn ang="0">
                  <a:pos x="0" y="1"/>
                </a:cxn>
                <a:cxn ang="0">
                  <a:pos x="11" y="1"/>
                </a:cxn>
                <a:cxn ang="0">
                  <a:pos x="11" y="12"/>
                </a:cxn>
                <a:cxn ang="0">
                  <a:pos x="20" y="3"/>
                </a:cxn>
                <a:cxn ang="0">
                  <a:pos x="34" y="0"/>
                </a:cxn>
                <a:cxn ang="0">
                  <a:pos x="47" y="3"/>
                </a:cxn>
                <a:cxn ang="0">
                  <a:pos x="55" y="13"/>
                </a:cxn>
                <a:cxn ang="0">
                  <a:pos x="78" y="0"/>
                </a:cxn>
                <a:cxn ang="0">
                  <a:pos x="95" y="6"/>
                </a:cxn>
                <a:cxn ang="0">
                  <a:pos x="101" y="25"/>
                </a:cxn>
                <a:cxn ang="0">
                  <a:pos x="101" y="76"/>
                </a:cxn>
                <a:cxn ang="0">
                  <a:pos x="88" y="76"/>
                </a:cxn>
                <a:cxn ang="0">
                  <a:pos x="88" y="29"/>
                </a:cxn>
                <a:cxn ang="0">
                  <a:pos x="87" y="18"/>
                </a:cxn>
                <a:cxn ang="0">
                  <a:pos x="83" y="13"/>
                </a:cxn>
                <a:cxn ang="0">
                  <a:pos x="75" y="10"/>
                </a:cxn>
                <a:cxn ang="0">
                  <a:pos x="62" y="16"/>
                </a:cxn>
                <a:cxn ang="0">
                  <a:pos x="57" y="32"/>
                </a:cxn>
                <a:cxn ang="0">
                  <a:pos x="57" y="76"/>
                </a:cxn>
                <a:cxn ang="0">
                  <a:pos x="44" y="76"/>
                </a:cxn>
                <a:cxn ang="0">
                  <a:pos x="44" y="27"/>
                </a:cxn>
                <a:cxn ang="0">
                  <a:pos x="41" y="15"/>
                </a:cxn>
                <a:cxn ang="0">
                  <a:pos x="31" y="10"/>
                </a:cxn>
                <a:cxn ang="0">
                  <a:pos x="21" y="13"/>
                </a:cxn>
                <a:cxn ang="0">
                  <a:pos x="14" y="22"/>
                </a:cxn>
                <a:cxn ang="0">
                  <a:pos x="12" y="37"/>
                </a:cxn>
                <a:cxn ang="0">
                  <a:pos x="12" y="76"/>
                </a:cxn>
                <a:cxn ang="0">
                  <a:pos x="0" y="76"/>
                </a:cxn>
              </a:cxnLst>
              <a:rect l="0" t="0" r="r" b="b"/>
              <a:pathLst>
                <a:path w="101" h="76">
                  <a:moveTo>
                    <a:pt x="0" y="76"/>
                  </a:moveTo>
                  <a:lnTo>
                    <a:pt x="0" y="76"/>
                  </a:lnTo>
                  <a:lnTo>
                    <a:pt x="0" y="1"/>
                  </a:lnTo>
                  <a:lnTo>
                    <a:pt x="11" y="1"/>
                  </a:lnTo>
                  <a:lnTo>
                    <a:pt x="11" y="12"/>
                  </a:lnTo>
                  <a:cubicBezTo>
                    <a:pt x="13" y="8"/>
                    <a:pt x="17" y="5"/>
                    <a:pt x="20" y="3"/>
                  </a:cubicBezTo>
                  <a:cubicBezTo>
                    <a:pt x="24" y="1"/>
                    <a:pt x="29" y="0"/>
                    <a:pt x="34" y="0"/>
                  </a:cubicBezTo>
                  <a:cubicBezTo>
                    <a:pt x="39" y="0"/>
                    <a:pt x="44" y="1"/>
                    <a:pt x="47" y="3"/>
                  </a:cubicBezTo>
                  <a:cubicBezTo>
                    <a:pt x="51" y="5"/>
                    <a:pt x="53" y="8"/>
                    <a:pt x="55" y="13"/>
                  </a:cubicBezTo>
                  <a:cubicBezTo>
                    <a:pt x="61" y="4"/>
                    <a:pt x="68" y="0"/>
                    <a:pt x="78" y="0"/>
                  </a:cubicBezTo>
                  <a:cubicBezTo>
                    <a:pt x="85" y="0"/>
                    <a:pt x="91" y="2"/>
                    <a:pt x="95" y="6"/>
                  </a:cubicBezTo>
                  <a:cubicBezTo>
                    <a:pt x="99" y="10"/>
                    <a:pt x="101" y="16"/>
                    <a:pt x="101" y="25"/>
                  </a:cubicBezTo>
                  <a:lnTo>
                    <a:pt x="101" y="76"/>
                  </a:lnTo>
                  <a:lnTo>
                    <a:pt x="88" y="76"/>
                  </a:lnTo>
                  <a:lnTo>
                    <a:pt x="88" y="29"/>
                  </a:lnTo>
                  <a:cubicBezTo>
                    <a:pt x="88" y="24"/>
                    <a:pt x="88" y="20"/>
                    <a:pt x="87" y="18"/>
                  </a:cubicBezTo>
                  <a:cubicBezTo>
                    <a:pt x="86" y="16"/>
                    <a:pt x="85" y="14"/>
                    <a:pt x="83" y="13"/>
                  </a:cubicBezTo>
                  <a:cubicBezTo>
                    <a:pt x="81" y="11"/>
                    <a:pt x="78" y="10"/>
                    <a:pt x="75" y="10"/>
                  </a:cubicBezTo>
                  <a:cubicBezTo>
                    <a:pt x="70" y="10"/>
                    <a:pt x="65" y="12"/>
                    <a:pt x="62" y="16"/>
                  </a:cubicBezTo>
                  <a:cubicBezTo>
                    <a:pt x="59" y="19"/>
                    <a:pt x="57" y="25"/>
                    <a:pt x="57" y="32"/>
                  </a:cubicBezTo>
                  <a:lnTo>
                    <a:pt x="57" y="76"/>
                  </a:lnTo>
                  <a:lnTo>
                    <a:pt x="44" y="76"/>
                  </a:lnTo>
                  <a:lnTo>
                    <a:pt x="44" y="27"/>
                  </a:lnTo>
                  <a:cubicBezTo>
                    <a:pt x="44" y="22"/>
                    <a:pt x="43" y="18"/>
                    <a:pt x="41" y="15"/>
                  </a:cubicBezTo>
                  <a:cubicBezTo>
                    <a:pt x="39" y="12"/>
                    <a:pt x="36" y="10"/>
                    <a:pt x="31" y="10"/>
                  </a:cubicBezTo>
                  <a:cubicBezTo>
                    <a:pt x="27" y="10"/>
                    <a:pt x="24" y="11"/>
                    <a:pt x="21" y="13"/>
                  </a:cubicBezTo>
                  <a:cubicBezTo>
                    <a:pt x="18" y="15"/>
                    <a:pt x="16" y="18"/>
                    <a:pt x="14" y="22"/>
                  </a:cubicBezTo>
                  <a:cubicBezTo>
                    <a:pt x="13" y="25"/>
                    <a:pt x="12" y="30"/>
                    <a:pt x="12" y="37"/>
                  </a:cubicBezTo>
                  <a:lnTo>
                    <a:pt x="12" y="76"/>
                  </a:lnTo>
                  <a:lnTo>
                    <a:pt x="0" y="7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83" name="Freeform 463"/>
            <p:cNvSpPr>
              <a:spLocks noEditPoints="1"/>
            </p:cNvSpPr>
            <p:nvPr/>
          </p:nvSpPr>
          <p:spPr bwMode="auto">
            <a:xfrm>
              <a:off x="4009" y="8881"/>
              <a:ext cx="79" cy="138"/>
            </a:xfrm>
            <a:custGeom>
              <a:avLst/>
              <a:gdLst/>
              <a:ahLst/>
              <a:cxnLst>
                <a:cxn ang="0">
                  <a:pos x="0" y="104"/>
                </a:cxn>
                <a:cxn ang="0">
                  <a:pos x="0" y="104"/>
                </a:cxn>
                <a:cxn ang="0">
                  <a:pos x="0" y="1"/>
                </a:cxn>
                <a:cxn ang="0">
                  <a:pos x="12" y="1"/>
                </a:cxn>
                <a:cxn ang="0">
                  <a:pos x="12" y="11"/>
                </a:cxn>
                <a:cxn ang="0">
                  <a:pos x="21" y="2"/>
                </a:cxn>
                <a:cxn ang="0">
                  <a:pos x="33" y="0"/>
                </a:cxn>
                <a:cxn ang="0">
                  <a:pos x="50" y="4"/>
                </a:cxn>
                <a:cxn ang="0">
                  <a:pos x="61" y="18"/>
                </a:cxn>
                <a:cxn ang="0">
                  <a:pos x="65" y="38"/>
                </a:cxn>
                <a:cxn ang="0">
                  <a:pos x="61" y="59"/>
                </a:cxn>
                <a:cxn ang="0">
                  <a:pos x="49" y="73"/>
                </a:cxn>
                <a:cxn ang="0">
                  <a:pos x="33" y="78"/>
                </a:cxn>
                <a:cxn ang="0">
                  <a:pos x="21" y="75"/>
                </a:cxn>
                <a:cxn ang="0">
                  <a:pos x="13" y="68"/>
                </a:cxn>
                <a:cxn ang="0">
                  <a:pos x="13" y="104"/>
                </a:cxn>
                <a:cxn ang="0">
                  <a:pos x="0" y="104"/>
                </a:cxn>
                <a:cxn ang="0">
                  <a:pos x="12" y="39"/>
                </a:cxn>
                <a:cxn ang="0">
                  <a:pos x="12" y="39"/>
                </a:cxn>
                <a:cxn ang="0">
                  <a:pos x="18" y="60"/>
                </a:cxn>
                <a:cxn ang="0">
                  <a:pos x="32" y="67"/>
                </a:cxn>
                <a:cxn ang="0">
                  <a:pos x="46" y="60"/>
                </a:cxn>
                <a:cxn ang="0">
                  <a:pos x="52" y="38"/>
                </a:cxn>
                <a:cxn ang="0">
                  <a:pos x="46" y="17"/>
                </a:cxn>
                <a:cxn ang="0">
                  <a:pos x="32" y="9"/>
                </a:cxn>
                <a:cxn ang="0">
                  <a:pos x="18" y="17"/>
                </a:cxn>
                <a:cxn ang="0">
                  <a:pos x="12" y="39"/>
                </a:cxn>
                <a:cxn ang="0">
                  <a:pos x="12" y="39"/>
                </a:cxn>
              </a:cxnLst>
              <a:rect l="0" t="0" r="r" b="b"/>
              <a:pathLst>
                <a:path w="65" h="104">
                  <a:moveTo>
                    <a:pt x="0" y="104"/>
                  </a:moveTo>
                  <a:lnTo>
                    <a:pt x="0" y="104"/>
                  </a:lnTo>
                  <a:lnTo>
                    <a:pt x="0" y="1"/>
                  </a:lnTo>
                  <a:lnTo>
                    <a:pt x="12" y="1"/>
                  </a:lnTo>
                  <a:lnTo>
                    <a:pt x="12" y="11"/>
                  </a:lnTo>
                  <a:cubicBezTo>
                    <a:pt x="15" y="7"/>
                    <a:pt x="18" y="4"/>
                    <a:pt x="21" y="2"/>
                  </a:cubicBezTo>
                  <a:cubicBezTo>
                    <a:pt x="24" y="0"/>
                    <a:pt x="29" y="0"/>
                    <a:pt x="33" y="0"/>
                  </a:cubicBezTo>
                  <a:cubicBezTo>
                    <a:pt x="40" y="0"/>
                    <a:pt x="45" y="1"/>
                    <a:pt x="50" y="4"/>
                  </a:cubicBezTo>
                  <a:cubicBezTo>
                    <a:pt x="55" y="8"/>
                    <a:pt x="59" y="12"/>
                    <a:pt x="61" y="18"/>
                  </a:cubicBezTo>
                  <a:cubicBezTo>
                    <a:pt x="64" y="24"/>
                    <a:pt x="65" y="31"/>
                    <a:pt x="65" y="38"/>
                  </a:cubicBezTo>
                  <a:cubicBezTo>
                    <a:pt x="65" y="46"/>
                    <a:pt x="64" y="52"/>
                    <a:pt x="61" y="59"/>
                  </a:cubicBezTo>
                  <a:cubicBezTo>
                    <a:pt x="58" y="65"/>
                    <a:pt x="54" y="69"/>
                    <a:pt x="49" y="73"/>
                  </a:cubicBezTo>
                  <a:cubicBezTo>
                    <a:pt x="44" y="76"/>
                    <a:pt x="38" y="78"/>
                    <a:pt x="33" y="78"/>
                  </a:cubicBezTo>
                  <a:cubicBezTo>
                    <a:pt x="28" y="78"/>
                    <a:pt x="25" y="77"/>
                    <a:pt x="21" y="75"/>
                  </a:cubicBezTo>
                  <a:cubicBezTo>
                    <a:pt x="18" y="73"/>
                    <a:pt x="15" y="71"/>
                    <a:pt x="13" y="68"/>
                  </a:cubicBezTo>
                  <a:lnTo>
                    <a:pt x="13" y="104"/>
                  </a:lnTo>
                  <a:lnTo>
                    <a:pt x="0" y="104"/>
                  </a:lnTo>
                  <a:close/>
                  <a:moveTo>
                    <a:pt x="12" y="39"/>
                  </a:moveTo>
                  <a:lnTo>
                    <a:pt x="12" y="39"/>
                  </a:lnTo>
                  <a:cubicBezTo>
                    <a:pt x="12" y="49"/>
                    <a:pt x="14" y="56"/>
                    <a:pt x="18" y="60"/>
                  </a:cubicBezTo>
                  <a:cubicBezTo>
                    <a:pt x="21" y="65"/>
                    <a:pt x="26" y="67"/>
                    <a:pt x="32" y="67"/>
                  </a:cubicBezTo>
                  <a:cubicBezTo>
                    <a:pt x="37" y="67"/>
                    <a:pt x="42" y="65"/>
                    <a:pt x="46" y="60"/>
                  </a:cubicBezTo>
                  <a:cubicBezTo>
                    <a:pt x="50" y="55"/>
                    <a:pt x="52" y="48"/>
                    <a:pt x="52" y="38"/>
                  </a:cubicBezTo>
                  <a:cubicBezTo>
                    <a:pt x="52" y="28"/>
                    <a:pt x="50" y="21"/>
                    <a:pt x="46" y="17"/>
                  </a:cubicBezTo>
                  <a:cubicBezTo>
                    <a:pt x="42" y="12"/>
                    <a:pt x="38" y="9"/>
                    <a:pt x="32" y="9"/>
                  </a:cubicBezTo>
                  <a:cubicBezTo>
                    <a:pt x="27" y="9"/>
                    <a:pt x="22" y="12"/>
                    <a:pt x="18" y="17"/>
                  </a:cubicBezTo>
                  <a:cubicBezTo>
                    <a:pt x="14" y="22"/>
                    <a:pt x="12" y="29"/>
                    <a:pt x="12" y="39"/>
                  </a:cubicBezTo>
                  <a:lnTo>
                    <a:pt x="12" y="3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84" name="Freeform 464"/>
            <p:cNvSpPr>
              <a:spLocks/>
            </p:cNvSpPr>
            <p:nvPr/>
          </p:nvSpPr>
          <p:spPr bwMode="auto">
            <a:xfrm>
              <a:off x="4107" y="8846"/>
              <a:ext cx="15" cy="136"/>
            </a:xfrm>
            <a:custGeom>
              <a:avLst/>
              <a:gdLst/>
              <a:ahLst/>
              <a:cxnLst>
                <a:cxn ang="0">
                  <a:pos x="0" y="103"/>
                </a:cxn>
                <a:cxn ang="0">
                  <a:pos x="0" y="103"/>
                </a:cxn>
                <a:cxn ang="0">
                  <a:pos x="0" y="0"/>
                </a:cxn>
                <a:cxn ang="0">
                  <a:pos x="13" y="0"/>
                </a:cxn>
                <a:cxn ang="0">
                  <a:pos x="13" y="103"/>
                </a:cxn>
                <a:cxn ang="0">
                  <a:pos x="0" y="103"/>
                </a:cxn>
              </a:cxnLst>
              <a:rect l="0" t="0" r="r" b="b"/>
              <a:pathLst>
                <a:path w="13" h="103">
                  <a:moveTo>
                    <a:pt x="0" y="103"/>
                  </a:moveTo>
                  <a:lnTo>
                    <a:pt x="0" y="103"/>
                  </a:lnTo>
                  <a:lnTo>
                    <a:pt x="0" y="0"/>
                  </a:lnTo>
                  <a:lnTo>
                    <a:pt x="13" y="0"/>
                  </a:lnTo>
                  <a:lnTo>
                    <a:pt x="13" y="103"/>
                  </a:lnTo>
                  <a:lnTo>
                    <a:pt x="0" y="103"/>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85" name="Freeform 465"/>
            <p:cNvSpPr>
              <a:spLocks noEditPoints="1"/>
            </p:cNvSpPr>
            <p:nvPr/>
          </p:nvSpPr>
          <p:spPr bwMode="auto">
            <a:xfrm>
              <a:off x="4141" y="8881"/>
              <a:ext cx="85" cy="103"/>
            </a:xfrm>
            <a:custGeom>
              <a:avLst/>
              <a:gdLst/>
              <a:ahLst/>
              <a:cxnLst>
                <a:cxn ang="0">
                  <a:pos x="0" y="39"/>
                </a:cxn>
                <a:cxn ang="0">
                  <a:pos x="0" y="39"/>
                </a:cxn>
                <a:cxn ang="0">
                  <a:pos x="11" y="8"/>
                </a:cxn>
                <a:cxn ang="0">
                  <a:pos x="35" y="0"/>
                </a:cxn>
                <a:cxn ang="0">
                  <a:pos x="60" y="10"/>
                </a:cxn>
                <a:cxn ang="0">
                  <a:pos x="70" y="37"/>
                </a:cxn>
                <a:cxn ang="0">
                  <a:pos x="65" y="60"/>
                </a:cxn>
                <a:cxn ang="0">
                  <a:pos x="53" y="73"/>
                </a:cxn>
                <a:cxn ang="0">
                  <a:pos x="35" y="78"/>
                </a:cxn>
                <a:cxn ang="0">
                  <a:pos x="9" y="68"/>
                </a:cxn>
                <a:cxn ang="0">
                  <a:pos x="0" y="39"/>
                </a:cxn>
                <a:cxn ang="0">
                  <a:pos x="0" y="39"/>
                </a:cxn>
                <a:cxn ang="0">
                  <a:pos x="13" y="39"/>
                </a:cxn>
                <a:cxn ang="0">
                  <a:pos x="13" y="39"/>
                </a:cxn>
                <a:cxn ang="0">
                  <a:pos x="19" y="60"/>
                </a:cxn>
                <a:cxn ang="0">
                  <a:pos x="35" y="67"/>
                </a:cxn>
                <a:cxn ang="0">
                  <a:pos x="50" y="60"/>
                </a:cxn>
                <a:cxn ang="0">
                  <a:pos x="57" y="38"/>
                </a:cxn>
                <a:cxn ang="0">
                  <a:pos x="50" y="17"/>
                </a:cxn>
                <a:cxn ang="0">
                  <a:pos x="35" y="10"/>
                </a:cxn>
                <a:cxn ang="0">
                  <a:pos x="19" y="17"/>
                </a:cxn>
                <a:cxn ang="0">
                  <a:pos x="13" y="39"/>
                </a:cxn>
                <a:cxn ang="0">
                  <a:pos x="13" y="39"/>
                </a:cxn>
              </a:cxnLst>
              <a:rect l="0" t="0" r="r" b="b"/>
              <a:pathLst>
                <a:path w="70" h="78">
                  <a:moveTo>
                    <a:pt x="0" y="39"/>
                  </a:moveTo>
                  <a:lnTo>
                    <a:pt x="0" y="39"/>
                  </a:lnTo>
                  <a:cubicBezTo>
                    <a:pt x="0" y="25"/>
                    <a:pt x="3" y="14"/>
                    <a:pt x="11" y="8"/>
                  </a:cubicBezTo>
                  <a:cubicBezTo>
                    <a:pt x="18" y="2"/>
                    <a:pt x="25" y="0"/>
                    <a:pt x="35" y="0"/>
                  </a:cubicBezTo>
                  <a:cubicBezTo>
                    <a:pt x="45" y="0"/>
                    <a:pt x="53" y="3"/>
                    <a:pt x="60" y="10"/>
                  </a:cubicBezTo>
                  <a:cubicBezTo>
                    <a:pt x="66" y="16"/>
                    <a:pt x="70" y="26"/>
                    <a:pt x="70" y="37"/>
                  </a:cubicBezTo>
                  <a:cubicBezTo>
                    <a:pt x="70" y="47"/>
                    <a:pt x="68" y="55"/>
                    <a:pt x="65" y="60"/>
                  </a:cubicBezTo>
                  <a:cubicBezTo>
                    <a:pt x="62" y="66"/>
                    <a:pt x="58" y="70"/>
                    <a:pt x="53" y="73"/>
                  </a:cubicBezTo>
                  <a:cubicBezTo>
                    <a:pt x="47" y="76"/>
                    <a:pt x="41" y="78"/>
                    <a:pt x="35" y="78"/>
                  </a:cubicBezTo>
                  <a:cubicBezTo>
                    <a:pt x="24" y="78"/>
                    <a:pt x="16" y="74"/>
                    <a:pt x="9" y="68"/>
                  </a:cubicBezTo>
                  <a:cubicBezTo>
                    <a:pt x="3" y="61"/>
                    <a:pt x="0" y="51"/>
                    <a:pt x="0" y="39"/>
                  </a:cubicBezTo>
                  <a:lnTo>
                    <a:pt x="0" y="39"/>
                  </a:lnTo>
                  <a:close/>
                  <a:moveTo>
                    <a:pt x="13" y="39"/>
                  </a:moveTo>
                  <a:lnTo>
                    <a:pt x="13" y="39"/>
                  </a:lnTo>
                  <a:cubicBezTo>
                    <a:pt x="13" y="48"/>
                    <a:pt x="15" y="55"/>
                    <a:pt x="19" y="60"/>
                  </a:cubicBezTo>
                  <a:cubicBezTo>
                    <a:pt x="23" y="65"/>
                    <a:pt x="28" y="67"/>
                    <a:pt x="35" y="67"/>
                  </a:cubicBezTo>
                  <a:cubicBezTo>
                    <a:pt x="41" y="67"/>
                    <a:pt x="46" y="65"/>
                    <a:pt x="50" y="60"/>
                  </a:cubicBezTo>
                  <a:cubicBezTo>
                    <a:pt x="54" y="55"/>
                    <a:pt x="57" y="48"/>
                    <a:pt x="57" y="38"/>
                  </a:cubicBezTo>
                  <a:cubicBezTo>
                    <a:pt x="57" y="29"/>
                    <a:pt x="54" y="22"/>
                    <a:pt x="50" y="17"/>
                  </a:cubicBezTo>
                  <a:cubicBezTo>
                    <a:pt x="46" y="12"/>
                    <a:pt x="41" y="10"/>
                    <a:pt x="35" y="10"/>
                  </a:cubicBezTo>
                  <a:cubicBezTo>
                    <a:pt x="28" y="10"/>
                    <a:pt x="23" y="12"/>
                    <a:pt x="19" y="17"/>
                  </a:cubicBezTo>
                  <a:cubicBezTo>
                    <a:pt x="15" y="22"/>
                    <a:pt x="13" y="29"/>
                    <a:pt x="13" y="39"/>
                  </a:cubicBezTo>
                  <a:lnTo>
                    <a:pt x="13" y="3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86" name="Freeform 466"/>
            <p:cNvSpPr>
              <a:spLocks/>
            </p:cNvSpPr>
            <p:nvPr/>
          </p:nvSpPr>
          <p:spPr bwMode="auto">
            <a:xfrm>
              <a:off x="4234" y="8883"/>
              <a:ext cx="83" cy="138"/>
            </a:xfrm>
            <a:custGeom>
              <a:avLst/>
              <a:gdLst/>
              <a:ahLst/>
              <a:cxnLst>
                <a:cxn ang="0">
                  <a:pos x="7" y="104"/>
                </a:cxn>
                <a:cxn ang="0">
                  <a:pos x="7" y="104"/>
                </a:cxn>
                <a:cxn ang="0">
                  <a:pos x="5" y="92"/>
                </a:cxn>
                <a:cxn ang="0">
                  <a:pos x="13" y="93"/>
                </a:cxn>
                <a:cxn ang="0">
                  <a:pos x="19" y="91"/>
                </a:cxn>
                <a:cxn ang="0">
                  <a:pos x="23" y="88"/>
                </a:cxn>
                <a:cxn ang="0">
                  <a:pos x="27" y="78"/>
                </a:cxn>
                <a:cxn ang="0">
                  <a:pos x="28" y="75"/>
                </a:cxn>
                <a:cxn ang="0">
                  <a:pos x="0" y="0"/>
                </a:cxn>
                <a:cxn ang="0">
                  <a:pos x="14" y="0"/>
                </a:cxn>
                <a:cxn ang="0">
                  <a:pos x="29" y="43"/>
                </a:cxn>
                <a:cxn ang="0">
                  <a:pos x="35" y="61"/>
                </a:cxn>
                <a:cxn ang="0">
                  <a:pos x="40" y="44"/>
                </a:cxn>
                <a:cxn ang="0">
                  <a:pos x="56" y="0"/>
                </a:cxn>
                <a:cxn ang="0">
                  <a:pos x="68" y="0"/>
                </a:cxn>
                <a:cxn ang="0">
                  <a:pos x="40" y="76"/>
                </a:cxn>
                <a:cxn ang="0">
                  <a:pos x="33" y="93"/>
                </a:cxn>
                <a:cxn ang="0">
                  <a:pos x="25" y="102"/>
                </a:cxn>
                <a:cxn ang="0">
                  <a:pos x="15" y="105"/>
                </a:cxn>
                <a:cxn ang="0">
                  <a:pos x="7" y="104"/>
                </a:cxn>
                <a:cxn ang="0">
                  <a:pos x="7" y="104"/>
                </a:cxn>
              </a:cxnLst>
              <a:rect l="0" t="0" r="r" b="b"/>
              <a:pathLst>
                <a:path w="68" h="105">
                  <a:moveTo>
                    <a:pt x="7" y="104"/>
                  </a:moveTo>
                  <a:lnTo>
                    <a:pt x="7" y="104"/>
                  </a:lnTo>
                  <a:lnTo>
                    <a:pt x="5" y="92"/>
                  </a:lnTo>
                  <a:cubicBezTo>
                    <a:pt x="8" y="92"/>
                    <a:pt x="10" y="93"/>
                    <a:pt x="13" y="93"/>
                  </a:cubicBezTo>
                  <a:cubicBezTo>
                    <a:pt x="15" y="93"/>
                    <a:pt x="18" y="92"/>
                    <a:pt x="19" y="91"/>
                  </a:cubicBezTo>
                  <a:cubicBezTo>
                    <a:pt x="21" y="91"/>
                    <a:pt x="22" y="89"/>
                    <a:pt x="23" y="88"/>
                  </a:cubicBezTo>
                  <a:cubicBezTo>
                    <a:pt x="24" y="86"/>
                    <a:pt x="25" y="83"/>
                    <a:pt x="27" y="78"/>
                  </a:cubicBezTo>
                  <a:cubicBezTo>
                    <a:pt x="28" y="77"/>
                    <a:pt x="28" y="76"/>
                    <a:pt x="28" y="75"/>
                  </a:cubicBezTo>
                  <a:lnTo>
                    <a:pt x="0" y="0"/>
                  </a:lnTo>
                  <a:lnTo>
                    <a:pt x="14" y="0"/>
                  </a:lnTo>
                  <a:lnTo>
                    <a:pt x="29" y="43"/>
                  </a:lnTo>
                  <a:cubicBezTo>
                    <a:pt x="31" y="49"/>
                    <a:pt x="33" y="55"/>
                    <a:pt x="35" y="61"/>
                  </a:cubicBezTo>
                  <a:cubicBezTo>
                    <a:pt x="36" y="55"/>
                    <a:pt x="38" y="49"/>
                    <a:pt x="40" y="44"/>
                  </a:cubicBezTo>
                  <a:lnTo>
                    <a:pt x="56" y="0"/>
                  </a:lnTo>
                  <a:lnTo>
                    <a:pt x="68" y="0"/>
                  </a:lnTo>
                  <a:lnTo>
                    <a:pt x="40" y="76"/>
                  </a:lnTo>
                  <a:cubicBezTo>
                    <a:pt x="37" y="84"/>
                    <a:pt x="35" y="90"/>
                    <a:pt x="33" y="93"/>
                  </a:cubicBezTo>
                  <a:cubicBezTo>
                    <a:pt x="31" y="97"/>
                    <a:pt x="28" y="100"/>
                    <a:pt x="25" y="102"/>
                  </a:cubicBezTo>
                  <a:cubicBezTo>
                    <a:pt x="22" y="104"/>
                    <a:pt x="19" y="105"/>
                    <a:pt x="15" y="105"/>
                  </a:cubicBezTo>
                  <a:cubicBezTo>
                    <a:pt x="12" y="105"/>
                    <a:pt x="10" y="105"/>
                    <a:pt x="7" y="104"/>
                  </a:cubicBezTo>
                  <a:lnTo>
                    <a:pt x="7" y="10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87" name="Freeform 467"/>
            <p:cNvSpPr>
              <a:spLocks noEditPoints="1"/>
            </p:cNvSpPr>
            <p:nvPr/>
          </p:nvSpPr>
          <p:spPr bwMode="auto">
            <a:xfrm>
              <a:off x="4322" y="8881"/>
              <a:ext cx="84" cy="103"/>
            </a:xfrm>
            <a:custGeom>
              <a:avLst/>
              <a:gdLst/>
              <a:ahLst/>
              <a:cxnLst>
                <a:cxn ang="0">
                  <a:pos x="55" y="52"/>
                </a:cxn>
                <a:cxn ang="0">
                  <a:pos x="55" y="52"/>
                </a:cxn>
                <a:cxn ang="0">
                  <a:pos x="68" y="53"/>
                </a:cxn>
                <a:cxn ang="0">
                  <a:pos x="57" y="71"/>
                </a:cxn>
                <a:cxn ang="0">
                  <a:pos x="35" y="78"/>
                </a:cxn>
                <a:cxn ang="0">
                  <a:pos x="9" y="67"/>
                </a:cxn>
                <a:cxn ang="0">
                  <a:pos x="0" y="39"/>
                </a:cxn>
                <a:cxn ang="0">
                  <a:pos x="10" y="10"/>
                </a:cxn>
                <a:cxn ang="0">
                  <a:pos x="35" y="0"/>
                </a:cxn>
                <a:cxn ang="0">
                  <a:pos x="59" y="10"/>
                </a:cxn>
                <a:cxn ang="0">
                  <a:pos x="69" y="38"/>
                </a:cxn>
                <a:cxn ang="0">
                  <a:pos x="69" y="42"/>
                </a:cxn>
                <a:cxn ang="0">
                  <a:pos x="13" y="42"/>
                </a:cxn>
                <a:cxn ang="0">
                  <a:pos x="20" y="61"/>
                </a:cxn>
                <a:cxn ang="0">
                  <a:pos x="36" y="67"/>
                </a:cxn>
                <a:cxn ang="0">
                  <a:pos x="47" y="63"/>
                </a:cxn>
                <a:cxn ang="0">
                  <a:pos x="55" y="52"/>
                </a:cxn>
                <a:cxn ang="0">
                  <a:pos x="55" y="52"/>
                </a:cxn>
                <a:cxn ang="0">
                  <a:pos x="14" y="31"/>
                </a:cxn>
                <a:cxn ang="0">
                  <a:pos x="14" y="31"/>
                </a:cxn>
                <a:cxn ang="0">
                  <a:pos x="55" y="31"/>
                </a:cxn>
                <a:cxn ang="0">
                  <a:pos x="51" y="17"/>
                </a:cxn>
                <a:cxn ang="0">
                  <a:pos x="35" y="10"/>
                </a:cxn>
                <a:cxn ang="0">
                  <a:pos x="20" y="16"/>
                </a:cxn>
                <a:cxn ang="0">
                  <a:pos x="14" y="31"/>
                </a:cxn>
                <a:cxn ang="0">
                  <a:pos x="14" y="31"/>
                </a:cxn>
              </a:cxnLst>
              <a:rect l="0" t="0" r="r" b="b"/>
              <a:pathLst>
                <a:path w="69" h="78">
                  <a:moveTo>
                    <a:pt x="55" y="52"/>
                  </a:moveTo>
                  <a:lnTo>
                    <a:pt x="55" y="52"/>
                  </a:lnTo>
                  <a:lnTo>
                    <a:pt x="68" y="53"/>
                  </a:lnTo>
                  <a:cubicBezTo>
                    <a:pt x="66" y="61"/>
                    <a:pt x="62" y="67"/>
                    <a:pt x="57" y="71"/>
                  </a:cubicBezTo>
                  <a:cubicBezTo>
                    <a:pt x="51" y="75"/>
                    <a:pt x="44" y="78"/>
                    <a:pt x="35" y="78"/>
                  </a:cubicBezTo>
                  <a:cubicBezTo>
                    <a:pt x="25" y="78"/>
                    <a:pt x="16" y="74"/>
                    <a:pt x="9" y="67"/>
                  </a:cubicBezTo>
                  <a:cubicBezTo>
                    <a:pt x="3" y="61"/>
                    <a:pt x="0" y="51"/>
                    <a:pt x="0" y="39"/>
                  </a:cubicBezTo>
                  <a:cubicBezTo>
                    <a:pt x="0" y="27"/>
                    <a:pt x="3" y="17"/>
                    <a:pt x="10" y="10"/>
                  </a:cubicBezTo>
                  <a:cubicBezTo>
                    <a:pt x="16" y="3"/>
                    <a:pt x="24" y="0"/>
                    <a:pt x="35" y="0"/>
                  </a:cubicBezTo>
                  <a:cubicBezTo>
                    <a:pt x="45" y="0"/>
                    <a:pt x="53" y="3"/>
                    <a:pt x="59" y="10"/>
                  </a:cubicBezTo>
                  <a:cubicBezTo>
                    <a:pt x="66" y="17"/>
                    <a:pt x="69" y="26"/>
                    <a:pt x="69" y="38"/>
                  </a:cubicBezTo>
                  <a:cubicBezTo>
                    <a:pt x="69" y="39"/>
                    <a:pt x="69" y="40"/>
                    <a:pt x="69" y="42"/>
                  </a:cubicBezTo>
                  <a:lnTo>
                    <a:pt x="13" y="42"/>
                  </a:lnTo>
                  <a:cubicBezTo>
                    <a:pt x="13" y="50"/>
                    <a:pt x="16" y="56"/>
                    <a:pt x="20" y="61"/>
                  </a:cubicBezTo>
                  <a:cubicBezTo>
                    <a:pt x="24" y="65"/>
                    <a:pt x="29" y="67"/>
                    <a:pt x="36" y="67"/>
                  </a:cubicBezTo>
                  <a:cubicBezTo>
                    <a:pt x="40" y="67"/>
                    <a:pt x="44" y="66"/>
                    <a:pt x="47" y="63"/>
                  </a:cubicBezTo>
                  <a:cubicBezTo>
                    <a:pt x="51" y="61"/>
                    <a:pt x="53" y="57"/>
                    <a:pt x="55" y="52"/>
                  </a:cubicBezTo>
                  <a:lnTo>
                    <a:pt x="55" y="52"/>
                  </a:lnTo>
                  <a:close/>
                  <a:moveTo>
                    <a:pt x="14" y="31"/>
                  </a:moveTo>
                  <a:lnTo>
                    <a:pt x="14" y="31"/>
                  </a:lnTo>
                  <a:lnTo>
                    <a:pt x="55" y="31"/>
                  </a:lnTo>
                  <a:cubicBezTo>
                    <a:pt x="55" y="25"/>
                    <a:pt x="53" y="20"/>
                    <a:pt x="51" y="17"/>
                  </a:cubicBezTo>
                  <a:cubicBezTo>
                    <a:pt x="47" y="12"/>
                    <a:pt x="41" y="10"/>
                    <a:pt x="35" y="10"/>
                  </a:cubicBezTo>
                  <a:cubicBezTo>
                    <a:pt x="29" y="10"/>
                    <a:pt x="24" y="12"/>
                    <a:pt x="20" y="16"/>
                  </a:cubicBezTo>
                  <a:cubicBezTo>
                    <a:pt x="16" y="20"/>
                    <a:pt x="14" y="25"/>
                    <a:pt x="14" y="31"/>
                  </a:cubicBezTo>
                  <a:lnTo>
                    <a:pt x="14" y="31"/>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88" name="Freeform 468"/>
            <p:cNvSpPr>
              <a:spLocks noEditPoints="1"/>
            </p:cNvSpPr>
            <p:nvPr/>
          </p:nvSpPr>
          <p:spPr bwMode="auto">
            <a:xfrm>
              <a:off x="4419" y="8881"/>
              <a:ext cx="84" cy="103"/>
            </a:xfrm>
            <a:custGeom>
              <a:avLst/>
              <a:gdLst/>
              <a:ahLst/>
              <a:cxnLst>
                <a:cxn ang="0">
                  <a:pos x="55" y="52"/>
                </a:cxn>
                <a:cxn ang="0">
                  <a:pos x="55" y="52"/>
                </a:cxn>
                <a:cxn ang="0">
                  <a:pos x="68" y="53"/>
                </a:cxn>
                <a:cxn ang="0">
                  <a:pos x="57" y="71"/>
                </a:cxn>
                <a:cxn ang="0">
                  <a:pos x="35" y="78"/>
                </a:cxn>
                <a:cxn ang="0">
                  <a:pos x="9" y="67"/>
                </a:cxn>
                <a:cxn ang="0">
                  <a:pos x="0" y="39"/>
                </a:cxn>
                <a:cxn ang="0">
                  <a:pos x="10" y="10"/>
                </a:cxn>
                <a:cxn ang="0">
                  <a:pos x="35" y="0"/>
                </a:cxn>
                <a:cxn ang="0">
                  <a:pos x="59" y="10"/>
                </a:cxn>
                <a:cxn ang="0">
                  <a:pos x="69" y="38"/>
                </a:cxn>
                <a:cxn ang="0">
                  <a:pos x="69" y="42"/>
                </a:cxn>
                <a:cxn ang="0">
                  <a:pos x="13" y="42"/>
                </a:cxn>
                <a:cxn ang="0">
                  <a:pos x="20" y="61"/>
                </a:cxn>
                <a:cxn ang="0">
                  <a:pos x="35" y="67"/>
                </a:cxn>
                <a:cxn ang="0">
                  <a:pos x="47" y="63"/>
                </a:cxn>
                <a:cxn ang="0">
                  <a:pos x="55" y="52"/>
                </a:cxn>
                <a:cxn ang="0">
                  <a:pos x="55" y="52"/>
                </a:cxn>
                <a:cxn ang="0">
                  <a:pos x="14" y="31"/>
                </a:cxn>
                <a:cxn ang="0">
                  <a:pos x="14" y="31"/>
                </a:cxn>
                <a:cxn ang="0">
                  <a:pos x="55" y="31"/>
                </a:cxn>
                <a:cxn ang="0">
                  <a:pos x="51" y="17"/>
                </a:cxn>
                <a:cxn ang="0">
                  <a:pos x="35" y="10"/>
                </a:cxn>
                <a:cxn ang="0">
                  <a:pos x="20" y="16"/>
                </a:cxn>
                <a:cxn ang="0">
                  <a:pos x="14" y="31"/>
                </a:cxn>
                <a:cxn ang="0">
                  <a:pos x="14" y="31"/>
                </a:cxn>
              </a:cxnLst>
              <a:rect l="0" t="0" r="r" b="b"/>
              <a:pathLst>
                <a:path w="69" h="78">
                  <a:moveTo>
                    <a:pt x="55" y="52"/>
                  </a:moveTo>
                  <a:lnTo>
                    <a:pt x="55" y="52"/>
                  </a:lnTo>
                  <a:lnTo>
                    <a:pt x="68" y="53"/>
                  </a:lnTo>
                  <a:cubicBezTo>
                    <a:pt x="66" y="61"/>
                    <a:pt x="62" y="67"/>
                    <a:pt x="57" y="71"/>
                  </a:cubicBezTo>
                  <a:cubicBezTo>
                    <a:pt x="51" y="75"/>
                    <a:pt x="44" y="78"/>
                    <a:pt x="35" y="78"/>
                  </a:cubicBezTo>
                  <a:cubicBezTo>
                    <a:pt x="24" y="78"/>
                    <a:pt x="16" y="74"/>
                    <a:pt x="9" y="67"/>
                  </a:cubicBezTo>
                  <a:cubicBezTo>
                    <a:pt x="3" y="61"/>
                    <a:pt x="0" y="51"/>
                    <a:pt x="0" y="39"/>
                  </a:cubicBezTo>
                  <a:cubicBezTo>
                    <a:pt x="0" y="27"/>
                    <a:pt x="3" y="17"/>
                    <a:pt x="10" y="10"/>
                  </a:cubicBezTo>
                  <a:cubicBezTo>
                    <a:pt x="16" y="3"/>
                    <a:pt x="24" y="0"/>
                    <a:pt x="35" y="0"/>
                  </a:cubicBezTo>
                  <a:cubicBezTo>
                    <a:pt x="45" y="0"/>
                    <a:pt x="53" y="3"/>
                    <a:pt x="59" y="10"/>
                  </a:cubicBezTo>
                  <a:cubicBezTo>
                    <a:pt x="65" y="17"/>
                    <a:pt x="69" y="26"/>
                    <a:pt x="69" y="38"/>
                  </a:cubicBezTo>
                  <a:cubicBezTo>
                    <a:pt x="69" y="39"/>
                    <a:pt x="69" y="40"/>
                    <a:pt x="69" y="42"/>
                  </a:cubicBezTo>
                  <a:lnTo>
                    <a:pt x="13" y="42"/>
                  </a:lnTo>
                  <a:cubicBezTo>
                    <a:pt x="13" y="50"/>
                    <a:pt x="16" y="56"/>
                    <a:pt x="20" y="61"/>
                  </a:cubicBezTo>
                  <a:cubicBezTo>
                    <a:pt x="24" y="65"/>
                    <a:pt x="29" y="67"/>
                    <a:pt x="35" y="67"/>
                  </a:cubicBezTo>
                  <a:cubicBezTo>
                    <a:pt x="40" y="67"/>
                    <a:pt x="44" y="66"/>
                    <a:pt x="47" y="63"/>
                  </a:cubicBezTo>
                  <a:cubicBezTo>
                    <a:pt x="51" y="61"/>
                    <a:pt x="53" y="57"/>
                    <a:pt x="55" y="52"/>
                  </a:cubicBezTo>
                  <a:lnTo>
                    <a:pt x="55" y="52"/>
                  </a:lnTo>
                  <a:close/>
                  <a:moveTo>
                    <a:pt x="14" y="31"/>
                  </a:moveTo>
                  <a:lnTo>
                    <a:pt x="14" y="31"/>
                  </a:lnTo>
                  <a:lnTo>
                    <a:pt x="55" y="31"/>
                  </a:lnTo>
                  <a:cubicBezTo>
                    <a:pt x="55" y="25"/>
                    <a:pt x="53" y="20"/>
                    <a:pt x="51" y="17"/>
                  </a:cubicBezTo>
                  <a:cubicBezTo>
                    <a:pt x="46" y="12"/>
                    <a:pt x="41" y="10"/>
                    <a:pt x="35" y="10"/>
                  </a:cubicBezTo>
                  <a:cubicBezTo>
                    <a:pt x="29" y="10"/>
                    <a:pt x="24" y="12"/>
                    <a:pt x="20" y="16"/>
                  </a:cubicBezTo>
                  <a:cubicBezTo>
                    <a:pt x="16" y="20"/>
                    <a:pt x="14" y="25"/>
                    <a:pt x="14" y="31"/>
                  </a:cubicBezTo>
                  <a:lnTo>
                    <a:pt x="14" y="31"/>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89" name="Freeform 469"/>
            <p:cNvSpPr>
              <a:spLocks/>
            </p:cNvSpPr>
            <p:nvPr/>
          </p:nvSpPr>
          <p:spPr bwMode="auto">
            <a:xfrm>
              <a:off x="4516" y="8881"/>
              <a:ext cx="75" cy="103"/>
            </a:xfrm>
            <a:custGeom>
              <a:avLst/>
              <a:gdLst/>
              <a:ahLst/>
              <a:cxnLst>
                <a:cxn ang="0">
                  <a:pos x="0" y="54"/>
                </a:cxn>
                <a:cxn ang="0">
                  <a:pos x="0" y="54"/>
                </a:cxn>
                <a:cxn ang="0">
                  <a:pos x="12" y="52"/>
                </a:cxn>
                <a:cxn ang="0">
                  <a:pos x="18" y="63"/>
                </a:cxn>
                <a:cxn ang="0">
                  <a:pos x="32" y="67"/>
                </a:cxn>
                <a:cxn ang="0">
                  <a:pos x="45" y="64"/>
                </a:cxn>
                <a:cxn ang="0">
                  <a:pos x="49" y="55"/>
                </a:cxn>
                <a:cxn ang="0">
                  <a:pos x="45" y="49"/>
                </a:cxn>
                <a:cxn ang="0">
                  <a:pos x="32" y="44"/>
                </a:cxn>
                <a:cxn ang="0">
                  <a:pos x="13" y="38"/>
                </a:cxn>
                <a:cxn ang="0">
                  <a:pos x="5" y="31"/>
                </a:cxn>
                <a:cxn ang="0">
                  <a:pos x="2" y="21"/>
                </a:cxn>
                <a:cxn ang="0">
                  <a:pos x="4" y="12"/>
                </a:cxn>
                <a:cxn ang="0">
                  <a:pos x="11" y="5"/>
                </a:cxn>
                <a:cxn ang="0">
                  <a:pos x="19" y="1"/>
                </a:cxn>
                <a:cxn ang="0">
                  <a:pos x="30" y="0"/>
                </a:cxn>
                <a:cxn ang="0">
                  <a:pos x="45" y="2"/>
                </a:cxn>
                <a:cxn ang="0">
                  <a:pos x="55" y="9"/>
                </a:cxn>
                <a:cxn ang="0">
                  <a:pos x="59" y="20"/>
                </a:cxn>
                <a:cxn ang="0">
                  <a:pos x="47" y="22"/>
                </a:cxn>
                <a:cxn ang="0">
                  <a:pos x="42" y="13"/>
                </a:cxn>
                <a:cxn ang="0">
                  <a:pos x="30" y="10"/>
                </a:cxn>
                <a:cxn ang="0">
                  <a:pos x="18" y="13"/>
                </a:cxn>
                <a:cxn ang="0">
                  <a:pos x="14" y="20"/>
                </a:cxn>
                <a:cxn ang="0">
                  <a:pos x="16" y="24"/>
                </a:cxn>
                <a:cxn ang="0">
                  <a:pos x="21" y="27"/>
                </a:cxn>
                <a:cxn ang="0">
                  <a:pos x="32" y="31"/>
                </a:cxn>
                <a:cxn ang="0">
                  <a:pos x="51" y="36"/>
                </a:cxn>
                <a:cxn ang="0">
                  <a:pos x="59" y="43"/>
                </a:cxn>
                <a:cxn ang="0">
                  <a:pos x="62" y="54"/>
                </a:cxn>
                <a:cxn ang="0">
                  <a:pos x="58" y="66"/>
                </a:cxn>
                <a:cxn ang="0">
                  <a:pos x="48" y="74"/>
                </a:cxn>
                <a:cxn ang="0">
                  <a:pos x="32" y="78"/>
                </a:cxn>
                <a:cxn ang="0">
                  <a:pos x="10" y="72"/>
                </a:cxn>
                <a:cxn ang="0">
                  <a:pos x="0" y="54"/>
                </a:cxn>
                <a:cxn ang="0">
                  <a:pos x="0" y="54"/>
                </a:cxn>
              </a:cxnLst>
              <a:rect l="0" t="0" r="r" b="b"/>
              <a:pathLst>
                <a:path w="62" h="78">
                  <a:moveTo>
                    <a:pt x="0" y="54"/>
                  </a:moveTo>
                  <a:lnTo>
                    <a:pt x="0" y="54"/>
                  </a:lnTo>
                  <a:lnTo>
                    <a:pt x="12" y="52"/>
                  </a:lnTo>
                  <a:cubicBezTo>
                    <a:pt x="13" y="57"/>
                    <a:pt x="15" y="60"/>
                    <a:pt x="18" y="63"/>
                  </a:cubicBezTo>
                  <a:cubicBezTo>
                    <a:pt x="22" y="66"/>
                    <a:pt x="26" y="67"/>
                    <a:pt x="32" y="67"/>
                  </a:cubicBezTo>
                  <a:cubicBezTo>
                    <a:pt x="38" y="67"/>
                    <a:pt x="42" y="66"/>
                    <a:pt x="45" y="64"/>
                  </a:cubicBezTo>
                  <a:cubicBezTo>
                    <a:pt x="48" y="61"/>
                    <a:pt x="49" y="58"/>
                    <a:pt x="49" y="55"/>
                  </a:cubicBezTo>
                  <a:cubicBezTo>
                    <a:pt x="49" y="52"/>
                    <a:pt x="48" y="50"/>
                    <a:pt x="45" y="49"/>
                  </a:cubicBezTo>
                  <a:cubicBezTo>
                    <a:pt x="43" y="47"/>
                    <a:pt x="39" y="46"/>
                    <a:pt x="32" y="44"/>
                  </a:cubicBezTo>
                  <a:cubicBezTo>
                    <a:pt x="23" y="42"/>
                    <a:pt x="17" y="40"/>
                    <a:pt x="13" y="38"/>
                  </a:cubicBezTo>
                  <a:cubicBezTo>
                    <a:pt x="9" y="36"/>
                    <a:pt x="7" y="34"/>
                    <a:pt x="5" y="31"/>
                  </a:cubicBezTo>
                  <a:cubicBezTo>
                    <a:pt x="3" y="28"/>
                    <a:pt x="2" y="25"/>
                    <a:pt x="2" y="21"/>
                  </a:cubicBezTo>
                  <a:cubicBezTo>
                    <a:pt x="2" y="18"/>
                    <a:pt x="3" y="15"/>
                    <a:pt x="4" y="12"/>
                  </a:cubicBezTo>
                  <a:cubicBezTo>
                    <a:pt x="6" y="9"/>
                    <a:pt x="8" y="7"/>
                    <a:pt x="11" y="5"/>
                  </a:cubicBezTo>
                  <a:cubicBezTo>
                    <a:pt x="13" y="3"/>
                    <a:pt x="15" y="2"/>
                    <a:pt x="19" y="1"/>
                  </a:cubicBezTo>
                  <a:cubicBezTo>
                    <a:pt x="22" y="0"/>
                    <a:pt x="26" y="0"/>
                    <a:pt x="30" y="0"/>
                  </a:cubicBezTo>
                  <a:cubicBezTo>
                    <a:pt x="35" y="0"/>
                    <a:pt x="41" y="0"/>
                    <a:pt x="45" y="2"/>
                  </a:cubicBezTo>
                  <a:cubicBezTo>
                    <a:pt x="49" y="4"/>
                    <a:pt x="53" y="6"/>
                    <a:pt x="55" y="9"/>
                  </a:cubicBezTo>
                  <a:cubicBezTo>
                    <a:pt x="57" y="12"/>
                    <a:pt x="58" y="16"/>
                    <a:pt x="59" y="20"/>
                  </a:cubicBezTo>
                  <a:lnTo>
                    <a:pt x="47" y="22"/>
                  </a:lnTo>
                  <a:cubicBezTo>
                    <a:pt x="46" y="18"/>
                    <a:pt x="45" y="15"/>
                    <a:pt x="42" y="13"/>
                  </a:cubicBezTo>
                  <a:cubicBezTo>
                    <a:pt x="39" y="11"/>
                    <a:pt x="35" y="10"/>
                    <a:pt x="30" y="10"/>
                  </a:cubicBezTo>
                  <a:cubicBezTo>
                    <a:pt x="25" y="10"/>
                    <a:pt x="20" y="11"/>
                    <a:pt x="18" y="13"/>
                  </a:cubicBezTo>
                  <a:cubicBezTo>
                    <a:pt x="16" y="15"/>
                    <a:pt x="14" y="17"/>
                    <a:pt x="14" y="20"/>
                  </a:cubicBezTo>
                  <a:cubicBezTo>
                    <a:pt x="14" y="21"/>
                    <a:pt x="15" y="23"/>
                    <a:pt x="16" y="24"/>
                  </a:cubicBezTo>
                  <a:cubicBezTo>
                    <a:pt x="17" y="25"/>
                    <a:pt x="18" y="26"/>
                    <a:pt x="21" y="27"/>
                  </a:cubicBezTo>
                  <a:cubicBezTo>
                    <a:pt x="22" y="28"/>
                    <a:pt x="26" y="29"/>
                    <a:pt x="32" y="31"/>
                  </a:cubicBezTo>
                  <a:cubicBezTo>
                    <a:pt x="41" y="33"/>
                    <a:pt x="47" y="35"/>
                    <a:pt x="51" y="36"/>
                  </a:cubicBezTo>
                  <a:cubicBezTo>
                    <a:pt x="54" y="38"/>
                    <a:pt x="57" y="40"/>
                    <a:pt x="59" y="43"/>
                  </a:cubicBezTo>
                  <a:cubicBezTo>
                    <a:pt x="61" y="46"/>
                    <a:pt x="62" y="50"/>
                    <a:pt x="62" y="54"/>
                  </a:cubicBezTo>
                  <a:cubicBezTo>
                    <a:pt x="62" y="58"/>
                    <a:pt x="61" y="62"/>
                    <a:pt x="58" y="66"/>
                  </a:cubicBezTo>
                  <a:cubicBezTo>
                    <a:pt x="56" y="70"/>
                    <a:pt x="52" y="72"/>
                    <a:pt x="48" y="74"/>
                  </a:cubicBezTo>
                  <a:cubicBezTo>
                    <a:pt x="43" y="77"/>
                    <a:pt x="38" y="78"/>
                    <a:pt x="32" y="78"/>
                  </a:cubicBezTo>
                  <a:cubicBezTo>
                    <a:pt x="22" y="78"/>
                    <a:pt x="15" y="76"/>
                    <a:pt x="10" y="72"/>
                  </a:cubicBezTo>
                  <a:cubicBezTo>
                    <a:pt x="5" y="67"/>
                    <a:pt x="1" y="62"/>
                    <a:pt x="0" y="54"/>
                  </a:cubicBezTo>
                  <a:lnTo>
                    <a:pt x="0" y="5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90" name="Freeform 470"/>
            <p:cNvSpPr>
              <a:spLocks noEditPoints="1"/>
            </p:cNvSpPr>
            <p:nvPr/>
          </p:nvSpPr>
          <p:spPr bwMode="auto">
            <a:xfrm>
              <a:off x="3986" y="8577"/>
              <a:ext cx="118" cy="136"/>
            </a:xfrm>
            <a:custGeom>
              <a:avLst/>
              <a:gdLst/>
              <a:ahLst/>
              <a:cxnLst>
                <a:cxn ang="0">
                  <a:pos x="0" y="103"/>
                </a:cxn>
                <a:cxn ang="0">
                  <a:pos x="0" y="103"/>
                </a:cxn>
                <a:cxn ang="0">
                  <a:pos x="40" y="0"/>
                </a:cxn>
                <a:cxn ang="0">
                  <a:pos x="54" y="0"/>
                </a:cxn>
                <a:cxn ang="0">
                  <a:pos x="97" y="103"/>
                </a:cxn>
                <a:cxn ang="0">
                  <a:pos x="81" y="103"/>
                </a:cxn>
                <a:cxn ang="0">
                  <a:pos x="69" y="71"/>
                </a:cxn>
                <a:cxn ang="0">
                  <a:pos x="26" y="71"/>
                </a:cxn>
                <a:cxn ang="0">
                  <a:pos x="15" y="103"/>
                </a:cxn>
                <a:cxn ang="0">
                  <a:pos x="0" y="103"/>
                </a:cxn>
                <a:cxn ang="0">
                  <a:pos x="30" y="60"/>
                </a:cxn>
                <a:cxn ang="0">
                  <a:pos x="30" y="60"/>
                </a:cxn>
                <a:cxn ang="0">
                  <a:pos x="65" y="60"/>
                </a:cxn>
                <a:cxn ang="0">
                  <a:pos x="54" y="32"/>
                </a:cxn>
                <a:cxn ang="0">
                  <a:pos x="47" y="10"/>
                </a:cxn>
                <a:cxn ang="0">
                  <a:pos x="41" y="30"/>
                </a:cxn>
                <a:cxn ang="0">
                  <a:pos x="30" y="60"/>
                </a:cxn>
              </a:cxnLst>
              <a:rect l="0" t="0" r="r" b="b"/>
              <a:pathLst>
                <a:path w="97" h="103">
                  <a:moveTo>
                    <a:pt x="0" y="103"/>
                  </a:moveTo>
                  <a:lnTo>
                    <a:pt x="0" y="103"/>
                  </a:lnTo>
                  <a:lnTo>
                    <a:pt x="40" y="0"/>
                  </a:lnTo>
                  <a:lnTo>
                    <a:pt x="54" y="0"/>
                  </a:lnTo>
                  <a:lnTo>
                    <a:pt x="97" y="103"/>
                  </a:lnTo>
                  <a:lnTo>
                    <a:pt x="81" y="103"/>
                  </a:lnTo>
                  <a:lnTo>
                    <a:pt x="69" y="71"/>
                  </a:lnTo>
                  <a:lnTo>
                    <a:pt x="26" y="71"/>
                  </a:lnTo>
                  <a:lnTo>
                    <a:pt x="15" y="103"/>
                  </a:lnTo>
                  <a:lnTo>
                    <a:pt x="0" y="103"/>
                  </a:lnTo>
                  <a:close/>
                  <a:moveTo>
                    <a:pt x="30" y="60"/>
                  </a:moveTo>
                  <a:lnTo>
                    <a:pt x="30" y="60"/>
                  </a:lnTo>
                  <a:lnTo>
                    <a:pt x="65" y="60"/>
                  </a:lnTo>
                  <a:lnTo>
                    <a:pt x="54" y="32"/>
                  </a:lnTo>
                  <a:cubicBezTo>
                    <a:pt x="51" y="23"/>
                    <a:pt x="48" y="16"/>
                    <a:pt x="47" y="10"/>
                  </a:cubicBezTo>
                  <a:cubicBezTo>
                    <a:pt x="45" y="17"/>
                    <a:pt x="44" y="24"/>
                    <a:pt x="41" y="30"/>
                  </a:cubicBezTo>
                  <a:lnTo>
                    <a:pt x="30" y="6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91" name="Freeform 471"/>
            <p:cNvSpPr>
              <a:spLocks/>
            </p:cNvSpPr>
            <p:nvPr/>
          </p:nvSpPr>
          <p:spPr bwMode="auto">
            <a:xfrm>
              <a:off x="4111" y="8575"/>
              <a:ext cx="100" cy="140"/>
            </a:xfrm>
            <a:custGeom>
              <a:avLst/>
              <a:gdLst/>
              <a:ahLst/>
              <a:cxnLst>
                <a:cxn ang="0">
                  <a:pos x="0" y="72"/>
                </a:cxn>
                <a:cxn ang="0">
                  <a:pos x="0" y="72"/>
                </a:cxn>
                <a:cxn ang="0">
                  <a:pos x="13" y="70"/>
                </a:cxn>
                <a:cxn ang="0">
                  <a:pos x="17" y="83"/>
                </a:cxn>
                <a:cxn ang="0">
                  <a:pos x="27" y="91"/>
                </a:cxn>
                <a:cxn ang="0">
                  <a:pos x="43" y="94"/>
                </a:cxn>
                <a:cxn ang="0">
                  <a:pos x="57" y="92"/>
                </a:cxn>
                <a:cxn ang="0">
                  <a:pos x="66" y="86"/>
                </a:cxn>
                <a:cxn ang="0">
                  <a:pos x="69" y="77"/>
                </a:cxn>
                <a:cxn ang="0">
                  <a:pos x="66" y="68"/>
                </a:cxn>
                <a:cxn ang="0">
                  <a:pos x="57" y="62"/>
                </a:cxn>
                <a:cxn ang="0">
                  <a:pos x="38" y="57"/>
                </a:cxn>
                <a:cxn ang="0">
                  <a:pos x="18" y="51"/>
                </a:cxn>
                <a:cxn ang="0">
                  <a:pos x="7" y="41"/>
                </a:cxn>
                <a:cxn ang="0">
                  <a:pos x="4" y="28"/>
                </a:cxn>
                <a:cxn ang="0">
                  <a:pos x="8" y="14"/>
                </a:cxn>
                <a:cxn ang="0">
                  <a:pos x="21" y="3"/>
                </a:cxn>
                <a:cxn ang="0">
                  <a:pos x="40" y="0"/>
                </a:cxn>
                <a:cxn ang="0">
                  <a:pos x="60" y="4"/>
                </a:cxn>
                <a:cxn ang="0">
                  <a:pos x="74" y="14"/>
                </a:cxn>
                <a:cxn ang="0">
                  <a:pos x="79" y="31"/>
                </a:cxn>
                <a:cxn ang="0">
                  <a:pos x="66" y="32"/>
                </a:cxn>
                <a:cxn ang="0">
                  <a:pos x="58" y="17"/>
                </a:cxn>
                <a:cxn ang="0">
                  <a:pos x="41" y="12"/>
                </a:cxn>
                <a:cxn ang="0">
                  <a:pos x="22" y="16"/>
                </a:cxn>
                <a:cxn ang="0">
                  <a:pos x="17" y="27"/>
                </a:cxn>
                <a:cxn ang="0">
                  <a:pos x="21" y="36"/>
                </a:cxn>
                <a:cxn ang="0">
                  <a:pos x="41" y="44"/>
                </a:cxn>
                <a:cxn ang="0">
                  <a:pos x="64" y="50"/>
                </a:cxn>
                <a:cxn ang="0">
                  <a:pos x="78" y="61"/>
                </a:cxn>
                <a:cxn ang="0">
                  <a:pos x="82" y="76"/>
                </a:cxn>
                <a:cxn ang="0">
                  <a:pos x="77" y="91"/>
                </a:cxn>
                <a:cxn ang="0">
                  <a:pos x="64" y="102"/>
                </a:cxn>
                <a:cxn ang="0">
                  <a:pos x="44" y="106"/>
                </a:cxn>
                <a:cxn ang="0">
                  <a:pos x="20" y="102"/>
                </a:cxn>
                <a:cxn ang="0">
                  <a:pos x="5" y="90"/>
                </a:cxn>
                <a:cxn ang="0">
                  <a:pos x="0" y="72"/>
                </a:cxn>
                <a:cxn ang="0">
                  <a:pos x="0" y="72"/>
                </a:cxn>
              </a:cxnLst>
              <a:rect l="0" t="0" r="r" b="b"/>
              <a:pathLst>
                <a:path w="82" h="106">
                  <a:moveTo>
                    <a:pt x="0" y="72"/>
                  </a:moveTo>
                  <a:lnTo>
                    <a:pt x="0" y="72"/>
                  </a:lnTo>
                  <a:lnTo>
                    <a:pt x="13" y="70"/>
                  </a:lnTo>
                  <a:cubicBezTo>
                    <a:pt x="13" y="76"/>
                    <a:pt x="15" y="80"/>
                    <a:pt x="17" y="83"/>
                  </a:cubicBezTo>
                  <a:cubicBezTo>
                    <a:pt x="19" y="86"/>
                    <a:pt x="23" y="89"/>
                    <a:pt x="27" y="91"/>
                  </a:cubicBezTo>
                  <a:cubicBezTo>
                    <a:pt x="32" y="93"/>
                    <a:pt x="37" y="94"/>
                    <a:pt x="43" y="94"/>
                  </a:cubicBezTo>
                  <a:cubicBezTo>
                    <a:pt x="48" y="94"/>
                    <a:pt x="53" y="93"/>
                    <a:pt x="57" y="92"/>
                  </a:cubicBezTo>
                  <a:cubicBezTo>
                    <a:pt x="61" y="90"/>
                    <a:pt x="64" y="88"/>
                    <a:pt x="66" y="86"/>
                  </a:cubicBezTo>
                  <a:cubicBezTo>
                    <a:pt x="68" y="83"/>
                    <a:pt x="69" y="80"/>
                    <a:pt x="69" y="77"/>
                  </a:cubicBezTo>
                  <a:cubicBezTo>
                    <a:pt x="69" y="73"/>
                    <a:pt x="68" y="71"/>
                    <a:pt x="66" y="68"/>
                  </a:cubicBezTo>
                  <a:cubicBezTo>
                    <a:pt x="64" y="66"/>
                    <a:pt x="61" y="64"/>
                    <a:pt x="57" y="62"/>
                  </a:cubicBezTo>
                  <a:cubicBezTo>
                    <a:pt x="54" y="61"/>
                    <a:pt x="48" y="59"/>
                    <a:pt x="38" y="57"/>
                  </a:cubicBezTo>
                  <a:cubicBezTo>
                    <a:pt x="29" y="55"/>
                    <a:pt x="22" y="53"/>
                    <a:pt x="18" y="51"/>
                  </a:cubicBezTo>
                  <a:cubicBezTo>
                    <a:pt x="13" y="48"/>
                    <a:pt x="10" y="45"/>
                    <a:pt x="7" y="41"/>
                  </a:cubicBezTo>
                  <a:cubicBezTo>
                    <a:pt x="5" y="37"/>
                    <a:pt x="4" y="33"/>
                    <a:pt x="4" y="28"/>
                  </a:cubicBezTo>
                  <a:cubicBezTo>
                    <a:pt x="4" y="23"/>
                    <a:pt x="5" y="18"/>
                    <a:pt x="8" y="14"/>
                  </a:cubicBezTo>
                  <a:cubicBezTo>
                    <a:pt x="11" y="9"/>
                    <a:pt x="15" y="6"/>
                    <a:pt x="21" y="3"/>
                  </a:cubicBezTo>
                  <a:cubicBezTo>
                    <a:pt x="27" y="1"/>
                    <a:pt x="33" y="0"/>
                    <a:pt x="40" y="0"/>
                  </a:cubicBezTo>
                  <a:cubicBezTo>
                    <a:pt x="48" y="0"/>
                    <a:pt x="54" y="1"/>
                    <a:pt x="60" y="4"/>
                  </a:cubicBezTo>
                  <a:cubicBezTo>
                    <a:pt x="66" y="6"/>
                    <a:pt x="70" y="10"/>
                    <a:pt x="74" y="14"/>
                  </a:cubicBezTo>
                  <a:cubicBezTo>
                    <a:pt x="77" y="19"/>
                    <a:pt x="78" y="25"/>
                    <a:pt x="79" y="31"/>
                  </a:cubicBezTo>
                  <a:lnTo>
                    <a:pt x="66" y="32"/>
                  </a:lnTo>
                  <a:cubicBezTo>
                    <a:pt x="65" y="25"/>
                    <a:pt x="63" y="20"/>
                    <a:pt x="58" y="17"/>
                  </a:cubicBezTo>
                  <a:cubicBezTo>
                    <a:pt x="54" y="14"/>
                    <a:pt x="48" y="12"/>
                    <a:pt x="41" y="12"/>
                  </a:cubicBezTo>
                  <a:cubicBezTo>
                    <a:pt x="32" y="12"/>
                    <a:pt x="26" y="13"/>
                    <a:pt x="22" y="16"/>
                  </a:cubicBezTo>
                  <a:cubicBezTo>
                    <a:pt x="19" y="19"/>
                    <a:pt x="17" y="23"/>
                    <a:pt x="17" y="27"/>
                  </a:cubicBezTo>
                  <a:cubicBezTo>
                    <a:pt x="17" y="31"/>
                    <a:pt x="18" y="34"/>
                    <a:pt x="21" y="36"/>
                  </a:cubicBezTo>
                  <a:cubicBezTo>
                    <a:pt x="23" y="39"/>
                    <a:pt x="30" y="41"/>
                    <a:pt x="41" y="44"/>
                  </a:cubicBezTo>
                  <a:cubicBezTo>
                    <a:pt x="52" y="46"/>
                    <a:pt x="60" y="49"/>
                    <a:pt x="64" y="50"/>
                  </a:cubicBezTo>
                  <a:cubicBezTo>
                    <a:pt x="70" y="53"/>
                    <a:pt x="75" y="57"/>
                    <a:pt x="78" y="61"/>
                  </a:cubicBezTo>
                  <a:cubicBezTo>
                    <a:pt x="80" y="65"/>
                    <a:pt x="82" y="70"/>
                    <a:pt x="82" y="76"/>
                  </a:cubicBezTo>
                  <a:cubicBezTo>
                    <a:pt x="82" y="81"/>
                    <a:pt x="80" y="86"/>
                    <a:pt x="77" y="91"/>
                  </a:cubicBezTo>
                  <a:cubicBezTo>
                    <a:pt x="74" y="96"/>
                    <a:pt x="69" y="100"/>
                    <a:pt x="64" y="102"/>
                  </a:cubicBezTo>
                  <a:cubicBezTo>
                    <a:pt x="58" y="105"/>
                    <a:pt x="51" y="106"/>
                    <a:pt x="44" y="106"/>
                  </a:cubicBezTo>
                  <a:cubicBezTo>
                    <a:pt x="34" y="106"/>
                    <a:pt x="27" y="105"/>
                    <a:pt x="20" y="102"/>
                  </a:cubicBezTo>
                  <a:cubicBezTo>
                    <a:pt x="14" y="100"/>
                    <a:pt x="9" y="96"/>
                    <a:pt x="5" y="90"/>
                  </a:cubicBezTo>
                  <a:cubicBezTo>
                    <a:pt x="2" y="85"/>
                    <a:pt x="0" y="78"/>
                    <a:pt x="0" y="72"/>
                  </a:cubicBezTo>
                  <a:lnTo>
                    <a:pt x="0" y="72"/>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92" name="Freeform 472"/>
            <p:cNvSpPr>
              <a:spLocks/>
            </p:cNvSpPr>
            <p:nvPr/>
          </p:nvSpPr>
          <p:spPr bwMode="auto">
            <a:xfrm>
              <a:off x="4233" y="8577"/>
              <a:ext cx="119" cy="136"/>
            </a:xfrm>
            <a:custGeom>
              <a:avLst/>
              <a:gdLst/>
              <a:ahLst/>
              <a:cxnLst>
                <a:cxn ang="0">
                  <a:pos x="0" y="103"/>
                </a:cxn>
                <a:cxn ang="0">
                  <a:pos x="0" y="103"/>
                </a:cxn>
                <a:cxn ang="0">
                  <a:pos x="0" y="0"/>
                </a:cxn>
                <a:cxn ang="0">
                  <a:pos x="20" y="0"/>
                </a:cxn>
                <a:cxn ang="0">
                  <a:pos x="45" y="73"/>
                </a:cxn>
                <a:cxn ang="0">
                  <a:pos x="50" y="88"/>
                </a:cxn>
                <a:cxn ang="0">
                  <a:pos x="55" y="71"/>
                </a:cxn>
                <a:cxn ang="0">
                  <a:pos x="80" y="0"/>
                </a:cxn>
                <a:cxn ang="0">
                  <a:pos x="98" y="0"/>
                </a:cxn>
                <a:cxn ang="0">
                  <a:pos x="98" y="103"/>
                </a:cxn>
                <a:cxn ang="0">
                  <a:pos x="85" y="103"/>
                </a:cxn>
                <a:cxn ang="0">
                  <a:pos x="85" y="16"/>
                </a:cxn>
                <a:cxn ang="0">
                  <a:pos x="55" y="103"/>
                </a:cxn>
                <a:cxn ang="0">
                  <a:pos x="43" y="103"/>
                </a:cxn>
                <a:cxn ang="0">
                  <a:pos x="13" y="15"/>
                </a:cxn>
                <a:cxn ang="0">
                  <a:pos x="13" y="103"/>
                </a:cxn>
                <a:cxn ang="0">
                  <a:pos x="0" y="103"/>
                </a:cxn>
              </a:cxnLst>
              <a:rect l="0" t="0" r="r" b="b"/>
              <a:pathLst>
                <a:path w="98" h="103">
                  <a:moveTo>
                    <a:pt x="0" y="103"/>
                  </a:moveTo>
                  <a:lnTo>
                    <a:pt x="0" y="103"/>
                  </a:lnTo>
                  <a:lnTo>
                    <a:pt x="0" y="0"/>
                  </a:lnTo>
                  <a:lnTo>
                    <a:pt x="20" y="0"/>
                  </a:lnTo>
                  <a:lnTo>
                    <a:pt x="45" y="73"/>
                  </a:lnTo>
                  <a:cubicBezTo>
                    <a:pt x="47" y="79"/>
                    <a:pt x="49" y="84"/>
                    <a:pt x="50" y="88"/>
                  </a:cubicBezTo>
                  <a:cubicBezTo>
                    <a:pt x="51" y="84"/>
                    <a:pt x="53" y="79"/>
                    <a:pt x="55" y="71"/>
                  </a:cubicBezTo>
                  <a:lnTo>
                    <a:pt x="80" y="0"/>
                  </a:lnTo>
                  <a:lnTo>
                    <a:pt x="98" y="0"/>
                  </a:lnTo>
                  <a:lnTo>
                    <a:pt x="98" y="103"/>
                  </a:lnTo>
                  <a:lnTo>
                    <a:pt x="85" y="103"/>
                  </a:lnTo>
                  <a:lnTo>
                    <a:pt x="85" y="16"/>
                  </a:lnTo>
                  <a:lnTo>
                    <a:pt x="55" y="103"/>
                  </a:lnTo>
                  <a:lnTo>
                    <a:pt x="43" y="103"/>
                  </a:lnTo>
                  <a:lnTo>
                    <a:pt x="13" y="15"/>
                  </a:lnTo>
                  <a:lnTo>
                    <a:pt x="13" y="103"/>
                  </a:lnTo>
                  <a:lnTo>
                    <a:pt x="0" y="103"/>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93" name="Freeform 473"/>
            <p:cNvSpPr>
              <a:spLocks noEditPoints="1"/>
            </p:cNvSpPr>
            <p:nvPr/>
          </p:nvSpPr>
          <p:spPr bwMode="auto">
            <a:xfrm>
              <a:off x="3191" y="8846"/>
              <a:ext cx="118" cy="136"/>
            </a:xfrm>
            <a:custGeom>
              <a:avLst/>
              <a:gdLst/>
              <a:ahLst/>
              <a:cxnLst>
                <a:cxn ang="0">
                  <a:pos x="0" y="103"/>
                </a:cxn>
                <a:cxn ang="0">
                  <a:pos x="0" y="103"/>
                </a:cxn>
                <a:cxn ang="0">
                  <a:pos x="40" y="0"/>
                </a:cxn>
                <a:cxn ang="0">
                  <a:pos x="55" y="0"/>
                </a:cxn>
                <a:cxn ang="0">
                  <a:pos x="97" y="103"/>
                </a:cxn>
                <a:cxn ang="0">
                  <a:pos x="81" y="103"/>
                </a:cxn>
                <a:cxn ang="0">
                  <a:pos x="69" y="72"/>
                </a:cxn>
                <a:cxn ang="0">
                  <a:pos x="26" y="72"/>
                </a:cxn>
                <a:cxn ang="0">
                  <a:pos x="15" y="103"/>
                </a:cxn>
                <a:cxn ang="0">
                  <a:pos x="0" y="103"/>
                </a:cxn>
                <a:cxn ang="0">
                  <a:pos x="30" y="61"/>
                </a:cxn>
                <a:cxn ang="0">
                  <a:pos x="30" y="61"/>
                </a:cxn>
                <a:cxn ang="0">
                  <a:pos x="65" y="61"/>
                </a:cxn>
                <a:cxn ang="0">
                  <a:pos x="54" y="32"/>
                </a:cxn>
                <a:cxn ang="0">
                  <a:pos x="47" y="11"/>
                </a:cxn>
                <a:cxn ang="0">
                  <a:pos x="41" y="30"/>
                </a:cxn>
                <a:cxn ang="0">
                  <a:pos x="30" y="61"/>
                </a:cxn>
              </a:cxnLst>
              <a:rect l="0" t="0" r="r" b="b"/>
              <a:pathLst>
                <a:path w="97" h="103">
                  <a:moveTo>
                    <a:pt x="0" y="103"/>
                  </a:moveTo>
                  <a:lnTo>
                    <a:pt x="0" y="103"/>
                  </a:lnTo>
                  <a:lnTo>
                    <a:pt x="40" y="0"/>
                  </a:lnTo>
                  <a:lnTo>
                    <a:pt x="55" y="0"/>
                  </a:lnTo>
                  <a:lnTo>
                    <a:pt x="97" y="103"/>
                  </a:lnTo>
                  <a:lnTo>
                    <a:pt x="81" y="103"/>
                  </a:lnTo>
                  <a:lnTo>
                    <a:pt x="69" y="72"/>
                  </a:lnTo>
                  <a:lnTo>
                    <a:pt x="26" y="72"/>
                  </a:lnTo>
                  <a:lnTo>
                    <a:pt x="15" y="103"/>
                  </a:lnTo>
                  <a:lnTo>
                    <a:pt x="0" y="103"/>
                  </a:lnTo>
                  <a:close/>
                  <a:moveTo>
                    <a:pt x="30" y="61"/>
                  </a:moveTo>
                  <a:lnTo>
                    <a:pt x="30" y="61"/>
                  </a:lnTo>
                  <a:lnTo>
                    <a:pt x="65" y="61"/>
                  </a:lnTo>
                  <a:lnTo>
                    <a:pt x="54" y="32"/>
                  </a:lnTo>
                  <a:cubicBezTo>
                    <a:pt x="51" y="23"/>
                    <a:pt x="49" y="16"/>
                    <a:pt x="47" y="11"/>
                  </a:cubicBezTo>
                  <a:cubicBezTo>
                    <a:pt x="46" y="17"/>
                    <a:pt x="44" y="24"/>
                    <a:pt x="41" y="30"/>
                  </a:cubicBezTo>
                  <a:lnTo>
                    <a:pt x="30" y="61"/>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94" name="Freeform 474"/>
            <p:cNvSpPr>
              <a:spLocks/>
            </p:cNvSpPr>
            <p:nvPr/>
          </p:nvSpPr>
          <p:spPr bwMode="auto">
            <a:xfrm>
              <a:off x="3317" y="8843"/>
              <a:ext cx="99" cy="141"/>
            </a:xfrm>
            <a:custGeom>
              <a:avLst/>
              <a:gdLst/>
              <a:ahLst/>
              <a:cxnLst>
                <a:cxn ang="0">
                  <a:pos x="0" y="72"/>
                </a:cxn>
                <a:cxn ang="0">
                  <a:pos x="0" y="72"/>
                </a:cxn>
                <a:cxn ang="0">
                  <a:pos x="13" y="71"/>
                </a:cxn>
                <a:cxn ang="0">
                  <a:pos x="17" y="83"/>
                </a:cxn>
                <a:cxn ang="0">
                  <a:pos x="27" y="91"/>
                </a:cxn>
                <a:cxn ang="0">
                  <a:pos x="43" y="94"/>
                </a:cxn>
                <a:cxn ang="0">
                  <a:pos x="57" y="92"/>
                </a:cxn>
                <a:cxn ang="0">
                  <a:pos x="66" y="86"/>
                </a:cxn>
                <a:cxn ang="0">
                  <a:pos x="69" y="77"/>
                </a:cxn>
                <a:cxn ang="0">
                  <a:pos x="66" y="68"/>
                </a:cxn>
                <a:cxn ang="0">
                  <a:pos x="57" y="62"/>
                </a:cxn>
                <a:cxn ang="0">
                  <a:pos x="38" y="57"/>
                </a:cxn>
                <a:cxn ang="0">
                  <a:pos x="19" y="51"/>
                </a:cxn>
                <a:cxn ang="0">
                  <a:pos x="8" y="41"/>
                </a:cxn>
                <a:cxn ang="0">
                  <a:pos x="4" y="28"/>
                </a:cxn>
                <a:cxn ang="0">
                  <a:pos x="8" y="14"/>
                </a:cxn>
                <a:cxn ang="0">
                  <a:pos x="21" y="4"/>
                </a:cxn>
                <a:cxn ang="0">
                  <a:pos x="40" y="0"/>
                </a:cxn>
                <a:cxn ang="0">
                  <a:pos x="60" y="4"/>
                </a:cxn>
                <a:cxn ang="0">
                  <a:pos x="74" y="15"/>
                </a:cxn>
                <a:cxn ang="0">
                  <a:pos x="79" y="31"/>
                </a:cxn>
                <a:cxn ang="0">
                  <a:pos x="66" y="32"/>
                </a:cxn>
                <a:cxn ang="0">
                  <a:pos x="59" y="17"/>
                </a:cxn>
                <a:cxn ang="0">
                  <a:pos x="41" y="12"/>
                </a:cxn>
                <a:cxn ang="0">
                  <a:pos x="23" y="17"/>
                </a:cxn>
                <a:cxn ang="0">
                  <a:pos x="17" y="28"/>
                </a:cxn>
                <a:cxn ang="0">
                  <a:pos x="21" y="37"/>
                </a:cxn>
                <a:cxn ang="0">
                  <a:pos x="42" y="44"/>
                </a:cxn>
                <a:cxn ang="0">
                  <a:pos x="64" y="51"/>
                </a:cxn>
                <a:cxn ang="0">
                  <a:pos x="78" y="61"/>
                </a:cxn>
                <a:cxn ang="0">
                  <a:pos x="82" y="76"/>
                </a:cxn>
                <a:cxn ang="0">
                  <a:pos x="77" y="91"/>
                </a:cxn>
                <a:cxn ang="0">
                  <a:pos x="64" y="103"/>
                </a:cxn>
                <a:cxn ang="0">
                  <a:pos x="44" y="107"/>
                </a:cxn>
                <a:cxn ang="0">
                  <a:pos x="20" y="103"/>
                </a:cxn>
                <a:cxn ang="0">
                  <a:pos x="6" y="90"/>
                </a:cxn>
                <a:cxn ang="0">
                  <a:pos x="0" y="72"/>
                </a:cxn>
                <a:cxn ang="0">
                  <a:pos x="0" y="72"/>
                </a:cxn>
              </a:cxnLst>
              <a:rect l="0" t="0" r="r" b="b"/>
              <a:pathLst>
                <a:path w="82" h="107">
                  <a:moveTo>
                    <a:pt x="0" y="72"/>
                  </a:moveTo>
                  <a:lnTo>
                    <a:pt x="0" y="72"/>
                  </a:lnTo>
                  <a:lnTo>
                    <a:pt x="13" y="71"/>
                  </a:lnTo>
                  <a:cubicBezTo>
                    <a:pt x="13" y="76"/>
                    <a:pt x="15" y="80"/>
                    <a:pt x="17" y="83"/>
                  </a:cubicBezTo>
                  <a:cubicBezTo>
                    <a:pt x="19" y="87"/>
                    <a:pt x="23" y="89"/>
                    <a:pt x="27" y="91"/>
                  </a:cubicBezTo>
                  <a:cubicBezTo>
                    <a:pt x="32" y="93"/>
                    <a:pt x="37" y="94"/>
                    <a:pt x="43" y="94"/>
                  </a:cubicBezTo>
                  <a:cubicBezTo>
                    <a:pt x="48" y="94"/>
                    <a:pt x="53" y="94"/>
                    <a:pt x="57" y="92"/>
                  </a:cubicBezTo>
                  <a:cubicBezTo>
                    <a:pt x="61" y="91"/>
                    <a:pt x="64" y="88"/>
                    <a:pt x="66" y="86"/>
                  </a:cubicBezTo>
                  <a:cubicBezTo>
                    <a:pt x="68" y="83"/>
                    <a:pt x="69" y="80"/>
                    <a:pt x="69" y="77"/>
                  </a:cubicBezTo>
                  <a:cubicBezTo>
                    <a:pt x="69" y="74"/>
                    <a:pt x="68" y="71"/>
                    <a:pt x="66" y="68"/>
                  </a:cubicBezTo>
                  <a:cubicBezTo>
                    <a:pt x="64" y="66"/>
                    <a:pt x="61" y="64"/>
                    <a:pt x="57" y="62"/>
                  </a:cubicBezTo>
                  <a:cubicBezTo>
                    <a:pt x="54" y="61"/>
                    <a:pt x="48" y="60"/>
                    <a:pt x="38" y="57"/>
                  </a:cubicBezTo>
                  <a:cubicBezTo>
                    <a:pt x="29" y="55"/>
                    <a:pt x="22" y="53"/>
                    <a:pt x="19" y="51"/>
                  </a:cubicBezTo>
                  <a:cubicBezTo>
                    <a:pt x="14" y="48"/>
                    <a:pt x="10" y="45"/>
                    <a:pt x="8" y="41"/>
                  </a:cubicBezTo>
                  <a:cubicBezTo>
                    <a:pt x="5" y="37"/>
                    <a:pt x="4" y="33"/>
                    <a:pt x="4" y="28"/>
                  </a:cubicBezTo>
                  <a:cubicBezTo>
                    <a:pt x="4" y="23"/>
                    <a:pt x="5" y="18"/>
                    <a:pt x="8" y="14"/>
                  </a:cubicBezTo>
                  <a:cubicBezTo>
                    <a:pt x="11" y="9"/>
                    <a:pt x="16" y="6"/>
                    <a:pt x="21" y="4"/>
                  </a:cubicBezTo>
                  <a:cubicBezTo>
                    <a:pt x="27" y="1"/>
                    <a:pt x="33" y="0"/>
                    <a:pt x="40" y="0"/>
                  </a:cubicBezTo>
                  <a:cubicBezTo>
                    <a:pt x="48" y="0"/>
                    <a:pt x="55" y="1"/>
                    <a:pt x="60" y="4"/>
                  </a:cubicBezTo>
                  <a:cubicBezTo>
                    <a:pt x="66" y="6"/>
                    <a:pt x="71" y="10"/>
                    <a:pt x="74" y="15"/>
                  </a:cubicBezTo>
                  <a:cubicBezTo>
                    <a:pt x="77" y="19"/>
                    <a:pt x="79" y="25"/>
                    <a:pt x="79" y="31"/>
                  </a:cubicBezTo>
                  <a:lnTo>
                    <a:pt x="66" y="32"/>
                  </a:lnTo>
                  <a:cubicBezTo>
                    <a:pt x="65" y="25"/>
                    <a:pt x="63" y="20"/>
                    <a:pt x="59" y="17"/>
                  </a:cubicBezTo>
                  <a:cubicBezTo>
                    <a:pt x="55" y="14"/>
                    <a:pt x="49" y="12"/>
                    <a:pt x="41" y="12"/>
                  </a:cubicBezTo>
                  <a:cubicBezTo>
                    <a:pt x="32" y="12"/>
                    <a:pt x="26" y="14"/>
                    <a:pt x="23" y="17"/>
                  </a:cubicBezTo>
                  <a:cubicBezTo>
                    <a:pt x="19" y="20"/>
                    <a:pt x="17" y="23"/>
                    <a:pt x="17" y="28"/>
                  </a:cubicBezTo>
                  <a:cubicBezTo>
                    <a:pt x="17" y="31"/>
                    <a:pt x="18" y="34"/>
                    <a:pt x="21" y="37"/>
                  </a:cubicBezTo>
                  <a:cubicBezTo>
                    <a:pt x="24" y="39"/>
                    <a:pt x="31" y="42"/>
                    <a:pt x="42" y="44"/>
                  </a:cubicBezTo>
                  <a:cubicBezTo>
                    <a:pt x="53" y="47"/>
                    <a:pt x="60" y="49"/>
                    <a:pt x="64" y="51"/>
                  </a:cubicBezTo>
                  <a:cubicBezTo>
                    <a:pt x="70" y="53"/>
                    <a:pt x="75" y="57"/>
                    <a:pt x="78" y="61"/>
                  </a:cubicBezTo>
                  <a:cubicBezTo>
                    <a:pt x="81" y="65"/>
                    <a:pt x="82" y="70"/>
                    <a:pt x="82" y="76"/>
                  </a:cubicBezTo>
                  <a:cubicBezTo>
                    <a:pt x="82" y="81"/>
                    <a:pt x="80" y="86"/>
                    <a:pt x="77" y="91"/>
                  </a:cubicBezTo>
                  <a:cubicBezTo>
                    <a:pt x="74" y="96"/>
                    <a:pt x="70" y="100"/>
                    <a:pt x="64" y="103"/>
                  </a:cubicBezTo>
                  <a:cubicBezTo>
                    <a:pt x="58" y="105"/>
                    <a:pt x="51" y="107"/>
                    <a:pt x="44" y="107"/>
                  </a:cubicBezTo>
                  <a:cubicBezTo>
                    <a:pt x="35" y="107"/>
                    <a:pt x="27" y="105"/>
                    <a:pt x="20" y="103"/>
                  </a:cubicBezTo>
                  <a:cubicBezTo>
                    <a:pt x="14" y="100"/>
                    <a:pt x="9" y="96"/>
                    <a:pt x="6" y="90"/>
                  </a:cubicBezTo>
                  <a:cubicBezTo>
                    <a:pt x="2" y="85"/>
                    <a:pt x="0" y="79"/>
                    <a:pt x="0" y="72"/>
                  </a:cubicBezTo>
                  <a:lnTo>
                    <a:pt x="0" y="72"/>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95" name="Freeform 475"/>
            <p:cNvSpPr>
              <a:spLocks/>
            </p:cNvSpPr>
            <p:nvPr/>
          </p:nvSpPr>
          <p:spPr bwMode="auto">
            <a:xfrm>
              <a:off x="3438" y="8846"/>
              <a:ext cx="121" cy="136"/>
            </a:xfrm>
            <a:custGeom>
              <a:avLst/>
              <a:gdLst/>
              <a:ahLst/>
              <a:cxnLst>
                <a:cxn ang="0">
                  <a:pos x="0" y="103"/>
                </a:cxn>
                <a:cxn ang="0">
                  <a:pos x="0" y="103"/>
                </a:cxn>
                <a:cxn ang="0">
                  <a:pos x="0" y="0"/>
                </a:cxn>
                <a:cxn ang="0">
                  <a:pos x="21" y="0"/>
                </a:cxn>
                <a:cxn ang="0">
                  <a:pos x="45" y="73"/>
                </a:cxn>
                <a:cxn ang="0">
                  <a:pos x="50" y="88"/>
                </a:cxn>
                <a:cxn ang="0">
                  <a:pos x="55" y="72"/>
                </a:cxn>
                <a:cxn ang="0">
                  <a:pos x="80" y="0"/>
                </a:cxn>
                <a:cxn ang="0">
                  <a:pos x="99" y="0"/>
                </a:cxn>
                <a:cxn ang="0">
                  <a:pos x="99" y="103"/>
                </a:cxn>
                <a:cxn ang="0">
                  <a:pos x="85" y="103"/>
                </a:cxn>
                <a:cxn ang="0">
                  <a:pos x="85" y="17"/>
                </a:cxn>
                <a:cxn ang="0">
                  <a:pos x="55" y="103"/>
                </a:cxn>
                <a:cxn ang="0">
                  <a:pos x="43" y="103"/>
                </a:cxn>
                <a:cxn ang="0">
                  <a:pos x="13" y="15"/>
                </a:cxn>
                <a:cxn ang="0">
                  <a:pos x="13" y="103"/>
                </a:cxn>
                <a:cxn ang="0">
                  <a:pos x="0" y="103"/>
                </a:cxn>
              </a:cxnLst>
              <a:rect l="0" t="0" r="r" b="b"/>
              <a:pathLst>
                <a:path w="99" h="103">
                  <a:moveTo>
                    <a:pt x="0" y="103"/>
                  </a:moveTo>
                  <a:lnTo>
                    <a:pt x="0" y="103"/>
                  </a:lnTo>
                  <a:lnTo>
                    <a:pt x="0" y="0"/>
                  </a:lnTo>
                  <a:lnTo>
                    <a:pt x="21" y="0"/>
                  </a:lnTo>
                  <a:lnTo>
                    <a:pt x="45" y="73"/>
                  </a:lnTo>
                  <a:cubicBezTo>
                    <a:pt x="47" y="80"/>
                    <a:pt x="49" y="85"/>
                    <a:pt x="50" y="88"/>
                  </a:cubicBezTo>
                  <a:cubicBezTo>
                    <a:pt x="51" y="84"/>
                    <a:pt x="53" y="79"/>
                    <a:pt x="55" y="72"/>
                  </a:cubicBezTo>
                  <a:lnTo>
                    <a:pt x="80" y="0"/>
                  </a:lnTo>
                  <a:lnTo>
                    <a:pt x="99" y="0"/>
                  </a:lnTo>
                  <a:lnTo>
                    <a:pt x="99" y="103"/>
                  </a:lnTo>
                  <a:lnTo>
                    <a:pt x="85" y="103"/>
                  </a:lnTo>
                  <a:lnTo>
                    <a:pt x="85" y="17"/>
                  </a:lnTo>
                  <a:lnTo>
                    <a:pt x="55" y="103"/>
                  </a:lnTo>
                  <a:lnTo>
                    <a:pt x="43" y="103"/>
                  </a:lnTo>
                  <a:lnTo>
                    <a:pt x="13" y="15"/>
                  </a:lnTo>
                  <a:lnTo>
                    <a:pt x="13" y="103"/>
                  </a:lnTo>
                  <a:lnTo>
                    <a:pt x="0" y="103"/>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96" name="Freeform 476"/>
            <p:cNvSpPr>
              <a:spLocks noEditPoints="1"/>
            </p:cNvSpPr>
            <p:nvPr/>
          </p:nvSpPr>
          <p:spPr bwMode="auto">
            <a:xfrm>
              <a:off x="3192" y="8577"/>
              <a:ext cx="110" cy="136"/>
            </a:xfrm>
            <a:custGeom>
              <a:avLst/>
              <a:gdLst/>
              <a:ahLst/>
              <a:cxnLst>
                <a:cxn ang="0">
                  <a:pos x="0" y="103"/>
                </a:cxn>
                <a:cxn ang="0">
                  <a:pos x="0" y="103"/>
                </a:cxn>
                <a:cxn ang="0">
                  <a:pos x="0" y="0"/>
                </a:cxn>
                <a:cxn ang="0">
                  <a:pos x="45" y="0"/>
                </a:cxn>
                <a:cxn ang="0">
                  <a:pos x="66" y="2"/>
                </a:cxn>
                <a:cxn ang="0">
                  <a:pos x="78" y="12"/>
                </a:cxn>
                <a:cxn ang="0">
                  <a:pos x="82" y="28"/>
                </a:cxn>
                <a:cxn ang="0">
                  <a:pos x="75" y="46"/>
                </a:cxn>
                <a:cxn ang="0">
                  <a:pos x="53" y="56"/>
                </a:cxn>
                <a:cxn ang="0">
                  <a:pos x="61" y="61"/>
                </a:cxn>
                <a:cxn ang="0">
                  <a:pos x="73" y="75"/>
                </a:cxn>
                <a:cxn ang="0">
                  <a:pos x="90" y="103"/>
                </a:cxn>
                <a:cxn ang="0">
                  <a:pos x="73" y="103"/>
                </a:cxn>
                <a:cxn ang="0">
                  <a:pos x="60" y="81"/>
                </a:cxn>
                <a:cxn ang="0">
                  <a:pos x="50" y="67"/>
                </a:cxn>
                <a:cxn ang="0">
                  <a:pos x="43" y="60"/>
                </a:cxn>
                <a:cxn ang="0">
                  <a:pos x="37" y="57"/>
                </a:cxn>
                <a:cxn ang="0">
                  <a:pos x="29" y="57"/>
                </a:cxn>
                <a:cxn ang="0">
                  <a:pos x="13" y="57"/>
                </a:cxn>
                <a:cxn ang="0">
                  <a:pos x="13" y="103"/>
                </a:cxn>
                <a:cxn ang="0">
                  <a:pos x="0" y="103"/>
                </a:cxn>
                <a:cxn ang="0">
                  <a:pos x="13" y="45"/>
                </a:cxn>
                <a:cxn ang="0">
                  <a:pos x="13" y="45"/>
                </a:cxn>
                <a:cxn ang="0">
                  <a:pos x="43" y="45"/>
                </a:cxn>
                <a:cxn ang="0">
                  <a:pos x="57" y="43"/>
                </a:cxn>
                <a:cxn ang="0">
                  <a:pos x="65" y="37"/>
                </a:cxn>
                <a:cxn ang="0">
                  <a:pos x="68" y="28"/>
                </a:cxn>
                <a:cxn ang="0">
                  <a:pos x="63" y="16"/>
                </a:cxn>
                <a:cxn ang="0">
                  <a:pos x="46" y="11"/>
                </a:cxn>
                <a:cxn ang="0">
                  <a:pos x="13" y="11"/>
                </a:cxn>
                <a:cxn ang="0">
                  <a:pos x="13" y="45"/>
                </a:cxn>
              </a:cxnLst>
              <a:rect l="0" t="0" r="r" b="b"/>
              <a:pathLst>
                <a:path w="90" h="103">
                  <a:moveTo>
                    <a:pt x="0" y="103"/>
                  </a:moveTo>
                  <a:lnTo>
                    <a:pt x="0" y="103"/>
                  </a:lnTo>
                  <a:lnTo>
                    <a:pt x="0" y="0"/>
                  </a:lnTo>
                  <a:lnTo>
                    <a:pt x="45" y="0"/>
                  </a:lnTo>
                  <a:cubicBezTo>
                    <a:pt x="55" y="0"/>
                    <a:pt x="62" y="1"/>
                    <a:pt x="66" y="2"/>
                  </a:cubicBezTo>
                  <a:cubicBezTo>
                    <a:pt x="71" y="4"/>
                    <a:pt x="75" y="7"/>
                    <a:pt x="78" y="12"/>
                  </a:cubicBezTo>
                  <a:cubicBezTo>
                    <a:pt x="81" y="17"/>
                    <a:pt x="82" y="22"/>
                    <a:pt x="82" y="28"/>
                  </a:cubicBezTo>
                  <a:cubicBezTo>
                    <a:pt x="82" y="35"/>
                    <a:pt x="80" y="41"/>
                    <a:pt x="75" y="46"/>
                  </a:cubicBezTo>
                  <a:cubicBezTo>
                    <a:pt x="70" y="51"/>
                    <a:pt x="63" y="54"/>
                    <a:pt x="53" y="56"/>
                  </a:cubicBezTo>
                  <a:cubicBezTo>
                    <a:pt x="57" y="58"/>
                    <a:pt x="59" y="59"/>
                    <a:pt x="61" y="61"/>
                  </a:cubicBezTo>
                  <a:cubicBezTo>
                    <a:pt x="65" y="65"/>
                    <a:pt x="69" y="69"/>
                    <a:pt x="73" y="75"/>
                  </a:cubicBezTo>
                  <a:lnTo>
                    <a:pt x="90" y="103"/>
                  </a:lnTo>
                  <a:lnTo>
                    <a:pt x="73" y="103"/>
                  </a:lnTo>
                  <a:lnTo>
                    <a:pt x="60" y="81"/>
                  </a:lnTo>
                  <a:cubicBezTo>
                    <a:pt x="56" y="75"/>
                    <a:pt x="52" y="70"/>
                    <a:pt x="50" y="67"/>
                  </a:cubicBezTo>
                  <a:cubicBezTo>
                    <a:pt x="47" y="64"/>
                    <a:pt x="45" y="61"/>
                    <a:pt x="43" y="60"/>
                  </a:cubicBezTo>
                  <a:cubicBezTo>
                    <a:pt x="41" y="59"/>
                    <a:pt x="39" y="58"/>
                    <a:pt x="37" y="57"/>
                  </a:cubicBezTo>
                  <a:cubicBezTo>
                    <a:pt x="35" y="57"/>
                    <a:pt x="33" y="57"/>
                    <a:pt x="29" y="57"/>
                  </a:cubicBezTo>
                  <a:lnTo>
                    <a:pt x="13" y="57"/>
                  </a:lnTo>
                  <a:lnTo>
                    <a:pt x="13" y="103"/>
                  </a:lnTo>
                  <a:lnTo>
                    <a:pt x="0" y="103"/>
                  </a:lnTo>
                  <a:close/>
                  <a:moveTo>
                    <a:pt x="13" y="45"/>
                  </a:moveTo>
                  <a:lnTo>
                    <a:pt x="13" y="45"/>
                  </a:lnTo>
                  <a:lnTo>
                    <a:pt x="43" y="45"/>
                  </a:lnTo>
                  <a:cubicBezTo>
                    <a:pt x="49" y="45"/>
                    <a:pt x="54" y="44"/>
                    <a:pt x="57" y="43"/>
                  </a:cubicBezTo>
                  <a:cubicBezTo>
                    <a:pt x="61" y="42"/>
                    <a:pt x="63" y="40"/>
                    <a:pt x="65" y="37"/>
                  </a:cubicBezTo>
                  <a:cubicBezTo>
                    <a:pt x="67" y="34"/>
                    <a:pt x="68" y="31"/>
                    <a:pt x="68" y="28"/>
                  </a:cubicBezTo>
                  <a:cubicBezTo>
                    <a:pt x="68" y="23"/>
                    <a:pt x="66" y="19"/>
                    <a:pt x="63" y="16"/>
                  </a:cubicBezTo>
                  <a:cubicBezTo>
                    <a:pt x="59" y="13"/>
                    <a:pt x="54" y="11"/>
                    <a:pt x="46" y="11"/>
                  </a:cubicBezTo>
                  <a:lnTo>
                    <a:pt x="13" y="11"/>
                  </a:lnTo>
                  <a:lnTo>
                    <a:pt x="13" y="4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97" name="Freeform 477"/>
            <p:cNvSpPr>
              <a:spLocks noEditPoints="1"/>
            </p:cNvSpPr>
            <p:nvPr/>
          </p:nvSpPr>
          <p:spPr bwMode="auto">
            <a:xfrm>
              <a:off x="3318" y="8577"/>
              <a:ext cx="96" cy="136"/>
            </a:xfrm>
            <a:custGeom>
              <a:avLst/>
              <a:gdLst/>
              <a:ahLst/>
              <a:cxnLst>
                <a:cxn ang="0">
                  <a:pos x="0" y="103"/>
                </a:cxn>
                <a:cxn ang="0">
                  <a:pos x="0" y="103"/>
                </a:cxn>
                <a:cxn ang="0">
                  <a:pos x="0" y="0"/>
                </a:cxn>
                <a:cxn ang="0">
                  <a:pos x="39" y="0"/>
                </a:cxn>
                <a:cxn ang="0">
                  <a:pos x="55" y="1"/>
                </a:cxn>
                <a:cxn ang="0">
                  <a:pos x="68" y="5"/>
                </a:cxn>
                <a:cxn ang="0">
                  <a:pos x="76" y="15"/>
                </a:cxn>
                <a:cxn ang="0">
                  <a:pos x="79" y="29"/>
                </a:cxn>
                <a:cxn ang="0">
                  <a:pos x="71" y="52"/>
                </a:cxn>
                <a:cxn ang="0">
                  <a:pos x="40" y="61"/>
                </a:cxn>
                <a:cxn ang="0">
                  <a:pos x="14" y="61"/>
                </a:cxn>
                <a:cxn ang="0">
                  <a:pos x="14" y="103"/>
                </a:cxn>
                <a:cxn ang="0">
                  <a:pos x="0" y="103"/>
                </a:cxn>
                <a:cxn ang="0">
                  <a:pos x="14" y="49"/>
                </a:cxn>
                <a:cxn ang="0">
                  <a:pos x="14" y="49"/>
                </a:cxn>
                <a:cxn ang="0">
                  <a:pos x="41" y="49"/>
                </a:cxn>
                <a:cxn ang="0">
                  <a:pos x="59" y="44"/>
                </a:cxn>
                <a:cxn ang="0">
                  <a:pos x="65" y="30"/>
                </a:cxn>
                <a:cxn ang="0">
                  <a:pos x="62" y="19"/>
                </a:cxn>
                <a:cxn ang="0">
                  <a:pos x="53" y="13"/>
                </a:cxn>
                <a:cxn ang="0">
                  <a:pos x="40" y="12"/>
                </a:cxn>
                <a:cxn ang="0">
                  <a:pos x="14" y="12"/>
                </a:cxn>
                <a:cxn ang="0">
                  <a:pos x="14" y="49"/>
                </a:cxn>
              </a:cxnLst>
              <a:rect l="0" t="0" r="r" b="b"/>
              <a:pathLst>
                <a:path w="79" h="103">
                  <a:moveTo>
                    <a:pt x="0" y="103"/>
                  </a:moveTo>
                  <a:lnTo>
                    <a:pt x="0" y="103"/>
                  </a:lnTo>
                  <a:lnTo>
                    <a:pt x="0" y="0"/>
                  </a:lnTo>
                  <a:lnTo>
                    <a:pt x="39" y="0"/>
                  </a:lnTo>
                  <a:cubicBezTo>
                    <a:pt x="46" y="0"/>
                    <a:pt x="51" y="0"/>
                    <a:pt x="55" y="1"/>
                  </a:cubicBezTo>
                  <a:cubicBezTo>
                    <a:pt x="60" y="1"/>
                    <a:pt x="64" y="3"/>
                    <a:pt x="68" y="5"/>
                  </a:cubicBezTo>
                  <a:cubicBezTo>
                    <a:pt x="71" y="8"/>
                    <a:pt x="74" y="11"/>
                    <a:pt x="76" y="15"/>
                  </a:cubicBezTo>
                  <a:cubicBezTo>
                    <a:pt x="78" y="20"/>
                    <a:pt x="79" y="24"/>
                    <a:pt x="79" y="29"/>
                  </a:cubicBezTo>
                  <a:cubicBezTo>
                    <a:pt x="79" y="38"/>
                    <a:pt x="76" y="46"/>
                    <a:pt x="71" y="52"/>
                  </a:cubicBezTo>
                  <a:cubicBezTo>
                    <a:pt x="65" y="58"/>
                    <a:pt x="55" y="61"/>
                    <a:pt x="40" y="61"/>
                  </a:cubicBezTo>
                  <a:lnTo>
                    <a:pt x="14" y="61"/>
                  </a:lnTo>
                  <a:lnTo>
                    <a:pt x="14" y="103"/>
                  </a:lnTo>
                  <a:lnTo>
                    <a:pt x="0" y="103"/>
                  </a:lnTo>
                  <a:close/>
                  <a:moveTo>
                    <a:pt x="14" y="49"/>
                  </a:moveTo>
                  <a:lnTo>
                    <a:pt x="14" y="49"/>
                  </a:lnTo>
                  <a:lnTo>
                    <a:pt x="41" y="49"/>
                  </a:lnTo>
                  <a:cubicBezTo>
                    <a:pt x="49" y="49"/>
                    <a:pt x="56" y="47"/>
                    <a:pt x="59" y="44"/>
                  </a:cubicBezTo>
                  <a:cubicBezTo>
                    <a:pt x="63" y="40"/>
                    <a:pt x="65" y="36"/>
                    <a:pt x="65" y="30"/>
                  </a:cubicBezTo>
                  <a:cubicBezTo>
                    <a:pt x="65" y="26"/>
                    <a:pt x="64" y="22"/>
                    <a:pt x="62" y="19"/>
                  </a:cubicBezTo>
                  <a:cubicBezTo>
                    <a:pt x="60" y="16"/>
                    <a:pt x="57" y="14"/>
                    <a:pt x="53" y="13"/>
                  </a:cubicBezTo>
                  <a:cubicBezTo>
                    <a:pt x="51" y="12"/>
                    <a:pt x="47" y="12"/>
                    <a:pt x="40" y="12"/>
                  </a:cubicBezTo>
                  <a:lnTo>
                    <a:pt x="14" y="12"/>
                  </a:lnTo>
                  <a:lnTo>
                    <a:pt x="14"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98" name="Freeform 478"/>
            <p:cNvSpPr>
              <a:spLocks/>
            </p:cNvSpPr>
            <p:nvPr/>
          </p:nvSpPr>
          <p:spPr bwMode="auto">
            <a:xfrm>
              <a:off x="3435" y="8577"/>
              <a:ext cx="119" cy="136"/>
            </a:xfrm>
            <a:custGeom>
              <a:avLst/>
              <a:gdLst/>
              <a:ahLst/>
              <a:cxnLst>
                <a:cxn ang="0">
                  <a:pos x="0" y="103"/>
                </a:cxn>
                <a:cxn ang="0">
                  <a:pos x="0" y="103"/>
                </a:cxn>
                <a:cxn ang="0">
                  <a:pos x="0" y="0"/>
                </a:cxn>
                <a:cxn ang="0">
                  <a:pos x="20" y="0"/>
                </a:cxn>
                <a:cxn ang="0">
                  <a:pos x="45" y="73"/>
                </a:cxn>
                <a:cxn ang="0">
                  <a:pos x="50" y="88"/>
                </a:cxn>
                <a:cxn ang="0">
                  <a:pos x="55" y="71"/>
                </a:cxn>
                <a:cxn ang="0">
                  <a:pos x="80" y="0"/>
                </a:cxn>
                <a:cxn ang="0">
                  <a:pos x="98" y="0"/>
                </a:cxn>
                <a:cxn ang="0">
                  <a:pos x="98" y="103"/>
                </a:cxn>
                <a:cxn ang="0">
                  <a:pos x="85" y="103"/>
                </a:cxn>
                <a:cxn ang="0">
                  <a:pos x="85" y="16"/>
                </a:cxn>
                <a:cxn ang="0">
                  <a:pos x="55" y="103"/>
                </a:cxn>
                <a:cxn ang="0">
                  <a:pos x="43" y="103"/>
                </a:cxn>
                <a:cxn ang="0">
                  <a:pos x="13" y="15"/>
                </a:cxn>
                <a:cxn ang="0">
                  <a:pos x="13" y="103"/>
                </a:cxn>
                <a:cxn ang="0">
                  <a:pos x="0" y="103"/>
                </a:cxn>
              </a:cxnLst>
              <a:rect l="0" t="0" r="r" b="b"/>
              <a:pathLst>
                <a:path w="98" h="103">
                  <a:moveTo>
                    <a:pt x="0" y="103"/>
                  </a:moveTo>
                  <a:lnTo>
                    <a:pt x="0" y="103"/>
                  </a:lnTo>
                  <a:lnTo>
                    <a:pt x="0" y="0"/>
                  </a:lnTo>
                  <a:lnTo>
                    <a:pt x="20" y="0"/>
                  </a:lnTo>
                  <a:lnTo>
                    <a:pt x="45" y="73"/>
                  </a:lnTo>
                  <a:cubicBezTo>
                    <a:pt x="47" y="79"/>
                    <a:pt x="49" y="84"/>
                    <a:pt x="50" y="88"/>
                  </a:cubicBezTo>
                  <a:cubicBezTo>
                    <a:pt x="51" y="84"/>
                    <a:pt x="53" y="79"/>
                    <a:pt x="55" y="71"/>
                  </a:cubicBezTo>
                  <a:lnTo>
                    <a:pt x="80" y="0"/>
                  </a:lnTo>
                  <a:lnTo>
                    <a:pt x="98" y="0"/>
                  </a:lnTo>
                  <a:lnTo>
                    <a:pt x="98" y="103"/>
                  </a:lnTo>
                  <a:lnTo>
                    <a:pt x="85" y="103"/>
                  </a:lnTo>
                  <a:lnTo>
                    <a:pt x="85" y="16"/>
                  </a:lnTo>
                  <a:lnTo>
                    <a:pt x="55" y="103"/>
                  </a:lnTo>
                  <a:lnTo>
                    <a:pt x="43" y="103"/>
                  </a:lnTo>
                  <a:lnTo>
                    <a:pt x="13" y="15"/>
                  </a:lnTo>
                  <a:lnTo>
                    <a:pt x="13" y="103"/>
                  </a:lnTo>
                  <a:lnTo>
                    <a:pt x="0" y="103"/>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99" name="Freeform 479"/>
            <p:cNvSpPr>
              <a:spLocks noEditPoints="1"/>
            </p:cNvSpPr>
            <p:nvPr/>
          </p:nvSpPr>
          <p:spPr bwMode="auto">
            <a:xfrm>
              <a:off x="2479" y="8846"/>
              <a:ext cx="111" cy="136"/>
            </a:xfrm>
            <a:custGeom>
              <a:avLst/>
              <a:gdLst/>
              <a:ahLst/>
              <a:cxnLst>
                <a:cxn ang="0">
                  <a:pos x="0" y="103"/>
                </a:cxn>
                <a:cxn ang="0">
                  <a:pos x="0" y="103"/>
                </a:cxn>
                <a:cxn ang="0">
                  <a:pos x="0" y="0"/>
                </a:cxn>
                <a:cxn ang="0">
                  <a:pos x="46" y="0"/>
                </a:cxn>
                <a:cxn ang="0">
                  <a:pos x="67" y="3"/>
                </a:cxn>
                <a:cxn ang="0">
                  <a:pos x="78" y="12"/>
                </a:cxn>
                <a:cxn ang="0">
                  <a:pos x="82" y="28"/>
                </a:cxn>
                <a:cxn ang="0">
                  <a:pos x="75" y="46"/>
                </a:cxn>
                <a:cxn ang="0">
                  <a:pos x="53" y="56"/>
                </a:cxn>
                <a:cxn ang="0">
                  <a:pos x="62" y="61"/>
                </a:cxn>
                <a:cxn ang="0">
                  <a:pos x="73" y="75"/>
                </a:cxn>
                <a:cxn ang="0">
                  <a:pos x="91" y="103"/>
                </a:cxn>
                <a:cxn ang="0">
                  <a:pos x="74" y="103"/>
                </a:cxn>
                <a:cxn ang="0">
                  <a:pos x="60" y="81"/>
                </a:cxn>
                <a:cxn ang="0">
                  <a:pos x="50" y="67"/>
                </a:cxn>
                <a:cxn ang="0">
                  <a:pos x="43" y="60"/>
                </a:cxn>
                <a:cxn ang="0">
                  <a:pos x="37" y="58"/>
                </a:cxn>
                <a:cxn ang="0">
                  <a:pos x="29" y="57"/>
                </a:cxn>
                <a:cxn ang="0">
                  <a:pos x="14" y="57"/>
                </a:cxn>
                <a:cxn ang="0">
                  <a:pos x="14" y="103"/>
                </a:cxn>
                <a:cxn ang="0">
                  <a:pos x="0" y="103"/>
                </a:cxn>
                <a:cxn ang="0">
                  <a:pos x="14" y="45"/>
                </a:cxn>
                <a:cxn ang="0">
                  <a:pos x="14" y="45"/>
                </a:cxn>
                <a:cxn ang="0">
                  <a:pos x="43" y="45"/>
                </a:cxn>
                <a:cxn ang="0">
                  <a:pos x="58" y="43"/>
                </a:cxn>
                <a:cxn ang="0">
                  <a:pos x="66" y="37"/>
                </a:cxn>
                <a:cxn ang="0">
                  <a:pos x="68" y="28"/>
                </a:cxn>
                <a:cxn ang="0">
                  <a:pos x="63" y="16"/>
                </a:cxn>
                <a:cxn ang="0">
                  <a:pos x="46" y="11"/>
                </a:cxn>
                <a:cxn ang="0">
                  <a:pos x="14" y="11"/>
                </a:cxn>
                <a:cxn ang="0">
                  <a:pos x="14" y="45"/>
                </a:cxn>
              </a:cxnLst>
              <a:rect l="0" t="0" r="r" b="b"/>
              <a:pathLst>
                <a:path w="91" h="103">
                  <a:moveTo>
                    <a:pt x="0" y="103"/>
                  </a:moveTo>
                  <a:lnTo>
                    <a:pt x="0" y="103"/>
                  </a:lnTo>
                  <a:lnTo>
                    <a:pt x="0" y="0"/>
                  </a:lnTo>
                  <a:lnTo>
                    <a:pt x="46" y="0"/>
                  </a:lnTo>
                  <a:cubicBezTo>
                    <a:pt x="55" y="0"/>
                    <a:pt x="62" y="1"/>
                    <a:pt x="67" y="3"/>
                  </a:cubicBezTo>
                  <a:cubicBezTo>
                    <a:pt x="71" y="4"/>
                    <a:pt x="75" y="8"/>
                    <a:pt x="78" y="12"/>
                  </a:cubicBezTo>
                  <a:cubicBezTo>
                    <a:pt x="81" y="17"/>
                    <a:pt x="82" y="22"/>
                    <a:pt x="82" y="28"/>
                  </a:cubicBezTo>
                  <a:cubicBezTo>
                    <a:pt x="82" y="35"/>
                    <a:pt x="80" y="41"/>
                    <a:pt x="75" y="46"/>
                  </a:cubicBezTo>
                  <a:cubicBezTo>
                    <a:pt x="71" y="51"/>
                    <a:pt x="63" y="55"/>
                    <a:pt x="53" y="56"/>
                  </a:cubicBezTo>
                  <a:cubicBezTo>
                    <a:pt x="57" y="58"/>
                    <a:pt x="60" y="59"/>
                    <a:pt x="62" y="61"/>
                  </a:cubicBezTo>
                  <a:cubicBezTo>
                    <a:pt x="66" y="65"/>
                    <a:pt x="69" y="69"/>
                    <a:pt x="73" y="75"/>
                  </a:cubicBezTo>
                  <a:lnTo>
                    <a:pt x="91" y="103"/>
                  </a:lnTo>
                  <a:lnTo>
                    <a:pt x="74" y="103"/>
                  </a:lnTo>
                  <a:lnTo>
                    <a:pt x="60" y="81"/>
                  </a:lnTo>
                  <a:cubicBezTo>
                    <a:pt x="56" y="75"/>
                    <a:pt x="53" y="70"/>
                    <a:pt x="50" y="67"/>
                  </a:cubicBezTo>
                  <a:cubicBezTo>
                    <a:pt x="48" y="64"/>
                    <a:pt x="45" y="62"/>
                    <a:pt x="43" y="60"/>
                  </a:cubicBezTo>
                  <a:cubicBezTo>
                    <a:pt x="41" y="59"/>
                    <a:pt x="39" y="58"/>
                    <a:pt x="37" y="58"/>
                  </a:cubicBezTo>
                  <a:cubicBezTo>
                    <a:pt x="36" y="57"/>
                    <a:pt x="33" y="57"/>
                    <a:pt x="29" y="57"/>
                  </a:cubicBezTo>
                  <a:lnTo>
                    <a:pt x="14" y="57"/>
                  </a:lnTo>
                  <a:lnTo>
                    <a:pt x="14" y="103"/>
                  </a:lnTo>
                  <a:lnTo>
                    <a:pt x="0" y="103"/>
                  </a:lnTo>
                  <a:close/>
                  <a:moveTo>
                    <a:pt x="14" y="45"/>
                  </a:moveTo>
                  <a:lnTo>
                    <a:pt x="14" y="45"/>
                  </a:lnTo>
                  <a:lnTo>
                    <a:pt x="43" y="45"/>
                  </a:lnTo>
                  <a:cubicBezTo>
                    <a:pt x="49" y="45"/>
                    <a:pt x="54" y="45"/>
                    <a:pt x="58" y="43"/>
                  </a:cubicBezTo>
                  <a:cubicBezTo>
                    <a:pt x="61" y="42"/>
                    <a:pt x="64" y="40"/>
                    <a:pt x="66" y="37"/>
                  </a:cubicBezTo>
                  <a:cubicBezTo>
                    <a:pt x="67" y="34"/>
                    <a:pt x="68" y="31"/>
                    <a:pt x="68" y="28"/>
                  </a:cubicBezTo>
                  <a:cubicBezTo>
                    <a:pt x="68" y="23"/>
                    <a:pt x="67" y="19"/>
                    <a:pt x="63" y="16"/>
                  </a:cubicBezTo>
                  <a:cubicBezTo>
                    <a:pt x="60" y="13"/>
                    <a:pt x="54" y="11"/>
                    <a:pt x="46" y="11"/>
                  </a:cubicBezTo>
                  <a:lnTo>
                    <a:pt x="14" y="11"/>
                  </a:lnTo>
                  <a:lnTo>
                    <a:pt x="14" y="4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00" name="Freeform 480"/>
            <p:cNvSpPr>
              <a:spLocks noEditPoints="1"/>
            </p:cNvSpPr>
            <p:nvPr/>
          </p:nvSpPr>
          <p:spPr bwMode="auto">
            <a:xfrm>
              <a:off x="2606" y="8846"/>
              <a:ext cx="95" cy="136"/>
            </a:xfrm>
            <a:custGeom>
              <a:avLst/>
              <a:gdLst/>
              <a:ahLst/>
              <a:cxnLst>
                <a:cxn ang="0">
                  <a:pos x="0" y="103"/>
                </a:cxn>
                <a:cxn ang="0">
                  <a:pos x="0" y="103"/>
                </a:cxn>
                <a:cxn ang="0">
                  <a:pos x="0" y="0"/>
                </a:cxn>
                <a:cxn ang="0">
                  <a:pos x="39" y="0"/>
                </a:cxn>
                <a:cxn ang="0">
                  <a:pos x="54" y="1"/>
                </a:cxn>
                <a:cxn ang="0">
                  <a:pos x="67" y="6"/>
                </a:cxn>
                <a:cxn ang="0">
                  <a:pos x="75" y="16"/>
                </a:cxn>
                <a:cxn ang="0">
                  <a:pos x="78" y="30"/>
                </a:cxn>
                <a:cxn ang="0">
                  <a:pos x="70" y="52"/>
                </a:cxn>
                <a:cxn ang="0">
                  <a:pos x="40" y="61"/>
                </a:cxn>
                <a:cxn ang="0">
                  <a:pos x="13" y="61"/>
                </a:cxn>
                <a:cxn ang="0">
                  <a:pos x="13" y="103"/>
                </a:cxn>
                <a:cxn ang="0">
                  <a:pos x="0" y="103"/>
                </a:cxn>
                <a:cxn ang="0">
                  <a:pos x="13" y="49"/>
                </a:cxn>
                <a:cxn ang="0">
                  <a:pos x="13" y="49"/>
                </a:cxn>
                <a:cxn ang="0">
                  <a:pos x="40" y="49"/>
                </a:cxn>
                <a:cxn ang="0">
                  <a:pos x="59" y="44"/>
                </a:cxn>
                <a:cxn ang="0">
                  <a:pos x="64" y="30"/>
                </a:cxn>
                <a:cxn ang="0">
                  <a:pos x="61" y="19"/>
                </a:cxn>
                <a:cxn ang="0">
                  <a:pos x="53" y="13"/>
                </a:cxn>
                <a:cxn ang="0">
                  <a:pos x="40" y="12"/>
                </a:cxn>
                <a:cxn ang="0">
                  <a:pos x="13" y="12"/>
                </a:cxn>
                <a:cxn ang="0">
                  <a:pos x="13" y="49"/>
                </a:cxn>
              </a:cxnLst>
              <a:rect l="0" t="0" r="r" b="b"/>
              <a:pathLst>
                <a:path w="78" h="103">
                  <a:moveTo>
                    <a:pt x="0" y="103"/>
                  </a:moveTo>
                  <a:lnTo>
                    <a:pt x="0" y="103"/>
                  </a:lnTo>
                  <a:lnTo>
                    <a:pt x="0" y="0"/>
                  </a:lnTo>
                  <a:lnTo>
                    <a:pt x="39" y="0"/>
                  </a:lnTo>
                  <a:cubicBezTo>
                    <a:pt x="46" y="0"/>
                    <a:pt x="51" y="0"/>
                    <a:pt x="54" y="1"/>
                  </a:cubicBezTo>
                  <a:cubicBezTo>
                    <a:pt x="59" y="2"/>
                    <a:pt x="64" y="3"/>
                    <a:pt x="67" y="6"/>
                  </a:cubicBezTo>
                  <a:cubicBezTo>
                    <a:pt x="70" y="8"/>
                    <a:pt x="73" y="11"/>
                    <a:pt x="75" y="16"/>
                  </a:cubicBezTo>
                  <a:cubicBezTo>
                    <a:pt x="77" y="20"/>
                    <a:pt x="78" y="24"/>
                    <a:pt x="78" y="30"/>
                  </a:cubicBezTo>
                  <a:cubicBezTo>
                    <a:pt x="78" y="38"/>
                    <a:pt x="76" y="46"/>
                    <a:pt x="70" y="52"/>
                  </a:cubicBezTo>
                  <a:cubicBezTo>
                    <a:pt x="65" y="58"/>
                    <a:pt x="54" y="61"/>
                    <a:pt x="40" y="61"/>
                  </a:cubicBezTo>
                  <a:lnTo>
                    <a:pt x="13" y="61"/>
                  </a:lnTo>
                  <a:lnTo>
                    <a:pt x="13" y="103"/>
                  </a:lnTo>
                  <a:lnTo>
                    <a:pt x="0" y="103"/>
                  </a:lnTo>
                  <a:close/>
                  <a:moveTo>
                    <a:pt x="13" y="49"/>
                  </a:moveTo>
                  <a:lnTo>
                    <a:pt x="13" y="49"/>
                  </a:lnTo>
                  <a:lnTo>
                    <a:pt x="40" y="49"/>
                  </a:lnTo>
                  <a:cubicBezTo>
                    <a:pt x="49" y="49"/>
                    <a:pt x="55" y="47"/>
                    <a:pt x="59" y="44"/>
                  </a:cubicBezTo>
                  <a:cubicBezTo>
                    <a:pt x="63" y="41"/>
                    <a:pt x="64" y="36"/>
                    <a:pt x="64" y="30"/>
                  </a:cubicBezTo>
                  <a:cubicBezTo>
                    <a:pt x="64" y="26"/>
                    <a:pt x="63" y="22"/>
                    <a:pt x="61" y="19"/>
                  </a:cubicBezTo>
                  <a:cubicBezTo>
                    <a:pt x="59" y="16"/>
                    <a:pt x="56" y="14"/>
                    <a:pt x="53" y="13"/>
                  </a:cubicBezTo>
                  <a:cubicBezTo>
                    <a:pt x="50" y="12"/>
                    <a:pt x="46" y="12"/>
                    <a:pt x="40" y="12"/>
                  </a:cubicBezTo>
                  <a:lnTo>
                    <a:pt x="13" y="12"/>
                  </a:lnTo>
                  <a:lnTo>
                    <a:pt x="13"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01" name="Freeform 481"/>
            <p:cNvSpPr>
              <a:spLocks/>
            </p:cNvSpPr>
            <p:nvPr/>
          </p:nvSpPr>
          <p:spPr bwMode="auto">
            <a:xfrm>
              <a:off x="2721" y="8846"/>
              <a:ext cx="121" cy="136"/>
            </a:xfrm>
            <a:custGeom>
              <a:avLst/>
              <a:gdLst/>
              <a:ahLst/>
              <a:cxnLst>
                <a:cxn ang="0">
                  <a:pos x="0" y="103"/>
                </a:cxn>
                <a:cxn ang="0">
                  <a:pos x="0" y="103"/>
                </a:cxn>
                <a:cxn ang="0">
                  <a:pos x="0" y="0"/>
                </a:cxn>
                <a:cxn ang="0">
                  <a:pos x="21" y="0"/>
                </a:cxn>
                <a:cxn ang="0">
                  <a:pos x="45" y="73"/>
                </a:cxn>
                <a:cxn ang="0">
                  <a:pos x="50" y="88"/>
                </a:cxn>
                <a:cxn ang="0">
                  <a:pos x="56" y="72"/>
                </a:cxn>
                <a:cxn ang="0">
                  <a:pos x="80" y="0"/>
                </a:cxn>
                <a:cxn ang="0">
                  <a:pos x="99" y="0"/>
                </a:cxn>
                <a:cxn ang="0">
                  <a:pos x="99" y="103"/>
                </a:cxn>
                <a:cxn ang="0">
                  <a:pos x="85" y="103"/>
                </a:cxn>
                <a:cxn ang="0">
                  <a:pos x="85" y="17"/>
                </a:cxn>
                <a:cxn ang="0">
                  <a:pos x="56" y="103"/>
                </a:cxn>
                <a:cxn ang="0">
                  <a:pos x="43" y="103"/>
                </a:cxn>
                <a:cxn ang="0">
                  <a:pos x="13" y="15"/>
                </a:cxn>
                <a:cxn ang="0">
                  <a:pos x="13" y="103"/>
                </a:cxn>
                <a:cxn ang="0">
                  <a:pos x="0" y="103"/>
                </a:cxn>
              </a:cxnLst>
              <a:rect l="0" t="0" r="r" b="b"/>
              <a:pathLst>
                <a:path w="99" h="103">
                  <a:moveTo>
                    <a:pt x="0" y="103"/>
                  </a:moveTo>
                  <a:lnTo>
                    <a:pt x="0" y="103"/>
                  </a:lnTo>
                  <a:lnTo>
                    <a:pt x="0" y="0"/>
                  </a:lnTo>
                  <a:lnTo>
                    <a:pt x="21" y="0"/>
                  </a:lnTo>
                  <a:lnTo>
                    <a:pt x="45" y="73"/>
                  </a:lnTo>
                  <a:cubicBezTo>
                    <a:pt x="47" y="80"/>
                    <a:pt x="49" y="85"/>
                    <a:pt x="50" y="88"/>
                  </a:cubicBezTo>
                  <a:cubicBezTo>
                    <a:pt x="51" y="84"/>
                    <a:pt x="53" y="79"/>
                    <a:pt x="56" y="72"/>
                  </a:cubicBezTo>
                  <a:lnTo>
                    <a:pt x="80" y="0"/>
                  </a:lnTo>
                  <a:lnTo>
                    <a:pt x="99" y="0"/>
                  </a:lnTo>
                  <a:lnTo>
                    <a:pt x="99" y="103"/>
                  </a:lnTo>
                  <a:lnTo>
                    <a:pt x="85" y="103"/>
                  </a:lnTo>
                  <a:lnTo>
                    <a:pt x="85" y="17"/>
                  </a:lnTo>
                  <a:lnTo>
                    <a:pt x="56" y="103"/>
                  </a:lnTo>
                  <a:lnTo>
                    <a:pt x="43" y="103"/>
                  </a:lnTo>
                  <a:lnTo>
                    <a:pt x="13" y="15"/>
                  </a:lnTo>
                  <a:lnTo>
                    <a:pt x="13" y="103"/>
                  </a:lnTo>
                  <a:lnTo>
                    <a:pt x="0" y="103"/>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02" name="Freeform 482"/>
            <p:cNvSpPr>
              <a:spLocks noEditPoints="1"/>
            </p:cNvSpPr>
            <p:nvPr/>
          </p:nvSpPr>
          <p:spPr bwMode="auto">
            <a:xfrm>
              <a:off x="2320" y="8577"/>
              <a:ext cx="110" cy="136"/>
            </a:xfrm>
            <a:custGeom>
              <a:avLst/>
              <a:gdLst/>
              <a:ahLst/>
              <a:cxnLst>
                <a:cxn ang="0">
                  <a:pos x="0" y="103"/>
                </a:cxn>
                <a:cxn ang="0">
                  <a:pos x="0" y="103"/>
                </a:cxn>
                <a:cxn ang="0">
                  <a:pos x="0" y="0"/>
                </a:cxn>
                <a:cxn ang="0">
                  <a:pos x="46" y="0"/>
                </a:cxn>
                <a:cxn ang="0">
                  <a:pos x="66" y="2"/>
                </a:cxn>
                <a:cxn ang="0">
                  <a:pos x="78" y="12"/>
                </a:cxn>
                <a:cxn ang="0">
                  <a:pos x="82" y="28"/>
                </a:cxn>
                <a:cxn ang="0">
                  <a:pos x="75" y="46"/>
                </a:cxn>
                <a:cxn ang="0">
                  <a:pos x="53" y="56"/>
                </a:cxn>
                <a:cxn ang="0">
                  <a:pos x="61" y="61"/>
                </a:cxn>
                <a:cxn ang="0">
                  <a:pos x="73" y="75"/>
                </a:cxn>
                <a:cxn ang="0">
                  <a:pos x="91" y="103"/>
                </a:cxn>
                <a:cxn ang="0">
                  <a:pos x="74" y="103"/>
                </a:cxn>
                <a:cxn ang="0">
                  <a:pos x="60" y="81"/>
                </a:cxn>
                <a:cxn ang="0">
                  <a:pos x="50" y="67"/>
                </a:cxn>
                <a:cxn ang="0">
                  <a:pos x="43" y="60"/>
                </a:cxn>
                <a:cxn ang="0">
                  <a:pos x="37" y="57"/>
                </a:cxn>
                <a:cxn ang="0">
                  <a:pos x="29" y="57"/>
                </a:cxn>
                <a:cxn ang="0">
                  <a:pos x="13" y="57"/>
                </a:cxn>
                <a:cxn ang="0">
                  <a:pos x="13" y="103"/>
                </a:cxn>
                <a:cxn ang="0">
                  <a:pos x="0" y="103"/>
                </a:cxn>
                <a:cxn ang="0">
                  <a:pos x="13" y="45"/>
                </a:cxn>
                <a:cxn ang="0">
                  <a:pos x="13" y="45"/>
                </a:cxn>
                <a:cxn ang="0">
                  <a:pos x="43" y="45"/>
                </a:cxn>
                <a:cxn ang="0">
                  <a:pos x="57" y="43"/>
                </a:cxn>
                <a:cxn ang="0">
                  <a:pos x="65" y="37"/>
                </a:cxn>
                <a:cxn ang="0">
                  <a:pos x="68" y="28"/>
                </a:cxn>
                <a:cxn ang="0">
                  <a:pos x="63" y="16"/>
                </a:cxn>
                <a:cxn ang="0">
                  <a:pos x="46" y="11"/>
                </a:cxn>
                <a:cxn ang="0">
                  <a:pos x="13" y="11"/>
                </a:cxn>
                <a:cxn ang="0">
                  <a:pos x="13" y="45"/>
                </a:cxn>
              </a:cxnLst>
              <a:rect l="0" t="0" r="r" b="b"/>
              <a:pathLst>
                <a:path w="91" h="103">
                  <a:moveTo>
                    <a:pt x="0" y="103"/>
                  </a:moveTo>
                  <a:lnTo>
                    <a:pt x="0" y="103"/>
                  </a:lnTo>
                  <a:lnTo>
                    <a:pt x="0" y="0"/>
                  </a:lnTo>
                  <a:lnTo>
                    <a:pt x="46" y="0"/>
                  </a:lnTo>
                  <a:cubicBezTo>
                    <a:pt x="55" y="0"/>
                    <a:pt x="62" y="1"/>
                    <a:pt x="66" y="2"/>
                  </a:cubicBezTo>
                  <a:cubicBezTo>
                    <a:pt x="71" y="4"/>
                    <a:pt x="75" y="7"/>
                    <a:pt x="78" y="12"/>
                  </a:cubicBezTo>
                  <a:cubicBezTo>
                    <a:pt x="81" y="17"/>
                    <a:pt x="82" y="22"/>
                    <a:pt x="82" y="28"/>
                  </a:cubicBezTo>
                  <a:cubicBezTo>
                    <a:pt x="82" y="35"/>
                    <a:pt x="80" y="41"/>
                    <a:pt x="75" y="46"/>
                  </a:cubicBezTo>
                  <a:cubicBezTo>
                    <a:pt x="70" y="51"/>
                    <a:pt x="63" y="54"/>
                    <a:pt x="53" y="56"/>
                  </a:cubicBezTo>
                  <a:cubicBezTo>
                    <a:pt x="57" y="58"/>
                    <a:pt x="60" y="59"/>
                    <a:pt x="61" y="61"/>
                  </a:cubicBezTo>
                  <a:cubicBezTo>
                    <a:pt x="65" y="65"/>
                    <a:pt x="69" y="69"/>
                    <a:pt x="73" y="75"/>
                  </a:cubicBezTo>
                  <a:lnTo>
                    <a:pt x="91" y="103"/>
                  </a:lnTo>
                  <a:lnTo>
                    <a:pt x="74" y="103"/>
                  </a:lnTo>
                  <a:lnTo>
                    <a:pt x="60" y="81"/>
                  </a:lnTo>
                  <a:cubicBezTo>
                    <a:pt x="56" y="75"/>
                    <a:pt x="53" y="70"/>
                    <a:pt x="50" y="67"/>
                  </a:cubicBezTo>
                  <a:cubicBezTo>
                    <a:pt x="47" y="64"/>
                    <a:pt x="45" y="61"/>
                    <a:pt x="43" y="60"/>
                  </a:cubicBezTo>
                  <a:cubicBezTo>
                    <a:pt x="41" y="59"/>
                    <a:pt x="39" y="58"/>
                    <a:pt x="37" y="57"/>
                  </a:cubicBezTo>
                  <a:cubicBezTo>
                    <a:pt x="35" y="57"/>
                    <a:pt x="33" y="57"/>
                    <a:pt x="29" y="57"/>
                  </a:cubicBezTo>
                  <a:lnTo>
                    <a:pt x="13" y="57"/>
                  </a:lnTo>
                  <a:lnTo>
                    <a:pt x="13" y="103"/>
                  </a:lnTo>
                  <a:lnTo>
                    <a:pt x="0" y="103"/>
                  </a:lnTo>
                  <a:close/>
                  <a:moveTo>
                    <a:pt x="13" y="45"/>
                  </a:moveTo>
                  <a:lnTo>
                    <a:pt x="13" y="45"/>
                  </a:lnTo>
                  <a:lnTo>
                    <a:pt x="43" y="45"/>
                  </a:lnTo>
                  <a:cubicBezTo>
                    <a:pt x="49" y="45"/>
                    <a:pt x="54" y="44"/>
                    <a:pt x="57" y="43"/>
                  </a:cubicBezTo>
                  <a:cubicBezTo>
                    <a:pt x="61" y="42"/>
                    <a:pt x="64" y="40"/>
                    <a:pt x="65" y="37"/>
                  </a:cubicBezTo>
                  <a:cubicBezTo>
                    <a:pt x="67" y="34"/>
                    <a:pt x="68" y="31"/>
                    <a:pt x="68" y="28"/>
                  </a:cubicBezTo>
                  <a:cubicBezTo>
                    <a:pt x="68" y="23"/>
                    <a:pt x="66" y="19"/>
                    <a:pt x="63" y="16"/>
                  </a:cubicBezTo>
                  <a:cubicBezTo>
                    <a:pt x="59" y="13"/>
                    <a:pt x="54" y="11"/>
                    <a:pt x="46" y="11"/>
                  </a:cubicBezTo>
                  <a:lnTo>
                    <a:pt x="13" y="11"/>
                  </a:lnTo>
                  <a:lnTo>
                    <a:pt x="13" y="4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03" name="Freeform 483"/>
            <p:cNvSpPr>
              <a:spLocks noEditPoints="1"/>
            </p:cNvSpPr>
            <p:nvPr/>
          </p:nvSpPr>
          <p:spPr bwMode="auto">
            <a:xfrm>
              <a:off x="2439" y="8612"/>
              <a:ext cx="84" cy="103"/>
            </a:xfrm>
            <a:custGeom>
              <a:avLst/>
              <a:gdLst/>
              <a:ahLst/>
              <a:cxnLst>
                <a:cxn ang="0">
                  <a:pos x="55" y="53"/>
                </a:cxn>
                <a:cxn ang="0">
                  <a:pos x="55" y="53"/>
                </a:cxn>
                <a:cxn ang="0">
                  <a:pos x="68" y="54"/>
                </a:cxn>
                <a:cxn ang="0">
                  <a:pos x="57" y="72"/>
                </a:cxn>
                <a:cxn ang="0">
                  <a:pos x="35" y="78"/>
                </a:cxn>
                <a:cxn ang="0">
                  <a:pos x="9" y="68"/>
                </a:cxn>
                <a:cxn ang="0">
                  <a:pos x="0" y="40"/>
                </a:cxn>
                <a:cxn ang="0">
                  <a:pos x="9" y="11"/>
                </a:cxn>
                <a:cxn ang="0">
                  <a:pos x="35" y="0"/>
                </a:cxn>
                <a:cxn ang="0">
                  <a:pos x="59" y="11"/>
                </a:cxn>
                <a:cxn ang="0">
                  <a:pos x="69" y="39"/>
                </a:cxn>
                <a:cxn ang="0">
                  <a:pos x="69" y="43"/>
                </a:cxn>
                <a:cxn ang="0">
                  <a:pos x="13" y="43"/>
                </a:cxn>
                <a:cxn ang="0">
                  <a:pos x="20" y="61"/>
                </a:cxn>
                <a:cxn ang="0">
                  <a:pos x="35" y="68"/>
                </a:cxn>
                <a:cxn ang="0">
                  <a:pos x="47" y="64"/>
                </a:cxn>
                <a:cxn ang="0">
                  <a:pos x="55" y="53"/>
                </a:cxn>
                <a:cxn ang="0">
                  <a:pos x="55" y="53"/>
                </a:cxn>
                <a:cxn ang="0">
                  <a:pos x="14" y="32"/>
                </a:cxn>
                <a:cxn ang="0">
                  <a:pos x="14" y="32"/>
                </a:cxn>
                <a:cxn ang="0">
                  <a:pos x="55" y="32"/>
                </a:cxn>
                <a:cxn ang="0">
                  <a:pos x="50" y="18"/>
                </a:cxn>
                <a:cxn ang="0">
                  <a:pos x="35" y="11"/>
                </a:cxn>
                <a:cxn ang="0">
                  <a:pos x="20" y="17"/>
                </a:cxn>
                <a:cxn ang="0">
                  <a:pos x="14" y="32"/>
                </a:cxn>
                <a:cxn ang="0">
                  <a:pos x="14" y="32"/>
                </a:cxn>
              </a:cxnLst>
              <a:rect l="0" t="0" r="r" b="b"/>
              <a:pathLst>
                <a:path w="69" h="78">
                  <a:moveTo>
                    <a:pt x="55" y="53"/>
                  </a:moveTo>
                  <a:lnTo>
                    <a:pt x="55" y="53"/>
                  </a:lnTo>
                  <a:lnTo>
                    <a:pt x="68" y="54"/>
                  </a:lnTo>
                  <a:cubicBezTo>
                    <a:pt x="66" y="62"/>
                    <a:pt x="62" y="68"/>
                    <a:pt x="57" y="72"/>
                  </a:cubicBezTo>
                  <a:cubicBezTo>
                    <a:pt x="51" y="76"/>
                    <a:pt x="44" y="78"/>
                    <a:pt x="35" y="78"/>
                  </a:cubicBezTo>
                  <a:cubicBezTo>
                    <a:pt x="24" y="78"/>
                    <a:pt x="16" y="75"/>
                    <a:pt x="9" y="68"/>
                  </a:cubicBezTo>
                  <a:cubicBezTo>
                    <a:pt x="3" y="62"/>
                    <a:pt x="0" y="52"/>
                    <a:pt x="0" y="40"/>
                  </a:cubicBezTo>
                  <a:cubicBezTo>
                    <a:pt x="0" y="27"/>
                    <a:pt x="3" y="18"/>
                    <a:pt x="9" y="11"/>
                  </a:cubicBezTo>
                  <a:cubicBezTo>
                    <a:pt x="16" y="4"/>
                    <a:pt x="24" y="0"/>
                    <a:pt x="35" y="0"/>
                  </a:cubicBezTo>
                  <a:cubicBezTo>
                    <a:pt x="45" y="0"/>
                    <a:pt x="53" y="4"/>
                    <a:pt x="59" y="11"/>
                  </a:cubicBezTo>
                  <a:cubicBezTo>
                    <a:pt x="65" y="17"/>
                    <a:pt x="69" y="27"/>
                    <a:pt x="69" y="39"/>
                  </a:cubicBezTo>
                  <a:cubicBezTo>
                    <a:pt x="69" y="40"/>
                    <a:pt x="69" y="41"/>
                    <a:pt x="69" y="43"/>
                  </a:cubicBezTo>
                  <a:lnTo>
                    <a:pt x="13" y="43"/>
                  </a:lnTo>
                  <a:cubicBezTo>
                    <a:pt x="13" y="51"/>
                    <a:pt x="16" y="57"/>
                    <a:pt x="20" y="61"/>
                  </a:cubicBezTo>
                  <a:cubicBezTo>
                    <a:pt x="24" y="66"/>
                    <a:pt x="29" y="68"/>
                    <a:pt x="35" y="68"/>
                  </a:cubicBezTo>
                  <a:cubicBezTo>
                    <a:pt x="40" y="68"/>
                    <a:pt x="44" y="67"/>
                    <a:pt x="47" y="64"/>
                  </a:cubicBezTo>
                  <a:cubicBezTo>
                    <a:pt x="51" y="62"/>
                    <a:pt x="53" y="58"/>
                    <a:pt x="55" y="53"/>
                  </a:cubicBezTo>
                  <a:lnTo>
                    <a:pt x="55" y="53"/>
                  </a:lnTo>
                  <a:close/>
                  <a:moveTo>
                    <a:pt x="14" y="32"/>
                  </a:moveTo>
                  <a:lnTo>
                    <a:pt x="14" y="32"/>
                  </a:lnTo>
                  <a:lnTo>
                    <a:pt x="55" y="32"/>
                  </a:lnTo>
                  <a:cubicBezTo>
                    <a:pt x="55" y="26"/>
                    <a:pt x="53" y="21"/>
                    <a:pt x="50" y="18"/>
                  </a:cubicBezTo>
                  <a:cubicBezTo>
                    <a:pt x="46" y="13"/>
                    <a:pt x="41" y="11"/>
                    <a:pt x="35" y="11"/>
                  </a:cubicBezTo>
                  <a:cubicBezTo>
                    <a:pt x="29" y="11"/>
                    <a:pt x="24" y="13"/>
                    <a:pt x="20" y="17"/>
                  </a:cubicBezTo>
                  <a:cubicBezTo>
                    <a:pt x="16" y="20"/>
                    <a:pt x="14" y="26"/>
                    <a:pt x="14" y="32"/>
                  </a:cubicBezTo>
                  <a:lnTo>
                    <a:pt x="14" y="32"/>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04" name="Freeform 484"/>
            <p:cNvSpPr>
              <a:spLocks/>
            </p:cNvSpPr>
            <p:nvPr/>
          </p:nvSpPr>
          <p:spPr bwMode="auto">
            <a:xfrm>
              <a:off x="2532" y="8614"/>
              <a:ext cx="84" cy="99"/>
            </a:xfrm>
            <a:custGeom>
              <a:avLst/>
              <a:gdLst/>
              <a:ahLst/>
              <a:cxnLst>
                <a:cxn ang="0">
                  <a:pos x="29" y="75"/>
                </a:cxn>
                <a:cxn ang="0">
                  <a:pos x="29" y="75"/>
                </a:cxn>
                <a:cxn ang="0">
                  <a:pos x="0" y="0"/>
                </a:cxn>
                <a:cxn ang="0">
                  <a:pos x="14" y="0"/>
                </a:cxn>
                <a:cxn ang="0">
                  <a:pos x="30" y="45"/>
                </a:cxn>
                <a:cxn ang="0">
                  <a:pos x="35" y="60"/>
                </a:cxn>
                <a:cxn ang="0">
                  <a:pos x="39" y="46"/>
                </a:cxn>
                <a:cxn ang="0">
                  <a:pos x="56" y="0"/>
                </a:cxn>
                <a:cxn ang="0">
                  <a:pos x="69" y="0"/>
                </a:cxn>
                <a:cxn ang="0">
                  <a:pos x="41" y="75"/>
                </a:cxn>
                <a:cxn ang="0">
                  <a:pos x="29" y="75"/>
                </a:cxn>
              </a:cxnLst>
              <a:rect l="0" t="0" r="r" b="b"/>
              <a:pathLst>
                <a:path w="69" h="75">
                  <a:moveTo>
                    <a:pt x="29" y="75"/>
                  </a:moveTo>
                  <a:lnTo>
                    <a:pt x="29" y="75"/>
                  </a:lnTo>
                  <a:lnTo>
                    <a:pt x="0" y="0"/>
                  </a:lnTo>
                  <a:lnTo>
                    <a:pt x="14" y="0"/>
                  </a:lnTo>
                  <a:lnTo>
                    <a:pt x="30" y="45"/>
                  </a:lnTo>
                  <a:cubicBezTo>
                    <a:pt x="31" y="50"/>
                    <a:pt x="33" y="55"/>
                    <a:pt x="35" y="60"/>
                  </a:cubicBezTo>
                  <a:cubicBezTo>
                    <a:pt x="36" y="56"/>
                    <a:pt x="37" y="51"/>
                    <a:pt x="39" y="46"/>
                  </a:cubicBezTo>
                  <a:lnTo>
                    <a:pt x="56" y="0"/>
                  </a:lnTo>
                  <a:lnTo>
                    <a:pt x="69" y="0"/>
                  </a:lnTo>
                  <a:lnTo>
                    <a:pt x="41" y="75"/>
                  </a:lnTo>
                  <a:lnTo>
                    <a:pt x="29" y="7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05" name="Freeform 485"/>
            <p:cNvSpPr>
              <a:spLocks noEditPoints="1"/>
            </p:cNvSpPr>
            <p:nvPr/>
          </p:nvSpPr>
          <p:spPr bwMode="auto">
            <a:xfrm>
              <a:off x="2624" y="8612"/>
              <a:ext cx="84" cy="103"/>
            </a:xfrm>
            <a:custGeom>
              <a:avLst/>
              <a:gdLst/>
              <a:ahLst/>
              <a:cxnLst>
                <a:cxn ang="0">
                  <a:pos x="55" y="53"/>
                </a:cxn>
                <a:cxn ang="0">
                  <a:pos x="55" y="53"/>
                </a:cxn>
                <a:cxn ang="0">
                  <a:pos x="68" y="54"/>
                </a:cxn>
                <a:cxn ang="0">
                  <a:pos x="57" y="72"/>
                </a:cxn>
                <a:cxn ang="0">
                  <a:pos x="35" y="78"/>
                </a:cxn>
                <a:cxn ang="0">
                  <a:pos x="9" y="68"/>
                </a:cxn>
                <a:cxn ang="0">
                  <a:pos x="0" y="40"/>
                </a:cxn>
                <a:cxn ang="0">
                  <a:pos x="9" y="11"/>
                </a:cxn>
                <a:cxn ang="0">
                  <a:pos x="35" y="0"/>
                </a:cxn>
                <a:cxn ang="0">
                  <a:pos x="59" y="11"/>
                </a:cxn>
                <a:cxn ang="0">
                  <a:pos x="69" y="39"/>
                </a:cxn>
                <a:cxn ang="0">
                  <a:pos x="68" y="43"/>
                </a:cxn>
                <a:cxn ang="0">
                  <a:pos x="13" y="43"/>
                </a:cxn>
                <a:cxn ang="0">
                  <a:pos x="20" y="61"/>
                </a:cxn>
                <a:cxn ang="0">
                  <a:pos x="35" y="68"/>
                </a:cxn>
                <a:cxn ang="0">
                  <a:pos x="47" y="64"/>
                </a:cxn>
                <a:cxn ang="0">
                  <a:pos x="55" y="53"/>
                </a:cxn>
                <a:cxn ang="0">
                  <a:pos x="55" y="53"/>
                </a:cxn>
                <a:cxn ang="0">
                  <a:pos x="14" y="32"/>
                </a:cxn>
                <a:cxn ang="0">
                  <a:pos x="14" y="32"/>
                </a:cxn>
                <a:cxn ang="0">
                  <a:pos x="55" y="32"/>
                </a:cxn>
                <a:cxn ang="0">
                  <a:pos x="50" y="18"/>
                </a:cxn>
                <a:cxn ang="0">
                  <a:pos x="35" y="11"/>
                </a:cxn>
                <a:cxn ang="0">
                  <a:pos x="20" y="17"/>
                </a:cxn>
                <a:cxn ang="0">
                  <a:pos x="14" y="32"/>
                </a:cxn>
                <a:cxn ang="0">
                  <a:pos x="14" y="32"/>
                </a:cxn>
              </a:cxnLst>
              <a:rect l="0" t="0" r="r" b="b"/>
              <a:pathLst>
                <a:path w="69" h="78">
                  <a:moveTo>
                    <a:pt x="55" y="53"/>
                  </a:moveTo>
                  <a:lnTo>
                    <a:pt x="55" y="53"/>
                  </a:lnTo>
                  <a:lnTo>
                    <a:pt x="68" y="54"/>
                  </a:lnTo>
                  <a:cubicBezTo>
                    <a:pt x="66" y="62"/>
                    <a:pt x="62" y="68"/>
                    <a:pt x="57" y="72"/>
                  </a:cubicBezTo>
                  <a:cubicBezTo>
                    <a:pt x="51" y="76"/>
                    <a:pt x="44" y="78"/>
                    <a:pt x="35" y="78"/>
                  </a:cubicBezTo>
                  <a:cubicBezTo>
                    <a:pt x="24" y="78"/>
                    <a:pt x="16" y="75"/>
                    <a:pt x="9" y="68"/>
                  </a:cubicBezTo>
                  <a:cubicBezTo>
                    <a:pt x="3" y="62"/>
                    <a:pt x="0" y="52"/>
                    <a:pt x="0" y="40"/>
                  </a:cubicBezTo>
                  <a:cubicBezTo>
                    <a:pt x="0" y="27"/>
                    <a:pt x="3" y="18"/>
                    <a:pt x="9" y="11"/>
                  </a:cubicBezTo>
                  <a:cubicBezTo>
                    <a:pt x="16" y="4"/>
                    <a:pt x="24" y="0"/>
                    <a:pt x="35" y="0"/>
                  </a:cubicBezTo>
                  <a:cubicBezTo>
                    <a:pt x="45" y="0"/>
                    <a:pt x="53" y="4"/>
                    <a:pt x="59" y="11"/>
                  </a:cubicBezTo>
                  <a:cubicBezTo>
                    <a:pt x="65" y="17"/>
                    <a:pt x="69" y="27"/>
                    <a:pt x="69" y="39"/>
                  </a:cubicBezTo>
                  <a:cubicBezTo>
                    <a:pt x="69" y="40"/>
                    <a:pt x="69" y="41"/>
                    <a:pt x="68" y="43"/>
                  </a:cubicBezTo>
                  <a:lnTo>
                    <a:pt x="13" y="43"/>
                  </a:lnTo>
                  <a:cubicBezTo>
                    <a:pt x="13" y="51"/>
                    <a:pt x="16" y="57"/>
                    <a:pt x="20" y="61"/>
                  </a:cubicBezTo>
                  <a:cubicBezTo>
                    <a:pt x="24" y="66"/>
                    <a:pt x="29" y="68"/>
                    <a:pt x="35" y="68"/>
                  </a:cubicBezTo>
                  <a:cubicBezTo>
                    <a:pt x="40" y="68"/>
                    <a:pt x="44" y="67"/>
                    <a:pt x="47" y="64"/>
                  </a:cubicBezTo>
                  <a:cubicBezTo>
                    <a:pt x="51" y="62"/>
                    <a:pt x="53" y="58"/>
                    <a:pt x="55" y="53"/>
                  </a:cubicBezTo>
                  <a:lnTo>
                    <a:pt x="55" y="53"/>
                  </a:lnTo>
                  <a:close/>
                  <a:moveTo>
                    <a:pt x="14" y="32"/>
                  </a:moveTo>
                  <a:lnTo>
                    <a:pt x="14" y="32"/>
                  </a:lnTo>
                  <a:lnTo>
                    <a:pt x="55" y="32"/>
                  </a:lnTo>
                  <a:cubicBezTo>
                    <a:pt x="55" y="26"/>
                    <a:pt x="53" y="21"/>
                    <a:pt x="50" y="18"/>
                  </a:cubicBezTo>
                  <a:cubicBezTo>
                    <a:pt x="46" y="13"/>
                    <a:pt x="41" y="11"/>
                    <a:pt x="35" y="11"/>
                  </a:cubicBezTo>
                  <a:cubicBezTo>
                    <a:pt x="29" y="11"/>
                    <a:pt x="24" y="13"/>
                    <a:pt x="20" y="17"/>
                  </a:cubicBezTo>
                  <a:cubicBezTo>
                    <a:pt x="16" y="20"/>
                    <a:pt x="14" y="26"/>
                    <a:pt x="14" y="32"/>
                  </a:cubicBezTo>
                  <a:lnTo>
                    <a:pt x="14" y="32"/>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06" name="Freeform 486"/>
            <p:cNvSpPr>
              <a:spLocks/>
            </p:cNvSpPr>
            <p:nvPr/>
          </p:nvSpPr>
          <p:spPr bwMode="auto">
            <a:xfrm>
              <a:off x="2726" y="8612"/>
              <a:ext cx="75" cy="101"/>
            </a:xfrm>
            <a:custGeom>
              <a:avLst/>
              <a:gdLst/>
              <a:ahLst/>
              <a:cxnLst>
                <a:cxn ang="0">
                  <a:pos x="0" y="77"/>
                </a:cxn>
                <a:cxn ang="0">
                  <a:pos x="0" y="77"/>
                </a:cxn>
                <a:cxn ang="0">
                  <a:pos x="0" y="2"/>
                </a:cxn>
                <a:cxn ang="0">
                  <a:pos x="11" y="2"/>
                </a:cxn>
                <a:cxn ang="0">
                  <a:pos x="11" y="13"/>
                </a:cxn>
                <a:cxn ang="0">
                  <a:pos x="35" y="0"/>
                </a:cxn>
                <a:cxn ang="0">
                  <a:pos x="48" y="3"/>
                </a:cxn>
                <a:cxn ang="0">
                  <a:pos x="56" y="9"/>
                </a:cxn>
                <a:cxn ang="0">
                  <a:pos x="60" y="18"/>
                </a:cxn>
                <a:cxn ang="0">
                  <a:pos x="61" y="31"/>
                </a:cxn>
                <a:cxn ang="0">
                  <a:pos x="61" y="77"/>
                </a:cxn>
                <a:cxn ang="0">
                  <a:pos x="48" y="77"/>
                </a:cxn>
                <a:cxn ang="0">
                  <a:pos x="48" y="31"/>
                </a:cxn>
                <a:cxn ang="0">
                  <a:pos x="47" y="20"/>
                </a:cxn>
                <a:cxn ang="0">
                  <a:pos x="41" y="14"/>
                </a:cxn>
                <a:cxn ang="0">
                  <a:pos x="32" y="11"/>
                </a:cxn>
                <a:cxn ang="0">
                  <a:pos x="18" y="16"/>
                </a:cxn>
                <a:cxn ang="0">
                  <a:pos x="13" y="36"/>
                </a:cxn>
                <a:cxn ang="0">
                  <a:pos x="13" y="77"/>
                </a:cxn>
                <a:cxn ang="0">
                  <a:pos x="0" y="77"/>
                </a:cxn>
              </a:cxnLst>
              <a:rect l="0" t="0" r="r" b="b"/>
              <a:pathLst>
                <a:path w="61" h="77">
                  <a:moveTo>
                    <a:pt x="0" y="77"/>
                  </a:moveTo>
                  <a:lnTo>
                    <a:pt x="0" y="77"/>
                  </a:lnTo>
                  <a:lnTo>
                    <a:pt x="0" y="2"/>
                  </a:lnTo>
                  <a:lnTo>
                    <a:pt x="11" y="2"/>
                  </a:lnTo>
                  <a:lnTo>
                    <a:pt x="11" y="13"/>
                  </a:lnTo>
                  <a:cubicBezTo>
                    <a:pt x="17" y="4"/>
                    <a:pt x="25" y="0"/>
                    <a:pt x="35" y="0"/>
                  </a:cubicBezTo>
                  <a:cubicBezTo>
                    <a:pt x="40" y="0"/>
                    <a:pt x="44" y="1"/>
                    <a:pt x="48" y="3"/>
                  </a:cubicBezTo>
                  <a:cubicBezTo>
                    <a:pt x="51" y="4"/>
                    <a:pt x="54" y="6"/>
                    <a:pt x="56" y="9"/>
                  </a:cubicBezTo>
                  <a:cubicBezTo>
                    <a:pt x="58" y="12"/>
                    <a:pt x="59" y="15"/>
                    <a:pt x="60" y="18"/>
                  </a:cubicBezTo>
                  <a:cubicBezTo>
                    <a:pt x="60" y="21"/>
                    <a:pt x="61" y="25"/>
                    <a:pt x="61" y="31"/>
                  </a:cubicBezTo>
                  <a:lnTo>
                    <a:pt x="61" y="77"/>
                  </a:lnTo>
                  <a:lnTo>
                    <a:pt x="48" y="77"/>
                  </a:lnTo>
                  <a:lnTo>
                    <a:pt x="48" y="31"/>
                  </a:lnTo>
                  <a:cubicBezTo>
                    <a:pt x="48" y="26"/>
                    <a:pt x="47" y="22"/>
                    <a:pt x="47" y="20"/>
                  </a:cubicBezTo>
                  <a:cubicBezTo>
                    <a:pt x="46" y="17"/>
                    <a:pt x="44" y="15"/>
                    <a:pt x="41" y="14"/>
                  </a:cubicBezTo>
                  <a:cubicBezTo>
                    <a:pt x="39" y="12"/>
                    <a:pt x="36" y="11"/>
                    <a:pt x="32" y="11"/>
                  </a:cubicBezTo>
                  <a:cubicBezTo>
                    <a:pt x="27" y="11"/>
                    <a:pt x="22" y="13"/>
                    <a:pt x="18" y="16"/>
                  </a:cubicBezTo>
                  <a:cubicBezTo>
                    <a:pt x="15" y="20"/>
                    <a:pt x="13" y="26"/>
                    <a:pt x="13" y="36"/>
                  </a:cubicBezTo>
                  <a:lnTo>
                    <a:pt x="13" y="77"/>
                  </a:lnTo>
                  <a:lnTo>
                    <a:pt x="0" y="7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07" name="Freeform 487"/>
            <p:cNvSpPr>
              <a:spLocks/>
            </p:cNvSpPr>
            <p:nvPr/>
          </p:nvSpPr>
          <p:spPr bwMode="auto">
            <a:xfrm>
              <a:off x="2824" y="8614"/>
              <a:ext cx="73" cy="101"/>
            </a:xfrm>
            <a:custGeom>
              <a:avLst/>
              <a:gdLst/>
              <a:ahLst/>
              <a:cxnLst>
                <a:cxn ang="0">
                  <a:pos x="49" y="75"/>
                </a:cxn>
                <a:cxn ang="0">
                  <a:pos x="49" y="75"/>
                </a:cxn>
                <a:cxn ang="0">
                  <a:pos x="49" y="64"/>
                </a:cxn>
                <a:cxn ang="0">
                  <a:pos x="25" y="76"/>
                </a:cxn>
                <a:cxn ang="0">
                  <a:pos x="13" y="74"/>
                </a:cxn>
                <a:cxn ang="0">
                  <a:pos x="4" y="67"/>
                </a:cxn>
                <a:cxn ang="0">
                  <a:pos x="0" y="58"/>
                </a:cxn>
                <a:cxn ang="0">
                  <a:pos x="0" y="46"/>
                </a:cxn>
                <a:cxn ang="0">
                  <a:pos x="0" y="0"/>
                </a:cxn>
                <a:cxn ang="0">
                  <a:pos x="12" y="0"/>
                </a:cxn>
                <a:cxn ang="0">
                  <a:pos x="12" y="41"/>
                </a:cxn>
                <a:cxn ang="0">
                  <a:pos x="13" y="55"/>
                </a:cxn>
                <a:cxn ang="0">
                  <a:pos x="18" y="63"/>
                </a:cxn>
                <a:cxn ang="0">
                  <a:pos x="28" y="65"/>
                </a:cxn>
                <a:cxn ang="0">
                  <a:pos x="38" y="63"/>
                </a:cxn>
                <a:cxn ang="0">
                  <a:pos x="46" y="55"/>
                </a:cxn>
                <a:cxn ang="0">
                  <a:pos x="48" y="40"/>
                </a:cxn>
                <a:cxn ang="0">
                  <a:pos x="48" y="0"/>
                </a:cxn>
                <a:cxn ang="0">
                  <a:pos x="60" y="0"/>
                </a:cxn>
                <a:cxn ang="0">
                  <a:pos x="60" y="75"/>
                </a:cxn>
                <a:cxn ang="0">
                  <a:pos x="49" y="75"/>
                </a:cxn>
              </a:cxnLst>
              <a:rect l="0" t="0" r="r" b="b"/>
              <a:pathLst>
                <a:path w="60" h="76">
                  <a:moveTo>
                    <a:pt x="49" y="75"/>
                  </a:moveTo>
                  <a:lnTo>
                    <a:pt x="49" y="75"/>
                  </a:lnTo>
                  <a:lnTo>
                    <a:pt x="49" y="64"/>
                  </a:lnTo>
                  <a:cubicBezTo>
                    <a:pt x="43" y="72"/>
                    <a:pt x="35" y="76"/>
                    <a:pt x="25" y="76"/>
                  </a:cubicBezTo>
                  <a:cubicBezTo>
                    <a:pt x="21" y="76"/>
                    <a:pt x="17" y="76"/>
                    <a:pt x="13" y="74"/>
                  </a:cubicBezTo>
                  <a:cubicBezTo>
                    <a:pt x="9" y="72"/>
                    <a:pt x="6" y="70"/>
                    <a:pt x="4" y="67"/>
                  </a:cubicBezTo>
                  <a:cubicBezTo>
                    <a:pt x="3" y="65"/>
                    <a:pt x="1" y="62"/>
                    <a:pt x="0" y="58"/>
                  </a:cubicBezTo>
                  <a:cubicBezTo>
                    <a:pt x="0" y="56"/>
                    <a:pt x="0" y="52"/>
                    <a:pt x="0" y="46"/>
                  </a:cubicBezTo>
                  <a:lnTo>
                    <a:pt x="0" y="0"/>
                  </a:lnTo>
                  <a:lnTo>
                    <a:pt x="12" y="0"/>
                  </a:lnTo>
                  <a:lnTo>
                    <a:pt x="12" y="41"/>
                  </a:lnTo>
                  <a:cubicBezTo>
                    <a:pt x="12" y="48"/>
                    <a:pt x="13" y="52"/>
                    <a:pt x="13" y="55"/>
                  </a:cubicBezTo>
                  <a:cubicBezTo>
                    <a:pt x="14" y="58"/>
                    <a:pt x="16" y="61"/>
                    <a:pt x="18" y="63"/>
                  </a:cubicBezTo>
                  <a:cubicBezTo>
                    <a:pt x="21" y="65"/>
                    <a:pt x="24" y="65"/>
                    <a:pt x="28" y="65"/>
                  </a:cubicBezTo>
                  <a:cubicBezTo>
                    <a:pt x="32" y="65"/>
                    <a:pt x="35" y="64"/>
                    <a:pt x="38" y="63"/>
                  </a:cubicBezTo>
                  <a:cubicBezTo>
                    <a:pt x="42" y="61"/>
                    <a:pt x="44" y="58"/>
                    <a:pt x="46" y="55"/>
                  </a:cubicBezTo>
                  <a:cubicBezTo>
                    <a:pt x="47" y="51"/>
                    <a:pt x="48" y="46"/>
                    <a:pt x="48" y="40"/>
                  </a:cubicBezTo>
                  <a:lnTo>
                    <a:pt x="48" y="0"/>
                  </a:lnTo>
                  <a:lnTo>
                    <a:pt x="60" y="0"/>
                  </a:lnTo>
                  <a:lnTo>
                    <a:pt x="60" y="75"/>
                  </a:lnTo>
                  <a:lnTo>
                    <a:pt x="49" y="7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08" name="Freeform 488"/>
            <p:cNvSpPr>
              <a:spLocks noEditPoints="1"/>
            </p:cNvSpPr>
            <p:nvPr/>
          </p:nvSpPr>
          <p:spPr bwMode="auto">
            <a:xfrm>
              <a:off x="2916" y="8612"/>
              <a:ext cx="84" cy="103"/>
            </a:xfrm>
            <a:custGeom>
              <a:avLst/>
              <a:gdLst/>
              <a:ahLst/>
              <a:cxnLst>
                <a:cxn ang="0">
                  <a:pos x="55" y="53"/>
                </a:cxn>
                <a:cxn ang="0">
                  <a:pos x="55" y="53"/>
                </a:cxn>
                <a:cxn ang="0">
                  <a:pos x="68" y="54"/>
                </a:cxn>
                <a:cxn ang="0">
                  <a:pos x="57" y="72"/>
                </a:cxn>
                <a:cxn ang="0">
                  <a:pos x="35" y="78"/>
                </a:cxn>
                <a:cxn ang="0">
                  <a:pos x="9" y="68"/>
                </a:cxn>
                <a:cxn ang="0">
                  <a:pos x="0" y="40"/>
                </a:cxn>
                <a:cxn ang="0">
                  <a:pos x="10" y="11"/>
                </a:cxn>
                <a:cxn ang="0">
                  <a:pos x="35" y="0"/>
                </a:cxn>
                <a:cxn ang="0">
                  <a:pos x="59" y="11"/>
                </a:cxn>
                <a:cxn ang="0">
                  <a:pos x="69" y="39"/>
                </a:cxn>
                <a:cxn ang="0">
                  <a:pos x="69" y="43"/>
                </a:cxn>
                <a:cxn ang="0">
                  <a:pos x="13" y="43"/>
                </a:cxn>
                <a:cxn ang="0">
                  <a:pos x="20" y="61"/>
                </a:cxn>
                <a:cxn ang="0">
                  <a:pos x="35" y="68"/>
                </a:cxn>
                <a:cxn ang="0">
                  <a:pos x="47" y="64"/>
                </a:cxn>
                <a:cxn ang="0">
                  <a:pos x="55" y="53"/>
                </a:cxn>
                <a:cxn ang="0">
                  <a:pos x="55" y="53"/>
                </a:cxn>
                <a:cxn ang="0">
                  <a:pos x="14" y="32"/>
                </a:cxn>
                <a:cxn ang="0">
                  <a:pos x="14" y="32"/>
                </a:cxn>
                <a:cxn ang="0">
                  <a:pos x="55" y="32"/>
                </a:cxn>
                <a:cxn ang="0">
                  <a:pos x="50" y="18"/>
                </a:cxn>
                <a:cxn ang="0">
                  <a:pos x="35" y="11"/>
                </a:cxn>
                <a:cxn ang="0">
                  <a:pos x="20" y="17"/>
                </a:cxn>
                <a:cxn ang="0">
                  <a:pos x="14" y="32"/>
                </a:cxn>
                <a:cxn ang="0">
                  <a:pos x="14" y="32"/>
                </a:cxn>
              </a:cxnLst>
              <a:rect l="0" t="0" r="r" b="b"/>
              <a:pathLst>
                <a:path w="69" h="78">
                  <a:moveTo>
                    <a:pt x="55" y="53"/>
                  </a:moveTo>
                  <a:lnTo>
                    <a:pt x="55" y="53"/>
                  </a:lnTo>
                  <a:lnTo>
                    <a:pt x="68" y="54"/>
                  </a:lnTo>
                  <a:cubicBezTo>
                    <a:pt x="66" y="62"/>
                    <a:pt x="62" y="68"/>
                    <a:pt x="57" y="72"/>
                  </a:cubicBezTo>
                  <a:cubicBezTo>
                    <a:pt x="51" y="76"/>
                    <a:pt x="44" y="78"/>
                    <a:pt x="35" y="78"/>
                  </a:cubicBezTo>
                  <a:cubicBezTo>
                    <a:pt x="24" y="78"/>
                    <a:pt x="16" y="75"/>
                    <a:pt x="9" y="68"/>
                  </a:cubicBezTo>
                  <a:cubicBezTo>
                    <a:pt x="3" y="62"/>
                    <a:pt x="0" y="52"/>
                    <a:pt x="0" y="40"/>
                  </a:cubicBezTo>
                  <a:cubicBezTo>
                    <a:pt x="0" y="27"/>
                    <a:pt x="3" y="18"/>
                    <a:pt x="10" y="11"/>
                  </a:cubicBezTo>
                  <a:cubicBezTo>
                    <a:pt x="16" y="4"/>
                    <a:pt x="24" y="0"/>
                    <a:pt x="35" y="0"/>
                  </a:cubicBezTo>
                  <a:cubicBezTo>
                    <a:pt x="45" y="0"/>
                    <a:pt x="53" y="4"/>
                    <a:pt x="59" y="11"/>
                  </a:cubicBezTo>
                  <a:cubicBezTo>
                    <a:pt x="65" y="17"/>
                    <a:pt x="69" y="27"/>
                    <a:pt x="69" y="39"/>
                  </a:cubicBezTo>
                  <a:cubicBezTo>
                    <a:pt x="69" y="40"/>
                    <a:pt x="69" y="41"/>
                    <a:pt x="69" y="43"/>
                  </a:cubicBezTo>
                  <a:lnTo>
                    <a:pt x="13" y="43"/>
                  </a:lnTo>
                  <a:cubicBezTo>
                    <a:pt x="13" y="51"/>
                    <a:pt x="16" y="57"/>
                    <a:pt x="20" y="61"/>
                  </a:cubicBezTo>
                  <a:cubicBezTo>
                    <a:pt x="24" y="66"/>
                    <a:pt x="29" y="68"/>
                    <a:pt x="35" y="68"/>
                  </a:cubicBezTo>
                  <a:cubicBezTo>
                    <a:pt x="40" y="68"/>
                    <a:pt x="44" y="67"/>
                    <a:pt x="47" y="64"/>
                  </a:cubicBezTo>
                  <a:cubicBezTo>
                    <a:pt x="51" y="62"/>
                    <a:pt x="53" y="58"/>
                    <a:pt x="55" y="53"/>
                  </a:cubicBezTo>
                  <a:lnTo>
                    <a:pt x="55" y="53"/>
                  </a:lnTo>
                  <a:close/>
                  <a:moveTo>
                    <a:pt x="14" y="32"/>
                  </a:moveTo>
                  <a:lnTo>
                    <a:pt x="14" y="32"/>
                  </a:lnTo>
                  <a:lnTo>
                    <a:pt x="55" y="32"/>
                  </a:lnTo>
                  <a:cubicBezTo>
                    <a:pt x="55" y="26"/>
                    <a:pt x="53" y="21"/>
                    <a:pt x="50" y="18"/>
                  </a:cubicBezTo>
                  <a:cubicBezTo>
                    <a:pt x="46" y="13"/>
                    <a:pt x="41" y="11"/>
                    <a:pt x="35" y="11"/>
                  </a:cubicBezTo>
                  <a:cubicBezTo>
                    <a:pt x="29" y="11"/>
                    <a:pt x="24" y="13"/>
                    <a:pt x="20" y="17"/>
                  </a:cubicBezTo>
                  <a:cubicBezTo>
                    <a:pt x="16" y="20"/>
                    <a:pt x="14" y="26"/>
                    <a:pt x="14" y="32"/>
                  </a:cubicBezTo>
                  <a:lnTo>
                    <a:pt x="14" y="32"/>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09" name="Freeform 489"/>
            <p:cNvSpPr>
              <a:spLocks/>
            </p:cNvSpPr>
            <p:nvPr/>
          </p:nvSpPr>
          <p:spPr bwMode="auto">
            <a:xfrm>
              <a:off x="1750" y="8843"/>
              <a:ext cx="111" cy="141"/>
            </a:xfrm>
            <a:custGeom>
              <a:avLst/>
              <a:gdLst/>
              <a:ahLst/>
              <a:cxnLst>
                <a:cxn ang="0">
                  <a:pos x="77" y="69"/>
                </a:cxn>
                <a:cxn ang="0">
                  <a:pos x="77" y="69"/>
                </a:cxn>
                <a:cxn ang="0">
                  <a:pos x="91" y="72"/>
                </a:cxn>
                <a:cxn ang="0">
                  <a:pos x="75" y="98"/>
                </a:cxn>
                <a:cxn ang="0">
                  <a:pos x="48" y="107"/>
                </a:cxn>
                <a:cxn ang="0">
                  <a:pos x="21" y="100"/>
                </a:cxn>
                <a:cxn ang="0">
                  <a:pos x="5" y="80"/>
                </a:cxn>
                <a:cxn ang="0">
                  <a:pos x="0" y="53"/>
                </a:cxn>
                <a:cxn ang="0">
                  <a:pos x="6" y="24"/>
                </a:cxn>
                <a:cxn ang="0">
                  <a:pos x="23" y="6"/>
                </a:cxn>
                <a:cxn ang="0">
                  <a:pos x="48" y="0"/>
                </a:cxn>
                <a:cxn ang="0">
                  <a:pos x="74" y="8"/>
                </a:cxn>
                <a:cxn ang="0">
                  <a:pos x="89" y="30"/>
                </a:cxn>
                <a:cxn ang="0">
                  <a:pos x="76" y="33"/>
                </a:cxn>
                <a:cxn ang="0">
                  <a:pos x="65" y="17"/>
                </a:cxn>
                <a:cxn ang="0">
                  <a:pos x="48" y="12"/>
                </a:cxn>
                <a:cxn ang="0">
                  <a:pos x="28" y="17"/>
                </a:cxn>
                <a:cxn ang="0">
                  <a:pos x="17" y="33"/>
                </a:cxn>
                <a:cxn ang="0">
                  <a:pos x="14" y="52"/>
                </a:cxn>
                <a:cxn ang="0">
                  <a:pos x="18" y="75"/>
                </a:cxn>
                <a:cxn ang="0">
                  <a:pos x="29" y="90"/>
                </a:cxn>
                <a:cxn ang="0">
                  <a:pos x="47" y="95"/>
                </a:cxn>
                <a:cxn ang="0">
                  <a:pos x="66" y="88"/>
                </a:cxn>
                <a:cxn ang="0">
                  <a:pos x="77" y="69"/>
                </a:cxn>
                <a:cxn ang="0">
                  <a:pos x="77" y="69"/>
                </a:cxn>
              </a:cxnLst>
              <a:rect l="0" t="0" r="r" b="b"/>
              <a:pathLst>
                <a:path w="91" h="107">
                  <a:moveTo>
                    <a:pt x="77" y="69"/>
                  </a:moveTo>
                  <a:lnTo>
                    <a:pt x="77" y="69"/>
                  </a:lnTo>
                  <a:lnTo>
                    <a:pt x="91" y="72"/>
                  </a:lnTo>
                  <a:cubicBezTo>
                    <a:pt x="88" y="83"/>
                    <a:pt x="83" y="92"/>
                    <a:pt x="75" y="98"/>
                  </a:cubicBezTo>
                  <a:cubicBezTo>
                    <a:pt x="68" y="104"/>
                    <a:pt x="59" y="107"/>
                    <a:pt x="48" y="107"/>
                  </a:cubicBezTo>
                  <a:cubicBezTo>
                    <a:pt x="37" y="107"/>
                    <a:pt x="28" y="104"/>
                    <a:pt x="21" y="100"/>
                  </a:cubicBezTo>
                  <a:cubicBezTo>
                    <a:pt x="14" y="95"/>
                    <a:pt x="9" y="89"/>
                    <a:pt x="5" y="80"/>
                  </a:cubicBezTo>
                  <a:cubicBezTo>
                    <a:pt x="1" y="72"/>
                    <a:pt x="0" y="62"/>
                    <a:pt x="0" y="53"/>
                  </a:cubicBezTo>
                  <a:cubicBezTo>
                    <a:pt x="0" y="42"/>
                    <a:pt x="2" y="32"/>
                    <a:pt x="6" y="24"/>
                  </a:cubicBezTo>
                  <a:cubicBezTo>
                    <a:pt x="10" y="16"/>
                    <a:pt x="16" y="10"/>
                    <a:pt x="23" y="6"/>
                  </a:cubicBezTo>
                  <a:cubicBezTo>
                    <a:pt x="31" y="2"/>
                    <a:pt x="39" y="0"/>
                    <a:pt x="48" y="0"/>
                  </a:cubicBezTo>
                  <a:cubicBezTo>
                    <a:pt x="59" y="0"/>
                    <a:pt x="67" y="3"/>
                    <a:pt x="74" y="8"/>
                  </a:cubicBezTo>
                  <a:cubicBezTo>
                    <a:pt x="81" y="13"/>
                    <a:pt x="86" y="21"/>
                    <a:pt x="89" y="30"/>
                  </a:cubicBezTo>
                  <a:lnTo>
                    <a:pt x="76" y="33"/>
                  </a:lnTo>
                  <a:cubicBezTo>
                    <a:pt x="73" y="26"/>
                    <a:pt x="70" y="20"/>
                    <a:pt x="65" y="17"/>
                  </a:cubicBezTo>
                  <a:cubicBezTo>
                    <a:pt x="61" y="13"/>
                    <a:pt x="55" y="12"/>
                    <a:pt x="48" y="12"/>
                  </a:cubicBezTo>
                  <a:cubicBezTo>
                    <a:pt x="40" y="12"/>
                    <a:pt x="34" y="14"/>
                    <a:pt x="28" y="17"/>
                  </a:cubicBezTo>
                  <a:cubicBezTo>
                    <a:pt x="23" y="21"/>
                    <a:pt x="19" y="26"/>
                    <a:pt x="17" y="33"/>
                  </a:cubicBezTo>
                  <a:cubicBezTo>
                    <a:pt x="15" y="39"/>
                    <a:pt x="14" y="46"/>
                    <a:pt x="14" y="52"/>
                  </a:cubicBezTo>
                  <a:cubicBezTo>
                    <a:pt x="14" y="61"/>
                    <a:pt x="15" y="69"/>
                    <a:pt x="18" y="75"/>
                  </a:cubicBezTo>
                  <a:cubicBezTo>
                    <a:pt x="20" y="82"/>
                    <a:pt x="24" y="87"/>
                    <a:pt x="29" y="90"/>
                  </a:cubicBezTo>
                  <a:cubicBezTo>
                    <a:pt x="35" y="93"/>
                    <a:pt x="41" y="95"/>
                    <a:pt x="47" y="95"/>
                  </a:cubicBezTo>
                  <a:cubicBezTo>
                    <a:pt x="55" y="95"/>
                    <a:pt x="61" y="93"/>
                    <a:pt x="66" y="88"/>
                  </a:cubicBezTo>
                  <a:cubicBezTo>
                    <a:pt x="72" y="84"/>
                    <a:pt x="75" y="77"/>
                    <a:pt x="77" y="69"/>
                  </a:cubicBezTo>
                  <a:lnTo>
                    <a:pt x="77" y="6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10" name="Freeform 490"/>
            <p:cNvSpPr>
              <a:spLocks noEditPoints="1"/>
            </p:cNvSpPr>
            <p:nvPr/>
          </p:nvSpPr>
          <p:spPr bwMode="auto">
            <a:xfrm>
              <a:off x="1873" y="8881"/>
              <a:ext cx="85" cy="103"/>
            </a:xfrm>
            <a:custGeom>
              <a:avLst/>
              <a:gdLst/>
              <a:ahLst/>
              <a:cxnLst>
                <a:cxn ang="0">
                  <a:pos x="0" y="39"/>
                </a:cxn>
                <a:cxn ang="0">
                  <a:pos x="0" y="39"/>
                </a:cxn>
                <a:cxn ang="0">
                  <a:pos x="12" y="8"/>
                </a:cxn>
                <a:cxn ang="0">
                  <a:pos x="35" y="0"/>
                </a:cxn>
                <a:cxn ang="0">
                  <a:pos x="60" y="10"/>
                </a:cxn>
                <a:cxn ang="0">
                  <a:pos x="70" y="37"/>
                </a:cxn>
                <a:cxn ang="0">
                  <a:pos x="66" y="60"/>
                </a:cxn>
                <a:cxn ang="0">
                  <a:pos x="53" y="73"/>
                </a:cxn>
                <a:cxn ang="0">
                  <a:pos x="35" y="78"/>
                </a:cxn>
                <a:cxn ang="0">
                  <a:pos x="10" y="68"/>
                </a:cxn>
                <a:cxn ang="0">
                  <a:pos x="0" y="39"/>
                </a:cxn>
                <a:cxn ang="0">
                  <a:pos x="0" y="39"/>
                </a:cxn>
                <a:cxn ang="0">
                  <a:pos x="13" y="39"/>
                </a:cxn>
                <a:cxn ang="0">
                  <a:pos x="13" y="39"/>
                </a:cxn>
                <a:cxn ang="0">
                  <a:pos x="20" y="60"/>
                </a:cxn>
                <a:cxn ang="0">
                  <a:pos x="35" y="67"/>
                </a:cxn>
                <a:cxn ang="0">
                  <a:pos x="51" y="60"/>
                </a:cxn>
                <a:cxn ang="0">
                  <a:pos x="57" y="38"/>
                </a:cxn>
                <a:cxn ang="0">
                  <a:pos x="51" y="17"/>
                </a:cxn>
                <a:cxn ang="0">
                  <a:pos x="35" y="10"/>
                </a:cxn>
                <a:cxn ang="0">
                  <a:pos x="20" y="17"/>
                </a:cxn>
                <a:cxn ang="0">
                  <a:pos x="13" y="39"/>
                </a:cxn>
                <a:cxn ang="0">
                  <a:pos x="13" y="39"/>
                </a:cxn>
              </a:cxnLst>
              <a:rect l="0" t="0" r="r" b="b"/>
              <a:pathLst>
                <a:path w="70" h="78">
                  <a:moveTo>
                    <a:pt x="0" y="39"/>
                  </a:moveTo>
                  <a:lnTo>
                    <a:pt x="0" y="39"/>
                  </a:lnTo>
                  <a:cubicBezTo>
                    <a:pt x="0" y="25"/>
                    <a:pt x="4" y="14"/>
                    <a:pt x="12" y="8"/>
                  </a:cubicBezTo>
                  <a:cubicBezTo>
                    <a:pt x="18" y="2"/>
                    <a:pt x="26" y="0"/>
                    <a:pt x="35" y="0"/>
                  </a:cubicBezTo>
                  <a:cubicBezTo>
                    <a:pt x="46" y="0"/>
                    <a:pt x="54" y="3"/>
                    <a:pt x="60" y="10"/>
                  </a:cubicBezTo>
                  <a:cubicBezTo>
                    <a:pt x="67" y="16"/>
                    <a:pt x="70" y="26"/>
                    <a:pt x="70" y="37"/>
                  </a:cubicBezTo>
                  <a:cubicBezTo>
                    <a:pt x="70" y="47"/>
                    <a:pt x="69" y="55"/>
                    <a:pt x="66" y="60"/>
                  </a:cubicBezTo>
                  <a:cubicBezTo>
                    <a:pt x="63" y="66"/>
                    <a:pt x="59" y="70"/>
                    <a:pt x="53" y="73"/>
                  </a:cubicBezTo>
                  <a:cubicBezTo>
                    <a:pt x="48" y="76"/>
                    <a:pt x="42" y="78"/>
                    <a:pt x="35" y="78"/>
                  </a:cubicBezTo>
                  <a:cubicBezTo>
                    <a:pt x="25" y="78"/>
                    <a:pt x="16" y="74"/>
                    <a:pt x="10" y="68"/>
                  </a:cubicBezTo>
                  <a:cubicBezTo>
                    <a:pt x="3" y="61"/>
                    <a:pt x="0" y="51"/>
                    <a:pt x="0" y="39"/>
                  </a:cubicBezTo>
                  <a:lnTo>
                    <a:pt x="0" y="39"/>
                  </a:lnTo>
                  <a:close/>
                  <a:moveTo>
                    <a:pt x="13" y="39"/>
                  </a:moveTo>
                  <a:lnTo>
                    <a:pt x="13" y="39"/>
                  </a:lnTo>
                  <a:cubicBezTo>
                    <a:pt x="13" y="48"/>
                    <a:pt x="15" y="55"/>
                    <a:pt x="20" y="60"/>
                  </a:cubicBezTo>
                  <a:cubicBezTo>
                    <a:pt x="24" y="65"/>
                    <a:pt x="29" y="67"/>
                    <a:pt x="35" y="67"/>
                  </a:cubicBezTo>
                  <a:cubicBezTo>
                    <a:pt x="42" y="67"/>
                    <a:pt x="47" y="65"/>
                    <a:pt x="51" y="60"/>
                  </a:cubicBezTo>
                  <a:cubicBezTo>
                    <a:pt x="55" y="55"/>
                    <a:pt x="57" y="48"/>
                    <a:pt x="57" y="38"/>
                  </a:cubicBezTo>
                  <a:cubicBezTo>
                    <a:pt x="57" y="29"/>
                    <a:pt x="55" y="22"/>
                    <a:pt x="51" y="17"/>
                  </a:cubicBezTo>
                  <a:cubicBezTo>
                    <a:pt x="47" y="12"/>
                    <a:pt x="42" y="10"/>
                    <a:pt x="35" y="10"/>
                  </a:cubicBezTo>
                  <a:cubicBezTo>
                    <a:pt x="29" y="10"/>
                    <a:pt x="24" y="12"/>
                    <a:pt x="20" y="17"/>
                  </a:cubicBezTo>
                  <a:cubicBezTo>
                    <a:pt x="15" y="22"/>
                    <a:pt x="13" y="29"/>
                    <a:pt x="13" y="39"/>
                  </a:cubicBezTo>
                  <a:lnTo>
                    <a:pt x="13" y="3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11" name="Freeform 491"/>
            <p:cNvSpPr>
              <a:spLocks/>
            </p:cNvSpPr>
            <p:nvPr/>
          </p:nvSpPr>
          <p:spPr bwMode="auto">
            <a:xfrm>
              <a:off x="1970" y="8881"/>
              <a:ext cx="76" cy="103"/>
            </a:xfrm>
            <a:custGeom>
              <a:avLst/>
              <a:gdLst/>
              <a:ahLst/>
              <a:cxnLst>
                <a:cxn ang="0">
                  <a:pos x="0" y="54"/>
                </a:cxn>
                <a:cxn ang="0">
                  <a:pos x="0" y="54"/>
                </a:cxn>
                <a:cxn ang="0">
                  <a:pos x="12" y="52"/>
                </a:cxn>
                <a:cxn ang="0">
                  <a:pos x="18" y="63"/>
                </a:cxn>
                <a:cxn ang="0">
                  <a:pos x="32" y="67"/>
                </a:cxn>
                <a:cxn ang="0">
                  <a:pos x="45" y="64"/>
                </a:cxn>
                <a:cxn ang="0">
                  <a:pos x="49" y="55"/>
                </a:cxn>
                <a:cxn ang="0">
                  <a:pos x="45" y="49"/>
                </a:cxn>
                <a:cxn ang="0">
                  <a:pos x="32" y="44"/>
                </a:cxn>
                <a:cxn ang="0">
                  <a:pos x="13" y="38"/>
                </a:cxn>
                <a:cxn ang="0">
                  <a:pos x="5" y="31"/>
                </a:cxn>
                <a:cxn ang="0">
                  <a:pos x="2" y="21"/>
                </a:cxn>
                <a:cxn ang="0">
                  <a:pos x="4" y="12"/>
                </a:cxn>
                <a:cxn ang="0">
                  <a:pos x="11" y="5"/>
                </a:cxn>
                <a:cxn ang="0">
                  <a:pos x="19" y="1"/>
                </a:cxn>
                <a:cxn ang="0">
                  <a:pos x="30" y="0"/>
                </a:cxn>
                <a:cxn ang="0">
                  <a:pos x="45" y="2"/>
                </a:cxn>
                <a:cxn ang="0">
                  <a:pos x="55" y="9"/>
                </a:cxn>
                <a:cxn ang="0">
                  <a:pos x="59" y="20"/>
                </a:cxn>
                <a:cxn ang="0">
                  <a:pos x="47" y="22"/>
                </a:cxn>
                <a:cxn ang="0">
                  <a:pos x="42" y="13"/>
                </a:cxn>
                <a:cxn ang="0">
                  <a:pos x="30" y="10"/>
                </a:cxn>
                <a:cxn ang="0">
                  <a:pos x="18" y="13"/>
                </a:cxn>
                <a:cxn ang="0">
                  <a:pos x="14" y="20"/>
                </a:cxn>
                <a:cxn ang="0">
                  <a:pos x="16" y="24"/>
                </a:cxn>
                <a:cxn ang="0">
                  <a:pos x="21" y="27"/>
                </a:cxn>
                <a:cxn ang="0">
                  <a:pos x="32" y="31"/>
                </a:cxn>
                <a:cxn ang="0">
                  <a:pos x="51" y="36"/>
                </a:cxn>
                <a:cxn ang="0">
                  <a:pos x="59" y="43"/>
                </a:cxn>
                <a:cxn ang="0">
                  <a:pos x="62" y="54"/>
                </a:cxn>
                <a:cxn ang="0">
                  <a:pos x="58" y="66"/>
                </a:cxn>
                <a:cxn ang="0">
                  <a:pos x="48" y="74"/>
                </a:cxn>
                <a:cxn ang="0">
                  <a:pos x="32" y="78"/>
                </a:cxn>
                <a:cxn ang="0">
                  <a:pos x="10" y="72"/>
                </a:cxn>
                <a:cxn ang="0">
                  <a:pos x="0" y="54"/>
                </a:cxn>
                <a:cxn ang="0">
                  <a:pos x="0" y="54"/>
                </a:cxn>
              </a:cxnLst>
              <a:rect l="0" t="0" r="r" b="b"/>
              <a:pathLst>
                <a:path w="62" h="78">
                  <a:moveTo>
                    <a:pt x="0" y="54"/>
                  </a:moveTo>
                  <a:lnTo>
                    <a:pt x="0" y="54"/>
                  </a:lnTo>
                  <a:lnTo>
                    <a:pt x="12" y="52"/>
                  </a:lnTo>
                  <a:cubicBezTo>
                    <a:pt x="13" y="57"/>
                    <a:pt x="15" y="60"/>
                    <a:pt x="18" y="63"/>
                  </a:cubicBezTo>
                  <a:cubicBezTo>
                    <a:pt x="22" y="66"/>
                    <a:pt x="26" y="67"/>
                    <a:pt x="32" y="67"/>
                  </a:cubicBezTo>
                  <a:cubicBezTo>
                    <a:pt x="38" y="67"/>
                    <a:pt x="42" y="66"/>
                    <a:pt x="45" y="64"/>
                  </a:cubicBezTo>
                  <a:cubicBezTo>
                    <a:pt x="48" y="61"/>
                    <a:pt x="49" y="58"/>
                    <a:pt x="49" y="55"/>
                  </a:cubicBezTo>
                  <a:cubicBezTo>
                    <a:pt x="49" y="52"/>
                    <a:pt x="48" y="50"/>
                    <a:pt x="45" y="49"/>
                  </a:cubicBezTo>
                  <a:cubicBezTo>
                    <a:pt x="43" y="47"/>
                    <a:pt x="39" y="46"/>
                    <a:pt x="32" y="44"/>
                  </a:cubicBezTo>
                  <a:cubicBezTo>
                    <a:pt x="23" y="42"/>
                    <a:pt x="17" y="40"/>
                    <a:pt x="13" y="38"/>
                  </a:cubicBezTo>
                  <a:cubicBezTo>
                    <a:pt x="9" y="36"/>
                    <a:pt x="7" y="34"/>
                    <a:pt x="5" y="31"/>
                  </a:cubicBezTo>
                  <a:cubicBezTo>
                    <a:pt x="3" y="28"/>
                    <a:pt x="2" y="25"/>
                    <a:pt x="2" y="21"/>
                  </a:cubicBezTo>
                  <a:cubicBezTo>
                    <a:pt x="2" y="18"/>
                    <a:pt x="3" y="15"/>
                    <a:pt x="4" y="12"/>
                  </a:cubicBezTo>
                  <a:cubicBezTo>
                    <a:pt x="6" y="9"/>
                    <a:pt x="8" y="7"/>
                    <a:pt x="11" y="5"/>
                  </a:cubicBezTo>
                  <a:cubicBezTo>
                    <a:pt x="13" y="3"/>
                    <a:pt x="15" y="2"/>
                    <a:pt x="19" y="1"/>
                  </a:cubicBezTo>
                  <a:cubicBezTo>
                    <a:pt x="22" y="0"/>
                    <a:pt x="26" y="0"/>
                    <a:pt x="30" y="0"/>
                  </a:cubicBezTo>
                  <a:cubicBezTo>
                    <a:pt x="35" y="0"/>
                    <a:pt x="41" y="0"/>
                    <a:pt x="45" y="2"/>
                  </a:cubicBezTo>
                  <a:cubicBezTo>
                    <a:pt x="49" y="4"/>
                    <a:pt x="53" y="6"/>
                    <a:pt x="55" y="9"/>
                  </a:cubicBezTo>
                  <a:cubicBezTo>
                    <a:pt x="57" y="12"/>
                    <a:pt x="58" y="16"/>
                    <a:pt x="59" y="20"/>
                  </a:cubicBezTo>
                  <a:lnTo>
                    <a:pt x="47" y="22"/>
                  </a:lnTo>
                  <a:cubicBezTo>
                    <a:pt x="46" y="18"/>
                    <a:pt x="45" y="15"/>
                    <a:pt x="42" y="13"/>
                  </a:cubicBezTo>
                  <a:cubicBezTo>
                    <a:pt x="39" y="11"/>
                    <a:pt x="35" y="10"/>
                    <a:pt x="30" y="10"/>
                  </a:cubicBezTo>
                  <a:cubicBezTo>
                    <a:pt x="25" y="10"/>
                    <a:pt x="20" y="11"/>
                    <a:pt x="18" y="13"/>
                  </a:cubicBezTo>
                  <a:cubicBezTo>
                    <a:pt x="16" y="15"/>
                    <a:pt x="14" y="17"/>
                    <a:pt x="14" y="20"/>
                  </a:cubicBezTo>
                  <a:cubicBezTo>
                    <a:pt x="14" y="21"/>
                    <a:pt x="15" y="23"/>
                    <a:pt x="16" y="24"/>
                  </a:cubicBezTo>
                  <a:cubicBezTo>
                    <a:pt x="17" y="25"/>
                    <a:pt x="18" y="26"/>
                    <a:pt x="21" y="27"/>
                  </a:cubicBezTo>
                  <a:cubicBezTo>
                    <a:pt x="22" y="28"/>
                    <a:pt x="26" y="29"/>
                    <a:pt x="32" y="31"/>
                  </a:cubicBezTo>
                  <a:cubicBezTo>
                    <a:pt x="41" y="33"/>
                    <a:pt x="47" y="35"/>
                    <a:pt x="51" y="36"/>
                  </a:cubicBezTo>
                  <a:cubicBezTo>
                    <a:pt x="54" y="38"/>
                    <a:pt x="57" y="40"/>
                    <a:pt x="59" y="43"/>
                  </a:cubicBezTo>
                  <a:cubicBezTo>
                    <a:pt x="61" y="46"/>
                    <a:pt x="62" y="50"/>
                    <a:pt x="62" y="54"/>
                  </a:cubicBezTo>
                  <a:cubicBezTo>
                    <a:pt x="62" y="58"/>
                    <a:pt x="61" y="62"/>
                    <a:pt x="58" y="66"/>
                  </a:cubicBezTo>
                  <a:cubicBezTo>
                    <a:pt x="56" y="70"/>
                    <a:pt x="52" y="72"/>
                    <a:pt x="48" y="74"/>
                  </a:cubicBezTo>
                  <a:cubicBezTo>
                    <a:pt x="43" y="77"/>
                    <a:pt x="38" y="78"/>
                    <a:pt x="32" y="78"/>
                  </a:cubicBezTo>
                  <a:cubicBezTo>
                    <a:pt x="22" y="78"/>
                    <a:pt x="15" y="76"/>
                    <a:pt x="10" y="72"/>
                  </a:cubicBezTo>
                  <a:cubicBezTo>
                    <a:pt x="5" y="67"/>
                    <a:pt x="1" y="62"/>
                    <a:pt x="0" y="54"/>
                  </a:cubicBezTo>
                  <a:lnTo>
                    <a:pt x="0" y="5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12" name="Freeform 492"/>
            <p:cNvSpPr>
              <a:spLocks/>
            </p:cNvSpPr>
            <p:nvPr/>
          </p:nvSpPr>
          <p:spPr bwMode="auto">
            <a:xfrm>
              <a:off x="2056" y="8848"/>
              <a:ext cx="43" cy="135"/>
            </a:xfrm>
            <a:custGeom>
              <a:avLst/>
              <a:gdLst/>
              <a:ahLst/>
              <a:cxnLst>
                <a:cxn ang="0">
                  <a:pos x="35" y="90"/>
                </a:cxn>
                <a:cxn ang="0">
                  <a:pos x="35" y="90"/>
                </a:cxn>
                <a:cxn ang="0">
                  <a:pos x="36" y="101"/>
                </a:cxn>
                <a:cxn ang="0">
                  <a:pos x="27" y="102"/>
                </a:cxn>
                <a:cxn ang="0">
                  <a:pos x="16" y="100"/>
                </a:cxn>
                <a:cxn ang="0">
                  <a:pos x="11" y="94"/>
                </a:cxn>
                <a:cxn ang="0">
                  <a:pos x="9" y="79"/>
                </a:cxn>
                <a:cxn ang="0">
                  <a:pos x="9" y="36"/>
                </a:cxn>
                <a:cxn ang="0">
                  <a:pos x="0" y="36"/>
                </a:cxn>
                <a:cxn ang="0">
                  <a:pos x="0" y="26"/>
                </a:cxn>
                <a:cxn ang="0">
                  <a:pos x="9" y="26"/>
                </a:cxn>
                <a:cxn ang="0">
                  <a:pos x="9" y="8"/>
                </a:cxn>
                <a:cxn ang="0">
                  <a:pos x="22" y="0"/>
                </a:cxn>
                <a:cxn ang="0">
                  <a:pos x="22" y="26"/>
                </a:cxn>
                <a:cxn ang="0">
                  <a:pos x="35" y="26"/>
                </a:cxn>
                <a:cxn ang="0">
                  <a:pos x="35" y="36"/>
                </a:cxn>
                <a:cxn ang="0">
                  <a:pos x="22" y="36"/>
                </a:cxn>
                <a:cxn ang="0">
                  <a:pos x="22" y="80"/>
                </a:cxn>
                <a:cxn ang="0">
                  <a:pos x="23" y="87"/>
                </a:cxn>
                <a:cxn ang="0">
                  <a:pos x="25" y="89"/>
                </a:cxn>
                <a:cxn ang="0">
                  <a:pos x="29" y="90"/>
                </a:cxn>
                <a:cxn ang="0">
                  <a:pos x="35" y="90"/>
                </a:cxn>
                <a:cxn ang="0">
                  <a:pos x="35" y="90"/>
                </a:cxn>
              </a:cxnLst>
              <a:rect l="0" t="0" r="r" b="b"/>
              <a:pathLst>
                <a:path w="36" h="102">
                  <a:moveTo>
                    <a:pt x="35" y="90"/>
                  </a:moveTo>
                  <a:lnTo>
                    <a:pt x="35" y="90"/>
                  </a:lnTo>
                  <a:lnTo>
                    <a:pt x="36" y="101"/>
                  </a:lnTo>
                  <a:cubicBezTo>
                    <a:pt x="33" y="101"/>
                    <a:pt x="30" y="102"/>
                    <a:pt x="27" y="102"/>
                  </a:cubicBezTo>
                  <a:cubicBezTo>
                    <a:pt x="22" y="102"/>
                    <a:pt x="19" y="101"/>
                    <a:pt x="16" y="100"/>
                  </a:cubicBezTo>
                  <a:cubicBezTo>
                    <a:pt x="14" y="98"/>
                    <a:pt x="12" y="96"/>
                    <a:pt x="11" y="94"/>
                  </a:cubicBezTo>
                  <a:cubicBezTo>
                    <a:pt x="10" y="92"/>
                    <a:pt x="9" y="87"/>
                    <a:pt x="9" y="79"/>
                  </a:cubicBezTo>
                  <a:lnTo>
                    <a:pt x="9" y="36"/>
                  </a:lnTo>
                  <a:lnTo>
                    <a:pt x="0" y="36"/>
                  </a:lnTo>
                  <a:lnTo>
                    <a:pt x="0" y="26"/>
                  </a:lnTo>
                  <a:lnTo>
                    <a:pt x="9" y="26"/>
                  </a:lnTo>
                  <a:lnTo>
                    <a:pt x="9" y="8"/>
                  </a:lnTo>
                  <a:lnTo>
                    <a:pt x="22" y="0"/>
                  </a:lnTo>
                  <a:lnTo>
                    <a:pt x="22" y="26"/>
                  </a:lnTo>
                  <a:lnTo>
                    <a:pt x="35" y="26"/>
                  </a:lnTo>
                  <a:lnTo>
                    <a:pt x="35" y="36"/>
                  </a:lnTo>
                  <a:lnTo>
                    <a:pt x="22" y="36"/>
                  </a:lnTo>
                  <a:lnTo>
                    <a:pt x="22" y="80"/>
                  </a:lnTo>
                  <a:cubicBezTo>
                    <a:pt x="22" y="83"/>
                    <a:pt x="22" y="86"/>
                    <a:pt x="23" y="87"/>
                  </a:cubicBezTo>
                  <a:cubicBezTo>
                    <a:pt x="23" y="88"/>
                    <a:pt x="24" y="89"/>
                    <a:pt x="25" y="89"/>
                  </a:cubicBezTo>
                  <a:cubicBezTo>
                    <a:pt x="26" y="90"/>
                    <a:pt x="27" y="90"/>
                    <a:pt x="29" y="90"/>
                  </a:cubicBezTo>
                  <a:cubicBezTo>
                    <a:pt x="30" y="90"/>
                    <a:pt x="32" y="90"/>
                    <a:pt x="35" y="90"/>
                  </a:cubicBezTo>
                  <a:lnTo>
                    <a:pt x="35" y="9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13" name="Freeform 493"/>
            <p:cNvSpPr>
              <a:spLocks/>
            </p:cNvSpPr>
            <p:nvPr/>
          </p:nvSpPr>
          <p:spPr bwMode="auto">
            <a:xfrm>
              <a:off x="1267" y="8846"/>
              <a:ext cx="78" cy="136"/>
            </a:xfrm>
            <a:custGeom>
              <a:avLst/>
              <a:gdLst/>
              <a:ahLst/>
              <a:cxnLst>
                <a:cxn ang="0">
                  <a:pos x="0" y="103"/>
                </a:cxn>
                <a:cxn ang="0">
                  <a:pos x="0" y="103"/>
                </a:cxn>
                <a:cxn ang="0">
                  <a:pos x="0" y="0"/>
                </a:cxn>
                <a:cxn ang="0">
                  <a:pos x="14" y="0"/>
                </a:cxn>
                <a:cxn ang="0">
                  <a:pos x="14" y="91"/>
                </a:cxn>
                <a:cxn ang="0">
                  <a:pos x="64" y="91"/>
                </a:cxn>
                <a:cxn ang="0">
                  <a:pos x="64" y="103"/>
                </a:cxn>
                <a:cxn ang="0">
                  <a:pos x="0" y="103"/>
                </a:cxn>
              </a:cxnLst>
              <a:rect l="0" t="0" r="r" b="b"/>
              <a:pathLst>
                <a:path w="64" h="103">
                  <a:moveTo>
                    <a:pt x="0" y="103"/>
                  </a:moveTo>
                  <a:lnTo>
                    <a:pt x="0" y="103"/>
                  </a:lnTo>
                  <a:lnTo>
                    <a:pt x="0" y="0"/>
                  </a:lnTo>
                  <a:lnTo>
                    <a:pt x="14" y="0"/>
                  </a:lnTo>
                  <a:lnTo>
                    <a:pt x="14" y="91"/>
                  </a:lnTo>
                  <a:lnTo>
                    <a:pt x="64" y="91"/>
                  </a:lnTo>
                  <a:lnTo>
                    <a:pt x="64" y="103"/>
                  </a:lnTo>
                  <a:lnTo>
                    <a:pt x="0" y="103"/>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14" name="Freeform 494"/>
            <p:cNvSpPr>
              <a:spLocks noEditPoints="1"/>
            </p:cNvSpPr>
            <p:nvPr/>
          </p:nvSpPr>
          <p:spPr bwMode="auto">
            <a:xfrm>
              <a:off x="1358" y="8881"/>
              <a:ext cx="83" cy="103"/>
            </a:xfrm>
            <a:custGeom>
              <a:avLst/>
              <a:gdLst/>
              <a:ahLst/>
              <a:cxnLst>
                <a:cxn ang="0">
                  <a:pos x="53" y="67"/>
                </a:cxn>
                <a:cxn ang="0">
                  <a:pos x="53" y="67"/>
                </a:cxn>
                <a:cxn ang="0">
                  <a:pos x="39" y="75"/>
                </a:cxn>
                <a:cxn ang="0">
                  <a:pos x="25" y="78"/>
                </a:cxn>
                <a:cxn ang="0">
                  <a:pos x="6" y="72"/>
                </a:cxn>
                <a:cxn ang="0">
                  <a:pos x="0" y="56"/>
                </a:cxn>
                <a:cxn ang="0">
                  <a:pos x="2" y="46"/>
                </a:cxn>
                <a:cxn ang="0">
                  <a:pos x="9" y="39"/>
                </a:cxn>
                <a:cxn ang="0">
                  <a:pos x="18" y="35"/>
                </a:cxn>
                <a:cxn ang="0">
                  <a:pos x="29" y="33"/>
                </a:cxn>
                <a:cxn ang="0">
                  <a:pos x="52" y="28"/>
                </a:cxn>
                <a:cxn ang="0">
                  <a:pos x="52" y="25"/>
                </a:cxn>
                <a:cxn ang="0">
                  <a:pos x="48" y="14"/>
                </a:cxn>
                <a:cxn ang="0">
                  <a:pos x="34" y="10"/>
                </a:cxn>
                <a:cxn ang="0">
                  <a:pos x="21" y="13"/>
                </a:cxn>
                <a:cxn ang="0">
                  <a:pos x="14" y="24"/>
                </a:cxn>
                <a:cxn ang="0">
                  <a:pos x="2" y="22"/>
                </a:cxn>
                <a:cxn ang="0">
                  <a:pos x="7" y="10"/>
                </a:cxn>
                <a:cxn ang="0">
                  <a:pos x="19" y="2"/>
                </a:cxn>
                <a:cxn ang="0">
                  <a:pos x="36" y="0"/>
                </a:cxn>
                <a:cxn ang="0">
                  <a:pos x="51" y="2"/>
                </a:cxn>
                <a:cxn ang="0">
                  <a:pos x="60" y="7"/>
                </a:cxn>
                <a:cxn ang="0">
                  <a:pos x="64" y="16"/>
                </a:cxn>
                <a:cxn ang="0">
                  <a:pos x="64" y="28"/>
                </a:cxn>
                <a:cxn ang="0">
                  <a:pos x="64" y="45"/>
                </a:cxn>
                <a:cxn ang="0">
                  <a:pos x="65" y="67"/>
                </a:cxn>
                <a:cxn ang="0">
                  <a:pos x="68" y="76"/>
                </a:cxn>
                <a:cxn ang="0">
                  <a:pos x="55" y="76"/>
                </a:cxn>
                <a:cxn ang="0">
                  <a:pos x="53" y="67"/>
                </a:cxn>
                <a:cxn ang="0">
                  <a:pos x="53" y="67"/>
                </a:cxn>
                <a:cxn ang="0">
                  <a:pos x="52" y="38"/>
                </a:cxn>
                <a:cxn ang="0">
                  <a:pos x="52" y="38"/>
                </a:cxn>
                <a:cxn ang="0">
                  <a:pos x="31" y="43"/>
                </a:cxn>
                <a:cxn ang="0">
                  <a:pos x="20" y="46"/>
                </a:cxn>
                <a:cxn ang="0">
                  <a:pos x="15" y="50"/>
                </a:cxn>
                <a:cxn ang="0">
                  <a:pos x="13" y="56"/>
                </a:cxn>
                <a:cxn ang="0">
                  <a:pos x="17" y="64"/>
                </a:cxn>
                <a:cxn ang="0">
                  <a:pos x="28" y="68"/>
                </a:cxn>
                <a:cxn ang="0">
                  <a:pos x="41" y="64"/>
                </a:cxn>
                <a:cxn ang="0">
                  <a:pos x="50" y="56"/>
                </a:cxn>
                <a:cxn ang="0">
                  <a:pos x="52" y="43"/>
                </a:cxn>
                <a:cxn ang="0">
                  <a:pos x="52" y="38"/>
                </a:cxn>
              </a:cxnLst>
              <a:rect l="0" t="0" r="r" b="b"/>
              <a:pathLst>
                <a:path w="68" h="78">
                  <a:moveTo>
                    <a:pt x="53" y="67"/>
                  </a:moveTo>
                  <a:lnTo>
                    <a:pt x="53" y="67"/>
                  </a:lnTo>
                  <a:cubicBezTo>
                    <a:pt x="48" y="71"/>
                    <a:pt x="44" y="73"/>
                    <a:pt x="39" y="75"/>
                  </a:cubicBezTo>
                  <a:cubicBezTo>
                    <a:pt x="35" y="77"/>
                    <a:pt x="30" y="78"/>
                    <a:pt x="25" y="78"/>
                  </a:cubicBezTo>
                  <a:cubicBezTo>
                    <a:pt x="17" y="78"/>
                    <a:pt x="11" y="76"/>
                    <a:pt x="6" y="72"/>
                  </a:cubicBezTo>
                  <a:cubicBezTo>
                    <a:pt x="2" y="68"/>
                    <a:pt x="0" y="62"/>
                    <a:pt x="0" y="56"/>
                  </a:cubicBezTo>
                  <a:cubicBezTo>
                    <a:pt x="0" y="53"/>
                    <a:pt x="1" y="49"/>
                    <a:pt x="2" y="46"/>
                  </a:cubicBezTo>
                  <a:cubicBezTo>
                    <a:pt x="4" y="43"/>
                    <a:pt x="6" y="41"/>
                    <a:pt x="9" y="39"/>
                  </a:cubicBezTo>
                  <a:cubicBezTo>
                    <a:pt x="11" y="37"/>
                    <a:pt x="14" y="36"/>
                    <a:pt x="18" y="35"/>
                  </a:cubicBezTo>
                  <a:cubicBezTo>
                    <a:pt x="20" y="34"/>
                    <a:pt x="24" y="33"/>
                    <a:pt x="29" y="33"/>
                  </a:cubicBezTo>
                  <a:cubicBezTo>
                    <a:pt x="39" y="32"/>
                    <a:pt x="47" y="30"/>
                    <a:pt x="52" y="28"/>
                  </a:cubicBezTo>
                  <a:cubicBezTo>
                    <a:pt x="52" y="27"/>
                    <a:pt x="52" y="26"/>
                    <a:pt x="52" y="25"/>
                  </a:cubicBezTo>
                  <a:cubicBezTo>
                    <a:pt x="52" y="20"/>
                    <a:pt x="51" y="16"/>
                    <a:pt x="48" y="14"/>
                  </a:cubicBezTo>
                  <a:cubicBezTo>
                    <a:pt x="45" y="11"/>
                    <a:pt x="40" y="10"/>
                    <a:pt x="34" y="10"/>
                  </a:cubicBezTo>
                  <a:cubicBezTo>
                    <a:pt x="28" y="10"/>
                    <a:pt x="23" y="11"/>
                    <a:pt x="21" y="13"/>
                  </a:cubicBezTo>
                  <a:cubicBezTo>
                    <a:pt x="18" y="15"/>
                    <a:pt x="16" y="19"/>
                    <a:pt x="14" y="24"/>
                  </a:cubicBezTo>
                  <a:lnTo>
                    <a:pt x="2" y="22"/>
                  </a:lnTo>
                  <a:cubicBezTo>
                    <a:pt x="3" y="17"/>
                    <a:pt x="5" y="13"/>
                    <a:pt x="7" y="10"/>
                  </a:cubicBezTo>
                  <a:cubicBezTo>
                    <a:pt x="10" y="6"/>
                    <a:pt x="14" y="4"/>
                    <a:pt x="19" y="2"/>
                  </a:cubicBezTo>
                  <a:cubicBezTo>
                    <a:pt x="23" y="0"/>
                    <a:pt x="29" y="0"/>
                    <a:pt x="36" y="0"/>
                  </a:cubicBezTo>
                  <a:cubicBezTo>
                    <a:pt x="42" y="0"/>
                    <a:pt x="47" y="0"/>
                    <a:pt x="51" y="2"/>
                  </a:cubicBezTo>
                  <a:cubicBezTo>
                    <a:pt x="55" y="3"/>
                    <a:pt x="58" y="5"/>
                    <a:pt x="60" y="7"/>
                  </a:cubicBezTo>
                  <a:cubicBezTo>
                    <a:pt x="62" y="10"/>
                    <a:pt x="63" y="13"/>
                    <a:pt x="64" y="16"/>
                  </a:cubicBezTo>
                  <a:cubicBezTo>
                    <a:pt x="64" y="18"/>
                    <a:pt x="64" y="22"/>
                    <a:pt x="64" y="28"/>
                  </a:cubicBezTo>
                  <a:lnTo>
                    <a:pt x="64" y="45"/>
                  </a:lnTo>
                  <a:cubicBezTo>
                    <a:pt x="64" y="56"/>
                    <a:pt x="65" y="64"/>
                    <a:pt x="65" y="67"/>
                  </a:cubicBezTo>
                  <a:cubicBezTo>
                    <a:pt x="66" y="70"/>
                    <a:pt x="67" y="73"/>
                    <a:pt x="68" y="76"/>
                  </a:cubicBezTo>
                  <a:lnTo>
                    <a:pt x="55" y="76"/>
                  </a:lnTo>
                  <a:cubicBezTo>
                    <a:pt x="54" y="73"/>
                    <a:pt x="53" y="70"/>
                    <a:pt x="53" y="67"/>
                  </a:cubicBezTo>
                  <a:lnTo>
                    <a:pt x="53" y="67"/>
                  </a:lnTo>
                  <a:close/>
                  <a:moveTo>
                    <a:pt x="52" y="38"/>
                  </a:moveTo>
                  <a:lnTo>
                    <a:pt x="52" y="38"/>
                  </a:lnTo>
                  <a:cubicBezTo>
                    <a:pt x="47" y="40"/>
                    <a:pt x="40" y="42"/>
                    <a:pt x="31" y="43"/>
                  </a:cubicBezTo>
                  <a:cubicBezTo>
                    <a:pt x="26" y="44"/>
                    <a:pt x="22" y="45"/>
                    <a:pt x="20" y="46"/>
                  </a:cubicBezTo>
                  <a:cubicBezTo>
                    <a:pt x="18" y="47"/>
                    <a:pt x="16" y="48"/>
                    <a:pt x="15" y="50"/>
                  </a:cubicBezTo>
                  <a:cubicBezTo>
                    <a:pt x="14" y="52"/>
                    <a:pt x="13" y="54"/>
                    <a:pt x="13" y="56"/>
                  </a:cubicBezTo>
                  <a:cubicBezTo>
                    <a:pt x="13" y="59"/>
                    <a:pt x="14" y="62"/>
                    <a:pt x="17" y="64"/>
                  </a:cubicBezTo>
                  <a:cubicBezTo>
                    <a:pt x="20" y="67"/>
                    <a:pt x="23" y="68"/>
                    <a:pt x="28" y="68"/>
                  </a:cubicBezTo>
                  <a:cubicBezTo>
                    <a:pt x="33" y="68"/>
                    <a:pt x="37" y="67"/>
                    <a:pt x="41" y="64"/>
                  </a:cubicBezTo>
                  <a:cubicBezTo>
                    <a:pt x="45" y="62"/>
                    <a:pt x="48" y="59"/>
                    <a:pt x="50" y="56"/>
                  </a:cubicBezTo>
                  <a:cubicBezTo>
                    <a:pt x="51" y="53"/>
                    <a:pt x="52" y="49"/>
                    <a:pt x="52" y="43"/>
                  </a:cubicBezTo>
                  <a:lnTo>
                    <a:pt x="52" y="38"/>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15" name="Freeform 495"/>
            <p:cNvSpPr>
              <a:spLocks noEditPoints="1"/>
            </p:cNvSpPr>
            <p:nvPr/>
          </p:nvSpPr>
          <p:spPr bwMode="auto">
            <a:xfrm>
              <a:off x="1460" y="8846"/>
              <a:ext cx="79" cy="138"/>
            </a:xfrm>
            <a:custGeom>
              <a:avLst/>
              <a:gdLst/>
              <a:ahLst/>
              <a:cxnLst>
                <a:cxn ang="0">
                  <a:pos x="12" y="103"/>
                </a:cxn>
                <a:cxn ang="0">
                  <a:pos x="12" y="103"/>
                </a:cxn>
                <a:cxn ang="0">
                  <a:pos x="0" y="103"/>
                </a:cxn>
                <a:cxn ang="0">
                  <a:pos x="0" y="0"/>
                </a:cxn>
                <a:cxn ang="0">
                  <a:pos x="13" y="0"/>
                </a:cxn>
                <a:cxn ang="0">
                  <a:pos x="13" y="37"/>
                </a:cxn>
                <a:cxn ang="0">
                  <a:pos x="33" y="27"/>
                </a:cxn>
                <a:cxn ang="0">
                  <a:pos x="46" y="29"/>
                </a:cxn>
                <a:cxn ang="0">
                  <a:pos x="56" y="37"/>
                </a:cxn>
                <a:cxn ang="0">
                  <a:pos x="62" y="49"/>
                </a:cxn>
                <a:cxn ang="0">
                  <a:pos x="65" y="64"/>
                </a:cxn>
                <a:cxn ang="0">
                  <a:pos x="55" y="94"/>
                </a:cxn>
                <a:cxn ang="0">
                  <a:pos x="32" y="105"/>
                </a:cxn>
                <a:cxn ang="0">
                  <a:pos x="12" y="94"/>
                </a:cxn>
                <a:cxn ang="0">
                  <a:pos x="12" y="103"/>
                </a:cxn>
                <a:cxn ang="0">
                  <a:pos x="12" y="65"/>
                </a:cxn>
                <a:cxn ang="0">
                  <a:pos x="12" y="65"/>
                </a:cxn>
                <a:cxn ang="0">
                  <a:pos x="15" y="84"/>
                </a:cxn>
                <a:cxn ang="0">
                  <a:pos x="31" y="94"/>
                </a:cxn>
                <a:cxn ang="0">
                  <a:pos x="46" y="87"/>
                </a:cxn>
                <a:cxn ang="0">
                  <a:pos x="52" y="65"/>
                </a:cxn>
                <a:cxn ang="0">
                  <a:pos x="46" y="44"/>
                </a:cxn>
                <a:cxn ang="0">
                  <a:pos x="32" y="37"/>
                </a:cxn>
                <a:cxn ang="0">
                  <a:pos x="18" y="44"/>
                </a:cxn>
                <a:cxn ang="0">
                  <a:pos x="12" y="65"/>
                </a:cxn>
                <a:cxn ang="0">
                  <a:pos x="12" y="65"/>
                </a:cxn>
              </a:cxnLst>
              <a:rect l="0" t="0" r="r" b="b"/>
              <a:pathLst>
                <a:path w="65" h="105">
                  <a:moveTo>
                    <a:pt x="12" y="103"/>
                  </a:moveTo>
                  <a:lnTo>
                    <a:pt x="12" y="103"/>
                  </a:lnTo>
                  <a:lnTo>
                    <a:pt x="0" y="103"/>
                  </a:lnTo>
                  <a:lnTo>
                    <a:pt x="0" y="0"/>
                  </a:lnTo>
                  <a:lnTo>
                    <a:pt x="13" y="0"/>
                  </a:lnTo>
                  <a:lnTo>
                    <a:pt x="13" y="37"/>
                  </a:lnTo>
                  <a:cubicBezTo>
                    <a:pt x="18" y="30"/>
                    <a:pt x="25" y="27"/>
                    <a:pt x="33" y="27"/>
                  </a:cubicBezTo>
                  <a:cubicBezTo>
                    <a:pt x="38" y="27"/>
                    <a:pt x="42" y="27"/>
                    <a:pt x="46" y="29"/>
                  </a:cubicBezTo>
                  <a:cubicBezTo>
                    <a:pt x="50" y="31"/>
                    <a:pt x="54" y="34"/>
                    <a:pt x="56" y="37"/>
                  </a:cubicBezTo>
                  <a:cubicBezTo>
                    <a:pt x="59" y="40"/>
                    <a:pt x="61" y="44"/>
                    <a:pt x="62" y="49"/>
                  </a:cubicBezTo>
                  <a:cubicBezTo>
                    <a:pt x="64" y="54"/>
                    <a:pt x="65" y="59"/>
                    <a:pt x="65" y="64"/>
                  </a:cubicBezTo>
                  <a:cubicBezTo>
                    <a:pt x="65" y="77"/>
                    <a:pt x="61" y="87"/>
                    <a:pt x="55" y="94"/>
                  </a:cubicBezTo>
                  <a:cubicBezTo>
                    <a:pt x="49" y="101"/>
                    <a:pt x="41" y="105"/>
                    <a:pt x="32" y="105"/>
                  </a:cubicBezTo>
                  <a:cubicBezTo>
                    <a:pt x="24" y="105"/>
                    <a:pt x="17" y="101"/>
                    <a:pt x="12" y="94"/>
                  </a:cubicBezTo>
                  <a:lnTo>
                    <a:pt x="12" y="103"/>
                  </a:lnTo>
                  <a:close/>
                  <a:moveTo>
                    <a:pt x="12" y="65"/>
                  </a:moveTo>
                  <a:lnTo>
                    <a:pt x="12" y="65"/>
                  </a:lnTo>
                  <a:cubicBezTo>
                    <a:pt x="12" y="74"/>
                    <a:pt x="13" y="80"/>
                    <a:pt x="15" y="84"/>
                  </a:cubicBezTo>
                  <a:cubicBezTo>
                    <a:pt x="19" y="91"/>
                    <a:pt x="25" y="94"/>
                    <a:pt x="31" y="94"/>
                  </a:cubicBezTo>
                  <a:cubicBezTo>
                    <a:pt x="37" y="94"/>
                    <a:pt x="42" y="92"/>
                    <a:pt x="46" y="87"/>
                  </a:cubicBezTo>
                  <a:cubicBezTo>
                    <a:pt x="50" y="82"/>
                    <a:pt x="52" y="75"/>
                    <a:pt x="52" y="65"/>
                  </a:cubicBezTo>
                  <a:cubicBezTo>
                    <a:pt x="52" y="56"/>
                    <a:pt x="50" y="49"/>
                    <a:pt x="46" y="44"/>
                  </a:cubicBezTo>
                  <a:cubicBezTo>
                    <a:pt x="42" y="39"/>
                    <a:pt x="37" y="37"/>
                    <a:pt x="32" y="37"/>
                  </a:cubicBezTo>
                  <a:cubicBezTo>
                    <a:pt x="26" y="37"/>
                    <a:pt x="22" y="39"/>
                    <a:pt x="18" y="44"/>
                  </a:cubicBezTo>
                  <a:cubicBezTo>
                    <a:pt x="14" y="49"/>
                    <a:pt x="12" y="56"/>
                    <a:pt x="12" y="65"/>
                  </a:cubicBezTo>
                  <a:lnTo>
                    <a:pt x="12" y="6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16" name="Freeform 496"/>
            <p:cNvSpPr>
              <a:spLocks noEditPoints="1"/>
            </p:cNvSpPr>
            <p:nvPr/>
          </p:nvSpPr>
          <p:spPr bwMode="auto">
            <a:xfrm>
              <a:off x="1552" y="8881"/>
              <a:ext cx="85" cy="103"/>
            </a:xfrm>
            <a:custGeom>
              <a:avLst/>
              <a:gdLst/>
              <a:ahLst/>
              <a:cxnLst>
                <a:cxn ang="0">
                  <a:pos x="0" y="39"/>
                </a:cxn>
                <a:cxn ang="0">
                  <a:pos x="0" y="39"/>
                </a:cxn>
                <a:cxn ang="0">
                  <a:pos x="12" y="8"/>
                </a:cxn>
                <a:cxn ang="0">
                  <a:pos x="35" y="0"/>
                </a:cxn>
                <a:cxn ang="0">
                  <a:pos x="60" y="10"/>
                </a:cxn>
                <a:cxn ang="0">
                  <a:pos x="70" y="37"/>
                </a:cxn>
                <a:cxn ang="0">
                  <a:pos x="66" y="60"/>
                </a:cxn>
                <a:cxn ang="0">
                  <a:pos x="53" y="73"/>
                </a:cxn>
                <a:cxn ang="0">
                  <a:pos x="35" y="78"/>
                </a:cxn>
                <a:cxn ang="0">
                  <a:pos x="10" y="68"/>
                </a:cxn>
                <a:cxn ang="0">
                  <a:pos x="0" y="39"/>
                </a:cxn>
                <a:cxn ang="0">
                  <a:pos x="0" y="39"/>
                </a:cxn>
                <a:cxn ang="0">
                  <a:pos x="13" y="39"/>
                </a:cxn>
                <a:cxn ang="0">
                  <a:pos x="13" y="39"/>
                </a:cxn>
                <a:cxn ang="0">
                  <a:pos x="19" y="60"/>
                </a:cxn>
                <a:cxn ang="0">
                  <a:pos x="35" y="67"/>
                </a:cxn>
                <a:cxn ang="0">
                  <a:pos x="51" y="60"/>
                </a:cxn>
                <a:cxn ang="0">
                  <a:pos x="57" y="38"/>
                </a:cxn>
                <a:cxn ang="0">
                  <a:pos x="51" y="17"/>
                </a:cxn>
                <a:cxn ang="0">
                  <a:pos x="35" y="10"/>
                </a:cxn>
                <a:cxn ang="0">
                  <a:pos x="19" y="17"/>
                </a:cxn>
                <a:cxn ang="0">
                  <a:pos x="13" y="39"/>
                </a:cxn>
                <a:cxn ang="0">
                  <a:pos x="13" y="39"/>
                </a:cxn>
              </a:cxnLst>
              <a:rect l="0" t="0" r="r" b="b"/>
              <a:pathLst>
                <a:path w="70" h="78">
                  <a:moveTo>
                    <a:pt x="0" y="39"/>
                  </a:moveTo>
                  <a:lnTo>
                    <a:pt x="0" y="39"/>
                  </a:lnTo>
                  <a:cubicBezTo>
                    <a:pt x="0" y="25"/>
                    <a:pt x="4" y="14"/>
                    <a:pt x="12" y="8"/>
                  </a:cubicBezTo>
                  <a:cubicBezTo>
                    <a:pt x="18" y="2"/>
                    <a:pt x="26" y="0"/>
                    <a:pt x="35" y="0"/>
                  </a:cubicBezTo>
                  <a:cubicBezTo>
                    <a:pt x="46" y="0"/>
                    <a:pt x="54" y="3"/>
                    <a:pt x="60" y="10"/>
                  </a:cubicBezTo>
                  <a:cubicBezTo>
                    <a:pt x="67" y="16"/>
                    <a:pt x="70" y="26"/>
                    <a:pt x="70" y="37"/>
                  </a:cubicBezTo>
                  <a:cubicBezTo>
                    <a:pt x="70" y="47"/>
                    <a:pt x="69" y="55"/>
                    <a:pt x="66" y="60"/>
                  </a:cubicBezTo>
                  <a:cubicBezTo>
                    <a:pt x="63" y="66"/>
                    <a:pt x="59" y="70"/>
                    <a:pt x="53" y="73"/>
                  </a:cubicBezTo>
                  <a:cubicBezTo>
                    <a:pt x="48" y="76"/>
                    <a:pt x="42" y="78"/>
                    <a:pt x="35" y="78"/>
                  </a:cubicBezTo>
                  <a:cubicBezTo>
                    <a:pt x="25" y="78"/>
                    <a:pt x="16" y="74"/>
                    <a:pt x="10" y="68"/>
                  </a:cubicBezTo>
                  <a:cubicBezTo>
                    <a:pt x="3" y="61"/>
                    <a:pt x="0" y="51"/>
                    <a:pt x="0" y="39"/>
                  </a:cubicBezTo>
                  <a:lnTo>
                    <a:pt x="0" y="39"/>
                  </a:lnTo>
                  <a:close/>
                  <a:moveTo>
                    <a:pt x="13" y="39"/>
                  </a:moveTo>
                  <a:lnTo>
                    <a:pt x="13" y="39"/>
                  </a:lnTo>
                  <a:cubicBezTo>
                    <a:pt x="13" y="48"/>
                    <a:pt x="15" y="55"/>
                    <a:pt x="19" y="60"/>
                  </a:cubicBezTo>
                  <a:cubicBezTo>
                    <a:pt x="24" y="65"/>
                    <a:pt x="29" y="67"/>
                    <a:pt x="35" y="67"/>
                  </a:cubicBezTo>
                  <a:cubicBezTo>
                    <a:pt x="42" y="67"/>
                    <a:pt x="47" y="65"/>
                    <a:pt x="51" y="60"/>
                  </a:cubicBezTo>
                  <a:cubicBezTo>
                    <a:pt x="55" y="55"/>
                    <a:pt x="57" y="48"/>
                    <a:pt x="57" y="38"/>
                  </a:cubicBezTo>
                  <a:cubicBezTo>
                    <a:pt x="57" y="29"/>
                    <a:pt x="55" y="22"/>
                    <a:pt x="51" y="17"/>
                  </a:cubicBezTo>
                  <a:cubicBezTo>
                    <a:pt x="47" y="12"/>
                    <a:pt x="41" y="10"/>
                    <a:pt x="35" y="10"/>
                  </a:cubicBezTo>
                  <a:cubicBezTo>
                    <a:pt x="29" y="10"/>
                    <a:pt x="24" y="12"/>
                    <a:pt x="19" y="17"/>
                  </a:cubicBezTo>
                  <a:cubicBezTo>
                    <a:pt x="15" y="22"/>
                    <a:pt x="13" y="29"/>
                    <a:pt x="13" y="39"/>
                  </a:cubicBezTo>
                  <a:lnTo>
                    <a:pt x="13" y="3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17" name="Freeform 497"/>
            <p:cNvSpPr>
              <a:spLocks/>
            </p:cNvSpPr>
            <p:nvPr/>
          </p:nvSpPr>
          <p:spPr bwMode="auto">
            <a:xfrm>
              <a:off x="1655" y="8881"/>
              <a:ext cx="49" cy="101"/>
            </a:xfrm>
            <a:custGeom>
              <a:avLst/>
              <a:gdLst/>
              <a:ahLst/>
              <a:cxnLst>
                <a:cxn ang="0">
                  <a:pos x="0" y="76"/>
                </a:cxn>
                <a:cxn ang="0">
                  <a:pos x="0" y="76"/>
                </a:cxn>
                <a:cxn ang="0">
                  <a:pos x="0" y="1"/>
                </a:cxn>
                <a:cxn ang="0">
                  <a:pos x="11" y="1"/>
                </a:cxn>
                <a:cxn ang="0">
                  <a:pos x="11" y="13"/>
                </a:cxn>
                <a:cxn ang="0">
                  <a:pos x="19" y="2"/>
                </a:cxn>
                <a:cxn ang="0">
                  <a:pos x="27" y="0"/>
                </a:cxn>
                <a:cxn ang="0">
                  <a:pos x="40" y="4"/>
                </a:cxn>
                <a:cxn ang="0">
                  <a:pos x="36" y="15"/>
                </a:cxn>
                <a:cxn ang="0">
                  <a:pos x="27" y="13"/>
                </a:cxn>
                <a:cxn ang="0">
                  <a:pos x="19" y="15"/>
                </a:cxn>
                <a:cxn ang="0">
                  <a:pos x="15" y="22"/>
                </a:cxn>
                <a:cxn ang="0">
                  <a:pos x="12" y="37"/>
                </a:cxn>
                <a:cxn ang="0">
                  <a:pos x="12" y="76"/>
                </a:cxn>
                <a:cxn ang="0">
                  <a:pos x="0" y="76"/>
                </a:cxn>
              </a:cxnLst>
              <a:rect l="0" t="0" r="r" b="b"/>
              <a:pathLst>
                <a:path w="40" h="76">
                  <a:moveTo>
                    <a:pt x="0" y="76"/>
                  </a:moveTo>
                  <a:lnTo>
                    <a:pt x="0" y="76"/>
                  </a:lnTo>
                  <a:lnTo>
                    <a:pt x="0" y="1"/>
                  </a:lnTo>
                  <a:lnTo>
                    <a:pt x="11" y="1"/>
                  </a:lnTo>
                  <a:lnTo>
                    <a:pt x="11" y="13"/>
                  </a:lnTo>
                  <a:cubicBezTo>
                    <a:pt x="14" y="7"/>
                    <a:pt x="17" y="4"/>
                    <a:pt x="19" y="2"/>
                  </a:cubicBezTo>
                  <a:cubicBezTo>
                    <a:pt x="22" y="0"/>
                    <a:pt x="24" y="0"/>
                    <a:pt x="27" y="0"/>
                  </a:cubicBezTo>
                  <a:cubicBezTo>
                    <a:pt x="32" y="0"/>
                    <a:pt x="36" y="1"/>
                    <a:pt x="40" y="4"/>
                  </a:cubicBezTo>
                  <a:lnTo>
                    <a:pt x="36" y="15"/>
                  </a:lnTo>
                  <a:cubicBezTo>
                    <a:pt x="33" y="14"/>
                    <a:pt x="30" y="13"/>
                    <a:pt x="27" y="13"/>
                  </a:cubicBezTo>
                  <a:cubicBezTo>
                    <a:pt x="24" y="13"/>
                    <a:pt x="21" y="13"/>
                    <a:pt x="19" y="15"/>
                  </a:cubicBezTo>
                  <a:cubicBezTo>
                    <a:pt x="17" y="17"/>
                    <a:pt x="15" y="19"/>
                    <a:pt x="15" y="22"/>
                  </a:cubicBezTo>
                  <a:cubicBezTo>
                    <a:pt x="13" y="27"/>
                    <a:pt x="12" y="31"/>
                    <a:pt x="12" y="37"/>
                  </a:cubicBezTo>
                  <a:lnTo>
                    <a:pt x="12" y="76"/>
                  </a:lnTo>
                  <a:lnTo>
                    <a:pt x="0" y="7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18" name="Freeform 498"/>
            <p:cNvSpPr>
              <a:spLocks noEditPoints="1"/>
            </p:cNvSpPr>
            <p:nvPr/>
          </p:nvSpPr>
          <p:spPr bwMode="auto">
            <a:xfrm>
              <a:off x="1342" y="8577"/>
              <a:ext cx="110" cy="136"/>
            </a:xfrm>
            <a:custGeom>
              <a:avLst/>
              <a:gdLst/>
              <a:ahLst/>
              <a:cxnLst>
                <a:cxn ang="0">
                  <a:pos x="0" y="103"/>
                </a:cxn>
                <a:cxn ang="0">
                  <a:pos x="0" y="103"/>
                </a:cxn>
                <a:cxn ang="0">
                  <a:pos x="0" y="0"/>
                </a:cxn>
                <a:cxn ang="0">
                  <a:pos x="45" y="0"/>
                </a:cxn>
                <a:cxn ang="0">
                  <a:pos x="66" y="2"/>
                </a:cxn>
                <a:cxn ang="0">
                  <a:pos x="78" y="12"/>
                </a:cxn>
                <a:cxn ang="0">
                  <a:pos x="82" y="28"/>
                </a:cxn>
                <a:cxn ang="0">
                  <a:pos x="75" y="46"/>
                </a:cxn>
                <a:cxn ang="0">
                  <a:pos x="53" y="56"/>
                </a:cxn>
                <a:cxn ang="0">
                  <a:pos x="61" y="61"/>
                </a:cxn>
                <a:cxn ang="0">
                  <a:pos x="73" y="75"/>
                </a:cxn>
                <a:cxn ang="0">
                  <a:pos x="90" y="103"/>
                </a:cxn>
                <a:cxn ang="0">
                  <a:pos x="73" y="103"/>
                </a:cxn>
                <a:cxn ang="0">
                  <a:pos x="60" y="81"/>
                </a:cxn>
                <a:cxn ang="0">
                  <a:pos x="50" y="67"/>
                </a:cxn>
                <a:cxn ang="0">
                  <a:pos x="43" y="60"/>
                </a:cxn>
                <a:cxn ang="0">
                  <a:pos x="37" y="57"/>
                </a:cxn>
                <a:cxn ang="0">
                  <a:pos x="29" y="57"/>
                </a:cxn>
                <a:cxn ang="0">
                  <a:pos x="13" y="57"/>
                </a:cxn>
                <a:cxn ang="0">
                  <a:pos x="13" y="103"/>
                </a:cxn>
                <a:cxn ang="0">
                  <a:pos x="0" y="103"/>
                </a:cxn>
                <a:cxn ang="0">
                  <a:pos x="13" y="45"/>
                </a:cxn>
                <a:cxn ang="0">
                  <a:pos x="13" y="45"/>
                </a:cxn>
                <a:cxn ang="0">
                  <a:pos x="43" y="45"/>
                </a:cxn>
                <a:cxn ang="0">
                  <a:pos x="57" y="43"/>
                </a:cxn>
                <a:cxn ang="0">
                  <a:pos x="65" y="37"/>
                </a:cxn>
                <a:cxn ang="0">
                  <a:pos x="68" y="28"/>
                </a:cxn>
                <a:cxn ang="0">
                  <a:pos x="63" y="16"/>
                </a:cxn>
                <a:cxn ang="0">
                  <a:pos x="46" y="11"/>
                </a:cxn>
                <a:cxn ang="0">
                  <a:pos x="13" y="11"/>
                </a:cxn>
                <a:cxn ang="0">
                  <a:pos x="13" y="45"/>
                </a:cxn>
              </a:cxnLst>
              <a:rect l="0" t="0" r="r" b="b"/>
              <a:pathLst>
                <a:path w="90" h="103">
                  <a:moveTo>
                    <a:pt x="0" y="103"/>
                  </a:moveTo>
                  <a:lnTo>
                    <a:pt x="0" y="103"/>
                  </a:lnTo>
                  <a:lnTo>
                    <a:pt x="0" y="0"/>
                  </a:lnTo>
                  <a:lnTo>
                    <a:pt x="45" y="0"/>
                  </a:lnTo>
                  <a:cubicBezTo>
                    <a:pt x="55" y="0"/>
                    <a:pt x="62" y="1"/>
                    <a:pt x="66" y="2"/>
                  </a:cubicBezTo>
                  <a:cubicBezTo>
                    <a:pt x="71" y="4"/>
                    <a:pt x="75" y="7"/>
                    <a:pt x="78" y="12"/>
                  </a:cubicBezTo>
                  <a:cubicBezTo>
                    <a:pt x="81" y="17"/>
                    <a:pt x="82" y="22"/>
                    <a:pt x="82" y="28"/>
                  </a:cubicBezTo>
                  <a:cubicBezTo>
                    <a:pt x="82" y="35"/>
                    <a:pt x="80" y="41"/>
                    <a:pt x="75" y="46"/>
                  </a:cubicBezTo>
                  <a:cubicBezTo>
                    <a:pt x="70" y="51"/>
                    <a:pt x="63" y="54"/>
                    <a:pt x="53" y="56"/>
                  </a:cubicBezTo>
                  <a:cubicBezTo>
                    <a:pt x="57" y="58"/>
                    <a:pt x="59" y="59"/>
                    <a:pt x="61" y="61"/>
                  </a:cubicBezTo>
                  <a:cubicBezTo>
                    <a:pt x="65" y="65"/>
                    <a:pt x="69" y="69"/>
                    <a:pt x="73" y="75"/>
                  </a:cubicBezTo>
                  <a:lnTo>
                    <a:pt x="90" y="103"/>
                  </a:lnTo>
                  <a:lnTo>
                    <a:pt x="73" y="103"/>
                  </a:lnTo>
                  <a:lnTo>
                    <a:pt x="60" y="81"/>
                  </a:lnTo>
                  <a:cubicBezTo>
                    <a:pt x="56" y="75"/>
                    <a:pt x="52" y="70"/>
                    <a:pt x="50" y="67"/>
                  </a:cubicBezTo>
                  <a:cubicBezTo>
                    <a:pt x="47" y="64"/>
                    <a:pt x="45" y="61"/>
                    <a:pt x="43" y="60"/>
                  </a:cubicBezTo>
                  <a:cubicBezTo>
                    <a:pt x="41" y="59"/>
                    <a:pt x="39" y="58"/>
                    <a:pt x="37" y="57"/>
                  </a:cubicBezTo>
                  <a:cubicBezTo>
                    <a:pt x="35" y="57"/>
                    <a:pt x="33" y="57"/>
                    <a:pt x="29" y="57"/>
                  </a:cubicBezTo>
                  <a:lnTo>
                    <a:pt x="13" y="57"/>
                  </a:lnTo>
                  <a:lnTo>
                    <a:pt x="13" y="103"/>
                  </a:lnTo>
                  <a:lnTo>
                    <a:pt x="0" y="103"/>
                  </a:lnTo>
                  <a:close/>
                  <a:moveTo>
                    <a:pt x="13" y="45"/>
                  </a:moveTo>
                  <a:lnTo>
                    <a:pt x="13" y="45"/>
                  </a:lnTo>
                  <a:lnTo>
                    <a:pt x="43" y="45"/>
                  </a:lnTo>
                  <a:cubicBezTo>
                    <a:pt x="49" y="45"/>
                    <a:pt x="54" y="44"/>
                    <a:pt x="57" y="43"/>
                  </a:cubicBezTo>
                  <a:cubicBezTo>
                    <a:pt x="61" y="42"/>
                    <a:pt x="63" y="40"/>
                    <a:pt x="65" y="37"/>
                  </a:cubicBezTo>
                  <a:cubicBezTo>
                    <a:pt x="67" y="34"/>
                    <a:pt x="68" y="31"/>
                    <a:pt x="68" y="28"/>
                  </a:cubicBezTo>
                  <a:cubicBezTo>
                    <a:pt x="68" y="23"/>
                    <a:pt x="66" y="19"/>
                    <a:pt x="63" y="16"/>
                  </a:cubicBezTo>
                  <a:cubicBezTo>
                    <a:pt x="59" y="13"/>
                    <a:pt x="54" y="11"/>
                    <a:pt x="46" y="11"/>
                  </a:cubicBezTo>
                  <a:lnTo>
                    <a:pt x="13" y="11"/>
                  </a:lnTo>
                  <a:lnTo>
                    <a:pt x="13" y="4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19" name="Freeform 499"/>
            <p:cNvSpPr>
              <a:spLocks noEditPoints="1"/>
            </p:cNvSpPr>
            <p:nvPr/>
          </p:nvSpPr>
          <p:spPr bwMode="auto">
            <a:xfrm>
              <a:off x="1462" y="8612"/>
              <a:ext cx="82" cy="103"/>
            </a:xfrm>
            <a:custGeom>
              <a:avLst/>
              <a:gdLst/>
              <a:ahLst/>
              <a:cxnLst>
                <a:cxn ang="0">
                  <a:pos x="55" y="53"/>
                </a:cxn>
                <a:cxn ang="0">
                  <a:pos x="55" y="53"/>
                </a:cxn>
                <a:cxn ang="0">
                  <a:pos x="68" y="54"/>
                </a:cxn>
                <a:cxn ang="0">
                  <a:pos x="56" y="72"/>
                </a:cxn>
                <a:cxn ang="0">
                  <a:pos x="35" y="78"/>
                </a:cxn>
                <a:cxn ang="0">
                  <a:pos x="9" y="68"/>
                </a:cxn>
                <a:cxn ang="0">
                  <a:pos x="0" y="40"/>
                </a:cxn>
                <a:cxn ang="0">
                  <a:pos x="9" y="11"/>
                </a:cxn>
                <a:cxn ang="0">
                  <a:pos x="34" y="0"/>
                </a:cxn>
                <a:cxn ang="0">
                  <a:pos x="59" y="11"/>
                </a:cxn>
                <a:cxn ang="0">
                  <a:pos x="68" y="39"/>
                </a:cxn>
                <a:cxn ang="0">
                  <a:pos x="68" y="43"/>
                </a:cxn>
                <a:cxn ang="0">
                  <a:pos x="13" y="43"/>
                </a:cxn>
                <a:cxn ang="0">
                  <a:pos x="20" y="61"/>
                </a:cxn>
                <a:cxn ang="0">
                  <a:pos x="35" y="68"/>
                </a:cxn>
                <a:cxn ang="0">
                  <a:pos x="47" y="64"/>
                </a:cxn>
                <a:cxn ang="0">
                  <a:pos x="55" y="53"/>
                </a:cxn>
                <a:cxn ang="0">
                  <a:pos x="55" y="53"/>
                </a:cxn>
                <a:cxn ang="0">
                  <a:pos x="13" y="32"/>
                </a:cxn>
                <a:cxn ang="0">
                  <a:pos x="13" y="32"/>
                </a:cxn>
                <a:cxn ang="0">
                  <a:pos x="55" y="32"/>
                </a:cxn>
                <a:cxn ang="0">
                  <a:pos x="50" y="18"/>
                </a:cxn>
                <a:cxn ang="0">
                  <a:pos x="35" y="11"/>
                </a:cxn>
                <a:cxn ang="0">
                  <a:pos x="20" y="17"/>
                </a:cxn>
                <a:cxn ang="0">
                  <a:pos x="13" y="32"/>
                </a:cxn>
                <a:cxn ang="0">
                  <a:pos x="13" y="32"/>
                </a:cxn>
              </a:cxnLst>
              <a:rect l="0" t="0" r="r" b="b"/>
              <a:pathLst>
                <a:path w="68" h="78">
                  <a:moveTo>
                    <a:pt x="55" y="53"/>
                  </a:moveTo>
                  <a:lnTo>
                    <a:pt x="55" y="53"/>
                  </a:lnTo>
                  <a:lnTo>
                    <a:pt x="68" y="54"/>
                  </a:lnTo>
                  <a:cubicBezTo>
                    <a:pt x="66" y="62"/>
                    <a:pt x="62" y="68"/>
                    <a:pt x="56" y="72"/>
                  </a:cubicBezTo>
                  <a:cubicBezTo>
                    <a:pt x="51" y="76"/>
                    <a:pt x="44" y="78"/>
                    <a:pt x="35" y="78"/>
                  </a:cubicBezTo>
                  <a:cubicBezTo>
                    <a:pt x="24" y="78"/>
                    <a:pt x="16" y="75"/>
                    <a:pt x="9" y="68"/>
                  </a:cubicBezTo>
                  <a:cubicBezTo>
                    <a:pt x="3" y="62"/>
                    <a:pt x="0" y="52"/>
                    <a:pt x="0" y="40"/>
                  </a:cubicBezTo>
                  <a:cubicBezTo>
                    <a:pt x="0" y="27"/>
                    <a:pt x="3" y="18"/>
                    <a:pt x="9" y="11"/>
                  </a:cubicBezTo>
                  <a:cubicBezTo>
                    <a:pt x="16" y="4"/>
                    <a:pt x="24" y="0"/>
                    <a:pt x="34" y="0"/>
                  </a:cubicBezTo>
                  <a:cubicBezTo>
                    <a:pt x="44" y="0"/>
                    <a:pt x="53" y="4"/>
                    <a:pt x="59" y="11"/>
                  </a:cubicBezTo>
                  <a:cubicBezTo>
                    <a:pt x="65" y="17"/>
                    <a:pt x="68" y="27"/>
                    <a:pt x="68" y="39"/>
                  </a:cubicBezTo>
                  <a:cubicBezTo>
                    <a:pt x="68" y="40"/>
                    <a:pt x="68" y="41"/>
                    <a:pt x="68" y="43"/>
                  </a:cubicBezTo>
                  <a:lnTo>
                    <a:pt x="13" y="43"/>
                  </a:lnTo>
                  <a:cubicBezTo>
                    <a:pt x="13" y="51"/>
                    <a:pt x="15" y="57"/>
                    <a:pt x="20" y="61"/>
                  </a:cubicBezTo>
                  <a:cubicBezTo>
                    <a:pt x="24" y="66"/>
                    <a:pt x="29" y="68"/>
                    <a:pt x="35" y="68"/>
                  </a:cubicBezTo>
                  <a:cubicBezTo>
                    <a:pt x="40" y="68"/>
                    <a:pt x="44" y="67"/>
                    <a:pt x="47" y="64"/>
                  </a:cubicBezTo>
                  <a:cubicBezTo>
                    <a:pt x="50" y="62"/>
                    <a:pt x="53" y="58"/>
                    <a:pt x="55" y="53"/>
                  </a:cubicBezTo>
                  <a:lnTo>
                    <a:pt x="55" y="53"/>
                  </a:lnTo>
                  <a:close/>
                  <a:moveTo>
                    <a:pt x="13" y="32"/>
                  </a:moveTo>
                  <a:lnTo>
                    <a:pt x="13" y="32"/>
                  </a:lnTo>
                  <a:lnTo>
                    <a:pt x="55" y="32"/>
                  </a:lnTo>
                  <a:cubicBezTo>
                    <a:pt x="54" y="26"/>
                    <a:pt x="53" y="21"/>
                    <a:pt x="50" y="18"/>
                  </a:cubicBezTo>
                  <a:cubicBezTo>
                    <a:pt x="46" y="13"/>
                    <a:pt x="41" y="11"/>
                    <a:pt x="35" y="11"/>
                  </a:cubicBezTo>
                  <a:cubicBezTo>
                    <a:pt x="29" y="11"/>
                    <a:pt x="24" y="13"/>
                    <a:pt x="20" y="17"/>
                  </a:cubicBezTo>
                  <a:cubicBezTo>
                    <a:pt x="16" y="20"/>
                    <a:pt x="14" y="26"/>
                    <a:pt x="13" y="32"/>
                  </a:cubicBezTo>
                  <a:lnTo>
                    <a:pt x="13" y="32"/>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20" name="Freeform 500"/>
            <p:cNvSpPr>
              <a:spLocks/>
            </p:cNvSpPr>
            <p:nvPr/>
          </p:nvSpPr>
          <p:spPr bwMode="auto">
            <a:xfrm>
              <a:off x="1554" y="8614"/>
              <a:ext cx="84" cy="99"/>
            </a:xfrm>
            <a:custGeom>
              <a:avLst/>
              <a:gdLst/>
              <a:ahLst/>
              <a:cxnLst>
                <a:cxn ang="0">
                  <a:pos x="29" y="75"/>
                </a:cxn>
                <a:cxn ang="0">
                  <a:pos x="29" y="75"/>
                </a:cxn>
                <a:cxn ang="0">
                  <a:pos x="0" y="0"/>
                </a:cxn>
                <a:cxn ang="0">
                  <a:pos x="13" y="0"/>
                </a:cxn>
                <a:cxn ang="0">
                  <a:pos x="30" y="45"/>
                </a:cxn>
                <a:cxn ang="0">
                  <a:pos x="34" y="60"/>
                </a:cxn>
                <a:cxn ang="0">
                  <a:pos x="39" y="46"/>
                </a:cxn>
                <a:cxn ang="0">
                  <a:pos x="56" y="0"/>
                </a:cxn>
                <a:cxn ang="0">
                  <a:pos x="69" y="0"/>
                </a:cxn>
                <a:cxn ang="0">
                  <a:pos x="40" y="75"/>
                </a:cxn>
                <a:cxn ang="0">
                  <a:pos x="29" y="75"/>
                </a:cxn>
              </a:cxnLst>
              <a:rect l="0" t="0" r="r" b="b"/>
              <a:pathLst>
                <a:path w="69" h="75">
                  <a:moveTo>
                    <a:pt x="29" y="75"/>
                  </a:moveTo>
                  <a:lnTo>
                    <a:pt x="29" y="75"/>
                  </a:lnTo>
                  <a:lnTo>
                    <a:pt x="0" y="0"/>
                  </a:lnTo>
                  <a:lnTo>
                    <a:pt x="13" y="0"/>
                  </a:lnTo>
                  <a:lnTo>
                    <a:pt x="30" y="45"/>
                  </a:lnTo>
                  <a:cubicBezTo>
                    <a:pt x="31" y="50"/>
                    <a:pt x="33" y="55"/>
                    <a:pt x="34" y="60"/>
                  </a:cubicBezTo>
                  <a:cubicBezTo>
                    <a:pt x="35" y="56"/>
                    <a:pt x="37" y="51"/>
                    <a:pt x="39" y="46"/>
                  </a:cubicBezTo>
                  <a:lnTo>
                    <a:pt x="56" y="0"/>
                  </a:lnTo>
                  <a:lnTo>
                    <a:pt x="69" y="0"/>
                  </a:lnTo>
                  <a:lnTo>
                    <a:pt x="40" y="75"/>
                  </a:lnTo>
                  <a:lnTo>
                    <a:pt x="29" y="7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21" name="Freeform 501"/>
            <p:cNvSpPr>
              <a:spLocks noEditPoints="1"/>
            </p:cNvSpPr>
            <p:nvPr/>
          </p:nvSpPr>
          <p:spPr bwMode="auto">
            <a:xfrm>
              <a:off x="1647" y="8612"/>
              <a:ext cx="82" cy="103"/>
            </a:xfrm>
            <a:custGeom>
              <a:avLst/>
              <a:gdLst/>
              <a:ahLst/>
              <a:cxnLst>
                <a:cxn ang="0">
                  <a:pos x="55" y="53"/>
                </a:cxn>
                <a:cxn ang="0">
                  <a:pos x="55" y="53"/>
                </a:cxn>
                <a:cxn ang="0">
                  <a:pos x="68" y="54"/>
                </a:cxn>
                <a:cxn ang="0">
                  <a:pos x="56" y="72"/>
                </a:cxn>
                <a:cxn ang="0">
                  <a:pos x="35" y="78"/>
                </a:cxn>
                <a:cxn ang="0">
                  <a:pos x="9" y="68"/>
                </a:cxn>
                <a:cxn ang="0">
                  <a:pos x="0" y="40"/>
                </a:cxn>
                <a:cxn ang="0">
                  <a:pos x="9" y="11"/>
                </a:cxn>
                <a:cxn ang="0">
                  <a:pos x="34" y="0"/>
                </a:cxn>
                <a:cxn ang="0">
                  <a:pos x="59" y="11"/>
                </a:cxn>
                <a:cxn ang="0">
                  <a:pos x="68" y="39"/>
                </a:cxn>
                <a:cxn ang="0">
                  <a:pos x="68" y="43"/>
                </a:cxn>
                <a:cxn ang="0">
                  <a:pos x="13" y="43"/>
                </a:cxn>
                <a:cxn ang="0">
                  <a:pos x="20" y="61"/>
                </a:cxn>
                <a:cxn ang="0">
                  <a:pos x="35" y="68"/>
                </a:cxn>
                <a:cxn ang="0">
                  <a:pos x="47" y="64"/>
                </a:cxn>
                <a:cxn ang="0">
                  <a:pos x="55" y="53"/>
                </a:cxn>
                <a:cxn ang="0">
                  <a:pos x="55" y="53"/>
                </a:cxn>
                <a:cxn ang="0">
                  <a:pos x="13" y="32"/>
                </a:cxn>
                <a:cxn ang="0">
                  <a:pos x="13" y="32"/>
                </a:cxn>
                <a:cxn ang="0">
                  <a:pos x="55" y="32"/>
                </a:cxn>
                <a:cxn ang="0">
                  <a:pos x="50" y="18"/>
                </a:cxn>
                <a:cxn ang="0">
                  <a:pos x="35" y="11"/>
                </a:cxn>
                <a:cxn ang="0">
                  <a:pos x="20" y="17"/>
                </a:cxn>
                <a:cxn ang="0">
                  <a:pos x="13" y="32"/>
                </a:cxn>
                <a:cxn ang="0">
                  <a:pos x="13" y="32"/>
                </a:cxn>
              </a:cxnLst>
              <a:rect l="0" t="0" r="r" b="b"/>
              <a:pathLst>
                <a:path w="68" h="78">
                  <a:moveTo>
                    <a:pt x="55" y="53"/>
                  </a:moveTo>
                  <a:lnTo>
                    <a:pt x="55" y="53"/>
                  </a:lnTo>
                  <a:lnTo>
                    <a:pt x="68" y="54"/>
                  </a:lnTo>
                  <a:cubicBezTo>
                    <a:pt x="66" y="62"/>
                    <a:pt x="62" y="68"/>
                    <a:pt x="56" y="72"/>
                  </a:cubicBezTo>
                  <a:cubicBezTo>
                    <a:pt x="51" y="76"/>
                    <a:pt x="44" y="78"/>
                    <a:pt x="35" y="78"/>
                  </a:cubicBezTo>
                  <a:cubicBezTo>
                    <a:pt x="24" y="78"/>
                    <a:pt x="16" y="75"/>
                    <a:pt x="9" y="68"/>
                  </a:cubicBezTo>
                  <a:cubicBezTo>
                    <a:pt x="3" y="62"/>
                    <a:pt x="0" y="52"/>
                    <a:pt x="0" y="40"/>
                  </a:cubicBezTo>
                  <a:cubicBezTo>
                    <a:pt x="0" y="27"/>
                    <a:pt x="3" y="18"/>
                    <a:pt x="9" y="11"/>
                  </a:cubicBezTo>
                  <a:cubicBezTo>
                    <a:pt x="16" y="4"/>
                    <a:pt x="24" y="0"/>
                    <a:pt x="34" y="0"/>
                  </a:cubicBezTo>
                  <a:cubicBezTo>
                    <a:pt x="44" y="0"/>
                    <a:pt x="53" y="4"/>
                    <a:pt x="59" y="11"/>
                  </a:cubicBezTo>
                  <a:cubicBezTo>
                    <a:pt x="65" y="17"/>
                    <a:pt x="68" y="27"/>
                    <a:pt x="68" y="39"/>
                  </a:cubicBezTo>
                  <a:cubicBezTo>
                    <a:pt x="68" y="40"/>
                    <a:pt x="68" y="41"/>
                    <a:pt x="68" y="43"/>
                  </a:cubicBezTo>
                  <a:lnTo>
                    <a:pt x="13" y="43"/>
                  </a:lnTo>
                  <a:cubicBezTo>
                    <a:pt x="13" y="51"/>
                    <a:pt x="15" y="57"/>
                    <a:pt x="20" y="61"/>
                  </a:cubicBezTo>
                  <a:cubicBezTo>
                    <a:pt x="24" y="66"/>
                    <a:pt x="29" y="68"/>
                    <a:pt x="35" y="68"/>
                  </a:cubicBezTo>
                  <a:cubicBezTo>
                    <a:pt x="40" y="68"/>
                    <a:pt x="44" y="67"/>
                    <a:pt x="47" y="64"/>
                  </a:cubicBezTo>
                  <a:cubicBezTo>
                    <a:pt x="50" y="62"/>
                    <a:pt x="53" y="58"/>
                    <a:pt x="55" y="53"/>
                  </a:cubicBezTo>
                  <a:lnTo>
                    <a:pt x="55" y="53"/>
                  </a:lnTo>
                  <a:close/>
                  <a:moveTo>
                    <a:pt x="13" y="32"/>
                  </a:moveTo>
                  <a:lnTo>
                    <a:pt x="13" y="32"/>
                  </a:lnTo>
                  <a:lnTo>
                    <a:pt x="55" y="32"/>
                  </a:lnTo>
                  <a:cubicBezTo>
                    <a:pt x="54" y="26"/>
                    <a:pt x="53" y="21"/>
                    <a:pt x="50" y="18"/>
                  </a:cubicBezTo>
                  <a:cubicBezTo>
                    <a:pt x="46" y="13"/>
                    <a:pt x="41" y="11"/>
                    <a:pt x="35" y="11"/>
                  </a:cubicBezTo>
                  <a:cubicBezTo>
                    <a:pt x="29" y="11"/>
                    <a:pt x="24" y="13"/>
                    <a:pt x="20" y="17"/>
                  </a:cubicBezTo>
                  <a:cubicBezTo>
                    <a:pt x="16" y="20"/>
                    <a:pt x="14" y="26"/>
                    <a:pt x="13" y="32"/>
                  </a:cubicBezTo>
                  <a:lnTo>
                    <a:pt x="13" y="32"/>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22" name="Freeform 502"/>
            <p:cNvSpPr>
              <a:spLocks/>
            </p:cNvSpPr>
            <p:nvPr/>
          </p:nvSpPr>
          <p:spPr bwMode="auto">
            <a:xfrm>
              <a:off x="1749" y="8612"/>
              <a:ext cx="73" cy="101"/>
            </a:xfrm>
            <a:custGeom>
              <a:avLst/>
              <a:gdLst/>
              <a:ahLst/>
              <a:cxnLst>
                <a:cxn ang="0">
                  <a:pos x="0" y="77"/>
                </a:cxn>
                <a:cxn ang="0">
                  <a:pos x="0" y="77"/>
                </a:cxn>
                <a:cxn ang="0">
                  <a:pos x="0" y="2"/>
                </a:cxn>
                <a:cxn ang="0">
                  <a:pos x="11" y="2"/>
                </a:cxn>
                <a:cxn ang="0">
                  <a:pos x="11" y="13"/>
                </a:cxn>
                <a:cxn ang="0">
                  <a:pos x="35" y="0"/>
                </a:cxn>
                <a:cxn ang="0">
                  <a:pos x="47" y="3"/>
                </a:cxn>
                <a:cxn ang="0">
                  <a:pos x="56" y="9"/>
                </a:cxn>
                <a:cxn ang="0">
                  <a:pos x="60" y="18"/>
                </a:cxn>
                <a:cxn ang="0">
                  <a:pos x="60" y="31"/>
                </a:cxn>
                <a:cxn ang="0">
                  <a:pos x="60" y="77"/>
                </a:cxn>
                <a:cxn ang="0">
                  <a:pos x="48" y="77"/>
                </a:cxn>
                <a:cxn ang="0">
                  <a:pos x="48" y="31"/>
                </a:cxn>
                <a:cxn ang="0">
                  <a:pos x="46" y="20"/>
                </a:cxn>
                <a:cxn ang="0">
                  <a:pos x="41" y="14"/>
                </a:cxn>
                <a:cxn ang="0">
                  <a:pos x="32" y="11"/>
                </a:cxn>
                <a:cxn ang="0">
                  <a:pos x="18" y="16"/>
                </a:cxn>
                <a:cxn ang="0">
                  <a:pos x="12" y="36"/>
                </a:cxn>
                <a:cxn ang="0">
                  <a:pos x="12" y="77"/>
                </a:cxn>
                <a:cxn ang="0">
                  <a:pos x="0" y="77"/>
                </a:cxn>
              </a:cxnLst>
              <a:rect l="0" t="0" r="r" b="b"/>
              <a:pathLst>
                <a:path w="60" h="77">
                  <a:moveTo>
                    <a:pt x="0" y="77"/>
                  </a:moveTo>
                  <a:lnTo>
                    <a:pt x="0" y="77"/>
                  </a:lnTo>
                  <a:lnTo>
                    <a:pt x="0" y="2"/>
                  </a:lnTo>
                  <a:lnTo>
                    <a:pt x="11" y="2"/>
                  </a:lnTo>
                  <a:lnTo>
                    <a:pt x="11" y="13"/>
                  </a:lnTo>
                  <a:cubicBezTo>
                    <a:pt x="17" y="4"/>
                    <a:pt x="25" y="0"/>
                    <a:pt x="35" y="0"/>
                  </a:cubicBezTo>
                  <a:cubicBezTo>
                    <a:pt x="39" y="0"/>
                    <a:pt x="44" y="1"/>
                    <a:pt x="47" y="3"/>
                  </a:cubicBezTo>
                  <a:cubicBezTo>
                    <a:pt x="51" y="4"/>
                    <a:pt x="54" y="6"/>
                    <a:pt x="56" y="9"/>
                  </a:cubicBezTo>
                  <a:cubicBezTo>
                    <a:pt x="58" y="12"/>
                    <a:pt x="59" y="15"/>
                    <a:pt x="60" y="18"/>
                  </a:cubicBezTo>
                  <a:cubicBezTo>
                    <a:pt x="60" y="21"/>
                    <a:pt x="60" y="25"/>
                    <a:pt x="60" y="31"/>
                  </a:cubicBezTo>
                  <a:lnTo>
                    <a:pt x="60" y="77"/>
                  </a:lnTo>
                  <a:lnTo>
                    <a:pt x="48" y="77"/>
                  </a:lnTo>
                  <a:lnTo>
                    <a:pt x="48" y="31"/>
                  </a:lnTo>
                  <a:cubicBezTo>
                    <a:pt x="48" y="26"/>
                    <a:pt x="47" y="22"/>
                    <a:pt x="46" y="20"/>
                  </a:cubicBezTo>
                  <a:cubicBezTo>
                    <a:pt x="45" y="17"/>
                    <a:pt x="44" y="15"/>
                    <a:pt x="41" y="14"/>
                  </a:cubicBezTo>
                  <a:cubicBezTo>
                    <a:pt x="39" y="12"/>
                    <a:pt x="36" y="11"/>
                    <a:pt x="32" y="11"/>
                  </a:cubicBezTo>
                  <a:cubicBezTo>
                    <a:pt x="27" y="11"/>
                    <a:pt x="22" y="13"/>
                    <a:pt x="18" y="16"/>
                  </a:cubicBezTo>
                  <a:cubicBezTo>
                    <a:pt x="14" y="20"/>
                    <a:pt x="12" y="26"/>
                    <a:pt x="12" y="36"/>
                  </a:cubicBezTo>
                  <a:lnTo>
                    <a:pt x="12" y="77"/>
                  </a:lnTo>
                  <a:lnTo>
                    <a:pt x="0" y="7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23" name="Freeform 503"/>
            <p:cNvSpPr>
              <a:spLocks/>
            </p:cNvSpPr>
            <p:nvPr/>
          </p:nvSpPr>
          <p:spPr bwMode="auto">
            <a:xfrm>
              <a:off x="1846" y="8614"/>
              <a:ext cx="73" cy="101"/>
            </a:xfrm>
            <a:custGeom>
              <a:avLst/>
              <a:gdLst/>
              <a:ahLst/>
              <a:cxnLst>
                <a:cxn ang="0">
                  <a:pos x="49" y="75"/>
                </a:cxn>
                <a:cxn ang="0">
                  <a:pos x="49" y="75"/>
                </a:cxn>
                <a:cxn ang="0">
                  <a:pos x="49" y="64"/>
                </a:cxn>
                <a:cxn ang="0">
                  <a:pos x="25" y="76"/>
                </a:cxn>
                <a:cxn ang="0">
                  <a:pos x="13" y="74"/>
                </a:cxn>
                <a:cxn ang="0">
                  <a:pos x="4" y="67"/>
                </a:cxn>
                <a:cxn ang="0">
                  <a:pos x="0" y="58"/>
                </a:cxn>
                <a:cxn ang="0">
                  <a:pos x="0" y="46"/>
                </a:cxn>
                <a:cxn ang="0">
                  <a:pos x="0" y="0"/>
                </a:cxn>
                <a:cxn ang="0">
                  <a:pos x="12" y="0"/>
                </a:cxn>
                <a:cxn ang="0">
                  <a:pos x="12" y="41"/>
                </a:cxn>
                <a:cxn ang="0">
                  <a:pos x="13" y="55"/>
                </a:cxn>
                <a:cxn ang="0">
                  <a:pos x="18" y="63"/>
                </a:cxn>
                <a:cxn ang="0">
                  <a:pos x="28" y="65"/>
                </a:cxn>
                <a:cxn ang="0">
                  <a:pos x="38" y="63"/>
                </a:cxn>
                <a:cxn ang="0">
                  <a:pos x="45" y="55"/>
                </a:cxn>
                <a:cxn ang="0">
                  <a:pos x="47" y="40"/>
                </a:cxn>
                <a:cxn ang="0">
                  <a:pos x="47" y="0"/>
                </a:cxn>
                <a:cxn ang="0">
                  <a:pos x="60" y="0"/>
                </a:cxn>
                <a:cxn ang="0">
                  <a:pos x="60" y="75"/>
                </a:cxn>
                <a:cxn ang="0">
                  <a:pos x="49" y="75"/>
                </a:cxn>
              </a:cxnLst>
              <a:rect l="0" t="0" r="r" b="b"/>
              <a:pathLst>
                <a:path w="60" h="76">
                  <a:moveTo>
                    <a:pt x="49" y="75"/>
                  </a:moveTo>
                  <a:lnTo>
                    <a:pt x="49" y="75"/>
                  </a:lnTo>
                  <a:lnTo>
                    <a:pt x="49" y="64"/>
                  </a:lnTo>
                  <a:cubicBezTo>
                    <a:pt x="43" y="72"/>
                    <a:pt x="35" y="76"/>
                    <a:pt x="25" y="76"/>
                  </a:cubicBezTo>
                  <a:cubicBezTo>
                    <a:pt x="21" y="76"/>
                    <a:pt x="17" y="76"/>
                    <a:pt x="13" y="74"/>
                  </a:cubicBezTo>
                  <a:cubicBezTo>
                    <a:pt x="9" y="72"/>
                    <a:pt x="6" y="70"/>
                    <a:pt x="4" y="67"/>
                  </a:cubicBezTo>
                  <a:cubicBezTo>
                    <a:pt x="2" y="65"/>
                    <a:pt x="1" y="62"/>
                    <a:pt x="0" y="58"/>
                  </a:cubicBezTo>
                  <a:cubicBezTo>
                    <a:pt x="0" y="56"/>
                    <a:pt x="0" y="52"/>
                    <a:pt x="0" y="46"/>
                  </a:cubicBezTo>
                  <a:lnTo>
                    <a:pt x="0" y="0"/>
                  </a:lnTo>
                  <a:lnTo>
                    <a:pt x="12" y="0"/>
                  </a:lnTo>
                  <a:lnTo>
                    <a:pt x="12" y="41"/>
                  </a:lnTo>
                  <a:cubicBezTo>
                    <a:pt x="12" y="48"/>
                    <a:pt x="12" y="52"/>
                    <a:pt x="13" y="55"/>
                  </a:cubicBezTo>
                  <a:cubicBezTo>
                    <a:pt x="14" y="58"/>
                    <a:pt x="15" y="61"/>
                    <a:pt x="18" y="63"/>
                  </a:cubicBezTo>
                  <a:cubicBezTo>
                    <a:pt x="21" y="65"/>
                    <a:pt x="24" y="65"/>
                    <a:pt x="28" y="65"/>
                  </a:cubicBezTo>
                  <a:cubicBezTo>
                    <a:pt x="31" y="65"/>
                    <a:pt x="35" y="64"/>
                    <a:pt x="38" y="63"/>
                  </a:cubicBezTo>
                  <a:cubicBezTo>
                    <a:pt x="42" y="61"/>
                    <a:pt x="44" y="58"/>
                    <a:pt x="45" y="55"/>
                  </a:cubicBezTo>
                  <a:cubicBezTo>
                    <a:pt x="47" y="51"/>
                    <a:pt x="47" y="46"/>
                    <a:pt x="47" y="40"/>
                  </a:cubicBezTo>
                  <a:lnTo>
                    <a:pt x="47" y="0"/>
                  </a:lnTo>
                  <a:lnTo>
                    <a:pt x="60" y="0"/>
                  </a:lnTo>
                  <a:lnTo>
                    <a:pt x="60" y="75"/>
                  </a:lnTo>
                  <a:lnTo>
                    <a:pt x="49" y="7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24" name="Freeform 504"/>
            <p:cNvSpPr>
              <a:spLocks noEditPoints="1"/>
            </p:cNvSpPr>
            <p:nvPr/>
          </p:nvSpPr>
          <p:spPr bwMode="auto">
            <a:xfrm>
              <a:off x="1939" y="8612"/>
              <a:ext cx="83" cy="103"/>
            </a:xfrm>
            <a:custGeom>
              <a:avLst/>
              <a:gdLst/>
              <a:ahLst/>
              <a:cxnLst>
                <a:cxn ang="0">
                  <a:pos x="55" y="53"/>
                </a:cxn>
                <a:cxn ang="0">
                  <a:pos x="55" y="53"/>
                </a:cxn>
                <a:cxn ang="0">
                  <a:pos x="68" y="54"/>
                </a:cxn>
                <a:cxn ang="0">
                  <a:pos x="57" y="72"/>
                </a:cxn>
                <a:cxn ang="0">
                  <a:pos x="35" y="78"/>
                </a:cxn>
                <a:cxn ang="0">
                  <a:pos x="9" y="68"/>
                </a:cxn>
                <a:cxn ang="0">
                  <a:pos x="0" y="40"/>
                </a:cxn>
                <a:cxn ang="0">
                  <a:pos x="9" y="11"/>
                </a:cxn>
                <a:cxn ang="0">
                  <a:pos x="34" y="0"/>
                </a:cxn>
                <a:cxn ang="0">
                  <a:pos x="59" y="11"/>
                </a:cxn>
                <a:cxn ang="0">
                  <a:pos x="68" y="39"/>
                </a:cxn>
                <a:cxn ang="0">
                  <a:pos x="68" y="43"/>
                </a:cxn>
                <a:cxn ang="0">
                  <a:pos x="13" y="43"/>
                </a:cxn>
                <a:cxn ang="0">
                  <a:pos x="20" y="61"/>
                </a:cxn>
                <a:cxn ang="0">
                  <a:pos x="35" y="68"/>
                </a:cxn>
                <a:cxn ang="0">
                  <a:pos x="47" y="64"/>
                </a:cxn>
                <a:cxn ang="0">
                  <a:pos x="55" y="53"/>
                </a:cxn>
                <a:cxn ang="0">
                  <a:pos x="55" y="53"/>
                </a:cxn>
                <a:cxn ang="0">
                  <a:pos x="13" y="32"/>
                </a:cxn>
                <a:cxn ang="0">
                  <a:pos x="13" y="32"/>
                </a:cxn>
                <a:cxn ang="0">
                  <a:pos x="55" y="32"/>
                </a:cxn>
                <a:cxn ang="0">
                  <a:pos x="50" y="18"/>
                </a:cxn>
                <a:cxn ang="0">
                  <a:pos x="35" y="11"/>
                </a:cxn>
                <a:cxn ang="0">
                  <a:pos x="20" y="17"/>
                </a:cxn>
                <a:cxn ang="0">
                  <a:pos x="13" y="32"/>
                </a:cxn>
                <a:cxn ang="0">
                  <a:pos x="13" y="32"/>
                </a:cxn>
              </a:cxnLst>
              <a:rect l="0" t="0" r="r" b="b"/>
              <a:pathLst>
                <a:path w="68" h="78">
                  <a:moveTo>
                    <a:pt x="55" y="53"/>
                  </a:moveTo>
                  <a:lnTo>
                    <a:pt x="55" y="53"/>
                  </a:lnTo>
                  <a:lnTo>
                    <a:pt x="68" y="54"/>
                  </a:lnTo>
                  <a:cubicBezTo>
                    <a:pt x="66" y="62"/>
                    <a:pt x="62" y="68"/>
                    <a:pt x="57" y="72"/>
                  </a:cubicBezTo>
                  <a:cubicBezTo>
                    <a:pt x="51" y="76"/>
                    <a:pt x="44" y="78"/>
                    <a:pt x="35" y="78"/>
                  </a:cubicBezTo>
                  <a:cubicBezTo>
                    <a:pt x="24" y="78"/>
                    <a:pt x="16" y="75"/>
                    <a:pt x="9" y="68"/>
                  </a:cubicBezTo>
                  <a:cubicBezTo>
                    <a:pt x="3" y="62"/>
                    <a:pt x="0" y="52"/>
                    <a:pt x="0" y="40"/>
                  </a:cubicBezTo>
                  <a:cubicBezTo>
                    <a:pt x="0" y="27"/>
                    <a:pt x="3" y="18"/>
                    <a:pt x="9" y="11"/>
                  </a:cubicBezTo>
                  <a:cubicBezTo>
                    <a:pt x="16" y="4"/>
                    <a:pt x="24" y="0"/>
                    <a:pt x="34" y="0"/>
                  </a:cubicBezTo>
                  <a:cubicBezTo>
                    <a:pt x="44" y="0"/>
                    <a:pt x="53" y="4"/>
                    <a:pt x="59" y="11"/>
                  </a:cubicBezTo>
                  <a:cubicBezTo>
                    <a:pt x="65" y="17"/>
                    <a:pt x="68" y="27"/>
                    <a:pt x="68" y="39"/>
                  </a:cubicBezTo>
                  <a:cubicBezTo>
                    <a:pt x="68" y="40"/>
                    <a:pt x="68" y="41"/>
                    <a:pt x="68" y="43"/>
                  </a:cubicBezTo>
                  <a:lnTo>
                    <a:pt x="13" y="43"/>
                  </a:lnTo>
                  <a:cubicBezTo>
                    <a:pt x="13" y="51"/>
                    <a:pt x="15" y="57"/>
                    <a:pt x="20" y="61"/>
                  </a:cubicBezTo>
                  <a:cubicBezTo>
                    <a:pt x="24" y="66"/>
                    <a:pt x="29" y="68"/>
                    <a:pt x="35" y="68"/>
                  </a:cubicBezTo>
                  <a:cubicBezTo>
                    <a:pt x="40" y="68"/>
                    <a:pt x="44" y="67"/>
                    <a:pt x="47" y="64"/>
                  </a:cubicBezTo>
                  <a:cubicBezTo>
                    <a:pt x="50" y="62"/>
                    <a:pt x="53" y="58"/>
                    <a:pt x="55" y="53"/>
                  </a:cubicBezTo>
                  <a:lnTo>
                    <a:pt x="55" y="53"/>
                  </a:lnTo>
                  <a:close/>
                  <a:moveTo>
                    <a:pt x="13" y="32"/>
                  </a:moveTo>
                  <a:lnTo>
                    <a:pt x="13" y="32"/>
                  </a:lnTo>
                  <a:lnTo>
                    <a:pt x="55" y="32"/>
                  </a:lnTo>
                  <a:cubicBezTo>
                    <a:pt x="55" y="26"/>
                    <a:pt x="53" y="21"/>
                    <a:pt x="50" y="18"/>
                  </a:cubicBezTo>
                  <a:cubicBezTo>
                    <a:pt x="46" y="13"/>
                    <a:pt x="41" y="11"/>
                    <a:pt x="35" y="11"/>
                  </a:cubicBezTo>
                  <a:cubicBezTo>
                    <a:pt x="29" y="11"/>
                    <a:pt x="24" y="13"/>
                    <a:pt x="20" y="17"/>
                  </a:cubicBezTo>
                  <a:cubicBezTo>
                    <a:pt x="16" y="20"/>
                    <a:pt x="14" y="26"/>
                    <a:pt x="13" y="32"/>
                  </a:cubicBezTo>
                  <a:lnTo>
                    <a:pt x="13" y="32"/>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25" name="Freeform 505"/>
            <p:cNvSpPr>
              <a:spLocks/>
            </p:cNvSpPr>
            <p:nvPr/>
          </p:nvSpPr>
          <p:spPr bwMode="auto">
            <a:xfrm>
              <a:off x="4647" y="8744"/>
              <a:ext cx="75" cy="82"/>
            </a:xfrm>
            <a:custGeom>
              <a:avLst/>
              <a:gdLst/>
              <a:ahLst/>
              <a:cxnLst>
                <a:cxn ang="0">
                  <a:pos x="5" y="0"/>
                </a:cxn>
                <a:cxn ang="0">
                  <a:pos x="5" y="0"/>
                </a:cxn>
                <a:cxn ang="0">
                  <a:pos x="31" y="26"/>
                </a:cxn>
                <a:cxn ang="0">
                  <a:pos x="57" y="0"/>
                </a:cxn>
                <a:cxn ang="0">
                  <a:pos x="62" y="5"/>
                </a:cxn>
                <a:cxn ang="0">
                  <a:pos x="36" y="31"/>
                </a:cxn>
                <a:cxn ang="0">
                  <a:pos x="62" y="57"/>
                </a:cxn>
                <a:cxn ang="0">
                  <a:pos x="57" y="62"/>
                </a:cxn>
                <a:cxn ang="0">
                  <a:pos x="31" y="36"/>
                </a:cxn>
                <a:cxn ang="0">
                  <a:pos x="5" y="62"/>
                </a:cxn>
                <a:cxn ang="0">
                  <a:pos x="0" y="57"/>
                </a:cxn>
                <a:cxn ang="0">
                  <a:pos x="26" y="31"/>
                </a:cxn>
                <a:cxn ang="0">
                  <a:pos x="0" y="5"/>
                </a:cxn>
                <a:cxn ang="0">
                  <a:pos x="5" y="0"/>
                </a:cxn>
              </a:cxnLst>
              <a:rect l="0" t="0" r="r" b="b"/>
              <a:pathLst>
                <a:path w="62" h="62">
                  <a:moveTo>
                    <a:pt x="5" y="0"/>
                  </a:moveTo>
                  <a:lnTo>
                    <a:pt x="5" y="0"/>
                  </a:lnTo>
                  <a:lnTo>
                    <a:pt x="31" y="26"/>
                  </a:lnTo>
                  <a:lnTo>
                    <a:pt x="57" y="0"/>
                  </a:lnTo>
                  <a:lnTo>
                    <a:pt x="62" y="5"/>
                  </a:lnTo>
                  <a:lnTo>
                    <a:pt x="36" y="31"/>
                  </a:lnTo>
                  <a:lnTo>
                    <a:pt x="62" y="57"/>
                  </a:lnTo>
                  <a:lnTo>
                    <a:pt x="57" y="62"/>
                  </a:lnTo>
                  <a:lnTo>
                    <a:pt x="31" y="36"/>
                  </a:lnTo>
                  <a:lnTo>
                    <a:pt x="5" y="62"/>
                  </a:lnTo>
                  <a:lnTo>
                    <a:pt x="0" y="57"/>
                  </a:lnTo>
                  <a:lnTo>
                    <a:pt x="26" y="31"/>
                  </a:lnTo>
                  <a:lnTo>
                    <a:pt x="0" y="5"/>
                  </a:lnTo>
                  <a:lnTo>
                    <a:pt x="5"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26" name="Freeform 506"/>
            <p:cNvSpPr>
              <a:spLocks/>
            </p:cNvSpPr>
            <p:nvPr/>
          </p:nvSpPr>
          <p:spPr bwMode="auto">
            <a:xfrm>
              <a:off x="3617" y="8744"/>
              <a:ext cx="76" cy="82"/>
            </a:xfrm>
            <a:custGeom>
              <a:avLst/>
              <a:gdLst/>
              <a:ahLst/>
              <a:cxnLst>
                <a:cxn ang="0">
                  <a:pos x="5" y="0"/>
                </a:cxn>
                <a:cxn ang="0">
                  <a:pos x="5" y="0"/>
                </a:cxn>
                <a:cxn ang="0">
                  <a:pos x="31" y="26"/>
                </a:cxn>
                <a:cxn ang="0">
                  <a:pos x="57" y="0"/>
                </a:cxn>
                <a:cxn ang="0">
                  <a:pos x="62" y="5"/>
                </a:cxn>
                <a:cxn ang="0">
                  <a:pos x="36" y="31"/>
                </a:cxn>
                <a:cxn ang="0">
                  <a:pos x="62" y="57"/>
                </a:cxn>
                <a:cxn ang="0">
                  <a:pos x="57" y="62"/>
                </a:cxn>
                <a:cxn ang="0">
                  <a:pos x="31" y="36"/>
                </a:cxn>
                <a:cxn ang="0">
                  <a:pos x="5" y="62"/>
                </a:cxn>
                <a:cxn ang="0">
                  <a:pos x="0" y="57"/>
                </a:cxn>
                <a:cxn ang="0">
                  <a:pos x="26" y="31"/>
                </a:cxn>
                <a:cxn ang="0">
                  <a:pos x="0" y="5"/>
                </a:cxn>
                <a:cxn ang="0">
                  <a:pos x="5" y="0"/>
                </a:cxn>
              </a:cxnLst>
              <a:rect l="0" t="0" r="r" b="b"/>
              <a:pathLst>
                <a:path w="62" h="62">
                  <a:moveTo>
                    <a:pt x="5" y="0"/>
                  </a:moveTo>
                  <a:lnTo>
                    <a:pt x="5" y="0"/>
                  </a:lnTo>
                  <a:lnTo>
                    <a:pt x="31" y="26"/>
                  </a:lnTo>
                  <a:lnTo>
                    <a:pt x="57" y="0"/>
                  </a:lnTo>
                  <a:lnTo>
                    <a:pt x="62" y="5"/>
                  </a:lnTo>
                  <a:lnTo>
                    <a:pt x="36" y="31"/>
                  </a:lnTo>
                  <a:lnTo>
                    <a:pt x="62" y="57"/>
                  </a:lnTo>
                  <a:lnTo>
                    <a:pt x="57" y="62"/>
                  </a:lnTo>
                  <a:lnTo>
                    <a:pt x="31" y="36"/>
                  </a:lnTo>
                  <a:lnTo>
                    <a:pt x="5" y="62"/>
                  </a:lnTo>
                  <a:lnTo>
                    <a:pt x="0" y="57"/>
                  </a:lnTo>
                  <a:lnTo>
                    <a:pt x="26" y="31"/>
                  </a:lnTo>
                  <a:lnTo>
                    <a:pt x="0" y="5"/>
                  </a:lnTo>
                  <a:lnTo>
                    <a:pt x="5"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27" name="Freeform 507"/>
            <p:cNvSpPr>
              <a:spLocks/>
            </p:cNvSpPr>
            <p:nvPr/>
          </p:nvSpPr>
          <p:spPr bwMode="auto">
            <a:xfrm>
              <a:off x="3060" y="8744"/>
              <a:ext cx="75" cy="82"/>
            </a:xfrm>
            <a:custGeom>
              <a:avLst/>
              <a:gdLst/>
              <a:ahLst/>
              <a:cxnLst>
                <a:cxn ang="0">
                  <a:pos x="5" y="0"/>
                </a:cxn>
                <a:cxn ang="0">
                  <a:pos x="5" y="0"/>
                </a:cxn>
                <a:cxn ang="0">
                  <a:pos x="31" y="26"/>
                </a:cxn>
                <a:cxn ang="0">
                  <a:pos x="57" y="0"/>
                </a:cxn>
                <a:cxn ang="0">
                  <a:pos x="62" y="5"/>
                </a:cxn>
                <a:cxn ang="0">
                  <a:pos x="36" y="31"/>
                </a:cxn>
                <a:cxn ang="0">
                  <a:pos x="62" y="57"/>
                </a:cxn>
                <a:cxn ang="0">
                  <a:pos x="57" y="62"/>
                </a:cxn>
                <a:cxn ang="0">
                  <a:pos x="31" y="36"/>
                </a:cxn>
                <a:cxn ang="0">
                  <a:pos x="5" y="62"/>
                </a:cxn>
                <a:cxn ang="0">
                  <a:pos x="0" y="57"/>
                </a:cxn>
                <a:cxn ang="0">
                  <a:pos x="26" y="31"/>
                </a:cxn>
                <a:cxn ang="0">
                  <a:pos x="0" y="5"/>
                </a:cxn>
                <a:cxn ang="0">
                  <a:pos x="5" y="0"/>
                </a:cxn>
              </a:cxnLst>
              <a:rect l="0" t="0" r="r" b="b"/>
              <a:pathLst>
                <a:path w="62" h="62">
                  <a:moveTo>
                    <a:pt x="5" y="0"/>
                  </a:moveTo>
                  <a:lnTo>
                    <a:pt x="5" y="0"/>
                  </a:lnTo>
                  <a:lnTo>
                    <a:pt x="31" y="26"/>
                  </a:lnTo>
                  <a:lnTo>
                    <a:pt x="57" y="0"/>
                  </a:lnTo>
                  <a:lnTo>
                    <a:pt x="62" y="5"/>
                  </a:lnTo>
                  <a:lnTo>
                    <a:pt x="36" y="31"/>
                  </a:lnTo>
                  <a:lnTo>
                    <a:pt x="62" y="57"/>
                  </a:lnTo>
                  <a:lnTo>
                    <a:pt x="57" y="62"/>
                  </a:lnTo>
                  <a:lnTo>
                    <a:pt x="31" y="36"/>
                  </a:lnTo>
                  <a:lnTo>
                    <a:pt x="5" y="62"/>
                  </a:lnTo>
                  <a:lnTo>
                    <a:pt x="0" y="57"/>
                  </a:lnTo>
                  <a:lnTo>
                    <a:pt x="26" y="31"/>
                  </a:lnTo>
                  <a:lnTo>
                    <a:pt x="0" y="5"/>
                  </a:lnTo>
                  <a:lnTo>
                    <a:pt x="5"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28" name="Freeform 508"/>
            <p:cNvSpPr>
              <a:spLocks noEditPoints="1"/>
            </p:cNvSpPr>
            <p:nvPr/>
          </p:nvSpPr>
          <p:spPr bwMode="auto">
            <a:xfrm>
              <a:off x="2165" y="8762"/>
              <a:ext cx="90" cy="45"/>
            </a:xfrm>
            <a:custGeom>
              <a:avLst/>
              <a:gdLst/>
              <a:ahLst/>
              <a:cxnLst>
                <a:cxn ang="0">
                  <a:pos x="0" y="0"/>
                </a:cxn>
                <a:cxn ang="0">
                  <a:pos x="0" y="0"/>
                </a:cxn>
                <a:cxn ang="0">
                  <a:pos x="74" y="0"/>
                </a:cxn>
                <a:cxn ang="0">
                  <a:pos x="74" y="7"/>
                </a:cxn>
                <a:cxn ang="0">
                  <a:pos x="0" y="7"/>
                </a:cxn>
                <a:cxn ang="0">
                  <a:pos x="0" y="0"/>
                </a:cxn>
                <a:cxn ang="0">
                  <a:pos x="0" y="27"/>
                </a:cxn>
                <a:cxn ang="0">
                  <a:pos x="0" y="27"/>
                </a:cxn>
                <a:cxn ang="0">
                  <a:pos x="74" y="27"/>
                </a:cxn>
                <a:cxn ang="0">
                  <a:pos x="74" y="34"/>
                </a:cxn>
                <a:cxn ang="0">
                  <a:pos x="0" y="34"/>
                </a:cxn>
                <a:cxn ang="0">
                  <a:pos x="0" y="27"/>
                </a:cxn>
              </a:cxnLst>
              <a:rect l="0" t="0" r="r" b="b"/>
              <a:pathLst>
                <a:path w="74" h="34">
                  <a:moveTo>
                    <a:pt x="0" y="0"/>
                  </a:moveTo>
                  <a:lnTo>
                    <a:pt x="0" y="0"/>
                  </a:lnTo>
                  <a:lnTo>
                    <a:pt x="74" y="0"/>
                  </a:lnTo>
                  <a:lnTo>
                    <a:pt x="74" y="7"/>
                  </a:lnTo>
                  <a:lnTo>
                    <a:pt x="0" y="7"/>
                  </a:lnTo>
                  <a:lnTo>
                    <a:pt x="0" y="0"/>
                  </a:lnTo>
                  <a:close/>
                  <a:moveTo>
                    <a:pt x="0" y="27"/>
                  </a:moveTo>
                  <a:lnTo>
                    <a:pt x="0" y="27"/>
                  </a:lnTo>
                  <a:lnTo>
                    <a:pt x="74" y="27"/>
                  </a:lnTo>
                  <a:lnTo>
                    <a:pt x="74" y="34"/>
                  </a:lnTo>
                  <a:lnTo>
                    <a:pt x="0" y="34"/>
                  </a:lnTo>
                  <a:lnTo>
                    <a:pt x="0" y="2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29" name="Freeform 509"/>
            <p:cNvSpPr>
              <a:spLocks noEditPoints="1"/>
            </p:cNvSpPr>
            <p:nvPr/>
          </p:nvSpPr>
          <p:spPr bwMode="auto">
            <a:xfrm>
              <a:off x="1113" y="8762"/>
              <a:ext cx="91" cy="45"/>
            </a:xfrm>
            <a:custGeom>
              <a:avLst/>
              <a:gdLst/>
              <a:ahLst/>
              <a:cxnLst>
                <a:cxn ang="0">
                  <a:pos x="0" y="0"/>
                </a:cxn>
                <a:cxn ang="0">
                  <a:pos x="0" y="0"/>
                </a:cxn>
                <a:cxn ang="0">
                  <a:pos x="74" y="0"/>
                </a:cxn>
                <a:cxn ang="0">
                  <a:pos x="74" y="7"/>
                </a:cxn>
                <a:cxn ang="0">
                  <a:pos x="0" y="7"/>
                </a:cxn>
                <a:cxn ang="0">
                  <a:pos x="0" y="0"/>
                </a:cxn>
                <a:cxn ang="0">
                  <a:pos x="0" y="27"/>
                </a:cxn>
                <a:cxn ang="0">
                  <a:pos x="0" y="27"/>
                </a:cxn>
                <a:cxn ang="0">
                  <a:pos x="74" y="27"/>
                </a:cxn>
                <a:cxn ang="0">
                  <a:pos x="74" y="34"/>
                </a:cxn>
                <a:cxn ang="0">
                  <a:pos x="0" y="34"/>
                </a:cxn>
                <a:cxn ang="0">
                  <a:pos x="0" y="27"/>
                </a:cxn>
              </a:cxnLst>
              <a:rect l="0" t="0" r="r" b="b"/>
              <a:pathLst>
                <a:path w="74" h="34">
                  <a:moveTo>
                    <a:pt x="0" y="0"/>
                  </a:moveTo>
                  <a:lnTo>
                    <a:pt x="0" y="0"/>
                  </a:lnTo>
                  <a:lnTo>
                    <a:pt x="74" y="0"/>
                  </a:lnTo>
                  <a:lnTo>
                    <a:pt x="74" y="7"/>
                  </a:lnTo>
                  <a:lnTo>
                    <a:pt x="0" y="7"/>
                  </a:lnTo>
                  <a:lnTo>
                    <a:pt x="0" y="0"/>
                  </a:lnTo>
                  <a:close/>
                  <a:moveTo>
                    <a:pt x="0" y="27"/>
                  </a:moveTo>
                  <a:lnTo>
                    <a:pt x="0" y="27"/>
                  </a:lnTo>
                  <a:lnTo>
                    <a:pt x="74" y="27"/>
                  </a:lnTo>
                  <a:lnTo>
                    <a:pt x="74" y="34"/>
                  </a:lnTo>
                  <a:lnTo>
                    <a:pt x="0" y="34"/>
                  </a:lnTo>
                  <a:lnTo>
                    <a:pt x="0" y="2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30" name="Freeform 510"/>
            <p:cNvSpPr>
              <a:spLocks/>
            </p:cNvSpPr>
            <p:nvPr/>
          </p:nvSpPr>
          <p:spPr bwMode="auto">
            <a:xfrm>
              <a:off x="404" y="8597"/>
              <a:ext cx="80" cy="139"/>
            </a:xfrm>
            <a:custGeom>
              <a:avLst/>
              <a:gdLst/>
              <a:ahLst/>
              <a:cxnLst>
                <a:cxn ang="0">
                  <a:pos x="0" y="105"/>
                </a:cxn>
                <a:cxn ang="0">
                  <a:pos x="0" y="105"/>
                </a:cxn>
                <a:cxn ang="0">
                  <a:pos x="0" y="0"/>
                </a:cxn>
                <a:cxn ang="0">
                  <a:pos x="14" y="0"/>
                </a:cxn>
                <a:cxn ang="0">
                  <a:pos x="14" y="93"/>
                </a:cxn>
                <a:cxn ang="0">
                  <a:pos x="66" y="93"/>
                </a:cxn>
                <a:cxn ang="0">
                  <a:pos x="66" y="105"/>
                </a:cxn>
                <a:cxn ang="0">
                  <a:pos x="0" y="105"/>
                </a:cxn>
              </a:cxnLst>
              <a:rect l="0" t="0" r="r" b="b"/>
              <a:pathLst>
                <a:path w="66" h="105">
                  <a:moveTo>
                    <a:pt x="0" y="105"/>
                  </a:moveTo>
                  <a:lnTo>
                    <a:pt x="0" y="105"/>
                  </a:lnTo>
                  <a:lnTo>
                    <a:pt x="0" y="0"/>
                  </a:lnTo>
                  <a:lnTo>
                    <a:pt x="14" y="0"/>
                  </a:lnTo>
                  <a:lnTo>
                    <a:pt x="14" y="93"/>
                  </a:lnTo>
                  <a:lnTo>
                    <a:pt x="66" y="93"/>
                  </a:lnTo>
                  <a:lnTo>
                    <a:pt x="66" y="105"/>
                  </a:lnTo>
                  <a:lnTo>
                    <a:pt x="0" y="10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31" name="Freeform 511"/>
            <p:cNvSpPr>
              <a:spLocks noEditPoints="1"/>
            </p:cNvSpPr>
            <p:nvPr/>
          </p:nvSpPr>
          <p:spPr bwMode="auto">
            <a:xfrm>
              <a:off x="498" y="8633"/>
              <a:ext cx="85" cy="106"/>
            </a:xfrm>
            <a:custGeom>
              <a:avLst/>
              <a:gdLst/>
              <a:ahLst/>
              <a:cxnLst>
                <a:cxn ang="0">
                  <a:pos x="54" y="69"/>
                </a:cxn>
                <a:cxn ang="0">
                  <a:pos x="54" y="69"/>
                </a:cxn>
                <a:cxn ang="0">
                  <a:pos x="40" y="77"/>
                </a:cxn>
                <a:cxn ang="0">
                  <a:pos x="26" y="80"/>
                </a:cxn>
                <a:cxn ang="0">
                  <a:pos x="6" y="74"/>
                </a:cxn>
                <a:cxn ang="0">
                  <a:pos x="0" y="58"/>
                </a:cxn>
                <a:cxn ang="0">
                  <a:pos x="2" y="48"/>
                </a:cxn>
                <a:cxn ang="0">
                  <a:pos x="9" y="41"/>
                </a:cxn>
                <a:cxn ang="0">
                  <a:pos x="18" y="36"/>
                </a:cxn>
                <a:cxn ang="0">
                  <a:pos x="30" y="34"/>
                </a:cxn>
                <a:cxn ang="0">
                  <a:pos x="53" y="30"/>
                </a:cxn>
                <a:cxn ang="0">
                  <a:pos x="53" y="27"/>
                </a:cxn>
                <a:cxn ang="0">
                  <a:pos x="49" y="15"/>
                </a:cxn>
                <a:cxn ang="0">
                  <a:pos x="34" y="11"/>
                </a:cxn>
                <a:cxn ang="0">
                  <a:pos x="21" y="14"/>
                </a:cxn>
                <a:cxn ang="0">
                  <a:pos x="14" y="26"/>
                </a:cxn>
                <a:cxn ang="0">
                  <a:pos x="2" y="24"/>
                </a:cxn>
                <a:cxn ang="0">
                  <a:pos x="7" y="11"/>
                </a:cxn>
                <a:cxn ang="0">
                  <a:pos x="19" y="3"/>
                </a:cxn>
                <a:cxn ang="0">
                  <a:pos x="36" y="0"/>
                </a:cxn>
                <a:cxn ang="0">
                  <a:pos x="52" y="3"/>
                </a:cxn>
                <a:cxn ang="0">
                  <a:pos x="61" y="8"/>
                </a:cxn>
                <a:cxn ang="0">
                  <a:pos x="65" y="17"/>
                </a:cxn>
                <a:cxn ang="0">
                  <a:pos x="66" y="29"/>
                </a:cxn>
                <a:cxn ang="0">
                  <a:pos x="66" y="46"/>
                </a:cxn>
                <a:cxn ang="0">
                  <a:pos x="66" y="69"/>
                </a:cxn>
                <a:cxn ang="0">
                  <a:pos x="70" y="78"/>
                </a:cxn>
                <a:cxn ang="0">
                  <a:pos x="56" y="78"/>
                </a:cxn>
                <a:cxn ang="0">
                  <a:pos x="54" y="69"/>
                </a:cxn>
                <a:cxn ang="0">
                  <a:pos x="54" y="69"/>
                </a:cxn>
                <a:cxn ang="0">
                  <a:pos x="53" y="40"/>
                </a:cxn>
                <a:cxn ang="0">
                  <a:pos x="53" y="40"/>
                </a:cxn>
                <a:cxn ang="0">
                  <a:pos x="31" y="45"/>
                </a:cxn>
                <a:cxn ang="0">
                  <a:pos x="20" y="47"/>
                </a:cxn>
                <a:cxn ang="0">
                  <a:pos x="15" y="52"/>
                </a:cxn>
                <a:cxn ang="0">
                  <a:pos x="13" y="58"/>
                </a:cxn>
                <a:cxn ang="0">
                  <a:pos x="17" y="66"/>
                </a:cxn>
                <a:cxn ang="0">
                  <a:pos x="29" y="70"/>
                </a:cxn>
                <a:cxn ang="0">
                  <a:pos x="42" y="67"/>
                </a:cxn>
                <a:cxn ang="0">
                  <a:pos x="51" y="58"/>
                </a:cxn>
                <a:cxn ang="0">
                  <a:pos x="53" y="45"/>
                </a:cxn>
                <a:cxn ang="0">
                  <a:pos x="53" y="40"/>
                </a:cxn>
              </a:cxnLst>
              <a:rect l="0" t="0" r="r" b="b"/>
              <a:pathLst>
                <a:path w="70" h="80">
                  <a:moveTo>
                    <a:pt x="54" y="69"/>
                  </a:moveTo>
                  <a:lnTo>
                    <a:pt x="54" y="69"/>
                  </a:lnTo>
                  <a:cubicBezTo>
                    <a:pt x="49" y="73"/>
                    <a:pt x="44" y="76"/>
                    <a:pt x="40" y="77"/>
                  </a:cubicBezTo>
                  <a:cubicBezTo>
                    <a:pt x="35" y="79"/>
                    <a:pt x="31" y="80"/>
                    <a:pt x="26" y="80"/>
                  </a:cubicBezTo>
                  <a:cubicBezTo>
                    <a:pt x="17" y="80"/>
                    <a:pt x="11" y="78"/>
                    <a:pt x="6" y="74"/>
                  </a:cubicBezTo>
                  <a:cubicBezTo>
                    <a:pt x="2" y="70"/>
                    <a:pt x="0" y="65"/>
                    <a:pt x="0" y="58"/>
                  </a:cubicBezTo>
                  <a:cubicBezTo>
                    <a:pt x="0" y="54"/>
                    <a:pt x="0" y="51"/>
                    <a:pt x="2" y="48"/>
                  </a:cubicBezTo>
                  <a:cubicBezTo>
                    <a:pt x="4" y="45"/>
                    <a:pt x="6" y="42"/>
                    <a:pt x="9" y="41"/>
                  </a:cubicBezTo>
                  <a:cubicBezTo>
                    <a:pt x="12" y="39"/>
                    <a:pt x="15" y="37"/>
                    <a:pt x="18" y="36"/>
                  </a:cubicBezTo>
                  <a:cubicBezTo>
                    <a:pt x="21" y="36"/>
                    <a:pt x="24" y="35"/>
                    <a:pt x="30" y="34"/>
                  </a:cubicBezTo>
                  <a:cubicBezTo>
                    <a:pt x="40" y="33"/>
                    <a:pt x="48" y="32"/>
                    <a:pt x="53" y="30"/>
                  </a:cubicBezTo>
                  <a:cubicBezTo>
                    <a:pt x="53" y="28"/>
                    <a:pt x="53" y="27"/>
                    <a:pt x="53" y="27"/>
                  </a:cubicBezTo>
                  <a:cubicBezTo>
                    <a:pt x="53" y="21"/>
                    <a:pt x="51" y="18"/>
                    <a:pt x="49" y="15"/>
                  </a:cubicBezTo>
                  <a:cubicBezTo>
                    <a:pt x="46" y="12"/>
                    <a:pt x="41" y="11"/>
                    <a:pt x="34" y="11"/>
                  </a:cubicBezTo>
                  <a:cubicBezTo>
                    <a:pt x="28" y="11"/>
                    <a:pt x="24" y="12"/>
                    <a:pt x="21" y="14"/>
                  </a:cubicBezTo>
                  <a:cubicBezTo>
                    <a:pt x="18" y="16"/>
                    <a:pt x="16" y="20"/>
                    <a:pt x="14" y="26"/>
                  </a:cubicBezTo>
                  <a:lnTo>
                    <a:pt x="2" y="24"/>
                  </a:lnTo>
                  <a:cubicBezTo>
                    <a:pt x="3" y="18"/>
                    <a:pt x="5" y="14"/>
                    <a:pt x="7" y="11"/>
                  </a:cubicBezTo>
                  <a:cubicBezTo>
                    <a:pt x="10" y="7"/>
                    <a:pt x="14" y="5"/>
                    <a:pt x="19" y="3"/>
                  </a:cubicBezTo>
                  <a:cubicBezTo>
                    <a:pt x="24" y="1"/>
                    <a:pt x="30" y="0"/>
                    <a:pt x="36" y="0"/>
                  </a:cubicBezTo>
                  <a:cubicBezTo>
                    <a:pt x="43" y="0"/>
                    <a:pt x="48" y="1"/>
                    <a:pt x="52" y="3"/>
                  </a:cubicBezTo>
                  <a:cubicBezTo>
                    <a:pt x="56" y="4"/>
                    <a:pt x="59" y="6"/>
                    <a:pt x="61" y="8"/>
                  </a:cubicBezTo>
                  <a:cubicBezTo>
                    <a:pt x="63" y="11"/>
                    <a:pt x="64" y="14"/>
                    <a:pt x="65" y="17"/>
                  </a:cubicBezTo>
                  <a:cubicBezTo>
                    <a:pt x="65" y="19"/>
                    <a:pt x="66" y="23"/>
                    <a:pt x="66" y="29"/>
                  </a:cubicBezTo>
                  <a:lnTo>
                    <a:pt x="66" y="46"/>
                  </a:lnTo>
                  <a:cubicBezTo>
                    <a:pt x="66" y="58"/>
                    <a:pt x="66" y="66"/>
                    <a:pt x="66" y="69"/>
                  </a:cubicBezTo>
                  <a:cubicBezTo>
                    <a:pt x="67" y="72"/>
                    <a:pt x="68" y="75"/>
                    <a:pt x="70" y="78"/>
                  </a:cubicBezTo>
                  <a:lnTo>
                    <a:pt x="56" y="78"/>
                  </a:lnTo>
                  <a:cubicBezTo>
                    <a:pt x="55" y="76"/>
                    <a:pt x="54" y="72"/>
                    <a:pt x="54" y="69"/>
                  </a:cubicBezTo>
                  <a:lnTo>
                    <a:pt x="54" y="69"/>
                  </a:lnTo>
                  <a:close/>
                  <a:moveTo>
                    <a:pt x="53" y="40"/>
                  </a:moveTo>
                  <a:lnTo>
                    <a:pt x="53" y="40"/>
                  </a:lnTo>
                  <a:cubicBezTo>
                    <a:pt x="48" y="42"/>
                    <a:pt x="41" y="44"/>
                    <a:pt x="31" y="45"/>
                  </a:cubicBezTo>
                  <a:cubicBezTo>
                    <a:pt x="26" y="46"/>
                    <a:pt x="22" y="47"/>
                    <a:pt x="20" y="47"/>
                  </a:cubicBezTo>
                  <a:cubicBezTo>
                    <a:pt x="18" y="48"/>
                    <a:pt x="16" y="50"/>
                    <a:pt x="15" y="52"/>
                  </a:cubicBezTo>
                  <a:cubicBezTo>
                    <a:pt x="14" y="54"/>
                    <a:pt x="13" y="56"/>
                    <a:pt x="13" y="58"/>
                  </a:cubicBezTo>
                  <a:cubicBezTo>
                    <a:pt x="13" y="61"/>
                    <a:pt x="15" y="64"/>
                    <a:pt x="17" y="66"/>
                  </a:cubicBezTo>
                  <a:cubicBezTo>
                    <a:pt x="20" y="69"/>
                    <a:pt x="24" y="70"/>
                    <a:pt x="29" y="70"/>
                  </a:cubicBezTo>
                  <a:cubicBezTo>
                    <a:pt x="34" y="70"/>
                    <a:pt x="38" y="69"/>
                    <a:pt x="42" y="67"/>
                  </a:cubicBezTo>
                  <a:cubicBezTo>
                    <a:pt x="46" y="64"/>
                    <a:pt x="49" y="61"/>
                    <a:pt x="51" y="58"/>
                  </a:cubicBezTo>
                  <a:cubicBezTo>
                    <a:pt x="52" y="55"/>
                    <a:pt x="53" y="50"/>
                    <a:pt x="53" y="45"/>
                  </a:cubicBezTo>
                  <a:lnTo>
                    <a:pt x="53" y="4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32" name="Freeform 512"/>
            <p:cNvSpPr>
              <a:spLocks noEditPoints="1"/>
            </p:cNvSpPr>
            <p:nvPr/>
          </p:nvSpPr>
          <p:spPr bwMode="auto">
            <a:xfrm>
              <a:off x="601" y="8597"/>
              <a:ext cx="80" cy="142"/>
            </a:xfrm>
            <a:custGeom>
              <a:avLst/>
              <a:gdLst/>
              <a:ahLst/>
              <a:cxnLst>
                <a:cxn ang="0">
                  <a:pos x="12" y="105"/>
                </a:cxn>
                <a:cxn ang="0">
                  <a:pos x="12" y="105"/>
                </a:cxn>
                <a:cxn ang="0">
                  <a:pos x="0" y="105"/>
                </a:cxn>
                <a:cxn ang="0">
                  <a:pos x="0" y="0"/>
                </a:cxn>
                <a:cxn ang="0">
                  <a:pos x="13" y="0"/>
                </a:cxn>
                <a:cxn ang="0">
                  <a:pos x="13" y="38"/>
                </a:cxn>
                <a:cxn ang="0">
                  <a:pos x="34" y="27"/>
                </a:cxn>
                <a:cxn ang="0">
                  <a:pos x="48" y="30"/>
                </a:cxn>
                <a:cxn ang="0">
                  <a:pos x="58" y="38"/>
                </a:cxn>
                <a:cxn ang="0">
                  <a:pos x="64" y="51"/>
                </a:cxn>
                <a:cxn ang="0">
                  <a:pos x="66" y="66"/>
                </a:cxn>
                <a:cxn ang="0">
                  <a:pos x="57" y="96"/>
                </a:cxn>
                <a:cxn ang="0">
                  <a:pos x="34" y="107"/>
                </a:cxn>
                <a:cxn ang="0">
                  <a:pos x="12" y="96"/>
                </a:cxn>
                <a:cxn ang="0">
                  <a:pos x="12" y="105"/>
                </a:cxn>
                <a:cxn ang="0">
                  <a:pos x="12" y="67"/>
                </a:cxn>
                <a:cxn ang="0">
                  <a:pos x="12" y="67"/>
                </a:cxn>
                <a:cxn ang="0">
                  <a:pos x="16" y="86"/>
                </a:cxn>
                <a:cxn ang="0">
                  <a:pos x="32" y="96"/>
                </a:cxn>
                <a:cxn ang="0">
                  <a:pos x="47" y="89"/>
                </a:cxn>
                <a:cxn ang="0">
                  <a:pos x="53" y="67"/>
                </a:cxn>
                <a:cxn ang="0">
                  <a:pos x="47" y="45"/>
                </a:cxn>
                <a:cxn ang="0">
                  <a:pos x="33" y="38"/>
                </a:cxn>
                <a:cxn ang="0">
                  <a:pos x="18" y="45"/>
                </a:cxn>
                <a:cxn ang="0">
                  <a:pos x="12" y="67"/>
                </a:cxn>
                <a:cxn ang="0">
                  <a:pos x="12" y="67"/>
                </a:cxn>
              </a:cxnLst>
              <a:rect l="0" t="0" r="r" b="b"/>
              <a:pathLst>
                <a:path w="66" h="107">
                  <a:moveTo>
                    <a:pt x="12" y="105"/>
                  </a:moveTo>
                  <a:lnTo>
                    <a:pt x="12" y="105"/>
                  </a:lnTo>
                  <a:lnTo>
                    <a:pt x="0" y="105"/>
                  </a:lnTo>
                  <a:lnTo>
                    <a:pt x="0" y="0"/>
                  </a:lnTo>
                  <a:lnTo>
                    <a:pt x="13" y="0"/>
                  </a:lnTo>
                  <a:lnTo>
                    <a:pt x="13" y="38"/>
                  </a:lnTo>
                  <a:cubicBezTo>
                    <a:pt x="19" y="31"/>
                    <a:pt x="26" y="27"/>
                    <a:pt x="34" y="27"/>
                  </a:cubicBezTo>
                  <a:cubicBezTo>
                    <a:pt x="39" y="27"/>
                    <a:pt x="43" y="28"/>
                    <a:pt x="48" y="30"/>
                  </a:cubicBezTo>
                  <a:cubicBezTo>
                    <a:pt x="52" y="32"/>
                    <a:pt x="55" y="35"/>
                    <a:pt x="58" y="38"/>
                  </a:cubicBezTo>
                  <a:cubicBezTo>
                    <a:pt x="61" y="42"/>
                    <a:pt x="63" y="46"/>
                    <a:pt x="64" y="51"/>
                  </a:cubicBezTo>
                  <a:cubicBezTo>
                    <a:pt x="66" y="55"/>
                    <a:pt x="66" y="61"/>
                    <a:pt x="66" y="66"/>
                  </a:cubicBezTo>
                  <a:cubicBezTo>
                    <a:pt x="66" y="79"/>
                    <a:pt x="63" y="89"/>
                    <a:pt x="57" y="96"/>
                  </a:cubicBezTo>
                  <a:cubicBezTo>
                    <a:pt x="50" y="103"/>
                    <a:pt x="43" y="107"/>
                    <a:pt x="34" y="107"/>
                  </a:cubicBezTo>
                  <a:cubicBezTo>
                    <a:pt x="25" y="107"/>
                    <a:pt x="17" y="103"/>
                    <a:pt x="12" y="96"/>
                  </a:cubicBezTo>
                  <a:lnTo>
                    <a:pt x="12" y="105"/>
                  </a:lnTo>
                  <a:close/>
                  <a:moveTo>
                    <a:pt x="12" y="67"/>
                  </a:moveTo>
                  <a:lnTo>
                    <a:pt x="12" y="67"/>
                  </a:lnTo>
                  <a:cubicBezTo>
                    <a:pt x="12" y="76"/>
                    <a:pt x="13" y="82"/>
                    <a:pt x="16" y="86"/>
                  </a:cubicBezTo>
                  <a:cubicBezTo>
                    <a:pt x="20" y="93"/>
                    <a:pt x="26" y="96"/>
                    <a:pt x="32" y="96"/>
                  </a:cubicBezTo>
                  <a:cubicBezTo>
                    <a:pt x="38" y="96"/>
                    <a:pt x="43" y="94"/>
                    <a:pt x="47" y="89"/>
                  </a:cubicBezTo>
                  <a:cubicBezTo>
                    <a:pt x="51" y="84"/>
                    <a:pt x="53" y="77"/>
                    <a:pt x="53" y="67"/>
                  </a:cubicBezTo>
                  <a:cubicBezTo>
                    <a:pt x="53" y="57"/>
                    <a:pt x="51" y="50"/>
                    <a:pt x="47" y="45"/>
                  </a:cubicBezTo>
                  <a:cubicBezTo>
                    <a:pt x="43" y="40"/>
                    <a:pt x="39" y="38"/>
                    <a:pt x="33" y="38"/>
                  </a:cubicBezTo>
                  <a:cubicBezTo>
                    <a:pt x="27" y="38"/>
                    <a:pt x="23" y="40"/>
                    <a:pt x="18" y="45"/>
                  </a:cubicBezTo>
                  <a:cubicBezTo>
                    <a:pt x="14" y="50"/>
                    <a:pt x="12" y="57"/>
                    <a:pt x="12" y="67"/>
                  </a:cubicBezTo>
                  <a:lnTo>
                    <a:pt x="12" y="6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33" name="Freeform 513"/>
            <p:cNvSpPr>
              <a:spLocks noEditPoints="1"/>
            </p:cNvSpPr>
            <p:nvPr/>
          </p:nvSpPr>
          <p:spPr bwMode="auto">
            <a:xfrm>
              <a:off x="695" y="8633"/>
              <a:ext cx="87" cy="106"/>
            </a:xfrm>
            <a:custGeom>
              <a:avLst/>
              <a:gdLst/>
              <a:ahLst/>
              <a:cxnLst>
                <a:cxn ang="0">
                  <a:pos x="0" y="40"/>
                </a:cxn>
                <a:cxn ang="0">
                  <a:pos x="0" y="40"/>
                </a:cxn>
                <a:cxn ang="0">
                  <a:pos x="12" y="9"/>
                </a:cxn>
                <a:cxn ang="0">
                  <a:pos x="36" y="0"/>
                </a:cxn>
                <a:cxn ang="0">
                  <a:pos x="62" y="11"/>
                </a:cxn>
                <a:cxn ang="0">
                  <a:pos x="72" y="39"/>
                </a:cxn>
                <a:cxn ang="0">
                  <a:pos x="67" y="62"/>
                </a:cxn>
                <a:cxn ang="0">
                  <a:pos x="54" y="75"/>
                </a:cxn>
                <a:cxn ang="0">
                  <a:pos x="36" y="80"/>
                </a:cxn>
                <a:cxn ang="0">
                  <a:pos x="10" y="70"/>
                </a:cxn>
                <a:cxn ang="0">
                  <a:pos x="0" y="40"/>
                </a:cxn>
                <a:cxn ang="0">
                  <a:pos x="0" y="40"/>
                </a:cxn>
                <a:cxn ang="0">
                  <a:pos x="13" y="40"/>
                </a:cxn>
                <a:cxn ang="0">
                  <a:pos x="13" y="40"/>
                </a:cxn>
                <a:cxn ang="0">
                  <a:pos x="20" y="62"/>
                </a:cxn>
                <a:cxn ang="0">
                  <a:pos x="36" y="69"/>
                </a:cxn>
                <a:cxn ang="0">
                  <a:pos x="52" y="62"/>
                </a:cxn>
                <a:cxn ang="0">
                  <a:pos x="58" y="40"/>
                </a:cxn>
                <a:cxn ang="0">
                  <a:pos x="52" y="18"/>
                </a:cxn>
                <a:cxn ang="0">
                  <a:pos x="36" y="11"/>
                </a:cxn>
                <a:cxn ang="0">
                  <a:pos x="20" y="18"/>
                </a:cxn>
                <a:cxn ang="0">
                  <a:pos x="13" y="40"/>
                </a:cxn>
                <a:cxn ang="0">
                  <a:pos x="13" y="40"/>
                </a:cxn>
              </a:cxnLst>
              <a:rect l="0" t="0" r="r" b="b"/>
              <a:pathLst>
                <a:path w="72" h="80">
                  <a:moveTo>
                    <a:pt x="0" y="40"/>
                  </a:moveTo>
                  <a:lnTo>
                    <a:pt x="0" y="40"/>
                  </a:lnTo>
                  <a:cubicBezTo>
                    <a:pt x="0" y="26"/>
                    <a:pt x="4" y="16"/>
                    <a:pt x="12" y="9"/>
                  </a:cubicBezTo>
                  <a:cubicBezTo>
                    <a:pt x="19" y="3"/>
                    <a:pt x="26" y="0"/>
                    <a:pt x="36" y="0"/>
                  </a:cubicBezTo>
                  <a:cubicBezTo>
                    <a:pt x="46" y="0"/>
                    <a:pt x="55" y="4"/>
                    <a:pt x="62" y="11"/>
                  </a:cubicBezTo>
                  <a:cubicBezTo>
                    <a:pt x="68" y="18"/>
                    <a:pt x="72" y="27"/>
                    <a:pt x="72" y="39"/>
                  </a:cubicBezTo>
                  <a:cubicBezTo>
                    <a:pt x="72" y="49"/>
                    <a:pt x="70" y="57"/>
                    <a:pt x="67" y="62"/>
                  </a:cubicBezTo>
                  <a:cubicBezTo>
                    <a:pt x="64" y="68"/>
                    <a:pt x="60" y="72"/>
                    <a:pt x="54" y="75"/>
                  </a:cubicBezTo>
                  <a:cubicBezTo>
                    <a:pt x="49" y="78"/>
                    <a:pt x="43" y="80"/>
                    <a:pt x="36" y="80"/>
                  </a:cubicBezTo>
                  <a:cubicBezTo>
                    <a:pt x="25" y="80"/>
                    <a:pt x="17" y="77"/>
                    <a:pt x="10" y="70"/>
                  </a:cubicBezTo>
                  <a:cubicBezTo>
                    <a:pt x="3" y="63"/>
                    <a:pt x="0" y="53"/>
                    <a:pt x="0" y="40"/>
                  </a:cubicBezTo>
                  <a:lnTo>
                    <a:pt x="0" y="40"/>
                  </a:lnTo>
                  <a:close/>
                  <a:moveTo>
                    <a:pt x="13" y="40"/>
                  </a:moveTo>
                  <a:lnTo>
                    <a:pt x="13" y="40"/>
                  </a:lnTo>
                  <a:cubicBezTo>
                    <a:pt x="13" y="50"/>
                    <a:pt x="16" y="57"/>
                    <a:pt x="20" y="62"/>
                  </a:cubicBezTo>
                  <a:cubicBezTo>
                    <a:pt x="24" y="67"/>
                    <a:pt x="29" y="69"/>
                    <a:pt x="36" y="69"/>
                  </a:cubicBezTo>
                  <a:cubicBezTo>
                    <a:pt x="42" y="69"/>
                    <a:pt x="48" y="67"/>
                    <a:pt x="52" y="62"/>
                  </a:cubicBezTo>
                  <a:cubicBezTo>
                    <a:pt x="56" y="57"/>
                    <a:pt x="58" y="50"/>
                    <a:pt x="58" y="40"/>
                  </a:cubicBezTo>
                  <a:cubicBezTo>
                    <a:pt x="58" y="30"/>
                    <a:pt x="56" y="23"/>
                    <a:pt x="52" y="18"/>
                  </a:cubicBezTo>
                  <a:cubicBezTo>
                    <a:pt x="48" y="13"/>
                    <a:pt x="42" y="11"/>
                    <a:pt x="36" y="11"/>
                  </a:cubicBezTo>
                  <a:cubicBezTo>
                    <a:pt x="29" y="11"/>
                    <a:pt x="24" y="13"/>
                    <a:pt x="20" y="18"/>
                  </a:cubicBezTo>
                  <a:cubicBezTo>
                    <a:pt x="16" y="23"/>
                    <a:pt x="13" y="30"/>
                    <a:pt x="13" y="40"/>
                  </a:cubicBezTo>
                  <a:lnTo>
                    <a:pt x="13" y="4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34" name="Freeform 514"/>
            <p:cNvSpPr>
              <a:spLocks/>
            </p:cNvSpPr>
            <p:nvPr/>
          </p:nvSpPr>
          <p:spPr bwMode="auto">
            <a:xfrm>
              <a:off x="799" y="8633"/>
              <a:ext cx="52" cy="103"/>
            </a:xfrm>
            <a:custGeom>
              <a:avLst/>
              <a:gdLst/>
              <a:ahLst/>
              <a:cxnLst>
                <a:cxn ang="0">
                  <a:pos x="0" y="78"/>
                </a:cxn>
                <a:cxn ang="0">
                  <a:pos x="0" y="78"/>
                </a:cxn>
                <a:cxn ang="0">
                  <a:pos x="0" y="2"/>
                </a:cxn>
                <a:cxn ang="0">
                  <a:pos x="12" y="2"/>
                </a:cxn>
                <a:cxn ang="0">
                  <a:pos x="12" y="14"/>
                </a:cxn>
                <a:cxn ang="0">
                  <a:pos x="20" y="3"/>
                </a:cxn>
                <a:cxn ang="0">
                  <a:pos x="29" y="0"/>
                </a:cxn>
                <a:cxn ang="0">
                  <a:pos x="42" y="4"/>
                </a:cxn>
                <a:cxn ang="0">
                  <a:pos x="37" y="16"/>
                </a:cxn>
                <a:cxn ang="0">
                  <a:pos x="28" y="14"/>
                </a:cxn>
                <a:cxn ang="0">
                  <a:pos x="20" y="16"/>
                </a:cxn>
                <a:cxn ang="0">
                  <a:pos x="15" y="23"/>
                </a:cxn>
                <a:cxn ang="0">
                  <a:pos x="13" y="38"/>
                </a:cxn>
                <a:cxn ang="0">
                  <a:pos x="13" y="78"/>
                </a:cxn>
                <a:cxn ang="0">
                  <a:pos x="0" y="78"/>
                </a:cxn>
              </a:cxnLst>
              <a:rect l="0" t="0" r="r" b="b"/>
              <a:pathLst>
                <a:path w="42" h="78">
                  <a:moveTo>
                    <a:pt x="0" y="78"/>
                  </a:moveTo>
                  <a:lnTo>
                    <a:pt x="0" y="78"/>
                  </a:lnTo>
                  <a:lnTo>
                    <a:pt x="0" y="2"/>
                  </a:lnTo>
                  <a:lnTo>
                    <a:pt x="12" y="2"/>
                  </a:lnTo>
                  <a:lnTo>
                    <a:pt x="12" y="14"/>
                  </a:lnTo>
                  <a:cubicBezTo>
                    <a:pt x="15" y="8"/>
                    <a:pt x="18" y="5"/>
                    <a:pt x="20" y="3"/>
                  </a:cubicBezTo>
                  <a:cubicBezTo>
                    <a:pt x="23" y="1"/>
                    <a:pt x="25" y="0"/>
                    <a:pt x="29" y="0"/>
                  </a:cubicBezTo>
                  <a:cubicBezTo>
                    <a:pt x="33" y="0"/>
                    <a:pt x="37" y="2"/>
                    <a:pt x="42" y="4"/>
                  </a:cubicBezTo>
                  <a:lnTo>
                    <a:pt x="37" y="16"/>
                  </a:lnTo>
                  <a:cubicBezTo>
                    <a:pt x="34" y="15"/>
                    <a:pt x="31" y="14"/>
                    <a:pt x="28" y="14"/>
                  </a:cubicBezTo>
                  <a:cubicBezTo>
                    <a:pt x="25" y="14"/>
                    <a:pt x="23" y="15"/>
                    <a:pt x="20" y="16"/>
                  </a:cubicBezTo>
                  <a:cubicBezTo>
                    <a:pt x="18" y="18"/>
                    <a:pt x="16" y="20"/>
                    <a:pt x="15" y="23"/>
                  </a:cubicBezTo>
                  <a:cubicBezTo>
                    <a:pt x="14" y="28"/>
                    <a:pt x="13" y="33"/>
                    <a:pt x="13" y="38"/>
                  </a:cubicBezTo>
                  <a:lnTo>
                    <a:pt x="13" y="78"/>
                  </a:lnTo>
                  <a:lnTo>
                    <a:pt x="0" y="78"/>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35" name="Freeform 515"/>
            <p:cNvSpPr>
              <a:spLocks noEditPoints="1"/>
            </p:cNvSpPr>
            <p:nvPr/>
          </p:nvSpPr>
          <p:spPr bwMode="auto">
            <a:xfrm>
              <a:off x="174" y="8830"/>
              <a:ext cx="97" cy="138"/>
            </a:xfrm>
            <a:custGeom>
              <a:avLst/>
              <a:gdLst/>
              <a:ahLst/>
              <a:cxnLst>
                <a:cxn ang="0">
                  <a:pos x="0" y="105"/>
                </a:cxn>
                <a:cxn ang="0">
                  <a:pos x="0" y="105"/>
                </a:cxn>
                <a:cxn ang="0">
                  <a:pos x="0" y="0"/>
                </a:cxn>
                <a:cxn ang="0">
                  <a:pos x="39" y="0"/>
                </a:cxn>
                <a:cxn ang="0">
                  <a:pos x="55" y="1"/>
                </a:cxn>
                <a:cxn ang="0">
                  <a:pos x="68" y="6"/>
                </a:cxn>
                <a:cxn ang="0">
                  <a:pos x="77" y="16"/>
                </a:cxn>
                <a:cxn ang="0">
                  <a:pos x="80" y="30"/>
                </a:cxn>
                <a:cxn ang="0">
                  <a:pos x="71" y="53"/>
                </a:cxn>
                <a:cxn ang="0">
                  <a:pos x="41" y="62"/>
                </a:cxn>
                <a:cxn ang="0">
                  <a:pos x="14" y="62"/>
                </a:cxn>
                <a:cxn ang="0">
                  <a:pos x="14" y="105"/>
                </a:cxn>
                <a:cxn ang="0">
                  <a:pos x="0" y="105"/>
                </a:cxn>
                <a:cxn ang="0">
                  <a:pos x="14" y="50"/>
                </a:cxn>
                <a:cxn ang="0">
                  <a:pos x="14" y="50"/>
                </a:cxn>
                <a:cxn ang="0">
                  <a:pos x="41" y="50"/>
                </a:cxn>
                <a:cxn ang="0">
                  <a:pos x="60" y="45"/>
                </a:cxn>
                <a:cxn ang="0">
                  <a:pos x="66" y="31"/>
                </a:cxn>
                <a:cxn ang="0">
                  <a:pos x="62" y="20"/>
                </a:cxn>
                <a:cxn ang="0">
                  <a:pos x="53" y="13"/>
                </a:cxn>
                <a:cxn ang="0">
                  <a:pos x="40" y="12"/>
                </a:cxn>
                <a:cxn ang="0">
                  <a:pos x="14" y="12"/>
                </a:cxn>
                <a:cxn ang="0">
                  <a:pos x="14" y="50"/>
                </a:cxn>
              </a:cxnLst>
              <a:rect l="0" t="0" r="r" b="b"/>
              <a:pathLst>
                <a:path w="80" h="105">
                  <a:moveTo>
                    <a:pt x="0" y="105"/>
                  </a:moveTo>
                  <a:lnTo>
                    <a:pt x="0" y="105"/>
                  </a:lnTo>
                  <a:lnTo>
                    <a:pt x="0" y="0"/>
                  </a:lnTo>
                  <a:lnTo>
                    <a:pt x="39" y="0"/>
                  </a:lnTo>
                  <a:cubicBezTo>
                    <a:pt x="46" y="0"/>
                    <a:pt x="52" y="0"/>
                    <a:pt x="55" y="1"/>
                  </a:cubicBezTo>
                  <a:cubicBezTo>
                    <a:pt x="61" y="2"/>
                    <a:pt x="65" y="4"/>
                    <a:pt x="68" y="6"/>
                  </a:cubicBezTo>
                  <a:cubicBezTo>
                    <a:pt x="72" y="8"/>
                    <a:pt x="75" y="12"/>
                    <a:pt x="77" y="16"/>
                  </a:cubicBezTo>
                  <a:cubicBezTo>
                    <a:pt x="79" y="20"/>
                    <a:pt x="80" y="25"/>
                    <a:pt x="80" y="30"/>
                  </a:cubicBezTo>
                  <a:cubicBezTo>
                    <a:pt x="80" y="39"/>
                    <a:pt x="77" y="47"/>
                    <a:pt x="71" y="53"/>
                  </a:cubicBezTo>
                  <a:cubicBezTo>
                    <a:pt x="66" y="59"/>
                    <a:pt x="55" y="62"/>
                    <a:pt x="41" y="62"/>
                  </a:cubicBezTo>
                  <a:lnTo>
                    <a:pt x="14" y="62"/>
                  </a:lnTo>
                  <a:lnTo>
                    <a:pt x="14" y="105"/>
                  </a:lnTo>
                  <a:lnTo>
                    <a:pt x="0" y="105"/>
                  </a:lnTo>
                  <a:close/>
                  <a:moveTo>
                    <a:pt x="14" y="50"/>
                  </a:moveTo>
                  <a:lnTo>
                    <a:pt x="14" y="50"/>
                  </a:lnTo>
                  <a:lnTo>
                    <a:pt x="41" y="50"/>
                  </a:lnTo>
                  <a:cubicBezTo>
                    <a:pt x="50" y="50"/>
                    <a:pt x="56" y="48"/>
                    <a:pt x="60" y="45"/>
                  </a:cubicBezTo>
                  <a:cubicBezTo>
                    <a:pt x="64" y="42"/>
                    <a:pt x="66" y="37"/>
                    <a:pt x="66" y="31"/>
                  </a:cubicBezTo>
                  <a:cubicBezTo>
                    <a:pt x="66" y="27"/>
                    <a:pt x="64" y="23"/>
                    <a:pt x="62" y="20"/>
                  </a:cubicBezTo>
                  <a:cubicBezTo>
                    <a:pt x="60" y="16"/>
                    <a:pt x="57" y="14"/>
                    <a:pt x="53" y="13"/>
                  </a:cubicBezTo>
                  <a:cubicBezTo>
                    <a:pt x="51" y="13"/>
                    <a:pt x="47" y="12"/>
                    <a:pt x="40" y="12"/>
                  </a:cubicBezTo>
                  <a:lnTo>
                    <a:pt x="14" y="12"/>
                  </a:lnTo>
                  <a:lnTo>
                    <a:pt x="14" y="5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36" name="Freeform 516"/>
            <p:cNvSpPr>
              <a:spLocks/>
            </p:cNvSpPr>
            <p:nvPr/>
          </p:nvSpPr>
          <p:spPr bwMode="auto">
            <a:xfrm>
              <a:off x="289" y="8865"/>
              <a:ext cx="52" cy="103"/>
            </a:xfrm>
            <a:custGeom>
              <a:avLst/>
              <a:gdLst/>
              <a:ahLst/>
              <a:cxnLst>
                <a:cxn ang="0">
                  <a:pos x="0" y="78"/>
                </a:cxn>
                <a:cxn ang="0">
                  <a:pos x="0" y="78"/>
                </a:cxn>
                <a:cxn ang="0">
                  <a:pos x="0" y="2"/>
                </a:cxn>
                <a:cxn ang="0">
                  <a:pos x="12" y="2"/>
                </a:cxn>
                <a:cxn ang="0">
                  <a:pos x="12" y="14"/>
                </a:cxn>
                <a:cxn ang="0">
                  <a:pos x="20" y="3"/>
                </a:cxn>
                <a:cxn ang="0">
                  <a:pos x="29" y="0"/>
                </a:cxn>
                <a:cxn ang="0">
                  <a:pos x="42" y="4"/>
                </a:cxn>
                <a:cxn ang="0">
                  <a:pos x="37" y="16"/>
                </a:cxn>
                <a:cxn ang="0">
                  <a:pos x="28" y="14"/>
                </a:cxn>
                <a:cxn ang="0">
                  <a:pos x="20" y="16"/>
                </a:cxn>
                <a:cxn ang="0">
                  <a:pos x="15" y="23"/>
                </a:cxn>
                <a:cxn ang="0">
                  <a:pos x="13" y="38"/>
                </a:cxn>
                <a:cxn ang="0">
                  <a:pos x="13" y="78"/>
                </a:cxn>
                <a:cxn ang="0">
                  <a:pos x="0" y="78"/>
                </a:cxn>
              </a:cxnLst>
              <a:rect l="0" t="0" r="r" b="b"/>
              <a:pathLst>
                <a:path w="42" h="78">
                  <a:moveTo>
                    <a:pt x="0" y="78"/>
                  </a:moveTo>
                  <a:lnTo>
                    <a:pt x="0" y="78"/>
                  </a:lnTo>
                  <a:lnTo>
                    <a:pt x="0" y="2"/>
                  </a:lnTo>
                  <a:lnTo>
                    <a:pt x="12" y="2"/>
                  </a:lnTo>
                  <a:lnTo>
                    <a:pt x="12" y="14"/>
                  </a:lnTo>
                  <a:cubicBezTo>
                    <a:pt x="15" y="8"/>
                    <a:pt x="18" y="5"/>
                    <a:pt x="20" y="3"/>
                  </a:cubicBezTo>
                  <a:cubicBezTo>
                    <a:pt x="23" y="1"/>
                    <a:pt x="25" y="0"/>
                    <a:pt x="29" y="0"/>
                  </a:cubicBezTo>
                  <a:cubicBezTo>
                    <a:pt x="33" y="0"/>
                    <a:pt x="37" y="2"/>
                    <a:pt x="42" y="4"/>
                  </a:cubicBezTo>
                  <a:lnTo>
                    <a:pt x="37" y="16"/>
                  </a:lnTo>
                  <a:cubicBezTo>
                    <a:pt x="34" y="15"/>
                    <a:pt x="31" y="14"/>
                    <a:pt x="28" y="14"/>
                  </a:cubicBezTo>
                  <a:cubicBezTo>
                    <a:pt x="25" y="14"/>
                    <a:pt x="22" y="15"/>
                    <a:pt x="20" y="16"/>
                  </a:cubicBezTo>
                  <a:cubicBezTo>
                    <a:pt x="18" y="18"/>
                    <a:pt x="16" y="20"/>
                    <a:pt x="15" y="23"/>
                  </a:cubicBezTo>
                  <a:cubicBezTo>
                    <a:pt x="14" y="28"/>
                    <a:pt x="13" y="33"/>
                    <a:pt x="13" y="38"/>
                  </a:cubicBezTo>
                  <a:lnTo>
                    <a:pt x="13" y="78"/>
                  </a:lnTo>
                  <a:lnTo>
                    <a:pt x="0" y="78"/>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37" name="Freeform 517"/>
            <p:cNvSpPr>
              <a:spLocks noEditPoints="1"/>
            </p:cNvSpPr>
            <p:nvPr/>
          </p:nvSpPr>
          <p:spPr bwMode="auto">
            <a:xfrm>
              <a:off x="344" y="8865"/>
              <a:ext cx="88" cy="106"/>
            </a:xfrm>
            <a:custGeom>
              <a:avLst/>
              <a:gdLst/>
              <a:ahLst/>
              <a:cxnLst>
                <a:cxn ang="0">
                  <a:pos x="0" y="40"/>
                </a:cxn>
                <a:cxn ang="0">
                  <a:pos x="0" y="40"/>
                </a:cxn>
                <a:cxn ang="0">
                  <a:pos x="12" y="9"/>
                </a:cxn>
                <a:cxn ang="0">
                  <a:pos x="36" y="0"/>
                </a:cxn>
                <a:cxn ang="0">
                  <a:pos x="62" y="11"/>
                </a:cxn>
                <a:cxn ang="0">
                  <a:pos x="72" y="39"/>
                </a:cxn>
                <a:cxn ang="0">
                  <a:pos x="67" y="62"/>
                </a:cxn>
                <a:cxn ang="0">
                  <a:pos x="54" y="75"/>
                </a:cxn>
                <a:cxn ang="0">
                  <a:pos x="36" y="80"/>
                </a:cxn>
                <a:cxn ang="0">
                  <a:pos x="10" y="70"/>
                </a:cxn>
                <a:cxn ang="0">
                  <a:pos x="0" y="40"/>
                </a:cxn>
                <a:cxn ang="0">
                  <a:pos x="0" y="40"/>
                </a:cxn>
                <a:cxn ang="0">
                  <a:pos x="14" y="40"/>
                </a:cxn>
                <a:cxn ang="0">
                  <a:pos x="14" y="40"/>
                </a:cxn>
                <a:cxn ang="0">
                  <a:pos x="20" y="62"/>
                </a:cxn>
                <a:cxn ang="0">
                  <a:pos x="36" y="69"/>
                </a:cxn>
                <a:cxn ang="0">
                  <a:pos x="52" y="62"/>
                </a:cxn>
                <a:cxn ang="0">
                  <a:pos x="58" y="40"/>
                </a:cxn>
                <a:cxn ang="0">
                  <a:pos x="52" y="18"/>
                </a:cxn>
                <a:cxn ang="0">
                  <a:pos x="36" y="11"/>
                </a:cxn>
                <a:cxn ang="0">
                  <a:pos x="20" y="18"/>
                </a:cxn>
                <a:cxn ang="0">
                  <a:pos x="14" y="40"/>
                </a:cxn>
                <a:cxn ang="0">
                  <a:pos x="14" y="40"/>
                </a:cxn>
              </a:cxnLst>
              <a:rect l="0" t="0" r="r" b="b"/>
              <a:pathLst>
                <a:path w="72" h="80">
                  <a:moveTo>
                    <a:pt x="0" y="40"/>
                  </a:moveTo>
                  <a:lnTo>
                    <a:pt x="0" y="40"/>
                  </a:lnTo>
                  <a:cubicBezTo>
                    <a:pt x="0" y="26"/>
                    <a:pt x="4" y="16"/>
                    <a:pt x="12" y="9"/>
                  </a:cubicBezTo>
                  <a:cubicBezTo>
                    <a:pt x="19" y="3"/>
                    <a:pt x="27" y="0"/>
                    <a:pt x="36" y="0"/>
                  </a:cubicBezTo>
                  <a:cubicBezTo>
                    <a:pt x="46" y="0"/>
                    <a:pt x="55" y="4"/>
                    <a:pt x="62" y="11"/>
                  </a:cubicBezTo>
                  <a:cubicBezTo>
                    <a:pt x="68" y="18"/>
                    <a:pt x="72" y="27"/>
                    <a:pt x="72" y="39"/>
                  </a:cubicBezTo>
                  <a:cubicBezTo>
                    <a:pt x="72" y="49"/>
                    <a:pt x="70" y="57"/>
                    <a:pt x="67" y="62"/>
                  </a:cubicBezTo>
                  <a:cubicBezTo>
                    <a:pt x="64" y="68"/>
                    <a:pt x="60" y="72"/>
                    <a:pt x="54" y="75"/>
                  </a:cubicBezTo>
                  <a:cubicBezTo>
                    <a:pt x="49" y="78"/>
                    <a:pt x="43" y="80"/>
                    <a:pt x="36" y="80"/>
                  </a:cubicBezTo>
                  <a:cubicBezTo>
                    <a:pt x="25" y="80"/>
                    <a:pt x="17" y="77"/>
                    <a:pt x="10" y="70"/>
                  </a:cubicBezTo>
                  <a:cubicBezTo>
                    <a:pt x="4" y="63"/>
                    <a:pt x="0" y="53"/>
                    <a:pt x="0" y="40"/>
                  </a:cubicBezTo>
                  <a:lnTo>
                    <a:pt x="0" y="40"/>
                  </a:lnTo>
                  <a:close/>
                  <a:moveTo>
                    <a:pt x="14" y="40"/>
                  </a:moveTo>
                  <a:lnTo>
                    <a:pt x="14" y="40"/>
                  </a:lnTo>
                  <a:cubicBezTo>
                    <a:pt x="14" y="50"/>
                    <a:pt x="16" y="57"/>
                    <a:pt x="20" y="62"/>
                  </a:cubicBezTo>
                  <a:cubicBezTo>
                    <a:pt x="24" y="67"/>
                    <a:pt x="30" y="69"/>
                    <a:pt x="36" y="69"/>
                  </a:cubicBezTo>
                  <a:cubicBezTo>
                    <a:pt x="42" y="69"/>
                    <a:pt x="48" y="67"/>
                    <a:pt x="52" y="62"/>
                  </a:cubicBezTo>
                  <a:cubicBezTo>
                    <a:pt x="56" y="57"/>
                    <a:pt x="58" y="50"/>
                    <a:pt x="58" y="40"/>
                  </a:cubicBezTo>
                  <a:cubicBezTo>
                    <a:pt x="58" y="30"/>
                    <a:pt x="56" y="23"/>
                    <a:pt x="52" y="18"/>
                  </a:cubicBezTo>
                  <a:cubicBezTo>
                    <a:pt x="48" y="13"/>
                    <a:pt x="42" y="11"/>
                    <a:pt x="36" y="11"/>
                  </a:cubicBezTo>
                  <a:cubicBezTo>
                    <a:pt x="30" y="11"/>
                    <a:pt x="24" y="13"/>
                    <a:pt x="20" y="18"/>
                  </a:cubicBezTo>
                  <a:cubicBezTo>
                    <a:pt x="16" y="23"/>
                    <a:pt x="14" y="30"/>
                    <a:pt x="14" y="40"/>
                  </a:cubicBezTo>
                  <a:lnTo>
                    <a:pt x="14" y="4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38" name="Freeform 518"/>
            <p:cNvSpPr>
              <a:spLocks noEditPoints="1"/>
            </p:cNvSpPr>
            <p:nvPr/>
          </p:nvSpPr>
          <p:spPr bwMode="auto">
            <a:xfrm>
              <a:off x="444" y="8830"/>
              <a:ext cx="80" cy="141"/>
            </a:xfrm>
            <a:custGeom>
              <a:avLst/>
              <a:gdLst/>
              <a:ahLst/>
              <a:cxnLst>
                <a:cxn ang="0">
                  <a:pos x="54" y="105"/>
                </a:cxn>
                <a:cxn ang="0">
                  <a:pos x="54" y="105"/>
                </a:cxn>
                <a:cxn ang="0">
                  <a:pos x="54" y="96"/>
                </a:cxn>
                <a:cxn ang="0">
                  <a:pos x="33" y="107"/>
                </a:cxn>
                <a:cxn ang="0">
                  <a:pos x="16" y="102"/>
                </a:cxn>
                <a:cxn ang="0">
                  <a:pos x="4" y="88"/>
                </a:cxn>
                <a:cxn ang="0">
                  <a:pos x="0" y="67"/>
                </a:cxn>
                <a:cxn ang="0">
                  <a:pos x="4" y="47"/>
                </a:cxn>
                <a:cxn ang="0">
                  <a:pos x="15" y="32"/>
                </a:cxn>
                <a:cxn ang="0">
                  <a:pos x="32" y="27"/>
                </a:cxn>
                <a:cxn ang="0">
                  <a:pos x="44" y="30"/>
                </a:cxn>
                <a:cxn ang="0">
                  <a:pos x="53" y="38"/>
                </a:cxn>
                <a:cxn ang="0">
                  <a:pos x="53" y="0"/>
                </a:cxn>
                <a:cxn ang="0">
                  <a:pos x="66" y="0"/>
                </a:cxn>
                <a:cxn ang="0">
                  <a:pos x="66" y="105"/>
                </a:cxn>
                <a:cxn ang="0">
                  <a:pos x="54" y="105"/>
                </a:cxn>
                <a:cxn ang="0">
                  <a:pos x="13" y="67"/>
                </a:cxn>
                <a:cxn ang="0">
                  <a:pos x="13" y="67"/>
                </a:cxn>
                <a:cxn ang="0">
                  <a:pos x="19" y="89"/>
                </a:cxn>
                <a:cxn ang="0">
                  <a:pos x="34" y="96"/>
                </a:cxn>
                <a:cxn ang="0">
                  <a:pos x="48" y="89"/>
                </a:cxn>
                <a:cxn ang="0">
                  <a:pos x="54" y="68"/>
                </a:cxn>
                <a:cxn ang="0">
                  <a:pos x="48" y="45"/>
                </a:cxn>
                <a:cxn ang="0">
                  <a:pos x="33" y="38"/>
                </a:cxn>
                <a:cxn ang="0">
                  <a:pos x="19" y="45"/>
                </a:cxn>
                <a:cxn ang="0">
                  <a:pos x="13" y="67"/>
                </a:cxn>
                <a:cxn ang="0">
                  <a:pos x="13" y="67"/>
                </a:cxn>
              </a:cxnLst>
              <a:rect l="0" t="0" r="r" b="b"/>
              <a:pathLst>
                <a:path w="66" h="107">
                  <a:moveTo>
                    <a:pt x="54" y="105"/>
                  </a:moveTo>
                  <a:lnTo>
                    <a:pt x="54" y="105"/>
                  </a:lnTo>
                  <a:lnTo>
                    <a:pt x="54" y="96"/>
                  </a:lnTo>
                  <a:cubicBezTo>
                    <a:pt x="49" y="103"/>
                    <a:pt x="42" y="107"/>
                    <a:pt x="33" y="107"/>
                  </a:cubicBezTo>
                  <a:cubicBezTo>
                    <a:pt x="27" y="107"/>
                    <a:pt x="21" y="105"/>
                    <a:pt x="16" y="102"/>
                  </a:cubicBezTo>
                  <a:cubicBezTo>
                    <a:pt x="11" y="99"/>
                    <a:pt x="7" y="94"/>
                    <a:pt x="4" y="88"/>
                  </a:cubicBezTo>
                  <a:cubicBezTo>
                    <a:pt x="1" y="82"/>
                    <a:pt x="0" y="75"/>
                    <a:pt x="0" y="67"/>
                  </a:cubicBezTo>
                  <a:cubicBezTo>
                    <a:pt x="0" y="60"/>
                    <a:pt x="1" y="53"/>
                    <a:pt x="4" y="47"/>
                  </a:cubicBezTo>
                  <a:cubicBezTo>
                    <a:pt x="6" y="40"/>
                    <a:pt x="10" y="36"/>
                    <a:pt x="15" y="32"/>
                  </a:cubicBezTo>
                  <a:cubicBezTo>
                    <a:pt x="20" y="29"/>
                    <a:pt x="26" y="27"/>
                    <a:pt x="32" y="27"/>
                  </a:cubicBezTo>
                  <a:cubicBezTo>
                    <a:pt x="37" y="27"/>
                    <a:pt x="41" y="28"/>
                    <a:pt x="44" y="30"/>
                  </a:cubicBezTo>
                  <a:cubicBezTo>
                    <a:pt x="48" y="32"/>
                    <a:pt x="51" y="35"/>
                    <a:pt x="53" y="38"/>
                  </a:cubicBezTo>
                  <a:lnTo>
                    <a:pt x="53" y="0"/>
                  </a:lnTo>
                  <a:lnTo>
                    <a:pt x="66" y="0"/>
                  </a:lnTo>
                  <a:lnTo>
                    <a:pt x="66" y="105"/>
                  </a:lnTo>
                  <a:lnTo>
                    <a:pt x="54" y="105"/>
                  </a:lnTo>
                  <a:close/>
                  <a:moveTo>
                    <a:pt x="13" y="67"/>
                  </a:moveTo>
                  <a:lnTo>
                    <a:pt x="13" y="67"/>
                  </a:lnTo>
                  <a:cubicBezTo>
                    <a:pt x="13" y="77"/>
                    <a:pt x="15" y="84"/>
                    <a:pt x="19" y="89"/>
                  </a:cubicBezTo>
                  <a:cubicBezTo>
                    <a:pt x="24" y="94"/>
                    <a:pt x="28" y="96"/>
                    <a:pt x="34" y="96"/>
                  </a:cubicBezTo>
                  <a:cubicBezTo>
                    <a:pt x="40" y="96"/>
                    <a:pt x="44" y="94"/>
                    <a:pt x="48" y="89"/>
                  </a:cubicBezTo>
                  <a:cubicBezTo>
                    <a:pt x="52" y="85"/>
                    <a:pt x="54" y="78"/>
                    <a:pt x="54" y="68"/>
                  </a:cubicBezTo>
                  <a:cubicBezTo>
                    <a:pt x="54" y="58"/>
                    <a:pt x="52" y="50"/>
                    <a:pt x="48" y="45"/>
                  </a:cubicBezTo>
                  <a:cubicBezTo>
                    <a:pt x="44" y="40"/>
                    <a:pt x="39" y="38"/>
                    <a:pt x="33" y="38"/>
                  </a:cubicBezTo>
                  <a:cubicBezTo>
                    <a:pt x="28" y="38"/>
                    <a:pt x="23" y="40"/>
                    <a:pt x="19" y="45"/>
                  </a:cubicBezTo>
                  <a:cubicBezTo>
                    <a:pt x="15" y="50"/>
                    <a:pt x="13" y="57"/>
                    <a:pt x="13" y="67"/>
                  </a:cubicBezTo>
                  <a:lnTo>
                    <a:pt x="13" y="6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39" name="Freeform 519"/>
            <p:cNvSpPr>
              <a:spLocks/>
            </p:cNvSpPr>
            <p:nvPr/>
          </p:nvSpPr>
          <p:spPr bwMode="auto">
            <a:xfrm>
              <a:off x="549" y="8868"/>
              <a:ext cx="75" cy="103"/>
            </a:xfrm>
            <a:custGeom>
              <a:avLst/>
              <a:gdLst/>
              <a:ahLst/>
              <a:cxnLst>
                <a:cxn ang="0">
                  <a:pos x="50" y="76"/>
                </a:cxn>
                <a:cxn ang="0">
                  <a:pos x="50" y="76"/>
                </a:cxn>
                <a:cxn ang="0">
                  <a:pos x="50" y="65"/>
                </a:cxn>
                <a:cxn ang="0">
                  <a:pos x="26" y="78"/>
                </a:cxn>
                <a:cxn ang="0">
                  <a:pos x="13" y="75"/>
                </a:cxn>
                <a:cxn ang="0">
                  <a:pos x="5" y="69"/>
                </a:cxn>
                <a:cxn ang="0">
                  <a:pos x="1" y="59"/>
                </a:cxn>
                <a:cxn ang="0">
                  <a:pos x="0" y="47"/>
                </a:cxn>
                <a:cxn ang="0">
                  <a:pos x="0" y="0"/>
                </a:cxn>
                <a:cxn ang="0">
                  <a:pos x="13" y="0"/>
                </a:cxn>
                <a:cxn ang="0">
                  <a:pos x="13" y="42"/>
                </a:cxn>
                <a:cxn ang="0">
                  <a:pos x="14" y="56"/>
                </a:cxn>
                <a:cxn ang="0">
                  <a:pos x="19" y="64"/>
                </a:cxn>
                <a:cxn ang="0">
                  <a:pos x="28" y="67"/>
                </a:cxn>
                <a:cxn ang="0">
                  <a:pos x="39" y="64"/>
                </a:cxn>
                <a:cxn ang="0">
                  <a:pos x="47" y="56"/>
                </a:cxn>
                <a:cxn ang="0">
                  <a:pos x="49" y="41"/>
                </a:cxn>
                <a:cxn ang="0">
                  <a:pos x="49" y="0"/>
                </a:cxn>
                <a:cxn ang="0">
                  <a:pos x="62" y="0"/>
                </a:cxn>
                <a:cxn ang="0">
                  <a:pos x="62" y="76"/>
                </a:cxn>
                <a:cxn ang="0">
                  <a:pos x="50" y="76"/>
                </a:cxn>
              </a:cxnLst>
              <a:rect l="0" t="0" r="r" b="b"/>
              <a:pathLst>
                <a:path w="62" h="78">
                  <a:moveTo>
                    <a:pt x="50" y="76"/>
                  </a:moveTo>
                  <a:lnTo>
                    <a:pt x="50" y="76"/>
                  </a:lnTo>
                  <a:lnTo>
                    <a:pt x="50" y="65"/>
                  </a:lnTo>
                  <a:cubicBezTo>
                    <a:pt x="44" y="74"/>
                    <a:pt x="36" y="78"/>
                    <a:pt x="26" y="78"/>
                  </a:cubicBezTo>
                  <a:cubicBezTo>
                    <a:pt x="21" y="78"/>
                    <a:pt x="17" y="77"/>
                    <a:pt x="13" y="75"/>
                  </a:cubicBezTo>
                  <a:cubicBezTo>
                    <a:pt x="9" y="74"/>
                    <a:pt x="7" y="72"/>
                    <a:pt x="5" y="69"/>
                  </a:cubicBezTo>
                  <a:cubicBezTo>
                    <a:pt x="3" y="66"/>
                    <a:pt x="1" y="63"/>
                    <a:pt x="1" y="59"/>
                  </a:cubicBezTo>
                  <a:cubicBezTo>
                    <a:pt x="0" y="57"/>
                    <a:pt x="0" y="53"/>
                    <a:pt x="0" y="47"/>
                  </a:cubicBezTo>
                  <a:lnTo>
                    <a:pt x="0" y="0"/>
                  </a:lnTo>
                  <a:lnTo>
                    <a:pt x="13" y="0"/>
                  </a:lnTo>
                  <a:lnTo>
                    <a:pt x="13" y="42"/>
                  </a:lnTo>
                  <a:cubicBezTo>
                    <a:pt x="13" y="49"/>
                    <a:pt x="13" y="54"/>
                    <a:pt x="14" y="56"/>
                  </a:cubicBezTo>
                  <a:cubicBezTo>
                    <a:pt x="14" y="59"/>
                    <a:pt x="16" y="62"/>
                    <a:pt x="19" y="64"/>
                  </a:cubicBezTo>
                  <a:cubicBezTo>
                    <a:pt x="21" y="66"/>
                    <a:pt x="25" y="67"/>
                    <a:pt x="28" y="67"/>
                  </a:cubicBezTo>
                  <a:cubicBezTo>
                    <a:pt x="32" y="67"/>
                    <a:pt x="36" y="66"/>
                    <a:pt x="39" y="64"/>
                  </a:cubicBezTo>
                  <a:cubicBezTo>
                    <a:pt x="43" y="62"/>
                    <a:pt x="45" y="59"/>
                    <a:pt x="47" y="56"/>
                  </a:cubicBezTo>
                  <a:cubicBezTo>
                    <a:pt x="48" y="52"/>
                    <a:pt x="49" y="47"/>
                    <a:pt x="49" y="41"/>
                  </a:cubicBezTo>
                  <a:lnTo>
                    <a:pt x="49" y="0"/>
                  </a:lnTo>
                  <a:lnTo>
                    <a:pt x="62" y="0"/>
                  </a:lnTo>
                  <a:lnTo>
                    <a:pt x="62" y="76"/>
                  </a:lnTo>
                  <a:lnTo>
                    <a:pt x="50" y="7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40" name="Freeform 520"/>
            <p:cNvSpPr>
              <a:spLocks/>
            </p:cNvSpPr>
            <p:nvPr/>
          </p:nvSpPr>
          <p:spPr bwMode="auto">
            <a:xfrm>
              <a:off x="644" y="8865"/>
              <a:ext cx="80" cy="106"/>
            </a:xfrm>
            <a:custGeom>
              <a:avLst/>
              <a:gdLst/>
              <a:ahLst/>
              <a:cxnLst>
                <a:cxn ang="0">
                  <a:pos x="53" y="50"/>
                </a:cxn>
                <a:cxn ang="0">
                  <a:pos x="53" y="50"/>
                </a:cxn>
                <a:cxn ang="0">
                  <a:pos x="66" y="52"/>
                </a:cxn>
                <a:cxn ang="0">
                  <a:pos x="55" y="73"/>
                </a:cxn>
                <a:cxn ang="0">
                  <a:pos x="34" y="80"/>
                </a:cxn>
                <a:cxn ang="0">
                  <a:pos x="9" y="70"/>
                </a:cxn>
                <a:cxn ang="0">
                  <a:pos x="0" y="40"/>
                </a:cxn>
                <a:cxn ang="0">
                  <a:pos x="4" y="19"/>
                </a:cxn>
                <a:cxn ang="0">
                  <a:pos x="16" y="5"/>
                </a:cxn>
                <a:cxn ang="0">
                  <a:pos x="34" y="0"/>
                </a:cxn>
                <a:cxn ang="0">
                  <a:pos x="55" y="7"/>
                </a:cxn>
                <a:cxn ang="0">
                  <a:pos x="65" y="24"/>
                </a:cxn>
                <a:cxn ang="0">
                  <a:pos x="52" y="26"/>
                </a:cxn>
                <a:cxn ang="0">
                  <a:pos x="46" y="15"/>
                </a:cxn>
                <a:cxn ang="0">
                  <a:pos x="35" y="11"/>
                </a:cxn>
                <a:cxn ang="0">
                  <a:pos x="19" y="18"/>
                </a:cxn>
                <a:cxn ang="0">
                  <a:pos x="13" y="40"/>
                </a:cxn>
                <a:cxn ang="0">
                  <a:pos x="19" y="62"/>
                </a:cxn>
                <a:cxn ang="0">
                  <a:pos x="34" y="69"/>
                </a:cxn>
                <a:cxn ang="0">
                  <a:pos x="47" y="65"/>
                </a:cxn>
                <a:cxn ang="0">
                  <a:pos x="53" y="50"/>
                </a:cxn>
                <a:cxn ang="0">
                  <a:pos x="53" y="50"/>
                </a:cxn>
              </a:cxnLst>
              <a:rect l="0" t="0" r="r" b="b"/>
              <a:pathLst>
                <a:path w="66" h="80">
                  <a:moveTo>
                    <a:pt x="53" y="50"/>
                  </a:moveTo>
                  <a:lnTo>
                    <a:pt x="53" y="50"/>
                  </a:lnTo>
                  <a:lnTo>
                    <a:pt x="66" y="52"/>
                  </a:lnTo>
                  <a:cubicBezTo>
                    <a:pt x="65" y="61"/>
                    <a:pt x="61" y="68"/>
                    <a:pt x="55" y="73"/>
                  </a:cubicBezTo>
                  <a:cubicBezTo>
                    <a:pt x="50" y="78"/>
                    <a:pt x="43" y="80"/>
                    <a:pt x="34" y="80"/>
                  </a:cubicBezTo>
                  <a:cubicBezTo>
                    <a:pt x="24" y="80"/>
                    <a:pt x="16" y="77"/>
                    <a:pt x="9" y="70"/>
                  </a:cubicBezTo>
                  <a:cubicBezTo>
                    <a:pt x="3" y="63"/>
                    <a:pt x="0" y="53"/>
                    <a:pt x="0" y="40"/>
                  </a:cubicBezTo>
                  <a:cubicBezTo>
                    <a:pt x="0" y="32"/>
                    <a:pt x="1" y="25"/>
                    <a:pt x="4" y="19"/>
                  </a:cubicBezTo>
                  <a:cubicBezTo>
                    <a:pt x="7" y="13"/>
                    <a:pt x="11" y="8"/>
                    <a:pt x="16" y="5"/>
                  </a:cubicBezTo>
                  <a:cubicBezTo>
                    <a:pt x="22" y="2"/>
                    <a:pt x="28" y="0"/>
                    <a:pt x="34" y="0"/>
                  </a:cubicBezTo>
                  <a:cubicBezTo>
                    <a:pt x="43" y="0"/>
                    <a:pt x="50" y="2"/>
                    <a:pt x="55" y="7"/>
                  </a:cubicBezTo>
                  <a:cubicBezTo>
                    <a:pt x="60" y="11"/>
                    <a:pt x="63" y="17"/>
                    <a:pt x="65" y="24"/>
                  </a:cubicBezTo>
                  <a:lnTo>
                    <a:pt x="52" y="26"/>
                  </a:lnTo>
                  <a:cubicBezTo>
                    <a:pt x="51" y="21"/>
                    <a:pt x="49" y="17"/>
                    <a:pt x="46" y="15"/>
                  </a:cubicBezTo>
                  <a:cubicBezTo>
                    <a:pt x="43" y="12"/>
                    <a:pt x="39" y="11"/>
                    <a:pt x="35" y="11"/>
                  </a:cubicBezTo>
                  <a:cubicBezTo>
                    <a:pt x="28" y="11"/>
                    <a:pt x="23" y="13"/>
                    <a:pt x="19" y="18"/>
                  </a:cubicBezTo>
                  <a:cubicBezTo>
                    <a:pt x="15" y="23"/>
                    <a:pt x="13" y="30"/>
                    <a:pt x="13" y="40"/>
                  </a:cubicBezTo>
                  <a:cubicBezTo>
                    <a:pt x="13" y="50"/>
                    <a:pt x="15" y="58"/>
                    <a:pt x="19" y="62"/>
                  </a:cubicBezTo>
                  <a:cubicBezTo>
                    <a:pt x="23" y="67"/>
                    <a:pt x="28" y="69"/>
                    <a:pt x="34" y="69"/>
                  </a:cubicBezTo>
                  <a:cubicBezTo>
                    <a:pt x="39" y="69"/>
                    <a:pt x="44" y="68"/>
                    <a:pt x="47" y="65"/>
                  </a:cubicBezTo>
                  <a:cubicBezTo>
                    <a:pt x="50" y="62"/>
                    <a:pt x="52" y="57"/>
                    <a:pt x="53" y="50"/>
                  </a:cubicBezTo>
                  <a:lnTo>
                    <a:pt x="53" y="5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41" name="Freeform 521"/>
            <p:cNvSpPr>
              <a:spLocks/>
            </p:cNvSpPr>
            <p:nvPr/>
          </p:nvSpPr>
          <p:spPr bwMode="auto">
            <a:xfrm>
              <a:off x="729" y="8832"/>
              <a:ext cx="45" cy="138"/>
            </a:xfrm>
            <a:custGeom>
              <a:avLst/>
              <a:gdLst/>
              <a:ahLst/>
              <a:cxnLst>
                <a:cxn ang="0">
                  <a:pos x="35" y="92"/>
                </a:cxn>
                <a:cxn ang="0">
                  <a:pos x="35" y="92"/>
                </a:cxn>
                <a:cxn ang="0">
                  <a:pos x="37" y="103"/>
                </a:cxn>
                <a:cxn ang="0">
                  <a:pos x="28" y="104"/>
                </a:cxn>
                <a:cxn ang="0">
                  <a:pos x="17" y="102"/>
                </a:cxn>
                <a:cxn ang="0">
                  <a:pos x="11" y="96"/>
                </a:cxn>
                <a:cxn ang="0">
                  <a:pos x="10" y="81"/>
                </a:cxn>
                <a:cxn ang="0">
                  <a:pos x="10" y="37"/>
                </a:cxn>
                <a:cxn ang="0">
                  <a:pos x="0" y="37"/>
                </a:cxn>
                <a:cxn ang="0">
                  <a:pos x="0" y="27"/>
                </a:cxn>
                <a:cxn ang="0">
                  <a:pos x="10" y="27"/>
                </a:cxn>
                <a:cxn ang="0">
                  <a:pos x="10" y="8"/>
                </a:cxn>
                <a:cxn ang="0">
                  <a:pos x="22" y="0"/>
                </a:cxn>
                <a:cxn ang="0">
                  <a:pos x="22" y="27"/>
                </a:cxn>
                <a:cxn ang="0">
                  <a:pos x="35" y="27"/>
                </a:cxn>
                <a:cxn ang="0">
                  <a:pos x="35" y="37"/>
                </a:cxn>
                <a:cxn ang="0">
                  <a:pos x="22" y="37"/>
                </a:cxn>
                <a:cxn ang="0">
                  <a:pos x="22" y="82"/>
                </a:cxn>
                <a:cxn ang="0">
                  <a:pos x="23" y="89"/>
                </a:cxn>
                <a:cxn ang="0">
                  <a:pos x="25" y="91"/>
                </a:cxn>
                <a:cxn ang="0">
                  <a:pos x="30" y="92"/>
                </a:cxn>
                <a:cxn ang="0">
                  <a:pos x="35" y="92"/>
                </a:cxn>
                <a:cxn ang="0">
                  <a:pos x="35" y="92"/>
                </a:cxn>
              </a:cxnLst>
              <a:rect l="0" t="0" r="r" b="b"/>
              <a:pathLst>
                <a:path w="37" h="104">
                  <a:moveTo>
                    <a:pt x="35" y="92"/>
                  </a:moveTo>
                  <a:lnTo>
                    <a:pt x="35" y="92"/>
                  </a:lnTo>
                  <a:lnTo>
                    <a:pt x="37" y="103"/>
                  </a:lnTo>
                  <a:cubicBezTo>
                    <a:pt x="34" y="104"/>
                    <a:pt x="30" y="104"/>
                    <a:pt x="28" y="104"/>
                  </a:cubicBezTo>
                  <a:cubicBezTo>
                    <a:pt x="23" y="104"/>
                    <a:pt x="19" y="104"/>
                    <a:pt x="17" y="102"/>
                  </a:cubicBezTo>
                  <a:cubicBezTo>
                    <a:pt x="14" y="101"/>
                    <a:pt x="12" y="99"/>
                    <a:pt x="11" y="96"/>
                  </a:cubicBezTo>
                  <a:cubicBezTo>
                    <a:pt x="10" y="94"/>
                    <a:pt x="10" y="89"/>
                    <a:pt x="10" y="81"/>
                  </a:cubicBezTo>
                  <a:lnTo>
                    <a:pt x="10" y="37"/>
                  </a:lnTo>
                  <a:lnTo>
                    <a:pt x="0" y="37"/>
                  </a:lnTo>
                  <a:lnTo>
                    <a:pt x="0" y="27"/>
                  </a:lnTo>
                  <a:lnTo>
                    <a:pt x="10" y="27"/>
                  </a:lnTo>
                  <a:lnTo>
                    <a:pt x="10" y="8"/>
                  </a:lnTo>
                  <a:lnTo>
                    <a:pt x="22" y="0"/>
                  </a:lnTo>
                  <a:lnTo>
                    <a:pt x="22" y="27"/>
                  </a:lnTo>
                  <a:lnTo>
                    <a:pt x="35" y="27"/>
                  </a:lnTo>
                  <a:lnTo>
                    <a:pt x="35" y="37"/>
                  </a:lnTo>
                  <a:lnTo>
                    <a:pt x="22" y="37"/>
                  </a:lnTo>
                  <a:lnTo>
                    <a:pt x="22" y="82"/>
                  </a:lnTo>
                  <a:cubicBezTo>
                    <a:pt x="22" y="85"/>
                    <a:pt x="23" y="88"/>
                    <a:pt x="23" y="89"/>
                  </a:cubicBezTo>
                  <a:cubicBezTo>
                    <a:pt x="24" y="90"/>
                    <a:pt x="24" y="91"/>
                    <a:pt x="25" y="91"/>
                  </a:cubicBezTo>
                  <a:cubicBezTo>
                    <a:pt x="26" y="92"/>
                    <a:pt x="28" y="92"/>
                    <a:pt x="30" y="92"/>
                  </a:cubicBezTo>
                  <a:cubicBezTo>
                    <a:pt x="31" y="92"/>
                    <a:pt x="33" y="92"/>
                    <a:pt x="35" y="92"/>
                  </a:cubicBezTo>
                  <a:lnTo>
                    <a:pt x="35" y="92"/>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42" name="Freeform 522"/>
            <p:cNvSpPr>
              <a:spLocks noEditPoints="1"/>
            </p:cNvSpPr>
            <p:nvPr/>
          </p:nvSpPr>
          <p:spPr bwMode="auto">
            <a:xfrm>
              <a:off x="788" y="8830"/>
              <a:ext cx="16" cy="138"/>
            </a:xfrm>
            <a:custGeom>
              <a:avLst/>
              <a:gdLst/>
              <a:ahLst/>
              <a:cxnLst>
                <a:cxn ang="0">
                  <a:pos x="0" y="15"/>
                </a:cxn>
                <a:cxn ang="0">
                  <a:pos x="0" y="15"/>
                </a:cxn>
                <a:cxn ang="0">
                  <a:pos x="0" y="0"/>
                </a:cxn>
                <a:cxn ang="0">
                  <a:pos x="13" y="0"/>
                </a:cxn>
                <a:cxn ang="0">
                  <a:pos x="13" y="15"/>
                </a:cxn>
                <a:cxn ang="0">
                  <a:pos x="0" y="15"/>
                </a:cxn>
                <a:cxn ang="0">
                  <a:pos x="0" y="105"/>
                </a:cxn>
                <a:cxn ang="0">
                  <a:pos x="0" y="105"/>
                </a:cxn>
                <a:cxn ang="0">
                  <a:pos x="0" y="29"/>
                </a:cxn>
                <a:cxn ang="0">
                  <a:pos x="13" y="29"/>
                </a:cxn>
                <a:cxn ang="0">
                  <a:pos x="13" y="105"/>
                </a:cxn>
                <a:cxn ang="0">
                  <a:pos x="0" y="105"/>
                </a:cxn>
              </a:cxnLst>
              <a:rect l="0" t="0" r="r" b="b"/>
              <a:pathLst>
                <a:path w="13" h="105">
                  <a:moveTo>
                    <a:pt x="0" y="15"/>
                  </a:moveTo>
                  <a:lnTo>
                    <a:pt x="0" y="15"/>
                  </a:lnTo>
                  <a:lnTo>
                    <a:pt x="0" y="0"/>
                  </a:lnTo>
                  <a:lnTo>
                    <a:pt x="13" y="0"/>
                  </a:lnTo>
                  <a:lnTo>
                    <a:pt x="13" y="15"/>
                  </a:lnTo>
                  <a:lnTo>
                    <a:pt x="0" y="15"/>
                  </a:lnTo>
                  <a:close/>
                  <a:moveTo>
                    <a:pt x="0" y="105"/>
                  </a:moveTo>
                  <a:lnTo>
                    <a:pt x="0" y="105"/>
                  </a:lnTo>
                  <a:lnTo>
                    <a:pt x="0" y="29"/>
                  </a:lnTo>
                  <a:lnTo>
                    <a:pt x="13" y="29"/>
                  </a:lnTo>
                  <a:lnTo>
                    <a:pt x="13" y="105"/>
                  </a:lnTo>
                  <a:lnTo>
                    <a:pt x="0" y="10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43" name="Freeform 523"/>
            <p:cNvSpPr>
              <a:spLocks/>
            </p:cNvSpPr>
            <p:nvPr/>
          </p:nvSpPr>
          <p:spPr bwMode="auto">
            <a:xfrm>
              <a:off x="818" y="8868"/>
              <a:ext cx="85" cy="100"/>
            </a:xfrm>
            <a:custGeom>
              <a:avLst/>
              <a:gdLst/>
              <a:ahLst/>
              <a:cxnLst>
                <a:cxn ang="0">
                  <a:pos x="29" y="76"/>
                </a:cxn>
                <a:cxn ang="0">
                  <a:pos x="29" y="76"/>
                </a:cxn>
                <a:cxn ang="0">
                  <a:pos x="0" y="0"/>
                </a:cxn>
                <a:cxn ang="0">
                  <a:pos x="14" y="0"/>
                </a:cxn>
                <a:cxn ang="0">
                  <a:pos x="30" y="46"/>
                </a:cxn>
                <a:cxn ang="0">
                  <a:pos x="35" y="61"/>
                </a:cxn>
                <a:cxn ang="0">
                  <a:pos x="40" y="47"/>
                </a:cxn>
                <a:cxn ang="0">
                  <a:pos x="57" y="0"/>
                </a:cxn>
                <a:cxn ang="0">
                  <a:pos x="70" y="0"/>
                </a:cxn>
                <a:cxn ang="0">
                  <a:pos x="41" y="76"/>
                </a:cxn>
                <a:cxn ang="0">
                  <a:pos x="29" y="76"/>
                </a:cxn>
              </a:cxnLst>
              <a:rect l="0" t="0" r="r" b="b"/>
              <a:pathLst>
                <a:path w="70" h="76">
                  <a:moveTo>
                    <a:pt x="29" y="76"/>
                  </a:moveTo>
                  <a:lnTo>
                    <a:pt x="29" y="76"/>
                  </a:lnTo>
                  <a:lnTo>
                    <a:pt x="0" y="0"/>
                  </a:lnTo>
                  <a:lnTo>
                    <a:pt x="14" y="0"/>
                  </a:lnTo>
                  <a:lnTo>
                    <a:pt x="30" y="46"/>
                  </a:lnTo>
                  <a:cubicBezTo>
                    <a:pt x="32" y="51"/>
                    <a:pt x="33" y="56"/>
                    <a:pt x="35" y="61"/>
                  </a:cubicBezTo>
                  <a:cubicBezTo>
                    <a:pt x="36" y="57"/>
                    <a:pt x="38" y="52"/>
                    <a:pt x="40" y="47"/>
                  </a:cubicBezTo>
                  <a:lnTo>
                    <a:pt x="57" y="0"/>
                  </a:lnTo>
                  <a:lnTo>
                    <a:pt x="70" y="0"/>
                  </a:lnTo>
                  <a:lnTo>
                    <a:pt x="41" y="76"/>
                  </a:lnTo>
                  <a:lnTo>
                    <a:pt x="29" y="7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44" name="Freeform 524"/>
            <p:cNvSpPr>
              <a:spLocks noEditPoints="1"/>
            </p:cNvSpPr>
            <p:nvPr/>
          </p:nvSpPr>
          <p:spPr bwMode="auto">
            <a:xfrm>
              <a:off x="915" y="8830"/>
              <a:ext cx="16" cy="138"/>
            </a:xfrm>
            <a:custGeom>
              <a:avLst/>
              <a:gdLst/>
              <a:ahLst/>
              <a:cxnLst>
                <a:cxn ang="0">
                  <a:pos x="0" y="15"/>
                </a:cxn>
                <a:cxn ang="0">
                  <a:pos x="0" y="15"/>
                </a:cxn>
                <a:cxn ang="0">
                  <a:pos x="0" y="0"/>
                </a:cxn>
                <a:cxn ang="0">
                  <a:pos x="13" y="0"/>
                </a:cxn>
                <a:cxn ang="0">
                  <a:pos x="13" y="15"/>
                </a:cxn>
                <a:cxn ang="0">
                  <a:pos x="0" y="15"/>
                </a:cxn>
                <a:cxn ang="0">
                  <a:pos x="0" y="105"/>
                </a:cxn>
                <a:cxn ang="0">
                  <a:pos x="0" y="105"/>
                </a:cxn>
                <a:cxn ang="0">
                  <a:pos x="0" y="29"/>
                </a:cxn>
                <a:cxn ang="0">
                  <a:pos x="13" y="29"/>
                </a:cxn>
                <a:cxn ang="0">
                  <a:pos x="13" y="105"/>
                </a:cxn>
                <a:cxn ang="0">
                  <a:pos x="0" y="105"/>
                </a:cxn>
              </a:cxnLst>
              <a:rect l="0" t="0" r="r" b="b"/>
              <a:pathLst>
                <a:path w="13" h="105">
                  <a:moveTo>
                    <a:pt x="0" y="15"/>
                  </a:moveTo>
                  <a:lnTo>
                    <a:pt x="0" y="15"/>
                  </a:lnTo>
                  <a:lnTo>
                    <a:pt x="0" y="0"/>
                  </a:lnTo>
                  <a:lnTo>
                    <a:pt x="13" y="0"/>
                  </a:lnTo>
                  <a:lnTo>
                    <a:pt x="13" y="15"/>
                  </a:lnTo>
                  <a:lnTo>
                    <a:pt x="0" y="15"/>
                  </a:lnTo>
                  <a:close/>
                  <a:moveTo>
                    <a:pt x="0" y="105"/>
                  </a:moveTo>
                  <a:lnTo>
                    <a:pt x="0" y="105"/>
                  </a:lnTo>
                  <a:lnTo>
                    <a:pt x="0" y="29"/>
                  </a:lnTo>
                  <a:lnTo>
                    <a:pt x="13" y="29"/>
                  </a:lnTo>
                  <a:lnTo>
                    <a:pt x="13" y="105"/>
                  </a:lnTo>
                  <a:lnTo>
                    <a:pt x="0" y="10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45" name="Freeform 525"/>
            <p:cNvSpPr>
              <a:spLocks/>
            </p:cNvSpPr>
            <p:nvPr/>
          </p:nvSpPr>
          <p:spPr bwMode="auto">
            <a:xfrm>
              <a:off x="946" y="8832"/>
              <a:ext cx="45" cy="138"/>
            </a:xfrm>
            <a:custGeom>
              <a:avLst/>
              <a:gdLst/>
              <a:ahLst/>
              <a:cxnLst>
                <a:cxn ang="0">
                  <a:pos x="35" y="92"/>
                </a:cxn>
                <a:cxn ang="0">
                  <a:pos x="35" y="92"/>
                </a:cxn>
                <a:cxn ang="0">
                  <a:pos x="37" y="103"/>
                </a:cxn>
                <a:cxn ang="0">
                  <a:pos x="27" y="104"/>
                </a:cxn>
                <a:cxn ang="0">
                  <a:pos x="16" y="102"/>
                </a:cxn>
                <a:cxn ang="0">
                  <a:pos x="11" y="96"/>
                </a:cxn>
                <a:cxn ang="0">
                  <a:pos x="9" y="81"/>
                </a:cxn>
                <a:cxn ang="0">
                  <a:pos x="9" y="37"/>
                </a:cxn>
                <a:cxn ang="0">
                  <a:pos x="0" y="37"/>
                </a:cxn>
                <a:cxn ang="0">
                  <a:pos x="0" y="27"/>
                </a:cxn>
                <a:cxn ang="0">
                  <a:pos x="9" y="27"/>
                </a:cxn>
                <a:cxn ang="0">
                  <a:pos x="9" y="8"/>
                </a:cxn>
                <a:cxn ang="0">
                  <a:pos x="22" y="0"/>
                </a:cxn>
                <a:cxn ang="0">
                  <a:pos x="22" y="27"/>
                </a:cxn>
                <a:cxn ang="0">
                  <a:pos x="35" y="27"/>
                </a:cxn>
                <a:cxn ang="0">
                  <a:pos x="35" y="37"/>
                </a:cxn>
                <a:cxn ang="0">
                  <a:pos x="22" y="37"/>
                </a:cxn>
                <a:cxn ang="0">
                  <a:pos x="22" y="82"/>
                </a:cxn>
                <a:cxn ang="0">
                  <a:pos x="23" y="89"/>
                </a:cxn>
                <a:cxn ang="0">
                  <a:pos x="25" y="91"/>
                </a:cxn>
                <a:cxn ang="0">
                  <a:pos x="29" y="92"/>
                </a:cxn>
                <a:cxn ang="0">
                  <a:pos x="35" y="92"/>
                </a:cxn>
                <a:cxn ang="0">
                  <a:pos x="35" y="92"/>
                </a:cxn>
              </a:cxnLst>
              <a:rect l="0" t="0" r="r" b="b"/>
              <a:pathLst>
                <a:path w="37" h="104">
                  <a:moveTo>
                    <a:pt x="35" y="92"/>
                  </a:moveTo>
                  <a:lnTo>
                    <a:pt x="35" y="92"/>
                  </a:lnTo>
                  <a:lnTo>
                    <a:pt x="37" y="103"/>
                  </a:lnTo>
                  <a:cubicBezTo>
                    <a:pt x="33" y="104"/>
                    <a:pt x="30" y="104"/>
                    <a:pt x="27" y="104"/>
                  </a:cubicBezTo>
                  <a:cubicBezTo>
                    <a:pt x="22" y="104"/>
                    <a:pt x="19" y="104"/>
                    <a:pt x="16" y="102"/>
                  </a:cubicBezTo>
                  <a:cubicBezTo>
                    <a:pt x="13" y="101"/>
                    <a:pt x="12" y="99"/>
                    <a:pt x="11" y="96"/>
                  </a:cubicBezTo>
                  <a:cubicBezTo>
                    <a:pt x="10" y="94"/>
                    <a:pt x="9" y="89"/>
                    <a:pt x="9" y="81"/>
                  </a:cubicBezTo>
                  <a:lnTo>
                    <a:pt x="9" y="37"/>
                  </a:lnTo>
                  <a:lnTo>
                    <a:pt x="0" y="37"/>
                  </a:lnTo>
                  <a:lnTo>
                    <a:pt x="0" y="27"/>
                  </a:lnTo>
                  <a:lnTo>
                    <a:pt x="9" y="27"/>
                  </a:lnTo>
                  <a:lnTo>
                    <a:pt x="9" y="8"/>
                  </a:lnTo>
                  <a:lnTo>
                    <a:pt x="22" y="0"/>
                  </a:lnTo>
                  <a:lnTo>
                    <a:pt x="22" y="27"/>
                  </a:lnTo>
                  <a:lnTo>
                    <a:pt x="35" y="27"/>
                  </a:lnTo>
                  <a:lnTo>
                    <a:pt x="35" y="37"/>
                  </a:lnTo>
                  <a:lnTo>
                    <a:pt x="22" y="37"/>
                  </a:lnTo>
                  <a:lnTo>
                    <a:pt x="22" y="82"/>
                  </a:lnTo>
                  <a:cubicBezTo>
                    <a:pt x="22" y="85"/>
                    <a:pt x="22" y="88"/>
                    <a:pt x="23" y="89"/>
                  </a:cubicBezTo>
                  <a:cubicBezTo>
                    <a:pt x="23" y="90"/>
                    <a:pt x="24" y="91"/>
                    <a:pt x="25" y="91"/>
                  </a:cubicBezTo>
                  <a:cubicBezTo>
                    <a:pt x="26" y="92"/>
                    <a:pt x="27" y="92"/>
                    <a:pt x="29" y="92"/>
                  </a:cubicBezTo>
                  <a:cubicBezTo>
                    <a:pt x="31" y="92"/>
                    <a:pt x="33" y="92"/>
                    <a:pt x="35" y="92"/>
                  </a:cubicBezTo>
                  <a:lnTo>
                    <a:pt x="35" y="92"/>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46" name="Freeform 526"/>
            <p:cNvSpPr>
              <a:spLocks/>
            </p:cNvSpPr>
            <p:nvPr/>
          </p:nvSpPr>
          <p:spPr bwMode="auto">
            <a:xfrm>
              <a:off x="995" y="8868"/>
              <a:ext cx="86" cy="141"/>
            </a:xfrm>
            <a:custGeom>
              <a:avLst/>
              <a:gdLst/>
              <a:ahLst/>
              <a:cxnLst>
                <a:cxn ang="0">
                  <a:pos x="7" y="106"/>
                </a:cxn>
                <a:cxn ang="0">
                  <a:pos x="7" y="106"/>
                </a:cxn>
                <a:cxn ang="0">
                  <a:pos x="5" y="94"/>
                </a:cxn>
                <a:cxn ang="0">
                  <a:pos x="13" y="95"/>
                </a:cxn>
                <a:cxn ang="0">
                  <a:pos x="20" y="93"/>
                </a:cxn>
                <a:cxn ang="0">
                  <a:pos x="24" y="89"/>
                </a:cxn>
                <a:cxn ang="0">
                  <a:pos x="28" y="80"/>
                </a:cxn>
                <a:cxn ang="0">
                  <a:pos x="29" y="76"/>
                </a:cxn>
                <a:cxn ang="0">
                  <a:pos x="0" y="0"/>
                </a:cxn>
                <a:cxn ang="0">
                  <a:pos x="14" y="0"/>
                </a:cxn>
                <a:cxn ang="0">
                  <a:pos x="30" y="44"/>
                </a:cxn>
                <a:cxn ang="0">
                  <a:pos x="35" y="62"/>
                </a:cxn>
                <a:cxn ang="0">
                  <a:pos x="41" y="44"/>
                </a:cxn>
                <a:cxn ang="0">
                  <a:pos x="57" y="0"/>
                </a:cxn>
                <a:cxn ang="0">
                  <a:pos x="70" y="0"/>
                </a:cxn>
                <a:cxn ang="0">
                  <a:pos x="41" y="78"/>
                </a:cxn>
                <a:cxn ang="0">
                  <a:pos x="34" y="95"/>
                </a:cxn>
                <a:cxn ang="0">
                  <a:pos x="26" y="104"/>
                </a:cxn>
                <a:cxn ang="0">
                  <a:pos x="15" y="107"/>
                </a:cxn>
                <a:cxn ang="0">
                  <a:pos x="7" y="106"/>
                </a:cxn>
                <a:cxn ang="0">
                  <a:pos x="7" y="106"/>
                </a:cxn>
              </a:cxnLst>
              <a:rect l="0" t="0" r="r" b="b"/>
              <a:pathLst>
                <a:path w="70" h="107">
                  <a:moveTo>
                    <a:pt x="7" y="106"/>
                  </a:moveTo>
                  <a:lnTo>
                    <a:pt x="7" y="106"/>
                  </a:lnTo>
                  <a:lnTo>
                    <a:pt x="5" y="94"/>
                  </a:lnTo>
                  <a:cubicBezTo>
                    <a:pt x="8" y="94"/>
                    <a:pt x="11" y="95"/>
                    <a:pt x="13" y="95"/>
                  </a:cubicBezTo>
                  <a:cubicBezTo>
                    <a:pt x="15" y="95"/>
                    <a:pt x="18" y="94"/>
                    <a:pt x="20" y="93"/>
                  </a:cubicBezTo>
                  <a:cubicBezTo>
                    <a:pt x="21" y="92"/>
                    <a:pt x="23" y="91"/>
                    <a:pt x="24" y="89"/>
                  </a:cubicBezTo>
                  <a:cubicBezTo>
                    <a:pt x="25" y="88"/>
                    <a:pt x="26" y="85"/>
                    <a:pt x="28" y="80"/>
                  </a:cubicBezTo>
                  <a:cubicBezTo>
                    <a:pt x="28" y="79"/>
                    <a:pt x="28" y="78"/>
                    <a:pt x="29" y="76"/>
                  </a:cubicBezTo>
                  <a:lnTo>
                    <a:pt x="0" y="0"/>
                  </a:lnTo>
                  <a:lnTo>
                    <a:pt x="14" y="0"/>
                  </a:lnTo>
                  <a:lnTo>
                    <a:pt x="30" y="44"/>
                  </a:lnTo>
                  <a:cubicBezTo>
                    <a:pt x="32" y="50"/>
                    <a:pt x="34" y="56"/>
                    <a:pt x="35" y="62"/>
                  </a:cubicBezTo>
                  <a:cubicBezTo>
                    <a:pt x="37" y="56"/>
                    <a:pt x="38" y="50"/>
                    <a:pt x="41" y="44"/>
                  </a:cubicBezTo>
                  <a:lnTo>
                    <a:pt x="57" y="0"/>
                  </a:lnTo>
                  <a:lnTo>
                    <a:pt x="70" y="0"/>
                  </a:lnTo>
                  <a:lnTo>
                    <a:pt x="41" y="78"/>
                  </a:lnTo>
                  <a:cubicBezTo>
                    <a:pt x="38" y="86"/>
                    <a:pt x="35" y="92"/>
                    <a:pt x="34" y="95"/>
                  </a:cubicBezTo>
                  <a:cubicBezTo>
                    <a:pt x="31" y="99"/>
                    <a:pt x="29" y="102"/>
                    <a:pt x="26" y="104"/>
                  </a:cubicBezTo>
                  <a:cubicBezTo>
                    <a:pt x="23" y="106"/>
                    <a:pt x="19" y="107"/>
                    <a:pt x="15" y="107"/>
                  </a:cubicBezTo>
                  <a:cubicBezTo>
                    <a:pt x="12" y="107"/>
                    <a:pt x="10" y="107"/>
                    <a:pt x="7" y="106"/>
                  </a:cubicBezTo>
                  <a:lnTo>
                    <a:pt x="7" y="10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47" name="Freeform 527"/>
            <p:cNvSpPr>
              <a:spLocks noEditPoints="1"/>
            </p:cNvSpPr>
            <p:nvPr/>
          </p:nvSpPr>
          <p:spPr bwMode="auto">
            <a:xfrm>
              <a:off x="2547" y="9422"/>
              <a:ext cx="109" cy="116"/>
            </a:xfrm>
            <a:custGeom>
              <a:avLst/>
              <a:gdLst/>
              <a:ahLst/>
              <a:cxnLst>
                <a:cxn ang="0">
                  <a:pos x="37" y="0"/>
                </a:cxn>
                <a:cxn ang="0">
                  <a:pos x="37" y="0"/>
                </a:cxn>
                <a:cxn ang="0">
                  <a:pos x="37" y="3"/>
                </a:cxn>
                <a:cxn ang="0">
                  <a:pos x="30" y="3"/>
                </a:cxn>
                <a:cxn ang="0">
                  <a:pos x="27" y="7"/>
                </a:cxn>
                <a:cxn ang="0">
                  <a:pos x="28" y="9"/>
                </a:cxn>
                <a:cxn ang="0">
                  <a:pos x="29" y="13"/>
                </a:cxn>
                <a:cxn ang="0">
                  <a:pos x="49" y="42"/>
                </a:cxn>
                <a:cxn ang="0">
                  <a:pos x="68" y="12"/>
                </a:cxn>
                <a:cxn ang="0">
                  <a:pos x="69" y="9"/>
                </a:cxn>
                <a:cxn ang="0">
                  <a:pos x="70" y="7"/>
                </a:cxn>
                <a:cxn ang="0">
                  <a:pos x="67" y="3"/>
                </a:cxn>
                <a:cxn ang="0">
                  <a:pos x="61" y="3"/>
                </a:cxn>
                <a:cxn ang="0">
                  <a:pos x="61" y="0"/>
                </a:cxn>
                <a:cxn ang="0">
                  <a:pos x="89" y="0"/>
                </a:cxn>
                <a:cxn ang="0">
                  <a:pos x="89" y="3"/>
                </a:cxn>
                <a:cxn ang="0">
                  <a:pos x="82" y="5"/>
                </a:cxn>
                <a:cxn ang="0">
                  <a:pos x="71" y="18"/>
                </a:cxn>
                <a:cxn ang="0">
                  <a:pos x="52" y="48"/>
                </a:cxn>
                <a:cxn ang="0">
                  <a:pos x="52" y="73"/>
                </a:cxn>
                <a:cxn ang="0">
                  <a:pos x="54" y="83"/>
                </a:cxn>
                <a:cxn ang="0">
                  <a:pos x="65" y="85"/>
                </a:cxn>
                <a:cxn ang="0">
                  <a:pos x="65" y="88"/>
                </a:cxn>
                <a:cxn ang="0">
                  <a:pos x="25" y="88"/>
                </a:cxn>
                <a:cxn ang="0">
                  <a:pos x="25" y="85"/>
                </a:cxn>
                <a:cxn ang="0">
                  <a:pos x="36" y="83"/>
                </a:cxn>
                <a:cxn ang="0">
                  <a:pos x="38" y="72"/>
                </a:cxn>
                <a:cxn ang="0">
                  <a:pos x="38" y="49"/>
                </a:cxn>
                <a:cxn ang="0">
                  <a:pos x="21" y="24"/>
                </a:cxn>
                <a:cxn ang="0">
                  <a:pos x="8" y="7"/>
                </a:cxn>
                <a:cxn ang="0">
                  <a:pos x="0" y="3"/>
                </a:cxn>
                <a:cxn ang="0">
                  <a:pos x="0" y="0"/>
                </a:cxn>
                <a:cxn ang="0">
                  <a:pos x="37" y="0"/>
                </a:cxn>
                <a:cxn ang="0">
                  <a:pos x="44" y="0"/>
                </a:cxn>
                <a:cxn ang="0">
                  <a:pos x="44" y="0"/>
                </a:cxn>
                <a:cxn ang="0">
                  <a:pos x="44" y="0"/>
                </a:cxn>
              </a:cxnLst>
              <a:rect l="0" t="0" r="r" b="b"/>
              <a:pathLst>
                <a:path w="89" h="88">
                  <a:moveTo>
                    <a:pt x="37" y="0"/>
                  </a:moveTo>
                  <a:lnTo>
                    <a:pt x="37" y="0"/>
                  </a:lnTo>
                  <a:lnTo>
                    <a:pt x="37" y="3"/>
                  </a:lnTo>
                  <a:cubicBezTo>
                    <a:pt x="33" y="3"/>
                    <a:pt x="31" y="3"/>
                    <a:pt x="30" y="3"/>
                  </a:cubicBezTo>
                  <a:cubicBezTo>
                    <a:pt x="28" y="4"/>
                    <a:pt x="27" y="5"/>
                    <a:pt x="27" y="7"/>
                  </a:cubicBezTo>
                  <a:cubicBezTo>
                    <a:pt x="27" y="8"/>
                    <a:pt x="27" y="8"/>
                    <a:pt x="28" y="9"/>
                  </a:cubicBezTo>
                  <a:cubicBezTo>
                    <a:pt x="28" y="10"/>
                    <a:pt x="28" y="11"/>
                    <a:pt x="29" y="13"/>
                  </a:cubicBezTo>
                  <a:lnTo>
                    <a:pt x="49" y="42"/>
                  </a:lnTo>
                  <a:lnTo>
                    <a:pt x="68" y="12"/>
                  </a:lnTo>
                  <a:cubicBezTo>
                    <a:pt x="69" y="11"/>
                    <a:pt x="69" y="10"/>
                    <a:pt x="69" y="9"/>
                  </a:cubicBezTo>
                  <a:cubicBezTo>
                    <a:pt x="70" y="8"/>
                    <a:pt x="70" y="8"/>
                    <a:pt x="70" y="7"/>
                  </a:cubicBezTo>
                  <a:cubicBezTo>
                    <a:pt x="70" y="5"/>
                    <a:pt x="69" y="4"/>
                    <a:pt x="67" y="3"/>
                  </a:cubicBezTo>
                  <a:cubicBezTo>
                    <a:pt x="65" y="3"/>
                    <a:pt x="63" y="3"/>
                    <a:pt x="61" y="3"/>
                  </a:cubicBezTo>
                  <a:lnTo>
                    <a:pt x="61" y="0"/>
                  </a:lnTo>
                  <a:lnTo>
                    <a:pt x="89" y="0"/>
                  </a:lnTo>
                  <a:lnTo>
                    <a:pt x="89" y="3"/>
                  </a:lnTo>
                  <a:cubicBezTo>
                    <a:pt x="87" y="3"/>
                    <a:pt x="84" y="4"/>
                    <a:pt x="82" y="5"/>
                  </a:cubicBezTo>
                  <a:cubicBezTo>
                    <a:pt x="79" y="7"/>
                    <a:pt x="75" y="12"/>
                    <a:pt x="71" y="18"/>
                  </a:cubicBezTo>
                  <a:lnTo>
                    <a:pt x="52" y="48"/>
                  </a:lnTo>
                  <a:lnTo>
                    <a:pt x="52" y="73"/>
                  </a:lnTo>
                  <a:cubicBezTo>
                    <a:pt x="52" y="78"/>
                    <a:pt x="53" y="82"/>
                    <a:pt x="54" y="83"/>
                  </a:cubicBezTo>
                  <a:cubicBezTo>
                    <a:pt x="56" y="84"/>
                    <a:pt x="60" y="85"/>
                    <a:pt x="65" y="85"/>
                  </a:cubicBezTo>
                  <a:lnTo>
                    <a:pt x="65" y="88"/>
                  </a:lnTo>
                  <a:lnTo>
                    <a:pt x="25" y="88"/>
                  </a:lnTo>
                  <a:lnTo>
                    <a:pt x="25" y="85"/>
                  </a:lnTo>
                  <a:cubicBezTo>
                    <a:pt x="31" y="85"/>
                    <a:pt x="35" y="84"/>
                    <a:pt x="36" y="83"/>
                  </a:cubicBezTo>
                  <a:cubicBezTo>
                    <a:pt x="37" y="81"/>
                    <a:pt x="38" y="78"/>
                    <a:pt x="38" y="72"/>
                  </a:cubicBezTo>
                  <a:lnTo>
                    <a:pt x="38" y="49"/>
                  </a:lnTo>
                  <a:lnTo>
                    <a:pt x="21" y="24"/>
                  </a:lnTo>
                  <a:cubicBezTo>
                    <a:pt x="15" y="15"/>
                    <a:pt x="11" y="9"/>
                    <a:pt x="8" y="7"/>
                  </a:cubicBezTo>
                  <a:cubicBezTo>
                    <a:pt x="6" y="4"/>
                    <a:pt x="3" y="3"/>
                    <a:pt x="0" y="3"/>
                  </a:cubicBezTo>
                  <a:lnTo>
                    <a:pt x="0" y="0"/>
                  </a:lnTo>
                  <a:lnTo>
                    <a:pt x="37" y="0"/>
                  </a:lnTo>
                  <a:close/>
                  <a:moveTo>
                    <a:pt x="44" y="0"/>
                  </a:moveTo>
                  <a:lnTo>
                    <a:pt x="44" y="0"/>
                  </a:lnTo>
                  <a:lnTo>
                    <a:pt x="44"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48" name="Freeform 528"/>
            <p:cNvSpPr>
              <a:spLocks noEditPoints="1"/>
            </p:cNvSpPr>
            <p:nvPr/>
          </p:nvSpPr>
          <p:spPr bwMode="auto">
            <a:xfrm>
              <a:off x="2653" y="9419"/>
              <a:ext cx="39" cy="119"/>
            </a:xfrm>
            <a:custGeom>
              <a:avLst/>
              <a:gdLst/>
              <a:ahLst/>
              <a:cxnLst>
                <a:cxn ang="0">
                  <a:pos x="9" y="6"/>
                </a:cxn>
                <a:cxn ang="0">
                  <a:pos x="9" y="6"/>
                </a:cxn>
                <a:cxn ang="0">
                  <a:pos x="10" y="2"/>
                </a:cxn>
                <a:cxn ang="0">
                  <a:pos x="15" y="0"/>
                </a:cxn>
                <a:cxn ang="0">
                  <a:pos x="20" y="2"/>
                </a:cxn>
                <a:cxn ang="0">
                  <a:pos x="22" y="6"/>
                </a:cxn>
                <a:cxn ang="0">
                  <a:pos x="20" y="11"/>
                </a:cxn>
                <a:cxn ang="0">
                  <a:pos x="15" y="13"/>
                </a:cxn>
                <a:cxn ang="0">
                  <a:pos x="10" y="11"/>
                </a:cxn>
                <a:cxn ang="0">
                  <a:pos x="9" y="6"/>
                </a:cxn>
                <a:cxn ang="0">
                  <a:pos x="9" y="6"/>
                </a:cxn>
                <a:cxn ang="0">
                  <a:pos x="0" y="88"/>
                </a:cxn>
                <a:cxn ang="0">
                  <a:pos x="0" y="88"/>
                </a:cxn>
                <a:cxn ang="0">
                  <a:pos x="9" y="86"/>
                </a:cxn>
                <a:cxn ang="0">
                  <a:pos x="11" y="76"/>
                </a:cxn>
                <a:cxn ang="0">
                  <a:pos x="11" y="46"/>
                </a:cxn>
                <a:cxn ang="0">
                  <a:pos x="10" y="40"/>
                </a:cxn>
                <a:cxn ang="0">
                  <a:pos x="6" y="37"/>
                </a:cxn>
                <a:cxn ang="0">
                  <a:pos x="5" y="37"/>
                </a:cxn>
                <a:cxn ang="0">
                  <a:pos x="1" y="38"/>
                </a:cxn>
                <a:cxn ang="0">
                  <a:pos x="1" y="36"/>
                </a:cxn>
                <a:cxn ang="0">
                  <a:pos x="4" y="35"/>
                </a:cxn>
                <a:cxn ang="0">
                  <a:pos x="19" y="30"/>
                </a:cxn>
                <a:cxn ang="0">
                  <a:pos x="22" y="29"/>
                </a:cxn>
                <a:cxn ang="0">
                  <a:pos x="22" y="30"/>
                </a:cxn>
                <a:cxn ang="0">
                  <a:pos x="22" y="76"/>
                </a:cxn>
                <a:cxn ang="0">
                  <a:pos x="24" y="85"/>
                </a:cxn>
                <a:cxn ang="0">
                  <a:pos x="32" y="88"/>
                </a:cxn>
                <a:cxn ang="0">
                  <a:pos x="32" y="90"/>
                </a:cxn>
                <a:cxn ang="0">
                  <a:pos x="0" y="90"/>
                </a:cxn>
                <a:cxn ang="0">
                  <a:pos x="0" y="88"/>
                </a:cxn>
              </a:cxnLst>
              <a:rect l="0" t="0" r="r" b="b"/>
              <a:pathLst>
                <a:path w="32" h="90">
                  <a:moveTo>
                    <a:pt x="9" y="6"/>
                  </a:moveTo>
                  <a:lnTo>
                    <a:pt x="9" y="6"/>
                  </a:lnTo>
                  <a:cubicBezTo>
                    <a:pt x="9" y="5"/>
                    <a:pt x="9" y="3"/>
                    <a:pt x="10" y="2"/>
                  </a:cubicBezTo>
                  <a:cubicBezTo>
                    <a:pt x="12" y="0"/>
                    <a:pt x="13" y="0"/>
                    <a:pt x="15" y="0"/>
                  </a:cubicBezTo>
                  <a:cubicBezTo>
                    <a:pt x="17" y="0"/>
                    <a:pt x="19" y="0"/>
                    <a:pt x="20" y="2"/>
                  </a:cubicBezTo>
                  <a:cubicBezTo>
                    <a:pt x="21" y="3"/>
                    <a:pt x="22" y="5"/>
                    <a:pt x="22" y="6"/>
                  </a:cubicBezTo>
                  <a:cubicBezTo>
                    <a:pt x="22" y="8"/>
                    <a:pt x="21" y="10"/>
                    <a:pt x="20" y="11"/>
                  </a:cubicBezTo>
                  <a:cubicBezTo>
                    <a:pt x="19" y="13"/>
                    <a:pt x="17" y="13"/>
                    <a:pt x="15" y="13"/>
                  </a:cubicBezTo>
                  <a:cubicBezTo>
                    <a:pt x="13" y="13"/>
                    <a:pt x="12" y="13"/>
                    <a:pt x="10" y="11"/>
                  </a:cubicBezTo>
                  <a:cubicBezTo>
                    <a:pt x="9" y="10"/>
                    <a:pt x="9" y="8"/>
                    <a:pt x="9" y="6"/>
                  </a:cubicBezTo>
                  <a:lnTo>
                    <a:pt x="9" y="6"/>
                  </a:lnTo>
                  <a:close/>
                  <a:moveTo>
                    <a:pt x="0" y="88"/>
                  </a:moveTo>
                  <a:lnTo>
                    <a:pt x="0" y="88"/>
                  </a:lnTo>
                  <a:cubicBezTo>
                    <a:pt x="5" y="87"/>
                    <a:pt x="8" y="87"/>
                    <a:pt x="9" y="86"/>
                  </a:cubicBezTo>
                  <a:cubicBezTo>
                    <a:pt x="10" y="84"/>
                    <a:pt x="11" y="81"/>
                    <a:pt x="11" y="76"/>
                  </a:cubicBezTo>
                  <a:lnTo>
                    <a:pt x="11" y="46"/>
                  </a:lnTo>
                  <a:cubicBezTo>
                    <a:pt x="11" y="43"/>
                    <a:pt x="11" y="41"/>
                    <a:pt x="10" y="40"/>
                  </a:cubicBezTo>
                  <a:cubicBezTo>
                    <a:pt x="10" y="38"/>
                    <a:pt x="8" y="37"/>
                    <a:pt x="6" y="37"/>
                  </a:cubicBezTo>
                  <a:cubicBezTo>
                    <a:pt x="6" y="37"/>
                    <a:pt x="5" y="37"/>
                    <a:pt x="5" y="37"/>
                  </a:cubicBezTo>
                  <a:cubicBezTo>
                    <a:pt x="4" y="37"/>
                    <a:pt x="3" y="38"/>
                    <a:pt x="1" y="38"/>
                  </a:cubicBezTo>
                  <a:lnTo>
                    <a:pt x="1" y="36"/>
                  </a:lnTo>
                  <a:lnTo>
                    <a:pt x="4" y="35"/>
                  </a:lnTo>
                  <a:cubicBezTo>
                    <a:pt x="11" y="33"/>
                    <a:pt x="16" y="31"/>
                    <a:pt x="19" y="30"/>
                  </a:cubicBezTo>
                  <a:cubicBezTo>
                    <a:pt x="21" y="29"/>
                    <a:pt x="21" y="29"/>
                    <a:pt x="22" y="29"/>
                  </a:cubicBezTo>
                  <a:cubicBezTo>
                    <a:pt x="22" y="29"/>
                    <a:pt x="22" y="30"/>
                    <a:pt x="22" y="30"/>
                  </a:cubicBezTo>
                  <a:lnTo>
                    <a:pt x="22" y="76"/>
                  </a:lnTo>
                  <a:cubicBezTo>
                    <a:pt x="22" y="81"/>
                    <a:pt x="22" y="84"/>
                    <a:pt x="24" y="85"/>
                  </a:cubicBezTo>
                  <a:cubicBezTo>
                    <a:pt x="25" y="87"/>
                    <a:pt x="27" y="88"/>
                    <a:pt x="32" y="88"/>
                  </a:cubicBezTo>
                  <a:lnTo>
                    <a:pt x="32" y="90"/>
                  </a:lnTo>
                  <a:lnTo>
                    <a:pt x="0" y="90"/>
                  </a:lnTo>
                  <a:lnTo>
                    <a:pt x="0" y="88"/>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49" name="Freeform 529"/>
            <p:cNvSpPr>
              <a:spLocks noEditPoints="1"/>
            </p:cNvSpPr>
            <p:nvPr/>
          </p:nvSpPr>
          <p:spPr bwMode="auto">
            <a:xfrm>
              <a:off x="2698" y="9457"/>
              <a:ext cx="65" cy="82"/>
            </a:xfrm>
            <a:custGeom>
              <a:avLst/>
              <a:gdLst/>
              <a:ahLst/>
              <a:cxnLst>
                <a:cxn ang="0">
                  <a:pos x="28" y="0"/>
                </a:cxn>
                <a:cxn ang="0">
                  <a:pos x="28" y="0"/>
                </a:cxn>
                <a:cxn ang="0">
                  <a:pos x="44" y="6"/>
                </a:cxn>
                <a:cxn ang="0">
                  <a:pos x="51" y="24"/>
                </a:cxn>
                <a:cxn ang="0">
                  <a:pos x="10" y="24"/>
                </a:cxn>
                <a:cxn ang="0">
                  <a:pos x="16" y="46"/>
                </a:cxn>
                <a:cxn ang="0">
                  <a:pos x="31" y="53"/>
                </a:cxn>
                <a:cxn ang="0">
                  <a:pos x="42" y="49"/>
                </a:cxn>
                <a:cxn ang="0">
                  <a:pos x="51" y="39"/>
                </a:cxn>
                <a:cxn ang="0">
                  <a:pos x="53" y="40"/>
                </a:cxn>
                <a:cxn ang="0">
                  <a:pos x="43" y="55"/>
                </a:cxn>
                <a:cxn ang="0">
                  <a:pos x="25" y="62"/>
                </a:cxn>
                <a:cxn ang="0">
                  <a:pos x="7" y="53"/>
                </a:cxn>
                <a:cxn ang="0">
                  <a:pos x="0" y="32"/>
                </a:cxn>
                <a:cxn ang="0">
                  <a:pos x="8" y="10"/>
                </a:cxn>
                <a:cxn ang="0">
                  <a:pos x="28" y="0"/>
                </a:cxn>
                <a:cxn ang="0">
                  <a:pos x="28" y="0"/>
                </a:cxn>
                <a:cxn ang="0">
                  <a:pos x="24" y="5"/>
                </a:cxn>
                <a:cxn ang="0">
                  <a:pos x="24" y="5"/>
                </a:cxn>
                <a:cxn ang="0">
                  <a:pos x="13" y="11"/>
                </a:cxn>
                <a:cxn ang="0">
                  <a:pos x="10" y="20"/>
                </a:cxn>
                <a:cxn ang="0">
                  <a:pos x="37" y="20"/>
                </a:cxn>
                <a:cxn ang="0">
                  <a:pos x="35" y="11"/>
                </a:cxn>
                <a:cxn ang="0">
                  <a:pos x="24" y="5"/>
                </a:cxn>
                <a:cxn ang="0">
                  <a:pos x="24" y="5"/>
                </a:cxn>
                <a:cxn ang="0">
                  <a:pos x="27" y="0"/>
                </a:cxn>
                <a:cxn ang="0">
                  <a:pos x="27" y="0"/>
                </a:cxn>
                <a:cxn ang="0">
                  <a:pos x="27" y="0"/>
                </a:cxn>
              </a:cxnLst>
              <a:rect l="0" t="0" r="r" b="b"/>
              <a:pathLst>
                <a:path w="53" h="62">
                  <a:moveTo>
                    <a:pt x="28" y="0"/>
                  </a:moveTo>
                  <a:lnTo>
                    <a:pt x="28" y="0"/>
                  </a:lnTo>
                  <a:cubicBezTo>
                    <a:pt x="34" y="0"/>
                    <a:pt x="39" y="2"/>
                    <a:pt x="44" y="6"/>
                  </a:cubicBezTo>
                  <a:cubicBezTo>
                    <a:pt x="48" y="11"/>
                    <a:pt x="51" y="17"/>
                    <a:pt x="51" y="24"/>
                  </a:cubicBezTo>
                  <a:lnTo>
                    <a:pt x="10" y="24"/>
                  </a:lnTo>
                  <a:cubicBezTo>
                    <a:pt x="10" y="34"/>
                    <a:pt x="12" y="42"/>
                    <a:pt x="16" y="46"/>
                  </a:cubicBezTo>
                  <a:cubicBezTo>
                    <a:pt x="20" y="51"/>
                    <a:pt x="25" y="53"/>
                    <a:pt x="31" y="53"/>
                  </a:cubicBezTo>
                  <a:cubicBezTo>
                    <a:pt x="35" y="53"/>
                    <a:pt x="39" y="52"/>
                    <a:pt x="42" y="49"/>
                  </a:cubicBezTo>
                  <a:cubicBezTo>
                    <a:pt x="45" y="47"/>
                    <a:pt x="48" y="44"/>
                    <a:pt x="51" y="39"/>
                  </a:cubicBezTo>
                  <a:lnTo>
                    <a:pt x="53" y="40"/>
                  </a:lnTo>
                  <a:cubicBezTo>
                    <a:pt x="51" y="46"/>
                    <a:pt x="48" y="51"/>
                    <a:pt x="43" y="55"/>
                  </a:cubicBezTo>
                  <a:cubicBezTo>
                    <a:pt x="38" y="60"/>
                    <a:pt x="32" y="62"/>
                    <a:pt x="25" y="62"/>
                  </a:cubicBezTo>
                  <a:cubicBezTo>
                    <a:pt x="17" y="62"/>
                    <a:pt x="11" y="59"/>
                    <a:pt x="7" y="53"/>
                  </a:cubicBezTo>
                  <a:cubicBezTo>
                    <a:pt x="2" y="47"/>
                    <a:pt x="0" y="40"/>
                    <a:pt x="0" y="32"/>
                  </a:cubicBezTo>
                  <a:cubicBezTo>
                    <a:pt x="0" y="23"/>
                    <a:pt x="3" y="16"/>
                    <a:pt x="8" y="10"/>
                  </a:cubicBezTo>
                  <a:cubicBezTo>
                    <a:pt x="13" y="3"/>
                    <a:pt x="20" y="0"/>
                    <a:pt x="28" y="0"/>
                  </a:cubicBezTo>
                  <a:lnTo>
                    <a:pt x="28" y="0"/>
                  </a:lnTo>
                  <a:close/>
                  <a:moveTo>
                    <a:pt x="24" y="5"/>
                  </a:moveTo>
                  <a:lnTo>
                    <a:pt x="24" y="5"/>
                  </a:lnTo>
                  <a:cubicBezTo>
                    <a:pt x="19" y="5"/>
                    <a:pt x="15" y="7"/>
                    <a:pt x="13" y="11"/>
                  </a:cubicBezTo>
                  <a:cubicBezTo>
                    <a:pt x="11" y="14"/>
                    <a:pt x="10" y="17"/>
                    <a:pt x="10" y="20"/>
                  </a:cubicBezTo>
                  <a:lnTo>
                    <a:pt x="37" y="20"/>
                  </a:lnTo>
                  <a:cubicBezTo>
                    <a:pt x="37" y="16"/>
                    <a:pt x="36" y="13"/>
                    <a:pt x="35" y="11"/>
                  </a:cubicBezTo>
                  <a:cubicBezTo>
                    <a:pt x="33" y="7"/>
                    <a:pt x="29" y="5"/>
                    <a:pt x="24" y="5"/>
                  </a:cubicBezTo>
                  <a:lnTo>
                    <a:pt x="24" y="5"/>
                  </a:lnTo>
                  <a:close/>
                  <a:moveTo>
                    <a:pt x="27" y="0"/>
                  </a:moveTo>
                  <a:lnTo>
                    <a:pt x="27" y="0"/>
                  </a:lnTo>
                  <a:lnTo>
                    <a:pt x="27"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50" name="Freeform 530"/>
            <p:cNvSpPr>
              <a:spLocks/>
            </p:cNvSpPr>
            <p:nvPr/>
          </p:nvSpPr>
          <p:spPr bwMode="auto">
            <a:xfrm>
              <a:off x="2770" y="9418"/>
              <a:ext cx="39" cy="120"/>
            </a:xfrm>
            <a:custGeom>
              <a:avLst/>
              <a:gdLst/>
              <a:ahLst/>
              <a:cxnLst>
                <a:cxn ang="0">
                  <a:pos x="0" y="89"/>
                </a:cxn>
                <a:cxn ang="0">
                  <a:pos x="0" y="89"/>
                </a:cxn>
                <a:cxn ang="0">
                  <a:pos x="9" y="86"/>
                </a:cxn>
                <a:cxn ang="0">
                  <a:pos x="11" y="79"/>
                </a:cxn>
                <a:cxn ang="0">
                  <a:pos x="11" y="16"/>
                </a:cxn>
                <a:cxn ang="0">
                  <a:pos x="10" y="10"/>
                </a:cxn>
                <a:cxn ang="0">
                  <a:pos x="5" y="8"/>
                </a:cxn>
                <a:cxn ang="0">
                  <a:pos x="3" y="8"/>
                </a:cxn>
                <a:cxn ang="0">
                  <a:pos x="0" y="8"/>
                </a:cxn>
                <a:cxn ang="0">
                  <a:pos x="0" y="6"/>
                </a:cxn>
                <a:cxn ang="0">
                  <a:pos x="21" y="0"/>
                </a:cxn>
                <a:cxn ang="0">
                  <a:pos x="22" y="1"/>
                </a:cxn>
                <a:cxn ang="0">
                  <a:pos x="22" y="2"/>
                </a:cxn>
                <a:cxn ang="0">
                  <a:pos x="22" y="80"/>
                </a:cxn>
                <a:cxn ang="0">
                  <a:pos x="24" y="87"/>
                </a:cxn>
                <a:cxn ang="0">
                  <a:pos x="32" y="89"/>
                </a:cxn>
                <a:cxn ang="0">
                  <a:pos x="32" y="91"/>
                </a:cxn>
                <a:cxn ang="0">
                  <a:pos x="0" y="91"/>
                </a:cxn>
                <a:cxn ang="0">
                  <a:pos x="0" y="89"/>
                </a:cxn>
              </a:cxnLst>
              <a:rect l="0" t="0" r="r" b="b"/>
              <a:pathLst>
                <a:path w="32" h="91">
                  <a:moveTo>
                    <a:pt x="0" y="89"/>
                  </a:moveTo>
                  <a:lnTo>
                    <a:pt x="0" y="89"/>
                  </a:lnTo>
                  <a:cubicBezTo>
                    <a:pt x="4" y="88"/>
                    <a:pt x="7" y="88"/>
                    <a:pt x="9" y="86"/>
                  </a:cubicBezTo>
                  <a:cubicBezTo>
                    <a:pt x="10" y="85"/>
                    <a:pt x="11" y="83"/>
                    <a:pt x="11" y="79"/>
                  </a:cubicBezTo>
                  <a:lnTo>
                    <a:pt x="11" y="16"/>
                  </a:lnTo>
                  <a:cubicBezTo>
                    <a:pt x="11" y="13"/>
                    <a:pt x="10" y="11"/>
                    <a:pt x="10" y="10"/>
                  </a:cubicBezTo>
                  <a:cubicBezTo>
                    <a:pt x="9" y="9"/>
                    <a:pt x="7" y="8"/>
                    <a:pt x="5" y="8"/>
                  </a:cubicBezTo>
                  <a:cubicBezTo>
                    <a:pt x="4" y="8"/>
                    <a:pt x="4" y="8"/>
                    <a:pt x="3" y="8"/>
                  </a:cubicBezTo>
                  <a:cubicBezTo>
                    <a:pt x="2" y="8"/>
                    <a:pt x="1" y="8"/>
                    <a:pt x="0" y="8"/>
                  </a:cubicBezTo>
                  <a:lnTo>
                    <a:pt x="0" y="6"/>
                  </a:lnTo>
                  <a:cubicBezTo>
                    <a:pt x="6" y="5"/>
                    <a:pt x="13" y="3"/>
                    <a:pt x="21" y="0"/>
                  </a:cubicBezTo>
                  <a:cubicBezTo>
                    <a:pt x="21" y="0"/>
                    <a:pt x="22" y="0"/>
                    <a:pt x="22" y="1"/>
                  </a:cubicBezTo>
                  <a:cubicBezTo>
                    <a:pt x="22" y="1"/>
                    <a:pt x="22" y="1"/>
                    <a:pt x="22" y="2"/>
                  </a:cubicBezTo>
                  <a:lnTo>
                    <a:pt x="22" y="80"/>
                  </a:lnTo>
                  <a:cubicBezTo>
                    <a:pt x="22" y="83"/>
                    <a:pt x="22" y="86"/>
                    <a:pt x="24" y="87"/>
                  </a:cubicBezTo>
                  <a:cubicBezTo>
                    <a:pt x="25" y="88"/>
                    <a:pt x="28" y="89"/>
                    <a:pt x="32" y="89"/>
                  </a:cubicBezTo>
                  <a:lnTo>
                    <a:pt x="32" y="91"/>
                  </a:lnTo>
                  <a:lnTo>
                    <a:pt x="0" y="91"/>
                  </a:lnTo>
                  <a:lnTo>
                    <a:pt x="0" y="8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51" name="Freeform 531"/>
            <p:cNvSpPr>
              <a:spLocks noEditPoints="1"/>
            </p:cNvSpPr>
            <p:nvPr/>
          </p:nvSpPr>
          <p:spPr bwMode="auto">
            <a:xfrm>
              <a:off x="2816" y="9419"/>
              <a:ext cx="75" cy="120"/>
            </a:xfrm>
            <a:custGeom>
              <a:avLst/>
              <a:gdLst/>
              <a:ahLst/>
              <a:cxnLst>
                <a:cxn ang="0">
                  <a:pos x="28" y="29"/>
                </a:cxn>
                <a:cxn ang="0">
                  <a:pos x="28" y="29"/>
                </a:cxn>
                <a:cxn ang="0">
                  <a:pos x="36" y="31"/>
                </a:cxn>
                <a:cxn ang="0">
                  <a:pos x="41" y="35"/>
                </a:cxn>
                <a:cxn ang="0">
                  <a:pos x="41" y="14"/>
                </a:cxn>
                <a:cxn ang="0">
                  <a:pos x="41" y="9"/>
                </a:cxn>
                <a:cxn ang="0">
                  <a:pos x="36" y="7"/>
                </a:cxn>
                <a:cxn ang="0">
                  <a:pos x="35" y="7"/>
                </a:cxn>
                <a:cxn ang="0">
                  <a:pos x="33" y="7"/>
                </a:cxn>
                <a:cxn ang="0">
                  <a:pos x="33" y="5"/>
                </a:cxn>
                <a:cxn ang="0">
                  <a:pos x="38" y="4"/>
                </a:cxn>
                <a:cxn ang="0">
                  <a:pos x="44" y="2"/>
                </a:cxn>
                <a:cxn ang="0">
                  <a:pos x="49" y="1"/>
                </a:cxn>
                <a:cxn ang="0">
                  <a:pos x="52" y="0"/>
                </a:cxn>
                <a:cxn ang="0">
                  <a:pos x="52" y="0"/>
                </a:cxn>
                <a:cxn ang="0">
                  <a:pos x="52" y="6"/>
                </a:cxn>
                <a:cxn ang="0">
                  <a:pos x="52" y="14"/>
                </a:cxn>
                <a:cxn ang="0">
                  <a:pos x="52" y="22"/>
                </a:cxn>
                <a:cxn ang="0">
                  <a:pos x="52" y="74"/>
                </a:cxn>
                <a:cxn ang="0">
                  <a:pos x="53" y="80"/>
                </a:cxn>
                <a:cxn ang="0">
                  <a:pos x="59" y="82"/>
                </a:cxn>
                <a:cxn ang="0">
                  <a:pos x="60" y="82"/>
                </a:cxn>
                <a:cxn ang="0">
                  <a:pos x="61" y="82"/>
                </a:cxn>
                <a:cxn ang="0">
                  <a:pos x="61" y="84"/>
                </a:cxn>
                <a:cxn ang="0">
                  <a:pos x="52" y="87"/>
                </a:cxn>
                <a:cxn ang="0">
                  <a:pos x="42" y="91"/>
                </a:cxn>
                <a:cxn ang="0">
                  <a:pos x="41" y="90"/>
                </a:cxn>
                <a:cxn ang="0">
                  <a:pos x="41" y="82"/>
                </a:cxn>
                <a:cxn ang="0">
                  <a:pos x="35" y="88"/>
                </a:cxn>
                <a:cxn ang="0">
                  <a:pos x="24" y="91"/>
                </a:cxn>
                <a:cxn ang="0">
                  <a:pos x="7" y="82"/>
                </a:cxn>
                <a:cxn ang="0">
                  <a:pos x="0" y="63"/>
                </a:cxn>
                <a:cxn ang="0">
                  <a:pos x="8" y="39"/>
                </a:cxn>
                <a:cxn ang="0">
                  <a:pos x="28" y="29"/>
                </a:cxn>
                <a:cxn ang="0">
                  <a:pos x="28" y="29"/>
                </a:cxn>
                <a:cxn ang="0">
                  <a:pos x="30" y="84"/>
                </a:cxn>
                <a:cxn ang="0">
                  <a:pos x="30" y="84"/>
                </a:cxn>
                <a:cxn ang="0">
                  <a:pos x="38" y="81"/>
                </a:cxn>
                <a:cxn ang="0">
                  <a:pos x="41" y="75"/>
                </a:cxn>
                <a:cxn ang="0">
                  <a:pos x="41" y="48"/>
                </a:cxn>
                <a:cxn ang="0">
                  <a:pos x="37" y="36"/>
                </a:cxn>
                <a:cxn ang="0">
                  <a:pos x="28" y="32"/>
                </a:cxn>
                <a:cxn ang="0">
                  <a:pos x="16" y="40"/>
                </a:cxn>
                <a:cxn ang="0">
                  <a:pos x="11" y="57"/>
                </a:cxn>
                <a:cxn ang="0">
                  <a:pos x="16" y="76"/>
                </a:cxn>
                <a:cxn ang="0">
                  <a:pos x="30" y="84"/>
                </a:cxn>
                <a:cxn ang="0">
                  <a:pos x="30" y="84"/>
                </a:cxn>
              </a:cxnLst>
              <a:rect l="0" t="0" r="r" b="b"/>
              <a:pathLst>
                <a:path w="61" h="91">
                  <a:moveTo>
                    <a:pt x="28" y="29"/>
                  </a:moveTo>
                  <a:lnTo>
                    <a:pt x="28" y="29"/>
                  </a:lnTo>
                  <a:cubicBezTo>
                    <a:pt x="31" y="29"/>
                    <a:pt x="34" y="29"/>
                    <a:pt x="36" y="31"/>
                  </a:cubicBezTo>
                  <a:cubicBezTo>
                    <a:pt x="38" y="32"/>
                    <a:pt x="40" y="33"/>
                    <a:pt x="41" y="35"/>
                  </a:cubicBezTo>
                  <a:lnTo>
                    <a:pt x="41" y="14"/>
                  </a:lnTo>
                  <a:cubicBezTo>
                    <a:pt x="41" y="11"/>
                    <a:pt x="41" y="10"/>
                    <a:pt x="41" y="9"/>
                  </a:cubicBezTo>
                  <a:cubicBezTo>
                    <a:pt x="40" y="8"/>
                    <a:pt x="39" y="7"/>
                    <a:pt x="36" y="7"/>
                  </a:cubicBezTo>
                  <a:cubicBezTo>
                    <a:pt x="36" y="7"/>
                    <a:pt x="35" y="7"/>
                    <a:pt x="35" y="7"/>
                  </a:cubicBezTo>
                  <a:cubicBezTo>
                    <a:pt x="35" y="7"/>
                    <a:pt x="34" y="7"/>
                    <a:pt x="33" y="7"/>
                  </a:cubicBezTo>
                  <a:lnTo>
                    <a:pt x="33" y="5"/>
                  </a:lnTo>
                  <a:lnTo>
                    <a:pt x="38" y="4"/>
                  </a:lnTo>
                  <a:cubicBezTo>
                    <a:pt x="40" y="3"/>
                    <a:pt x="42" y="3"/>
                    <a:pt x="44" y="2"/>
                  </a:cubicBezTo>
                  <a:cubicBezTo>
                    <a:pt x="46" y="2"/>
                    <a:pt x="47" y="1"/>
                    <a:pt x="49" y="1"/>
                  </a:cubicBezTo>
                  <a:cubicBezTo>
                    <a:pt x="49" y="1"/>
                    <a:pt x="51" y="0"/>
                    <a:pt x="52" y="0"/>
                  </a:cubicBezTo>
                  <a:lnTo>
                    <a:pt x="52" y="0"/>
                  </a:lnTo>
                  <a:lnTo>
                    <a:pt x="52" y="6"/>
                  </a:lnTo>
                  <a:cubicBezTo>
                    <a:pt x="52" y="9"/>
                    <a:pt x="52" y="11"/>
                    <a:pt x="52" y="14"/>
                  </a:cubicBezTo>
                  <a:cubicBezTo>
                    <a:pt x="52" y="17"/>
                    <a:pt x="52" y="19"/>
                    <a:pt x="52" y="22"/>
                  </a:cubicBezTo>
                  <a:lnTo>
                    <a:pt x="52" y="74"/>
                  </a:lnTo>
                  <a:cubicBezTo>
                    <a:pt x="52" y="77"/>
                    <a:pt x="52" y="79"/>
                    <a:pt x="53" y="80"/>
                  </a:cubicBezTo>
                  <a:cubicBezTo>
                    <a:pt x="54" y="81"/>
                    <a:pt x="56" y="82"/>
                    <a:pt x="59" y="82"/>
                  </a:cubicBezTo>
                  <a:cubicBezTo>
                    <a:pt x="59" y="82"/>
                    <a:pt x="59" y="82"/>
                    <a:pt x="60" y="82"/>
                  </a:cubicBezTo>
                  <a:cubicBezTo>
                    <a:pt x="60" y="82"/>
                    <a:pt x="61" y="82"/>
                    <a:pt x="61" y="82"/>
                  </a:cubicBezTo>
                  <a:lnTo>
                    <a:pt x="61" y="84"/>
                  </a:lnTo>
                  <a:cubicBezTo>
                    <a:pt x="61" y="84"/>
                    <a:pt x="58" y="85"/>
                    <a:pt x="52" y="87"/>
                  </a:cubicBezTo>
                  <a:lnTo>
                    <a:pt x="42" y="91"/>
                  </a:lnTo>
                  <a:lnTo>
                    <a:pt x="41" y="90"/>
                  </a:lnTo>
                  <a:lnTo>
                    <a:pt x="41" y="82"/>
                  </a:lnTo>
                  <a:cubicBezTo>
                    <a:pt x="39" y="85"/>
                    <a:pt x="37" y="87"/>
                    <a:pt x="35" y="88"/>
                  </a:cubicBezTo>
                  <a:cubicBezTo>
                    <a:pt x="32" y="90"/>
                    <a:pt x="28" y="91"/>
                    <a:pt x="24" y="91"/>
                  </a:cubicBezTo>
                  <a:cubicBezTo>
                    <a:pt x="17" y="91"/>
                    <a:pt x="11" y="88"/>
                    <a:pt x="7" y="82"/>
                  </a:cubicBezTo>
                  <a:cubicBezTo>
                    <a:pt x="2" y="77"/>
                    <a:pt x="0" y="70"/>
                    <a:pt x="0" y="63"/>
                  </a:cubicBezTo>
                  <a:cubicBezTo>
                    <a:pt x="0" y="53"/>
                    <a:pt x="2" y="45"/>
                    <a:pt x="8" y="39"/>
                  </a:cubicBezTo>
                  <a:cubicBezTo>
                    <a:pt x="13" y="32"/>
                    <a:pt x="20" y="29"/>
                    <a:pt x="28" y="29"/>
                  </a:cubicBezTo>
                  <a:lnTo>
                    <a:pt x="28" y="29"/>
                  </a:lnTo>
                  <a:close/>
                  <a:moveTo>
                    <a:pt x="30" y="84"/>
                  </a:moveTo>
                  <a:lnTo>
                    <a:pt x="30" y="84"/>
                  </a:lnTo>
                  <a:cubicBezTo>
                    <a:pt x="34" y="84"/>
                    <a:pt x="36" y="83"/>
                    <a:pt x="38" y="81"/>
                  </a:cubicBezTo>
                  <a:cubicBezTo>
                    <a:pt x="40" y="79"/>
                    <a:pt x="41" y="77"/>
                    <a:pt x="41" y="75"/>
                  </a:cubicBezTo>
                  <a:lnTo>
                    <a:pt x="41" y="48"/>
                  </a:lnTo>
                  <a:cubicBezTo>
                    <a:pt x="41" y="42"/>
                    <a:pt x="40" y="38"/>
                    <a:pt x="37" y="36"/>
                  </a:cubicBezTo>
                  <a:cubicBezTo>
                    <a:pt x="34" y="34"/>
                    <a:pt x="31" y="32"/>
                    <a:pt x="28" y="32"/>
                  </a:cubicBezTo>
                  <a:cubicBezTo>
                    <a:pt x="23" y="32"/>
                    <a:pt x="19" y="35"/>
                    <a:pt x="16" y="40"/>
                  </a:cubicBezTo>
                  <a:cubicBezTo>
                    <a:pt x="13" y="44"/>
                    <a:pt x="11" y="50"/>
                    <a:pt x="11" y="57"/>
                  </a:cubicBezTo>
                  <a:cubicBezTo>
                    <a:pt x="11" y="64"/>
                    <a:pt x="13" y="70"/>
                    <a:pt x="16" y="76"/>
                  </a:cubicBezTo>
                  <a:cubicBezTo>
                    <a:pt x="19" y="81"/>
                    <a:pt x="24" y="84"/>
                    <a:pt x="30" y="84"/>
                  </a:cubicBezTo>
                  <a:lnTo>
                    <a:pt x="30" y="8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52" name="Freeform 532"/>
            <p:cNvSpPr>
              <a:spLocks noEditPoints="1"/>
            </p:cNvSpPr>
            <p:nvPr/>
          </p:nvSpPr>
          <p:spPr bwMode="auto">
            <a:xfrm>
              <a:off x="3532" y="9422"/>
              <a:ext cx="95" cy="116"/>
            </a:xfrm>
            <a:custGeom>
              <a:avLst/>
              <a:gdLst/>
              <a:ahLst/>
              <a:cxnLst>
                <a:cxn ang="0">
                  <a:pos x="0" y="85"/>
                </a:cxn>
                <a:cxn ang="0">
                  <a:pos x="0" y="85"/>
                </a:cxn>
                <a:cxn ang="0">
                  <a:pos x="10" y="83"/>
                </a:cxn>
                <a:cxn ang="0">
                  <a:pos x="12" y="73"/>
                </a:cxn>
                <a:cxn ang="0">
                  <a:pos x="12" y="15"/>
                </a:cxn>
                <a:cxn ang="0">
                  <a:pos x="10" y="5"/>
                </a:cxn>
                <a:cxn ang="0">
                  <a:pos x="0" y="3"/>
                </a:cxn>
                <a:cxn ang="0">
                  <a:pos x="0" y="0"/>
                </a:cxn>
                <a:cxn ang="0">
                  <a:pos x="71" y="0"/>
                </a:cxn>
                <a:cxn ang="0">
                  <a:pos x="71" y="19"/>
                </a:cxn>
                <a:cxn ang="0">
                  <a:pos x="68" y="19"/>
                </a:cxn>
                <a:cxn ang="0">
                  <a:pos x="63" y="8"/>
                </a:cxn>
                <a:cxn ang="0">
                  <a:pos x="48" y="5"/>
                </a:cxn>
                <a:cxn ang="0">
                  <a:pos x="30" y="5"/>
                </a:cxn>
                <a:cxn ang="0">
                  <a:pos x="26" y="6"/>
                </a:cxn>
                <a:cxn ang="0">
                  <a:pos x="25" y="10"/>
                </a:cxn>
                <a:cxn ang="0">
                  <a:pos x="25" y="39"/>
                </a:cxn>
                <a:cxn ang="0">
                  <a:pos x="46" y="39"/>
                </a:cxn>
                <a:cxn ang="0">
                  <a:pos x="57" y="37"/>
                </a:cxn>
                <a:cxn ang="0">
                  <a:pos x="60" y="27"/>
                </a:cxn>
                <a:cxn ang="0">
                  <a:pos x="63" y="27"/>
                </a:cxn>
                <a:cxn ang="0">
                  <a:pos x="63" y="57"/>
                </a:cxn>
                <a:cxn ang="0">
                  <a:pos x="60" y="57"/>
                </a:cxn>
                <a:cxn ang="0">
                  <a:pos x="56" y="47"/>
                </a:cxn>
                <a:cxn ang="0">
                  <a:pos x="46" y="44"/>
                </a:cxn>
                <a:cxn ang="0">
                  <a:pos x="25" y="44"/>
                </a:cxn>
                <a:cxn ang="0">
                  <a:pos x="25" y="77"/>
                </a:cxn>
                <a:cxn ang="0">
                  <a:pos x="28" y="82"/>
                </a:cxn>
                <a:cxn ang="0">
                  <a:pos x="43" y="83"/>
                </a:cxn>
                <a:cxn ang="0">
                  <a:pos x="63" y="80"/>
                </a:cxn>
                <a:cxn ang="0">
                  <a:pos x="74" y="65"/>
                </a:cxn>
                <a:cxn ang="0">
                  <a:pos x="78" y="65"/>
                </a:cxn>
                <a:cxn ang="0">
                  <a:pos x="72" y="88"/>
                </a:cxn>
                <a:cxn ang="0">
                  <a:pos x="0" y="88"/>
                </a:cxn>
                <a:cxn ang="0">
                  <a:pos x="0" y="85"/>
                </a:cxn>
                <a:cxn ang="0">
                  <a:pos x="39" y="0"/>
                </a:cxn>
                <a:cxn ang="0">
                  <a:pos x="39" y="0"/>
                </a:cxn>
                <a:cxn ang="0">
                  <a:pos x="39" y="0"/>
                </a:cxn>
              </a:cxnLst>
              <a:rect l="0" t="0" r="r" b="b"/>
              <a:pathLst>
                <a:path w="78" h="88">
                  <a:moveTo>
                    <a:pt x="0" y="85"/>
                  </a:moveTo>
                  <a:lnTo>
                    <a:pt x="0" y="85"/>
                  </a:lnTo>
                  <a:cubicBezTo>
                    <a:pt x="5" y="85"/>
                    <a:pt x="8" y="84"/>
                    <a:pt x="10" y="83"/>
                  </a:cubicBezTo>
                  <a:cubicBezTo>
                    <a:pt x="11" y="81"/>
                    <a:pt x="12" y="78"/>
                    <a:pt x="12" y="73"/>
                  </a:cubicBezTo>
                  <a:lnTo>
                    <a:pt x="12" y="15"/>
                  </a:lnTo>
                  <a:cubicBezTo>
                    <a:pt x="12" y="10"/>
                    <a:pt x="11" y="7"/>
                    <a:pt x="10" y="5"/>
                  </a:cubicBezTo>
                  <a:cubicBezTo>
                    <a:pt x="8" y="4"/>
                    <a:pt x="5" y="3"/>
                    <a:pt x="0" y="3"/>
                  </a:cubicBezTo>
                  <a:lnTo>
                    <a:pt x="0" y="0"/>
                  </a:lnTo>
                  <a:lnTo>
                    <a:pt x="71" y="0"/>
                  </a:lnTo>
                  <a:lnTo>
                    <a:pt x="71" y="19"/>
                  </a:lnTo>
                  <a:lnTo>
                    <a:pt x="68" y="19"/>
                  </a:lnTo>
                  <a:cubicBezTo>
                    <a:pt x="66" y="13"/>
                    <a:pt x="65" y="10"/>
                    <a:pt x="63" y="8"/>
                  </a:cubicBezTo>
                  <a:cubicBezTo>
                    <a:pt x="60" y="6"/>
                    <a:pt x="55" y="5"/>
                    <a:pt x="48" y="5"/>
                  </a:cubicBezTo>
                  <a:lnTo>
                    <a:pt x="30" y="5"/>
                  </a:lnTo>
                  <a:cubicBezTo>
                    <a:pt x="28" y="5"/>
                    <a:pt x="27" y="6"/>
                    <a:pt x="26" y="6"/>
                  </a:cubicBezTo>
                  <a:cubicBezTo>
                    <a:pt x="26" y="7"/>
                    <a:pt x="25" y="8"/>
                    <a:pt x="25" y="10"/>
                  </a:cubicBezTo>
                  <a:lnTo>
                    <a:pt x="25" y="39"/>
                  </a:lnTo>
                  <a:lnTo>
                    <a:pt x="46" y="39"/>
                  </a:lnTo>
                  <a:cubicBezTo>
                    <a:pt x="51" y="39"/>
                    <a:pt x="55" y="38"/>
                    <a:pt x="57" y="37"/>
                  </a:cubicBezTo>
                  <a:cubicBezTo>
                    <a:pt x="58" y="35"/>
                    <a:pt x="59" y="32"/>
                    <a:pt x="60" y="27"/>
                  </a:cubicBezTo>
                  <a:lnTo>
                    <a:pt x="63" y="27"/>
                  </a:lnTo>
                  <a:lnTo>
                    <a:pt x="63" y="57"/>
                  </a:lnTo>
                  <a:lnTo>
                    <a:pt x="60" y="57"/>
                  </a:lnTo>
                  <a:cubicBezTo>
                    <a:pt x="59" y="52"/>
                    <a:pt x="58" y="49"/>
                    <a:pt x="56" y="47"/>
                  </a:cubicBezTo>
                  <a:cubicBezTo>
                    <a:pt x="55" y="45"/>
                    <a:pt x="51" y="44"/>
                    <a:pt x="46" y="44"/>
                  </a:cubicBezTo>
                  <a:lnTo>
                    <a:pt x="25" y="44"/>
                  </a:lnTo>
                  <a:lnTo>
                    <a:pt x="25" y="77"/>
                  </a:lnTo>
                  <a:cubicBezTo>
                    <a:pt x="25" y="80"/>
                    <a:pt x="26" y="81"/>
                    <a:pt x="28" y="82"/>
                  </a:cubicBezTo>
                  <a:cubicBezTo>
                    <a:pt x="30" y="82"/>
                    <a:pt x="35" y="83"/>
                    <a:pt x="43" y="83"/>
                  </a:cubicBezTo>
                  <a:cubicBezTo>
                    <a:pt x="52" y="83"/>
                    <a:pt x="58" y="82"/>
                    <a:pt x="63" y="80"/>
                  </a:cubicBezTo>
                  <a:cubicBezTo>
                    <a:pt x="67" y="78"/>
                    <a:pt x="71" y="73"/>
                    <a:pt x="74" y="65"/>
                  </a:cubicBezTo>
                  <a:lnTo>
                    <a:pt x="78" y="65"/>
                  </a:lnTo>
                  <a:lnTo>
                    <a:pt x="72" y="88"/>
                  </a:lnTo>
                  <a:lnTo>
                    <a:pt x="0" y="88"/>
                  </a:lnTo>
                  <a:lnTo>
                    <a:pt x="0" y="85"/>
                  </a:lnTo>
                  <a:close/>
                  <a:moveTo>
                    <a:pt x="39" y="0"/>
                  </a:moveTo>
                  <a:lnTo>
                    <a:pt x="39" y="0"/>
                  </a:lnTo>
                  <a:lnTo>
                    <a:pt x="39"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53" name="Freeform 533"/>
            <p:cNvSpPr>
              <a:spLocks/>
            </p:cNvSpPr>
            <p:nvPr/>
          </p:nvSpPr>
          <p:spPr bwMode="auto">
            <a:xfrm>
              <a:off x="3633" y="9419"/>
              <a:ext cx="59" cy="119"/>
            </a:xfrm>
            <a:custGeom>
              <a:avLst/>
              <a:gdLst/>
              <a:ahLst/>
              <a:cxnLst>
                <a:cxn ang="0">
                  <a:pos x="0" y="88"/>
                </a:cxn>
                <a:cxn ang="0">
                  <a:pos x="0" y="88"/>
                </a:cxn>
                <a:cxn ang="0">
                  <a:pos x="9" y="85"/>
                </a:cxn>
                <a:cxn ang="0">
                  <a:pos x="11" y="76"/>
                </a:cxn>
                <a:cxn ang="0">
                  <a:pos x="11" y="35"/>
                </a:cxn>
                <a:cxn ang="0">
                  <a:pos x="0" y="35"/>
                </a:cxn>
                <a:cxn ang="0">
                  <a:pos x="0" y="30"/>
                </a:cxn>
                <a:cxn ang="0">
                  <a:pos x="11" y="30"/>
                </a:cxn>
                <a:cxn ang="0">
                  <a:pos x="14" y="13"/>
                </a:cxn>
                <a:cxn ang="0">
                  <a:pos x="33" y="0"/>
                </a:cxn>
                <a:cxn ang="0">
                  <a:pos x="44" y="2"/>
                </a:cxn>
                <a:cxn ang="0">
                  <a:pos x="48" y="8"/>
                </a:cxn>
                <a:cxn ang="0">
                  <a:pos x="46" y="12"/>
                </a:cxn>
                <a:cxn ang="0">
                  <a:pos x="43" y="13"/>
                </a:cxn>
                <a:cxn ang="0">
                  <a:pos x="40" y="12"/>
                </a:cxn>
                <a:cxn ang="0">
                  <a:pos x="36" y="8"/>
                </a:cxn>
                <a:cxn ang="0">
                  <a:pos x="35" y="7"/>
                </a:cxn>
                <a:cxn ang="0">
                  <a:pos x="33" y="4"/>
                </a:cxn>
                <a:cxn ang="0">
                  <a:pos x="30" y="3"/>
                </a:cxn>
                <a:cxn ang="0">
                  <a:pos x="23" y="8"/>
                </a:cxn>
                <a:cxn ang="0">
                  <a:pos x="22" y="15"/>
                </a:cxn>
                <a:cxn ang="0">
                  <a:pos x="22" y="30"/>
                </a:cxn>
                <a:cxn ang="0">
                  <a:pos x="38" y="30"/>
                </a:cxn>
                <a:cxn ang="0">
                  <a:pos x="38" y="35"/>
                </a:cxn>
                <a:cxn ang="0">
                  <a:pos x="22" y="35"/>
                </a:cxn>
                <a:cxn ang="0">
                  <a:pos x="22" y="76"/>
                </a:cxn>
                <a:cxn ang="0">
                  <a:pos x="24" y="85"/>
                </a:cxn>
                <a:cxn ang="0">
                  <a:pos x="34" y="88"/>
                </a:cxn>
                <a:cxn ang="0">
                  <a:pos x="34" y="90"/>
                </a:cxn>
                <a:cxn ang="0">
                  <a:pos x="0" y="90"/>
                </a:cxn>
                <a:cxn ang="0">
                  <a:pos x="0" y="88"/>
                </a:cxn>
              </a:cxnLst>
              <a:rect l="0" t="0" r="r" b="b"/>
              <a:pathLst>
                <a:path w="48" h="90">
                  <a:moveTo>
                    <a:pt x="0" y="88"/>
                  </a:moveTo>
                  <a:lnTo>
                    <a:pt x="0" y="88"/>
                  </a:lnTo>
                  <a:cubicBezTo>
                    <a:pt x="5" y="88"/>
                    <a:pt x="8" y="87"/>
                    <a:pt x="9" y="85"/>
                  </a:cubicBezTo>
                  <a:cubicBezTo>
                    <a:pt x="10" y="84"/>
                    <a:pt x="11" y="81"/>
                    <a:pt x="11" y="76"/>
                  </a:cubicBezTo>
                  <a:lnTo>
                    <a:pt x="11" y="35"/>
                  </a:lnTo>
                  <a:lnTo>
                    <a:pt x="0" y="35"/>
                  </a:lnTo>
                  <a:lnTo>
                    <a:pt x="0" y="30"/>
                  </a:lnTo>
                  <a:lnTo>
                    <a:pt x="11" y="30"/>
                  </a:lnTo>
                  <a:cubicBezTo>
                    <a:pt x="11" y="23"/>
                    <a:pt x="12" y="18"/>
                    <a:pt x="14" y="13"/>
                  </a:cubicBezTo>
                  <a:cubicBezTo>
                    <a:pt x="18" y="4"/>
                    <a:pt x="24" y="0"/>
                    <a:pt x="33" y="0"/>
                  </a:cubicBezTo>
                  <a:cubicBezTo>
                    <a:pt x="37" y="0"/>
                    <a:pt x="41" y="0"/>
                    <a:pt x="44" y="2"/>
                  </a:cubicBezTo>
                  <a:cubicBezTo>
                    <a:pt x="47" y="3"/>
                    <a:pt x="48" y="5"/>
                    <a:pt x="48" y="8"/>
                  </a:cubicBezTo>
                  <a:cubicBezTo>
                    <a:pt x="48" y="9"/>
                    <a:pt x="48" y="11"/>
                    <a:pt x="46" y="12"/>
                  </a:cubicBezTo>
                  <a:cubicBezTo>
                    <a:pt x="45" y="13"/>
                    <a:pt x="44" y="13"/>
                    <a:pt x="43" y="13"/>
                  </a:cubicBezTo>
                  <a:cubicBezTo>
                    <a:pt x="41" y="13"/>
                    <a:pt x="40" y="13"/>
                    <a:pt x="40" y="12"/>
                  </a:cubicBezTo>
                  <a:cubicBezTo>
                    <a:pt x="39" y="11"/>
                    <a:pt x="38" y="10"/>
                    <a:pt x="36" y="8"/>
                  </a:cubicBezTo>
                  <a:lnTo>
                    <a:pt x="35" y="7"/>
                  </a:lnTo>
                  <a:cubicBezTo>
                    <a:pt x="35" y="6"/>
                    <a:pt x="34" y="5"/>
                    <a:pt x="33" y="4"/>
                  </a:cubicBezTo>
                  <a:cubicBezTo>
                    <a:pt x="32" y="4"/>
                    <a:pt x="31" y="3"/>
                    <a:pt x="30" y="3"/>
                  </a:cubicBezTo>
                  <a:cubicBezTo>
                    <a:pt x="26" y="3"/>
                    <a:pt x="24" y="5"/>
                    <a:pt x="23" y="8"/>
                  </a:cubicBezTo>
                  <a:cubicBezTo>
                    <a:pt x="22" y="10"/>
                    <a:pt x="22" y="12"/>
                    <a:pt x="22" y="15"/>
                  </a:cubicBezTo>
                  <a:lnTo>
                    <a:pt x="22" y="30"/>
                  </a:lnTo>
                  <a:lnTo>
                    <a:pt x="38" y="30"/>
                  </a:lnTo>
                  <a:lnTo>
                    <a:pt x="38" y="35"/>
                  </a:lnTo>
                  <a:lnTo>
                    <a:pt x="22" y="35"/>
                  </a:lnTo>
                  <a:lnTo>
                    <a:pt x="22" y="76"/>
                  </a:lnTo>
                  <a:cubicBezTo>
                    <a:pt x="22" y="81"/>
                    <a:pt x="23" y="84"/>
                    <a:pt x="24" y="85"/>
                  </a:cubicBezTo>
                  <a:cubicBezTo>
                    <a:pt x="25" y="87"/>
                    <a:pt x="29" y="87"/>
                    <a:pt x="34" y="88"/>
                  </a:cubicBezTo>
                  <a:lnTo>
                    <a:pt x="34" y="90"/>
                  </a:lnTo>
                  <a:lnTo>
                    <a:pt x="0" y="90"/>
                  </a:lnTo>
                  <a:lnTo>
                    <a:pt x="0" y="88"/>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54" name="Freeform 534"/>
            <p:cNvSpPr>
              <a:spLocks/>
            </p:cNvSpPr>
            <p:nvPr/>
          </p:nvSpPr>
          <p:spPr bwMode="auto">
            <a:xfrm>
              <a:off x="3682" y="9419"/>
              <a:ext cx="58" cy="119"/>
            </a:xfrm>
            <a:custGeom>
              <a:avLst/>
              <a:gdLst/>
              <a:ahLst/>
              <a:cxnLst>
                <a:cxn ang="0">
                  <a:pos x="0" y="88"/>
                </a:cxn>
                <a:cxn ang="0">
                  <a:pos x="0" y="88"/>
                </a:cxn>
                <a:cxn ang="0">
                  <a:pos x="9" y="85"/>
                </a:cxn>
                <a:cxn ang="0">
                  <a:pos x="11" y="76"/>
                </a:cxn>
                <a:cxn ang="0">
                  <a:pos x="11" y="35"/>
                </a:cxn>
                <a:cxn ang="0">
                  <a:pos x="0" y="35"/>
                </a:cxn>
                <a:cxn ang="0">
                  <a:pos x="0" y="30"/>
                </a:cxn>
                <a:cxn ang="0">
                  <a:pos x="11" y="30"/>
                </a:cxn>
                <a:cxn ang="0">
                  <a:pos x="14" y="13"/>
                </a:cxn>
                <a:cxn ang="0">
                  <a:pos x="33" y="0"/>
                </a:cxn>
                <a:cxn ang="0">
                  <a:pos x="44" y="2"/>
                </a:cxn>
                <a:cxn ang="0">
                  <a:pos x="48" y="8"/>
                </a:cxn>
                <a:cxn ang="0">
                  <a:pos x="46" y="12"/>
                </a:cxn>
                <a:cxn ang="0">
                  <a:pos x="43" y="13"/>
                </a:cxn>
                <a:cxn ang="0">
                  <a:pos x="40" y="12"/>
                </a:cxn>
                <a:cxn ang="0">
                  <a:pos x="36" y="8"/>
                </a:cxn>
                <a:cxn ang="0">
                  <a:pos x="35" y="7"/>
                </a:cxn>
                <a:cxn ang="0">
                  <a:pos x="33" y="4"/>
                </a:cxn>
                <a:cxn ang="0">
                  <a:pos x="30" y="3"/>
                </a:cxn>
                <a:cxn ang="0">
                  <a:pos x="23" y="8"/>
                </a:cxn>
                <a:cxn ang="0">
                  <a:pos x="22" y="15"/>
                </a:cxn>
                <a:cxn ang="0">
                  <a:pos x="22" y="30"/>
                </a:cxn>
                <a:cxn ang="0">
                  <a:pos x="38" y="30"/>
                </a:cxn>
                <a:cxn ang="0">
                  <a:pos x="38" y="35"/>
                </a:cxn>
                <a:cxn ang="0">
                  <a:pos x="22" y="35"/>
                </a:cxn>
                <a:cxn ang="0">
                  <a:pos x="22" y="76"/>
                </a:cxn>
                <a:cxn ang="0">
                  <a:pos x="24" y="85"/>
                </a:cxn>
                <a:cxn ang="0">
                  <a:pos x="34" y="88"/>
                </a:cxn>
                <a:cxn ang="0">
                  <a:pos x="34" y="90"/>
                </a:cxn>
                <a:cxn ang="0">
                  <a:pos x="0" y="90"/>
                </a:cxn>
                <a:cxn ang="0">
                  <a:pos x="0" y="88"/>
                </a:cxn>
              </a:cxnLst>
              <a:rect l="0" t="0" r="r" b="b"/>
              <a:pathLst>
                <a:path w="48" h="90">
                  <a:moveTo>
                    <a:pt x="0" y="88"/>
                  </a:moveTo>
                  <a:lnTo>
                    <a:pt x="0" y="88"/>
                  </a:lnTo>
                  <a:cubicBezTo>
                    <a:pt x="5" y="88"/>
                    <a:pt x="8" y="87"/>
                    <a:pt x="9" y="85"/>
                  </a:cubicBezTo>
                  <a:cubicBezTo>
                    <a:pt x="10" y="84"/>
                    <a:pt x="11" y="81"/>
                    <a:pt x="11" y="76"/>
                  </a:cubicBezTo>
                  <a:lnTo>
                    <a:pt x="11" y="35"/>
                  </a:lnTo>
                  <a:lnTo>
                    <a:pt x="0" y="35"/>
                  </a:lnTo>
                  <a:lnTo>
                    <a:pt x="0" y="30"/>
                  </a:lnTo>
                  <a:lnTo>
                    <a:pt x="11" y="30"/>
                  </a:lnTo>
                  <a:cubicBezTo>
                    <a:pt x="11" y="23"/>
                    <a:pt x="12" y="18"/>
                    <a:pt x="14" y="13"/>
                  </a:cubicBezTo>
                  <a:cubicBezTo>
                    <a:pt x="18" y="4"/>
                    <a:pt x="24" y="0"/>
                    <a:pt x="33" y="0"/>
                  </a:cubicBezTo>
                  <a:cubicBezTo>
                    <a:pt x="37" y="0"/>
                    <a:pt x="41" y="0"/>
                    <a:pt x="44" y="2"/>
                  </a:cubicBezTo>
                  <a:cubicBezTo>
                    <a:pt x="47" y="3"/>
                    <a:pt x="48" y="5"/>
                    <a:pt x="48" y="8"/>
                  </a:cubicBezTo>
                  <a:cubicBezTo>
                    <a:pt x="48" y="9"/>
                    <a:pt x="48" y="11"/>
                    <a:pt x="46" y="12"/>
                  </a:cubicBezTo>
                  <a:cubicBezTo>
                    <a:pt x="45" y="13"/>
                    <a:pt x="44" y="13"/>
                    <a:pt x="43" y="13"/>
                  </a:cubicBezTo>
                  <a:cubicBezTo>
                    <a:pt x="41" y="13"/>
                    <a:pt x="40" y="13"/>
                    <a:pt x="40" y="12"/>
                  </a:cubicBezTo>
                  <a:cubicBezTo>
                    <a:pt x="39" y="11"/>
                    <a:pt x="38" y="10"/>
                    <a:pt x="36" y="8"/>
                  </a:cubicBezTo>
                  <a:lnTo>
                    <a:pt x="35" y="7"/>
                  </a:lnTo>
                  <a:cubicBezTo>
                    <a:pt x="35" y="6"/>
                    <a:pt x="34" y="5"/>
                    <a:pt x="33" y="4"/>
                  </a:cubicBezTo>
                  <a:cubicBezTo>
                    <a:pt x="32" y="4"/>
                    <a:pt x="31" y="3"/>
                    <a:pt x="30" y="3"/>
                  </a:cubicBezTo>
                  <a:cubicBezTo>
                    <a:pt x="26" y="3"/>
                    <a:pt x="24" y="5"/>
                    <a:pt x="23" y="8"/>
                  </a:cubicBezTo>
                  <a:cubicBezTo>
                    <a:pt x="22" y="10"/>
                    <a:pt x="22" y="12"/>
                    <a:pt x="22" y="15"/>
                  </a:cubicBezTo>
                  <a:lnTo>
                    <a:pt x="22" y="30"/>
                  </a:lnTo>
                  <a:lnTo>
                    <a:pt x="38" y="30"/>
                  </a:lnTo>
                  <a:lnTo>
                    <a:pt x="38" y="35"/>
                  </a:lnTo>
                  <a:lnTo>
                    <a:pt x="22" y="35"/>
                  </a:lnTo>
                  <a:lnTo>
                    <a:pt x="22" y="76"/>
                  </a:lnTo>
                  <a:cubicBezTo>
                    <a:pt x="22" y="81"/>
                    <a:pt x="23" y="84"/>
                    <a:pt x="24" y="85"/>
                  </a:cubicBezTo>
                  <a:cubicBezTo>
                    <a:pt x="25" y="87"/>
                    <a:pt x="29" y="87"/>
                    <a:pt x="34" y="88"/>
                  </a:cubicBezTo>
                  <a:lnTo>
                    <a:pt x="34" y="90"/>
                  </a:lnTo>
                  <a:lnTo>
                    <a:pt x="0" y="90"/>
                  </a:lnTo>
                  <a:lnTo>
                    <a:pt x="0" y="88"/>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55" name="Freeform 535"/>
            <p:cNvSpPr>
              <a:spLocks noEditPoints="1"/>
            </p:cNvSpPr>
            <p:nvPr/>
          </p:nvSpPr>
          <p:spPr bwMode="auto">
            <a:xfrm>
              <a:off x="3734" y="9419"/>
              <a:ext cx="39" cy="119"/>
            </a:xfrm>
            <a:custGeom>
              <a:avLst/>
              <a:gdLst/>
              <a:ahLst/>
              <a:cxnLst>
                <a:cxn ang="0">
                  <a:pos x="9" y="6"/>
                </a:cxn>
                <a:cxn ang="0">
                  <a:pos x="9" y="6"/>
                </a:cxn>
                <a:cxn ang="0">
                  <a:pos x="10" y="2"/>
                </a:cxn>
                <a:cxn ang="0">
                  <a:pos x="15" y="0"/>
                </a:cxn>
                <a:cxn ang="0">
                  <a:pos x="20" y="2"/>
                </a:cxn>
                <a:cxn ang="0">
                  <a:pos x="22" y="6"/>
                </a:cxn>
                <a:cxn ang="0">
                  <a:pos x="20" y="11"/>
                </a:cxn>
                <a:cxn ang="0">
                  <a:pos x="15" y="13"/>
                </a:cxn>
                <a:cxn ang="0">
                  <a:pos x="10" y="11"/>
                </a:cxn>
                <a:cxn ang="0">
                  <a:pos x="9" y="6"/>
                </a:cxn>
                <a:cxn ang="0">
                  <a:pos x="9" y="6"/>
                </a:cxn>
                <a:cxn ang="0">
                  <a:pos x="0" y="88"/>
                </a:cxn>
                <a:cxn ang="0">
                  <a:pos x="0" y="88"/>
                </a:cxn>
                <a:cxn ang="0">
                  <a:pos x="9" y="86"/>
                </a:cxn>
                <a:cxn ang="0">
                  <a:pos x="11" y="76"/>
                </a:cxn>
                <a:cxn ang="0">
                  <a:pos x="11" y="46"/>
                </a:cxn>
                <a:cxn ang="0">
                  <a:pos x="10" y="40"/>
                </a:cxn>
                <a:cxn ang="0">
                  <a:pos x="6" y="37"/>
                </a:cxn>
                <a:cxn ang="0">
                  <a:pos x="5" y="37"/>
                </a:cxn>
                <a:cxn ang="0">
                  <a:pos x="1" y="38"/>
                </a:cxn>
                <a:cxn ang="0">
                  <a:pos x="1" y="36"/>
                </a:cxn>
                <a:cxn ang="0">
                  <a:pos x="4" y="35"/>
                </a:cxn>
                <a:cxn ang="0">
                  <a:pos x="19" y="30"/>
                </a:cxn>
                <a:cxn ang="0">
                  <a:pos x="22" y="29"/>
                </a:cxn>
                <a:cxn ang="0">
                  <a:pos x="22" y="30"/>
                </a:cxn>
                <a:cxn ang="0">
                  <a:pos x="22" y="76"/>
                </a:cxn>
                <a:cxn ang="0">
                  <a:pos x="24" y="85"/>
                </a:cxn>
                <a:cxn ang="0">
                  <a:pos x="32" y="88"/>
                </a:cxn>
                <a:cxn ang="0">
                  <a:pos x="32" y="90"/>
                </a:cxn>
                <a:cxn ang="0">
                  <a:pos x="0" y="90"/>
                </a:cxn>
                <a:cxn ang="0">
                  <a:pos x="0" y="88"/>
                </a:cxn>
              </a:cxnLst>
              <a:rect l="0" t="0" r="r" b="b"/>
              <a:pathLst>
                <a:path w="32" h="90">
                  <a:moveTo>
                    <a:pt x="9" y="6"/>
                  </a:moveTo>
                  <a:lnTo>
                    <a:pt x="9" y="6"/>
                  </a:lnTo>
                  <a:cubicBezTo>
                    <a:pt x="9" y="5"/>
                    <a:pt x="9" y="3"/>
                    <a:pt x="10" y="2"/>
                  </a:cubicBezTo>
                  <a:cubicBezTo>
                    <a:pt x="12" y="0"/>
                    <a:pt x="13" y="0"/>
                    <a:pt x="15" y="0"/>
                  </a:cubicBezTo>
                  <a:cubicBezTo>
                    <a:pt x="17" y="0"/>
                    <a:pt x="19" y="0"/>
                    <a:pt x="20" y="2"/>
                  </a:cubicBezTo>
                  <a:cubicBezTo>
                    <a:pt x="21" y="3"/>
                    <a:pt x="22" y="5"/>
                    <a:pt x="22" y="6"/>
                  </a:cubicBezTo>
                  <a:cubicBezTo>
                    <a:pt x="22" y="8"/>
                    <a:pt x="21" y="10"/>
                    <a:pt x="20" y="11"/>
                  </a:cubicBezTo>
                  <a:cubicBezTo>
                    <a:pt x="19" y="13"/>
                    <a:pt x="17" y="13"/>
                    <a:pt x="15" y="13"/>
                  </a:cubicBezTo>
                  <a:cubicBezTo>
                    <a:pt x="13" y="13"/>
                    <a:pt x="12" y="13"/>
                    <a:pt x="10" y="11"/>
                  </a:cubicBezTo>
                  <a:cubicBezTo>
                    <a:pt x="9" y="10"/>
                    <a:pt x="9" y="8"/>
                    <a:pt x="9" y="6"/>
                  </a:cubicBezTo>
                  <a:lnTo>
                    <a:pt x="9" y="6"/>
                  </a:lnTo>
                  <a:close/>
                  <a:moveTo>
                    <a:pt x="0" y="88"/>
                  </a:moveTo>
                  <a:lnTo>
                    <a:pt x="0" y="88"/>
                  </a:lnTo>
                  <a:cubicBezTo>
                    <a:pt x="5" y="87"/>
                    <a:pt x="8" y="87"/>
                    <a:pt x="9" y="86"/>
                  </a:cubicBezTo>
                  <a:cubicBezTo>
                    <a:pt x="10" y="84"/>
                    <a:pt x="11" y="81"/>
                    <a:pt x="11" y="76"/>
                  </a:cubicBezTo>
                  <a:lnTo>
                    <a:pt x="11" y="46"/>
                  </a:lnTo>
                  <a:cubicBezTo>
                    <a:pt x="11" y="43"/>
                    <a:pt x="11" y="41"/>
                    <a:pt x="10" y="40"/>
                  </a:cubicBezTo>
                  <a:cubicBezTo>
                    <a:pt x="10" y="38"/>
                    <a:pt x="8" y="37"/>
                    <a:pt x="6" y="37"/>
                  </a:cubicBezTo>
                  <a:cubicBezTo>
                    <a:pt x="6" y="37"/>
                    <a:pt x="5" y="37"/>
                    <a:pt x="5" y="37"/>
                  </a:cubicBezTo>
                  <a:cubicBezTo>
                    <a:pt x="4" y="37"/>
                    <a:pt x="3" y="38"/>
                    <a:pt x="1" y="38"/>
                  </a:cubicBezTo>
                  <a:lnTo>
                    <a:pt x="1" y="36"/>
                  </a:lnTo>
                  <a:lnTo>
                    <a:pt x="4" y="35"/>
                  </a:lnTo>
                  <a:cubicBezTo>
                    <a:pt x="11" y="33"/>
                    <a:pt x="16" y="31"/>
                    <a:pt x="19" y="30"/>
                  </a:cubicBezTo>
                  <a:cubicBezTo>
                    <a:pt x="21" y="29"/>
                    <a:pt x="21" y="29"/>
                    <a:pt x="22" y="29"/>
                  </a:cubicBezTo>
                  <a:cubicBezTo>
                    <a:pt x="22" y="29"/>
                    <a:pt x="22" y="30"/>
                    <a:pt x="22" y="30"/>
                  </a:cubicBezTo>
                  <a:lnTo>
                    <a:pt x="22" y="76"/>
                  </a:lnTo>
                  <a:cubicBezTo>
                    <a:pt x="22" y="81"/>
                    <a:pt x="22" y="84"/>
                    <a:pt x="24" y="85"/>
                  </a:cubicBezTo>
                  <a:cubicBezTo>
                    <a:pt x="25" y="87"/>
                    <a:pt x="27" y="88"/>
                    <a:pt x="32" y="88"/>
                  </a:cubicBezTo>
                  <a:lnTo>
                    <a:pt x="32" y="90"/>
                  </a:lnTo>
                  <a:lnTo>
                    <a:pt x="0" y="90"/>
                  </a:lnTo>
                  <a:lnTo>
                    <a:pt x="0" y="88"/>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56" name="Freeform 536"/>
            <p:cNvSpPr>
              <a:spLocks noEditPoints="1"/>
            </p:cNvSpPr>
            <p:nvPr/>
          </p:nvSpPr>
          <p:spPr bwMode="auto">
            <a:xfrm>
              <a:off x="3780" y="9457"/>
              <a:ext cx="62" cy="82"/>
            </a:xfrm>
            <a:custGeom>
              <a:avLst/>
              <a:gdLst/>
              <a:ahLst/>
              <a:cxnLst>
                <a:cxn ang="0">
                  <a:pos x="29" y="0"/>
                </a:cxn>
                <a:cxn ang="0">
                  <a:pos x="29" y="0"/>
                </a:cxn>
                <a:cxn ang="0">
                  <a:pos x="43" y="4"/>
                </a:cxn>
                <a:cxn ang="0">
                  <a:pos x="49" y="13"/>
                </a:cxn>
                <a:cxn ang="0">
                  <a:pos x="48" y="17"/>
                </a:cxn>
                <a:cxn ang="0">
                  <a:pos x="43" y="19"/>
                </a:cxn>
                <a:cxn ang="0">
                  <a:pos x="39" y="17"/>
                </a:cxn>
                <a:cxn ang="0">
                  <a:pos x="37" y="13"/>
                </a:cxn>
                <a:cxn ang="0">
                  <a:pos x="36" y="10"/>
                </a:cxn>
                <a:cxn ang="0">
                  <a:pos x="33" y="5"/>
                </a:cxn>
                <a:cxn ang="0">
                  <a:pos x="27" y="4"/>
                </a:cxn>
                <a:cxn ang="0">
                  <a:pos x="15" y="10"/>
                </a:cxn>
                <a:cxn ang="0">
                  <a:pos x="10" y="27"/>
                </a:cxn>
                <a:cxn ang="0">
                  <a:pos x="15" y="45"/>
                </a:cxn>
                <a:cxn ang="0">
                  <a:pos x="30" y="52"/>
                </a:cxn>
                <a:cxn ang="0">
                  <a:pos x="42" y="48"/>
                </a:cxn>
                <a:cxn ang="0">
                  <a:pos x="49" y="40"/>
                </a:cxn>
                <a:cxn ang="0">
                  <a:pos x="51" y="41"/>
                </a:cxn>
                <a:cxn ang="0">
                  <a:pos x="43" y="53"/>
                </a:cxn>
                <a:cxn ang="0">
                  <a:pos x="25" y="62"/>
                </a:cxn>
                <a:cxn ang="0">
                  <a:pos x="7" y="54"/>
                </a:cxn>
                <a:cxn ang="0">
                  <a:pos x="0" y="32"/>
                </a:cxn>
                <a:cxn ang="0">
                  <a:pos x="8" y="9"/>
                </a:cxn>
                <a:cxn ang="0">
                  <a:pos x="29" y="0"/>
                </a:cxn>
                <a:cxn ang="0">
                  <a:pos x="29" y="0"/>
                </a:cxn>
                <a:cxn ang="0">
                  <a:pos x="26" y="0"/>
                </a:cxn>
                <a:cxn ang="0">
                  <a:pos x="26" y="0"/>
                </a:cxn>
                <a:cxn ang="0">
                  <a:pos x="26" y="0"/>
                </a:cxn>
              </a:cxnLst>
              <a:rect l="0" t="0" r="r" b="b"/>
              <a:pathLst>
                <a:path w="51" h="62">
                  <a:moveTo>
                    <a:pt x="29" y="0"/>
                  </a:moveTo>
                  <a:lnTo>
                    <a:pt x="29" y="0"/>
                  </a:lnTo>
                  <a:cubicBezTo>
                    <a:pt x="35" y="0"/>
                    <a:pt x="39" y="1"/>
                    <a:pt x="43" y="4"/>
                  </a:cubicBezTo>
                  <a:cubicBezTo>
                    <a:pt x="47" y="7"/>
                    <a:pt x="49" y="10"/>
                    <a:pt x="49" y="13"/>
                  </a:cubicBezTo>
                  <a:cubicBezTo>
                    <a:pt x="49" y="15"/>
                    <a:pt x="49" y="16"/>
                    <a:pt x="48" y="17"/>
                  </a:cubicBezTo>
                  <a:cubicBezTo>
                    <a:pt x="47" y="18"/>
                    <a:pt x="45" y="19"/>
                    <a:pt x="43" y="19"/>
                  </a:cubicBezTo>
                  <a:cubicBezTo>
                    <a:pt x="41" y="19"/>
                    <a:pt x="40" y="18"/>
                    <a:pt x="39" y="17"/>
                  </a:cubicBezTo>
                  <a:cubicBezTo>
                    <a:pt x="38" y="16"/>
                    <a:pt x="37" y="15"/>
                    <a:pt x="37" y="13"/>
                  </a:cubicBezTo>
                  <a:lnTo>
                    <a:pt x="36" y="10"/>
                  </a:lnTo>
                  <a:cubicBezTo>
                    <a:pt x="35" y="8"/>
                    <a:pt x="34" y="6"/>
                    <a:pt x="33" y="5"/>
                  </a:cubicBezTo>
                  <a:cubicBezTo>
                    <a:pt x="31" y="4"/>
                    <a:pt x="30" y="4"/>
                    <a:pt x="27" y="4"/>
                  </a:cubicBezTo>
                  <a:cubicBezTo>
                    <a:pt x="22" y="4"/>
                    <a:pt x="18" y="6"/>
                    <a:pt x="15" y="10"/>
                  </a:cubicBezTo>
                  <a:cubicBezTo>
                    <a:pt x="11" y="14"/>
                    <a:pt x="10" y="20"/>
                    <a:pt x="10" y="27"/>
                  </a:cubicBezTo>
                  <a:cubicBezTo>
                    <a:pt x="10" y="34"/>
                    <a:pt x="12" y="39"/>
                    <a:pt x="15" y="45"/>
                  </a:cubicBezTo>
                  <a:cubicBezTo>
                    <a:pt x="19" y="50"/>
                    <a:pt x="24" y="52"/>
                    <a:pt x="30" y="52"/>
                  </a:cubicBezTo>
                  <a:cubicBezTo>
                    <a:pt x="35" y="52"/>
                    <a:pt x="39" y="51"/>
                    <a:pt x="42" y="48"/>
                  </a:cubicBezTo>
                  <a:cubicBezTo>
                    <a:pt x="44" y="46"/>
                    <a:pt x="47" y="44"/>
                    <a:pt x="49" y="40"/>
                  </a:cubicBezTo>
                  <a:lnTo>
                    <a:pt x="51" y="41"/>
                  </a:lnTo>
                  <a:cubicBezTo>
                    <a:pt x="48" y="46"/>
                    <a:pt x="46" y="50"/>
                    <a:pt x="43" y="53"/>
                  </a:cubicBezTo>
                  <a:cubicBezTo>
                    <a:pt x="38" y="59"/>
                    <a:pt x="32" y="62"/>
                    <a:pt x="25" y="62"/>
                  </a:cubicBezTo>
                  <a:cubicBezTo>
                    <a:pt x="18" y="62"/>
                    <a:pt x="12" y="59"/>
                    <a:pt x="7" y="54"/>
                  </a:cubicBezTo>
                  <a:cubicBezTo>
                    <a:pt x="2" y="49"/>
                    <a:pt x="0" y="42"/>
                    <a:pt x="0" y="32"/>
                  </a:cubicBezTo>
                  <a:cubicBezTo>
                    <a:pt x="0" y="24"/>
                    <a:pt x="2" y="16"/>
                    <a:pt x="8" y="9"/>
                  </a:cubicBezTo>
                  <a:cubicBezTo>
                    <a:pt x="14" y="3"/>
                    <a:pt x="21" y="0"/>
                    <a:pt x="29" y="0"/>
                  </a:cubicBezTo>
                  <a:lnTo>
                    <a:pt x="29" y="0"/>
                  </a:lnTo>
                  <a:close/>
                  <a:moveTo>
                    <a:pt x="26" y="0"/>
                  </a:moveTo>
                  <a:lnTo>
                    <a:pt x="26" y="0"/>
                  </a:lnTo>
                  <a:lnTo>
                    <a:pt x="26"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57" name="Freeform 537"/>
            <p:cNvSpPr>
              <a:spLocks noEditPoints="1"/>
            </p:cNvSpPr>
            <p:nvPr/>
          </p:nvSpPr>
          <p:spPr bwMode="auto">
            <a:xfrm>
              <a:off x="3851" y="9419"/>
              <a:ext cx="39" cy="119"/>
            </a:xfrm>
            <a:custGeom>
              <a:avLst/>
              <a:gdLst/>
              <a:ahLst/>
              <a:cxnLst>
                <a:cxn ang="0">
                  <a:pos x="8" y="6"/>
                </a:cxn>
                <a:cxn ang="0">
                  <a:pos x="8" y="6"/>
                </a:cxn>
                <a:cxn ang="0">
                  <a:pos x="10" y="2"/>
                </a:cxn>
                <a:cxn ang="0">
                  <a:pos x="15" y="0"/>
                </a:cxn>
                <a:cxn ang="0">
                  <a:pos x="20" y="2"/>
                </a:cxn>
                <a:cxn ang="0">
                  <a:pos x="22" y="6"/>
                </a:cxn>
                <a:cxn ang="0">
                  <a:pos x="20" y="11"/>
                </a:cxn>
                <a:cxn ang="0">
                  <a:pos x="15" y="13"/>
                </a:cxn>
                <a:cxn ang="0">
                  <a:pos x="10" y="11"/>
                </a:cxn>
                <a:cxn ang="0">
                  <a:pos x="8" y="6"/>
                </a:cxn>
                <a:cxn ang="0">
                  <a:pos x="8" y="6"/>
                </a:cxn>
                <a:cxn ang="0">
                  <a:pos x="0" y="88"/>
                </a:cxn>
                <a:cxn ang="0">
                  <a:pos x="0" y="88"/>
                </a:cxn>
                <a:cxn ang="0">
                  <a:pos x="9" y="86"/>
                </a:cxn>
                <a:cxn ang="0">
                  <a:pos x="11" y="76"/>
                </a:cxn>
                <a:cxn ang="0">
                  <a:pos x="11" y="46"/>
                </a:cxn>
                <a:cxn ang="0">
                  <a:pos x="10" y="40"/>
                </a:cxn>
                <a:cxn ang="0">
                  <a:pos x="6" y="37"/>
                </a:cxn>
                <a:cxn ang="0">
                  <a:pos x="5" y="37"/>
                </a:cxn>
                <a:cxn ang="0">
                  <a:pos x="1" y="38"/>
                </a:cxn>
                <a:cxn ang="0">
                  <a:pos x="1" y="36"/>
                </a:cxn>
                <a:cxn ang="0">
                  <a:pos x="4" y="35"/>
                </a:cxn>
                <a:cxn ang="0">
                  <a:pos x="19" y="30"/>
                </a:cxn>
                <a:cxn ang="0">
                  <a:pos x="22" y="29"/>
                </a:cxn>
                <a:cxn ang="0">
                  <a:pos x="22" y="30"/>
                </a:cxn>
                <a:cxn ang="0">
                  <a:pos x="22" y="76"/>
                </a:cxn>
                <a:cxn ang="0">
                  <a:pos x="24" y="85"/>
                </a:cxn>
                <a:cxn ang="0">
                  <a:pos x="32" y="88"/>
                </a:cxn>
                <a:cxn ang="0">
                  <a:pos x="32" y="90"/>
                </a:cxn>
                <a:cxn ang="0">
                  <a:pos x="0" y="90"/>
                </a:cxn>
                <a:cxn ang="0">
                  <a:pos x="0" y="88"/>
                </a:cxn>
              </a:cxnLst>
              <a:rect l="0" t="0" r="r" b="b"/>
              <a:pathLst>
                <a:path w="32" h="90">
                  <a:moveTo>
                    <a:pt x="8" y="6"/>
                  </a:moveTo>
                  <a:lnTo>
                    <a:pt x="8" y="6"/>
                  </a:lnTo>
                  <a:cubicBezTo>
                    <a:pt x="8" y="5"/>
                    <a:pt x="9" y="3"/>
                    <a:pt x="10" y="2"/>
                  </a:cubicBezTo>
                  <a:cubicBezTo>
                    <a:pt x="12" y="0"/>
                    <a:pt x="13" y="0"/>
                    <a:pt x="15" y="0"/>
                  </a:cubicBezTo>
                  <a:cubicBezTo>
                    <a:pt x="17" y="0"/>
                    <a:pt x="19" y="0"/>
                    <a:pt x="20" y="2"/>
                  </a:cubicBezTo>
                  <a:cubicBezTo>
                    <a:pt x="21" y="3"/>
                    <a:pt x="22" y="5"/>
                    <a:pt x="22" y="6"/>
                  </a:cubicBezTo>
                  <a:cubicBezTo>
                    <a:pt x="22" y="8"/>
                    <a:pt x="21" y="10"/>
                    <a:pt x="20" y="11"/>
                  </a:cubicBezTo>
                  <a:cubicBezTo>
                    <a:pt x="19" y="13"/>
                    <a:pt x="17" y="13"/>
                    <a:pt x="15" y="13"/>
                  </a:cubicBezTo>
                  <a:cubicBezTo>
                    <a:pt x="13" y="13"/>
                    <a:pt x="12" y="13"/>
                    <a:pt x="10" y="11"/>
                  </a:cubicBezTo>
                  <a:cubicBezTo>
                    <a:pt x="9" y="10"/>
                    <a:pt x="8" y="8"/>
                    <a:pt x="8" y="6"/>
                  </a:cubicBezTo>
                  <a:lnTo>
                    <a:pt x="8" y="6"/>
                  </a:lnTo>
                  <a:close/>
                  <a:moveTo>
                    <a:pt x="0" y="88"/>
                  </a:moveTo>
                  <a:lnTo>
                    <a:pt x="0" y="88"/>
                  </a:lnTo>
                  <a:cubicBezTo>
                    <a:pt x="5" y="87"/>
                    <a:pt x="8" y="87"/>
                    <a:pt x="9" y="86"/>
                  </a:cubicBezTo>
                  <a:cubicBezTo>
                    <a:pt x="10" y="84"/>
                    <a:pt x="11" y="81"/>
                    <a:pt x="11" y="76"/>
                  </a:cubicBezTo>
                  <a:lnTo>
                    <a:pt x="11" y="46"/>
                  </a:lnTo>
                  <a:cubicBezTo>
                    <a:pt x="11" y="43"/>
                    <a:pt x="11" y="41"/>
                    <a:pt x="10" y="40"/>
                  </a:cubicBezTo>
                  <a:cubicBezTo>
                    <a:pt x="10" y="38"/>
                    <a:pt x="8" y="37"/>
                    <a:pt x="6" y="37"/>
                  </a:cubicBezTo>
                  <a:cubicBezTo>
                    <a:pt x="6" y="37"/>
                    <a:pt x="5" y="37"/>
                    <a:pt x="5" y="37"/>
                  </a:cubicBezTo>
                  <a:cubicBezTo>
                    <a:pt x="4" y="37"/>
                    <a:pt x="3" y="38"/>
                    <a:pt x="1" y="38"/>
                  </a:cubicBezTo>
                  <a:lnTo>
                    <a:pt x="1" y="36"/>
                  </a:lnTo>
                  <a:lnTo>
                    <a:pt x="4" y="35"/>
                  </a:lnTo>
                  <a:cubicBezTo>
                    <a:pt x="11" y="33"/>
                    <a:pt x="16" y="31"/>
                    <a:pt x="19" y="30"/>
                  </a:cubicBezTo>
                  <a:cubicBezTo>
                    <a:pt x="21" y="29"/>
                    <a:pt x="21" y="29"/>
                    <a:pt x="22" y="29"/>
                  </a:cubicBezTo>
                  <a:cubicBezTo>
                    <a:pt x="22" y="29"/>
                    <a:pt x="22" y="30"/>
                    <a:pt x="22" y="30"/>
                  </a:cubicBezTo>
                  <a:lnTo>
                    <a:pt x="22" y="76"/>
                  </a:lnTo>
                  <a:cubicBezTo>
                    <a:pt x="22" y="81"/>
                    <a:pt x="22" y="84"/>
                    <a:pt x="24" y="85"/>
                  </a:cubicBezTo>
                  <a:cubicBezTo>
                    <a:pt x="25" y="87"/>
                    <a:pt x="27" y="88"/>
                    <a:pt x="32" y="88"/>
                  </a:cubicBezTo>
                  <a:lnTo>
                    <a:pt x="32" y="90"/>
                  </a:lnTo>
                  <a:lnTo>
                    <a:pt x="0" y="90"/>
                  </a:lnTo>
                  <a:lnTo>
                    <a:pt x="0" y="88"/>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58" name="Freeform 538"/>
            <p:cNvSpPr>
              <a:spLocks noEditPoints="1"/>
            </p:cNvSpPr>
            <p:nvPr/>
          </p:nvSpPr>
          <p:spPr bwMode="auto">
            <a:xfrm>
              <a:off x="3896" y="9457"/>
              <a:ext cx="65" cy="82"/>
            </a:xfrm>
            <a:custGeom>
              <a:avLst/>
              <a:gdLst/>
              <a:ahLst/>
              <a:cxnLst>
                <a:cxn ang="0">
                  <a:pos x="28" y="0"/>
                </a:cxn>
                <a:cxn ang="0">
                  <a:pos x="28" y="0"/>
                </a:cxn>
                <a:cxn ang="0">
                  <a:pos x="44" y="6"/>
                </a:cxn>
                <a:cxn ang="0">
                  <a:pos x="50" y="24"/>
                </a:cxn>
                <a:cxn ang="0">
                  <a:pos x="10" y="24"/>
                </a:cxn>
                <a:cxn ang="0">
                  <a:pos x="16" y="46"/>
                </a:cxn>
                <a:cxn ang="0">
                  <a:pos x="31" y="53"/>
                </a:cxn>
                <a:cxn ang="0">
                  <a:pos x="42" y="49"/>
                </a:cxn>
                <a:cxn ang="0">
                  <a:pos x="51" y="39"/>
                </a:cxn>
                <a:cxn ang="0">
                  <a:pos x="53" y="40"/>
                </a:cxn>
                <a:cxn ang="0">
                  <a:pos x="43" y="55"/>
                </a:cxn>
                <a:cxn ang="0">
                  <a:pos x="25" y="62"/>
                </a:cxn>
                <a:cxn ang="0">
                  <a:pos x="7" y="53"/>
                </a:cxn>
                <a:cxn ang="0">
                  <a:pos x="0" y="32"/>
                </a:cxn>
                <a:cxn ang="0">
                  <a:pos x="8" y="10"/>
                </a:cxn>
                <a:cxn ang="0">
                  <a:pos x="28" y="0"/>
                </a:cxn>
                <a:cxn ang="0">
                  <a:pos x="28" y="0"/>
                </a:cxn>
                <a:cxn ang="0">
                  <a:pos x="24" y="5"/>
                </a:cxn>
                <a:cxn ang="0">
                  <a:pos x="24" y="5"/>
                </a:cxn>
                <a:cxn ang="0">
                  <a:pos x="13" y="11"/>
                </a:cxn>
                <a:cxn ang="0">
                  <a:pos x="10" y="20"/>
                </a:cxn>
                <a:cxn ang="0">
                  <a:pos x="37" y="20"/>
                </a:cxn>
                <a:cxn ang="0">
                  <a:pos x="35" y="11"/>
                </a:cxn>
                <a:cxn ang="0">
                  <a:pos x="24" y="5"/>
                </a:cxn>
                <a:cxn ang="0">
                  <a:pos x="24" y="5"/>
                </a:cxn>
                <a:cxn ang="0">
                  <a:pos x="27" y="0"/>
                </a:cxn>
                <a:cxn ang="0">
                  <a:pos x="27" y="0"/>
                </a:cxn>
                <a:cxn ang="0">
                  <a:pos x="27" y="0"/>
                </a:cxn>
              </a:cxnLst>
              <a:rect l="0" t="0" r="r" b="b"/>
              <a:pathLst>
                <a:path w="53" h="62">
                  <a:moveTo>
                    <a:pt x="28" y="0"/>
                  </a:moveTo>
                  <a:lnTo>
                    <a:pt x="28" y="0"/>
                  </a:lnTo>
                  <a:cubicBezTo>
                    <a:pt x="34" y="0"/>
                    <a:pt x="39" y="2"/>
                    <a:pt x="44" y="6"/>
                  </a:cubicBezTo>
                  <a:cubicBezTo>
                    <a:pt x="48" y="11"/>
                    <a:pt x="50" y="17"/>
                    <a:pt x="50" y="24"/>
                  </a:cubicBezTo>
                  <a:lnTo>
                    <a:pt x="10" y="24"/>
                  </a:lnTo>
                  <a:cubicBezTo>
                    <a:pt x="10" y="34"/>
                    <a:pt x="12" y="42"/>
                    <a:pt x="16" y="46"/>
                  </a:cubicBezTo>
                  <a:cubicBezTo>
                    <a:pt x="20" y="51"/>
                    <a:pt x="25" y="53"/>
                    <a:pt x="31" y="53"/>
                  </a:cubicBezTo>
                  <a:cubicBezTo>
                    <a:pt x="35" y="53"/>
                    <a:pt x="39" y="52"/>
                    <a:pt x="42" y="49"/>
                  </a:cubicBezTo>
                  <a:cubicBezTo>
                    <a:pt x="45" y="47"/>
                    <a:pt x="48" y="44"/>
                    <a:pt x="51" y="39"/>
                  </a:cubicBezTo>
                  <a:lnTo>
                    <a:pt x="53" y="40"/>
                  </a:lnTo>
                  <a:cubicBezTo>
                    <a:pt x="51" y="46"/>
                    <a:pt x="48" y="51"/>
                    <a:pt x="43" y="55"/>
                  </a:cubicBezTo>
                  <a:cubicBezTo>
                    <a:pt x="38" y="60"/>
                    <a:pt x="32" y="62"/>
                    <a:pt x="25" y="62"/>
                  </a:cubicBezTo>
                  <a:cubicBezTo>
                    <a:pt x="17" y="62"/>
                    <a:pt x="11" y="59"/>
                    <a:pt x="7" y="53"/>
                  </a:cubicBezTo>
                  <a:cubicBezTo>
                    <a:pt x="2" y="47"/>
                    <a:pt x="0" y="40"/>
                    <a:pt x="0" y="32"/>
                  </a:cubicBezTo>
                  <a:cubicBezTo>
                    <a:pt x="0" y="23"/>
                    <a:pt x="3" y="16"/>
                    <a:pt x="8" y="10"/>
                  </a:cubicBezTo>
                  <a:cubicBezTo>
                    <a:pt x="13" y="3"/>
                    <a:pt x="20" y="0"/>
                    <a:pt x="28" y="0"/>
                  </a:cubicBezTo>
                  <a:lnTo>
                    <a:pt x="28" y="0"/>
                  </a:lnTo>
                  <a:close/>
                  <a:moveTo>
                    <a:pt x="24" y="5"/>
                  </a:moveTo>
                  <a:lnTo>
                    <a:pt x="24" y="5"/>
                  </a:lnTo>
                  <a:cubicBezTo>
                    <a:pt x="19" y="5"/>
                    <a:pt x="15" y="7"/>
                    <a:pt x="13" y="11"/>
                  </a:cubicBezTo>
                  <a:cubicBezTo>
                    <a:pt x="11" y="14"/>
                    <a:pt x="10" y="17"/>
                    <a:pt x="10" y="20"/>
                  </a:cubicBezTo>
                  <a:lnTo>
                    <a:pt x="37" y="20"/>
                  </a:lnTo>
                  <a:cubicBezTo>
                    <a:pt x="37" y="16"/>
                    <a:pt x="36" y="13"/>
                    <a:pt x="35" y="11"/>
                  </a:cubicBezTo>
                  <a:cubicBezTo>
                    <a:pt x="32" y="7"/>
                    <a:pt x="29" y="5"/>
                    <a:pt x="24" y="5"/>
                  </a:cubicBezTo>
                  <a:lnTo>
                    <a:pt x="24" y="5"/>
                  </a:lnTo>
                  <a:close/>
                  <a:moveTo>
                    <a:pt x="27" y="0"/>
                  </a:moveTo>
                  <a:lnTo>
                    <a:pt x="27" y="0"/>
                  </a:lnTo>
                  <a:lnTo>
                    <a:pt x="27"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59" name="Freeform 539"/>
            <p:cNvSpPr>
              <a:spLocks noEditPoints="1"/>
            </p:cNvSpPr>
            <p:nvPr/>
          </p:nvSpPr>
          <p:spPr bwMode="auto">
            <a:xfrm>
              <a:off x="3968" y="9457"/>
              <a:ext cx="75" cy="81"/>
            </a:xfrm>
            <a:custGeom>
              <a:avLst/>
              <a:gdLst/>
              <a:ahLst/>
              <a:cxnLst>
                <a:cxn ang="0">
                  <a:pos x="0" y="59"/>
                </a:cxn>
                <a:cxn ang="0">
                  <a:pos x="0" y="59"/>
                </a:cxn>
                <a:cxn ang="0">
                  <a:pos x="6" y="57"/>
                </a:cxn>
                <a:cxn ang="0">
                  <a:pos x="8" y="49"/>
                </a:cxn>
                <a:cxn ang="0">
                  <a:pos x="8" y="16"/>
                </a:cxn>
                <a:cxn ang="0">
                  <a:pos x="7" y="10"/>
                </a:cxn>
                <a:cxn ang="0">
                  <a:pos x="2" y="8"/>
                </a:cxn>
                <a:cxn ang="0">
                  <a:pos x="1" y="8"/>
                </a:cxn>
                <a:cxn ang="0">
                  <a:pos x="0" y="8"/>
                </a:cxn>
                <a:cxn ang="0">
                  <a:pos x="0" y="6"/>
                </a:cxn>
                <a:cxn ang="0">
                  <a:pos x="12" y="2"/>
                </a:cxn>
                <a:cxn ang="0">
                  <a:pos x="18" y="0"/>
                </a:cxn>
                <a:cxn ang="0">
                  <a:pos x="19" y="0"/>
                </a:cxn>
                <a:cxn ang="0">
                  <a:pos x="19" y="1"/>
                </a:cxn>
                <a:cxn ang="0">
                  <a:pos x="19" y="11"/>
                </a:cxn>
                <a:cxn ang="0">
                  <a:pos x="28" y="3"/>
                </a:cxn>
                <a:cxn ang="0">
                  <a:pos x="39" y="0"/>
                </a:cxn>
                <a:cxn ang="0">
                  <a:pos x="47" y="2"/>
                </a:cxn>
                <a:cxn ang="0">
                  <a:pos x="54" y="20"/>
                </a:cxn>
                <a:cxn ang="0">
                  <a:pos x="54" y="50"/>
                </a:cxn>
                <a:cxn ang="0">
                  <a:pos x="55" y="57"/>
                </a:cxn>
                <a:cxn ang="0">
                  <a:pos x="62" y="59"/>
                </a:cxn>
                <a:cxn ang="0">
                  <a:pos x="62" y="61"/>
                </a:cxn>
                <a:cxn ang="0">
                  <a:pos x="34" y="61"/>
                </a:cxn>
                <a:cxn ang="0">
                  <a:pos x="34" y="59"/>
                </a:cxn>
                <a:cxn ang="0">
                  <a:pos x="41" y="56"/>
                </a:cxn>
                <a:cxn ang="0">
                  <a:pos x="43" y="48"/>
                </a:cxn>
                <a:cxn ang="0">
                  <a:pos x="43" y="20"/>
                </a:cxn>
                <a:cxn ang="0">
                  <a:pos x="41" y="11"/>
                </a:cxn>
                <a:cxn ang="0">
                  <a:pos x="33" y="7"/>
                </a:cxn>
                <a:cxn ang="0">
                  <a:pos x="25" y="10"/>
                </a:cxn>
                <a:cxn ang="0">
                  <a:pos x="20" y="15"/>
                </a:cxn>
                <a:cxn ang="0">
                  <a:pos x="20" y="51"/>
                </a:cxn>
                <a:cxn ang="0">
                  <a:pos x="22" y="57"/>
                </a:cxn>
                <a:cxn ang="0">
                  <a:pos x="28" y="59"/>
                </a:cxn>
                <a:cxn ang="0">
                  <a:pos x="28" y="61"/>
                </a:cxn>
                <a:cxn ang="0">
                  <a:pos x="0" y="61"/>
                </a:cxn>
                <a:cxn ang="0">
                  <a:pos x="0" y="59"/>
                </a:cxn>
                <a:cxn ang="0">
                  <a:pos x="31" y="0"/>
                </a:cxn>
                <a:cxn ang="0">
                  <a:pos x="31" y="0"/>
                </a:cxn>
                <a:cxn ang="0">
                  <a:pos x="31" y="0"/>
                </a:cxn>
              </a:cxnLst>
              <a:rect l="0" t="0" r="r" b="b"/>
              <a:pathLst>
                <a:path w="62" h="61">
                  <a:moveTo>
                    <a:pt x="0" y="59"/>
                  </a:moveTo>
                  <a:lnTo>
                    <a:pt x="0" y="59"/>
                  </a:lnTo>
                  <a:cubicBezTo>
                    <a:pt x="3" y="58"/>
                    <a:pt x="5" y="58"/>
                    <a:pt x="6" y="57"/>
                  </a:cubicBezTo>
                  <a:cubicBezTo>
                    <a:pt x="8" y="55"/>
                    <a:pt x="8" y="53"/>
                    <a:pt x="8" y="49"/>
                  </a:cubicBezTo>
                  <a:lnTo>
                    <a:pt x="8" y="16"/>
                  </a:lnTo>
                  <a:cubicBezTo>
                    <a:pt x="8" y="14"/>
                    <a:pt x="8" y="12"/>
                    <a:pt x="7" y="10"/>
                  </a:cubicBezTo>
                  <a:cubicBezTo>
                    <a:pt x="7" y="9"/>
                    <a:pt x="5" y="8"/>
                    <a:pt x="2" y="8"/>
                  </a:cubicBezTo>
                  <a:cubicBezTo>
                    <a:pt x="2" y="8"/>
                    <a:pt x="2" y="8"/>
                    <a:pt x="1" y="8"/>
                  </a:cubicBezTo>
                  <a:cubicBezTo>
                    <a:pt x="1" y="8"/>
                    <a:pt x="0" y="8"/>
                    <a:pt x="0" y="8"/>
                  </a:cubicBezTo>
                  <a:lnTo>
                    <a:pt x="0" y="6"/>
                  </a:lnTo>
                  <a:cubicBezTo>
                    <a:pt x="1" y="5"/>
                    <a:pt x="6" y="4"/>
                    <a:pt x="12" y="2"/>
                  </a:cubicBezTo>
                  <a:lnTo>
                    <a:pt x="18" y="0"/>
                  </a:lnTo>
                  <a:cubicBezTo>
                    <a:pt x="19" y="0"/>
                    <a:pt x="19" y="0"/>
                    <a:pt x="19" y="0"/>
                  </a:cubicBezTo>
                  <a:cubicBezTo>
                    <a:pt x="19" y="1"/>
                    <a:pt x="19" y="1"/>
                    <a:pt x="19" y="1"/>
                  </a:cubicBezTo>
                  <a:lnTo>
                    <a:pt x="19" y="11"/>
                  </a:lnTo>
                  <a:cubicBezTo>
                    <a:pt x="23" y="7"/>
                    <a:pt x="26" y="4"/>
                    <a:pt x="28" y="3"/>
                  </a:cubicBezTo>
                  <a:cubicBezTo>
                    <a:pt x="32" y="1"/>
                    <a:pt x="35" y="0"/>
                    <a:pt x="39" y="0"/>
                  </a:cubicBezTo>
                  <a:cubicBezTo>
                    <a:pt x="42" y="0"/>
                    <a:pt x="44" y="1"/>
                    <a:pt x="47" y="2"/>
                  </a:cubicBezTo>
                  <a:cubicBezTo>
                    <a:pt x="51" y="6"/>
                    <a:pt x="54" y="12"/>
                    <a:pt x="54" y="20"/>
                  </a:cubicBezTo>
                  <a:lnTo>
                    <a:pt x="54" y="50"/>
                  </a:lnTo>
                  <a:cubicBezTo>
                    <a:pt x="54" y="53"/>
                    <a:pt x="54" y="55"/>
                    <a:pt x="55" y="57"/>
                  </a:cubicBezTo>
                  <a:cubicBezTo>
                    <a:pt x="57" y="58"/>
                    <a:pt x="59" y="59"/>
                    <a:pt x="62" y="59"/>
                  </a:cubicBezTo>
                  <a:lnTo>
                    <a:pt x="62" y="61"/>
                  </a:lnTo>
                  <a:lnTo>
                    <a:pt x="34" y="61"/>
                  </a:lnTo>
                  <a:lnTo>
                    <a:pt x="34" y="59"/>
                  </a:lnTo>
                  <a:cubicBezTo>
                    <a:pt x="37" y="58"/>
                    <a:pt x="40" y="58"/>
                    <a:pt x="41" y="56"/>
                  </a:cubicBezTo>
                  <a:cubicBezTo>
                    <a:pt x="42" y="55"/>
                    <a:pt x="43" y="52"/>
                    <a:pt x="43" y="48"/>
                  </a:cubicBezTo>
                  <a:lnTo>
                    <a:pt x="43" y="20"/>
                  </a:lnTo>
                  <a:cubicBezTo>
                    <a:pt x="43" y="16"/>
                    <a:pt x="42" y="13"/>
                    <a:pt x="41" y="11"/>
                  </a:cubicBezTo>
                  <a:cubicBezTo>
                    <a:pt x="39" y="9"/>
                    <a:pt x="37" y="7"/>
                    <a:pt x="33" y="7"/>
                  </a:cubicBezTo>
                  <a:cubicBezTo>
                    <a:pt x="30" y="7"/>
                    <a:pt x="28" y="8"/>
                    <a:pt x="25" y="10"/>
                  </a:cubicBezTo>
                  <a:cubicBezTo>
                    <a:pt x="24" y="11"/>
                    <a:pt x="22" y="13"/>
                    <a:pt x="20" y="15"/>
                  </a:cubicBezTo>
                  <a:lnTo>
                    <a:pt x="20" y="51"/>
                  </a:lnTo>
                  <a:cubicBezTo>
                    <a:pt x="20" y="54"/>
                    <a:pt x="20" y="56"/>
                    <a:pt x="22" y="57"/>
                  </a:cubicBezTo>
                  <a:cubicBezTo>
                    <a:pt x="23" y="58"/>
                    <a:pt x="25" y="59"/>
                    <a:pt x="28" y="59"/>
                  </a:cubicBezTo>
                  <a:lnTo>
                    <a:pt x="28" y="61"/>
                  </a:lnTo>
                  <a:lnTo>
                    <a:pt x="0" y="61"/>
                  </a:lnTo>
                  <a:lnTo>
                    <a:pt x="0" y="59"/>
                  </a:lnTo>
                  <a:close/>
                  <a:moveTo>
                    <a:pt x="31" y="0"/>
                  </a:moveTo>
                  <a:lnTo>
                    <a:pt x="31" y="0"/>
                  </a:lnTo>
                  <a:lnTo>
                    <a:pt x="31"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60" name="Freeform 540"/>
            <p:cNvSpPr>
              <a:spLocks noEditPoints="1"/>
            </p:cNvSpPr>
            <p:nvPr/>
          </p:nvSpPr>
          <p:spPr bwMode="auto">
            <a:xfrm>
              <a:off x="4048" y="9457"/>
              <a:ext cx="63" cy="82"/>
            </a:xfrm>
            <a:custGeom>
              <a:avLst/>
              <a:gdLst/>
              <a:ahLst/>
              <a:cxnLst>
                <a:cxn ang="0">
                  <a:pos x="30" y="0"/>
                </a:cxn>
                <a:cxn ang="0">
                  <a:pos x="30" y="0"/>
                </a:cxn>
                <a:cxn ang="0">
                  <a:pos x="44" y="4"/>
                </a:cxn>
                <a:cxn ang="0">
                  <a:pos x="50" y="13"/>
                </a:cxn>
                <a:cxn ang="0">
                  <a:pos x="48" y="17"/>
                </a:cxn>
                <a:cxn ang="0">
                  <a:pos x="44" y="19"/>
                </a:cxn>
                <a:cxn ang="0">
                  <a:pos x="40" y="17"/>
                </a:cxn>
                <a:cxn ang="0">
                  <a:pos x="37" y="13"/>
                </a:cxn>
                <a:cxn ang="0">
                  <a:pos x="37" y="10"/>
                </a:cxn>
                <a:cxn ang="0">
                  <a:pos x="34" y="5"/>
                </a:cxn>
                <a:cxn ang="0">
                  <a:pos x="28" y="4"/>
                </a:cxn>
                <a:cxn ang="0">
                  <a:pos x="16" y="10"/>
                </a:cxn>
                <a:cxn ang="0">
                  <a:pos x="11" y="27"/>
                </a:cxn>
                <a:cxn ang="0">
                  <a:pos x="16" y="45"/>
                </a:cxn>
                <a:cxn ang="0">
                  <a:pos x="31" y="52"/>
                </a:cxn>
                <a:cxn ang="0">
                  <a:pos x="43" y="48"/>
                </a:cxn>
                <a:cxn ang="0">
                  <a:pos x="50" y="40"/>
                </a:cxn>
                <a:cxn ang="0">
                  <a:pos x="52" y="41"/>
                </a:cxn>
                <a:cxn ang="0">
                  <a:pos x="44" y="53"/>
                </a:cxn>
                <a:cxn ang="0">
                  <a:pos x="26" y="62"/>
                </a:cxn>
                <a:cxn ang="0">
                  <a:pos x="8" y="54"/>
                </a:cxn>
                <a:cxn ang="0">
                  <a:pos x="0" y="32"/>
                </a:cxn>
                <a:cxn ang="0">
                  <a:pos x="9" y="9"/>
                </a:cxn>
                <a:cxn ang="0">
                  <a:pos x="30" y="0"/>
                </a:cxn>
                <a:cxn ang="0">
                  <a:pos x="30" y="0"/>
                </a:cxn>
                <a:cxn ang="0">
                  <a:pos x="27" y="0"/>
                </a:cxn>
                <a:cxn ang="0">
                  <a:pos x="27" y="0"/>
                </a:cxn>
                <a:cxn ang="0">
                  <a:pos x="27" y="0"/>
                </a:cxn>
              </a:cxnLst>
              <a:rect l="0" t="0" r="r" b="b"/>
              <a:pathLst>
                <a:path w="52" h="62">
                  <a:moveTo>
                    <a:pt x="30" y="0"/>
                  </a:moveTo>
                  <a:lnTo>
                    <a:pt x="30" y="0"/>
                  </a:lnTo>
                  <a:cubicBezTo>
                    <a:pt x="35" y="0"/>
                    <a:pt x="40" y="1"/>
                    <a:pt x="44" y="4"/>
                  </a:cubicBezTo>
                  <a:cubicBezTo>
                    <a:pt x="48" y="7"/>
                    <a:pt x="50" y="10"/>
                    <a:pt x="50" y="13"/>
                  </a:cubicBezTo>
                  <a:cubicBezTo>
                    <a:pt x="50" y="15"/>
                    <a:pt x="49" y="16"/>
                    <a:pt x="48" y="17"/>
                  </a:cubicBezTo>
                  <a:cubicBezTo>
                    <a:pt x="47" y="18"/>
                    <a:pt x="46" y="19"/>
                    <a:pt x="44" y="19"/>
                  </a:cubicBezTo>
                  <a:cubicBezTo>
                    <a:pt x="42" y="19"/>
                    <a:pt x="41" y="18"/>
                    <a:pt x="40" y="17"/>
                  </a:cubicBezTo>
                  <a:cubicBezTo>
                    <a:pt x="39" y="16"/>
                    <a:pt x="38" y="15"/>
                    <a:pt x="37" y="13"/>
                  </a:cubicBezTo>
                  <a:lnTo>
                    <a:pt x="37" y="10"/>
                  </a:lnTo>
                  <a:cubicBezTo>
                    <a:pt x="36" y="8"/>
                    <a:pt x="35" y="6"/>
                    <a:pt x="34" y="5"/>
                  </a:cubicBezTo>
                  <a:cubicBezTo>
                    <a:pt x="32" y="4"/>
                    <a:pt x="30" y="4"/>
                    <a:pt x="28" y="4"/>
                  </a:cubicBezTo>
                  <a:cubicBezTo>
                    <a:pt x="23" y="4"/>
                    <a:pt x="19" y="6"/>
                    <a:pt x="16" y="10"/>
                  </a:cubicBezTo>
                  <a:cubicBezTo>
                    <a:pt x="12" y="14"/>
                    <a:pt x="11" y="20"/>
                    <a:pt x="11" y="27"/>
                  </a:cubicBezTo>
                  <a:cubicBezTo>
                    <a:pt x="11" y="34"/>
                    <a:pt x="12" y="39"/>
                    <a:pt x="16" y="45"/>
                  </a:cubicBezTo>
                  <a:cubicBezTo>
                    <a:pt x="20" y="50"/>
                    <a:pt x="25" y="52"/>
                    <a:pt x="31" y="52"/>
                  </a:cubicBezTo>
                  <a:cubicBezTo>
                    <a:pt x="36" y="52"/>
                    <a:pt x="40" y="51"/>
                    <a:pt x="43" y="48"/>
                  </a:cubicBezTo>
                  <a:cubicBezTo>
                    <a:pt x="45" y="46"/>
                    <a:pt x="47" y="44"/>
                    <a:pt x="50" y="40"/>
                  </a:cubicBezTo>
                  <a:lnTo>
                    <a:pt x="52" y="41"/>
                  </a:lnTo>
                  <a:cubicBezTo>
                    <a:pt x="49" y="46"/>
                    <a:pt x="47" y="50"/>
                    <a:pt x="44" y="53"/>
                  </a:cubicBezTo>
                  <a:cubicBezTo>
                    <a:pt x="39" y="59"/>
                    <a:pt x="33" y="62"/>
                    <a:pt x="26" y="62"/>
                  </a:cubicBezTo>
                  <a:cubicBezTo>
                    <a:pt x="19" y="62"/>
                    <a:pt x="13" y="59"/>
                    <a:pt x="8" y="54"/>
                  </a:cubicBezTo>
                  <a:cubicBezTo>
                    <a:pt x="3" y="49"/>
                    <a:pt x="0" y="42"/>
                    <a:pt x="0" y="32"/>
                  </a:cubicBezTo>
                  <a:cubicBezTo>
                    <a:pt x="0" y="24"/>
                    <a:pt x="3" y="16"/>
                    <a:pt x="9" y="9"/>
                  </a:cubicBezTo>
                  <a:cubicBezTo>
                    <a:pt x="14" y="3"/>
                    <a:pt x="21" y="0"/>
                    <a:pt x="30" y="0"/>
                  </a:cubicBezTo>
                  <a:lnTo>
                    <a:pt x="30" y="0"/>
                  </a:lnTo>
                  <a:close/>
                  <a:moveTo>
                    <a:pt x="27" y="0"/>
                  </a:moveTo>
                  <a:lnTo>
                    <a:pt x="27" y="0"/>
                  </a:lnTo>
                  <a:lnTo>
                    <a:pt x="27"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61" name="Freeform 541"/>
            <p:cNvSpPr>
              <a:spLocks noEditPoints="1"/>
            </p:cNvSpPr>
            <p:nvPr/>
          </p:nvSpPr>
          <p:spPr bwMode="auto">
            <a:xfrm>
              <a:off x="4119" y="9457"/>
              <a:ext cx="74" cy="119"/>
            </a:xfrm>
            <a:custGeom>
              <a:avLst/>
              <a:gdLst/>
              <a:ahLst/>
              <a:cxnLst>
                <a:cxn ang="0">
                  <a:pos x="0" y="1"/>
                </a:cxn>
                <a:cxn ang="0">
                  <a:pos x="0" y="1"/>
                </a:cxn>
                <a:cxn ang="0">
                  <a:pos x="27" y="1"/>
                </a:cxn>
                <a:cxn ang="0">
                  <a:pos x="27" y="3"/>
                </a:cxn>
                <a:cxn ang="0">
                  <a:pos x="23" y="4"/>
                </a:cxn>
                <a:cxn ang="0">
                  <a:pos x="20" y="7"/>
                </a:cxn>
                <a:cxn ang="0">
                  <a:pos x="20" y="9"/>
                </a:cxn>
                <a:cxn ang="0">
                  <a:pos x="21" y="12"/>
                </a:cxn>
                <a:cxn ang="0">
                  <a:pos x="36" y="45"/>
                </a:cxn>
                <a:cxn ang="0">
                  <a:pos x="48" y="12"/>
                </a:cxn>
                <a:cxn ang="0">
                  <a:pos x="49" y="9"/>
                </a:cxn>
                <a:cxn ang="0">
                  <a:pos x="49" y="7"/>
                </a:cxn>
                <a:cxn ang="0">
                  <a:pos x="48" y="4"/>
                </a:cxn>
                <a:cxn ang="0">
                  <a:pos x="45" y="4"/>
                </a:cxn>
                <a:cxn ang="0">
                  <a:pos x="43" y="3"/>
                </a:cxn>
                <a:cxn ang="0">
                  <a:pos x="43" y="1"/>
                </a:cxn>
                <a:cxn ang="0">
                  <a:pos x="61" y="1"/>
                </a:cxn>
                <a:cxn ang="0">
                  <a:pos x="61" y="3"/>
                </a:cxn>
                <a:cxn ang="0">
                  <a:pos x="57" y="5"/>
                </a:cxn>
                <a:cxn ang="0">
                  <a:pos x="55" y="9"/>
                </a:cxn>
                <a:cxn ang="0">
                  <a:pos x="34" y="63"/>
                </a:cxn>
                <a:cxn ang="0">
                  <a:pos x="24" y="83"/>
                </a:cxn>
                <a:cxn ang="0">
                  <a:pos x="12" y="90"/>
                </a:cxn>
                <a:cxn ang="0">
                  <a:pos x="5" y="88"/>
                </a:cxn>
                <a:cxn ang="0">
                  <a:pos x="2" y="82"/>
                </a:cxn>
                <a:cxn ang="0">
                  <a:pos x="4" y="78"/>
                </a:cxn>
                <a:cxn ang="0">
                  <a:pos x="9" y="76"/>
                </a:cxn>
                <a:cxn ang="0">
                  <a:pos x="14" y="77"/>
                </a:cxn>
                <a:cxn ang="0">
                  <a:pos x="19" y="79"/>
                </a:cxn>
                <a:cxn ang="0">
                  <a:pos x="26" y="70"/>
                </a:cxn>
                <a:cxn ang="0">
                  <a:pos x="30" y="59"/>
                </a:cxn>
                <a:cxn ang="0">
                  <a:pos x="30" y="58"/>
                </a:cxn>
                <a:cxn ang="0">
                  <a:pos x="30" y="56"/>
                </a:cxn>
                <a:cxn ang="0">
                  <a:pos x="9" y="11"/>
                </a:cxn>
                <a:cxn ang="0">
                  <a:pos x="5" y="5"/>
                </a:cxn>
                <a:cxn ang="0">
                  <a:pos x="0" y="3"/>
                </a:cxn>
                <a:cxn ang="0">
                  <a:pos x="0" y="1"/>
                </a:cxn>
                <a:cxn ang="0">
                  <a:pos x="31" y="0"/>
                </a:cxn>
                <a:cxn ang="0">
                  <a:pos x="31" y="0"/>
                </a:cxn>
                <a:cxn ang="0">
                  <a:pos x="31" y="0"/>
                </a:cxn>
              </a:cxnLst>
              <a:rect l="0" t="0" r="r" b="b"/>
              <a:pathLst>
                <a:path w="61" h="90">
                  <a:moveTo>
                    <a:pt x="0" y="1"/>
                  </a:moveTo>
                  <a:lnTo>
                    <a:pt x="0" y="1"/>
                  </a:lnTo>
                  <a:lnTo>
                    <a:pt x="27" y="1"/>
                  </a:lnTo>
                  <a:lnTo>
                    <a:pt x="27" y="3"/>
                  </a:lnTo>
                  <a:cubicBezTo>
                    <a:pt x="25" y="3"/>
                    <a:pt x="24" y="4"/>
                    <a:pt x="23" y="4"/>
                  </a:cubicBezTo>
                  <a:cubicBezTo>
                    <a:pt x="21" y="5"/>
                    <a:pt x="20" y="6"/>
                    <a:pt x="20" y="7"/>
                  </a:cubicBezTo>
                  <a:cubicBezTo>
                    <a:pt x="20" y="8"/>
                    <a:pt x="20" y="9"/>
                    <a:pt x="20" y="9"/>
                  </a:cubicBezTo>
                  <a:cubicBezTo>
                    <a:pt x="20" y="10"/>
                    <a:pt x="21" y="11"/>
                    <a:pt x="21" y="12"/>
                  </a:cubicBezTo>
                  <a:lnTo>
                    <a:pt x="36" y="45"/>
                  </a:lnTo>
                  <a:lnTo>
                    <a:pt x="48" y="12"/>
                  </a:lnTo>
                  <a:cubicBezTo>
                    <a:pt x="48" y="11"/>
                    <a:pt x="49" y="11"/>
                    <a:pt x="49" y="9"/>
                  </a:cubicBezTo>
                  <a:cubicBezTo>
                    <a:pt x="49" y="8"/>
                    <a:pt x="49" y="7"/>
                    <a:pt x="49" y="7"/>
                  </a:cubicBezTo>
                  <a:cubicBezTo>
                    <a:pt x="49" y="6"/>
                    <a:pt x="49" y="5"/>
                    <a:pt x="48" y="4"/>
                  </a:cubicBezTo>
                  <a:cubicBezTo>
                    <a:pt x="47" y="4"/>
                    <a:pt x="46" y="4"/>
                    <a:pt x="45" y="4"/>
                  </a:cubicBezTo>
                  <a:lnTo>
                    <a:pt x="43" y="3"/>
                  </a:lnTo>
                  <a:lnTo>
                    <a:pt x="43" y="1"/>
                  </a:lnTo>
                  <a:lnTo>
                    <a:pt x="61" y="1"/>
                  </a:lnTo>
                  <a:lnTo>
                    <a:pt x="61" y="3"/>
                  </a:lnTo>
                  <a:cubicBezTo>
                    <a:pt x="59" y="4"/>
                    <a:pt x="58" y="4"/>
                    <a:pt x="57" y="5"/>
                  </a:cubicBezTo>
                  <a:cubicBezTo>
                    <a:pt x="56" y="6"/>
                    <a:pt x="55" y="8"/>
                    <a:pt x="55" y="9"/>
                  </a:cubicBezTo>
                  <a:lnTo>
                    <a:pt x="34" y="63"/>
                  </a:lnTo>
                  <a:cubicBezTo>
                    <a:pt x="31" y="72"/>
                    <a:pt x="28" y="79"/>
                    <a:pt x="24" y="83"/>
                  </a:cubicBezTo>
                  <a:cubicBezTo>
                    <a:pt x="21" y="87"/>
                    <a:pt x="17" y="90"/>
                    <a:pt x="12" y="90"/>
                  </a:cubicBezTo>
                  <a:cubicBezTo>
                    <a:pt x="10" y="90"/>
                    <a:pt x="7" y="89"/>
                    <a:pt x="5" y="88"/>
                  </a:cubicBezTo>
                  <a:cubicBezTo>
                    <a:pt x="3" y="87"/>
                    <a:pt x="2" y="85"/>
                    <a:pt x="2" y="82"/>
                  </a:cubicBezTo>
                  <a:cubicBezTo>
                    <a:pt x="2" y="80"/>
                    <a:pt x="3" y="79"/>
                    <a:pt x="4" y="78"/>
                  </a:cubicBezTo>
                  <a:cubicBezTo>
                    <a:pt x="5" y="77"/>
                    <a:pt x="7" y="76"/>
                    <a:pt x="9" y="76"/>
                  </a:cubicBezTo>
                  <a:cubicBezTo>
                    <a:pt x="10" y="76"/>
                    <a:pt x="12" y="77"/>
                    <a:pt x="14" y="77"/>
                  </a:cubicBezTo>
                  <a:cubicBezTo>
                    <a:pt x="16" y="78"/>
                    <a:pt x="18" y="79"/>
                    <a:pt x="19" y="79"/>
                  </a:cubicBezTo>
                  <a:cubicBezTo>
                    <a:pt x="21" y="79"/>
                    <a:pt x="24" y="76"/>
                    <a:pt x="26" y="70"/>
                  </a:cubicBezTo>
                  <a:cubicBezTo>
                    <a:pt x="29" y="65"/>
                    <a:pt x="30" y="61"/>
                    <a:pt x="30" y="59"/>
                  </a:cubicBezTo>
                  <a:cubicBezTo>
                    <a:pt x="30" y="59"/>
                    <a:pt x="30" y="58"/>
                    <a:pt x="30" y="58"/>
                  </a:cubicBezTo>
                  <a:cubicBezTo>
                    <a:pt x="30" y="57"/>
                    <a:pt x="30" y="57"/>
                    <a:pt x="30" y="56"/>
                  </a:cubicBezTo>
                  <a:lnTo>
                    <a:pt x="9" y="11"/>
                  </a:lnTo>
                  <a:cubicBezTo>
                    <a:pt x="7" y="8"/>
                    <a:pt x="6" y="6"/>
                    <a:pt x="5" y="5"/>
                  </a:cubicBezTo>
                  <a:cubicBezTo>
                    <a:pt x="4" y="4"/>
                    <a:pt x="2" y="4"/>
                    <a:pt x="0" y="3"/>
                  </a:cubicBezTo>
                  <a:lnTo>
                    <a:pt x="0" y="1"/>
                  </a:lnTo>
                  <a:close/>
                  <a:moveTo>
                    <a:pt x="31" y="0"/>
                  </a:moveTo>
                  <a:lnTo>
                    <a:pt x="31" y="0"/>
                  </a:lnTo>
                  <a:lnTo>
                    <a:pt x="31"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62" name="Freeform 542"/>
            <p:cNvSpPr>
              <a:spLocks noEditPoints="1"/>
            </p:cNvSpPr>
            <p:nvPr/>
          </p:nvSpPr>
          <p:spPr bwMode="auto">
            <a:xfrm>
              <a:off x="4884" y="9420"/>
              <a:ext cx="98" cy="121"/>
            </a:xfrm>
            <a:custGeom>
              <a:avLst/>
              <a:gdLst/>
              <a:ahLst/>
              <a:cxnLst>
                <a:cxn ang="0">
                  <a:pos x="46" y="0"/>
                </a:cxn>
                <a:cxn ang="0">
                  <a:pos x="46" y="0"/>
                </a:cxn>
                <a:cxn ang="0">
                  <a:pos x="60" y="2"/>
                </a:cxn>
                <a:cxn ang="0">
                  <a:pos x="69" y="4"/>
                </a:cxn>
                <a:cxn ang="0">
                  <a:pos x="72" y="3"/>
                </a:cxn>
                <a:cxn ang="0">
                  <a:pos x="75" y="0"/>
                </a:cxn>
                <a:cxn ang="0">
                  <a:pos x="77" y="0"/>
                </a:cxn>
                <a:cxn ang="0">
                  <a:pos x="79" y="29"/>
                </a:cxn>
                <a:cxn ang="0">
                  <a:pos x="76" y="29"/>
                </a:cxn>
                <a:cxn ang="0">
                  <a:pos x="69" y="15"/>
                </a:cxn>
                <a:cxn ang="0">
                  <a:pos x="47" y="5"/>
                </a:cxn>
                <a:cxn ang="0">
                  <a:pos x="24" y="16"/>
                </a:cxn>
                <a:cxn ang="0">
                  <a:pos x="15" y="46"/>
                </a:cxn>
                <a:cxn ang="0">
                  <a:pos x="25" y="74"/>
                </a:cxn>
                <a:cxn ang="0">
                  <a:pos x="48" y="85"/>
                </a:cxn>
                <a:cxn ang="0">
                  <a:pos x="67" y="80"/>
                </a:cxn>
                <a:cxn ang="0">
                  <a:pos x="78" y="72"/>
                </a:cxn>
                <a:cxn ang="0">
                  <a:pos x="80" y="74"/>
                </a:cxn>
                <a:cxn ang="0">
                  <a:pos x="69" y="84"/>
                </a:cxn>
                <a:cxn ang="0">
                  <a:pos x="45" y="91"/>
                </a:cxn>
                <a:cxn ang="0">
                  <a:pos x="12" y="77"/>
                </a:cxn>
                <a:cxn ang="0">
                  <a:pos x="0" y="46"/>
                </a:cxn>
                <a:cxn ang="0">
                  <a:pos x="12" y="14"/>
                </a:cxn>
                <a:cxn ang="0">
                  <a:pos x="46" y="0"/>
                </a:cxn>
                <a:cxn ang="0">
                  <a:pos x="46" y="0"/>
                </a:cxn>
                <a:cxn ang="0">
                  <a:pos x="45" y="0"/>
                </a:cxn>
                <a:cxn ang="0">
                  <a:pos x="45" y="0"/>
                </a:cxn>
                <a:cxn ang="0">
                  <a:pos x="45" y="0"/>
                </a:cxn>
                <a:cxn ang="0">
                  <a:pos x="45" y="0"/>
                </a:cxn>
              </a:cxnLst>
              <a:rect l="0" t="0" r="r" b="b"/>
              <a:pathLst>
                <a:path w="80" h="91">
                  <a:moveTo>
                    <a:pt x="46" y="0"/>
                  </a:moveTo>
                  <a:lnTo>
                    <a:pt x="46" y="0"/>
                  </a:lnTo>
                  <a:cubicBezTo>
                    <a:pt x="50" y="0"/>
                    <a:pt x="55" y="1"/>
                    <a:pt x="60" y="2"/>
                  </a:cubicBezTo>
                  <a:cubicBezTo>
                    <a:pt x="65" y="3"/>
                    <a:pt x="68" y="4"/>
                    <a:pt x="69" y="4"/>
                  </a:cubicBezTo>
                  <a:cubicBezTo>
                    <a:pt x="70" y="4"/>
                    <a:pt x="71" y="4"/>
                    <a:pt x="72" y="3"/>
                  </a:cubicBezTo>
                  <a:cubicBezTo>
                    <a:pt x="73" y="2"/>
                    <a:pt x="74" y="1"/>
                    <a:pt x="75" y="0"/>
                  </a:cubicBezTo>
                  <a:lnTo>
                    <a:pt x="77" y="0"/>
                  </a:lnTo>
                  <a:lnTo>
                    <a:pt x="79" y="29"/>
                  </a:lnTo>
                  <a:lnTo>
                    <a:pt x="76" y="29"/>
                  </a:lnTo>
                  <a:cubicBezTo>
                    <a:pt x="74" y="24"/>
                    <a:pt x="71" y="19"/>
                    <a:pt x="69" y="15"/>
                  </a:cubicBezTo>
                  <a:cubicBezTo>
                    <a:pt x="63" y="8"/>
                    <a:pt x="56" y="5"/>
                    <a:pt x="47" y="5"/>
                  </a:cubicBezTo>
                  <a:cubicBezTo>
                    <a:pt x="38" y="5"/>
                    <a:pt x="30" y="9"/>
                    <a:pt x="24" y="16"/>
                  </a:cubicBezTo>
                  <a:cubicBezTo>
                    <a:pt x="18" y="23"/>
                    <a:pt x="15" y="33"/>
                    <a:pt x="15" y="46"/>
                  </a:cubicBezTo>
                  <a:cubicBezTo>
                    <a:pt x="15" y="58"/>
                    <a:pt x="18" y="67"/>
                    <a:pt x="25" y="74"/>
                  </a:cubicBezTo>
                  <a:cubicBezTo>
                    <a:pt x="31" y="81"/>
                    <a:pt x="39" y="85"/>
                    <a:pt x="48" y="85"/>
                  </a:cubicBezTo>
                  <a:cubicBezTo>
                    <a:pt x="55" y="85"/>
                    <a:pt x="61" y="83"/>
                    <a:pt x="67" y="80"/>
                  </a:cubicBezTo>
                  <a:cubicBezTo>
                    <a:pt x="70" y="78"/>
                    <a:pt x="74" y="75"/>
                    <a:pt x="78" y="72"/>
                  </a:cubicBezTo>
                  <a:lnTo>
                    <a:pt x="80" y="74"/>
                  </a:lnTo>
                  <a:cubicBezTo>
                    <a:pt x="77" y="78"/>
                    <a:pt x="74" y="81"/>
                    <a:pt x="69" y="84"/>
                  </a:cubicBezTo>
                  <a:cubicBezTo>
                    <a:pt x="62" y="88"/>
                    <a:pt x="54" y="91"/>
                    <a:pt x="45" y="91"/>
                  </a:cubicBezTo>
                  <a:cubicBezTo>
                    <a:pt x="31" y="91"/>
                    <a:pt x="20" y="86"/>
                    <a:pt x="12" y="77"/>
                  </a:cubicBezTo>
                  <a:cubicBezTo>
                    <a:pt x="4" y="69"/>
                    <a:pt x="0" y="58"/>
                    <a:pt x="0" y="46"/>
                  </a:cubicBezTo>
                  <a:cubicBezTo>
                    <a:pt x="0" y="33"/>
                    <a:pt x="4" y="22"/>
                    <a:pt x="12" y="14"/>
                  </a:cubicBezTo>
                  <a:cubicBezTo>
                    <a:pt x="21" y="4"/>
                    <a:pt x="32" y="0"/>
                    <a:pt x="46" y="0"/>
                  </a:cubicBezTo>
                  <a:lnTo>
                    <a:pt x="46" y="0"/>
                  </a:lnTo>
                  <a:close/>
                  <a:moveTo>
                    <a:pt x="45" y="0"/>
                  </a:moveTo>
                  <a:lnTo>
                    <a:pt x="45" y="0"/>
                  </a:lnTo>
                  <a:cubicBezTo>
                    <a:pt x="45" y="0"/>
                    <a:pt x="45" y="0"/>
                    <a:pt x="45" y="0"/>
                  </a:cubicBezTo>
                  <a:lnTo>
                    <a:pt x="45"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63" name="Freeform 543"/>
            <p:cNvSpPr>
              <a:spLocks noEditPoints="1"/>
            </p:cNvSpPr>
            <p:nvPr/>
          </p:nvSpPr>
          <p:spPr bwMode="auto">
            <a:xfrm>
              <a:off x="4991" y="9457"/>
              <a:ext cx="72" cy="84"/>
            </a:xfrm>
            <a:custGeom>
              <a:avLst/>
              <a:gdLst/>
              <a:ahLst/>
              <a:cxnLst>
                <a:cxn ang="0">
                  <a:pos x="0" y="31"/>
                </a:cxn>
                <a:cxn ang="0">
                  <a:pos x="0" y="31"/>
                </a:cxn>
                <a:cxn ang="0">
                  <a:pos x="8" y="9"/>
                </a:cxn>
                <a:cxn ang="0">
                  <a:pos x="29" y="0"/>
                </a:cxn>
                <a:cxn ang="0">
                  <a:pos x="50" y="9"/>
                </a:cxn>
                <a:cxn ang="0">
                  <a:pos x="59" y="31"/>
                </a:cxn>
                <a:cxn ang="0">
                  <a:pos x="51" y="53"/>
                </a:cxn>
                <a:cxn ang="0">
                  <a:pos x="30" y="63"/>
                </a:cxn>
                <a:cxn ang="0">
                  <a:pos x="9" y="54"/>
                </a:cxn>
                <a:cxn ang="0">
                  <a:pos x="0" y="31"/>
                </a:cxn>
                <a:cxn ang="0">
                  <a:pos x="0" y="31"/>
                </a:cxn>
                <a:cxn ang="0">
                  <a:pos x="27" y="4"/>
                </a:cxn>
                <a:cxn ang="0">
                  <a:pos x="27" y="4"/>
                </a:cxn>
                <a:cxn ang="0">
                  <a:pos x="19" y="7"/>
                </a:cxn>
                <a:cxn ang="0">
                  <a:pos x="12" y="28"/>
                </a:cxn>
                <a:cxn ang="0">
                  <a:pos x="17" y="49"/>
                </a:cxn>
                <a:cxn ang="0">
                  <a:pos x="32" y="59"/>
                </a:cxn>
                <a:cxn ang="0">
                  <a:pos x="43" y="52"/>
                </a:cxn>
                <a:cxn ang="0">
                  <a:pos x="47" y="35"/>
                </a:cxn>
                <a:cxn ang="0">
                  <a:pos x="42" y="14"/>
                </a:cxn>
                <a:cxn ang="0">
                  <a:pos x="27" y="4"/>
                </a:cxn>
                <a:cxn ang="0">
                  <a:pos x="27" y="4"/>
                </a:cxn>
                <a:cxn ang="0">
                  <a:pos x="30" y="0"/>
                </a:cxn>
                <a:cxn ang="0">
                  <a:pos x="30" y="0"/>
                </a:cxn>
                <a:cxn ang="0">
                  <a:pos x="30" y="0"/>
                </a:cxn>
              </a:cxnLst>
              <a:rect l="0" t="0" r="r" b="b"/>
              <a:pathLst>
                <a:path w="59" h="63">
                  <a:moveTo>
                    <a:pt x="0" y="31"/>
                  </a:moveTo>
                  <a:lnTo>
                    <a:pt x="0" y="31"/>
                  </a:lnTo>
                  <a:cubicBezTo>
                    <a:pt x="0" y="22"/>
                    <a:pt x="3" y="15"/>
                    <a:pt x="8" y="9"/>
                  </a:cubicBezTo>
                  <a:cubicBezTo>
                    <a:pt x="14" y="3"/>
                    <a:pt x="21" y="0"/>
                    <a:pt x="29" y="0"/>
                  </a:cubicBezTo>
                  <a:cubicBezTo>
                    <a:pt x="38" y="0"/>
                    <a:pt x="45" y="3"/>
                    <a:pt x="50" y="9"/>
                  </a:cubicBezTo>
                  <a:cubicBezTo>
                    <a:pt x="56" y="14"/>
                    <a:pt x="59" y="22"/>
                    <a:pt x="59" y="31"/>
                  </a:cubicBezTo>
                  <a:cubicBezTo>
                    <a:pt x="59" y="39"/>
                    <a:pt x="56" y="47"/>
                    <a:pt x="51" y="53"/>
                  </a:cubicBezTo>
                  <a:cubicBezTo>
                    <a:pt x="45" y="60"/>
                    <a:pt x="38" y="63"/>
                    <a:pt x="30" y="63"/>
                  </a:cubicBezTo>
                  <a:cubicBezTo>
                    <a:pt x="21" y="63"/>
                    <a:pt x="14" y="60"/>
                    <a:pt x="9" y="54"/>
                  </a:cubicBezTo>
                  <a:cubicBezTo>
                    <a:pt x="3" y="48"/>
                    <a:pt x="0" y="40"/>
                    <a:pt x="0" y="31"/>
                  </a:cubicBezTo>
                  <a:lnTo>
                    <a:pt x="0" y="31"/>
                  </a:lnTo>
                  <a:close/>
                  <a:moveTo>
                    <a:pt x="27" y="4"/>
                  </a:moveTo>
                  <a:lnTo>
                    <a:pt x="27" y="4"/>
                  </a:lnTo>
                  <a:cubicBezTo>
                    <a:pt x="24" y="4"/>
                    <a:pt x="21" y="5"/>
                    <a:pt x="19" y="7"/>
                  </a:cubicBezTo>
                  <a:cubicBezTo>
                    <a:pt x="14" y="11"/>
                    <a:pt x="12" y="18"/>
                    <a:pt x="12" y="28"/>
                  </a:cubicBezTo>
                  <a:cubicBezTo>
                    <a:pt x="12" y="35"/>
                    <a:pt x="14" y="42"/>
                    <a:pt x="17" y="49"/>
                  </a:cubicBezTo>
                  <a:cubicBezTo>
                    <a:pt x="21" y="56"/>
                    <a:pt x="26" y="59"/>
                    <a:pt x="32" y="59"/>
                  </a:cubicBezTo>
                  <a:cubicBezTo>
                    <a:pt x="37" y="59"/>
                    <a:pt x="40" y="57"/>
                    <a:pt x="43" y="52"/>
                  </a:cubicBezTo>
                  <a:cubicBezTo>
                    <a:pt x="45" y="48"/>
                    <a:pt x="47" y="42"/>
                    <a:pt x="47" y="35"/>
                  </a:cubicBezTo>
                  <a:cubicBezTo>
                    <a:pt x="47" y="28"/>
                    <a:pt x="45" y="21"/>
                    <a:pt x="42" y="14"/>
                  </a:cubicBezTo>
                  <a:cubicBezTo>
                    <a:pt x="38" y="7"/>
                    <a:pt x="34" y="4"/>
                    <a:pt x="27" y="4"/>
                  </a:cubicBezTo>
                  <a:lnTo>
                    <a:pt x="27" y="4"/>
                  </a:lnTo>
                  <a:close/>
                  <a:moveTo>
                    <a:pt x="30" y="0"/>
                  </a:moveTo>
                  <a:lnTo>
                    <a:pt x="30" y="0"/>
                  </a:lnTo>
                  <a:lnTo>
                    <a:pt x="30"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64" name="Freeform 544"/>
            <p:cNvSpPr>
              <a:spLocks noEditPoints="1"/>
            </p:cNvSpPr>
            <p:nvPr/>
          </p:nvSpPr>
          <p:spPr bwMode="auto">
            <a:xfrm>
              <a:off x="5078" y="9457"/>
              <a:ext cx="47" cy="82"/>
            </a:xfrm>
            <a:custGeom>
              <a:avLst/>
              <a:gdLst/>
              <a:ahLst/>
              <a:cxnLst>
                <a:cxn ang="0">
                  <a:pos x="0" y="40"/>
                </a:cxn>
                <a:cxn ang="0">
                  <a:pos x="0" y="40"/>
                </a:cxn>
                <a:cxn ang="0">
                  <a:pos x="2" y="40"/>
                </a:cxn>
                <a:cxn ang="0">
                  <a:pos x="6" y="52"/>
                </a:cxn>
                <a:cxn ang="0">
                  <a:pos x="19" y="59"/>
                </a:cxn>
                <a:cxn ang="0">
                  <a:pos x="27" y="56"/>
                </a:cxn>
                <a:cxn ang="0">
                  <a:pos x="29" y="49"/>
                </a:cxn>
                <a:cxn ang="0">
                  <a:pos x="28" y="44"/>
                </a:cxn>
                <a:cxn ang="0">
                  <a:pos x="22" y="39"/>
                </a:cxn>
                <a:cxn ang="0">
                  <a:pos x="15" y="35"/>
                </a:cxn>
                <a:cxn ang="0">
                  <a:pos x="3" y="26"/>
                </a:cxn>
                <a:cxn ang="0">
                  <a:pos x="0" y="16"/>
                </a:cxn>
                <a:cxn ang="0">
                  <a:pos x="5" y="4"/>
                </a:cxn>
                <a:cxn ang="0">
                  <a:pos x="18" y="0"/>
                </a:cxn>
                <a:cxn ang="0">
                  <a:pos x="25" y="1"/>
                </a:cxn>
                <a:cxn ang="0">
                  <a:pos x="30" y="2"/>
                </a:cxn>
                <a:cxn ang="0">
                  <a:pos x="31" y="2"/>
                </a:cxn>
                <a:cxn ang="0">
                  <a:pos x="32" y="1"/>
                </a:cxn>
                <a:cxn ang="0">
                  <a:pos x="34" y="1"/>
                </a:cxn>
                <a:cxn ang="0">
                  <a:pos x="34" y="19"/>
                </a:cxn>
                <a:cxn ang="0">
                  <a:pos x="32" y="19"/>
                </a:cxn>
                <a:cxn ang="0">
                  <a:pos x="29" y="9"/>
                </a:cxn>
                <a:cxn ang="0">
                  <a:pos x="17" y="3"/>
                </a:cxn>
                <a:cxn ang="0">
                  <a:pos x="10" y="6"/>
                </a:cxn>
                <a:cxn ang="0">
                  <a:pos x="8" y="12"/>
                </a:cxn>
                <a:cxn ang="0">
                  <a:pos x="17" y="23"/>
                </a:cxn>
                <a:cxn ang="0">
                  <a:pos x="25" y="27"/>
                </a:cxn>
                <a:cxn ang="0">
                  <a:pos x="39" y="45"/>
                </a:cxn>
                <a:cxn ang="0">
                  <a:pos x="33" y="57"/>
                </a:cxn>
                <a:cxn ang="0">
                  <a:pos x="18" y="62"/>
                </a:cxn>
                <a:cxn ang="0">
                  <a:pos x="9" y="61"/>
                </a:cxn>
                <a:cxn ang="0">
                  <a:pos x="4" y="59"/>
                </a:cxn>
                <a:cxn ang="0">
                  <a:pos x="2" y="60"/>
                </a:cxn>
                <a:cxn ang="0">
                  <a:pos x="1" y="61"/>
                </a:cxn>
                <a:cxn ang="0">
                  <a:pos x="0" y="61"/>
                </a:cxn>
                <a:cxn ang="0">
                  <a:pos x="0" y="40"/>
                </a:cxn>
                <a:cxn ang="0">
                  <a:pos x="19" y="0"/>
                </a:cxn>
                <a:cxn ang="0">
                  <a:pos x="19" y="0"/>
                </a:cxn>
                <a:cxn ang="0">
                  <a:pos x="19" y="0"/>
                </a:cxn>
              </a:cxnLst>
              <a:rect l="0" t="0" r="r" b="b"/>
              <a:pathLst>
                <a:path w="39" h="62">
                  <a:moveTo>
                    <a:pt x="0" y="40"/>
                  </a:moveTo>
                  <a:lnTo>
                    <a:pt x="0" y="40"/>
                  </a:lnTo>
                  <a:lnTo>
                    <a:pt x="2" y="40"/>
                  </a:lnTo>
                  <a:cubicBezTo>
                    <a:pt x="3" y="45"/>
                    <a:pt x="4" y="49"/>
                    <a:pt x="6" y="52"/>
                  </a:cubicBezTo>
                  <a:cubicBezTo>
                    <a:pt x="9" y="56"/>
                    <a:pt x="13" y="59"/>
                    <a:pt x="19" y="59"/>
                  </a:cubicBezTo>
                  <a:cubicBezTo>
                    <a:pt x="22" y="59"/>
                    <a:pt x="25" y="58"/>
                    <a:pt x="27" y="56"/>
                  </a:cubicBezTo>
                  <a:cubicBezTo>
                    <a:pt x="29" y="54"/>
                    <a:pt x="29" y="52"/>
                    <a:pt x="29" y="49"/>
                  </a:cubicBezTo>
                  <a:cubicBezTo>
                    <a:pt x="29" y="47"/>
                    <a:pt x="29" y="46"/>
                    <a:pt x="28" y="44"/>
                  </a:cubicBezTo>
                  <a:cubicBezTo>
                    <a:pt x="27" y="42"/>
                    <a:pt x="25" y="41"/>
                    <a:pt x="22" y="39"/>
                  </a:cubicBezTo>
                  <a:lnTo>
                    <a:pt x="15" y="35"/>
                  </a:lnTo>
                  <a:cubicBezTo>
                    <a:pt x="10" y="32"/>
                    <a:pt x="6" y="29"/>
                    <a:pt x="3" y="26"/>
                  </a:cubicBezTo>
                  <a:cubicBezTo>
                    <a:pt x="1" y="24"/>
                    <a:pt x="0" y="20"/>
                    <a:pt x="0" y="16"/>
                  </a:cubicBezTo>
                  <a:cubicBezTo>
                    <a:pt x="0" y="11"/>
                    <a:pt x="1" y="7"/>
                    <a:pt x="5" y="4"/>
                  </a:cubicBezTo>
                  <a:cubicBezTo>
                    <a:pt x="8" y="1"/>
                    <a:pt x="12" y="0"/>
                    <a:pt x="18" y="0"/>
                  </a:cubicBezTo>
                  <a:cubicBezTo>
                    <a:pt x="20" y="0"/>
                    <a:pt x="22" y="0"/>
                    <a:pt x="25" y="1"/>
                  </a:cubicBezTo>
                  <a:cubicBezTo>
                    <a:pt x="28" y="2"/>
                    <a:pt x="29" y="2"/>
                    <a:pt x="30" y="2"/>
                  </a:cubicBezTo>
                  <a:cubicBezTo>
                    <a:pt x="31" y="2"/>
                    <a:pt x="31" y="2"/>
                    <a:pt x="31" y="2"/>
                  </a:cubicBezTo>
                  <a:cubicBezTo>
                    <a:pt x="32" y="2"/>
                    <a:pt x="32" y="1"/>
                    <a:pt x="32" y="1"/>
                  </a:cubicBezTo>
                  <a:lnTo>
                    <a:pt x="34" y="1"/>
                  </a:lnTo>
                  <a:lnTo>
                    <a:pt x="34" y="19"/>
                  </a:lnTo>
                  <a:lnTo>
                    <a:pt x="32" y="19"/>
                  </a:lnTo>
                  <a:cubicBezTo>
                    <a:pt x="31" y="15"/>
                    <a:pt x="30" y="12"/>
                    <a:pt x="29" y="9"/>
                  </a:cubicBezTo>
                  <a:cubicBezTo>
                    <a:pt x="26" y="5"/>
                    <a:pt x="22" y="3"/>
                    <a:pt x="17" y="3"/>
                  </a:cubicBezTo>
                  <a:cubicBezTo>
                    <a:pt x="14" y="3"/>
                    <a:pt x="12" y="4"/>
                    <a:pt x="10" y="6"/>
                  </a:cubicBezTo>
                  <a:cubicBezTo>
                    <a:pt x="9" y="7"/>
                    <a:pt x="8" y="10"/>
                    <a:pt x="8" y="12"/>
                  </a:cubicBezTo>
                  <a:cubicBezTo>
                    <a:pt x="8" y="16"/>
                    <a:pt x="11" y="20"/>
                    <a:pt x="17" y="23"/>
                  </a:cubicBezTo>
                  <a:lnTo>
                    <a:pt x="25" y="27"/>
                  </a:lnTo>
                  <a:cubicBezTo>
                    <a:pt x="34" y="32"/>
                    <a:pt x="39" y="38"/>
                    <a:pt x="39" y="45"/>
                  </a:cubicBezTo>
                  <a:cubicBezTo>
                    <a:pt x="39" y="50"/>
                    <a:pt x="37" y="54"/>
                    <a:pt x="33" y="57"/>
                  </a:cubicBezTo>
                  <a:cubicBezTo>
                    <a:pt x="29" y="60"/>
                    <a:pt x="24" y="62"/>
                    <a:pt x="18" y="62"/>
                  </a:cubicBezTo>
                  <a:cubicBezTo>
                    <a:pt x="16" y="62"/>
                    <a:pt x="13" y="61"/>
                    <a:pt x="9" y="61"/>
                  </a:cubicBezTo>
                  <a:cubicBezTo>
                    <a:pt x="6" y="60"/>
                    <a:pt x="4" y="59"/>
                    <a:pt x="4" y="59"/>
                  </a:cubicBezTo>
                  <a:cubicBezTo>
                    <a:pt x="3" y="59"/>
                    <a:pt x="3" y="59"/>
                    <a:pt x="2" y="60"/>
                  </a:cubicBezTo>
                  <a:cubicBezTo>
                    <a:pt x="2" y="60"/>
                    <a:pt x="2" y="61"/>
                    <a:pt x="1" y="61"/>
                  </a:cubicBezTo>
                  <a:lnTo>
                    <a:pt x="0" y="61"/>
                  </a:lnTo>
                  <a:lnTo>
                    <a:pt x="0" y="40"/>
                  </a:lnTo>
                  <a:close/>
                  <a:moveTo>
                    <a:pt x="19" y="0"/>
                  </a:moveTo>
                  <a:lnTo>
                    <a:pt x="19" y="0"/>
                  </a:lnTo>
                  <a:lnTo>
                    <a:pt x="19"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65" name="Freeform 545"/>
            <p:cNvSpPr>
              <a:spLocks/>
            </p:cNvSpPr>
            <p:nvPr/>
          </p:nvSpPr>
          <p:spPr bwMode="auto">
            <a:xfrm>
              <a:off x="5134" y="9436"/>
              <a:ext cx="43" cy="103"/>
            </a:xfrm>
            <a:custGeom>
              <a:avLst/>
              <a:gdLst/>
              <a:ahLst/>
              <a:cxnLst>
                <a:cxn ang="0">
                  <a:pos x="32" y="17"/>
                </a:cxn>
                <a:cxn ang="0">
                  <a:pos x="32" y="17"/>
                </a:cxn>
                <a:cxn ang="0">
                  <a:pos x="32" y="22"/>
                </a:cxn>
                <a:cxn ang="0">
                  <a:pos x="18" y="22"/>
                </a:cxn>
                <a:cxn ang="0">
                  <a:pos x="18" y="59"/>
                </a:cxn>
                <a:cxn ang="0">
                  <a:pos x="19" y="66"/>
                </a:cxn>
                <a:cxn ang="0">
                  <a:pos x="25" y="71"/>
                </a:cxn>
                <a:cxn ang="0">
                  <a:pos x="29" y="70"/>
                </a:cxn>
                <a:cxn ang="0">
                  <a:pos x="33" y="66"/>
                </a:cxn>
                <a:cxn ang="0">
                  <a:pos x="35" y="68"/>
                </a:cxn>
                <a:cxn ang="0">
                  <a:pos x="33" y="70"/>
                </a:cxn>
                <a:cxn ang="0">
                  <a:pos x="26" y="76"/>
                </a:cxn>
                <a:cxn ang="0">
                  <a:pos x="19" y="78"/>
                </a:cxn>
                <a:cxn ang="0">
                  <a:pos x="9" y="71"/>
                </a:cxn>
                <a:cxn ang="0">
                  <a:pos x="7" y="61"/>
                </a:cxn>
                <a:cxn ang="0">
                  <a:pos x="7" y="22"/>
                </a:cxn>
                <a:cxn ang="0">
                  <a:pos x="0" y="22"/>
                </a:cxn>
                <a:cxn ang="0">
                  <a:pos x="0" y="21"/>
                </a:cxn>
                <a:cxn ang="0">
                  <a:pos x="0" y="21"/>
                </a:cxn>
                <a:cxn ang="0">
                  <a:pos x="0" y="20"/>
                </a:cxn>
                <a:cxn ang="0">
                  <a:pos x="2" y="18"/>
                </a:cxn>
                <a:cxn ang="0">
                  <a:pos x="8" y="12"/>
                </a:cxn>
                <a:cxn ang="0">
                  <a:pos x="17" y="0"/>
                </a:cxn>
                <a:cxn ang="0">
                  <a:pos x="18" y="0"/>
                </a:cxn>
                <a:cxn ang="0">
                  <a:pos x="19" y="1"/>
                </a:cxn>
                <a:cxn ang="0">
                  <a:pos x="19" y="17"/>
                </a:cxn>
                <a:cxn ang="0">
                  <a:pos x="32" y="17"/>
                </a:cxn>
              </a:cxnLst>
              <a:rect l="0" t="0" r="r" b="b"/>
              <a:pathLst>
                <a:path w="35" h="78">
                  <a:moveTo>
                    <a:pt x="32" y="17"/>
                  </a:moveTo>
                  <a:lnTo>
                    <a:pt x="32" y="17"/>
                  </a:lnTo>
                  <a:lnTo>
                    <a:pt x="32" y="22"/>
                  </a:lnTo>
                  <a:lnTo>
                    <a:pt x="18" y="22"/>
                  </a:lnTo>
                  <a:lnTo>
                    <a:pt x="18" y="59"/>
                  </a:lnTo>
                  <a:cubicBezTo>
                    <a:pt x="18" y="62"/>
                    <a:pt x="19" y="65"/>
                    <a:pt x="19" y="66"/>
                  </a:cubicBezTo>
                  <a:cubicBezTo>
                    <a:pt x="20" y="69"/>
                    <a:pt x="22" y="71"/>
                    <a:pt x="25" y="71"/>
                  </a:cubicBezTo>
                  <a:cubicBezTo>
                    <a:pt x="27" y="71"/>
                    <a:pt x="28" y="71"/>
                    <a:pt x="29" y="70"/>
                  </a:cubicBezTo>
                  <a:cubicBezTo>
                    <a:pt x="30" y="69"/>
                    <a:pt x="32" y="68"/>
                    <a:pt x="33" y="66"/>
                  </a:cubicBezTo>
                  <a:lnTo>
                    <a:pt x="35" y="68"/>
                  </a:lnTo>
                  <a:lnTo>
                    <a:pt x="33" y="70"/>
                  </a:lnTo>
                  <a:cubicBezTo>
                    <a:pt x="31" y="73"/>
                    <a:pt x="29" y="75"/>
                    <a:pt x="26" y="76"/>
                  </a:cubicBezTo>
                  <a:cubicBezTo>
                    <a:pt x="24" y="77"/>
                    <a:pt x="21" y="78"/>
                    <a:pt x="19" y="78"/>
                  </a:cubicBezTo>
                  <a:cubicBezTo>
                    <a:pt x="14" y="78"/>
                    <a:pt x="11" y="76"/>
                    <a:pt x="9" y="71"/>
                  </a:cubicBezTo>
                  <a:cubicBezTo>
                    <a:pt x="8" y="69"/>
                    <a:pt x="7" y="65"/>
                    <a:pt x="7" y="61"/>
                  </a:cubicBezTo>
                  <a:lnTo>
                    <a:pt x="7" y="22"/>
                  </a:lnTo>
                  <a:lnTo>
                    <a:pt x="0" y="22"/>
                  </a:lnTo>
                  <a:cubicBezTo>
                    <a:pt x="0" y="22"/>
                    <a:pt x="0" y="22"/>
                    <a:pt x="0" y="21"/>
                  </a:cubicBezTo>
                  <a:cubicBezTo>
                    <a:pt x="0" y="21"/>
                    <a:pt x="0" y="21"/>
                    <a:pt x="0" y="21"/>
                  </a:cubicBezTo>
                  <a:cubicBezTo>
                    <a:pt x="0" y="21"/>
                    <a:pt x="0" y="20"/>
                    <a:pt x="0" y="20"/>
                  </a:cubicBezTo>
                  <a:cubicBezTo>
                    <a:pt x="0" y="20"/>
                    <a:pt x="1" y="19"/>
                    <a:pt x="2" y="18"/>
                  </a:cubicBezTo>
                  <a:cubicBezTo>
                    <a:pt x="5" y="16"/>
                    <a:pt x="7" y="14"/>
                    <a:pt x="8" y="12"/>
                  </a:cubicBezTo>
                  <a:cubicBezTo>
                    <a:pt x="10" y="11"/>
                    <a:pt x="13" y="7"/>
                    <a:pt x="17" y="0"/>
                  </a:cubicBezTo>
                  <a:cubicBezTo>
                    <a:pt x="18" y="0"/>
                    <a:pt x="18" y="0"/>
                    <a:pt x="18" y="0"/>
                  </a:cubicBezTo>
                  <a:cubicBezTo>
                    <a:pt x="19" y="1"/>
                    <a:pt x="19" y="1"/>
                    <a:pt x="19" y="1"/>
                  </a:cubicBezTo>
                  <a:lnTo>
                    <a:pt x="19" y="17"/>
                  </a:lnTo>
                  <a:lnTo>
                    <a:pt x="32" y="1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66" name="Freeform 546"/>
            <p:cNvSpPr>
              <a:spLocks/>
            </p:cNvSpPr>
            <p:nvPr/>
          </p:nvSpPr>
          <p:spPr bwMode="auto">
            <a:xfrm>
              <a:off x="3381" y="9127"/>
              <a:ext cx="857" cy="210"/>
            </a:xfrm>
            <a:custGeom>
              <a:avLst/>
              <a:gdLst/>
              <a:ahLst/>
              <a:cxnLst>
                <a:cxn ang="0">
                  <a:pos x="704" y="0"/>
                </a:cxn>
                <a:cxn ang="0">
                  <a:pos x="702" y="31"/>
                </a:cxn>
                <a:cxn ang="0">
                  <a:pos x="699" y="56"/>
                </a:cxn>
                <a:cxn ang="0">
                  <a:pos x="696" y="69"/>
                </a:cxn>
                <a:cxn ang="0">
                  <a:pos x="694" y="75"/>
                </a:cxn>
                <a:cxn ang="0">
                  <a:pos x="693" y="79"/>
                </a:cxn>
                <a:cxn ang="0">
                  <a:pos x="689" y="80"/>
                </a:cxn>
                <a:cxn ang="0">
                  <a:pos x="688" y="80"/>
                </a:cxn>
                <a:cxn ang="0">
                  <a:pos x="365" y="80"/>
                </a:cxn>
                <a:cxn ang="0">
                  <a:pos x="365" y="80"/>
                </a:cxn>
                <a:cxn ang="0">
                  <a:pos x="363" y="82"/>
                </a:cxn>
                <a:cxn ang="0">
                  <a:pos x="363" y="83"/>
                </a:cxn>
                <a:cxn ang="0">
                  <a:pos x="360" y="88"/>
                </a:cxn>
                <a:cxn ang="0">
                  <a:pos x="358" y="101"/>
                </a:cxn>
                <a:cxn ang="0">
                  <a:pos x="355" y="125"/>
                </a:cxn>
                <a:cxn ang="0">
                  <a:pos x="353" y="155"/>
                </a:cxn>
                <a:cxn ang="0">
                  <a:pos x="349" y="155"/>
                </a:cxn>
                <a:cxn ang="0">
                  <a:pos x="347" y="125"/>
                </a:cxn>
                <a:cxn ang="0">
                  <a:pos x="345" y="101"/>
                </a:cxn>
                <a:cxn ang="0">
                  <a:pos x="342" y="88"/>
                </a:cxn>
                <a:cxn ang="0">
                  <a:pos x="341" y="83"/>
                </a:cxn>
                <a:cxn ang="0">
                  <a:pos x="339" y="82"/>
                </a:cxn>
                <a:cxn ang="0">
                  <a:pos x="339" y="80"/>
                </a:cxn>
                <a:cxn ang="0">
                  <a:pos x="339" y="80"/>
                </a:cxn>
                <a:cxn ang="0">
                  <a:pos x="14" y="80"/>
                </a:cxn>
                <a:cxn ang="0">
                  <a:pos x="11" y="80"/>
                </a:cxn>
                <a:cxn ang="0">
                  <a:pos x="9" y="79"/>
                </a:cxn>
                <a:cxn ang="0">
                  <a:pos x="8" y="75"/>
                </a:cxn>
                <a:cxn ang="0">
                  <a:pos x="6" y="69"/>
                </a:cxn>
                <a:cxn ang="0">
                  <a:pos x="3" y="56"/>
                </a:cxn>
                <a:cxn ang="0">
                  <a:pos x="0" y="31"/>
                </a:cxn>
                <a:cxn ang="0">
                  <a:pos x="0" y="0"/>
                </a:cxn>
                <a:cxn ang="0">
                  <a:pos x="5" y="16"/>
                </a:cxn>
                <a:cxn ang="0">
                  <a:pos x="6" y="43"/>
                </a:cxn>
                <a:cxn ang="0">
                  <a:pos x="9" y="64"/>
                </a:cxn>
                <a:cxn ang="0">
                  <a:pos x="13" y="71"/>
                </a:cxn>
                <a:cxn ang="0">
                  <a:pos x="13" y="74"/>
                </a:cxn>
                <a:cxn ang="0">
                  <a:pos x="14" y="75"/>
                </a:cxn>
                <a:cxn ang="0">
                  <a:pos x="14" y="75"/>
                </a:cxn>
                <a:cxn ang="0">
                  <a:pos x="14" y="75"/>
                </a:cxn>
                <a:cxn ang="0">
                  <a:pos x="339" y="75"/>
                </a:cxn>
                <a:cxn ang="0">
                  <a:pos x="341" y="77"/>
                </a:cxn>
                <a:cxn ang="0">
                  <a:pos x="344" y="79"/>
                </a:cxn>
                <a:cxn ang="0">
                  <a:pos x="345" y="83"/>
                </a:cxn>
                <a:cxn ang="0">
                  <a:pos x="349" y="91"/>
                </a:cxn>
                <a:cxn ang="0">
                  <a:pos x="352" y="112"/>
                </a:cxn>
                <a:cxn ang="0">
                  <a:pos x="353" y="139"/>
                </a:cxn>
                <a:cxn ang="0">
                  <a:pos x="349" y="155"/>
                </a:cxn>
                <a:cxn ang="0">
                  <a:pos x="350" y="125"/>
                </a:cxn>
                <a:cxn ang="0">
                  <a:pos x="353" y="101"/>
                </a:cxn>
                <a:cxn ang="0">
                  <a:pos x="355" y="87"/>
                </a:cxn>
                <a:cxn ang="0">
                  <a:pos x="358" y="80"/>
                </a:cxn>
                <a:cxn ang="0">
                  <a:pos x="360" y="79"/>
                </a:cxn>
                <a:cxn ang="0">
                  <a:pos x="361" y="77"/>
                </a:cxn>
                <a:cxn ang="0">
                  <a:pos x="363" y="75"/>
                </a:cxn>
                <a:cxn ang="0">
                  <a:pos x="688" y="75"/>
                </a:cxn>
                <a:cxn ang="0">
                  <a:pos x="688" y="75"/>
                </a:cxn>
                <a:cxn ang="0">
                  <a:pos x="689" y="75"/>
                </a:cxn>
                <a:cxn ang="0">
                  <a:pos x="689" y="74"/>
                </a:cxn>
                <a:cxn ang="0">
                  <a:pos x="691" y="67"/>
                </a:cxn>
                <a:cxn ang="0">
                  <a:pos x="694" y="55"/>
                </a:cxn>
                <a:cxn ang="0">
                  <a:pos x="697" y="31"/>
                </a:cxn>
                <a:cxn ang="0">
                  <a:pos x="699" y="0"/>
                </a:cxn>
              </a:cxnLst>
              <a:rect l="0" t="0" r="r" b="b"/>
              <a:pathLst>
                <a:path w="704" h="159">
                  <a:moveTo>
                    <a:pt x="704" y="0"/>
                  </a:moveTo>
                  <a:lnTo>
                    <a:pt x="704" y="0"/>
                  </a:lnTo>
                  <a:lnTo>
                    <a:pt x="704" y="16"/>
                  </a:lnTo>
                  <a:lnTo>
                    <a:pt x="702" y="31"/>
                  </a:lnTo>
                  <a:lnTo>
                    <a:pt x="701" y="43"/>
                  </a:lnTo>
                  <a:lnTo>
                    <a:pt x="699" y="56"/>
                  </a:lnTo>
                  <a:lnTo>
                    <a:pt x="697" y="66"/>
                  </a:lnTo>
                  <a:lnTo>
                    <a:pt x="696" y="69"/>
                  </a:lnTo>
                  <a:lnTo>
                    <a:pt x="696" y="72"/>
                  </a:lnTo>
                  <a:lnTo>
                    <a:pt x="694" y="75"/>
                  </a:lnTo>
                  <a:lnTo>
                    <a:pt x="693" y="79"/>
                  </a:lnTo>
                  <a:lnTo>
                    <a:pt x="693" y="79"/>
                  </a:lnTo>
                  <a:lnTo>
                    <a:pt x="691" y="80"/>
                  </a:lnTo>
                  <a:lnTo>
                    <a:pt x="689" y="80"/>
                  </a:lnTo>
                  <a:lnTo>
                    <a:pt x="689" y="80"/>
                  </a:lnTo>
                  <a:lnTo>
                    <a:pt x="688" y="80"/>
                  </a:lnTo>
                  <a:lnTo>
                    <a:pt x="365" y="80"/>
                  </a:lnTo>
                  <a:lnTo>
                    <a:pt x="365" y="80"/>
                  </a:lnTo>
                  <a:lnTo>
                    <a:pt x="363" y="80"/>
                  </a:lnTo>
                  <a:lnTo>
                    <a:pt x="365" y="80"/>
                  </a:lnTo>
                  <a:lnTo>
                    <a:pt x="363" y="82"/>
                  </a:lnTo>
                  <a:lnTo>
                    <a:pt x="363" y="82"/>
                  </a:lnTo>
                  <a:lnTo>
                    <a:pt x="363" y="83"/>
                  </a:lnTo>
                  <a:lnTo>
                    <a:pt x="363" y="83"/>
                  </a:lnTo>
                  <a:lnTo>
                    <a:pt x="361" y="85"/>
                  </a:lnTo>
                  <a:lnTo>
                    <a:pt x="360" y="88"/>
                  </a:lnTo>
                  <a:lnTo>
                    <a:pt x="360" y="91"/>
                  </a:lnTo>
                  <a:lnTo>
                    <a:pt x="358" y="101"/>
                  </a:lnTo>
                  <a:lnTo>
                    <a:pt x="357" y="112"/>
                  </a:lnTo>
                  <a:lnTo>
                    <a:pt x="355" y="125"/>
                  </a:lnTo>
                  <a:lnTo>
                    <a:pt x="353" y="139"/>
                  </a:lnTo>
                  <a:lnTo>
                    <a:pt x="353" y="155"/>
                  </a:lnTo>
                  <a:lnTo>
                    <a:pt x="352" y="159"/>
                  </a:lnTo>
                  <a:lnTo>
                    <a:pt x="349" y="155"/>
                  </a:lnTo>
                  <a:lnTo>
                    <a:pt x="349" y="139"/>
                  </a:lnTo>
                  <a:lnTo>
                    <a:pt x="347" y="125"/>
                  </a:lnTo>
                  <a:lnTo>
                    <a:pt x="347" y="112"/>
                  </a:lnTo>
                  <a:lnTo>
                    <a:pt x="345" y="101"/>
                  </a:lnTo>
                  <a:lnTo>
                    <a:pt x="344" y="91"/>
                  </a:lnTo>
                  <a:lnTo>
                    <a:pt x="342" y="88"/>
                  </a:lnTo>
                  <a:lnTo>
                    <a:pt x="341" y="85"/>
                  </a:lnTo>
                  <a:lnTo>
                    <a:pt x="341" y="83"/>
                  </a:lnTo>
                  <a:lnTo>
                    <a:pt x="339" y="82"/>
                  </a:lnTo>
                  <a:lnTo>
                    <a:pt x="339" y="82"/>
                  </a:lnTo>
                  <a:lnTo>
                    <a:pt x="337" y="80"/>
                  </a:lnTo>
                  <a:lnTo>
                    <a:pt x="339" y="80"/>
                  </a:lnTo>
                  <a:lnTo>
                    <a:pt x="337" y="80"/>
                  </a:lnTo>
                  <a:lnTo>
                    <a:pt x="339" y="80"/>
                  </a:lnTo>
                  <a:lnTo>
                    <a:pt x="14" y="80"/>
                  </a:lnTo>
                  <a:lnTo>
                    <a:pt x="14" y="80"/>
                  </a:lnTo>
                  <a:lnTo>
                    <a:pt x="13" y="80"/>
                  </a:lnTo>
                  <a:lnTo>
                    <a:pt x="11" y="80"/>
                  </a:lnTo>
                  <a:lnTo>
                    <a:pt x="11" y="79"/>
                  </a:lnTo>
                  <a:lnTo>
                    <a:pt x="9" y="79"/>
                  </a:lnTo>
                  <a:lnTo>
                    <a:pt x="9" y="75"/>
                  </a:lnTo>
                  <a:lnTo>
                    <a:pt x="8" y="75"/>
                  </a:lnTo>
                  <a:lnTo>
                    <a:pt x="8" y="74"/>
                  </a:lnTo>
                  <a:lnTo>
                    <a:pt x="6" y="69"/>
                  </a:lnTo>
                  <a:lnTo>
                    <a:pt x="5" y="66"/>
                  </a:lnTo>
                  <a:lnTo>
                    <a:pt x="3" y="56"/>
                  </a:lnTo>
                  <a:lnTo>
                    <a:pt x="1" y="45"/>
                  </a:lnTo>
                  <a:lnTo>
                    <a:pt x="0" y="31"/>
                  </a:lnTo>
                  <a:lnTo>
                    <a:pt x="0" y="16"/>
                  </a:lnTo>
                  <a:lnTo>
                    <a:pt x="0" y="0"/>
                  </a:lnTo>
                  <a:lnTo>
                    <a:pt x="5" y="0"/>
                  </a:lnTo>
                  <a:lnTo>
                    <a:pt x="5" y="16"/>
                  </a:lnTo>
                  <a:lnTo>
                    <a:pt x="5" y="31"/>
                  </a:lnTo>
                  <a:lnTo>
                    <a:pt x="6" y="43"/>
                  </a:lnTo>
                  <a:lnTo>
                    <a:pt x="8" y="55"/>
                  </a:lnTo>
                  <a:lnTo>
                    <a:pt x="9" y="64"/>
                  </a:lnTo>
                  <a:lnTo>
                    <a:pt x="11" y="67"/>
                  </a:lnTo>
                  <a:lnTo>
                    <a:pt x="13" y="71"/>
                  </a:lnTo>
                  <a:lnTo>
                    <a:pt x="13" y="74"/>
                  </a:lnTo>
                  <a:lnTo>
                    <a:pt x="13" y="74"/>
                  </a:lnTo>
                  <a:lnTo>
                    <a:pt x="14" y="75"/>
                  </a:lnTo>
                  <a:lnTo>
                    <a:pt x="14" y="75"/>
                  </a:lnTo>
                  <a:lnTo>
                    <a:pt x="16" y="75"/>
                  </a:lnTo>
                  <a:lnTo>
                    <a:pt x="14" y="75"/>
                  </a:lnTo>
                  <a:lnTo>
                    <a:pt x="16" y="75"/>
                  </a:lnTo>
                  <a:lnTo>
                    <a:pt x="14" y="75"/>
                  </a:lnTo>
                  <a:lnTo>
                    <a:pt x="339" y="75"/>
                  </a:lnTo>
                  <a:lnTo>
                    <a:pt x="339" y="75"/>
                  </a:lnTo>
                  <a:lnTo>
                    <a:pt x="341" y="75"/>
                  </a:lnTo>
                  <a:lnTo>
                    <a:pt x="341" y="77"/>
                  </a:lnTo>
                  <a:lnTo>
                    <a:pt x="342" y="79"/>
                  </a:lnTo>
                  <a:lnTo>
                    <a:pt x="344" y="79"/>
                  </a:lnTo>
                  <a:lnTo>
                    <a:pt x="344" y="80"/>
                  </a:lnTo>
                  <a:lnTo>
                    <a:pt x="345" y="83"/>
                  </a:lnTo>
                  <a:lnTo>
                    <a:pt x="347" y="87"/>
                  </a:lnTo>
                  <a:lnTo>
                    <a:pt x="349" y="91"/>
                  </a:lnTo>
                  <a:lnTo>
                    <a:pt x="350" y="101"/>
                  </a:lnTo>
                  <a:lnTo>
                    <a:pt x="352" y="112"/>
                  </a:lnTo>
                  <a:lnTo>
                    <a:pt x="353" y="125"/>
                  </a:lnTo>
                  <a:lnTo>
                    <a:pt x="353" y="139"/>
                  </a:lnTo>
                  <a:lnTo>
                    <a:pt x="353" y="155"/>
                  </a:lnTo>
                  <a:lnTo>
                    <a:pt x="349" y="155"/>
                  </a:lnTo>
                  <a:lnTo>
                    <a:pt x="349" y="139"/>
                  </a:lnTo>
                  <a:lnTo>
                    <a:pt x="350" y="125"/>
                  </a:lnTo>
                  <a:lnTo>
                    <a:pt x="352" y="112"/>
                  </a:lnTo>
                  <a:lnTo>
                    <a:pt x="353" y="101"/>
                  </a:lnTo>
                  <a:lnTo>
                    <a:pt x="355" y="90"/>
                  </a:lnTo>
                  <a:lnTo>
                    <a:pt x="355" y="87"/>
                  </a:lnTo>
                  <a:lnTo>
                    <a:pt x="357" y="83"/>
                  </a:lnTo>
                  <a:lnTo>
                    <a:pt x="358" y="80"/>
                  </a:lnTo>
                  <a:lnTo>
                    <a:pt x="358" y="80"/>
                  </a:lnTo>
                  <a:lnTo>
                    <a:pt x="360" y="79"/>
                  </a:lnTo>
                  <a:lnTo>
                    <a:pt x="360" y="79"/>
                  </a:lnTo>
                  <a:lnTo>
                    <a:pt x="361" y="77"/>
                  </a:lnTo>
                  <a:lnTo>
                    <a:pt x="363" y="75"/>
                  </a:lnTo>
                  <a:lnTo>
                    <a:pt x="363" y="75"/>
                  </a:lnTo>
                  <a:lnTo>
                    <a:pt x="365" y="75"/>
                  </a:lnTo>
                  <a:lnTo>
                    <a:pt x="688" y="75"/>
                  </a:lnTo>
                  <a:lnTo>
                    <a:pt x="688" y="75"/>
                  </a:lnTo>
                  <a:lnTo>
                    <a:pt x="688" y="75"/>
                  </a:lnTo>
                  <a:lnTo>
                    <a:pt x="688" y="75"/>
                  </a:lnTo>
                  <a:lnTo>
                    <a:pt x="689" y="75"/>
                  </a:lnTo>
                  <a:lnTo>
                    <a:pt x="688" y="75"/>
                  </a:lnTo>
                  <a:lnTo>
                    <a:pt x="689" y="74"/>
                  </a:lnTo>
                  <a:lnTo>
                    <a:pt x="691" y="71"/>
                  </a:lnTo>
                  <a:lnTo>
                    <a:pt x="691" y="67"/>
                  </a:lnTo>
                  <a:lnTo>
                    <a:pt x="693" y="64"/>
                  </a:lnTo>
                  <a:lnTo>
                    <a:pt x="694" y="55"/>
                  </a:lnTo>
                  <a:lnTo>
                    <a:pt x="696" y="43"/>
                  </a:lnTo>
                  <a:lnTo>
                    <a:pt x="697" y="31"/>
                  </a:lnTo>
                  <a:lnTo>
                    <a:pt x="697" y="16"/>
                  </a:lnTo>
                  <a:lnTo>
                    <a:pt x="699" y="0"/>
                  </a:lnTo>
                  <a:lnTo>
                    <a:pt x="704"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67" name="Freeform 547"/>
            <p:cNvSpPr>
              <a:spLocks/>
            </p:cNvSpPr>
            <p:nvPr/>
          </p:nvSpPr>
          <p:spPr bwMode="auto">
            <a:xfrm>
              <a:off x="3024" y="8075"/>
              <a:ext cx="94" cy="115"/>
            </a:xfrm>
            <a:custGeom>
              <a:avLst/>
              <a:gdLst/>
              <a:ahLst/>
              <a:cxnLst>
                <a:cxn ang="0">
                  <a:pos x="0" y="85"/>
                </a:cxn>
                <a:cxn ang="0">
                  <a:pos x="0" y="85"/>
                </a:cxn>
                <a:cxn ang="0">
                  <a:pos x="9" y="82"/>
                </a:cxn>
                <a:cxn ang="0">
                  <a:pos x="12" y="73"/>
                </a:cxn>
                <a:cxn ang="0">
                  <a:pos x="12" y="14"/>
                </a:cxn>
                <a:cxn ang="0">
                  <a:pos x="9" y="5"/>
                </a:cxn>
                <a:cxn ang="0">
                  <a:pos x="0" y="3"/>
                </a:cxn>
                <a:cxn ang="0">
                  <a:pos x="0" y="0"/>
                </a:cxn>
                <a:cxn ang="0">
                  <a:pos x="37" y="0"/>
                </a:cxn>
                <a:cxn ang="0">
                  <a:pos x="37" y="3"/>
                </a:cxn>
                <a:cxn ang="0">
                  <a:pos x="27" y="5"/>
                </a:cxn>
                <a:cxn ang="0">
                  <a:pos x="25" y="14"/>
                </a:cxn>
                <a:cxn ang="0">
                  <a:pos x="25" y="77"/>
                </a:cxn>
                <a:cxn ang="0">
                  <a:pos x="26" y="80"/>
                </a:cxn>
                <a:cxn ang="0">
                  <a:pos x="29" y="82"/>
                </a:cxn>
                <a:cxn ang="0">
                  <a:pos x="32" y="82"/>
                </a:cxn>
                <a:cxn ang="0">
                  <a:pos x="38" y="82"/>
                </a:cxn>
                <a:cxn ang="0">
                  <a:pos x="62" y="79"/>
                </a:cxn>
                <a:cxn ang="0">
                  <a:pos x="74" y="65"/>
                </a:cxn>
                <a:cxn ang="0">
                  <a:pos x="77" y="65"/>
                </a:cxn>
                <a:cxn ang="0">
                  <a:pos x="71" y="87"/>
                </a:cxn>
                <a:cxn ang="0">
                  <a:pos x="0" y="87"/>
                </a:cxn>
                <a:cxn ang="0">
                  <a:pos x="0" y="85"/>
                </a:cxn>
              </a:cxnLst>
              <a:rect l="0" t="0" r="r" b="b"/>
              <a:pathLst>
                <a:path w="77" h="87">
                  <a:moveTo>
                    <a:pt x="0" y="85"/>
                  </a:moveTo>
                  <a:lnTo>
                    <a:pt x="0" y="85"/>
                  </a:lnTo>
                  <a:cubicBezTo>
                    <a:pt x="5" y="85"/>
                    <a:pt x="8" y="84"/>
                    <a:pt x="9" y="82"/>
                  </a:cubicBezTo>
                  <a:cubicBezTo>
                    <a:pt x="11" y="81"/>
                    <a:pt x="12" y="78"/>
                    <a:pt x="12" y="73"/>
                  </a:cubicBezTo>
                  <a:lnTo>
                    <a:pt x="12" y="14"/>
                  </a:lnTo>
                  <a:cubicBezTo>
                    <a:pt x="12" y="10"/>
                    <a:pt x="11" y="7"/>
                    <a:pt x="9" y="5"/>
                  </a:cubicBezTo>
                  <a:cubicBezTo>
                    <a:pt x="8" y="4"/>
                    <a:pt x="5" y="3"/>
                    <a:pt x="0" y="3"/>
                  </a:cubicBezTo>
                  <a:lnTo>
                    <a:pt x="0" y="0"/>
                  </a:lnTo>
                  <a:lnTo>
                    <a:pt x="37" y="0"/>
                  </a:lnTo>
                  <a:lnTo>
                    <a:pt x="37" y="3"/>
                  </a:lnTo>
                  <a:cubicBezTo>
                    <a:pt x="32" y="3"/>
                    <a:pt x="29" y="4"/>
                    <a:pt x="27" y="5"/>
                  </a:cubicBezTo>
                  <a:cubicBezTo>
                    <a:pt x="26" y="6"/>
                    <a:pt x="25" y="9"/>
                    <a:pt x="25" y="14"/>
                  </a:cubicBezTo>
                  <a:lnTo>
                    <a:pt x="25" y="77"/>
                  </a:lnTo>
                  <a:cubicBezTo>
                    <a:pt x="25" y="78"/>
                    <a:pt x="25" y="80"/>
                    <a:pt x="26" y="80"/>
                  </a:cubicBezTo>
                  <a:cubicBezTo>
                    <a:pt x="26" y="81"/>
                    <a:pt x="27" y="82"/>
                    <a:pt x="29" y="82"/>
                  </a:cubicBezTo>
                  <a:cubicBezTo>
                    <a:pt x="30" y="82"/>
                    <a:pt x="31" y="82"/>
                    <a:pt x="32" y="82"/>
                  </a:cubicBezTo>
                  <a:cubicBezTo>
                    <a:pt x="33" y="82"/>
                    <a:pt x="35" y="82"/>
                    <a:pt x="38" y="82"/>
                  </a:cubicBezTo>
                  <a:cubicBezTo>
                    <a:pt x="50" y="82"/>
                    <a:pt x="58" y="81"/>
                    <a:pt x="62" y="79"/>
                  </a:cubicBezTo>
                  <a:cubicBezTo>
                    <a:pt x="66" y="77"/>
                    <a:pt x="70" y="73"/>
                    <a:pt x="74" y="65"/>
                  </a:cubicBezTo>
                  <a:lnTo>
                    <a:pt x="77" y="65"/>
                  </a:lnTo>
                  <a:lnTo>
                    <a:pt x="71" y="87"/>
                  </a:lnTo>
                  <a:lnTo>
                    <a:pt x="0" y="87"/>
                  </a:lnTo>
                  <a:lnTo>
                    <a:pt x="0" y="8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68" name="Freeform 548"/>
            <p:cNvSpPr>
              <a:spLocks noEditPoints="1"/>
            </p:cNvSpPr>
            <p:nvPr/>
          </p:nvSpPr>
          <p:spPr bwMode="auto">
            <a:xfrm>
              <a:off x="3124" y="8111"/>
              <a:ext cx="71" cy="82"/>
            </a:xfrm>
            <a:custGeom>
              <a:avLst/>
              <a:gdLst/>
              <a:ahLst/>
              <a:cxnLst>
                <a:cxn ang="0">
                  <a:pos x="0" y="31"/>
                </a:cxn>
                <a:cxn ang="0">
                  <a:pos x="0" y="31"/>
                </a:cxn>
                <a:cxn ang="0">
                  <a:pos x="8" y="9"/>
                </a:cxn>
                <a:cxn ang="0">
                  <a:pos x="29" y="0"/>
                </a:cxn>
                <a:cxn ang="0">
                  <a:pos x="50" y="8"/>
                </a:cxn>
                <a:cxn ang="0">
                  <a:pos x="58" y="31"/>
                </a:cxn>
                <a:cxn ang="0">
                  <a:pos x="50" y="53"/>
                </a:cxn>
                <a:cxn ang="0">
                  <a:pos x="29" y="62"/>
                </a:cxn>
                <a:cxn ang="0">
                  <a:pos x="8" y="53"/>
                </a:cxn>
                <a:cxn ang="0">
                  <a:pos x="0" y="31"/>
                </a:cxn>
                <a:cxn ang="0">
                  <a:pos x="0" y="31"/>
                </a:cxn>
                <a:cxn ang="0">
                  <a:pos x="27" y="4"/>
                </a:cxn>
                <a:cxn ang="0">
                  <a:pos x="27" y="4"/>
                </a:cxn>
                <a:cxn ang="0">
                  <a:pos x="18" y="7"/>
                </a:cxn>
                <a:cxn ang="0">
                  <a:pos x="12" y="27"/>
                </a:cxn>
                <a:cxn ang="0">
                  <a:pos x="17" y="49"/>
                </a:cxn>
                <a:cxn ang="0">
                  <a:pos x="31" y="59"/>
                </a:cxn>
                <a:cxn ang="0">
                  <a:pos x="43" y="52"/>
                </a:cxn>
                <a:cxn ang="0">
                  <a:pos x="46" y="35"/>
                </a:cxn>
                <a:cxn ang="0">
                  <a:pos x="41" y="14"/>
                </a:cxn>
                <a:cxn ang="0">
                  <a:pos x="27" y="4"/>
                </a:cxn>
                <a:cxn ang="0">
                  <a:pos x="27" y="4"/>
                </a:cxn>
                <a:cxn ang="0">
                  <a:pos x="30" y="0"/>
                </a:cxn>
                <a:cxn ang="0">
                  <a:pos x="30" y="0"/>
                </a:cxn>
                <a:cxn ang="0">
                  <a:pos x="30" y="0"/>
                </a:cxn>
              </a:cxnLst>
              <a:rect l="0" t="0" r="r" b="b"/>
              <a:pathLst>
                <a:path w="58" h="62">
                  <a:moveTo>
                    <a:pt x="0" y="31"/>
                  </a:moveTo>
                  <a:lnTo>
                    <a:pt x="0" y="31"/>
                  </a:lnTo>
                  <a:cubicBezTo>
                    <a:pt x="0" y="22"/>
                    <a:pt x="3" y="15"/>
                    <a:pt x="8" y="9"/>
                  </a:cubicBezTo>
                  <a:cubicBezTo>
                    <a:pt x="13" y="3"/>
                    <a:pt x="20" y="0"/>
                    <a:pt x="29" y="0"/>
                  </a:cubicBezTo>
                  <a:cubicBezTo>
                    <a:pt x="37" y="0"/>
                    <a:pt x="44" y="3"/>
                    <a:pt x="50" y="8"/>
                  </a:cubicBezTo>
                  <a:cubicBezTo>
                    <a:pt x="56" y="14"/>
                    <a:pt x="58" y="21"/>
                    <a:pt x="58" y="31"/>
                  </a:cubicBezTo>
                  <a:cubicBezTo>
                    <a:pt x="58" y="39"/>
                    <a:pt x="56" y="47"/>
                    <a:pt x="50" y="53"/>
                  </a:cubicBezTo>
                  <a:cubicBezTo>
                    <a:pt x="45" y="59"/>
                    <a:pt x="38" y="62"/>
                    <a:pt x="29" y="62"/>
                  </a:cubicBezTo>
                  <a:cubicBezTo>
                    <a:pt x="21" y="62"/>
                    <a:pt x="14" y="59"/>
                    <a:pt x="8" y="53"/>
                  </a:cubicBezTo>
                  <a:cubicBezTo>
                    <a:pt x="3" y="47"/>
                    <a:pt x="0" y="40"/>
                    <a:pt x="0" y="31"/>
                  </a:cubicBezTo>
                  <a:lnTo>
                    <a:pt x="0" y="31"/>
                  </a:lnTo>
                  <a:close/>
                  <a:moveTo>
                    <a:pt x="27" y="4"/>
                  </a:moveTo>
                  <a:lnTo>
                    <a:pt x="27" y="4"/>
                  </a:lnTo>
                  <a:cubicBezTo>
                    <a:pt x="24" y="4"/>
                    <a:pt x="21" y="5"/>
                    <a:pt x="18" y="7"/>
                  </a:cubicBezTo>
                  <a:cubicBezTo>
                    <a:pt x="14" y="11"/>
                    <a:pt x="12" y="18"/>
                    <a:pt x="12" y="27"/>
                  </a:cubicBezTo>
                  <a:cubicBezTo>
                    <a:pt x="12" y="35"/>
                    <a:pt x="14" y="42"/>
                    <a:pt x="17" y="49"/>
                  </a:cubicBezTo>
                  <a:cubicBezTo>
                    <a:pt x="20" y="56"/>
                    <a:pt x="25" y="59"/>
                    <a:pt x="31" y="59"/>
                  </a:cubicBezTo>
                  <a:cubicBezTo>
                    <a:pt x="36" y="59"/>
                    <a:pt x="40" y="57"/>
                    <a:pt x="43" y="52"/>
                  </a:cubicBezTo>
                  <a:cubicBezTo>
                    <a:pt x="45" y="48"/>
                    <a:pt x="46" y="42"/>
                    <a:pt x="46" y="35"/>
                  </a:cubicBezTo>
                  <a:cubicBezTo>
                    <a:pt x="46" y="27"/>
                    <a:pt x="45" y="20"/>
                    <a:pt x="41" y="14"/>
                  </a:cubicBezTo>
                  <a:cubicBezTo>
                    <a:pt x="38" y="7"/>
                    <a:pt x="33" y="4"/>
                    <a:pt x="27" y="4"/>
                  </a:cubicBezTo>
                  <a:lnTo>
                    <a:pt x="27" y="4"/>
                  </a:lnTo>
                  <a:close/>
                  <a:moveTo>
                    <a:pt x="30" y="0"/>
                  </a:moveTo>
                  <a:lnTo>
                    <a:pt x="30" y="0"/>
                  </a:lnTo>
                  <a:lnTo>
                    <a:pt x="30"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69" name="Freeform 549"/>
            <p:cNvSpPr>
              <a:spLocks noEditPoints="1"/>
            </p:cNvSpPr>
            <p:nvPr/>
          </p:nvSpPr>
          <p:spPr bwMode="auto">
            <a:xfrm>
              <a:off x="3208" y="8109"/>
              <a:ext cx="65" cy="82"/>
            </a:xfrm>
            <a:custGeom>
              <a:avLst/>
              <a:gdLst/>
              <a:ahLst/>
              <a:cxnLst>
                <a:cxn ang="0">
                  <a:pos x="33" y="26"/>
                </a:cxn>
                <a:cxn ang="0">
                  <a:pos x="33" y="26"/>
                </a:cxn>
                <a:cxn ang="0">
                  <a:pos x="20" y="31"/>
                </a:cxn>
                <a:cxn ang="0">
                  <a:pos x="11" y="44"/>
                </a:cxn>
                <a:cxn ang="0">
                  <a:pos x="15" y="53"/>
                </a:cxn>
                <a:cxn ang="0">
                  <a:pos x="20" y="55"/>
                </a:cxn>
                <a:cxn ang="0">
                  <a:pos x="29" y="52"/>
                </a:cxn>
                <a:cxn ang="0">
                  <a:pos x="33" y="46"/>
                </a:cxn>
                <a:cxn ang="0">
                  <a:pos x="33" y="26"/>
                </a:cxn>
                <a:cxn ang="0">
                  <a:pos x="0" y="49"/>
                </a:cxn>
                <a:cxn ang="0">
                  <a:pos x="0" y="49"/>
                </a:cxn>
                <a:cxn ang="0">
                  <a:pos x="9" y="33"/>
                </a:cxn>
                <a:cxn ang="0">
                  <a:pos x="33" y="23"/>
                </a:cxn>
                <a:cxn ang="0">
                  <a:pos x="33" y="17"/>
                </a:cxn>
                <a:cxn ang="0">
                  <a:pos x="31" y="8"/>
                </a:cxn>
                <a:cxn ang="0">
                  <a:pos x="22" y="4"/>
                </a:cxn>
                <a:cxn ang="0">
                  <a:pos x="16" y="5"/>
                </a:cxn>
                <a:cxn ang="0">
                  <a:pos x="13" y="10"/>
                </a:cxn>
                <a:cxn ang="0">
                  <a:pos x="13" y="13"/>
                </a:cxn>
                <a:cxn ang="0">
                  <a:pos x="14" y="15"/>
                </a:cxn>
                <a:cxn ang="0">
                  <a:pos x="11" y="20"/>
                </a:cxn>
                <a:cxn ang="0">
                  <a:pos x="8" y="21"/>
                </a:cxn>
                <a:cxn ang="0">
                  <a:pos x="4" y="19"/>
                </a:cxn>
                <a:cxn ang="0">
                  <a:pos x="2" y="15"/>
                </a:cxn>
                <a:cxn ang="0">
                  <a:pos x="8" y="5"/>
                </a:cxn>
                <a:cxn ang="0">
                  <a:pos x="24" y="0"/>
                </a:cxn>
                <a:cxn ang="0">
                  <a:pos x="41" y="8"/>
                </a:cxn>
                <a:cxn ang="0">
                  <a:pos x="43" y="21"/>
                </a:cxn>
                <a:cxn ang="0">
                  <a:pos x="43" y="47"/>
                </a:cxn>
                <a:cxn ang="0">
                  <a:pos x="44" y="52"/>
                </a:cxn>
                <a:cxn ang="0">
                  <a:pos x="47" y="55"/>
                </a:cxn>
                <a:cxn ang="0">
                  <a:pos x="50" y="55"/>
                </a:cxn>
                <a:cxn ang="0">
                  <a:pos x="53" y="52"/>
                </a:cxn>
                <a:cxn ang="0">
                  <a:pos x="53" y="56"/>
                </a:cxn>
                <a:cxn ang="0">
                  <a:pos x="49" y="60"/>
                </a:cxn>
                <a:cxn ang="0">
                  <a:pos x="41" y="62"/>
                </a:cxn>
                <a:cxn ang="0">
                  <a:pos x="35" y="59"/>
                </a:cxn>
                <a:cxn ang="0">
                  <a:pos x="33" y="53"/>
                </a:cxn>
                <a:cxn ang="0">
                  <a:pos x="24" y="59"/>
                </a:cxn>
                <a:cxn ang="0">
                  <a:pos x="13" y="62"/>
                </a:cxn>
                <a:cxn ang="0">
                  <a:pos x="4" y="59"/>
                </a:cxn>
                <a:cxn ang="0">
                  <a:pos x="0" y="49"/>
                </a:cxn>
                <a:cxn ang="0">
                  <a:pos x="0" y="49"/>
                </a:cxn>
                <a:cxn ang="0">
                  <a:pos x="24" y="0"/>
                </a:cxn>
                <a:cxn ang="0">
                  <a:pos x="24" y="0"/>
                </a:cxn>
                <a:cxn ang="0">
                  <a:pos x="24" y="0"/>
                </a:cxn>
              </a:cxnLst>
              <a:rect l="0" t="0" r="r" b="b"/>
              <a:pathLst>
                <a:path w="53" h="62">
                  <a:moveTo>
                    <a:pt x="33" y="26"/>
                  </a:moveTo>
                  <a:lnTo>
                    <a:pt x="33" y="26"/>
                  </a:lnTo>
                  <a:cubicBezTo>
                    <a:pt x="28" y="27"/>
                    <a:pt x="24" y="29"/>
                    <a:pt x="20" y="31"/>
                  </a:cubicBezTo>
                  <a:cubicBezTo>
                    <a:pt x="14" y="35"/>
                    <a:pt x="11" y="39"/>
                    <a:pt x="11" y="44"/>
                  </a:cubicBezTo>
                  <a:cubicBezTo>
                    <a:pt x="11" y="48"/>
                    <a:pt x="12" y="51"/>
                    <a:pt x="15" y="53"/>
                  </a:cubicBezTo>
                  <a:cubicBezTo>
                    <a:pt x="17" y="54"/>
                    <a:pt x="18" y="55"/>
                    <a:pt x="20" y="55"/>
                  </a:cubicBezTo>
                  <a:cubicBezTo>
                    <a:pt x="23" y="55"/>
                    <a:pt x="26" y="54"/>
                    <a:pt x="29" y="52"/>
                  </a:cubicBezTo>
                  <a:cubicBezTo>
                    <a:pt x="31" y="51"/>
                    <a:pt x="33" y="49"/>
                    <a:pt x="33" y="46"/>
                  </a:cubicBezTo>
                  <a:lnTo>
                    <a:pt x="33" y="26"/>
                  </a:lnTo>
                  <a:close/>
                  <a:moveTo>
                    <a:pt x="0" y="49"/>
                  </a:moveTo>
                  <a:lnTo>
                    <a:pt x="0" y="49"/>
                  </a:lnTo>
                  <a:cubicBezTo>
                    <a:pt x="0" y="42"/>
                    <a:pt x="3" y="37"/>
                    <a:pt x="9" y="33"/>
                  </a:cubicBezTo>
                  <a:cubicBezTo>
                    <a:pt x="13" y="30"/>
                    <a:pt x="21" y="27"/>
                    <a:pt x="33" y="23"/>
                  </a:cubicBezTo>
                  <a:lnTo>
                    <a:pt x="33" y="17"/>
                  </a:lnTo>
                  <a:cubicBezTo>
                    <a:pt x="33" y="13"/>
                    <a:pt x="32" y="10"/>
                    <a:pt x="31" y="8"/>
                  </a:cubicBezTo>
                  <a:cubicBezTo>
                    <a:pt x="30" y="5"/>
                    <a:pt x="27" y="4"/>
                    <a:pt x="22" y="4"/>
                  </a:cubicBezTo>
                  <a:cubicBezTo>
                    <a:pt x="20" y="4"/>
                    <a:pt x="18" y="4"/>
                    <a:pt x="16" y="5"/>
                  </a:cubicBezTo>
                  <a:cubicBezTo>
                    <a:pt x="14" y="6"/>
                    <a:pt x="13" y="8"/>
                    <a:pt x="13" y="10"/>
                  </a:cubicBezTo>
                  <a:cubicBezTo>
                    <a:pt x="13" y="11"/>
                    <a:pt x="13" y="11"/>
                    <a:pt x="13" y="13"/>
                  </a:cubicBezTo>
                  <a:cubicBezTo>
                    <a:pt x="13" y="14"/>
                    <a:pt x="14" y="15"/>
                    <a:pt x="14" y="15"/>
                  </a:cubicBezTo>
                  <a:cubicBezTo>
                    <a:pt x="14" y="17"/>
                    <a:pt x="13" y="19"/>
                    <a:pt x="11" y="20"/>
                  </a:cubicBezTo>
                  <a:cubicBezTo>
                    <a:pt x="10" y="21"/>
                    <a:pt x="9" y="21"/>
                    <a:pt x="8" y="21"/>
                  </a:cubicBezTo>
                  <a:cubicBezTo>
                    <a:pt x="6" y="21"/>
                    <a:pt x="5" y="20"/>
                    <a:pt x="4" y="19"/>
                  </a:cubicBezTo>
                  <a:cubicBezTo>
                    <a:pt x="2" y="18"/>
                    <a:pt x="2" y="16"/>
                    <a:pt x="2" y="15"/>
                  </a:cubicBezTo>
                  <a:cubicBezTo>
                    <a:pt x="2" y="12"/>
                    <a:pt x="4" y="9"/>
                    <a:pt x="8" y="5"/>
                  </a:cubicBezTo>
                  <a:cubicBezTo>
                    <a:pt x="11" y="2"/>
                    <a:pt x="17" y="0"/>
                    <a:pt x="24" y="0"/>
                  </a:cubicBezTo>
                  <a:cubicBezTo>
                    <a:pt x="32" y="0"/>
                    <a:pt x="38" y="3"/>
                    <a:pt x="41" y="8"/>
                  </a:cubicBezTo>
                  <a:cubicBezTo>
                    <a:pt x="42" y="11"/>
                    <a:pt x="43" y="16"/>
                    <a:pt x="43" y="21"/>
                  </a:cubicBezTo>
                  <a:lnTo>
                    <a:pt x="43" y="47"/>
                  </a:lnTo>
                  <a:cubicBezTo>
                    <a:pt x="43" y="50"/>
                    <a:pt x="43" y="52"/>
                    <a:pt x="44" y="52"/>
                  </a:cubicBezTo>
                  <a:cubicBezTo>
                    <a:pt x="44" y="54"/>
                    <a:pt x="45" y="55"/>
                    <a:pt x="47" y="55"/>
                  </a:cubicBezTo>
                  <a:cubicBezTo>
                    <a:pt x="48" y="55"/>
                    <a:pt x="49" y="55"/>
                    <a:pt x="50" y="55"/>
                  </a:cubicBezTo>
                  <a:cubicBezTo>
                    <a:pt x="50" y="54"/>
                    <a:pt x="51" y="53"/>
                    <a:pt x="53" y="52"/>
                  </a:cubicBezTo>
                  <a:lnTo>
                    <a:pt x="53" y="56"/>
                  </a:lnTo>
                  <a:cubicBezTo>
                    <a:pt x="52" y="57"/>
                    <a:pt x="50" y="59"/>
                    <a:pt x="49" y="60"/>
                  </a:cubicBezTo>
                  <a:cubicBezTo>
                    <a:pt x="46" y="61"/>
                    <a:pt x="44" y="62"/>
                    <a:pt x="41" y="62"/>
                  </a:cubicBezTo>
                  <a:cubicBezTo>
                    <a:pt x="38" y="62"/>
                    <a:pt x="36" y="61"/>
                    <a:pt x="35" y="59"/>
                  </a:cubicBezTo>
                  <a:cubicBezTo>
                    <a:pt x="34" y="58"/>
                    <a:pt x="33" y="55"/>
                    <a:pt x="33" y="53"/>
                  </a:cubicBezTo>
                  <a:cubicBezTo>
                    <a:pt x="29" y="55"/>
                    <a:pt x="27" y="58"/>
                    <a:pt x="24" y="59"/>
                  </a:cubicBezTo>
                  <a:cubicBezTo>
                    <a:pt x="20" y="61"/>
                    <a:pt x="17" y="62"/>
                    <a:pt x="13" y="62"/>
                  </a:cubicBezTo>
                  <a:cubicBezTo>
                    <a:pt x="9" y="62"/>
                    <a:pt x="6" y="61"/>
                    <a:pt x="4" y="59"/>
                  </a:cubicBezTo>
                  <a:cubicBezTo>
                    <a:pt x="1" y="56"/>
                    <a:pt x="0" y="53"/>
                    <a:pt x="0" y="49"/>
                  </a:cubicBezTo>
                  <a:lnTo>
                    <a:pt x="0" y="49"/>
                  </a:lnTo>
                  <a:close/>
                  <a:moveTo>
                    <a:pt x="24" y="0"/>
                  </a:moveTo>
                  <a:lnTo>
                    <a:pt x="24" y="0"/>
                  </a:lnTo>
                  <a:lnTo>
                    <a:pt x="24"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70" name="Freeform 550"/>
            <p:cNvSpPr>
              <a:spLocks noEditPoints="1"/>
            </p:cNvSpPr>
            <p:nvPr/>
          </p:nvSpPr>
          <p:spPr bwMode="auto">
            <a:xfrm>
              <a:off x="3278" y="8071"/>
              <a:ext cx="75" cy="122"/>
            </a:xfrm>
            <a:custGeom>
              <a:avLst/>
              <a:gdLst/>
              <a:ahLst/>
              <a:cxnLst>
                <a:cxn ang="0">
                  <a:pos x="28" y="30"/>
                </a:cxn>
                <a:cxn ang="0">
                  <a:pos x="28" y="30"/>
                </a:cxn>
                <a:cxn ang="0">
                  <a:pos x="37" y="32"/>
                </a:cxn>
                <a:cxn ang="0">
                  <a:pos x="42" y="35"/>
                </a:cxn>
                <a:cxn ang="0">
                  <a:pos x="42" y="15"/>
                </a:cxn>
                <a:cxn ang="0">
                  <a:pos x="41" y="9"/>
                </a:cxn>
                <a:cxn ang="0">
                  <a:pos x="37" y="8"/>
                </a:cxn>
                <a:cxn ang="0">
                  <a:pos x="35" y="8"/>
                </a:cxn>
                <a:cxn ang="0">
                  <a:pos x="33" y="8"/>
                </a:cxn>
                <a:cxn ang="0">
                  <a:pos x="33" y="6"/>
                </a:cxn>
                <a:cxn ang="0">
                  <a:pos x="38" y="5"/>
                </a:cxn>
                <a:cxn ang="0">
                  <a:pos x="44" y="3"/>
                </a:cxn>
                <a:cxn ang="0">
                  <a:pos x="49" y="2"/>
                </a:cxn>
                <a:cxn ang="0">
                  <a:pos x="52" y="0"/>
                </a:cxn>
                <a:cxn ang="0">
                  <a:pos x="53" y="0"/>
                </a:cxn>
                <a:cxn ang="0">
                  <a:pos x="53" y="7"/>
                </a:cxn>
                <a:cxn ang="0">
                  <a:pos x="52" y="15"/>
                </a:cxn>
                <a:cxn ang="0">
                  <a:pos x="52" y="23"/>
                </a:cxn>
                <a:cxn ang="0">
                  <a:pos x="52" y="75"/>
                </a:cxn>
                <a:cxn ang="0">
                  <a:pos x="53" y="81"/>
                </a:cxn>
                <a:cxn ang="0">
                  <a:pos x="59" y="83"/>
                </a:cxn>
                <a:cxn ang="0">
                  <a:pos x="60" y="83"/>
                </a:cxn>
                <a:cxn ang="0">
                  <a:pos x="62" y="83"/>
                </a:cxn>
                <a:cxn ang="0">
                  <a:pos x="62" y="85"/>
                </a:cxn>
                <a:cxn ang="0">
                  <a:pos x="52" y="88"/>
                </a:cxn>
                <a:cxn ang="0">
                  <a:pos x="42" y="92"/>
                </a:cxn>
                <a:cxn ang="0">
                  <a:pos x="42" y="91"/>
                </a:cxn>
                <a:cxn ang="0">
                  <a:pos x="42" y="83"/>
                </a:cxn>
                <a:cxn ang="0">
                  <a:pos x="35" y="89"/>
                </a:cxn>
                <a:cxn ang="0">
                  <a:pos x="25" y="92"/>
                </a:cxn>
                <a:cxn ang="0">
                  <a:pos x="7" y="83"/>
                </a:cxn>
                <a:cxn ang="0">
                  <a:pos x="0" y="64"/>
                </a:cxn>
                <a:cxn ang="0">
                  <a:pos x="8" y="40"/>
                </a:cxn>
                <a:cxn ang="0">
                  <a:pos x="28" y="30"/>
                </a:cxn>
                <a:cxn ang="0">
                  <a:pos x="28" y="30"/>
                </a:cxn>
                <a:cxn ang="0">
                  <a:pos x="30" y="85"/>
                </a:cxn>
                <a:cxn ang="0">
                  <a:pos x="30" y="85"/>
                </a:cxn>
                <a:cxn ang="0">
                  <a:pos x="39" y="82"/>
                </a:cxn>
                <a:cxn ang="0">
                  <a:pos x="42" y="76"/>
                </a:cxn>
                <a:cxn ang="0">
                  <a:pos x="42" y="49"/>
                </a:cxn>
                <a:cxn ang="0">
                  <a:pos x="37" y="37"/>
                </a:cxn>
                <a:cxn ang="0">
                  <a:pos x="28" y="33"/>
                </a:cxn>
                <a:cxn ang="0">
                  <a:pos x="16" y="40"/>
                </a:cxn>
                <a:cxn ang="0">
                  <a:pos x="11" y="58"/>
                </a:cxn>
                <a:cxn ang="0">
                  <a:pos x="16" y="77"/>
                </a:cxn>
                <a:cxn ang="0">
                  <a:pos x="30" y="85"/>
                </a:cxn>
                <a:cxn ang="0">
                  <a:pos x="30" y="85"/>
                </a:cxn>
              </a:cxnLst>
              <a:rect l="0" t="0" r="r" b="b"/>
              <a:pathLst>
                <a:path w="62" h="92">
                  <a:moveTo>
                    <a:pt x="28" y="30"/>
                  </a:moveTo>
                  <a:lnTo>
                    <a:pt x="28" y="30"/>
                  </a:lnTo>
                  <a:cubicBezTo>
                    <a:pt x="31" y="30"/>
                    <a:pt x="34" y="30"/>
                    <a:pt x="37" y="32"/>
                  </a:cubicBezTo>
                  <a:cubicBezTo>
                    <a:pt x="38" y="33"/>
                    <a:pt x="40" y="34"/>
                    <a:pt x="42" y="35"/>
                  </a:cubicBezTo>
                  <a:lnTo>
                    <a:pt x="42" y="15"/>
                  </a:lnTo>
                  <a:cubicBezTo>
                    <a:pt x="42" y="12"/>
                    <a:pt x="41" y="10"/>
                    <a:pt x="41" y="9"/>
                  </a:cubicBezTo>
                  <a:cubicBezTo>
                    <a:pt x="40" y="8"/>
                    <a:pt x="39" y="8"/>
                    <a:pt x="37" y="8"/>
                  </a:cubicBezTo>
                  <a:cubicBezTo>
                    <a:pt x="36" y="8"/>
                    <a:pt x="36" y="8"/>
                    <a:pt x="35" y="8"/>
                  </a:cubicBezTo>
                  <a:cubicBezTo>
                    <a:pt x="35" y="8"/>
                    <a:pt x="34" y="8"/>
                    <a:pt x="33" y="8"/>
                  </a:cubicBezTo>
                  <a:lnTo>
                    <a:pt x="33" y="6"/>
                  </a:lnTo>
                  <a:lnTo>
                    <a:pt x="38" y="5"/>
                  </a:lnTo>
                  <a:cubicBezTo>
                    <a:pt x="40" y="4"/>
                    <a:pt x="42" y="4"/>
                    <a:pt x="44" y="3"/>
                  </a:cubicBezTo>
                  <a:cubicBezTo>
                    <a:pt x="46" y="3"/>
                    <a:pt x="47" y="2"/>
                    <a:pt x="49" y="2"/>
                  </a:cubicBezTo>
                  <a:cubicBezTo>
                    <a:pt x="50" y="1"/>
                    <a:pt x="51" y="1"/>
                    <a:pt x="52" y="0"/>
                  </a:cubicBezTo>
                  <a:lnTo>
                    <a:pt x="53" y="0"/>
                  </a:lnTo>
                  <a:lnTo>
                    <a:pt x="53" y="7"/>
                  </a:lnTo>
                  <a:cubicBezTo>
                    <a:pt x="53" y="10"/>
                    <a:pt x="52" y="12"/>
                    <a:pt x="52" y="15"/>
                  </a:cubicBezTo>
                  <a:cubicBezTo>
                    <a:pt x="52" y="17"/>
                    <a:pt x="52" y="20"/>
                    <a:pt x="52" y="23"/>
                  </a:cubicBezTo>
                  <a:lnTo>
                    <a:pt x="52" y="75"/>
                  </a:lnTo>
                  <a:cubicBezTo>
                    <a:pt x="52" y="78"/>
                    <a:pt x="53" y="80"/>
                    <a:pt x="53" y="81"/>
                  </a:cubicBezTo>
                  <a:cubicBezTo>
                    <a:pt x="54" y="82"/>
                    <a:pt x="56" y="83"/>
                    <a:pt x="59" y="83"/>
                  </a:cubicBezTo>
                  <a:cubicBezTo>
                    <a:pt x="59" y="83"/>
                    <a:pt x="60" y="83"/>
                    <a:pt x="60" y="83"/>
                  </a:cubicBezTo>
                  <a:cubicBezTo>
                    <a:pt x="61" y="83"/>
                    <a:pt x="61" y="83"/>
                    <a:pt x="62" y="83"/>
                  </a:cubicBezTo>
                  <a:lnTo>
                    <a:pt x="62" y="85"/>
                  </a:lnTo>
                  <a:cubicBezTo>
                    <a:pt x="61" y="85"/>
                    <a:pt x="58" y="86"/>
                    <a:pt x="52" y="88"/>
                  </a:cubicBezTo>
                  <a:lnTo>
                    <a:pt x="42" y="92"/>
                  </a:lnTo>
                  <a:lnTo>
                    <a:pt x="42" y="91"/>
                  </a:lnTo>
                  <a:lnTo>
                    <a:pt x="42" y="83"/>
                  </a:lnTo>
                  <a:cubicBezTo>
                    <a:pt x="39" y="86"/>
                    <a:pt x="37" y="88"/>
                    <a:pt x="35" y="89"/>
                  </a:cubicBezTo>
                  <a:cubicBezTo>
                    <a:pt x="32" y="91"/>
                    <a:pt x="29" y="92"/>
                    <a:pt x="25" y="92"/>
                  </a:cubicBezTo>
                  <a:cubicBezTo>
                    <a:pt x="17" y="92"/>
                    <a:pt x="11" y="89"/>
                    <a:pt x="7" y="83"/>
                  </a:cubicBezTo>
                  <a:cubicBezTo>
                    <a:pt x="2" y="78"/>
                    <a:pt x="0" y="71"/>
                    <a:pt x="0" y="64"/>
                  </a:cubicBezTo>
                  <a:cubicBezTo>
                    <a:pt x="0" y="54"/>
                    <a:pt x="3" y="46"/>
                    <a:pt x="8" y="40"/>
                  </a:cubicBezTo>
                  <a:cubicBezTo>
                    <a:pt x="14" y="33"/>
                    <a:pt x="20" y="30"/>
                    <a:pt x="28" y="30"/>
                  </a:cubicBezTo>
                  <a:lnTo>
                    <a:pt x="28" y="30"/>
                  </a:lnTo>
                  <a:close/>
                  <a:moveTo>
                    <a:pt x="30" y="85"/>
                  </a:moveTo>
                  <a:lnTo>
                    <a:pt x="30" y="85"/>
                  </a:lnTo>
                  <a:cubicBezTo>
                    <a:pt x="34" y="85"/>
                    <a:pt x="37" y="84"/>
                    <a:pt x="39" y="82"/>
                  </a:cubicBezTo>
                  <a:cubicBezTo>
                    <a:pt x="41" y="80"/>
                    <a:pt x="42" y="78"/>
                    <a:pt x="42" y="76"/>
                  </a:cubicBezTo>
                  <a:lnTo>
                    <a:pt x="42" y="49"/>
                  </a:lnTo>
                  <a:cubicBezTo>
                    <a:pt x="42" y="43"/>
                    <a:pt x="40" y="39"/>
                    <a:pt x="37" y="37"/>
                  </a:cubicBezTo>
                  <a:cubicBezTo>
                    <a:pt x="34" y="34"/>
                    <a:pt x="31" y="33"/>
                    <a:pt x="28" y="33"/>
                  </a:cubicBezTo>
                  <a:cubicBezTo>
                    <a:pt x="23" y="33"/>
                    <a:pt x="19" y="36"/>
                    <a:pt x="16" y="40"/>
                  </a:cubicBezTo>
                  <a:cubicBezTo>
                    <a:pt x="13" y="45"/>
                    <a:pt x="11" y="51"/>
                    <a:pt x="11" y="58"/>
                  </a:cubicBezTo>
                  <a:cubicBezTo>
                    <a:pt x="11" y="65"/>
                    <a:pt x="13" y="71"/>
                    <a:pt x="16" y="77"/>
                  </a:cubicBezTo>
                  <a:cubicBezTo>
                    <a:pt x="19" y="82"/>
                    <a:pt x="24" y="85"/>
                    <a:pt x="30" y="85"/>
                  </a:cubicBezTo>
                  <a:lnTo>
                    <a:pt x="30" y="8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71" name="Freeform 551"/>
            <p:cNvSpPr>
              <a:spLocks/>
            </p:cNvSpPr>
            <p:nvPr/>
          </p:nvSpPr>
          <p:spPr bwMode="auto">
            <a:xfrm>
              <a:off x="3398" y="8071"/>
              <a:ext cx="57" cy="119"/>
            </a:xfrm>
            <a:custGeom>
              <a:avLst/>
              <a:gdLst/>
              <a:ahLst/>
              <a:cxnLst>
                <a:cxn ang="0">
                  <a:pos x="0" y="89"/>
                </a:cxn>
                <a:cxn ang="0">
                  <a:pos x="0" y="89"/>
                </a:cxn>
                <a:cxn ang="0">
                  <a:pos x="9" y="86"/>
                </a:cxn>
                <a:cxn ang="0">
                  <a:pos x="11" y="77"/>
                </a:cxn>
                <a:cxn ang="0">
                  <a:pos x="11" y="35"/>
                </a:cxn>
                <a:cxn ang="0">
                  <a:pos x="0" y="35"/>
                </a:cxn>
                <a:cxn ang="0">
                  <a:pos x="0" y="31"/>
                </a:cxn>
                <a:cxn ang="0">
                  <a:pos x="11" y="31"/>
                </a:cxn>
                <a:cxn ang="0">
                  <a:pos x="13" y="14"/>
                </a:cxn>
                <a:cxn ang="0">
                  <a:pos x="33" y="0"/>
                </a:cxn>
                <a:cxn ang="0">
                  <a:pos x="43" y="3"/>
                </a:cxn>
                <a:cxn ang="0">
                  <a:pos x="47" y="9"/>
                </a:cxn>
                <a:cxn ang="0">
                  <a:pos x="46" y="12"/>
                </a:cxn>
                <a:cxn ang="0">
                  <a:pos x="42" y="14"/>
                </a:cxn>
                <a:cxn ang="0">
                  <a:pos x="39" y="13"/>
                </a:cxn>
                <a:cxn ang="0">
                  <a:pos x="36" y="9"/>
                </a:cxn>
                <a:cxn ang="0">
                  <a:pos x="35" y="7"/>
                </a:cxn>
                <a:cxn ang="0">
                  <a:pos x="33" y="5"/>
                </a:cxn>
                <a:cxn ang="0">
                  <a:pos x="29" y="4"/>
                </a:cxn>
                <a:cxn ang="0">
                  <a:pos x="22" y="9"/>
                </a:cxn>
                <a:cxn ang="0">
                  <a:pos x="22" y="16"/>
                </a:cxn>
                <a:cxn ang="0">
                  <a:pos x="22" y="31"/>
                </a:cxn>
                <a:cxn ang="0">
                  <a:pos x="38" y="31"/>
                </a:cxn>
                <a:cxn ang="0">
                  <a:pos x="38" y="35"/>
                </a:cxn>
                <a:cxn ang="0">
                  <a:pos x="22" y="35"/>
                </a:cxn>
                <a:cxn ang="0">
                  <a:pos x="22" y="77"/>
                </a:cxn>
                <a:cxn ang="0">
                  <a:pos x="24" y="86"/>
                </a:cxn>
                <a:cxn ang="0">
                  <a:pos x="34" y="89"/>
                </a:cxn>
                <a:cxn ang="0">
                  <a:pos x="34" y="90"/>
                </a:cxn>
                <a:cxn ang="0">
                  <a:pos x="0" y="90"/>
                </a:cxn>
                <a:cxn ang="0">
                  <a:pos x="0" y="89"/>
                </a:cxn>
              </a:cxnLst>
              <a:rect l="0" t="0" r="r" b="b"/>
              <a:pathLst>
                <a:path w="47" h="90">
                  <a:moveTo>
                    <a:pt x="0" y="89"/>
                  </a:moveTo>
                  <a:lnTo>
                    <a:pt x="0" y="89"/>
                  </a:lnTo>
                  <a:cubicBezTo>
                    <a:pt x="4" y="88"/>
                    <a:pt x="7" y="88"/>
                    <a:pt x="9" y="86"/>
                  </a:cubicBezTo>
                  <a:cubicBezTo>
                    <a:pt x="10" y="85"/>
                    <a:pt x="11" y="82"/>
                    <a:pt x="11" y="77"/>
                  </a:cubicBezTo>
                  <a:lnTo>
                    <a:pt x="11" y="35"/>
                  </a:lnTo>
                  <a:lnTo>
                    <a:pt x="0" y="35"/>
                  </a:lnTo>
                  <a:lnTo>
                    <a:pt x="0" y="31"/>
                  </a:lnTo>
                  <a:lnTo>
                    <a:pt x="11" y="31"/>
                  </a:lnTo>
                  <a:cubicBezTo>
                    <a:pt x="11" y="24"/>
                    <a:pt x="12" y="19"/>
                    <a:pt x="13" y="14"/>
                  </a:cubicBezTo>
                  <a:cubicBezTo>
                    <a:pt x="17" y="5"/>
                    <a:pt x="23" y="0"/>
                    <a:pt x="33" y="0"/>
                  </a:cubicBezTo>
                  <a:cubicBezTo>
                    <a:pt x="37" y="0"/>
                    <a:pt x="40" y="1"/>
                    <a:pt x="43" y="3"/>
                  </a:cubicBezTo>
                  <a:cubicBezTo>
                    <a:pt x="46" y="4"/>
                    <a:pt x="47" y="6"/>
                    <a:pt x="47" y="9"/>
                  </a:cubicBezTo>
                  <a:cubicBezTo>
                    <a:pt x="47" y="10"/>
                    <a:pt x="47" y="11"/>
                    <a:pt x="46" y="12"/>
                  </a:cubicBezTo>
                  <a:cubicBezTo>
                    <a:pt x="45" y="14"/>
                    <a:pt x="44" y="14"/>
                    <a:pt x="42" y="14"/>
                  </a:cubicBezTo>
                  <a:cubicBezTo>
                    <a:pt x="41" y="14"/>
                    <a:pt x="40" y="14"/>
                    <a:pt x="39" y="13"/>
                  </a:cubicBezTo>
                  <a:cubicBezTo>
                    <a:pt x="38" y="12"/>
                    <a:pt x="37" y="11"/>
                    <a:pt x="36" y="9"/>
                  </a:cubicBezTo>
                  <a:lnTo>
                    <a:pt x="35" y="7"/>
                  </a:lnTo>
                  <a:cubicBezTo>
                    <a:pt x="34" y="6"/>
                    <a:pt x="33" y="6"/>
                    <a:pt x="33" y="5"/>
                  </a:cubicBezTo>
                  <a:cubicBezTo>
                    <a:pt x="32" y="4"/>
                    <a:pt x="31" y="4"/>
                    <a:pt x="29" y="4"/>
                  </a:cubicBezTo>
                  <a:cubicBezTo>
                    <a:pt x="26" y="4"/>
                    <a:pt x="24" y="6"/>
                    <a:pt x="22" y="9"/>
                  </a:cubicBezTo>
                  <a:cubicBezTo>
                    <a:pt x="22" y="11"/>
                    <a:pt x="22" y="13"/>
                    <a:pt x="22" y="16"/>
                  </a:cubicBezTo>
                  <a:lnTo>
                    <a:pt x="22" y="31"/>
                  </a:lnTo>
                  <a:lnTo>
                    <a:pt x="38" y="31"/>
                  </a:lnTo>
                  <a:lnTo>
                    <a:pt x="38" y="35"/>
                  </a:lnTo>
                  <a:lnTo>
                    <a:pt x="22" y="35"/>
                  </a:lnTo>
                  <a:lnTo>
                    <a:pt x="22" y="77"/>
                  </a:lnTo>
                  <a:cubicBezTo>
                    <a:pt x="22" y="82"/>
                    <a:pt x="22" y="85"/>
                    <a:pt x="24" y="86"/>
                  </a:cubicBezTo>
                  <a:cubicBezTo>
                    <a:pt x="25" y="87"/>
                    <a:pt x="28" y="88"/>
                    <a:pt x="34" y="89"/>
                  </a:cubicBezTo>
                  <a:lnTo>
                    <a:pt x="34" y="90"/>
                  </a:lnTo>
                  <a:lnTo>
                    <a:pt x="0" y="90"/>
                  </a:lnTo>
                  <a:lnTo>
                    <a:pt x="0" y="8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72" name="Freeform 552"/>
            <p:cNvSpPr>
              <a:spLocks noEditPoints="1"/>
            </p:cNvSpPr>
            <p:nvPr/>
          </p:nvSpPr>
          <p:spPr bwMode="auto">
            <a:xfrm>
              <a:off x="3453" y="8109"/>
              <a:ext cx="66" cy="82"/>
            </a:xfrm>
            <a:custGeom>
              <a:avLst/>
              <a:gdLst/>
              <a:ahLst/>
              <a:cxnLst>
                <a:cxn ang="0">
                  <a:pos x="33" y="26"/>
                </a:cxn>
                <a:cxn ang="0">
                  <a:pos x="33" y="26"/>
                </a:cxn>
                <a:cxn ang="0">
                  <a:pos x="21" y="31"/>
                </a:cxn>
                <a:cxn ang="0">
                  <a:pos x="11" y="44"/>
                </a:cxn>
                <a:cxn ang="0">
                  <a:pos x="15" y="53"/>
                </a:cxn>
                <a:cxn ang="0">
                  <a:pos x="21" y="55"/>
                </a:cxn>
                <a:cxn ang="0">
                  <a:pos x="29" y="52"/>
                </a:cxn>
                <a:cxn ang="0">
                  <a:pos x="33" y="46"/>
                </a:cxn>
                <a:cxn ang="0">
                  <a:pos x="33" y="26"/>
                </a:cxn>
                <a:cxn ang="0">
                  <a:pos x="0" y="49"/>
                </a:cxn>
                <a:cxn ang="0">
                  <a:pos x="0" y="49"/>
                </a:cxn>
                <a:cxn ang="0">
                  <a:pos x="9" y="33"/>
                </a:cxn>
                <a:cxn ang="0">
                  <a:pos x="33" y="23"/>
                </a:cxn>
                <a:cxn ang="0">
                  <a:pos x="33" y="17"/>
                </a:cxn>
                <a:cxn ang="0">
                  <a:pos x="32" y="8"/>
                </a:cxn>
                <a:cxn ang="0">
                  <a:pos x="23" y="4"/>
                </a:cxn>
                <a:cxn ang="0">
                  <a:pos x="16" y="5"/>
                </a:cxn>
                <a:cxn ang="0">
                  <a:pos x="13" y="10"/>
                </a:cxn>
                <a:cxn ang="0">
                  <a:pos x="14" y="13"/>
                </a:cxn>
                <a:cxn ang="0">
                  <a:pos x="14" y="15"/>
                </a:cxn>
                <a:cxn ang="0">
                  <a:pos x="12" y="20"/>
                </a:cxn>
                <a:cxn ang="0">
                  <a:pos x="8" y="21"/>
                </a:cxn>
                <a:cxn ang="0">
                  <a:pos x="4" y="19"/>
                </a:cxn>
                <a:cxn ang="0">
                  <a:pos x="2" y="15"/>
                </a:cxn>
                <a:cxn ang="0">
                  <a:pos x="8" y="5"/>
                </a:cxn>
                <a:cxn ang="0">
                  <a:pos x="24" y="0"/>
                </a:cxn>
                <a:cxn ang="0">
                  <a:pos x="41" y="8"/>
                </a:cxn>
                <a:cxn ang="0">
                  <a:pos x="44" y="21"/>
                </a:cxn>
                <a:cxn ang="0">
                  <a:pos x="44" y="47"/>
                </a:cxn>
                <a:cxn ang="0">
                  <a:pos x="44" y="52"/>
                </a:cxn>
                <a:cxn ang="0">
                  <a:pos x="48" y="55"/>
                </a:cxn>
                <a:cxn ang="0">
                  <a:pos x="50" y="55"/>
                </a:cxn>
                <a:cxn ang="0">
                  <a:pos x="54" y="52"/>
                </a:cxn>
                <a:cxn ang="0">
                  <a:pos x="54" y="56"/>
                </a:cxn>
                <a:cxn ang="0">
                  <a:pos x="49" y="60"/>
                </a:cxn>
                <a:cxn ang="0">
                  <a:pos x="42" y="62"/>
                </a:cxn>
                <a:cxn ang="0">
                  <a:pos x="35" y="59"/>
                </a:cxn>
                <a:cxn ang="0">
                  <a:pos x="33" y="53"/>
                </a:cxn>
                <a:cxn ang="0">
                  <a:pos x="25" y="59"/>
                </a:cxn>
                <a:cxn ang="0">
                  <a:pos x="14" y="62"/>
                </a:cxn>
                <a:cxn ang="0">
                  <a:pos x="4" y="59"/>
                </a:cxn>
                <a:cxn ang="0">
                  <a:pos x="0" y="49"/>
                </a:cxn>
                <a:cxn ang="0">
                  <a:pos x="0" y="49"/>
                </a:cxn>
                <a:cxn ang="0">
                  <a:pos x="25" y="0"/>
                </a:cxn>
                <a:cxn ang="0">
                  <a:pos x="25" y="0"/>
                </a:cxn>
                <a:cxn ang="0">
                  <a:pos x="25" y="0"/>
                </a:cxn>
              </a:cxnLst>
              <a:rect l="0" t="0" r="r" b="b"/>
              <a:pathLst>
                <a:path w="54" h="62">
                  <a:moveTo>
                    <a:pt x="33" y="26"/>
                  </a:moveTo>
                  <a:lnTo>
                    <a:pt x="33" y="26"/>
                  </a:lnTo>
                  <a:cubicBezTo>
                    <a:pt x="28" y="27"/>
                    <a:pt x="24" y="29"/>
                    <a:pt x="21" y="31"/>
                  </a:cubicBezTo>
                  <a:cubicBezTo>
                    <a:pt x="15" y="35"/>
                    <a:pt x="11" y="39"/>
                    <a:pt x="11" y="44"/>
                  </a:cubicBezTo>
                  <a:cubicBezTo>
                    <a:pt x="11" y="48"/>
                    <a:pt x="13" y="51"/>
                    <a:pt x="15" y="53"/>
                  </a:cubicBezTo>
                  <a:cubicBezTo>
                    <a:pt x="17" y="54"/>
                    <a:pt x="19" y="55"/>
                    <a:pt x="21" y="55"/>
                  </a:cubicBezTo>
                  <a:cubicBezTo>
                    <a:pt x="24" y="55"/>
                    <a:pt x="27" y="54"/>
                    <a:pt x="29" y="52"/>
                  </a:cubicBezTo>
                  <a:cubicBezTo>
                    <a:pt x="32" y="51"/>
                    <a:pt x="33" y="49"/>
                    <a:pt x="33" y="46"/>
                  </a:cubicBezTo>
                  <a:lnTo>
                    <a:pt x="33" y="26"/>
                  </a:lnTo>
                  <a:close/>
                  <a:moveTo>
                    <a:pt x="0" y="49"/>
                  </a:moveTo>
                  <a:lnTo>
                    <a:pt x="0" y="49"/>
                  </a:lnTo>
                  <a:cubicBezTo>
                    <a:pt x="0" y="42"/>
                    <a:pt x="3" y="37"/>
                    <a:pt x="9" y="33"/>
                  </a:cubicBezTo>
                  <a:cubicBezTo>
                    <a:pt x="13" y="30"/>
                    <a:pt x="21" y="27"/>
                    <a:pt x="33" y="23"/>
                  </a:cubicBezTo>
                  <a:lnTo>
                    <a:pt x="33" y="17"/>
                  </a:lnTo>
                  <a:cubicBezTo>
                    <a:pt x="33" y="13"/>
                    <a:pt x="33" y="10"/>
                    <a:pt x="32" y="8"/>
                  </a:cubicBezTo>
                  <a:cubicBezTo>
                    <a:pt x="30" y="5"/>
                    <a:pt x="27" y="4"/>
                    <a:pt x="23" y="4"/>
                  </a:cubicBezTo>
                  <a:cubicBezTo>
                    <a:pt x="20" y="4"/>
                    <a:pt x="18" y="4"/>
                    <a:pt x="16" y="5"/>
                  </a:cubicBezTo>
                  <a:cubicBezTo>
                    <a:pt x="14" y="6"/>
                    <a:pt x="13" y="8"/>
                    <a:pt x="13" y="10"/>
                  </a:cubicBezTo>
                  <a:cubicBezTo>
                    <a:pt x="13" y="11"/>
                    <a:pt x="14" y="11"/>
                    <a:pt x="14" y="13"/>
                  </a:cubicBezTo>
                  <a:cubicBezTo>
                    <a:pt x="14" y="14"/>
                    <a:pt x="14" y="15"/>
                    <a:pt x="14" y="15"/>
                  </a:cubicBezTo>
                  <a:cubicBezTo>
                    <a:pt x="14" y="17"/>
                    <a:pt x="13" y="19"/>
                    <a:pt x="12" y="20"/>
                  </a:cubicBezTo>
                  <a:cubicBezTo>
                    <a:pt x="11" y="21"/>
                    <a:pt x="10" y="21"/>
                    <a:pt x="8" y="21"/>
                  </a:cubicBezTo>
                  <a:cubicBezTo>
                    <a:pt x="7" y="21"/>
                    <a:pt x="5" y="20"/>
                    <a:pt x="4" y="19"/>
                  </a:cubicBezTo>
                  <a:cubicBezTo>
                    <a:pt x="3" y="18"/>
                    <a:pt x="2" y="16"/>
                    <a:pt x="2" y="15"/>
                  </a:cubicBezTo>
                  <a:cubicBezTo>
                    <a:pt x="2" y="12"/>
                    <a:pt x="4" y="9"/>
                    <a:pt x="8" y="5"/>
                  </a:cubicBezTo>
                  <a:cubicBezTo>
                    <a:pt x="12" y="2"/>
                    <a:pt x="17" y="0"/>
                    <a:pt x="24" y="0"/>
                  </a:cubicBezTo>
                  <a:cubicBezTo>
                    <a:pt x="33" y="0"/>
                    <a:pt x="38" y="3"/>
                    <a:pt x="41" y="8"/>
                  </a:cubicBezTo>
                  <a:cubicBezTo>
                    <a:pt x="43" y="11"/>
                    <a:pt x="44" y="16"/>
                    <a:pt x="44" y="21"/>
                  </a:cubicBezTo>
                  <a:lnTo>
                    <a:pt x="44" y="47"/>
                  </a:lnTo>
                  <a:cubicBezTo>
                    <a:pt x="44" y="50"/>
                    <a:pt x="44" y="52"/>
                    <a:pt x="44" y="52"/>
                  </a:cubicBezTo>
                  <a:cubicBezTo>
                    <a:pt x="45" y="54"/>
                    <a:pt x="46" y="55"/>
                    <a:pt x="48" y="55"/>
                  </a:cubicBezTo>
                  <a:cubicBezTo>
                    <a:pt x="49" y="55"/>
                    <a:pt x="50" y="55"/>
                    <a:pt x="50" y="55"/>
                  </a:cubicBezTo>
                  <a:cubicBezTo>
                    <a:pt x="51" y="54"/>
                    <a:pt x="52" y="53"/>
                    <a:pt x="54" y="52"/>
                  </a:cubicBezTo>
                  <a:lnTo>
                    <a:pt x="54" y="56"/>
                  </a:lnTo>
                  <a:cubicBezTo>
                    <a:pt x="52" y="57"/>
                    <a:pt x="51" y="59"/>
                    <a:pt x="49" y="60"/>
                  </a:cubicBezTo>
                  <a:cubicBezTo>
                    <a:pt x="47" y="61"/>
                    <a:pt x="44" y="62"/>
                    <a:pt x="42" y="62"/>
                  </a:cubicBezTo>
                  <a:cubicBezTo>
                    <a:pt x="39" y="62"/>
                    <a:pt x="37" y="61"/>
                    <a:pt x="35" y="59"/>
                  </a:cubicBezTo>
                  <a:cubicBezTo>
                    <a:pt x="34" y="58"/>
                    <a:pt x="33" y="55"/>
                    <a:pt x="33" y="53"/>
                  </a:cubicBezTo>
                  <a:cubicBezTo>
                    <a:pt x="30" y="55"/>
                    <a:pt x="27" y="58"/>
                    <a:pt x="25" y="59"/>
                  </a:cubicBezTo>
                  <a:cubicBezTo>
                    <a:pt x="21" y="61"/>
                    <a:pt x="17" y="62"/>
                    <a:pt x="14" y="62"/>
                  </a:cubicBezTo>
                  <a:cubicBezTo>
                    <a:pt x="10" y="62"/>
                    <a:pt x="7" y="61"/>
                    <a:pt x="4" y="59"/>
                  </a:cubicBezTo>
                  <a:cubicBezTo>
                    <a:pt x="1" y="56"/>
                    <a:pt x="0" y="53"/>
                    <a:pt x="0" y="49"/>
                  </a:cubicBezTo>
                  <a:lnTo>
                    <a:pt x="0" y="49"/>
                  </a:lnTo>
                  <a:close/>
                  <a:moveTo>
                    <a:pt x="25" y="0"/>
                  </a:moveTo>
                  <a:lnTo>
                    <a:pt x="25" y="0"/>
                  </a:lnTo>
                  <a:lnTo>
                    <a:pt x="25"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73" name="Freeform 553"/>
            <p:cNvSpPr>
              <a:spLocks noEditPoints="1"/>
            </p:cNvSpPr>
            <p:nvPr/>
          </p:nvSpPr>
          <p:spPr bwMode="auto">
            <a:xfrm>
              <a:off x="3522" y="8111"/>
              <a:ext cx="64" cy="82"/>
            </a:xfrm>
            <a:custGeom>
              <a:avLst/>
              <a:gdLst/>
              <a:ahLst/>
              <a:cxnLst>
                <a:cxn ang="0">
                  <a:pos x="30" y="0"/>
                </a:cxn>
                <a:cxn ang="0">
                  <a:pos x="30" y="0"/>
                </a:cxn>
                <a:cxn ang="0">
                  <a:pos x="44" y="4"/>
                </a:cxn>
                <a:cxn ang="0">
                  <a:pos x="50" y="13"/>
                </a:cxn>
                <a:cxn ang="0">
                  <a:pos x="48" y="17"/>
                </a:cxn>
                <a:cxn ang="0">
                  <a:pos x="44" y="19"/>
                </a:cxn>
                <a:cxn ang="0">
                  <a:pos x="40" y="17"/>
                </a:cxn>
                <a:cxn ang="0">
                  <a:pos x="37" y="13"/>
                </a:cxn>
                <a:cxn ang="0">
                  <a:pos x="37" y="10"/>
                </a:cxn>
                <a:cxn ang="0">
                  <a:pos x="34" y="5"/>
                </a:cxn>
                <a:cxn ang="0">
                  <a:pos x="28" y="3"/>
                </a:cxn>
                <a:cxn ang="0">
                  <a:pos x="16" y="10"/>
                </a:cxn>
                <a:cxn ang="0">
                  <a:pos x="11" y="27"/>
                </a:cxn>
                <a:cxn ang="0">
                  <a:pos x="16" y="44"/>
                </a:cxn>
                <a:cxn ang="0">
                  <a:pos x="31" y="52"/>
                </a:cxn>
                <a:cxn ang="0">
                  <a:pos x="43" y="48"/>
                </a:cxn>
                <a:cxn ang="0">
                  <a:pos x="50" y="40"/>
                </a:cxn>
                <a:cxn ang="0">
                  <a:pos x="52" y="41"/>
                </a:cxn>
                <a:cxn ang="0">
                  <a:pos x="44" y="53"/>
                </a:cxn>
                <a:cxn ang="0">
                  <a:pos x="26" y="62"/>
                </a:cxn>
                <a:cxn ang="0">
                  <a:pos x="8" y="54"/>
                </a:cxn>
                <a:cxn ang="0">
                  <a:pos x="0" y="32"/>
                </a:cxn>
                <a:cxn ang="0">
                  <a:pos x="9" y="9"/>
                </a:cxn>
                <a:cxn ang="0">
                  <a:pos x="30" y="0"/>
                </a:cxn>
                <a:cxn ang="0">
                  <a:pos x="30" y="0"/>
                </a:cxn>
                <a:cxn ang="0">
                  <a:pos x="27" y="0"/>
                </a:cxn>
                <a:cxn ang="0">
                  <a:pos x="27" y="0"/>
                </a:cxn>
                <a:cxn ang="0">
                  <a:pos x="27" y="0"/>
                </a:cxn>
              </a:cxnLst>
              <a:rect l="0" t="0" r="r" b="b"/>
              <a:pathLst>
                <a:path w="52" h="62">
                  <a:moveTo>
                    <a:pt x="30" y="0"/>
                  </a:moveTo>
                  <a:lnTo>
                    <a:pt x="30" y="0"/>
                  </a:lnTo>
                  <a:cubicBezTo>
                    <a:pt x="35" y="0"/>
                    <a:pt x="40" y="1"/>
                    <a:pt x="44" y="4"/>
                  </a:cubicBezTo>
                  <a:cubicBezTo>
                    <a:pt x="48" y="7"/>
                    <a:pt x="50" y="10"/>
                    <a:pt x="50" y="13"/>
                  </a:cubicBezTo>
                  <a:cubicBezTo>
                    <a:pt x="50" y="14"/>
                    <a:pt x="49" y="16"/>
                    <a:pt x="48" y="17"/>
                  </a:cubicBezTo>
                  <a:cubicBezTo>
                    <a:pt x="47" y="18"/>
                    <a:pt x="46" y="19"/>
                    <a:pt x="44" y="19"/>
                  </a:cubicBezTo>
                  <a:cubicBezTo>
                    <a:pt x="42" y="19"/>
                    <a:pt x="41" y="18"/>
                    <a:pt x="40" y="17"/>
                  </a:cubicBezTo>
                  <a:cubicBezTo>
                    <a:pt x="39" y="16"/>
                    <a:pt x="38" y="15"/>
                    <a:pt x="37" y="13"/>
                  </a:cubicBezTo>
                  <a:lnTo>
                    <a:pt x="37" y="10"/>
                  </a:lnTo>
                  <a:cubicBezTo>
                    <a:pt x="36" y="7"/>
                    <a:pt x="35" y="6"/>
                    <a:pt x="34" y="5"/>
                  </a:cubicBezTo>
                  <a:cubicBezTo>
                    <a:pt x="32" y="4"/>
                    <a:pt x="30" y="3"/>
                    <a:pt x="28" y="3"/>
                  </a:cubicBezTo>
                  <a:cubicBezTo>
                    <a:pt x="23" y="3"/>
                    <a:pt x="19" y="6"/>
                    <a:pt x="16" y="10"/>
                  </a:cubicBezTo>
                  <a:cubicBezTo>
                    <a:pt x="12" y="14"/>
                    <a:pt x="11" y="20"/>
                    <a:pt x="11" y="27"/>
                  </a:cubicBezTo>
                  <a:cubicBezTo>
                    <a:pt x="11" y="33"/>
                    <a:pt x="12" y="39"/>
                    <a:pt x="16" y="44"/>
                  </a:cubicBezTo>
                  <a:cubicBezTo>
                    <a:pt x="20" y="50"/>
                    <a:pt x="25" y="52"/>
                    <a:pt x="31" y="52"/>
                  </a:cubicBezTo>
                  <a:cubicBezTo>
                    <a:pt x="36" y="52"/>
                    <a:pt x="40" y="51"/>
                    <a:pt x="43" y="48"/>
                  </a:cubicBezTo>
                  <a:cubicBezTo>
                    <a:pt x="45" y="46"/>
                    <a:pt x="47" y="43"/>
                    <a:pt x="50" y="40"/>
                  </a:cubicBezTo>
                  <a:lnTo>
                    <a:pt x="52" y="41"/>
                  </a:lnTo>
                  <a:cubicBezTo>
                    <a:pt x="49" y="46"/>
                    <a:pt x="47" y="50"/>
                    <a:pt x="44" y="53"/>
                  </a:cubicBezTo>
                  <a:cubicBezTo>
                    <a:pt x="39" y="59"/>
                    <a:pt x="33" y="62"/>
                    <a:pt x="26" y="62"/>
                  </a:cubicBezTo>
                  <a:cubicBezTo>
                    <a:pt x="19" y="62"/>
                    <a:pt x="13" y="59"/>
                    <a:pt x="8" y="54"/>
                  </a:cubicBezTo>
                  <a:cubicBezTo>
                    <a:pt x="3" y="48"/>
                    <a:pt x="0" y="41"/>
                    <a:pt x="0" y="32"/>
                  </a:cubicBezTo>
                  <a:cubicBezTo>
                    <a:pt x="0" y="23"/>
                    <a:pt x="3" y="16"/>
                    <a:pt x="9" y="9"/>
                  </a:cubicBezTo>
                  <a:cubicBezTo>
                    <a:pt x="14" y="3"/>
                    <a:pt x="22" y="0"/>
                    <a:pt x="30" y="0"/>
                  </a:cubicBezTo>
                  <a:lnTo>
                    <a:pt x="30" y="0"/>
                  </a:lnTo>
                  <a:close/>
                  <a:moveTo>
                    <a:pt x="27" y="0"/>
                  </a:moveTo>
                  <a:lnTo>
                    <a:pt x="27" y="0"/>
                  </a:lnTo>
                  <a:lnTo>
                    <a:pt x="27"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74" name="Freeform 554"/>
            <p:cNvSpPr>
              <a:spLocks/>
            </p:cNvSpPr>
            <p:nvPr/>
          </p:nvSpPr>
          <p:spPr bwMode="auto">
            <a:xfrm>
              <a:off x="3593" y="8090"/>
              <a:ext cx="43" cy="103"/>
            </a:xfrm>
            <a:custGeom>
              <a:avLst/>
              <a:gdLst/>
              <a:ahLst/>
              <a:cxnLst>
                <a:cxn ang="0">
                  <a:pos x="32" y="17"/>
                </a:cxn>
                <a:cxn ang="0">
                  <a:pos x="32" y="17"/>
                </a:cxn>
                <a:cxn ang="0">
                  <a:pos x="32" y="22"/>
                </a:cxn>
                <a:cxn ang="0">
                  <a:pos x="19" y="22"/>
                </a:cxn>
                <a:cxn ang="0">
                  <a:pos x="19" y="59"/>
                </a:cxn>
                <a:cxn ang="0">
                  <a:pos x="20" y="66"/>
                </a:cxn>
                <a:cxn ang="0">
                  <a:pos x="26" y="71"/>
                </a:cxn>
                <a:cxn ang="0">
                  <a:pos x="30" y="70"/>
                </a:cxn>
                <a:cxn ang="0">
                  <a:pos x="34" y="66"/>
                </a:cxn>
                <a:cxn ang="0">
                  <a:pos x="35" y="68"/>
                </a:cxn>
                <a:cxn ang="0">
                  <a:pos x="34" y="69"/>
                </a:cxn>
                <a:cxn ang="0">
                  <a:pos x="27" y="76"/>
                </a:cxn>
                <a:cxn ang="0">
                  <a:pos x="20" y="78"/>
                </a:cxn>
                <a:cxn ang="0">
                  <a:pos x="9" y="71"/>
                </a:cxn>
                <a:cxn ang="0">
                  <a:pos x="8" y="61"/>
                </a:cxn>
                <a:cxn ang="0">
                  <a:pos x="8" y="22"/>
                </a:cxn>
                <a:cxn ang="0">
                  <a:pos x="1" y="22"/>
                </a:cxn>
                <a:cxn ang="0">
                  <a:pos x="0" y="21"/>
                </a:cxn>
                <a:cxn ang="0">
                  <a:pos x="0" y="21"/>
                </a:cxn>
                <a:cxn ang="0">
                  <a:pos x="0" y="20"/>
                </a:cxn>
                <a:cxn ang="0">
                  <a:pos x="2" y="18"/>
                </a:cxn>
                <a:cxn ang="0">
                  <a:pos x="9" y="12"/>
                </a:cxn>
                <a:cxn ang="0">
                  <a:pos x="18" y="0"/>
                </a:cxn>
                <a:cxn ang="0">
                  <a:pos x="19" y="0"/>
                </a:cxn>
                <a:cxn ang="0">
                  <a:pos x="19" y="1"/>
                </a:cxn>
                <a:cxn ang="0">
                  <a:pos x="19" y="17"/>
                </a:cxn>
                <a:cxn ang="0">
                  <a:pos x="32" y="17"/>
                </a:cxn>
              </a:cxnLst>
              <a:rect l="0" t="0" r="r" b="b"/>
              <a:pathLst>
                <a:path w="35" h="78">
                  <a:moveTo>
                    <a:pt x="32" y="17"/>
                  </a:moveTo>
                  <a:lnTo>
                    <a:pt x="32" y="17"/>
                  </a:lnTo>
                  <a:lnTo>
                    <a:pt x="32" y="22"/>
                  </a:lnTo>
                  <a:lnTo>
                    <a:pt x="19" y="22"/>
                  </a:lnTo>
                  <a:lnTo>
                    <a:pt x="19" y="59"/>
                  </a:lnTo>
                  <a:cubicBezTo>
                    <a:pt x="19" y="62"/>
                    <a:pt x="19" y="65"/>
                    <a:pt x="20" y="66"/>
                  </a:cubicBezTo>
                  <a:cubicBezTo>
                    <a:pt x="21" y="69"/>
                    <a:pt x="23" y="71"/>
                    <a:pt x="26" y="71"/>
                  </a:cubicBezTo>
                  <a:cubicBezTo>
                    <a:pt x="27" y="71"/>
                    <a:pt x="29" y="70"/>
                    <a:pt x="30" y="70"/>
                  </a:cubicBezTo>
                  <a:cubicBezTo>
                    <a:pt x="31" y="69"/>
                    <a:pt x="32" y="68"/>
                    <a:pt x="34" y="66"/>
                  </a:cubicBezTo>
                  <a:lnTo>
                    <a:pt x="35" y="68"/>
                  </a:lnTo>
                  <a:lnTo>
                    <a:pt x="34" y="69"/>
                  </a:lnTo>
                  <a:cubicBezTo>
                    <a:pt x="32" y="72"/>
                    <a:pt x="29" y="75"/>
                    <a:pt x="27" y="76"/>
                  </a:cubicBezTo>
                  <a:cubicBezTo>
                    <a:pt x="24" y="77"/>
                    <a:pt x="22" y="78"/>
                    <a:pt x="20" y="78"/>
                  </a:cubicBezTo>
                  <a:cubicBezTo>
                    <a:pt x="14" y="78"/>
                    <a:pt x="11" y="75"/>
                    <a:pt x="9" y="71"/>
                  </a:cubicBezTo>
                  <a:cubicBezTo>
                    <a:pt x="8" y="68"/>
                    <a:pt x="8" y="65"/>
                    <a:pt x="8" y="61"/>
                  </a:cubicBezTo>
                  <a:lnTo>
                    <a:pt x="8" y="22"/>
                  </a:lnTo>
                  <a:lnTo>
                    <a:pt x="1" y="22"/>
                  </a:lnTo>
                  <a:cubicBezTo>
                    <a:pt x="1" y="22"/>
                    <a:pt x="0" y="21"/>
                    <a:pt x="0" y="21"/>
                  </a:cubicBezTo>
                  <a:cubicBezTo>
                    <a:pt x="0" y="21"/>
                    <a:pt x="0" y="21"/>
                    <a:pt x="0" y="21"/>
                  </a:cubicBezTo>
                  <a:cubicBezTo>
                    <a:pt x="0" y="20"/>
                    <a:pt x="0" y="20"/>
                    <a:pt x="0" y="20"/>
                  </a:cubicBezTo>
                  <a:cubicBezTo>
                    <a:pt x="1" y="20"/>
                    <a:pt x="1" y="19"/>
                    <a:pt x="2" y="18"/>
                  </a:cubicBezTo>
                  <a:cubicBezTo>
                    <a:pt x="5" y="16"/>
                    <a:pt x="7" y="14"/>
                    <a:pt x="9" y="12"/>
                  </a:cubicBezTo>
                  <a:cubicBezTo>
                    <a:pt x="10" y="11"/>
                    <a:pt x="13" y="7"/>
                    <a:pt x="18" y="0"/>
                  </a:cubicBezTo>
                  <a:cubicBezTo>
                    <a:pt x="18" y="0"/>
                    <a:pt x="19" y="0"/>
                    <a:pt x="19" y="0"/>
                  </a:cubicBezTo>
                  <a:cubicBezTo>
                    <a:pt x="19" y="0"/>
                    <a:pt x="19" y="1"/>
                    <a:pt x="19" y="1"/>
                  </a:cubicBezTo>
                  <a:lnTo>
                    <a:pt x="19" y="17"/>
                  </a:lnTo>
                  <a:lnTo>
                    <a:pt x="32" y="1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75" name="Freeform 555"/>
            <p:cNvSpPr>
              <a:spLocks noEditPoints="1"/>
            </p:cNvSpPr>
            <p:nvPr/>
          </p:nvSpPr>
          <p:spPr bwMode="auto">
            <a:xfrm>
              <a:off x="3640" y="8111"/>
              <a:ext cx="71" cy="82"/>
            </a:xfrm>
            <a:custGeom>
              <a:avLst/>
              <a:gdLst/>
              <a:ahLst/>
              <a:cxnLst>
                <a:cxn ang="0">
                  <a:pos x="0" y="31"/>
                </a:cxn>
                <a:cxn ang="0">
                  <a:pos x="0" y="31"/>
                </a:cxn>
                <a:cxn ang="0">
                  <a:pos x="8" y="9"/>
                </a:cxn>
                <a:cxn ang="0">
                  <a:pos x="29" y="0"/>
                </a:cxn>
                <a:cxn ang="0">
                  <a:pos x="50" y="8"/>
                </a:cxn>
                <a:cxn ang="0">
                  <a:pos x="58" y="31"/>
                </a:cxn>
                <a:cxn ang="0">
                  <a:pos x="50" y="53"/>
                </a:cxn>
                <a:cxn ang="0">
                  <a:pos x="29" y="62"/>
                </a:cxn>
                <a:cxn ang="0">
                  <a:pos x="8" y="53"/>
                </a:cxn>
                <a:cxn ang="0">
                  <a:pos x="0" y="31"/>
                </a:cxn>
                <a:cxn ang="0">
                  <a:pos x="0" y="31"/>
                </a:cxn>
                <a:cxn ang="0">
                  <a:pos x="27" y="4"/>
                </a:cxn>
                <a:cxn ang="0">
                  <a:pos x="27" y="4"/>
                </a:cxn>
                <a:cxn ang="0">
                  <a:pos x="18" y="7"/>
                </a:cxn>
                <a:cxn ang="0">
                  <a:pos x="12" y="27"/>
                </a:cxn>
                <a:cxn ang="0">
                  <a:pos x="17" y="49"/>
                </a:cxn>
                <a:cxn ang="0">
                  <a:pos x="31" y="59"/>
                </a:cxn>
                <a:cxn ang="0">
                  <a:pos x="42" y="52"/>
                </a:cxn>
                <a:cxn ang="0">
                  <a:pos x="46" y="35"/>
                </a:cxn>
                <a:cxn ang="0">
                  <a:pos x="41" y="14"/>
                </a:cxn>
                <a:cxn ang="0">
                  <a:pos x="27" y="4"/>
                </a:cxn>
                <a:cxn ang="0">
                  <a:pos x="27" y="4"/>
                </a:cxn>
                <a:cxn ang="0">
                  <a:pos x="29" y="0"/>
                </a:cxn>
                <a:cxn ang="0">
                  <a:pos x="29" y="0"/>
                </a:cxn>
                <a:cxn ang="0">
                  <a:pos x="29" y="0"/>
                </a:cxn>
              </a:cxnLst>
              <a:rect l="0" t="0" r="r" b="b"/>
              <a:pathLst>
                <a:path w="58" h="62">
                  <a:moveTo>
                    <a:pt x="0" y="31"/>
                  </a:moveTo>
                  <a:lnTo>
                    <a:pt x="0" y="31"/>
                  </a:lnTo>
                  <a:cubicBezTo>
                    <a:pt x="0" y="22"/>
                    <a:pt x="2" y="15"/>
                    <a:pt x="8" y="9"/>
                  </a:cubicBezTo>
                  <a:cubicBezTo>
                    <a:pt x="13" y="3"/>
                    <a:pt x="20" y="0"/>
                    <a:pt x="29" y="0"/>
                  </a:cubicBezTo>
                  <a:cubicBezTo>
                    <a:pt x="37" y="0"/>
                    <a:pt x="44" y="3"/>
                    <a:pt x="50" y="8"/>
                  </a:cubicBezTo>
                  <a:cubicBezTo>
                    <a:pt x="56" y="14"/>
                    <a:pt x="58" y="21"/>
                    <a:pt x="58" y="31"/>
                  </a:cubicBezTo>
                  <a:cubicBezTo>
                    <a:pt x="58" y="39"/>
                    <a:pt x="56" y="47"/>
                    <a:pt x="50" y="53"/>
                  </a:cubicBezTo>
                  <a:cubicBezTo>
                    <a:pt x="45" y="59"/>
                    <a:pt x="38" y="62"/>
                    <a:pt x="29" y="62"/>
                  </a:cubicBezTo>
                  <a:cubicBezTo>
                    <a:pt x="21" y="62"/>
                    <a:pt x="14" y="59"/>
                    <a:pt x="8" y="53"/>
                  </a:cubicBezTo>
                  <a:cubicBezTo>
                    <a:pt x="3" y="47"/>
                    <a:pt x="0" y="40"/>
                    <a:pt x="0" y="31"/>
                  </a:cubicBezTo>
                  <a:lnTo>
                    <a:pt x="0" y="31"/>
                  </a:lnTo>
                  <a:close/>
                  <a:moveTo>
                    <a:pt x="27" y="4"/>
                  </a:moveTo>
                  <a:lnTo>
                    <a:pt x="27" y="4"/>
                  </a:lnTo>
                  <a:cubicBezTo>
                    <a:pt x="24" y="4"/>
                    <a:pt x="21" y="5"/>
                    <a:pt x="18" y="7"/>
                  </a:cubicBezTo>
                  <a:cubicBezTo>
                    <a:pt x="14" y="11"/>
                    <a:pt x="12" y="18"/>
                    <a:pt x="12" y="27"/>
                  </a:cubicBezTo>
                  <a:cubicBezTo>
                    <a:pt x="12" y="35"/>
                    <a:pt x="13" y="42"/>
                    <a:pt x="17" y="49"/>
                  </a:cubicBezTo>
                  <a:cubicBezTo>
                    <a:pt x="20" y="56"/>
                    <a:pt x="25" y="59"/>
                    <a:pt x="31" y="59"/>
                  </a:cubicBezTo>
                  <a:cubicBezTo>
                    <a:pt x="36" y="59"/>
                    <a:pt x="40" y="57"/>
                    <a:pt x="42" y="52"/>
                  </a:cubicBezTo>
                  <a:cubicBezTo>
                    <a:pt x="45" y="48"/>
                    <a:pt x="46" y="42"/>
                    <a:pt x="46" y="35"/>
                  </a:cubicBezTo>
                  <a:cubicBezTo>
                    <a:pt x="46" y="27"/>
                    <a:pt x="45" y="20"/>
                    <a:pt x="41" y="14"/>
                  </a:cubicBezTo>
                  <a:cubicBezTo>
                    <a:pt x="38" y="7"/>
                    <a:pt x="33" y="4"/>
                    <a:pt x="27" y="4"/>
                  </a:cubicBezTo>
                  <a:lnTo>
                    <a:pt x="27" y="4"/>
                  </a:lnTo>
                  <a:close/>
                  <a:moveTo>
                    <a:pt x="29" y="0"/>
                  </a:moveTo>
                  <a:lnTo>
                    <a:pt x="29" y="0"/>
                  </a:lnTo>
                  <a:lnTo>
                    <a:pt x="29"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76" name="Freeform 556"/>
            <p:cNvSpPr>
              <a:spLocks/>
            </p:cNvSpPr>
            <p:nvPr/>
          </p:nvSpPr>
          <p:spPr bwMode="auto">
            <a:xfrm>
              <a:off x="3718" y="8111"/>
              <a:ext cx="54" cy="79"/>
            </a:xfrm>
            <a:custGeom>
              <a:avLst/>
              <a:gdLst/>
              <a:ahLst/>
              <a:cxnLst>
                <a:cxn ang="0">
                  <a:pos x="0" y="58"/>
                </a:cxn>
                <a:cxn ang="0">
                  <a:pos x="0" y="58"/>
                </a:cxn>
                <a:cxn ang="0">
                  <a:pos x="8" y="56"/>
                </a:cxn>
                <a:cxn ang="0">
                  <a:pos x="10" y="50"/>
                </a:cxn>
                <a:cxn ang="0">
                  <a:pos x="10" y="20"/>
                </a:cxn>
                <a:cxn ang="0">
                  <a:pos x="9" y="11"/>
                </a:cxn>
                <a:cxn ang="0">
                  <a:pos x="4" y="9"/>
                </a:cxn>
                <a:cxn ang="0">
                  <a:pos x="3" y="9"/>
                </a:cxn>
                <a:cxn ang="0">
                  <a:pos x="0" y="9"/>
                </a:cxn>
                <a:cxn ang="0">
                  <a:pos x="0" y="7"/>
                </a:cxn>
                <a:cxn ang="0">
                  <a:pos x="8" y="4"/>
                </a:cxn>
                <a:cxn ang="0">
                  <a:pos x="13" y="2"/>
                </a:cxn>
                <a:cxn ang="0">
                  <a:pos x="20" y="0"/>
                </a:cxn>
                <a:cxn ang="0">
                  <a:pos x="21" y="0"/>
                </a:cxn>
                <a:cxn ang="0">
                  <a:pos x="21" y="1"/>
                </a:cxn>
                <a:cxn ang="0">
                  <a:pos x="21" y="12"/>
                </a:cxn>
                <a:cxn ang="0">
                  <a:pos x="29" y="3"/>
                </a:cxn>
                <a:cxn ang="0">
                  <a:pos x="37" y="0"/>
                </a:cxn>
                <a:cxn ang="0">
                  <a:pos x="42" y="2"/>
                </a:cxn>
                <a:cxn ang="0">
                  <a:pos x="44" y="7"/>
                </a:cxn>
                <a:cxn ang="0">
                  <a:pos x="42" y="11"/>
                </a:cxn>
                <a:cxn ang="0">
                  <a:pos x="38" y="13"/>
                </a:cxn>
                <a:cxn ang="0">
                  <a:pos x="33" y="11"/>
                </a:cxn>
                <a:cxn ang="0">
                  <a:pos x="30" y="8"/>
                </a:cxn>
                <a:cxn ang="0">
                  <a:pos x="24" y="12"/>
                </a:cxn>
                <a:cxn ang="0">
                  <a:pos x="21" y="20"/>
                </a:cxn>
                <a:cxn ang="0">
                  <a:pos x="21" y="49"/>
                </a:cxn>
                <a:cxn ang="0">
                  <a:pos x="23" y="56"/>
                </a:cxn>
                <a:cxn ang="0">
                  <a:pos x="32" y="58"/>
                </a:cxn>
                <a:cxn ang="0">
                  <a:pos x="32" y="60"/>
                </a:cxn>
                <a:cxn ang="0">
                  <a:pos x="0" y="60"/>
                </a:cxn>
                <a:cxn ang="0">
                  <a:pos x="0" y="58"/>
                </a:cxn>
              </a:cxnLst>
              <a:rect l="0" t="0" r="r" b="b"/>
              <a:pathLst>
                <a:path w="44" h="60">
                  <a:moveTo>
                    <a:pt x="0" y="58"/>
                  </a:moveTo>
                  <a:lnTo>
                    <a:pt x="0" y="58"/>
                  </a:lnTo>
                  <a:cubicBezTo>
                    <a:pt x="4" y="58"/>
                    <a:pt x="7" y="57"/>
                    <a:pt x="8" y="56"/>
                  </a:cubicBezTo>
                  <a:cubicBezTo>
                    <a:pt x="9" y="55"/>
                    <a:pt x="10" y="53"/>
                    <a:pt x="10" y="50"/>
                  </a:cubicBezTo>
                  <a:lnTo>
                    <a:pt x="10" y="20"/>
                  </a:lnTo>
                  <a:cubicBezTo>
                    <a:pt x="10" y="16"/>
                    <a:pt x="10" y="13"/>
                    <a:pt x="9" y="11"/>
                  </a:cubicBezTo>
                  <a:cubicBezTo>
                    <a:pt x="8" y="10"/>
                    <a:pt x="6" y="9"/>
                    <a:pt x="4" y="9"/>
                  </a:cubicBezTo>
                  <a:cubicBezTo>
                    <a:pt x="4" y="9"/>
                    <a:pt x="3" y="9"/>
                    <a:pt x="3" y="9"/>
                  </a:cubicBezTo>
                  <a:cubicBezTo>
                    <a:pt x="2" y="9"/>
                    <a:pt x="1" y="9"/>
                    <a:pt x="0" y="9"/>
                  </a:cubicBezTo>
                  <a:lnTo>
                    <a:pt x="0" y="7"/>
                  </a:lnTo>
                  <a:cubicBezTo>
                    <a:pt x="3" y="6"/>
                    <a:pt x="5" y="5"/>
                    <a:pt x="8" y="4"/>
                  </a:cubicBezTo>
                  <a:cubicBezTo>
                    <a:pt x="11" y="4"/>
                    <a:pt x="12" y="3"/>
                    <a:pt x="13" y="2"/>
                  </a:cubicBezTo>
                  <a:cubicBezTo>
                    <a:pt x="15" y="2"/>
                    <a:pt x="18" y="1"/>
                    <a:pt x="20" y="0"/>
                  </a:cubicBezTo>
                  <a:cubicBezTo>
                    <a:pt x="20" y="0"/>
                    <a:pt x="20" y="0"/>
                    <a:pt x="21" y="0"/>
                  </a:cubicBezTo>
                  <a:cubicBezTo>
                    <a:pt x="21" y="0"/>
                    <a:pt x="21" y="1"/>
                    <a:pt x="21" y="1"/>
                  </a:cubicBezTo>
                  <a:lnTo>
                    <a:pt x="21" y="12"/>
                  </a:lnTo>
                  <a:cubicBezTo>
                    <a:pt x="23" y="8"/>
                    <a:pt x="26" y="5"/>
                    <a:pt x="29" y="3"/>
                  </a:cubicBezTo>
                  <a:cubicBezTo>
                    <a:pt x="31" y="1"/>
                    <a:pt x="34" y="0"/>
                    <a:pt x="37" y="0"/>
                  </a:cubicBezTo>
                  <a:cubicBezTo>
                    <a:pt x="39" y="0"/>
                    <a:pt x="41" y="0"/>
                    <a:pt x="42" y="2"/>
                  </a:cubicBezTo>
                  <a:cubicBezTo>
                    <a:pt x="43" y="3"/>
                    <a:pt x="44" y="5"/>
                    <a:pt x="44" y="7"/>
                  </a:cubicBezTo>
                  <a:cubicBezTo>
                    <a:pt x="44" y="8"/>
                    <a:pt x="43" y="10"/>
                    <a:pt x="42" y="11"/>
                  </a:cubicBezTo>
                  <a:cubicBezTo>
                    <a:pt x="41" y="12"/>
                    <a:pt x="40" y="13"/>
                    <a:pt x="38" y="13"/>
                  </a:cubicBezTo>
                  <a:cubicBezTo>
                    <a:pt x="37" y="13"/>
                    <a:pt x="35" y="12"/>
                    <a:pt x="33" y="11"/>
                  </a:cubicBezTo>
                  <a:cubicBezTo>
                    <a:pt x="32" y="9"/>
                    <a:pt x="31" y="8"/>
                    <a:pt x="30" y="8"/>
                  </a:cubicBezTo>
                  <a:cubicBezTo>
                    <a:pt x="28" y="8"/>
                    <a:pt x="26" y="10"/>
                    <a:pt x="24" y="12"/>
                  </a:cubicBezTo>
                  <a:cubicBezTo>
                    <a:pt x="22" y="14"/>
                    <a:pt x="21" y="17"/>
                    <a:pt x="21" y="20"/>
                  </a:cubicBezTo>
                  <a:lnTo>
                    <a:pt x="21" y="49"/>
                  </a:lnTo>
                  <a:cubicBezTo>
                    <a:pt x="21" y="52"/>
                    <a:pt x="22" y="55"/>
                    <a:pt x="23" y="56"/>
                  </a:cubicBezTo>
                  <a:cubicBezTo>
                    <a:pt x="25" y="58"/>
                    <a:pt x="28" y="58"/>
                    <a:pt x="32" y="58"/>
                  </a:cubicBezTo>
                  <a:lnTo>
                    <a:pt x="32" y="60"/>
                  </a:lnTo>
                  <a:lnTo>
                    <a:pt x="0" y="60"/>
                  </a:lnTo>
                  <a:lnTo>
                    <a:pt x="0" y="58"/>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77" name="Freeform 557"/>
            <p:cNvSpPr>
              <a:spLocks noEditPoints="1"/>
            </p:cNvSpPr>
            <p:nvPr/>
          </p:nvSpPr>
          <p:spPr bwMode="auto">
            <a:xfrm>
              <a:off x="3352" y="8280"/>
              <a:ext cx="66" cy="223"/>
            </a:xfrm>
            <a:custGeom>
              <a:avLst/>
              <a:gdLst/>
              <a:ahLst/>
              <a:cxnLst>
                <a:cxn ang="0">
                  <a:pos x="30" y="0"/>
                </a:cxn>
                <a:cxn ang="0">
                  <a:pos x="30" y="0"/>
                </a:cxn>
                <a:cxn ang="0">
                  <a:pos x="30" y="163"/>
                </a:cxn>
                <a:cxn ang="0">
                  <a:pos x="24" y="163"/>
                </a:cxn>
                <a:cxn ang="0">
                  <a:pos x="24" y="0"/>
                </a:cxn>
                <a:cxn ang="0">
                  <a:pos x="30" y="0"/>
                </a:cxn>
                <a:cxn ang="0">
                  <a:pos x="53" y="124"/>
                </a:cxn>
                <a:cxn ang="0">
                  <a:pos x="53" y="124"/>
                </a:cxn>
                <a:cxn ang="0">
                  <a:pos x="27" y="169"/>
                </a:cxn>
                <a:cxn ang="0">
                  <a:pos x="0" y="124"/>
                </a:cxn>
                <a:cxn ang="0">
                  <a:pos x="1" y="120"/>
                </a:cxn>
                <a:cxn ang="0">
                  <a:pos x="6" y="121"/>
                </a:cxn>
                <a:cxn ang="0">
                  <a:pos x="30" y="161"/>
                </a:cxn>
                <a:cxn ang="0">
                  <a:pos x="24" y="161"/>
                </a:cxn>
                <a:cxn ang="0">
                  <a:pos x="48" y="121"/>
                </a:cxn>
                <a:cxn ang="0">
                  <a:pos x="51" y="120"/>
                </a:cxn>
                <a:cxn ang="0">
                  <a:pos x="53" y="124"/>
                </a:cxn>
                <a:cxn ang="0">
                  <a:pos x="53" y="124"/>
                </a:cxn>
              </a:cxnLst>
              <a:rect l="0" t="0" r="r" b="b"/>
              <a:pathLst>
                <a:path w="54" h="169">
                  <a:moveTo>
                    <a:pt x="30" y="0"/>
                  </a:moveTo>
                  <a:lnTo>
                    <a:pt x="30" y="0"/>
                  </a:lnTo>
                  <a:lnTo>
                    <a:pt x="30" y="163"/>
                  </a:lnTo>
                  <a:lnTo>
                    <a:pt x="24" y="163"/>
                  </a:lnTo>
                  <a:lnTo>
                    <a:pt x="24" y="0"/>
                  </a:lnTo>
                  <a:lnTo>
                    <a:pt x="30" y="0"/>
                  </a:lnTo>
                  <a:close/>
                  <a:moveTo>
                    <a:pt x="53" y="124"/>
                  </a:moveTo>
                  <a:lnTo>
                    <a:pt x="53" y="124"/>
                  </a:lnTo>
                  <a:lnTo>
                    <a:pt x="27" y="169"/>
                  </a:lnTo>
                  <a:lnTo>
                    <a:pt x="0" y="124"/>
                  </a:lnTo>
                  <a:cubicBezTo>
                    <a:pt x="0" y="123"/>
                    <a:pt x="0" y="120"/>
                    <a:pt x="1" y="120"/>
                  </a:cubicBezTo>
                  <a:cubicBezTo>
                    <a:pt x="3" y="118"/>
                    <a:pt x="5" y="120"/>
                    <a:pt x="6" y="121"/>
                  </a:cubicBezTo>
                  <a:lnTo>
                    <a:pt x="30" y="161"/>
                  </a:lnTo>
                  <a:lnTo>
                    <a:pt x="24" y="161"/>
                  </a:lnTo>
                  <a:lnTo>
                    <a:pt x="48" y="121"/>
                  </a:lnTo>
                  <a:cubicBezTo>
                    <a:pt x="48" y="120"/>
                    <a:pt x="49" y="118"/>
                    <a:pt x="51" y="120"/>
                  </a:cubicBezTo>
                  <a:cubicBezTo>
                    <a:pt x="53" y="121"/>
                    <a:pt x="54" y="123"/>
                    <a:pt x="53" y="124"/>
                  </a:cubicBezTo>
                  <a:lnTo>
                    <a:pt x="53" y="12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78" name="Freeform 558"/>
            <p:cNvSpPr>
              <a:spLocks noEditPoints="1"/>
            </p:cNvSpPr>
            <p:nvPr/>
          </p:nvSpPr>
          <p:spPr bwMode="auto">
            <a:xfrm>
              <a:off x="2647" y="9074"/>
              <a:ext cx="66" cy="243"/>
            </a:xfrm>
            <a:custGeom>
              <a:avLst/>
              <a:gdLst/>
              <a:ahLst/>
              <a:cxnLst>
                <a:cxn ang="0">
                  <a:pos x="22" y="184"/>
                </a:cxn>
                <a:cxn ang="0">
                  <a:pos x="22" y="184"/>
                </a:cxn>
                <a:cxn ang="0">
                  <a:pos x="24" y="7"/>
                </a:cxn>
                <a:cxn ang="0">
                  <a:pos x="30" y="7"/>
                </a:cxn>
                <a:cxn ang="0">
                  <a:pos x="28" y="184"/>
                </a:cxn>
                <a:cxn ang="0">
                  <a:pos x="22" y="184"/>
                </a:cxn>
                <a:cxn ang="0">
                  <a:pos x="0" y="45"/>
                </a:cxn>
                <a:cxn ang="0">
                  <a:pos x="0" y="45"/>
                </a:cxn>
                <a:cxn ang="0">
                  <a:pos x="27" y="0"/>
                </a:cxn>
                <a:cxn ang="0">
                  <a:pos x="52" y="45"/>
                </a:cxn>
                <a:cxn ang="0">
                  <a:pos x="51" y="50"/>
                </a:cxn>
                <a:cxn ang="0">
                  <a:pos x="46" y="48"/>
                </a:cxn>
                <a:cxn ang="0">
                  <a:pos x="24" y="8"/>
                </a:cxn>
                <a:cxn ang="0">
                  <a:pos x="28" y="8"/>
                </a:cxn>
                <a:cxn ang="0">
                  <a:pos x="6" y="48"/>
                </a:cxn>
                <a:cxn ang="0">
                  <a:pos x="1" y="50"/>
                </a:cxn>
                <a:cxn ang="0">
                  <a:pos x="0" y="45"/>
                </a:cxn>
                <a:cxn ang="0">
                  <a:pos x="0" y="45"/>
                </a:cxn>
              </a:cxnLst>
              <a:rect l="0" t="0" r="r" b="b"/>
              <a:pathLst>
                <a:path w="54" h="184">
                  <a:moveTo>
                    <a:pt x="22" y="184"/>
                  </a:moveTo>
                  <a:lnTo>
                    <a:pt x="22" y="184"/>
                  </a:lnTo>
                  <a:lnTo>
                    <a:pt x="24" y="7"/>
                  </a:lnTo>
                  <a:lnTo>
                    <a:pt x="30" y="7"/>
                  </a:lnTo>
                  <a:lnTo>
                    <a:pt x="28" y="184"/>
                  </a:lnTo>
                  <a:lnTo>
                    <a:pt x="22" y="184"/>
                  </a:lnTo>
                  <a:close/>
                  <a:moveTo>
                    <a:pt x="0" y="45"/>
                  </a:moveTo>
                  <a:lnTo>
                    <a:pt x="0" y="45"/>
                  </a:lnTo>
                  <a:lnTo>
                    <a:pt x="27" y="0"/>
                  </a:lnTo>
                  <a:lnTo>
                    <a:pt x="52" y="45"/>
                  </a:lnTo>
                  <a:cubicBezTo>
                    <a:pt x="54" y="47"/>
                    <a:pt x="52" y="48"/>
                    <a:pt x="51" y="50"/>
                  </a:cubicBezTo>
                  <a:cubicBezTo>
                    <a:pt x="49" y="50"/>
                    <a:pt x="48" y="50"/>
                    <a:pt x="46" y="48"/>
                  </a:cubicBezTo>
                  <a:lnTo>
                    <a:pt x="24" y="8"/>
                  </a:lnTo>
                  <a:lnTo>
                    <a:pt x="28" y="8"/>
                  </a:lnTo>
                  <a:lnTo>
                    <a:pt x="6" y="48"/>
                  </a:lnTo>
                  <a:cubicBezTo>
                    <a:pt x="4" y="50"/>
                    <a:pt x="3" y="50"/>
                    <a:pt x="1" y="50"/>
                  </a:cubicBezTo>
                  <a:cubicBezTo>
                    <a:pt x="0" y="48"/>
                    <a:pt x="0" y="47"/>
                    <a:pt x="0" y="45"/>
                  </a:cubicBezTo>
                  <a:lnTo>
                    <a:pt x="0" y="4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79" name="Freeform 559"/>
            <p:cNvSpPr>
              <a:spLocks noEditPoints="1"/>
            </p:cNvSpPr>
            <p:nvPr/>
          </p:nvSpPr>
          <p:spPr bwMode="auto">
            <a:xfrm>
              <a:off x="5038" y="9091"/>
              <a:ext cx="67" cy="246"/>
            </a:xfrm>
            <a:custGeom>
              <a:avLst/>
              <a:gdLst/>
              <a:ahLst/>
              <a:cxnLst>
                <a:cxn ang="0">
                  <a:pos x="24" y="186"/>
                </a:cxn>
                <a:cxn ang="0">
                  <a:pos x="24" y="186"/>
                </a:cxn>
                <a:cxn ang="0">
                  <a:pos x="24" y="6"/>
                </a:cxn>
                <a:cxn ang="0">
                  <a:pos x="31" y="6"/>
                </a:cxn>
                <a:cxn ang="0">
                  <a:pos x="31" y="186"/>
                </a:cxn>
                <a:cxn ang="0">
                  <a:pos x="24" y="186"/>
                </a:cxn>
                <a:cxn ang="0">
                  <a:pos x="2" y="45"/>
                </a:cxn>
                <a:cxn ang="0">
                  <a:pos x="2" y="45"/>
                </a:cxn>
                <a:cxn ang="0">
                  <a:pos x="28" y="0"/>
                </a:cxn>
                <a:cxn ang="0">
                  <a:pos x="55" y="45"/>
                </a:cxn>
                <a:cxn ang="0">
                  <a:pos x="53" y="50"/>
                </a:cxn>
                <a:cxn ang="0">
                  <a:pos x="48" y="48"/>
                </a:cxn>
                <a:cxn ang="0">
                  <a:pos x="26" y="8"/>
                </a:cxn>
                <a:cxn ang="0">
                  <a:pos x="31" y="8"/>
                </a:cxn>
                <a:cxn ang="0">
                  <a:pos x="7" y="48"/>
                </a:cxn>
                <a:cxn ang="0">
                  <a:pos x="4" y="50"/>
                </a:cxn>
                <a:cxn ang="0">
                  <a:pos x="2" y="45"/>
                </a:cxn>
                <a:cxn ang="0">
                  <a:pos x="2" y="45"/>
                </a:cxn>
              </a:cxnLst>
              <a:rect l="0" t="0" r="r" b="b"/>
              <a:pathLst>
                <a:path w="55" h="186">
                  <a:moveTo>
                    <a:pt x="24" y="186"/>
                  </a:moveTo>
                  <a:lnTo>
                    <a:pt x="24" y="186"/>
                  </a:lnTo>
                  <a:lnTo>
                    <a:pt x="24" y="6"/>
                  </a:lnTo>
                  <a:lnTo>
                    <a:pt x="31" y="6"/>
                  </a:lnTo>
                  <a:lnTo>
                    <a:pt x="31" y="186"/>
                  </a:lnTo>
                  <a:lnTo>
                    <a:pt x="24" y="186"/>
                  </a:lnTo>
                  <a:close/>
                  <a:moveTo>
                    <a:pt x="2" y="45"/>
                  </a:moveTo>
                  <a:lnTo>
                    <a:pt x="2" y="45"/>
                  </a:lnTo>
                  <a:lnTo>
                    <a:pt x="28" y="0"/>
                  </a:lnTo>
                  <a:lnTo>
                    <a:pt x="55" y="45"/>
                  </a:lnTo>
                  <a:cubicBezTo>
                    <a:pt x="55" y="46"/>
                    <a:pt x="55" y="48"/>
                    <a:pt x="53" y="50"/>
                  </a:cubicBezTo>
                  <a:cubicBezTo>
                    <a:pt x="52" y="51"/>
                    <a:pt x="50" y="50"/>
                    <a:pt x="48" y="48"/>
                  </a:cubicBezTo>
                  <a:lnTo>
                    <a:pt x="26" y="8"/>
                  </a:lnTo>
                  <a:lnTo>
                    <a:pt x="31" y="8"/>
                  </a:lnTo>
                  <a:lnTo>
                    <a:pt x="7" y="48"/>
                  </a:lnTo>
                  <a:cubicBezTo>
                    <a:pt x="7" y="50"/>
                    <a:pt x="5" y="50"/>
                    <a:pt x="4" y="50"/>
                  </a:cubicBezTo>
                  <a:cubicBezTo>
                    <a:pt x="2" y="48"/>
                    <a:pt x="0" y="46"/>
                    <a:pt x="2" y="45"/>
                  </a:cubicBezTo>
                  <a:lnTo>
                    <a:pt x="2" y="4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80" name="Freeform 560"/>
            <p:cNvSpPr>
              <a:spLocks/>
            </p:cNvSpPr>
            <p:nvPr/>
          </p:nvSpPr>
          <p:spPr bwMode="auto">
            <a:xfrm>
              <a:off x="-27" y="5846"/>
              <a:ext cx="5827" cy="4740"/>
            </a:xfrm>
            <a:custGeom>
              <a:avLst/>
              <a:gdLst/>
              <a:ahLst/>
              <a:cxnLst>
                <a:cxn ang="0">
                  <a:pos x="0" y="3587"/>
                </a:cxn>
                <a:cxn ang="0">
                  <a:pos x="0" y="3587"/>
                </a:cxn>
                <a:cxn ang="0">
                  <a:pos x="4787" y="3587"/>
                </a:cxn>
                <a:cxn ang="0">
                  <a:pos x="4787" y="0"/>
                </a:cxn>
                <a:cxn ang="0">
                  <a:pos x="0" y="0"/>
                </a:cxn>
                <a:cxn ang="0">
                  <a:pos x="0" y="3587"/>
                </a:cxn>
              </a:cxnLst>
              <a:rect l="0" t="0" r="r" b="b"/>
              <a:pathLst>
                <a:path w="4787" h="3587">
                  <a:moveTo>
                    <a:pt x="0" y="3587"/>
                  </a:moveTo>
                  <a:lnTo>
                    <a:pt x="0" y="3587"/>
                  </a:lnTo>
                  <a:lnTo>
                    <a:pt x="4787" y="3587"/>
                  </a:lnTo>
                  <a:lnTo>
                    <a:pt x="4787" y="0"/>
                  </a:lnTo>
                  <a:lnTo>
                    <a:pt x="0" y="0"/>
                  </a:lnTo>
                  <a:lnTo>
                    <a:pt x="0" y="3587"/>
                  </a:lnTo>
                  <a:close/>
                </a:path>
              </a:pathLst>
            </a:custGeom>
            <a:noFill/>
            <a:ln w="23813" cap="rnd">
              <a:solidFill>
                <a:srgbClr val="000000"/>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 xmlns:p14="http://schemas.microsoft.com/office/powerpoint/2010/main" val="66244882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ChangeArrowheads="1"/>
          </p:cNvSpPr>
          <p:nvPr/>
        </p:nvSpPr>
        <p:spPr bwMode="auto">
          <a:xfrm>
            <a:off x="98425" y="1055688"/>
            <a:ext cx="8380413" cy="457200"/>
          </a:xfrm>
          <a:prstGeom prst="rect">
            <a:avLst/>
          </a:prstGeom>
          <a:noFill/>
          <a:ln w="12700" algn="ctr">
            <a:noFill/>
            <a:miter lim="800000"/>
            <a:headEnd/>
            <a:tailEnd/>
          </a:ln>
        </p:spPr>
        <p:txBody>
          <a:bodyPr>
            <a:spAutoFit/>
          </a:bodyPr>
          <a:lstStyle/>
          <a:p>
            <a:pPr eaLnBrk="0" hangingPunct="0"/>
            <a:r>
              <a:rPr lang="en-US" sz="1200"/>
              <a:t>Manufacturing leaders handle much more than manufacturing: more than 40 percent oversee customer service and R&amp;D.</a:t>
            </a:r>
          </a:p>
          <a:p>
            <a:pPr eaLnBrk="0" hangingPunct="0"/>
            <a:r>
              <a:rPr lang="en-US" sz="1200"/>
              <a:t>Clearly, for services and non-manufacturing operations, these numbers only increase.</a:t>
            </a:r>
          </a:p>
        </p:txBody>
      </p:sp>
      <p:sp>
        <p:nvSpPr>
          <p:cNvPr id="20483" name="Rectangle 3"/>
          <p:cNvSpPr>
            <a:spLocks noChangeArrowheads="1"/>
          </p:cNvSpPr>
          <p:nvPr/>
        </p:nvSpPr>
        <p:spPr bwMode="auto">
          <a:xfrm>
            <a:off x="642938" y="1490663"/>
            <a:ext cx="7848600" cy="3832225"/>
          </a:xfrm>
          <a:prstGeom prst="rect">
            <a:avLst/>
          </a:prstGeom>
          <a:solidFill>
            <a:srgbClr val="EAEAEA"/>
          </a:solidFill>
          <a:ln w="0">
            <a:noFill/>
            <a:miter lim="800000"/>
            <a:headEnd/>
            <a:tailEnd/>
          </a:ln>
        </p:spPr>
        <p:txBody>
          <a:bodyPr/>
          <a:lstStyle/>
          <a:p>
            <a:endParaRPr lang="en-US"/>
          </a:p>
        </p:txBody>
      </p:sp>
      <p:sp>
        <p:nvSpPr>
          <p:cNvPr id="20484" name="Freeform 4"/>
          <p:cNvSpPr>
            <a:spLocks/>
          </p:cNvSpPr>
          <p:nvPr/>
        </p:nvSpPr>
        <p:spPr bwMode="auto">
          <a:xfrm>
            <a:off x="2119313" y="1676400"/>
            <a:ext cx="133350" cy="3295650"/>
          </a:xfrm>
          <a:custGeom>
            <a:avLst/>
            <a:gdLst>
              <a:gd name="T0" fmla="*/ 0 w 84"/>
              <a:gd name="T1" fmla="*/ 2147483647 h 2076"/>
              <a:gd name="T2" fmla="*/ 2147483647 w 84"/>
              <a:gd name="T3" fmla="*/ 2147483647 h 2076"/>
              <a:gd name="T4" fmla="*/ 2147483647 w 84"/>
              <a:gd name="T5" fmla="*/ 0 h 2076"/>
              <a:gd name="T6" fmla="*/ 0 w 84"/>
              <a:gd name="T7" fmla="*/ 2147483647 h 2076"/>
              <a:gd name="T8" fmla="*/ 0 w 84"/>
              <a:gd name="T9" fmla="*/ 2147483647 h 2076"/>
              <a:gd name="T10" fmla="*/ 0 60000 65536"/>
              <a:gd name="T11" fmla="*/ 0 60000 65536"/>
              <a:gd name="T12" fmla="*/ 0 60000 65536"/>
              <a:gd name="T13" fmla="*/ 0 60000 65536"/>
              <a:gd name="T14" fmla="*/ 0 60000 65536"/>
              <a:gd name="T15" fmla="*/ 0 w 84"/>
              <a:gd name="T16" fmla="*/ 0 h 2076"/>
              <a:gd name="T17" fmla="*/ 84 w 84"/>
              <a:gd name="T18" fmla="*/ 2076 h 2076"/>
            </a:gdLst>
            <a:ahLst/>
            <a:cxnLst>
              <a:cxn ang="T10">
                <a:pos x="T0" y="T1"/>
              </a:cxn>
              <a:cxn ang="T11">
                <a:pos x="T2" y="T3"/>
              </a:cxn>
              <a:cxn ang="T12">
                <a:pos x="T4" y="T5"/>
              </a:cxn>
              <a:cxn ang="T13">
                <a:pos x="T6" y="T7"/>
              </a:cxn>
              <a:cxn ang="T14">
                <a:pos x="T8" y="T9"/>
              </a:cxn>
            </a:cxnLst>
            <a:rect l="T15" t="T16" r="T17" b="T18"/>
            <a:pathLst>
              <a:path w="84" h="2076">
                <a:moveTo>
                  <a:pt x="0" y="2076"/>
                </a:moveTo>
                <a:lnTo>
                  <a:pt x="84" y="2010"/>
                </a:lnTo>
                <a:lnTo>
                  <a:pt x="84" y="0"/>
                </a:lnTo>
                <a:lnTo>
                  <a:pt x="0" y="66"/>
                </a:lnTo>
                <a:lnTo>
                  <a:pt x="0" y="2076"/>
                </a:lnTo>
                <a:close/>
              </a:path>
            </a:pathLst>
          </a:custGeom>
          <a:solidFill>
            <a:srgbClr val="808080"/>
          </a:solidFill>
          <a:ln w="9525">
            <a:noFill/>
            <a:round/>
            <a:headEnd/>
            <a:tailEnd/>
          </a:ln>
        </p:spPr>
        <p:txBody>
          <a:bodyPr/>
          <a:lstStyle/>
          <a:p>
            <a:endParaRPr lang="en-US"/>
          </a:p>
        </p:txBody>
      </p:sp>
      <p:sp>
        <p:nvSpPr>
          <p:cNvPr id="20485" name="Freeform 5"/>
          <p:cNvSpPr>
            <a:spLocks/>
          </p:cNvSpPr>
          <p:nvPr/>
        </p:nvSpPr>
        <p:spPr bwMode="auto">
          <a:xfrm>
            <a:off x="2119313" y="4867275"/>
            <a:ext cx="6210300" cy="104775"/>
          </a:xfrm>
          <a:custGeom>
            <a:avLst/>
            <a:gdLst>
              <a:gd name="T0" fmla="*/ 0 w 3912"/>
              <a:gd name="T1" fmla="*/ 2147483647 h 66"/>
              <a:gd name="T2" fmla="*/ 2147483647 w 3912"/>
              <a:gd name="T3" fmla="*/ 2147483647 h 66"/>
              <a:gd name="T4" fmla="*/ 2147483647 w 3912"/>
              <a:gd name="T5" fmla="*/ 0 h 66"/>
              <a:gd name="T6" fmla="*/ 2147483647 w 3912"/>
              <a:gd name="T7" fmla="*/ 0 h 66"/>
              <a:gd name="T8" fmla="*/ 0 w 3912"/>
              <a:gd name="T9" fmla="*/ 2147483647 h 66"/>
              <a:gd name="T10" fmla="*/ 0 60000 65536"/>
              <a:gd name="T11" fmla="*/ 0 60000 65536"/>
              <a:gd name="T12" fmla="*/ 0 60000 65536"/>
              <a:gd name="T13" fmla="*/ 0 60000 65536"/>
              <a:gd name="T14" fmla="*/ 0 60000 65536"/>
              <a:gd name="T15" fmla="*/ 0 w 3912"/>
              <a:gd name="T16" fmla="*/ 0 h 66"/>
              <a:gd name="T17" fmla="*/ 3912 w 3912"/>
              <a:gd name="T18" fmla="*/ 66 h 66"/>
            </a:gdLst>
            <a:ahLst/>
            <a:cxnLst>
              <a:cxn ang="T10">
                <a:pos x="T0" y="T1"/>
              </a:cxn>
              <a:cxn ang="T11">
                <a:pos x="T2" y="T3"/>
              </a:cxn>
              <a:cxn ang="T12">
                <a:pos x="T4" y="T5"/>
              </a:cxn>
              <a:cxn ang="T13">
                <a:pos x="T6" y="T7"/>
              </a:cxn>
              <a:cxn ang="T14">
                <a:pos x="T8" y="T9"/>
              </a:cxn>
            </a:cxnLst>
            <a:rect l="T15" t="T16" r="T17" b="T18"/>
            <a:pathLst>
              <a:path w="3912" h="66">
                <a:moveTo>
                  <a:pt x="0" y="66"/>
                </a:moveTo>
                <a:lnTo>
                  <a:pt x="3828" y="66"/>
                </a:lnTo>
                <a:lnTo>
                  <a:pt x="3912" y="0"/>
                </a:lnTo>
                <a:lnTo>
                  <a:pt x="84" y="0"/>
                </a:lnTo>
                <a:lnTo>
                  <a:pt x="0" y="66"/>
                </a:lnTo>
                <a:close/>
              </a:path>
            </a:pathLst>
          </a:custGeom>
          <a:solidFill>
            <a:srgbClr val="CCECFF"/>
          </a:solidFill>
          <a:ln w="9525">
            <a:noFill/>
            <a:round/>
            <a:headEnd/>
            <a:tailEnd/>
          </a:ln>
        </p:spPr>
        <p:txBody>
          <a:bodyPr/>
          <a:lstStyle/>
          <a:p>
            <a:endParaRPr lang="en-US"/>
          </a:p>
        </p:txBody>
      </p:sp>
      <p:sp>
        <p:nvSpPr>
          <p:cNvPr id="20486" name="Rectangle 6"/>
          <p:cNvSpPr>
            <a:spLocks noChangeArrowheads="1"/>
          </p:cNvSpPr>
          <p:nvPr/>
        </p:nvSpPr>
        <p:spPr bwMode="auto">
          <a:xfrm>
            <a:off x="2252663" y="1676400"/>
            <a:ext cx="6076950" cy="3190875"/>
          </a:xfrm>
          <a:prstGeom prst="rect">
            <a:avLst/>
          </a:prstGeom>
          <a:solidFill>
            <a:srgbClr val="CCECFF"/>
          </a:solidFill>
          <a:ln w="9525">
            <a:noFill/>
            <a:miter lim="800000"/>
            <a:headEnd/>
            <a:tailEnd/>
          </a:ln>
        </p:spPr>
        <p:txBody>
          <a:bodyPr/>
          <a:lstStyle/>
          <a:p>
            <a:endParaRPr lang="en-US"/>
          </a:p>
        </p:txBody>
      </p:sp>
      <p:sp>
        <p:nvSpPr>
          <p:cNvPr id="20487" name="Freeform 7"/>
          <p:cNvSpPr>
            <a:spLocks/>
          </p:cNvSpPr>
          <p:nvPr/>
        </p:nvSpPr>
        <p:spPr bwMode="auto">
          <a:xfrm>
            <a:off x="2119313" y="1676400"/>
            <a:ext cx="133350" cy="3295650"/>
          </a:xfrm>
          <a:custGeom>
            <a:avLst/>
            <a:gdLst>
              <a:gd name="T0" fmla="*/ 0 w 14"/>
              <a:gd name="T1" fmla="*/ 2147483647 h 346"/>
              <a:gd name="T2" fmla="*/ 2147483647 w 14"/>
              <a:gd name="T3" fmla="*/ 2147483647 h 346"/>
              <a:gd name="T4" fmla="*/ 2147483647 w 14"/>
              <a:gd name="T5" fmla="*/ 0 h 346"/>
              <a:gd name="T6" fmla="*/ 0 60000 65536"/>
              <a:gd name="T7" fmla="*/ 0 60000 65536"/>
              <a:gd name="T8" fmla="*/ 0 60000 65536"/>
              <a:gd name="T9" fmla="*/ 0 w 14"/>
              <a:gd name="T10" fmla="*/ 0 h 346"/>
              <a:gd name="T11" fmla="*/ 14 w 14"/>
              <a:gd name="T12" fmla="*/ 346 h 346"/>
            </a:gdLst>
            <a:ahLst/>
            <a:cxnLst>
              <a:cxn ang="T6">
                <a:pos x="T0" y="T1"/>
              </a:cxn>
              <a:cxn ang="T7">
                <a:pos x="T2" y="T3"/>
              </a:cxn>
              <a:cxn ang="T8">
                <a:pos x="T4" y="T5"/>
              </a:cxn>
            </a:cxnLst>
            <a:rect l="T9" t="T10" r="T11" b="T12"/>
            <a:pathLst>
              <a:path w="14" h="346">
                <a:moveTo>
                  <a:pt x="0" y="346"/>
                </a:moveTo>
                <a:lnTo>
                  <a:pt x="14" y="335"/>
                </a:lnTo>
                <a:lnTo>
                  <a:pt x="14" y="0"/>
                </a:lnTo>
              </a:path>
            </a:pathLst>
          </a:custGeom>
          <a:noFill/>
          <a:ln w="0">
            <a:solidFill>
              <a:srgbClr val="000000"/>
            </a:solidFill>
            <a:round/>
            <a:headEnd/>
            <a:tailEnd/>
          </a:ln>
        </p:spPr>
        <p:txBody>
          <a:bodyPr/>
          <a:lstStyle/>
          <a:p>
            <a:endParaRPr lang="en-US"/>
          </a:p>
        </p:txBody>
      </p:sp>
      <p:sp>
        <p:nvSpPr>
          <p:cNvPr id="20488" name="Freeform 8"/>
          <p:cNvSpPr>
            <a:spLocks/>
          </p:cNvSpPr>
          <p:nvPr/>
        </p:nvSpPr>
        <p:spPr bwMode="auto">
          <a:xfrm>
            <a:off x="2881313" y="1676400"/>
            <a:ext cx="133350" cy="3295650"/>
          </a:xfrm>
          <a:custGeom>
            <a:avLst/>
            <a:gdLst>
              <a:gd name="T0" fmla="*/ 0 w 14"/>
              <a:gd name="T1" fmla="*/ 2147483647 h 346"/>
              <a:gd name="T2" fmla="*/ 2147483647 w 14"/>
              <a:gd name="T3" fmla="*/ 2147483647 h 346"/>
              <a:gd name="T4" fmla="*/ 2147483647 w 14"/>
              <a:gd name="T5" fmla="*/ 0 h 346"/>
              <a:gd name="T6" fmla="*/ 0 60000 65536"/>
              <a:gd name="T7" fmla="*/ 0 60000 65536"/>
              <a:gd name="T8" fmla="*/ 0 60000 65536"/>
              <a:gd name="T9" fmla="*/ 0 w 14"/>
              <a:gd name="T10" fmla="*/ 0 h 346"/>
              <a:gd name="T11" fmla="*/ 14 w 14"/>
              <a:gd name="T12" fmla="*/ 346 h 346"/>
            </a:gdLst>
            <a:ahLst/>
            <a:cxnLst>
              <a:cxn ang="T6">
                <a:pos x="T0" y="T1"/>
              </a:cxn>
              <a:cxn ang="T7">
                <a:pos x="T2" y="T3"/>
              </a:cxn>
              <a:cxn ang="T8">
                <a:pos x="T4" y="T5"/>
              </a:cxn>
            </a:cxnLst>
            <a:rect l="T9" t="T10" r="T11" b="T12"/>
            <a:pathLst>
              <a:path w="14" h="346">
                <a:moveTo>
                  <a:pt x="0" y="346"/>
                </a:moveTo>
                <a:lnTo>
                  <a:pt x="14" y="335"/>
                </a:lnTo>
                <a:lnTo>
                  <a:pt x="14" y="0"/>
                </a:lnTo>
              </a:path>
            </a:pathLst>
          </a:custGeom>
          <a:noFill/>
          <a:ln w="0">
            <a:solidFill>
              <a:srgbClr val="808080"/>
            </a:solidFill>
            <a:prstDash val="dash"/>
            <a:round/>
            <a:headEnd/>
            <a:tailEnd/>
          </a:ln>
        </p:spPr>
        <p:txBody>
          <a:bodyPr/>
          <a:lstStyle/>
          <a:p>
            <a:endParaRPr lang="en-US"/>
          </a:p>
        </p:txBody>
      </p:sp>
      <p:sp>
        <p:nvSpPr>
          <p:cNvPr id="20489" name="Freeform 9"/>
          <p:cNvSpPr>
            <a:spLocks/>
          </p:cNvSpPr>
          <p:nvPr/>
        </p:nvSpPr>
        <p:spPr bwMode="auto">
          <a:xfrm>
            <a:off x="3633788" y="1676400"/>
            <a:ext cx="142875" cy="3295650"/>
          </a:xfrm>
          <a:custGeom>
            <a:avLst/>
            <a:gdLst>
              <a:gd name="T0" fmla="*/ 0 w 15"/>
              <a:gd name="T1" fmla="*/ 2147483647 h 346"/>
              <a:gd name="T2" fmla="*/ 2147483647 w 15"/>
              <a:gd name="T3" fmla="*/ 2147483647 h 346"/>
              <a:gd name="T4" fmla="*/ 2147483647 w 15"/>
              <a:gd name="T5" fmla="*/ 0 h 346"/>
              <a:gd name="T6" fmla="*/ 0 60000 65536"/>
              <a:gd name="T7" fmla="*/ 0 60000 65536"/>
              <a:gd name="T8" fmla="*/ 0 60000 65536"/>
              <a:gd name="T9" fmla="*/ 0 w 15"/>
              <a:gd name="T10" fmla="*/ 0 h 346"/>
              <a:gd name="T11" fmla="*/ 15 w 15"/>
              <a:gd name="T12" fmla="*/ 346 h 346"/>
            </a:gdLst>
            <a:ahLst/>
            <a:cxnLst>
              <a:cxn ang="T6">
                <a:pos x="T0" y="T1"/>
              </a:cxn>
              <a:cxn ang="T7">
                <a:pos x="T2" y="T3"/>
              </a:cxn>
              <a:cxn ang="T8">
                <a:pos x="T4" y="T5"/>
              </a:cxn>
            </a:cxnLst>
            <a:rect l="T9" t="T10" r="T11" b="T12"/>
            <a:pathLst>
              <a:path w="15" h="346">
                <a:moveTo>
                  <a:pt x="0" y="346"/>
                </a:moveTo>
                <a:lnTo>
                  <a:pt x="15" y="335"/>
                </a:lnTo>
                <a:lnTo>
                  <a:pt x="15" y="0"/>
                </a:lnTo>
              </a:path>
            </a:pathLst>
          </a:custGeom>
          <a:noFill/>
          <a:ln w="0">
            <a:solidFill>
              <a:srgbClr val="808080"/>
            </a:solidFill>
            <a:prstDash val="dash"/>
            <a:round/>
            <a:headEnd/>
            <a:tailEnd/>
          </a:ln>
        </p:spPr>
        <p:txBody>
          <a:bodyPr/>
          <a:lstStyle/>
          <a:p>
            <a:endParaRPr lang="en-US"/>
          </a:p>
        </p:txBody>
      </p:sp>
      <p:sp>
        <p:nvSpPr>
          <p:cNvPr id="20490" name="Freeform 10"/>
          <p:cNvSpPr>
            <a:spLocks/>
          </p:cNvSpPr>
          <p:nvPr/>
        </p:nvSpPr>
        <p:spPr bwMode="auto">
          <a:xfrm>
            <a:off x="4395788" y="1676400"/>
            <a:ext cx="133350" cy="3295650"/>
          </a:xfrm>
          <a:custGeom>
            <a:avLst/>
            <a:gdLst>
              <a:gd name="T0" fmla="*/ 0 w 14"/>
              <a:gd name="T1" fmla="*/ 2147483647 h 346"/>
              <a:gd name="T2" fmla="*/ 2147483647 w 14"/>
              <a:gd name="T3" fmla="*/ 2147483647 h 346"/>
              <a:gd name="T4" fmla="*/ 2147483647 w 14"/>
              <a:gd name="T5" fmla="*/ 0 h 346"/>
              <a:gd name="T6" fmla="*/ 0 60000 65536"/>
              <a:gd name="T7" fmla="*/ 0 60000 65536"/>
              <a:gd name="T8" fmla="*/ 0 60000 65536"/>
              <a:gd name="T9" fmla="*/ 0 w 14"/>
              <a:gd name="T10" fmla="*/ 0 h 346"/>
              <a:gd name="T11" fmla="*/ 14 w 14"/>
              <a:gd name="T12" fmla="*/ 346 h 346"/>
            </a:gdLst>
            <a:ahLst/>
            <a:cxnLst>
              <a:cxn ang="T6">
                <a:pos x="T0" y="T1"/>
              </a:cxn>
              <a:cxn ang="T7">
                <a:pos x="T2" y="T3"/>
              </a:cxn>
              <a:cxn ang="T8">
                <a:pos x="T4" y="T5"/>
              </a:cxn>
            </a:cxnLst>
            <a:rect l="T9" t="T10" r="T11" b="T12"/>
            <a:pathLst>
              <a:path w="14" h="346">
                <a:moveTo>
                  <a:pt x="0" y="346"/>
                </a:moveTo>
                <a:lnTo>
                  <a:pt x="14" y="335"/>
                </a:lnTo>
                <a:lnTo>
                  <a:pt x="14" y="0"/>
                </a:lnTo>
              </a:path>
            </a:pathLst>
          </a:custGeom>
          <a:noFill/>
          <a:ln w="0">
            <a:solidFill>
              <a:srgbClr val="808080"/>
            </a:solidFill>
            <a:prstDash val="dash"/>
            <a:round/>
            <a:headEnd/>
            <a:tailEnd/>
          </a:ln>
        </p:spPr>
        <p:txBody>
          <a:bodyPr/>
          <a:lstStyle/>
          <a:p>
            <a:endParaRPr lang="en-US"/>
          </a:p>
        </p:txBody>
      </p:sp>
      <p:sp>
        <p:nvSpPr>
          <p:cNvPr id="20491" name="Freeform 11"/>
          <p:cNvSpPr>
            <a:spLocks/>
          </p:cNvSpPr>
          <p:nvPr/>
        </p:nvSpPr>
        <p:spPr bwMode="auto">
          <a:xfrm>
            <a:off x="5157788" y="1676400"/>
            <a:ext cx="133350" cy="3295650"/>
          </a:xfrm>
          <a:custGeom>
            <a:avLst/>
            <a:gdLst>
              <a:gd name="T0" fmla="*/ 0 w 14"/>
              <a:gd name="T1" fmla="*/ 2147483647 h 346"/>
              <a:gd name="T2" fmla="*/ 2147483647 w 14"/>
              <a:gd name="T3" fmla="*/ 2147483647 h 346"/>
              <a:gd name="T4" fmla="*/ 2147483647 w 14"/>
              <a:gd name="T5" fmla="*/ 0 h 346"/>
              <a:gd name="T6" fmla="*/ 0 60000 65536"/>
              <a:gd name="T7" fmla="*/ 0 60000 65536"/>
              <a:gd name="T8" fmla="*/ 0 60000 65536"/>
              <a:gd name="T9" fmla="*/ 0 w 14"/>
              <a:gd name="T10" fmla="*/ 0 h 346"/>
              <a:gd name="T11" fmla="*/ 14 w 14"/>
              <a:gd name="T12" fmla="*/ 346 h 346"/>
            </a:gdLst>
            <a:ahLst/>
            <a:cxnLst>
              <a:cxn ang="T6">
                <a:pos x="T0" y="T1"/>
              </a:cxn>
              <a:cxn ang="T7">
                <a:pos x="T2" y="T3"/>
              </a:cxn>
              <a:cxn ang="T8">
                <a:pos x="T4" y="T5"/>
              </a:cxn>
            </a:cxnLst>
            <a:rect l="T9" t="T10" r="T11" b="T12"/>
            <a:pathLst>
              <a:path w="14" h="346">
                <a:moveTo>
                  <a:pt x="0" y="346"/>
                </a:moveTo>
                <a:lnTo>
                  <a:pt x="14" y="335"/>
                </a:lnTo>
                <a:lnTo>
                  <a:pt x="14" y="0"/>
                </a:lnTo>
              </a:path>
            </a:pathLst>
          </a:custGeom>
          <a:noFill/>
          <a:ln w="0">
            <a:solidFill>
              <a:srgbClr val="808080"/>
            </a:solidFill>
            <a:prstDash val="dash"/>
            <a:round/>
            <a:headEnd/>
            <a:tailEnd/>
          </a:ln>
        </p:spPr>
        <p:txBody>
          <a:bodyPr/>
          <a:lstStyle/>
          <a:p>
            <a:endParaRPr lang="en-US"/>
          </a:p>
        </p:txBody>
      </p:sp>
      <p:sp>
        <p:nvSpPr>
          <p:cNvPr id="20492" name="Freeform 12"/>
          <p:cNvSpPr>
            <a:spLocks/>
          </p:cNvSpPr>
          <p:nvPr/>
        </p:nvSpPr>
        <p:spPr bwMode="auto">
          <a:xfrm>
            <a:off x="5919788" y="1676400"/>
            <a:ext cx="133350" cy="3295650"/>
          </a:xfrm>
          <a:custGeom>
            <a:avLst/>
            <a:gdLst>
              <a:gd name="T0" fmla="*/ 0 w 14"/>
              <a:gd name="T1" fmla="*/ 2147483647 h 346"/>
              <a:gd name="T2" fmla="*/ 2147483647 w 14"/>
              <a:gd name="T3" fmla="*/ 2147483647 h 346"/>
              <a:gd name="T4" fmla="*/ 2147483647 w 14"/>
              <a:gd name="T5" fmla="*/ 0 h 346"/>
              <a:gd name="T6" fmla="*/ 0 60000 65536"/>
              <a:gd name="T7" fmla="*/ 0 60000 65536"/>
              <a:gd name="T8" fmla="*/ 0 60000 65536"/>
              <a:gd name="T9" fmla="*/ 0 w 14"/>
              <a:gd name="T10" fmla="*/ 0 h 346"/>
              <a:gd name="T11" fmla="*/ 14 w 14"/>
              <a:gd name="T12" fmla="*/ 346 h 346"/>
            </a:gdLst>
            <a:ahLst/>
            <a:cxnLst>
              <a:cxn ang="T6">
                <a:pos x="T0" y="T1"/>
              </a:cxn>
              <a:cxn ang="T7">
                <a:pos x="T2" y="T3"/>
              </a:cxn>
              <a:cxn ang="T8">
                <a:pos x="T4" y="T5"/>
              </a:cxn>
            </a:cxnLst>
            <a:rect l="T9" t="T10" r="T11" b="T12"/>
            <a:pathLst>
              <a:path w="14" h="346">
                <a:moveTo>
                  <a:pt x="0" y="346"/>
                </a:moveTo>
                <a:lnTo>
                  <a:pt x="14" y="335"/>
                </a:lnTo>
                <a:lnTo>
                  <a:pt x="14" y="0"/>
                </a:lnTo>
              </a:path>
            </a:pathLst>
          </a:custGeom>
          <a:noFill/>
          <a:ln w="0">
            <a:solidFill>
              <a:srgbClr val="808080"/>
            </a:solidFill>
            <a:prstDash val="dash"/>
            <a:round/>
            <a:headEnd/>
            <a:tailEnd/>
          </a:ln>
        </p:spPr>
        <p:txBody>
          <a:bodyPr/>
          <a:lstStyle/>
          <a:p>
            <a:endParaRPr lang="en-US"/>
          </a:p>
        </p:txBody>
      </p:sp>
      <p:sp>
        <p:nvSpPr>
          <p:cNvPr id="20493" name="Freeform 13"/>
          <p:cNvSpPr>
            <a:spLocks/>
          </p:cNvSpPr>
          <p:nvPr/>
        </p:nvSpPr>
        <p:spPr bwMode="auto">
          <a:xfrm>
            <a:off x="6672263" y="1676400"/>
            <a:ext cx="142875" cy="3295650"/>
          </a:xfrm>
          <a:custGeom>
            <a:avLst/>
            <a:gdLst>
              <a:gd name="T0" fmla="*/ 0 w 15"/>
              <a:gd name="T1" fmla="*/ 2147483647 h 346"/>
              <a:gd name="T2" fmla="*/ 2147483647 w 15"/>
              <a:gd name="T3" fmla="*/ 2147483647 h 346"/>
              <a:gd name="T4" fmla="*/ 2147483647 w 15"/>
              <a:gd name="T5" fmla="*/ 0 h 346"/>
              <a:gd name="T6" fmla="*/ 0 60000 65536"/>
              <a:gd name="T7" fmla="*/ 0 60000 65536"/>
              <a:gd name="T8" fmla="*/ 0 60000 65536"/>
              <a:gd name="T9" fmla="*/ 0 w 15"/>
              <a:gd name="T10" fmla="*/ 0 h 346"/>
              <a:gd name="T11" fmla="*/ 15 w 15"/>
              <a:gd name="T12" fmla="*/ 346 h 346"/>
            </a:gdLst>
            <a:ahLst/>
            <a:cxnLst>
              <a:cxn ang="T6">
                <a:pos x="T0" y="T1"/>
              </a:cxn>
              <a:cxn ang="T7">
                <a:pos x="T2" y="T3"/>
              </a:cxn>
              <a:cxn ang="T8">
                <a:pos x="T4" y="T5"/>
              </a:cxn>
            </a:cxnLst>
            <a:rect l="T9" t="T10" r="T11" b="T12"/>
            <a:pathLst>
              <a:path w="15" h="346">
                <a:moveTo>
                  <a:pt x="0" y="346"/>
                </a:moveTo>
                <a:lnTo>
                  <a:pt x="15" y="335"/>
                </a:lnTo>
                <a:lnTo>
                  <a:pt x="15" y="0"/>
                </a:lnTo>
              </a:path>
            </a:pathLst>
          </a:custGeom>
          <a:noFill/>
          <a:ln w="0">
            <a:solidFill>
              <a:srgbClr val="808080"/>
            </a:solidFill>
            <a:prstDash val="dash"/>
            <a:round/>
            <a:headEnd/>
            <a:tailEnd/>
          </a:ln>
        </p:spPr>
        <p:txBody>
          <a:bodyPr/>
          <a:lstStyle/>
          <a:p>
            <a:endParaRPr lang="en-US"/>
          </a:p>
        </p:txBody>
      </p:sp>
      <p:sp>
        <p:nvSpPr>
          <p:cNvPr id="20494" name="Freeform 14"/>
          <p:cNvSpPr>
            <a:spLocks/>
          </p:cNvSpPr>
          <p:nvPr/>
        </p:nvSpPr>
        <p:spPr bwMode="auto">
          <a:xfrm>
            <a:off x="7434263" y="1676400"/>
            <a:ext cx="133350" cy="3295650"/>
          </a:xfrm>
          <a:custGeom>
            <a:avLst/>
            <a:gdLst>
              <a:gd name="T0" fmla="*/ 0 w 14"/>
              <a:gd name="T1" fmla="*/ 2147483647 h 346"/>
              <a:gd name="T2" fmla="*/ 2147483647 w 14"/>
              <a:gd name="T3" fmla="*/ 2147483647 h 346"/>
              <a:gd name="T4" fmla="*/ 2147483647 w 14"/>
              <a:gd name="T5" fmla="*/ 0 h 346"/>
              <a:gd name="T6" fmla="*/ 0 60000 65536"/>
              <a:gd name="T7" fmla="*/ 0 60000 65536"/>
              <a:gd name="T8" fmla="*/ 0 60000 65536"/>
              <a:gd name="T9" fmla="*/ 0 w 14"/>
              <a:gd name="T10" fmla="*/ 0 h 346"/>
              <a:gd name="T11" fmla="*/ 14 w 14"/>
              <a:gd name="T12" fmla="*/ 346 h 346"/>
            </a:gdLst>
            <a:ahLst/>
            <a:cxnLst>
              <a:cxn ang="T6">
                <a:pos x="T0" y="T1"/>
              </a:cxn>
              <a:cxn ang="T7">
                <a:pos x="T2" y="T3"/>
              </a:cxn>
              <a:cxn ang="T8">
                <a:pos x="T4" y="T5"/>
              </a:cxn>
            </a:cxnLst>
            <a:rect l="T9" t="T10" r="T11" b="T12"/>
            <a:pathLst>
              <a:path w="14" h="346">
                <a:moveTo>
                  <a:pt x="0" y="346"/>
                </a:moveTo>
                <a:lnTo>
                  <a:pt x="14" y="335"/>
                </a:lnTo>
                <a:lnTo>
                  <a:pt x="14" y="0"/>
                </a:lnTo>
              </a:path>
            </a:pathLst>
          </a:custGeom>
          <a:noFill/>
          <a:ln w="9525">
            <a:solidFill>
              <a:srgbClr val="808080"/>
            </a:solidFill>
            <a:prstDash val="dash"/>
            <a:round/>
            <a:headEnd/>
            <a:tailEnd/>
          </a:ln>
        </p:spPr>
        <p:txBody>
          <a:bodyPr/>
          <a:lstStyle/>
          <a:p>
            <a:endParaRPr lang="en-US"/>
          </a:p>
        </p:txBody>
      </p:sp>
      <p:sp>
        <p:nvSpPr>
          <p:cNvPr id="20495" name="Freeform 15"/>
          <p:cNvSpPr>
            <a:spLocks/>
          </p:cNvSpPr>
          <p:nvPr/>
        </p:nvSpPr>
        <p:spPr bwMode="auto">
          <a:xfrm>
            <a:off x="8196263" y="1676400"/>
            <a:ext cx="133350" cy="3295650"/>
          </a:xfrm>
          <a:custGeom>
            <a:avLst/>
            <a:gdLst>
              <a:gd name="T0" fmla="*/ 0 w 14"/>
              <a:gd name="T1" fmla="*/ 2147483647 h 346"/>
              <a:gd name="T2" fmla="*/ 2147483647 w 14"/>
              <a:gd name="T3" fmla="*/ 2147483647 h 346"/>
              <a:gd name="T4" fmla="*/ 2147483647 w 14"/>
              <a:gd name="T5" fmla="*/ 0 h 346"/>
              <a:gd name="T6" fmla="*/ 0 60000 65536"/>
              <a:gd name="T7" fmla="*/ 0 60000 65536"/>
              <a:gd name="T8" fmla="*/ 0 60000 65536"/>
              <a:gd name="T9" fmla="*/ 0 w 14"/>
              <a:gd name="T10" fmla="*/ 0 h 346"/>
              <a:gd name="T11" fmla="*/ 14 w 14"/>
              <a:gd name="T12" fmla="*/ 346 h 346"/>
            </a:gdLst>
            <a:ahLst/>
            <a:cxnLst>
              <a:cxn ang="T6">
                <a:pos x="T0" y="T1"/>
              </a:cxn>
              <a:cxn ang="T7">
                <a:pos x="T2" y="T3"/>
              </a:cxn>
              <a:cxn ang="T8">
                <a:pos x="T4" y="T5"/>
              </a:cxn>
            </a:cxnLst>
            <a:rect l="T9" t="T10" r="T11" b="T12"/>
            <a:pathLst>
              <a:path w="14" h="346">
                <a:moveTo>
                  <a:pt x="0" y="346"/>
                </a:moveTo>
                <a:lnTo>
                  <a:pt x="14" y="335"/>
                </a:lnTo>
                <a:lnTo>
                  <a:pt x="14" y="0"/>
                </a:lnTo>
              </a:path>
            </a:pathLst>
          </a:custGeom>
          <a:noFill/>
          <a:ln w="0">
            <a:solidFill>
              <a:srgbClr val="000000"/>
            </a:solidFill>
            <a:round/>
            <a:headEnd/>
            <a:tailEnd/>
          </a:ln>
        </p:spPr>
        <p:txBody>
          <a:bodyPr/>
          <a:lstStyle/>
          <a:p>
            <a:endParaRPr lang="en-US"/>
          </a:p>
        </p:txBody>
      </p:sp>
      <p:sp>
        <p:nvSpPr>
          <p:cNvPr id="20496" name="Freeform 16"/>
          <p:cNvSpPr>
            <a:spLocks/>
          </p:cNvSpPr>
          <p:nvPr/>
        </p:nvSpPr>
        <p:spPr bwMode="auto">
          <a:xfrm>
            <a:off x="2119313" y="1676400"/>
            <a:ext cx="133350" cy="3295650"/>
          </a:xfrm>
          <a:custGeom>
            <a:avLst/>
            <a:gdLst>
              <a:gd name="T0" fmla="*/ 2147483647 w 84"/>
              <a:gd name="T1" fmla="*/ 0 h 2076"/>
              <a:gd name="T2" fmla="*/ 0 w 84"/>
              <a:gd name="T3" fmla="*/ 2147483647 h 2076"/>
              <a:gd name="T4" fmla="*/ 0 w 84"/>
              <a:gd name="T5" fmla="*/ 2147483647 h 2076"/>
              <a:gd name="T6" fmla="*/ 2147483647 w 84"/>
              <a:gd name="T7" fmla="*/ 2147483647 h 2076"/>
              <a:gd name="T8" fmla="*/ 2147483647 w 84"/>
              <a:gd name="T9" fmla="*/ 0 h 2076"/>
              <a:gd name="T10" fmla="*/ 0 60000 65536"/>
              <a:gd name="T11" fmla="*/ 0 60000 65536"/>
              <a:gd name="T12" fmla="*/ 0 60000 65536"/>
              <a:gd name="T13" fmla="*/ 0 60000 65536"/>
              <a:gd name="T14" fmla="*/ 0 60000 65536"/>
              <a:gd name="T15" fmla="*/ 0 w 84"/>
              <a:gd name="T16" fmla="*/ 0 h 2076"/>
              <a:gd name="T17" fmla="*/ 84 w 84"/>
              <a:gd name="T18" fmla="*/ 2076 h 2076"/>
            </a:gdLst>
            <a:ahLst/>
            <a:cxnLst>
              <a:cxn ang="T10">
                <a:pos x="T0" y="T1"/>
              </a:cxn>
              <a:cxn ang="T11">
                <a:pos x="T2" y="T3"/>
              </a:cxn>
              <a:cxn ang="T12">
                <a:pos x="T4" y="T5"/>
              </a:cxn>
              <a:cxn ang="T13">
                <a:pos x="T6" y="T7"/>
              </a:cxn>
              <a:cxn ang="T14">
                <a:pos x="T8" y="T9"/>
              </a:cxn>
            </a:cxnLst>
            <a:rect l="T15" t="T16" r="T17" b="T18"/>
            <a:pathLst>
              <a:path w="84" h="2076">
                <a:moveTo>
                  <a:pt x="84" y="0"/>
                </a:moveTo>
                <a:lnTo>
                  <a:pt x="0" y="66"/>
                </a:lnTo>
                <a:lnTo>
                  <a:pt x="0" y="2076"/>
                </a:lnTo>
                <a:lnTo>
                  <a:pt x="84" y="2010"/>
                </a:lnTo>
                <a:lnTo>
                  <a:pt x="84" y="0"/>
                </a:lnTo>
                <a:close/>
              </a:path>
            </a:pathLst>
          </a:custGeom>
          <a:noFill/>
          <a:ln w="0">
            <a:solidFill>
              <a:srgbClr val="000000"/>
            </a:solidFill>
            <a:round/>
            <a:headEnd/>
            <a:tailEnd/>
          </a:ln>
        </p:spPr>
        <p:txBody>
          <a:bodyPr/>
          <a:lstStyle/>
          <a:p>
            <a:endParaRPr lang="en-US"/>
          </a:p>
        </p:txBody>
      </p:sp>
      <p:sp>
        <p:nvSpPr>
          <p:cNvPr id="20497" name="Freeform 17"/>
          <p:cNvSpPr>
            <a:spLocks/>
          </p:cNvSpPr>
          <p:nvPr/>
        </p:nvSpPr>
        <p:spPr bwMode="auto">
          <a:xfrm>
            <a:off x="2119313" y="4867275"/>
            <a:ext cx="6210300" cy="104775"/>
          </a:xfrm>
          <a:custGeom>
            <a:avLst/>
            <a:gdLst>
              <a:gd name="T0" fmla="*/ 0 w 3912"/>
              <a:gd name="T1" fmla="*/ 2147483647 h 66"/>
              <a:gd name="T2" fmla="*/ 2147483647 w 3912"/>
              <a:gd name="T3" fmla="*/ 2147483647 h 66"/>
              <a:gd name="T4" fmla="*/ 2147483647 w 3912"/>
              <a:gd name="T5" fmla="*/ 0 h 66"/>
              <a:gd name="T6" fmla="*/ 2147483647 w 3912"/>
              <a:gd name="T7" fmla="*/ 0 h 66"/>
              <a:gd name="T8" fmla="*/ 0 w 3912"/>
              <a:gd name="T9" fmla="*/ 2147483647 h 66"/>
              <a:gd name="T10" fmla="*/ 0 60000 65536"/>
              <a:gd name="T11" fmla="*/ 0 60000 65536"/>
              <a:gd name="T12" fmla="*/ 0 60000 65536"/>
              <a:gd name="T13" fmla="*/ 0 60000 65536"/>
              <a:gd name="T14" fmla="*/ 0 60000 65536"/>
              <a:gd name="T15" fmla="*/ 0 w 3912"/>
              <a:gd name="T16" fmla="*/ 0 h 66"/>
              <a:gd name="T17" fmla="*/ 3912 w 3912"/>
              <a:gd name="T18" fmla="*/ 66 h 66"/>
            </a:gdLst>
            <a:ahLst/>
            <a:cxnLst>
              <a:cxn ang="T10">
                <a:pos x="T0" y="T1"/>
              </a:cxn>
              <a:cxn ang="T11">
                <a:pos x="T2" y="T3"/>
              </a:cxn>
              <a:cxn ang="T12">
                <a:pos x="T4" y="T5"/>
              </a:cxn>
              <a:cxn ang="T13">
                <a:pos x="T6" y="T7"/>
              </a:cxn>
              <a:cxn ang="T14">
                <a:pos x="T8" y="T9"/>
              </a:cxn>
            </a:cxnLst>
            <a:rect l="T15" t="T16" r="T17" b="T18"/>
            <a:pathLst>
              <a:path w="3912" h="66">
                <a:moveTo>
                  <a:pt x="0" y="66"/>
                </a:moveTo>
                <a:lnTo>
                  <a:pt x="3828" y="66"/>
                </a:lnTo>
                <a:lnTo>
                  <a:pt x="3912" y="0"/>
                </a:lnTo>
                <a:lnTo>
                  <a:pt x="84" y="0"/>
                </a:lnTo>
                <a:lnTo>
                  <a:pt x="0" y="66"/>
                </a:lnTo>
                <a:close/>
              </a:path>
            </a:pathLst>
          </a:custGeom>
          <a:noFill/>
          <a:ln w="9525">
            <a:solidFill>
              <a:srgbClr val="808080"/>
            </a:solidFill>
            <a:round/>
            <a:headEnd/>
            <a:tailEnd/>
          </a:ln>
        </p:spPr>
        <p:txBody>
          <a:bodyPr/>
          <a:lstStyle/>
          <a:p>
            <a:endParaRPr lang="en-US"/>
          </a:p>
        </p:txBody>
      </p:sp>
      <p:sp>
        <p:nvSpPr>
          <p:cNvPr id="20498" name="Rectangle 18"/>
          <p:cNvSpPr>
            <a:spLocks noChangeArrowheads="1"/>
          </p:cNvSpPr>
          <p:nvPr/>
        </p:nvSpPr>
        <p:spPr bwMode="auto">
          <a:xfrm>
            <a:off x="2252663" y="1676400"/>
            <a:ext cx="6076950" cy="3190875"/>
          </a:xfrm>
          <a:prstGeom prst="rect">
            <a:avLst/>
          </a:prstGeom>
          <a:noFill/>
          <a:ln w="9525">
            <a:solidFill>
              <a:srgbClr val="808080"/>
            </a:solidFill>
            <a:miter lim="800000"/>
            <a:headEnd/>
            <a:tailEnd/>
          </a:ln>
        </p:spPr>
        <p:txBody>
          <a:bodyPr/>
          <a:lstStyle/>
          <a:p>
            <a:endParaRPr lang="en-US"/>
          </a:p>
        </p:txBody>
      </p:sp>
      <p:sp>
        <p:nvSpPr>
          <p:cNvPr id="20499" name="Freeform 19"/>
          <p:cNvSpPr>
            <a:spLocks/>
          </p:cNvSpPr>
          <p:nvPr/>
        </p:nvSpPr>
        <p:spPr bwMode="auto">
          <a:xfrm>
            <a:off x="2157413" y="4619625"/>
            <a:ext cx="4686300" cy="47625"/>
          </a:xfrm>
          <a:custGeom>
            <a:avLst/>
            <a:gdLst>
              <a:gd name="T0" fmla="*/ 0 w 2952"/>
              <a:gd name="T1" fmla="*/ 2147483647 h 30"/>
              <a:gd name="T2" fmla="*/ 2147483647 w 2952"/>
              <a:gd name="T3" fmla="*/ 2147483647 h 30"/>
              <a:gd name="T4" fmla="*/ 2147483647 w 2952"/>
              <a:gd name="T5" fmla="*/ 0 h 30"/>
              <a:gd name="T6" fmla="*/ 2147483647 w 2952"/>
              <a:gd name="T7" fmla="*/ 0 h 30"/>
              <a:gd name="T8" fmla="*/ 0 w 2952"/>
              <a:gd name="T9" fmla="*/ 2147483647 h 30"/>
              <a:gd name="T10" fmla="*/ 0 60000 65536"/>
              <a:gd name="T11" fmla="*/ 0 60000 65536"/>
              <a:gd name="T12" fmla="*/ 0 60000 65536"/>
              <a:gd name="T13" fmla="*/ 0 60000 65536"/>
              <a:gd name="T14" fmla="*/ 0 60000 65536"/>
              <a:gd name="T15" fmla="*/ 0 w 2952"/>
              <a:gd name="T16" fmla="*/ 0 h 30"/>
              <a:gd name="T17" fmla="*/ 2952 w 2952"/>
              <a:gd name="T18" fmla="*/ 30 h 30"/>
            </a:gdLst>
            <a:ahLst/>
            <a:cxnLst>
              <a:cxn ang="T10">
                <a:pos x="T0" y="T1"/>
              </a:cxn>
              <a:cxn ang="T11">
                <a:pos x="T2" y="T3"/>
              </a:cxn>
              <a:cxn ang="T12">
                <a:pos x="T4" y="T5"/>
              </a:cxn>
              <a:cxn ang="T13">
                <a:pos x="T6" y="T7"/>
              </a:cxn>
              <a:cxn ang="T14">
                <a:pos x="T8" y="T9"/>
              </a:cxn>
            </a:cxnLst>
            <a:rect l="T15" t="T16" r="T17" b="T18"/>
            <a:pathLst>
              <a:path w="2952" h="30">
                <a:moveTo>
                  <a:pt x="0" y="30"/>
                </a:moveTo>
                <a:lnTo>
                  <a:pt x="2922" y="30"/>
                </a:lnTo>
                <a:lnTo>
                  <a:pt x="2952" y="0"/>
                </a:lnTo>
                <a:lnTo>
                  <a:pt x="36" y="0"/>
                </a:lnTo>
                <a:lnTo>
                  <a:pt x="0" y="30"/>
                </a:lnTo>
                <a:close/>
              </a:path>
            </a:pathLst>
          </a:custGeom>
          <a:solidFill>
            <a:srgbClr val="0000BF"/>
          </a:solidFill>
          <a:ln w="9525">
            <a:solidFill>
              <a:srgbClr val="000000"/>
            </a:solidFill>
            <a:round/>
            <a:headEnd/>
            <a:tailEnd/>
          </a:ln>
        </p:spPr>
        <p:txBody>
          <a:bodyPr/>
          <a:lstStyle/>
          <a:p>
            <a:endParaRPr lang="en-US"/>
          </a:p>
        </p:txBody>
      </p:sp>
      <p:sp>
        <p:nvSpPr>
          <p:cNvPr id="20500" name="Rectangle 20"/>
          <p:cNvSpPr>
            <a:spLocks noChangeArrowheads="1"/>
          </p:cNvSpPr>
          <p:nvPr/>
        </p:nvSpPr>
        <p:spPr bwMode="auto">
          <a:xfrm>
            <a:off x="2157413" y="4667250"/>
            <a:ext cx="4638675" cy="152400"/>
          </a:xfrm>
          <a:prstGeom prst="rect">
            <a:avLst/>
          </a:prstGeom>
          <a:solidFill>
            <a:srgbClr val="0000FF"/>
          </a:solidFill>
          <a:ln w="9525">
            <a:solidFill>
              <a:srgbClr val="000000"/>
            </a:solidFill>
            <a:miter lim="800000"/>
            <a:headEnd/>
            <a:tailEnd/>
          </a:ln>
        </p:spPr>
        <p:txBody>
          <a:bodyPr/>
          <a:lstStyle/>
          <a:p>
            <a:endParaRPr lang="en-US"/>
          </a:p>
        </p:txBody>
      </p:sp>
      <p:sp>
        <p:nvSpPr>
          <p:cNvPr id="20501" name="Freeform 21"/>
          <p:cNvSpPr>
            <a:spLocks/>
          </p:cNvSpPr>
          <p:nvPr/>
        </p:nvSpPr>
        <p:spPr bwMode="auto">
          <a:xfrm>
            <a:off x="6796088" y="4619625"/>
            <a:ext cx="47625" cy="200025"/>
          </a:xfrm>
          <a:custGeom>
            <a:avLst/>
            <a:gdLst>
              <a:gd name="T0" fmla="*/ 2147483647 w 30"/>
              <a:gd name="T1" fmla="*/ 2147483647 h 126"/>
              <a:gd name="T2" fmla="*/ 0 w 30"/>
              <a:gd name="T3" fmla="*/ 2147483647 h 126"/>
              <a:gd name="T4" fmla="*/ 0 w 30"/>
              <a:gd name="T5" fmla="*/ 2147483647 h 126"/>
              <a:gd name="T6" fmla="*/ 2147483647 w 30"/>
              <a:gd name="T7" fmla="*/ 0 h 126"/>
              <a:gd name="T8" fmla="*/ 2147483647 w 30"/>
              <a:gd name="T9" fmla="*/ 2147483647 h 126"/>
              <a:gd name="T10" fmla="*/ 0 60000 65536"/>
              <a:gd name="T11" fmla="*/ 0 60000 65536"/>
              <a:gd name="T12" fmla="*/ 0 60000 65536"/>
              <a:gd name="T13" fmla="*/ 0 60000 65536"/>
              <a:gd name="T14" fmla="*/ 0 60000 65536"/>
              <a:gd name="T15" fmla="*/ 0 w 30"/>
              <a:gd name="T16" fmla="*/ 0 h 126"/>
              <a:gd name="T17" fmla="*/ 30 w 30"/>
              <a:gd name="T18" fmla="*/ 126 h 126"/>
            </a:gdLst>
            <a:ahLst/>
            <a:cxnLst>
              <a:cxn ang="T10">
                <a:pos x="T0" y="T1"/>
              </a:cxn>
              <a:cxn ang="T11">
                <a:pos x="T2" y="T3"/>
              </a:cxn>
              <a:cxn ang="T12">
                <a:pos x="T4" y="T5"/>
              </a:cxn>
              <a:cxn ang="T13">
                <a:pos x="T6" y="T7"/>
              </a:cxn>
              <a:cxn ang="T14">
                <a:pos x="T8" y="T9"/>
              </a:cxn>
            </a:cxnLst>
            <a:rect l="T15" t="T16" r="T17" b="T18"/>
            <a:pathLst>
              <a:path w="30" h="126">
                <a:moveTo>
                  <a:pt x="30" y="102"/>
                </a:moveTo>
                <a:lnTo>
                  <a:pt x="0" y="126"/>
                </a:lnTo>
                <a:lnTo>
                  <a:pt x="0" y="30"/>
                </a:lnTo>
                <a:lnTo>
                  <a:pt x="30" y="0"/>
                </a:lnTo>
                <a:lnTo>
                  <a:pt x="30" y="102"/>
                </a:lnTo>
                <a:close/>
              </a:path>
            </a:pathLst>
          </a:custGeom>
          <a:solidFill>
            <a:srgbClr val="000080"/>
          </a:solidFill>
          <a:ln w="9525">
            <a:solidFill>
              <a:srgbClr val="000000"/>
            </a:solidFill>
            <a:round/>
            <a:headEnd/>
            <a:tailEnd/>
          </a:ln>
        </p:spPr>
        <p:txBody>
          <a:bodyPr/>
          <a:lstStyle/>
          <a:p>
            <a:endParaRPr lang="en-US"/>
          </a:p>
        </p:txBody>
      </p:sp>
      <p:sp>
        <p:nvSpPr>
          <p:cNvPr id="20502" name="Rectangle 22"/>
          <p:cNvSpPr>
            <a:spLocks noChangeArrowheads="1"/>
          </p:cNvSpPr>
          <p:nvPr/>
        </p:nvSpPr>
        <p:spPr bwMode="auto">
          <a:xfrm>
            <a:off x="6854825" y="4654550"/>
            <a:ext cx="252413" cy="152400"/>
          </a:xfrm>
          <a:prstGeom prst="rect">
            <a:avLst/>
          </a:prstGeom>
          <a:noFill/>
          <a:ln w="9525">
            <a:noFill/>
            <a:miter lim="800000"/>
            <a:headEnd/>
            <a:tailEnd/>
          </a:ln>
        </p:spPr>
        <p:txBody>
          <a:bodyPr wrap="none" lIns="0" tIns="0" rIns="0" bIns="0">
            <a:spAutoFit/>
          </a:bodyPr>
          <a:lstStyle/>
          <a:p>
            <a:pPr eaLnBrk="0" hangingPunct="0"/>
            <a:r>
              <a:rPr lang="en-US" sz="1000"/>
              <a:t>61%</a:t>
            </a:r>
            <a:endParaRPr lang="en-US" sz="1200" i="1"/>
          </a:p>
        </p:txBody>
      </p:sp>
      <p:sp>
        <p:nvSpPr>
          <p:cNvPr id="20503" name="Freeform 23"/>
          <p:cNvSpPr>
            <a:spLocks/>
          </p:cNvSpPr>
          <p:nvPr/>
        </p:nvSpPr>
        <p:spPr bwMode="auto">
          <a:xfrm>
            <a:off x="2157413" y="4219575"/>
            <a:ext cx="3781425" cy="47625"/>
          </a:xfrm>
          <a:custGeom>
            <a:avLst/>
            <a:gdLst>
              <a:gd name="T0" fmla="*/ 0 w 2382"/>
              <a:gd name="T1" fmla="*/ 2147483647 h 30"/>
              <a:gd name="T2" fmla="*/ 2147483647 w 2382"/>
              <a:gd name="T3" fmla="*/ 2147483647 h 30"/>
              <a:gd name="T4" fmla="*/ 2147483647 w 2382"/>
              <a:gd name="T5" fmla="*/ 0 h 30"/>
              <a:gd name="T6" fmla="*/ 2147483647 w 2382"/>
              <a:gd name="T7" fmla="*/ 0 h 30"/>
              <a:gd name="T8" fmla="*/ 0 w 2382"/>
              <a:gd name="T9" fmla="*/ 2147483647 h 30"/>
              <a:gd name="T10" fmla="*/ 0 60000 65536"/>
              <a:gd name="T11" fmla="*/ 0 60000 65536"/>
              <a:gd name="T12" fmla="*/ 0 60000 65536"/>
              <a:gd name="T13" fmla="*/ 0 60000 65536"/>
              <a:gd name="T14" fmla="*/ 0 60000 65536"/>
              <a:gd name="T15" fmla="*/ 0 w 2382"/>
              <a:gd name="T16" fmla="*/ 0 h 30"/>
              <a:gd name="T17" fmla="*/ 2382 w 2382"/>
              <a:gd name="T18" fmla="*/ 30 h 30"/>
            </a:gdLst>
            <a:ahLst/>
            <a:cxnLst>
              <a:cxn ang="T10">
                <a:pos x="T0" y="T1"/>
              </a:cxn>
              <a:cxn ang="T11">
                <a:pos x="T2" y="T3"/>
              </a:cxn>
              <a:cxn ang="T12">
                <a:pos x="T4" y="T5"/>
              </a:cxn>
              <a:cxn ang="T13">
                <a:pos x="T6" y="T7"/>
              </a:cxn>
              <a:cxn ang="T14">
                <a:pos x="T8" y="T9"/>
              </a:cxn>
            </a:cxnLst>
            <a:rect l="T15" t="T16" r="T17" b="T18"/>
            <a:pathLst>
              <a:path w="2382" h="30">
                <a:moveTo>
                  <a:pt x="0" y="30"/>
                </a:moveTo>
                <a:lnTo>
                  <a:pt x="2346" y="30"/>
                </a:lnTo>
                <a:lnTo>
                  <a:pt x="2382" y="0"/>
                </a:lnTo>
                <a:lnTo>
                  <a:pt x="36" y="0"/>
                </a:lnTo>
                <a:lnTo>
                  <a:pt x="0" y="30"/>
                </a:lnTo>
                <a:close/>
              </a:path>
            </a:pathLst>
          </a:custGeom>
          <a:solidFill>
            <a:srgbClr val="0000BF"/>
          </a:solidFill>
          <a:ln w="9525">
            <a:solidFill>
              <a:srgbClr val="000000"/>
            </a:solidFill>
            <a:round/>
            <a:headEnd/>
            <a:tailEnd/>
          </a:ln>
        </p:spPr>
        <p:txBody>
          <a:bodyPr/>
          <a:lstStyle/>
          <a:p>
            <a:endParaRPr lang="en-US"/>
          </a:p>
        </p:txBody>
      </p:sp>
      <p:sp>
        <p:nvSpPr>
          <p:cNvPr id="20504" name="Rectangle 24"/>
          <p:cNvSpPr>
            <a:spLocks noChangeArrowheads="1"/>
          </p:cNvSpPr>
          <p:nvPr/>
        </p:nvSpPr>
        <p:spPr bwMode="auto">
          <a:xfrm>
            <a:off x="2157413" y="4267200"/>
            <a:ext cx="3724275" cy="152400"/>
          </a:xfrm>
          <a:prstGeom prst="rect">
            <a:avLst/>
          </a:prstGeom>
          <a:solidFill>
            <a:srgbClr val="0000FF"/>
          </a:solidFill>
          <a:ln w="9525">
            <a:solidFill>
              <a:srgbClr val="000000"/>
            </a:solidFill>
            <a:miter lim="800000"/>
            <a:headEnd/>
            <a:tailEnd/>
          </a:ln>
        </p:spPr>
        <p:txBody>
          <a:bodyPr/>
          <a:lstStyle/>
          <a:p>
            <a:endParaRPr lang="en-US"/>
          </a:p>
        </p:txBody>
      </p:sp>
      <p:sp>
        <p:nvSpPr>
          <p:cNvPr id="20505" name="Freeform 25"/>
          <p:cNvSpPr>
            <a:spLocks/>
          </p:cNvSpPr>
          <p:nvPr/>
        </p:nvSpPr>
        <p:spPr bwMode="auto">
          <a:xfrm>
            <a:off x="5881688" y="4219575"/>
            <a:ext cx="57150" cy="200025"/>
          </a:xfrm>
          <a:custGeom>
            <a:avLst/>
            <a:gdLst>
              <a:gd name="T0" fmla="*/ 2147483647 w 36"/>
              <a:gd name="T1" fmla="*/ 2147483647 h 126"/>
              <a:gd name="T2" fmla="*/ 0 w 36"/>
              <a:gd name="T3" fmla="*/ 2147483647 h 126"/>
              <a:gd name="T4" fmla="*/ 0 w 36"/>
              <a:gd name="T5" fmla="*/ 2147483647 h 126"/>
              <a:gd name="T6" fmla="*/ 2147483647 w 36"/>
              <a:gd name="T7" fmla="*/ 0 h 126"/>
              <a:gd name="T8" fmla="*/ 2147483647 w 36"/>
              <a:gd name="T9" fmla="*/ 2147483647 h 126"/>
              <a:gd name="T10" fmla="*/ 0 60000 65536"/>
              <a:gd name="T11" fmla="*/ 0 60000 65536"/>
              <a:gd name="T12" fmla="*/ 0 60000 65536"/>
              <a:gd name="T13" fmla="*/ 0 60000 65536"/>
              <a:gd name="T14" fmla="*/ 0 60000 65536"/>
              <a:gd name="T15" fmla="*/ 0 w 36"/>
              <a:gd name="T16" fmla="*/ 0 h 126"/>
              <a:gd name="T17" fmla="*/ 36 w 36"/>
              <a:gd name="T18" fmla="*/ 126 h 126"/>
            </a:gdLst>
            <a:ahLst/>
            <a:cxnLst>
              <a:cxn ang="T10">
                <a:pos x="T0" y="T1"/>
              </a:cxn>
              <a:cxn ang="T11">
                <a:pos x="T2" y="T3"/>
              </a:cxn>
              <a:cxn ang="T12">
                <a:pos x="T4" y="T5"/>
              </a:cxn>
              <a:cxn ang="T13">
                <a:pos x="T6" y="T7"/>
              </a:cxn>
              <a:cxn ang="T14">
                <a:pos x="T8" y="T9"/>
              </a:cxn>
            </a:cxnLst>
            <a:rect l="T15" t="T16" r="T17" b="T18"/>
            <a:pathLst>
              <a:path w="36" h="126">
                <a:moveTo>
                  <a:pt x="36" y="102"/>
                </a:moveTo>
                <a:lnTo>
                  <a:pt x="0" y="126"/>
                </a:lnTo>
                <a:lnTo>
                  <a:pt x="0" y="30"/>
                </a:lnTo>
                <a:lnTo>
                  <a:pt x="36" y="0"/>
                </a:lnTo>
                <a:lnTo>
                  <a:pt x="36" y="102"/>
                </a:lnTo>
                <a:close/>
              </a:path>
            </a:pathLst>
          </a:custGeom>
          <a:solidFill>
            <a:srgbClr val="000080"/>
          </a:solidFill>
          <a:ln w="9525">
            <a:solidFill>
              <a:srgbClr val="000000"/>
            </a:solidFill>
            <a:round/>
            <a:headEnd/>
            <a:tailEnd/>
          </a:ln>
        </p:spPr>
        <p:txBody>
          <a:bodyPr/>
          <a:lstStyle/>
          <a:p>
            <a:endParaRPr lang="en-US"/>
          </a:p>
        </p:txBody>
      </p:sp>
      <p:sp>
        <p:nvSpPr>
          <p:cNvPr id="20506" name="Rectangle 26"/>
          <p:cNvSpPr>
            <a:spLocks noChangeArrowheads="1"/>
          </p:cNvSpPr>
          <p:nvPr/>
        </p:nvSpPr>
        <p:spPr bwMode="auto">
          <a:xfrm>
            <a:off x="5989638" y="4254500"/>
            <a:ext cx="252412" cy="152400"/>
          </a:xfrm>
          <a:prstGeom prst="rect">
            <a:avLst/>
          </a:prstGeom>
          <a:noFill/>
          <a:ln w="9525">
            <a:noFill/>
            <a:miter lim="800000"/>
            <a:headEnd/>
            <a:tailEnd/>
          </a:ln>
        </p:spPr>
        <p:txBody>
          <a:bodyPr wrap="none" lIns="0" tIns="0" rIns="0" bIns="0">
            <a:spAutoFit/>
          </a:bodyPr>
          <a:lstStyle/>
          <a:p>
            <a:pPr eaLnBrk="0" hangingPunct="0"/>
            <a:r>
              <a:rPr lang="en-US" sz="1000"/>
              <a:t>49%</a:t>
            </a:r>
            <a:endParaRPr lang="en-US" sz="1200" i="1"/>
          </a:p>
        </p:txBody>
      </p:sp>
      <p:sp>
        <p:nvSpPr>
          <p:cNvPr id="20507" name="Freeform 27"/>
          <p:cNvSpPr>
            <a:spLocks/>
          </p:cNvSpPr>
          <p:nvPr/>
        </p:nvSpPr>
        <p:spPr bwMode="auto">
          <a:xfrm>
            <a:off x="2157413" y="3819525"/>
            <a:ext cx="1647825" cy="47625"/>
          </a:xfrm>
          <a:custGeom>
            <a:avLst/>
            <a:gdLst>
              <a:gd name="T0" fmla="*/ 0 w 1038"/>
              <a:gd name="T1" fmla="*/ 2147483647 h 30"/>
              <a:gd name="T2" fmla="*/ 2147483647 w 1038"/>
              <a:gd name="T3" fmla="*/ 2147483647 h 30"/>
              <a:gd name="T4" fmla="*/ 2147483647 w 1038"/>
              <a:gd name="T5" fmla="*/ 0 h 30"/>
              <a:gd name="T6" fmla="*/ 2147483647 w 1038"/>
              <a:gd name="T7" fmla="*/ 0 h 30"/>
              <a:gd name="T8" fmla="*/ 0 w 1038"/>
              <a:gd name="T9" fmla="*/ 2147483647 h 30"/>
              <a:gd name="T10" fmla="*/ 0 60000 65536"/>
              <a:gd name="T11" fmla="*/ 0 60000 65536"/>
              <a:gd name="T12" fmla="*/ 0 60000 65536"/>
              <a:gd name="T13" fmla="*/ 0 60000 65536"/>
              <a:gd name="T14" fmla="*/ 0 60000 65536"/>
              <a:gd name="T15" fmla="*/ 0 w 1038"/>
              <a:gd name="T16" fmla="*/ 0 h 30"/>
              <a:gd name="T17" fmla="*/ 1038 w 1038"/>
              <a:gd name="T18" fmla="*/ 30 h 30"/>
            </a:gdLst>
            <a:ahLst/>
            <a:cxnLst>
              <a:cxn ang="T10">
                <a:pos x="T0" y="T1"/>
              </a:cxn>
              <a:cxn ang="T11">
                <a:pos x="T2" y="T3"/>
              </a:cxn>
              <a:cxn ang="T12">
                <a:pos x="T4" y="T5"/>
              </a:cxn>
              <a:cxn ang="T13">
                <a:pos x="T6" y="T7"/>
              </a:cxn>
              <a:cxn ang="T14">
                <a:pos x="T8" y="T9"/>
              </a:cxn>
            </a:cxnLst>
            <a:rect l="T15" t="T16" r="T17" b="T18"/>
            <a:pathLst>
              <a:path w="1038" h="30">
                <a:moveTo>
                  <a:pt x="0" y="30"/>
                </a:moveTo>
                <a:lnTo>
                  <a:pt x="1008" y="30"/>
                </a:lnTo>
                <a:lnTo>
                  <a:pt x="1038" y="0"/>
                </a:lnTo>
                <a:lnTo>
                  <a:pt x="36" y="0"/>
                </a:lnTo>
                <a:lnTo>
                  <a:pt x="0" y="30"/>
                </a:lnTo>
                <a:close/>
              </a:path>
            </a:pathLst>
          </a:custGeom>
          <a:solidFill>
            <a:srgbClr val="0000BF"/>
          </a:solidFill>
          <a:ln w="9525">
            <a:solidFill>
              <a:srgbClr val="000000"/>
            </a:solidFill>
            <a:round/>
            <a:headEnd/>
            <a:tailEnd/>
          </a:ln>
        </p:spPr>
        <p:txBody>
          <a:bodyPr/>
          <a:lstStyle/>
          <a:p>
            <a:endParaRPr lang="en-US"/>
          </a:p>
        </p:txBody>
      </p:sp>
      <p:sp>
        <p:nvSpPr>
          <p:cNvPr id="20508" name="Rectangle 28"/>
          <p:cNvSpPr>
            <a:spLocks noChangeArrowheads="1"/>
          </p:cNvSpPr>
          <p:nvPr/>
        </p:nvSpPr>
        <p:spPr bwMode="auto">
          <a:xfrm>
            <a:off x="2157413" y="3867150"/>
            <a:ext cx="1600200" cy="152400"/>
          </a:xfrm>
          <a:prstGeom prst="rect">
            <a:avLst/>
          </a:prstGeom>
          <a:solidFill>
            <a:srgbClr val="0000FF"/>
          </a:solidFill>
          <a:ln w="9525">
            <a:solidFill>
              <a:srgbClr val="000000"/>
            </a:solidFill>
            <a:miter lim="800000"/>
            <a:headEnd/>
            <a:tailEnd/>
          </a:ln>
        </p:spPr>
        <p:txBody>
          <a:bodyPr/>
          <a:lstStyle/>
          <a:p>
            <a:endParaRPr lang="en-US"/>
          </a:p>
        </p:txBody>
      </p:sp>
      <p:sp>
        <p:nvSpPr>
          <p:cNvPr id="20509" name="Freeform 29"/>
          <p:cNvSpPr>
            <a:spLocks/>
          </p:cNvSpPr>
          <p:nvPr/>
        </p:nvSpPr>
        <p:spPr bwMode="auto">
          <a:xfrm>
            <a:off x="3757613" y="3819525"/>
            <a:ext cx="47625" cy="200025"/>
          </a:xfrm>
          <a:custGeom>
            <a:avLst/>
            <a:gdLst>
              <a:gd name="T0" fmla="*/ 2147483647 w 30"/>
              <a:gd name="T1" fmla="*/ 2147483647 h 126"/>
              <a:gd name="T2" fmla="*/ 0 w 30"/>
              <a:gd name="T3" fmla="*/ 2147483647 h 126"/>
              <a:gd name="T4" fmla="*/ 0 w 30"/>
              <a:gd name="T5" fmla="*/ 2147483647 h 126"/>
              <a:gd name="T6" fmla="*/ 2147483647 w 30"/>
              <a:gd name="T7" fmla="*/ 0 h 126"/>
              <a:gd name="T8" fmla="*/ 2147483647 w 30"/>
              <a:gd name="T9" fmla="*/ 2147483647 h 126"/>
              <a:gd name="T10" fmla="*/ 0 60000 65536"/>
              <a:gd name="T11" fmla="*/ 0 60000 65536"/>
              <a:gd name="T12" fmla="*/ 0 60000 65536"/>
              <a:gd name="T13" fmla="*/ 0 60000 65536"/>
              <a:gd name="T14" fmla="*/ 0 60000 65536"/>
              <a:gd name="T15" fmla="*/ 0 w 30"/>
              <a:gd name="T16" fmla="*/ 0 h 126"/>
              <a:gd name="T17" fmla="*/ 30 w 30"/>
              <a:gd name="T18" fmla="*/ 126 h 126"/>
            </a:gdLst>
            <a:ahLst/>
            <a:cxnLst>
              <a:cxn ang="T10">
                <a:pos x="T0" y="T1"/>
              </a:cxn>
              <a:cxn ang="T11">
                <a:pos x="T2" y="T3"/>
              </a:cxn>
              <a:cxn ang="T12">
                <a:pos x="T4" y="T5"/>
              </a:cxn>
              <a:cxn ang="T13">
                <a:pos x="T6" y="T7"/>
              </a:cxn>
              <a:cxn ang="T14">
                <a:pos x="T8" y="T9"/>
              </a:cxn>
            </a:cxnLst>
            <a:rect l="T15" t="T16" r="T17" b="T18"/>
            <a:pathLst>
              <a:path w="30" h="126">
                <a:moveTo>
                  <a:pt x="30" y="102"/>
                </a:moveTo>
                <a:lnTo>
                  <a:pt x="0" y="126"/>
                </a:lnTo>
                <a:lnTo>
                  <a:pt x="0" y="30"/>
                </a:lnTo>
                <a:lnTo>
                  <a:pt x="30" y="0"/>
                </a:lnTo>
                <a:lnTo>
                  <a:pt x="30" y="102"/>
                </a:lnTo>
                <a:close/>
              </a:path>
            </a:pathLst>
          </a:custGeom>
          <a:solidFill>
            <a:srgbClr val="000080"/>
          </a:solidFill>
          <a:ln w="9525">
            <a:solidFill>
              <a:srgbClr val="000000"/>
            </a:solidFill>
            <a:round/>
            <a:headEnd/>
            <a:tailEnd/>
          </a:ln>
        </p:spPr>
        <p:txBody>
          <a:bodyPr/>
          <a:lstStyle/>
          <a:p>
            <a:endParaRPr lang="en-US"/>
          </a:p>
        </p:txBody>
      </p:sp>
      <p:sp>
        <p:nvSpPr>
          <p:cNvPr id="20510" name="Rectangle 30"/>
          <p:cNvSpPr>
            <a:spLocks noChangeArrowheads="1"/>
          </p:cNvSpPr>
          <p:nvPr/>
        </p:nvSpPr>
        <p:spPr bwMode="auto">
          <a:xfrm>
            <a:off x="3816350" y="3854450"/>
            <a:ext cx="252413" cy="152400"/>
          </a:xfrm>
          <a:prstGeom prst="rect">
            <a:avLst/>
          </a:prstGeom>
          <a:noFill/>
          <a:ln w="9525">
            <a:noFill/>
            <a:miter lim="800000"/>
            <a:headEnd/>
            <a:tailEnd/>
          </a:ln>
        </p:spPr>
        <p:txBody>
          <a:bodyPr wrap="none" lIns="0" tIns="0" rIns="0" bIns="0">
            <a:spAutoFit/>
          </a:bodyPr>
          <a:lstStyle/>
          <a:p>
            <a:pPr eaLnBrk="0" hangingPunct="0"/>
            <a:r>
              <a:rPr lang="en-US" sz="1000"/>
              <a:t>21%</a:t>
            </a:r>
            <a:endParaRPr lang="en-US" sz="1200" i="1"/>
          </a:p>
        </p:txBody>
      </p:sp>
      <p:sp>
        <p:nvSpPr>
          <p:cNvPr id="20511" name="Freeform 31"/>
          <p:cNvSpPr>
            <a:spLocks/>
          </p:cNvSpPr>
          <p:nvPr/>
        </p:nvSpPr>
        <p:spPr bwMode="auto">
          <a:xfrm>
            <a:off x="2157413" y="3419475"/>
            <a:ext cx="4457700" cy="47625"/>
          </a:xfrm>
          <a:custGeom>
            <a:avLst/>
            <a:gdLst>
              <a:gd name="T0" fmla="*/ 0 w 2808"/>
              <a:gd name="T1" fmla="*/ 2147483647 h 30"/>
              <a:gd name="T2" fmla="*/ 2147483647 w 2808"/>
              <a:gd name="T3" fmla="*/ 2147483647 h 30"/>
              <a:gd name="T4" fmla="*/ 2147483647 w 2808"/>
              <a:gd name="T5" fmla="*/ 0 h 30"/>
              <a:gd name="T6" fmla="*/ 2147483647 w 2808"/>
              <a:gd name="T7" fmla="*/ 0 h 30"/>
              <a:gd name="T8" fmla="*/ 0 w 2808"/>
              <a:gd name="T9" fmla="*/ 2147483647 h 30"/>
              <a:gd name="T10" fmla="*/ 0 60000 65536"/>
              <a:gd name="T11" fmla="*/ 0 60000 65536"/>
              <a:gd name="T12" fmla="*/ 0 60000 65536"/>
              <a:gd name="T13" fmla="*/ 0 60000 65536"/>
              <a:gd name="T14" fmla="*/ 0 60000 65536"/>
              <a:gd name="T15" fmla="*/ 0 w 2808"/>
              <a:gd name="T16" fmla="*/ 0 h 30"/>
              <a:gd name="T17" fmla="*/ 2808 w 2808"/>
              <a:gd name="T18" fmla="*/ 30 h 30"/>
            </a:gdLst>
            <a:ahLst/>
            <a:cxnLst>
              <a:cxn ang="T10">
                <a:pos x="T0" y="T1"/>
              </a:cxn>
              <a:cxn ang="T11">
                <a:pos x="T2" y="T3"/>
              </a:cxn>
              <a:cxn ang="T12">
                <a:pos x="T4" y="T5"/>
              </a:cxn>
              <a:cxn ang="T13">
                <a:pos x="T6" y="T7"/>
              </a:cxn>
              <a:cxn ang="T14">
                <a:pos x="T8" y="T9"/>
              </a:cxn>
            </a:cxnLst>
            <a:rect l="T15" t="T16" r="T17" b="T18"/>
            <a:pathLst>
              <a:path w="2808" h="30">
                <a:moveTo>
                  <a:pt x="0" y="30"/>
                </a:moveTo>
                <a:lnTo>
                  <a:pt x="2778" y="30"/>
                </a:lnTo>
                <a:lnTo>
                  <a:pt x="2808" y="0"/>
                </a:lnTo>
                <a:lnTo>
                  <a:pt x="36" y="0"/>
                </a:lnTo>
                <a:lnTo>
                  <a:pt x="0" y="30"/>
                </a:lnTo>
                <a:close/>
              </a:path>
            </a:pathLst>
          </a:custGeom>
          <a:solidFill>
            <a:srgbClr val="0000BF"/>
          </a:solidFill>
          <a:ln w="9525">
            <a:solidFill>
              <a:srgbClr val="000000"/>
            </a:solidFill>
            <a:round/>
            <a:headEnd/>
            <a:tailEnd/>
          </a:ln>
        </p:spPr>
        <p:txBody>
          <a:bodyPr/>
          <a:lstStyle/>
          <a:p>
            <a:endParaRPr lang="en-US"/>
          </a:p>
        </p:txBody>
      </p:sp>
      <p:sp>
        <p:nvSpPr>
          <p:cNvPr id="20512" name="Rectangle 32"/>
          <p:cNvSpPr>
            <a:spLocks noChangeArrowheads="1"/>
          </p:cNvSpPr>
          <p:nvPr/>
        </p:nvSpPr>
        <p:spPr bwMode="auto">
          <a:xfrm>
            <a:off x="2157413" y="3467100"/>
            <a:ext cx="4410075" cy="161925"/>
          </a:xfrm>
          <a:prstGeom prst="rect">
            <a:avLst/>
          </a:prstGeom>
          <a:solidFill>
            <a:srgbClr val="0000FF"/>
          </a:solidFill>
          <a:ln w="9525">
            <a:solidFill>
              <a:srgbClr val="000000"/>
            </a:solidFill>
            <a:miter lim="800000"/>
            <a:headEnd/>
            <a:tailEnd/>
          </a:ln>
        </p:spPr>
        <p:txBody>
          <a:bodyPr/>
          <a:lstStyle/>
          <a:p>
            <a:endParaRPr lang="en-US"/>
          </a:p>
        </p:txBody>
      </p:sp>
      <p:sp>
        <p:nvSpPr>
          <p:cNvPr id="20513" name="Freeform 33"/>
          <p:cNvSpPr>
            <a:spLocks/>
          </p:cNvSpPr>
          <p:nvPr/>
        </p:nvSpPr>
        <p:spPr bwMode="auto">
          <a:xfrm>
            <a:off x="6567488" y="3419475"/>
            <a:ext cx="47625" cy="209550"/>
          </a:xfrm>
          <a:custGeom>
            <a:avLst/>
            <a:gdLst>
              <a:gd name="T0" fmla="*/ 2147483647 w 30"/>
              <a:gd name="T1" fmla="*/ 2147483647 h 132"/>
              <a:gd name="T2" fmla="*/ 0 w 30"/>
              <a:gd name="T3" fmla="*/ 2147483647 h 132"/>
              <a:gd name="T4" fmla="*/ 0 w 30"/>
              <a:gd name="T5" fmla="*/ 2147483647 h 132"/>
              <a:gd name="T6" fmla="*/ 2147483647 w 30"/>
              <a:gd name="T7" fmla="*/ 0 h 132"/>
              <a:gd name="T8" fmla="*/ 2147483647 w 30"/>
              <a:gd name="T9" fmla="*/ 2147483647 h 132"/>
              <a:gd name="T10" fmla="*/ 0 60000 65536"/>
              <a:gd name="T11" fmla="*/ 0 60000 65536"/>
              <a:gd name="T12" fmla="*/ 0 60000 65536"/>
              <a:gd name="T13" fmla="*/ 0 60000 65536"/>
              <a:gd name="T14" fmla="*/ 0 60000 65536"/>
              <a:gd name="T15" fmla="*/ 0 w 30"/>
              <a:gd name="T16" fmla="*/ 0 h 132"/>
              <a:gd name="T17" fmla="*/ 30 w 30"/>
              <a:gd name="T18" fmla="*/ 132 h 132"/>
            </a:gdLst>
            <a:ahLst/>
            <a:cxnLst>
              <a:cxn ang="T10">
                <a:pos x="T0" y="T1"/>
              </a:cxn>
              <a:cxn ang="T11">
                <a:pos x="T2" y="T3"/>
              </a:cxn>
              <a:cxn ang="T12">
                <a:pos x="T4" y="T5"/>
              </a:cxn>
              <a:cxn ang="T13">
                <a:pos x="T6" y="T7"/>
              </a:cxn>
              <a:cxn ang="T14">
                <a:pos x="T8" y="T9"/>
              </a:cxn>
            </a:cxnLst>
            <a:rect l="T15" t="T16" r="T17" b="T18"/>
            <a:pathLst>
              <a:path w="30" h="132">
                <a:moveTo>
                  <a:pt x="30" y="102"/>
                </a:moveTo>
                <a:lnTo>
                  <a:pt x="0" y="132"/>
                </a:lnTo>
                <a:lnTo>
                  <a:pt x="0" y="30"/>
                </a:lnTo>
                <a:lnTo>
                  <a:pt x="30" y="0"/>
                </a:lnTo>
                <a:lnTo>
                  <a:pt x="30" y="102"/>
                </a:lnTo>
                <a:close/>
              </a:path>
            </a:pathLst>
          </a:custGeom>
          <a:solidFill>
            <a:srgbClr val="000080"/>
          </a:solidFill>
          <a:ln w="9525">
            <a:solidFill>
              <a:srgbClr val="000000"/>
            </a:solidFill>
            <a:round/>
            <a:headEnd/>
            <a:tailEnd/>
          </a:ln>
        </p:spPr>
        <p:txBody>
          <a:bodyPr/>
          <a:lstStyle/>
          <a:p>
            <a:endParaRPr lang="en-US"/>
          </a:p>
        </p:txBody>
      </p:sp>
      <p:sp>
        <p:nvSpPr>
          <p:cNvPr id="20514" name="Rectangle 34"/>
          <p:cNvSpPr>
            <a:spLocks noChangeArrowheads="1"/>
          </p:cNvSpPr>
          <p:nvPr/>
        </p:nvSpPr>
        <p:spPr bwMode="auto">
          <a:xfrm>
            <a:off x="6626225" y="3454400"/>
            <a:ext cx="252413" cy="152400"/>
          </a:xfrm>
          <a:prstGeom prst="rect">
            <a:avLst/>
          </a:prstGeom>
          <a:noFill/>
          <a:ln w="9525">
            <a:noFill/>
            <a:miter lim="800000"/>
            <a:headEnd/>
            <a:tailEnd/>
          </a:ln>
        </p:spPr>
        <p:txBody>
          <a:bodyPr wrap="none" lIns="0" tIns="0" rIns="0" bIns="0">
            <a:spAutoFit/>
          </a:bodyPr>
          <a:lstStyle/>
          <a:p>
            <a:pPr eaLnBrk="0" hangingPunct="0"/>
            <a:r>
              <a:rPr lang="en-US" sz="1000"/>
              <a:t>58%</a:t>
            </a:r>
            <a:endParaRPr lang="en-US" sz="1200" i="1"/>
          </a:p>
        </p:txBody>
      </p:sp>
      <p:sp>
        <p:nvSpPr>
          <p:cNvPr id="20515" name="Freeform 35"/>
          <p:cNvSpPr>
            <a:spLocks/>
          </p:cNvSpPr>
          <p:nvPr/>
        </p:nvSpPr>
        <p:spPr bwMode="auto">
          <a:xfrm>
            <a:off x="2157413" y="3019425"/>
            <a:ext cx="5524500" cy="47625"/>
          </a:xfrm>
          <a:custGeom>
            <a:avLst/>
            <a:gdLst>
              <a:gd name="T0" fmla="*/ 0 w 3480"/>
              <a:gd name="T1" fmla="*/ 2147483647 h 30"/>
              <a:gd name="T2" fmla="*/ 2147483647 w 3480"/>
              <a:gd name="T3" fmla="*/ 2147483647 h 30"/>
              <a:gd name="T4" fmla="*/ 2147483647 w 3480"/>
              <a:gd name="T5" fmla="*/ 0 h 30"/>
              <a:gd name="T6" fmla="*/ 2147483647 w 3480"/>
              <a:gd name="T7" fmla="*/ 0 h 30"/>
              <a:gd name="T8" fmla="*/ 0 w 3480"/>
              <a:gd name="T9" fmla="*/ 2147483647 h 30"/>
              <a:gd name="T10" fmla="*/ 0 60000 65536"/>
              <a:gd name="T11" fmla="*/ 0 60000 65536"/>
              <a:gd name="T12" fmla="*/ 0 60000 65536"/>
              <a:gd name="T13" fmla="*/ 0 60000 65536"/>
              <a:gd name="T14" fmla="*/ 0 60000 65536"/>
              <a:gd name="T15" fmla="*/ 0 w 3480"/>
              <a:gd name="T16" fmla="*/ 0 h 30"/>
              <a:gd name="T17" fmla="*/ 3480 w 3480"/>
              <a:gd name="T18" fmla="*/ 30 h 30"/>
            </a:gdLst>
            <a:ahLst/>
            <a:cxnLst>
              <a:cxn ang="T10">
                <a:pos x="T0" y="T1"/>
              </a:cxn>
              <a:cxn ang="T11">
                <a:pos x="T2" y="T3"/>
              </a:cxn>
              <a:cxn ang="T12">
                <a:pos x="T4" y="T5"/>
              </a:cxn>
              <a:cxn ang="T13">
                <a:pos x="T6" y="T7"/>
              </a:cxn>
              <a:cxn ang="T14">
                <a:pos x="T8" y="T9"/>
              </a:cxn>
            </a:cxnLst>
            <a:rect l="T15" t="T16" r="T17" b="T18"/>
            <a:pathLst>
              <a:path w="3480" h="30">
                <a:moveTo>
                  <a:pt x="0" y="30"/>
                </a:moveTo>
                <a:lnTo>
                  <a:pt x="3444" y="30"/>
                </a:lnTo>
                <a:lnTo>
                  <a:pt x="3480" y="0"/>
                </a:lnTo>
                <a:lnTo>
                  <a:pt x="36" y="0"/>
                </a:lnTo>
                <a:lnTo>
                  <a:pt x="0" y="30"/>
                </a:lnTo>
                <a:close/>
              </a:path>
            </a:pathLst>
          </a:custGeom>
          <a:solidFill>
            <a:srgbClr val="0000BF"/>
          </a:solidFill>
          <a:ln w="9525">
            <a:solidFill>
              <a:srgbClr val="000000"/>
            </a:solidFill>
            <a:round/>
            <a:headEnd/>
            <a:tailEnd/>
          </a:ln>
        </p:spPr>
        <p:txBody>
          <a:bodyPr/>
          <a:lstStyle/>
          <a:p>
            <a:endParaRPr lang="en-US"/>
          </a:p>
        </p:txBody>
      </p:sp>
      <p:sp>
        <p:nvSpPr>
          <p:cNvPr id="20516" name="Rectangle 36"/>
          <p:cNvSpPr>
            <a:spLocks noChangeArrowheads="1"/>
          </p:cNvSpPr>
          <p:nvPr/>
        </p:nvSpPr>
        <p:spPr bwMode="auto">
          <a:xfrm>
            <a:off x="2157413" y="3067050"/>
            <a:ext cx="5467350" cy="161925"/>
          </a:xfrm>
          <a:prstGeom prst="rect">
            <a:avLst/>
          </a:prstGeom>
          <a:solidFill>
            <a:srgbClr val="0000FF"/>
          </a:solidFill>
          <a:ln w="9525">
            <a:solidFill>
              <a:srgbClr val="000000"/>
            </a:solidFill>
            <a:miter lim="800000"/>
            <a:headEnd/>
            <a:tailEnd/>
          </a:ln>
        </p:spPr>
        <p:txBody>
          <a:bodyPr/>
          <a:lstStyle/>
          <a:p>
            <a:endParaRPr lang="en-US"/>
          </a:p>
        </p:txBody>
      </p:sp>
      <p:sp>
        <p:nvSpPr>
          <p:cNvPr id="20517" name="Freeform 37"/>
          <p:cNvSpPr>
            <a:spLocks/>
          </p:cNvSpPr>
          <p:nvPr/>
        </p:nvSpPr>
        <p:spPr bwMode="auto">
          <a:xfrm>
            <a:off x="7624763" y="3019425"/>
            <a:ext cx="57150" cy="209550"/>
          </a:xfrm>
          <a:custGeom>
            <a:avLst/>
            <a:gdLst>
              <a:gd name="T0" fmla="*/ 2147483647 w 36"/>
              <a:gd name="T1" fmla="*/ 2147483647 h 132"/>
              <a:gd name="T2" fmla="*/ 0 w 36"/>
              <a:gd name="T3" fmla="*/ 2147483647 h 132"/>
              <a:gd name="T4" fmla="*/ 0 w 36"/>
              <a:gd name="T5" fmla="*/ 2147483647 h 132"/>
              <a:gd name="T6" fmla="*/ 2147483647 w 36"/>
              <a:gd name="T7" fmla="*/ 0 h 132"/>
              <a:gd name="T8" fmla="*/ 2147483647 w 36"/>
              <a:gd name="T9" fmla="*/ 2147483647 h 132"/>
              <a:gd name="T10" fmla="*/ 0 60000 65536"/>
              <a:gd name="T11" fmla="*/ 0 60000 65536"/>
              <a:gd name="T12" fmla="*/ 0 60000 65536"/>
              <a:gd name="T13" fmla="*/ 0 60000 65536"/>
              <a:gd name="T14" fmla="*/ 0 60000 65536"/>
              <a:gd name="T15" fmla="*/ 0 w 36"/>
              <a:gd name="T16" fmla="*/ 0 h 132"/>
              <a:gd name="T17" fmla="*/ 36 w 36"/>
              <a:gd name="T18" fmla="*/ 132 h 132"/>
            </a:gdLst>
            <a:ahLst/>
            <a:cxnLst>
              <a:cxn ang="T10">
                <a:pos x="T0" y="T1"/>
              </a:cxn>
              <a:cxn ang="T11">
                <a:pos x="T2" y="T3"/>
              </a:cxn>
              <a:cxn ang="T12">
                <a:pos x="T4" y="T5"/>
              </a:cxn>
              <a:cxn ang="T13">
                <a:pos x="T6" y="T7"/>
              </a:cxn>
              <a:cxn ang="T14">
                <a:pos x="T8" y="T9"/>
              </a:cxn>
            </a:cxnLst>
            <a:rect l="T15" t="T16" r="T17" b="T18"/>
            <a:pathLst>
              <a:path w="36" h="132">
                <a:moveTo>
                  <a:pt x="36" y="102"/>
                </a:moveTo>
                <a:lnTo>
                  <a:pt x="0" y="132"/>
                </a:lnTo>
                <a:lnTo>
                  <a:pt x="0" y="30"/>
                </a:lnTo>
                <a:lnTo>
                  <a:pt x="36" y="0"/>
                </a:lnTo>
                <a:lnTo>
                  <a:pt x="36" y="102"/>
                </a:lnTo>
                <a:close/>
              </a:path>
            </a:pathLst>
          </a:custGeom>
          <a:solidFill>
            <a:srgbClr val="000080"/>
          </a:solidFill>
          <a:ln w="9525">
            <a:solidFill>
              <a:srgbClr val="000000"/>
            </a:solidFill>
            <a:round/>
            <a:headEnd/>
            <a:tailEnd/>
          </a:ln>
        </p:spPr>
        <p:txBody>
          <a:bodyPr/>
          <a:lstStyle/>
          <a:p>
            <a:endParaRPr lang="en-US"/>
          </a:p>
        </p:txBody>
      </p:sp>
      <p:sp>
        <p:nvSpPr>
          <p:cNvPr id="20518" name="Rectangle 38"/>
          <p:cNvSpPr>
            <a:spLocks noChangeArrowheads="1"/>
          </p:cNvSpPr>
          <p:nvPr/>
        </p:nvSpPr>
        <p:spPr bwMode="auto">
          <a:xfrm>
            <a:off x="7693025" y="3054350"/>
            <a:ext cx="252413" cy="152400"/>
          </a:xfrm>
          <a:prstGeom prst="rect">
            <a:avLst/>
          </a:prstGeom>
          <a:noFill/>
          <a:ln w="9525">
            <a:noFill/>
            <a:miter lim="800000"/>
            <a:headEnd/>
            <a:tailEnd/>
          </a:ln>
        </p:spPr>
        <p:txBody>
          <a:bodyPr wrap="none" lIns="0" tIns="0" rIns="0" bIns="0">
            <a:spAutoFit/>
          </a:bodyPr>
          <a:lstStyle/>
          <a:p>
            <a:pPr eaLnBrk="0" hangingPunct="0"/>
            <a:r>
              <a:rPr lang="en-US" sz="1000"/>
              <a:t>72%</a:t>
            </a:r>
            <a:endParaRPr lang="en-US" sz="1200" i="1"/>
          </a:p>
        </p:txBody>
      </p:sp>
      <p:sp>
        <p:nvSpPr>
          <p:cNvPr id="20519" name="Freeform 39"/>
          <p:cNvSpPr>
            <a:spLocks/>
          </p:cNvSpPr>
          <p:nvPr/>
        </p:nvSpPr>
        <p:spPr bwMode="auto">
          <a:xfrm>
            <a:off x="2157413" y="2628900"/>
            <a:ext cx="5143500" cy="38100"/>
          </a:xfrm>
          <a:custGeom>
            <a:avLst/>
            <a:gdLst>
              <a:gd name="T0" fmla="*/ 0 w 3240"/>
              <a:gd name="T1" fmla="*/ 2147483647 h 24"/>
              <a:gd name="T2" fmla="*/ 2147483647 w 3240"/>
              <a:gd name="T3" fmla="*/ 2147483647 h 24"/>
              <a:gd name="T4" fmla="*/ 2147483647 w 3240"/>
              <a:gd name="T5" fmla="*/ 0 h 24"/>
              <a:gd name="T6" fmla="*/ 2147483647 w 3240"/>
              <a:gd name="T7" fmla="*/ 0 h 24"/>
              <a:gd name="T8" fmla="*/ 0 w 3240"/>
              <a:gd name="T9" fmla="*/ 2147483647 h 24"/>
              <a:gd name="T10" fmla="*/ 0 60000 65536"/>
              <a:gd name="T11" fmla="*/ 0 60000 65536"/>
              <a:gd name="T12" fmla="*/ 0 60000 65536"/>
              <a:gd name="T13" fmla="*/ 0 60000 65536"/>
              <a:gd name="T14" fmla="*/ 0 60000 65536"/>
              <a:gd name="T15" fmla="*/ 0 w 3240"/>
              <a:gd name="T16" fmla="*/ 0 h 24"/>
              <a:gd name="T17" fmla="*/ 3240 w 3240"/>
              <a:gd name="T18" fmla="*/ 24 h 24"/>
            </a:gdLst>
            <a:ahLst/>
            <a:cxnLst>
              <a:cxn ang="T10">
                <a:pos x="T0" y="T1"/>
              </a:cxn>
              <a:cxn ang="T11">
                <a:pos x="T2" y="T3"/>
              </a:cxn>
              <a:cxn ang="T12">
                <a:pos x="T4" y="T5"/>
              </a:cxn>
              <a:cxn ang="T13">
                <a:pos x="T6" y="T7"/>
              </a:cxn>
              <a:cxn ang="T14">
                <a:pos x="T8" y="T9"/>
              </a:cxn>
            </a:cxnLst>
            <a:rect l="T15" t="T16" r="T17" b="T18"/>
            <a:pathLst>
              <a:path w="3240" h="24">
                <a:moveTo>
                  <a:pt x="0" y="24"/>
                </a:moveTo>
                <a:lnTo>
                  <a:pt x="3204" y="24"/>
                </a:lnTo>
                <a:lnTo>
                  <a:pt x="3240" y="0"/>
                </a:lnTo>
                <a:lnTo>
                  <a:pt x="36" y="0"/>
                </a:lnTo>
                <a:lnTo>
                  <a:pt x="0" y="24"/>
                </a:lnTo>
                <a:close/>
              </a:path>
            </a:pathLst>
          </a:custGeom>
          <a:solidFill>
            <a:srgbClr val="0000BF"/>
          </a:solidFill>
          <a:ln w="9525">
            <a:solidFill>
              <a:srgbClr val="000000"/>
            </a:solidFill>
            <a:round/>
            <a:headEnd/>
            <a:tailEnd/>
          </a:ln>
        </p:spPr>
        <p:txBody>
          <a:bodyPr/>
          <a:lstStyle/>
          <a:p>
            <a:endParaRPr lang="en-US"/>
          </a:p>
        </p:txBody>
      </p:sp>
      <p:sp>
        <p:nvSpPr>
          <p:cNvPr id="20520" name="Rectangle 40"/>
          <p:cNvSpPr>
            <a:spLocks noChangeArrowheads="1"/>
          </p:cNvSpPr>
          <p:nvPr/>
        </p:nvSpPr>
        <p:spPr bwMode="auto">
          <a:xfrm>
            <a:off x="2157413" y="2667000"/>
            <a:ext cx="5086350" cy="161925"/>
          </a:xfrm>
          <a:prstGeom prst="rect">
            <a:avLst/>
          </a:prstGeom>
          <a:solidFill>
            <a:srgbClr val="0000FF"/>
          </a:solidFill>
          <a:ln w="9525">
            <a:solidFill>
              <a:srgbClr val="000000"/>
            </a:solidFill>
            <a:miter lim="800000"/>
            <a:headEnd/>
            <a:tailEnd/>
          </a:ln>
        </p:spPr>
        <p:txBody>
          <a:bodyPr/>
          <a:lstStyle/>
          <a:p>
            <a:endParaRPr lang="en-US"/>
          </a:p>
        </p:txBody>
      </p:sp>
      <p:sp>
        <p:nvSpPr>
          <p:cNvPr id="20521" name="Freeform 41"/>
          <p:cNvSpPr>
            <a:spLocks/>
          </p:cNvSpPr>
          <p:nvPr/>
        </p:nvSpPr>
        <p:spPr bwMode="auto">
          <a:xfrm>
            <a:off x="7243763" y="2628900"/>
            <a:ext cx="57150" cy="200025"/>
          </a:xfrm>
          <a:custGeom>
            <a:avLst/>
            <a:gdLst>
              <a:gd name="T0" fmla="*/ 2147483647 w 36"/>
              <a:gd name="T1" fmla="*/ 2147483647 h 126"/>
              <a:gd name="T2" fmla="*/ 0 w 36"/>
              <a:gd name="T3" fmla="*/ 2147483647 h 126"/>
              <a:gd name="T4" fmla="*/ 0 w 36"/>
              <a:gd name="T5" fmla="*/ 2147483647 h 126"/>
              <a:gd name="T6" fmla="*/ 2147483647 w 36"/>
              <a:gd name="T7" fmla="*/ 0 h 126"/>
              <a:gd name="T8" fmla="*/ 2147483647 w 36"/>
              <a:gd name="T9" fmla="*/ 2147483647 h 126"/>
              <a:gd name="T10" fmla="*/ 0 60000 65536"/>
              <a:gd name="T11" fmla="*/ 0 60000 65536"/>
              <a:gd name="T12" fmla="*/ 0 60000 65536"/>
              <a:gd name="T13" fmla="*/ 0 60000 65536"/>
              <a:gd name="T14" fmla="*/ 0 60000 65536"/>
              <a:gd name="T15" fmla="*/ 0 w 36"/>
              <a:gd name="T16" fmla="*/ 0 h 126"/>
              <a:gd name="T17" fmla="*/ 36 w 36"/>
              <a:gd name="T18" fmla="*/ 126 h 126"/>
            </a:gdLst>
            <a:ahLst/>
            <a:cxnLst>
              <a:cxn ang="T10">
                <a:pos x="T0" y="T1"/>
              </a:cxn>
              <a:cxn ang="T11">
                <a:pos x="T2" y="T3"/>
              </a:cxn>
              <a:cxn ang="T12">
                <a:pos x="T4" y="T5"/>
              </a:cxn>
              <a:cxn ang="T13">
                <a:pos x="T6" y="T7"/>
              </a:cxn>
              <a:cxn ang="T14">
                <a:pos x="T8" y="T9"/>
              </a:cxn>
            </a:cxnLst>
            <a:rect l="T15" t="T16" r="T17" b="T18"/>
            <a:pathLst>
              <a:path w="36" h="126">
                <a:moveTo>
                  <a:pt x="36" y="96"/>
                </a:moveTo>
                <a:lnTo>
                  <a:pt x="0" y="126"/>
                </a:lnTo>
                <a:lnTo>
                  <a:pt x="0" y="24"/>
                </a:lnTo>
                <a:lnTo>
                  <a:pt x="36" y="0"/>
                </a:lnTo>
                <a:lnTo>
                  <a:pt x="36" y="96"/>
                </a:lnTo>
                <a:close/>
              </a:path>
            </a:pathLst>
          </a:custGeom>
          <a:solidFill>
            <a:srgbClr val="000080"/>
          </a:solidFill>
          <a:ln w="9525">
            <a:solidFill>
              <a:srgbClr val="000000"/>
            </a:solidFill>
            <a:round/>
            <a:headEnd/>
            <a:tailEnd/>
          </a:ln>
        </p:spPr>
        <p:txBody>
          <a:bodyPr/>
          <a:lstStyle/>
          <a:p>
            <a:endParaRPr lang="en-US"/>
          </a:p>
        </p:txBody>
      </p:sp>
      <p:sp>
        <p:nvSpPr>
          <p:cNvPr id="20522" name="Rectangle 42"/>
          <p:cNvSpPr>
            <a:spLocks noChangeArrowheads="1"/>
          </p:cNvSpPr>
          <p:nvPr/>
        </p:nvSpPr>
        <p:spPr bwMode="auto">
          <a:xfrm>
            <a:off x="7312025" y="2654300"/>
            <a:ext cx="252413" cy="152400"/>
          </a:xfrm>
          <a:prstGeom prst="rect">
            <a:avLst/>
          </a:prstGeom>
          <a:noFill/>
          <a:ln w="9525">
            <a:noFill/>
            <a:miter lim="800000"/>
            <a:headEnd/>
            <a:tailEnd/>
          </a:ln>
        </p:spPr>
        <p:txBody>
          <a:bodyPr wrap="none" lIns="0" tIns="0" rIns="0" bIns="0">
            <a:spAutoFit/>
          </a:bodyPr>
          <a:lstStyle/>
          <a:p>
            <a:pPr eaLnBrk="0" hangingPunct="0"/>
            <a:r>
              <a:rPr lang="en-US" sz="1000"/>
              <a:t>67%</a:t>
            </a:r>
            <a:endParaRPr lang="en-US" sz="1200" i="1"/>
          </a:p>
        </p:txBody>
      </p:sp>
      <p:sp>
        <p:nvSpPr>
          <p:cNvPr id="20523" name="Freeform 43"/>
          <p:cNvSpPr>
            <a:spLocks/>
          </p:cNvSpPr>
          <p:nvPr/>
        </p:nvSpPr>
        <p:spPr bwMode="auto">
          <a:xfrm>
            <a:off x="2157413" y="2228850"/>
            <a:ext cx="3629025" cy="38100"/>
          </a:xfrm>
          <a:custGeom>
            <a:avLst/>
            <a:gdLst>
              <a:gd name="T0" fmla="*/ 0 w 2286"/>
              <a:gd name="T1" fmla="*/ 2147483647 h 24"/>
              <a:gd name="T2" fmla="*/ 2147483647 w 2286"/>
              <a:gd name="T3" fmla="*/ 2147483647 h 24"/>
              <a:gd name="T4" fmla="*/ 2147483647 w 2286"/>
              <a:gd name="T5" fmla="*/ 0 h 24"/>
              <a:gd name="T6" fmla="*/ 2147483647 w 2286"/>
              <a:gd name="T7" fmla="*/ 0 h 24"/>
              <a:gd name="T8" fmla="*/ 0 w 2286"/>
              <a:gd name="T9" fmla="*/ 2147483647 h 24"/>
              <a:gd name="T10" fmla="*/ 0 60000 65536"/>
              <a:gd name="T11" fmla="*/ 0 60000 65536"/>
              <a:gd name="T12" fmla="*/ 0 60000 65536"/>
              <a:gd name="T13" fmla="*/ 0 60000 65536"/>
              <a:gd name="T14" fmla="*/ 0 60000 65536"/>
              <a:gd name="T15" fmla="*/ 0 w 2286"/>
              <a:gd name="T16" fmla="*/ 0 h 24"/>
              <a:gd name="T17" fmla="*/ 2286 w 2286"/>
              <a:gd name="T18" fmla="*/ 24 h 24"/>
            </a:gdLst>
            <a:ahLst/>
            <a:cxnLst>
              <a:cxn ang="T10">
                <a:pos x="T0" y="T1"/>
              </a:cxn>
              <a:cxn ang="T11">
                <a:pos x="T2" y="T3"/>
              </a:cxn>
              <a:cxn ang="T12">
                <a:pos x="T4" y="T5"/>
              </a:cxn>
              <a:cxn ang="T13">
                <a:pos x="T6" y="T7"/>
              </a:cxn>
              <a:cxn ang="T14">
                <a:pos x="T8" y="T9"/>
              </a:cxn>
            </a:cxnLst>
            <a:rect l="T15" t="T16" r="T17" b="T18"/>
            <a:pathLst>
              <a:path w="2286" h="24">
                <a:moveTo>
                  <a:pt x="0" y="24"/>
                </a:moveTo>
                <a:lnTo>
                  <a:pt x="2250" y="24"/>
                </a:lnTo>
                <a:lnTo>
                  <a:pt x="2286" y="0"/>
                </a:lnTo>
                <a:lnTo>
                  <a:pt x="36" y="0"/>
                </a:lnTo>
                <a:lnTo>
                  <a:pt x="0" y="24"/>
                </a:lnTo>
                <a:close/>
              </a:path>
            </a:pathLst>
          </a:custGeom>
          <a:solidFill>
            <a:srgbClr val="0000BF"/>
          </a:solidFill>
          <a:ln w="9525">
            <a:solidFill>
              <a:srgbClr val="000000"/>
            </a:solidFill>
            <a:round/>
            <a:headEnd/>
            <a:tailEnd/>
          </a:ln>
        </p:spPr>
        <p:txBody>
          <a:bodyPr/>
          <a:lstStyle/>
          <a:p>
            <a:endParaRPr lang="en-US"/>
          </a:p>
        </p:txBody>
      </p:sp>
      <p:sp>
        <p:nvSpPr>
          <p:cNvPr id="20524" name="Rectangle 44"/>
          <p:cNvSpPr>
            <a:spLocks noChangeArrowheads="1"/>
          </p:cNvSpPr>
          <p:nvPr/>
        </p:nvSpPr>
        <p:spPr bwMode="auto">
          <a:xfrm>
            <a:off x="2157413" y="2266950"/>
            <a:ext cx="3571875" cy="161925"/>
          </a:xfrm>
          <a:prstGeom prst="rect">
            <a:avLst/>
          </a:prstGeom>
          <a:solidFill>
            <a:srgbClr val="0000FF"/>
          </a:solidFill>
          <a:ln w="9525">
            <a:solidFill>
              <a:srgbClr val="000000"/>
            </a:solidFill>
            <a:miter lim="800000"/>
            <a:headEnd/>
            <a:tailEnd/>
          </a:ln>
        </p:spPr>
        <p:txBody>
          <a:bodyPr/>
          <a:lstStyle/>
          <a:p>
            <a:endParaRPr lang="en-US"/>
          </a:p>
        </p:txBody>
      </p:sp>
      <p:sp>
        <p:nvSpPr>
          <p:cNvPr id="20525" name="Freeform 45"/>
          <p:cNvSpPr>
            <a:spLocks/>
          </p:cNvSpPr>
          <p:nvPr/>
        </p:nvSpPr>
        <p:spPr bwMode="auto">
          <a:xfrm>
            <a:off x="5729288" y="2228850"/>
            <a:ext cx="57150" cy="200025"/>
          </a:xfrm>
          <a:custGeom>
            <a:avLst/>
            <a:gdLst>
              <a:gd name="T0" fmla="*/ 2147483647 w 36"/>
              <a:gd name="T1" fmla="*/ 2147483647 h 126"/>
              <a:gd name="T2" fmla="*/ 0 w 36"/>
              <a:gd name="T3" fmla="*/ 2147483647 h 126"/>
              <a:gd name="T4" fmla="*/ 0 w 36"/>
              <a:gd name="T5" fmla="*/ 2147483647 h 126"/>
              <a:gd name="T6" fmla="*/ 2147483647 w 36"/>
              <a:gd name="T7" fmla="*/ 0 h 126"/>
              <a:gd name="T8" fmla="*/ 2147483647 w 36"/>
              <a:gd name="T9" fmla="*/ 2147483647 h 126"/>
              <a:gd name="T10" fmla="*/ 0 60000 65536"/>
              <a:gd name="T11" fmla="*/ 0 60000 65536"/>
              <a:gd name="T12" fmla="*/ 0 60000 65536"/>
              <a:gd name="T13" fmla="*/ 0 60000 65536"/>
              <a:gd name="T14" fmla="*/ 0 60000 65536"/>
              <a:gd name="T15" fmla="*/ 0 w 36"/>
              <a:gd name="T16" fmla="*/ 0 h 126"/>
              <a:gd name="T17" fmla="*/ 36 w 36"/>
              <a:gd name="T18" fmla="*/ 126 h 126"/>
            </a:gdLst>
            <a:ahLst/>
            <a:cxnLst>
              <a:cxn ang="T10">
                <a:pos x="T0" y="T1"/>
              </a:cxn>
              <a:cxn ang="T11">
                <a:pos x="T2" y="T3"/>
              </a:cxn>
              <a:cxn ang="T12">
                <a:pos x="T4" y="T5"/>
              </a:cxn>
              <a:cxn ang="T13">
                <a:pos x="T6" y="T7"/>
              </a:cxn>
              <a:cxn ang="T14">
                <a:pos x="T8" y="T9"/>
              </a:cxn>
            </a:cxnLst>
            <a:rect l="T15" t="T16" r="T17" b="T18"/>
            <a:pathLst>
              <a:path w="36" h="126">
                <a:moveTo>
                  <a:pt x="36" y="96"/>
                </a:moveTo>
                <a:lnTo>
                  <a:pt x="0" y="126"/>
                </a:lnTo>
                <a:lnTo>
                  <a:pt x="0" y="24"/>
                </a:lnTo>
                <a:lnTo>
                  <a:pt x="36" y="0"/>
                </a:lnTo>
                <a:lnTo>
                  <a:pt x="36" y="96"/>
                </a:lnTo>
                <a:close/>
              </a:path>
            </a:pathLst>
          </a:custGeom>
          <a:solidFill>
            <a:srgbClr val="000080"/>
          </a:solidFill>
          <a:ln w="9525">
            <a:solidFill>
              <a:srgbClr val="000000"/>
            </a:solidFill>
            <a:round/>
            <a:headEnd/>
            <a:tailEnd/>
          </a:ln>
        </p:spPr>
        <p:txBody>
          <a:bodyPr/>
          <a:lstStyle/>
          <a:p>
            <a:endParaRPr lang="en-US"/>
          </a:p>
        </p:txBody>
      </p:sp>
      <p:sp>
        <p:nvSpPr>
          <p:cNvPr id="20526" name="Rectangle 46"/>
          <p:cNvSpPr>
            <a:spLocks noChangeArrowheads="1"/>
          </p:cNvSpPr>
          <p:nvPr/>
        </p:nvSpPr>
        <p:spPr bwMode="auto">
          <a:xfrm>
            <a:off x="5797550" y="2254250"/>
            <a:ext cx="252413" cy="152400"/>
          </a:xfrm>
          <a:prstGeom prst="rect">
            <a:avLst/>
          </a:prstGeom>
          <a:noFill/>
          <a:ln w="9525">
            <a:noFill/>
            <a:miter lim="800000"/>
            <a:headEnd/>
            <a:tailEnd/>
          </a:ln>
        </p:spPr>
        <p:txBody>
          <a:bodyPr wrap="none" lIns="0" tIns="0" rIns="0" bIns="0">
            <a:spAutoFit/>
          </a:bodyPr>
          <a:lstStyle/>
          <a:p>
            <a:pPr eaLnBrk="0" hangingPunct="0"/>
            <a:r>
              <a:rPr lang="en-US" sz="1000"/>
              <a:t>47%</a:t>
            </a:r>
            <a:endParaRPr lang="en-US" sz="1200" i="1"/>
          </a:p>
        </p:txBody>
      </p:sp>
      <p:sp>
        <p:nvSpPr>
          <p:cNvPr id="20527" name="Freeform 47"/>
          <p:cNvSpPr>
            <a:spLocks/>
          </p:cNvSpPr>
          <p:nvPr/>
        </p:nvSpPr>
        <p:spPr bwMode="auto">
          <a:xfrm>
            <a:off x="2157413" y="1828800"/>
            <a:ext cx="3400425" cy="38100"/>
          </a:xfrm>
          <a:custGeom>
            <a:avLst/>
            <a:gdLst>
              <a:gd name="T0" fmla="*/ 0 w 2142"/>
              <a:gd name="T1" fmla="*/ 2147483647 h 24"/>
              <a:gd name="T2" fmla="*/ 2147483647 w 2142"/>
              <a:gd name="T3" fmla="*/ 2147483647 h 24"/>
              <a:gd name="T4" fmla="*/ 2147483647 w 2142"/>
              <a:gd name="T5" fmla="*/ 0 h 24"/>
              <a:gd name="T6" fmla="*/ 2147483647 w 2142"/>
              <a:gd name="T7" fmla="*/ 0 h 24"/>
              <a:gd name="T8" fmla="*/ 0 w 2142"/>
              <a:gd name="T9" fmla="*/ 2147483647 h 24"/>
              <a:gd name="T10" fmla="*/ 0 60000 65536"/>
              <a:gd name="T11" fmla="*/ 0 60000 65536"/>
              <a:gd name="T12" fmla="*/ 0 60000 65536"/>
              <a:gd name="T13" fmla="*/ 0 60000 65536"/>
              <a:gd name="T14" fmla="*/ 0 60000 65536"/>
              <a:gd name="T15" fmla="*/ 0 w 2142"/>
              <a:gd name="T16" fmla="*/ 0 h 24"/>
              <a:gd name="T17" fmla="*/ 2142 w 2142"/>
              <a:gd name="T18" fmla="*/ 24 h 24"/>
            </a:gdLst>
            <a:ahLst/>
            <a:cxnLst>
              <a:cxn ang="T10">
                <a:pos x="T0" y="T1"/>
              </a:cxn>
              <a:cxn ang="T11">
                <a:pos x="T2" y="T3"/>
              </a:cxn>
              <a:cxn ang="T12">
                <a:pos x="T4" y="T5"/>
              </a:cxn>
              <a:cxn ang="T13">
                <a:pos x="T6" y="T7"/>
              </a:cxn>
              <a:cxn ang="T14">
                <a:pos x="T8" y="T9"/>
              </a:cxn>
            </a:cxnLst>
            <a:rect l="T15" t="T16" r="T17" b="T18"/>
            <a:pathLst>
              <a:path w="2142" h="24">
                <a:moveTo>
                  <a:pt x="0" y="24"/>
                </a:moveTo>
                <a:lnTo>
                  <a:pt x="2106" y="24"/>
                </a:lnTo>
                <a:lnTo>
                  <a:pt x="2142" y="0"/>
                </a:lnTo>
                <a:lnTo>
                  <a:pt x="36" y="0"/>
                </a:lnTo>
                <a:lnTo>
                  <a:pt x="0" y="24"/>
                </a:lnTo>
                <a:close/>
              </a:path>
            </a:pathLst>
          </a:custGeom>
          <a:solidFill>
            <a:srgbClr val="0000BF"/>
          </a:solidFill>
          <a:ln w="9525">
            <a:solidFill>
              <a:srgbClr val="000000"/>
            </a:solidFill>
            <a:round/>
            <a:headEnd/>
            <a:tailEnd/>
          </a:ln>
        </p:spPr>
        <p:txBody>
          <a:bodyPr/>
          <a:lstStyle/>
          <a:p>
            <a:endParaRPr lang="en-US"/>
          </a:p>
        </p:txBody>
      </p:sp>
      <p:sp>
        <p:nvSpPr>
          <p:cNvPr id="20528" name="Rectangle 48"/>
          <p:cNvSpPr>
            <a:spLocks noChangeArrowheads="1"/>
          </p:cNvSpPr>
          <p:nvPr/>
        </p:nvSpPr>
        <p:spPr bwMode="auto">
          <a:xfrm>
            <a:off x="2157413" y="1866900"/>
            <a:ext cx="3343275" cy="161925"/>
          </a:xfrm>
          <a:prstGeom prst="rect">
            <a:avLst/>
          </a:prstGeom>
          <a:solidFill>
            <a:srgbClr val="0000FF"/>
          </a:solidFill>
          <a:ln w="9525">
            <a:solidFill>
              <a:srgbClr val="000000"/>
            </a:solidFill>
            <a:miter lim="800000"/>
            <a:headEnd/>
            <a:tailEnd/>
          </a:ln>
        </p:spPr>
        <p:txBody>
          <a:bodyPr/>
          <a:lstStyle/>
          <a:p>
            <a:endParaRPr lang="en-US"/>
          </a:p>
        </p:txBody>
      </p:sp>
      <p:sp>
        <p:nvSpPr>
          <p:cNvPr id="20529" name="Freeform 49"/>
          <p:cNvSpPr>
            <a:spLocks/>
          </p:cNvSpPr>
          <p:nvPr/>
        </p:nvSpPr>
        <p:spPr bwMode="auto">
          <a:xfrm>
            <a:off x="5500688" y="1828800"/>
            <a:ext cx="57150" cy="200025"/>
          </a:xfrm>
          <a:custGeom>
            <a:avLst/>
            <a:gdLst>
              <a:gd name="T0" fmla="*/ 2147483647 w 36"/>
              <a:gd name="T1" fmla="*/ 2147483647 h 126"/>
              <a:gd name="T2" fmla="*/ 0 w 36"/>
              <a:gd name="T3" fmla="*/ 2147483647 h 126"/>
              <a:gd name="T4" fmla="*/ 0 w 36"/>
              <a:gd name="T5" fmla="*/ 2147483647 h 126"/>
              <a:gd name="T6" fmla="*/ 2147483647 w 36"/>
              <a:gd name="T7" fmla="*/ 0 h 126"/>
              <a:gd name="T8" fmla="*/ 2147483647 w 36"/>
              <a:gd name="T9" fmla="*/ 2147483647 h 126"/>
              <a:gd name="T10" fmla="*/ 0 60000 65536"/>
              <a:gd name="T11" fmla="*/ 0 60000 65536"/>
              <a:gd name="T12" fmla="*/ 0 60000 65536"/>
              <a:gd name="T13" fmla="*/ 0 60000 65536"/>
              <a:gd name="T14" fmla="*/ 0 60000 65536"/>
              <a:gd name="T15" fmla="*/ 0 w 36"/>
              <a:gd name="T16" fmla="*/ 0 h 126"/>
              <a:gd name="T17" fmla="*/ 36 w 36"/>
              <a:gd name="T18" fmla="*/ 126 h 126"/>
            </a:gdLst>
            <a:ahLst/>
            <a:cxnLst>
              <a:cxn ang="T10">
                <a:pos x="T0" y="T1"/>
              </a:cxn>
              <a:cxn ang="T11">
                <a:pos x="T2" y="T3"/>
              </a:cxn>
              <a:cxn ang="T12">
                <a:pos x="T4" y="T5"/>
              </a:cxn>
              <a:cxn ang="T13">
                <a:pos x="T6" y="T7"/>
              </a:cxn>
              <a:cxn ang="T14">
                <a:pos x="T8" y="T9"/>
              </a:cxn>
            </a:cxnLst>
            <a:rect l="T15" t="T16" r="T17" b="T18"/>
            <a:pathLst>
              <a:path w="36" h="126">
                <a:moveTo>
                  <a:pt x="36" y="96"/>
                </a:moveTo>
                <a:lnTo>
                  <a:pt x="0" y="126"/>
                </a:lnTo>
                <a:lnTo>
                  <a:pt x="0" y="24"/>
                </a:lnTo>
                <a:lnTo>
                  <a:pt x="36" y="0"/>
                </a:lnTo>
                <a:lnTo>
                  <a:pt x="36" y="96"/>
                </a:lnTo>
                <a:close/>
              </a:path>
            </a:pathLst>
          </a:custGeom>
          <a:solidFill>
            <a:srgbClr val="000080"/>
          </a:solidFill>
          <a:ln w="9525">
            <a:solidFill>
              <a:srgbClr val="000000"/>
            </a:solidFill>
            <a:round/>
            <a:headEnd/>
            <a:tailEnd/>
          </a:ln>
        </p:spPr>
        <p:txBody>
          <a:bodyPr/>
          <a:lstStyle/>
          <a:p>
            <a:endParaRPr lang="en-US"/>
          </a:p>
        </p:txBody>
      </p:sp>
      <p:sp>
        <p:nvSpPr>
          <p:cNvPr id="20530" name="Rectangle 50"/>
          <p:cNvSpPr>
            <a:spLocks noChangeArrowheads="1"/>
          </p:cNvSpPr>
          <p:nvPr/>
        </p:nvSpPr>
        <p:spPr bwMode="auto">
          <a:xfrm>
            <a:off x="5568950" y="1854200"/>
            <a:ext cx="252413" cy="152400"/>
          </a:xfrm>
          <a:prstGeom prst="rect">
            <a:avLst/>
          </a:prstGeom>
          <a:noFill/>
          <a:ln w="9525">
            <a:noFill/>
            <a:miter lim="800000"/>
            <a:headEnd/>
            <a:tailEnd/>
          </a:ln>
        </p:spPr>
        <p:txBody>
          <a:bodyPr wrap="none" lIns="0" tIns="0" rIns="0" bIns="0">
            <a:spAutoFit/>
          </a:bodyPr>
          <a:lstStyle/>
          <a:p>
            <a:pPr eaLnBrk="0" hangingPunct="0"/>
            <a:r>
              <a:rPr lang="en-US" sz="1000"/>
              <a:t>44%</a:t>
            </a:r>
            <a:endParaRPr lang="en-US" sz="1200" i="1"/>
          </a:p>
        </p:txBody>
      </p:sp>
      <p:sp>
        <p:nvSpPr>
          <p:cNvPr id="20531" name="Line 51"/>
          <p:cNvSpPr>
            <a:spLocks noChangeShapeType="1"/>
          </p:cNvSpPr>
          <p:nvPr/>
        </p:nvSpPr>
        <p:spPr bwMode="auto">
          <a:xfrm>
            <a:off x="2119313" y="4972050"/>
            <a:ext cx="6076950" cy="1588"/>
          </a:xfrm>
          <a:prstGeom prst="line">
            <a:avLst/>
          </a:prstGeom>
          <a:noFill/>
          <a:ln w="0">
            <a:solidFill>
              <a:srgbClr val="000000"/>
            </a:solidFill>
            <a:round/>
            <a:headEnd/>
            <a:tailEnd/>
          </a:ln>
        </p:spPr>
        <p:txBody>
          <a:bodyPr/>
          <a:lstStyle/>
          <a:p>
            <a:endParaRPr lang="en-US"/>
          </a:p>
        </p:txBody>
      </p:sp>
      <p:sp>
        <p:nvSpPr>
          <p:cNvPr id="20532" name="Line 52"/>
          <p:cNvSpPr>
            <a:spLocks noChangeShapeType="1"/>
          </p:cNvSpPr>
          <p:nvPr/>
        </p:nvSpPr>
        <p:spPr bwMode="auto">
          <a:xfrm>
            <a:off x="2119313" y="4972050"/>
            <a:ext cx="1587" cy="57150"/>
          </a:xfrm>
          <a:prstGeom prst="line">
            <a:avLst/>
          </a:prstGeom>
          <a:noFill/>
          <a:ln w="0">
            <a:solidFill>
              <a:srgbClr val="000000"/>
            </a:solidFill>
            <a:round/>
            <a:headEnd/>
            <a:tailEnd/>
          </a:ln>
        </p:spPr>
        <p:txBody>
          <a:bodyPr/>
          <a:lstStyle/>
          <a:p>
            <a:endParaRPr lang="en-US"/>
          </a:p>
        </p:txBody>
      </p:sp>
      <p:sp>
        <p:nvSpPr>
          <p:cNvPr id="20533" name="Line 53"/>
          <p:cNvSpPr>
            <a:spLocks noChangeShapeType="1"/>
          </p:cNvSpPr>
          <p:nvPr/>
        </p:nvSpPr>
        <p:spPr bwMode="auto">
          <a:xfrm>
            <a:off x="2881313" y="4972050"/>
            <a:ext cx="1587" cy="57150"/>
          </a:xfrm>
          <a:prstGeom prst="line">
            <a:avLst/>
          </a:prstGeom>
          <a:noFill/>
          <a:ln w="0">
            <a:solidFill>
              <a:srgbClr val="000000"/>
            </a:solidFill>
            <a:round/>
            <a:headEnd/>
            <a:tailEnd/>
          </a:ln>
        </p:spPr>
        <p:txBody>
          <a:bodyPr/>
          <a:lstStyle/>
          <a:p>
            <a:endParaRPr lang="en-US"/>
          </a:p>
        </p:txBody>
      </p:sp>
      <p:sp>
        <p:nvSpPr>
          <p:cNvPr id="20534" name="Line 54"/>
          <p:cNvSpPr>
            <a:spLocks noChangeShapeType="1"/>
          </p:cNvSpPr>
          <p:nvPr/>
        </p:nvSpPr>
        <p:spPr bwMode="auto">
          <a:xfrm>
            <a:off x="3633788" y="4972050"/>
            <a:ext cx="1587" cy="57150"/>
          </a:xfrm>
          <a:prstGeom prst="line">
            <a:avLst/>
          </a:prstGeom>
          <a:noFill/>
          <a:ln w="0">
            <a:solidFill>
              <a:srgbClr val="000000"/>
            </a:solidFill>
            <a:round/>
            <a:headEnd/>
            <a:tailEnd/>
          </a:ln>
        </p:spPr>
        <p:txBody>
          <a:bodyPr/>
          <a:lstStyle/>
          <a:p>
            <a:endParaRPr lang="en-US"/>
          </a:p>
        </p:txBody>
      </p:sp>
      <p:sp>
        <p:nvSpPr>
          <p:cNvPr id="20535" name="Line 55"/>
          <p:cNvSpPr>
            <a:spLocks noChangeShapeType="1"/>
          </p:cNvSpPr>
          <p:nvPr/>
        </p:nvSpPr>
        <p:spPr bwMode="auto">
          <a:xfrm>
            <a:off x="4395788" y="4972050"/>
            <a:ext cx="1587" cy="57150"/>
          </a:xfrm>
          <a:prstGeom prst="line">
            <a:avLst/>
          </a:prstGeom>
          <a:noFill/>
          <a:ln w="0">
            <a:solidFill>
              <a:srgbClr val="000000"/>
            </a:solidFill>
            <a:round/>
            <a:headEnd/>
            <a:tailEnd/>
          </a:ln>
        </p:spPr>
        <p:txBody>
          <a:bodyPr/>
          <a:lstStyle/>
          <a:p>
            <a:endParaRPr lang="en-US"/>
          </a:p>
        </p:txBody>
      </p:sp>
      <p:sp>
        <p:nvSpPr>
          <p:cNvPr id="20536" name="Line 56"/>
          <p:cNvSpPr>
            <a:spLocks noChangeShapeType="1"/>
          </p:cNvSpPr>
          <p:nvPr/>
        </p:nvSpPr>
        <p:spPr bwMode="auto">
          <a:xfrm>
            <a:off x="5157788" y="4972050"/>
            <a:ext cx="1587" cy="57150"/>
          </a:xfrm>
          <a:prstGeom prst="line">
            <a:avLst/>
          </a:prstGeom>
          <a:noFill/>
          <a:ln w="0">
            <a:solidFill>
              <a:srgbClr val="000000"/>
            </a:solidFill>
            <a:round/>
            <a:headEnd/>
            <a:tailEnd/>
          </a:ln>
        </p:spPr>
        <p:txBody>
          <a:bodyPr/>
          <a:lstStyle/>
          <a:p>
            <a:endParaRPr lang="en-US"/>
          </a:p>
        </p:txBody>
      </p:sp>
      <p:sp>
        <p:nvSpPr>
          <p:cNvPr id="20537" name="Line 57"/>
          <p:cNvSpPr>
            <a:spLocks noChangeShapeType="1"/>
          </p:cNvSpPr>
          <p:nvPr/>
        </p:nvSpPr>
        <p:spPr bwMode="auto">
          <a:xfrm>
            <a:off x="5919788" y="4972050"/>
            <a:ext cx="1587" cy="57150"/>
          </a:xfrm>
          <a:prstGeom prst="line">
            <a:avLst/>
          </a:prstGeom>
          <a:noFill/>
          <a:ln w="0">
            <a:solidFill>
              <a:srgbClr val="000000"/>
            </a:solidFill>
            <a:round/>
            <a:headEnd/>
            <a:tailEnd/>
          </a:ln>
        </p:spPr>
        <p:txBody>
          <a:bodyPr/>
          <a:lstStyle/>
          <a:p>
            <a:endParaRPr lang="en-US"/>
          </a:p>
        </p:txBody>
      </p:sp>
      <p:sp>
        <p:nvSpPr>
          <p:cNvPr id="20538" name="Line 58"/>
          <p:cNvSpPr>
            <a:spLocks noChangeShapeType="1"/>
          </p:cNvSpPr>
          <p:nvPr/>
        </p:nvSpPr>
        <p:spPr bwMode="auto">
          <a:xfrm>
            <a:off x="6672263" y="4972050"/>
            <a:ext cx="1587" cy="57150"/>
          </a:xfrm>
          <a:prstGeom prst="line">
            <a:avLst/>
          </a:prstGeom>
          <a:noFill/>
          <a:ln w="0">
            <a:solidFill>
              <a:srgbClr val="000000"/>
            </a:solidFill>
            <a:round/>
            <a:headEnd/>
            <a:tailEnd/>
          </a:ln>
        </p:spPr>
        <p:txBody>
          <a:bodyPr/>
          <a:lstStyle/>
          <a:p>
            <a:endParaRPr lang="en-US"/>
          </a:p>
        </p:txBody>
      </p:sp>
      <p:sp>
        <p:nvSpPr>
          <p:cNvPr id="20539" name="Line 59"/>
          <p:cNvSpPr>
            <a:spLocks noChangeShapeType="1"/>
          </p:cNvSpPr>
          <p:nvPr/>
        </p:nvSpPr>
        <p:spPr bwMode="auto">
          <a:xfrm>
            <a:off x="7434263" y="4972050"/>
            <a:ext cx="1587" cy="57150"/>
          </a:xfrm>
          <a:prstGeom prst="line">
            <a:avLst/>
          </a:prstGeom>
          <a:noFill/>
          <a:ln w="0">
            <a:solidFill>
              <a:srgbClr val="000000"/>
            </a:solidFill>
            <a:round/>
            <a:headEnd/>
            <a:tailEnd/>
          </a:ln>
        </p:spPr>
        <p:txBody>
          <a:bodyPr/>
          <a:lstStyle/>
          <a:p>
            <a:endParaRPr lang="en-US"/>
          </a:p>
        </p:txBody>
      </p:sp>
      <p:sp>
        <p:nvSpPr>
          <p:cNvPr id="20540" name="Line 60"/>
          <p:cNvSpPr>
            <a:spLocks noChangeShapeType="1"/>
          </p:cNvSpPr>
          <p:nvPr/>
        </p:nvSpPr>
        <p:spPr bwMode="auto">
          <a:xfrm>
            <a:off x="8196263" y="4972050"/>
            <a:ext cx="1587" cy="57150"/>
          </a:xfrm>
          <a:prstGeom prst="line">
            <a:avLst/>
          </a:prstGeom>
          <a:noFill/>
          <a:ln w="0">
            <a:solidFill>
              <a:srgbClr val="000000"/>
            </a:solidFill>
            <a:round/>
            <a:headEnd/>
            <a:tailEnd/>
          </a:ln>
        </p:spPr>
        <p:txBody>
          <a:bodyPr/>
          <a:lstStyle/>
          <a:p>
            <a:endParaRPr lang="en-US"/>
          </a:p>
        </p:txBody>
      </p:sp>
      <p:sp>
        <p:nvSpPr>
          <p:cNvPr id="20541" name="Rectangle 61"/>
          <p:cNvSpPr>
            <a:spLocks noChangeArrowheads="1"/>
          </p:cNvSpPr>
          <p:nvPr/>
        </p:nvSpPr>
        <p:spPr bwMode="auto">
          <a:xfrm>
            <a:off x="2033588" y="5057775"/>
            <a:ext cx="182562"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0%</a:t>
            </a:r>
            <a:endParaRPr lang="en-US" sz="1200" i="1"/>
          </a:p>
        </p:txBody>
      </p:sp>
      <p:sp>
        <p:nvSpPr>
          <p:cNvPr id="20542" name="Rectangle 62"/>
          <p:cNvSpPr>
            <a:spLocks noChangeArrowheads="1"/>
          </p:cNvSpPr>
          <p:nvPr/>
        </p:nvSpPr>
        <p:spPr bwMode="auto">
          <a:xfrm>
            <a:off x="2757488" y="5057775"/>
            <a:ext cx="252412"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10%</a:t>
            </a:r>
            <a:endParaRPr lang="en-US" sz="1200" i="1"/>
          </a:p>
        </p:txBody>
      </p:sp>
      <p:sp>
        <p:nvSpPr>
          <p:cNvPr id="20543" name="Rectangle 63"/>
          <p:cNvSpPr>
            <a:spLocks noChangeArrowheads="1"/>
          </p:cNvSpPr>
          <p:nvPr/>
        </p:nvSpPr>
        <p:spPr bwMode="auto">
          <a:xfrm>
            <a:off x="3509963" y="5057775"/>
            <a:ext cx="252412"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20%</a:t>
            </a:r>
            <a:endParaRPr lang="en-US" sz="1200" i="1"/>
          </a:p>
        </p:txBody>
      </p:sp>
      <p:sp>
        <p:nvSpPr>
          <p:cNvPr id="20544" name="Rectangle 64"/>
          <p:cNvSpPr>
            <a:spLocks noChangeArrowheads="1"/>
          </p:cNvSpPr>
          <p:nvPr/>
        </p:nvSpPr>
        <p:spPr bwMode="auto">
          <a:xfrm>
            <a:off x="4271963" y="5057775"/>
            <a:ext cx="252412"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30%</a:t>
            </a:r>
            <a:endParaRPr lang="en-US" sz="1200" i="1"/>
          </a:p>
        </p:txBody>
      </p:sp>
      <p:sp>
        <p:nvSpPr>
          <p:cNvPr id="20545" name="Rectangle 65"/>
          <p:cNvSpPr>
            <a:spLocks noChangeArrowheads="1"/>
          </p:cNvSpPr>
          <p:nvPr/>
        </p:nvSpPr>
        <p:spPr bwMode="auto">
          <a:xfrm>
            <a:off x="5033963" y="5057775"/>
            <a:ext cx="252412"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40%</a:t>
            </a:r>
            <a:endParaRPr lang="en-US" sz="1200" i="1"/>
          </a:p>
        </p:txBody>
      </p:sp>
      <p:sp>
        <p:nvSpPr>
          <p:cNvPr id="20546" name="Rectangle 66"/>
          <p:cNvSpPr>
            <a:spLocks noChangeArrowheads="1"/>
          </p:cNvSpPr>
          <p:nvPr/>
        </p:nvSpPr>
        <p:spPr bwMode="auto">
          <a:xfrm>
            <a:off x="5795963" y="5057775"/>
            <a:ext cx="252412"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50%</a:t>
            </a:r>
            <a:endParaRPr lang="en-US" sz="1200" i="1"/>
          </a:p>
        </p:txBody>
      </p:sp>
      <p:sp>
        <p:nvSpPr>
          <p:cNvPr id="20547" name="Rectangle 67"/>
          <p:cNvSpPr>
            <a:spLocks noChangeArrowheads="1"/>
          </p:cNvSpPr>
          <p:nvPr/>
        </p:nvSpPr>
        <p:spPr bwMode="auto">
          <a:xfrm>
            <a:off x="6548438" y="5057775"/>
            <a:ext cx="252412"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60%</a:t>
            </a:r>
            <a:endParaRPr lang="en-US" sz="1200" i="1"/>
          </a:p>
        </p:txBody>
      </p:sp>
      <p:sp>
        <p:nvSpPr>
          <p:cNvPr id="20548" name="Rectangle 68"/>
          <p:cNvSpPr>
            <a:spLocks noChangeArrowheads="1"/>
          </p:cNvSpPr>
          <p:nvPr/>
        </p:nvSpPr>
        <p:spPr bwMode="auto">
          <a:xfrm>
            <a:off x="7310438" y="5057775"/>
            <a:ext cx="252412"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70%</a:t>
            </a:r>
            <a:endParaRPr lang="en-US" sz="1200" i="1"/>
          </a:p>
        </p:txBody>
      </p:sp>
      <p:sp>
        <p:nvSpPr>
          <p:cNvPr id="20549" name="Rectangle 69"/>
          <p:cNvSpPr>
            <a:spLocks noChangeArrowheads="1"/>
          </p:cNvSpPr>
          <p:nvPr/>
        </p:nvSpPr>
        <p:spPr bwMode="auto">
          <a:xfrm>
            <a:off x="8072438" y="5057775"/>
            <a:ext cx="252412"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80%</a:t>
            </a:r>
            <a:endParaRPr lang="en-US" sz="1200" i="1"/>
          </a:p>
        </p:txBody>
      </p:sp>
      <p:sp>
        <p:nvSpPr>
          <p:cNvPr id="20550" name="Line 70"/>
          <p:cNvSpPr>
            <a:spLocks noChangeShapeType="1"/>
          </p:cNvSpPr>
          <p:nvPr/>
        </p:nvSpPr>
        <p:spPr bwMode="auto">
          <a:xfrm flipV="1">
            <a:off x="2119313" y="1781175"/>
            <a:ext cx="1587" cy="3190875"/>
          </a:xfrm>
          <a:prstGeom prst="line">
            <a:avLst/>
          </a:prstGeom>
          <a:noFill/>
          <a:ln w="0">
            <a:solidFill>
              <a:srgbClr val="000000"/>
            </a:solidFill>
            <a:round/>
            <a:headEnd/>
            <a:tailEnd/>
          </a:ln>
        </p:spPr>
        <p:txBody>
          <a:bodyPr/>
          <a:lstStyle/>
          <a:p>
            <a:endParaRPr lang="en-US"/>
          </a:p>
        </p:txBody>
      </p:sp>
      <p:sp>
        <p:nvSpPr>
          <p:cNvPr id="20551" name="Line 71"/>
          <p:cNvSpPr>
            <a:spLocks noChangeShapeType="1"/>
          </p:cNvSpPr>
          <p:nvPr/>
        </p:nvSpPr>
        <p:spPr bwMode="auto">
          <a:xfrm flipH="1">
            <a:off x="2062163" y="1781175"/>
            <a:ext cx="57150" cy="1588"/>
          </a:xfrm>
          <a:prstGeom prst="line">
            <a:avLst/>
          </a:prstGeom>
          <a:noFill/>
          <a:ln w="0">
            <a:solidFill>
              <a:srgbClr val="000000"/>
            </a:solidFill>
            <a:round/>
            <a:headEnd/>
            <a:tailEnd/>
          </a:ln>
        </p:spPr>
        <p:txBody>
          <a:bodyPr/>
          <a:lstStyle/>
          <a:p>
            <a:endParaRPr lang="en-US"/>
          </a:p>
        </p:txBody>
      </p:sp>
      <p:sp>
        <p:nvSpPr>
          <p:cNvPr id="20552" name="Line 72"/>
          <p:cNvSpPr>
            <a:spLocks noChangeShapeType="1"/>
          </p:cNvSpPr>
          <p:nvPr/>
        </p:nvSpPr>
        <p:spPr bwMode="auto">
          <a:xfrm flipH="1">
            <a:off x="2062163" y="2181225"/>
            <a:ext cx="57150" cy="1588"/>
          </a:xfrm>
          <a:prstGeom prst="line">
            <a:avLst/>
          </a:prstGeom>
          <a:noFill/>
          <a:ln w="0">
            <a:solidFill>
              <a:srgbClr val="000000"/>
            </a:solidFill>
            <a:round/>
            <a:headEnd/>
            <a:tailEnd/>
          </a:ln>
        </p:spPr>
        <p:txBody>
          <a:bodyPr/>
          <a:lstStyle/>
          <a:p>
            <a:endParaRPr lang="en-US"/>
          </a:p>
        </p:txBody>
      </p:sp>
      <p:sp>
        <p:nvSpPr>
          <p:cNvPr id="20553" name="Line 73"/>
          <p:cNvSpPr>
            <a:spLocks noChangeShapeType="1"/>
          </p:cNvSpPr>
          <p:nvPr/>
        </p:nvSpPr>
        <p:spPr bwMode="auto">
          <a:xfrm flipH="1">
            <a:off x="2062163" y="2581275"/>
            <a:ext cx="57150" cy="1588"/>
          </a:xfrm>
          <a:prstGeom prst="line">
            <a:avLst/>
          </a:prstGeom>
          <a:noFill/>
          <a:ln w="0">
            <a:solidFill>
              <a:srgbClr val="000000"/>
            </a:solidFill>
            <a:round/>
            <a:headEnd/>
            <a:tailEnd/>
          </a:ln>
        </p:spPr>
        <p:txBody>
          <a:bodyPr/>
          <a:lstStyle/>
          <a:p>
            <a:endParaRPr lang="en-US"/>
          </a:p>
        </p:txBody>
      </p:sp>
      <p:sp>
        <p:nvSpPr>
          <p:cNvPr id="20554" name="Line 74"/>
          <p:cNvSpPr>
            <a:spLocks noChangeShapeType="1"/>
          </p:cNvSpPr>
          <p:nvPr/>
        </p:nvSpPr>
        <p:spPr bwMode="auto">
          <a:xfrm flipH="1">
            <a:off x="2062163" y="2971800"/>
            <a:ext cx="57150" cy="1588"/>
          </a:xfrm>
          <a:prstGeom prst="line">
            <a:avLst/>
          </a:prstGeom>
          <a:noFill/>
          <a:ln w="0">
            <a:solidFill>
              <a:srgbClr val="000000"/>
            </a:solidFill>
            <a:round/>
            <a:headEnd/>
            <a:tailEnd/>
          </a:ln>
        </p:spPr>
        <p:txBody>
          <a:bodyPr/>
          <a:lstStyle/>
          <a:p>
            <a:endParaRPr lang="en-US"/>
          </a:p>
        </p:txBody>
      </p:sp>
      <p:sp>
        <p:nvSpPr>
          <p:cNvPr id="20555" name="Line 75"/>
          <p:cNvSpPr>
            <a:spLocks noChangeShapeType="1"/>
          </p:cNvSpPr>
          <p:nvPr/>
        </p:nvSpPr>
        <p:spPr bwMode="auto">
          <a:xfrm flipH="1">
            <a:off x="2062163" y="3371850"/>
            <a:ext cx="57150" cy="1588"/>
          </a:xfrm>
          <a:prstGeom prst="line">
            <a:avLst/>
          </a:prstGeom>
          <a:noFill/>
          <a:ln w="0">
            <a:solidFill>
              <a:srgbClr val="000000"/>
            </a:solidFill>
            <a:round/>
            <a:headEnd/>
            <a:tailEnd/>
          </a:ln>
        </p:spPr>
        <p:txBody>
          <a:bodyPr/>
          <a:lstStyle/>
          <a:p>
            <a:endParaRPr lang="en-US"/>
          </a:p>
        </p:txBody>
      </p:sp>
      <p:sp>
        <p:nvSpPr>
          <p:cNvPr id="20556" name="Line 76"/>
          <p:cNvSpPr>
            <a:spLocks noChangeShapeType="1"/>
          </p:cNvSpPr>
          <p:nvPr/>
        </p:nvSpPr>
        <p:spPr bwMode="auto">
          <a:xfrm flipH="1">
            <a:off x="2062163" y="3771900"/>
            <a:ext cx="57150" cy="1588"/>
          </a:xfrm>
          <a:prstGeom prst="line">
            <a:avLst/>
          </a:prstGeom>
          <a:noFill/>
          <a:ln w="0">
            <a:solidFill>
              <a:srgbClr val="000000"/>
            </a:solidFill>
            <a:round/>
            <a:headEnd/>
            <a:tailEnd/>
          </a:ln>
        </p:spPr>
        <p:txBody>
          <a:bodyPr/>
          <a:lstStyle/>
          <a:p>
            <a:endParaRPr lang="en-US"/>
          </a:p>
        </p:txBody>
      </p:sp>
      <p:sp>
        <p:nvSpPr>
          <p:cNvPr id="20557" name="Line 77"/>
          <p:cNvSpPr>
            <a:spLocks noChangeShapeType="1"/>
          </p:cNvSpPr>
          <p:nvPr/>
        </p:nvSpPr>
        <p:spPr bwMode="auto">
          <a:xfrm flipH="1">
            <a:off x="2062163" y="4171950"/>
            <a:ext cx="57150" cy="1588"/>
          </a:xfrm>
          <a:prstGeom prst="line">
            <a:avLst/>
          </a:prstGeom>
          <a:noFill/>
          <a:ln w="0">
            <a:solidFill>
              <a:srgbClr val="000000"/>
            </a:solidFill>
            <a:round/>
            <a:headEnd/>
            <a:tailEnd/>
          </a:ln>
        </p:spPr>
        <p:txBody>
          <a:bodyPr/>
          <a:lstStyle/>
          <a:p>
            <a:endParaRPr lang="en-US"/>
          </a:p>
        </p:txBody>
      </p:sp>
      <p:sp>
        <p:nvSpPr>
          <p:cNvPr id="20558" name="Line 78"/>
          <p:cNvSpPr>
            <a:spLocks noChangeShapeType="1"/>
          </p:cNvSpPr>
          <p:nvPr/>
        </p:nvSpPr>
        <p:spPr bwMode="auto">
          <a:xfrm flipH="1">
            <a:off x="2062163" y="4572000"/>
            <a:ext cx="57150" cy="1588"/>
          </a:xfrm>
          <a:prstGeom prst="line">
            <a:avLst/>
          </a:prstGeom>
          <a:noFill/>
          <a:ln w="0">
            <a:solidFill>
              <a:srgbClr val="000000"/>
            </a:solidFill>
            <a:round/>
            <a:headEnd/>
            <a:tailEnd/>
          </a:ln>
        </p:spPr>
        <p:txBody>
          <a:bodyPr/>
          <a:lstStyle/>
          <a:p>
            <a:endParaRPr lang="en-US"/>
          </a:p>
        </p:txBody>
      </p:sp>
      <p:sp>
        <p:nvSpPr>
          <p:cNvPr id="20559" name="Line 79"/>
          <p:cNvSpPr>
            <a:spLocks noChangeShapeType="1"/>
          </p:cNvSpPr>
          <p:nvPr/>
        </p:nvSpPr>
        <p:spPr bwMode="auto">
          <a:xfrm flipH="1">
            <a:off x="2062163" y="4972050"/>
            <a:ext cx="57150" cy="1588"/>
          </a:xfrm>
          <a:prstGeom prst="line">
            <a:avLst/>
          </a:prstGeom>
          <a:noFill/>
          <a:ln w="0">
            <a:solidFill>
              <a:srgbClr val="000000"/>
            </a:solidFill>
            <a:round/>
            <a:headEnd/>
            <a:tailEnd/>
          </a:ln>
        </p:spPr>
        <p:txBody>
          <a:bodyPr/>
          <a:lstStyle/>
          <a:p>
            <a:endParaRPr lang="en-US"/>
          </a:p>
        </p:txBody>
      </p:sp>
      <p:sp>
        <p:nvSpPr>
          <p:cNvPr id="20560" name="Rectangle 80"/>
          <p:cNvSpPr>
            <a:spLocks noChangeArrowheads="1"/>
          </p:cNvSpPr>
          <p:nvPr/>
        </p:nvSpPr>
        <p:spPr bwMode="auto">
          <a:xfrm>
            <a:off x="1319213" y="1905000"/>
            <a:ext cx="738187"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Product R&amp;D</a:t>
            </a:r>
            <a:endParaRPr lang="en-US" sz="1200" i="1"/>
          </a:p>
        </p:txBody>
      </p:sp>
      <p:sp>
        <p:nvSpPr>
          <p:cNvPr id="20561" name="Rectangle 81"/>
          <p:cNvSpPr>
            <a:spLocks noChangeArrowheads="1"/>
          </p:cNvSpPr>
          <p:nvPr/>
        </p:nvSpPr>
        <p:spPr bwMode="auto">
          <a:xfrm>
            <a:off x="1290638" y="2305050"/>
            <a:ext cx="760412"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Process R&amp;D</a:t>
            </a:r>
            <a:endParaRPr lang="en-US" sz="1200" i="1"/>
          </a:p>
        </p:txBody>
      </p:sp>
      <p:sp>
        <p:nvSpPr>
          <p:cNvPr id="20562" name="Rectangle 82"/>
          <p:cNvSpPr>
            <a:spLocks noChangeArrowheads="1"/>
          </p:cNvSpPr>
          <p:nvPr/>
        </p:nvSpPr>
        <p:spPr bwMode="auto">
          <a:xfrm>
            <a:off x="1557338" y="2705100"/>
            <a:ext cx="498475"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Sourcing</a:t>
            </a:r>
            <a:endParaRPr lang="en-US" sz="1200" i="1"/>
          </a:p>
        </p:txBody>
      </p:sp>
      <p:sp>
        <p:nvSpPr>
          <p:cNvPr id="20563" name="Rectangle 83"/>
          <p:cNvSpPr>
            <a:spLocks noChangeArrowheads="1"/>
          </p:cNvSpPr>
          <p:nvPr/>
        </p:nvSpPr>
        <p:spPr bwMode="auto">
          <a:xfrm>
            <a:off x="771525" y="3095625"/>
            <a:ext cx="1276350"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Supply Chain Planning</a:t>
            </a:r>
            <a:endParaRPr lang="en-US" sz="1200" i="1"/>
          </a:p>
        </p:txBody>
      </p:sp>
      <p:sp>
        <p:nvSpPr>
          <p:cNvPr id="20564" name="Rectangle 84"/>
          <p:cNvSpPr>
            <a:spLocks noChangeArrowheads="1"/>
          </p:cNvSpPr>
          <p:nvPr/>
        </p:nvSpPr>
        <p:spPr bwMode="auto">
          <a:xfrm>
            <a:off x="766763" y="3495675"/>
            <a:ext cx="1279525"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Logistics &amp; Distribution</a:t>
            </a:r>
            <a:endParaRPr lang="en-US" sz="1200" i="1"/>
          </a:p>
        </p:txBody>
      </p:sp>
      <p:sp>
        <p:nvSpPr>
          <p:cNvPr id="20565" name="Rectangle 85"/>
          <p:cNvSpPr>
            <a:spLocks noChangeArrowheads="1"/>
          </p:cNvSpPr>
          <p:nvPr/>
        </p:nvSpPr>
        <p:spPr bwMode="auto">
          <a:xfrm>
            <a:off x="1023938" y="3895725"/>
            <a:ext cx="1025525"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Sales &amp; Marketing</a:t>
            </a:r>
            <a:endParaRPr lang="en-US" sz="1200" i="1"/>
          </a:p>
        </p:txBody>
      </p:sp>
      <p:sp>
        <p:nvSpPr>
          <p:cNvPr id="20566" name="Rectangle 86"/>
          <p:cNvSpPr>
            <a:spLocks noChangeArrowheads="1"/>
          </p:cNvSpPr>
          <p:nvPr/>
        </p:nvSpPr>
        <p:spPr bwMode="auto">
          <a:xfrm>
            <a:off x="1071563" y="4295775"/>
            <a:ext cx="1006475"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Customer Service</a:t>
            </a:r>
            <a:endParaRPr lang="en-US" sz="1200" i="1"/>
          </a:p>
        </p:txBody>
      </p:sp>
      <p:sp>
        <p:nvSpPr>
          <p:cNvPr id="20567" name="Rectangle 87"/>
          <p:cNvSpPr>
            <a:spLocks noChangeArrowheads="1"/>
          </p:cNvSpPr>
          <p:nvPr/>
        </p:nvSpPr>
        <p:spPr bwMode="auto">
          <a:xfrm>
            <a:off x="1738313" y="4695825"/>
            <a:ext cx="315912"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Other</a:t>
            </a:r>
            <a:endParaRPr lang="en-US" sz="1200" i="1"/>
          </a:p>
        </p:txBody>
      </p:sp>
      <p:sp>
        <p:nvSpPr>
          <p:cNvPr id="20568" name="Rectangle 89"/>
          <p:cNvSpPr>
            <a:spLocks noChangeArrowheads="1"/>
          </p:cNvSpPr>
          <p:nvPr/>
        </p:nvSpPr>
        <p:spPr bwMode="auto">
          <a:xfrm>
            <a:off x="641350" y="5330825"/>
            <a:ext cx="5357813" cy="396875"/>
          </a:xfrm>
          <a:prstGeom prst="rect">
            <a:avLst/>
          </a:prstGeom>
          <a:noFill/>
          <a:ln w="12700" algn="ctr">
            <a:noFill/>
            <a:miter lim="800000"/>
            <a:headEnd/>
            <a:tailEnd/>
          </a:ln>
        </p:spPr>
        <p:txBody>
          <a:bodyPr>
            <a:spAutoFit/>
          </a:bodyPr>
          <a:lstStyle/>
          <a:p>
            <a:pPr eaLnBrk="0" hangingPunct="0"/>
            <a:r>
              <a:rPr lang="en-US" sz="1000" b="1"/>
              <a:t>Note: </a:t>
            </a:r>
            <a:r>
              <a:rPr lang="en-US" sz="1000"/>
              <a:t>Multiple responses possible</a:t>
            </a:r>
          </a:p>
          <a:p>
            <a:pPr eaLnBrk="0" hangingPunct="0"/>
            <a:r>
              <a:rPr lang="en-US" sz="1000" b="1"/>
              <a:t>Source: </a:t>
            </a:r>
            <a:r>
              <a:rPr lang="en-US" sz="1000"/>
              <a:t>Booz Allen Hamilton/IPSOS-MORI survey of manufacturing leaders</a:t>
            </a:r>
          </a:p>
        </p:txBody>
      </p:sp>
      <p:sp>
        <p:nvSpPr>
          <p:cNvPr id="20569" name="Rectangle 90"/>
          <p:cNvSpPr>
            <a:spLocks noGrp="1" noChangeArrowheads="1"/>
          </p:cNvSpPr>
          <p:nvPr>
            <p:ph type="title"/>
          </p:nvPr>
        </p:nvSpPr>
        <p:spPr/>
        <p:txBody>
          <a:bodyPr/>
          <a:lstStyle/>
          <a:p>
            <a:pPr eaLnBrk="1" hangingPunct="1"/>
            <a:r>
              <a:rPr lang="en-US" smtClean="0"/>
              <a:t>What do operations leaders do?</a:t>
            </a:r>
            <a:br>
              <a:rPr lang="en-US" smtClean="0"/>
            </a:br>
            <a:r>
              <a:rPr lang="en-US" smtClean="0"/>
              <a:t>	&amp; Course content</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4"/>
          <p:cNvSpPr>
            <a:spLocks noGrp="1" noChangeArrowheads="1"/>
          </p:cNvSpPr>
          <p:nvPr>
            <p:ph type="title"/>
          </p:nvPr>
        </p:nvSpPr>
        <p:spPr/>
        <p:txBody>
          <a:bodyPr/>
          <a:lstStyle/>
          <a:p>
            <a:pPr eaLnBrk="1" hangingPunct="1"/>
            <a:r>
              <a:rPr lang="en-US" smtClean="0"/>
              <a:t>How do operations leaders create value?</a:t>
            </a:r>
          </a:p>
        </p:txBody>
      </p:sp>
      <p:sp>
        <p:nvSpPr>
          <p:cNvPr id="21507" name="Rectangle 5"/>
          <p:cNvSpPr>
            <a:spLocks noChangeArrowheads="1"/>
          </p:cNvSpPr>
          <p:nvPr/>
        </p:nvSpPr>
        <p:spPr bwMode="auto">
          <a:xfrm>
            <a:off x="152400" y="1543050"/>
            <a:ext cx="8728075" cy="4427538"/>
          </a:xfrm>
          <a:prstGeom prst="rect">
            <a:avLst/>
          </a:prstGeom>
          <a:solidFill>
            <a:srgbClr val="EAEAEA"/>
          </a:solidFill>
          <a:ln w="0">
            <a:noFill/>
            <a:miter lim="800000"/>
            <a:headEnd/>
            <a:tailEnd/>
          </a:ln>
        </p:spPr>
        <p:txBody>
          <a:bodyPr/>
          <a:lstStyle/>
          <a:p>
            <a:endParaRPr lang="en-US"/>
          </a:p>
        </p:txBody>
      </p:sp>
      <p:sp>
        <p:nvSpPr>
          <p:cNvPr id="21508" name="Rectangle 6"/>
          <p:cNvSpPr>
            <a:spLocks noChangeArrowheads="1"/>
          </p:cNvSpPr>
          <p:nvPr/>
        </p:nvSpPr>
        <p:spPr bwMode="auto">
          <a:xfrm>
            <a:off x="2362200" y="1876425"/>
            <a:ext cx="6296025" cy="3743325"/>
          </a:xfrm>
          <a:prstGeom prst="rect">
            <a:avLst/>
          </a:prstGeom>
          <a:solidFill>
            <a:srgbClr val="CCECFF"/>
          </a:solidFill>
          <a:ln w="9525">
            <a:solidFill>
              <a:schemeClr val="tx1"/>
            </a:solidFill>
            <a:miter lim="800000"/>
            <a:headEnd/>
            <a:tailEnd/>
          </a:ln>
        </p:spPr>
        <p:txBody>
          <a:bodyPr/>
          <a:lstStyle/>
          <a:p>
            <a:endParaRPr lang="en-US"/>
          </a:p>
        </p:txBody>
      </p:sp>
      <p:sp>
        <p:nvSpPr>
          <p:cNvPr id="21509" name="Rectangle 7"/>
          <p:cNvSpPr>
            <a:spLocks noChangeArrowheads="1"/>
          </p:cNvSpPr>
          <p:nvPr/>
        </p:nvSpPr>
        <p:spPr bwMode="auto">
          <a:xfrm>
            <a:off x="2362200" y="2009775"/>
            <a:ext cx="3400425" cy="190500"/>
          </a:xfrm>
          <a:prstGeom prst="rect">
            <a:avLst/>
          </a:prstGeom>
          <a:solidFill>
            <a:schemeClr val="accent2"/>
          </a:solidFill>
          <a:ln w="9525">
            <a:solidFill>
              <a:srgbClr val="000000"/>
            </a:solidFill>
            <a:miter lim="800000"/>
            <a:headEnd/>
            <a:tailEnd/>
          </a:ln>
        </p:spPr>
        <p:txBody>
          <a:bodyPr/>
          <a:lstStyle/>
          <a:p>
            <a:endParaRPr lang="en-US"/>
          </a:p>
        </p:txBody>
      </p:sp>
      <p:sp>
        <p:nvSpPr>
          <p:cNvPr id="21510" name="Rectangle 8"/>
          <p:cNvSpPr>
            <a:spLocks noChangeArrowheads="1"/>
          </p:cNvSpPr>
          <p:nvPr/>
        </p:nvSpPr>
        <p:spPr bwMode="auto">
          <a:xfrm>
            <a:off x="2362200" y="2476500"/>
            <a:ext cx="2771775" cy="190500"/>
          </a:xfrm>
          <a:prstGeom prst="rect">
            <a:avLst/>
          </a:prstGeom>
          <a:solidFill>
            <a:schemeClr val="accent2"/>
          </a:solidFill>
          <a:ln w="9525">
            <a:solidFill>
              <a:srgbClr val="000000"/>
            </a:solidFill>
            <a:miter lim="800000"/>
            <a:headEnd/>
            <a:tailEnd/>
          </a:ln>
        </p:spPr>
        <p:txBody>
          <a:bodyPr/>
          <a:lstStyle/>
          <a:p>
            <a:endParaRPr lang="en-US"/>
          </a:p>
        </p:txBody>
      </p:sp>
      <p:sp>
        <p:nvSpPr>
          <p:cNvPr id="21511" name="Rectangle 9"/>
          <p:cNvSpPr>
            <a:spLocks noChangeArrowheads="1"/>
          </p:cNvSpPr>
          <p:nvPr/>
        </p:nvSpPr>
        <p:spPr bwMode="auto">
          <a:xfrm>
            <a:off x="2362200" y="2943225"/>
            <a:ext cx="2771775" cy="190500"/>
          </a:xfrm>
          <a:prstGeom prst="rect">
            <a:avLst/>
          </a:prstGeom>
          <a:solidFill>
            <a:schemeClr val="accent2"/>
          </a:solidFill>
          <a:ln w="9525">
            <a:solidFill>
              <a:srgbClr val="000000"/>
            </a:solidFill>
            <a:miter lim="800000"/>
            <a:headEnd/>
            <a:tailEnd/>
          </a:ln>
        </p:spPr>
        <p:txBody>
          <a:bodyPr/>
          <a:lstStyle/>
          <a:p>
            <a:endParaRPr lang="en-US"/>
          </a:p>
        </p:txBody>
      </p:sp>
      <p:sp>
        <p:nvSpPr>
          <p:cNvPr id="21512" name="Rectangle 10"/>
          <p:cNvSpPr>
            <a:spLocks noChangeArrowheads="1"/>
          </p:cNvSpPr>
          <p:nvPr/>
        </p:nvSpPr>
        <p:spPr bwMode="auto">
          <a:xfrm>
            <a:off x="2362200" y="3409950"/>
            <a:ext cx="2514600" cy="200025"/>
          </a:xfrm>
          <a:prstGeom prst="rect">
            <a:avLst/>
          </a:prstGeom>
          <a:solidFill>
            <a:schemeClr val="accent2"/>
          </a:solidFill>
          <a:ln w="9525">
            <a:solidFill>
              <a:srgbClr val="000000"/>
            </a:solidFill>
            <a:miter lim="800000"/>
            <a:headEnd/>
            <a:tailEnd/>
          </a:ln>
        </p:spPr>
        <p:txBody>
          <a:bodyPr/>
          <a:lstStyle/>
          <a:p>
            <a:endParaRPr lang="en-US"/>
          </a:p>
        </p:txBody>
      </p:sp>
      <p:sp>
        <p:nvSpPr>
          <p:cNvPr id="21513" name="Rectangle 11"/>
          <p:cNvSpPr>
            <a:spLocks noChangeArrowheads="1"/>
          </p:cNvSpPr>
          <p:nvPr/>
        </p:nvSpPr>
        <p:spPr bwMode="auto">
          <a:xfrm>
            <a:off x="2362200" y="3886200"/>
            <a:ext cx="2200275" cy="190500"/>
          </a:xfrm>
          <a:prstGeom prst="rect">
            <a:avLst/>
          </a:prstGeom>
          <a:solidFill>
            <a:schemeClr val="accent2"/>
          </a:solidFill>
          <a:ln w="9525">
            <a:solidFill>
              <a:srgbClr val="000000"/>
            </a:solidFill>
            <a:miter lim="800000"/>
            <a:headEnd/>
            <a:tailEnd/>
          </a:ln>
        </p:spPr>
        <p:txBody>
          <a:bodyPr/>
          <a:lstStyle/>
          <a:p>
            <a:endParaRPr lang="en-US"/>
          </a:p>
        </p:txBody>
      </p:sp>
      <p:sp>
        <p:nvSpPr>
          <p:cNvPr id="21514" name="Rectangle 12"/>
          <p:cNvSpPr>
            <a:spLocks noChangeArrowheads="1"/>
          </p:cNvSpPr>
          <p:nvPr/>
        </p:nvSpPr>
        <p:spPr bwMode="auto">
          <a:xfrm>
            <a:off x="2362200" y="4352925"/>
            <a:ext cx="2076450" cy="190500"/>
          </a:xfrm>
          <a:prstGeom prst="rect">
            <a:avLst/>
          </a:prstGeom>
          <a:solidFill>
            <a:schemeClr val="accent2"/>
          </a:solidFill>
          <a:ln w="9525">
            <a:solidFill>
              <a:srgbClr val="000000"/>
            </a:solidFill>
            <a:miter lim="800000"/>
            <a:headEnd/>
            <a:tailEnd/>
          </a:ln>
        </p:spPr>
        <p:txBody>
          <a:bodyPr/>
          <a:lstStyle/>
          <a:p>
            <a:endParaRPr lang="en-US"/>
          </a:p>
        </p:txBody>
      </p:sp>
      <p:sp>
        <p:nvSpPr>
          <p:cNvPr id="21515" name="Rectangle 13"/>
          <p:cNvSpPr>
            <a:spLocks noChangeArrowheads="1"/>
          </p:cNvSpPr>
          <p:nvPr/>
        </p:nvSpPr>
        <p:spPr bwMode="auto">
          <a:xfrm>
            <a:off x="2362200" y="4819650"/>
            <a:ext cx="1447800" cy="190500"/>
          </a:xfrm>
          <a:prstGeom prst="rect">
            <a:avLst/>
          </a:prstGeom>
          <a:solidFill>
            <a:schemeClr val="accent2"/>
          </a:solidFill>
          <a:ln w="9525">
            <a:solidFill>
              <a:srgbClr val="000000"/>
            </a:solidFill>
            <a:miter lim="800000"/>
            <a:headEnd/>
            <a:tailEnd/>
          </a:ln>
        </p:spPr>
        <p:txBody>
          <a:bodyPr/>
          <a:lstStyle/>
          <a:p>
            <a:endParaRPr lang="en-US"/>
          </a:p>
        </p:txBody>
      </p:sp>
      <p:sp>
        <p:nvSpPr>
          <p:cNvPr id="21516" name="Rectangle 14"/>
          <p:cNvSpPr>
            <a:spLocks noChangeArrowheads="1"/>
          </p:cNvSpPr>
          <p:nvPr/>
        </p:nvSpPr>
        <p:spPr bwMode="auto">
          <a:xfrm>
            <a:off x="2362200" y="5286375"/>
            <a:ext cx="1323975" cy="190500"/>
          </a:xfrm>
          <a:prstGeom prst="rect">
            <a:avLst/>
          </a:prstGeom>
          <a:solidFill>
            <a:schemeClr val="accent2"/>
          </a:solidFill>
          <a:ln w="9525">
            <a:solidFill>
              <a:srgbClr val="000000"/>
            </a:solidFill>
            <a:miter lim="800000"/>
            <a:headEnd/>
            <a:tailEnd/>
          </a:ln>
        </p:spPr>
        <p:txBody>
          <a:bodyPr/>
          <a:lstStyle/>
          <a:p>
            <a:endParaRPr lang="en-US"/>
          </a:p>
        </p:txBody>
      </p:sp>
      <p:sp>
        <p:nvSpPr>
          <p:cNvPr id="21517" name="Rectangle 15"/>
          <p:cNvSpPr>
            <a:spLocks noChangeArrowheads="1"/>
          </p:cNvSpPr>
          <p:nvPr/>
        </p:nvSpPr>
        <p:spPr bwMode="auto">
          <a:xfrm>
            <a:off x="5762625" y="2009775"/>
            <a:ext cx="2895600" cy="190500"/>
          </a:xfrm>
          <a:prstGeom prst="rect">
            <a:avLst/>
          </a:prstGeom>
          <a:solidFill>
            <a:srgbClr val="66CCFF"/>
          </a:solidFill>
          <a:ln w="9525">
            <a:solidFill>
              <a:srgbClr val="000000"/>
            </a:solidFill>
            <a:miter lim="800000"/>
            <a:headEnd/>
            <a:tailEnd/>
          </a:ln>
        </p:spPr>
        <p:txBody>
          <a:bodyPr/>
          <a:lstStyle/>
          <a:p>
            <a:endParaRPr lang="en-US"/>
          </a:p>
        </p:txBody>
      </p:sp>
      <p:sp>
        <p:nvSpPr>
          <p:cNvPr id="21518" name="Rectangle 16"/>
          <p:cNvSpPr>
            <a:spLocks noChangeArrowheads="1"/>
          </p:cNvSpPr>
          <p:nvPr/>
        </p:nvSpPr>
        <p:spPr bwMode="auto">
          <a:xfrm>
            <a:off x="5133975" y="2476500"/>
            <a:ext cx="2638425" cy="190500"/>
          </a:xfrm>
          <a:prstGeom prst="rect">
            <a:avLst/>
          </a:prstGeom>
          <a:solidFill>
            <a:srgbClr val="66CCFF"/>
          </a:solidFill>
          <a:ln w="9525">
            <a:solidFill>
              <a:srgbClr val="000000"/>
            </a:solidFill>
            <a:miter lim="800000"/>
            <a:headEnd/>
            <a:tailEnd/>
          </a:ln>
        </p:spPr>
        <p:txBody>
          <a:bodyPr/>
          <a:lstStyle/>
          <a:p>
            <a:endParaRPr lang="en-US"/>
          </a:p>
        </p:txBody>
      </p:sp>
      <p:sp>
        <p:nvSpPr>
          <p:cNvPr id="21519" name="Rectangle 17"/>
          <p:cNvSpPr>
            <a:spLocks noChangeArrowheads="1"/>
          </p:cNvSpPr>
          <p:nvPr/>
        </p:nvSpPr>
        <p:spPr bwMode="auto">
          <a:xfrm>
            <a:off x="5133975" y="2943225"/>
            <a:ext cx="1762125" cy="190500"/>
          </a:xfrm>
          <a:prstGeom prst="rect">
            <a:avLst/>
          </a:prstGeom>
          <a:solidFill>
            <a:srgbClr val="66CCFF"/>
          </a:solidFill>
          <a:ln w="9525">
            <a:solidFill>
              <a:srgbClr val="000000"/>
            </a:solidFill>
            <a:miter lim="800000"/>
            <a:headEnd/>
            <a:tailEnd/>
          </a:ln>
        </p:spPr>
        <p:txBody>
          <a:bodyPr/>
          <a:lstStyle/>
          <a:p>
            <a:endParaRPr lang="en-US"/>
          </a:p>
        </p:txBody>
      </p:sp>
      <p:sp>
        <p:nvSpPr>
          <p:cNvPr id="21520" name="Rectangle 18"/>
          <p:cNvSpPr>
            <a:spLocks noChangeArrowheads="1"/>
          </p:cNvSpPr>
          <p:nvPr/>
        </p:nvSpPr>
        <p:spPr bwMode="auto">
          <a:xfrm>
            <a:off x="4876800" y="3409950"/>
            <a:ext cx="3533775" cy="200025"/>
          </a:xfrm>
          <a:prstGeom prst="rect">
            <a:avLst/>
          </a:prstGeom>
          <a:solidFill>
            <a:srgbClr val="66CCFF"/>
          </a:solidFill>
          <a:ln w="9525">
            <a:solidFill>
              <a:srgbClr val="000000"/>
            </a:solidFill>
            <a:miter lim="800000"/>
            <a:headEnd/>
            <a:tailEnd/>
          </a:ln>
        </p:spPr>
        <p:txBody>
          <a:bodyPr/>
          <a:lstStyle/>
          <a:p>
            <a:endParaRPr lang="en-US"/>
          </a:p>
        </p:txBody>
      </p:sp>
      <p:sp>
        <p:nvSpPr>
          <p:cNvPr id="21521" name="Rectangle 19"/>
          <p:cNvSpPr>
            <a:spLocks noChangeArrowheads="1"/>
          </p:cNvSpPr>
          <p:nvPr/>
        </p:nvSpPr>
        <p:spPr bwMode="auto">
          <a:xfrm>
            <a:off x="4562475" y="3886200"/>
            <a:ext cx="2962275" cy="190500"/>
          </a:xfrm>
          <a:prstGeom prst="rect">
            <a:avLst/>
          </a:prstGeom>
          <a:solidFill>
            <a:srgbClr val="66CCFF"/>
          </a:solidFill>
          <a:ln w="9525">
            <a:solidFill>
              <a:srgbClr val="000000"/>
            </a:solidFill>
            <a:miter lim="800000"/>
            <a:headEnd/>
            <a:tailEnd/>
          </a:ln>
        </p:spPr>
        <p:txBody>
          <a:bodyPr/>
          <a:lstStyle/>
          <a:p>
            <a:endParaRPr lang="en-US"/>
          </a:p>
        </p:txBody>
      </p:sp>
      <p:sp>
        <p:nvSpPr>
          <p:cNvPr id="21522" name="Rectangle 20"/>
          <p:cNvSpPr>
            <a:spLocks noChangeArrowheads="1"/>
          </p:cNvSpPr>
          <p:nvPr/>
        </p:nvSpPr>
        <p:spPr bwMode="auto">
          <a:xfrm>
            <a:off x="4438650" y="4352925"/>
            <a:ext cx="2524125" cy="190500"/>
          </a:xfrm>
          <a:prstGeom prst="rect">
            <a:avLst/>
          </a:prstGeom>
          <a:solidFill>
            <a:srgbClr val="66CCFF"/>
          </a:solidFill>
          <a:ln w="9525">
            <a:solidFill>
              <a:srgbClr val="000000"/>
            </a:solidFill>
            <a:miter lim="800000"/>
            <a:headEnd/>
            <a:tailEnd/>
          </a:ln>
        </p:spPr>
        <p:txBody>
          <a:bodyPr/>
          <a:lstStyle/>
          <a:p>
            <a:endParaRPr lang="en-US"/>
          </a:p>
        </p:txBody>
      </p:sp>
      <p:sp>
        <p:nvSpPr>
          <p:cNvPr id="21523" name="Rectangle 21"/>
          <p:cNvSpPr>
            <a:spLocks noChangeArrowheads="1"/>
          </p:cNvSpPr>
          <p:nvPr/>
        </p:nvSpPr>
        <p:spPr bwMode="auto">
          <a:xfrm>
            <a:off x="3810000" y="4819650"/>
            <a:ext cx="1009650" cy="190500"/>
          </a:xfrm>
          <a:prstGeom prst="rect">
            <a:avLst/>
          </a:prstGeom>
          <a:solidFill>
            <a:srgbClr val="66CCFF"/>
          </a:solidFill>
          <a:ln w="9525">
            <a:solidFill>
              <a:srgbClr val="000000"/>
            </a:solidFill>
            <a:miter lim="800000"/>
            <a:headEnd/>
            <a:tailEnd/>
          </a:ln>
        </p:spPr>
        <p:txBody>
          <a:bodyPr/>
          <a:lstStyle/>
          <a:p>
            <a:endParaRPr lang="en-US"/>
          </a:p>
        </p:txBody>
      </p:sp>
      <p:sp>
        <p:nvSpPr>
          <p:cNvPr id="21524" name="Rectangle 22"/>
          <p:cNvSpPr>
            <a:spLocks noChangeArrowheads="1"/>
          </p:cNvSpPr>
          <p:nvPr/>
        </p:nvSpPr>
        <p:spPr bwMode="auto">
          <a:xfrm>
            <a:off x="3686175" y="5286375"/>
            <a:ext cx="1885950" cy="190500"/>
          </a:xfrm>
          <a:prstGeom prst="rect">
            <a:avLst/>
          </a:prstGeom>
          <a:solidFill>
            <a:srgbClr val="66CCFF"/>
          </a:solidFill>
          <a:ln w="9525">
            <a:solidFill>
              <a:srgbClr val="000000"/>
            </a:solidFill>
            <a:miter lim="800000"/>
            <a:headEnd/>
            <a:tailEnd/>
          </a:ln>
        </p:spPr>
        <p:txBody>
          <a:bodyPr/>
          <a:lstStyle/>
          <a:p>
            <a:endParaRPr lang="en-US"/>
          </a:p>
        </p:txBody>
      </p:sp>
      <p:sp>
        <p:nvSpPr>
          <p:cNvPr id="21525" name="Rectangle 23"/>
          <p:cNvSpPr>
            <a:spLocks noChangeArrowheads="1"/>
          </p:cNvSpPr>
          <p:nvPr/>
        </p:nvSpPr>
        <p:spPr bwMode="auto">
          <a:xfrm>
            <a:off x="7772400" y="2476500"/>
            <a:ext cx="885825" cy="190500"/>
          </a:xfrm>
          <a:prstGeom prst="rect">
            <a:avLst/>
          </a:prstGeom>
          <a:solidFill>
            <a:schemeClr val="folHlink"/>
          </a:solidFill>
          <a:ln w="9525">
            <a:solidFill>
              <a:srgbClr val="000000"/>
            </a:solidFill>
            <a:miter lim="800000"/>
            <a:headEnd/>
            <a:tailEnd/>
          </a:ln>
        </p:spPr>
        <p:txBody>
          <a:bodyPr/>
          <a:lstStyle/>
          <a:p>
            <a:endParaRPr lang="en-US"/>
          </a:p>
        </p:txBody>
      </p:sp>
      <p:sp>
        <p:nvSpPr>
          <p:cNvPr id="21526" name="Rectangle 24"/>
          <p:cNvSpPr>
            <a:spLocks noChangeArrowheads="1"/>
          </p:cNvSpPr>
          <p:nvPr/>
        </p:nvSpPr>
        <p:spPr bwMode="auto">
          <a:xfrm>
            <a:off x="6896100" y="2943225"/>
            <a:ext cx="1638300" cy="190500"/>
          </a:xfrm>
          <a:prstGeom prst="rect">
            <a:avLst/>
          </a:prstGeom>
          <a:solidFill>
            <a:schemeClr val="folHlink"/>
          </a:solidFill>
          <a:ln w="9525">
            <a:solidFill>
              <a:srgbClr val="000000"/>
            </a:solidFill>
            <a:miter lim="800000"/>
            <a:headEnd/>
            <a:tailEnd/>
          </a:ln>
        </p:spPr>
        <p:txBody>
          <a:bodyPr/>
          <a:lstStyle/>
          <a:p>
            <a:endParaRPr lang="en-US"/>
          </a:p>
        </p:txBody>
      </p:sp>
      <p:sp>
        <p:nvSpPr>
          <p:cNvPr id="21527" name="Rectangle 25"/>
          <p:cNvSpPr>
            <a:spLocks noChangeArrowheads="1"/>
          </p:cNvSpPr>
          <p:nvPr/>
        </p:nvSpPr>
        <p:spPr bwMode="auto">
          <a:xfrm>
            <a:off x="8410575" y="3409950"/>
            <a:ext cx="247650" cy="200025"/>
          </a:xfrm>
          <a:prstGeom prst="rect">
            <a:avLst/>
          </a:prstGeom>
          <a:solidFill>
            <a:schemeClr val="folHlink"/>
          </a:solidFill>
          <a:ln w="9525">
            <a:solidFill>
              <a:srgbClr val="000000"/>
            </a:solidFill>
            <a:miter lim="800000"/>
            <a:headEnd/>
            <a:tailEnd/>
          </a:ln>
        </p:spPr>
        <p:txBody>
          <a:bodyPr/>
          <a:lstStyle/>
          <a:p>
            <a:endParaRPr lang="en-US"/>
          </a:p>
        </p:txBody>
      </p:sp>
      <p:sp>
        <p:nvSpPr>
          <p:cNvPr id="21528" name="Rectangle 26"/>
          <p:cNvSpPr>
            <a:spLocks noChangeArrowheads="1"/>
          </p:cNvSpPr>
          <p:nvPr/>
        </p:nvSpPr>
        <p:spPr bwMode="auto">
          <a:xfrm>
            <a:off x="7524750" y="3886200"/>
            <a:ext cx="1133475" cy="190500"/>
          </a:xfrm>
          <a:prstGeom prst="rect">
            <a:avLst/>
          </a:prstGeom>
          <a:solidFill>
            <a:schemeClr val="folHlink"/>
          </a:solidFill>
          <a:ln w="9525">
            <a:solidFill>
              <a:srgbClr val="000000"/>
            </a:solidFill>
            <a:miter lim="800000"/>
            <a:headEnd/>
            <a:tailEnd/>
          </a:ln>
        </p:spPr>
        <p:txBody>
          <a:bodyPr/>
          <a:lstStyle/>
          <a:p>
            <a:endParaRPr lang="en-US"/>
          </a:p>
        </p:txBody>
      </p:sp>
      <p:sp>
        <p:nvSpPr>
          <p:cNvPr id="21529" name="Rectangle 27"/>
          <p:cNvSpPr>
            <a:spLocks noChangeArrowheads="1"/>
          </p:cNvSpPr>
          <p:nvPr/>
        </p:nvSpPr>
        <p:spPr bwMode="auto">
          <a:xfrm>
            <a:off x="6962775" y="4352925"/>
            <a:ext cx="1695450" cy="190500"/>
          </a:xfrm>
          <a:prstGeom prst="rect">
            <a:avLst/>
          </a:prstGeom>
          <a:solidFill>
            <a:schemeClr val="folHlink"/>
          </a:solidFill>
          <a:ln w="9525">
            <a:solidFill>
              <a:srgbClr val="000000"/>
            </a:solidFill>
            <a:miter lim="800000"/>
            <a:headEnd/>
            <a:tailEnd/>
          </a:ln>
        </p:spPr>
        <p:txBody>
          <a:bodyPr/>
          <a:lstStyle/>
          <a:p>
            <a:endParaRPr lang="en-US"/>
          </a:p>
        </p:txBody>
      </p:sp>
      <p:sp>
        <p:nvSpPr>
          <p:cNvPr id="21530" name="Rectangle 28"/>
          <p:cNvSpPr>
            <a:spLocks noChangeArrowheads="1"/>
          </p:cNvSpPr>
          <p:nvPr/>
        </p:nvSpPr>
        <p:spPr bwMode="auto">
          <a:xfrm>
            <a:off x="4819650" y="4819650"/>
            <a:ext cx="2952750" cy="190500"/>
          </a:xfrm>
          <a:prstGeom prst="rect">
            <a:avLst/>
          </a:prstGeom>
          <a:solidFill>
            <a:schemeClr val="folHlink"/>
          </a:solidFill>
          <a:ln w="9525">
            <a:solidFill>
              <a:srgbClr val="000000"/>
            </a:solidFill>
            <a:miter lim="800000"/>
            <a:headEnd/>
            <a:tailEnd/>
          </a:ln>
        </p:spPr>
        <p:txBody>
          <a:bodyPr/>
          <a:lstStyle/>
          <a:p>
            <a:endParaRPr lang="en-US"/>
          </a:p>
        </p:txBody>
      </p:sp>
      <p:sp>
        <p:nvSpPr>
          <p:cNvPr id="21531" name="Rectangle 29"/>
          <p:cNvSpPr>
            <a:spLocks noChangeArrowheads="1"/>
          </p:cNvSpPr>
          <p:nvPr/>
        </p:nvSpPr>
        <p:spPr bwMode="auto">
          <a:xfrm>
            <a:off x="5572125" y="5286375"/>
            <a:ext cx="3086100" cy="190500"/>
          </a:xfrm>
          <a:prstGeom prst="rect">
            <a:avLst/>
          </a:prstGeom>
          <a:solidFill>
            <a:schemeClr val="folHlink"/>
          </a:solidFill>
          <a:ln w="9525">
            <a:solidFill>
              <a:srgbClr val="000000"/>
            </a:solidFill>
            <a:miter lim="800000"/>
            <a:headEnd/>
            <a:tailEnd/>
          </a:ln>
        </p:spPr>
        <p:txBody>
          <a:bodyPr/>
          <a:lstStyle/>
          <a:p>
            <a:endParaRPr lang="en-US"/>
          </a:p>
        </p:txBody>
      </p:sp>
      <p:sp>
        <p:nvSpPr>
          <p:cNvPr id="21532" name="Rectangle 30"/>
          <p:cNvSpPr>
            <a:spLocks noChangeArrowheads="1"/>
          </p:cNvSpPr>
          <p:nvPr/>
        </p:nvSpPr>
        <p:spPr bwMode="auto">
          <a:xfrm>
            <a:off x="8534400" y="2943225"/>
            <a:ext cx="123825" cy="190500"/>
          </a:xfrm>
          <a:prstGeom prst="rect">
            <a:avLst/>
          </a:prstGeom>
          <a:solidFill>
            <a:schemeClr val="tx1"/>
          </a:solidFill>
          <a:ln w="9525">
            <a:solidFill>
              <a:srgbClr val="000000"/>
            </a:solidFill>
            <a:miter lim="800000"/>
            <a:headEnd/>
            <a:tailEnd/>
          </a:ln>
        </p:spPr>
        <p:txBody>
          <a:bodyPr/>
          <a:lstStyle/>
          <a:p>
            <a:endParaRPr lang="en-US"/>
          </a:p>
        </p:txBody>
      </p:sp>
      <p:sp>
        <p:nvSpPr>
          <p:cNvPr id="21533" name="Rectangle 31"/>
          <p:cNvSpPr>
            <a:spLocks noChangeArrowheads="1"/>
          </p:cNvSpPr>
          <p:nvPr/>
        </p:nvSpPr>
        <p:spPr bwMode="auto">
          <a:xfrm>
            <a:off x="7772400" y="4819650"/>
            <a:ext cx="885825" cy="190500"/>
          </a:xfrm>
          <a:prstGeom prst="rect">
            <a:avLst/>
          </a:prstGeom>
          <a:solidFill>
            <a:schemeClr val="tx1"/>
          </a:solidFill>
          <a:ln w="9525">
            <a:solidFill>
              <a:srgbClr val="000000"/>
            </a:solidFill>
            <a:miter lim="800000"/>
            <a:headEnd/>
            <a:tailEnd/>
          </a:ln>
        </p:spPr>
        <p:txBody>
          <a:bodyPr/>
          <a:lstStyle/>
          <a:p>
            <a:endParaRPr lang="en-US"/>
          </a:p>
        </p:txBody>
      </p:sp>
      <p:sp>
        <p:nvSpPr>
          <p:cNvPr id="21534" name="Line 32"/>
          <p:cNvSpPr>
            <a:spLocks noChangeShapeType="1"/>
          </p:cNvSpPr>
          <p:nvPr/>
        </p:nvSpPr>
        <p:spPr bwMode="auto">
          <a:xfrm flipV="1">
            <a:off x="2362200" y="5619750"/>
            <a:ext cx="1588" cy="38100"/>
          </a:xfrm>
          <a:prstGeom prst="line">
            <a:avLst/>
          </a:prstGeom>
          <a:noFill/>
          <a:ln w="0">
            <a:solidFill>
              <a:srgbClr val="000000"/>
            </a:solidFill>
            <a:round/>
            <a:headEnd/>
            <a:tailEnd/>
          </a:ln>
        </p:spPr>
        <p:txBody>
          <a:bodyPr/>
          <a:lstStyle/>
          <a:p>
            <a:endParaRPr lang="en-US"/>
          </a:p>
        </p:txBody>
      </p:sp>
      <p:sp>
        <p:nvSpPr>
          <p:cNvPr id="21535" name="Line 33"/>
          <p:cNvSpPr>
            <a:spLocks noChangeShapeType="1"/>
          </p:cNvSpPr>
          <p:nvPr/>
        </p:nvSpPr>
        <p:spPr bwMode="auto">
          <a:xfrm flipV="1">
            <a:off x="2990850" y="5619750"/>
            <a:ext cx="1588" cy="38100"/>
          </a:xfrm>
          <a:prstGeom prst="line">
            <a:avLst/>
          </a:prstGeom>
          <a:noFill/>
          <a:ln w="0">
            <a:solidFill>
              <a:srgbClr val="000000"/>
            </a:solidFill>
            <a:round/>
            <a:headEnd/>
            <a:tailEnd/>
          </a:ln>
        </p:spPr>
        <p:txBody>
          <a:bodyPr/>
          <a:lstStyle/>
          <a:p>
            <a:endParaRPr lang="en-US"/>
          </a:p>
        </p:txBody>
      </p:sp>
      <p:sp>
        <p:nvSpPr>
          <p:cNvPr id="21536" name="Line 34"/>
          <p:cNvSpPr>
            <a:spLocks noChangeShapeType="1"/>
          </p:cNvSpPr>
          <p:nvPr/>
        </p:nvSpPr>
        <p:spPr bwMode="auto">
          <a:xfrm flipV="1">
            <a:off x="3619500" y="5619750"/>
            <a:ext cx="1588" cy="38100"/>
          </a:xfrm>
          <a:prstGeom prst="line">
            <a:avLst/>
          </a:prstGeom>
          <a:noFill/>
          <a:ln w="0">
            <a:solidFill>
              <a:srgbClr val="000000"/>
            </a:solidFill>
            <a:round/>
            <a:headEnd/>
            <a:tailEnd/>
          </a:ln>
        </p:spPr>
        <p:txBody>
          <a:bodyPr/>
          <a:lstStyle/>
          <a:p>
            <a:endParaRPr lang="en-US"/>
          </a:p>
        </p:txBody>
      </p:sp>
      <p:sp>
        <p:nvSpPr>
          <p:cNvPr id="21537" name="Line 35"/>
          <p:cNvSpPr>
            <a:spLocks noChangeShapeType="1"/>
          </p:cNvSpPr>
          <p:nvPr/>
        </p:nvSpPr>
        <p:spPr bwMode="auto">
          <a:xfrm flipV="1">
            <a:off x="4248150" y="5619750"/>
            <a:ext cx="1588" cy="38100"/>
          </a:xfrm>
          <a:prstGeom prst="line">
            <a:avLst/>
          </a:prstGeom>
          <a:noFill/>
          <a:ln w="0">
            <a:solidFill>
              <a:srgbClr val="000000"/>
            </a:solidFill>
            <a:round/>
            <a:headEnd/>
            <a:tailEnd/>
          </a:ln>
        </p:spPr>
        <p:txBody>
          <a:bodyPr/>
          <a:lstStyle/>
          <a:p>
            <a:endParaRPr lang="en-US"/>
          </a:p>
        </p:txBody>
      </p:sp>
      <p:sp>
        <p:nvSpPr>
          <p:cNvPr id="21538" name="Line 36"/>
          <p:cNvSpPr>
            <a:spLocks noChangeShapeType="1"/>
          </p:cNvSpPr>
          <p:nvPr/>
        </p:nvSpPr>
        <p:spPr bwMode="auto">
          <a:xfrm flipV="1">
            <a:off x="4876800" y="5619750"/>
            <a:ext cx="1588" cy="38100"/>
          </a:xfrm>
          <a:prstGeom prst="line">
            <a:avLst/>
          </a:prstGeom>
          <a:noFill/>
          <a:ln w="0">
            <a:solidFill>
              <a:srgbClr val="000000"/>
            </a:solidFill>
            <a:round/>
            <a:headEnd/>
            <a:tailEnd/>
          </a:ln>
        </p:spPr>
        <p:txBody>
          <a:bodyPr/>
          <a:lstStyle/>
          <a:p>
            <a:endParaRPr lang="en-US"/>
          </a:p>
        </p:txBody>
      </p:sp>
      <p:sp>
        <p:nvSpPr>
          <p:cNvPr id="21539" name="Line 37"/>
          <p:cNvSpPr>
            <a:spLocks noChangeShapeType="1"/>
          </p:cNvSpPr>
          <p:nvPr/>
        </p:nvSpPr>
        <p:spPr bwMode="auto">
          <a:xfrm flipV="1">
            <a:off x="5514975" y="5619750"/>
            <a:ext cx="1588" cy="38100"/>
          </a:xfrm>
          <a:prstGeom prst="line">
            <a:avLst/>
          </a:prstGeom>
          <a:noFill/>
          <a:ln w="0">
            <a:solidFill>
              <a:srgbClr val="000000"/>
            </a:solidFill>
            <a:round/>
            <a:headEnd/>
            <a:tailEnd/>
          </a:ln>
        </p:spPr>
        <p:txBody>
          <a:bodyPr/>
          <a:lstStyle/>
          <a:p>
            <a:endParaRPr lang="en-US"/>
          </a:p>
        </p:txBody>
      </p:sp>
      <p:sp>
        <p:nvSpPr>
          <p:cNvPr id="21540" name="Line 38"/>
          <p:cNvSpPr>
            <a:spLocks noChangeShapeType="1"/>
          </p:cNvSpPr>
          <p:nvPr/>
        </p:nvSpPr>
        <p:spPr bwMode="auto">
          <a:xfrm flipV="1">
            <a:off x="6143625" y="5619750"/>
            <a:ext cx="1588" cy="38100"/>
          </a:xfrm>
          <a:prstGeom prst="line">
            <a:avLst/>
          </a:prstGeom>
          <a:noFill/>
          <a:ln w="0">
            <a:solidFill>
              <a:srgbClr val="000000"/>
            </a:solidFill>
            <a:round/>
            <a:headEnd/>
            <a:tailEnd/>
          </a:ln>
        </p:spPr>
        <p:txBody>
          <a:bodyPr/>
          <a:lstStyle/>
          <a:p>
            <a:endParaRPr lang="en-US"/>
          </a:p>
        </p:txBody>
      </p:sp>
      <p:sp>
        <p:nvSpPr>
          <p:cNvPr id="21541" name="Line 39"/>
          <p:cNvSpPr>
            <a:spLocks noChangeShapeType="1"/>
          </p:cNvSpPr>
          <p:nvPr/>
        </p:nvSpPr>
        <p:spPr bwMode="auto">
          <a:xfrm flipV="1">
            <a:off x="6772275" y="5619750"/>
            <a:ext cx="1588" cy="38100"/>
          </a:xfrm>
          <a:prstGeom prst="line">
            <a:avLst/>
          </a:prstGeom>
          <a:noFill/>
          <a:ln w="0">
            <a:solidFill>
              <a:srgbClr val="000000"/>
            </a:solidFill>
            <a:round/>
            <a:headEnd/>
            <a:tailEnd/>
          </a:ln>
        </p:spPr>
        <p:txBody>
          <a:bodyPr/>
          <a:lstStyle/>
          <a:p>
            <a:endParaRPr lang="en-US"/>
          </a:p>
        </p:txBody>
      </p:sp>
      <p:sp>
        <p:nvSpPr>
          <p:cNvPr id="21542" name="Line 40"/>
          <p:cNvSpPr>
            <a:spLocks noChangeShapeType="1"/>
          </p:cNvSpPr>
          <p:nvPr/>
        </p:nvSpPr>
        <p:spPr bwMode="auto">
          <a:xfrm flipV="1">
            <a:off x="7400925" y="5619750"/>
            <a:ext cx="1588" cy="38100"/>
          </a:xfrm>
          <a:prstGeom prst="line">
            <a:avLst/>
          </a:prstGeom>
          <a:noFill/>
          <a:ln w="0">
            <a:solidFill>
              <a:srgbClr val="000000"/>
            </a:solidFill>
            <a:round/>
            <a:headEnd/>
            <a:tailEnd/>
          </a:ln>
        </p:spPr>
        <p:txBody>
          <a:bodyPr/>
          <a:lstStyle/>
          <a:p>
            <a:endParaRPr lang="en-US"/>
          </a:p>
        </p:txBody>
      </p:sp>
      <p:sp>
        <p:nvSpPr>
          <p:cNvPr id="21543" name="Line 41"/>
          <p:cNvSpPr>
            <a:spLocks noChangeShapeType="1"/>
          </p:cNvSpPr>
          <p:nvPr/>
        </p:nvSpPr>
        <p:spPr bwMode="auto">
          <a:xfrm flipV="1">
            <a:off x="8029575" y="5619750"/>
            <a:ext cx="1588" cy="38100"/>
          </a:xfrm>
          <a:prstGeom prst="line">
            <a:avLst/>
          </a:prstGeom>
          <a:noFill/>
          <a:ln w="0">
            <a:solidFill>
              <a:srgbClr val="000000"/>
            </a:solidFill>
            <a:round/>
            <a:headEnd/>
            <a:tailEnd/>
          </a:ln>
        </p:spPr>
        <p:txBody>
          <a:bodyPr/>
          <a:lstStyle/>
          <a:p>
            <a:endParaRPr lang="en-US"/>
          </a:p>
        </p:txBody>
      </p:sp>
      <p:sp>
        <p:nvSpPr>
          <p:cNvPr id="21544" name="Line 42"/>
          <p:cNvSpPr>
            <a:spLocks noChangeShapeType="1"/>
          </p:cNvSpPr>
          <p:nvPr/>
        </p:nvSpPr>
        <p:spPr bwMode="auto">
          <a:xfrm flipV="1">
            <a:off x="8658225" y="5619750"/>
            <a:ext cx="1588" cy="38100"/>
          </a:xfrm>
          <a:prstGeom prst="line">
            <a:avLst/>
          </a:prstGeom>
          <a:noFill/>
          <a:ln w="0">
            <a:solidFill>
              <a:srgbClr val="000000"/>
            </a:solidFill>
            <a:round/>
            <a:headEnd/>
            <a:tailEnd/>
          </a:ln>
        </p:spPr>
        <p:txBody>
          <a:bodyPr/>
          <a:lstStyle/>
          <a:p>
            <a:endParaRPr lang="en-US"/>
          </a:p>
        </p:txBody>
      </p:sp>
      <p:sp>
        <p:nvSpPr>
          <p:cNvPr id="21545" name="Line 43"/>
          <p:cNvSpPr>
            <a:spLocks noChangeShapeType="1"/>
          </p:cNvSpPr>
          <p:nvPr/>
        </p:nvSpPr>
        <p:spPr bwMode="auto">
          <a:xfrm>
            <a:off x="2324100" y="1876425"/>
            <a:ext cx="38100" cy="1588"/>
          </a:xfrm>
          <a:prstGeom prst="line">
            <a:avLst/>
          </a:prstGeom>
          <a:noFill/>
          <a:ln w="0">
            <a:solidFill>
              <a:srgbClr val="000000"/>
            </a:solidFill>
            <a:round/>
            <a:headEnd/>
            <a:tailEnd/>
          </a:ln>
        </p:spPr>
        <p:txBody>
          <a:bodyPr/>
          <a:lstStyle/>
          <a:p>
            <a:endParaRPr lang="en-US"/>
          </a:p>
        </p:txBody>
      </p:sp>
      <p:sp>
        <p:nvSpPr>
          <p:cNvPr id="21546" name="Line 44"/>
          <p:cNvSpPr>
            <a:spLocks noChangeShapeType="1"/>
          </p:cNvSpPr>
          <p:nvPr/>
        </p:nvSpPr>
        <p:spPr bwMode="auto">
          <a:xfrm>
            <a:off x="2324100" y="2343150"/>
            <a:ext cx="38100" cy="1588"/>
          </a:xfrm>
          <a:prstGeom prst="line">
            <a:avLst/>
          </a:prstGeom>
          <a:noFill/>
          <a:ln w="0">
            <a:solidFill>
              <a:srgbClr val="000000"/>
            </a:solidFill>
            <a:round/>
            <a:headEnd/>
            <a:tailEnd/>
          </a:ln>
        </p:spPr>
        <p:txBody>
          <a:bodyPr/>
          <a:lstStyle/>
          <a:p>
            <a:endParaRPr lang="en-US"/>
          </a:p>
        </p:txBody>
      </p:sp>
      <p:sp>
        <p:nvSpPr>
          <p:cNvPr id="21547" name="Line 45"/>
          <p:cNvSpPr>
            <a:spLocks noChangeShapeType="1"/>
          </p:cNvSpPr>
          <p:nvPr/>
        </p:nvSpPr>
        <p:spPr bwMode="auto">
          <a:xfrm>
            <a:off x="2324100" y="2809875"/>
            <a:ext cx="38100" cy="1588"/>
          </a:xfrm>
          <a:prstGeom prst="line">
            <a:avLst/>
          </a:prstGeom>
          <a:noFill/>
          <a:ln w="0">
            <a:solidFill>
              <a:srgbClr val="000000"/>
            </a:solidFill>
            <a:round/>
            <a:headEnd/>
            <a:tailEnd/>
          </a:ln>
        </p:spPr>
        <p:txBody>
          <a:bodyPr/>
          <a:lstStyle/>
          <a:p>
            <a:endParaRPr lang="en-US"/>
          </a:p>
        </p:txBody>
      </p:sp>
      <p:sp>
        <p:nvSpPr>
          <p:cNvPr id="21548" name="Line 46"/>
          <p:cNvSpPr>
            <a:spLocks noChangeShapeType="1"/>
          </p:cNvSpPr>
          <p:nvPr/>
        </p:nvSpPr>
        <p:spPr bwMode="auto">
          <a:xfrm>
            <a:off x="2324100" y="3276600"/>
            <a:ext cx="38100" cy="1588"/>
          </a:xfrm>
          <a:prstGeom prst="line">
            <a:avLst/>
          </a:prstGeom>
          <a:noFill/>
          <a:ln w="0">
            <a:solidFill>
              <a:srgbClr val="000000"/>
            </a:solidFill>
            <a:round/>
            <a:headEnd/>
            <a:tailEnd/>
          </a:ln>
        </p:spPr>
        <p:txBody>
          <a:bodyPr/>
          <a:lstStyle/>
          <a:p>
            <a:endParaRPr lang="en-US"/>
          </a:p>
        </p:txBody>
      </p:sp>
      <p:sp>
        <p:nvSpPr>
          <p:cNvPr id="21549" name="Line 47"/>
          <p:cNvSpPr>
            <a:spLocks noChangeShapeType="1"/>
          </p:cNvSpPr>
          <p:nvPr/>
        </p:nvSpPr>
        <p:spPr bwMode="auto">
          <a:xfrm>
            <a:off x="2324100" y="3752850"/>
            <a:ext cx="38100" cy="1588"/>
          </a:xfrm>
          <a:prstGeom prst="line">
            <a:avLst/>
          </a:prstGeom>
          <a:noFill/>
          <a:ln w="0">
            <a:solidFill>
              <a:srgbClr val="000000"/>
            </a:solidFill>
            <a:round/>
            <a:headEnd/>
            <a:tailEnd/>
          </a:ln>
        </p:spPr>
        <p:txBody>
          <a:bodyPr/>
          <a:lstStyle/>
          <a:p>
            <a:endParaRPr lang="en-US"/>
          </a:p>
        </p:txBody>
      </p:sp>
      <p:sp>
        <p:nvSpPr>
          <p:cNvPr id="21550" name="Line 48"/>
          <p:cNvSpPr>
            <a:spLocks noChangeShapeType="1"/>
          </p:cNvSpPr>
          <p:nvPr/>
        </p:nvSpPr>
        <p:spPr bwMode="auto">
          <a:xfrm>
            <a:off x="2324100" y="4219575"/>
            <a:ext cx="38100" cy="1588"/>
          </a:xfrm>
          <a:prstGeom prst="line">
            <a:avLst/>
          </a:prstGeom>
          <a:noFill/>
          <a:ln w="0">
            <a:solidFill>
              <a:srgbClr val="000000"/>
            </a:solidFill>
            <a:round/>
            <a:headEnd/>
            <a:tailEnd/>
          </a:ln>
        </p:spPr>
        <p:txBody>
          <a:bodyPr/>
          <a:lstStyle/>
          <a:p>
            <a:endParaRPr lang="en-US"/>
          </a:p>
        </p:txBody>
      </p:sp>
      <p:sp>
        <p:nvSpPr>
          <p:cNvPr id="21551" name="Line 49"/>
          <p:cNvSpPr>
            <a:spLocks noChangeShapeType="1"/>
          </p:cNvSpPr>
          <p:nvPr/>
        </p:nvSpPr>
        <p:spPr bwMode="auto">
          <a:xfrm>
            <a:off x="2324100" y="4686300"/>
            <a:ext cx="38100" cy="1588"/>
          </a:xfrm>
          <a:prstGeom prst="line">
            <a:avLst/>
          </a:prstGeom>
          <a:noFill/>
          <a:ln w="0">
            <a:solidFill>
              <a:srgbClr val="000000"/>
            </a:solidFill>
            <a:round/>
            <a:headEnd/>
            <a:tailEnd/>
          </a:ln>
        </p:spPr>
        <p:txBody>
          <a:bodyPr/>
          <a:lstStyle/>
          <a:p>
            <a:endParaRPr lang="en-US"/>
          </a:p>
        </p:txBody>
      </p:sp>
      <p:sp>
        <p:nvSpPr>
          <p:cNvPr id="21552" name="Line 50"/>
          <p:cNvSpPr>
            <a:spLocks noChangeShapeType="1"/>
          </p:cNvSpPr>
          <p:nvPr/>
        </p:nvSpPr>
        <p:spPr bwMode="auto">
          <a:xfrm>
            <a:off x="2324100" y="5153025"/>
            <a:ext cx="38100" cy="1588"/>
          </a:xfrm>
          <a:prstGeom prst="line">
            <a:avLst/>
          </a:prstGeom>
          <a:noFill/>
          <a:ln w="0">
            <a:solidFill>
              <a:srgbClr val="000000"/>
            </a:solidFill>
            <a:round/>
            <a:headEnd/>
            <a:tailEnd/>
          </a:ln>
        </p:spPr>
        <p:txBody>
          <a:bodyPr/>
          <a:lstStyle/>
          <a:p>
            <a:endParaRPr lang="en-US"/>
          </a:p>
        </p:txBody>
      </p:sp>
      <p:sp>
        <p:nvSpPr>
          <p:cNvPr id="21553" name="Line 51"/>
          <p:cNvSpPr>
            <a:spLocks noChangeShapeType="1"/>
          </p:cNvSpPr>
          <p:nvPr/>
        </p:nvSpPr>
        <p:spPr bwMode="auto">
          <a:xfrm>
            <a:off x="2324100" y="5619750"/>
            <a:ext cx="38100" cy="1588"/>
          </a:xfrm>
          <a:prstGeom prst="line">
            <a:avLst/>
          </a:prstGeom>
          <a:noFill/>
          <a:ln w="0">
            <a:solidFill>
              <a:srgbClr val="000000"/>
            </a:solidFill>
            <a:round/>
            <a:headEnd/>
            <a:tailEnd/>
          </a:ln>
        </p:spPr>
        <p:txBody>
          <a:bodyPr/>
          <a:lstStyle/>
          <a:p>
            <a:endParaRPr lang="en-US"/>
          </a:p>
        </p:txBody>
      </p:sp>
      <p:sp>
        <p:nvSpPr>
          <p:cNvPr id="21554" name="Rectangle 52"/>
          <p:cNvSpPr>
            <a:spLocks noChangeArrowheads="1"/>
          </p:cNvSpPr>
          <p:nvPr/>
        </p:nvSpPr>
        <p:spPr bwMode="auto">
          <a:xfrm>
            <a:off x="3933825" y="2028825"/>
            <a:ext cx="252413" cy="152400"/>
          </a:xfrm>
          <a:prstGeom prst="rect">
            <a:avLst/>
          </a:prstGeom>
          <a:noFill/>
          <a:ln w="9525">
            <a:noFill/>
            <a:miter lim="800000"/>
            <a:headEnd/>
            <a:tailEnd/>
          </a:ln>
        </p:spPr>
        <p:txBody>
          <a:bodyPr wrap="none" lIns="0" tIns="0" rIns="0" bIns="0">
            <a:spAutoFit/>
          </a:bodyPr>
          <a:lstStyle/>
          <a:p>
            <a:pPr eaLnBrk="0" hangingPunct="0"/>
            <a:r>
              <a:rPr lang="en-US" sz="1000">
                <a:solidFill>
                  <a:schemeClr val="bg1"/>
                </a:solidFill>
              </a:rPr>
              <a:t>54%</a:t>
            </a:r>
            <a:endParaRPr lang="en-US" sz="1200" i="1">
              <a:solidFill>
                <a:schemeClr val="bg1"/>
              </a:solidFill>
            </a:endParaRPr>
          </a:p>
        </p:txBody>
      </p:sp>
      <p:sp>
        <p:nvSpPr>
          <p:cNvPr id="21555" name="Rectangle 53"/>
          <p:cNvSpPr>
            <a:spLocks noChangeArrowheads="1"/>
          </p:cNvSpPr>
          <p:nvPr/>
        </p:nvSpPr>
        <p:spPr bwMode="auto">
          <a:xfrm>
            <a:off x="3619500" y="2495550"/>
            <a:ext cx="252413" cy="152400"/>
          </a:xfrm>
          <a:prstGeom prst="rect">
            <a:avLst/>
          </a:prstGeom>
          <a:noFill/>
          <a:ln w="9525">
            <a:noFill/>
            <a:miter lim="800000"/>
            <a:headEnd/>
            <a:tailEnd/>
          </a:ln>
        </p:spPr>
        <p:txBody>
          <a:bodyPr wrap="none" lIns="0" tIns="0" rIns="0" bIns="0">
            <a:spAutoFit/>
          </a:bodyPr>
          <a:lstStyle/>
          <a:p>
            <a:pPr eaLnBrk="0" hangingPunct="0"/>
            <a:r>
              <a:rPr lang="en-US" sz="1000">
                <a:solidFill>
                  <a:schemeClr val="bg1"/>
                </a:solidFill>
              </a:rPr>
              <a:t>44%</a:t>
            </a:r>
            <a:endParaRPr lang="en-US" sz="1200" i="1">
              <a:solidFill>
                <a:schemeClr val="bg1"/>
              </a:solidFill>
            </a:endParaRPr>
          </a:p>
        </p:txBody>
      </p:sp>
      <p:sp>
        <p:nvSpPr>
          <p:cNvPr id="21556" name="Rectangle 54"/>
          <p:cNvSpPr>
            <a:spLocks noChangeArrowheads="1"/>
          </p:cNvSpPr>
          <p:nvPr/>
        </p:nvSpPr>
        <p:spPr bwMode="auto">
          <a:xfrm>
            <a:off x="3619500" y="2962275"/>
            <a:ext cx="252413" cy="152400"/>
          </a:xfrm>
          <a:prstGeom prst="rect">
            <a:avLst/>
          </a:prstGeom>
          <a:noFill/>
          <a:ln w="9525">
            <a:noFill/>
            <a:miter lim="800000"/>
            <a:headEnd/>
            <a:tailEnd/>
          </a:ln>
        </p:spPr>
        <p:txBody>
          <a:bodyPr wrap="none" lIns="0" tIns="0" rIns="0" bIns="0">
            <a:spAutoFit/>
          </a:bodyPr>
          <a:lstStyle/>
          <a:p>
            <a:pPr eaLnBrk="0" hangingPunct="0"/>
            <a:r>
              <a:rPr lang="en-US" sz="1000">
                <a:solidFill>
                  <a:schemeClr val="bg1"/>
                </a:solidFill>
              </a:rPr>
              <a:t>44%</a:t>
            </a:r>
            <a:endParaRPr lang="en-US" sz="1200" i="1">
              <a:solidFill>
                <a:schemeClr val="bg1"/>
              </a:solidFill>
            </a:endParaRPr>
          </a:p>
        </p:txBody>
      </p:sp>
      <p:sp>
        <p:nvSpPr>
          <p:cNvPr id="21557" name="Rectangle 55"/>
          <p:cNvSpPr>
            <a:spLocks noChangeArrowheads="1"/>
          </p:cNvSpPr>
          <p:nvPr/>
        </p:nvSpPr>
        <p:spPr bwMode="auto">
          <a:xfrm>
            <a:off x="3495675" y="3429000"/>
            <a:ext cx="252413" cy="152400"/>
          </a:xfrm>
          <a:prstGeom prst="rect">
            <a:avLst/>
          </a:prstGeom>
          <a:noFill/>
          <a:ln w="9525">
            <a:noFill/>
            <a:miter lim="800000"/>
            <a:headEnd/>
            <a:tailEnd/>
          </a:ln>
        </p:spPr>
        <p:txBody>
          <a:bodyPr wrap="none" lIns="0" tIns="0" rIns="0" bIns="0">
            <a:spAutoFit/>
          </a:bodyPr>
          <a:lstStyle/>
          <a:p>
            <a:pPr eaLnBrk="0" hangingPunct="0"/>
            <a:r>
              <a:rPr lang="en-US" sz="1000">
                <a:solidFill>
                  <a:schemeClr val="bg1"/>
                </a:solidFill>
              </a:rPr>
              <a:t>40%</a:t>
            </a:r>
            <a:endParaRPr lang="en-US" sz="1200" i="1">
              <a:solidFill>
                <a:schemeClr val="bg1"/>
              </a:solidFill>
            </a:endParaRPr>
          </a:p>
        </p:txBody>
      </p:sp>
      <p:sp>
        <p:nvSpPr>
          <p:cNvPr id="21558" name="Rectangle 56"/>
          <p:cNvSpPr>
            <a:spLocks noChangeArrowheads="1"/>
          </p:cNvSpPr>
          <p:nvPr/>
        </p:nvSpPr>
        <p:spPr bwMode="auto">
          <a:xfrm>
            <a:off x="3333750" y="3905250"/>
            <a:ext cx="252413" cy="152400"/>
          </a:xfrm>
          <a:prstGeom prst="rect">
            <a:avLst/>
          </a:prstGeom>
          <a:noFill/>
          <a:ln w="9525">
            <a:noFill/>
            <a:miter lim="800000"/>
            <a:headEnd/>
            <a:tailEnd/>
          </a:ln>
        </p:spPr>
        <p:txBody>
          <a:bodyPr wrap="none" lIns="0" tIns="0" rIns="0" bIns="0">
            <a:spAutoFit/>
          </a:bodyPr>
          <a:lstStyle/>
          <a:p>
            <a:pPr eaLnBrk="0" hangingPunct="0"/>
            <a:r>
              <a:rPr lang="en-US" sz="1000">
                <a:solidFill>
                  <a:schemeClr val="bg1"/>
                </a:solidFill>
              </a:rPr>
              <a:t>35%</a:t>
            </a:r>
            <a:endParaRPr lang="en-US" sz="1200" i="1">
              <a:solidFill>
                <a:schemeClr val="bg1"/>
              </a:solidFill>
            </a:endParaRPr>
          </a:p>
        </p:txBody>
      </p:sp>
      <p:sp>
        <p:nvSpPr>
          <p:cNvPr id="21559" name="Rectangle 57"/>
          <p:cNvSpPr>
            <a:spLocks noChangeArrowheads="1"/>
          </p:cNvSpPr>
          <p:nvPr/>
        </p:nvSpPr>
        <p:spPr bwMode="auto">
          <a:xfrm>
            <a:off x="3276600" y="4371975"/>
            <a:ext cx="252413" cy="152400"/>
          </a:xfrm>
          <a:prstGeom prst="rect">
            <a:avLst/>
          </a:prstGeom>
          <a:noFill/>
          <a:ln w="9525">
            <a:noFill/>
            <a:miter lim="800000"/>
            <a:headEnd/>
            <a:tailEnd/>
          </a:ln>
        </p:spPr>
        <p:txBody>
          <a:bodyPr wrap="none" lIns="0" tIns="0" rIns="0" bIns="0">
            <a:spAutoFit/>
          </a:bodyPr>
          <a:lstStyle/>
          <a:p>
            <a:pPr eaLnBrk="0" hangingPunct="0"/>
            <a:r>
              <a:rPr lang="en-US" sz="1000">
                <a:solidFill>
                  <a:schemeClr val="bg1"/>
                </a:solidFill>
              </a:rPr>
              <a:t>33%</a:t>
            </a:r>
            <a:endParaRPr lang="en-US" sz="1200" i="1">
              <a:solidFill>
                <a:schemeClr val="bg1"/>
              </a:solidFill>
            </a:endParaRPr>
          </a:p>
        </p:txBody>
      </p:sp>
      <p:sp>
        <p:nvSpPr>
          <p:cNvPr id="21560" name="Rectangle 58"/>
          <p:cNvSpPr>
            <a:spLocks noChangeArrowheads="1"/>
          </p:cNvSpPr>
          <p:nvPr/>
        </p:nvSpPr>
        <p:spPr bwMode="auto">
          <a:xfrm>
            <a:off x="2962275" y="4838700"/>
            <a:ext cx="252413" cy="152400"/>
          </a:xfrm>
          <a:prstGeom prst="rect">
            <a:avLst/>
          </a:prstGeom>
          <a:noFill/>
          <a:ln w="9525">
            <a:noFill/>
            <a:miter lim="800000"/>
            <a:headEnd/>
            <a:tailEnd/>
          </a:ln>
        </p:spPr>
        <p:txBody>
          <a:bodyPr wrap="none" lIns="0" tIns="0" rIns="0" bIns="0">
            <a:spAutoFit/>
          </a:bodyPr>
          <a:lstStyle/>
          <a:p>
            <a:pPr eaLnBrk="0" hangingPunct="0"/>
            <a:r>
              <a:rPr lang="en-US" sz="1000">
                <a:solidFill>
                  <a:schemeClr val="bg1"/>
                </a:solidFill>
              </a:rPr>
              <a:t>23%</a:t>
            </a:r>
            <a:endParaRPr lang="en-US" sz="1200" i="1">
              <a:solidFill>
                <a:schemeClr val="bg1"/>
              </a:solidFill>
            </a:endParaRPr>
          </a:p>
        </p:txBody>
      </p:sp>
      <p:sp>
        <p:nvSpPr>
          <p:cNvPr id="21561" name="Rectangle 59"/>
          <p:cNvSpPr>
            <a:spLocks noChangeArrowheads="1"/>
          </p:cNvSpPr>
          <p:nvPr/>
        </p:nvSpPr>
        <p:spPr bwMode="auto">
          <a:xfrm>
            <a:off x="2895600" y="5305425"/>
            <a:ext cx="252413" cy="152400"/>
          </a:xfrm>
          <a:prstGeom prst="rect">
            <a:avLst/>
          </a:prstGeom>
          <a:noFill/>
          <a:ln w="9525">
            <a:noFill/>
            <a:miter lim="800000"/>
            <a:headEnd/>
            <a:tailEnd/>
          </a:ln>
        </p:spPr>
        <p:txBody>
          <a:bodyPr wrap="none" lIns="0" tIns="0" rIns="0" bIns="0">
            <a:spAutoFit/>
          </a:bodyPr>
          <a:lstStyle/>
          <a:p>
            <a:pPr eaLnBrk="0" hangingPunct="0"/>
            <a:r>
              <a:rPr lang="en-US" sz="1000">
                <a:solidFill>
                  <a:schemeClr val="bg1"/>
                </a:solidFill>
              </a:rPr>
              <a:t>21%</a:t>
            </a:r>
            <a:endParaRPr lang="en-US" sz="1200" i="1">
              <a:solidFill>
                <a:schemeClr val="bg1"/>
              </a:solidFill>
            </a:endParaRPr>
          </a:p>
        </p:txBody>
      </p:sp>
      <p:sp>
        <p:nvSpPr>
          <p:cNvPr id="21562" name="Rectangle 60"/>
          <p:cNvSpPr>
            <a:spLocks noChangeArrowheads="1"/>
          </p:cNvSpPr>
          <p:nvPr/>
        </p:nvSpPr>
        <p:spPr bwMode="auto">
          <a:xfrm>
            <a:off x="7086600" y="2028825"/>
            <a:ext cx="252413"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46%</a:t>
            </a:r>
            <a:endParaRPr lang="en-US" sz="1200" i="1"/>
          </a:p>
        </p:txBody>
      </p:sp>
      <p:sp>
        <p:nvSpPr>
          <p:cNvPr id="21563" name="Rectangle 61"/>
          <p:cNvSpPr>
            <a:spLocks noChangeArrowheads="1"/>
          </p:cNvSpPr>
          <p:nvPr/>
        </p:nvSpPr>
        <p:spPr bwMode="auto">
          <a:xfrm>
            <a:off x="6324600" y="2495550"/>
            <a:ext cx="252413"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42%</a:t>
            </a:r>
            <a:endParaRPr lang="en-US" sz="1200" i="1"/>
          </a:p>
        </p:txBody>
      </p:sp>
      <p:sp>
        <p:nvSpPr>
          <p:cNvPr id="21564" name="Rectangle 62"/>
          <p:cNvSpPr>
            <a:spLocks noChangeArrowheads="1"/>
          </p:cNvSpPr>
          <p:nvPr/>
        </p:nvSpPr>
        <p:spPr bwMode="auto">
          <a:xfrm>
            <a:off x="5886450" y="2962275"/>
            <a:ext cx="252413"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28%</a:t>
            </a:r>
            <a:endParaRPr lang="en-US" sz="1200" i="1"/>
          </a:p>
        </p:txBody>
      </p:sp>
      <p:sp>
        <p:nvSpPr>
          <p:cNvPr id="21565" name="Rectangle 63"/>
          <p:cNvSpPr>
            <a:spLocks noChangeArrowheads="1"/>
          </p:cNvSpPr>
          <p:nvPr/>
        </p:nvSpPr>
        <p:spPr bwMode="auto">
          <a:xfrm>
            <a:off x="6515100" y="3429000"/>
            <a:ext cx="252413"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56%</a:t>
            </a:r>
            <a:endParaRPr lang="en-US" sz="1200" i="1"/>
          </a:p>
        </p:txBody>
      </p:sp>
      <p:sp>
        <p:nvSpPr>
          <p:cNvPr id="21566" name="Rectangle 64"/>
          <p:cNvSpPr>
            <a:spLocks noChangeArrowheads="1"/>
          </p:cNvSpPr>
          <p:nvPr/>
        </p:nvSpPr>
        <p:spPr bwMode="auto">
          <a:xfrm>
            <a:off x="5915025" y="3905250"/>
            <a:ext cx="252413"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47%</a:t>
            </a:r>
            <a:endParaRPr lang="en-US" sz="1200" i="1"/>
          </a:p>
        </p:txBody>
      </p:sp>
      <p:sp>
        <p:nvSpPr>
          <p:cNvPr id="21567" name="Rectangle 65"/>
          <p:cNvSpPr>
            <a:spLocks noChangeArrowheads="1"/>
          </p:cNvSpPr>
          <p:nvPr/>
        </p:nvSpPr>
        <p:spPr bwMode="auto">
          <a:xfrm>
            <a:off x="5572125" y="4371975"/>
            <a:ext cx="252413"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40%</a:t>
            </a:r>
            <a:endParaRPr lang="en-US" sz="1200" i="1"/>
          </a:p>
        </p:txBody>
      </p:sp>
      <p:sp>
        <p:nvSpPr>
          <p:cNvPr id="21568" name="Rectangle 66"/>
          <p:cNvSpPr>
            <a:spLocks noChangeArrowheads="1"/>
          </p:cNvSpPr>
          <p:nvPr/>
        </p:nvSpPr>
        <p:spPr bwMode="auto">
          <a:xfrm>
            <a:off x="4191000" y="4838700"/>
            <a:ext cx="252413"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16%</a:t>
            </a:r>
            <a:endParaRPr lang="en-US" sz="1200" i="1"/>
          </a:p>
        </p:txBody>
      </p:sp>
      <p:sp>
        <p:nvSpPr>
          <p:cNvPr id="21569" name="Rectangle 67"/>
          <p:cNvSpPr>
            <a:spLocks noChangeArrowheads="1"/>
          </p:cNvSpPr>
          <p:nvPr/>
        </p:nvSpPr>
        <p:spPr bwMode="auto">
          <a:xfrm>
            <a:off x="4505325" y="5305425"/>
            <a:ext cx="252413"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30%</a:t>
            </a:r>
            <a:endParaRPr lang="en-US" sz="1200" i="1"/>
          </a:p>
        </p:txBody>
      </p:sp>
      <p:sp>
        <p:nvSpPr>
          <p:cNvPr id="21570" name="Rectangle 68"/>
          <p:cNvSpPr>
            <a:spLocks noChangeArrowheads="1"/>
          </p:cNvSpPr>
          <p:nvPr/>
        </p:nvSpPr>
        <p:spPr bwMode="auto">
          <a:xfrm>
            <a:off x="8086725" y="2495550"/>
            <a:ext cx="252413"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14%</a:t>
            </a:r>
            <a:endParaRPr lang="en-US" sz="1200" i="1"/>
          </a:p>
        </p:txBody>
      </p:sp>
      <p:sp>
        <p:nvSpPr>
          <p:cNvPr id="21571" name="Rectangle 69"/>
          <p:cNvSpPr>
            <a:spLocks noChangeArrowheads="1"/>
          </p:cNvSpPr>
          <p:nvPr/>
        </p:nvSpPr>
        <p:spPr bwMode="auto">
          <a:xfrm>
            <a:off x="7591425" y="2962275"/>
            <a:ext cx="252413"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26%</a:t>
            </a:r>
            <a:endParaRPr lang="en-US" sz="1200" i="1"/>
          </a:p>
        </p:txBody>
      </p:sp>
      <p:sp>
        <p:nvSpPr>
          <p:cNvPr id="21572" name="Rectangle 70"/>
          <p:cNvSpPr>
            <a:spLocks noChangeArrowheads="1"/>
          </p:cNvSpPr>
          <p:nvPr/>
        </p:nvSpPr>
        <p:spPr bwMode="auto">
          <a:xfrm>
            <a:off x="8448675" y="3429000"/>
            <a:ext cx="182563"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4%</a:t>
            </a:r>
            <a:endParaRPr lang="en-US" sz="1200" i="1"/>
          </a:p>
        </p:txBody>
      </p:sp>
      <p:sp>
        <p:nvSpPr>
          <p:cNvPr id="21573" name="Rectangle 71"/>
          <p:cNvSpPr>
            <a:spLocks noChangeArrowheads="1"/>
          </p:cNvSpPr>
          <p:nvPr/>
        </p:nvSpPr>
        <p:spPr bwMode="auto">
          <a:xfrm>
            <a:off x="7962900" y="3905250"/>
            <a:ext cx="252413"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18%</a:t>
            </a:r>
            <a:endParaRPr lang="en-US" sz="1200" i="1"/>
          </a:p>
        </p:txBody>
      </p:sp>
      <p:sp>
        <p:nvSpPr>
          <p:cNvPr id="21574" name="Rectangle 72"/>
          <p:cNvSpPr>
            <a:spLocks noChangeArrowheads="1"/>
          </p:cNvSpPr>
          <p:nvPr/>
        </p:nvSpPr>
        <p:spPr bwMode="auto">
          <a:xfrm>
            <a:off x="7686675" y="4371975"/>
            <a:ext cx="252413"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27%</a:t>
            </a:r>
            <a:endParaRPr lang="en-US" sz="1200" i="1"/>
          </a:p>
        </p:txBody>
      </p:sp>
      <p:sp>
        <p:nvSpPr>
          <p:cNvPr id="21575" name="Rectangle 73"/>
          <p:cNvSpPr>
            <a:spLocks noChangeArrowheads="1"/>
          </p:cNvSpPr>
          <p:nvPr/>
        </p:nvSpPr>
        <p:spPr bwMode="auto">
          <a:xfrm>
            <a:off x="6172200" y="4838700"/>
            <a:ext cx="252413"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47%</a:t>
            </a:r>
            <a:endParaRPr lang="en-US" sz="1200" i="1"/>
          </a:p>
        </p:txBody>
      </p:sp>
      <p:sp>
        <p:nvSpPr>
          <p:cNvPr id="21576" name="Rectangle 74"/>
          <p:cNvSpPr>
            <a:spLocks noChangeArrowheads="1"/>
          </p:cNvSpPr>
          <p:nvPr/>
        </p:nvSpPr>
        <p:spPr bwMode="auto">
          <a:xfrm>
            <a:off x="6991350" y="5305425"/>
            <a:ext cx="252413"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49%</a:t>
            </a:r>
            <a:endParaRPr lang="en-US" sz="1200" i="1"/>
          </a:p>
        </p:txBody>
      </p:sp>
      <p:sp>
        <p:nvSpPr>
          <p:cNvPr id="21577" name="Rectangle 75"/>
          <p:cNvSpPr>
            <a:spLocks noChangeArrowheads="1"/>
          </p:cNvSpPr>
          <p:nvPr/>
        </p:nvSpPr>
        <p:spPr bwMode="auto">
          <a:xfrm>
            <a:off x="8578850" y="2962275"/>
            <a:ext cx="182563" cy="152400"/>
          </a:xfrm>
          <a:prstGeom prst="rect">
            <a:avLst/>
          </a:prstGeom>
          <a:noFill/>
          <a:ln w="9525">
            <a:noFill/>
            <a:miter lim="800000"/>
            <a:headEnd/>
            <a:tailEnd/>
          </a:ln>
        </p:spPr>
        <p:txBody>
          <a:bodyPr wrap="none" lIns="0" tIns="0" rIns="0" bIns="0">
            <a:spAutoFit/>
          </a:bodyPr>
          <a:lstStyle/>
          <a:p>
            <a:pPr eaLnBrk="0" hangingPunct="0"/>
            <a:r>
              <a:rPr lang="en-US" sz="1000">
                <a:solidFill>
                  <a:schemeClr val="bg1"/>
                </a:solidFill>
              </a:rPr>
              <a:t>2%</a:t>
            </a:r>
            <a:endParaRPr lang="en-US" sz="1200" i="1">
              <a:solidFill>
                <a:schemeClr val="bg1"/>
              </a:solidFill>
            </a:endParaRPr>
          </a:p>
        </p:txBody>
      </p:sp>
      <p:sp>
        <p:nvSpPr>
          <p:cNvPr id="21578" name="Rectangle 76"/>
          <p:cNvSpPr>
            <a:spLocks noChangeArrowheads="1"/>
          </p:cNvSpPr>
          <p:nvPr/>
        </p:nvSpPr>
        <p:spPr bwMode="auto">
          <a:xfrm>
            <a:off x="8086725" y="4838700"/>
            <a:ext cx="252413" cy="152400"/>
          </a:xfrm>
          <a:prstGeom prst="rect">
            <a:avLst/>
          </a:prstGeom>
          <a:noFill/>
          <a:ln w="9525">
            <a:noFill/>
            <a:miter lim="800000"/>
            <a:headEnd/>
            <a:tailEnd/>
          </a:ln>
        </p:spPr>
        <p:txBody>
          <a:bodyPr wrap="none" lIns="0" tIns="0" rIns="0" bIns="0">
            <a:spAutoFit/>
          </a:bodyPr>
          <a:lstStyle/>
          <a:p>
            <a:pPr eaLnBrk="0" hangingPunct="0"/>
            <a:r>
              <a:rPr lang="en-US" sz="1000">
                <a:solidFill>
                  <a:schemeClr val="bg1"/>
                </a:solidFill>
              </a:rPr>
              <a:t>14%</a:t>
            </a:r>
            <a:endParaRPr lang="en-US" sz="1200" i="1">
              <a:solidFill>
                <a:schemeClr val="bg1"/>
              </a:solidFill>
            </a:endParaRPr>
          </a:p>
        </p:txBody>
      </p:sp>
      <p:sp>
        <p:nvSpPr>
          <p:cNvPr id="21579" name="Rectangle 77"/>
          <p:cNvSpPr>
            <a:spLocks noChangeArrowheads="1"/>
          </p:cNvSpPr>
          <p:nvPr/>
        </p:nvSpPr>
        <p:spPr bwMode="auto">
          <a:xfrm>
            <a:off x="2276475" y="5724525"/>
            <a:ext cx="182563"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0%</a:t>
            </a:r>
            <a:endParaRPr lang="en-US" sz="1200" i="1"/>
          </a:p>
        </p:txBody>
      </p:sp>
      <p:sp>
        <p:nvSpPr>
          <p:cNvPr id="21580" name="Rectangle 78"/>
          <p:cNvSpPr>
            <a:spLocks noChangeArrowheads="1"/>
          </p:cNvSpPr>
          <p:nvPr/>
        </p:nvSpPr>
        <p:spPr bwMode="auto">
          <a:xfrm>
            <a:off x="3495675" y="5724525"/>
            <a:ext cx="252413"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20%</a:t>
            </a:r>
            <a:endParaRPr lang="en-US" sz="1200" i="1"/>
          </a:p>
        </p:txBody>
      </p:sp>
      <p:sp>
        <p:nvSpPr>
          <p:cNvPr id="21581" name="Rectangle 79"/>
          <p:cNvSpPr>
            <a:spLocks noChangeArrowheads="1"/>
          </p:cNvSpPr>
          <p:nvPr/>
        </p:nvSpPr>
        <p:spPr bwMode="auto">
          <a:xfrm>
            <a:off x="4752975" y="5724525"/>
            <a:ext cx="252413"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40%</a:t>
            </a:r>
            <a:endParaRPr lang="en-US" sz="1200" i="1"/>
          </a:p>
        </p:txBody>
      </p:sp>
      <p:sp>
        <p:nvSpPr>
          <p:cNvPr id="21582" name="Rectangle 80"/>
          <p:cNvSpPr>
            <a:spLocks noChangeArrowheads="1"/>
          </p:cNvSpPr>
          <p:nvPr/>
        </p:nvSpPr>
        <p:spPr bwMode="auto">
          <a:xfrm>
            <a:off x="6019800" y="5724525"/>
            <a:ext cx="252413"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60%</a:t>
            </a:r>
            <a:endParaRPr lang="en-US" sz="1200" i="1"/>
          </a:p>
        </p:txBody>
      </p:sp>
      <p:sp>
        <p:nvSpPr>
          <p:cNvPr id="21583" name="Rectangle 81"/>
          <p:cNvSpPr>
            <a:spLocks noChangeArrowheads="1"/>
          </p:cNvSpPr>
          <p:nvPr/>
        </p:nvSpPr>
        <p:spPr bwMode="auto">
          <a:xfrm>
            <a:off x="7277100" y="5724525"/>
            <a:ext cx="252413"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80%</a:t>
            </a:r>
            <a:endParaRPr lang="en-US" sz="1200" i="1"/>
          </a:p>
        </p:txBody>
      </p:sp>
      <p:sp>
        <p:nvSpPr>
          <p:cNvPr id="21584" name="Rectangle 82"/>
          <p:cNvSpPr>
            <a:spLocks noChangeArrowheads="1"/>
          </p:cNvSpPr>
          <p:nvPr/>
        </p:nvSpPr>
        <p:spPr bwMode="auto">
          <a:xfrm>
            <a:off x="8505825" y="5724525"/>
            <a:ext cx="322263"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100%</a:t>
            </a:r>
            <a:endParaRPr lang="en-US" sz="1200" i="1"/>
          </a:p>
        </p:txBody>
      </p:sp>
      <p:sp>
        <p:nvSpPr>
          <p:cNvPr id="21585" name="Rectangle 83"/>
          <p:cNvSpPr>
            <a:spLocks noChangeArrowheads="1"/>
          </p:cNvSpPr>
          <p:nvPr/>
        </p:nvSpPr>
        <p:spPr bwMode="auto">
          <a:xfrm>
            <a:off x="666750" y="2038350"/>
            <a:ext cx="1600200"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Better systems and methods</a:t>
            </a:r>
            <a:endParaRPr lang="en-US" sz="1200" i="1"/>
          </a:p>
        </p:txBody>
      </p:sp>
      <p:sp>
        <p:nvSpPr>
          <p:cNvPr id="21586" name="Rectangle 84"/>
          <p:cNvSpPr>
            <a:spLocks noChangeArrowheads="1"/>
          </p:cNvSpPr>
          <p:nvPr/>
        </p:nvSpPr>
        <p:spPr bwMode="auto">
          <a:xfrm>
            <a:off x="1028700" y="2505075"/>
            <a:ext cx="1263650"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Better plant work force</a:t>
            </a:r>
            <a:endParaRPr lang="en-US" sz="1200" i="1"/>
          </a:p>
        </p:txBody>
      </p:sp>
      <p:sp>
        <p:nvSpPr>
          <p:cNvPr id="21587" name="Rectangle 85"/>
          <p:cNvSpPr>
            <a:spLocks noChangeArrowheads="1"/>
          </p:cNvSpPr>
          <p:nvPr/>
        </p:nvSpPr>
        <p:spPr bwMode="auto">
          <a:xfrm>
            <a:off x="1171575" y="2971800"/>
            <a:ext cx="1109663"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Better direct reports</a:t>
            </a:r>
            <a:endParaRPr lang="en-US" sz="1200" i="1"/>
          </a:p>
        </p:txBody>
      </p:sp>
      <p:sp>
        <p:nvSpPr>
          <p:cNvPr id="21588" name="Rectangle 86"/>
          <p:cNvSpPr>
            <a:spLocks noChangeArrowheads="1"/>
          </p:cNvSpPr>
          <p:nvPr/>
        </p:nvSpPr>
        <p:spPr bwMode="auto">
          <a:xfrm>
            <a:off x="342900" y="3352800"/>
            <a:ext cx="1963738"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Better grip on integration with other</a:t>
            </a:r>
            <a:endParaRPr lang="en-US" sz="1200" i="1"/>
          </a:p>
        </p:txBody>
      </p:sp>
      <p:sp>
        <p:nvSpPr>
          <p:cNvPr id="21589" name="Rectangle 87"/>
          <p:cNvSpPr>
            <a:spLocks noChangeArrowheads="1"/>
          </p:cNvSpPr>
          <p:nvPr/>
        </p:nvSpPr>
        <p:spPr bwMode="auto">
          <a:xfrm>
            <a:off x="1057275" y="3514725"/>
            <a:ext cx="504825"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functions</a:t>
            </a:r>
            <a:endParaRPr lang="en-US" sz="1200" i="1"/>
          </a:p>
        </p:txBody>
      </p:sp>
      <p:sp>
        <p:nvSpPr>
          <p:cNvPr id="21590" name="Rectangle 88"/>
          <p:cNvSpPr>
            <a:spLocks noChangeArrowheads="1"/>
          </p:cNvSpPr>
          <p:nvPr/>
        </p:nvSpPr>
        <p:spPr bwMode="auto">
          <a:xfrm>
            <a:off x="266700" y="3905250"/>
            <a:ext cx="2043113"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More time to plan for the longer term</a:t>
            </a:r>
            <a:endParaRPr lang="en-US" sz="1200" i="1"/>
          </a:p>
        </p:txBody>
      </p:sp>
      <p:sp>
        <p:nvSpPr>
          <p:cNvPr id="21591" name="Rectangle 89"/>
          <p:cNvSpPr>
            <a:spLocks noChangeArrowheads="1"/>
          </p:cNvSpPr>
          <p:nvPr/>
        </p:nvSpPr>
        <p:spPr bwMode="auto">
          <a:xfrm>
            <a:off x="542925" y="4286250"/>
            <a:ext cx="1741488"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Less complexity in a number of</a:t>
            </a:r>
            <a:endParaRPr lang="en-US" sz="1200" i="1"/>
          </a:p>
        </p:txBody>
      </p:sp>
      <p:sp>
        <p:nvSpPr>
          <p:cNvPr id="21592" name="Rectangle 90"/>
          <p:cNvSpPr>
            <a:spLocks noChangeArrowheads="1"/>
          </p:cNvSpPr>
          <p:nvPr/>
        </p:nvSpPr>
        <p:spPr bwMode="auto">
          <a:xfrm>
            <a:off x="990600" y="4448175"/>
            <a:ext cx="849313"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different issues</a:t>
            </a:r>
            <a:endParaRPr lang="en-US" sz="1200" i="1"/>
          </a:p>
        </p:txBody>
      </p:sp>
      <p:sp>
        <p:nvSpPr>
          <p:cNvPr id="21593" name="Rectangle 91"/>
          <p:cNvSpPr>
            <a:spLocks noChangeArrowheads="1"/>
          </p:cNvSpPr>
          <p:nvPr/>
        </p:nvSpPr>
        <p:spPr bwMode="auto">
          <a:xfrm>
            <a:off x="933450" y="4838700"/>
            <a:ext cx="1382713"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More cooperative unions</a:t>
            </a:r>
            <a:endParaRPr lang="en-US" sz="1200" i="1"/>
          </a:p>
        </p:txBody>
      </p:sp>
      <p:sp>
        <p:nvSpPr>
          <p:cNvPr id="21594" name="Rectangle 92"/>
          <p:cNvSpPr>
            <a:spLocks noChangeArrowheads="1"/>
          </p:cNvSpPr>
          <p:nvPr/>
        </p:nvSpPr>
        <p:spPr bwMode="auto">
          <a:xfrm>
            <a:off x="390525" y="5305425"/>
            <a:ext cx="1941513"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Fewer administrative requirements</a:t>
            </a:r>
            <a:endParaRPr lang="en-US" sz="1200" i="1"/>
          </a:p>
        </p:txBody>
      </p:sp>
      <p:sp>
        <p:nvSpPr>
          <p:cNvPr id="21595" name="Rectangle 93"/>
          <p:cNvSpPr>
            <a:spLocks noChangeArrowheads="1"/>
          </p:cNvSpPr>
          <p:nvPr/>
        </p:nvSpPr>
        <p:spPr bwMode="auto">
          <a:xfrm>
            <a:off x="820738" y="1560513"/>
            <a:ext cx="1420812" cy="244475"/>
          </a:xfrm>
          <a:prstGeom prst="rect">
            <a:avLst/>
          </a:prstGeom>
          <a:noFill/>
          <a:ln w="12700" algn="ctr">
            <a:noFill/>
            <a:miter lim="800000"/>
            <a:headEnd/>
            <a:tailEnd/>
          </a:ln>
        </p:spPr>
        <p:txBody>
          <a:bodyPr wrap="none">
            <a:spAutoFit/>
          </a:bodyPr>
          <a:lstStyle/>
          <a:p>
            <a:pPr eaLnBrk="0" hangingPunct="0"/>
            <a:r>
              <a:rPr lang="en-US" sz="1000" b="1"/>
              <a:t>Improvement Levers</a:t>
            </a:r>
          </a:p>
        </p:txBody>
      </p:sp>
      <p:sp>
        <p:nvSpPr>
          <p:cNvPr id="21596" name="Rectangle 94"/>
          <p:cNvSpPr>
            <a:spLocks noChangeArrowheads="1"/>
          </p:cNvSpPr>
          <p:nvPr/>
        </p:nvSpPr>
        <p:spPr bwMode="auto">
          <a:xfrm>
            <a:off x="5710238" y="1633538"/>
            <a:ext cx="76200" cy="76200"/>
          </a:xfrm>
          <a:prstGeom prst="rect">
            <a:avLst/>
          </a:prstGeom>
          <a:solidFill>
            <a:srgbClr val="0000FF"/>
          </a:solidFill>
          <a:ln w="9525">
            <a:solidFill>
              <a:srgbClr val="000000"/>
            </a:solidFill>
            <a:miter lim="800000"/>
            <a:headEnd/>
            <a:tailEnd/>
          </a:ln>
        </p:spPr>
        <p:txBody>
          <a:bodyPr/>
          <a:lstStyle/>
          <a:p>
            <a:endParaRPr lang="en-US"/>
          </a:p>
        </p:txBody>
      </p:sp>
      <p:sp>
        <p:nvSpPr>
          <p:cNvPr id="21597" name="Rectangle 95"/>
          <p:cNvSpPr>
            <a:spLocks noChangeArrowheads="1"/>
          </p:cNvSpPr>
          <p:nvPr/>
        </p:nvSpPr>
        <p:spPr bwMode="auto">
          <a:xfrm>
            <a:off x="6110288" y="1639888"/>
            <a:ext cx="76200" cy="76200"/>
          </a:xfrm>
          <a:prstGeom prst="rect">
            <a:avLst/>
          </a:prstGeom>
          <a:solidFill>
            <a:srgbClr val="66CCFF"/>
          </a:solidFill>
          <a:ln w="9525">
            <a:solidFill>
              <a:srgbClr val="000000"/>
            </a:solidFill>
            <a:miter lim="800000"/>
            <a:headEnd/>
            <a:tailEnd/>
          </a:ln>
        </p:spPr>
        <p:txBody>
          <a:bodyPr/>
          <a:lstStyle/>
          <a:p>
            <a:endParaRPr lang="en-US"/>
          </a:p>
        </p:txBody>
      </p:sp>
      <p:sp>
        <p:nvSpPr>
          <p:cNvPr id="21598" name="Rectangle 96"/>
          <p:cNvSpPr>
            <a:spLocks noChangeArrowheads="1"/>
          </p:cNvSpPr>
          <p:nvPr/>
        </p:nvSpPr>
        <p:spPr bwMode="auto">
          <a:xfrm>
            <a:off x="6713538" y="1646238"/>
            <a:ext cx="76200" cy="76200"/>
          </a:xfrm>
          <a:prstGeom prst="rect">
            <a:avLst/>
          </a:prstGeom>
          <a:solidFill>
            <a:schemeClr val="folHlink"/>
          </a:solidFill>
          <a:ln w="9525">
            <a:solidFill>
              <a:srgbClr val="000000"/>
            </a:solidFill>
            <a:miter lim="800000"/>
            <a:headEnd/>
            <a:tailEnd/>
          </a:ln>
        </p:spPr>
        <p:txBody>
          <a:bodyPr/>
          <a:lstStyle/>
          <a:p>
            <a:endParaRPr lang="en-US"/>
          </a:p>
        </p:txBody>
      </p:sp>
      <p:sp>
        <p:nvSpPr>
          <p:cNvPr id="21599" name="Rectangle 97"/>
          <p:cNvSpPr>
            <a:spLocks noChangeArrowheads="1"/>
          </p:cNvSpPr>
          <p:nvPr/>
        </p:nvSpPr>
        <p:spPr bwMode="auto">
          <a:xfrm>
            <a:off x="7653338" y="1639888"/>
            <a:ext cx="76200" cy="76200"/>
          </a:xfrm>
          <a:prstGeom prst="rect">
            <a:avLst/>
          </a:prstGeom>
          <a:solidFill>
            <a:srgbClr val="000000"/>
          </a:solidFill>
          <a:ln w="9525">
            <a:solidFill>
              <a:srgbClr val="000000"/>
            </a:solidFill>
            <a:miter lim="800000"/>
            <a:headEnd/>
            <a:tailEnd/>
          </a:ln>
        </p:spPr>
        <p:txBody>
          <a:bodyPr/>
          <a:lstStyle/>
          <a:p>
            <a:endParaRPr lang="en-US"/>
          </a:p>
        </p:txBody>
      </p:sp>
      <p:sp>
        <p:nvSpPr>
          <p:cNvPr id="21600" name="Rectangle 98"/>
          <p:cNvSpPr>
            <a:spLocks noChangeArrowheads="1"/>
          </p:cNvSpPr>
          <p:nvPr/>
        </p:nvSpPr>
        <p:spPr bwMode="auto">
          <a:xfrm>
            <a:off x="3038475" y="1557338"/>
            <a:ext cx="5011738" cy="244475"/>
          </a:xfrm>
          <a:prstGeom prst="rect">
            <a:avLst/>
          </a:prstGeom>
          <a:noFill/>
          <a:ln w="12700" algn="ctr">
            <a:noFill/>
            <a:miter lim="800000"/>
            <a:headEnd/>
            <a:tailEnd/>
          </a:ln>
        </p:spPr>
        <p:txBody>
          <a:bodyPr wrap="none">
            <a:spAutoFit/>
          </a:bodyPr>
          <a:lstStyle/>
          <a:p>
            <a:pPr eaLnBrk="0" hangingPunct="0"/>
            <a:r>
              <a:rPr lang="en-US" sz="1000" b="1"/>
              <a:t>Percentage of Survey Respondents </a:t>
            </a:r>
            <a:r>
              <a:rPr lang="en-US" sz="1000"/>
              <a:t>stating    High,   Medium,   Low Priority or    N/A</a:t>
            </a:r>
          </a:p>
        </p:txBody>
      </p:sp>
      <p:sp>
        <p:nvSpPr>
          <p:cNvPr id="21601" name="Rectangle 99"/>
          <p:cNvSpPr>
            <a:spLocks noChangeArrowheads="1"/>
          </p:cNvSpPr>
          <p:nvPr/>
        </p:nvSpPr>
        <p:spPr bwMode="auto">
          <a:xfrm>
            <a:off x="184150" y="6016625"/>
            <a:ext cx="5357813" cy="244475"/>
          </a:xfrm>
          <a:prstGeom prst="rect">
            <a:avLst/>
          </a:prstGeom>
          <a:noFill/>
          <a:ln w="12700" algn="ctr">
            <a:noFill/>
            <a:miter lim="800000"/>
            <a:headEnd/>
            <a:tailEnd/>
          </a:ln>
        </p:spPr>
        <p:txBody>
          <a:bodyPr>
            <a:spAutoFit/>
          </a:bodyPr>
          <a:lstStyle/>
          <a:p>
            <a:pPr eaLnBrk="0" hangingPunct="0"/>
            <a:r>
              <a:rPr lang="en-US" sz="1000" b="1"/>
              <a:t>Source: </a:t>
            </a:r>
            <a:r>
              <a:rPr lang="en-US" sz="1000"/>
              <a:t>Booz Allen Hamilton/IPSOS-MORI survey of manufacturing leaders</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lstStyle/>
          <a:p>
            <a:pPr eaLnBrk="1" hangingPunct="1"/>
            <a:r>
              <a:rPr lang="en-US" smtClean="0"/>
              <a:t>Goals &amp; Approach of this course</a:t>
            </a:r>
          </a:p>
        </p:txBody>
      </p:sp>
      <p:sp>
        <p:nvSpPr>
          <p:cNvPr id="141315" name="Rectangle 3"/>
          <p:cNvSpPr>
            <a:spLocks noGrp="1" noChangeArrowheads="1"/>
          </p:cNvSpPr>
          <p:nvPr>
            <p:ph idx="1"/>
          </p:nvPr>
        </p:nvSpPr>
        <p:spPr>
          <a:xfrm>
            <a:off x="354013" y="1098550"/>
            <a:ext cx="8574087" cy="5302250"/>
          </a:xfrm>
        </p:spPr>
        <p:txBody>
          <a:bodyPr/>
          <a:lstStyle/>
          <a:p>
            <a:pPr marL="457200" indent="-457200" eaLnBrk="1" hangingPunct="1"/>
            <a:r>
              <a:rPr lang="en-US" smtClean="0"/>
              <a:t>Goal: by the end of this course you will be able to:</a:t>
            </a:r>
          </a:p>
          <a:p>
            <a:pPr marL="838200" lvl="1" indent="-381000" eaLnBrk="1" hangingPunct="1">
              <a:buFontTx/>
              <a:buAutoNum type="arabicPeriod"/>
            </a:pPr>
            <a:r>
              <a:rPr lang="en-US" smtClean="0">
                <a:solidFill>
                  <a:srgbClr val="FF3300"/>
                </a:solidFill>
              </a:rPr>
              <a:t>Formulate an operations strategy</a:t>
            </a:r>
          </a:p>
          <a:p>
            <a:pPr marL="1257300" lvl="2" indent="-342900" eaLnBrk="1" hangingPunct="1"/>
            <a:r>
              <a:rPr lang="en-US" smtClean="0"/>
              <a:t>Understand the key elements and decisions</a:t>
            </a:r>
          </a:p>
          <a:p>
            <a:pPr marL="838200" lvl="1" indent="-381000" eaLnBrk="1" hangingPunct="1">
              <a:buFontTx/>
              <a:buAutoNum type="arabicPeriod"/>
            </a:pPr>
            <a:r>
              <a:rPr lang="en-US" smtClean="0">
                <a:solidFill>
                  <a:srgbClr val="FF3300"/>
                </a:solidFill>
              </a:rPr>
              <a:t>Analyze, Value and Optimize an operations strategy</a:t>
            </a:r>
          </a:p>
          <a:p>
            <a:pPr marL="1257300" lvl="2" indent="-342900" eaLnBrk="1" hangingPunct="1"/>
            <a:r>
              <a:rPr lang="en-US" smtClean="0"/>
              <a:t>Analyze key drivers/decisions for each element in an ops strategy</a:t>
            </a:r>
          </a:p>
          <a:p>
            <a:pPr marL="1257300" lvl="2" indent="-342900" eaLnBrk="1" hangingPunct="1"/>
            <a:r>
              <a:rPr lang="en-US" smtClean="0"/>
              <a:t>Evaluate them qualitatively and financially</a:t>
            </a:r>
          </a:p>
          <a:p>
            <a:pPr marL="1257300" lvl="2" indent="-342900" eaLnBrk="1" hangingPunct="1"/>
            <a:r>
              <a:rPr lang="en-US" smtClean="0"/>
              <a:t>Develop recommendations and implementation plans</a:t>
            </a:r>
          </a:p>
          <a:p>
            <a:pPr marL="457200" indent="-457200" eaLnBrk="1" hangingPunct="1"/>
            <a:endParaRPr lang="en-US" smtClean="0"/>
          </a:p>
          <a:p>
            <a:pPr marL="457200" indent="-457200" eaLnBrk="1" hangingPunct="1"/>
            <a:r>
              <a:rPr lang="en-US" smtClean="0"/>
              <a:t>Approach:	</a:t>
            </a:r>
            <a:endParaRPr lang="en-US" smtClean="0">
              <a:solidFill>
                <a:srgbClr val="FF3300"/>
              </a:solidFill>
            </a:endParaRPr>
          </a:p>
          <a:p>
            <a:pPr marL="838200" lvl="1" indent="-381000" eaLnBrk="1" hangingPunct="1">
              <a:buFontTx/>
              <a:buAutoNum type="arabicPeriod"/>
            </a:pPr>
            <a:r>
              <a:rPr lang="en-US" smtClean="0">
                <a:solidFill>
                  <a:srgbClr val="FF3300"/>
                </a:solidFill>
              </a:rPr>
              <a:t>Connect the strategic level with the operational level</a:t>
            </a:r>
          </a:p>
          <a:p>
            <a:pPr marL="1257300" lvl="2" indent="-342900" eaLnBrk="1" hangingPunct="1"/>
            <a:r>
              <a:rPr lang="en-US" smtClean="0"/>
              <a:t>Each session and case will have strategic level questions</a:t>
            </a:r>
          </a:p>
          <a:p>
            <a:pPr marL="1257300" lvl="2" indent="-342900" eaLnBrk="1" hangingPunct="1"/>
            <a:r>
              <a:rPr lang="en-US" smtClean="0"/>
              <a:t>We will use detailed operational analysis to guide strategic decisions so they are grounded in reality</a:t>
            </a:r>
          </a:p>
          <a:p>
            <a:pPr marL="838200" lvl="1" indent="-381000" eaLnBrk="1" hangingPunct="1">
              <a:buFontTx/>
              <a:buAutoNum type="arabicPeriod"/>
            </a:pPr>
            <a:r>
              <a:rPr lang="en-US" smtClean="0">
                <a:solidFill>
                  <a:srgbClr val="FF3300"/>
                </a:solidFill>
              </a:rPr>
              <a:t>Our metric is value maximization using qualitative and quantitative tools </a:t>
            </a:r>
            <a:r>
              <a:rPr lang="en-US" smtClean="0"/>
              <a:t> </a:t>
            </a:r>
          </a:p>
          <a:p>
            <a:pPr marL="1257300" lvl="2" indent="-342900" eaLnBrk="1" hangingPunct="1"/>
            <a:r>
              <a:rPr lang="en-US" smtClean="0"/>
              <a:t>Each week will focus on a key decision in operations strategy; each case will ask for a quantitative analysis</a:t>
            </a:r>
          </a:p>
          <a:p>
            <a:pPr marL="1257300" lvl="2" indent="-342900" eaLnBrk="1" hangingPunct="1"/>
            <a:r>
              <a:rPr lang="en-US" smtClean="0"/>
              <a:t>We will draw on concepts from operations as well as the basics from finance for overall </a:t>
            </a:r>
            <a:r>
              <a:rPr lang="en-US" i="1" smtClean="0"/>
              <a:t>evaluation </a:t>
            </a:r>
            <a:r>
              <a:rPr lang="en-US" smtClean="0"/>
              <a:t>(NPV, risk) and strategy</a:t>
            </a:r>
          </a:p>
        </p:txBody>
      </p:sp>
      <p:sp>
        <p:nvSpPr>
          <p:cNvPr id="22532" name="AutoShape 4"/>
          <p:cNvSpPr>
            <a:spLocks noChangeArrowheads="1"/>
          </p:cNvSpPr>
          <p:nvPr/>
        </p:nvSpPr>
        <p:spPr bwMode="auto">
          <a:xfrm>
            <a:off x="7588250" y="1466850"/>
            <a:ext cx="1317625" cy="484188"/>
          </a:xfrm>
          <a:prstGeom prst="wedgeRoundRectCallout">
            <a:avLst>
              <a:gd name="adj1" fmla="val -126625"/>
              <a:gd name="adj2" fmla="val 36231"/>
              <a:gd name="adj3" fmla="val 16667"/>
            </a:avLst>
          </a:prstGeom>
          <a:solidFill>
            <a:srgbClr val="CCFFCC"/>
          </a:solidFill>
          <a:ln w="9525">
            <a:solidFill>
              <a:schemeClr val="tx1"/>
            </a:solidFill>
            <a:miter lim="800000"/>
            <a:headEnd/>
            <a:tailEnd/>
          </a:ln>
        </p:spPr>
        <p:txBody>
          <a:bodyPr anchor="ctr"/>
          <a:lstStyle/>
          <a:p>
            <a:pPr algn="ctr" eaLnBrk="0" hangingPunct="0"/>
            <a:r>
              <a:rPr lang="en-US" sz="1800">
                <a:latin typeface="Times New Roman" pitchFamily="18" charset="0"/>
              </a:rPr>
              <a:t>descriptive</a:t>
            </a:r>
          </a:p>
        </p:txBody>
      </p:sp>
      <p:sp>
        <p:nvSpPr>
          <p:cNvPr id="22533" name="AutoShape 5"/>
          <p:cNvSpPr>
            <a:spLocks noChangeArrowheads="1"/>
          </p:cNvSpPr>
          <p:nvPr/>
        </p:nvSpPr>
        <p:spPr bwMode="auto">
          <a:xfrm>
            <a:off x="7588250" y="2139950"/>
            <a:ext cx="1317625" cy="484188"/>
          </a:xfrm>
          <a:prstGeom prst="wedgeRoundRectCallout">
            <a:avLst>
              <a:gd name="adj1" fmla="val -129278"/>
              <a:gd name="adj2" fmla="val -8361"/>
              <a:gd name="adj3" fmla="val 16667"/>
            </a:avLst>
          </a:prstGeom>
          <a:solidFill>
            <a:srgbClr val="CCFFCC"/>
          </a:solidFill>
          <a:ln w="9525">
            <a:solidFill>
              <a:schemeClr val="tx1"/>
            </a:solidFill>
            <a:miter lim="800000"/>
            <a:headEnd/>
            <a:tailEnd/>
          </a:ln>
        </p:spPr>
        <p:txBody>
          <a:bodyPr anchor="ctr"/>
          <a:lstStyle/>
          <a:p>
            <a:pPr algn="ctr" eaLnBrk="0" hangingPunct="0"/>
            <a:r>
              <a:rPr lang="en-US" sz="1800">
                <a:latin typeface="Times New Roman" pitchFamily="18" charset="0"/>
              </a:rPr>
              <a:t>analytic</a:t>
            </a:r>
          </a:p>
        </p:txBody>
      </p:sp>
      <p:sp>
        <p:nvSpPr>
          <p:cNvPr id="22534" name="AutoShape 6"/>
          <p:cNvSpPr>
            <a:spLocks noChangeArrowheads="1"/>
          </p:cNvSpPr>
          <p:nvPr/>
        </p:nvSpPr>
        <p:spPr bwMode="auto">
          <a:xfrm>
            <a:off x="7588250" y="3190875"/>
            <a:ext cx="1516063" cy="484188"/>
          </a:xfrm>
          <a:prstGeom prst="wedgeRoundRectCallout">
            <a:avLst>
              <a:gd name="adj1" fmla="val -117435"/>
              <a:gd name="adj2" fmla="val -62458"/>
              <a:gd name="adj3" fmla="val 16667"/>
            </a:avLst>
          </a:prstGeom>
          <a:solidFill>
            <a:srgbClr val="CCFFCC"/>
          </a:solidFill>
          <a:ln w="9525">
            <a:solidFill>
              <a:schemeClr val="tx1"/>
            </a:solidFill>
            <a:miter lim="800000"/>
            <a:headEnd/>
            <a:tailEnd/>
          </a:ln>
        </p:spPr>
        <p:txBody>
          <a:bodyPr anchor="ctr"/>
          <a:lstStyle/>
          <a:p>
            <a:pPr algn="ctr" eaLnBrk="0" hangingPunct="0"/>
            <a:r>
              <a:rPr lang="en-US" sz="1800">
                <a:latin typeface="Times New Roman" pitchFamily="18" charset="0"/>
              </a:rPr>
              <a:t>insight &amp; action</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41315">
                                            <p:txEl>
                                              <p:pRg st="0" end="0"/>
                                            </p:txEl>
                                          </p:spTgt>
                                        </p:tgtEl>
                                        <p:attrNameLst>
                                          <p:attrName>style.visibility</p:attrName>
                                        </p:attrNameLst>
                                      </p:cBhvr>
                                      <p:to>
                                        <p:strVal val="visible"/>
                                      </p:to>
                                    </p:set>
                                    <p:anim calcmode="lin" valueType="num">
                                      <p:cBhvr additive="base">
                                        <p:cTn id="7" dur="500" fill="hold"/>
                                        <p:tgtEl>
                                          <p:spTgt spid="14131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41315">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41315">
                                            <p:txEl>
                                              <p:pRg st="1" end="1"/>
                                            </p:txEl>
                                          </p:spTgt>
                                        </p:tgtEl>
                                        <p:attrNameLst>
                                          <p:attrName>style.visibility</p:attrName>
                                        </p:attrNameLst>
                                      </p:cBhvr>
                                      <p:to>
                                        <p:strVal val="visible"/>
                                      </p:to>
                                    </p:set>
                                    <p:anim calcmode="lin" valueType="num">
                                      <p:cBhvr additive="base">
                                        <p:cTn id="11" dur="500" fill="hold"/>
                                        <p:tgtEl>
                                          <p:spTgt spid="141315">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141315">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41315">
                                            <p:txEl>
                                              <p:pRg st="2" end="2"/>
                                            </p:txEl>
                                          </p:spTgt>
                                        </p:tgtEl>
                                        <p:attrNameLst>
                                          <p:attrName>style.visibility</p:attrName>
                                        </p:attrNameLst>
                                      </p:cBhvr>
                                      <p:to>
                                        <p:strVal val="visible"/>
                                      </p:to>
                                    </p:set>
                                    <p:anim calcmode="lin" valueType="num">
                                      <p:cBhvr additive="base">
                                        <p:cTn id="15" dur="500" fill="hold"/>
                                        <p:tgtEl>
                                          <p:spTgt spid="141315">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14131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22532"/>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41315">
                                            <p:txEl>
                                              <p:pRg st="3" end="3"/>
                                            </p:txEl>
                                          </p:spTgt>
                                        </p:tgtEl>
                                        <p:attrNameLst>
                                          <p:attrName>style.visibility</p:attrName>
                                        </p:attrNameLst>
                                      </p:cBhvr>
                                      <p:to>
                                        <p:strVal val="visible"/>
                                      </p:to>
                                    </p:set>
                                    <p:anim calcmode="lin" valueType="num">
                                      <p:cBhvr additive="base">
                                        <p:cTn id="25" dur="500" fill="hold"/>
                                        <p:tgtEl>
                                          <p:spTgt spid="141315">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41315">
                                            <p:txEl>
                                              <p:pRg st="3" end="3"/>
                                            </p:txEl>
                                          </p:spTgt>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141315">
                                            <p:txEl>
                                              <p:pRg st="4" end="4"/>
                                            </p:txEl>
                                          </p:spTgt>
                                        </p:tgtEl>
                                        <p:attrNameLst>
                                          <p:attrName>style.visibility</p:attrName>
                                        </p:attrNameLst>
                                      </p:cBhvr>
                                      <p:to>
                                        <p:strVal val="visible"/>
                                      </p:to>
                                    </p:set>
                                    <p:anim calcmode="lin" valueType="num">
                                      <p:cBhvr additive="base">
                                        <p:cTn id="29" dur="500" fill="hold"/>
                                        <p:tgtEl>
                                          <p:spTgt spid="141315">
                                            <p:txEl>
                                              <p:pRg st="4" end="4"/>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141315">
                                            <p:txEl>
                                              <p:pRg st="4" end="4"/>
                                            </p:txEl>
                                          </p:spTgt>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141315">
                                            <p:txEl>
                                              <p:pRg st="5" end="5"/>
                                            </p:txEl>
                                          </p:spTgt>
                                        </p:tgtEl>
                                        <p:attrNameLst>
                                          <p:attrName>style.visibility</p:attrName>
                                        </p:attrNameLst>
                                      </p:cBhvr>
                                      <p:to>
                                        <p:strVal val="visible"/>
                                      </p:to>
                                    </p:set>
                                    <p:anim calcmode="lin" valueType="num">
                                      <p:cBhvr additive="base">
                                        <p:cTn id="33" dur="500" fill="hold"/>
                                        <p:tgtEl>
                                          <p:spTgt spid="141315">
                                            <p:txEl>
                                              <p:pRg st="5" end="5"/>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141315">
                                            <p:txEl>
                                              <p:pRg st="5" end="5"/>
                                            </p:txEl>
                                          </p:spTgt>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141315">
                                            <p:txEl>
                                              <p:pRg st="6" end="6"/>
                                            </p:txEl>
                                          </p:spTgt>
                                        </p:tgtEl>
                                        <p:attrNameLst>
                                          <p:attrName>style.visibility</p:attrName>
                                        </p:attrNameLst>
                                      </p:cBhvr>
                                      <p:to>
                                        <p:strVal val="visible"/>
                                      </p:to>
                                    </p:set>
                                    <p:anim calcmode="lin" valueType="num">
                                      <p:cBhvr additive="base">
                                        <p:cTn id="37" dur="500" fill="hold"/>
                                        <p:tgtEl>
                                          <p:spTgt spid="141315">
                                            <p:txEl>
                                              <p:pRg st="6" end="6"/>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141315">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22533"/>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22534"/>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41315">
                                            <p:txEl>
                                              <p:pRg st="8" end="8"/>
                                            </p:txEl>
                                          </p:spTgt>
                                        </p:tgtEl>
                                        <p:attrNameLst>
                                          <p:attrName>style.visibility</p:attrName>
                                        </p:attrNameLst>
                                      </p:cBhvr>
                                      <p:to>
                                        <p:strVal val="visible"/>
                                      </p:to>
                                    </p:set>
                                    <p:anim calcmode="lin" valueType="num">
                                      <p:cBhvr additive="base">
                                        <p:cTn id="49" dur="500" fill="hold"/>
                                        <p:tgtEl>
                                          <p:spTgt spid="141315">
                                            <p:txEl>
                                              <p:pRg st="8" end="8"/>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141315">
                                            <p:txEl>
                                              <p:pRg st="8" end="8"/>
                                            </p:txEl>
                                          </p:spTgt>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0"/>
                                  </p:stCondLst>
                                  <p:childTnLst>
                                    <p:set>
                                      <p:cBhvr>
                                        <p:cTn id="52" dur="1" fill="hold">
                                          <p:stCondLst>
                                            <p:cond delay="0"/>
                                          </p:stCondLst>
                                        </p:cTn>
                                        <p:tgtEl>
                                          <p:spTgt spid="141315">
                                            <p:txEl>
                                              <p:pRg st="9" end="9"/>
                                            </p:txEl>
                                          </p:spTgt>
                                        </p:tgtEl>
                                        <p:attrNameLst>
                                          <p:attrName>style.visibility</p:attrName>
                                        </p:attrNameLst>
                                      </p:cBhvr>
                                      <p:to>
                                        <p:strVal val="visible"/>
                                      </p:to>
                                    </p:set>
                                    <p:anim calcmode="lin" valueType="num">
                                      <p:cBhvr additive="base">
                                        <p:cTn id="53" dur="500" fill="hold"/>
                                        <p:tgtEl>
                                          <p:spTgt spid="141315">
                                            <p:txEl>
                                              <p:pRg st="9" end="9"/>
                                            </p:txEl>
                                          </p:spTgt>
                                        </p:tgtEl>
                                        <p:attrNameLst>
                                          <p:attrName>ppt_x</p:attrName>
                                        </p:attrNameLst>
                                      </p:cBhvr>
                                      <p:tavLst>
                                        <p:tav tm="0">
                                          <p:val>
                                            <p:strVal val="#ppt_x"/>
                                          </p:val>
                                        </p:tav>
                                        <p:tav tm="100000">
                                          <p:val>
                                            <p:strVal val="#ppt_x"/>
                                          </p:val>
                                        </p:tav>
                                      </p:tavLst>
                                    </p:anim>
                                    <p:anim calcmode="lin" valueType="num">
                                      <p:cBhvr additive="base">
                                        <p:cTn id="54" dur="500" fill="hold"/>
                                        <p:tgtEl>
                                          <p:spTgt spid="141315">
                                            <p:txEl>
                                              <p:pRg st="9" end="9"/>
                                            </p:txEl>
                                          </p:spTgt>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0"/>
                                  </p:stCondLst>
                                  <p:childTnLst>
                                    <p:set>
                                      <p:cBhvr>
                                        <p:cTn id="56" dur="1" fill="hold">
                                          <p:stCondLst>
                                            <p:cond delay="0"/>
                                          </p:stCondLst>
                                        </p:cTn>
                                        <p:tgtEl>
                                          <p:spTgt spid="141315">
                                            <p:txEl>
                                              <p:pRg st="10" end="10"/>
                                            </p:txEl>
                                          </p:spTgt>
                                        </p:tgtEl>
                                        <p:attrNameLst>
                                          <p:attrName>style.visibility</p:attrName>
                                        </p:attrNameLst>
                                      </p:cBhvr>
                                      <p:to>
                                        <p:strVal val="visible"/>
                                      </p:to>
                                    </p:set>
                                    <p:anim calcmode="lin" valueType="num">
                                      <p:cBhvr additive="base">
                                        <p:cTn id="57" dur="500" fill="hold"/>
                                        <p:tgtEl>
                                          <p:spTgt spid="141315">
                                            <p:txEl>
                                              <p:pRg st="10" end="10"/>
                                            </p:txEl>
                                          </p:spTgt>
                                        </p:tgtEl>
                                        <p:attrNameLst>
                                          <p:attrName>ppt_x</p:attrName>
                                        </p:attrNameLst>
                                      </p:cBhvr>
                                      <p:tavLst>
                                        <p:tav tm="0">
                                          <p:val>
                                            <p:strVal val="#ppt_x"/>
                                          </p:val>
                                        </p:tav>
                                        <p:tav tm="100000">
                                          <p:val>
                                            <p:strVal val="#ppt_x"/>
                                          </p:val>
                                        </p:tav>
                                      </p:tavLst>
                                    </p:anim>
                                    <p:anim calcmode="lin" valueType="num">
                                      <p:cBhvr additive="base">
                                        <p:cTn id="58" dur="500" fill="hold"/>
                                        <p:tgtEl>
                                          <p:spTgt spid="141315">
                                            <p:txEl>
                                              <p:pRg st="10" end="10"/>
                                            </p:txEl>
                                          </p:spTgt>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0"/>
                                  </p:stCondLst>
                                  <p:childTnLst>
                                    <p:set>
                                      <p:cBhvr>
                                        <p:cTn id="60" dur="1" fill="hold">
                                          <p:stCondLst>
                                            <p:cond delay="0"/>
                                          </p:stCondLst>
                                        </p:cTn>
                                        <p:tgtEl>
                                          <p:spTgt spid="141315">
                                            <p:txEl>
                                              <p:pRg st="11" end="11"/>
                                            </p:txEl>
                                          </p:spTgt>
                                        </p:tgtEl>
                                        <p:attrNameLst>
                                          <p:attrName>style.visibility</p:attrName>
                                        </p:attrNameLst>
                                      </p:cBhvr>
                                      <p:to>
                                        <p:strVal val="visible"/>
                                      </p:to>
                                    </p:set>
                                    <p:anim calcmode="lin" valueType="num">
                                      <p:cBhvr additive="base">
                                        <p:cTn id="61" dur="500" fill="hold"/>
                                        <p:tgtEl>
                                          <p:spTgt spid="141315">
                                            <p:txEl>
                                              <p:pRg st="11" end="11"/>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141315">
                                            <p:txEl>
                                              <p:pRg st="11" end="11"/>
                                            </p:txEl>
                                          </p:spTgt>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141315">
                                            <p:txEl>
                                              <p:pRg st="12" end="12"/>
                                            </p:txEl>
                                          </p:spTgt>
                                        </p:tgtEl>
                                        <p:attrNameLst>
                                          <p:attrName>style.visibility</p:attrName>
                                        </p:attrNameLst>
                                      </p:cBhvr>
                                      <p:to>
                                        <p:strVal val="visible"/>
                                      </p:to>
                                    </p:set>
                                    <p:anim calcmode="lin" valueType="num">
                                      <p:cBhvr additive="base">
                                        <p:cTn id="67" dur="500" fill="hold"/>
                                        <p:tgtEl>
                                          <p:spTgt spid="141315">
                                            <p:txEl>
                                              <p:pRg st="12" end="12"/>
                                            </p:txEl>
                                          </p:spTgt>
                                        </p:tgtEl>
                                        <p:attrNameLst>
                                          <p:attrName>ppt_x</p:attrName>
                                        </p:attrNameLst>
                                      </p:cBhvr>
                                      <p:tavLst>
                                        <p:tav tm="0">
                                          <p:val>
                                            <p:strVal val="#ppt_x"/>
                                          </p:val>
                                        </p:tav>
                                        <p:tav tm="100000">
                                          <p:val>
                                            <p:strVal val="#ppt_x"/>
                                          </p:val>
                                        </p:tav>
                                      </p:tavLst>
                                    </p:anim>
                                    <p:anim calcmode="lin" valueType="num">
                                      <p:cBhvr additive="base">
                                        <p:cTn id="68" dur="500" fill="hold"/>
                                        <p:tgtEl>
                                          <p:spTgt spid="141315">
                                            <p:txEl>
                                              <p:pRg st="12" end="12"/>
                                            </p:txEl>
                                          </p:spTgt>
                                        </p:tgtEl>
                                        <p:attrNameLst>
                                          <p:attrName>ppt_y</p:attrName>
                                        </p:attrNameLst>
                                      </p:cBhvr>
                                      <p:tavLst>
                                        <p:tav tm="0">
                                          <p:val>
                                            <p:strVal val="1+#ppt_h/2"/>
                                          </p:val>
                                        </p:tav>
                                        <p:tav tm="100000">
                                          <p:val>
                                            <p:strVal val="#ppt_y"/>
                                          </p:val>
                                        </p:tav>
                                      </p:tavLst>
                                    </p:anim>
                                  </p:childTnLst>
                                </p:cTn>
                              </p:par>
                              <p:par>
                                <p:cTn id="69" presetID="2" presetClass="entr" presetSubtype="4" fill="hold" grpId="0" nodeType="withEffect">
                                  <p:stCondLst>
                                    <p:cond delay="0"/>
                                  </p:stCondLst>
                                  <p:childTnLst>
                                    <p:set>
                                      <p:cBhvr>
                                        <p:cTn id="70" dur="1" fill="hold">
                                          <p:stCondLst>
                                            <p:cond delay="0"/>
                                          </p:stCondLst>
                                        </p:cTn>
                                        <p:tgtEl>
                                          <p:spTgt spid="141315">
                                            <p:txEl>
                                              <p:pRg st="13" end="13"/>
                                            </p:txEl>
                                          </p:spTgt>
                                        </p:tgtEl>
                                        <p:attrNameLst>
                                          <p:attrName>style.visibility</p:attrName>
                                        </p:attrNameLst>
                                      </p:cBhvr>
                                      <p:to>
                                        <p:strVal val="visible"/>
                                      </p:to>
                                    </p:set>
                                    <p:anim calcmode="lin" valueType="num">
                                      <p:cBhvr additive="base">
                                        <p:cTn id="71" dur="500" fill="hold"/>
                                        <p:tgtEl>
                                          <p:spTgt spid="141315">
                                            <p:txEl>
                                              <p:pRg st="13" end="13"/>
                                            </p:txEl>
                                          </p:spTgt>
                                        </p:tgtEl>
                                        <p:attrNameLst>
                                          <p:attrName>ppt_x</p:attrName>
                                        </p:attrNameLst>
                                      </p:cBhvr>
                                      <p:tavLst>
                                        <p:tav tm="0">
                                          <p:val>
                                            <p:strVal val="#ppt_x"/>
                                          </p:val>
                                        </p:tav>
                                        <p:tav tm="100000">
                                          <p:val>
                                            <p:strVal val="#ppt_x"/>
                                          </p:val>
                                        </p:tav>
                                      </p:tavLst>
                                    </p:anim>
                                    <p:anim calcmode="lin" valueType="num">
                                      <p:cBhvr additive="base">
                                        <p:cTn id="72" dur="500" fill="hold"/>
                                        <p:tgtEl>
                                          <p:spTgt spid="141315">
                                            <p:txEl>
                                              <p:pRg st="13" end="13"/>
                                            </p:txEl>
                                          </p:spTgt>
                                        </p:tgtEl>
                                        <p:attrNameLst>
                                          <p:attrName>ppt_y</p:attrName>
                                        </p:attrNameLst>
                                      </p:cBhvr>
                                      <p:tavLst>
                                        <p:tav tm="0">
                                          <p:val>
                                            <p:strVal val="1+#ppt_h/2"/>
                                          </p:val>
                                        </p:tav>
                                        <p:tav tm="100000">
                                          <p:val>
                                            <p:strVal val="#ppt_y"/>
                                          </p:val>
                                        </p:tav>
                                      </p:tavLst>
                                    </p:anim>
                                  </p:childTnLst>
                                </p:cTn>
                              </p:par>
                              <p:par>
                                <p:cTn id="73" presetID="2" presetClass="entr" presetSubtype="4" fill="hold" grpId="0" nodeType="withEffect">
                                  <p:stCondLst>
                                    <p:cond delay="0"/>
                                  </p:stCondLst>
                                  <p:childTnLst>
                                    <p:set>
                                      <p:cBhvr>
                                        <p:cTn id="74" dur="1" fill="hold">
                                          <p:stCondLst>
                                            <p:cond delay="0"/>
                                          </p:stCondLst>
                                        </p:cTn>
                                        <p:tgtEl>
                                          <p:spTgt spid="141315">
                                            <p:txEl>
                                              <p:pRg st="14" end="14"/>
                                            </p:txEl>
                                          </p:spTgt>
                                        </p:tgtEl>
                                        <p:attrNameLst>
                                          <p:attrName>style.visibility</p:attrName>
                                        </p:attrNameLst>
                                      </p:cBhvr>
                                      <p:to>
                                        <p:strVal val="visible"/>
                                      </p:to>
                                    </p:set>
                                    <p:anim calcmode="lin" valueType="num">
                                      <p:cBhvr additive="base">
                                        <p:cTn id="75" dur="500" fill="hold"/>
                                        <p:tgtEl>
                                          <p:spTgt spid="141315">
                                            <p:txEl>
                                              <p:pRg st="14" end="14"/>
                                            </p:txEl>
                                          </p:spTgt>
                                        </p:tgtEl>
                                        <p:attrNameLst>
                                          <p:attrName>ppt_x</p:attrName>
                                        </p:attrNameLst>
                                      </p:cBhvr>
                                      <p:tavLst>
                                        <p:tav tm="0">
                                          <p:val>
                                            <p:strVal val="#ppt_x"/>
                                          </p:val>
                                        </p:tav>
                                        <p:tav tm="100000">
                                          <p:val>
                                            <p:strVal val="#ppt_x"/>
                                          </p:val>
                                        </p:tav>
                                      </p:tavLst>
                                    </p:anim>
                                    <p:anim calcmode="lin" valueType="num">
                                      <p:cBhvr additive="base">
                                        <p:cTn id="76" dur="500" fill="hold"/>
                                        <p:tgtEl>
                                          <p:spTgt spid="141315">
                                            <p:txEl>
                                              <p:pRg st="14" end="1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1315" grpId="0" uiExpand="1" build="p"/>
      <p:bldP spid="22532" grpId="0" animBg="1"/>
      <p:bldP spid="22533" grpId="0" animBg="1"/>
      <p:bldP spid="22534"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1"/>
          <p:cNvSpPr>
            <a:spLocks noChangeArrowheads="1"/>
          </p:cNvSpPr>
          <p:nvPr/>
        </p:nvSpPr>
        <p:spPr bwMode="auto">
          <a:xfrm>
            <a:off x="1579563" y="1924050"/>
            <a:ext cx="5994400" cy="3162300"/>
          </a:xfrm>
          <a:prstGeom prst="rect">
            <a:avLst/>
          </a:prstGeom>
          <a:solidFill>
            <a:srgbClr val="FFFFCC"/>
          </a:solidFill>
          <a:ln w="12700">
            <a:solidFill>
              <a:srgbClr val="000000"/>
            </a:solidFill>
            <a:miter lim="800000"/>
            <a:headEnd/>
            <a:tailEnd/>
          </a:ln>
        </p:spPr>
        <p:txBody>
          <a:bodyPr/>
          <a:lstStyle/>
          <a:p>
            <a:endParaRPr lang="en-US"/>
          </a:p>
        </p:txBody>
      </p:sp>
      <p:sp>
        <p:nvSpPr>
          <p:cNvPr id="24579" name="Rectangle 8"/>
          <p:cNvSpPr>
            <a:spLocks noGrp="1" noChangeArrowheads="1"/>
          </p:cNvSpPr>
          <p:nvPr>
            <p:ph type="title"/>
          </p:nvPr>
        </p:nvSpPr>
        <p:spPr>
          <a:xfrm>
            <a:off x="381000" y="7938"/>
            <a:ext cx="8577020" cy="955675"/>
          </a:xfrm>
        </p:spPr>
        <p:txBody>
          <a:bodyPr/>
          <a:lstStyle/>
          <a:p>
            <a:pPr eaLnBrk="1" hangingPunct="1"/>
            <a:r>
              <a:rPr lang="en-US" dirty="0" smtClean="0"/>
              <a:t>The Operating System of the Firm = Assets and Processes</a:t>
            </a:r>
            <a:r>
              <a:rPr lang="en-US" sz="2000" dirty="0" smtClean="0"/>
              <a:t/>
            </a:r>
            <a:br>
              <a:rPr lang="en-US" sz="2000" dirty="0" smtClean="0"/>
            </a:br>
            <a:endParaRPr lang="en-US" sz="2000" dirty="0" smtClean="0"/>
          </a:p>
        </p:txBody>
      </p:sp>
      <p:sp>
        <p:nvSpPr>
          <p:cNvPr id="24580" name="Rectangle 11"/>
          <p:cNvSpPr>
            <a:spLocks noChangeArrowheads="1"/>
          </p:cNvSpPr>
          <p:nvPr/>
        </p:nvSpPr>
        <p:spPr bwMode="auto">
          <a:xfrm>
            <a:off x="2111375" y="2355850"/>
            <a:ext cx="4889500" cy="2273300"/>
          </a:xfrm>
          <a:prstGeom prst="rect">
            <a:avLst/>
          </a:prstGeom>
          <a:solidFill>
            <a:srgbClr val="E4FFC9"/>
          </a:solidFill>
          <a:ln w="12700">
            <a:solidFill>
              <a:srgbClr val="000000"/>
            </a:solidFill>
            <a:prstDash val="dash"/>
            <a:miter lim="800000"/>
            <a:headEnd/>
            <a:tailEnd/>
          </a:ln>
        </p:spPr>
        <p:txBody>
          <a:bodyPr/>
          <a:lstStyle/>
          <a:p>
            <a:endParaRPr lang="en-US"/>
          </a:p>
        </p:txBody>
      </p:sp>
      <p:sp>
        <p:nvSpPr>
          <p:cNvPr id="24581" name="Line 12"/>
          <p:cNvSpPr>
            <a:spLocks noChangeShapeType="1"/>
          </p:cNvSpPr>
          <p:nvPr/>
        </p:nvSpPr>
        <p:spPr bwMode="auto">
          <a:xfrm>
            <a:off x="4551363" y="1689100"/>
            <a:ext cx="1587" cy="228600"/>
          </a:xfrm>
          <a:prstGeom prst="line">
            <a:avLst/>
          </a:prstGeom>
          <a:noFill/>
          <a:ln w="12700">
            <a:solidFill>
              <a:srgbClr val="000000"/>
            </a:solidFill>
            <a:round/>
            <a:headEnd/>
            <a:tailEnd/>
          </a:ln>
        </p:spPr>
        <p:txBody>
          <a:bodyPr/>
          <a:lstStyle/>
          <a:p>
            <a:endParaRPr lang="en-US"/>
          </a:p>
        </p:txBody>
      </p:sp>
      <p:sp>
        <p:nvSpPr>
          <p:cNvPr id="24582" name="Rectangle 22"/>
          <p:cNvSpPr>
            <a:spLocks noChangeArrowheads="1"/>
          </p:cNvSpPr>
          <p:nvPr/>
        </p:nvSpPr>
        <p:spPr bwMode="auto">
          <a:xfrm>
            <a:off x="4035425" y="1447800"/>
            <a:ext cx="1055688" cy="182563"/>
          </a:xfrm>
          <a:prstGeom prst="rect">
            <a:avLst/>
          </a:prstGeom>
          <a:noFill/>
          <a:ln w="9525">
            <a:noFill/>
            <a:miter lim="800000"/>
            <a:headEnd/>
            <a:tailEnd/>
          </a:ln>
        </p:spPr>
        <p:txBody>
          <a:bodyPr wrap="none" lIns="0" tIns="0" rIns="0" bIns="0">
            <a:spAutoFit/>
          </a:bodyPr>
          <a:lstStyle/>
          <a:p>
            <a:pPr algn="ctr"/>
            <a:r>
              <a:rPr lang="en-US" sz="1200">
                <a:solidFill>
                  <a:srgbClr val="000000"/>
                </a:solidFill>
                <a:latin typeface="Geneva"/>
              </a:rPr>
              <a:t>Capital markets</a:t>
            </a:r>
            <a:endParaRPr lang="en-US">
              <a:latin typeface="Times New Roman" pitchFamily="18" charset="0"/>
            </a:endParaRPr>
          </a:p>
        </p:txBody>
      </p:sp>
      <p:sp>
        <p:nvSpPr>
          <p:cNvPr id="24583" name="Rectangle 28"/>
          <p:cNvSpPr>
            <a:spLocks noChangeArrowheads="1"/>
          </p:cNvSpPr>
          <p:nvPr/>
        </p:nvSpPr>
        <p:spPr bwMode="auto">
          <a:xfrm>
            <a:off x="4297363" y="2032000"/>
            <a:ext cx="668337" cy="182563"/>
          </a:xfrm>
          <a:prstGeom prst="rect">
            <a:avLst/>
          </a:prstGeom>
          <a:noFill/>
          <a:ln w="9525">
            <a:noFill/>
            <a:miter lim="800000"/>
            <a:headEnd/>
            <a:tailEnd/>
          </a:ln>
        </p:spPr>
        <p:txBody>
          <a:bodyPr wrap="none" lIns="0" tIns="0" rIns="0" bIns="0">
            <a:spAutoFit/>
          </a:bodyPr>
          <a:lstStyle/>
          <a:p>
            <a:r>
              <a:rPr lang="en-US" sz="1200">
                <a:solidFill>
                  <a:srgbClr val="000000"/>
                </a:solidFill>
                <a:latin typeface="Geneva"/>
              </a:rPr>
              <a:t>FINANCE</a:t>
            </a:r>
            <a:endParaRPr lang="en-US">
              <a:latin typeface="Times New Roman" pitchFamily="18" charset="0"/>
            </a:endParaRPr>
          </a:p>
        </p:txBody>
      </p:sp>
      <p:grpSp>
        <p:nvGrpSpPr>
          <p:cNvPr id="24584" name="Group 31"/>
          <p:cNvGrpSpPr>
            <a:grpSpLocks/>
          </p:cNvGrpSpPr>
          <p:nvPr/>
        </p:nvGrpSpPr>
        <p:grpSpPr bwMode="auto">
          <a:xfrm>
            <a:off x="4500563" y="2260600"/>
            <a:ext cx="101600" cy="571500"/>
            <a:chOff x="2480" y="1537"/>
            <a:chExt cx="64" cy="360"/>
          </a:xfrm>
        </p:grpSpPr>
        <p:sp>
          <p:nvSpPr>
            <p:cNvPr id="24645" name="Freeform 29"/>
            <p:cNvSpPr>
              <a:spLocks/>
            </p:cNvSpPr>
            <p:nvPr/>
          </p:nvSpPr>
          <p:spPr bwMode="auto">
            <a:xfrm>
              <a:off x="2480" y="1785"/>
              <a:ext cx="64" cy="112"/>
            </a:xfrm>
            <a:custGeom>
              <a:avLst/>
              <a:gdLst>
                <a:gd name="T0" fmla="*/ 32 w 64"/>
                <a:gd name="T1" fmla="*/ 112 h 112"/>
                <a:gd name="T2" fmla="*/ 0 w 64"/>
                <a:gd name="T3" fmla="*/ 0 h 112"/>
                <a:gd name="T4" fmla="*/ 32 w 64"/>
                <a:gd name="T5" fmla="*/ 0 h 112"/>
                <a:gd name="T6" fmla="*/ 64 w 64"/>
                <a:gd name="T7" fmla="*/ 0 h 112"/>
                <a:gd name="T8" fmla="*/ 32 w 64"/>
                <a:gd name="T9" fmla="*/ 112 h 112"/>
                <a:gd name="T10" fmla="*/ 0 60000 65536"/>
                <a:gd name="T11" fmla="*/ 0 60000 65536"/>
                <a:gd name="T12" fmla="*/ 0 60000 65536"/>
                <a:gd name="T13" fmla="*/ 0 60000 65536"/>
                <a:gd name="T14" fmla="*/ 0 60000 65536"/>
                <a:gd name="T15" fmla="*/ 0 w 64"/>
                <a:gd name="T16" fmla="*/ 0 h 112"/>
                <a:gd name="T17" fmla="*/ 64 w 64"/>
                <a:gd name="T18" fmla="*/ 112 h 112"/>
              </a:gdLst>
              <a:ahLst/>
              <a:cxnLst>
                <a:cxn ang="T10">
                  <a:pos x="T0" y="T1"/>
                </a:cxn>
                <a:cxn ang="T11">
                  <a:pos x="T2" y="T3"/>
                </a:cxn>
                <a:cxn ang="T12">
                  <a:pos x="T4" y="T5"/>
                </a:cxn>
                <a:cxn ang="T13">
                  <a:pos x="T6" y="T7"/>
                </a:cxn>
                <a:cxn ang="T14">
                  <a:pos x="T8" y="T9"/>
                </a:cxn>
              </a:cxnLst>
              <a:rect l="T15" t="T16" r="T17" b="T18"/>
              <a:pathLst>
                <a:path w="64" h="112">
                  <a:moveTo>
                    <a:pt x="32" y="112"/>
                  </a:moveTo>
                  <a:lnTo>
                    <a:pt x="0" y="0"/>
                  </a:lnTo>
                  <a:lnTo>
                    <a:pt x="32" y="0"/>
                  </a:lnTo>
                  <a:lnTo>
                    <a:pt x="64" y="0"/>
                  </a:lnTo>
                  <a:lnTo>
                    <a:pt x="32" y="112"/>
                  </a:lnTo>
                  <a:close/>
                </a:path>
              </a:pathLst>
            </a:custGeom>
            <a:solidFill>
              <a:srgbClr val="000000"/>
            </a:solidFill>
            <a:ln w="9525">
              <a:noFill/>
              <a:round/>
              <a:headEnd/>
              <a:tailEnd/>
            </a:ln>
          </p:spPr>
          <p:txBody>
            <a:bodyPr/>
            <a:lstStyle/>
            <a:p>
              <a:endParaRPr lang="en-US"/>
            </a:p>
          </p:txBody>
        </p:sp>
        <p:sp>
          <p:nvSpPr>
            <p:cNvPr id="24646" name="Line 30"/>
            <p:cNvSpPr>
              <a:spLocks noChangeShapeType="1"/>
            </p:cNvSpPr>
            <p:nvPr/>
          </p:nvSpPr>
          <p:spPr bwMode="auto">
            <a:xfrm>
              <a:off x="2512" y="1537"/>
              <a:ext cx="1" cy="248"/>
            </a:xfrm>
            <a:prstGeom prst="line">
              <a:avLst/>
            </a:prstGeom>
            <a:noFill/>
            <a:ln w="12700">
              <a:solidFill>
                <a:srgbClr val="000000"/>
              </a:solidFill>
              <a:round/>
              <a:headEnd/>
              <a:tailEnd/>
            </a:ln>
          </p:spPr>
          <p:txBody>
            <a:bodyPr/>
            <a:lstStyle/>
            <a:p>
              <a:endParaRPr lang="en-US"/>
            </a:p>
          </p:txBody>
        </p:sp>
      </p:grpSp>
      <p:sp>
        <p:nvSpPr>
          <p:cNvPr id="24585" name="Rectangle 38"/>
          <p:cNvSpPr>
            <a:spLocks noChangeArrowheads="1"/>
          </p:cNvSpPr>
          <p:nvPr/>
        </p:nvSpPr>
        <p:spPr bwMode="auto">
          <a:xfrm>
            <a:off x="7200900" y="2628900"/>
            <a:ext cx="169863" cy="182563"/>
          </a:xfrm>
          <a:prstGeom prst="rect">
            <a:avLst/>
          </a:prstGeom>
          <a:noFill/>
          <a:ln w="9525">
            <a:noFill/>
            <a:miter lim="800000"/>
            <a:headEnd/>
            <a:tailEnd/>
          </a:ln>
        </p:spPr>
        <p:txBody>
          <a:bodyPr wrap="none" lIns="0" tIns="0" rIns="0" bIns="0">
            <a:spAutoFit/>
          </a:bodyPr>
          <a:lstStyle/>
          <a:p>
            <a:r>
              <a:rPr lang="en-US" sz="1200">
                <a:solidFill>
                  <a:srgbClr val="000000"/>
                </a:solidFill>
                <a:latin typeface="Geneva"/>
              </a:rPr>
              <a:t>M </a:t>
            </a:r>
            <a:endParaRPr lang="en-US">
              <a:latin typeface="Times New Roman" pitchFamily="18" charset="0"/>
            </a:endParaRPr>
          </a:p>
        </p:txBody>
      </p:sp>
      <p:sp>
        <p:nvSpPr>
          <p:cNvPr id="24586" name="Rectangle 39"/>
          <p:cNvSpPr>
            <a:spLocks noChangeArrowheads="1"/>
          </p:cNvSpPr>
          <p:nvPr/>
        </p:nvSpPr>
        <p:spPr bwMode="auto">
          <a:xfrm>
            <a:off x="7200900" y="2832100"/>
            <a:ext cx="101600" cy="182563"/>
          </a:xfrm>
          <a:prstGeom prst="rect">
            <a:avLst/>
          </a:prstGeom>
          <a:noFill/>
          <a:ln w="9525">
            <a:noFill/>
            <a:miter lim="800000"/>
            <a:headEnd/>
            <a:tailEnd/>
          </a:ln>
        </p:spPr>
        <p:txBody>
          <a:bodyPr wrap="none" lIns="0" tIns="0" rIns="0" bIns="0">
            <a:spAutoFit/>
          </a:bodyPr>
          <a:lstStyle/>
          <a:p>
            <a:r>
              <a:rPr lang="en-US" sz="1200">
                <a:solidFill>
                  <a:srgbClr val="000000"/>
                </a:solidFill>
                <a:latin typeface="Geneva"/>
              </a:rPr>
              <a:t>A</a:t>
            </a:r>
            <a:endParaRPr lang="en-US">
              <a:latin typeface="Times New Roman" pitchFamily="18" charset="0"/>
            </a:endParaRPr>
          </a:p>
        </p:txBody>
      </p:sp>
      <p:sp>
        <p:nvSpPr>
          <p:cNvPr id="24587" name="Rectangle 40"/>
          <p:cNvSpPr>
            <a:spLocks noChangeArrowheads="1"/>
          </p:cNvSpPr>
          <p:nvPr/>
        </p:nvSpPr>
        <p:spPr bwMode="auto">
          <a:xfrm>
            <a:off x="7200900" y="3035300"/>
            <a:ext cx="109538" cy="182563"/>
          </a:xfrm>
          <a:prstGeom prst="rect">
            <a:avLst/>
          </a:prstGeom>
          <a:noFill/>
          <a:ln w="9525">
            <a:noFill/>
            <a:miter lim="800000"/>
            <a:headEnd/>
            <a:tailEnd/>
          </a:ln>
        </p:spPr>
        <p:txBody>
          <a:bodyPr wrap="none" lIns="0" tIns="0" rIns="0" bIns="0">
            <a:spAutoFit/>
          </a:bodyPr>
          <a:lstStyle/>
          <a:p>
            <a:r>
              <a:rPr lang="en-US" sz="1200">
                <a:solidFill>
                  <a:srgbClr val="000000"/>
                </a:solidFill>
                <a:latin typeface="Geneva"/>
              </a:rPr>
              <a:t>R</a:t>
            </a:r>
            <a:endParaRPr lang="en-US">
              <a:latin typeface="Times New Roman" pitchFamily="18" charset="0"/>
            </a:endParaRPr>
          </a:p>
        </p:txBody>
      </p:sp>
      <p:sp>
        <p:nvSpPr>
          <p:cNvPr id="24588" name="Rectangle 41"/>
          <p:cNvSpPr>
            <a:spLocks noChangeArrowheads="1"/>
          </p:cNvSpPr>
          <p:nvPr/>
        </p:nvSpPr>
        <p:spPr bwMode="auto">
          <a:xfrm>
            <a:off x="7200900" y="3238500"/>
            <a:ext cx="101600" cy="182563"/>
          </a:xfrm>
          <a:prstGeom prst="rect">
            <a:avLst/>
          </a:prstGeom>
          <a:noFill/>
          <a:ln w="9525">
            <a:noFill/>
            <a:miter lim="800000"/>
            <a:headEnd/>
            <a:tailEnd/>
          </a:ln>
        </p:spPr>
        <p:txBody>
          <a:bodyPr wrap="none" lIns="0" tIns="0" rIns="0" bIns="0">
            <a:spAutoFit/>
          </a:bodyPr>
          <a:lstStyle/>
          <a:p>
            <a:r>
              <a:rPr lang="en-US" sz="1200">
                <a:solidFill>
                  <a:srgbClr val="000000"/>
                </a:solidFill>
                <a:latin typeface="Geneva"/>
              </a:rPr>
              <a:t>K</a:t>
            </a:r>
            <a:endParaRPr lang="en-US">
              <a:latin typeface="Times New Roman" pitchFamily="18" charset="0"/>
            </a:endParaRPr>
          </a:p>
        </p:txBody>
      </p:sp>
      <p:sp>
        <p:nvSpPr>
          <p:cNvPr id="24589" name="Rectangle 42"/>
          <p:cNvSpPr>
            <a:spLocks noChangeArrowheads="1"/>
          </p:cNvSpPr>
          <p:nvPr/>
        </p:nvSpPr>
        <p:spPr bwMode="auto">
          <a:xfrm>
            <a:off x="7200900" y="3441700"/>
            <a:ext cx="101600" cy="182563"/>
          </a:xfrm>
          <a:prstGeom prst="rect">
            <a:avLst/>
          </a:prstGeom>
          <a:noFill/>
          <a:ln w="9525">
            <a:noFill/>
            <a:miter lim="800000"/>
            <a:headEnd/>
            <a:tailEnd/>
          </a:ln>
        </p:spPr>
        <p:txBody>
          <a:bodyPr wrap="none" lIns="0" tIns="0" rIns="0" bIns="0">
            <a:spAutoFit/>
          </a:bodyPr>
          <a:lstStyle/>
          <a:p>
            <a:r>
              <a:rPr lang="en-US" sz="1200">
                <a:solidFill>
                  <a:srgbClr val="000000"/>
                </a:solidFill>
                <a:latin typeface="Geneva"/>
              </a:rPr>
              <a:t>E</a:t>
            </a:r>
            <a:endParaRPr lang="en-US">
              <a:latin typeface="Times New Roman" pitchFamily="18" charset="0"/>
            </a:endParaRPr>
          </a:p>
        </p:txBody>
      </p:sp>
      <p:sp>
        <p:nvSpPr>
          <p:cNvPr id="24590" name="Rectangle 43"/>
          <p:cNvSpPr>
            <a:spLocks noChangeArrowheads="1"/>
          </p:cNvSpPr>
          <p:nvPr/>
        </p:nvSpPr>
        <p:spPr bwMode="auto">
          <a:xfrm>
            <a:off x="7200900" y="3644900"/>
            <a:ext cx="136525" cy="182563"/>
          </a:xfrm>
          <a:prstGeom prst="rect">
            <a:avLst/>
          </a:prstGeom>
          <a:noFill/>
          <a:ln w="9525">
            <a:noFill/>
            <a:miter lim="800000"/>
            <a:headEnd/>
            <a:tailEnd/>
          </a:ln>
        </p:spPr>
        <p:txBody>
          <a:bodyPr wrap="none" lIns="0" tIns="0" rIns="0" bIns="0">
            <a:spAutoFit/>
          </a:bodyPr>
          <a:lstStyle/>
          <a:p>
            <a:r>
              <a:rPr lang="en-US" sz="1200">
                <a:solidFill>
                  <a:srgbClr val="000000"/>
                </a:solidFill>
                <a:latin typeface="Geneva"/>
              </a:rPr>
              <a:t>T </a:t>
            </a:r>
            <a:endParaRPr lang="en-US">
              <a:latin typeface="Times New Roman" pitchFamily="18" charset="0"/>
            </a:endParaRPr>
          </a:p>
        </p:txBody>
      </p:sp>
      <p:sp>
        <p:nvSpPr>
          <p:cNvPr id="24591" name="Rectangle 44"/>
          <p:cNvSpPr>
            <a:spLocks noChangeArrowheads="1"/>
          </p:cNvSpPr>
          <p:nvPr/>
        </p:nvSpPr>
        <p:spPr bwMode="auto">
          <a:xfrm>
            <a:off x="7200900" y="3848100"/>
            <a:ext cx="42863" cy="182563"/>
          </a:xfrm>
          <a:prstGeom prst="rect">
            <a:avLst/>
          </a:prstGeom>
          <a:noFill/>
          <a:ln w="9525">
            <a:noFill/>
            <a:miter lim="800000"/>
            <a:headEnd/>
            <a:tailEnd/>
          </a:ln>
        </p:spPr>
        <p:txBody>
          <a:bodyPr wrap="none" lIns="0" tIns="0" rIns="0" bIns="0">
            <a:spAutoFit/>
          </a:bodyPr>
          <a:lstStyle/>
          <a:p>
            <a:r>
              <a:rPr lang="en-US" sz="1200">
                <a:solidFill>
                  <a:srgbClr val="000000"/>
                </a:solidFill>
                <a:latin typeface="Geneva"/>
              </a:rPr>
              <a:t>I</a:t>
            </a:r>
            <a:endParaRPr lang="en-US">
              <a:latin typeface="Times New Roman" pitchFamily="18" charset="0"/>
            </a:endParaRPr>
          </a:p>
        </p:txBody>
      </p:sp>
      <p:sp>
        <p:nvSpPr>
          <p:cNvPr id="24592" name="Rectangle 45"/>
          <p:cNvSpPr>
            <a:spLocks noChangeArrowheads="1"/>
          </p:cNvSpPr>
          <p:nvPr/>
        </p:nvSpPr>
        <p:spPr bwMode="auto">
          <a:xfrm>
            <a:off x="7200900" y="4051300"/>
            <a:ext cx="109538" cy="182563"/>
          </a:xfrm>
          <a:prstGeom prst="rect">
            <a:avLst/>
          </a:prstGeom>
          <a:noFill/>
          <a:ln w="9525">
            <a:noFill/>
            <a:miter lim="800000"/>
            <a:headEnd/>
            <a:tailEnd/>
          </a:ln>
        </p:spPr>
        <p:txBody>
          <a:bodyPr wrap="none" lIns="0" tIns="0" rIns="0" bIns="0">
            <a:spAutoFit/>
          </a:bodyPr>
          <a:lstStyle/>
          <a:p>
            <a:r>
              <a:rPr lang="en-US" sz="1200">
                <a:solidFill>
                  <a:srgbClr val="000000"/>
                </a:solidFill>
                <a:latin typeface="Geneva"/>
              </a:rPr>
              <a:t>N</a:t>
            </a:r>
            <a:endParaRPr lang="en-US">
              <a:latin typeface="Times New Roman" pitchFamily="18" charset="0"/>
            </a:endParaRPr>
          </a:p>
        </p:txBody>
      </p:sp>
      <p:sp>
        <p:nvSpPr>
          <p:cNvPr id="24593" name="Rectangle 46"/>
          <p:cNvSpPr>
            <a:spLocks noChangeArrowheads="1"/>
          </p:cNvSpPr>
          <p:nvPr/>
        </p:nvSpPr>
        <p:spPr bwMode="auto">
          <a:xfrm>
            <a:off x="7200900" y="4254500"/>
            <a:ext cx="119063" cy="182563"/>
          </a:xfrm>
          <a:prstGeom prst="rect">
            <a:avLst/>
          </a:prstGeom>
          <a:noFill/>
          <a:ln w="9525">
            <a:noFill/>
            <a:miter lim="800000"/>
            <a:headEnd/>
            <a:tailEnd/>
          </a:ln>
        </p:spPr>
        <p:txBody>
          <a:bodyPr wrap="none" lIns="0" tIns="0" rIns="0" bIns="0">
            <a:spAutoFit/>
          </a:bodyPr>
          <a:lstStyle/>
          <a:p>
            <a:r>
              <a:rPr lang="en-US" sz="1200">
                <a:solidFill>
                  <a:srgbClr val="000000"/>
                </a:solidFill>
                <a:latin typeface="Geneva"/>
              </a:rPr>
              <a:t>G</a:t>
            </a:r>
            <a:endParaRPr lang="en-US">
              <a:latin typeface="Times New Roman" pitchFamily="18" charset="0"/>
            </a:endParaRPr>
          </a:p>
        </p:txBody>
      </p:sp>
      <p:sp>
        <p:nvSpPr>
          <p:cNvPr id="24594" name="Line 47"/>
          <p:cNvSpPr>
            <a:spLocks noChangeShapeType="1"/>
          </p:cNvSpPr>
          <p:nvPr/>
        </p:nvSpPr>
        <p:spPr bwMode="auto">
          <a:xfrm flipV="1">
            <a:off x="4551363" y="5118100"/>
            <a:ext cx="1587" cy="228600"/>
          </a:xfrm>
          <a:prstGeom prst="line">
            <a:avLst/>
          </a:prstGeom>
          <a:noFill/>
          <a:ln w="12700">
            <a:solidFill>
              <a:srgbClr val="000000"/>
            </a:solidFill>
            <a:round/>
            <a:headEnd/>
            <a:tailEnd/>
          </a:ln>
        </p:spPr>
        <p:txBody>
          <a:bodyPr/>
          <a:lstStyle/>
          <a:p>
            <a:endParaRPr lang="en-US"/>
          </a:p>
        </p:txBody>
      </p:sp>
      <p:sp>
        <p:nvSpPr>
          <p:cNvPr id="24595" name="Rectangle 48"/>
          <p:cNvSpPr>
            <a:spLocks noChangeArrowheads="1"/>
          </p:cNvSpPr>
          <p:nvPr/>
        </p:nvSpPr>
        <p:spPr bwMode="auto">
          <a:xfrm>
            <a:off x="3776663" y="4826000"/>
            <a:ext cx="1563687" cy="182563"/>
          </a:xfrm>
          <a:prstGeom prst="rect">
            <a:avLst/>
          </a:prstGeom>
          <a:noFill/>
          <a:ln w="9525">
            <a:noFill/>
            <a:miter lim="800000"/>
            <a:headEnd/>
            <a:tailEnd/>
          </a:ln>
        </p:spPr>
        <p:txBody>
          <a:bodyPr wrap="none" lIns="0" tIns="0" rIns="0" bIns="0">
            <a:spAutoFit/>
          </a:bodyPr>
          <a:lstStyle/>
          <a:p>
            <a:r>
              <a:rPr lang="en-US" sz="1200">
                <a:solidFill>
                  <a:srgbClr val="000000"/>
                </a:solidFill>
                <a:latin typeface="Geneva"/>
              </a:rPr>
              <a:t>HUMAN RESOURCES</a:t>
            </a:r>
            <a:endParaRPr lang="en-US">
              <a:latin typeface="Times New Roman" pitchFamily="18" charset="0"/>
            </a:endParaRPr>
          </a:p>
        </p:txBody>
      </p:sp>
      <p:sp>
        <p:nvSpPr>
          <p:cNvPr id="24596" name="Rectangle 49"/>
          <p:cNvSpPr>
            <a:spLocks noChangeArrowheads="1"/>
          </p:cNvSpPr>
          <p:nvPr/>
        </p:nvSpPr>
        <p:spPr bwMode="auto">
          <a:xfrm>
            <a:off x="4038600" y="5448300"/>
            <a:ext cx="1014413" cy="182563"/>
          </a:xfrm>
          <a:prstGeom prst="rect">
            <a:avLst/>
          </a:prstGeom>
          <a:noFill/>
          <a:ln w="9525">
            <a:noFill/>
            <a:miter lim="800000"/>
            <a:headEnd/>
            <a:tailEnd/>
          </a:ln>
        </p:spPr>
        <p:txBody>
          <a:bodyPr wrap="none" lIns="0" tIns="0" rIns="0" bIns="0">
            <a:spAutoFit/>
          </a:bodyPr>
          <a:lstStyle/>
          <a:p>
            <a:r>
              <a:rPr lang="en-US" sz="1200">
                <a:solidFill>
                  <a:srgbClr val="000000"/>
                </a:solidFill>
                <a:latin typeface="Geneva"/>
              </a:rPr>
              <a:t>Labor markets </a:t>
            </a:r>
            <a:endParaRPr lang="en-US">
              <a:latin typeface="Times New Roman" pitchFamily="18" charset="0"/>
            </a:endParaRPr>
          </a:p>
        </p:txBody>
      </p:sp>
      <p:sp>
        <p:nvSpPr>
          <p:cNvPr id="24597" name="Rectangle 52"/>
          <p:cNvSpPr>
            <a:spLocks noChangeArrowheads="1"/>
          </p:cNvSpPr>
          <p:nvPr/>
        </p:nvSpPr>
        <p:spPr bwMode="auto">
          <a:xfrm>
            <a:off x="1828800" y="2743200"/>
            <a:ext cx="144463" cy="182563"/>
          </a:xfrm>
          <a:prstGeom prst="rect">
            <a:avLst/>
          </a:prstGeom>
          <a:noFill/>
          <a:ln w="9525">
            <a:noFill/>
            <a:miter lim="800000"/>
            <a:headEnd/>
            <a:tailEnd/>
          </a:ln>
        </p:spPr>
        <p:txBody>
          <a:bodyPr wrap="none" lIns="0" tIns="0" rIns="0" bIns="0">
            <a:spAutoFit/>
          </a:bodyPr>
          <a:lstStyle/>
          <a:p>
            <a:r>
              <a:rPr lang="en-US" sz="1200">
                <a:solidFill>
                  <a:srgbClr val="000000"/>
                </a:solidFill>
                <a:latin typeface="Geneva"/>
              </a:rPr>
              <a:t>P </a:t>
            </a:r>
            <a:endParaRPr lang="en-US">
              <a:latin typeface="Times New Roman" pitchFamily="18" charset="0"/>
            </a:endParaRPr>
          </a:p>
        </p:txBody>
      </p:sp>
      <p:sp>
        <p:nvSpPr>
          <p:cNvPr id="24598" name="Rectangle 53"/>
          <p:cNvSpPr>
            <a:spLocks noChangeArrowheads="1"/>
          </p:cNvSpPr>
          <p:nvPr/>
        </p:nvSpPr>
        <p:spPr bwMode="auto">
          <a:xfrm>
            <a:off x="1828800" y="2946400"/>
            <a:ext cx="152400" cy="182563"/>
          </a:xfrm>
          <a:prstGeom prst="rect">
            <a:avLst/>
          </a:prstGeom>
          <a:noFill/>
          <a:ln w="9525">
            <a:noFill/>
            <a:miter lim="800000"/>
            <a:headEnd/>
            <a:tailEnd/>
          </a:ln>
        </p:spPr>
        <p:txBody>
          <a:bodyPr wrap="none" lIns="0" tIns="0" rIns="0" bIns="0">
            <a:spAutoFit/>
          </a:bodyPr>
          <a:lstStyle/>
          <a:p>
            <a:r>
              <a:rPr lang="en-US" sz="1200">
                <a:solidFill>
                  <a:srgbClr val="000000"/>
                </a:solidFill>
                <a:latin typeface="Geneva"/>
              </a:rPr>
              <a:t>U </a:t>
            </a:r>
            <a:endParaRPr lang="en-US">
              <a:latin typeface="Times New Roman" pitchFamily="18" charset="0"/>
            </a:endParaRPr>
          </a:p>
        </p:txBody>
      </p:sp>
      <p:sp>
        <p:nvSpPr>
          <p:cNvPr id="24599" name="Rectangle 54"/>
          <p:cNvSpPr>
            <a:spLocks noChangeArrowheads="1"/>
          </p:cNvSpPr>
          <p:nvPr/>
        </p:nvSpPr>
        <p:spPr bwMode="auto">
          <a:xfrm>
            <a:off x="1828800" y="3149600"/>
            <a:ext cx="152400" cy="182563"/>
          </a:xfrm>
          <a:prstGeom prst="rect">
            <a:avLst/>
          </a:prstGeom>
          <a:noFill/>
          <a:ln w="9525">
            <a:noFill/>
            <a:miter lim="800000"/>
            <a:headEnd/>
            <a:tailEnd/>
          </a:ln>
        </p:spPr>
        <p:txBody>
          <a:bodyPr wrap="none" lIns="0" tIns="0" rIns="0" bIns="0">
            <a:spAutoFit/>
          </a:bodyPr>
          <a:lstStyle/>
          <a:p>
            <a:r>
              <a:rPr lang="en-US" sz="1200">
                <a:solidFill>
                  <a:srgbClr val="000000"/>
                </a:solidFill>
                <a:latin typeface="Geneva"/>
              </a:rPr>
              <a:t>R </a:t>
            </a:r>
            <a:endParaRPr lang="en-US">
              <a:latin typeface="Times New Roman" pitchFamily="18" charset="0"/>
            </a:endParaRPr>
          </a:p>
        </p:txBody>
      </p:sp>
      <p:sp>
        <p:nvSpPr>
          <p:cNvPr id="24600" name="Rectangle 55"/>
          <p:cNvSpPr>
            <a:spLocks noChangeArrowheads="1"/>
          </p:cNvSpPr>
          <p:nvPr/>
        </p:nvSpPr>
        <p:spPr bwMode="auto">
          <a:xfrm>
            <a:off x="1828800" y="3352800"/>
            <a:ext cx="152400" cy="182563"/>
          </a:xfrm>
          <a:prstGeom prst="rect">
            <a:avLst/>
          </a:prstGeom>
          <a:noFill/>
          <a:ln w="9525">
            <a:noFill/>
            <a:miter lim="800000"/>
            <a:headEnd/>
            <a:tailEnd/>
          </a:ln>
        </p:spPr>
        <p:txBody>
          <a:bodyPr wrap="none" lIns="0" tIns="0" rIns="0" bIns="0">
            <a:spAutoFit/>
          </a:bodyPr>
          <a:lstStyle/>
          <a:p>
            <a:r>
              <a:rPr lang="en-US" sz="1200">
                <a:solidFill>
                  <a:srgbClr val="000000"/>
                </a:solidFill>
                <a:latin typeface="Geneva"/>
              </a:rPr>
              <a:t>C </a:t>
            </a:r>
            <a:endParaRPr lang="en-US">
              <a:latin typeface="Times New Roman" pitchFamily="18" charset="0"/>
            </a:endParaRPr>
          </a:p>
        </p:txBody>
      </p:sp>
      <p:sp>
        <p:nvSpPr>
          <p:cNvPr id="24601" name="Rectangle 56"/>
          <p:cNvSpPr>
            <a:spLocks noChangeArrowheads="1"/>
          </p:cNvSpPr>
          <p:nvPr/>
        </p:nvSpPr>
        <p:spPr bwMode="auto">
          <a:xfrm>
            <a:off x="1828800" y="3556000"/>
            <a:ext cx="152400" cy="182563"/>
          </a:xfrm>
          <a:prstGeom prst="rect">
            <a:avLst/>
          </a:prstGeom>
          <a:noFill/>
          <a:ln w="9525">
            <a:noFill/>
            <a:miter lim="800000"/>
            <a:headEnd/>
            <a:tailEnd/>
          </a:ln>
        </p:spPr>
        <p:txBody>
          <a:bodyPr wrap="none" lIns="0" tIns="0" rIns="0" bIns="0">
            <a:spAutoFit/>
          </a:bodyPr>
          <a:lstStyle/>
          <a:p>
            <a:r>
              <a:rPr lang="en-US" sz="1200">
                <a:solidFill>
                  <a:srgbClr val="000000"/>
                </a:solidFill>
                <a:latin typeface="Geneva"/>
              </a:rPr>
              <a:t>H </a:t>
            </a:r>
            <a:endParaRPr lang="en-US">
              <a:latin typeface="Times New Roman" pitchFamily="18" charset="0"/>
            </a:endParaRPr>
          </a:p>
        </p:txBody>
      </p:sp>
      <p:sp>
        <p:nvSpPr>
          <p:cNvPr id="24602" name="Rectangle 57"/>
          <p:cNvSpPr>
            <a:spLocks noChangeArrowheads="1"/>
          </p:cNvSpPr>
          <p:nvPr/>
        </p:nvSpPr>
        <p:spPr bwMode="auto">
          <a:xfrm>
            <a:off x="1828800" y="3759200"/>
            <a:ext cx="144463" cy="182563"/>
          </a:xfrm>
          <a:prstGeom prst="rect">
            <a:avLst/>
          </a:prstGeom>
          <a:noFill/>
          <a:ln w="9525">
            <a:noFill/>
            <a:miter lim="800000"/>
            <a:headEnd/>
            <a:tailEnd/>
          </a:ln>
        </p:spPr>
        <p:txBody>
          <a:bodyPr wrap="none" lIns="0" tIns="0" rIns="0" bIns="0">
            <a:spAutoFit/>
          </a:bodyPr>
          <a:lstStyle/>
          <a:p>
            <a:r>
              <a:rPr lang="en-US" sz="1200">
                <a:solidFill>
                  <a:srgbClr val="000000"/>
                </a:solidFill>
                <a:latin typeface="Geneva"/>
              </a:rPr>
              <a:t>A </a:t>
            </a:r>
            <a:endParaRPr lang="en-US">
              <a:latin typeface="Times New Roman" pitchFamily="18" charset="0"/>
            </a:endParaRPr>
          </a:p>
        </p:txBody>
      </p:sp>
      <p:sp>
        <p:nvSpPr>
          <p:cNvPr id="24603" name="Rectangle 58"/>
          <p:cNvSpPr>
            <a:spLocks noChangeArrowheads="1"/>
          </p:cNvSpPr>
          <p:nvPr/>
        </p:nvSpPr>
        <p:spPr bwMode="auto">
          <a:xfrm>
            <a:off x="1828800" y="3962400"/>
            <a:ext cx="144463" cy="182563"/>
          </a:xfrm>
          <a:prstGeom prst="rect">
            <a:avLst/>
          </a:prstGeom>
          <a:noFill/>
          <a:ln w="9525">
            <a:noFill/>
            <a:miter lim="800000"/>
            <a:headEnd/>
            <a:tailEnd/>
          </a:ln>
        </p:spPr>
        <p:txBody>
          <a:bodyPr wrap="none" lIns="0" tIns="0" rIns="0" bIns="0">
            <a:spAutoFit/>
          </a:bodyPr>
          <a:lstStyle/>
          <a:p>
            <a:r>
              <a:rPr lang="en-US" sz="1200">
                <a:solidFill>
                  <a:srgbClr val="000000"/>
                </a:solidFill>
                <a:latin typeface="Geneva"/>
              </a:rPr>
              <a:t>S </a:t>
            </a:r>
            <a:endParaRPr lang="en-US">
              <a:latin typeface="Times New Roman" pitchFamily="18" charset="0"/>
            </a:endParaRPr>
          </a:p>
        </p:txBody>
      </p:sp>
      <p:sp>
        <p:nvSpPr>
          <p:cNvPr id="24604" name="Rectangle 59"/>
          <p:cNvSpPr>
            <a:spLocks noChangeArrowheads="1"/>
          </p:cNvSpPr>
          <p:nvPr/>
        </p:nvSpPr>
        <p:spPr bwMode="auto">
          <a:xfrm>
            <a:off x="1828800" y="4165600"/>
            <a:ext cx="85725" cy="182563"/>
          </a:xfrm>
          <a:prstGeom prst="rect">
            <a:avLst/>
          </a:prstGeom>
          <a:noFill/>
          <a:ln w="9525">
            <a:noFill/>
            <a:miter lim="800000"/>
            <a:headEnd/>
            <a:tailEnd/>
          </a:ln>
        </p:spPr>
        <p:txBody>
          <a:bodyPr wrap="none" lIns="0" tIns="0" rIns="0" bIns="0">
            <a:spAutoFit/>
          </a:bodyPr>
          <a:lstStyle/>
          <a:p>
            <a:r>
              <a:rPr lang="en-US" sz="1200">
                <a:solidFill>
                  <a:srgbClr val="000000"/>
                </a:solidFill>
                <a:latin typeface="Geneva"/>
              </a:rPr>
              <a:t>I </a:t>
            </a:r>
            <a:endParaRPr lang="en-US">
              <a:latin typeface="Times New Roman" pitchFamily="18" charset="0"/>
            </a:endParaRPr>
          </a:p>
        </p:txBody>
      </p:sp>
      <p:sp>
        <p:nvSpPr>
          <p:cNvPr id="24605" name="Rectangle 60"/>
          <p:cNvSpPr>
            <a:spLocks noChangeArrowheads="1"/>
          </p:cNvSpPr>
          <p:nvPr/>
        </p:nvSpPr>
        <p:spPr bwMode="auto">
          <a:xfrm>
            <a:off x="1828800" y="4368800"/>
            <a:ext cx="152400" cy="182563"/>
          </a:xfrm>
          <a:prstGeom prst="rect">
            <a:avLst/>
          </a:prstGeom>
          <a:noFill/>
          <a:ln w="9525">
            <a:noFill/>
            <a:miter lim="800000"/>
            <a:headEnd/>
            <a:tailEnd/>
          </a:ln>
        </p:spPr>
        <p:txBody>
          <a:bodyPr wrap="none" lIns="0" tIns="0" rIns="0" bIns="0">
            <a:spAutoFit/>
          </a:bodyPr>
          <a:lstStyle/>
          <a:p>
            <a:r>
              <a:rPr lang="en-US" sz="1200">
                <a:solidFill>
                  <a:srgbClr val="000000"/>
                </a:solidFill>
                <a:latin typeface="Geneva"/>
              </a:rPr>
              <a:t>N </a:t>
            </a:r>
            <a:endParaRPr lang="en-US">
              <a:latin typeface="Times New Roman" pitchFamily="18" charset="0"/>
            </a:endParaRPr>
          </a:p>
        </p:txBody>
      </p:sp>
      <p:sp>
        <p:nvSpPr>
          <p:cNvPr id="24606" name="Rectangle 61"/>
          <p:cNvSpPr>
            <a:spLocks noChangeArrowheads="1"/>
          </p:cNvSpPr>
          <p:nvPr/>
        </p:nvSpPr>
        <p:spPr bwMode="auto">
          <a:xfrm>
            <a:off x="1828800" y="4572000"/>
            <a:ext cx="119063" cy="182563"/>
          </a:xfrm>
          <a:prstGeom prst="rect">
            <a:avLst/>
          </a:prstGeom>
          <a:noFill/>
          <a:ln w="9525">
            <a:noFill/>
            <a:miter lim="800000"/>
            <a:headEnd/>
            <a:tailEnd/>
          </a:ln>
        </p:spPr>
        <p:txBody>
          <a:bodyPr wrap="none" lIns="0" tIns="0" rIns="0" bIns="0">
            <a:spAutoFit/>
          </a:bodyPr>
          <a:lstStyle/>
          <a:p>
            <a:r>
              <a:rPr lang="en-US" sz="1200">
                <a:solidFill>
                  <a:srgbClr val="000000"/>
                </a:solidFill>
                <a:latin typeface="Geneva"/>
              </a:rPr>
              <a:t>G</a:t>
            </a:r>
            <a:endParaRPr lang="en-US">
              <a:latin typeface="Times New Roman" pitchFamily="18" charset="0"/>
            </a:endParaRPr>
          </a:p>
        </p:txBody>
      </p:sp>
      <p:sp>
        <p:nvSpPr>
          <p:cNvPr id="24607" name="Rectangle 62"/>
          <p:cNvSpPr>
            <a:spLocks noChangeArrowheads="1"/>
          </p:cNvSpPr>
          <p:nvPr/>
        </p:nvSpPr>
        <p:spPr bwMode="auto">
          <a:xfrm>
            <a:off x="8018463" y="2971800"/>
            <a:ext cx="500062" cy="182563"/>
          </a:xfrm>
          <a:prstGeom prst="rect">
            <a:avLst/>
          </a:prstGeom>
          <a:noFill/>
          <a:ln w="9525">
            <a:noFill/>
            <a:miter lim="800000"/>
            <a:headEnd/>
            <a:tailEnd/>
          </a:ln>
        </p:spPr>
        <p:txBody>
          <a:bodyPr wrap="none" lIns="0" tIns="0" rIns="0" bIns="0">
            <a:spAutoFit/>
          </a:bodyPr>
          <a:lstStyle/>
          <a:p>
            <a:r>
              <a:rPr lang="en-US" sz="1200">
                <a:solidFill>
                  <a:srgbClr val="000000"/>
                </a:solidFill>
                <a:latin typeface="Geneva"/>
              </a:rPr>
              <a:t>Output </a:t>
            </a:r>
            <a:endParaRPr lang="en-US">
              <a:latin typeface="Times New Roman" pitchFamily="18" charset="0"/>
            </a:endParaRPr>
          </a:p>
        </p:txBody>
      </p:sp>
      <p:sp>
        <p:nvSpPr>
          <p:cNvPr id="24608" name="Rectangle 63"/>
          <p:cNvSpPr>
            <a:spLocks noChangeArrowheads="1"/>
          </p:cNvSpPr>
          <p:nvPr/>
        </p:nvSpPr>
        <p:spPr bwMode="auto">
          <a:xfrm>
            <a:off x="7993063" y="3175000"/>
            <a:ext cx="549275" cy="182563"/>
          </a:xfrm>
          <a:prstGeom prst="rect">
            <a:avLst/>
          </a:prstGeom>
          <a:noFill/>
          <a:ln w="9525">
            <a:noFill/>
            <a:miter lim="800000"/>
            <a:headEnd/>
            <a:tailEnd/>
          </a:ln>
        </p:spPr>
        <p:txBody>
          <a:bodyPr wrap="none" lIns="0" tIns="0" rIns="0" bIns="0">
            <a:spAutoFit/>
          </a:bodyPr>
          <a:lstStyle/>
          <a:p>
            <a:r>
              <a:rPr lang="en-US" sz="1200">
                <a:solidFill>
                  <a:srgbClr val="000000"/>
                </a:solidFill>
                <a:latin typeface="Geneva"/>
              </a:rPr>
              <a:t>product </a:t>
            </a:r>
            <a:endParaRPr lang="en-US">
              <a:latin typeface="Times New Roman" pitchFamily="18" charset="0"/>
            </a:endParaRPr>
          </a:p>
        </p:txBody>
      </p:sp>
      <p:sp>
        <p:nvSpPr>
          <p:cNvPr id="24609" name="Rectangle 64"/>
          <p:cNvSpPr>
            <a:spLocks noChangeArrowheads="1"/>
          </p:cNvSpPr>
          <p:nvPr/>
        </p:nvSpPr>
        <p:spPr bwMode="auto">
          <a:xfrm>
            <a:off x="7980363" y="3378200"/>
            <a:ext cx="541337" cy="182563"/>
          </a:xfrm>
          <a:prstGeom prst="rect">
            <a:avLst/>
          </a:prstGeom>
          <a:noFill/>
          <a:ln w="9525">
            <a:noFill/>
            <a:miter lim="800000"/>
            <a:headEnd/>
            <a:tailEnd/>
          </a:ln>
        </p:spPr>
        <p:txBody>
          <a:bodyPr wrap="none" lIns="0" tIns="0" rIns="0" bIns="0">
            <a:spAutoFit/>
          </a:bodyPr>
          <a:lstStyle/>
          <a:p>
            <a:r>
              <a:rPr lang="en-US" sz="1200">
                <a:solidFill>
                  <a:srgbClr val="000000"/>
                </a:solidFill>
                <a:latin typeface="Geneva"/>
              </a:rPr>
              <a:t>markets</a:t>
            </a:r>
            <a:endParaRPr lang="en-US">
              <a:latin typeface="Times New Roman" pitchFamily="18" charset="0"/>
            </a:endParaRPr>
          </a:p>
        </p:txBody>
      </p:sp>
      <p:sp>
        <p:nvSpPr>
          <p:cNvPr id="24610" name="Rectangle 65"/>
          <p:cNvSpPr>
            <a:spLocks noChangeArrowheads="1"/>
          </p:cNvSpPr>
          <p:nvPr/>
        </p:nvSpPr>
        <p:spPr bwMode="auto">
          <a:xfrm>
            <a:off x="887413" y="3162300"/>
            <a:ext cx="381000" cy="182563"/>
          </a:xfrm>
          <a:prstGeom prst="rect">
            <a:avLst/>
          </a:prstGeom>
          <a:noFill/>
          <a:ln w="9525">
            <a:noFill/>
            <a:miter lim="800000"/>
            <a:headEnd/>
            <a:tailEnd/>
          </a:ln>
        </p:spPr>
        <p:txBody>
          <a:bodyPr wrap="none" lIns="0" tIns="0" rIns="0" bIns="0">
            <a:spAutoFit/>
          </a:bodyPr>
          <a:lstStyle/>
          <a:p>
            <a:r>
              <a:rPr lang="en-US" sz="1200">
                <a:solidFill>
                  <a:srgbClr val="000000"/>
                </a:solidFill>
                <a:latin typeface="Geneva"/>
              </a:rPr>
              <a:t>Input </a:t>
            </a:r>
            <a:endParaRPr lang="en-US">
              <a:latin typeface="Times New Roman" pitchFamily="18" charset="0"/>
            </a:endParaRPr>
          </a:p>
        </p:txBody>
      </p:sp>
      <p:sp>
        <p:nvSpPr>
          <p:cNvPr id="24611" name="Rectangle 66"/>
          <p:cNvSpPr>
            <a:spLocks noChangeArrowheads="1"/>
          </p:cNvSpPr>
          <p:nvPr/>
        </p:nvSpPr>
        <p:spPr bwMode="auto">
          <a:xfrm>
            <a:off x="785813" y="3365500"/>
            <a:ext cx="549275" cy="182563"/>
          </a:xfrm>
          <a:prstGeom prst="rect">
            <a:avLst/>
          </a:prstGeom>
          <a:noFill/>
          <a:ln w="9525">
            <a:noFill/>
            <a:miter lim="800000"/>
            <a:headEnd/>
            <a:tailEnd/>
          </a:ln>
        </p:spPr>
        <p:txBody>
          <a:bodyPr wrap="none" lIns="0" tIns="0" rIns="0" bIns="0">
            <a:spAutoFit/>
          </a:bodyPr>
          <a:lstStyle/>
          <a:p>
            <a:r>
              <a:rPr lang="en-US" sz="1200">
                <a:solidFill>
                  <a:srgbClr val="000000"/>
                </a:solidFill>
                <a:latin typeface="Geneva"/>
              </a:rPr>
              <a:t>product </a:t>
            </a:r>
            <a:endParaRPr lang="en-US">
              <a:latin typeface="Times New Roman" pitchFamily="18" charset="0"/>
            </a:endParaRPr>
          </a:p>
        </p:txBody>
      </p:sp>
      <p:sp>
        <p:nvSpPr>
          <p:cNvPr id="24612" name="Rectangle 67"/>
          <p:cNvSpPr>
            <a:spLocks noChangeArrowheads="1"/>
          </p:cNvSpPr>
          <p:nvPr/>
        </p:nvSpPr>
        <p:spPr bwMode="auto">
          <a:xfrm>
            <a:off x="773113" y="3568700"/>
            <a:ext cx="541337" cy="182563"/>
          </a:xfrm>
          <a:prstGeom prst="rect">
            <a:avLst/>
          </a:prstGeom>
          <a:noFill/>
          <a:ln w="9525">
            <a:noFill/>
            <a:miter lim="800000"/>
            <a:headEnd/>
            <a:tailEnd/>
          </a:ln>
        </p:spPr>
        <p:txBody>
          <a:bodyPr wrap="none" lIns="0" tIns="0" rIns="0" bIns="0">
            <a:spAutoFit/>
          </a:bodyPr>
          <a:lstStyle/>
          <a:p>
            <a:r>
              <a:rPr lang="en-US" sz="1200">
                <a:solidFill>
                  <a:srgbClr val="000000"/>
                </a:solidFill>
                <a:latin typeface="Geneva"/>
              </a:rPr>
              <a:t>markets</a:t>
            </a:r>
            <a:endParaRPr lang="en-US">
              <a:latin typeface="Times New Roman" pitchFamily="18" charset="0"/>
            </a:endParaRPr>
          </a:p>
        </p:txBody>
      </p:sp>
      <p:grpSp>
        <p:nvGrpSpPr>
          <p:cNvPr id="24613" name="Group 80"/>
          <p:cNvGrpSpPr>
            <a:grpSpLocks/>
          </p:cNvGrpSpPr>
          <p:nvPr/>
        </p:nvGrpSpPr>
        <p:grpSpPr bwMode="auto">
          <a:xfrm>
            <a:off x="1416050" y="2546350"/>
            <a:ext cx="6565900" cy="1739900"/>
            <a:chOff x="811" y="1621"/>
            <a:chExt cx="4136" cy="1096"/>
          </a:xfrm>
        </p:grpSpPr>
        <p:sp>
          <p:nvSpPr>
            <p:cNvPr id="24616" name="Line 13"/>
            <p:cNvSpPr>
              <a:spLocks noChangeShapeType="1"/>
            </p:cNvSpPr>
            <p:nvPr/>
          </p:nvSpPr>
          <p:spPr bwMode="auto">
            <a:xfrm>
              <a:off x="1851" y="1857"/>
              <a:ext cx="512" cy="312"/>
            </a:xfrm>
            <a:prstGeom prst="line">
              <a:avLst/>
            </a:prstGeom>
            <a:noFill/>
            <a:ln w="12700">
              <a:solidFill>
                <a:srgbClr val="000000"/>
              </a:solidFill>
              <a:round/>
              <a:headEnd/>
              <a:tailEnd/>
            </a:ln>
          </p:spPr>
          <p:txBody>
            <a:bodyPr/>
            <a:lstStyle/>
            <a:p>
              <a:endParaRPr lang="en-US"/>
            </a:p>
          </p:txBody>
        </p:sp>
        <p:sp>
          <p:nvSpPr>
            <p:cNvPr id="24617" name="Line 14"/>
            <p:cNvSpPr>
              <a:spLocks noChangeShapeType="1"/>
            </p:cNvSpPr>
            <p:nvPr/>
          </p:nvSpPr>
          <p:spPr bwMode="auto">
            <a:xfrm flipV="1">
              <a:off x="1851" y="2249"/>
              <a:ext cx="512" cy="392"/>
            </a:xfrm>
            <a:prstGeom prst="line">
              <a:avLst/>
            </a:prstGeom>
            <a:noFill/>
            <a:ln w="12700">
              <a:solidFill>
                <a:srgbClr val="000000"/>
              </a:solidFill>
              <a:round/>
              <a:headEnd/>
              <a:tailEnd/>
            </a:ln>
          </p:spPr>
          <p:txBody>
            <a:bodyPr/>
            <a:lstStyle/>
            <a:p>
              <a:endParaRPr lang="en-US"/>
            </a:p>
          </p:txBody>
        </p:sp>
        <p:sp>
          <p:nvSpPr>
            <p:cNvPr id="24618" name="Line 15"/>
            <p:cNvSpPr>
              <a:spLocks noChangeShapeType="1"/>
            </p:cNvSpPr>
            <p:nvPr/>
          </p:nvSpPr>
          <p:spPr bwMode="auto">
            <a:xfrm flipV="1">
              <a:off x="2747" y="1769"/>
              <a:ext cx="568" cy="400"/>
            </a:xfrm>
            <a:prstGeom prst="line">
              <a:avLst/>
            </a:prstGeom>
            <a:noFill/>
            <a:ln w="12700">
              <a:solidFill>
                <a:srgbClr val="000000"/>
              </a:solidFill>
              <a:round/>
              <a:headEnd/>
              <a:tailEnd/>
            </a:ln>
          </p:spPr>
          <p:txBody>
            <a:bodyPr/>
            <a:lstStyle/>
            <a:p>
              <a:endParaRPr lang="en-US"/>
            </a:p>
          </p:txBody>
        </p:sp>
        <p:sp>
          <p:nvSpPr>
            <p:cNvPr id="24619" name="Line 16"/>
            <p:cNvSpPr>
              <a:spLocks noChangeShapeType="1"/>
            </p:cNvSpPr>
            <p:nvPr/>
          </p:nvSpPr>
          <p:spPr bwMode="auto">
            <a:xfrm>
              <a:off x="2675" y="2321"/>
              <a:ext cx="248" cy="256"/>
            </a:xfrm>
            <a:prstGeom prst="line">
              <a:avLst/>
            </a:prstGeom>
            <a:noFill/>
            <a:ln w="12700">
              <a:solidFill>
                <a:srgbClr val="000000"/>
              </a:solidFill>
              <a:round/>
              <a:headEnd/>
              <a:tailEnd/>
            </a:ln>
          </p:spPr>
          <p:txBody>
            <a:bodyPr/>
            <a:lstStyle/>
            <a:p>
              <a:endParaRPr lang="en-US"/>
            </a:p>
          </p:txBody>
        </p:sp>
        <p:sp>
          <p:nvSpPr>
            <p:cNvPr id="24620" name="Line 17"/>
            <p:cNvSpPr>
              <a:spLocks noChangeShapeType="1"/>
            </p:cNvSpPr>
            <p:nvPr/>
          </p:nvSpPr>
          <p:spPr bwMode="auto">
            <a:xfrm flipV="1">
              <a:off x="3283" y="2233"/>
              <a:ext cx="448" cy="344"/>
            </a:xfrm>
            <a:prstGeom prst="line">
              <a:avLst/>
            </a:prstGeom>
            <a:noFill/>
            <a:ln w="12700">
              <a:solidFill>
                <a:srgbClr val="000000"/>
              </a:solidFill>
              <a:round/>
              <a:headEnd/>
              <a:tailEnd/>
            </a:ln>
          </p:spPr>
          <p:txBody>
            <a:bodyPr/>
            <a:lstStyle/>
            <a:p>
              <a:endParaRPr lang="en-US"/>
            </a:p>
          </p:txBody>
        </p:sp>
        <p:grpSp>
          <p:nvGrpSpPr>
            <p:cNvPr id="24621" name="Group 20"/>
            <p:cNvGrpSpPr>
              <a:grpSpLocks/>
            </p:cNvGrpSpPr>
            <p:nvPr/>
          </p:nvGrpSpPr>
          <p:grpSpPr bwMode="auto">
            <a:xfrm>
              <a:off x="1171" y="1825"/>
              <a:ext cx="280" cy="64"/>
              <a:chOff x="1144" y="1825"/>
              <a:chExt cx="280" cy="64"/>
            </a:xfrm>
          </p:grpSpPr>
          <p:sp>
            <p:nvSpPr>
              <p:cNvPr id="24643" name="Freeform 18"/>
              <p:cNvSpPr>
                <a:spLocks/>
              </p:cNvSpPr>
              <p:nvPr/>
            </p:nvSpPr>
            <p:spPr bwMode="auto">
              <a:xfrm>
                <a:off x="1312" y="1825"/>
                <a:ext cx="112" cy="64"/>
              </a:xfrm>
              <a:custGeom>
                <a:avLst/>
                <a:gdLst>
                  <a:gd name="T0" fmla="*/ 112 w 112"/>
                  <a:gd name="T1" fmla="*/ 32 h 64"/>
                  <a:gd name="T2" fmla="*/ 0 w 112"/>
                  <a:gd name="T3" fmla="*/ 64 h 64"/>
                  <a:gd name="T4" fmla="*/ 0 w 112"/>
                  <a:gd name="T5" fmla="*/ 32 h 64"/>
                  <a:gd name="T6" fmla="*/ 0 w 112"/>
                  <a:gd name="T7" fmla="*/ 0 h 64"/>
                  <a:gd name="T8" fmla="*/ 112 w 112"/>
                  <a:gd name="T9" fmla="*/ 32 h 64"/>
                  <a:gd name="T10" fmla="*/ 0 60000 65536"/>
                  <a:gd name="T11" fmla="*/ 0 60000 65536"/>
                  <a:gd name="T12" fmla="*/ 0 60000 65536"/>
                  <a:gd name="T13" fmla="*/ 0 60000 65536"/>
                  <a:gd name="T14" fmla="*/ 0 60000 65536"/>
                  <a:gd name="T15" fmla="*/ 0 w 112"/>
                  <a:gd name="T16" fmla="*/ 0 h 64"/>
                  <a:gd name="T17" fmla="*/ 112 w 112"/>
                  <a:gd name="T18" fmla="*/ 64 h 64"/>
                </a:gdLst>
                <a:ahLst/>
                <a:cxnLst>
                  <a:cxn ang="T10">
                    <a:pos x="T0" y="T1"/>
                  </a:cxn>
                  <a:cxn ang="T11">
                    <a:pos x="T2" y="T3"/>
                  </a:cxn>
                  <a:cxn ang="T12">
                    <a:pos x="T4" y="T5"/>
                  </a:cxn>
                  <a:cxn ang="T13">
                    <a:pos x="T6" y="T7"/>
                  </a:cxn>
                  <a:cxn ang="T14">
                    <a:pos x="T8" y="T9"/>
                  </a:cxn>
                </a:cxnLst>
                <a:rect l="T15" t="T16" r="T17" b="T18"/>
                <a:pathLst>
                  <a:path w="112" h="64">
                    <a:moveTo>
                      <a:pt x="112" y="32"/>
                    </a:moveTo>
                    <a:lnTo>
                      <a:pt x="0" y="64"/>
                    </a:lnTo>
                    <a:lnTo>
                      <a:pt x="0" y="32"/>
                    </a:lnTo>
                    <a:lnTo>
                      <a:pt x="0" y="0"/>
                    </a:lnTo>
                    <a:lnTo>
                      <a:pt x="112" y="32"/>
                    </a:lnTo>
                    <a:close/>
                  </a:path>
                </a:pathLst>
              </a:custGeom>
              <a:solidFill>
                <a:srgbClr val="000000"/>
              </a:solidFill>
              <a:ln w="9525">
                <a:noFill/>
                <a:round/>
                <a:headEnd/>
                <a:tailEnd/>
              </a:ln>
            </p:spPr>
            <p:txBody>
              <a:bodyPr/>
              <a:lstStyle/>
              <a:p>
                <a:endParaRPr lang="en-US"/>
              </a:p>
            </p:txBody>
          </p:sp>
          <p:sp>
            <p:nvSpPr>
              <p:cNvPr id="24644" name="Line 19"/>
              <p:cNvSpPr>
                <a:spLocks noChangeShapeType="1"/>
              </p:cNvSpPr>
              <p:nvPr/>
            </p:nvSpPr>
            <p:spPr bwMode="auto">
              <a:xfrm>
                <a:off x="1144" y="1857"/>
                <a:ext cx="168" cy="1"/>
              </a:xfrm>
              <a:prstGeom prst="line">
                <a:avLst/>
              </a:prstGeom>
              <a:noFill/>
              <a:ln w="12700">
                <a:solidFill>
                  <a:srgbClr val="000000"/>
                </a:solidFill>
                <a:round/>
                <a:headEnd/>
                <a:tailEnd/>
              </a:ln>
            </p:spPr>
            <p:txBody>
              <a:bodyPr/>
              <a:lstStyle/>
              <a:p>
                <a:endParaRPr lang="en-US"/>
              </a:p>
            </p:txBody>
          </p:sp>
        </p:grpSp>
        <p:sp>
          <p:nvSpPr>
            <p:cNvPr id="24622" name="Line 23"/>
            <p:cNvSpPr>
              <a:spLocks noChangeShapeType="1"/>
            </p:cNvSpPr>
            <p:nvPr/>
          </p:nvSpPr>
          <p:spPr bwMode="auto">
            <a:xfrm>
              <a:off x="2755" y="2185"/>
              <a:ext cx="992" cy="144"/>
            </a:xfrm>
            <a:prstGeom prst="line">
              <a:avLst/>
            </a:prstGeom>
            <a:noFill/>
            <a:ln w="12700">
              <a:solidFill>
                <a:srgbClr val="000000"/>
              </a:solidFill>
              <a:round/>
              <a:headEnd/>
              <a:tailEnd/>
            </a:ln>
          </p:spPr>
          <p:txBody>
            <a:bodyPr/>
            <a:lstStyle/>
            <a:p>
              <a:endParaRPr lang="en-US"/>
            </a:p>
          </p:txBody>
        </p:sp>
        <p:sp>
          <p:nvSpPr>
            <p:cNvPr id="24623" name="Line 24"/>
            <p:cNvSpPr>
              <a:spLocks noChangeShapeType="1"/>
            </p:cNvSpPr>
            <p:nvPr/>
          </p:nvSpPr>
          <p:spPr bwMode="auto">
            <a:xfrm>
              <a:off x="3963" y="2329"/>
              <a:ext cx="424" cy="1"/>
            </a:xfrm>
            <a:prstGeom prst="line">
              <a:avLst/>
            </a:prstGeom>
            <a:noFill/>
            <a:ln w="12700">
              <a:solidFill>
                <a:srgbClr val="000000"/>
              </a:solidFill>
              <a:round/>
              <a:headEnd/>
              <a:tailEnd/>
            </a:ln>
          </p:spPr>
          <p:txBody>
            <a:bodyPr/>
            <a:lstStyle/>
            <a:p>
              <a:endParaRPr lang="en-US"/>
            </a:p>
          </p:txBody>
        </p:sp>
        <p:grpSp>
          <p:nvGrpSpPr>
            <p:cNvPr id="24624" name="Group 34"/>
            <p:cNvGrpSpPr>
              <a:grpSpLocks/>
            </p:cNvGrpSpPr>
            <p:nvPr/>
          </p:nvGrpSpPr>
          <p:grpSpPr bwMode="auto">
            <a:xfrm>
              <a:off x="4627" y="1721"/>
              <a:ext cx="320" cy="64"/>
              <a:chOff x="4600" y="1721"/>
              <a:chExt cx="320" cy="64"/>
            </a:xfrm>
          </p:grpSpPr>
          <p:sp>
            <p:nvSpPr>
              <p:cNvPr id="24641" name="Freeform 32"/>
              <p:cNvSpPr>
                <a:spLocks/>
              </p:cNvSpPr>
              <p:nvPr/>
            </p:nvSpPr>
            <p:spPr bwMode="auto">
              <a:xfrm>
                <a:off x="4808" y="1721"/>
                <a:ext cx="112" cy="64"/>
              </a:xfrm>
              <a:custGeom>
                <a:avLst/>
                <a:gdLst>
                  <a:gd name="T0" fmla="*/ 112 w 112"/>
                  <a:gd name="T1" fmla="*/ 32 h 64"/>
                  <a:gd name="T2" fmla="*/ 0 w 112"/>
                  <a:gd name="T3" fmla="*/ 64 h 64"/>
                  <a:gd name="T4" fmla="*/ 0 w 112"/>
                  <a:gd name="T5" fmla="*/ 32 h 64"/>
                  <a:gd name="T6" fmla="*/ 0 w 112"/>
                  <a:gd name="T7" fmla="*/ 0 h 64"/>
                  <a:gd name="T8" fmla="*/ 112 w 112"/>
                  <a:gd name="T9" fmla="*/ 32 h 64"/>
                  <a:gd name="T10" fmla="*/ 0 60000 65536"/>
                  <a:gd name="T11" fmla="*/ 0 60000 65536"/>
                  <a:gd name="T12" fmla="*/ 0 60000 65536"/>
                  <a:gd name="T13" fmla="*/ 0 60000 65536"/>
                  <a:gd name="T14" fmla="*/ 0 60000 65536"/>
                  <a:gd name="T15" fmla="*/ 0 w 112"/>
                  <a:gd name="T16" fmla="*/ 0 h 64"/>
                  <a:gd name="T17" fmla="*/ 112 w 112"/>
                  <a:gd name="T18" fmla="*/ 64 h 64"/>
                </a:gdLst>
                <a:ahLst/>
                <a:cxnLst>
                  <a:cxn ang="T10">
                    <a:pos x="T0" y="T1"/>
                  </a:cxn>
                  <a:cxn ang="T11">
                    <a:pos x="T2" y="T3"/>
                  </a:cxn>
                  <a:cxn ang="T12">
                    <a:pos x="T4" y="T5"/>
                  </a:cxn>
                  <a:cxn ang="T13">
                    <a:pos x="T6" y="T7"/>
                  </a:cxn>
                  <a:cxn ang="T14">
                    <a:pos x="T8" y="T9"/>
                  </a:cxn>
                </a:cxnLst>
                <a:rect l="T15" t="T16" r="T17" b="T18"/>
                <a:pathLst>
                  <a:path w="112" h="64">
                    <a:moveTo>
                      <a:pt x="112" y="32"/>
                    </a:moveTo>
                    <a:lnTo>
                      <a:pt x="0" y="64"/>
                    </a:lnTo>
                    <a:lnTo>
                      <a:pt x="0" y="32"/>
                    </a:lnTo>
                    <a:lnTo>
                      <a:pt x="0" y="0"/>
                    </a:lnTo>
                    <a:lnTo>
                      <a:pt x="112" y="32"/>
                    </a:lnTo>
                    <a:close/>
                  </a:path>
                </a:pathLst>
              </a:custGeom>
              <a:solidFill>
                <a:srgbClr val="000000"/>
              </a:solidFill>
              <a:ln w="9525">
                <a:noFill/>
                <a:round/>
                <a:headEnd/>
                <a:tailEnd/>
              </a:ln>
            </p:spPr>
            <p:txBody>
              <a:bodyPr/>
              <a:lstStyle/>
              <a:p>
                <a:endParaRPr lang="en-US"/>
              </a:p>
            </p:txBody>
          </p:sp>
          <p:sp>
            <p:nvSpPr>
              <p:cNvPr id="24642" name="Line 33"/>
              <p:cNvSpPr>
                <a:spLocks noChangeShapeType="1"/>
              </p:cNvSpPr>
              <p:nvPr/>
            </p:nvSpPr>
            <p:spPr bwMode="auto">
              <a:xfrm>
                <a:off x="4600" y="1753"/>
                <a:ext cx="208" cy="1"/>
              </a:xfrm>
              <a:prstGeom prst="line">
                <a:avLst/>
              </a:prstGeom>
              <a:noFill/>
              <a:ln w="12700">
                <a:solidFill>
                  <a:srgbClr val="000000"/>
                </a:solidFill>
                <a:round/>
                <a:headEnd/>
                <a:tailEnd/>
              </a:ln>
            </p:spPr>
            <p:txBody>
              <a:bodyPr/>
              <a:lstStyle/>
              <a:p>
                <a:endParaRPr lang="en-US"/>
              </a:p>
            </p:txBody>
          </p:sp>
        </p:grpSp>
        <p:grpSp>
          <p:nvGrpSpPr>
            <p:cNvPr id="24625" name="Group 37"/>
            <p:cNvGrpSpPr>
              <a:grpSpLocks/>
            </p:cNvGrpSpPr>
            <p:nvPr/>
          </p:nvGrpSpPr>
          <p:grpSpPr bwMode="auto">
            <a:xfrm>
              <a:off x="4627" y="2297"/>
              <a:ext cx="320" cy="64"/>
              <a:chOff x="4600" y="2297"/>
              <a:chExt cx="320" cy="64"/>
            </a:xfrm>
          </p:grpSpPr>
          <p:sp>
            <p:nvSpPr>
              <p:cNvPr id="24639" name="Freeform 35"/>
              <p:cNvSpPr>
                <a:spLocks/>
              </p:cNvSpPr>
              <p:nvPr/>
            </p:nvSpPr>
            <p:spPr bwMode="auto">
              <a:xfrm>
                <a:off x="4808" y="2297"/>
                <a:ext cx="112" cy="64"/>
              </a:xfrm>
              <a:custGeom>
                <a:avLst/>
                <a:gdLst>
                  <a:gd name="T0" fmla="*/ 112 w 112"/>
                  <a:gd name="T1" fmla="*/ 32 h 64"/>
                  <a:gd name="T2" fmla="*/ 0 w 112"/>
                  <a:gd name="T3" fmla="*/ 64 h 64"/>
                  <a:gd name="T4" fmla="*/ 0 w 112"/>
                  <a:gd name="T5" fmla="*/ 32 h 64"/>
                  <a:gd name="T6" fmla="*/ 0 w 112"/>
                  <a:gd name="T7" fmla="*/ 0 h 64"/>
                  <a:gd name="T8" fmla="*/ 112 w 112"/>
                  <a:gd name="T9" fmla="*/ 32 h 64"/>
                  <a:gd name="T10" fmla="*/ 0 60000 65536"/>
                  <a:gd name="T11" fmla="*/ 0 60000 65536"/>
                  <a:gd name="T12" fmla="*/ 0 60000 65536"/>
                  <a:gd name="T13" fmla="*/ 0 60000 65536"/>
                  <a:gd name="T14" fmla="*/ 0 60000 65536"/>
                  <a:gd name="T15" fmla="*/ 0 w 112"/>
                  <a:gd name="T16" fmla="*/ 0 h 64"/>
                  <a:gd name="T17" fmla="*/ 112 w 112"/>
                  <a:gd name="T18" fmla="*/ 64 h 64"/>
                </a:gdLst>
                <a:ahLst/>
                <a:cxnLst>
                  <a:cxn ang="T10">
                    <a:pos x="T0" y="T1"/>
                  </a:cxn>
                  <a:cxn ang="T11">
                    <a:pos x="T2" y="T3"/>
                  </a:cxn>
                  <a:cxn ang="T12">
                    <a:pos x="T4" y="T5"/>
                  </a:cxn>
                  <a:cxn ang="T13">
                    <a:pos x="T6" y="T7"/>
                  </a:cxn>
                  <a:cxn ang="T14">
                    <a:pos x="T8" y="T9"/>
                  </a:cxn>
                </a:cxnLst>
                <a:rect l="T15" t="T16" r="T17" b="T18"/>
                <a:pathLst>
                  <a:path w="112" h="64">
                    <a:moveTo>
                      <a:pt x="112" y="32"/>
                    </a:moveTo>
                    <a:lnTo>
                      <a:pt x="0" y="64"/>
                    </a:lnTo>
                    <a:lnTo>
                      <a:pt x="0" y="32"/>
                    </a:lnTo>
                    <a:lnTo>
                      <a:pt x="0" y="0"/>
                    </a:lnTo>
                    <a:lnTo>
                      <a:pt x="112" y="32"/>
                    </a:lnTo>
                    <a:close/>
                  </a:path>
                </a:pathLst>
              </a:custGeom>
              <a:solidFill>
                <a:srgbClr val="000000"/>
              </a:solidFill>
              <a:ln w="9525">
                <a:noFill/>
                <a:round/>
                <a:headEnd/>
                <a:tailEnd/>
              </a:ln>
            </p:spPr>
            <p:txBody>
              <a:bodyPr/>
              <a:lstStyle/>
              <a:p>
                <a:endParaRPr lang="en-US"/>
              </a:p>
            </p:txBody>
          </p:sp>
          <p:sp>
            <p:nvSpPr>
              <p:cNvPr id="24640" name="Line 36"/>
              <p:cNvSpPr>
                <a:spLocks noChangeShapeType="1"/>
              </p:cNvSpPr>
              <p:nvPr/>
            </p:nvSpPr>
            <p:spPr bwMode="auto">
              <a:xfrm>
                <a:off x="4600" y="2329"/>
                <a:ext cx="208" cy="1"/>
              </a:xfrm>
              <a:prstGeom prst="line">
                <a:avLst/>
              </a:prstGeom>
              <a:noFill/>
              <a:ln w="12700">
                <a:solidFill>
                  <a:srgbClr val="000000"/>
                </a:solidFill>
                <a:round/>
                <a:headEnd/>
                <a:tailEnd/>
              </a:ln>
            </p:spPr>
            <p:txBody>
              <a:bodyPr/>
              <a:lstStyle/>
              <a:p>
                <a:endParaRPr lang="en-US"/>
              </a:p>
            </p:txBody>
          </p:sp>
        </p:grpSp>
        <p:sp>
          <p:nvSpPr>
            <p:cNvPr id="24626" name="Line 51"/>
            <p:cNvSpPr>
              <a:spLocks noChangeShapeType="1"/>
            </p:cNvSpPr>
            <p:nvPr/>
          </p:nvSpPr>
          <p:spPr bwMode="auto">
            <a:xfrm>
              <a:off x="811" y="1857"/>
              <a:ext cx="240" cy="1"/>
            </a:xfrm>
            <a:prstGeom prst="line">
              <a:avLst/>
            </a:prstGeom>
            <a:noFill/>
            <a:ln w="12700">
              <a:solidFill>
                <a:srgbClr val="000000"/>
              </a:solidFill>
              <a:round/>
              <a:headEnd/>
              <a:tailEnd/>
            </a:ln>
          </p:spPr>
          <p:txBody>
            <a:bodyPr/>
            <a:lstStyle/>
            <a:p>
              <a:endParaRPr lang="en-US"/>
            </a:p>
          </p:txBody>
        </p:sp>
        <p:sp>
          <p:nvSpPr>
            <p:cNvPr id="24627" name="Rectangle 68"/>
            <p:cNvSpPr>
              <a:spLocks noChangeArrowheads="1"/>
            </p:cNvSpPr>
            <p:nvPr/>
          </p:nvSpPr>
          <p:spPr bwMode="auto">
            <a:xfrm>
              <a:off x="1479" y="1781"/>
              <a:ext cx="416" cy="216"/>
            </a:xfrm>
            <a:prstGeom prst="rect">
              <a:avLst/>
            </a:prstGeom>
            <a:solidFill>
              <a:srgbClr val="FFFFFF"/>
            </a:solidFill>
            <a:ln w="12700">
              <a:solidFill>
                <a:srgbClr val="000000"/>
              </a:solidFill>
              <a:miter lim="800000"/>
              <a:headEnd/>
              <a:tailEnd/>
            </a:ln>
          </p:spPr>
          <p:txBody>
            <a:bodyPr/>
            <a:lstStyle/>
            <a:p>
              <a:endParaRPr lang="en-US"/>
            </a:p>
          </p:txBody>
        </p:sp>
        <p:sp>
          <p:nvSpPr>
            <p:cNvPr id="24628" name="Rectangle 69"/>
            <p:cNvSpPr>
              <a:spLocks noChangeArrowheads="1"/>
            </p:cNvSpPr>
            <p:nvPr/>
          </p:nvSpPr>
          <p:spPr bwMode="auto">
            <a:xfrm>
              <a:off x="1479" y="2501"/>
              <a:ext cx="416" cy="216"/>
            </a:xfrm>
            <a:prstGeom prst="rect">
              <a:avLst/>
            </a:prstGeom>
            <a:solidFill>
              <a:srgbClr val="FFFFFF"/>
            </a:solidFill>
            <a:ln w="12700">
              <a:solidFill>
                <a:srgbClr val="000000"/>
              </a:solidFill>
              <a:miter lim="800000"/>
              <a:headEnd/>
              <a:tailEnd/>
            </a:ln>
          </p:spPr>
          <p:txBody>
            <a:bodyPr/>
            <a:lstStyle/>
            <a:p>
              <a:endParaRPr lang="en-US"/>
            </a:p>
          </p:txBody>
        </p:sp>
        <p:sp>
          <p:nvSpPr>
            <p:cNvPr id="24629" name="Rectangle 70"/>
            <p:cNvSpPr>
              <a:spLocks noChangeArrowheads="1"/>
            </p:cNvSpPr>
            <p:nvPr/>
          </p:nvSpPr>
          <p:spPr bwMode="auto">
            <a:xfrm>
              <a:off x="2375" y="2093"/>
              <a:ext cx="416" cy="216"/>
            </a:xfrm>
            <a:prstGeom prst="rect">
              <a:avLst/>
            </a:prstGeom>
            <a:solidFill>
              <a:srgbClr val="FFFFFF"/>
            </a:solidFill>
            <a:ln w="12700">
              <a:solidFill>
                <a:srgbClr val="000000"/>
              </a:solidFill>
              <a:miter lim="800000"/>
              <a:headEnd/>
              <a:tailEnd/>
            </a:ln>
          </p:spPr>
          <p:txBody>
            <a:bodyPr/>
            <a:lstStyle/>
            <a:p>
              <a:endParaRPr lang="en-US"/>
            </a:p>
          </p:txBody>
        </p:sp>
        <p:sp>
          <p:nvSpPr>
            <p:cNvPr id="24630" name="Rectangle 71"/>
            <p:cNvSpPr>
              <a:spLocks noChangeArrowheads="1"/>
            </p:cNvSpPr>
            <p:nvPr/>
          </p:nvSpPr>
          <p:spPr bwMode="auto">
            <a:xfrm>
              <a:off x="2911" y="2501"/>
              <a:ext cx="416" cy="216"/>
            </a:xfrm>
            <a:prstGeom prst="rect">
              <a:avLst/>
            </a:prstGeom>
            <a:solidFill>
              <a:srgbClr val="FFFFFF"/>
            </a:solidFill>
            <a:ln w="12700">
              <a:solidFill>
                <a:srgbClr val="000000"/>
              </a:solidFill>
              <a:miter lim="800000"/>
              <a:headEnd/>
              <a:tailEnd/>
            </a:ln>
          </p:spPr>
          <p:txBody>
            <a:bodyPr/>
            <a:lstStyle/>
            <a:p>
              <a:endParaRPr lang="en-US"/>
            </a:p>
          </p:txBody>
        </p:sp>
        <p:sp>
          <p:nvSpPr>
            <p:cNvPr id="24631" name="Rectangle 72"/>
            <p:cNvSpPr>
              <a:spLocks noChangeArrowheads="1"/>
            </p:cNvSpPr>
            <p:nvPr/>
          </p:nvSpPr>
          <p:spPr bwMode="auto">
            <a:xfrm>
              <a:off x="3591" y="2221"/>
              <a:ext cx="416" cy="216"/>
            </a:xfrm>
            <a:prstGeom prst="rect">
              <a:avLst/>
            </a:prstGeom>
            <a:solidFill>
              <a:srgbClr val="FFFFFF"/>
            </a:solidFill>
            <a:ln w="12700">
              <a:solidFill>
                <a:srgbClr val="000000"/>
              </a:solidFill>
              <a:miter lim="800000"/>
              <a:headEnd/>
              <a:tailEnd/>
            </a:ln>
          </p:spPr>
          <p:txBody>
            <a:bodyPr/>
            <a:lstStyle/>
            <a:p>
              <a:endParaRPr lang="en-US"/>
            </a:p>
          </p:txBody>
        </p:sp>
        <p:sp>
          <p:nvSpPr>
            <p:cNvPr id="24632" name="Line 73"/>
            <p:cNvSpPr>
              <a:spLocks noChangeShapeType="1"/>
            </p:cNvSpPr>
            <p:nvPr/>
          </p:nvSpPr>
          <p:spPr bwMode="auto">
            <a:xfrm>
              <a:off x="3619" y="1753"/>
              <a:ext cx="792" cy="1"/>
            </a:xfrm>
            <a:prstGeom prst="line">
              <a:avLst/>
            </a:prstGeom>
            <a:noFill/>
            <a:ln w="12700">
              <a:solidFill>
                <a:srgbClr val="000000"/>
              </a:solidFill>
              <a:round/>
              <a:headEnd/>
              <a:tailEnd/>
            </a:ln>
          </p:spPr>
          <p:txBody>
            <a:bodyPr/>
            <a:lstStyle/>
            <a:p>
              <a:endParaRPr lang="en-US"/>
            </a:p>
          </p:txBody>
        </p:sp>
        <p:sp>
          <p:nvSpPr>
            <p:cNvPr id="24633" name="Rectangle 74"/>
            <p:cNvSpPr>
              <a:spLocks noChangeArrowheads="1"/>
            </p:cNvSpPr>
            <p:nvPr/>
          </p:nvSpPr>
          <p:spPr bwMode="auto">
            <a:xfrm>
              <a:off x="3279" y="1621"/>
              <a:ext cx="416" cy="216"/>
            </a:xfrm>
            <a:prstGeom prst="rect">
              <a:avLst/>
            </a:prstGeom>
            <a:solidFill>
              <a:srgbClr val="FFFFFF"/>
            </a:solidFill>
            <a:ln w="12700">
              <a:solidFill>
                <a:srgbClr val="000000"/>
              </a:solidFill>
              <a:miter lim="800000"/>
              <a:headEnd/>
              <a:tailEnd/>
            </a:ln>
          </p:spPr>
          <p:txBody>
            <a:bodyPr/>
            <a:lstStyle/>
            <a:p>
              <a:endParaRPr lang="en-US"/>
            </a:p>
          </p:txBody>
        </p:sp>
        <p:grpSp>
          <p:nvGrpSpPr>
            <p:cNvPr id="24634" name="Group 79"/>
            <p:cNvGrpSpPr>
              <a:grpSpLocks/>
            </p:cNvGrpSpPr>
            <p:nvPr/>
          </p:nvGrpSpPr>
          <p:grpSpPr bwMode="auto">
            <a:xfrm>
              <a:off x="811" y="2545"/>
              <a:ext cx="640" cy="64"/>
              <a:chOff x="784" y="2545"/>
              <a:chExt cx="640" cy="64"/>
            </a:xfrm>
          </p:grpSpPr>
          <p:grpSp>
            <p:nvGrpSpPr>
              <p:cNvPr id="24635" name="Group 77"/>
              <p:cNvGrpSpPr>
                <a:grpSpLocks/>
              </p:cNvGrpSpPr>
              <p:nvPr/>
            </p:nvGrpSpPr>
            <p:grpSpPr bwMode="auto">
              <a:xfrm>
                <a:off x="1144" y="2545"/>
                <a:ext cx="280" cy="64"/>
                <a:chOff x="1144" y="2545"/>
                <a:chExt cx="280" cy="64"/>
              </a:xfrm>
            </p:grpSpPr>
            <p:sp>
              <p:nvSpPr>
                <p:cNvPr id="24637" name="Freeform 75"/>
                <p:cNvSpPr>
                  <a:spLocks/>
                </p:cNvSpPr>
                <p:nvPr/>
              </p:nvSpPr>
              <p:spPr bwMode="auto">
                <a:xfrm>
                  <a:off x="1312" y="2545"/>
                  <a:ext cx="112" cy="64"/>
                </a:xfrm>
                <a:custGeom>
                  <a:avLst/>
                  <a:gdLst>
                    <a:gd name="T0" fmla="*/ 112 w 112"/>
                    <a:gd name="T1" fmla="*/ 32 h 64"/>
                    <a:gd name="T2" fmla="*/ 0 w 112"/>
                    <a:gd name="T3" fmla="*/ 64 h 64"/>
                    <a:gd name="T4" fmla="*/ 0 w 112"/>
                    <a:gd name="T5" fmla="*/ 32 h 64"/>
                    <a:gd name="T6" fmla="*/ 0 w 112"/>
                    <a:gd name="T7" fmla="*/ 0 h 64"/>
                    <a:gd name="T8" fmla="*/ 112 w 112"/>
                    <a:gd name="T9" fmla="*/ 32 h 64"/>
                    <a:gd name="T10" fmla="*/ 0 60000 65536"/>
                    <a:gd name="T11" fmla="*/ 0 60000 65536"/>
                    <a:gd name="T12" fmla="*/ 0 60000 65536"/>
                    <a:gd name="T13" fmla="*/ 0 60000 65536"/>
                    <a:gd name="T14" fmla="*/ 0 60000 65536"/>
                    <a:gd name="T15" fmla="*/ 0 w 112"/>
                    <a:gd name="T16" fmla="*/ 0 h 64"/>
                    <a:gd name="T17" fmla="*/ 112 w 112"/>
                    <a:gd name="T18" fmla="*/ 64 h 64"/>
                  </a:gdLst>
                  <a:ahLst/>
                  <a:cxnLst>
                    <a:cxn ang="T10">
                      <a:pos x="T0" y="T1"/>
                    </a:cxn>
                    <a:cxn ang="T11">
                      <a:pos x="T2" y="T3"/>
                    </a:cxn>
                    <a:cxn ang="T12">
                      <a:pos x="T4" y="T5"/>
                    </a:cxn>
                    <a:cxn ang="T13">
                      <a:pos x="T6" y="T7"/>
                    </a:cxn>
                    <a:cxn ang="T14">
                      <a:pos x="T8" y="T9"/>
                    </a:cxn>
                  </a:cxnLst>
                  <a:rect l="T15" t="T16" r="T17" b="T18"/>
                  <a:pathLst>
                    <a:path w="112" h="64">
                      <a:moveTo>
                        <a:pt x="112" y="32"/>
                      </a:moveTo>
                      <a:lnTo>
                        <a:pt x="0" y="64"/>
                      </a:lnTo>
                      <a:lnTo>
                        <a:pt x="0" y="32"/>
                      </a:lnTo>
                      <a:lnTo>
                        <a:pt x="0" y="0"/>
                      </a:lnTo>
                      <a:lnTo>
                        <a:pt x="112" y="32"/>
                      </a:lnTo>
                      <a:close/>
                    </a:path>
                  </a:pathLst>
                </a:custGeom>
                <a:solidFill>
                  <a:srgbClr val="000000"/>
                </a:solidFill>
                <a:ln w="9525">
                  <a:noFill/>
                  <a:round/>
                  <a:headEnd/>
                  <a:tailEnd/>
                </a:ln>
              </p:spPr>
              <p:txBody>
                <a:bodyPr/>
                <a:lstStyle/>
                <a:p>
                  <a:endParaRPr lang="en-US"/>
                </a:p>
              </p:txBody>
            </p:sp>
            <p:sp>
              <p:nvSpPr>
                <p:cNvPr id="24638" name="Line 76"/>
                <p:cNvSpPr>
                  <a:spLocks noChangeShapeType="1"/>
                </p:cNvSpPr>
                <p:nvPr/>
              </p:nvSpPr>
              <p:spPr bwMode="auto">
                <a:xfrm>
                  <a:off x="1144" y="2577"/>
                  <a:ext cx="168" cy="1"/>
                </a:xfrm>
                <a:prstGeom prst="line">
                  <a:avLst/>
                </a:prstGeom>
                <a:noFill/>
                <a:ln w="12700">
                  <a:solidFill>
                    <a:srgbClr val="000000"/>
                  </a:solidFill>
                  <a:round/>
                  <a:headEnd/>
                  <a:tailEnd/>
                </a:ln>
              </p:spPr>
              <p:txBody>
                <a:bodyPr/>
                <a:lstStyle/>
                <a:p>
                  <a:endParaRPr lang="en-US"/>
                </a:p>
              </p:txBody>
            </p:sp>
          </p:grpSp>
          <p:sp>
            <p:nvSpPr>
              <p:cNvPr id="24636" name="Line 78"/>
              <p:cNvSpPr>
                <a:spLocks noChangeShapeType="1"/>
              </p:cNvSpPr>
              <p:nvPr/>
            </p:nvSpPr>
            <p:spPr bwMode="auto">
              <a:xfrm>
                <a:off x="784" y="2577"/>
                <a:ext cx="240" cy="1"/>
              </a:xfrm>
              <a:prstGeom prst="line">
                <a:avLst/>
              </a:prstGeom>
              <a:noFill/>
              <a:ln w="12700">
                <a:solidFill>
                  <a:srgbClr val="000000"/>
                </a:solidFill>
                <a:round/>
                <a:headEnd/>
                <a:tailEnd/>
              </a:ln>
            </p:spPr>
            <p:txBody>
              <a:bodyPr/>
              <a:lstStyle/>
              <a:p>
                <a:endParaRPr lang="en-US"/>
              </a:p>
            </p:txBody>
          </p:sp>
        </p:grpSp>
      </p:grpSp>
      <p:sp>
        <p:nvSpPr>
          <p:cNvPr id="24614" name="Line 84"/>
          <p:cNvSpPr>
            <a:spLocks noChangeShapeType="1"/>
          </p:cNvSpPr>
          <p:nvPr/>
        </p:nvSpPr>
        <p:spPr bwMode="auto">
          <a:xfrm flipV="1">
            <a:off x="4562475" y="4443413"/>
            <a:ext cx="0" cy="319087"/>
          </a:xfrm>
          <a:prstGeom prst="line">
            <a:avLst/>
          </a:prstGeom>
          <a:noFill/>
          <a:ln w="9525">
            <a:solidFill>
              <a:schemeClr val="tx1"/>
            </a:solidFill>
            <a:round/>
            <a:headEnd/>
            <a:tailEnd type="triangle" w="med" len="med"/>
          </a:ln>
        </p:spPr>
        <p:txBody>
          <a:bodyPr>
            <a:spAutoFit/>
          </a:bodyPr>
          <a:lstStyle/>
          <a:p>
            <a:endParaRPr lang="en-US"/>
          </a:p>
        </p:txBody>
      </p:sp>
      <p:sp>
        <p:nvSpPr>
          <p:cNvPr id="24615" name="Text Box 85"/>
          <p:cNvSpPr txBox="1">
            <a:spLocks noChangeArrowheads="1"/>
          </p:cNvSpPr>
          <p:nvPr/>
        </p:nvSpPr>
        <p:spPr bwMode="auto">
          <a:xfrm>
            <a:off x="8005763" y="6323013"/>
            <a:ext cx="1138237" cy="274637"/>
          </a:xfrm>
          <a:prstGeom prst="rect">
            <a:avLst/>
          </a:prstGeom>
          <a:noFill/>
          <a:ln w="9525" algn="ctr">
            <a:noFill/>
            <a:prstDash val="dash"/>
            <a:miter lim="800000"/>
            <a:headEnd/>
            <a:tailEnd/>
          </a:ln>
        </p:spPr>
        <p:txBody>
          <a:bodyPr wrap="none">
            <a:spAutoFit/>
          </a:bodyPr>
          <a:lstStyle/>
          <a:p>
            <a:r>
              <a:rPr lang="en-US" sz="1200">
                <a:latin typeface="Times New Roman" pitchFamily="18" charset="0"/>
              </a:rPr>
              <a:t>(Lovejoy 2002)</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0722" name="Title 1"/>
          <p:cNvSpPr>
            <a:spLocks noGrp="1"/>
          </p:cNvSpPr>
          <p:nvPr>
            <p:ph type="title"/>
          </p:nvPr>
        </p:nvSpPr>
        <p:spPr>
          <a:xfrm>
            <a:off x="457200" y="93663"/>
            <a:ext cx="8229600" cy="911225"/>
          </a:xfrm>
        </p:spPr>
        <p:txBody>
          <a:bodyPr/>
          <a:lstStyle/>
          <a:p>
            <a:pPr algn="l"/>
            <a:r>
              <a:rPr lang="en-US" sz="2800" dirty="0" smtClean="0">
                <a:solidFill>
                  <a:schemeClr val="bg1"/>
                </a:solidFill>
              </a:rPr>
              <a:t>Operations strategy</a:t>
            </a:r>
            <a:br>
              <a:rPr lang="en-US" sz="2800" dirty="0" smtClean="0">
                <a:solidFill>
                  <a:schemeClr val="bg1"/>
                </a:solidFill>
              </a:rPr>
            </a:br>
            <a:r>
              <a:rPr lang="en-US" sz="2800" dirty="0" smtClean="0">
                <a:solidFill>
                  <a:schemeClr val="bg1"/>
                </a:solidFill>
              </a:rPr>
              <a:t>	&amp; Principle of value maximization</a:t>
            </a:r>
          </a:p>
        </p:txBody>
      </p:sp>
      <p:graphicFrame>
        <p:nvGraphicFramePr>
          <p:cNvPr id="4" name="Content Placeholder 3"/>
          <p:cNvGraphicFramePr>
            <a:graphicFrameLocks noGrp="1"/>
          </p:cNvGraphicFramePr>
          <p:nvPr>
            <p:ph idx="1"/>
          </p:nvPr>
        </p:nvGraphicFramePr>
        <p:xfrm>
          <a:off x="457200" y="1188183"/>
          <a:ext cx="8229600" cy="188921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Double Bracket 4"/>
          <p:cNvSpPr/>
          <p:nvPr/>
        </p:nvSpPr>
        <p:spPr>
          <a:xfrm>
            <a:off x="4935538" y="1458913"/>
            <a:ext cx="3840162" cy="1343025"/>
          </a:xfrm>
          <a:prstGeom prst="bracketPair">
            <a:avLst/>
          </a:prstGeom>
        </p:spPr>
        <p:style>
          <a:lnRef idx="2">
            <a:schemeClr val="accent1"/>
          </a:lnRef>
          <a:fillRef idx="0">
            <a:schemeClr val="accent1"/>
          </a:fillRef>
          <a:effectRef idx="1">
            <a:schemeClr val="accent1"/>
          </a:effectRef>
          <a:fontRef idx="minor">
            <a:schemeClr val="tx1"/>
          </a:fontRef>
        </p:style>
        <p:txBody>
          <a:bodyPr anchor="ctr"/>
          <a:lstStyle/>
          <a:p>
            <a:pPr algn="ctr" defTabSz="457200" fontAlgn="auto">
              <a:spcBef>
                <a:spcPts val="0"/>
              </a:spcBef>
              <a:spcAft>
                <a:spcPts val="0"/>
              </a:spcAft>
              <a:defRPr/>
            </a:pPr>
            <a:endParaRPr lang="en-US" sz="1800">
              <a:solidFill>
                <a:prstClr val="black"/>
              </a:solidFill>
            </a:endParaRPr>
          </a:p>
        </p:txBody>
      </p:sp>
      <p:sp>
        <p:nvSpPr>
          <p:cNvPr id="7" name="Rectangle 6"/>
          <p:cNvSpPr/>
          <p:nvPr/>
        </p:nvSpPr>
        <p:spPr>
          <a:xfrm>
            <a:off x="755472" y="1364716"/>
            <a:ext cx="1001604" cy="3632983"/>
          </a:xfrm>
          <a:prstGeom prst="rect">
            <a:avLst/>
          </a:prstGeom>
          <a:noFill/>
        </p:spPr>
        <p:txBody>
          <a:bodyPr vert="wordArtVert" wrap="none" anchor="ctr"/>
          <a:lstStyle/>
          <a:p>
            <a:pPr algn="ctr" defTabSz="457200" fontAlgn="auto">
              <a:spcBef>
                <a:spcPts val="0"/>
              </a:spcBef>
              <a:spcAft>
                <a:spcPts val="0"/>
              </a:spcAft>
              <a:defRPr/>
            </a:pPr>
            <a:r>
              <a:rPr lang="en-US" sz="7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mn-cs"/>
              </a:rPr>
              <a:t>V</a:t>
            </a:r>
            <a:r>
              <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mn-cs"/>
              </a:rPr>
              <a:t>alue</a:t>
            </a:r>
          </a:p>
        </p:txBody>
      </p:sp>
      <p:sp>
        <p:nvSpPr>
          <p:cNvPr id="10" name="Rectangle 9"/>
          <p:cNvSpPr/>
          <p:nvPr/>
        </p:nvSpPr>
        <p:spPr>
          <a:xfrm>
            <a:off x="5070389" y="1335190"/>
            <a:ext cx="1302980" cy="4154983"/>
          </a:xfrm>
          <a:prstGeom prst="rect">
            <a:avLst/>
          </a:prstGeom>
          <a:noFill/>
        </p:spPr>
        <p:txBody>
          <a:bodyPr vert="wordArtVert" wrap="none" anchor="ctr"/>
          <a:lstStyle/>
          <a:p>
            <a:pPr defTabSz="457200" fontAlgn="auto">
              <a:spcBef>
                <a:spcPts val="0"/>
              </a:spcBef>
              <a:spcAft>
                <a:spcPts val="0"/>
              </a:spcAft>
              <a:defRPr/>
            </a:pPr>
            <a:r>
              <a:rPr lang="en-US" sz="7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Body)"/>
                <a:cs typeface="Calibri (Body)"/>
              </a:rPr>
              <a:t>A</a:t>
            </a:r>
            <a:r>
              <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mn-cs"/>
              </a:rPr>
              <a:t>ssets</a:t>
            </a:r>
          </a:p>
        </p:txBody>
      </p:sp>
      <p:sp>
        <p:nvSpPr>
          <p:cNvPr id="11" name="Rectangle 10"/>
          <p:cNvSpPr/>
          <p:nvPr/>
        </p:nvSpPr>
        <p:spPr>
          <a:xfrm>
            <a:off x="7433739" y="1353078"/>
            <a:ext cx="1177065" cy="4647426"/>
          </a:xfrm>
          <a:prstGeom prst="rect">
            <a:avLst/>
          </a:prstGeom>
          <a:noFill/>
        </p:spPr>
        <p:txBody>
          <a:bodyPr vert="wordArtVert" wrap="none" anchor="ctr"/>
          <a:lstStyle/>
          <a:p>
            <a:pPr defTabSz="457200" fontAlgn="auto">
              <a:spcBef>
                <a:spcPts val="0"/>
              </a:spcBef>
              <a:spcAft>
                <a:spcPts val="0"/>
              </a:spcAft>
              <a:defRPr/>
            </a:pPr>
            <a:r>
              <a:rPr lang="en-US" sz="7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Body)"/>
                <a:cs typeface="Calibri (Body)"/>
              </a:rPr>
              <a:t>P</a:t>
            </a:r>
            <a:r>
              <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mn-cs"/>
              </a:rPr>
              <a:t>rocess</a:t>
            </a:r>
          </a:p>
        </p:txBody>
      </p:sp>
      <p:sp>
        <p:nvSpPr>
          <p:cNvPr id="12" name="Rectangle 11"/>
          <p:cNvSpPr/>
          <p:nvPr/>
        </p:nvSpPr>
        <p:spPr>
          <a:xfrm>
            <a:off x="2817360" y="1188182"/>
            <a:ext cx="1001604" cy="5130035"/>
          </a:xfrm>
          <a:prstGeom prst="rect">
            <a:avLst/>
          </a:prstGeom>
          <a:noFill/>
        </p:spPr>
        <p:txBody>
          <a:bodyPr vert="wordArtVert" anchor="ctr"/>
          <a:lstStyle/>
          <a:p>
            <a:pPr algn="ctr" defTabSz="457200" fontAlgn="auto">
              <a:spcBef>
                <a:spcPts val="0"/>
              </a:spcBef>
              <a:spcAft>
                <a:spcPts val="0"/>
              </a:spcAft>
              <a:defRPr/>
            </a:pPr>
            <a:r>
              <a:rPr lang="en-US" sz="7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mn-cs"/>
              </a:rPr>
              <a:t>C</a:t>
            </a:r>
            <a:r>
              <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mn-cs"/>
              </a:rPr>
              <a:t>ompete</a:t>
            </a:r>
          </a:p>
        </p:txBody>
      </p:sp>
      <p:sp>
        <p:nvSpPr>
          <p:cNvPr id="14" name="Rectangle 13"/>
          <p:cNvSpPr/>
          <p:nvPr/>
        </p:nvSpPr>
        <p:spPr>
          <a:xfrm>
            <a:off x="3359411" y="5581037"/>
            <a:ext cx="1047082" cy="584775"/>
          </a:xfrm>
          <a:prstGeom prst="rect">
            <a:avLst/>
          </a:prstGeom>
        </p:spPr>
        <p:txBody>
          <a:bodyPr wrap="none">
            <a:spAutoFit/>
          </a:bodyPr>
          <a:lstStyle/>
          <a:p>
            <a:pPr defTabSz="457200" fontAlgn="auto">
              <a:spcBef>
                <a:spcPts val="0"/>
              </a:spcBef>
              <a:spcAft>
                <a:spcPts val="0"/>
              </a:spcAft>
              <a:defRPr/>
            </a:pPr>
            <a:r>
              <a:rPr lang="en-US" sz="3200" b="1" dirty="0" err="1">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mn-cs"/>
              </a:rPr>
              <a:t>ncies</a:t>
            </a:r>
            <a:endParaRPr lang="en-US" sz="3200" dirty="0">
              <a:solidFill>
                <a:prstClr val="black"/>
              </a:solidFill>
              <a:latin typeface="Calibri"/>
              <a:cs typeface="+mn-cs"/>
            </a:endParaRPr>
          </a:p>
        </p:txBody>
      </p:sp>
      <p:sp>
        <p:nvSpPr>
          <p:cNvPr id="13" name="Rectangle 23"/>
          <p:cNvSpPr txBox="1">
            <a:spLocks noChangeArrowheads="1"/>
          </p:cNvSpPr>
          <p:nvPr/>
        </p:nvSpPr>
        <p:spPr>
          <a:xfrm>
            <a:off x="455613" y="6011624"/>
            <a:ext cx="8229600" cy="788988"/>
          </a:xfrm>
          <a:prstGeom prst="rect">
            <a:avLst/>
          </a:prstGeom>
        </p:spPr>
        <p:txBody>
          <a:bodyPr/>
          <a:lstStyle/>
          <a:p>
            <a:pPr marL="342900" indent="-342900" defTabSz="457200" fontAlgn="auto">
              <a:spcBef>
                <a:spcPct val="20000"/>
              </a:spcBef>
              <a:spcAft>
                <a:spcPts val="0"/>
              </a:spcAft>
              <a:buClr>
                <a:srgbClr val="FF3300"/>
              </a:buClr>
              <a:buFont typeface="Wingdings" pitchFamily="2" charset="2"/>
              <a:buChar char="Ø"/>
              <a:defRPr/>
            </a:pPr>
            <a:r>
              <a:rPr lang="en-US" sz="1800" dirty="0">
                <a:solidFill>
                  <a:schemeClr val="bg1"/>
                </a:solidFill>
                <a:latin typeface="+mn-lt"/>
                <a:cs typeface="+mn-cs"/>
              </a:rPr>
              <a:t>Operations strategy is a plan for </a:t>
            </a:r>
            <a:r>
              <a:rPr lang="en-US" sz="1800" dirty="0" smtClean="0">
                <a:solidFill>
                  <a:schemeClr val="bg1"/>
                </a:solidFill>
                <a:latin typeface="+mn-lt"/>
                <a:cs typeface="+mn-cs"/>
              </a:rPr>
              <a:t>configuring the Operating System, i.e., developing </a:t>
            </a:r>
            <a:r>
              <a:rPr lang="en-US" sz="1800" dirty="0">
                <a:solidFill>
                  <a:schemeClr val="bg1"/>
                </a:solidFill>
                <a:latin typeface="+mn-lt"/>
                <a:cs typeface="+mn-cs"/>
              </a:rPr>
              <a:t>resources and configuring processes such that the resulting competencies maximize NPV</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eaLnBrk="1" hangingPunct="1"/>
            <a:r>
              <a:rPr lang="en-US" b="1" smtClean="0"/>
              <a:t>The Concept of Operations Strategy</a:t>
            </a:r>
            <a:br>
              <a:rPr lang="en-US" b="1" smtClean="0"/>
            </a:br>
            <a:r>
              <a:rPr lang="en-US" b="1" smtClean="0"/>
              <a:t>	</a:t>
            </a:r>
            <a:r>
              <a:rPr lang="en-US" smtClean="0"/>
              <a:t>Competitive Strategy and Operations Strategy</a:t>
            </a:r>
          </a:p>
        </p:txBody>
      </p:sp>
      <p:sp>
        <p:nvSpPr>
          <p:cNvPr id="129027" name="Rectangle 3"/>
          <p:cNvSpPr>
            <a:spLocks noGrp="1" noChangeArrowheads="1"/>
          </p:cNvSpPr>
          <p:nvPr>
            <p:ph idx="1"/>
          </p:nvPr>
        </p:nvSpPr>
        <p:spPr>
          <a:xfrm>
            <a:off x="455613" y="1057275"/>
            <a:ext cx="8229600" cy="5549900"/>
          </a:xfrm>
        </p:spPr>
        <p:txBody>
          <a:bodyPr/>
          <a:lstStyle/>
          <a:p>
            <a:pPr eaLnBrk="1" hangingPunct="1"/>
            <a:r>
              <a:rPr lang="en-US" smtClean="0"/>
              <a:t>Competitive strategy: “the search for a favorable competitive position in an industry, the fundamental arena in which competition occurs.  Competitive strategy aims to establish a profitable and sustainable position against the forces that determine industry competition…. The essence of formulating </a:t>
            </a:r>
            <a:r>
              <a:rPr lang="en-US" i="1" smtClean="0"/>
              <a:t>competitive</a:t>
            </a:r>
            <a:r>
              <a:rPr lang="en-US" smtClean="0"/>
              <a:t> strategy is relating a company to its environment.” (Porter)</a:t>
            </a:r>
          </a:p>
          <a:p>
            <a:pPr lvl="1" eaLnBrk="1" hangingPunct="1"/>
            <a:endParaRPr lang="en-US" smtClean="0"/>
          </a:p>
          <a:p>
            <a:pPr eaLnBrk="1" hangingPunct="1"/>
            <a:r>
              <a:rPr lang="en-US" smtClean="0"/>
              <a:t>Operations strategy is strategy with the brightness turned up on choosing real assets (resources) &amp; processes and building future capabilities:</a:t>
            </a:r>
          </a:p>
          <a:p>
            <a:pPr lvl="1" eaLnBrk="1" hangingPunct="1"/>
            <a:r>
              <a:rPr lang="en-US" smtClean="0"/>
              <a:t>It is less about industries and choosing a position, more about </a:t>
            </a:r>
            <a:r>
              <a:rPr lang="en-US" smtClean="0">
                <a:solidFill>
                  <a:srgbClr val="FF3300"/>
                </a:solidFill>
              </a:rPr>
              <a:t>firms </a:t>
            </a:r>
            <a:r>
              <a:rPr lang="en-US" smtClean="0"/>
              <a:t>and </a:t>
            </a:r>
            <a:r>
              <a:rPr lang="en-US" smtClean="0">
                <a:solidFill>
                  <a:srgbClr val="FF3300"/>
                </a:solidFill>
              </a:rPr>
              <a:t>delivering, </a:t>
            </a:r>
            <a:r>
              <a:rPr lang="en-US" smtClean="0"/>
              <a:t>enhancing and protecting the value proposition</a:t>
            </a:r>
          </a:p>
          <a:p>
            <a:pPr lvl="1" eaLnBrk="1" hangingPunct="1"/>
            <a:r>
              <a:rPr lang="en-US" smtClean="0"/>
              <a:t>It must specify all real assets and processes in the value chain and plan for the future being mindful of the company’s strategy, other parts of the organization, and the competition</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12902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129027">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129027">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129027">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9027" grpId="0" build="p" autoUpdateAnimBg="0"/>
    </p:bldLst>
  </p:timing>
</p:sld>
</file>

<file path=ppt/theme/theme1.xml><?xml version="1.0" encoding="utf-8"?>
<a:theme xmlns:a="http://schemas.openxmlformats.org/drawingml/2006/main" name="Cachon_Slide_Template">
  <a:themeElements>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lnDef>
  </a:objectDefaults>
  <a:extraClrSchemeLst>
    <a:extraClrScheme>
      <a:clrScheme name="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Cachon_Slide_Template</Template>
  <TotalTime>20663</TotalTime>
  <Words>8916</Words>
  <Application>Microsoft Office PowerPoint</Application>
  <PresentationFormat>On-screen Show (4:3)</PresentationFormat>
  <Paragraphs>1022</Paragraphs>
  <Slides>36</Slides>
  <Notes>33</Notes>
  <HiddenSlides>0</HiddenSlides>
  <MMClips>0</MMClips>
  <ScaleCrop>false</ScaleCrop>
  <HeadingPairs>
    <vt:vector size="4" baseType="variant">
      <vt:variant>
        <vt:lpstr>Theme</vt:lpstr>
      </vt:variant>
      <vt:variant>
        <vt:i4>2</vt:i4>
      </vt:variant>
      <vt:variant>
        <vt:lpstr>Slide Titles</vt:lpstr>
      </vt:variant>
      <vt:variant>
        <vt:i4>36</vt:i4>
      </vt:variant>
    </vt:vector>
  </HeadingPairs>
  <TitlesOfParts>
    <vt:vector size="38" baseType="lpstr">
      <vt:lpstr>Cachon_Slide_Template</vt:lpstr>
      <vt:lpstr>Office Theme</vt:lpstr>
      <vt:lpstr>Operations Strategy</vt:lpstr>
      <vt:lpstr>Slide 2</vt:lpstr>
      <vt:lpstr>“Route to the top” of CEOs of S&amp;P 500 companies</vt:lpstr>
      <vt:lpstr>What do operations leaders do?  &amp; Course content</vt:lpstr>
      <vt:lpstr>How do operations leaders create value?</vt:lpstr>
      <vt:lpstr>Goals &amp; Approach of this course</vt:lpstr>
      <vt:lpstr>The Operating System of the Firm = Assets and Processes </vt:lpstr>
      <vt:lpstr>Operations strategy  &amp; Principle of value maximization</vt:lpstr>
      <vt:lpstr>The Concept of Operations Strategy  Competitive Strategy and Operations Strategy</vt:lpstr>
      <vt:lpstr>What is operations management? (Redux?)</vt:lpstr>
      <vt:lpstr>Slide 11</vt:lpstr>
      <vt:lpstr>Will it work?</vt:lpstr>
      <vt:lpstr>Operations Management and Operations Strategy</vt:lpstr>
      <vt:lpstr>Slide 14</vt:lpstr>
      <vt:lpstr>VCAP Framework for key decisions of operations strategy</vt:lpstr>
      <vt:lpstr>Michelin’s Global Operations</vt:lpstr>
      <vt:lpstr>Renault’s Global Network</vt:lpstr>
      <vt:lpstr>Assessment Framework: s-cArD</vt:lpstr>
      <vt:lpstr>Operating System Design Roadmap  </vt:lpstr>
      <vt:lpstr>Roadmap </vt:lpstr>
      <vt:lpstr>Slide 21</vt:lpstr>
      <vt:lpstr>Description of operations strategy of a Swiss watch maker in the late 1970s, contrasted with Japan’s Seiko</vt:lpstr>
      <vt:lpstr>Nicholas Hayek (you) must determine a strategy to “improve the situation.”  How do you start?  What questions do you ask?</vt:lpstr>
      <vt:lpstr>Slide 24</vt:lpstr>
      <vt:lpstr>Swatch’s new strategy also emphasized innovation capability</vt:lpstr>
      <vt:lpstr>Swatch: Dynamics in Competency Space</vt:lpstr>
      <vt:lpstr>Summarizing the new operations strategy for Swiss watch makers</vt:lpstr>
      <vt:lpstr>Learning Points:   Mini-case 1: Swiss Watch Industry</vt:lpstr>
      <vt:lpstr>Kura, Japan</vt:lpstr>
      <vt:lpstr>Operational Turnarounds</vt:lpstr>
      <vt:lpstr>Sustaining Initiatives for Operational Turnaround</vt:lpstr>
      <vt:lpstr>The Nissan Turnaround Story</vt:lpstr>
      <vt:lpstr>Nissan’s (known) problems</vt:lpstr>
      <vt:lpstr>Main Changes</vt:lpstr>
      <vt:lpstr>  How to build a ROIC tree</vt:lpstr>
      <vt:lpstr>Example</vt:lpstr>
    </vt:vector>
  </TitlesOfParts>
  <Company>KGSM</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Strategy</dc:title>
  <dc:creator>Jan Van Mieghem</dc:creator>
  <cp:lastModifiedBy>Jan A. Van Mieghem</cp:lastModifiedBy>
  <cp:revision>1338</cp:revision>
  <cp:lastPrinted>1999-09-27T17:55:50Z</cp:lastPrinted>
  <dcterms:created xsi:type="dcterms:W3CDTF">1998-09-22T23:11:58Z</dcterms:created>
  <dcterms:modified xsi:type="dcterms:W3CDTF">2012-01-02T20:23:28Z</dcterms:modified>
</cp:coreProperties>
</file>